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5"/>
  </p:notesMasterIdLst>
  <p:sldIdLst>
    <p:sldId id="16767039" r:id="rId3"/>
    <p:sldId id="16767009" r:id="rId4"/>
    <p:sldId id="16767025" r:id="rId6"/>
    <p:sldId id="16766981" r:id="rId7"/>
    <p:sldId id="16767041" r:id="rId8"/>
    <p:sldId id="16767042" r:id="rId9"/>
    <p:sldId id="16767043" r:id="rId10"/>
    <p:sldId id="16767044" r:id="rId11"/>
    <p:sldId id="16767046" r:id="rId12"/>
    <p:sldId id="16767047" r:id="rId13"/>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伟" initials="l" lastIdx="7" clrIdx="0"/>
  <p:cmAuthor id="2" name="Fang Gang" initials="FG" lastIdx="143" clrIdx="1"/>
  <p:cmAuthor id="3" name="安 益平" initials="安" lastIdx="39"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F0107F"/>
    <a:srgbClr val="FFFFFF"/>
    <a:srgbClr val="339186"/>
    <a:srgbClr val="BED4D1"/>
    <a:srgbClr val="BD46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5" autoAdjust="0"/>
    <p:restoredTop sz="86313" autoAdjust="0"/>
  </p:normalViewPr>
  <p:slideViewPr>
    <p:cSldViewPr snapToGrid="0">
      <p:cViewPr varScale="1">
        <p:scale>
          <a:sx n="91" d="100"/>
          <a:sy n="91" d="100"/>
        </p:scale>
        <p:origin x="72"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29.xml"/><Relationship Id="rId17" Type="http://schemas.openxmlformats.org/officeDocument/2006/relationships/commentAuthors" Target="commentAuthors.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794938-D347-4378-A20D-78667207377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0C1205-6878-4B45-850B-C63E3E43994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E0C1205-6878-4B45-850B-C63E3E43994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E0C1205-6878-4B45-850B-C63E3E43994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3" name="幻灯片编号占位符 5"/>
          <p:cNvSpPr>
            <a:spLocks noGrp="1"/>
          </p:cNvSpPr>
          <p:nvPr>
            <p:ph type="sldNum" sz="quarter" idx="4"/>
          </p:nvPr>
        </p:nvSpPr>
        <p:spPr>
          <a:xfrm>
            <a:off x="9278257" y="6418086"/>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DBB170-2630-2F40-8381-C3E4C569DAF0}"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a:xfrm>
            <a:off x="9296400" y="6356350"/>
            <a:ext cx="2743200" cy="365125"/>
          </a:xfrm>
          <a:prstGeom prst="rect">
            <a:avLst/>
          </a:prstGeom>
        </p:spPr>
        <p:txBody>
          <a:bodyPr/>
          <a:lstStyle>
            <a:lvl1pPr>
              <a:defRPr sz="1000" baseline="0">
                <a:latin typeface="Times New Roman" panose="02020603050405020304" pitchFamily="18" charset="0"/>
              </a:defRPr>
            </a:lvl1pPr>
          </a:lstStyle>
          <a:p>
            <a:fld id="{48F63A3B-78C7-47BE-AE5E-E10140E04643}" type="slidenum">
              <a:rPr lang="en-US" smtClean="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3" name="幻灯片编号占位符 5"/>
          <p:cNvSpPr>
            <a:spLocks noGrp="1"/>
          </p:cNvSpPr>
          <p:nvPr>
            <p:ph type="sldNum" sz="quarter" idx="4"/>
          </p:nvPr>
        </p:nvSpPr>
        <p:spPr>
          <a:xfrm>
            <a:off x="9278257" y="6418088"/>
            <a:ext cx="27432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C9DBB170-2630-2F40-8381-C3E4C569DAF0}" type="slidenum">
              <a:rPr kumimoji="1" lang="zh-CN" altLang="en-US" smtClean="0"/>
            </a:fld>
            <a:endParaRPr kumimoji="1"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zal-59">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316801" y="192000"/>
            <a:ext cx="11040000" cy="672000"/>
          </a:xfrm>
          <a:prstGeom prst="rect">
            <a:avLst/>
          </a:prstGeom>
        </p:spPr>
        <p:txBody>
          <a:bodyPr vert="horz"/>
          <a:lstStyle>
            <a:lvl1pPr algn="l">
              <a:lnSpc>
                <a:spcPct val="100000"/>
              </a:lnSpc>
              <a:defRPr sz="3200" b="1" baseline="0">
                <a:solidFill>
                  <a:srgbClr val="BF1733"/>
                </a:solidFill>
                <a:latin typeface="Arial" panose="020B0604020202020204" pitchFamily="34" charset="0"/>
                <a:cs typeface="Arial" panose="020B0604020202020204" pitchFamily="34" charset="0"/>
              </a:defRPr>
            </a:lvl1pPr>
          </a:lstStyle>
          <a:p>
            <a:r>
              <a:rPr lang="en-GB" noProof="0" dirty="0"/>
              <a:t>Click to add title</a:t>
            </a:r>
            <a:endParaRPr lang="en-GB" noProof="0" dirty="0"/>
          </a:p>
        </p:txBody>
      </p:sp>
      <p:sp>
        <p:nvSpPr>
          <p:cNvPr id="6" name="Text Placeholder 3"/>
          <p:cNvSpPr>
            <a:spLocks noGrp="1"/>
          </p:cNvSpPr>
          <p:nvPr>
            <p:ph type="body" sz="quarter" idx="11" hasCustomPrompt="1"/>
          </p:nvPr>
        </p:nvSpPr>
        <p:spPr>
          <a:xfrm>
            <a:off x="316082" y="1552684"/>
            <a:ext cx="9364951" cy="4229521"/>
          </a:xfrm>
          <a:prstGeom prst="rect">
            <a:avLst/>
          </a:prstGeom>
        </p:spPr>
        <p:txBody>
          <a:bodyPr vert="horz"/>
          <a:lstStyle>
            <a:lvl1pPr marL="0" indent="0">
              <a:spcBef>
                <a:spcPts val="0"/>
              </a:spcBef>
              <a:buNone/>
              <a:defRPr sz="3200" baseline="0">
                <a:solidFill>
                  <a:schemeClr val="tx1"/>
                </a:solidFill>
                <a:latin typeface="Arial" panose="020B0604020202020204" pitchFamily="34" charset="0"/>
                <a:cs typeface="Arial" panose="020B0604020202020204" pitchFamily="34" charset="0"/>
              </a:defRPr>
            </a:lvl1pPr>
            <a:lvl2pPr marL="609600" indent="0">
              <a:buNone/>
              <a:defRPr sz="3200"/>
            </a:lvl2pPr>
            <a:lvl3pPr marL="1219200" indent="0">
              <a:buNone/>
              <a:defRPr sz="3200"/>
            </a:lvl3pPr>
            <a:lvl4pPr marL="1828800" indent="0">
              <a:buNone/>
              <a:defRPr sz="3200"/>
            </a:lvl4pPr>
            <a:lvl5pPr marL="2438400" indent="0">
              <a:buNone/>
              <a:defRPr sz="3200"/>
            </a:lvl5pPr>
          </a:lstStyle>
          <a:p>
            <a:pPr lvl="0"/>
            <a:r>
              <a:rPr lang="en-GB" noProof="0" dirty="0"/>
              <a:t>Click to add introduction text</a:t>
            </a:r>
            <a:endParaRPr lang="en-GB" noProof="0" dirty="0"/>
          </a:p>
        </p:txBody>
      </p:sp>
      <p:sp>
        <p:nvSpPr>
          <p:cNvPr id="7" name="Slide Number Placeholder 5"/>
          <p:cNvSpPr>
            <a:spLocks noGrp="1"/>
          </p:cNvSpPr>
          <p:nvPr>
            <p:ph type="sldNum" sz="quarter" idx="4"/>
          </p:nvPr>
        </p:nvSpPr>
        <p:spPr>
          <a:xfrm>
            <a:off x="424500" y="6462339"/>
            <a:ext cx="528000" cy="216000"/>
          </a:xfrm>
          <a:prstGeom prst="rect">
            <a:avLst/>
          </a:prstGeom>
        </p:spPr>
        <p:txBody>
          <a:bodyPr vert="horz" lIns="0" tIns="0" rIns="0" bIns="0" rtlCol="0" anchor="t" anchorCtr="0"/>
          <a:lstStyle>
            <a:lvl1pPr algn="l">
              <a:defRPr sz="1065" b="1">
                <a:solidFill>
                  <a:schemeClr val="tx1"/>
                </a:solidFill>
                <a:latin typeface="Arial" panose="020B0604020202020204" pitchFamily="34" charset="0"/>
                <a:cs typeface="Arial" panose="020B0604020202020204" pitchFamily="34" charset="0"/>
              </a:defRPr>
            </a:lvl1pPr>
          </a:lstStyle>
          <a:p>
            <a:fld id="{3C4F54F3-C349-4609-AFEE-01462D5C7942}" type="slidenum">
              <a:rPr lang="en-GB" smtClean="0"/>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a:xfrm>
            <a:off x="9345583" y="6412309"/>
            <a:ext cx="2743200" cy="365125"/>
          </a:xfrm>
          <a:prstGeom prst="rect">
            <a:avLst/>
          </a:prstGeom>
        </p:spPr>
        <p:txBody>
          <a:bodyPr/>
          <a:lstStyle/>
          <a:p>
            <a:fld id="{48F63A3B-78C7-47BE-AE5E-E10140E04643}"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a:xfrm>
            <a:off x="9345583" y="6412309"/>
            <a:ext cx="2743200" cy="365125"/>
          </a:xfrm>
          <a:prstGeom prst="rect">
            <a:avLst/>
          </a:prstGeom>
        </p:spPr>
        <p:txBody>
          <a:bodyPr/>
          <a:lstStyle/>
          <a:p>
            <a:fld id="{48F63A3B-78C7-47BE-AE5E-E10140E04643}"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a:xfrm>
            <a:off x="9345583" y="6412309"/>
            <a:ext cx="2743200" cy="365125"/>
          </a:xfrm>
          <a:prstGeom prst="rect">
            <a:avLst/>
          </a:prstGeom>
        </p:spPr>
        <p:txBody>
          <a:bodyPr/>
          <a:lstStyle/>
          <a:p>
            <a:fld id="{48F63A3B-78C7-47BE-AE5E-E10140E04643}"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a:xfrm>
            <a:off x="9345583" y="6412309"/>
            <a:ext cx="2743200" cy="365125"/>
          </a:xfrm>
          <a:prstGeom prst="rect">
            <a:avLst/>
          </a:prstGeom>
        </p:spPr>
        <p:txBody>
          <a:bodyPr/>
          <a:lstStyle/>
          <a:p>
            <a:fld id="{48F63A3B-78C7-47BE-AE5E-E10140E04643}"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71A3445A-13E7-CC47-BB73-BF0F0375903C}"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Times New Roman" panose="02020603050405020304"/>
              <a:ea typeface="华文楷体" panose="02010600040101010101"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0" i="0" u="none" strike="noStrike" kern="1200" cap="none" spc="0" normalizeH="0" baseline="0" noProof="0">
              <a:ln>
                <a:noFill/>
              </a:ln>
              <a:solidFill>
                <a:prstClr val="black">
                  <a:tint val="75000"/>
                </a:prstClr>
              </a:solidFill>
              <a:effectLst/>
              <a:uLnTx/>
              <a:uFillTx/>
              <a:latin typeface="Times New Roman" panose="02020603050405020304"/>
              <a:ea typeface="华文楷体" panose="02010600040101010101" charset="-122"/>
              <a:cs typeface="+mn-cs"/>
            </a:endParaRPr>
          </a:p>
        </p:txBody>
      </p:sp>
      <p:sp>
        <p:nvSpPr>
          <p:cNvPr id="4" name="灯片编号占位符 3"/>
          <p:cNvSpPr>
            <a:spLocks noGrp="1"/>
          </p:cNvSpPr>
          <p:nvPr>
            <p:ph type="sldNum" sz="quarter" idx="12"/>
          </p:nvPr>
        </p:nvSpPr>
        <p:spPr>
          <a:xfrm>
            <a:off x="9296400" y="6356350"/>
            <a:ext cx="2743200" cy="365125"/>
          </a:xfrm>
          <a:prstGeom prst="rect">
            <a:avLst/>
          </a:prstGeom>
        </p:spPr>
        <p:txBody>
          <a:bodyPr/>
          <a:lstStyle>
            <a:lvl1pPr>
              <a:defRPr sz="1000" baseline="0">
                <a:latin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48F63A3B-78C7-47BE-AE5E-E10140E04643}" type="slidenum">
              <a:rPr kumimoji="0" lang="en-US" sz="10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华文楷体" panose="02010600040101010101" charset="-122"/>
                <a:cs typeface="+mn-cs"/>
              </a:rPr>
            </a:fld>
            <a:endParaRPr kumimoji="0" lang="en-US" sz="10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华文楷体" panose="02010600040101010101"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8" name="灯片编号占位符 7"/>
          <p:cNvSpPr>
            <a:spLocks noGrp="1"/>
          </p:cNvSpPr>
          <p:nvPr>
            <p:ph type="sldNum" sz="quarter" idx="4"/>
          </p:nvPr>
        </p:nvSpPr>
        <p:spPr>
          <a:xfrm>
            <a:off x="911240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A3445A-13E7-CC47-BB73-BF0F0375903C}"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2" Type="http://schemas.openxmlformats.org/officeDocument/2006/relationships/notesSlide" Target="../notesSlides/notesSlide1.xml"/><Relationship Id="rId21" Type="http://schemas.openxmlformats.org/officeDocument/2006/relationships/slideLayout" Target="../slideLayouts/slideLayout9.xml"/><Relationship Id="rId20" Type="http://schemas.openxmlformats.org/officeDocument/2006/relationships/tags" Target="../tags/tag21.xml"/><Relationship Id="rId2" Type="http://schemas.openxmlformats.org/officeDocument/2006/relationships/tags" Target="../tags/tag3.xml"/><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9.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42570" y="2232660"/>
            <a:ext cx="11707495" cy="2745740"/>
          </a:xfrm>
          <a:prstGeom prst="rect">
            <a:avLst/>
          </a:prstGeom>
          <a:gradFill>
            <a:gsLst>
              <a:gs pos="25000">
                <a:srgbClr val="FF566A"/>
              </a:gs>
              <a:gs pos="75000">
                <a:srgbClr val="F6AABA"/>
              </a:gs>
              <a:gs pos="0">
                <a:srgbClr val="EB3A48"/>
              </a:gs>
              <a:gs pos="100000">
                <a:srgbClr val="FFCFD9"/>
              </a:gs>
            </a:gsLst>
            <a:lin ang="18900000" scaled="1"/>
          </a:gradFill>
          <a:ln>
            <a:solidFill>
              <a:schemeClr val="accent2">
                <a:lumMod val="20000"/>
                <a:lumOff val="8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r>
              <a:rPr lang="en-US" altLang="zh-CN" sz="6600"/>
              <a:t> </a:t>
            </a:r>
            <a:r>
              <a:rPr lang="zh-CN" altLang="en-US" sz="6600"/>
              <a:t>桃红四物汤颗粒</a:t>
            </a:r>
            <a:endParaRPr lang="zh-CN" altLang="en-US" sz="6600"/>
          </a:p>
        </p:txBody>
      </p:sp>
      <p:sp>
        <p:nvSpPr>
          <p:cNvPr id="6" name="矩形 5"/>
          <p:cNvSpPr/>
          <p:nvPr/>
        </p:nvSpPr>
        <p:spPr>
          <a:xfrm>
            <a:off x="742950" y="1932305"/>
            <a:ext cx="3844290" cy="330454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文本框 3"/>
          <p:cNvSpPr txBox="1"/>
          <p:nvPr/>
        </p:nvSpPr>
        <p:spPr>
          <a:xfrm>
            <a:off x="6249035" y="4257675"/>
            <a:ext cx="4150995" cy="460375"/>
          </a:xfrm>
          <a:prstGeom prst="rect">
            <a:avLst/>
          </a:prstGeom>
          <a:noFill/>
        </p:spPr>
        <p:txBody>
          <a:bodyPr wrap="square" rtlCol="0">
            <a:spAutoFit/>
          </a:bodyPr>
          <a:lstStyle/>
          <a:p>
            <a:pPr algn="ctr"/>
            <a:r>
              <a:rPr lang="zh-CN" altLang="en-US" sz="2400">
                <a:solidFill>
                  <a:schemeClr val="bg1"/>
                </a:solidFill>
                <a:latin typeface="黑体" panose="02010609060101010101" pitchFamily="49" charset="-122"/>
                <a:ea typeface="黑体" panose="02010609060101010101" pitchFamily="49" charset="-122"/>
              </a:rPr>
              <a:t>海南康茂信医药科技有限公司</a:t>
            </a:r>
            <a:endParaRPr lang="zh-CN" altLang="en-US" sz="2400">
              <a:solidFill>
                <a:schemeClr val="bg1"/>
              </a:solidFill>
              <a:latin typeface="黑体" panose="02010609060101010101" pitchFamily="49" charset="-122"/>
              <a:ea typeface="黑体" panose="02010609060101010101" pitchFamily="49" charset="-122"/>
            </a:endParaRPr>
          </a:p>
        </p:txBody>
      </p:sp>
      <p:sp>
        <p:nvSpPr>
          <p:cNvPr id="3" name="矩形 2"/>
          <p:cNvSpPr/>
          <p:nvPr/>
        </p:nvSpPr>
        <p:spPr>
          <a:xfrm>
            <a:off x="242570" y="186373"/>
            <a:ext cx="11706860" cy="6485255"/>
          </a:xfrm>
          <a:prstGeom prst="rect">
            <a:avLst/>
          </a:prstGeom>
          <a:noFill/>
          <a:ln w="28575">
            <a:solidFill>
              <a:srgbClr val="F0107F"/>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5" name="图片 4" descr="图片 2"/>
          <p:cNvPicPr>
            <a:picLocks noChangeAspect="1"/>
          </p:cNvPicPr>
          <p:nvPr/>
        </p:nvPicPr>
        <p:blipFill>
          <a:blip r:embed="rId1"/>
          <a:stretch>
            <a:fillRect/>
          </a:stretch>
        </p:blipFill>
        <p:spPr>
          <a:xfrm>
            <a:off x="742950" y="1998980"/>
            <a:ext cx="4307205" cy="3152775"/>
          </a:xfrm>
          <a:prstGeom prst="rect">
            <a:avLst/>
          </a:prstGeom>
        </p:spPr>
      </p:pic>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68273" y="1469273"/>
            <a:ext cx="10939219" cy="5100501"/>
          </a:xfrm>
          <a:prstGeom prst="rect">
            <a:avLst/>
          </a:prstGeom>
          <a:solidFill>
            <a:srgbClr val="FFFFFF"/>
          </a:solidFill>
        </p:spPr>
        <p:txBody>
          <a:bodyPr wrap="square" rtlCol="0" anchor="t">
            <a:noAutofit/>
          </a:bodyPr>
          <a:lstStyle/>
          <a:p>
            <a:pPr marL="342900" indent="-342900" algn="just" fontAlgn="auto">
              <a:lnSpc>
                <a:spcPct val="200000"/>
              </a:lnSpc>
              <a:buClr>
                <a:srgbClr val="E01E8C"/>
              </a:buClr>
              <a:buFont typeface="Wingdings" panose="05000000000000000000" pitchFamily="2" charset="2"/>
              <a:buChar char="p"/>
            </a:pPr>
            <a:r>
              <a:rPr lang="zh-CN" altLang="en-US" b="1" dirty="0">
                <a:gradFill>
                  <a:gsLst>
                    <a:gs pos="25000">
                      <a:srgbClr val="FF566A"/>
                    </a:gs>
                    <a:gs pos="75000">
                      <a:srgbClr val="F6AABA"/>
                    </a:gs>
                    <a:gs pos="0">
                      <a:srgbClr val="EB3A48"/>
                    </a:gs>
                    <a:gs pos="100000">
                      <a:srgbClr val="FFCFD9"/>
                    </a:gs>
                  </a:gsLst>
                  <a:lin ang="18900000" scaled="1"/>
                </a:gradFill>
                <a:latin typeface="微软雅黑" panose="020B0503020204020204" pitchFamily="34" charset="-122"/>
                <a:ea typeface="微软雅黑" panose="020B0503020204020204" pitchFamily="34" charset="-122"/>
                <a:sym typeface="+mn-ea"/>
              </a:rPr>
              <a:t>弥补目录短板：</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桃红四物汤颗粒为该处方国内首家获批上市的3.1类中药经典名方，用于血虚血瘀证妇女月经不调等，可以填补现有医保目录对于血虚血瘀证的临床用药空白；能更好满足月经不调，血多有块，色紫质粘，腹痛腹胀等血瘀兼血虚患者的临床需求，提升目录对疾病覆盖的全面性</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just" fontAlgn="auto">
              <a:lnSpc>
                <a:spcPct val="200000"/>
              </a:lnSpc>
              <a:buClr>
                <a:srgbClr val="E01E8C"/>
              </a:buClr>
              <a:buFont typeface="Wingdings" panose="05000000000000000000" pitchFamily="2" charset="2"/>
              <a:buChar char="p"/>
            </a:pPr>
            <a:r>
              <a:rPr lang="zh-CN" altLang="en-US" b="1" dirty="0">
                <a:gradFill>
                  <a:gsLst>
                    <a:gs pos="25000">
                      <a:srgbClr val="FF566A"/>
                    </a:gs>
                    <a:gs pos="75000">
                      <a:srgbClr val="F6AABA"/>
                    </a:gs>
                    <a:gs pos="0">
                      <a:srgbClr val="EB3A48"/>
                    </a:gs>
                    <a:gs pos="100000">
                      <a:srgbClr val="FFCFD9"/>
                    </a:gs>
                  </a:gsLst>
                  <a:lin ang="18900000" scaled="1"/>
                </a:gradFill>
                <a:latin typeface="微软雅黑" panose="020B0503020204020204" pitchFamily="34" charset="-122"/>
                <a:ea typeface="微软雅黑" panose="020B0503020204020204" pitchFamily="34" charset="-122"/>
                <a:cs typeface="微软雅黑" panose="020B0503020204020204" pitchFamily="34" charset="-122"/>
                <a:sym typeface="+mn-ea"/>
              </a:rPr>
              <a:t>临床管理难度：</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其适应症明确(血虚血瘀证)，辨证清晰，有助于医生精准开具处方；基于经典方剂的用药规范成熟，可减少超说明书用药风险；组方平和，无毒性成分，安全性好；作为颗粒剂，携带、服用方便，符合现代人用药习惯，临床用药管理难度低</a:t>
            </a:r>
            <a:endParaRPr lang="zh-CN" altLang="en-US" b="1" dirty="0">
              <a:gradFill>
                <a:gsLst>
                  <a:gs pos="25000">
                    <a:srgbClr val="FF566A"/>
                  </a:gs>
                  <a:gs pos="75000">
                    <a:srgbClr val="F6AABA"/>
                  </a:gs>
                  <a:gs pos="0">
                    <a:srgbClr val="EB3A48"/>
                  </a:gs>
                  <a:gs pos="100000">
                    <a:srgbClr val="FFCFD9"/>
                  </a:gs>
                </a:gsLst>
                <a:lin ang="18900000" scaled="1"/>
              </a:gra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24" name="直接连接符 23"/>
          <p:cNvCxnSpPr/>
          <p:nvPr/>
        </p:nvCxnSpPr>
        <p:spPr>
          <a:xfrm>
            <a:off x="-635" y="769620"/>
            <a:ext cx="12190730" cy="0"/>
          </a:xfrm>
          <a:prstGeom prst="line">
            <a:avLst/>
          </a:prstGeom>
          <a:ln w="28575" cmpd="sng">
            <a:solidFill>
              <a:srgbClr val="E01E8C"/>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7" name="Title 20"/>
          <p:cNvSpPr txBox="1"/>
          <p:nvPr/>
        </p:nvSpPr>
        <p:spPr>
          <a:xfrm>
            <a:off x="479425" y="221615"/>
            <a:ext cx="9786620" cy="548640"/>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05-</a:t>
            </a:r>
            <a:r>
              <a:rPr kumimoji="0" lang="zh-CN" altLang="en-US"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公平性</a:t>
            </a:r>
            <a:endParaRPr kumimoji="0" lang="zh-CN" altLang="en-US"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矩形 2"/>
          <p:cNvSpPr/>
          <p:nvPr/>
        </p:nvSpPr>
        <p:spPr>
          <a:xfrm>
            <a:off x="479425" y="812016"/>
            <a:ext cx="11144304" cy="648000"/>
          </a:xfrm>
          <a:prstGeom prst="rect">
            <a:avLst/>
          </a:prstGeom>
          <a:gradFill>
            <a:gsLst>
              <a:gs pos="25000">
                <a:srgbClr val="FF566A"/>
              </a:gs>
              <a:gs pos="75000">
                <a:srgbClr val="F6AABA"/>
              </a:gs>
              <a:gs pos="0">
                <a:srgbClr val="EB3A48"/>
              </a:gs>
              <a:gs pos="100000">
                <a:srgbClr val="FFCFD9"/>
              </a:gs>
            </a:gsLst>
            <a:lin ang="18900000" scaled="1"/>
          </a:gradFill>
          <a:ln>
            <a:solidFill>
              <a:schemeClr val="bg1">
                <a:lumMod val="75000"/>
              </a:schemeClr>
            </a:solidFill>
          </a:ln>
        </p:spPr>
        <p:style>
          <a:lnRef idx="3">
            <a:schemeClr val="accent1"/>
          </a:lnRef>
          <a:fillRef idx="0">
            <a:srgbClr val="FFFFFF"/>
          </a:fillRef>
          <a:effectRef idx="0">
            <a:srgbClr val="FFFFFF"/>
          </a:effectRef>
          <a:fontRef idx="minor">
            <a:schemeClr val="tx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r>
              <a:rPr lang="zh-CN" altLang="en-US" sz="2800" b="1" noProof="0">
                <a:ln>
                  <a:noFill/>
                </a:ln>
                <a:solidFill>
                  <a:prstClr val="white"/>
                </a:solidFill>
                <a:effectLst/>
                <a:uLnTx/>
                <a:uFillTx/>
                <a:latin typeface="微软雅黑" panose="020B0503020204020204" pitchFamily="34" charset="-122"/>
                <a:ea typeface="微软雅黑" panose="020B0503020204020204" pitchFamily="34" charset="-122"/>
                <a:sym typeface="+mn-ea"/>
              </a:rPr>
              <a:t>填补市场空白与满足患者需求</a:t>
            </a: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，基金影响小</a:t>
            </a:r>
            <a:endPar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479424" y="1459706"/>
            <a:ext cx="11144303" cy="5119325"/>
          </a:xfrm>
          <a:prstGeom prst="rect">
            <a:avLst/>
          </a:prstGeom>
          <a:noFill/>
          <a:ln w="12700">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just"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p:cNvSpPr txBox="1"/>
          <p:nvPr/>
        </p:nvSpPr>
        <p:spPr>
          <a:xfrm>
            <a:off x="479425" y="343932"/>
            <a:ext cx="9786620" cy="548640"/>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目    录</a:t>
            </a:r>
            <a:endParaRPr kumimoji="0" lang="en-US"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 name="组合 3"/>
          <p:cNvGrpSpPr/>
          <p:nvPr>
            <p:custDataLst>
              <p:tags r:id="rId1"/>
            </p:custDataLst>
          </p:nvPr>
        </p:nvGrpSpPr>
        <p:grpSpPr>
          <a:xfrm>
            <a:off x="734534" y="1370443"/>
            <a:ext cx="2833368" cy="711245"/>
            <a:chOff x="2367" y="2016"/>
            <a:chExt cx="5373" cy="2730"/>
          </a:xfrm>
          <a:solidFill>
            <a:srgbClr val="339186"/>
          </a:solidFill>
        </p:grpSpPr>
        <p:sp>
          <p:nvSpPr>
            <p:cNvPr id="5" name="íṧḷïḍe"/>
            <p:cNvSpPr/>
            <p:nvPr>
              <p:custDataLst>
                <p:tags r:id="rId2"/>
              </p:custDataLst>
            </p:nvPr>
          </p:nvSpPr>
          <p:spPr bwMode="auto">
            <a:xfrm>
              <a:off x="2367" y="2016"/>
              <a:ext cx="1062" cy="2730"/>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gradFill>
              <a:gsLst>
                <a:gs pos="25000">
                  <a:srgbClr val="FF566A"/>
                </a:gs>
                <a:gs pos="75000">
                  <a:srgbClr val="F6AABA"/>
                </a:gs>
                <a:gs pos="0">
                  <a:srgbClr val="EB3A48"/>
                </a:gs>
                <a:gs pos="100000">
                  <a:srgbClr val="FFCFD9"/>
                </a:gs>
              </a:gsLst>
              <a:lin ang="18900000" scaled="1"/>
            </a:gradFill>
            <a:ln w="28575">
              <a:noFill/>
            </a:ln>
          </p:spPr>
          <p:txBody>
            <a:bodyPr vert="horz" wrap="none" lIns="91440" tIns="45720" rIns="91440" bIns="45720" anchor="ctr" anchorCtr="1"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01</a:t>
              </a:r>
              <a:endPar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6" name="íSľîḓê"/>
            <p:cNvSpPr txBox="1"/>
            <p:nvPr>
              <p:custDataLst>
                <p:tags r:id="rId3"/>
              </p:custDataLst>
            </p:nvPr>
          </p:nvSpPr>
          <p:spPr>
            <a:xfrm>
              <a:off x="3647" y="2226"/>
              <a:ext cx="4093" cy="2503"/>
            </a:xfrm>
            <a:prstGeom prst="rect">
              <a:avLst/>
            </a:prstGeom>
            <a:gradFill>
              <a:gsLst>
                <a:gs pos="25000">
                  <a:srgbClr val="FF566A"/>
                </a:gs>
                <a:gs pos="75000">
                  <a:srgbClr val="F6AABA"/>
                </a:gs>
                <a:gs pos="0">
                  <a:srgbClr val="EB3A48"/>
                </a:gs>
                <a:gs pos="100000">
                  <a:srgbClr val="FFCFD9"/>
                </a:gs>
              </a:gsLst>
              <a:lin ang="18900000" scaled="1"/>
            </a:gradFill>
          </p:spPr>
          <p:txBody>
            <a:bodyPr wrap="none" lIns="46800" tIns="46800" rIns="46800" bIns="46800" anchor="ctr" anchorCtr="0">
              <a:noAutofit/>
            </a:bodyPr>
            <a:lstStyle/>
            <a:p>
              <a:pPr lvl="0" algn="ctr"/>
              <a:r>
                <a:rPr lang="zh-CN" sz="2400" b="1" dirty="0">
                  <a:solidFill>
                    <a:schemeClr val="bg1"/>
                  </a:solidFill>
                  <a:latin typeface="微软雅黑" panose="020B0503020204020204" pitchFamily="34" charset="-122"/>
                  <a:ea typeface="微软雅黑" panose="020B0503020204020204" pitchFamily="34" charset="-122"/>
                </a:rPr>
                <a:t>药品基本信息</a:t>
              </a:r>
              <a:endParaRPr lang="zh-CN" sz="2400" b="1" dirty="0">
                <a:solidFill>
                  <a:schemeClr val="bg1"/>
                </a:solidFill>
                <a:latin typeface="微软雅黑" panose="020B0503020204020204" pitchFamily="34" charset="-122"/>
                <a:ea typeface="微软雅黑" panose="020B0503020204020204" pitchFamily="34" charset="-122"/>
              </a:endParaRPr>
            </a:p>
          </p:txBody>
        </p:sp>
      </p:grpSp>
      <p:sp>
        <p:nvSpPr>
          <p:cNvPr id="7" name="文本框 6"/>
          <p:cNvSpPr txBox="1"/>
          <p:nvPr>
            <p:custDataLst>
              <p:tags r:id="rId4"/>
            </p:custDataLst>
          </p:nvPr>
        </p:nvSpPr>
        <p:spPr>
          <a:xfrm>
            <a:off x="3837305" y="1551588"/>
            <a:ext cx="8155940" cy="434975"/>
          </a:xfrm>
          <a:prstGeom prst="rect">
            <a:avLst/>
          </a:prstGeom>
          <a:noFill/>
        </p:spPr>
        <p:txBody>
          <a:bodyPr wrap="square" anchor="ctr" anchorCtr="0">
            <a:noAutofit/>
          </a:bodyPr>
          <a:lstStyle/>
          <a:p>
            <a:pPr algn="l"/>
            <a:r>
              <a:rPr lang="zh-CN" altLang="en-US" sz="2000" b="1" kern="0" dirty="0">
                <a:latin typeface="微软雅黑" panose="020B0503020204020204" pitchFamily="34" charset="-122"/>
                <a:ea typeface="微软雅黑" panose="020B0503020204020204" pitchFamily="34" charset="-122"/>
                <a:cs typeface="宋体" panose="02010600030101010101" pitchFamily="2" charset="-122"/>
              </a:rPr>
              <a:t>桃红四物汤颗粒，</a:t>
            </a:r>
            <a:r>
              <a:rPr lang="zh-CN" altLang="en-US" sz="2000" b="1" dirty="0">
                <a:gradFill>
                  <a:gsLst>
                    <a:gs pos="25000">
                      <a:srgbClr val="FF566A"/>
                    </a:gs>
                    <a:gs pos="75000">
                      <a:srgbClr val="F6AABA"/>
                    </a:gs>
                    <a:gs pos="0">
                      <a:srgbClr val="EB3A48"/>
                    </a:gs>
                    <a:gs pos="100000">
                      <a:srgbClr val="FFCFD9"/>
                    </a:gs>
                  </a:gsLst>
                  <a:lin ang="18900000" scaled="1"/>
                </a:gradFill>
                <a:latin typeface="微软雅黑" panose="020B0503020204020204" pitchFamily="34" charset="-122"/>
                <a:ea typeface="微软雅黑" panose="020B0503020204020204" pitchFamily="34" charset="-122"/>
              </a:rPr>
              <a:t>国内第一个</a:t>
            </a:r>
            <a:r>
              <a:rPr lang="en-US" altLang="zh-CN" sz="2000" b="1" dirty="0">
                <a:gradFill>
                  <a:gsLst>
                    <a:gs pos="25000">
                      <a:srgbClr val="FF566A"/>
                    </a:gs>
                    <a:gs pos="75000">
                      <a:srgbClr val="F6AABA"/>
                    </a:gs>
                    <a:gs pos="0">
                      <a:srgbClr val="EB3A48"/>
                    </a:gs>
                    <a:gs pos="100000">
                      <a:srgbClr val="FFCFD9"/>
                    </a:gs>
                  </a:gsLst>
                  <a:lin ang="18900000" scaled="1"/>
                </a:gradFill>
                <a:latin typeface="微软雅黑" panose="020B0503020204020204" pitchFamily="34" charset="-122"/>
                <a:ea typeface="微软雅黑" panose="020B0503020204020204" pitchFamily="34" charset="-122"/>
              </a:rPr>
              <a:t>3</a:t>
            </a:r>
            <a:r>
              <a:rPr kumimoji="0" lang="zh-CN" altLang="zh-CN" sz="2000" b="1" i="0" u="none" strike="noStrike" kern="1200" cap="none" spc="0" normalizeH="0" baseline="0" noProof="0" dirty="0">
                <a:ln>
                  <a:noFill/>
                </a:ln>
                <a:gradFill>
                  <a:gsLst>
                    <a:gs pos="25000">
                      <a:srgbClr val="FF566A"/>
                    </a:gs>
                    <a:gs pos="75000">
                      <a:srgbClr val="F6AABA"/>
                    </a:gs>
                    <a:gs pos="0">
                      <a:srgbClr val="EB3A48"/>
                    </a:gs>
                    <a:gs pos="100000">
                      <a:srgbClr val="FFCFD9"/>
                    </a:gs>
                  </a:gsLst>
                  <a:lin ang="18900000" scaled="1"/>
                </a:gra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.1类</a:t>
            </a:r>
            <a:r>
              <a:rPr kumimoji="0" lang="zh-CN" altLang="zh-CN"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用</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于血虚血瘀证的</a:t>
            </a:r>
            <a:r>
              <a:rPr lang="zh-CN" altLang="en-US" sz="2000" b="1" dirty="0">
                <a:solidFill>
                  <a:schemeClr val="tx1"/>
                </a:solidFill>
                <a:latin typeface="微软雅黑" panose="020B0503020204020204" pitchFamily="34" charset="-122"/>
                <a:ea typeface="微软雅黑" panose="020B0503020204020204" pitchFamily="34" charset="-122"/>
              </a:rPr>
              <a:t>经典名方</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grpSp>
        <p:nvGrpSpPr>
          <p:cNvPr id="8" name="组合 7"/>
          <p:cNvGrpSpPr/>
          <p:nvPr>
            <p:custDataLst>
              <p:tags r:id="rId5"/>
            </p:custDataLst>
          </p:nvPr>
        </p:nvGrpSpPr>
        <p:grpSpPr>
          <a:xfrm>
            <a:off x="734393" y="2289644"/>
            <a:ext cx="2804431" cy="780973"/>
            <a:chOff x="2427" y="2908"/>
            <a:chExt cx="5247" cy="1212"/>
          </a:xfrm>
          <a:gradFill>
            <a:gsLst>
              <a:gs pos="25000">
                <a:srgbClr val="FF566A"/>
              </a:gs>
              <a:gs pos="75000">
                <a:srgbClr val="F6AABA"/>
              </a:gs>
              <a:gs pos="0">
                <a:srgbClr val="EB3A48"/>
              </a:gs>
              <a:gs pos="100000">
                <a:srgbClr val="FFCFD9"/>
              </a:gs>
            </a:gsLst>
            <a:lin ang="18900000" scaled="1"/>
          </a:gradFill>
        </p:grpSpPr>
        <p:sp>
          <p:nvSpPr>
            <p:cNvPr id="9" name="íṧḷïḍe"/>
            <p:cNvSpPr/>
            <p:nvPr>
              <p:custDataLst>
                <p:tags r:id="rId6"/>
              </p:custDataLst>
            </p:nvPr>
          </p:nvSpPr>
          <p:spPr bwMode="auto">
            <a:xfrm>
              <a:off x="2427" y="2908"/>
              <a:ext cx="1062" cy="1212"/>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grpFill/>
            <a:ln w="28575">
              <a:noFill/>
            </a:ln>
          </p:spPr>
          <p:txBody>
            <a:bodyPr vert="horz" wrap="none" lIns="91440" tIns="45720" rIns="91440" bIns="45720" anchor="ctr" anchorCtr="1"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02</a:t>
              </a:r>
              <a:endPar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0" name="íSľîḓê"/>
            <p:cNvSpPr txBox="1"/>
            <p:nvPr>
              <p:custDataLst>
                <p:tags r:id="rId7"/>
              </p:custDataLst>
            </p:nvPr>
          </p:nvSpPr>
          <p:spPr>
            <a:xfrm>
              <a:off x="3690" y="3034"/>
              <a:ext cx="3984" cy="959"/>
            </a:xfrm>
            <a:prstGeom prst="rect">
              <a:avLst/>
            </a:prstGeom>
            <a:grpFill/>
          </p:spPr>
          <p:txBody>
            <a:bodyPr wrap="none" lIns="46800" tIns="46800" rIns="46800" bIns="46800" anchor="ctr" anchorCtr="0">
              <a:noAutofit/>
            </a:bodyPr>
            <a:lstStyle/>
            <a:p>
              <a:pPr lvl="0" algn="ctr"/>
              <a:r>
                <a:rPr lang="zh-CN" altLang="en-US" sz="2400" b="1" dirty="0">
                  <a:solidFill>
                    <a:schemeClr val="bg1"/>
                  </a:solidFill>
                  <a:latin typeface="微软雅黑" panose="020B0503020204020204" pitchFamily="34" charset="-122"/>
                  <a:ea typeface="微软雅黑" panose="020B0503020204020204" pitchFamily="34" charset="-122"/>
                </a:rPr>
                <a:t>安全性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1" name="文本框 10"/>
          <p:cNvSpPr txBox="1"/>
          <p:nvPr>
            <p:custDataLst>
              <p:tags r:id="rId8"/>
            </p:custDataLst>
          </p:nvPr>
        </p:nvSpPr>
        <p:spPr>
          <a:xfrm>
            <a:off x="3837305" y="2328309"/>
            <a:ext cx="8769350" cy="652780"/>
          </a:xfrm>
          <a:prstGeom prst="rect">
            <a:avLst/>
          </a:prstGeom>
          <a:noFill/>
        </p:spPr>
        <p:txBody>
          <a:bodyPr wrap="square" anchor="ctr" anchorCtr="0">
            <a:noAutofit/>
          </a:bodyPr>
          <a:lstStyle/>
          <a:p>
            <a:pPr algn="l">
              <a:lnSpc>
                <a:spcPct val="100000"/>
              </a:lnSpc>
            </a:pPr>
            <a:r>
              <a:rPr lang="zh-CN" altLang="en-US" sz="2000" b="1" dirty="0">
                <a:latin typeface="微软雅黑" panose="020B0503020204020204" pitchFamily="34" charset="-122"/>
                <a:ea typeface="微软雅黑" panose="020B0503020204020204" pitchFamily="34" charset="-122"/>
                <a:sym typeface="+mn-ea"/>
              </a:rPr>
              <a:t>临床未发现不良反应及严重不良事件，安全性好</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nvGrpSpPr>
          <p:cNvPr id="12" name="组合 11"/>
          <p:cNvGrpSpPr/>
          <p:nvPr>
            <p:custDataLst>
              <p:tags r:id="rId9"/>
            </p:custDataLst>
          </p:nvPr>
        </p:nvGrpSpPr>
        <p:grpSpPr>
          <a:xfrm>
            <a:off x="740392" y="3266584"/>
            <a:ext cx="2798196" cy="730250"/>
            <a:chOff x="2427" y="1275"/>
            <a:chExt cx="5392" cy="1397"/>
          </a:xfrm>
          <a:gradFill>
            <a:gsLst>
              <a:gs pos="25000">
                <a:srgbClr val="FF566A"/>
              </a:gs>
              <a:gs pos="75000">
                <a:srgbClr val="F6AABA"/>
              </a:gs>
              <a:gs pos="0">
                <a:srgbClr val="EB3A48"/>
              </a:gs>
              <a:gs pos="100000">
                <a:srgbClr val="FFCFD9"/>
              </a:gs>
            </a:gsLst>
            <a:lin ang="18900000" scaled="1"/>
          </a:gradFill>
        </p:grpSpPr>
        <p:sp>
          <p:nvSpPr>
            <p:cNvPr id="13" name="íṧḷïḍe"/>
            <p:cNvSpPr/>
            <p:nvPr>
              <p:custDataLst>
                <p:tags r:id="rId10"/>
              </p:custDataLst>
            </p:nvPr>
          </p:nvSpPr>
          <p:spPr bwMode="auto">
            <a:xfrm>
              <a:off x="2427" y="1275"/>
              <a:ext cx="1062" cy="1396"/>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grpFill/>
            <a:ln w="28575">
              <a:noFill/>
            </a:ln>
          </p:spPr>
          <p:txBody>
            <a:bodyPr vert="horz" wrap="none" lIns="91440" tIns="45720" rIns="91440" bIns="45720" anchor="ctr" anchorCtr="1"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03</a:t>
              </a:r>
              <a:endPar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4" name="íSľîḓê"/>
            <p:cNvSpPr txBox="1"/>
            <p:nvPr>
              <p:custDataLst>
                <p:tags r:id="rId11"/>
              </p:custDataLst>
            </p:nvPr>
          </p:nvSpPr>
          <p:spPr>
            <a:xfrm>
              <a:off x="3728" y="1385"/>
              <a:ext cx="4091" cy="1287"/>
            </a:xfrm>
            <a:prstGeom prst="rect">
              <a:avLst/>
            </a:prstGeom>
            <a:grpFill/>
          </p:spPr>
          <p:txBody>
            <a:bodyPr wrap="none" lIns="46800" tIns="46800" rIns="46800" bIns="46800" anchor="ctr" anchorCtr="0">
              <a:noAutofit/>
            </a:bodyPr>
            <a:lstStyle/>
            <a:p>
              <a:pPr lvl="0" algn="ctr"/>
              <a:r>
                <a:rPr lang="zh-CN" altLang="en-US" sz="2400" b="1" dirty="0">
                  <a:solidFill>
                    <a:schemeClr val="bg1"/>
                  </a:solidFill>
                  <a:latin typeface="微软雅黑" panose="020B0503020204020204" pitchFamily="34" charset="-122"/>
                  <a:ea typeface="微软雅黑" panose="020B0503020204020204" pitchFamily="34" charset="-122"/>
                </a:rPr>
                <a:t>有效性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5" name="文本框 14"/>
          <p:cNvSpPr txBox="1"/>
          <p:nvPr>
            <p:custDataLst>
              <p:tags r:id="rId12"/>
            </p:custDataLst>
          </p:nvPr>
        </p:nvSpPr>
        <p:spPr>
          <a:xfrm>
            <a:off x="3837305" y="3170858"/>
            <a:ext cx="7522071" cy="936625"/>
          </a:xfrm>
          <a:prstGeom prst="rect">
            <a:avLst/>
          </a:prstGeom>
          <a:noFill/>
        </p:spPr>
        <p:txBody>
          <a:bodyPr wrap="square" anchor="ctr" anchorCtr="0">
            <a:noAutofit/>
          </a:bodyPr>
          <a:lstStyle/>
          <a:p>
            <a:pPr algn="l">
              <a:lnSpc>
                <a:spcPct val="150000"/>
              </a:lnSpc>
            </a:pPr>
            <a:r>
              <a:rPr lang="zh-CN" altLang="en-US" sz="2000" b="1" dirty="0">
                <a:latin typeface="微软雅黑" panose="020B0503020204020204" pitchFamily="34" charset="-122"/>
                <a:ea typeface="微软雅黑" panose="020B0503020204020204" pitchFamily="34" charset="-122"/>
                <a:sym typeface="+mn-ea"/>
              </a:rPr>
              <a:t>养血，活血，逐瘀。用于血虚血瘀证，妇女月经不调，血多有块，色紫质粘，腹痛腹胀等</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grpSp>
        <p:nvGrpSpPr>
          <p:cNvPr id="16" name="组合 15"/>
          <p:cNvGrpSpPr/>
          <p:nvPr>
            <p:custDataLst>
              <p:tags r:id="rId13"/>
            </p:custDataLst>
          </p:nvPr>
        </p:nvGrpSpPr>
        <p:grpSpPr>
          <a:xfrm>
            <a:off x="762718" y="5236229"/>
            <a:ext cx="2775878" cy="780973"/>
            <a:chOff x="2382" y="2908"/>
            <a:chExt cx="5276" cy="1212"/>
          </a:xfrm>
          <a:solidFill>
            <a:schemeClr val="accent2">
              <a:lumMod val="20000"/>
              <a:lumOff val="80000"/>
            </a:schemeClr>
          </a:solidFill>
        </p:grpSpPr>
        <p:sp>
          <p:nvSpPr>
            <p:cNvPr id="17" name="íṧḷïḍe"/>
            <p:cNvSpPr/>
            <p:nvPr>
              <p:custDataLst>
                <p:tags r:id="rId14"/>
              </p:custDataLst>
            </p:nvPr>
          </p:nvSpPr>
          <p:spPr bwMode="auto">
            <a:xfrm>
              <a:off x="2382" y="2908"/>
              <a:ext cx="1062" cy="1212"/>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gradFill>
              <a:gsLst>
                <a:gs pos="25000">
                  <a:srgbClr val="FF566A"/>
                </a:gs>
                <a:gs pos="75000">
                  <a:srgbClr val="F6AABA"/>
                </a:gs>
                <a:gs pos="0">
                  <a:srgbClr val="EB3A48"/>
                </a:gs>
                <a:gs pos="100000">
                  <a:srgbClr val="FFCFD9"/>
                </a:gs>
              </a:gsLst>
              <a:lin ang="18900000" scaled="1"/>
            </a:gradFill>
            <a:ln w="28575">
              <a:noFill/>
            </a:ln>
          </p:spPr>
          <p:txBody>
            <a:bodyPr vert="horz" wrap="none" lIns="91440" tIns="45720" rIns="91440" bIns="45720" anchor="ctr" anchorCtr="1"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05</a:t>
              </a:r>
              <a:endPar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8" name="íSľîḓê"/>
            <p:cNvSpPr txBox="1"/>
            <p:nvPr>
              <p:custDataLst>
                <p:tags r:id="rId15"/>
              </p:custDataLst>
            </p:nvPr>
          </p:nvSpPr>
          <p:spPr>
            <a:xfrm>
              <a:off x="3708" y="3045"/>
              <a:ext cx="3950" cy="959"/>
            </a:xfrm>
            <a:prstGeom prst="rect">
              <a:avLst/>
            </a:prstGeom>
            <a:gradFill>
              <a:gsLst>
                <a:gs pos="25000">
                  <a:srgbClr val="FF566A"/>
                </a:gs>
                <a:gs pos="75000">
                  <a:srgbClr val="F6AABA"/>
                </a:gs>
                <a:gs pos="0">
                  <a:srgbClr val="EB3A48"/>
                </a:gs>
                <a:gs pos="100000">
                  <a:srgbClr val="FFCFD9"/>
                </a:gs>
              </a:gsLst>
              <a:lin ang="18900000" scaled="1"/>
            </a:gradFill>
          </p:spPr>
          <p:txBody>
            <a:bodyPr wrap="none" lIns="46800" tIns="46800" rIns="46800" bIns="46800" anchor="ctr" anchorCtr="0">
              <a:noAutofit/>
            </a:bodyPr>
            <a:lstStyle/>
            <a:p>
              <a:pPr lvl="0" algn="ctr"/>
              <a:r>
                <a:rPr lang="zh-CN" altLang="en-US" sz="2400" b="1" dirty="0">
                  <a:solidFill>
                    <a:schemeClr val="bg1"/>
                  </a:solidFill>
                  <a:latin typeface="微软雅黑" panose="020B0503020204020204" pitchFamily="34" charset="-122"/>
                  <a:ea typeface="微软雅黑" panose="020B0503020204020204" pitchFamily="34" charset="-122"/>
                </a:rPr>
                <a:t>公平性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9" name="文本框 18"/>
          <p:cNvSpPr txBox="1"/>
          <p:nvPr>
            <p:custDataLst>
              <p:tags r:id="rId16"/>
            </p:custDataLst>
          </p:nvPr>
        </p:nvSpPr>
        <p:spPr>
          <a:xfrm>
            <a:off x="3837305" y="4366330"/>
            <a:ext cx="7140342" cy="614082"/>
          </a:xfrm>
          <a:prstGeom prst="rect">
            <a:avLst/>
          </a:prstGeom>
          <a:noFill/>
        </p:spPr>
        <p:txBody>
          <a:bodyPr wrap="square" anchor="ctr" anchorCtr="0">
            <a:noAutofit/>
          </a:bodyPr>
          <a:lstStyle/>
          <a:p>
            <a:r>
              <a:rPr lang="zh-CN" altLang="en-US" sz="2000" b="1" kern="0" dirty="0">
                <a:latin typeface="微软雅黑" panose="020B0503020204020204" pitchFamily="34" charset="-122"/>
                <a:ea typeface="微软雅黑" panose="020B0503020204020204" pitchFamily="34" charset="-122"/>
                <a:cs typeface="宋体" panose="02010600030101010101" pitchFamily="2" charset="-122"/>
                <a:sym typeface="+mn-ea"/>
              </a:rPr>
              <a:t>为该处方国内首家获批上市的</a:t>
            </a:r>
            <a:r>
              <a:rPr lang="en-US" altLang="zh-CN" sz="2000" b="1" kern="0" dirty="0">
                <a:latin typeface="微软雅黑" panose="020B0503020204020204" pitchFamily="34" charset="-122"/>
                <a:ea typeface="微软雅黑" panose="020B0503020204020204" pitchFamily="34" charset="-122"/>
                <a:cs typeface="宋体" panose="02010600030101010101" pitchFamily="2" charset="-122"/>
                <a:sym typeface="+mn-ea"/>
              </a:rPr>
              <a:t>3.1</a:t>
            </a:r>
            <a:r>
              <a:rPr lang="zh-CN" altLang="en-US" sz="2000" b="1" kern="0" dirty="0">
                <a:latin typeface="微软雅黑" panose="020B0503020204020204" pitchFamily="34" charset="-122"/>
                <a:ea typeface="微软雅黑" panose="020B0503020204020204" pitchFamily="34" charset="-122"/>
                <a:cs typeface="宋体" panose="02010600030101010101" pitchFamily="2" charset="-122"/>
                <a:sym typeface="+mn-ea"/>
              </a:rPr>
              <a:t>类中药经典名方</a:t>
            </a:r>
            <a:endParaRPr lang="zh-CN" sz="2000" b="1" dirty="0">
              <a:solidFill>
                <a:schemeClr val="tx1"/>
              </a:solidFill>
              <a:latin typeface="微软雅黑" panose="020B0503020204020204" pitchFamily="34" charset="-122"/>
              <a:ea typeface="微软雅黑" panose="020B0503020204020204" pitchFamily="34" charset="-122"/>
              <a:sym typeface="+mn-ea"/>
            </a:endParaRPr>
          </a:p>
        </p:txBody>
      </p:sp>
      <p:sp>
        <p:nvSpPr>
          <p:cNvPr id="23" name="文本框 22"/>
          <p:cNvSpPr txBox="1"/>
          <p:nvPr>
            <p:custDataLst>
              <p:tags r:id="rId17"/>
            </p:custDataLst>
          </p:nvPr>
        </p:nvSpPr>
        <p:spPr>
          <a:xfrm>
            <a:off x="3840480" y="5301982"/>
            <a:ext cx="7587391" cy="626110"/>
          </a:xfrm>
          <a:prstGeom prst="rect">
            <a:avLst/>
          </a:prstGeom>
          <a:noFill/>
        </p:spPr>
        <p:txBody>
          <a:bodyPr wrap="square" anchor="ctr" anchorCtr="0">
            <a:noAutofit/>
          </a:bodyPr>
          <a:lstStyle/>
          <a:p>
            <a:pPr>
              <a:lnSpc>
                <a:spcPct val="150000"/>
              </a:lnSpc>
            </a:pPr>
            <a:r>
              <a:rPr lang="zh-CN" altLang="en-US" sz="2000" b="1" kern="0" dirty="0">
                <a:latin typeface="微软雅黑" panose="020B0503020204020204" pitchFamily="34" charset="-122"/>
                <a:ea typeface="微软雅黑" panose="020B0503020204020204" pitchFamily="34" charset="-122"/>
                <a:sym typeface="+mn-ea"/>
              </a:rPr>
              <a:t>填补现有医保目录无</a:t>
            </a:r>
            <a:r>
              <a:rPr lang="en-US" altLang="zh-CN" sz="2000" b="1" kern="0" dirty="0">
                <a:latin typeface="微软雅黑" panose="020B0503020204020204" pitchFamily="34" charset="-122"/>
                <a:ea typeface="微软雅黑" panose="020B0503020204020204" pitchFamily="34" charset="-122"/>
                <a:sym typeface="+mn-ea"/>
              </a:rPr>
              <a:t>”</a:t>
            </a:r>
            <a:r>
              <a:rPr lang="zh-CN" altLang="en-US" sz="2000" b="1" kern="0" dirty="0">
                <a:latin typeface="微软雅黑" panose="020B0503020204020204" pitchFamily="34" charset="-122"/>
                <a:ea typeface="微软雅黑" panose="020B0503020204020204" pitchFamily="34" charset="-122"/>
                <a:sym typeface="+mn-ea"/>
              </a:rPr>
              <a:t>用于血虚血瘀证妇女月经不调</a:t>
            </a:r>
            <a:r>
              <a:rPr lang="en-US" altLang="zh-CN" sz="2000" b="1" kern="0" dirty="0">
                <a:latin typeface="微软雅黑" panose="020B0503020204020204" pitchFamily="34" charset="-122"/>
                <a:ea typeface="微软雅黑" panose="020B0503020204020204" pitchFamily="34" charset="-122"/>
                <a:sym typeface="+mn-ea"/>
              </a:rPr>
              <a:t>”</a:t>
            </a:r>
            <a:r>
              <a:rPr lang="zh-CN" altLang="en-US" sz="2000" b="1" kern="0" dirty="0">
                <a:latin typeface="微软雅黑" panose="020B0503020204020204" pitchFamily="34" charset="-122"/>
                <a:ea typeface="微软雅黑" panose="020B0503020204020204" pitchFamily="34" charset="-122"/>
                <a:sym typeface="+mn-ea"/>
              </a:rPr>
              <a:t>3.1类经典名方制剂的空；</a:t>
            </a:r>
            <a:r>
              <a:rPr lang="zh-CN" altLang="en-US" sz="2000" b="1" kern="0" dirty="0">
                <a:latin typeface="微软雅黑" panose="020B0503020204020204" pitchFamily="34" charset="-122"/>
                <a:ea typeface="微软雅黑" panose="020B0503020204020204" pitchFamily="34" charset="-122"/>
                <a:cs typeface="宋体" panose="02010600030101010101" pitchFamily="2" charset="-122"/>
                <a:sym typeface="+mn-ea"/>
              </a:rPr>
              <a:t>能安全有效解决患者症状</a:t>
            </a:r>
            <a:endParaRPr kumimoji="0" lang="zh-CN" altLang="en-US"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24" name="直接连接符 23"/>
          <p:cNvCxnSpPr/>
          <p:nvPr/>
        </p:nvCxnSpPr>
        <p:spPr>
          <a:xfrm>
            <a:off x="9270" y="1083244"/>
            <a:ext cx="12190730" cy="0"/>
          </a:xfrm>
          <a:prstGeom prst="line">
            <a:avLst/>
          </a:prstGeom>
          <a:ln w="28575" cmpd="sng">
            <a:solidFill>
              <a:srgbClr val="F0107F"/>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28" name="组合 27"/>
          <p:cNvGrpSpPr/>
          <p:nvPr>
            <p:custDataLst>
              <p:tags r:id="rId18"/>
            </p:custDataLst>
          </p:nvPr>
        </p:nvGrpSpPr>
        <p:grpSpPr>
          <a:xfrm>
            <a:off x="755260" y="4334263"/>
            <a:ext cx="2807836" cy="730250"/>
            <a:chOff x="2397" y="1275"/>
            <a:chExt cx="5477" cy="1397"/>
          </a:xfrm>
          <a:solidFill>
            <a:srgbClr val="339186"/>
          </a:solidFill>
        </p:grpSpPr>
        <p:sp>
          <p:nvSpPr>
            <p:cNvPr id="29" name="íṧḷïḍe"/>
            <p:cNvSpPr/>
            <p:nvPr>
              <p:custDataLst>
                <p:tags r:id="rId19"/>
              </p:custDataLst>
            </p:nvPr>
          </p:nvSpPr>
          <p:spPr bwMode="auto">
            <a:xfrm>
              <a:off x="2397" y="1275"/>
              <a:ext cx="1062" cy="1396"/>
            </a:xfrm>
            <a:custGeom>
              <a:avLst/>
              <a:gdLst>
                <a:gd name="T0" fmla="*/ 573 w 1146"/>
                <a:gd name="T1" fmla="*/ 0 h 1307"/>
                <a:gd name="T2" fmla="*/ 1146 w 1146"/>
                <a:gd name="T3" fmla="*/ 287 h 1307"/>
                <a:gd name="T4" fmla="*/ 1146 w 1146"/>
                <a:gd name="T5" fmla="*/ 1021 h 1307"/>
                <a:gd name="T6" fmla="*/ 573 w 1146"/>
                <a:gd name="T7" fmla="*/ 1307 h 1307"/>
                <a:gd name="T8" fmla="*/ 0 w 1146"/>
                <a:gd name="T9" fmla="*/ 1021 h 1307"/>
                <a:gd name="T10" fmla="*/ 0 w 1146"/>
                <a:gd name="T11" fmla="*/ 287 h 1307"/>
                <a:gd name="T12" fmla="*/ 573 w 1146"/>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1146" h="1307">
                  <a:moveTo>
                    <a:pt x="573" y="0"/>
                  </a:moveTo>
                  <a:lnTo>
                    <a:pt x="1146" y="287"/>
                  </a:lnTo>
                  <a:lnTo>
                    <a:pt x="1146" y="1021"/>
                  </a:lnTo>
                  <a:lnTo>
                    <a:pt x="573" y="1307"/>
                  </a:lnTo>
                  <a:lnTo>
                    <a:pt x="0" y="1021"/>
                  </a:lnTo>
                  <a:lnTo>
                    <a:pt x="0" y="287"/>
                  </a:lnTo>
                  <a:lnTo>
                    <a:pt x="573" y="0"/>
                  </a:lnTo>
                  <a:close/>
                </a:path>
              </a:pathLst>
            </a:custGeom>
            <a:gradFill>
              <a:gsLst>
                <a:gs pos="25000">
                  <a:srgbClr val="FF566A"/>
                </a:gs>
                <a:gs pos="75000">
                  <a:srgbClr val="F6AABA"/>
                </a:gs>
                <a:gs pos="0">
                  <a:srgbClr val="EB3A48"/>
                </a:gs>
                <a:gs pos="100000">
                  <a:srgbClr val="FFCFD9"/>
                </a:gs>
              </a:gsLst>
              <a:lin ang="18900000" scaled="1"/>
            </a:gradFill>
            <a:ln w="28575">
              <a:noFill/>
            </a:ln>
          </p:spPr>
          <p:txBody>
            <a:bodyPr vert="horz" wrap="none" lIns="91440" tIns="45720" rIns="91440" bIns="45720" anchor="ctr" anchorCtr="1"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04</a:t>
              </a:r>
              <a:endParaRPr kumimoji="0" lang="en-US" altLang="zh-CN"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0" name="íSľîḓê"/>
            <p:cNvSpPr txBox="1"/>
            <p:nvPr>
              <p:custDataLst>
                <p:tags r:id="rId20"/>
              </p:custDataLst>
            </p:nvPr>
          </p:nvSpPr>
          <p:spPr>
            <a:xfrm>
              <a:off x="3733" y="1394"/>
              <a:ext cx="4141" cy="1278"/>
            </a:xfrm>
            <a:prstGeom prst="rect">
              <a:avLst/>
            </a:prstGeom>
            <a:gradFill>
              <a:gsLst>
                <a:gs pos="25000">
                  <a:srgbClr val="FF566A"/>
                </a:gs>
                <a:gs pos="75000">
                  <a:srgbClr val="F6AABA"/>
                </a:gs>
                <a:gs pos="0">
                  <a:srgbClr val="EB3A48"/>
                </a:gs>
                <a:gs pos="100000">
                  <a:srgbClr val="FFCFD9"/>
                </a:gs>
              </a:gsLst>
              <a:lin ang="18900000" scaled="1"/>
            </a:gradFill>
          </p:spPr>
          <p:txBody>
            <a:bodyPr wrap="none" lIns="46800" tIns="46800" rIns="46800" bIns="46800" anchor="ctr" anchorCtr="0">
              <a:noAutofit/>
            </a:bodyPr>
            <a:lstStyle/>
            <a:p>
              <a:pPr lvl="0" algn="ctr"/>
              <a:endParaRPr lang="zh-CN" altLang="en-US" sz="2400" b="1" dirty="0">
                <a:solidFill>
                  <a:schemeClr val="bg1"/>
                </a:solidFill>
                <a:latin typeface="微软雅黑" panose="020B0503020204020204" pitchFamily="34" charset="-122"/>
                <a:ea typeface="微软雅黑" panose="020B0503020204020204" pitchFamily="34" charset="-122"/>
                <a:sym typeface="+mn-ea"/>
              </a:endParaRPr>
            </a:p>
            <a:p>
              <a:pPr lvl="0" algn="ctr"/>
              <a:r>
                <a:rPr lang="zh-CN" altLang="en-US" sz="2400" b="1" dirty="0">
                  <a:solidFill>
                    <a:schemeClr val="bg1"/>
                  </a:solidFill>
                  <a:latin typeface="微软雅黑" panose="020B0503020204020204" pitchFamily="34" charset="-122"/>
                  <a:ea typeface="微软雅黑" panose="020B0503020204020204" pitchFamily="34" charset="-122"/>
                </a:rPr>
                <a:t>创新性</a:t>
              </a:r>
              <a:endParaRPr lang="zh-CN" altLang="en-US" sz="2400" b="1" dirty="0">
                <a:solidFill>
                  <a:schemeClr val="bg1"/>
                </a:solidFill>
                <a:latin typeface="微软雅黑" panose="020B0503020204020204" pitchFamily="34" charset="-122"/>
                <a:ea typeface="微软雅黑" panose="020B0503020204020204" pitchFamily="34" charset="-122"/>
              </a:endParaRPr>
            </a:p>
            <a:p>
              <a:pPr lvl="0" algn="ct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418454" y="1558290"/>
            <a:ext cx="5487681" cy="4981995"/>
          </a:xfrm>
          <a:prstGeom prst="rect">
            <a:avLst/>
          </a:prstGeom>
          <a:noFill/>
          <a:ln w="12700">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custDataLst>
              <p:tags r:id="rId2"/>
            </p:custDataLst>
          </p:nvPr>
        </p:nvSpPr>
        <p:spPr>
          <a:xfrm>
            <a:off x="6287136" y="1558925"/>
            <a:ext cx="5486410" cy="4981360"/>
          </a:xfrm>
          <a:prstGeom prst="rect">
            <a:avLst/>
          </a:prstGeom>
          <a:noFill/>
          <a:ln w="12700">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矩形 5"/>
          <p:cNvSpPr/>
          <p:nvPr>
            <p:custDataLst>
              <p:tags r:id="rId3"/>
            </p:custDataLst>
          </p:nvPr>
        </p:nvSpPr>
        <p:spPr>
          <a:xfrm>
            <a:off x="417818" y="929874"/>
            <a:ext cx="5487682" cy="648000"/>
          </a:xfrm>
          <a:prstGeom prst="rect">
            <a:avLst/>
          </a:prstGeom>
          <a:gradFill>
            <a:gsLst>
              <a:gs pos="25000">
                <a:srgbClr val="FF566A"/>
              </a:gs>
              <a:gs pos="75000">
                <a:srgbClr val="F6AABA"/>
              </a:gs>
              <a:gs pos="0">
                <a:srgbClr val="EB3A48"/>
              </a:gs>
              <a:gs pos="100000">
                <a:srgbClr val="FFCFD9"/>
              </a:gs>
            </a:gsLst>
            <a:lin ang="18900000" scaled="1"/>
          </a:gradFill>
          <a:ln>
            <a:solidFill>
              <a:schemeClr val="bg1">
                <a:lumMod val="75000"/>
              </a:schemeClr>
            </a:solidFill>
          </a:ln>
        </p:spPr>
        <p:style>
          <a:lnRef idx="3">
            <a:schemeClr val="accent1"/>
          </a:lnRef>
          <a:fillRef idx="0">
            <a:srgbClr val="FFFFFF"/>
          </a:fillRef>
          <a:effectRef idx="0">
            <a:srgbClr val="FFFFFF"/>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药品基本信息</a:t>
            </a:r>
            <a:endPar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custDataLst>
              <p:tags r:id="rId4"/>
            </p:custDataLst>
          </p:nvPr>
        </p:nvSpPr>
        <p:spPr>
          <a:xfrm>
            <a:off x="6287135" y="929707"/>
            <a:ext cx="5486411" cy="648000"/>
          </a:xfrm>
          <a:prstGeom prst="rect">
            <a:avLst/>
          </a:prstGeom>
          <a:gradFill>
            <a:gsLst>
              <a:gs pos="25000">
                <a:srgbClr val="FF566A"/>
              </a:gs>
              <a:gs pos="75000">
                <a:srgbClr val="F6AABA"/>
              </a:gs>
              <a:gs pos="0">
                <a:srgbClr val="EB3A48"/>
              </a:gs>
              <a:gs pos="100000">
                <a:srgbClr val="FFCFD9"/>
              </a:gs>
            </a:gsLst>
            <a:lin ang="18900000" scaled="1"/>
          </a:gradFill>
          <a:ln>
            <a:solidFill>
              <a:schemeClr val="bg1">
                <a:lumMod val="75000"/>
              </a:schemeClr>
            </a:solidFill>
          </a:ln>
        </p:spPr>
        <p:style>
          <a:lnRef idx="3">
            <a:schemeClr val="accent1"/>
          </a:lnRef>
          <a:fillRef idx="0">
            <a:srgbClr val="FFFFFF"/>
          </a:fillRef>
          <a:effectRef idx="0">
            <a:srgbClr val="FFFFFF"/>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疾病基本情况</a:t>
            </a:r>
            <a:endPar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文本框 15"/>
          <p:cNvSpPr txBox="1"/>
          <p:nvPr>
            <p:custDataLst>
              <p:tags r:id="rId5"/>
            </p:custDataLst>
          </p:nvPr>
        </p:nvSpPr>
        <p:spPr>
          <a:xfrm>
            <a:off x="487879" y="1749745"/>
            <a:ext cx="5347561" cy="5100320"/>
          </a:xfrm>
          <a:prstGeom prst="rect">
            <a:avLst/>
          </a:prstGeom>
          <a:noFill/>
        </p:spPr>
        <p:txBody>
          <a:bodyPr wrap="square">
            <a:noAutofit/>
          </a:bodyPr>
          <a:lstStyle/>
          <a:p>
            <a:pPr marL="285750" marR="0" lvl="0" indent="-285750" algn="just" defTabSz="914400" rtl="0" fontAlgn="auto">
              <a:lnSpc>
                <a:spcPct val="150000"/>
              </a:lnSpc>
              <a:spcBef>
                <a:spcPts val="0"/>
              </a:spcBef>
              <a:spcAft>
                <a:spcPts val="0"/>
              </a:spcAft>
              <a:buClr>
                <a:srgbClr val="F0107F"/>
              </a:buClr>
              <a:buSzTx/>
              <a:buFont typeface="Wingdings" panose="05000000000000000000" pitchFamily="2" charset="2"/>
              <a:buChar char="p"/>
              <a:defRPr/>
            </a:pPr>
            <a:r>
              <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通用名 ：</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桃红四物汤颗粒</a:t>
            </a:r>
            <a:endPar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just" defTabSz="914400" rtl="0" fontAlgn="auto">
              <a:lnSpc>
                <a:spcPct val="150000"/>
              </a:lnSpc>
              <a:spcBef>
                <a:spcPts val="0"/>
              </a:spcBef>
              <a:spcAft>
                <a:spcPts val="0"/>
              </a:spcAft>
              <a:buClr>
                <a:srgbClr val="F0107F"/>
              </a:buClr>
              <a:buSzTx/>
              <a:buFont typeface="Wingdings" panose="05000000000000000000" pitchFamily="2" charset="2"/>
              <a:buChar char="p"/>
              <a:defRPr/>
            </a:pPr>
            <a:r>
              <a:rPr lang="zh-CN" altLang="en-US" sz="16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处方组成：</a:t>
            </a:r>
            <a:r>
              <a:rPr lang="zh-CN" altLang="en-US" sz="16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酒当归14.92g、酒地黄11.19g、酒白芍5.60g、川芎3.73g、燀桃仁3.78g、酒红花3.73g</a:t>
            </a:r>
            <a:endPar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just" defTabSz="914400" rtl="0" fontAlgn="auto">
              <a:lnSpc>
                <a:spcPct val="150000"/>
              </a:lnSpc>
              <a:spcBef>
                <a:spcPts val="0"/>
              </a:spcBef>
              <a:spcAft>
                <a:spcPts val="0"/>
              </a:spcAft>
              <a:buClr>
                <a:srgbClr val="F0107F"/>
              </a:buClr>
              <a:buSzTx/>
              <a:buFont typeface="Wingdings" panose="05000000000000000000" pitchFamily="2" charset="2"/>
              <a:buChar char="p"/>
              <a:defRPr/>
            </a:pPr>
            <a:r>
              <a:rPr lang="zh-CN" altLang="en-US" sz="16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注册规格</a:t>
            </a:r>
            <a:r>
              <a:rPr lang="zh-CN" altLang="en-US" sz="160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每袋相当于饮片 10.73g</a:t>
            </a:r>
            <a:r>
              <a:rPr lang="zh-CN" altLang="en-US" sz="16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160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marR="0" lvl="0" indent="-285750" algn="just" defTabSz="914400" rtl="0" fontAlgn="auto">
              <a:lnSpc>
                <a:spcPct val="150000"/>
              </a:lnSpc>
              <a:spcBef>
                <a:spcPts val="0"/>
              </a:spcBef>
              <a:spcAft>
                <a:spcPts val="0"/>
              </a:spcAft>
              <a:buClr>
                <a:srgbClr val="F0107F"/>
              </a:buClr>
              <a:buSzTx/>
              <a:buFont typeface="Wingdings" panose="05000000000000000000" pitchFamily="2" charset="2"/>
              <a:buChar char="p"/>
              <a:defRPr/>
            </a:pPr>
            <a:r>
              <a:rPr lang="zh-CN" altLang="en-US" sz="1600" b="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功能主治</a:t>
            </a:r>
            <a:r>
              <a:rPr lang="zh-CN" altLang="en-US" sz="1600" b="1" spc="-155"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spc="-1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养血</a:t>
            </a:r>
            <a:r>
              <a:rPr lang="zh-CN" altLang="en-US" sz="1600" spc="-11"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，活血，逐瘀。用于血虚血瘀证。症见妇女月经不调，血多有块，色紫质粘，腹痛腹胀等</a:t>
            </a:r>
            <a:endParaRPr lang="zh-CN" altLang="en-US" sz="1600" spc="-11"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marR="0" lvl="0" indent="-285750" algn="just" defTabSz="914400" rtl="0" fontAlgn="auto">
              <a:lnSpc>
                <a:spcPct val="150000"/>
              </a:lnSpc>
              <a:spcBef>
                <a:spcPts val="0"/>
              </a:spcBef>
              <a:spcAft>
                <a:spcPts val="0"/>
              </a:spcAft>
              <a:buClr>
                <a:srgbClr val="F0107F"/>
              </a:buClr>
              <a:buSzTx/>
              <a:buFont typeface="Wingdings" panose="05000000000000000000" pitchFamily="2" charset="2"/>
              <a:buChar char="p"/>
              <a:defRPr/>
            </a:pPr>
            <a:r>
              <a:rPr lang="zh-CN" altLang="en-US" sz="16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用法用</a:t>
            </a:r>
            <a:r>
              <a:rPr lang="zh-CN" altLang="en-US" sz="1600" b="1" spc="-5"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量：</a:t>
            </a:r>
            <a:r>
              <a:rPr lang="zh-CN" altLang="en-US" sz="1600" spc="-11"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温开水</a:t>
            </a:r>
            <a:r>
              <a:rPr lang="zh-CN" altLang="en-US" sz="1600" spc="-11"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冲服。一次 2 袋，一日 2 次</a:t>
            </a:r>
            <a:endParaRPr lang="zh-CN" altLang="en-US" sz="1600" spc="-11"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just" defTabSz="914400" rtl="0" fontAlgn="auto">
              <a:lnSpc>
                <a:spcPct val="150000"/>
              </a:lnSpc>
              <a:spcBef>
                <a:spcPts val="0"/>
              </a:spcBef>
              <a:spcAft>
                <a:spcPts val="0"/>
              </a:spcAft>
              <a:buClr>
                <a:srgbClr val="F0107F"/>
              </a:buClr>
              <a:buSzTx/>
              <a:buFont typeface="Wingdings" panose="05000000000000000000" pitchFamily="2" charset="2"/>
              <a:buChar char="p"/>
              <a:defRPr/>
            </a:pPr>
            <a:r>
              <a:rPr lang="zh-CN" altLang="en-US" sz="16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中国大陆首次上市时间：</a:t>
            </a:r>
            <a:r>
              <a:rPr lang="en-US" altLang="zh-CN" sz="1600" spc="50" dirty="0">
                <a:latin typeface="微软雅黑" panose="020B0503020204020204" pitchFamily="34" charset="-122"/>
                <a:ea typeface="微软雅黑" panose="020B0503020204020204" pitchFamily="34" charset="-122"/>
                <a:cs typeface="微软雅黑" panose="020B0503020204020204" pitchFamily="34" charset="-122"/>
                <a:sym typeface="+mn-ea"/>
              </a:rPr>
              <a:t>2025</a:t>
            </a:r>
            <a:r>
              <a:rPr lang="zh-CN" altLang="en-US" sz="1600" spc="50"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600" spc="50"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1600" spc="50" dirty="0">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sz="1600" spc="50" dirty="0">
                <a:latin typeface="微软雅黑" panose="020B0503020204020204" pitchFamily="34" charset="-122"/>
                <a:ea typeface="微软雅黑" panose="020B0503020204020204" pitchFamily="34" charset="-122"/>
                <a:cs typeface="微软雅黑" panose="020B0503020204020204" pitchFamily="34" charset="-122"/>
                <a:sym typeface="+mn-ea"/>
              </a:rPr>
              <a:t>30</a:t>
            </a:r>
            <a:r>
              <a:rPr lang="zh-CN" altLang="en-US" sz="1600" spc="50" dirty="0">
                <a:latin typeface="微软雅黑" panose="020B0503020204020204" pitchFamily="34" charset="-122"/>
                <a:ea typeface="微软雅黑" panose="020B0503020204020204" pitchFamily="34" charset="-122"/>
                <a:cs typeface="微软雅黑" panose="020B0503020204020204" pitchFamily="34" charset="-122"/>
                <a:sym typeface="+mn-ea"/>
              </a:rPr>
              <a:t>日</a:t>
            </a:r>
            <a:endPar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just" defTabSz="914400" rtl="0" fontAlgn="auto">
              <a:lnSpc>
                <a:spcPct val="150000"/>
              </a:lnSpc>
              <a:spcBef>
                <a:spcPts val="0"/>
              </a:spcBef>
              <a:spcAft>
                <a:spcPts val="0"/>
              </a:spcAft>
              <a:buClr>
                <a:srgbClr val="F0107F"/>
              </a:buClr>
              <a:buSzTx/>
              <a:buFont typeface="Wingdings" panose="05000000000000000000" pitchFamily="2" charset="2"/>
              <a:buChar char="p"/>
              <a:defRPr/>
            </a:pPr>
            <a:r>
              <a:rPr lang="zh-CN" altLang="en-US" sz="16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目前大陆地区同通用名药品的上市情况：</a:t>
            </a:r>
            <a:r>
              <a:rPr lang="zh-CN" altLang="en-US" sz="16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神威药业集团有限公司于</a:t>
            </a:r>
            <a:r>
              <a:rPr lang="en-US" altLang="zh-CN" sz="16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2026</a:t>
            </a:r>
            <a:r>
              <a:rPr lang="zh-CN" altLang="en-US" sz="16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6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04</a:t>
            </a:r>
            <a:r>
              <a:rPr lang="zh-CN" altLang="en-US" sz="16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sz="16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14</a:t>
            </a:r>
            <a:r>
              <a:rPr lang="zh-CN" altLang="en-US" sz="16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日第二家获批</a:t>
            </a:r>
            <a:endParaRPr lang="zh-CN" altLang="en-US" sz="16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marR="0" lvl="0" indent="-285750" algn="just" defTabSz="914400" rtl="0" fontAlgn="auto">
              <a:lnSpc>
                <a:spcPct val="150000"/>
              </a:lnSpc>
              <a:spcBef>
                <a:spcPts val="0"/>
              </a:spcBef>
              <a:spcAft>
                <a:spcPts val="0"/>
              </a:spcAft>
              <a:buClr>
                <a:srgbClr val="F0107F"/>
              </a:buClr>
              <a:buSzTx/>
              <a:buFont typeface="Wingdings" panose="05000000000000000000" pitchFamily="2" charset="2"/>
              <a:buChar char="p"/>
              <a:defRPr/>
            </a:pP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C</a:t>
            </a:r>
            <a:r>
              <a:rPr lang="zh-CN" altLang="en-US" sz="1600" b="1"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DE注册分类：</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中药 3.1类新药</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出自国家中医药管理局</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古代经典名方目录（第一批）</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endParaRPr kumimoji="0" lang="zh-CN" altLang="en-US" sz="1600" b="0" i="0" u="none" strike="noStrike" kern="1200" cap="none" spc="50" normalizeH="0" baseline="0" dirty="0">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just" defTabSz="914400" rtl="0" fontAlgn="auto">
              <a:lnSpc>
                <a:spcPct val="150000"/>
              </a:lnSpc>
              <a:spcBef>
                <a:spcPts val="0"/>
              </a:spcBef>
              <a:spcAft>
                <a:spcPts val="0"/>
              </a:spcAft>
              <a:buClr>
                <a:srgbClr val="F0107F"/>
              </a:buClr>
              <a:buSzTx/>
              <a:buFont typeface="Wingdings" panose="05000000000000000000" pitchFamily="2" charset="2"/>
              <a:buChar char="p"/>
              <a:defRPr/>
            </a:pPr>
            <a:r>
              <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是否为 OTC 药品</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6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否</a:t>
            </a:r>
            <a:endPar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文本框 17"/>
          <p:cNvSpPr txBox="1"/>
          <p:nvPr>
            <p:custDataLst>
              <p:tags r:id="rId6"/>
            </p:custDataLst>
          </p:nvPr>
        </p:nvSpPr>
        <p:spPr>
          <a:xfrm>
            <a:off x="6287134" y="1737159"/>
            <a:ext cx="5297849" cy="4526280"/>
          </a:xfrm>
          <a:prstGeom prst="rect">
            <a:avLst/>
          </a:prstGeom>
          <a:noFill/>
        </p:spPr>
        <p:txBody>
          <a:bodyPr wrap="square">
            <a:noAutofit/>
          </a:bodyPr>
          <a:lstStyle/>
          <a:p>
            <a:pPr marL="285750" marR="0" lvl="0" indent="-285750" algn="just" defTabSz="914400" rtl="0" eaLnBrk="1" fontAlgn="auto" latinLnBrk="0" hangingPunct="1">
              <a:lnSpc>
                <a:spcPct val="150000"/>
              </a:lnSpc>
              <a:spcBef>
                <a:spcPts val="0"/>
              </a:spcBef>
              <a:spcAft>
                <a:spcPts val="0"/>
              </a:spcAft>
              <a:buClr>
                <a:srgbClr val="F0107F"/>
              </a:buClr>
              <a:buSzTx/>
              <a:buFont typeface="Wingdings" panose="05000000000000000000" pitchFamily="2" charset="2"/>
              <a:buChar char="p"/>
              <a:defRPr/>
            </a:pPr>
            <a:r>
              <a:rPr lang="zh-CN" altLang="en-US" sz="1600" b="1"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疾病基本情况</a:t>
            </a:r>
            <a:endParaRPr lang="zh-CN" altLang="en-US" sz="1600" b="1" noProof="0" dirty="0">
              <a:ln>
                <a:noFill/>
              </a:ln>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marR="0" lvl="0" indent="-285750" algn="just" defTabSz="914400" rtl="0" eaLnBrk="1" fontAlgn="auto" latinLnBrk="0" hangingPunct="1">
              <a:lnSpc>
                <a:spcPct val="150000"/>
              </a:lnSpc>
              <a:spcBef>
                <a:spcPts val="0"/>
              </a:spcBef>
              <a:spcAft>
                <a:spcPts val="0"/>
              </a:spcAft>
              <a:buClr>
                <a:srgbClr val="F0107F"/>
              </a:buClr>
              <a:buSzTx/>
              <a:buFont typeface="Wingdings" panose="05000000000000000000" pitchFamily="2" charset="2"/>
              <a:buChar char="Ø"/>
              <a:defRPr/>
            </a:pP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月经不调（</a:t>
            </a:r>
            <a:r>
              <a:rPr kumimoji="0" lang="en-US" altLang="zh-CN"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irregular menstruation</a:t>
            </a: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属于临床常见疾病，临床主要表现为月经量异常、经期不规律、伴痛经、神疲乏力以及腰膝酸软和烦躁等症状。病因主要与女性精神因素、过度运动、疾病或药物因素等有关，雌激素水平异常也会导致月经异常。属中医</a:t>
            </a:r>
            <a:r>
              <a:rPr kumimoji="0" lang="en-US" altLang="zh-CN"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经乱</a:t>
            </a:r>
            <a:r>
              <a:rPr kumimoji="0" lang="en-US" altLang="zh-CN"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范畴，脏腑失调损伤冲任，寒邪入侵滞于胞宫，导致阳虚血衰，影响正常月经。《万氏妇人科</a:t>
            </a:r>
            <a:r>
              <a:rPr kumimoji="0" lang="en-US" altLang="zh-CN"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调经章》提出</a:t>
            </a:r>
            <a:r>
              <a:rPr kumimoji="0" lang="en-US" altLang="zh-CN"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经行或前或后</a:t>
            </a:r>
            <a:r>
              <a:rPr kumimoji="0" lang="en-US" altLang="zh-CN"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的病名；《景岳全书</a:t>
            </a:r>
            <a:r>
              <a:rPr kumimoji="0" lang="en-US" altLang="zh-CN"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妇人规》则将本病称为</a:t>
            </a:r>
            <a:r>
              <a:rPr kumimoji="0" lang="en-US" altLang="zh-CN"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经乱</a:t>
            </a:r>
            <a:r>
              <a:rPr kumimoji="0" lang="en-US" altLang="zh-CN"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，分为</a:t>
            </a:r>
            <a:r>
              <a:rPr kumimoji="0" lang="en-US" altLang="zh-CN"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血虚经乱</a:t>
            </a:r>
            <a:r>
              <a:rPr kumimoji="0" lang="en-US" altLang="zh-CN"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和</a:t>
            </a:r>
            <a:r>
              <a:rPr kumimoji="0" lang="en-US" altLang="zh-CN"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肾虚经乱</a:t>
            </a:r>
            <a:r>
              <a:rPr kumimoji="0" lang="en-US" altLang="zh-CN"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。《医宗金鉴</a:t>
            </a:r>
            <a:r>
              <a:rPr kumimoji="0" lang="en-US" altLang="zh-CN"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妇科心法要诀》称本病为</a:t>
            </a:r>
            <a:r>
              <a:rPr kumimoji="0" lang="en-US" altLang="zh-CN"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衍期</a:t>
            </a:r>
            <a:r>
              <a:rPr kumimoji="0" lang="en-US" altLang="zh-CN"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，认为提前为热，延后为滞，淡少不胀者为虚，紫多胀痛者为实</a:t>
            </a:r>
            <a:endPar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just" defTabSz="914400" rtl="0" eaLnBrk="1" fontAlgn="auto" latinLnBrk="0" hangingPunct="1">
              <a:lnSpc>
                <a:spcPct val="150000"/>
              </a:lnSpc>
              <a:spcBef>
                <a:spcPts val="0"/>
              </a:spcBef>
              <a:spcAft>
                <a:spcPts val="0"/>
              </a:spcAft>
              <a:buClr>
                <a:srgbClr val="F0107F"/>
              </a:buClr>
              <a:buSzTx/>
              <a:buFont typeface="Wingdings" panose="05000000000000000000" pitchFamily="2" charset="2"/>
              <a:buChar char="Ø"/>
              <a:defRPr/>
            </a:pPr>
            <a:r>
              <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月经不调分为月经先期、月经后期、月经先后无定期、月经过多、月经过少、经期延长</a:t>
            </a:r>
            <a:endParaRPr kumimoji="0" lang="zh-CN" altLang="en-US" sz="1450" b="0" i="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4" name="直接连接符 23"/>
          <p:cNvCxnSpPr/>
          <p:nvPr/>
        </p:nvCxnSpPr>
        <p:spPr>
          <a:xfrm>
            <a:off x="0" y="770255"/>
            <a:ext cx="12190730" cy="0"/>
          </a:xfrm>
          <a:prstGeom prst="line">
            <a:avLst/>
          </a:prstGeom>
          <a:ln w="28575" cmpd="sng">
            <a:solidFill>
              <a:srgbClr val="F0107F"/>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4" name="Title 20"/>
          <p:cNvSpPr txBox="1"/>
          <p:nvPr/>
        </p:nvSpPr>
        <p:spPr>
          <a:xfrm>
            <a:off x="479425" y="221615"/>
            <a:ext cx="9786620" cy="548640"/>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01-</a:t>
            </a:r>
            <a:r>
              <a:rPr kumimoji="0" lang="zh-CN" altLang="en-US"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药品基本信息</a:t>
            </a:r>
            <a:endParaRPr kumimoji="0" lang="zh-CN" altLang="en-US"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8F63A3B-78C7-47BE-AE5E-E10140E04643}" type="slidenum">
              <a:rPr kumimoji="0" lang="en-US" sz="10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华文楷体" panose="02010600040101010101" charset="-122"/>
                <a:cs typeface="+mn-cs"/>
              </a:rPr>
            </a:fld>
            <a:endParaRPr kumimoji="0" lang="en-US" sz="10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华文楷体" panose="02010600040101010101" charset="-122"/>
              <a:cs typeface="+mn-cs"/>
            </a:endParaRPr>
          </a:p>
        </p:txBody>
      </p:sp>
      <p:sp>
        <p:nvSpPr>
          <p:cNvPr id="4" name="矩形 3"/>
          <p:cNvSpPr/>
          <p:nvPr/>
        </p:nvSpPr>
        <p:spPr>
          <a:xfrm>
            <a:off x="876935" y="1583690"/>
            <a:ext cx="10439400" cy="4534535"/>
          </a:xfrm>
          <a:prstGeom prst="rect">
            <a:avLst/>
          </a:prstGeom>
          <a:noFill/>
          <a:ln w="12700">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just"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矩形 5"/>
          <p:cNvSpPr/>
          <p:nvPr/>
        </p:nvSpPr>
        <p:spPr>
          <a:xfrm>
            <a:off x="876000" y="936000"/>
            <a:ext cx="10440000" cy="648000"/>
          </a:xfrm>
          <a:prstGeom prst="rect">
            <a:avLst/>
          </a:prstGeom>
          <a:gradFill>
            <a:gsLst>
              <a:gs pos="25000">
                <a:srgbClr val="FF566A"/>
              </a:gs>
              <a:gs pos="75000">
                <a:srgbClr val="F6AABA"/>
              </a:gs>
              <a:gs pos="0">
                <a:srgbClr val="EB3A48"/>
              </a:gs>
              <a:gs pos="100000">
                <a:srgbClr val="FFCFD9"/>
              </a:gs>
            </a:gsLst>
            <a:lin ang="18900000" scaled="1"/>
          </a:gradFill>
          <a:ln>
            <a:solidFill>
              <a:srgbClr val="F0107F"/>
            </a:solidFill>
          </a:ln>
        </p:spPr>
        <p:style>
          <a:lnRef idx="3">
            <a:schemeClr val="accent1"/>
          </a:lnRef>
          <a:fillRef idx="0">
            <a:srgbClr val="FFFFFF"/>
          </a:fillRef>
          <a:effectRef idx="0">
            <a:srgbClr val="FFFFFF"/>
          </a:effectRef>
          <a:fontRef idx="minor">
            <a:schemeClr val="tx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参照药选择</a:t>
            </a:r>
            <a:endPar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876935" y="1746250"/>
            <a:ext cx="6526530" cy="418465"/>
          </a:xfrm>
          <a:prstGeom prst="rect">
            <a:avLst/>
          </a:prstGeom>
          <a:noFill/>
        </p:spPr>
        <p:txBody>
          <a:bodyPr wrap="square">
            <a:noAutofit/>
          </a:bodyPr>
          <a:lstStyle/>
          <a:p>
            <a:pPr marL="285750" marR="0" lvl="0" indent="-285750" algn="just" defTabSz="609600" rtl="0" eaLnBrk="1" fontAlgn="auto" latinLnBrk="0" hangingPunct="1">
              <a:lnSpc>
                <a:spcPct val="150000"/>
              </a:lnSpc>
              <a:spcBef>
                <a:spcPts val="0"/>
              </a:spcBef>
              <a:spcAft>
                <a:spcPts val="800"/>
              </a:spcAft>
              <a:buClr>
                <a:srgbClr val="F0107F"/>
              </a:buClr>
              <a:buSzTx/>
              <a:buFont typeface="Wingdings" panose="05000000000000000000" pitchFamily="2" charset="2"/>
              <a:buChar char="p"/>
              <a:defRPr/>
            </a:pPr>
            <a:r>
              <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参照药选择建议：</a:t>
            </a:r>
            <a:r>
              <a:rPr kumimoji="0" lang="zh-CN" altLang="en-US" b="1" i="0" u="none" strike="noStrike" kern="1200" cap="none" spc="0" normalizeH="0" baseline="0" dirty="0">
                <a:solidFill>
                  <a:srgbClr val="F0107F"/>
                </a:solidFill>
                <a:latin typeface="微软雅黑" panose="020B0503020204020204" pitchFamily="34" charset="-122"/>
                <a:ea typeface="微软雅黑" panose="020B0503020204020204" pitchFamily="34" charset="-122"/>
                <a:cs typeface="微软雅黑" panose="020B0503020204020204" pitchFamily="34" charset="-122"/>
              </a:rPr>
              <a:t>四物</a:t>
            </a:r>
            <a:r>
              <a:rPr lang="zh-CN" altLang="en-US" b="1" dirty="0">
                <a:solidFill>
                  <a:srgbClr val="F0107F"/>
                </a:solidFill>
                <a:latin typeface="微软雅黑" panose="020B0503020204020204" pitchFamily="34" charset="-122"/>
                <a:ea typeface="微软雅黑" panose="020B0503020204020204" pitchFamily="34" charset="-122"/>
                <a:cs typeface="微软雅黑" panose="020B0503020204020204" pitchFamily="34" charset="-122"/>
                <a:sym typeface="+mn-ea"/>
              </a:rPr>
              <a:t>颗粒</a:t>
            </a:r>
            <a:endParaRPr kumimoji="0" lang="zh-CN" altLang="en-US" b="1" i="0" u="none" strike="noStrike" kern="1200" cap="none" spc="0" normalizeH="0" baseline="0" dirty="0">
              <a:solidFill>
                <a:srgbClr val="F0107F"/>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indent="0" algn="just" defTabSz="609600" rtl="0" eaLnBrk="1" fontAlgn="auto" latinLnBrk="0" hangingPunct="1">
              <a:lnSpc>
                <a:spcPct val="150000"/>
              </a:lnSpc>
              <a:spcBef>
                <a:spcPts val="0"/>
              </a:spcBef>
              <a:spcAft>
                <a:spcPts val="800"/>
              </a:spcAft>
              <a:buClrTx/>
              <a:buSzTx/>
              <a:buFont typeface="Arial" panose="020B0604020202020204" pitchFamily="34" charset="0"/>
              <a:buNone/>
              <a:defRPr/>
            </a:pPr>
            <a:endParaRPr kumimoji="0" lang="zh-CN" altLang="en-US" i="0" u="none" strike="noStrike" kern="1200" cap="none" spc="0" normalizeH="0" baseline="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框 9"/>
          <p:cNvSpPr txBox="1"/>
          <p:nvPr/>
        </p:nvSpPr>
        <p:spPr>
          <a:xfrm>
            <a:off x="876300" y="2230120"/>
            <a:ext cx="1198880" cy="412115"/>
          </a:xfrm>
          <a:prstGeom prst="rect">
            <a:avLst/>
          </a:prstGeom>
          <a:noFill/>
        </p:spPr>
        <p:txBody>
          <a:bodyPr wrap="none" rtlCol="0">
            <a:noAutofit/>
          </a:bodyPr>
          <a:lstStyle/>
          <a:p>
            <a:pPr marL="285750" indent="-285750" algn="just">
              <a:lnSpc>
                <a:spcPct val="150000"/>
              </a:lnSpc>
              <a:buClr>
                <a:srgbClr val="F0107F"/>
              </a:buClr>
              <a:buFont typeface="Wingdings" panose="05000000000000000000" pitchFamily="2" charset="2"/>
              <a:buChar char="p"/>
            </a:pPr>
            <a:r>
              <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参照药选择依据</a:t>
            </a:r>
            <a:endParaRPr kumimoji="0" lang="zh-CN" altLang="en-US"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24" name="直接连接符 23"/>
          <p:cNvCxnSpPr/>
          <p:nvPr/>
        </p:nvCxnSpPr>
        <p:spPr>
          <a:xfrm>
            <a:off x="-635" y="769620"/>
            <a:ext cx="12190730" cy="0"/>
          </a:xfrm>
          <a:prstGeom prst="line">
            <a:avLst/>
          </a:prstGeom>
          <a:ln w="28575" cmpd="sng">
            <a:solidFill>
              <a:srgbClr val="F0107F"/>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6" name="Title 20"/>
          <p:cNvSpPr txBox="1"/>
          <p:nvPr/>
        </p:nvSpPr>
        <p:spPr>
          <a:xfrm>
            <a:off x="719648" y="150603"/>
            <a:ext cx="9786620" cy="548640"/>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01-</a:t>
            </a:r>
            <a:r>
              <a:rPr kumimoji="0" lang="zh-CN" altLang="en-US"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药品基本信息</a:t>
            </a:r>
            <a:r>
              <a:rPr kumimoji="0" lang="en-US" altLang="zh-CN"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参照药选择</a:t>
            </a:r>
            <a:endParaRPr kumimoji="0" lang="zh-CN" altLang="en-US"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文本框 2"/>
          <p:cNvSpPr txBox="1"/>
          <p:nvPr/>
        </p:nvSpPr>
        <p:spPr>
          <a:xfrm>
            <a:off x="875665" y="2707640"/>
            <a:ext cx="10089386" cy="2251818"/>
          </a:xfrm>
          <a:prstGeom prst="rect">
            <a:avLst/>
          </a:prstGeom>
          <a:noFill/>
        </p:spPr>
        <p:txBody>
          <a:bodyPr wrap="square" rtlCol="0">
            <a:noAutofit/>
          </a:bodyPr>
          <a:lstStyle/>
          <a:p>
            <a:pPr marL="285750" indent="-285750" algn="just" fontAlgn="auto">
              <a:lnSpc>
                <a:spcPts val="4200"/>
              </a:lnSpc>
              <a:buClr>
                <a:srgbClr val="F0107F"/>
              </a:buClr>
              <a:buFont typeface="Wingdings" panose="05000000000000000000" pitchFamily="2" charset="2"/>
              <a:buChar char="Ø"/>
            </a:pPr>
            <a:r>
              <a:rPr lang="zh-CN" altLang="en-US"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四物颗粒</a:t>
            </a:r>
            <a:r>
              <a:rPr lang="zh-CN" altLang="en-US"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用于中医辨证属</a:t>
            </a:r>
            <a:r>
              <a:rPr lang="zh-CN" altLang="en-US"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调经</a:t>
            </a:r>
            <a:r>
              <a:rPr lang="zh-CN" altLang="en-US"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养血，与桃红四物汤颗粒治疗月经不调中医辨证（血虚证）在剂型、适应症方面具有一定相似性</a:t>
            </a:r>
            <a:endParaRPr lang="en-US" altLang="zh-CN"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fontAlgn="auto">
              <a:lnSpc>
                <a:spcPts val="4200"/>
              </a:lnSpc>
              <a:buClr>
                <a:srgbClr val="F0107F"/>
              </a:buClr>
              <a:buFont typeface="Wingdings" panose="05000000000000000000" pitchFamily="2" charset="2"/>
              <a:buChar char="Ø"/>
            </a:pPr>
            <a:r>
              <a:rPr lang="zh-CN" altLang="en-US"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该药为同治疗领域的目录内药品</a:t>
            </a:r>
            <a:endParaRPr lang="en-US" altLang="zh-CN"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fontAlgn="auto">
              <a:lnSpc>
                <a:spcPts val="4200"/>
              </a:lnSpc>
              <a:buClr>
                <a:srgbClr val="F0107F"/>
              </a:buClr>
              <a:buFont typeface="Wingdings" panose="05000000000000000000" pitchFamily="2" charset="2"/>
              <a:buChar char="Ø"/>
            </a:pPr>
            <a:r>
              <a:rPr lang="zh-CN" altLang="en-US"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二者核心病机与药理作用相近</a:t>
            </a:r>
            <a:endParaRPr lang="en-US" altLang="zh-CN"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fontAlgn="auto">
              <a:lnSpc>
                <a:spcPts val="4200"/>
              </a:lnSpc>
              <a:buClr>
                <a:srgbClr val="F0107F"/>
              </a:buClr>
              <a:buFont typeface="Wingdings" panose="05000000000000000000" pitchFamily="2" charset="2"/>
              <a:buChar char="p"/>
            </a:pPr>
            <a:r>
              <a:rPr lang="zh-CN" altLang="en-US" b="1" dirty="0">
                <a:solidFill>
                  <a:srgbClr val="F0107F"/>
                </a:solidFill>
                <a:latin typeface="微软雅黑" panose="020B0503020204020204" pitchFamily="34" charset="-122"/>
                <a:ea typeface="微软雅黑" panose="020B0503020204020204" pitchFamily="34" charset="-122"/>
                <a:cs typeface="微软雅黑" panose="020B0503020204020204" pitchFamily="34" charset="-122"/>
              </a:rPr>
              <a:t>故选用四物颗粒作为桃红四物汤颗粒的参照药</a:t>
            </a:r>
            <a:endParaRPr lang="zh-CN" altLang="en-US" b="1" dirty="0">
              <a:solidFill>
                <a:srgbClr val="F0107F"/>
              </a:solidFill>
              <a:latin typeface="微软雅黑" panose="020B0503020204020204" pitchFamily="34" charset="-122"/>
              <a:ea typeface="微软雅黑" panose="020B0503020204020204" pitchFamily="34" charset="-122"/>
              <a:cs typeface="微软雅黑" panose="020B0503020204020204" pitchFamily="34" charset="-122"/>
            </a:endParaRPr>
          </a:p>
          <a:p>
            <a:pPr lvl="0" indent="457200" algn="just" fontAlgn="auto">
              <a:lnSpc>
                <a:spcPct val="150000"/>
              </a:lnSpc>
              <a:buClr>
                <a:srgbClr val="339186"/>
              </a:buClr>
              <a:buNone/>
              <a:defRPr/>
            </a:pPr>
            <a:endParaRPr lang="zh-CN" altLang="en-US" sz="1600" b="1" dirty="0">
              <a:solidFill>
                <a:srgbClr val="339186"/>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676592" y="1835786"/>
            <a:ext cx="10440035" cy="4278628"/>
          </a:xfrm>
          <a:prstGeom prst="rect">
            <a:avLst/>
          </a:prstGeom>
          <a:noFill/>
        </p:spPr>
        <p:txBody>
          <a:bodyPr wrap="square" rtlCol="0" anchor="t">
            <a:noAutofit/>
          </a:bodyPr>
          <a:lstStyle/>
          <a:p>
            <a:pPr marL="285750" indent="-285750">
              <a:lnSpc>
                <a:spcPct val="150000"/>
              </a:lnSpc>
              <a:buClr>
                <a:srgbClr val="E01E8C"/>
              </a:buClr>
              <a:buFont typeface="Wingdings" panose="05000000000000000000" pitchFamily="2" charset="2"/>
              <a:buChar char="p"/>
            </a:pPr>
            <a:r>
              <a:rPr lang="zh-CN" altLang="en-US" b="1" dirty="0">
                <a:latin typeface="微软雅黑" panose="020B0503020204020204" pitchFamily="34" charset="-122"/>
                <a:ea typeface="微软雅黑" panose="020B0503020204020204" pitchFamily="34" charset="-122"/>
                <a:sym typeface="Arial" panose="020B0604020202020204"/>
              </a:rPr>
              <a:t>本品为</a:t>
            </a:r>
            <a:r>
              <a:rPr lang="en-US" altLang="zh-CN" b="1" dirty="0">
                <a:latin typeface="微软雅黑" panose="020B0503020204020204" pitchFamily="34" charset="-122"/>
                <a:ea typeface="微软雅黑" panose="020B0503020204020204" pitchFamily="34" charset="-122"/>
                <a:sym typeface="Arial" panose="020B0604020202020204"/>
              </a:rPr>
              <a:t>3.1</a:t>
            </a:r>
            <a:r>
              <a:rPr lang="zh-CN" altLang="en-US" b="1" dirty="0">
                <a:latin typeface="微软雅黑" panose="020B0503020204020204" pitchFamily="34" charset="-122"/>
                <a:ea typeface="微软雅黑" panose="020B0503020204020204" pitchFamily="34" charset="-122"/>
                <a:sym typeface="Arial" panose="020B0604020202020204"/>
              </a:rPr>
              <a:t>中药新药，根据药品注册管理办法及经典方剂指导原则，豁免药效及临床研究</a:t>
            </a:r>
            <a:endParaRPr lang="en-US" altLang="zh-CN" b="1" dirty="0">
              <a:latin typeface="微软雅黑" panose="020B0503020204020204" pitchFamily="34" charset="-122"/>
              <a:ea typeface="微软雅黑" panose="020B0503020204020204" pitchFamily="34" charset="-122"/>
              <a:sym typeface="Arial" panose="020B0604020202020204"/>
            </a:endParaRPr>
          </a:p>
          <a:p>
            <a:pPr marL="285750" indent="-285750">
              <a:lnSpc>
                <a:spcPct val="150000"/>
              </a:lnSpc>
              <a:buClr>
                <a:srgbClr val="E01E8C"/>
              </a:buClr>
              <a:buFont typeface="Wingdings" panose="05000000000000000000" pitchFamily="2" charset="2"/>
              <a:buChar char="p"/>
            </a:pPr>
            <a:r>
              <a:rPr lang="zh-CN" altLang="en-US"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不良反应情况：</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桃红四物汤</a:t>
            </a:r>
            <a:r>
              <a:rPr lang="zh-CN" altLang="en-US" dirty="0">
                <a:latin typeface="微软雅黑" panose="020B0503020204020204" pitchFamily="34" charset="-122"/>
                <a:ea typeface="微软雅黑" panose="020B0503020204020204" pitchFamily="34" charset="-122"/>
                <a:sym typeface="+mn-ea"/>
              </a:rPr>
              <a:t>颗粒目前在临床上未广泛使用，</a:t>
            </a:r>
            <a:r>
              <a:rPr lang="zh-CN" altLang="en-US" b="1" dirty="0">
                <a:latin typeface="微软雅黑" panose="020B0503020204020204" pitchFamily="34" charset="-122"/>
                <a:ea typeface="微软雅黑" panose="020B0503020204020204" pitchFamily="34" charset="-122"/>
                <a:sym typeface="+mn-ea"/>
              </a:rPr>
              <a:t>未监测到任何不良反应发生及相关文献报道</a:t>
            </a:r>
            <a:endParaRPr lang="en-US" altLang="zh-CN" dirty="0">
              <a:latin typeface="微软雅黑" panose="020B0503020204020204" pitchFamily="34" charset="-122"/>
              <a:ea typeface="微软雅黑" panose="020B0503020204020204" pitchFamily="34" charset="-122"/>
              <a:sym typeface="Arial" panose="020B0604020202020204"/>
            </a:endParaRPr>
          </a:p>
          <a:p>
            <a:pPr marL="285750" indent="-285750">
              <a:lnSpc>
                <a:spcPct val="150000"/>
              </a:lnSpc>
              <a:buClr>
                <a:srgbClr val="E01E8C"/>
              </a:buClr>
              <a:buFont typeface="Wingdings" panose="05000000000000000000" pitchFamily="2" charset="2"/>
              <a:buChar char="p"/>
            </a:pPr>
            <a:r>
              <a:rPr lang="zh-CN" altLang="en-US" b="1" dirty="0">
                <a:latin typeface="微软雅黑" panose="020B0503020204020204" pitchFamily="34" charset="-122"/>
                <a:ea typeface="微软雅黑" panose="020B0503020204020204" pitchFamily="34" charset="-122"/>
                <a:sym typeface="Arial" panose="020B0604020202020204"/>
              </a:rPr>
              <a:t>非临床安全性研究结果表明：</a:t>
            </a:r>
            <a:r>
              <a:rPr lang="zh-CN" altLang="en-US" dirty="0">
                <a:latin typeface="微软雅黑" panose="020B0503020204020204" pitchFamily="34" charset="-122"/>
                <a:ea typeface="微软雅黑" panose="020B0503020204020204" pitchFamily="34" charset="-122"/>
                <a:sym typeface="+mn-ea"/>
              </a:rPr>
              <a:t>大鼠</a:t>
            </a:r>
            <a:r>
              <a:rPr lang="en-US" altLang="zh-CN" dirty="0">
                <a:latin typeface="微软雅黑" panose="020B0503020204020204" pitchFamily="34" charset="-122"/>
                <a:ea typeface="微软雅黑" panose="020B0503020204020204" pitchFamily="34" charset="-122"/>
                <a:sym typeface="+mn-ea"/>
              </a:rPr>
              <a:t>6</a:t>
            </a:r>
            <a:r>
              <a:rPr lang="zh-CN" altLang="en-US" dirty="0">
                <a:latin typeface="微软雅黑" panose="020B0503020204020204" pitchFamily="34" charset="-122"/>
                <a:ea typeface="微软雅黑" panose="020B0503020204020204" pitchFamily="34" charset="-122"/>
                <a:sym typeface="+mn-ea"/>
              </a:rPr>
              <a:t>个月重复给药毒性试验中，雌性</a:t>
            </a:r>
            <a:r>
              <a:rPr lang="en-US" altLang="zh-CN" dirty="0">
                <a:latin typeface="微软雅黑" panose="020B0503020204020204" pitchFamily="34" charset="-122"/>
                <a:ea typeface="微软雅黑" panose="020B0503020204020204" pitchFamily="34" charset="-122"/>
                <a:sym typeface="+mn-ea"/>
              </a:rPr>
              <a:t>SD</a:t>
            </a:r>
            <a:r>
              <a:rPr lang="zh-CN" altLang="en-US" dirty="0">
                <a:latin typeface="微软雅黑" panose="020B0503020204020204" pitchFamily="34" charset="-122"/>
                <a:ea typeface="微软雅黑" panose="020B0503020204020204" pitchFamily="34" charset="-122"/>
                <a:sym typeface="+mn-ea"/>
              </a:rPr>
              <a:t>大鼠每天两次连续</a:t>
            </a:r>
            <a:r>
              <a:rPr lang="en-US" altLang="zh-CN" dirty="0">
                <a:latin typeface="微软雅黑" panose="020B0503020204020204" pitchFamily="34" charset="-122"/>
                <a:ea typeface="微软雅黑" panose="020B0503020204020204" pitchFamily="34" charset="-122"/>
                <a:sym typeface="+mn-ea"/>
              </a:rPr>
              <a:t>6</a:t>
            </a:r>
            <a:r>
              <a:rPr lang="zh-CN" altLang="en-US" dirty="0">
                <a:latin typeface="微软雅黑" panose="020B0503020204020204" pitchFamily="34" charset="-122"/>
                <a:ea typeface="微软雅黑" panose="020B0503020204020204" pitchFamily="34" charset="-122"/>
                <a:sym typeface="+mn-ea"/>
              </a:rPr>
              <a:t>个月经口给予本品</a:t>
            </a:r>
            <a:r>
              <a:rPr lang="en-US" altLang="zh-CN" dirty="0">
                <a:latin typeface="微软雅黑" panose="020B0503020204020204" pitchFamily="34" charset="-122"/>
                <a:ea typeface="微软雅黑" panose="020B0503020204020204" pitchFamily="34" charset="-122"/>
                <a:sym typeface="+mn-ea"/>
              </a:rPr>
              <a:t>7.50</a:t>
            </a:r>
            <a:r>
              <a:rPr lang="zh-CN" altLang="en-US" dirty="0">
                <a:latin typeface="微软雅黑" panose="020B0503020204020204" pitchFamily="34" charset="-122"/>
                <a:ea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sym typeface="+mn-ea"/>
              </a:rPr>
              <a:t>15.03</a:t>
            </a:r>
            <a:r>
              <a:rPr lang="zh-CN" altLang="en-US" dirty="0">
                <a:latin typeface="微软雅黑" panose="020B0503020204020204" pitchFamily="34" charset="-122"/>
                <a:ea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sym typeface="+mn-ea"/>
              </a:rPr>
              <a:t>30.03 g </a:t>
            </a:r>
            <a:r>
              <a:rPr lang="zh-CN" altLang="en-US" dirty="0">
                <a:latin typeface="微软雅黑" panose="020B0503020204020204" pitchFamily="34" charset="-122"/>
                <a:ea typeface="微软雅黑" panose="020B0503020204020204" pitchFamily="34" charset="-122"/>
                <a:sym typeface="+mn-ea"/>
              </a:rPr>
              <a:t>饮片</a:t>
            </a:r>
            <a:r>
              <a:rPr lang="en-US" altLang="zh-CN" dirty="0">
                <a:latin typeface="微软雅黑" panose="020B0503020204020204" pitchFamily="34" charset="-122"/>
                <a:ea typeface="微软雅黑" panose="020B0503020204020204" pitchFamily="34" charset="-122"/>
                <a:sym typeface="+mn-ea"/>
              </a:rPr>
              <a:t>/kg/</a:t>
            </a:r>
            <a:r>
              <a:rPr lang="zh-CN" altLang="en-US" dirty="0">
                <a:latin typeface="微软雅黑" panose="020B0503020204020204" pitchFamily="34" charset="-122"/>
                <a:ea typeface="微软雅黑" panose="020B0503020204020204" pitchFamily="34" charset="-122"/>
                <a:sym typeface="+mn-ea"/>
              </a:rPr>
              <a:t>天（以体表面积计，约相当于人用剂量</a:t>
            </a:r>
            <a:r>
              <a:rPr lang="en-US" altLang="zh-CN" dirty="0">
                <a:latin typeface="微软雅黑" panose="020B0503020204020204" pitchFamily="34" charset="-122"/>
                <a:ea typeface="微软雅黑" panose="020B0503020204020204" pitchFamily="34" charset="-122"/>
                <a:sym typeface="+mn-ea"/>
              </a:rPr>
              <a:t> 42.8 g/</a:t>
            </a:r>
            <a:r>
              <a:rPr lang="zh-CN" altLang="en-US" dirty="0">
                <a:latin typeface="微软雅黑" panose="020B0503020204020204" pitchFamily="34" charset="-122"/>
                <a:ea typeface="微软雅黑" panose="020B0503020204020204" pitchFamily="34" charset="-122"/>
                <a:sym typeface="+mn-ea"/>
              </a:rPr>
              <a:t>天的</a:t>
            </a:r>
            <a:r>
              <a:rPr lang="en-US" altLang="zh-CN" dirty="0">
                <a:latin typeface="微软雅黑" panose="020B0503020204020204" pitchFamily="34" charset="-122"/>
                <a:ea typeface="微软雅黑" panose="020B0503020204020204" pitchFamily="34" charset="-122"/>
                <a:sym typeface="+mn-ea"/>
              </a:rPr>
              <a:t> 1.7</a:t>
            </a:r>
            <a:r>
              <a:rPr lang="zh-CN" altLang="en-US" dirty="0">
                <a:latin typeface="微软雅黑" panose="020B0503020204020204" pitchFamily="34" charset="-122"/>
                <a:ea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sym typeface="+mn-ea"/>
              </a:rPr>
              <a:t>3.4</a:t>
            </a:r>
            <a:r>
              <a:rPr lang="zh-CN" altLang="en-US" dirty="0">
                <a:latin typeface="微软雅黑" panose="020B0503020204020204" pitchFamily="34" charset="-122"/>
                <a:ea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sym typeface="+mn-ea"/>
              </a:rPr>
              <a:t>6.8 </a:t>
            </a:r>
            <a:r>
              <a:rPr lang="zh-CN" altLang="en-US" dirty="0">
                <a:latin typeface="微软雅黑" panose="020B0503020204020204" pitchFamily="34" charset="-122"/>
                <a:ea typeface="微软雅黑" panose="020B0503020204020204" pitchFamily="34" charset="-122"/>
                <a:sym typeface="+mn-ea"/>
              </a:rPr>
              <a:t>倍），恢复期</a:t>
            </a:r>
            <a:r>
              <a:rPr lang="en-US" altLang="zh-CN" dirty="0">
                <a:latin typeface="微软雅黑" panose="020B0503020204020204" pitchFamily="34" charset="-122"/>
                <a:ea typeface="微软雅黑" panose="020B0503020204020204" pitchFamily="34" charset="-122"/>
                <a:sym typeface="+mn-ea"/>
              </a:rPr>
              <a:t>4</a:t>
            </a:r>
            <a:r>
              <a:rPr lang="zh-CN" altLang="en-US" dirty="0">
                <a:latin typeface="微软雅黑" panose="020B0503020204020204" pitchFamily="34" charset="-122"/>
                <a:ea typeface="微软雅黑" panose="020B0503020204020204" pitchFamily="34" charset="-122"/>
                <a:sym typeface="+mn-ea"/>
              </a:rPr>
              <a:t>周。给药期间，本品各剂量组平均摄食量降低；给药</a:t>
            </a:r>
            <a:r>
              <a:rPr lang="en-US" altLang="zh-CN" dirty="0">
                <a:latin typeface="微软雅黑" panose="020B0503020204020204" pitchFamily="34" charset="-122"/>
                <a:ea typeface="微软雅黑" panose="020B0503020204020204" pitchFamily="34" charset="-122"/>
                <a:sym typeface="+mn-ea"/>
              </a:rPr>
              <a:t>3</a:t>
            </a:r>
            <a:r>
              <a:rPr lang="zh-CN" altLang="en-US" dirty="0">
                <a:latin typeface="微软雅黑" panose="020B0503020204020204" pitchFamily="34" charset="-122"/>
                <a:ea typeface="微软雅黑" panose="020B0503020204020204" pitchFamily="34" charset="-122"/>
                <a:sym typeface="+mn-ea"/>
              </a:rPr>
              <a:t>个月和给药</a:t>
            </a:r>
            <a:r>
              <a:rPr lang="en-US" altLang="zh-CN" dirty="0">
                <a:latin typeface="微软雅黑" panose="020B0503020204020204" pitchFamily="34" charset="-122"/>
                <a:ea typeface="微软雅黑" panose="020B0503020204020204" pitchFamily="34" charset="-122"/>
                <a:sym typeface="+mn-ea"/>
              </a:rPr>
              <a:t>6</a:t>
            </a:r>
            <a:r>
              <a:rPr lang="zh-CN" altLang="en-US" dirty="0">
                <a:latin typeface="微软雅黑" panose="020B0503020204020204" pitchFamily="34" charset="-122"/>
                <a:ea typeface="微软雅黑" panose="020B0503020204020204" pitchFamily="34" charset="-122"/>
                <a:sym typeface="+mn-ea"/>
              </a:rPr>
              <a:t>个月时，本品中、高剂量组红细胞计数、红细胞压积、血红蛋白降低，总胆红素升高；以上变化可能与灌胃大剂量高浓度药物相关。组织病理学检查可见中、高剂量组部分动物出现轻度肾盂黏膜上皮细胞变性及黏膜下层炎症细胞浸润，轻度至中度膀胱黏膜上皮细胞变性及黏膜固有层炎症细胞浸润。以上变化停药</a:t>
            </a:r>
            <a:r>
              <a:rPr lang="en-US" altLang="zh-CN" dirty="0">
                <a:latin typeface="微软雅黑" panose="020B0503020204020204" pitchFamily="34" charset="-122"/>
                <a:ea typeface="微软雅黑" panose="020B0503020204020204" pitchFamily="34" charset="-122"/>
                <a:sym typeface="+mn-ea"/>
              </a:rPr>
              <a:t>4</a:t>
            </a:r>
            <a:r>
              <a:rPr lang="zh-CN" altLang="en-US" dirty="0">
                <a:latin typeface="微软雅黑" panose="020B0503020204020204" pitchFamily="34" charset="-122"/>
                <a:ea typeface="微软雅黑" panose="020B0503020204020204" pitchFamily="34" charset="-122"/>
                <a:sym typeface="+mn-ea"/>
              </a:rPr>
              <a:t>周后可恢复。其余指标均</a:t>
            </a:r>
            <a:r>
              <a:rPr lang="zh-CN" altLang="en-US" b="1" dirty="0">
                <a:latin typeface="微软雅黑" panose="020B0503020204020204" pitchFamily="34" charset="-122"/>
                <a:ea typeface="微软雅黑" panose="020B0503020204020204" pitchFamily="34" charset="-122"/>
                <a:sym typeface="+mn-ea"/>
              </a:rPr>
              <a:t>未见有毒理学意义的变化</a:t>
            </a:r>
            <a:endPar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00000"/>
              </a:lnSpc>
              <a:buNone/>
            </a:pPr>
            <a:endPar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00000"/>
              </a:lnSpc>
              <a:buNone/>
            </a:pPr>
            <a:endParaRPr lang="en-US" altLang="zh-CN" sz="1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00000"/>
              </a:lnSpc>
              <a:buNone/>
            </a:pPr>
            <a:endParaRPr lang="zh-CN" altLang="en-US" sz="16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00000"/>
              </a:lnSpc>
              <a:buNone/>
            </a:pPr>
            <a:endParaRPr lang="zh-CN" altLang="en-US" sz="16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00000"/>
              </a:lnSpc>
              <a:buNone/>
            </a:pPr>
            <a:endParaRPr lang="zh-CN" altLang="en-US" sz="16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00000"/>
              </a:lnSpc>
              <a:buNone/>
            </a:pPr>
            <a:endParaRPr lang="zh-CN" altLang="en-US" sz="16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50000"/>
              </a:lnSpc>
              <a:buNone/>
            </a:pPr>
            <a:endParaRPr lang="zh-CN" altLang="en-US" sz="16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50000"/>
              </a:lnSpc>
              <a:buNone/>
            </a:pPr>
            <a:endParaRPr lang="zh-CN" altLang="en-US" sz="16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50000"/>
              </a:lnSpc>
              <a:buNone/>
            </a:pPr>
            <a:endParaRPr lang="zh-CN" altLang="en-US" sz="16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42950" indent="-285750" fontAlgn="auto">
              <a:lnSpc>
                <a:spcPct val="100000"/>
              </a:lnSpc>
              <a:buFont typeface="Arial" panose="020B0604020202020204" pitchFamily="34" charset="0"/>
              <a:buChar char="•"/>
            </a:pPr>
            <a:endParaRPr lang="zh-CN" altLang="en-US" sz="1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24" name="直接连接符 23"/>
          <p:cNvCxnSpPr/>
          <p:nvPr/>
        </p:nvCxnSpPr>
        <p:spPr>
          <a:xfrm>
            <a:off x="-635" y="769620"/>
            <a:ext cx="12190730" cy="0"/>
          </a:xfrm>
          <a:prstGeom prst="line">
            <a:avLst/>
          </a:prstGeom>
          <a:ln w="28575" cmpd="sng">
            <a:solidFill>
              <a:srgbClr val="E01E8C"/>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7" name="Title 20"/>
          <p:cNvSpPr txBox="1"/>
          <p:nvPr/>
        </p:nvSpPr>
        <p:spPr>
          <a:xfrm>
            <a:off x="479425" y="221615"/>
            <a:ext cx="9786620" cy="281940"/>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02-</a:t>
            </a:r>
            <a:r>
              <a:rPr kumimoji="0" lang="zh-CN" altLang="en-US"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安全性</a:t>
            </a:r>
            <a:endParaRPr kumimoji="0" lang="zh-CN" altLang="en-US"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矩形 2"/>
          <p:cNvSpPr/>
          <p:nvPr/>
        </p:nvSpPr>
        <p:spPr>
          <a:xfrm>
            <a:off x="479423" y="953771"/>
            <a:ext cx="11095355" cy="679450"/>
          </a:xfrm>
          <a:prstGeom prst="rect">
            <a:avLst/>
          </a:prstGeom>
          <a:gradFill>
            <a:gsLst>
              <a:gs pos="25000">
                <a:srgbClr val="FF566A"/>
              </a:gs>
              <a:gs pos="75000">
                <a:srgbClr val="F6AABA"/>
              </a:gs>
              <a:gs pos="0">
                <a:srgbClr val="EB3A48"/>
              </a:gs>
              <a:gs pos="100000">
                <a:srgbClr val="FFCFD9"/>
              </a:gs>
            </a:gsLst>
            <a:lin ang="18900000" scaled="1"/>
          </a:gradFill>
          <a:ln>
            <a:solidFill>
              <a:schemeClr val="bg1">
                <a:lumMod val="75000"/>
              </a:schemeClr>
            </a:solidFill>
          </a:ln>
        </p:spPr>
        <p:style>
          <a:lnRef idx="3">
            <a:schemeClr val="accent1"/>
          </a:lnRef>
          <a:fillRef idx="0">
            <a:srgbClr val="FFFFFF"/>
          </a:fillRef>
          <a:effectRef idx="0">
            <a:srgbClr val="FFFFFF"/>
          </a:effectRef>
          <a:fontRef idx="minor">
            <a:schemeClr val="tx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无不良反应症状，安全性好</a:t>
            </a:r>
            <a:endPar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479424" y="1633221"/>
            <a:ext cx="11095355" cy="4683758"/>
          </a:xfrm>
          <a:prstGeom prst="rect">
            <a:avLst/>
          </a:prstGeom>
          <a:noFill/>
          <a:ln w="12700">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just"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格 9"/>
          <p:cNvGraphicFramePr>
            <a:graphicFrameLocks noGrp="1"/>
          </p:cNvGraphicFramePr>
          <p:nvPr>
            <p:custDataLst>
              <p:tags r:id="rId1"/>
            </p:custDataLst>
          </p:nvPr>
        </p:nvGraphicFramePr>
        <p:xfrm>
          <a:off x="390889" y="825459"/>
          <a:ext cx="11377648" cy="5922051"/>
        </p:xfrm>
        <a:graphic>
          <a:graphicData uri="http://schemas.openxmlformats.org/drawingml/2006/table">
            <a:tbl>
              <a:tblPr firstRow="1">
                <a:tableStyleId>{5C22544A-7EE6-4342-B048-85BDC9FD1C3A}</a:tableStyleId>
              </a:tblPr>
              <a:tblGrid>
                <a:gridCol w="1540253"/>
                <a:gridCol w="9837395"/>
              </a:tblGrid>
              <a:tr h="501215">
                <a:tc>
                  <a:txBody>
                    <a:bodyPr/>
                    <a:lstStyle/>
                    <a:p>
                      <a:pPr algn="ctr" fontAlgn="ctr">
                        <a:lnSpc>
                          <a:spcPct val="150000"/>
                        </a:lnSpc>
                      </a:pPr>
                      <a:r>
                        <a:rPr lang="zh-CN" altLang="en-US" sz="1600" b="1" u="none" strike="noStrike" dirty="0">
                          <a:solidFill>
                            <a:schemeClr val="tx1"/>
                          </a:solidFill>
                          <a:effectLst/>
                          <a:latin typeface="微软雅黑" panose="020B0503020204020204" pitchFamily="34" charset="-122"/>
                          <a:ea typeface="微软雅黑" panose="020B0503020204020204" pitchFamily="34" charset="-122"/>
                        </a:rPr>
                        <a:t>项目名称</a:t>
                      </a:r>
                      <a:endParaRPr lang="zh-CN" altLang="en-US" sz="1600" b="1" i="0" u="none" strike="noStrike" dirty="0">
                        <a:solidFill>
                          <a:schemeClr val="tx1"/>
                        </a:solidFill>
                        <a:effectLst/>
                        <a:latin typeface="微软雅黑" panose="020B0503020204020204" pitchFamily="34" charset="-122"/>
                        <a:ea typeface="微软雅黑" panose="020B0503020204020204" pitchFamily="34" charset="-122"/>
                      </a:endParaRPr>
                    </a:p>
                  </a:txBody>
                  <a:tcPr marL="7620" marR="7620" marT="7620" marB="0">
                    <a:lnL w="12700">
                      <a:solidFill>
                        <a:schemeClr val="bg1">
                          <a:lumMod val="75000"/>
                        </a:schemeClr>
                      </a:solidFill>
                      <a:prstDash val="solid"/>
                    </a:lnL>
                    <a:lnR w="12700">
                      <a:solidFill>
                        <a:schemeClr val="bg1">
                          <a:lumMod val="75000"/>
                        </a:schemeClr>
                      </a:solidFill>
                      <a:prstDash val="solid"/>
                    </a:lnR>
                    <a:lnT w="12700">
                      <a:solidFill>
                        <a:schemeClr val="bg1">
                          <a:lumMod val="75000"/>
                        </a:schemeClr>
                      </a:solidFill>
                      <a:prstDash val="solid"/>
                    </a:lnT>
                    <a:lnB w="12700">
                      <a:solidFill>
                        <a:schemeClr val="bg1">
                          <a:lumMod val="75000"/>
                        </a:schemeClr>
                      </a:solidFill>
                      <a:prstDash val="solid"/>
                    </a:lnB>
                    <a:gradFill>
                      <a:gsLst>
                        <a:gs pos="25000">
                          <a:srgbClr val="FF566A"/>
                        </a:gs>
                        <a:gs pos="75000">
                          <a:srgbClr val="F6AABA"/>
                        </a:gs>
                        <a:gs pos="0">
                          <a:srgbClr val="EB3A48"/>
                        </a:gs>
                        <a:gs pos="100000">
                          <a:srgbClr val="FFCFD9"/>
                        </a:gs>
                      </a:gsLst>
                      <a:lin ang="18900000" scaled="1"/>
                    </a:gradFill>
                  </a:tcPr>
                </a:tc>
                <a:tc>
                  <a:txBody>
                    <a:bodyPr/>
                    <a:lstStyle/>
                    <a:p>
                      <a:pPr marL="0" marR="0" lvl="0" indent="0" algn="ctr" defTabSz="914400" rtl="0" eaLnBrk="1" fontAlgn="ctr" latinLnBrk="0" hangingPunct="1">
                        <a:lnSpc>
                          <a:spcPct val="150000"/>
                        </a:lnSpc>
                        <a:spcBef>
                          <a:spcPts val="0"/>
                        </a:spcBef>
                        <a:spcAft>
                          <a:spcPts val="0"/>
                        </a:spcAft>
                        <a:buClrTx/>
                        <a:buSzTx/>
                        <a:buFontTx/>
                        <a:buNone/>
                        <a:defRPr/>
                      </a:pPr>
                      <a:r>
                        <a:rPr lang="zh-CN" altLang="en-US" sz="16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说明书收载的安全性信息描述</a:t>
                      </a:r>
                      <a:endParaRPr lang="zh-CN" altLang="en-US" sz="16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marL="7620" marR="7620" marT="7620" marB="0">
                    <a:lnL w="12700">
                      <a:solidFill>
                        <a:schemeClr val="bg1">
                          <a:lumMod val="75000"/>
                        </a:schemeClr>
                      </a:solidFill>
                      <a:prstDash val="solid"/>
                    </a:lnL>
                    <a:lnR w="12700">
                      <a:solidFill>
                        <a:schemeClr val="bg1">
                          <a:lumMod val="75000"/>
                        </a:schemeClr>
                      </a:solidFill>
                      <a:prstDash val="solid"/>
                    </a:lnR>
                    <a:lnT w="12700">
                      <a:solidFill>
                        <a:schemeClr val="bg1">
                          <a:lumMod val="75000"/>
                        </a:schemeClr>
                      </a:solidFill>
                      <a:prstDash val="solid"/>
                    </a:lnT>
                    <a:lnB w="12700">
                      <a:solidFill>
                        <a:schemeClr val="bg1">
                          <a:lumMod val="75000"/>
                        </a:schemeClr>
                      </a:solidFill>
                      <a:prstDash val="solid"/>
                    </a:lnB>
                    <a:gradFill>
                      <a:gsLst>
                        <a:gs pos="25000">
                          <a:srgbClr val="FF566A"/>
                        </a:gs>
                        <a:gs pos="75000">
                          <a:srgbClr val="F6AABA"/>
                        </a:gs>
                        <a:gs pos="0">
                          <a:srgbClr val="EB3A48"/>
                        </a:gs>
                        <a:gs pos="100000">
                          <a:srgbClr val="FFCFD9"/>
                        </a:gs>
                      </a:gsLst>
                      <a:lin ang="18900000" scaled="1"/>
                    </a:gradFill>
                  </a:tcPr>
                </a:tc>
              </a:tr>
              <a:tr h="367558">
                <a:tc>
                  <a:txBody>
                    <a:bodyPr/>
                    <a:lstStyle/>
                    <a:p>
                      <a:pPr algn="ctr" fontAlgn="ctr">
                        <a:lnSpc>
                          <a:spcPts val="2800"/>
                        </a:lnSpc>
                      </a:pPr>
                      <a:r>
                        <a:rPr lang="zh-CN" altLang="en-US" sz="1600" b="1" u="none" strike="noStrike" dirty="0">
                          <a:solidFill>
                            <a:schemeClr val="tx1"/>
                          </a:solidFill>
                          <a:effectLst/>
                          <a:latin typeface="微软雅黑" panose="020B0503020204020204" pitchFamily="34" charset="-122"/>
                          <a:ea typeface="微软雅黑" panose="020B0503020204020204" pitchFamily="34" charset="-122"/>
                        </a:rPr>
                        <a:t>不良反应</a:t>
                      </a:r>
                      <a:endParaRPr lang="zh-CN" altLang="en-US" sz="1600" b="1" i="0" u="none" strike="noStrike" dirty="0">
                        <a:solidFill>
                          <a:schemeClr val="tx1"/>
                        </a:solidFill>
                        <a:effectLst/>
                        <a:latin typeface="微软雅黑" panose="020B0503020204020204" pitchFamily="34" charset="-122"/>
                        <a:ea typeface="微软雅黑" panose="020B0503020204020204" pitchFamily="34" charset="-122"/>
                      </a:endParaRPr>
                    </a:p>
                  </a:txBody>
                  <a:tcPr marL="7620" marR="7620" marT="7620" marB="0">
                    <a:lnL w="12700">
                      <a:solidFill>
                        <a:schemeClr val="bg1">
                          <a:lumMod val="75000"/>
                        </a:schemeClr>
                      </a:solidFill>
                      <a:prstDash val="solid"/>
                    </a:lnL>
                    <a:lnR w="12700">
                      <a:solidFill>
                        <a:schemeClr val="bg1">
                          <a:lumMod val="75000"/>
                        </a:schemeClr>
                      </a:solidFill>
                      <a:prstDash val="solid"/>
                    </a:lnR>
                    <a:lnT w="12700">
                      <a:solidFill>
                        <a:schemeClr val="bg1">
                          <a:lumMod val="75000"/>
                        </a:schemeClr>
                      </a:solidFill>
                      <a:prstDash val="solid"/>
                    </a:lnT>
                    <a:lnB w="12700">
                      <a:solidFill>
                        <a:schemeClr val="bg1">
                          <a:lumMod val="75000"/>
                        </a:schemeClr>
                      </a:solidFill>
                      <a:prstDash val="solid"/>
                    </a:lnB>
                    <a:solidFill>
                      <a:schemeClr val="bg1"/>
                    </a:solidFill>
                  </a:tcPr>
                </a:tc>
                <a:tc>
                  <a:txBody>
                    <a:bodyPr/>
                    <a:lstStyle/>
                    <a:p>
                      <a:pPr marL="107950" algn="just" fontAlgn="ctr">
                        <a:lnSpc>
                          <a:spcPts val="2800"/>
                        </a:lnSpc>
                      </a:pPr>
                      <a:r>
                        <a:rPr lang="zh-CN" altLang="en-US" sz="1600" b="0" i="0" u="none" strike="noStrike" kern="1200" dirty="0">
                          <a:solidFill>
                            <a:schemeClr val="tx1"/>
                          </a:solidFill>
                          <a:effectLst/>
                          <a:latin typeface="微软雅黑" panose="020B0503020204020204" pitchFamily="34" charset="-122"/>
                          <a:ea typeface="微软雅黑" panose="020B0503020204020204" pitchFamily="34" charset="-122"/>
                          <a:cs typeface="+mn-cs"/>
                          <a:sym typeface="+mn-ea"/>
                        </a:rPr>
                        <a:t>尚不明确。</a:t>
                      </a:r>
                      <a:endParaRPr lang="zh-CN" altLang="en-US" sz="1600" b="0" i="0" u="none" strike="noStrike" kern="1200" dirty="0">
                        <a:solidFill>
                          <a:schemeClr val="tx1"/>
                        </a:solidFill>
                        <a:effectLst/>
                        <a:latin typeface="微软雅黑" panose="020B0503020204020204" pitchFamily="34" charset="-122"/>
                        <a:ea typeface="微软雅黑" panose="020B0503020204020204" pitchFamily="34" charset="-122"/>
                        <a:cs typeface="+mn-cs"/>
                        <a:sym typeface="+mn-ea"/>
                      </a:endParaRPr>
                    </a:p>
                  </a:txBody>
                  <a:tcPr marL="7620" marR="7620" marT="7620" marB="0">
                    <a:lnL w="12700">
                      <a:solidFill>
                        <a:schemeClr val="bg1">
                          <a:lumMod val="75000"/>
                        </a:schemeClr>
                      </a:solidFill>
                      <a:prstDash val="solid"/>
                    </a:lnL>
                    <a:lnR w="12700">
                      <a:solidFill>
                        <a:schemeClr val="bg1">
                          <a:lumMod val="75000"/>
                        </a:schemeClr>
                      </a:solidFill>
                      <a:prstDash val="solid"/>
                    </a:lnR>
                    <a:lnT w="12700">
                      <a:solidFill>
                        <a:schemeClr val="bg1">
                          <a:lumMod val="75000"/>
                        </a:schemeClr>
                      </a:solidFill>
                      <a:prstDash val="solid"/>
                    </a:lnT>
                    <a:lnB w="12700">
                      <a:solidFill>
                        <a:schemeClr val="bg1">
                          <a:lumMod val="75000"/>
                        </a:schemeClr>
                      </a:solidFill>
                      <a:prstDash val="solid"/>
                    </a:lnB>
                    <a:solidFill>
                      <a:schemeClr val="bg1"/>
                    </a:solidFill>
                  </a:tcPr>
                </a:tc>
              </a:tr>
              <a:tr h="1087252">
                <a:tc>
                  <a:txBody>
                    <a:bodyPr/>
                    <a:lstStyle/>
                    <a:p>
                      <a:pPr algn="ctr" fontAlgn="ctr">
                        <a:lnSpc>
                          <a:spcPts val="2800"/>
                        </a:lnSpc>
                      </a:pPr>
                      <a:r>
                        <a:rPr lang="zh-CN" altLang="en-US" sz="1600" b="1"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禁忌</a:t>
                      </a:r>
                      <a:endParaRPr lang="zh-CN" altLang="en-US" sz="1600" b="1"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7620" marR="7620" marT="7620" marB="0" anchor="ctr">
                    <a:lnL w="12700">
                      <a:solidFill>
                        <a:schemeClr val="bg1">
                          <a:lumMod val="75000"/>
                        </a:schemeClr>
                      </a:solidFill>
                      <a:prstDash val="solid"/>
                    </a:lnL>
                    <a:lnR w="12700">
                      <a:solidFill>
                        <a:schemeClr val="bg1">
                          <a:lumMod val="75000"/>
                        </a:schemeClr>
                      </a:solidFill>
                      <a:prstDash val="solid"/>
                    </a:lnR>
                    <a:lnT w="12700">
                      <a:solidFill>
                        <a:schemeClr val="bg1">
                          <a:lumMod val="75000"/>
                        </a:schemeClr>
                      </a:solidFill>
                      <a:prstDash val="solid"/>
                    </a:lnT>
                    <a:lnB w="12700">
                      <a:solidFill>
                        <a:schemeClr val="bg1">
                          <a:lumMod val="75000"/>
                        </a:schemeClr>
                      </a:solidFill>
                      <a:prstDash val="solid"/>
                    </a:lnB>
                    <a:solidFill>
                      <a:schemeClr val="bg1"/>
                    </a:solidFill>
                  </a:tcPr>
                </a:tc>
                <a:tc>
                  <a:txBody>
                    <a:bodyPr/>
                    <a:lstStyle/>
                    <a:p>
                      <a:pPr marL="107950" algn="just" fontAlgn="ctr">
                        <a:lnSpc>
                          <a:spcPts val="2800"/>
                        </a:lnSpc>
                      </a:pP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1.</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中重度贫血者禁用。</a:t>
                      </a:r>
                      <a:endParaRPr lang="zh-CN" altLang="en-US" sz="1600" b="0" i="0" u="none" strike="noStrike" dirty="0">
                        <a:solidFill>
                          <a:schemeClr val="tx1"/>
                        </a:solidFill>
                        <a:effectLst/>
                        <a:latin typeface="微软雅黑" panose="020B0503020204020204" pitchFamily="34" charset="-122"/>
                        <a:ea typeface="微软雅黑" panose="020B0503020204020204" pitchFamily="34" charset="-122"/>
                      </a:endParaRPr>
                    </a:p>
                    <a:p>
                      <a:pPr marL="107950" algn="just" fontAlgn="ctr">
                        <a:lnSpc>
                          <a:spcPts val="2800"/>
                        </a:lnSpc>
                      </a:pP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2.</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孕妇及哺乳期妇女禁用。</a:t>
                      </a: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 </a:t>
                      </a:r>
                      <a:endParaRPr lang="en-US" altLang="zh-CN" sz="1600" b="0" i="0" u="none" strike="noStrike" dirty="0">
                        <a:solidFill>
                          <a:schemeClr val="tx1"/>
                        </a:solidFill>
                        <a:effectLst/>
                        <a:latin typeface="微软雅黑" panose="020B0503020204020204" pitchFamily="34" charset="-122"/>
                        <a:ea typeface="微软雅黑" panose="020B0503020204020204" pitchFamily="34" charset="-122"/>
                      </a:endParaRPr>
                    </a:p>
                    <a:p>
                      <a:pPr marL="107950" algn="just" fontAlgn="ctr">
                        <a:lnSpc>
                          <a:spcPts val="2800"/>
                        </a:lnSpc>
                      </a:pP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3.</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曾经对本品所含药物过敏者禁用。</a:t>
                      </a:r>
                      <a:endParaRPr lang="zh-CN" altLang="en-US" sz="1600" b="0" i="0" u="none" strike="noStrike" dirty="0">
                        <a:solidFill>
                          <a:schemeClr val="tx1"/>
                        </a:solidFill>
                        <a:effectLst/>
                        <a:latin typeface="微软雅黑" panose="020B0503020204020204" pitchFamily="34" charset="-122"/>
                        <a:ea typeface="微软雅黑" panose="020B0503020204020204" pitchFamily="34" charset="-122"/>
                      </a:endParaRPr>
                    </a:p>
                  </a:txBody>
                  <a:tcPr marL="7620" marR="7620" marT="7620" marB="0" anchor="ctr">
                    <a:lnL w="12700">
                      <a:solidFill>
                        <a:schemeClr val="bg1">
                          <a:lumMod val="75000"/>
                        </a:schemeClr>
                      </a:solidFill>
                      <a:prstDash val="solid"/>
                    </a:lnL>
                    <a:lnR w="12700">
                      <a:solidFill>
                        <a:schemeClr val="bg1">
                          <a:lumMod val="75000"/>
                        </a:schemeClr>
                      </a:solidFill>
                      <a:prstDash val="solid"/>
                    </a:lnR>
                    <a:lnT w="12700">
                      <a:solidFill>
                        <a:schemeClr val="bg1">
                          <a:lumMod val="75000"/>
                        </a:schemeClr>
                      </a:solidFill>
                      <a:prstDash val="solid"/>
                    </a:lnT>
                    <a:lnB w="12700">
                      <a:solidFill>
                        <a:schemeClr val="bg1">
                          <a:lumMod val="75000"/>
                        </a:schemeClr>
                      </a:solidFill>
                      <a:prstDash val="solid"/>
                    </a:lnB>
                    <a:solidFill>
                      <a:schemeClr val="bg1"/>
                    </a:solidFill>
                  </a:tcPr>
                </a:tc>
              </a:tr>
              <a:tr h="3966026">
                <a:tc>
                  <a:txBody>
                    <a:bodyPr/>
                    <a:lstStyle/>
                    <a:p>
                      <a:pPr algn="ctr" fontAlgn="ctr">
                        <a:lnSpc>
                          <a:spcPts val="2800"/>
                        </a:lnSpc>
                      </a:pPr>
                      <a:r>
                        <a:rPr lang="zh-CN" altLang="en-US" sz="1600" b="1" u="none" strike="noStrike" dirty="0">
                          <a:solidFill>
                            <a:schemeClr val="tx1"/>
                          </a:solidFill>
                          <a:effectLst/>
                          <a:latin typeface="微软雅黑" panose="020B0503020204020204" pitchFamily="34" charset="-122"/>
                          <a:ea typeface="微软雅黑" panose="020B0503020204020204" pitchFamily="34" charset="-122"/>
                        </a:rPr>
                        <a:t>注意事项</a:t>
                      </a:r>
                      <a:endParaRPr lang="zh-CN" altLang="en-US" sz="1600" b="1" i="0" u="none" strike="noStrike" dirty="0">
                        <a:solidFill>
                          <a:schemeClr val="tx1"/>
                        </a:solidFill>
                        <a:effectLst/>
                        <a:latin typeface="微软雅黑" panose="020B0503020204020204" pitchFamily="34" charset="-122"/>
                        <a:ea typeface="微软雅黑" panose="020B0503020204020204" pitchFamily="34" charset="-122"/>
                      </a:endParaRPr>
                    </a:p>
                  </a:txBody>
                  <a:tcPr marL="7620" marR="7620" marT="7620" marB="0" anchor="ctr">
                    <a:lnL w="12700">
                      <a:solidFill>
                        <a:schemeClr val="bg1">
                          <a:lumMod val="75000"/>
                        </a:schemeClr>
                      </a:solidFill>
                      <a:prstDash val="solid"/>
                    </a:lnL>
                    <a:lnR w="12700">
                      <a:solidFill>
                        <a:schemeClr val="bg1">
                          <a:lumMod val="75000"/>
                        </a:schemeClr>
                      </a:solidFill>
                      <a:prstDash val="solid"/>
                    </a:lnR>
                    <a:lnT w="12700">
                      <a:solidFill>
                        <a:schemeClr val="bg1">
                          <a:lumMod val="75000"/>
                        </a:schemeClr>
                      </a:solidFill>
                      <a:prstDash val="solid"/>
                    </a:lnT>
                    <a:lnB w="12700">
                      <a:solidFill>
                        <a:schemeClr val="bg1">
                          <a:lumMod val="75000"/>
                        </a:schemeClr>
                      </a:solidFill>
                      <a:prstDash val="solid"/>
                    </a:lnB>
                    <a:solidFill>
                      <a:schemeClr val="bg1"/>
                    </a:solidFill>
                  </a:tcPr>
                </a:tc>
                <a:tc>
                  <a:txBody>
                    <a:bodyPr/>
                    <a:lstStyle/>
                    <a:p>
                      <a:pPr marL="107950" algn="just" fontAlgn="ctr">
                        <a:lnSpc>
                          <a:spcPts val="2800"/>
                        </a:lnSpc>
                      </a:pP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严格按照功能主治使用本品。</a:t>
                      </a:r>
                      <a:endParaRPr lang="zh-CN" altLang="en-US"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107950" algn="just" fontAlgn="ctr">
                        <a:lnSpc>
                          <a:spcPts val="2800"/>
                        </a:lnSpc>
                      </a:pP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服药期间忌烟、酒及辛辣、生冷、油腻食物。</a:t>
                      </a:r>
                      <a:endParaRPr lang="zh-CN" altLang="en-US"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107950" algn="just" fontAlgn="ctr">
                        <a:lnSpc>
                          <a:spcPts val="2800"/>
                        </a:lnSpc>
                      </a:pP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慢性腹泻或湿盛中满，大便溏泄者不宜使用。</a:t>
                      </a: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107950" algn="just" fontAlgn="ctr">
                        <a:lnSpc>
                          <a:spcPts val="2800"/>
                        </a:lnSpc>
                      </a:pP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外感发热者慎用。</a:t>
                      </a: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107950" algn="just" fontAlgn="ctr">
                        <a:lnSpc>
                          <a:spcPts val="2800"/>
                        </a:lnSpc>
                      </a:pP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气血两虚之月经病患者慎用。</a:t>
                      </a: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107950" algn="just" fontAlgn="ctr">
                        <a:lnSpc>
                          <a:spcPts val="2800"/>
                        </a:lnSpc>
                      </a:pP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痛经而无瘀结或有出血倾向者慎用。</a:t>
                      </a: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107950" algn="just" fontAlgn="ctr">
                        <a:lnSpc>
                          <a:spcPts val="2800"/>
                        </a:lnSpc>
                      </a:pP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用药期间，如出现阴道不规则出血或月经过多应立即停药并就医。</a:t>
                      </a: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107950" algn="just" fontAlgn="ctr">
                        <a:lnSpc>
                          <a:spcPts val="2800"/>
                        </a:lnSpc>
                      </a:pP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过敏体质者慎用。</a:t>
                      </a: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107950" algn="just" fontAlgn="ctr">
                        <a:lnSpc>
                          <a:spcPts val="2800"/>
                        </a:lnSpc>
                      </a:pP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9.</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本品含酒白芍，不宜与含藜芦的中药方剂或成药同时服用。</a:t>
                      </a: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107950" algn="just" fontAlgn="ctr">
                        <a:lnSpc>
                          <a:spcPts val="2800"/>
                        </a:lnSpc>
                      </a:pP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本品性状发生改变时禁止使用。</a:t>
                      </a: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107950" algn="just" fontAlgn="ctr">
                        <a:lnSpc>
                          <a:spcPts val="2800"/>
                        </a:lnSpc>
                      </a:pP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11.</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rPr>
                        <a:t>请将本品放在儿童不能接触的地方。</a:t>
                      </a:r>
                      <a:endParaRPr lang="zh-CN" altLang="en-US" sz="1600" b="0" i="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7620" marR="7620" marT="7620" marB="0" anchor="ctr">
                    <a:lnL w="12700">
                      <a:solidFill>
                        <a:schemeClr val="bg1">
                          <a:lumMod val="75000"/>
                        </a:schemeClr>
                      </a:solidFill>
                      <a:prstDash val="solid"/>
                    </a:lnL>
                    <a:lnR w="12700">
                      <a:solidFill>
                        <a:schemeClr val="bg1">
                          <a:lumMod val="75000"/>
                        </a:schemeClr>
                      </a:solidFill>
                      <a:prstDash val="solid"/>
                    </a:lnR>
                    <a:lnT w="12700">
                      <a:solidFill>
                        <a:schemeClr val="bg1">
                          <a:lumMod val="75000"/>
                        </a:schemeClr>
                      </a:solidFill>
                      <a:prstDash val="solid"/>
                    </a:lnT>
                    <a:lnB w="12700">
                      <a:solidFill>
                        <a:schemeClr val="bg1">
                          <a:lumMod val="75000"/>
                        </a:schemeClr>
                      </a:solidFill>
                      <a:prstDash val="solid"/>
                    </a:lnB>
                    <a:solidFill>
                      <a:schemeClr val="bg1"/>
                    </a:solidFill>
                  </a:tcPr>
                </a:tc>
              </a:tr>
            </a:tbl>
          </a:graphicData>
        </a:graphic>
      </p:graphicFrame>
      <p:cxnSp>
        <p:nvCxnSpPr>
          <p:cNvPr id="24" name="直接连接符 23"/>
          <p:cNvCxnSpPr/>
          <p:nvPr/>
        </p:nvCxnSpPr>
        <p:spPr>
          <a:xfrm>
            <a:off x="-635" y="769620"/>
            <a:ext cx="12190730" cy="0"/>
          </a:xfrm>
          <a:prstGeom prst="line">
            <a:avLst/>
          </a:prstGeom>
          <a:ln w="28575" cmpd="sng">
            <a:solidFill>
              <a:srgbClr val="E01E8C"/>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7" name="Title 20"/>
          <p:cNvSpPr txBox="1"/>
          <p:nvPr/>
        </p:nvSpPr>
        <p:spPr>
          <a:xfrm>
            <a:off x="479425" y="221615"/>
            <a:ext cx="9786620" cy="281940"/>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02-</a:t>
            </a:r>
            <a:r>
              <a:rPr kumimoji="0" lang="zh-CN" altLang="en-US"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安全性</a:t>
            </a:r>
            <a:endParaRPr kumimoji="0" lang="zh-CN" altLang="en-US"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框 7"/>
          <p:cNvSpPr txBox="1"/>
          <p:nvPr/>
        </p:nvSpPr>
        <p:spPr>
          <a:xfrm>
            <a:off x="876300" y="6516370"/>
            <a:ext cx="10438765" cy="245110"/>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altLang="zh-CN" sz="1000" dirty="0">
                <a:solidFill>
                  <a:prstClr val="black"/>
                </a:solidFill>
                <a:latin typeface="等线" panose="02010600030101010101" charset="-122"/>
                <a:ea typeface="等线" panose="02010600030101010101" charset="-122"/>
                <a:cs typeface="等线" panose="02010600030101010101" charset="-122"/>
                <a:sym typeface="+mn-ea"/>
              </a:rPr>
              <a:t>.</a:t>
            </a:r>
            <a:endParaRPr lang="en-US" altLang="zh-CN" sz="1000" dirty="0">
              <a:solidFill>
                <a:prstClr val="black"/>
              </a:solidFill>
              <a:latin typeface="等线" panose="02010600030101010101" charset="-122"/>
              <a:ea typeface="等线" panose="02010600030101010101" charset="-122"/>
              <a:cs typeface="等线" panose="02010600030101010101"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611822" y="1584325"/>
            <a:ext cx="10965814" cy="4679315"/>
          </a:xfrm>
          <a:prstGeom prst="rect">
            <a:avLst/>
          </a:prstGeom>
          <a:noFill/>
        </p:spPr>
        <p:txBody>
          <a:bodyPr wrap="square" rtlCol="0" anchor="t">
            <a:noAutofit/>
          </a:bodyPr>
          <a:lstStyle/>
          <a:p>
            <a:pPr marL="285750" indent="-285750">
              <a:lnSpc>
                <a:spcPts val="2500"/>
              </a:lnSpc>
              <a:buClr>
                <a:srgbClr val="E01E8C"/>
              </a:buClr>
              <a:buFont typeface="Wingdings" panose="05000000000000000000" pitchFamily="2" charset="2"/>
              <a:buChar char="p"/>
            </a:pPr>
            <a:r>
              <a:rPr lang="zh-CN" altLang="en-US" sz="16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有效性：</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桃红四物汤颗粒处方来源于清</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柴得华《妇科冰鉴》，已列入《古代经典名方目录（第一批）》。</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符合《中华人民共和国中医药法》对古代经典名方</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至今仍广泛应用、疗效确切、具有明显特色与优势的古代中医典籍所记载的方剂</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的规定。【功能主治】养血，活血，逐瘀。用于血虚血瘀证。症见妇女月经不调，血多有块，色紫质粘，腹痛腹胀等</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ts val="2500"/>
              </a:lnSpc>
              <a:buClr>
                <a:srgbClr val="E01E8C"/>
              </a:buClr>
              <a:buFont typeface="Wingdings" panose="05000000000000000000" pitchFamily="2" charset="2"/>
              <a:buChar char="p"/>
            </a:pPr>
            <a:r>
              <a:rPr lang="zh-CN" altLang="en-US" sz="16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文献有效数据材料</a:t>
            </a:r>
            <a:endParaRPr lang="zh-CN" altLang="en-US" sz="16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ts val="2500"/>
              </a:lnSpc>
              <a:buClr>
                <a:srgbClr val="E01E8C"/>
              </a:buClr>
              <a:buFont typeface="Wingdings" panose="05000000000000000000" pitchFamily="2" charset="2"/>
              <a:buChar char="ü"/>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安 徽 医 药 Anhui Medical and Pharmaceutical Journal 2011 Sep; 15( 9)专论桃红四物汤临床应用研究进展 张正升 ，彭代银 ( 安徽中医学院，安徽 合肥 230038)</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ts val="2500"/>
              </a:lnSpc>
              <a:buClr>
                <a:srgbClr val="E01E8C"/>
              </a:buClr>
              <a:buFont typeface="Wingdings" panose="05000000000000000000" pitchFamily="2" charset="2"/>
              <a:buChar char="ü"/>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14756301</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中医妇科临床诊疗指南</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ts val="2500"/>
              </a:lnSpc>
              <a:buClr>
                <a:srgbClr val="E01E8C"/>
              </a:buClr>
              <a:buFont typeface="Wingdings" panose="05000000000000000000" pitchFamily="2" charset="2"/>
              <a:buChar char="ü"/>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中国实验方剂学杂志27 卷第 13 期 2021 年 7 月经典名方桃红四物汤的古今文献分析</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ts val="2500"/>
              </a:lnSpc>
              <a:buClr>
                <a:srgbClr val="E01E8C"/>
              </a:buClr>
              <a:buFont typeface="Wingdings" panose="05000000000000000000" pitchFamily="2" charset="2"/>
              <a:buChar char="ü"/>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中医药杂志 2014年01月 第30卷01期（总第252期）桃红四物汤临床应用概述</a:t>
            </a:r>
            <a:endParaRPr lang="zh-CN" altLang="en-US" sz="1600" b="1" dirty="0">
              <a:ln>
                <a:noFill/>
              </a:ln>
              <a:effectLst/>
              <a:uFillTx/>
              <a:latin typeface="微软雅黑" panose="020B0503020204020204" pitchFamily="34" charset="-122"/>
              <a:ea typeface="微软雅黑" panose="020B0503020204020204" pitchFamily="34" charset="-122"/>
              <a:cs typeface="Arial" panose="020B0604020202020204"/>
              <a:sym typeface="Arial" panose="020B0604020202020204"/>
            </a:endParaRPr>
          </a:p>
          <a:p>
            <a:pPr marL="285750" indent="-285750">
              <a:lnSpc>
                <a:spcPts val="2500"/>
              </a:lnSpc>
              <a:buClr>
                <a:srgbClr val="E01E8C"/>
              </a:buClr>
              <a:buFont typeface="Wingdings" panose="05000000000000000000" pitchFamily="2" charset="2"/>
              <a:buChar char="p"/>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文献研究表明，</a:t>
            </a:r>
            <a:r>
              <a:rPr lang="zh-CN" altLang="en-US" sz="1600" b="1" dirty="0">
                <a:solidFill>
                  <a:srgbClr val="F0107F"/>
                </a:solidFill>
                <a:latin typeface="微软雅黑" panose="020B0503020204020204" pitchFamily="34" charset="-122"/>
                <a:ea typeface="微软雅黑" panose="020B0503020204020204" pitchFamily="34" charset="-122"/>
                <a:cs typeface="微软雅黑" panose="020B0503020204020204" pitchFamily="34" charset="-122"/>
                <a:sym typeface="+mn-ea"/>
              </a:rPr>
              <a:t>桃红四物汤</a:t>
            </a:r>
            <a:r>
              <a:rPr lang="zh-CN" altLang="en-US" sz="1600" b="1" dirty="0">
                <a:solidFill>
                  <a:srgbClr val="F0107F"/>
                </a:solidFill>
                <a:latin typeface="微软雅黑" panose="020B0503020204020204" pitchFamily="34" charset="-122"/>
                <a:ea typeface="微软雅黑" panose="020B0503020204020204" pitchFamily="34" charset="-122"/>
                <a:sym typeface="Arial" panose="020B0604020202020204"/>
              </a:rPr>
              <a:t>具</a:t>
            </a:r>
            <a:r>
              <a:rPr lang="zh-CN" altLang="en-US" sz="1600" b="1" dirty="0">
                <a:solidFill>
                  <a:srgbClr val="F0107F"/>
                </a:solidFill>
                <a:latin typeface="微软雅黑" panose="020B0503020204020204" pitchFamily="34" charset="-122"/>
                <a:ea typeface="微软雅黑" panose="020B0503020204020204" pitchFamily="34" charset="-122"/>
                <a:sym typeface="+mn-ea"/>
              </a:rPr>
              <a:t>养血</a:t>
            </a:r>
            <a:r>
              <a:rPr lang="zh-CN" altLang="en-US" sz="1600" b="1" dirty="0">
                <a:solidFill>
                  <a:srgbClr val="F0107F"/>
                </a:solidFill>
                <a:latin typeface="微软雅黑" panose="020B0503020204020204" pitchFamily="34" charset="-122"/>
                <a:ea typeface="微软雅黑" panose="020B0503020204020204" pitchFamily="34" charset="-122"/>
                <a:cs typeface="微软雅黑" panose="020B0503020204020204" pitchFamily="34" charset="-122"/>
                <a:sym typeface="+mn-ea"/>
              </a:rPr>
              <a:t>，活血，逐瘀之功效。临床多用于血虚血瘀证，症见妇女月经不调，血多有块，色紫质粘，腹痛腹胀</a:t>
            </a:r>
            <a:r>
              <a:rPr lang="zh-CN" altLang="en-US" sz="1600" b="1" dirty="0">
                <a:solidFill>
                  <a:srgbClr val="F0107F"/>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a:rPr>
              <a:t>等妇科疾病，具有明确的临床价值</a:t>
            </a:r>
            <a:endParaRPr lang="zh-CN" altLang="en-US" sz="1600" b="1" dirty="0">
              <a:solidFill>
                <a:srgbClr val="F0107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ts val="2500"/>
              </a:lnSpc>
              <a:buClr>
                <a:srgbClr val="E01E8C"/>
              </a:buClr>
              <a:buFont typeface="Wingdings" panose="05000000000000000000" pitchFamily="2" charset="2"/>
              <a:buChar char="p"/>
            </a:pPr>
            <a:r>
              <a:rPr lang="zh-CN" altLang="en-US" sz="16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说明书中关于有效性的描述：</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本方系由四物汤加桃仁、红花而成，用治血虚血瘀之证，治宜养血调经，活血逐瘀。方用当归既善养血，又能活血，最宜调补冲任以治月经不调。再用地黄补肝肾而滋阴养血，白芍益阴血而柔肝止痛，可助当归养血以充养任脉；川芎活血行气止痛，能助当归活血以调和冲脉。更用桃仁破血逐瘀，红花祛瘀止痛，以解血瘀之证。六药相伍，养血活血、祛瘀止痛，则血虚有补、血瘀得祛</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24" name="直接连接符 23"/>
          <p:cNvCxnSpPr/>
          <p:nvPr/>
        </p:nvCxnSpPr>
        <p:spPr>
          <a:xfrm>
            <a:off x="-635" y="769620"/>
            <a:ext cx="12190730" cy="0"/>
          </a:xfrm>
          <a:prstGeom prst="line">
            <a:avLst/>
          </a:prstGeom>
          <a:ln w="28575" cmpd="sng">
            <a:solidFill>
              <a:srgbClr val="E01E8C"/>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7" name="Title 20"/>
          <p:cNvSpPr txBox="1"/>
          <p:nvPr/>
        </p:nvSpPr>
        <p:spPr>
          <a:xfrm>
            <a:off x="479425" y="221615"/>
            <a:ext cx="9786620" cy="548640"/>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03-</a:t>
            </a:r>
            <a:r>
              <a:rPr kumimoji="0" lang="zh-CN" altLang="en-US"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有效性</a:t>
            </a:r>
            <a:endParaRPr kumimoji="0" lang="zh-CN" altLang="en-US"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矩形 2"/>
          <p:cNvSpPr/>
          <p:nvPr/>
        </p:nvSpPr>
        <p:spPr>
          <a:xfrm>
            <a:off x="479425" y="936325"/>
            <a:ext cx="11275378" cy="648000"/>
          </a:xfrm>
          <a:prstGeom prst="rect">
            <a:avLst/>
          </a:prstGeom>
          <a:gradFill>
            <a:gsLst>
              <a:gs pos="25000">
                <a:srgbClr val="FF566A"/>
              </a:gs>
              <a:gs pos="75000">
                <a:srgbClr val="F6AABA"/>
              </a:gs>
              <a:gs pos="0">
                <a:srgbClr val="EB3A48"/>
              </a:gs>
              <a:gs pos="100000">
                <a:srgbClr val="FFCFD9"/>
              </a:gs>
            </a:gsLst>
            <a:lin ang="18900000" scaled="1"/>
          </a:gradFill>
          <a:ln>
            <a:solidFill>
              <a:schemeClr val="bg1">
                <a:lumMod val="75000"/>
              </a:schemeClr>
            </a:solidFill>
          </a:ln>
        </p:spPr>
        <p:style>
          <a:lnRef idx="3">
            <a:schemeClr val="accent1"/>
          </a:lnRef>
          <a:fillRef idx="0">
            <a:srgbClr val="FFFFFF"/>
          </a:fillRef>
          <a:effectRef idx="0">
            <a:srgbClr val="FFFFFF"/>
          </a:effectRef>
          <a:fontRef idx="minor">
            <a:schemeClr val="tx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r>
              <a:rPr lang="zh-CN" altLang="en-US" sz="2800" b="1" noProof="0">
                <a:ln>
                  <a:noFill/>
                </a:ln>
                <a:solidFill>
                  <a:prstClr val="white"/>
                </a:solidFill>
                <a:effectLst/>
                <a:uLnTx/>
                <a:uFillTx/>
                <a:latin typeface="微软雅黑" panose="020B0503020204020204" pitchFamily="34" charset="-122"/>
                <a:ea typeface="微软雅黑" panose="020B0503020204020204" pitchFamily="34" charset="-122"/>
                <a:sym typeface="+mn-ea"/>
              </a:rPr>
              <a:t>养血活血、祛瘀止痛，则血虚有补、血瘀得祛</a:t>
            </a:r>
            <a:endPar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479425" y="1584324"/>
            <a:ext cx="11275378" cy="5121599"/>
          </a:xfrm>
          <a:prstGeom prst="rect">
            <a:avLst/>
          </a:prstGeom>
          <a:noFill/>
          <a:ln w="12700">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just"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endParaRPr>
          </a:p>
        </p:txBody>
      </p:sp>
      <p:sp>
        <p:nvSpPr>
          <p:cNvPr id="2" name="矩形 1"/>
          <p:cNvSpPr/>
          <p:nvPr/>
        </p:nvSpPr>
        <p:spPr>
          <a:xfrm>
            <a:off x="479425" y="936326"/>
            <a:ext cx="11275378" cy="648000"/>
          </a:xfrm>
          <a:prstGeom prst="rect">
            <a:avLst/>
          </a:prstGeom>
          <a:gradFill>
            <a:gsLst>
              <a:gs pos="25000">
                <a:srgbClr val="FF566A"/>
              </a:gs>
              <a:gs pos="75000">
                <a:srgbClr val="F6AABA"/>
              </a:gs>
              <a:gs pos="0">
                <a:srgbClr val="EB3A48"/>
              </a:gs>
              <a:gs pos="100000">
                <a:srgbClr val="FFCFD9"/>
              </a:gs>
            </a:gsLst>
            <a:lin ang="18900000" scaled="1"/>
          </a:gradFill>
          <a:ln>
            <a:solidFill>
              <a:schemeClr val="bg1">
                <a:lumMod val="75000"/>
              </a:schemeClr>
            </a:solidFill>
          </a:ln>
        </p:spPr>
        <p:style>
          <a:lnRef idx="3">
            <a:schemeClr val="accent1"/>
          </a:lnRef>
          <a:fillRef idx="0">
            <a:srgbClr val="FFFFFF"/>
          </a:fillRef>
          <a:effectRef idx="0">
            <a:srgbClr val="FFFFFF"/>
          </a:effectRef>
          <a:fontRef idx="minor">
            <a:schemeClr val="tx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r>
              <a:rPr lang="zh-CN" altLang="en-US" sz="2800" b="1" noProof="0">
                <a:ln>
                  <a:noFill/>
                </a:ln>
                <a:solidFill>
                  <a:prstClr val="white"/>
                </a:solidFill>
                <a:effectLst/>
                <a:uLnTx/>
                <a:uFillTx/>
                <a:latin typeface="微软雅黑" panose="020B0503020204020204" pitchFamily="34" charset="-122"/>
                <a:ea typeface="微软雅黑" panose="020B0503020204020204" pitchFamily="34" charset="-122"/>
                <a:sym typeface="+mn-ea"/>
              </a:rPr>
              <a:t>养血活血、祛瘀止痛，则血虚有补、血瘀得祛</a:t>
            </a:r>
            <a:endPar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479425" y="1584325"/>
            <a:ext cx="11275378" cy="5121599"/>
          </a:xfrm>
          <a:prstGeom prst="rect">
            <a:avLst/>
          </a:prstGeom>
          <a:noFill/>
          <a:ln w="12700">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just"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09227" y="1459706"/>
            <a:ext cx="11708970" cy="4907915"/>
          </a:xfrm>
          <a:prstGeom prst="rect">
            <a:avLst/>
          </a:prstGeom>
          <a:solidFill>
            <a:srgbClr val="FFFFFF"/>
          </a:solidFill>
        </p:spPr>
        <p:txBody>
          <a:bodyPr wrap="square" rtlCol="0" anchor="t">
            <a:noAutofit/>
          </a:bodyPr>
          <a:lstStyle/>
          <a:p>
            <a:pPr marL="285750" indent="-285750" algn="just">
              <a:lnSpc>
                <a:spcPct val="150000"/>
              </a:lnSpc>
              <a:buClr>
                <a:srgbClr val="E01E8C"/>
              </a:buClr>
              <a:buFont typeface="Wingdings" panose="05000000000000000000" pitchFamily="2" charset="2"/>
              <a:buChar char="p"/>
            </a:pPr>
            <a:r>
              <a:rPr lang="zh-CN" altLang="en-US" sz="16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创新点</a:t>
            </a:r>
            <a:endParaRPr lang="zh-CN" altLang="en-US" sz="16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42950" lvl="1" indent="-285750" algn="just">
              <a:lnSpc>
                <a:spcPct val="150000"/>
              </a:lnSpc>
              <a:buClr>
                <a:srgbClr val="E01E8C"/>
              </a:buClr>
              <a:buFont typeface="Wingdings" panose="05000000000000000000" pitchFamily="2" charset="2"/>
              <a:buChar char="ü"/>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本品可完全还原“一碗汤”的药效物质基础，多种主要成分及挥发性成分在大生产过程中均得到了有效保留，确保了颗粒与“一碗汤”内在质量的一致性</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42950" lvl="1" indent="-285750" algn="just">
              <a:lnSpc>
                <a:spcPct val="150000"/>
              </a:lnSpc>
              <a:buClr>
                <a:srgbClr val="E01E8C"/>
              </a:buClr>
              <a:buFont typeface="Wingdings" panose="05000000000000000000" pitchFamily="2" charset="2"/>
              <a:buChar char="ü"/>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通过现代化的制剂工艺，确保成品颗粒具有溶化快、口感好等优点</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42950" lvl="1" indent="-285750" algn="just">
              <a:lnSpc>
                <a:spcPct val="150000"/>
              </a:lnSpc>
              <a:buClr>
                <a:srgbClr val="E01E8C"/>
              </a:buClr>
              <a:buFont typeface="Wingdings" panose="05000000000000000000" pitchFamily="2" charset="2"/>
              <a:buChar char="ü"/>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填补国内血瘀血虚证临床用药空白，临床应用前景广泛</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42950" lvl="1" indent="-285750" algn="just">
              <a:lnSpc>
                <a:spcPct val="150000"/>
              </a:lnSpc>
              <a:buClr>
                <a:srgbClr val="E01E8C"/>
              </a:buClr>
              <a:buFont typeface="Wingdings" panose="05000000000000000000" pitchFamily="2" charset="2"/>
              <a:buChar char="ü"/>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获发明专利</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一种桃红四物汤方剂的检测方法</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专利权期届满日</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2042</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21</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日</a:t>
            </a:r>
            <a:endParaRPr lang="zh-CN" altLang="en-US" sz="16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lnSpc>
                <a:spcPct val="150000"/>
              </a:lnSpc>
              <a:buClr>
                <a:srgbClr val="E01E8C"/>
              </a:buClr>
              <a:buFont typeface="Wingdings" panose="05000000000000000000" pitchFamily="2" charset="2"/>
              <a:buChar char="p"/>
            </a:pPr>
            <a:r>
              <a:rPr lang="zh-CN" altLang="en-US" sz="16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优势</a:t>
            </a:r>
            <a:endParaRPr lang="zh-CN" altLang="en-US" sz="16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42950" lvl="1" indent="-285750" algn="just">
              <a:lnSpc>
                <a:spcPct val="150000"/>
              </a:lnSpc>
              <a:buClr>
                <a:srgbClr val="E01E8C"/>
              </a:buClr>
              <a:buFont typeface="Wingdings" panose="05000000000000000000" pitchFamily="2" charset="2"/>
              <a:buChar char="ü"/>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提升患者依从性：颗粒剂无需煎煮，温开水冲服即可，给药途径便捷，较传统汤剂减少服用步骤，尤其适合快节奏生活人群，每日固定剂量，减少给药次数及用量误差</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42950" lvl="1" indent="-285750" algn="just">
              <a:lnSpc>
                <a:spcPct val="150000"/>
              </a:lnSpc>
              <a:buClr>
                <a:srgbClr val="E01E8C"/>
              </a:buClr>
              <a:buFont typeface="Wingdings" panose="05000000000000000000" pitchFamily="2" charset="2"/>
              <a:buChar char="ü"/>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质量可控性好：对生产全过程进行质量控制，覆盖全方药味，经</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36</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个月稳定性研究，产品质量稳定、可控</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lvl="1" indent="-285750" algn="just">
              <a:lnSpc>
                <a:spcPct val="150000"/>
              </a:lnSpc>
              <a:buClr>
                <a:srgbClr val="E01E8C"/>
              </a:buClr>
              <a:buFont typeface="Wingdings" panose="05000000000000000000" pitchFamily="2" charset="2"/>
              <a:buChar char="p"/>
            </a:pPr>
            <a:r>
              <a:rPr lang="zh-CN" altLang="en-US" sz="1600" b="1" dirty="0">
                <a:solidFill>
                  <a:prstClr val="black"/>
                </a:solidFill>
                <a:latin typeface="微软雅黑" panose="020B0503020204020204" pitchFamily="34" charset="-122"/>
                <a:ea typeface="微软雅黑" panose="020B0503020204020204" pitchFamily="34" charset="-122"/>
                <a:sym typeface="+mn-ea"/>
              </a:rPr>
              <a:t>传承性</a:t>
            </a:r>
            <a:endParaRPr lang="zh-CN" altLang="en-US" sz="1600" b="1" dirty="0">
              <a:solidFill>
                <a:prstClr val="black"/>
              </a:solidFill>
              <a:latin typeface="微软雅黑" panose="020B0503020204020204" pitchFamily="34" charset="-122"/>
              <a:ea typeface="微软雅黑" panose="020B0503020204020204" pitchFamily="34" charset="-122"/>
              <a:sym typeface="+mn-ea"/>
            </a:endParaRPr>
          </a:p>
          <a:p>
            <a:pPr marL="742950" indent="-285750" algn="just" fontAlgn="auto">
              <a:lnSpc>
                <a:spcPct val="150000"/>
              </a:lnSpc>
              <a:buClr>
                <a:srgbClr val="E01E8C"/>
              </a:buClr>
              <a:buFont typeface="Wingdings" panose="05000000000000000000" pitchFamily="2" charset="2"/>
              <a:buChar char="ü"/>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处方源自唐代</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仙授理伤续断秘方</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，后经宋代</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太平惠民和剂局方</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定型为四物汤，加桃仁、红花而成，载于清代</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妇科冰鉴</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。该方体现中医经典理论传承，以“养血活血”为核心，契合</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黄帝内经</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瘀血不去，新血不生”思想，传承了中医气血理论与活血化瘀治法，是经典方剂在临床应用中的衍生与发展。已列入</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古代经典名方目录（第一批）</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dirty="0">
              <a:highlight>
                <a:srgbClr val="FFFF00"/>
              </a:highligh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24" name="直接连接符 23"/>
          <p:cNvCxnSpPr/>
          <p:nvPr/>
        </p:nvCxnSpPr>
        <p:spPr>
          <a:xfrm>
            <a:off x="-635" y="769620"/>
            <a:ext cx="12190730" cy="0"/>
          </a:xfrm>
          <a:prstGeom prst="line">
            <a:avLst/>
          </a:prstGeom>
          <a:ln w="28575" cmpd="sng">
            <a:solidFill>
              <a:srgbClr val="E01E8C"/>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7" name="Title 20"/>
          <p:cNvSpPr txBox="1"/>
          <p:nvPr/>
        </p:nvSpPr>
        <p:spPr>
          <a:xfrm>
            <a:off x="479425" y="221615"/>
            <a:ext cx="9786620" cy="548640"/>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04-</a:t>
            </a:r>
            <a:r>
              <a:rPr kumimoji="0" lang="zh-CN" altLang="en-US"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创新性</a:t>
            </a:r>
            <a:endParaRPr kumimoji="0" lang="zh-CN" altLang="en-US"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矩形 2"/>
          <p:cNvSpPr/>
          <p:nvPr/>
        </p:nvSpPr>
        <p:spPr>
          <a:xfrm>
            <a:off x="273803" y="812016"/>
            <a:ext cx="11644394" cy="648000"/>
          </a:xfrm>
          <a:prstGeom prst="rect">
            <a:avLst/>
          </a:prstGeom>
          <a:gradFill>
            <a:gsLst>
              <a:gs pos="25000">
                <a:srgbClr val="FF566A"/>
              </a:gs>
              <a:gs pos="75000">
                <a:srgbClr val="F6AABA"/>
              </a:gs>
              <a:gs pos="0">
                <a:srgbClr val="EB3A48"/>
              </a:gs>
              <a:gs pos="100000">
                <a:srgbClr val="FFCFD9"/>
              </a:gs>
            </a:gsLst>
            <a:lin ang="18900000" scaled="1"/>
          </a:gradFill>
          <a:ln>
            <a:solidFill>
              <a:schemeClr val="bg1">
                <a:lumMod val="75000"/>
              </a:schemeClr>
            </a:solidFill>
          </a:ln>
        </p:spPr>
        <p:style>
          <a:lnRef idx="3">
            <a:schemeClr val="accent1"/>
          </a:lnRef>
          <a:fillRef idx="0">
            <a:srgbClr val="FFFFFF"/>
          </a:fillRef>
          <a:effectRef idx="0">
            <a:srgbClr val="FFFFFF"/>
          </a:effectRef>
          <a:fontRef idx="minor">
            <a:schemeClr val="tx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sym typeface="+mn-ea"/>
              </a:rPr>
              <a:t>为该处方国内首家获批上市的</a:t>
            </a:r>
            <a:r>
              <a:rPr lang="en-US" altLang="zh-CN" sz="2800" b="1" dirty="0">
                <a:solidFill>
                  <a:schemeClr val="bg1"/>
                </a:solidFill>
                <a:latin typeface="微软雅黑" panose="020B0503020204020204" pitchFamily="34" charset="-122"/>
                <a:ea typeface="微软雅黑" panose="020B0503020204020204" pitchFamily="34" charset="-122"/>
                <a:sym typeface="+mn-ea"/>
              </a:rPr>
              <a:t>3.1</a:t>
            </a:r>
            <a:r>
              <a:rPr lang="zh-CN" altLang="en-US" sz="2800" b="1" dirty="0">
                <a:solidFill>
                  <a:schemeClr val="bg1"/>
                </a:solidFill>
                <a:latin typeface="微软雅黑" panose="020B0503020204020204" pitchFamily="34" charset="-122"/>
                <a:ea typeface="微软雅黑" panose="020B0503020204020204" pitchFamily="34" charset="-122"/>
                <a:sym typeface="+mn-ea"/>
              </a:rPr>
              <a:t>类中药经典名方</a:t>
            </a:r>
            <a:endParaRPr lang="en-US" altLang="zh-CN" sz="28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68273" y="1469273"/>
            <a:ext cx="10939219" cy="5100501"/>
          </a:xfrm>
          <a:prstGeom prst="rect">
            <a:avLst/>
          </a:prstGeom>
          <a:solidFill>
            <a:srgbClr val="FFFFFF"/>
          </a:solidFill>
        </p:spPr>
        <p:txBody>
          <a:bodyPr wrap="square" rtlCol="0" anchor="t">
            <a:noAutofit/>
          </a:bodyPr>
          <a:lstStyle/>
          <a:p>
            <a:pPr marL="342900" indent="-342900" algn="just" fontAlgn="auto">
              <a:lnSpc>
                <a:spcPct val="200000"/>
              </a:lnSpc>
              <a:buClr>
                <a:srgbClr val="E01E8C"/>
              </a:buClr>
              <a:buFont typeface="Wingdings" panose="05000000000000000000" pitchFamily="2" charset="2"/>
              <a:buChar char="p"/>
            </a:pPr>
            <a:r>
              <a:rPr lang="zh-CN" altLang="en-US" b="1" dirty="0">
                <a:gradFill>
                  <a:gsLst>
                    <a:gs pos="25000">
                      <a:srgbClr val="FF566A"/>
                    </a:gs>
                    <a:gs pos="75000">
                      <a:srgbClr val="F6AABA"/>
                    </a:gs>
                    <a:gs pos="0">
                      <a:srgbClr val="EB3A48"/>
                    </a:gs>
                    <a:gs pos="100000">
                      <a:srgbClr val="FFCFD9"/>
                    </a:gs>
                  </a:gsLst>
                  <a:lin ang="18900000" scaled="1"/>
                </a:gradFill>
                <a:latin typeface="微软雅黑" panose="020B0503020204020204" pitchFamily="34" charset="-122"/>
                <a:ea typeface="微软雅黑" panose="020B0503020204020204" pitchFamily="34" charset="-122"/>
                <a:cs typeface="微软雅黑" panose="020B0503020204020204" pitchFamily="34" charset="-122"/>
                <a:sym typeface="+mn-ea"/>
              </a:rPr>
              <a:t>所治疗疾病对公共健康的影响：</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二十大报告特别强调了中医药在健康中国建设中的作用，提出促进中医药的传承与创新，强调了中医药在促进妇女健康中的作用。经典名方作为中医药传承的核心载体，可发挥重要的公共健康保障作用。本品针对的血虚血瘀证，常见于月经不调、痛经、产后恶露不尽等妇科疾病，此类疾病发病率高，尤其育龄女性受影响显著，导致生活质量下降、迁延不愈还能引发贫血等并发症，对公共健康构成一定负担。本品可在保障妇女健康方面发挥重要作用</a:t>
            </a:r>
            <a:endParaRPr lang="zh-CN" altLang="en-US" dirty="0">
              <a:gradFill>
                <a:gsLst>
                  <a:gs pos="25000">
                    <a:srgbClr val="FF566A"/>
                  </a:gs>
                  <a:gs pos="75000">
                    <a:srgbClr val="F6AABA"/>
                  </a:gs>
                  <a:gs pos="0">
                    <a:srgbClr val="EB3A48"/>
                  </a:gs>
                  <a:gs pos="100000">
                    <a:srgbClr val="FFCFD9"/>
                  </a:gs>
                </a:gsLst>
                <a:lin ang="18900000" scaled="1"/>
              </a:gra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just" fontAlgn="auto">
              <a:lnSpc>
                <a:spcPct val="200000"/>
              </a:lnSpc>
              <a:buClr>
                <a:srgbClr val="E01E8C"/>
              </a:buClr>
              <a:buFont typeface="Wingdings" panose="05000000000000000000" pitchFamily="2" charset="2"/>
              <a:buChar char="p"/>
            </a:pPr>
            <a:r>
              <a:rPr lang="zh-CN" altLang="en-US" b="1" dirty="0">
                <a:gradFill>
                  <a:gsLst>
                    <a:gs pos="25000">
                      <a:srgbClr val="FF566A"/>
                    </a:gs>
                    <a:gs pos="75000">
                      <a:srgbClr val="F6AABA"/>
                    </a:gs>
                    <a:gs pos="0">
                      <a:srgbClr val="EB3A48"/>
                    </a:gs>
                    <a:gs pos="100000">
                      <a:srgbClr val="FFCFD9"/>
                    </a:gs>
                  </a:gsLst>
                  <a:lin ang="18900000" scaled="1"/>
                </a:gradFill>
                <a:latin typeface="微软雅黑" panose="020B0503020204020204" pitchFamily="34" charset="-122"/>
                <a:ea typeface="微软雅黑" panose="020B0503020204020204" pitchFamily="34" charset="-122"/>
                <a:sym typeface="+mn-ea"/>
              </a:rPr>
              <a:t>符合“保基本”原则：</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桃红四物汤在治疗血虚血瘀证方面历经千年人用经验沉淀，临床疗效明确，符合广大人群的基本用药需求。桃红四物汤颗粒作为经典名方疗效确切，功效全面，安全性高，临床可替代芪胶调经、温经汤、血府逐瘀、四物颗粒等目录内药品，能满足患者的妇科血虚血瘀证治疗需求，既能保障基本用药可及性，又避免增加医保负担，疗程费用不高，符合“保基本”原则</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gn="just">
              <a:lnSpc>
                <a:spcPts val="3300"/>
              </a:lnSpc>
              <a:buClr>
                <a:srgbClr val="E01E8C"/>
              </a:buClr>
              <a:buFont typeface="Wingdings" panose="05000000000000000000" pitchFamily="2" charset="2"/>
              <a:buChar char="p"/>
            </a:pPr>
            <a:endParaRPr lang="zh-CN" altLang="en-US" sz="2000" b="1" dirty="0">
              <a:gradFill>
                <a:gsLst>
                  <a:gs pos="25000">
                    <a:srgbClr val="FF566A"/>
                  </a:gs>
                  <a:gs pos="75000">
                    <a:srgbClr val="F6AABA"/>
                  </a:gs>
                  <a:gs pos="0">
                    <a:srgbClr val="EB3A48"/>
                  </a:gs>
                  <a:gs pos="100000">
                    <a:srgbClr val="FFCFD9"/>
                  </a:gs>
                </a:gsLst>
                <a:lin ang="18900000" scaled="1"/>
              </a:gra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24" name="直接连接符 23"/>
          <p:cNvCxnSpPr/>
          <p:nvPr/>
        </p:nvCxnSpPr>
        <p:spPr>
          <a:xfrm>
            <a:off x="-635" y="769620"/>
            <a:ext cx="12190730" cy="0"/>
          </a:xfrm>
          <a:prstGeom prst="line">
            <a:avLst/>
          </a:prstGeom>
          <a:ln w="28575" cmpd="sng">
            <a:solidFill>
              <a:srgbClr val="E01E8C"/>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7" name="Title 20"/>
          <p:cNvSpPr txBox="1"/>
          <p:nvPr/>
        </p:nvSpPr>
        <p:spPr>
          <a:xfrm>
            <a:off x="479425" y="221615"/>
            <a:ext cx="9786620" cy="548640"/>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05-</a:t>
            </a:r>
            <a:r>
              <a:rPr kumimoji="0" lang="zh-CN" altLang="en-US"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rPr>
              <a:t>公平性</a:t>
            </a:r>
            <a:endParaRPr kumimoji="0" lang="zh-CN" altLang="en-US" sz="2800" b="1" i="0" u="none" strike="noStrike" kern="1200" cap="none" spc="11"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矩形 2"/>
          <p:cNvSpPr/>
          <p:nvPr/>
        </p:nvSpPr>
        <p:spPr>
          <a:xfrm>
            <a:off x="479425" y="812016"/>
            <a:ext cx="11144304" cy="648000"/>
          </a:xfrm>
          <a:prstGeom prst="rect">
            <a:avLst/>
          </a:prstGeom>
          <a:gradFill>
            <a:gsLst>
              <a:gs pos="25000">
                <a:srgbClr val="FF566A"/>
              </a:gs>
              <a:gs pos="75000">
                <a:srgbClr val="F6AABA"/>
              </a:gs>
              <a:gs pos="0">
                <a:srgbClr val="EB3A48"/>
              </a:gs>
              <a:gs pos="100000">
                <a:srgbClr val="FFCFD9"/>
              </a:gs>
            </a:gsLst>
            <a:lin ang="18900000" scaled="1"/>
          </a:gradFill>
          <a:ln>
            <a:solidFill>
              <a:schemeClr val="bg1">
                <a:lumMod val="75000"/>
              </a:schemeClr>
            </a:solidFill>
          </a:ln>
        </p:spPr>
        <p:style>
          <a:lnRef idx="3">
            <a:schemeClr val="accent1"/>
          </a:lnRef>
          <a:fillRef idx="0">
            <a:srgbClr val="FFFFFF"/>
          </a:fillRef>
          <a:effectRef idx="0">
            <a:srgbClr val="FFFFFF"/>
          </a:effectRef>
          <a:fontRef idx="minor">
            <a:schemeClr val="tx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r>
              <a:rPr lang="zh-CN" altLang="en-US" sz="2800" b="1" noProof="0">
                <a:ln>
                  <a:noFill/>
                </a:ln>
                <a:solidFill>
                  <a:prstClr val="white"/>
                </a:solidFill>
                <a:effectLst/>
                <a:uLnTx/>
                <a:uFillTx/>
                <a:latin typeface="微软雅黑" panose="020B0503020204020204" pitchFamily="34" charset="-122"/>
                <a:ea typeface="微软雅黑" panose="020B0503020204020204" pitchFamily="34" charset="-122"/>
                <a:sym typeface="+mn-ea"/>
              </a:rPr>
              <a:t>填补市场空白与满足患者需求</a:t>
            </a:r>
            <a:r>
              <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，基金影响小</a:t>
            </a:r>
            <a:endParaRPr kumimoji="0" lang="zh-CN" altLang="en-US" sz="28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矩形 10"/>
          <p:cNvSpPr/>
          <p:nvPr/>
        </p:nvSpPr>
        <p:spPr>
          <a:xfrm>
            <a:off x="479424" y="1459706"/>
            <a:ext cx="11144303" cy="5119325"/>
          </a:xfrm>
          <a:prstGeom prst="rect">
            <a:avLst/>
          </a:prstGeom>
          <a:noFill/>
          <a:ln w="12700">
            <a:solidFill>
              <a:schemeClr val="bg1">
                <a:lumMod val="75000"/>
              </a:schemeClr>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just"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endParaRPr>
          </a:p>
        </p:txBody>
      </p:sp>
    </p:spTree>
  </p:cSld>
  <p:clrMapOvr>
    <a:masterClrMapping/>
  </p:clrMapOvr>
</p:sld>
</file>

<file path=ppt/tags/tag1.xml><?xml version="1.0" encoding="utf-8"?>
<p:tagLst xmlns:p="http://schemas.openxmlformats.org/presentationml/2006/main">
  <p:tag name="KSO_WM_BEAUTIFY_FLAG" val="#wm#"/>
  <p:tag name="KSO_WM_TEMPLATE_CATEGORY" val="custom"/>
  <p:tag name="KSO_WM_TEMPLATE_INDEX" val="20205081"/>
  <p:tag name="RESOURCE_RECORD_KEY" val="{&quot;13&quot;:[4364888],&quot;65&quot;:[20205081]}"/>
</p:tagLst>
</file>

<file path=ppt/tags/tag10.xml><?xml version="1.0" encoding="utf-8"?>
<p:tagLst xmlns:p="http://schemas.openxmlformats.org/presentationml/2006/main">
  <p:tag name="KSO_WM_DIAGRAM_VIRTUALLY_FRAME" val="{&quot;height&quot;:430.3503937007874,&quot;left&quot;:12.508661417322834,&quot;top&quot;:72.23826771653543,&quot;width&quot;:969.2157480314961}"/>
</p:tagLst>
</file>

<file path=ppt/tags/tag11.xml><?xml version="1.0" encoding="utf-8"?>
<p:tagLst xmlns:p="http://schemas.openxmlformats.org/presentationml/2006/main">
  <p:tag name="KSO_WM_DIAGRAM_VIRTUALLY_FRAME" val="{&quot;height&quot;:430.3503937007874,&quot;left&quot;:12.508661417322834,&quot;top&quot;:72.23826771653543,&quot;width&quot;:969.2157480314961}"/>
</p:tagLst>
</file>

<file path=ppt/tags/tag12.xml><?xml version="1.0" encoding="utf-8"?>
<p:tagLst xmlns:p="http://schemas.openxmlformats.org/presentationml/2006/main">
  <p:tag name="KSO_WM_DIAGRAM_VIRTUALLY_FRAME" val="{&quot;height&quot;:430.3503937007874,&quot;left&quot;:12.508661417322834,&quot;top&quot;:72.23826771653543,&quot;width&quot;:969.2157480314961}"/>
</p:tagLst>
</file>

<file path=ppt/tags/tag13.xml><?xml version="1.0" encoding="utf-8"?>
<p:tagLst xmlns:p="http://schemas.openxmlformats.org/presentationml/2006/main">
  <p:tag name="KSO_WM_DIAGRAM_VIRTUALLY_FRAME" val="{&quot;height&quot;:430.0102362204725,&quot;left&quot;:12.594094488188976,&quot;top&quot;:72.57842519685039,&quot;width&quot;:969.1303149606299}"/>
</p:tagLst>
</file>

<file path=ppt/tags/tag14.xml><?xml version="1.0" encoding="utf-8"?>
<p:tagLst xmlns:p="http://schemas.openxmlformats.org/presentationml/2006/main">
  <p:tag name="KSO_WM_DIAGRAM_VIRTUALLY_FRAME" val="{&quot;height&quot;:430.3503937007874,&quot;left&quot;:12.508661417322834,&quot;top&quot;:72.23826771653543,&quot;width&quot;:969.2157480314961}"/>
</p:tagLst>
</file>

<file path=ppt/tags/tag15.xml><?xml version="1.0" encoding="utf-8"?>
<p:tagLst xmlns:p="http://schemas.openxmlformats.org/presentationml/2006/main">
  <p:tag name="KSO_WM_DIAGRAM_VIRTUALLY_FRAME" val="{&quot;height&quot;:430.3503937007874,&quot;left&quot;:12.508661417322834,&quot;top&quot;:72.23826771653543,&quot;width&quot;:969.2157480314961}"/>
</p:tagLst>
</file>

<file path=ppt/tags/tag16.xml><?xml version="1.0" encoding="utf-8"?>
<p:tagLst xmlns:p="http://schemas.openxmlformats.org/presentationml/2006/main">
  <p:tag name="KSO_WM_DIAGRAM_VIRTUALLY_FRAME" val="{&quot;height&quot;:430.3503937007874,&quot;left&quot;:12.508661417322834,&quot;top&quot;:72.23826771653543,&quot;width&quot;:969.2157480314961}"/>
</p:tagLst>
</file>

<file path=ppt/tags/tag17.xml><?xml version="1.0" encoding="utf-8"?>
<p:tagLst xmlns:p="http://schemas.openxmlformats.org/presentationml/2006/main">
  <p:tag name="KSO_WM_DIAGRAM_VIRTUALLY_FRAME" val="{&quot;height&quot;:430.0102362204725,&quot;left&quot;:12.594094488188976,&quot;top&quot;:72.57842519685039,&quot;width&quot;:969.1303149606299}"/>
</p:tagLst>
</file>

<file path=ppt/tags/tag18.xml><?xml version="1.0" encoding="utf-8"?>
<p:tagLst xmlns:p="http://schemas.openxmlformats.org/presentationml/2006/main">
  <p:tag name="KSO_WM_DIAGRAM_VIRTUALLY_FRAME" val="{&quot;height&quot;:430.0102362204725,&quot;left&quot;:12.594094488188976,&quot;top&quot;:72.57842519685039,&quot;width&quot;:969.1303149606299}"/>
</p:tagLst>
</file>

<file path=ppt/tags/tag19.xml><?xml version="1.0" encoding="utf-8"?>
<p:tagLst xmlns:p="http://schemas.openxmlformats.org/presentationml/2006/main">
  <p:tag name="KSO_WM_DIAGRAM_VIRTUALLY_FRAME" val="{&quot;height&quot;:430.3503937007874,&quot;left&quot;:12.508661417322834,&quot;top&quot;:72.23826771653543,&quot;width&quot;:969.2157480314961}"/>
</p:tagLst>
</file>

<file path=ppt/tags/tag2.xml><?xml version="1.0" encoding="utf-8"?>
<p:tagLst xmlns:p="http://schemas.openxmlformats.org/presentationml/2006/main">
  <p:tag name="KSO_WM_DIAGRAM_VIRTUALLY_FRAME" val="{&quot;height&quot;:430.3503937007874,&quot;left&quot;:12.508661417322834,&quot;top&quot;:72.23826771653543,&quot;width&quot;:969.2157480314961}"/>
</p:tagLst>
</file>

<file path=ppt/tags/tag20.xml><?xml version="1.0" encoding="utf-8"?>
<p:tagLst xmlns:p="http://schemas.openxmlformats.org/presentationml/2006/main">
  <p:tag name="KSO_WM_DIAGRAM_VIRTUALLY_FRAME" val="{&quot;height&quot;:430.3503937007874,&quot;left&quot;:12.508661417322834,&quot;top&quot;:72.23826771653543,&quot;width&quot;:969.2157480314961}"/>
</p:tagLst>
</file>

<file path=ppt/tags/tag21.xml><?xml version="1.0" encoding="utf-8"?>
<p:tagLst xmlns:p="http://schemas.openxmlformats.org/presentationml/2006/main">
  <p:tag name="KSO_WM_DIAGRAM_VIRTUALLY_FRAME" val="{&quot;height&quot;:430.3503937007874,&quot;left&quot;:12.508661417322834,&quot;top&quot;:72.23826771653543,&quot;width&quot;:969.2157480314961}"/>
</p:tagLst>
</file>

<file path=ppt/tags/tag22.xml><?xml version="1.0" encoding="utf-8"?>
<p:tagLst xmlns:p="http://schemas.openxmlformats.org/presentationml/2006/main">
  <p:tag name="KSO_WM_DIAGRAM_VIRTUALLY_FRAME" val="{&quot;height&quot;:466.7751968503937,&quot;left&quot;:32.89913385826772,&quot;top&quot;:72.6,&quot;width&quot;:894.1517322834646}"/>
</p:tagLst>
</file>

<file path=ppt/tags/tag23.xml><?xml version="1.0" encoding="utf-8"?>
<p:tagLst xmlns:p="http://schemas.openxmlformats.org/presentationml/2006/main">
  <p:tag name="KSO_WM_DIAGRAM_VIRTUALLY_FRAME" val="{&quot;height&quot;:466.7751968503937,&quot;left&quot;:32.89913385826772,&quot;top&quot;:72.6,&quot;width&quot;:894.1517322834646}"/>
</p:tagLst>
</file>

<file path=ppt/tags/tag24.xml><?xml version="1.0" encoding="utf-8"?>
<p:tagLst xmlns:p="http://schemas.openxmlformats.org/presentationml/2006/main">
  <p:tag name="KSO_WM_DIAGRAM_VIRTUALLY_FRAME" val="{&quot;height&quot;:466.7751968503937,&quot;left&quot;:32.89913385826772,&quot;top&quot;:72.6,&quot;width&quot;:894.1517322834646}"/>
</p:tagLst>
</file>

<file path=ppt/tags/tag25.xml><?xml version="1.0" encoding="utf-8"?>
<p:tagLst xmlns:p="http://schemas.openxmlformats.org/presentationml/2006/main">
  <p:tag name="KSO_WM_DIAGRAM_VIRTUALLY_FRAME" val="{&quot;height&quot;:466.7751968503937,&quot;left&quot;:32.89913385826772,&quot;top&quot;:72.6,&quot;width&quot;:894.1517322834646}"/>
</p:tagLst>
</file>

<file path=ppt/tags/tag26.xml><?xml version="1.0" encoding="utf-8"?>
<p:tagLst xmlns:p="http://schemas.openxmlformats.org/presentationml/2006/main">
  <p:tag name="KSO_WM_DIAGRAM_VIRTUALLY_FRAME" val="{&quot;height&quot;:466.7751968503937,&quot;left&quot;:32.89913385826772,&quot;top&quot;:72.6,&quot;width&quot;:894.1517322834646}"/>
</p:tagLst>
</file>

<file path=ppt/tags/tag27.xml><?xml version="1.0" encoding="utf-8"?>
<p:tagLst xmlns:p="http://schemas.openxmlformats.org/presentationml/2006/main">
  <p:tag name="KSO_WM_DIAGRAM_VIRTUALLY_FRAME" val="{&quot;height&quot;:466.7751968503937,&quot;left&quot;:32.89913385826772,&quot;top&quot;:72.6,&quot;width&quot;:894.1517322834646}"/>
</p:tagLst>
</file>

<file path=ppt/tags/tag28.xml><?xml version="1.0" encoding="utf-8"?>
<p:tagLst xmlns:p="http://schemas.openxmlformats.org/presentationml/2006/main">
  <p:tag name="KSO_WM_UNIT_TABLE_BEAUTIFY" val="smartTable{ae54ad48-8dde-43f2-847a-db550cd53ac4}"/>
  <p:tag name="TABLE_ENDDRAG_ORIGIN_RECT" val="641*304"/>
  <p:tag name="TABLE_ENDDRAG_RECT" val="159*228*641*304"/>
</p:tagLst>
</file>

<file path=ppt/tags/tag29.xml><?xml version="1.0" encoding="utf-8"?>
<p:tagLst xmlns:p="http://schemas.openxmlformats.org/presentationml/2006/main">
  <p:tag name="COMMONDATA" val="eyJoZGlkIjoiN2Y2ZWViZWYzYTIwYjJhNGQ4MjFmNGMzZGM0ZDQ5MGYifQ=="/>
  <p:tag name="RESOURCE_RECORD_KEY" val="{&quot;13&quot;:[20481688,4364888],&quot;29&quot;:[50053008],&quot;65&quot;:[20205081]}"/>
</p:tagLst>
</file>

<file path=ppt/tags/tag3.xml><?xml version="1.0" encoding="utf-8"?>
<p:tagLst xmlns:p="http://schemas.openxmlformats.org/presentationml/2006/main">
  <p:tag name="KSO_WM_DIAGRAM_VIRTUALLY_FRAME" val="{&quot;height&quot;:430.3503937007874,&quot;left&quot;:12.508661417322834,&quot;top&quot;:72.23826771653543,&quot;width&quot;:969.2157480314961}"/>
</p:tagLst>
</file>

<file path=ppt/tags/tag4.xml><?xml version="1.0" encoding="utf-8"?>
<p:tagLst xmlns:p="http://schemas.openxmlformats.org/presentationml/2006/main">
  <p:tag name="KSO_WM_DIAGRAM_VIRTUALLY_FRAME" val="{&quot;height&quot;:430.3503937007874,&quot;left&quot;:12.508661417322834,&quot;top&quot;:72.23826771653543,&quot;width&quot;:969.2157480314961}"/>
</p:tagLst>
</file>

<file path=ppt/tags/tag5.xml><?xml version="1.0" encoding="utf-8"?>
<p:tagLst xmlns:p="http://schemas.openxmlformats.org/presentationml/2006/main">
  <p:tag name="KSO_WM_DIAGRAM_VIRTUALLY_FRAME" val="{&quot;height&quot;:430.0102362204725,&quot;left&quot;:12.594094488188976,&quot;top&quot;:72.57842519685039,&quot;width&quot;:969.1303149606299}"/>
</p:tagLst>
</file>

<file path=ppt/tags/tag6.xml><?xml version="1.0" encoding="utf-8"?>
<p:tagLst xmlns:p="http://schemas.openxmlformats.org/presentationml/2006/main">
  <p:tag name="KSO_WM_DIAGRAM_VIRTUALLY_FRAME" val="{&quot;height&quot;:430.3503937007874,&quot;left&quot;:12.508661417322834,&quot;top&quot;:72.23826771653543,&quot;width&quot;:969.2157480314961}"/>
</p:tagLst>
</file>

<file path=ppt/tags/tag7.xml><?xml version="1.0" encoding="utf-8"?>
<p:tagLst xmlns:p="http://schemas.openxmlformats.org/presentationml/2006/main">
  <p:tag name="KSO_WM_DIAGRAM_VIRTUALLY_FRAME" val="{&quot;height&quot;:430.3503937007874,&quot;left&quot;:12.508661417322834,&quot;top&quot;:72.23826771653543,&quot;width&quot;:969.2157480314961}"/>
</p:tagLst>
</file>

<file path=ppt/tags/tag8.xml><?xml version="1.0" encoding="utf-8"?>
<p:tagLst xmlns:p="http://schemas.openxmlformats.org/presentationml/2006/main">
  <p:tag name="KSO_WM_DIAGRAM_VIRTUALLY_FRAME" val="{&quot;height&quot;:430.3503937007874,&quot;left&quot;:12.508661417322834,&quot;top&quot;:72.23826771653543,&quot;width&quot;:969.2157480314961}"/>
</p:tagLst>
</file>

<file path=ppt/tags/tag9.xml><?xml version="1.0" encoding="utf-8"?>
<p:tagLst xmlns:p="http://schemas.openxmlformats.org/presentationml/2006/main">
  <p:tag name="KSO_WM_DIAGRAM_VIRTUALLY_FRAME" val="{&quot;height&quot;:430.0102362204725,&quot;left&quot;:12.594094488188976,&quot;top&quot;:72.57842519685039,&quot;width&quot;:969.1303149606299}"/>
</p:tagLst>
</file>

<file path=ppt/theme/theme1.xml><?xml version="1.0" encoding="utf-8"?>
<a:theme xmlns:a="http://schemas.openxmlformats.org/drawingml/2006/main" name="3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ing">
      <a:majorFont>
        <a:latin typeface="Times New Roman"/>
        <a:ea typeface="华文楷体"/>
        <a:cs typeface=""/>
      </a:majorFont>
      <a:minorFont>
        <a:latin typeface="Times New Roman"/>
        <a:ea typeface="华文楷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3592</Words>
  <Application>WPS 演示</Application>
  <PresentationFormat>宽屏</PresentationFormat>
  <Paragraphs>169</Paragraphs>
  <Slides>10</Slides>
  <Notes>8</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vt:i4>
      </vt:variant>
    </vt:vector>
  </HeadingPairs>
  <TitlesOfParts>
    <vt:vector size="22" baseType="lpstr">
      <vt:lpstr>Arial</vt:lpstr>
      <vt:lpstr>宋体</vt:lpstr>
      <vt:lpstr>Wingdings</vt:lpstr>
      <vt:lpstr>Times New Roman</vt:lpstr>
      <vt:lpstr>华文楷体</vt:lpstr>
      <vt:lpstr>Times New Roman</vt:lpstr>
      <vt:lpstr>黑体</vt:lpstr>
      <vt:lpstr>微软雅黑</vt:lpstr>
      <vt:lpstr>等线</vt:lpstr>
      <vt:lpstr>Arial</vt:lpstr>
      <vt:lpstr>Arial Unicode MS</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Fang Gang</dc:creator>
  <cp:lastModifiedBy>信</cp:lastModifiedBy>
  <cp:revision>412</cp:revision>
  <dcterms:created xsi:type="dcterms:W3CDTF">2023-03-08T02:12:00Z</dcterms:created>
  <dcterms:modified xsi:type="dcterms:W3CDTF">2026-06-05T10:24:29Z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F06634787D424317A5531CB931E10E8E_13</vt:lpwstr>
  </property>
  <property fmtid="{D5CDD505-2E9C-101B-9397-08002B2CF9AE}" pid="3" name="KSOProductBuildVer">
    <vt:lpwstr>2052-12.1.0.26895</vt:lpwstr>
  </property>
</Properties>
</file>