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sldIdLst>
    <p:sldId id="290" r:id="rId4"/>
    <p:sldId id="291" r:id="rId5"/>
    <p:sldId id="281" r:id="rId6"/>
    <p:sldId id="282" r:id="rId7"/>
    <p:sldId id="263" r:id="rId8"/>
    <p:sldId id="289" r:id="rId9"/>
    <p:sldId id="283" r:id="rId10"/>
    <p:sldId id="279" r:id="rId11"/>
    <p:sldId id="284" r:id="rId12"/>
    <p:sldId id="260" r:id="rId13"/>
    <p:sldId id="280"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74CB"/>
    <a:srgbClr val="B6C7EA"/>
    <a:srgbClr val="E8AD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5184" autoAdjust="0"/>
  </p:normalViewPr>
  <p:slideViewPr>
    <p:cSldViewPr snapToGrid="0">
      <p:cViewPr varScale="1">
        <p:scale>
          <a:sx n="85" d="100"/>
          <a:sy n="85" d="100"/>
        </p:scale>
        <p:origin x="701"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7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yangyang\Documents\WeChat%20Files\wxid_p7gzln6blyam22\FileStorage\File\2024-07\&#37259;&#37240;&#38041;&#21644;&#30899;&#37240;&#38247;&#19981;&#33391;&#21453;&#24212;&#23545;&#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solidFill>
              <a:latin typeface="微软雅黑" panose="020B0503020204020204" charset="-122"/>
              <a:ea typeface="微软雅黑" panose="020B0503020204020204" charset="-122"/>
              <a:cs typeface="+mn-cs"/>
            </a:defRPr>
          </a:pPr>
        </a:p>
      </c:txPr>
    </c:title>
    <c:autoTitleDeleted val="0"/>
    <c:plotArea>
      <c:layout/>
      <c:lineChart>
        <c:grouping val="standard"/>
        <c:varyColors val="0"/>
        <c:ser>
          <c:idx val="0"/>
          <c:order val="0"/>
          <c:tx>
            <c:strRef>
              <c:f>醋酸钙!$B$22</c:f>
              <c:strCache>
                <c:ptCount val="1"/>
                <c:pt idx="0">
                  <c:v>血清磷含量(mg/dL)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errBars>
            <c:errDir val="y"/>
            <c:errBarType val="both"/>
            <c:errValType val="cust"/>
            <c:noEndCap val="0"/>
            <c:plus>
              <c:numRef>
                <c:f>醋酸钙!$C$23:$F$23</c:f>
                <c:numCache>
                  <c:formatCode>General</c:formatCode>
                  <c:ptCount val="4"/>
                  <c:pt idx="0">
                    <c:v>0.17</c:v>
                  </c:pt>
                  <c:pt idx="1">
                    <c:v>0.16</c:v>
                  </c:pt>
                  <c:pt idx="2">
                    <c:v>0.17</c:v>
                  </c:pt>
                  <c:pt idx="3">
                    <c:v>0.17</c:v>
                  </c:pt>
                </c:numCache>
              </c:numRef>
            </c:plus>
            <c:minus>
              <c:numRef>
                <c:f>醋酸钙!$C$23:$F$23</c:f>
                <c:numCache>
                  <c:formatCode>General</c:formatCode>
                  <c:ptCount val="4"/>
                  <c:pt idx="0">
                    <c:v>0.17</c:v>
                  </c:pt>
                  <c:pt idx="1">
                    <c:v>0.16</c:v>
                  </c:pt>
                  <c:pt idx="2">
                    <c:v>0.17</c:v>
                  </c:pt>
                  <c:pt idx="3">
                    <c:v>0.17</c:v>
                  </c:pt>
                </c:numCache>
              </c:numRef>
            </c:minus>
            <c:spPr>
              <a:noFill/>
              <a:ln w="9525" cap="flat" cmpd="sng" algn="ctr">
                <a:solidFill>
                  <a:schemeClr val="tx1">
                    <a:lumMod val="65000"/>
                    <a:lumOff val="35000"/>
                  </a:schemeClr>
                </a:solidFill>
                <a:round/>
              </a:ln>
              <a:effectLst/>
            </c:spPr>
          </c:errBars>
          <c:cat>
            <c:strRef>
              <c:f>醋酸钙!$C$21:$F$21</c:f>
              <c:strCache>
                <c:ptCount val="4"/>
                <c:pt idx="0">
                  <c:v>试验前</c:v>
                </c:pt>
                <c:pt idx="1">
                  <c:v>第四周</c:v>
                </c:pt>
                <c:pt idx="2">
                  <c:v>第八周</c:v>
                </c:pt>
                <c:pt idx="3">
                  <c:v>第12周</c:v>
                </c:pt>
              </c:strCache>
            </c:strRef>
          </c:cat>
          <c:val>
            <c:numRef>
              <c:f>醋酸钙!$C$22:$F$22</c:f>
              <c:numCache>
                <c:formatCode>General</c:formatCode>
                <c:ptCount val="4"/>
                <c:pt idx="0">
                  <c:v>7.4</c:v>
                </c:pt>
                <c:pt idx="1">
                  <c:v>5.9</c:v>
                </c:pt>
                <c:pt idx="2">
                  <c:v>5.6</c:v>
                </c:pt>
                <c:pt idx="3">
                  <c:v>5.2</c:v>
                </c:pt>
              </c:numCache>
            </c:numRef>
          </c:val>
          <c:smooth val="0"/>
        </c:ser>
        <c:dLbls>
          <c:showLegendKey val="0"/>
          <c:showVal val="0"/>
          <c:showCatName val="0"/>
          <c:showSerName val="0"/>
          <c:showPercent val="0"/>
          <c:showBubbleSize val="0"/>
        </c:dLbls>
        <c:marker val="1"/>
        <c:smooth val="0"/>
        <c:axId val="2060414880"/>
        <c:axId val="2060419456"/>
      </c:lineChart>
      <c:catAx>
        <c:axId val="206041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mn-cs"/>
              </a:defRPr>
            </a:pPr>
          </a:p>
        </c:txPr>
        <c:crossAx val="2060419456"/>
        <c:crosses val="autoZero"/>
        <c:auto val="1"/>
        <c:lblAlgn val="ctr"/>
        <c:lblOffset val="100"/>
        <c:noMultiLvlLbl val="0"/>
      </c:catAx>
      <c:valAx>
        <c:axId val="2060419456"/>
        <c:scaling>
          <c:orientation val="minMax"/>
          <c:min val="4"/>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charset="-122"/>
                <a:ea typeface="微软雅黑" panose="020B0503020204020204" charset="-122"/>
                <a:cs typeface="+mn-cs"/>
              </a:defRPr>
            </a:pPr>
          </a:p>
        </c:txPr>
        <c:crossAx val="2060414880"/>
        <c:crosses val="autoZero"/>
        <c:crossBetween val="between"/>
        <c:majorUnit val="1"/>
      </c:valAx>
      <c:spPr>
        <a:noFill/>
        <a:ln>
          <a:noFill/>
        </a:ln>
        <a:effectLst/>
      </c:spPr>
    </c:plotArea>
    <c:plotVisOnly val="1"/>
    <c:dispBlanksAs val="gap"/>
    <c:showDLblsOverMax val="0"/>
    <c:extLst>
      <c:ext uri="{0b15fc19-7d7d-44ad-8c2d-2c3a37ce22c3}">
        <chartProps xmlns="https://web.wps.cn/et/2018/main" chartId="{cf610397-3040-4bb5-a46f-f0d5901066e4}"/>
      </c:ext>
    </c:extLst>
  </c:chart>
  <c:spPr>
    <a:noFill/>
    <a:ln>
      <a:noFill/>
    </a:ln>
    <a:effectLst/>
  </c:spPr>
  <c:txPr>
    <a:bodyPr/>
    <a:lstStyle/>
    <a:p>
      <a:pPr>
        <a:defRPr lang="zh-CN">
          <a:solidFill>
            <a:schemeClr val="tx1"/>
          </a:solidFill>
          <a:latin typeface="微软雅黑" panose="020B0503020204020204"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cs"/>
              </a:defRPr>
            </a:pPr>
            <a:r>
              <a:rPr lang="zh-CN" altLang="en-US" b="0" dirty="0"/>
              <a:t>两组患者不良反应比较</a:t>
            </a:r>
            <a:endParaRPr lang="zh-CN" altLang="en-US" b="0" dirty="0"/>
          </a:p>
        </c:rich>
      </c:tx>
      <c:layout>
        <c:manualLayout>
          <c:xMode val="edge"/>
          <c:yMode val="edge"/>
          <c:x val="0.287180560877152"/>
          <c:y val="0.0229890119420095"/>
        </c:manualLayout>
      </c:layout>
      <c:overlay val="0"/>
      <c:spPr>
        <a:noFill/>
        <a:ln>
          <a:noFill/>
        </a:ln>
        <a:effectLst/>
      </c:spPr>
    </c:title>
    <c:autoTitleDeleted val="0"/>
    <c:plotArea>
      <c:layout/>
      <c:barChart>
        <c:barDir val="col"/>
        <c:grouping val="clustered"/>
        <c:varyColors val="0"/>
        <c:ser>
          <c:idx val="0"/>
          <c:order val="0"/>
          <c:tx>
            <c:strRef>
              <c:f>[醋酸钙和碳酸镧不良反应对比.xlsx]Sheet1!$L$4</c:f>
              <c:strCache>
                <c:ptCount val="1"/>
                <c:pt idx="0">
                  <c:v>醋酸钙组</c:v>
                </c:pt>
              </c:strCache>
            </c:strRef>
          </c:tx>
          <c:spPr>
            <a:gradFill>
              <a:gsLst>
                <a:gs pos="0">
                  <a:schemeClr val="accent1">
                    <a:lumMod val="40000"/>
                    <a:lumOff val="60000"/>
                  </a:schemeClr>
                </a:gs>
                <a:gs pos="90000">
                  <a:schemeClr val="accent1"/>
                </a:gs>
              </a:gsLst>
              <a:lin ang="5400000" scaled="0"/>
            </a:gradFill>
            <a:ln>
              <a:gradFill>
                <a:gsLst>
                  <a:gs pos="0">
                    <a:schemeClr val="accent1"/>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[醋酸钙和碳酸镧不良反应对比.xlsx]Sheet1!$L$5:$L$11</c:f>
              <c:numCache>
                <c:formatCode>General</c:formatCode>
                <c:ptCount val="7"/>
                <c:pt idx="0">
                  <c:v>0</c:v>
                </c:pt>
                <c:pt idx="1">
                  <c:v>0</c:v>
                </c:pt>
                <c:pt idx="2">
                  <c:v>3</c:v>
                </c:pt>
                <c:pt idx="3">
                  <c:v>1</c:v>
                </c:pt>
                <c:pt idx="4">
                  <c:v>0</c:v>
                </c:pt>
                <c:pt idx="5">
                  <c:v>0</c:v>
                </c:pt>
                <c:pt idx="6">
                  <c:v>0</c:v>
                </c:pt>
              </c:numCache>
            </c:numRef>
          </c:val>
        </c:ser>
        <c:ser>
          <c:idx val="1"/>
          <c:order val="1"/>
          <c:tx>
            <c:strRef>
              <c:f>[醋酸钙和碳酸镧不良反应对比.xlsx]Sheet1!$M$4</c:f>
              <c:strCache>
                <c:ptCount val="1"/>
                <c:pt idx="0">
                  <c:v>碳酸镧组</c:v>
                </c:pt>
              </c:strCache>
            </c:strRef>
          </c:tx>
          <c:spPr>
            <a:solidFill>
              <a:srgbClr val="B6C7EA"/>
            </a:solidFill>
            <a:ln>
              <a:noFill/>
            </a:ln>
            <a:effectLst>
              <a:outerShdw blurRad="76200" dist="25400" dir="2700000" algn="tl" rotWithShape="0">
                <a:schemeClr val="accent2">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[醋酸钙和碳酸镧不良反应对比.xlsx]Sheet1!$M$5:$M$11</c:f>
              <c:numCache>
                <c:formatCode>General</c:formatCode>
                <c:ptCount val="7"/>
                <c:pt idx="0">
                  <c:v>4</c:v>
                </c:pt>
                <c:pt idx="1">
                  <c:v>9</c:v>
                </c:pt>
                <c:pt idx="2">
                  <c:v>9</c:v>
                </c:pt>
                <c:pt idx="3">
                  <c:v>4</c:v>
                </c:pt>
                <c:pt idx="4">
                  <c:v>2</c:v>
                </c:pt>
                <c:pt idx="5">
                  <c:v>1</c:v>
                </c:pt>
                <c:pt idx="6">
                  <c:v>0</c:v>
                </c:pt>
              </c:numCache>
            </c:numRef>
          </c:val>
        </c:ser>
        <c:dLbls>
          <c:showLegendKey val="0"/>
          <c:showVal val="1"/>
          <c:showCatName val="0"/>
          <c:showSerName val="0"/>
          <c:showPercent val="0"/>
          <c:showBubbleSize val="0"/>
        </c:dLbls>
        <c:gapWidth val="260"/>
        <c:overlap val="-32"/>
        <c:axId val="1653483103"/>
        <c:axId val="1653481183"/>
      </c:barChart>
      <c:catAx>
        <c:axId val="165348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3481183"/>
        <c:crosses val="autoZero"/>
        <c:auto val="1"/>
        <c:lblAlgn val="ctr"/>
        <c:lblOffset val="100"/>
        <c:noMultiLvlLbl val="0"/>
      </c:catAx>
      <c:valAx>
        <c:axId val="1653481183"/>
        <c:scaling>
          <c:orientation val="minMax"/>
        </c:scaling>
        <c:delete val="1"/>
        <c:axPos val="l"/>
        <c:title>
          <c:tx>
            <c:rich>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zh-CN" altLang="en-US" b="0"/>
                  <a:t>例</a:t>
                </a:r>
                <a:endParaRPr lang="zh-CN" altLang="en-US" b="0"/>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3483103"/>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f6437464-23a0-4d35-98c4-b4019159a453}"/>
      </c:ext>
    </c:extLst>
  </c:chart>
  <c:spPr>
    <a:noFill/>
    <a:ln>
      <a:noFill/>
    </a:ln>
    <a:effectLst/>
  </c:spPr>
  <c:txPr>
    <a:bodyPr/>
    <a:lstStyle/>
    <a:p>
      <a:pPr>
        <a:defRPr lang="zh-CN" b="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path_Ellipse 9 (Stroke)-2050&amp;12778"/>
          <p:cNvSpPr/>
          <p:nvPr userDrawn="1">
            <p:custDataLst>
              <p:tags r:id="rId2"/>
            </p:custDataLst>
          </p:nvPr>
        </p:nvSpPr>
        <p:spPr>
          <a:xfrm>
            <a:off x="9144000" y="0"/>
            <a:ext cx="3044952" cy="4014216"/>
          </a:xfrm>
          <a:custGeom>
            <a:avLst/>
            <a:gdLst/>
            <a:ahLst/>
            <a:cxnLst/>
            <a:rect l="l" t="t" r="r" b="b"/>
            <a:pathLst>
              <a:path w="3044952" h="4014216">
                <a:moveTo>
                  <a:pt x="694944" y="0"/>
                </a:moveTo>
                <a:cubicBezTo>
                  <a:pt x="576072" y="301752"/>
                  <a:pt x="512064" y="621792"/>
                  <a:pt x="512064" y="969264"/>
                </a:cubicBezTo>
                <a:cubicBezTo>
                  <a:pt x="512064" y="2368296"/>
                  <a:pt x="1645920" y="3502152"/>
                  <a:pt x="3044952" y="3502152"/>
                </a:cubicBezTo>
                <a:lnTo>
                  <a:pt x="3044952" y="4014216"/>
                </a:lnTo>
                <a:cubicBezTo>
                  <a:pt x="1362456" y="4014216"/>
                  <a:pt x="0" y="2651760"/>
                  <a:pt x="0" y="969264"/>
                </a:cubicBezTo>
                <a:cubicBezTo>
                  <a:pt x="0" y="630936"/>
                  <a:pt x="54864" y="301752"/>
                  <a:pt x="155448" y="0"/>
                </a:cubicBezTo>
                <a:lnTo>
                  <a:pt x="694944" y="0"/>
                </a:lnTo>
              </a:path>
            </a:pathLst>
          </a:custGeom>
          <a:solidFill>
            <a:schemeClr val="accent1">
              <a:alpha val="10000"/>
            </a:schemeClr>
          </a:solidFill>
        </p:spPr>
        <p:txBody>
          <a:bodyPr/>
          <a:lstStyle/>
          <a:p>
            <a:endParaRPr lang="zh-CN" altLang="en-US"/>
          </a:p>
        </p:txBody>
      </p:sp>
      <p:sp>
        <p:nvSpPr>
          <p:cNvPr id="13" name="Ellipse 10 (Stroke)_#color-2050&amp;12724"/>
          <p:cNvSpPr/>
          <p:nvPr userDrawn="1">
            <p:custDataLst>
              <p:tags r:id="rId3"/>
            </p:custDataLst>
          </p:nvPr>
        </p:nvSpPr>
        <p:spPr>
          <a:xfrm>
            <a:off x="0" y="0"/>
            <a:ext cx="1746504" cy="1655064"/>
          </a:xfrm>
          <a:custGeom>
            <a:avLst/>
            <a:gdLst/>
            <a:ahLst/>
            <a:cxnLst/>
            <a:rect l="l" t="t" r="r" b="b"/>
            <a:pathLst>
              <a:path w="1746504" h="1655064">
                <a:moveTo>
                  <a:pt x="0" y="1133856"/>
                </a:moveTo>
                <a:cubicBezTo>
                  <a:pt x="384048" y="1051560"/>
                  <a:pt x="731520" y="841248"/>
                  <a:pt x="978408" y="502920"/>
                </a:cubicBezTo>
                <a:cubicBezTo>
                  <a:pt x="1088136" y="347472"/>
                  <a:pt x="1170432" y="173736"/>
                  <a:pt x="1216152" y="0"/>
                </a:cubicBezTo>
                <a:lnTo>
                  <a:pt x="1746504" y="0"/>
                </a:lnTo>
                <a:cubicBezTo>
                  <a:pt x="1682496" y="274320"/>
                  <a:pt x="1563624" y="548640"/>
                  <a:pt x="1389888" y="795528"/>
                </a:cubicBezTo>
                <a:cubicBezTo>
                  <a:pt x="1042416" y="1271016"/>
                  <a:pt x="539496" y="1563624"/>
                  <a:pt x="0" y="1655064"/>
                </a:cubicBezTo>
                <a:lnTo>
                  <a:pt x="0" y="1133856"/>
                </a:lnTo>
              </a:path>
            </a:pathLst>
          </a:custGeom>
          <a:solidFill>
            <a:schemeClr val="accent1">
              <a:alpha val="10000"/>
            </a:schemeClr>
          </a:solidFill>
        </p:spPr>
      </p:sp>
      <p:sp>
        <p:nvSpPr>
          <p:cNvPr id="2" name="标题 1"/>
          <p:cNvSpPr>
            <a:spLocks noGrp="1"/>
          </p:cNvSpPr>
          <p:nvPr>
            <p:ph type="ctrTitle"/>
            <p:custDataLst>
              <p:tags r:id="rId4"/>
            </p:custDataLst>
          </p:nvPr>
        </p:nvSpPr>
        <p:spPr>
          <a:xfrm>
            <a:off x="873125" y="1811020"/>
            <a:ext cx="5765800" cy="2076450"/>
          </a:xfrm>
        </p:spPr>
        <p:txBody>
          <a:bodyPr wrap="square" anchor="b" anchorCtr="0">
            <a:normAutofit/>
          </a:bodyPr>
          <a:lstStyle>
            <a:lvl1pPr algn="l">
              <a:lnSpc>
                <a:spcPct val="100000"/>
              </a:lnSpc>
              <a:defRPr sz="5400">
                <a:solidFill>
                  <a:schemeClr val="tx1"/>
                </a:solidFill>
                <a:latin typeface="+mj-ea"/>
                <a:ea typeface="+mj-ea"/>
                <a:cs typeface="+mj-ea"/>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7"/>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8"/>
            </p:custDataLst>
          </p:nvPr>
        </p:nvSpPr>
        <p:spPr>
          <a:xfrm>
            <a:off x="838200" y="4229100"/>
            <a:ext cx="2654935" cy="606425"/>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2400">
                <a:solidFill>
                  <a:srgbClr val="FFFFFF"/>
                </a:solidFill>
                <a:latin typeface="+mn-ea"/>
                <a:ea typeface="+mn-ea"/>
                <a:cs typeface="+mn-ea"/>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llipse 5 (Stroke)_#color-2050&amp;12748"/>
          <p:cNvSpPr/>
          <p:nvPr userDrawn="1">
            <p:custDataLst>
              <p:tags r:id="rId3"/>
            </p:custDataLst>
          </p:nvPr>
        </p:nvSpPr>
        <p:spPr>
          <a:xfrm>
            <a:off x="0" y="0"/>
            <a:ext cx="1746504" cy="1655064"/>
          </a:xfrm>
          <a:custGeom>
            <a:avLst/>
            <a:gdLst/>
            <a:ahLst/>
            <a:cxnLst/>
            <a:rect l="l" t="t" r="r" b="b"/>
            <a:pathLst>
              <a:path w="1746504" h="1655064">
                <a:moveTo>
                  <a:pt x="0" y="1133856"/>
                </a:moveTo>
                <a:cubicBezTo>
                  <a:pt x="384048" y="1051560"/>
                  <a:pt x="731520" y="841248"/>
                  <a:pt x="978408" y="502920"/>
                </a:cubicBezTo>
                <a:cubicBezTo>
                  <a:pt x="1088136" y="347472"/>
                  <a:pt x="1170432" y="173736"/>
                  <a:pt x="1216152" y="0"/>
                </a:cubicBezTo>
                <a:lnTo>
                  <a:pt x="1746504" y="0"/>
                </a:lnTo>
                <a:cubicBezTo>
                  <a:pt x="1682496" y="274320"/>
                  <a:pt x="1563624" y="548640"/>
                  <a:pt x="1389888" y="795528"/>
                </a:cubicBezTo>
                <a:cubicBezTo>
                  <a:pt x="1042416" y="1271016"/>
                  <a:pt x="539496" y="1563624"/>
                  <a:pt x="0" y="1655064"/>
                </a:cubicBezTo>
                <a:lnTo>
                  <a:pt x="0" y="1133856"/>
                </a:lnTo>
              </a:path>
            </a:pathLst>
          </a:custGeom>
          <a:solidFill>
            <a:schemeClr val="accent1">
              <a:alpha val="10000"/>
            </a:schemeClr>
          </a:solidFill>
        </p:spPr>
        <p:txBody>
          <a:bodyPr/>
          <a:lstStyle/>
          <a:p>
            <a:endParaRPr lang="zh-CN" altLang="en-US"/>
          </a:p>
        </p:txBody>
      </p:sp>
      <p:sp>
        <p:nvSpPr>
          <p:cNvPr id="8" name="Ellipse 3 (Stroke)_#color-2050&amp;12745"/>
          <p:cNvSpPr/>
          <p:nvPr userDrawn="1">
            <p:custDataLst>
              <p:tags r:id="rId4"/>
            </p:custDataLst>
          </p:nvPr>
        </p:nvSpPr>
        <p:spPr>
          <a:xfrm>
            <a:off x="11271250" y="5772785"/>
            <a:ext cx="918210" cy="1084580"/>
          </a:xfrm>
          <a:custGeom>
            <a:avLst/>
            <a:gdLst/>
            <a:ahLst/>
            <a:cxnLst/>
            <a:rect l="l" t="t" r="r" b="b"/>
            <a:pathLst>
              <a:path w="3236976" h="3822192">
                <a:moveTo>
                  <a:pt x="3236976" y="0"/>
                </a:moveTo>
                <a:cubicBezTo>
                  <a:pt x="1399032" y="301752"/>
                  <a:pt x="0" y="1901952"/>
                  <a:pt x="0" y="3822192"/>
                </a:cubicBezTo>
                <a:lnTo>
                  <a:pt x="512064" y="3822192"/>
                </a:lnTo>
                <a:cubicBezTo>
                  <a:pt x="512064" y="2176272"/>
                  <a:pt x="1682496" y="813816"/>
                  <a:pt x="3236976" y="512064"/>
                </a:cubicBezTo>
                <a:lnTo>
                  <a:pt x="3236976" y="0"/>
                </a:lnTo>
              </a:path>
            </a:pathLst>
          </a:custGeom>
          <a:solidFill>
            <a:schemeClr val="accent1">
              <a:alpha val="10000"/>
            </a:schemeClr>
          </a:solidFill>
        </p:spPr>
      </p:sp>
      <p:sp>
        <p:nvSpPr>
          <p:cNvPr id="10" name="Ellipse 4 (Stroke)_#color_$accent2_$accent2-2050&amp;12751"/>
          <p:cNvSpPr/>
          <p:nvPr userDrawn="1">
            <p:custDataLst>
              <p:tags r:id="rId5"/>
            </p:custDataLst>
          </p:nvPr>
        </p:nvSpPr>
        <p:spPr>
          <a:xfrm>
            <a:off x="11429365" y="5772785"/>
            <a:ext cx="760095" cy="607060"/>
          </a:xfrm>
          <a:custGeom>
            <a:avLst/>
            <a:gdLst/>
            <a:ahLst/>
            <a:cxnLst/>
            <a:rect l="l" t="t" r="r" b="b"/>
            <a:pathLst>
              <a:path w="2679192" h="2139696">
                <a:moveTo>
                  <a:pt x="2679192" y="0"/>
                </a:moveTo>
                <a:lnTo>
                  <a:pt x="2679192" y="512064"/>
                </a:lnTo>
                <a:cubicBezTo>
                  <a:pt x="1746504" y="694944"/>
                  <a:pt x="960120" y="1252728"/>
                  <a:pt x="466344" y="2020824"/>
                </a:cubicBezTo>
                <a:cubicBezTo>
                  <a:pt x="393192" y="2139696"/>
                  <a:pt x="237744" y="2176272"/>
                  <a:pt x="118872" y="2103120"/>
                </a:cubicBezTo>
                <a:cubicBezTo>
                  <a:pt x="0" y="2020824"/>
                  <a:pt x="-36576" y="1865376"/>
                  <a:pt x="36576" y="1746504"/>
                </a:cubicBezTo>
                <a:cubicBezTo>
                  <a:pt x="621792" y="832104"/>
                  <a:pt x="1572768" y="182880"/>
                  <a:pt x="2679192" y="0"/>
                </a:cubicBezTo>
              </a:path>
            </a:pathLst>
          </a:custGeom>
          <a:gradFill>
            <a:gsLst>
              <a:gs pos="0">
                <a:schemeClr val="accent2">
                  <a:alpha val="10000"/>
                </a:schemeClr>
              </a:gs>
              <a:gs pos="70313">
                <a:schemeClr val="accent2">
                  <a:alpha val="0"/>
                </a:schemeClr>
              </a:gs>
            </a:gsLst>
            <a:lin ang="7467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11"/>
            </p:custDataLst>
          </p:nvPr>
        </p:nvSpPr>
        <p:spPr>
          <a:xfrm>
            <a:off x="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0" Type="http://schemas.openxmlformats.org/officeDocument/2006/relationships/slideLayout" Target="../slideLayouts/slideLayout2.xml"/><Relationship Id="rId2" Type="http://schemas.openxmlformats.org/officeDocument/2006/relationships/tags" Target="../tags/tag24.xml"/><Relationship Id="rId19" Type="http://schemas.openxmlformats.org/officeDocument/2006/relationships/image" Target="../media/image3.png"/><Relationship Id="rId18" Type="http://schemas.openxmlformats.org/officeDocument/2006/relationships/image" Target="../media/image2.png"/><Relationship Id="rId17" Type="http://schemas.openxmlformats.org/officeDocument/2006/relationships/image" Target="../media/image1.png"/><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4.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image" Target="../media/image6.png"/><Relationship Id="rId7" Type="http://schemas.openxmlformats.org/officeDocument/2006/relationships/tags" Target="../tags/tag50.xml"/><Relationship Id="rId6" Type="http://schemas.openxmlformats.org/officeDocument/2006/relationships/image" Target="../media/image5.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7" Type="http://schemas.openxmlformats.org/officeDocument/2006/relationships/slideLayout" Target="../slideLayouts/slideLayout2.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image" Target="../media/image8.jpeg"/><Relationship Id="rId12" Type="http://schemas.openxmlformats.org/officeDocument/2006/relationships/tags" Target="../tags/tag53.xml"/><Relationship Id="rId11" Type="http://schemas.openxmlformats.org/officeDocument/2006/relationships/image" Target="../media/image7.jpeg"/><Relationship Id="rId10" Type="http://schemas.openxmlformats.org/officeDocument/2006/relationships/tags" Target="../tags/tag52.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3658235" y="1861820"/>
            <a:ext cx="5765800" cy="848360"/>
          </a:xfrm>
        </p:spPr>
        <p:txBody>
          <a:bodyPr>
            <a:noAutofit/>
          </a:bodyPr>
          <a:lstStyle/>
          <a:p>
            <a:r>
              <a:rPr lang="zh-CN" altLang="en-US">
                <a:solidFill>
                  <a:schemeClr val="accent3">
                    <a:lumMod val="50000"/>
                  </a:schemeClr>
                </a:solidFill>
              </a:rPr>
              <a:t>醋酸钙口服溶液</a:t>
            </a:r>
            <a:endParaRPr lang="zh-CN" altLang="en-US">
              <a:solidFill>
                <a:schemeClr val="accent3">
                  <a:lumMod val="50000"/>
                </a:schemeClr>
              </a:solidFill>
            </a:endParaRPr>
          </a:p>
        </p:txBody>
      </p:sp>
      <p:sp>
        <p:nvSpPr>
          <p:cNvPr id="10" name="署名"/>
          <p:cNvSpPr>
            <a:spLocks noGrp="1"/>
          </p:cNvSpPr>
          <p:nvPr>
            <p:ph type="body" sz="quarter" idx="17"/>
            <p:custDataLst>
              <p:tags r:id="rId2"/>
            </p:custDataLst>
          </p:nvPr>
        </p:nvSpPr>
        <p:spPr>
          <a:xfrm>
            <a:off x="4039328" y="5334635"/>
            <a:ext cx="4113343" cy="606425"/>
          </a:xfrm>
          <a:solidFill>
            <a:srgbClr val="0070C0"/>
          </a:solidFill>
        </p:spPr>
        <p:txBody>
          <a:bodyPr>
            <a:normAutofit fontScale="87500"/>
          </a:bodyPr>
          <a:lstStyle/>
          <a:p>
            <a:r>
              <a:rPr lang="zh-CN" altLang="en-US" dirty="0"/>
              <a:t>北京远方通达医药技术有限公司</a:t>
            </a:r>
            <a:endParaRPr lang="zh-CN" altLang="en-US" dirty="0"/>
          </a:p>
        </p:txBody>
      </p:sp>
      <p:sp>
        <p:nvSpPr>
          <p:cNvPr id="2" name="文本框 1"/>
          <p:cNvSpPr txBox="1"/>
          <p:nvPr/>
        </p:nvSpPr>
        <p:spPr>
          <a:xfrm>
            <a:off x="3030071" y="3480208"/>
            <a:ext cx="6824624" cy="1084399"/>
          </a:xfrm>
          <a:prstGeom prst="rect">
            <a:avLst/>
          </a:prstGeom>
        </p:spPr>
        <p:txBody>
          <a:bodyPr wrap="square">
            <a:spAutoFit/>
          </a:bodyPr>
          <a:lstStyle/>
          <a:p>
            <a:pPr marL="285750" indent="-285750" algn="just">
              <a:lnSpc>
                <a:spcPct val="110000"/>
              </a:lnSpc>
              <a:spcAft>
                <a:spcPct val="0"/>
              </a:spcAft>
              <a:buFont typeface="Wingdings" panose="05000000000000000000" pitchFamily="2" charset="2"/>
              <a:buChar char="ü"/>
            </a:pP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rPr>
              <a:t>高磷血症初始治疗选择的一线磷结合剂</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10000"/>
              </a:lnSpc>
              <a:spcAft>
                <a:spcPct val="0"/>
              </a:spcAft>
              <a:buFont typeface="Wingdings" panose="05000000000000000000" pitchFamily="2" charset="2"/>
              <a:buChar char="ü"/>
            </a:pPr>
            <a:r>
              <a:rPr lang="zh-CN" altLang="en-US" sz="2000" b="1" i="0" dirty="0">
                <a:solidFill>
                  <a:schemeClr val="tx1"/>
                </a:solidFill>
                <a:latin typeface="微软雅黑" panose="020B0503020204020204" charset="-122"/>
                <a:ea typeface="微软雅黑" panose="020B0503020204020204" charset="-122"/>
                <a:cs typeface="微软雅黑" panose="020B0503020204020204" charset="-122"/>
              </a:rPr>
              <a:t>唯一口服溶液剂型，依从性更好，填补医保目录空白</a:t>
            </a:r>
            <a:endParaRPr lang="zh-CN" altLang="en-US" sz="2000" b="1" i="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gn="just">
              <a:lnSpc>
                <a:spcPct val="110000"/>
              </a:lnSpc>
              <a:spcAft>
                <a:spcPct val="0"/>
              </a:spcAft>
              <a:buFont typeface="Wingdings" panose="05000000000000000000" pitchFamily="2" charset="2"/>
              <a:buChar char="ü"/>
            </a:pPr>
            <a:r>
              <a:rPr lang="zh-CN" altLang="en-US" sz="2000" b="1" dirty="0">
                <a:solidFill>
                  <a:schemeClr val="tx1"/>
                </a:solidFill>
                <a:latin typeface="微软雅黑" panose="020B0503020204020204" charset="-122"/>
                <a:ea typeface="微软雅黑" panose="020B0503020204020204" charset="-122"/>
                <a:sym typeface="+mn-ea"/>
              </a:rPr>
              <a:t>满足吞咽障碍、老年患者、胃肠功能弱等人群用药需求</a:t>
            </a:r>
            <a:endParaRPr lang="zh-CN" altLang="en-US" sz="2000" b="1" dirty="0">
              <a:solidFill>
                <a:schemeClr val="tx1"/>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4994" y="1536191"/>
            <a:ext cx="5935330" cy="697729"/>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sz="1400">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sym typeface="等线" panose="02010600030101010101" charset="-122"/>
              </a:rPr>
              <a:t>醋酸钙口服溶液与蔗糖羟基氧化铁不良反应患者比例相当，腹泻、恶心、呕吐、便秘等胃肠道不良反应率更低</a:t>
            </a:r>
            <a:r>
              <a:rPr lang="en-US" altLang="zh-CN" sz="1600" b="1" baseline="30000" dirty="0">
                <a:sym typeface="等线" panose="02010600030101010101" charset="-122"/>
              </a:rPr>
              <a:t>[1]</a:t>
            </a:r>
            <a:endParaRPr lang="zh-CN" altLang="en-US" sz="1600" b="1" baseline="30000" dirty="0">
              <a:sym typeface="等线" panose="02010600030101010101" charset="-122"/>
            </a:endParaRPr>
          </a:p>
        </p:txBody>
      </p:sp>
      <p:sp>
        <p:nvSpPr>
          <p:cNvPr id="43" name="文本框 42"/>
          <p:cNvSpPr txBox="1"/>
          <p:nvPr/>
        </p:nvSpPr>
        <p:spPr>
          <a:xfrm>
            <a:off x="1422505" y="646430"/>
            <a:ext cx="9917939" cy="523220"/>
          </a:xfrm>
          <a:prstGeom prst="rect">
            <a:avLst/>
          </a:prstGeom>
          <a:noFill/>
        </p:spPr>
        <p:txBody>
          <a:bodyPr wrap="square">
            <a:spAutoFit/>
          </a:bodyPr>
          <a:lstStyle/>
          <a:p>
            <a:r>
              <a:rPr lang="zh-CN" altLang="en-US" sz="2800" b="1" dirty="0">
                <a:solidFill>
                  <a:schemeClr val="accent1">
                    <a:lumMod val="75000"/>
                  </a:schemeClr>
                </a:solidFill>
              </a:rPr>
              <a:t>国际应用超</a:t>
            </a:r>
            <a:r>
              <a:rPr lang="en-US" altLang="zh-CN" sz="2800" b="1" dirty="0">
                <a:solidFill>
                  <a:schemeClr val="accent1">
                    <a:lumMod val="75000"/>
                  </a:schemeClr>
                </a:solidFill>
              </a:rPr>
              <a:t>30</a:t>
            </a:r>
            <a:r>
              <a:rPr lang="zh-CN" altLang="en-US" sz="2800" b="1" dirty="0">
                <a:solidFill>
                  <a:schemeClr val="accent1">
                    <a:lumMod val="75000"/>
                  </a:schemeClr>
                </a:solidFill>
              </a:rPr>
              <a:t>年，胃肠道不良反应率更低</a:t>
            </a:r>
            <a:endParaRPr lang="zh-CN" altLang="en-US" sz="2800" b="1" dirty="0">
              <a:solidFill>
                <a:schemeClr val="accent1">
                  <a:lumMod val="75000"/>
                </a:schemeClr>
              </a:solidFill>
            </a:endParaRPr>
          </a:p>
        </p:txBody>
      </p:sp>
      <p:grpSp>
        <p:nvGrpSpPr>
          <p:cNvPr id="44" name="组合 43"/>
          <p:cNvGrpSpPr/>
          <p:nvPr/>
        </p:nvGrpSpPr>
        <p:grpSpPr>
          <a:xfrm>
            <a:off x="0" y="0"/>
            <a:ext cx="12196693" cy="260047"/>
            <a:chOff x="0" y="0"/>
            <a:chExt cx="19207" cy="619"/>
          </a:xfrm>
        </p:grpSpPr>
        <p:sp>
          <p:nvSpPr>
            <p:cNvPr id="45" name="矩形 44"/>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顶角 45"/>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48"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49" name="矩形: 圆角 6"/>
            <p:cNvSpPr/>
            <p:nvPr/>
          </p:nvSpPr>
          <p:spPr>
            <a:xfrm>
              <a:off x="8092" y="2"/>
              <a:ext cx="3752"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50" name="矩形: 圆角 6"/>
            <p:cNvSpPr/>
            <p:nvPr/>
          </p:nvSpPr>
          <p:spPr>
            <a:xfrm>
              <a:off x="11856" y="2"/>
              <a:ext cx="3770"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51"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52" name="组合 51"/>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53" name="圆角矩形 10"/>
            <p:cNvSpPr/>
            <p:nvPr>
              <p:custDataLst>
                <p:tags r:id="rId2"/>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11"/>
            <p:cNvSpPr/>
            <p:nvPr>
              <p:custDataLst>
                <p:tags r:id="rId3"/>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916750" y="6350000"/>
            <a:ext cx="10826115" cy="338554"/>
          </a:xfrm>
          <a:prstGeom prst="rect">
            <a:avLst/>
          </a:prstGeom>
          <a:noFill/>
        </p:spPr>
        <p:txBody>
          <a:bodyPr wrap="square">
            <a:sp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Greenbaum L. et al. </a:t>
            </a:r>
            <a:r>
              <a:rPr lang="en-US" altLang="zh-CN" sz="800" dirty="0"/>
              <a:t>Pediatric Nephrology, 2021:36:1233–1244</a:t>
            </a:r>
            <a:endParaRPr lang="en-US" altLang="zh-CN" sz="800" dirty="0"/>
          </a:p>
          <a:p>
            <a:r>
              <a:rPr lang="en-US" altLang="zh-CN" sz="800" dirty="0"/>
              <a:t>[2]</a:t>
            </a:r>
            <a:r>
              <a:rPr lang="zh-CN" altLang="en-US" sz="800" dirty="0"/>
              <a:t>原研醋酸钙口服溶液说明书</a:t>
            </a:r>
            <a:endParaRPr lang="en-US" altLang="zh-CN" sz="8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4"/>
          <a:stretch>
            <a:fillRect/>
          </a:stretch>
        </p:blipFill>
        <p:spPr>
          <a:xfrm>
            <a:off x="356725" y="2669304"/>
            <a:ext cx="5993599" cy="3132749"/>
          </a:xfrm>
          <a:prstGeom prst="rect">
            <a:avLst/>
          </a:prstGeom>
        </p:spPr>
      </p:pic>
      <p:sp>
        <p:nvSpPr>
          <p:cNvPr id="55" name="矩形 54"/>
          <p:cNvSpPr/>
          <p:nvPr/>
        </p:nvSpPr>
        <p:spPr>
          <a:xfrm>
            <a:off x="489528" y="3362286"/>
            <a:ext cx="5935330" cy="461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Rectangle 1"/>
          <p:cNvSpPr>
            <a:spLocks noChangeArrowheads="1"/>
          </p:cNvSpPr>
          <p:nvPr/>
        </p:nvSpPr>
        <p:spPr bwMode="auto">
          <a:xfrm>
            <a:off x="6853225" y="2669304"/>
            <a:ext cx="5088707" cy="3269941"/>
          </a:xfrm>
          <a:prstGeom prst="rect">
            <a:avLst/>
          </a:prstGeom>
          <a:solidFill>
            <a:schemeClr val="bg1"/>
          </a:solidFill>
          <a:ln>
            <a:solidFill>
              <a:schemeClr val="accent1">
                <a:lumMod val="60000"/>
                <a:lumOff val="40000"/>
              </a:schemeClr>
            </a:solidFill>
          </a:ln>
          <a:effectLst>
            <a:outerShdw blurRad="50800" dist="38100" dir="8100000" algn="tr" rotWithShape="0">
              <a:prstClr val="black">
                <a:alpha val="40000"/>
              </a:prstClr>
            </a:outerShdw>
          </a:effectLst>
        </p:spPr>
        <p:txBody>
          <a:bodyPr vert="horz" wrap="square" lIns="91440" tIns="45720" rIns="91440" bIns="45720" numCol="1" anchor="ctr" anchorCtr="0" compatLnSpc="1">
            <a:noAutofit/>
          </a:bodyPr>
          <a:lstStyle/>
          <a:p>
            <a:pPr marL="0" marR="0" lvl="0" indent="0" algn="just" defTabSz="914400" rtl="0" eaLnBrk="0" fontAlgn="base" latinLnBrk="0" hangingPunct="0">
              <a:lnSpc>
                <a:spcPct val="120000"/>
              </a:lnSpc>
              <a:spcBef>
                <a:spcPct val="0"/>
              </a:spcBef>
              <a:spcAft>
                <a:spcPct val="0"/>
              </a:spcAft>
              <a:buClrTx/>
              <a:buSzTx/>
              <a:buFontTx/>
              <a:buNone/>
            </a:pPr>
            <a:r>
              <a:rPr lang="zh-CN" altLang="zh-CN" sz="1600" b="1" kern="0" dirty="0">
                <a:latin typeface="微软雅黑" panose="020B0503020204020204" charset="-122"/>
                <a:ea typeface="微软雅黑" panose="020B0503020204020204" charset="-122"/>
              </a:rPr>
              <a:t>醋酸钙自20世纪90年代初期在</a:t>
            </a:r>
            <a:r>
              <a:rPr lang="zh-CN" altLang="en-US" sz="1600" b="1" kern="0" dirty="0">
                <a:latin typeface="微软雅黑" panose="020B0503020204020204" charset="-122"/>
                <a:ea typeface="微软雅黑" panose="020B0503020204020204" charset="-122"/>
              </a:rPr>
              <a:t>美国</a:t>
            </a:r>
            <a:r>
              <a:rPr lang="zh-CN" altLang="zh-CN" sz="1600" b="1" kern="0" dirty="0">
                <a:latin typeface="微软雅黑" panose="020B0503020204020204" charset="-122"/>
                <a:ea typeface="微软雅黑" panose="020B0503020204020204" charset="-122"/>
              </a:rPr>
              <a:t>获批用于高磷血症治疗以来，</a:t>
            </a:r>
            <a:r>
              <a:rPr lang="zh-CN" altLang="zh-CN" sz="1600" b="1" kern="0" dirty="0">
                <a:solidFill>
                  <a:srgbClr val="C00000"/>
                </a:solidFill>
                <a:latin typeface="微软雅黑" panose="020B0503020204020204" charset="-122"/>
                <a:ea typeface="微软雅黑" panose="020B0503020204020204" charset="-122"/>
              </a:rPr>
              <a:t>全球临床应用已有30余年历史。</a:t>
            </a:r>
            <a:r>
              <a:rPr lang="zh-CN" altLang="zh-CN" sz="1600" b="1" kern="0" dirty="0">
                <a:latin typeface="微软雅黑" panose="020B0503020204020204" charset="-122"/>
                <a:ea typeface="微软雅黑" panose="020B0503020204020204" charset="-122"/>
              </a:rPr>
              <a:t>其片剂、</a:t>
            </a:r>
            <a:r>
              <a:rPr lang="zh-CN" altLang="en-US" sz="1600" b="1" kern="0" dirty="0">
                <a:latin typeface="微软雅黑" panose="020B0503020204020204" charset="-122"/>
                <a:ea typeface="微软雅黑" panose="020B0503020204020204" charset="-122"/>
              </a:rPr>
              <a:t>胶囊</a:t>
            </a:r>
            <a:r>
              <a:rPr lang="zh-CN" altLang="zh-CN" sz="1600" b="1" kern="0" dirty="0">
                <a:latin typeface="微软雅黑" panose="020B0503020204020204" charset="-122"/>
                <a:ea typeface="微软雅黑" panose="020B0503020204020204" charset="-122"/>
              </a:rPr>
              <a:t>及</a:t>
            </a:r>
            <a:r>
              <a:rPr lang="zh-CN" altLang="en-US" sz="1600" b="1" kern="0" dirty="0">
                <a:latin typeface="微软雅黑" panose="020B0503020204020204" charset="-122"/>
                <a:ea typeface="微软雅黑" panose="020B0503020204020204" charset="-122"/>
              </a:rPr>
              <a:t>口服溶液</a:t>
            </a:r>
            <a:r>
              <a:rPr lang="zh-CN" altLang="zh-CN" sz="1600" b="1" kern="0" dirty="0">
                <a:latin typeface="微软雅黑" panose="020B0503020204020204" charset="-122"/>
                <a:ea typeface="微软雅黑" panose="020B0503020204020204" charset="-122"/>
              </a:rPr>
              <a:t>等多种剂型已在北美、欧洲、亚洲等多国广泛使用，</a:t>
            </a:r>
            <a:r>
              <a:rPr lang="zh-CN" altLang="zh-CN" sz="1600" b="1" kern="0" dirty="0">
                <a:solidFill>
                  <a:srgbClr val="C00000"/>
                </a:solidFill>
                <a:latin typeface="微软雅黑" panose="020B0503020204020204" charset="-122"/>
                <a:ea typeface="微软雅黑" panose="020B0503020204020204" charset="-122"/>
              </a:rPr>
              <a:t>积累了大量的临床应用经验。</a:t>
            </a:r>
            <a:endParaRPr lang="en-US" altLang="zh-CN" sz="1600" b="1" kern="0" dirty="0">
              <a:solidFill>
                <a:srgbClr val="C00000"/>
              </a:solidFill>
              <a:latin typeface="微软雅黑" panose="020B0503020204020204" charset="-122"/>
              <a:ea typeface="微软雅黑" panose="020B0503020204020204" charset="-122"/>
            </a:endParaRPr>
          </a:p>
          <a:p>
            <a:pPr marL="0" marR="0" lvl="0" indent="0" algn="just" defTabSz="914400" rtl="0" eaLnBrk="0" fontAlgn="base" latinLnBrk="0" hangingPunct="0">
              <a:lnSpc>
                <a:spcPct val="120000"/>
              </a:lnSpc>
              <a:spcBef>
                <a:spcPct val="0"/>
              </a:spcBef>
              <a:spcAft>
                <a:spcPct val="0"/>
              </a:spcAft>
              <a:buClrTx/>
              <a:buSzTx/>
              <a:buFontTx/>
              <a:buNone/>
            </a:pPr>
            <a:endParaRPr lang="zh-CN" altLang="zh-CN" sz="1600" b="1" kern="0" dirty="0">
              <a:latin typeface="微软雅黑" panose="020B0503020204020204" charset="-122"/>
              <a:ea typeface="微软雅黑" panose="020B0503020204020204" charset="-122"/>
            </a:endParaRPr>
          </a:p>
          <a:p>
            <a:pPr marL="0" marR="0" lvl="0" indent="0" algn="just" defTabSz="914400" rtl="0" eaLnBrk="0" fontAlgn="base" latinLnBrk="0" hangingPunct="0">
              <a:lnSpc>
                <a:spcPct val="120000"/>
              </a:lnSpc>
              <a:spcBef>
                <a:spcPct val="0"/>
              </a:spcBef>
              <a:spcAft>
                <a:spcPct val="0"/>
              </a:spcAft>
              <a:buClrTx/>
              <a:buSzTx/>
              <a:buFontTx/>
              <a:buNone/>
            </a:pPr>
            <a:r>
              <a:rPr lang="zh-CN" altLang="zh-CN" sz="1600" b="1" kern="0" dirty="0">
                <a:latin typeface="微软雅黑" panose="020B0503020204020204" charset="-122"/>
                <a:ea typeface="微软雅黑" panose="020B0503020204020204" charset="-122"/>
              </a:rPr>
              <a:t>原研药企的多项临床观察研究显示，</a:t>
            </a:r>
            <a:r>
              <a:rPr lang="zh-CN" altLang="zh-CN" sz="1600" b="1" kern="0" dirty="0">
                <a:solidFill>
                  <a:srgbClr val="C00000"/>
                </a:solidFill>
                <a:latin typeface="微软雅黑" panose="020B0503020204020204" charset="-122"/>
                <a:ea typeface="微软雅黑" panose="020B0503020204020204" charset="-122"/>
              </a:rPr>
              <a:t>醋酸钙总体耐受性良好，</a:t>
            </a:r>
            <a:r>
              <a:rPr lang="zh-CN" altLang="zh-CN" sz="1600" b="1" kern="0" dirty="0">
                <a:latin typeface="微软雅黑" panose="020B0503020204020204" charset="-122"/>
                <a:ea typeface="微软雅黑" panose="020B0503020204020204" charset="-122"/>
              </a:rPr>
              <a:t>无严重器官毒性报道。</a:t>
            </a:r>
            <a:r>
              <a:rPr lang="zh-CN" altLang="en-US" sz="1600" b="1" kern="0" dirty="0">
                <a:latin typeface="微软雅黑" panose="020B0503020204020204" charset="-122"/>
                <a:ea typeface="微软雅黑" panose="020B0503020204020204" charset="-122"/>
              </a:rPr>
              <a:t>常见不良反应为腹泻（</a:t>
            </a:r>
            <a:r>
              <a:rPr lang="en-US" altLang="zh-CN" sz="1600" b="1" kern="0" dirty="0">
                <a:latin typeface="微软雅黑" panose="020B0503020204020204" charset="-122"/>
                <a:ea typeface="微软雅黑" panose="020B0503020204020204" charset="-122"/>
              </a:rPr>
              <a:t>13.2%</a:t>
            </a:r>
            <a:r>
              <a:rPr lang="zh-CN" altLang="en-US" sz="1600" b="1" kern="0" dirty="0">
                <a:latin typeface="微软雅黑" panose="020B0503020204020204" charset="-122"/>
                <a:ea typeface="微软雅黑" panose="020B0503020204020204" charset="-122"/>
              </a:rPr>
              <a:t>），恶心（</a:t>
            </a:r>
            <a:r>
              <a:rPr lang="en-US" altLang="zh-CN" sz="1600" b="1" kern="0" dirty="0">
                <a:latin typeface="微软雅黑" panose="020B0503020204020204" charset="-122"/>
                <a:ea typeface="微软雅黑" panose="020B0503020204020204" charset="-122"/>
              </a:rPr>
              <a:t>3.6%</a:t>
            </a:r>
            <a:r>
              <a:rPr lang="zh-CN" altLang="en-US" sz="1600" b="1" kern="0" dirty="0">
                <a:latin typeface="微软雅黑" panose="020B0503020204020204" charset="-122"/>
                <a:ea typeface="微软雅黑" panose="020B0503020204020204" charset="-122"/>
              </a:rPr>
              <a:t>），呕吐（</a:t>
            </a:r>
            <a:r>
              <a:rPr lang="en-US" altLang="zh-CN" sz="1600" b="1" kern="0" dirty="0">
                <a:latin typeface="微软雅黑" panose="020B0503020204020204" charset="-122"/>
                <a:ea typeface="微软雅黑" panose="020B0503020204020204" charset="-122"/>
              </a:rPr>
              <a:t>2.4%</a:t>
            </a:r>
            <a:r>
              <a:rPr lang="zh-CN" altLang="en-US" sz="1600" b="1" kern="0" dirty="0">
                <a:latin typeface="微软雅黑" panose="020B0503020204020204" charset="-122"/>
                <a:ea typeface="微软雅黑" panose="020B0503020204020204" charset="-122"/>
              </a:rPr>
              <a:t>），高钙血症（</a:t>
            </a:r>
            <a:r>
              <a:rPr lang="en-US" altLang="zh-CN" sz="1600" b="1" kern="0" dirty="0">
                <a:latin typeface="微软雅黑" panose="020B0503020204020204" charset="-122"/>
                <a:ea typeface="微软雅黑" panose="020B0503020204020204" charset="-122"/>
              </a:rPr>
              <a:t>12.6%</a:t>
            </a:r>
            <a:r>
              <a:rPr lang="zh-CN" altLang="en-US" sz="1600" b="1" kern="0" dirty="0">
                <a:latin typeface="微软雅黑" panose="020B0503020204020204" charset="-122"/>
                <a:ea typeface="微软雅黑" panose="020B0503020204020204" charset="-122"/>
              </a:rPr>
              <a:t>）</a:t>
            </a:r>
            <a:r>
              <a:rPr lang="en-US" altLang="zh-CN" sz="1600" b="1" kern="0" baseline="30000" dirty="0">
                <a:latin typeface="微软雅黑" panose="020B0503020204020204" charset="-122"/>
                <a:ea typeface="微软雅黑" panose="020B0503020204020204" charset="-122"/>
              </a:rPr>
              <a:t>[2]</a:t>
            </a:r>
            <a:r>
              <a:rPr lang="zh-CN" altLang="en-US" sz="1600" b="1" kern="0" dirty="0">
                <a:latin typeface="微软雅黑" panose="020B0503020204020204" charset="-122"/>
                <a:ea typeface="微软雅黑" panose="020B0503020204020204" charset="-122"/>
              </a:rPr>
              <a:t>。</a:t>
            </a:r>
            <a:endParaRPr lang="zh-CN" altLang="en-US" sz="1600" b="1" kern="0" dirty="0">
              <a:latin typeface="微软雅黑" panose="020B0503020204020204" charset="-122"/>
              <a:ea typeface="微软雅黑" panose="020B0503020204020204" charset="-122"/>
            </a:endParaRPr>
          </a:p>
        </p:txBody>
      </p:sp>
      <p:sp>
        <p:nvSpPr>
          <p:cNvPr id="57" name="文本框 56"/>
          <p:cNvSpPr txBox="1"/>
          <p:nvPr/>
        </p:nvSpPr>
        <p:spPr>
          <a:xfrm>
            <a:off x="6885895" y="1536190"/>
            <a:ext cx="5088707" cy="697729"/>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defPPr>
              <a:defRPr lang="zh-CN"/>
            </a:defPPr>
            <a:lvl1pPr algn="ctr">
              <a:defRPr sz="1400">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solidFill>
                  <a:schemeClr val="tx1"/>
                </a:solidFill>
                <a:sym typeface="等线" panose="02010600030101010101" charset="-122"/>
              </a:rPr>
              <a:t>国际应用</a:t>
            </a:r>
            <a:r>
              <a:rPr lang="en-US" altLang="zh-CN" sz="1600" b="1" dirty="0">
                <a:solidFill>
                  <a:schemeClr val="tx1"/>
                </a:solidFill>
                <a:sym typeface="等线" panose="02010600030101010101" charset="-122"/>
              </a:rPr>
              <a:t>30</a:t>
            </a:r>
            <a:r>
              <a:rPr lang="zh-CN" altLang="en-US" sz="1600" b="1" dirty="0">
                <a:solidFill>
                  <a:schemeClr val="tx1"/>
                </a:solidFill>
                <a:sym typeface="等线" panose="02010600030101010101" charset="-122"/>
              </a:rPr>
              <a:t>余年，安全性充分验证</a:t>
            </a:r>
            <a:endParaRPr lang="zh-CN" altLang="en-US" sz="1600" b="1" dirty="0">
              <a:solidFill>
                <a:schemeClr val="tx1"/>
              </a:solidFill>
              <a:sym typeface="等线" panose="0201060003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4" name="矩形: 圆角 6"/>
            <p:cNvSpPr/>
            <p:nvPr/>
          </p:nvSpPr>
          <p:spPr>
            <a:xfrm>
              <a:off x="4036" y="2"/>
              <a:ext cx="4019"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创新型</a:t>
              </a:r>
              <a:endParaRPr lang="zh-CN" altLang="en-US" sz="1200" b="1" dirty="0">
                <a:latin typeface="微软雅黑" panose="020B0503020204020204" charset="-122"/>
                <a:ea typeface="微软雅黑" panose="020B0503020204020204" charset="-122"/>
              </a:endParaRP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8" name="矩形: 圆角 6"/>
            <p:cNvSpPr/>
            <p:nvPr/>
          </p:nvSpPr>
          <p:spPr>
            <a:xfrm>
              <a:off x="15638" y="0"/>
              <a:ext cx="356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19" name="组合 18"/>
          <p:cNvGrpSpPr/>
          <p:nvPr/>
        </p:nvGrpSpPr>
        <p:grpSpPr>
          <a:xfrm>
            <a:off x="520700" y="57785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2"/>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3"/>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418590" y="647065"/>
            <a:ext cx="9115425" cy="521970"/>
          </a:xfrm>
          <a:prstGeom prst="rect">
            <a:avLst/>
          </a:prstGeom>
          <a:noFill/>
        </p:spPr>
        <p:txBody>
          <a:bodyPr wrap="square" rtlCol="0" anchor="t">
            <a:spAutoFit/>
          </a:bodyPr>
          <a:lstStyle/>
          <a:p>
            <a:r>
              <a:rPr lang="zh-CN" altLang="en-US" sz="28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溶液剂型可弥补目录空白，治疗效果明确，依从性更高</a:t>
            </a:r>
            <a:endParaRPr lang="zh-CN" altLang="en-US" sz="2800" b="1">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793071" y="4931963"/>
            <a:ext cx="1591013" cy="763409"/>
          </a:xfrm>
          <a:prstGeom prst="rect">
            <a:avLst/>
          </a:prstGeom>
          <a:noFill/>
        </p:spPr>
        <p:txBody>
          <a:bodyPr wrap="square" rtlCol="0" anchor="t">
            <a:noAutofit/>
          </a:bodyPr>
          <a:lstStyle/>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p:txBody>
      </p:sp>
      <p:grpSp>
        <p:nvGrpSpPr>
          <p:cNvPr id="17" name="组合 16"/>
          <p:cNvGrpSpPr/>
          <p:nvPr/>
        </p:nvGrpSpPr>
        <p:grpSpPr>
          <a:xfrm>
            <a:off x="678137" y="3063300"/>
            <a:ext cx="10830491" cy="2929729"/>
            <a:chOff x="3788208" y="2405873"/>
            <a:chExt cx="11367521" cy="4111871"/>
          </a:xfrm>
        </p:grpSpPr>
        <p:sp>
          <p:nvSpPr>
            <p:cNvPr id="18" name="文本1"/>
            <p:cNvSpPr>
              <a:spLocks noChangeArrowheads="1"/>
            </p:cNvSpPr>
            <p:nvPr/>
          </p:nvSpPr>
          <p:spPr bwMode="gray">
            <a:xfrm>
              <a:off x="5406596" y="2405873"/>
              <a:ext cx="9749133" cy="1196229"/>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mn-ea"/>
                  <a:cs typeface="微软雅黑" panose="020B0503020204020204" charset="-122"/>
                  <a:sym typeface="+mn-ea"/>
                </a:rPr>
                <a:t>填补目录内高磷血症治疗无溶液剂的空白，优化目录剂型结构；</a:t>
              </a:r>
              <a:endParaRPr lang="en-US" altLang="zh-CN" sz="1400" dirty="0">
                <a:latin typeface="+mn-ea"/>
                <a:cs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mn-ea"/>
                  <a:cs typeface="微软雅黑" panose="020B0503020204020204" charset="-122"/>
                  <a:sym typeface="+mn-ea"/>
                </a:rPr>
                <a:t>填补目录内</a:t>
              </a:r>
              <a:r>
                <a:rPr lang="zh-CN" altLang="en-US" sz="1400" dirty="0">
                  <a:latin typeface="+mn-ea"/>
                  <a:sym typeface="+mn-ea"/>
                </a:rPr>
                <a:t>降磷药物口服固体制剂</a:t>
              </a:r>
              <a:r>
                <a:rPr lang="zh-CN" altLang="en-US" sz="1400" dirty="0">
                  <a:solidFill>
                    <a:schemeClr val="accent1">
                      <a:lumMod val="75000"/>
                    </a:schemeClr>
                  </a:solidFill>
                  <a:latin typeface="+mn-ea"/>
                  <a:cs typeface="微软雅黑" panose="020B0503020204020204" charset="-122"/>
                  <a:sym typeface="+mn-ea"/>
                </a:rPr>
                <a:t>无法覆盖老年、胃肠功能较弱、吞咽障碍等特殊患者</a:t>
              </a:r>
              <a:r>
                <a:rPr lang="zh-CN" altLang="en-US" sz="1400" dirty="0">
                  <a:latin typeface="+mn-ea"/>
                  <a:cs typeface="微软雅黑" panose="020B0503020204020204" charset="-122"/>
                  <a:sym typeface="+mn-ea"/>
                </a:rPr>
                <a:t>可及且经济的治疗需求。</a:t>
              </a:r>
              <a:endParaRPr lang="zh-CN" altLang="en-US" sz="1400" dirty="0">
                <a:solidFill>
                  <a:schemeClr val="tx2"/>
                </a:solidFill>
                <a:latin typeface="+mn-ea"/>
                <a:cs typeface="微软雅黑" panose="020B0503020204020204" charset="-122"/>
                <a:sym typeface="HarmonyOS Sans SC Light" panose="00000400000000000000" pitchFamily="2" charset="-122"/>
              </a:endParaRPr>
            </a:p>
          </p:txBody>
        </p:sp>
        <p:sp>
          <p:nvSpPr>
            <p:cNvPr id="22" name="标题1"/>
            <p:cNvSpPr>
              <a:spLocks noChangeArrowheads="1"/>
            </p:cNvSpPr>
            <p:nvPr/>
          </p:nvSpPr>
          <p:spPr bwMode="gray">
            <a:xfrm>
              <a:off x="3788877" y="2425017"/>
              <a:ext cx="1425707" cy="1202250"/>
            </a:xfrm>
            <a:prstGeom prst="roundRect">
              <a:avLst>
                <a:gd name="adj" fmla="val 11921"/>
              </a:avLst>
            </a:prstGeom>
            <a:solidFill>
              <a:schemeClr val="accent1">
                <a:lumMod val="75000"/>
              </a:schemeClr>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zh-CN"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rPr>
                <a:t>弥补目录空白</a:t>
              </a:r>
              <a:endParaRPr lang="zh-CN" altLang="zh-CN"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endParaRPr>
            </a:p>
          </p:txBody>
        </p:sp>
        <p:sp>
          <p:nvSpPr>
            <p:cNvPr id="23" name="文本2"/>
            <p:cNvSpPr>
              <a:spLocks noChangeArrowheads="1"/>
            </p:cNvSpPr>
            <p:nvPr/>
          </p:nvSpPr>
          <p:spPr bwMode="gray">
            <a:xfrm>
              <a:off x="5406596" y="3771602"/>
              <a:ext cx="9749133" cy="1440428"/>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CKD</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等慢性病需长期用药，本品助力慢性病患者的持续治疗，响应</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健康中国</a:t>
              </a:r>
              <a:r>
                <a:rPr lang="en-US" altLang="zh-CN"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2030”</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对慢性病管理的规划。</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纳入医保后，可保障参保人员的合理用药，保障老年人、吞咽障碍患者等弱势群体的用药可及性，</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药品费用水平与基本医疗保险基金及参保人承受能力相适应</a:t>
              </a: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，对医保基金的影响有限、可控。</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5" name="标题2"/>
            <p:cNvSpPr>
              <a:spLocks noChangeArrowheads="1"/>
            </p:cNvSpPr>
            <p:nvPr/>
          </p:nvSpPr>
          <p:spPr bwMode="gray">
            <a:xfrm>
              <a:off x="3788208" y="3859680"/>
              <a:ext cx="1426376" cy="1192215"/>
            </a:xfrm>
            <a:prstGeom prst="roundRect">
              <a:avLst>
                <a:gd name="adj" fmla="val 11921"/>
              </a:avLst>
            </a:prstGeom>
            <a:solidFill>
              <a:srgbClr val="0070C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符合</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保基本</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原则</a:t>
              </a:r>
              <a:endPar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6" name="文本3"/>
            <p:cNvSpPr>
              <a:spLocks noChangeArrowheads="1"/>
            </p:cNvSpPr>
            <p:nvPr/>
          </p:nvSpPr>
          <p:spPr bwMode="ltGray">
            <a:xfrm>
              <a:off x="5406596" y="5336234"/>
              <a:ext cx="9749133" cy="118151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400" dirty="0">
                  <a:solidFill>
                    <a:schemeClr val="tx1"/>
                  </a:solidFill>
                  <a:latin typeface="微软雅黑" panose="020B0503020204020204" charset="-122"/>
                  <a:ea typeface="微软雅黑" panose="020B0503020204020204" charset="-122"/>
                  <a:sym typeface="+mn-ea"/>
                </a:rPr>
                <a:t>本品</a:t>
              </a:r>
              <a:r>
                <a:rPr lang="zh-CN" altLang="en-US" sz="1400" dirty="0">
                  <a:solidFill>
                    <a:schemeClr val="accent1">
                      <a:lumMod val="75000"/>
                    </a:schemeClr>
                  </a:solidFill>
                  <a:latin typeface="微软雅黑" panose="020B0503020204020204" charset="-122"/>
                  <a:ea typeface="微软雅黑" panose="020B0503020204020204" charset="-122"/>
                  <a:sym typeface="+mn-ea"/>
                </a:rPr>
                <a:t>适应症、用法用量明确</a:t>
              </a:r>
              <a:r>
                <a:rPr lang="zh-CN" altLang="en-US" sz="1400" dirty="0">
                  <a:solidFill>
                    <a:schemeClr val="tx1"/>
                  </a:solidFill>
                  <a:latin typeface="微软雅黑" panose="020B0503020204020204" charset="-122"/>
                  <a:ea typeface="微软雅黑" panose="020B0503020204020204" charset="-122"/>
                  <a:sym typeface="+mn-ea"/>
                </a:rPr>
                <a:t>，不易出现滥用或潜在超说明书用药的可能性；溶液剂型使用方便，精准给药，</a:t>
              </a:r>
              <a:r>
                <a:rPr lang="zh-CN" altLang="en-US" sz="1400" kern="0" dirty="0">
                  <a:solidFill>
                    <a:schemeClr val="tx1"/>
                  </a:solidFill>
                  <a:latin typeface="微软雅黑" panose="020B0503020204020204" charset="-122"/>
                  <a:ea typeface="微软雅黑" panose="020B0503020204020204" charset="-122"/>
                  <a:sym typeface="+mn-ea"/>
                </a:rPr>
                <a:t>是临床常用的对症治疗药物，临床滥用风险小，</a:t>
              </a:r>
              <a:r>
                <a:rPr lang="zh-CN" altLang="en-US" sz="1400" dirty="0">
                  <a:solidFill>
                    <a:schemeClr val="accent1">
                      <a:lumMod val="75000"/>
                    </a:schemeClr>
                  </a:solidFill>
                  <a:latin typeface="微软雅黑" panose="020B0503020204020204" charset="-122"/>
                  <a:ea typeface="微软雅黑" panose="020B0503020204020204" charset="-122"/>
                  <a:sym typeface="+mn-ea"/>
                </a:rPr>
                <a:t>医保审核清晰，临床管理难度低</a:t>
              </a:r>
              <a:r>
                <a:rPr lang="zh-CN" altLang="en-US" sz="1400" dirty="0">
                  <a:solidFill>
                    <a:schemeClr val="tx1"/>
                  </a:solidFill>
                  <a:latin typeface="微软雅黑" panose="020B0503020204020204" charset="-122"/>
                  <a:ea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27" name="标题3"/>
            <p:cNvSpPr>
              <a:spLocks noChangeArrowheads="1"/>
            </p:cNvSpPr>
            <p:nvPr/>
          </p:nvSpPr>
          <p:spPr bwMode="gray">
            <a:xfrm>
              <a:off x="3804934" y="5300105"/>
              <a:ext cx="1409650" cy="1181510"/>
            </a:xfrm>
            <a:prstGeom prst="roundRect">
              <a:avLst>
                <a:gd name="adj" fmla="val 11921"/>
              </a:avLst>
            </a:prstGeom>
            <a:solidFill>
              <a:schemeClr val="accent1">
                <a:lumMod val="40000"/>
                <a:lumOff val="60000"/>
              </a:schemeClr>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latin typeface="微软雅黑" panose="020B0503020204020204" charset="-122"/>
                  <a:ea typeface="微软雅黑" panose="020B0503020204020204" charset="-122"/>
                  <a:sym typeface="+mn-ea"/>
                </a:rPr>
                <a:t>临床管理</a:t>
              </a:r>
              <a:endParaRPr lang="zh-CN" altLang="en-US" sz="1400" b="1" kern="0" dirty="0">
                <a:latin typeface="微软雅黑" panose="020B0503020204020204" charset="-122"/>
                <a:ea typeface="微软雅黑" panose="020B0503020204020204" charset="-122"/>
                <a:sym typeface="+mn-ea"/>
              </a:endParaRPr>
            </a:p>
            <a:p>
              <a:pPr algn="ctr" defTabSz="1219200" fontAlgn="base">
                <a:lnSpc>
                  <a:spcPct val="120000"/>
                </a:lnSpc>
                <a:spcBef>
                  <a:spcPct val="0"/>
                </a:spcBef>
                <a:spcAft>
                  <a:spcPct val="0"/>
                </a:spcAft>
                <a:defRPr/>
              </a:pPr>
              <a:r>
                <a:rPr lang="zh-CN" altLang="en-US" sz="1400" b="1" kern="0" dirty="0">
                  <a:latin typeface="微软雅黑" panose="020B0503020204020204" charset="-122"/>
                  <a:ea typeface="微软雅黑" panose="020B0503020204020204" charset="-122"/>
                  <a:sym typeface="+mn-ea"/>
                </a:rPr>
                <a:t>难度低</a:t>
              </a:r>
              <a:endParaRPr lang="zh-CN" altLang="en-US" sz="1400" b="1" kern="0" dirty="0">
                <a:latin typeface="微软雅黑" panose="020B0503020204020204" charset="-122"/>
                <a:ea typeface="微软雅黑" panose="020B0503020204020204" charset="-122"/>
                <a:sym typeface="+mn-ea"/>
              </a:endParaRPr>
            </a:p>
          </p:txBody>
        </p:sp>
      </p:grpSp>
      <p:sp>
        <p:nvSpPr>
          <p:cNvPr id="31" name="标题1"/>
          <p:cNvSpPr>
            <a:spLocks noChangeArrowheads="1"/>
          </p:cNvSpPr>
          <p:nvPr/>
        </p:nvSpPr>
        <p:spPr bwMode="gray">
          <a:xfrm>
            <a:off x="678136" y="1819613"/>
            <a:ext cx="1373761" cy="1178901"/>
          </a:xfrm>
          <a:prstGeom prst="roundRect">
            <a:avLst>
              <a:gd name="adj" fmla="val 11921"/>
            </a:avLst>
          </a:prstGeom>
          <a:solidFill>
            <a:srgbClr val="00206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rPr>
              <a:t>慢性肾病管理成为公共卫生问题</a:t>
            </a:r>
            <a:endParaRPr lang="zh-CN" altLang="zh-CN" sz="14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endParaRPr>
          </a:p>
        </p:txBody>
      </p:sp>
      <p:sp>
        <p:nvSpPr>
          <p:cNvPr id="32" name="文本1"/>
          <p:cNvSpPr>
            <a:spLocks noChangeArrowheads="1"/>
          </p:cNvSpPr>
          <p:nvPr/>
        </p:nvSpPr>
        <p:spPr bwMode="gray">
          <a:xfrm>
            <a:off x="2214202" y="1902317"/>
            <a:ext cx="9288559" cy="105408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高磷血症是</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患者常见并发症，导致软组织钙化、骨痛、骨折、甚至危害心血管系统</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中国</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透析并发高磷血症患者片剂负荷重，血磷达标率低，增加</a:t>
            </a:r>
            <a:r>
              <a:rPr lang="en-US" altLang="zh-CN" sz="1400" dirty="0">
                <a:latin typeface="微软雅黑" panose="020B0503020204020204" charset="-122"/>
                <a:ea typeface="微软雅黑" panose="020B0503020204020204" charset="-122"/>
                <a:cs typeface="微软雅黑" panose="020B0503020204020204" charset="-122"/>
                <a:sym typeface="+mn-ea"/>
              </a:rPr>
              <a:t>CKD</a:t>
            </a:r>
            <a:r>
              <a:rPr lang="zh-CN" altLang="en-US" sz="1400" dirty="0">
                <a:latin typeface="微软雅黑" panose="020B0503020204020204" charset="-122"/>
                <a:ea typeface="微软雅黑" panose="020B0503020204020204" charset="-122"/>
                <a:cs typeface="微软雅黑" panose="020B0503020204020204" charset="-122"/>
                <a:sym typeface="+mn-ea"/>
              </a:rPr>
              <a:t>患者死亡率</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492810" y="559977"/>
            <a:ext cx="10447655" cy="523220"/>
          </a:xfrm>
          <a:prstGeom prst="rect">
            <a:avLst/>
          </a:prstGeom>
          <a:noFill/>
        </p:spPr>
        <p:txBody>
          <a:bodyPr wrap="square" rtlCol="0" anchor="t">
            <a:spAutoFit/>
          </a:bodyPr>
          <a:lstStyle/>
          <a:p>
            <a:r>
              <a:rPr lang="zh-CN" altLang="en-US" sz="2800" b="1" dirty="0">
                <a:solidFill>
                  <a:srgbClr val="4874CB"/>
                </a:solidFill>
                <a:sym typeface="+mn-ea"/>
              </a:rPr>
              <a:t>国内高磷血症治疗的唯一溶液制剂</a:t>
            </a:r>
            <a:endParaRPr lang="zh-CN" altLang="en-US" sz="2800" b="1" dirty="0">
              <a:solidFill>
                <a:srgbClr val="4874CB"/>
              </a:solidFill>
              <a:sym typeface="+mn-ea"/>
            </a:endParaRPr>
          </a:p>
        </p:txBody>
      </p:sp>
      <p:sp>
        <p:nvSpPr>
          <p:cNvPr id="2" name="文本框 1"/>
          <p:cNvSpPr txBox="1"/>
          <p:nvPr/>
        </p:nvSpPr>
        <p:spPr>
          <a:xfrm>
            <a:off x="753216" y="1718610"/>
            <a:ext cx="4599305" cy="2353310"/>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药品通用名称</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注册规格</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473ml</a:t>
            </a:r>
            <a:r>
              <a:rPr lang="zh-CN" altLang="en-US"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63.1g</a:t>
            </a:r>
            <a:endPar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中国大陆首次上市时间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】2024</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3</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月</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全球首个上市国家</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地区及上市时间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美国 </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2011</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目前大陆地区同通用名产品的上市情</a:t>
            </a:r>
            <a:r>
              <a:rPr lang="zh-CN" altLang="en-US" sz="1400" dirty="0">
                <a:solidFill>
                  <a:schemeClr val="tx1">
                    <a:lumMod val="85000"/>
                    <a:lumOff val="15000"/>
                  </a:schemeClr>
                </a:solidFill>
                <a:latin typeface="微软雅黑" panose="020B0503020204020204" charset="-122"/>
                <a:ea typeface="微软雅黑" panose="020B0503020204020204" charset="-122"/>
              </a:rPr>
              <a:t>况</a:t>
            </a:r>
            <a:r>
              <a:rPr lang="en-US" altLang="zh-CN" sz="1400" dirty="0">
                <a:solidFill>
                  <a:schemeClr val="tx1">
                    <a:lumMod val="85000"/>
                    <a:lumOff val="15000"/>
                  </a:schemeClr>
                </a:solidFill>
                <a:latin typeface="微软雅黑" panose="020B0503020204020204" charset="-122"/>
                <a:ea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rPr>
              <a:t>共</a:t>
            </a:r>
            <a:r>
              <a:rPr lang="en-US" altLang="zh-CN" sz="1400" dirty="0">
                <a:solidFill>
                  <a:schemeClr val="tx1">
                    <a:lumMod val="85000"/>
                    <a:lumOff val="15000"/>
                  </a:schemeClr>
                </a:solidFill>
                <a:latin typeface="微软雅黑" panose="020B0503020204020204" charset="-122"/>
                <a:ea typeface="微软雅黑" panose="020B0503020204020204" charset="-122"/>
              </a:rPr>
              <a:t>6</a:t>
            </a:r>
            <a:r>
              <a:rPr lang="zh-CN" altLang="en-US" sz="1400" dirty="0">
                <a:solidFill>
                  <a:schemeClr val="tx1">
                    <a:lumMod val="85000"/>
                    <a:lumOff val="15000"/>
                  </a:schemeClr>
                </a:solidFill>
                <a:latin typeface="微软雅黑" panose="020B0503020204020204" charset="-122"/>
                <a:ea typeface="微软雅黑" panose="020B0503020204020204" charset="-122"/>
              </a:rPr>
              <a:t>家</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是否为</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OTC</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否</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53216" y="3670865"/>
            <a:ext cx="4599305" cy="2893100"/>
          </a:xfrm>
          <a:prstGeom prst="rect">
            <a:avLst/>
          </a:prstGeom>
          <a:noFill/>
        </p:spPr>
        <p:txBody>
          <a:bodyPr wrap="square">
            <a:spAutoFit/>
          </a:bodyPr>
          <a:lstStyle/>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用法用量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成人透析患者推荐的醋酸钙口服溶液的起始剂量为</a:t>
            </a:r>
            <a:r>
              <a:rPr lang="zh-CN"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每次餐时服用</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。在不发生高钙血症的情况下，可逐渐增加剂量使血清</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磷酸盐水平降低至目标范围。每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2-3</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周滴定一次剂量，直至达到可接受的血清磷酸盐水平。大多数患者需要</a:t>
            </a:r>
            <a:r>
              <a:rPr lang="zh-CN"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每次餐时服用</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15-20ml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说明书适应症</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醋酸钙口服溶液可作为一种减少饮食中磷酸盐摄入量和透析的辅助手段，以降低接受透析的肾功能衰竭患者的血清磷水平。 </a:t>
            </a:r>
            <a:endPar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5954955" y="1393410"/>
            <a:ext cx="5985510" cy="1248493"/>
          </a:xfrm>
          <a:prstGeom prst="flowChartAlternateProcess">
            <a:avLst/>
          </a:prstGeom>
          <a:solidFill>
            <a:schemeClr val="bg1">
              <a:lumMod val="85000"/>
            </a:schemeClr>
          </a:solidFill>
          <a:ln>
            <a:solidFill>
              <a:schemeClr val="bg1">
                <a:lumMod val="85000"/>
              </a:schemeClr>
            </a:solidFill>
          </a:ln>
          <a:effectLst/>
        </p:spPr>
        <p:txBody>
          <a:bodyPr wrap="square" rtlCol="0">
            <a:noAutofit/>
          </a:bodyPr>
          <a:lstStyle/>
          <a:p>
            <a:pPr algn="l">
              <a:lnSpc>
                <a:spcPct val="150000"/>
              </a:lnSpc>
            </a:pPr>
            <a:r>
              <a:rPr lang="en-US" altLang="zh-CN" sz="1400" b="1" dirty="0">
                <a:solidFill>
                  <a:srgbClr val="0070C0"/>
                </a:solidFill>
                <a:latin typeface="微软雅黑" panose="020B0503020204020204" charset="-122"/>
                <a:ea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rPr>
              <a:t>参照药品建议</a:t>
            </a:r>
            <a:r>
              <a:rPr lang="en-US" altLang="zh-CN" sz="1400" b="1" dirty="0">
                <a:solidFill>
                  <a:srgbClr val="0070C0"/>
                </a:solidFill>
                <a:latin typeface="微软雅黑" panose="020B0503020204020204" charset="-122"/>
                <a:ea typeface="微软雅黑" panose="020B0503020204020204" charset="-122"/>
              </a:rPr>
              <a:t>】</a:t>
            </a:r>
            <a:r>
              <a:rPr lang="zh-CN" altLang="en-US" sz="1400" b="1" dirty="0">
                <a:latin typeface="微软雅黑" panose="020B0503020204020204" charset="-122"/>
                <a:ea typeface="微软雅黑" panose="020B0503020204020204" charset="-122"/>
              </a:rPr>
              <a:t>醋酸钙片</a:t>
            </a:r>
            <a:endParaRPr lang="en-US" altLang="zh-CN" sz="1400" b="1" dirty="0">
              <a:latin typeface="微软雅黑" panose="020B0503020204020204" charset="-122"/>
              <a:ea typeface="微软雅黑" panose="020B0503020204020204" charset="-122"/>
            </a:endParaRPr>
          </a:p>
          <a:p>
            <a:pPr algn="l">
              <a:lnSpc>
                <a:spcPct val="150000"/>
              </a:lnSpc>
            </a:pPr>
            <a:endParaRPr lang="en-US" altLang="zh-CN" sz="1400" b="1" dirty="0">
              <a:solidFill>
                <a:schemeClr val="accent6">
                  <a:lumMod val="75000"/>
                </a:schemeClr>
              </a:solidFill>
              <a:latin typeface="微软雅黑" panose="020B0503020204020204" charset="-122"/>
              <a:ea typeface="微软雅黑" panose="020B0503020204020204" charset="-122"/>
            </a:endParaRPr>
          </a:p>
          <a:p>
            <a:pPr algn="l">
              <a:lnSpc>
                <a:spcPct val="150000"/>
              </a:lnSpc>
            </a:pPr>
            <a:r>
              <a:rPr lang="en-US" altLang="zh-CN" sz="1400" b="1" dirty="0">
                <a:solidFill>
                  <a:srgbClr val="0070C0"/>
                </a:solidFill>
                <a:latin typeface="微软雅黑" panose="020B0503020204020204" charset="-122"/>
                <a:ea typeface="微软雅黑" panose="020B0503020204020204" charset="-122"/>
                <a:sym typeface="+mn-ea"/>
              </a:rPr>
              <a:t>【</a:t>
            </a:r>
            <a:r>
              <a:rPr lang="zh-CN" altLang="en-US" sz="1400" b="1" dirty="0">
                <a:solidFill>
                  <a:srgbClr val="0070C0"/>
                </a:solidFill>
                <a:latin typeface="微软雅黑" panose="020B0503020204020204" charset="-122"/>
                <a:ea typeface="微软雅黑" panose="020B0503020204020204" charset="-122"/>
                <a:sym typeface="+mn-ea"/>
              </a:rPr>
              <a:t>参考理由</a:t>
            </a:r>
            <a:r>
              <a:rPr lang="en-US" altLang="zh-CN" sz="1400" b="1" dirty="0">
                <a:solidFill>
                  <a:srgbClr val="0070C0"/>
                </a:solidFill>
                <a:latin typeface="微软雅黑" panose="020B0503020204020204" charset="-122"/>
                <a:ea typeface="微软雅黑" panose="020B0503020204020204" charset="-122"/>
                <a:sym typeface="+mn-ea"/>
              </a:rPr>
              <a:t>】</a:t>
            </a:r>
            <a:r>
              <a:rPr lang="zh-CN" altLang="en-US" sz="1400" b="1" dirty="0">
                <a:latin typeface="微软雅黑" panose="020B0503020204020204" charset="-122"/>
                <a:ea typeface="微软雅黑" panose="020B0503020204020204" charset="-122"/>
                <a:sym typeface="+mn-ea"/>
              </a:rPr>
              <a:t>医保和国采目录内药品；</a:t>
            </a:r>
            <a:r>
              <a:rPr lang="zh-CN" altLang="en-US" sz="1400" b="1" dirty="0">
                <a:latin typeface="微软雅黑" panose="020B0503020204020204" charset="-122"/>
                <a:ea typeface="微软雅黑" panose="020B0503020204020204" charset="-122"/>
              </a:rPr>
              <a:t>适应症相同，有效成分相同</a:t>
            </a:r>
            <a:endParaRPr lang="en-US" altLang="zh-CN" sz="1400" dirty="0">
              <a:latin typeface="微软雅黑" panose="020B0503020204020204" charset="-122"/>
              <a:ea typeface="微软雅黑" panose="020B0503020204020204" charset="-122"/>
              <a:sym typeface="+mn-ea"/>
            </a:endParaRPr>
          </a:p>
        </p:txBody>
      </p:sp>
      <p:sp>
        <p:nvSpPr>
          <p:cNvPr id="18" name="圆角矩形 17"/>
          <p:cNvSpPr/>
          <p:nvPr/>
        </p:nvSpPr>
        <p:spPr>
          <a:xfrm>
            <a:off x="420258" y="1422703"/>
            <a:ext cx="5052060" cy="514126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954955" y="3030071"/>
            <a:ext cx="5985510" cy="3235474"/>
          </a:xfrm>
          <a:prstGeom prst="flowChartAlternateProcess">
            <a:avLst/>
          </a:prstGeom>
          <a:solidFill>
            <a:srgbClr val="B6C7EA"/>
          </a:solidFill>
          <a:ln>
            <a:solidFill>
              <a:schemeClr val="bg1">
                <a:lumMod val="85000"/>
              </a:schemeClr>
            </a:solidFill>
          </a:ln>
          <a:effectLst/>
        </p:spPr>
        <p:txBody>
          <a:bodyPr wrap="square" rtlCol="0">
            <a:noAutofit/>
          </a:bodyPr>
          <a:lstStyle/>
          <a:p>
            <a:pPr algn="l">
              <a:lnSpc>
                <a:spcPct val="150000"/>
              </a:lnSpc>
            </a:pPr>
            <a:endParaRPr lang="en-US" altLang="zh-CN" sz="1400" dirty="0">
              <a:solidFill>
                <a:srgbClr val="0070C0"/>
              </a:solidFill>
              <a:latin typeface="微软雅黑" panose="020B0503020204020204" charset="-122"/>
              <a:ea typeface="微软雅黑" panose="020B0503020204020204" charset="-122"/>
              <a:sym typeface="+mn-ea"/>
            </a:endParaRPr>
          </a:p>
          <a:p>
            <a:pPr algn="l">
              <a:lnSpc>
                <a:spcPct val="15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与参照药品或已上市的同类药品相比的优势和不足】</a:t>
            </a:r>
            <a:endParaRPr lang="zh-CN" altLang="en-US" sz="1400" dirty="0">
              <a:latin typeface="微软雅黑" panose="020B0503020204020204" charset="-122"/>
              <a:ea typeface="微软雅黑" panose="020B0503020204020204" charset="-122"/>
              <a:sym typeface="+mn-ea"/>
            </a:endParaRPr>
          </a:p>
          <a:p>
            <a:pPr marL="285750" indent="-285750" algn="l">
              <a:lnSpc>
                <a:spcPct val="150000"/>
              </a:lnSpc>
              <a:spcBef>
                <a:spcPts val="600"/>
              </a:spcBef>
              <a:buFont typeface="Wingdings" panose="05000000000000000000" charset="0"/>
              <a:buChar char="l"/>
            </a:pPr>
            <a:r>
              <a:rPr lang="zh-CN" altLang="en-US" sz="1400" dirty="0">
                <a:latin typeface="微软雅黑" panose="020B0503020204020204" charset="-122"/>
                <a:ea typeface="微软雅黑" panose="020B0503020204020204" charset="-122"/>
                <a:sym typeface="+mn-ea"/>
              </a:rPr>
              <a:t>被纳入医保目录的高磷血症治疗药物均为片剂，本品是</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唯一口服溶液剂型，无片剂负荷，填补目录空白</a:t>
            </a:r>
            <a:endPar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endParaRPr>
          </a:p>
          <a:p>
            <a:pPr marL="285750" indent="-285750" algn="l">
              <a:lnSpc>
                <a:spcPct val="150000"/>
              </a:lnSpc>
              <a:spcBef>
                <a:spcPts val="600"/>
              </a:spcBef>
              <a:buFont typeface="Wingdings" panose="05000000000000000000" charset="0"/>
              <a:buChar char="l"/>
            </a:pP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无需崩解，直接吸收，尤其适用于吞咽障碍、老年、胃肠功能较弱患者</a:t>
            </a:r>
            <a:endPar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endParaRPr>
          </a:p>
          <a:p>
            <a:pPr marL="285750" indent="-285750" algn="l">
              <a:lnSpc>
                <a:spcPct val="150000"/>
              </a:lnSpc>
              <a:spcBef>
                <a:spcPts val="600"/>
              </a:spcBef>
              <a:buFont typeface="Wingdings" panose="05000000000000000000" charset="0"/>
              <a:buChar char="l"/>
            </a:pPr>
            <a:r>
              <a:rPr lang="zh-CN" altLang="en-US" sz="1400" dirty="0">
                <a:latin typeface="微软雅黑" panose="020B0503020204020204" charset="-122"/>
                <a:ea typeface="微软雅黑" panose="020B0503020204020204" charset="-122"/>
                <a:sym typeface="+mn-ea"/>
              </a:rPr>
              <a:t>溶液剂型</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相比片剂口感升级</a:t>
            </a:r>
            <a:r>
              <a:rPr lang="zh-CN" altLang="en-US" sz="1400" dirty="0">
                <a:latin typeface="微软雅黑" panose="020B0503020204020204" charset="-122"/>
                <a:ea typeface="微软雅黑" panose="020B0503020204020204" charset="-122"/>
                <a:sym typeface="+mn-ea"/>
              </a:rPr>
              <a:t>（</a:t>
            </a:r>
            <a:r>
              <a:rPr lang="en-US" altLang="zh-CN" sz="1400" dirty="0">
                <a:latin typeface="微软雅黑" panose="020B0503020204020204" charset="-122"/>
                <a:ea typeface="微软雅黑" panose="020B0503020204020204" charset="-122"/>
                <a:sym typeface="+mn-ea"/>
              </a:rPr>
              <a:t>pH 6.5-7.5</a:t>
            </a:r>
            <a:r>
              <a:rPr lang="zh-CN" altLang="en-US" sz="1400" dirty="0">
                <a:latin typeface="微软雅黑" panose="020B0503020204020204" charset="-122"/>
                <a:ea typeface="微软雅黑" panose="020B0503020204020204" charset="-122"/>
                <a:sym typeface="+mn-ea"/>
              </a:rPr>
              <a:t>），</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便秘、胀气等胃肠不良反应发生率低</a:t>
            </a:r>
            <a:endPar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endParaRPr>
          </a:p>
          <a:p>
            <a:pPr algn="l">
              <a:lnSpc>
                <a:spcPct val="150000"/>
              </a:lnSpc>
            </a:pPr>
            <a:endParaRPr lang="zh-CN" altLang="en-US" sz="1400" dirty="0">
              <a:solidFill>
                <a:srgbClr val="0070C0"/>
              </a:solidFill>
              <a:latin typeface="微软雅黑" panose="020B0503020204020204" charset="-122"/>
              <a:ea typeface="微软雅黑" panose="020B0503020204020204" charset="-122"/>
              <a:sym typeface="+mn-ea"/>
            </a:endParaRPr>
          </a:p>
        </p:txBody>
      </p:sp>
      <p:grpSp>
        <p:nvGrpSpPr>
          <p:cNvPr id="35" name="组合 34"/>
          <p:cNvGrpSpPr/>
          <p:nvPr/>
        </p:nvGrpSpPr>
        <p:grpSpPr>
          <a:xfrm>
            <a:off x="0" y="19009"/>
            <a:ext cx="12196693" cy="260047"/>
            <a:chOff x="0" y="0"/>
            <a:chExt cx="19207" cy="619"/>
          </a:xfrm>
        </p:grpSpPr>
        <p:sp>
          <p:nvSpPr>
            <p:cNvPr id="37" name="矩形 36"/>
            <p:cNvSpPr/>
            <p:nvPr/>
          </p:nvSpPr>
          <p:spPr>
            <a:xfrm>
              <a:off x="0" y="547"/>
              <a:ext cx="19207" cy="72"/>
            </a:xfrm>
            <a:prstGeom prst="rect">
              <a:avLst/>
            </a:prstGeom>
            <a:solidFill>
              <a:srgbClr val="E8AD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8" name="矩形: 圆顶角 37"/>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9" name="矩形: 圆角 38"/>
            <p:cNvSpPr/>
            <p:nvPr/>
          </p:nvSpPr>
          <p:spPr>
            <a:xfrm>
              <a:off x="0" y="0"/>
              <a:ext cx="4015" cy="518"/>
            </a:xfrm>
            <a:prstGeom prst="roundRect">
              <a:avLst>
                <a:gd name="adj" fmla="val 50000"/>
              </a:avLst>
            </a:prstGeom>
            <a:solidFill>
              <a:srgbClr val="4874CB"/>
            </a:solidFill>
            <a:ln w="12700" cap="flat" cmpd="sng" algn="ctr">
              <a:solidFill>
                <a:sysClr val="window" lastClr="FFFFFF"/>
              </a:solidFill>
              <a:prstDash val="solid"/>
              <a:miter lim="800000"/>
            </a:ln>
            <a:effectLst>
              <a:outerShdw blurRad="101600" dist="50800" dir="5400000" algn="ctr" rotWithShape="0">
                <a:srgbClr val="4874CB">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基本信息</a:t>
              </a:r>
              <a:endPar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sp>
          <p:nvSpPr>
            <p:cNvPr id="40" name="矩形: 圆角 6"/>
            <p:cNvSpPr/>
            <p:nvPr/>
          </p:nvSpPr>
          <p:spPr>
            <a:xfrm>
              <a:off x="4036" y="2"/>
              <a:ext cx="4019" cy="518"/>
            </a:xfrm>
            <a:prstGeom prst="roundRect">
              <a:avLst>
                <a:gd name="adj" fmla="val 50000"/>
              </a:avLst>
            </a:prstGeom>
            <a:solidFill>
              <a:srgbClr val="4874CB">
                <a:lumMod val="40000"/>
                <a:lumOff val="60000"/>
              </a:srgbClr>
            </a:solidFill>
            <a:ln w="12700" cap="flat" cmpd="sng" algn="ctr">
              <a:solidFill>
                <a:sysClr val="window" lastClr="FFFFFF"/>
              </a:solidFill>
              <a:prstDash val="solid"/>
              <a:miter lim="800000"/>
            </a:ln>
            <a:effectLst>
              <a:outerShdw blurRad="101600" dist="50800" dir="5400000" algn="ctr" rotWithShape="0">
                <a:srgbClr val="4874CB">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创新性</a:t>
              </a:r>
              <a:endPar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sp>
          <p:nvSpPr>
            <p:cNvPr id="41" name="矩形: 圆角 6"/>
            <p:cNvSpPr/>
            <p:nvPr/>
          </p:nvSpPr>
          <p:spPr>
            <a:xfrm>
              <a:off x="8092" y="2"/>
              <a:ext cx="3752" cy="518"/>
            </a:xfrm>
            <a:prstGeom prst="roundRect">
              <a:avLst>
                <a:gd name="adj" fmla="val 50000"/>
              </a:avLst>
            </a:prstGeom>
            <a:solidFill>
              <a:srgbClr val="4874CB">
                <a:lumMod val="40000"/>
                <a:lumOff val="60000"/>
              </a:srgbClr>
            </a:solidFill>
            <a:ln w="12700" cap="flat" cmpd="sng" algn="ctr">
              <a:solidFill>
                <a:sysClr val="window" lastClr="FFFFFF"/>
              </a:solidFill>
              <a:prstDash val="solid"/>
              <a:miter lim="800000"/>
            </a:ln>
            <a:effectLst>
              <a:outerShdw blurRad="101600" dist="50800" dir="5400000" algn="ctr" rotWithShape="0">
                <a:srgbClr val="4874CB">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有效性</a:t>
              </a:r>
              <a:endPar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sp>
          <p:nvSpPr>
            <p:cNvPr id="42" name="矩形: 圆角 6"/>
            <p:cNvSpPr/>
            <p:nvPr/>
          </p:nvSpPr>
          <p:spPr>
            <a:xfrm>
              <a:off x="11856" y="2"/>
              <a:ext cx="3770" cy="518"/>
            </a:xfrm>
            <a:prstGeom prst="roundRect">
              <a:avLst>
                <a:gd name="adj" fmla="val 50000"/>
              </a:avLst>
            </a:prstGeom>
            <a:solidFill>
              <a:srgbClr val="4874CB">
                <a:lumMod val="40000"/>
                <a:lumOff val="60000"/>
              </a:srgbClr>
            </a:solidFill>
            <a:ln w="12700" cap="flat" cmpd="sng" algn="ctr">
              <a:solidFill>
                <a:sysClr val="window" lastClr="FFFFFF"/>
              </a:solidFill>
              <a:prstDash val="solid"/>
              <a:miter lim="800000"/>
            </a:ln>
            <a:effectLst>
              <a:outerShdw blurRad="101600" dist="50800" dir="5400000" algn="ctr" rotWithShape="0">
                <a:srgbClr val="4874CB">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安全性</a:t>
              </a:r>
              <a:endPar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sp>
          <p:nvSpPr>
            <p:cNvPr id="43" name="矩形: 圆角 6"/>
            <p:cNvSpPr/>
            <p:nvPr/>
          </p:nvSpPr>
          <p:spPr>
            <a:xfrm>
              <a:off x="15638" y="0"/>
              <a:ext cx="3562" cy="518"/>
            </a:xfrm>
            <a:prstGeom prst="roundRect">
              <a:avLst>
                <a:gd name="adj" fmla="val 50000"/>
              </a:avLst>
            </a:prstGeom>
            <a:solidFill>
              <a:srgbClr val="4874CB">
                <a:lumMod val="40000"/>
                <a:lumOff val="60000"/>
              </a:srgbClr>
            </a:solidFill>
            <a:ln w="12700" cap="flat" cmpd="sng" algn="ctr">
              <a:solidFill>
                <a:sysClr val="window" lastClr="FFFFFF"/>
              </a:solidFill>
              <a:prstDash val="solid"/>
              <a:miter lim="800000"/>
            </a:ln>
            <a:effectLst>
              <a:outerShdw blurRad="101600" dist="50800" dir="5400000" algn="ctr" rotWithShape="0">
                <a:srgbClr val="4874CB">
                  <a:alpha val="6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rPr>
                <a:t>公平性</a:t>
              </a:r>
              <a:endParaRPr kumimoji="0" lang="zh-CN" altLang="en-US" sz="1200" b="1" i="0" u="none" strike="noStrike" kern="0" cap="none" spc="0" normalizeH="0" baseline="0" noProof="0" dirty="0">
                <a:ln>
                  <a:noFill/>
                </a:ln>
                <a:solidFill>
                  <a:prstClr val="white"/>
                </a:solidFill>
                <a:effectLst/>
                <a:uLnTx/>
                <a:uFillTx/>
                <a:latin typeface="Calibri" panose="020F0502020204030204"/>
                <a:ea typeface="微软雅黑" panose="020B0503020204020204" charset="-122"/>
                <a:cs typeface="+mn-cs"/>
              </a:endParaRPr>
            </a:p>
          </p:txBody>
        </p:sp>
      </p:grpSp>
      <p:grpSp>
        <p:nvGrpSpPr>
          <p:cNvPr id="44" name="组合 43"/>
          <p:cNvGrpSpPr/>
          <p:nvPr/>
        </p:nvGrpSpPr>
        <p:grpSpPr>
          <a:xfrm>
            <a:off x="689199" y="503625"/>
            <a:ext cx="675005" cy="632460"/>
            <a:chOff x="1025495" y="324740"/>
            <a:chExt cx="256374" cy="257976"/>
          </a:xfrm>
          <a:solidFill>
            <a:srgbClr val="4874CB"/>
          </a:solidFill>
          <a:effectLst>
            <a:outerShdw blurRad="50800" dist="38100" dir="2700000" algn="tl" rotWithShape="0">
              <a:prstClr val="black">
                <a:alpha val="40000"/>
              </a:prstClr>
            </a:outerShdw>
          </a:effectLst>
        </p:grpSpPr>
        <p:sp>
          <p:nvSpPr>
            <p:cNvPr id="45" name="圆角矩形 10"/>
            <p:cNvSpPr/>
            <p:nvPr>
              <p:custDataLst>
                <p:tags r:id="rId2"/>
              </p:custDataLst>
            </p:nvPr>
          </p:nvSpPr>
          <p:spPr>
            <a:xfrm>
              <a:off x="1025495" y="324740"/>
              <a:ext cx="213645" cy="213645"/>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6" name="圆角矩形 11"/>
            <p:cNvSpPr/>
            <p:nvPr>
              <p:custDataLst>
                <p:tags r:id="rId3"/>
              </p:custDataLst>
            </p:nvPr>
          </p:nvSpPr>
          <p:spPr>
            <a:xfrm>
              <a:off x="1068224" y="369071"/>
              <a:ext cx="213645" cy="213645"/>
            </a:xfrm>
            <a:prstGeom prst="roundRect">
              <a:avLst/>
            </a:prstGeom>
            <a:solidFill>
              <a:srgbClr val="4874C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4" name="矩形: 圆角 6"/>
            <p:cNvSpPr/>
            <p:nvPr/>
          </p:nvSpPr>
          <p:spPr>
            <a:xfrm>
              <a:off x="4036" y="2"/>
              <a:ext cx="4019"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19" name="组合 1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2"/>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3"/>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422506" y="592792"/>
            <a:ext cx="10458450" cy="523220"/>
          </a:xfrm>
          <a:prstGeom prst="rect">
            <a:avLst/>
          </a:prstGeom>
          <a:noFill/>
        </p:spPr>
        <p:txBody>
          <a:bodyPr wrap="square" rtlCol="0" anchor="t">
            <a:spAutoFit/>
          </a:bodyPr>
          <a:lstStyle/>
          <a:p>
            <a:r>
              <a:rPr lang="en-US" altLang="zh-CN" sz="2800" b="1" dirty="0">
                <a:solidFill>
                  <a:schemeClr val="accent1">
                    <a:lumMod val="75000"/>
                  </a:schemeClr>
                </a:solidFill>
                <a:sym typeface="+mn-ea"/>
              </a:rPr>
              <a:t>CKD</a:t>
            </a:r>
            <a:r>
              <a:rPr lang="zh-CN" altLang="en-US" sz="2800" b="1" dirty="0">
                <a:solidFill>
                  <a:schemeClr val="accent1">
                    <a:lumMod val="75000"/>
                  </a:schemeClr>
                </a:solidFill>
                <a:sym typeface="+mn-ea"/>
              </a:rPr>
              <a:t>患者血磷达标率低，口服溶液无片剂负荷，提高依从性</a:t>
            </a:r>
            <a:endPar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0" name="矩形: 圆角 22"/>
          <p:cNvSpPr/>
          <p:nvPr>
            <p:custDataLst>
              <p:tags r:id="rId4"/>
            </p:custDataLst>
          </p:nvPr>
        </p:nvSpPr>
        <p:spPr>
          <a:xfrm>
            <a:off x="699749" y="1554064"/>
            <a:ext cx="5138683" cy="4121103"/>
          </a:xfrm>
          <a:prstGeom prst="roundRect">
            <a:avLst>
              <a:gd name="adj" fmla="val 6347"/>
            </a:avLst>
          </a:prstGeom>
          <a:solidFill>
            <a:srgbClr val="FFFFFF">
              <a:alpha val="5000"/>
            </a:srgbClr>
          </a:solidFill>
          <a:ln w="15875">
            <a:noFill/>
          </a:ln>
          <a:effectLst>
            <a:outerShdw blurRad="279400" dist="228600" dir="2700000" algn="tl" rotWithShape="0">
              <a:srgbClr val="376FFF">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734060" rIns="342095" bIns="486410" rtlCol="0" anchor="ctr">
            <a:noAutofit/>
          </a:bodyPr>
          <a:lstStyle/>
          <a:p>
            <a:pPr algn="ctr">
              <a:lnSpc>
                <a:spcPct val="150000"/>
              </a:lnSpc>
            </a:pPr>
            <a:endParaRPr lang="zh-CN" altLang="zh-CN" dirty="0">
              <a:solidFill>
                <a:srgbClr val="000000">
                  <a:lumMod val="85000"/>
                  <a:lumOff val="15000"/>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2" name="矩形: 圆角 2"/>
          <p:cNvSpPr/>
          <p:nvPr>
            <p:custDataLst>
              <p:tags r:id="rId5"/>
            </p:custDataLst>
          </p:nvPr>
        </p:nvSpPr>
        <p:spPr>
          <a:xfrm>
            <a:off x="233628" y="2108334"/>
            <a:ext cx="3763897" cy="4120461"/>
          </a:xfrm>
          <a:prstGeom prst="roundRect">
            <a:avLst>
              <a:gd name="adj" fmla="val 6347"/>
            </a:avLst>
          </a:prstGeom>
          <a:gradFill flip="none" rotWithShape="1">
            <a:gsLst>
              <a:gs pos="0">
                <a:srgbClr val="376FFF">
                  <a:lumMod val="20000"/>
                  <a:lumOff val="80000"/>
                  <a:alpha val="20000"/>
                </a:srgbClr>
              </a:gs>
              <a:gs pos="100000">
                <a:srgbClr val="FFFFFF">
                  <a:alpha val="0"/>
                </a:srgbClr>
              </a:gs>
            </a:gsLst>
            <a:path path="circle">
              <a:fillToRect l="100000" t="100000"/>
            </a:path>
            <a:tileRect r="-100000" b="-100000"/>
          </a:gradFill>
          <a:ln w="15875">
            <a:solidFill>
              <a:srgbClr val="376FFF">
                <a:lumMod val="40000"/>
                <a:lumOff val="60000"/>
                <a:alpha val="60000"/>
              </a:srgbClr>
            </a:solidFill>
          </a:ln>
          <a:effectLst>
            <a:outerShdw blurRad="279400" dist="228600" dir="2700000" algn="tl" rotWithShape="0">
              <a:srgbClr val="376FFF">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734060" rIns="342095" bIns="486410" rtlCol="0" anchor="ctr">
            <a:noAutofit/>
          </a:bodyPr>
          <a:lstStyle/>
          <a:p>
            <a:pPr algn="just">
              <a:lnSpc>
                <a:spcPct val="15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我国肾病透析患者基数大且增长快：</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据</a:t>
            </a:r>
            <a:r>
              <a:rPr lang="zh-CN" altLang="en-US" sz="1400" dirty="0">
                <a:solidFill>
                  <a:schemeClr val="tx1">
                    <a:lumMod val="85000"/>
                    <a:lumOff val="15000"/>
                  </a:schemeClr>
                </a:solidFill>
                <a:latin typeface="微软雅黑" panose="020B0503020204020204" charset="-122"/>
                <a:ea typeface="微软雅黑" panose="020B0503020204020204" charset="-122"/>
              </a:rPr>
              <a:t>中国医师协会肾脏内科医师分会</a:t>
            </a:r>
            <a:r>
              <a:rPr lang="en-US" altLang="zh-CN" sz="1400" dirty="0">
                <a:solidFill>
                  <a:schemeClr val="tx1">
                    <a:lumMod val="85000"/>
                    <a:lumOff val="15000"/>
                  </a:schemeClr>
                </a:solidFill>
                <a:latin typeface="微软雅黑" panose="020B0503020204020204" charset="-122"/>
                <a:ea typeface="微软雅黑" panose="020B0503020204020204" charset="-122"/>
              </a:rPr>
              <a:t>2024</a:t>
            </a:r>
            <a:r>
              <a:rPr lang="zh-CN" altLang="en-US" sz="1400" dirty="0">
                <a:solidFill>
                  <a:schemeClr val="tx1">
                    <a:lumMod val="85000"/>
                    <a:lumOff val="15000"/>
                  </a:schemeClr>
                </a:solidFill>
                <a:latin typeface="微软雅黑" panose="020B0503020204020204" charset="-122"/>
                <a:ea typeface="微软雅黑" panose="020B0503020204020204" charset="-122"/>
              </a:rPr>
              <a:t>年学术年会发布数据，</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截至</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2023</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年底，血液透析患者约</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91.6</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万人，年新增约</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18.5</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万人。</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高磷血症（</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&gt;1.45 mmol/L</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）是</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CKD/ESRD</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透析患者的常见并发症，</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血液透析患者患病率达</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57.4%</a:t>
            </a:r>
            <a:r>
              <a:rPr lang="en-US" altLang="zh-CN" sz="1400" baseline="300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endPar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高磷血症是</a:t>
            </a:r>
            <a:r>
              <a:rPr lang="en-US" altLang="zh-CN"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CKD</a:t>
            </a:r>
            <a:r>
              <a:rPr lang="zh-CN" altLang="en-US" sz="1400"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患者发生全因和心血管死亡的独立危险因素。</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血磷每升高</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1mg/dl</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，全因死亡风险增加</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18%</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，心血管死亡风险增加</a:t>
            </a:r>
            <a:r>
              <a:rPr lang="en-US" altLang="zh-CN"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10%</a:t>
            </a:r>
            <a:r>
              <a:rPr lang="zh-CN" altLang="en-US" sz="1400" baseline="30000" dirty="0">
                <a:solidFill>
                  <a:schemeClr val="tx1">
                    <a:lumMod val="85000"/>
                    <a:lumOff val="15000"/>
                  </a:schemeClr>
                </a:solidFill>
                <a:latin typeface="微软雅黑" panose="020B0503020204020204" charset="-122"/>
                <a:ea typeface="微软雅黑" panose="020B0503020204020204" charset="-122"/>
                <a:sym typeface="+mn-ea"/>
              </a:rPr>
              <a:t>[</a:t>
            </a:r>
            <a:r>
              <a:rPr lang="en-US" altLang="zh-CN" sz="1400" baseline="30000" dirty="0">
                <a:solidFill>
                  <a:schemeClr val="tx1">
                    <a:lumMod val="85000"/>
                    <a:lumOff val="15000"/>
                  </a:schemeClr>
                </a:solidFill>
                <a:latin typeface="微软雅黑" panose="020B0503020204020204" charset="-122"/>
                <a:ea typeface="微软雅黑" panose="020B0503020204020204" charset="-122"/>
                <a:sym typeface="+mn-ea"/>
              </a:rPr>
              <a:t>2</a:t>
            </a:r>
            <a:r>
              <a:rPr lang="zh-CN" altLang="en-US" sz="1400" baseline="30000" dirty="0">
                <a:solidFill>
                  <a:schemeClr val="tx1">
                    <a:lumMod val="85000"/>
                    <a:lumOff val="15000"/>
                  </a:schemeClr>
                </a:solidFill>
                <a:latin typeface="微软雅黑" panose="020B0503020204020204" charset="-122"/>
                <a:ea typeface="微软雅黑" panose="020B0503020204020204" charset="-122"/>
                <a:sym typeface="+mn-ea"/>
              </a:rPr>
              <a:t>]</a:t>
            </a:r>
            <a:r>
              <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rPr>
              <a:t>。</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nvGrpSpPr>
          <p:cNvPr id="3" name="组合 2"/>
          <p:cNvGrpSpPr/>
          <p:nvPr/>
        </p:nvGrpSpPr>
        <p:grpSpPr>
          <a:xfrm>
            <a:off x="376464" y="1354051"/>
            <a:ext cx="3651671" cy="1080426"/>
            <a:chOff x="1154864" y="1427946"/>
            <a:chExt cx="4453083" cy="1080426"/>
          </a:xfrm>
        </p:grpSpPr>
        <p:sp>
          <p:nvSpPr>
            <p:cNvPr id="103" name="任意多边形: 形状 28"/>
            <p:cNvSpPr/>
            <p:nvPr>
              <p:custDataLst>
                <p:tags r:id="rId6"/>
              </p:custDataLst>
            </p:nvPr>
          </p:nvSpPr>
          <p:spPr>
            <a:xfrm>
              <a:off x="1325880" y="1431925"/>
              <a:ext cx="4072512" cy="1076447"/>
            </a:xfrm>
            <a:prstGeom prst="round2SameRect">
              <a:avLst>
                <a:gd name="adj1" fmla="val 0"/>
                <a:gd name="adj2" fmla="val 31447"/>
              </a:avLst>
            </a:prstGeom>
            <a:solidFill>
              <a:schemeClr val="bg1">
                <a:lumMod val="75000"/>
              </a:schemeClr>
            </a:solidFill>
            <a:ln>
              <a:noFill/>
            </a:ln>
            <a:effectLst>
              <a:outerShdw blurRad="101600" dist="76200" dir="2700000" algn="tl"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wrap="square" rtlCol="0" anchor="ctr">
              <a:noAutofit/>
            </a:bodyPr>
            <a:lstStyle/>
            <a:p>
              <a:pPr algn="ctr">
                <a:spcBef>
                  <a:spcPct val="0"/>
                </a:spcBef>
                <a:spcAft>
                  <a:spcPct val="0"/>
                </a:spcAft>
              </a:pPr>
              <a:r>
                <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中国</a:t>
              </a:r>
              <a:r>
                <a:rPr lang="en-US" altLang="zh-CN"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CKD</a:t>
              </a:r>
              <a:r>
                <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透析患者高磷血症患病率高，加速患者肾衰及死亡进程</a:t>
              </a:r>
              <a:endPar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4" name="等腰三角形 103"/>
            <p:cNvSpPr/>
            <p:nvPr>
              <p:custDataLst>
                <p:tags r:id="rId7"/>
              </p:custDataLst>
            </p:nvPr>
          </p:nvSpPr>
          <p:spPr>
            <a:xfrm>
              <a:off x="1154864" y="1439424"/>
              <a:ext cx="170636" cy="121598"/>
            </a:xfrm>
            <a:prstGeom prst="triangle">
              <a:avLst>
                <a:gd name="adj" fmla="val 100000"/>
              </a:avLst>
            </a:prstGeom>
            <a:solidFill>
              <a:schemeClr val="bg1">
                <a:lumMod val="75000"/>
              </a:scheme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105" name="等腰三角形 104"/>
            <p:cNvSpPr/>
            <p:nvPr>
              <p:custDataLst>
                <p:tags r:id="rId8"/>
              </p:custDataLst>
            </p:nvPr>
          </p:nvSpPr>
          <p:spPr>
            <a:xfrm flipH="1">
              <a:off x="5387590" y="1427946"/>
              <a:ext cx="220357" cy="134303"/>
            </a:xfrm>
            <a:prstGeom prst="triangle">
              <a:avLst>
                <a:gd name="adj" fmla="val 100000"/>
              </a:avLst>
            </a:prstGeom>
            <a:solidFill>
              <a:schemeClr val="bg1">
                <a:lumMod val="75000"/>
              </a:schemeClr>
            </a:solid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grpSp>
      <p:sp>
        <p:nvSpPr>
          <p:cNvPr id="106" name="矩形: 圆角 35"/>
          <p:cNvSpPr/>
          <p:nvPr>
            <p:custDataLst>
              <p:tags r:id="rId9"/>
            </p:custDataLst>
          </p:nvPr>
        </p:nvSpPr>
        <p:spPr>
          <a:xfrm>
            <a:off x="4156414" y="2148317"/>
            <a:ext cx="3753253" cy="4101353"/>
          </a:xfrm>
          <a:prstGeom prst="roundRect">
            <a:avLst>
              <a:gd name="adj" fmla="val 6347"/>
            </a:avLst>
          </a:prstGeom>
          <a:gradFill flip="none" rotWithShape="1">
            <a:gsLst>
              <a:gs pos="0">
                <a:srgbClr val="FF7429">
                  <a:lumMod val="20000"/>
                  <a:lumOff val="80000"/>
                  <a:alpha val="20000"/>
                </a:srgbClr>
              </a:gs>
              <a:gs pos="100000">
                <a:srgbClr val="FFFFFF">
                  <a:alpha val="0"/>
                </a:srgbClr>
              </a:gs>
            </a:gsLst>
            <a:path path="circle">
              <a:fillToRect l="100000" t="100000"/>
            </a:path>
            <a:tileRect r="-100000" b="-100000"/>
          </a:gradFill>
          <a:ln w="15875">
            <a:solidFill>
              <a:srgbClr val="FF7429">
                <a:lumMod val="40000"/>
                <a:lumOff val="60000"/>
                <a:alpha val="60000"/>
              </a:srgbClr>
            </a:solidFill>
          </a:ln>
          <a:effectLst>
            <a:outerShdw blurRad="279400" dist="228600" dir="2700000" algn="tl" rotWithShape="0">
              <a:srgbClr val="FF7429">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640080" rIns="342095" bIns="488315" rtlCol="0" anchor="ctr">
            <a:noAutofit/>
          </a:bodyPr>
          <a:lstStyle/>
          <a:p>
            <a:pPr>
              <a:lnSpc>
                <a:spcPct val="150000"/>
              </a:lnSpc>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11" name="组合 10"/>
          <p:cNvGrpSpPr/>
          <p:nvPr/>
        </p:nvGrpSpPr>
        <p:grpSpPr>
          <a:xfrm>
            <a:off x="4060913" y="1332548"/>
            <a:ext cx="3982232" cy="1092144"/>
            <a:chOff x="5729517" y="1382592"/>
            <a:chExt cx="4352090" cy="531514"/>
          </a:xfrm>
          <a:solidFill>
            <a:srgbClr val="0070C0"/>
          </a:solidFill>
        </p:grpSpPr>
        <p:sp>
          <p:nvSpPr>
            <p:cNvPr id="107" name="任意多边形: 形状 36"/>
            <p:cNvSpPr/>
            <p:nvPr>
              <p:custDataLst>
                <p:tags r:id="rId10"/>
              </p:custDataLst>
            </p:nvPr>
          </p:nvSpPr>
          <p:spPr>
            <a:xfrm>
              <a:off x="5838233" y="1390231"/>
              <a:ext cx="4070808" cy="523875"/>
            </a:xfrm>
            <a:prstGeom prst="round2SameRect">
              <a:avLst>
                <a:gd name="adj1" fmla="val 0"/>
                <a:gd name="adj2" fmla="val 31447"/>
              </a:avLst>
            </a:prstGeom>
            <a:grpFill/>
            <a:ln>
              <a:noFill/>
            </a:ln>
            <a:effectLst>
              <a:outerShdw blurRad="101600" dist="76200" dir="2700000" algn="tl" rotWithShape="0">
                <a:srgbClr val="FF7429">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wrap="square" rtlCol="0" anchor="ctr">
              <a:noAutofit/>
            </a:bodyPr>
            <a:lstStyle/>
            <a:p>
              <a:pPr algn="ctr">
                <a:spcBef>
                  <a:spcPct val="0"/>
                </a:spcBef>
                <a:spcAft>
                  <a:spcPct val="0"/>
                </a:spcAft>
              </a:pPr>
              <a:r>
                <a:rPr lang="en-US" altLang="zh-CN"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CKD</a:t>
              </a:r>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透析患者治疗未满足现状</a:t>
              </a:r>
              <a:r>
                <a:rPr lang="en-US" altLang="zh-CN"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ctr">
                <a:spcBef>
                  <a:spcPct val="0"/>
                </a:spcBef>
                <a:spcAft>
                  <a:spcPct val="0"/>
                </a:spcAft>
              </a:pPr>
              <a:r>
                <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片剂负荷重，依从性差，血磷达标率低</a:t>
              </a:r>
              <a:endParaRPr lang="zh-CN" altLang="en-US" b="1" dirty="0">
                <a:solidFill>
                  <a:schemeClr val="bg1"/>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8" name="等腰三角形 107"/>
            <p:cNvSpPr/>
            <p:nvPr>
              <p:custDataLst>
                <p:tags r:id="rId11"/>
              </p:custDataLst>
            </p:nvPr>
          </p:nvSpPr>
          <p:spPr>
            <a:xfrm>
              <a:off x="5729517" y="1425111"/>
              <a:ext cx="108715" cy="55328"/>
            </a:xfrm>
            <a:prstGeom prst="triangle">
              <a:avLst>
                <a:gd name="adj" fmla="val 100000"/>
              </a:avLst>
            </a:prstGeom>
            <a:grp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sz="1600">
                <a:solidFill>
                  <a:srgbClr val="FFFFFF"/>
                </a:solidFill>
                <a:latin typeface="Arial" panose="020B0604020202020204" pitchFamily="34" charset="0"/>
                <a:ea typeface="微软雅黑" panose="020B0503020204020204" charset="-122"/>
              </a:endParaRPr>
            </a:p>
          </p:txBody>
        </p:sp>
        <p:sp>
          <p:nvSpPr>
            <p:cNvPr id="109" name="等腰三角形 108"/>
            <p:cNvSpPr/>
            <p:nvPr>
              <p:custDataLst>
                <p:tags r:id="rId12"/>
              </p:custDataLst>
            </p:nvPr>
          </p:nvSpPr>
          <p:spPr>
            <a:xfrm flipH="1">
              <a:off x="9912873" y="1382592"/>
              <a:ext cx="168734" cy="90208"/>
            </a:xfrm>
            <a:prstGeom prst="triangle">
              <a:avLst>
                <a:gd name="adj" fmla="val 100000"/>
              </a:avLst>
            </a:prstGeom>
            <a:grp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sz="1600">
                <a:solidFill>
                  <a:srgbClr val="FFFFFF"/>
                </a:solidFill>
                <a:latin typeface="Arial" panose="020B0604020202020204" pitchFamily="34" charset="0"/>
                <a:ea typeface="微软雅黑" panose="020B0503020204020204" charset="-122"/>
              </a:endParaRPr>
            </a:p>
          </p:txBody>
        </p:sp>
      </p:grpSp>
      <p:sp>
        <p:nvSpPr>
          <p:cNvPr id="2" name="文本框 1"/>
          <p:cNvSpPr txBox="1"/>
          <p:nvPr/>
        </p:nvSpPr>
        <p:spPr>
          <a:xfrm>
            <a:off x="152174" y="6411275"/>
            <a:ext cx="12039826" cy="255263"/>
          </a:xfrm>
          <a:prstGeom prst="rect">
            <a:avLst/>
          </a:prstGeom>
          <a:noFill/>
        </p:spPr>
        <p:txBody>
          <a:bodyPr wrap="square" rtlCol="0" anchor="t">
            <a:spAutoFit/>
          </a:bodyPr>
          <a:lstStyle/>
          <a:p>
            <a:pPr indent="0">
              <a:lnSpc>
                <a:spcPct val="150000"/>
              </a:lnSpc>
              <a:buFont typeface="Wingdings" panose="05000000000000000000" pitchFamily="2" charset="2"/>
              <a:buNone/>
            </a:pPr>
            <a:r>
              <a:rPr lang="zh-CN" altLang="en-US" sz="800" dirty="0">
                <a:latin typeface="微软雅黑" panose="020B0503020204020204" charset="-122"/>
                <a:ea typeface="微软雅黑" panose="020B0503020204020204" charset="-122"/>
                <a:cs typeface="微软雅黑" panose="020B0503020204020204" charset="-122"/>
                <a:sym typeface="+mn-ea"/>
              </a:rPr>
              <a:t>[1] </a:t>
            </a:r>
            <a:r>
              <a:rPr lang="en-US" altLang="zh-CN" sz="800" dirty="0">
                <a:latin typeface="微软雅黑" panose="020B0503020204020204" charset="-122"/>
                <a:ea typeface="微软雅黑" panose="020B0503020204020204" charset="-122"/>
                <a:cs typeface="微软雅黑" panose="020B0503020204020204" charset="-122"/>
                <a:sym typeface="+mn-ea"/>
              </a:rPr>
              <a:t>Kong X. et al. BMC Nephrol, 2012:13, 116;</a:t>
            </a:r>
            <a:r>
              <a:rPr lang="zh-CN" altLang="en-US" sz="800" dirty="0">
                <a:latin typeface="微软雅黑" panose="020B0503020204020204" charset="-122"/>
                <a:ea typeface="微软雅黑" panose="020B0503020204020204" charset="-122"/>
                <a:cs typeface="微软雅黑" panose="020B0503020204020204" charset="-122"/>
                <a:sym typeface="+mn-ea"/>
              </a:rPr>
              <a:t> </a:t>
            </a:r>
            <a:r>
              <a:rPr lang="en-US" altLang="zh-CN" sz="800" dirty="0">
                <a:latin typeface="微软雅黑" panose="020B0503020204020204" charset="-122"/>
                <a:ea typeface="微软雅黑" panose="020B0503020204020204" charset="-122"/>
                <a:cs typeface="微软雅黑" panose="020B0503020204020204" charset="-122"/>
                <a:sym typeface="+mn-ea"/>
              </a:rPr>
              <a:t>[2]</a:t>
            </a:r>
            <a:r>
              <a:rPr lang="zh-CN" altLang="en-US" sz="800" dirty="0">
                <a:latin typeface="微软雅黑" panose="020B0503020204020204" charset="-122"/>
                <a:ea typeface="微软雅黑" panose="020B0503020204020204" charset="-122"/>
                <a:cs typeface="微软雅黑" panose="020B0503020204020204" charset="-122"/>
                <a:sym typeface="+mn-ea"/>
              </a:rPr>
              <a:t>Palmer SC, et al. JAMA. 2011 Mar 16;305(11):1119-</a:t>
            </a:r>
            <a:r>
              <a:rPr lang="en-US" altLang="zh-CN" sz="800" dirty="0">
                <a:latin typeface="微软雅黑" panose="020B0503020204020204" charset="-122"/>
                <a:ea typeface="微软雅黑" panose="020B0503020204020204" charset="-122"/>
                <a:cs typeface="微软雅黑" panose="020B0503020204020204" charset="-122"/>
                <a:sym typeface="+mn-ea"/>
              </a:rPr>
              <a:t>11</a:t>
            </a:r>
            <a:r>
              <a:rPr lang="zh-CN" altLang="en-US" sz="800" dirty="0">
                <a:latin typeface="微软雅黑" panose="020B0503020204020204" charset="-122"/>
                <a:ea typeface="微软雅黑" panose="020B0503020204020204" charset="-122"/>
                <a:cs typeface="微软雅黑" panose="020B0503020204020204" charset="-122"/>
                <a:sym typeface="+mn-ea"/>
              </a:rPr>
              <a:t>27</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zh-CN" altLang="en-US" sz="800" dirty="0">
                <a:latin typeface="微软雅黑" panose="020B0503020204020204" charset="-122"/>
                <a:ea typeface="微软雅黑" panose="020B0503020204020204" charset="-122"/>
                <a:cs typeface="微软雅黑" panose="020B0503020204020204" charset="-122"/>
                <a:sym typeface="+mn-ea"/>
              </a:rPr>
              <a:t>[</a:t>
            </a:r>
            <a:r>
              <a:rPr lang="en-US" altLang="zh-CN" sz="800" dirty="0">
                <a:latin typeface="微软雅黑" panose="020B0503020204020204" charset="-122"/>
                <a:ea typeface="微软雅黑" panose="020B0503020204020204" charset="-122"/>
                <a:cs typeface="微软雅黑" panose="020B0503020204020204" charset="-122"/>
                <a:sym typeface="+mn-ea"/>
              </a:rPr>
              <a:t>3</a:t>
            </a:r>
            <a:r>
              <a:rPr lang="zh-CN" altLang="en-US" sz="800" dirty="0">
                <a:latin typeface="微软雅黑" panose="020B0503020204020204" charset="-122"/>
                <a:ea typeface="微软雅黑" panose="020B0503020204020204" charset="-122"/>
                <a:cs typeface="微软雅黑" panose="020B0503020204020204" charset="-122"/>
                <a:sym typeface="+mn-ea"/>
              </a:rPr>
              <a:t>]</a:t>
            </a:r>
            <a:r>
              <a:rPr lang="en-US" altLang="zh-CN" sz="800" dirty="0">
                <a:latin typeface="微软雅黑" panose="020B0503020204020204" charset="-122"/>
                <a:ea typeface="微软雅黑" panose="020B0503020204020204" charset="-122"/>
                <a:cs typeface="微软雅黑" panose="020B0503020204020204" charset="-122"/>
                <a:sym typeface="+mn-ea"/>
              </a:rPr>
              <a:t> </a:t>
            </a:r>
            <a:r>
              <a:rPr lang="en-US" altLang="zh-CN" sz="800" dirty="0" err="1">
                <a:latin typeface="微软雅黑" panose="020B0503020204020204" charset="-122"/>
                <a:ea typeface="微软雅黑" panose="020B0503020204020204" charset="-122"/>
                <a:cs typeface="微软雅黑" panose="020B0503020204020204" charset="-122"/>
                <a:sym typeface="+mn-ea"/>
              </a:rPr>
              <a:t>Fishbane</a:t>
            </a:r>
            <a:r>
              <a:rPr lang="en-US" altLang="zh-CN" sz="800" dirty="0">
                <a:latin typeface="微软雅黑" panose="020B0503020204020204" charset="-122"/>
                <a:ea typeface="微软雅黑" panose="020B0503020204020204" charset="-122"/>
                <a:cs typeface="微软雅黑" panose="020B0503020204020204" charset="-122"/>
                <a:sym typeface="+mn-ea"/>
              </a:rPr>
              <a:t> S. et al. Kidney Med. 2021:3(6). 1057-1064; [4] </a:t>
            </a:r>
            <a:r>
              <a:rPr lang="zh-CN" altLang="en-US" sz="800" dirty="0">
                <a:latin typeface="微软雅黑" panose="020B0503020204020204" charset="-122"/>
                <a:ea typeface="微软雅黑" panose="020B0503020204020204" charset="-122"/>
                <a:cs typeface="微软雅黑" panose="020B0503020204020204" charset="-122"/>
                <a:sym typeface="+mn-ea"/>
              </a:rPr>
              <a:t>彭明媚等，国际医药卫生导报 </a:t>
            </a:r>
            <a:r>
              <a:rPr lang="en-US" altLang="zh-CN" sz="800" dirty="0">
                <a:latin typeface="微软雅黑" panose="020B0503020204020204" charset="-122"/>
                <a:ea typeface="微软雅黑" panose="020B0503020204020204" charset="-122"/>
                <a:cs typeface="微软雅黑" panose="020B0503020204020204" charset="-122"/>
                <a:sym typeface="+mn-ea"/>
              </a:rPr>
              <a:t>2022 </a:t>
            </a:r>
            <a:r>
              <a:rPr lang="zh-CN" altLang="en-US" sz="800" dirty="0">
                <a:latin typeface="微软雅黑" panose="020B0503020204020204" charset="-122"/>
                <a:ea typeface="微软雅黑" panose="020B0503020204020204" charset="-122"/>
                <a:cs typeface="微软雅黑" panose="020B0503020204020204" charset="-122"/>
                <a:sym typeface="+mn-ea"/>
              </a:rPr>
              <a:t>年</a:t>
            </a:r>
            <a:r>
              <a:rPr lang="en-US" altLang="zh-CN" sz="800" dirty="0">
                <a:latin typeface="微软雅黑" panose="020B0503020204020204" charset="-122"/>
                <a:ea typeface="微软雅黑" panose="020B0503020204020204" charset="-122"/>
                <a:cs typeface="微软雅黑" panose="020B0503020204020204" charset="-122"/>
                <a:sym typeface="+mn-ea"/>
              </a:rPr>
              <a:t>1</a:t>
            </a:r>
            <a:r>
              <a:rPr lang="zh-CN" altLang="en-US" sz="800" dirty="0">
                <a:latin typeface="微软雅黑" panose="020B0503020204020204" charset="-122"/>
                <a:ea typeface="微软雅黑" panose="020B0503020204020204" charset="-122"/>
                <a:cs typeface="微软雅黑" panose="020B0503020204020204" charset="-122"/>
                <a:sym typeface="+mn-ea"/>
              </a:rPr>
              <a:t>第 </a:t>
            </a:r>
            <a:r>
              <a:rPr lang="en-US" altLang="zh-CN" sz="800" dirty="0">
                <a:latin typeface="微软雅黑" panose="020B0503020204020204" charset="-122"/>
                <a:ea typeface="微软雅黑" panose="020B0503020204020204" charset="-122"/>
                <a:cs typeface="微软雅黑" panose="020B0503020204020204" charset="-122"/>
                <a:sym typeface="+mn-ea"/>
              </a:rPr>
              <a:t>28 </a:t>
            </a:r>
            <a:r>
              <a:rPr lang="zh-CN" altLang="en-US" sz="800" dirty="0">
                <a:latin typeface="微软雅黑" panose="020B0503020204020204" charset="-122"/>
                <a:ea typeface="微软雅黑" panose="020B0503020204020204" charset="-122"/>
                <a:cs typeface="微软雅黑" panose="020B0503020204020204" charset="-122"/>
                <a:sym typeface="+mn-ea"/>
              </a:rPr>
              <a:t>卷第 </a:t>
            </a:r>
            <a:r>
              <a:rPr lang="en-US" altLang="zh-CN" sz="800" dirty="0">
                <a:latin typeface="微软雅黑" panose="020B0503020204020204" charset="-122"/>
                <a:ea typeface="微软雅黑" panose="020B0503020204020204" charset="-122"/>
                <a:cs typeface="微软雅黑" panose="020B0503020204020204" charset="-122"/>
                <a:sym typeface="+mn-ea"/>
              </a:rPr>
              <a:t>20 </a:t>
            </a:r>
            <a:r>
              <a:rPr lang="zh-CN" altLang="en-US" sz="800" dirty="0">
                <a:latin typeface="微软雅黑" panose="020B0503020204020204" charset="-122"/>
                <a:ea typeface="微软雅黑" panose="020B0503020204020204" charset="-122"/>
                <a:cs typeface="微软雅黑" panose="020B0503020204020204" charset="-122"/>
                <a:sym typeface="+mn-ea"/>
              </a:rPr>
              <a:t>期，</a:t>
            </a:r>
            <a:r>
              <a:rPr lang="en-US" altLang="zh-CN" sz="800" dirty="0">
                <a:latin typeface="微软雅黑" panose="020B0503020204020204" charset="-122"/>
                <a:ea typeface="微软雅黑" panose="020B0503020204020204" charset="-122"/>
                <a:cs typeface="微软雅黑" panose="020B0503020204020204" charset="-122"/>
                <a:sym typeface="+mn-ea"/>
              </a:rPr>
              <a:t>2863-2867</a:t>
            </a:r>
            <a:endParaRPr lang="zh-CN" altLang="en-US" sz="800" dirty="0">
              <a:latin typeface="微软雅黑" panose="020B0503020204020204" charset="-122"/>
              <a:ea typeface="微软雅黑" panose="020B0503020204020204" charset="-122"/>
              <a:cs typeface="微软雅黑" panose="020B0503020204020204" charset="-122"/>
              <a:sym typeface="+mn-ea"/>
            </a:endParaRPr>
          </a:p>
        </p:txBody>
      </p:sp>
      <p:sp>
        <p:nvSpPr>
          <p:cNvPr id="31" name="矩形: 圆角 35"/>
          <p:cNvSpPr/>
          <p:nvPr>
            <p:custDataLst>
              <p:tags r:id="rId13"/>
            </p:custDataLst>
          </p:nvPr>
        </p:nvSpPr>
        <p:spPr>
          <a:xfrm>
            <a:off x="8067132" y="2148317"/>
            <a:ext cx="3891240" cy="4123723"/>
          </a:xfrm>
          <a:prstGeom prst="roundRect">
            <a:avLst>
              <a:gd name="adj" fmla="val 6347"/>
            </a:avLst>
          </a:prstGeom>
          <a:gradFill flip="none" rotWithShape="1">
            <a:gsLst>
              <a:gs pos="0">
                <a:srgbClr val="FF7429">
                  <a:lumMod val="20000"/>
                  <a:lumOff val="80000"/>
                  <a:alpha val="20000"/>
                </a:srgbClr>
              </a:gs>
              <a:gs pos="100000">
                <a:srgbClr val="FFFFFF">
                  <a:alpha val="0"/>
                </a:srgbClr>
              </a:gs>
            </a:gsLst>
            <a:path path="circle">
              <a:fillToRect l="100000" t="100000"/>
            </a:path>
            <a:tileRect r="-100000" b="-100000"/>
          </a:gradFill>
          <a:ln w="15875">
            <a:solidFill>
              <a:srgbClr val="FF7429">
                <a:lumMod val="40000"/>
                <a:lumOff val="60000"/>
                <a:alpha val="60000"/>
              </a:srgbClr>
            </a:solidFill>
          </a:ln>
          <a:effectLst>
            <a:outerShdw blurRad="279400" dist="228600" dir="2700000" algn="tl" rotWithShape="0">
              <a:srgbClr val="FF7429">
                <a:alpha val="8000"/>
              </a:srgbClr>
            </a:outerShdw>
          </a:effectLst>
        </p:spPr>
        <p:style>
          <a:lnRef idx="2">
            <a:srgbClr val="376FFF">
              <a:shade val="15000"/>
            </a:srgbClr>
          </a:lnRef>
          <a:fillRef idx="1">
            <a:srgbClr val="376FFF"/>
          </a:fillRef>
          <a:effectRef idx="0">
            <a:srgbClr val="376FFF"/>
          </a:effectRef>
          <a:fontRef idx="minor">
            <a:srgbClr val="FFFFFF"/>
          </a:fontRef>
        </p:style>
        <p:txBody>
          <a:bodyPr wrap="square" lIns="342095" tIns="640080" rIns="342095" bIns="488315" rtlCol="0" anchor="ctr">
            <a:noAutofit/>
          </a:bodyPr>
          <a:lstStyle/>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为中国</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CKD</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透析患者提供一种</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安全有效、无片剂负荷的磷结合剂</a:t>
            </a:r>
            <a:endParaRPr lang="en-US" altLang="zh-CN" sz="14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口服溶液剂型自带量杯剂量精准，方便患者服用，</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药物的依从性更好</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口服溶液中添加麦芽糖醇和甘油，</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可减少片剂患者常出现的便秘及胃肠道副反应</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indent="-285750" algn="just">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口服溶液剂型</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更适用于老年患者、胃肠功能较弱患者和吞咽障碍患者</a:t>
            </a: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nvGrpSpPr>
          <p:cNvPr id="27" name="组合 26"/>
          <p:cNvGrpSpPr/>
          <p:nvPr/>
        </p:nvGrpSpPr>
        <p:grpSpPr>
          <a:xfrm>
            <a:off x="8043145" y="1332549"/>
            <a:ext cx="4148855" cy="1031854"/>
            <a:chOff x="8618828" y="1320041"/>
            <a:chExt cx="4243347" cy="568653"/>
          </a:xfrm>
          <a:solidFill>
            <a:schemeClr val="accent1">
              <a:lumMod val="40000"/>
              <a:lumOff val="60000"/>
            </a:schemeClr>
          </a:solidFill>
        </p:grpSpPr>
        <p:sp>
          <p:nvSpPr>
            <p:cNvPr id="33" name="任意多边形: 形状 36"/>
            <p:cNvSpPr/>
            <p:nvPr>
              <p:custDataLst>
                <p:tags r:id="rId14"/>
              </p:custDataLst>
            </p:nvPr>
          </p:nvSpPr>
          <p:spPr>
            <a:xfrm>
              <a:off x="8789464" y="1323944"/>
              <a:ext cx="3902075" cy="564750"/>
            </a:xfrm>
            <a:prstGeom prst="round2SameRect">
              <a:avLst>
                <a:gd name="adj1" fmla="val 0"/>
                <a:gd name="adj2" fmla="val 31447"/>
              </a:avLst>
            </a:prstGeom>
            <a:grpFill/>
            <a:ln>
              <a:no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a:spcBef>
                  <a:spcPct val="0"/>
                </a:spcBef>
                <a:spcAft>
                  <a:spcPct val="0"/>
                </a:spcAft>
              </a:pPr>
              <a:r>
                <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醋酸钙口服溶液可满足</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rPr>
                <a:t>特殊群体控血磷</a:t>
              </a:r>
              <a:r>
                <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rPr>
                <a:t>需求</a:t>
              </a:r>
              <a:endParaRPr lang="zh-CN" altLang="en-US" b="1" dirty="0">
                <a:solidFill>
                  <a:schemeClr val="tx1"/>
                </a:solidFill>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4" name="等腰三角形 33"/>
            <p:cNvSpPr/>
            <p:nvPr>
              <p:custDataLst>
                <p:tags r:id="rId15"/>
              </p:custDataLst>
            </p:nvPr>
          </p:nvSpPr>
          <p:spPr>
            <a:xfrm>
              <a:off x="8618828" y="1320041"/>
              <a:ext cx="170636" cy="130054"/>
            </a:xfrm>
            <a:prstGeom prst="triangle">
              <a:avLst>
                <a:gd name="adj" fmla="val 100000"/>
              </a:avLst>
            </a:prstGeom>
            <a:grp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35" name="等腰三角形 34"/>
            <p:cNvSpPr/>
            <p:nvPr>
              <p:custDataLst>
                <p:tags r:id="rId16"/>
              </p:custDataLst>
            </p:nvPr>
          </p:nvSpPr>
          <p:spPr>
            <a:xfrm flipH="1">
              <a:off x="12691539" y="1323944"/>
              <a:ext cx="170636" cy="121598"/>
            </a:xfrm>
            <a:prstGeom prst="triangle">
              <a:avLst>
                <a:gd name="adj" fmla="val 100000"/>
              </a:avLst>
            </a:prstGeom>
            <a:grpFill/>
            <a:ln>
              <a:noFill/>
            </a:ln>
          </p:spPr>
          <p:style>
            <a:lnRef idx="2">
              <a:srgbClr val="376FFF">
                <a:shade val="15000"/>
              </a:srgbClr>
            </a:lnRef>
            <a:fillRef idx="1">
              <a:srgbClr val="376FFF"/>
            </a:fillRef>
            <a:effectRef idx="0">
              <a:srgbClr val="376FFF"/>
            </a:effectRef>
            <a:fontRef idx="minor">
              <a:srgbClr val="FFFFFF"/>
            </a:fontRef>
          </p:style>
          <p:txBody>
            <a:bodyPr rtlCol="0" anchor="ctr"/>
            <a:lstStyle/>
            <a:p>
              <a:pPr algn="ctr"/>
              <a:endParaRPr lang="zh-CN" altLang="en-US" dirty="0">
                <a:solidFill>
                  <a:srgbClr val="FFFFFF"/>
                </a:solidFill>
                <a:latin typeface="Arial" panose="020B0604020202020204" pitchFamily="34" charset="0"/>
                <a:ea typeface="微软雅黑" panose="020B0503020204020204" charset="-122"/>
              </a:endParaRPr>
            </a:p>
          </p:txBody>
        </p:sp>
      </p:grpSp>
      <p:pic>
        <p:nvPicPr>
          <p:cNvPr id="24" name="图片 23"/>
          <p:cNvPicPr>
            <a:picLocks noChangeAspect="1"/>
          </p:cNvPicPr>
          <p:nvPr/>
        </p:nvPicPr>
        <p:blipFill rotWithShape="1">
          <a:blip r:embed="rId17"/>
          <a:srcRect l="10308" t="5657" r="12316" b="5746"/>
          <a:stretch>
            <a:fillRect/>
          </a:stretch>
        </p:blipFill>
        <p:spPr>
          <a:xfrm>
            <a:off x="4156414" y="3407158"/>
            <a:ext cx="1371601" cy="1315532"/>
          </a:xfrm>
          <a:prstGeom prst="rect">
            <a:avLst/>
          </a:prstGeom>
        </p:spPr>
      </p:pic>
      <p:pic>
        <p:nvPicPr>
          <p:cNvPr id="25" name="图片 24"/>
          <p:cNvPicPr>
            <a:picLocks noChangeAspect="1"/>
          </p:cNvPicPr>
          <p:nvPr/>
        </p:nvPicPr>
        <p:blipFill rotWithShape="1">
          <a:blip r:embed="rId18"/>
          <a:srcRect l="23328" t="4375" r="21281" b="-1"/>
          <a:stretch>
            <a:fillRect/>
          </a:stretch>
        </p:blipFill>
        <p:spPr>
          <a:xfrm>
            <a:off x="4202129" y="4808867"/>
            <a:ext cx="1371601" cy="1421991"/>
          </a:xfrm>
          <a:prstGeom prst="rect">
            <a:avLst/>
          </a:prstGeom>
        </p:spPr>
      </p:pic>
      <p:sp>
        <p:nvSpPr>
          <p:cNvPr id="26" name="文本框 25"/>
          <p:cNvSpPr txBox="1"/>
          <p:nvPr/>
        </p:nvSpPr>
        <p:spPr>
          <a:xfrm>
            <a:off x="5437945" y="3857754"/>
            <a:ext cx="2566728" cy="338554"/>
          </a:xfrm>
          <a:prstGeom prst="rect">
            <a:avLst/>
          </a:prstGeom>
          <a:noFill/>
        </p:spPr>
        <p:txBody>
          <a:bodyPr wrap="none" rtlCol="0">
            <a:spAutoFit/>
          </a:bodyPr>
          <a:lstStyle/>
          <a:p>
            <a:r>
              <a:rPr lang="zh-CN" altLang="en-US" sz="1600" dirty="0"/>
              <a:t>服药不依从率平均</a:t>
            </a:r>
            <a:r>
              <a:rPr lang="en-US" altLang="zh-CN" sz="1600" dirty="0"/>
              <a:t>52.5%</a:t>
            </a:r>
            <a:r>
              <a:rPr lang="en-US" altLang="zh-CN" sz="1600" baseline="30000" dirty="0"/>
              <a:t>[4]</a:t>
            </a:r>
            <a:endParaRPr lang="zh-CN" altLang="en-US" sz="1600" baseline="30000" dirty="0"/>
          </a:p>
        </p:txBody>
      </p:sp>
      <p:sp>
        <p:nvSpPr>
          <p:cNvPr id="43" name="文本框 42"/>
          <p:cNvSpPr txBox="1"/>
          <p:nvPr/>
        </p:nvSpPr>
        <p:spPr>
          <a:xfrm>
            <a:off x="5461932" y="5246610"/>
            <a:ext cx="2489784" cy="338554"/>
          </a:xfrm>
          <a:prstGeom prst="rect">
            <a:avLst/>
          </a:prstGeom>
          <a:noFill/>
        </p:spPr>
        <p:txBody>
          <a:bodyPr wrap="none" rtlCol="0">
            <a:spAutoFit/>
          </a:bodyPr>
          <a:lstStyle/>
          <a:p>
            <a:r>
              <a:rPr lang="zh-CN" altLang="en-US" sz="1600" dirty="0"/>
              <a:t>血磷控制达标率仅</a:t>
            </a:r>
            <a:r>
              <a:rPr lang="en-US" altLang="zh-CN" sz="1600" dirty="0"/>
              <a:t>38.5%</a:t>
            </a:r>
            <a:r>
              <a:rPr lang="en-US" altLang="zh-CN" sz="1600" baseline="30000" dirty="0"/>
              <a:t>[1]</a:t>
            </a:r>
            <a:endParaRPr lang="zh-CN" altLang="en-US" sz="1600" baseline="30000" dirty="0"/>
          </a:p>
        </p:txBody>
      </p:sp>
      <p:pic>
        <p:nvPicPr>
          <p:cNvPr id="44" name="内容占位符 4"/>
          <p:cNvPicPr>
            <a:picLocks noGrp="1" noChangeAspect="1"/>
          </p:cNvPicPr>
          <p:nvPr>
            <p:ph idx="1"/>
          </p:nvPr>
        </p:nvPicPr>
        <p:blipFill rotWithShape="1">
          <a:blip r:embed="rId19" cstate="print">
            <a:extLst>
              <a:ext uri="{28A0092B-C50C-407E-A947-70E740481C1C}">
                <a14:useLocalDpi xmlns:a14="http://schemas.microsoft.com/office/drawing/2010/main" val="0"/>
              </a:ext>
            </a:extLst>
          </a:blip>
          <a:srcRect l="34602" t="52006" r="46733" b="34469"/>
          <a:stretch>
            <a:fillRect/>
          </a:stretch>
        </p:blipFill>
        <p:spPr>
          <a:xfrm>
            <a:off x="4417945" y="2538110"/>
            <a:ext cx="1043987" cy="777664"/>
          </a:xfrm>
        </p:spPr>
      </p:pic>
      <p:sp>
        <p:nvSpPr>
          <p:cNvPr id="45" name="文本框 44"/>
          <p:cNvSpPr txBox="1"/>
          <p:nvPr/>
        </p:nvSpPr>
        <p:spPr>
          <a:xfrm>
            <a:off x="5437945" y="2774813"/>
            <a:ext cx="2214068" cy="338554"/>
          </a:xfrm>
          <a:prstGeom prst="rect">
            <a:avLst/>
          </a:prstGeom>
          <a:noFill/>
        </p:spPr>
        <p:txBody>
          <a:bodyPr wrap="none" rtlCol="0">
            <a:spAutoFit/>
          </a:bodyPr>
          <a:lstStyle/>
          <a:p>
            <a:r>
              <a:rPr lang="zh-CN" altLang="en-US" sz="1600" dirty="0"/>
              <a:t>平均每日需服</a:t>
            </a:r>
            <a:r>
              <a:rPr lang="en-US" altLang="zh-CN" sz="1600" dirty="0"/>
              <a:t>10.8</a:t>
            </a:r>
            <a:r>
              <a:rPr lang="zh-CN" altLang="en-US" sz="1600" dirty="0"/>
              <a:t>片</a:t>
            </a:r>
            <a:r>
              <a:rPr lang="en-US" altLang="zh-CN" sz="1600" baseline="30000" dirty="0"/>
              <a:t>[3]</a:t>
            </a:r>
            <a:endParaRPr lang="zh-CN" altLang="en-US" sz="1600"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0"/>
            <a:ext cx="12196693" cy="260047"/>
            <a:chOff x="0" y="0"/>
            <a:chExt cx="19207" cy="619"/>
          </a:xfrm>
        </p:grpSpPr>
        <p:sp>
          <p:nvSpPr>
            <p:cNvPr id="10" name="矩形 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顶角 8"/>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4" name="矩形: 圆角 6"/>
            <p:cNvSpPr/>
            <p:nvPr/>
          </p:nvSpPr>
          <p:spPr>
            <a:xfrm>
              <a:off x="4036" y="2"/>
              <a:ext cx="4019"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5" name="矩形: 圆角 6"/>
            <p:cNvSpPr/>
            <p:nvPr/>
          </p:nvSpPr>
          <p:spPr>
            <a:xfrm>
              <a:off x="8092" y="2"/>
              <a:ext cx="375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19" name="组合 1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2"/>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3"/>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538605" y="459105"/>
            <a:ext cx="10407650" cy="954107"/>
          </a:xfrm>
          <a:prstGeom prst="rect">
            <a:avLst/>
          </a:prstGeom>
          <a:noFill/>
        </p:spPr>
        <p:txBody>
          <a:bodyPr wrap="square" rtlCol="0" anchor="t">
            <a:spAutoFit/>
          </a:bodyPr>
          <a:lstStyle/>
          <a:p>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创新溶液剂型，</a:t>
            </a:r>
            <a:r>
              <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满足老年、胃肠功能较弱人群、吞咽障碍患者的用药需求</a:t>
            </a:r>
            <a:endParaRPr lang="zh-CN" altLang="en-US" sz="2800"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430627" y="2603570"/>
            <a:ext cx="5850890" cy="3028315"/>
          </a:xfrm>
          <a:prstGeom prst="rect">
            <a:avLst/>
          </a:prstGeom>
          <a:solidFill>
            <a:schemeClr val="bg1">
              <a:lumMod val="95000"/>
            </a:schemeClr>
          </a:solidFill>
          <a:ln>
            <a:solidFill>
              <a:schemeClr val="bg1">
                <a:lumMod val="95000"/>
              </a:schemeClr>
            </a:solidFill>
            <a:prstDash val="lgDashDot"/>
          </a:ln>
        </p:spPr>
        <p:txBody>
          <a:bodyPr wrap="square" rtlCol="0">
            <a:noAutofit/>
          </a:bodyPr>
          <a:lstStyle/>
          <a:p>
            <a:endParaRPr lang="zh-CN" altLang="en-US" dirty="0"/>
          </a:p>
        </p:txBody>
      </p:sp>
      <p:sp>
        <p:nvSpPr>
          <p:cNvPr id="18" name="文本框 17"/>
          <p:cNvSpPr txBox="1"/>
          <p:nvPr/>
        </p:nvSpPr>
        <p:spPr>
          <a:xfrm>
            <a:off x="635000" y="2720975"/>
            <a:ext cx="5609590" cy="2998470"/>
          </a:xfrm>
          <a:prstGeom prst="rect">
            <a:avLst/>
          </a:prstGeom>
          <a:noFill/>
        </p:spPr>
        <p:txBody>
          <a:bodyPr wrap="square" rtlCol="0">
            <a:noAutofit/>
          </a:bodyPr>
          <a:lstStyle/>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无片剂负荷：</a:t>
            </a:r>
            <a:r>
              <a:rPr lang="zh-CN" altLang="en-US" sz="1400" dirty="0">
                <a:latin typeface="微软雅黑" panose="020B0503020204020204" charset="-122"/>
                <a:ea typeface="微软雅黑" panose="020B0503020204020204" charset="-122"/>
                <a:cs typeface="微软雅黑" panose="020B0503020204020204" charset="-122"/>
                <a:sym typeface="微软雅黑" panose="020B0503020204020204" charset="-122"/>
              </a:rPr>
              <a:t>CKD透析患者服用磷结合剂，平均每日需服10.8片</a:t>
            </a:r>
            <a:r>
              <a:rPr lang="zh-CN" altLang="en-US" sz="1400" baseline="30000" dirty="0">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latin typeface="微软雅黑" panose="020B0503020204020204" charset="-122"/>
                <a:ea typeface="微软雅黑" panose="020B0503020204020204" charset="-122"/>
                <a:cs typeface="微软雅黑" panose="020B0503020204020204" charset="-122"/>
                <a:sym typeface="+mn-ea"/>
              </a:rPr>
              <a:t>1</a:t>
            </a:r>
            <a:r>
              <a:rPr lang="zh-CN" altLang="en-US" sz="1400" baseline="300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，而溶液剂型，每日仅30-60ml。</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适用人群广泛且便利：</a:t>
            </a:r>
            <a:r>
              <a:rPr lang="zh-CN" altLang="en-US" sz="1400" dirty="0">
                <a:latin typeface="微软雅黑" panose="020B0503020204020204" charset="-122"/>
                <a:ea typeface="微软雅黑" panose="020B0503020204020204" charset="-122"/>
                <a:cs typeface="微软雅黑" panose="020B0503020204020204" charset="-122"/>
                <a:sym typeface="+mn-ea"/>
              </a:rPr>
              <a:t>带量杯，准确量取，精准用药，满足如肾病患者的磷结合治疗，需根据血钙、血磷水平微调剂量的需求，剂量易调节控制， 使用方便</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rPr>
              <a:t>胃肠耐受性好：</a:t>
            </a:r>
            <a:r>
              <a:rPr lang="zh-CN" altLang="en-US" sz="1400" dirty="0">
                <a:latin typeface="微软雅黑" panose="020B0503020204020204" charset="-122"/>
                <a:ea typeface="微软雅黑" panose="020B0503020204020204" charset="-122"/>
                <a:cs typeface="微软雅黑" panose="020B0503020204020204" charset="-122"/>
              </a:rPr>
              <a:t>液体分散均匀，吸收好，减少片剂可能粘附胃壁引发的刺激性不适；</a:t>
            </a:r>
            <a:r>
              <a:rPr lang="zh-CN" altLang="en-US" sz="1400" b="1" dirty="0">
                <a:latin typeface="微软雅黑" panose="020B0503020204020204" charset="-122"/>
                <a:ea typeface="微软雅黑" panose="020B0503020204020204" charset="-122"/>
                <a:cs typeface="微软雅黑" panose="020B0503020204020204" charset="-122"/>
                <a:sym typeface="+mn-ea"/>
              </a:rPr>
              <a:t>添加麦芽糖醇和甘油成分</a:t>
            </a:r>
            <a:r>
              <a:rPr lang="zh-CN" altLang="en-US"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rPr>
              <a:t>尤其对老年或肠动力不足者，不易引起便秘、腹胀、嗳气等不适。</a:t>
            </a:r>
            <a:endParaRPr lang="zh-CN" altLang="en-US" sz="1400"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b="1"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b="1" dirty="0">
              <a:latin typeface="微软雅黑" panose="020B0503020204020204" charset="-122"/>
              <a:ea typeface="微软雅黑" panose="020B0503020204020204" charset="-122"/>
              <a:cs typeface="微软雅黑" panose="020B0503020204020204" charset="-122"/>
            </a:endParaRPr>
          </a:p>
        </p:txBody>
      </p:sp>
      <p:sp>
        <p:nvSpPr>
          <p:cNvPr id="22" name="矩形: 圆角 6"/>
          <p:cNvSpPr/>
          <p:nvPr/>
        </p:nvSpPr>
        <p:spPr>
          <a:xfrm>
            <a:off x="1099820" y="1768876"/>
            <a:ext cx="4443730" cy="834624"/>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buClrTx/>
              <a:buSzTx/>
              <a:buFontTx/>
            </a:pPr>
            <a:r>
              <a:rPr lang="zh-CN" altLang="en-US" sz="2400" b="1" dirty="0">
                <a:latin typeface="微软雅黑" panose="020B0503020204020204" charset="-122"/>
                <a:ea typeface="微软雅黑" panose="020B0503020204020204" charset="-122"/>
              </a:rPr>
              <a:t>溶液剂型创新</a:t>
            </a:r>
            <a:endParaRPr lang="zh-CN" altLang="en-US" sz="2400" b="1" dirty="0">
              <a:latin typeface="微软雅黑" panose="020B0503020204020204" charset="-122"/>
              <a:ea typeface="微软雅黑" panose="020B0503020204020204" charset="-122"/>
            </a:endParaRPr>
          </a:p>
        </p:txBody>
      </p:sp>
      <p:sp>
        <p:nvSpPr>
          <p:cNvPr id="25" name="文本框 24"/>
          <p:cNvSpPr txBox="1"/>
          <p:nvPr/>
        </p:nvSpPr>
        <p:spPr>
          <a:xfrm>
            <a:off x="581642" y="6328329"/>
            <a:ext cx="6307131" cy="234984"/>
          </a:xfrm>
          <a:prstGeom prst="rect">
            <a:avLst/>
          </a:prstGeom>
        </p:spPr>
        <p:txBody>
          <a:bodyPr>
            <a:noAutofit/>
          </a:bodyPr>
          <a:lstStyle/>
          <a:p>
            <a:r>
              <a:rPr lang="en-US" altLang="zh-CN" sz="800" dirty="0">
                <a:latin typeface="微软雅黑" panose="020B0503020204020204" charset="-122"/>
                <a:ea typeface="微软雅黑" panose="020B0503020204020204" charset="-122"/>
              </a:rPr>
              <a:t>[1] </a:t>
            </a:r>
            <a:r>
              <a:rPr lang="en-US" altLang="zh-CN" sz="800" dirty="0">
                <a:latin typeface="微软雅黑" panose="020B0503020204020204" charset="-122"/>
                <a:ea typeface="微软雅黑" panose="020B0503020204020204" charset="-122"/>
                <a:cs typeface="微软雅黑" panose="020B0503020204020204" charset="-122"/>
                <a:sym typeface="+mn-ea"/>
              </a:rPr>
              <a:t>Fishbane S. et al. Kidney Med. 2021:3(6). 1057-1064</a:t>
            </a:r>
            <a:endParaRPr lang="zh-CN" altLang="en-US" sz="800" dirty="0">
              <a:latin typeface="微软雅黑" panose="020B0503020204020204" charset="-122"/>
              <a:ea typeface="微软雅黑" panose="020B0503020204020204" charset="-122"/>
            </a:endParaRPr>
          </a:p>
        </p:txBody>
      </p:sp>
      <p:sp>
        <p:nvSpPr>
          <p:cNvPr id="2" name="矩形: 圆角 6"/>
          <p:cNvSpPr/>
          <p:nvPr/>
        </p:nvSpPr>
        <p:spPr>
          <a:xfrm>
            <a:off x="6737985" y="1768876"/>
            <a:ext cx="4443730" cy="793984"/>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2400" b="1" dirty="0">
                <a:latin typeface="微软雅黑" panose="020B0503020204020204" charset="-122"/>
                <a:ea typeface="微软雅黑" panose="020B0503020204020204" charset="-122"/>
              </a:rPr>
              <a:t>患者获益</a:t>
            </a:r>
            <a:endParaRPr lang="zh-CN" altLang="en-US" sz="2400" b="1" dirty="0">
              <a:latin typeface="微软雅黑" panose="020B0503020204020204" charset="-122"/>
              <a:ea typeface="微软雅黑" panose="020B0503020204020204" charset="-122"/>
            </a:endParaRPr>
          </a:p>
        </p:txBody>
      </p:sp>
      <p:sp>
        <p:nvSpPr>
          <p:cNvPr id="3" name="文本框 2"/>
          <p:cNvSpPr txBox="1"/>
          <p:nvPr/>
        </p:nvSpPr>
        <p:spPr>
          <a:xfrm>
            <a:off x="6737985" y="2603500"/>
            <a:ext cx="4559935" cy="3028315"/>
          </a:xfrm>
          <a:prstGeom prst="rect">
            <a:avLst/>
          </a:prstGeom>
          <a:solidFill>
            <a:schemeClr val="bg1">
              <a:lumMod val="95000"/>
            </a:schemeClr>
          </a:solidFill>
          <a:ln>
            <a:solidFill>
              <a:schemeClr val="bg1">
                <a:lumMod val="95000"/>
              </a:schemeClr>
            </a:solidFill>
            <a:prstDash val="lgDashDot"/>
          </a:ln>
        </p:spPr>
        <p:txBody>
          <a:bodyPr wrap="square" rtlCol="0">
            <a:noAutofit/>
          </a:bodyPr>
          <a:lstStyle/>
          <a:p>
            <a:endParaRPr lang="zh-CN" altLang="en-US" dirty="0"/>
          </a:p>
        </p:txBody>
      </p:sp>
      <p:sp>
        <p:nvSpPr>
          <p:cNvPr id="11" name="文本框 10"/>
          <p:cNvSpPr txBox="1"/>
          <p:nvPr/>
        </p:nvSpPr>
        <p:spPr>
          <a:xfrm>
            <a:off x="6868281" y="3159877"/>
            <a:ext cx="4350385" cy="1880130"/>
          </a:xfrm>
          <a:prstGeom prst="rect">
            <a:avLst/>
          </a:prstGeom>
          <a:noFill/>
        </p:spPr>
        <p:txBody>
          <a:bodyPr wrap="square" rtlCol="0">
            <a:spAutoFit/>
          </a:bodyPr>
          <a:lstStyle/>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磷结合能力强，无</a:t>
            </a:r>
            <a:r>
              <a:rPr lang="zh-CN" altLang="en-US" sz="1400" dirty="0">
                <a:latin typeface="微软雅黑" panose="020B0503020204020204" charset="-122"/>
                <a:ea typeface="微软雅黑" panose="020B0503020204020204" charset="-122"/>
                <a:sym typeface="+mn-ea"/>
              </a:rPr>
              <a:t>“片剂负荷”，</a:t>
            </a:r>
            <a:r>
              <a:rPr lang="zh-CN" altLang="en-US" sz="1400" dirty="0">
                <a:latin typeface="微软雅黑" panose="020B0503020204020204" charset="-122"/>
                <a:ea typeface="微软雅黑" panose="020B0503020204020204" charset="-122"/>
              </a:rPr>
              <a:t>在有效降血磷的同时</a:t>
            </a:r>
            <a:r>
              <a:rPr lang="zh-CN" altLang="en-US" sz="1400" b="1" dirty="0">
                <a:solidFill>
                  <a:srgbClr val="C00000"/>
                </a:solidFill>
                <a:latin typeface="微软雅黑" panose="020B0503020204020204" charset="-122"/>
                <a:ea typeface="微软雅黑" panose="020B0503020204020204" charset="-122"/>
              </a:rPr>
              <a:t>提高患者依从性</a:t>
            </a:r>
            <a:r>
              <a:rPr lang="zh-CN" altLang="en-US" sz="1400" dirty="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endParaRPr lang="zh-CN" altLang="en-US"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sym typeface="+mn-ea"/>
              </a:rPr>
              <a:t>满足老年人、胃肠功能较弱人群、吞咽障碍等</a:t>
            </a:r>
            <a:r>
              <a:rPr lang="zh-CN" altLang="en-US" sz="1400" b="1" dirty="0">
                <a:solidFill>
                  <a:srgbClr val="C00000"/>
                </a:solidFill>
                <a:latin typeface="微软雅黑" panose="020B0503020204020204" charset="-122"/>
                <a:ea typeface="微软雅黑" panose="020B0503020204020204" charset="-122"/>
                <a:sym typeface="+mn-ea"/>
              </a:rPr>
              <a:t>特定患者治疗需求。</a:t>
            </a:r>
            <a:endParaRPr lang="en-US" altLang="zh-CN" sz="1400" b="1" dirty="0">
              <a:solidFill>
                <a:srgbClr val="C00000"/>
              </a:solidFill>
              <a:latin typeface="微软雅黑" panose="020B0503020204020204" charset="-122"/>
              <a:ea typeface="微软雅黑" panose="020B0503020204020204" charset="-122"/>
              <a:sym typeface="+mn-ea"/>
            </a:endParaRPr>
          </a:p>
          <a:p>
            <a:pPr marL="285750" indent="-285750" algn="just">
              <a:lnSpc>
                <a:spcPct val="120000"/>
              </a:lnSpc>
              <a:buFont typeface="Wingdings" panose="05000000000000000000" charset="0"/>
              <a:buChar char="Ø"/>
            </a:pPr>
            <a:endParaRPr lang="zh-CN" altLang="en-US" sz="1400" dirty="0">
              <a:latin typeface="微软雅黑" panose="020B0503020204020204" charset="-122"/>
              <a:ea typeface="微软雅黑" panose="020B0503020204020204" charset="-122"/>
            </a:endParaRPr>
          </a:p>
          <a:p>
            <a:pPr marL="285750" indent="-285750" algn="just">
              <a:lnSpc>
                <a:spcPct val="120000"/>
              </a:lnSpc>
              <a:buFont typeface="Wingdings" panose="05000000000000000000" charset="0"/>
              <a:buChar char="Ø"/>
            </a:pPr>
            <a:r>
              <a:rPr lang="zh-CN" altLang="en-US" sz="1400" dirty="0">
                <a:latin typeface="微软雅黑" panose="020B0503020204020204" charset="-122"/>
                <a:ea typeface="微软雅黑" panose="020B0503020204020204" charset="-122"/>
              </a:rPr>
              <a:t>改善适口性，</a:t>
            </a:r>
            <a:r>
              <a:rPr lang="zh-CN" altLang="en-US" sz="1400" b="1" dirty="0">
                <a:solidFill>
                  <a:srgbClr val="C00000"/>
                </a:solidFill>
                <a:latin typeface="微软雅黑" panose="020B0503020204020204" charset="-122"/>
                <a:ea typeface="微软雅黑" panose="020B0503020204020204" charset="-122"/>
                <a:sym typeface="+mn-ea"/>
              </a:rPr>
              <a:t>减少便秘、胀气及胃肠副反应</a:t>
            </a:r>
            <a:r>
              <a:rPr lang="zh-CN" altLang="en-US" sz="1400" dirty="0">
                <a:latin typeface="微软雅黑" panose="020B0503020204020204" charset="-122"/>
                <a:ea typeface="微软雅黑" panose="020B0503020204020204" charset="-122"/>
                <a:sym typeface="+mn-ea"/>
              </a:rPr>
              <a:t>。</a:t>
            </a:r>
            <a:endParaRPr lang="zh-CN" altLang="en-US" sz="1400"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1577" y="1515398"/>
            <a:ext cx="5002939" cy="431241"/>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醋酸钙治疗</a:t>
            </a:r>
            <a:r>
              <a:rPr lang="en-US" altLang="zh-CN" dirty="0"/>
              <a:t>12</a:t>
            </a:r>
            <a:r>
              <a:rPr lang="zh-CN" altLang="en-US" dirty="0"/>
              <a:t>周后，血清磷含量平均降低</a:t>
            </a:r>
            <a:r>
              <a:rPr lang="en-US" altLang="zh-CN" dirty="0"/>
              <a:t>30%</a:t>
            </a:r>
            <a:endParaRPr lang="zh-CN" altLang="en-US" dirty="0"/>
          </a:p>
        </p:txBody>
      </p:sp>
      <p:sp>
        <p:nvSpPr>
          <p:cNvPr id="6" name="文本框 5"/>
          <p:cNvSpPr txBox="1"/>
          <p:nvPr/>
        </p:nvSpPr>
        <p:spPr>
          <a:xfrm>
            <a:off x="741578" y="2431826"/>
            <a:ext cx="5172662" cy="584775"/>
          </a:xfrm>
          <a:prstGeom prst="rect">
            <a:avLst/>
          </a:prstGeom>
          <a:noFill/>
        </p:spPr>
        <p:txBody>
          <a:bodyPr wrap="square">
            <a:spAutoFit/>
          </a:bodyPr>
          <a:lstStyle/>
          <a:p>
            <a:r>
              <a:rPr lang="zh-CN" altLang="en-US" sz="1600" dirty="0">
                <a:sym typeface="+mn-ea"/>
              </a:rPr>
              <a:t>为期</a:t>
            </a:r>
            <a:r>
              <a:rPr lang="en-US" altLang="zh-CN" sz="1600" dirty="0">
                <a:sym typeface="+mn-ea"/>
              </a:rPr>
              <a:t>12</a:t>
            </a:r>
            <a:r>
              <a:rPr lang="zh-CN" altLang="en-US" sz="1600" dirty="0">
                <a:sym typeface="+mn-ea"/>
              </a:rPr>
              <a:t>周的血液透析的肾衰竭患者中单臂开放标签研究（</a:t>
            </a:r>
            <a:r>
              <a:rPr lang="en-US" altLang="zh-CN" sz="1600" dirty="0">
                <a:sym typeface="+mn-ea"/>
              </a:rPr>
              <a:t>N=91)</a:t>
            </a:r>
            <a:r>
              <a:rPr lang="zh-CN" altLang="en-US" sz="1600" dirty="0">
                <a:sym typeface="+mn-ea"/>
              </a:rPr>
              <a:t>，患者随餐服用醋酸钙片</a:t>
            </a:r>
            <a:r>
              <a:rPr lang="en-US" altLang="zh-CN" sz="1600" baseline="30000" dirty="0">
                <a:sym typeface="+mn-ea"/>
              </a:rPr>
              <a:t>[1]</a:t>
            </a:r>
            <a:endParaRPr lang="zh-CN" altLang="en-US" sz="1600" baseline="30000" dirty="0"/>
          </a:p>
        </p:txBody>
      </p:sp>
      <p:sp>
        <p:nvSpPr>
          <p:cNvPr id="16" name="文本框 15"/>
          <p:cNvSpPr txBox="1"/>
          <p:nvPr/>
        </p:nvSpPr>
        <p:spPr>
          <a:xfrm>
            <a:off x="1422506" y="613876"/>
            <a:ext cx="8831265" cy="523220"/>
          </a:xfrm>
          <a:prstGeom prst="rect">
            <a:avLst/>
          </a:prstGeom>
          <a:noFill/>
        </p:spPr>
        <p:txBody>
          <a:bodyPr wrap="square">
            <a:spAutoFit/>
          </a:bodyPr>
          <a:lstStyle/>
          <a:p>
            <a:r>
              <a:rPr lang="zh-CN" altLang="en-US" sz="2800" b="1" dirty="0">
                <a:solidFill>
                  <a:schemeClr val="accent1">
                    <a:lumMod val="75000"/>
                  </a:schemeClr>
                </a:solidFill>
              </a:rPr>
              <a:t>醋酸钙口服溶液与固体剂型生物等效，降磷效果明确</a:t>
            </a:r>
            <a:endParaRPr lang="zh-CN" altLang="en-US" sz="2800" b="1" dirty="0">
              <a:solidFill>
                <a:schemeClr val="accent1">
                  <a:lumMod val="75000"/>
                </a:schemeClr>
              </a:solidFill>
            </a:endParaRPr>
          </a:p>
        </p:txBody>
      </p:sp>
      <p:sp>
        <p:nvSpPr>
          <p:cNvPr id="17" name="文本框 16"/>
          <p:cNvSpPr txBox="1"/>
          <p:nvPr/>
        </p:nvSpPr>
        <p:spPr>
          <a:xfrm>
            <a:off x="500570" y="6381538"/>
            <a:ext cx="3800558" cy="415966"/>
          </a:xfrm>
          <a:prstGeom prst="rect">
            <a:avLst/>
          </a:prstGeom>
          <a:noFill/>
        </p:spPr>
        <p:txBody>
          <a:bodyPr wrap="square">
            <a:no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a:t>
            </a:r>
            <a:r>
              <a:rPr lang="zh-CN" altLang="en-US" sz="800" dirty="0">
                <a:latin typeface="微软雅黑" panose="020B0503020204020204" charset="-122"/>
                <a:ea typeface="微软雅黑" panose="020B0503020204020204" charset="-122"/>
                <a:cs typeface="微软雅黑" panose="020B0503020204020204" charset="-122"/>
                <a:sym typeface="+mn-ea"/>
              </a:rPr>
              <a:t>原研醋酸钙口服溶液说明书</a:t>
            </a:r>
            <a:endParaRPr lang="en-US" altLang="zh-CN" sz="800" dirty="0">
              <a:latin typeface="微软雅黑" panose="020B0503020204020204" charset="-122"/>
              <a:ea typeface="微软雅黑" panose="020B0503020204020204" charset="-122"/>
              <a:cs typeface="微软雅黑" panose="020B0503020204020204" charset="-122"/>
              <a:sym typeface="+mn-ea"/>
            </a:endParaRPr>
          </a:p>
          <a:p>
            <a:r>
              <a:rPr lang="en-US" altLang="zh-CN" sz="800" dirty="0">
                <a:latin typeface="微软雅黑" panose="020B0503020204020204" charset="-122"/>
                <a:ea typeface="微软雅黑" panose="020B0503020204020204" charset="-122"/>
                <a:sym typeface="+mn-ea"/>
              </a:rPr>
              <a:t>[2]] </a:t>
            </a:r>
            <a:r>
              <a:rPr lang="en-US" altLang="zh-CN" sz="800" dirty="0"/>
              <a:t>Diaz-</a:t>
            </a:r>
            <a:r>
              <a:rPr lang="en-US" altLang="zh-CN" sz="800" dirty="0" err="1"/>
              <a:t>Buxo</a:t>
            </a:r>
            <a:r>
              <a:rPr lang="en-US" altLang="zh-CN" sz="800" dirty="0"/>
              <a:t> J. et al. The Journal of Applied Research. 2012;12(2):98-107</a:t>
            </a:r>
            <a:r>
              <a:rPr lang="en-US" altLang="zh-CN" sz="800" dirty="0">
                <a:solidFill>
                  <a:schemeClr val="bg1">
                    <a:lumMod val="65000"/>
                  </a:schemeClr>
                </a:solidFill>
              </a:rPr>
              <a:t>.</a:t>
            </a:r>
            <a:endParaRPr lang="en-US" altLang="zh-CN" sz="800" dirty="0">
              <a:solidFill>
                <a:schemeClr val="bg1">
                  <a:lumMod val="65000"/>
                </a:schemeClr>
              </a:solidFill>
            </a:endParaRPr>
          </a:p>
        </p:txBody>
      </p:sp>
      <p:pic>
        <p:nvPicPr>
          <p:cNvPr id="2" name="图片 1"/>
          <p:cNvPicPr>
            <a:picLocks noChangeAspect="1"/>
          </p:cNvPicPr>
          <p:nvPr/>
        </p:nvPicPr>
        <p:blipFill>
          <a:blip r:embed="rId2"/>
          <a:stretch>
            <a:fillRect/>
          </a:stretch>
        </p:blipFill>
        <p:spPr>
          <a:xfrm>
            <a:off x="6154160" y="3723104"/>
            <a:ext cx="5979686" cy="2119797"/>
          </a:xfrm>
          <a:prstGeom prst="rect">
            <a:avLst/>
          </a:prstGeom>
        </p:spPr>
      </p:pic>
      <p:grpSp>
        <p:nvGrpSpPr>
          <p:cNvPr id="18" name="组合 17"/>
          <p:cNvGrpSpPr/>
          <p:nvPr/>
        </p:nvGrpSpPr>
        <p:grpSpPr>
          <a:xfrm>
            <a:off x="0" y="0"/>
            <a:ext cx="12196693" cy="260047"/>
            <a:chOff x="0" y="0"/>
            <a:chExt cx="19207" cy="619"/>
          </a:xfrm>
        </p:grpSpPr>
        <p:sp>
          <p:nvSpPr>
            <p:cNvPr id="19" name="矩形 18"/>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顶角 20"/>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23"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25"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2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27"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aphicFrame>
        <p:nvGraphicFramePr>
          <p:cNvPr id="29" name="图表 28"/>
          <p:cNvGraphicFramePr/>
          <p:nvPr/>
        </p:nvGraphicFramePr>
        <p:xfrm>
          <a:off x="823697" y="3280095"/>
          <a:ext cx="4572000" cy="3045142"/>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6325313" y="5299105"/>
            <a:ext cx="5632886" cy="251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325313" y="2385959"/>
            <a:ext cx="5637381" cy="830997"/>
          </a:xfrm>
          <a:prstGeom prst="rect">
            <a:avLst/>
          </a:prstGeom>
          <a:noFill/>
        </p:spPr>
        <p:txBody>
          <a:bodyPr wrap="square">
            <a:spAutoFit/>
          </a:bodyPr>
          <a:lstStyle/>
          <a:p>
            <a:r>
              <a:rPr lang="zh-CN" altLang="en-US" sz="1600" dirty="0"/>
              <a:t>健康志愿者中醋酸钙口服溶液和醋酸钙胶囊的生物等效性研究：一项三臂、开放标签的随机对照研究，口服溶液人体吸收速度和吸收程度与胶囊无统计学差异 </a:t>
            </a:r>
            <a:r>
              <a:rPr lang="zh-CN" altLang="en-US" sz="1600" baseline="30000" dirty="0">
                <a:latin typeface="微软雅黑" panose="020B0503020204020204" charset="-122"/>
                <a:ea typeface="微软雅黑" panose="020B0503020204020204" charset="-122"/>
                <a:cs typeface="微软雅黑" panose="020B0503020204020204" charset="-122"/>
                <a:sym typeface="+mn-ea"/>
              </a:rPr>
              <a:t>[</a:t>
            </a:r>
            <a:r>
              <a:rPr lang="en-US" altLang="zh-CN" sz="1600" baseline="30000" dirty="0">
                <a:latin typeface="微软雅黑" panose="020B0503020204020204" charset="-122"/>
                <a:ea typeface="微软雅黑" panose="020B0503020204020204" charset="-122"/>
                <a:cs typeface="微软雅黑" panose="020B0503020204020204" charset="-122"/>
                <a:sym typeface="+mn-ea"/>
              </a:rPr>
              <a:t>2</a:t>
            </a:r>
            <a:r>
              <a:rPr lang="zh-CN" altLang="en-US" sz="1600" baseline="30000" dirty="0">
                <a:latin typeface="微软雅黑" panose="020B0503020204020204" charset="-122"/>
                <a:ea typeface="微软雅黑" panose="020B0503020204020204" charset="-122"/>
                <a:cs typeface="微软雅黑" panose="020B0503020204020204" charset="-122"/>
                <a:sym typeface="+mn-ea"/>
              </a:rPr>
              <a:t>]</a:t>
            </a:r>
            <a:endParaRPr lang="zh-CN" altLang="en-US" sz="1600" baseline="30000" dirty="0"/>
          </a:p>
        </p:txBody>
      </p:sp>
      <p:sp>
        <p:nvSpPr>
          <p:cNvPr id="31" name="文本框 30"/>
          <p:cNvSpPr txBox="1"/>
          <p:nvPr/>
        </p:nvSpPr>
        <p:spPr>
          <a:xfrm>
            <a:off x="6447486" y="1503654"/>
            <a:ext cx="5002939" cy="431241"/>
          </a:xfrm>
          <a:prstGeom prst="rect">
            <a:avLst/>
          </a:prstGeom>
          <a:solidFill>
            <a:schemeClr val="accent1">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zh-CN"/>
            </a:defPPr>
            <a:lvl1pPr algn="ctr">
              <a:defRPr>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tx1"/>
                </a:solidFill>
              </a:rPr>
              <a:t>醋酸钙口服溶液与醋酸钙胶囊具有生物等效性</a:t>
            </a:r>
            <a:endParaRPr lang="zh-CN" altLang="en-US" dirty="0">
              <a:solidFill>
                <a:schemeClr val="tx1"/>
              </a:solidFill>
            </a:endParaRPr>
          </a:p>
        </p:txBody>
      </p:sp>
      <p:grpSp>
        <p:nvGrpSpPr>
          <p:cNvPr id="32" name="组合 31"/>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3" name="圆角矩形 10"/>
            <p:cNvSpPr/>
            <p:nvPr>
              <p:custDataLst>
                <p:tags r:id="rId4"/>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1"/>
            <p:cNvSpPr/>
            <p:nvPr>
              <p:custDataLst>
                <p:tags r:id="rId5"/>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5450" y="42164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20" name="圆角矩形 10"/>
            <p:cNvSpPr/>
            <p:nvPr>
              <p:custDataLst>
                <p:tags r:id="rId1"/>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1"/>
            <p:cNvSpPr/>
            <p:nvPr>
              <p:custDataLst>
                <p:tags r:id="rId2"/>
              </p:custDataLst>
            </p:nvPr>
          </p:nvSpPr>
          <p:spPr>
            <a:xfrm>
              <a:off x="1068224" y="369071"/>
              <a:ext cx="213645" cy="213645"/>
            </a:xfrm>
            <a:prstGeom prst="roundRect">
              <a:avLst/>
            </a:prstGeom>
            <a:solidFill>
              <a:srgbClr val="B6C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147445" y="532130"/>
            <a:ext cx="10309860" cy="523220"/>
          </a:xfrm>
          <a:prstGeom prst="rect">
            <a:avLst/>
          </a:prstGeom>
          <a:noFill/>
        </p:spPr>
        <p:txBody>
          <a:bodyPr wrap="square" rtlCol="0" anchor="t">
            <a:spAutoFit/>
          </a:bodyPr>
          <a:lstStyle/>
          <a:p>
            <a:r>
              <a:rPr lang="zh-CN" altLang="en-US" sz="2800" b="1" dirty="0">
                <a:solidFill>
                  <a:srgbClr val="2E54A1"/>
                </a:solidFill>
                <a:sym typeface="+mn-ea"/>
              </a:rPr>
              <a:t>相比司维拉姆，醋酸钙更能有效控制血清磷和磷酸钙产物</a:t>
            </a:r>
            <a:endParaRPr lang="zh-CN" altLang="en-US" sz="2800" b="1" dirty="0">
              <a:solidFill>
                <a:srgbClr val="2E54A1"/>
              </a:solidFill>
              <a:latin typeface="微软雅黑" panose="020B0503020204020204" charset="-122"/>
              <a:ea typeface="微软雅黑" panose="020B0503020204020204" charset="-122"/>
              <a:cs typeface="微软雅黑" panose="020B0503020204020204" charset="-122"/>
              <a:sym typeface="+mn-ea"/>
            </a:endParaRPr>
          </a:p>
        </p:txBody>
      </p:sp>
      <p:grpSp>
        <p:nvGrpSpPr>
          <p:cNvPr id="29" name="组合 28"/>
          <p:cNvGrpSpPr/>
          <p:nvPr/>
        </p:nvGrpSpPr>
        <p:grpSpPr>
          <a:xfrm>
            <a:off x="0" y="0"/>
            <a:ext cx="12196693" cy="260047"/>
            <a:chOff x="0" y="0"/>
            <a:chExt cx="19207" cy="619"/>
          </a:xfrm>
        </p:grpSpPr>
        <p:sp>
          <p:nvSpPr>
            <p:cNvPr id="30" name="矩形 29"/>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顶角 8"/>
            <p:cNvSpPr/>
            <p:nvPr>
              <p:custDataLst>
                <p:tags r:id="rId3"/>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6"/>
            <p:cNvSpPr/>
            <p:nvPr/>
          </p:nvSpPr>
          <p:spPr>
            <a:xfrm>
              <a:off x="0" y="0"/>
              <a:ext cx="4167"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33" name="矩形: 圆角 6"/>
            <p:cNvSpPr/>
            <p:nvPr/>
          </p:nvSpPr>
          <p:spPr>
            <a:xfrm>
              <a:off x="4167" y="2"/>
              <a:ext cx="401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34" name="矩形: 圆角 6"/>
            <p:cNvSpPr/>
            <p:nvPr/>
          </p:nvSpPr>
          <p:spPr>
            <a:xfrm>
              <a:off x="8201" y="2"/>
              <a:ext cx="3829"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35" name="矩形: 圆角 6"/>
            <p:cNvSpPr/>
            <p:nvPr/>
          </p:nvSpPr>
          <p:spPr>
            <a:xfrm>
              <a:off x="12052" y="2"/>
              <a:ext cx="3703"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37" name="矩形: 圆角 6"/>
            <p:cNvSpPr/>
            <p:nvPr/>
          </p:nvSpPr>
          <p:spPr>
            <a:xfrm>
              <a:off x="15777" y="0"/>
              <a:ext cx="3423"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sp>
        <p:nvSpPr>
          <p:cNvPr id="3" name="矩形 2"/>
          <p:cNvSpPr/>
          <p:nvPr>
            <p:custDataLst>
              <p:tags r:id="rId4"/>
            </p:custDataLst>
          </p:nvPr>
        </p:nvSpPr>
        <p:spPr>
          <a:xfrm>
            <a:off x="458437" y="6478359"/>
            <a:ext cx="11338560" cy="229870"/>
          </a:xfrm>
          <a:prstGeom prst="rect">
            <a:avLst/>
          </a:prstGeom>
        </p:spPr>
        <p:txBody>
          <a:bodyPr wrap="square">
            <a:spAutoFit/>
          </a:bodyPr>
          <a:lstStyle/>
          <a:p>
            <a:pPr algn="l"/>
            <a:r>
              <a:rPr lang="en-US" altLang="zh-CN" sz="900" dirty="0">
                <a:latin typeface="微软雅黑" panose="020B0503020204020204" charset="-122"/>
                <a:ea typeface="微软雅黑" panose="020B0503020204020204" charset="-122"/>
              </a:rPr>
              <a:t>[1] </a:t>
            </a:r>
            <a:r>
              <a:rPr lang="en-US" altLang="zh-CN" sz="900" dirty="0" err="1">
                <a:solidFill>
                  <a:schemeClr val="tx1"/>
                </a:solidFill>
                <a:latin typeface="微软雅黑" panose="020B0503020204020204" charset="-122"/>
                <a:ea typeface="微软雅黑" panose="020B0503020204020204" charset="-122"/>
              </a:rPr>
              <a:t>Qunibi</a:t>
            </a:r>
            <a:r>
              <a:rPr lang="en-US" altLang="zh-CN" sz="900" dirty="0">
                <a:solidFill>
                  <a:schemeClr val="tx1"/>
                </a:solidFill>
                <a:latin typeface="微软雅黑" panose="020B0503020204020204" charset="-122"/>
                <a:ea typeface="微软雅黑" panose="020B0503020204020204" charset="-122"/>
              </a:rPr>
              <a:t> WY et al. </a:t>
            </a:r>
            <a:r>
              <a:rPr sz="900" dirty="0">
                <a:solidFill>
                  <a:schemeClr val="tx1"/>
                </a:solidFill>
                <a:latin typeface="微软雅黑" panose="020B0503020204020204" charset="-122"/>
                <a:ea typeface="微软雅黑" panose="020B0503020204020204" charset="-122"/>
              </a:rPr>
              <a:t>Kidney International</a:t>
            </a:r>
            <a:r>
              <a:rPr lang="en-US" sz="900" dirty="0">
                <a:latin typeface="微软雅黑" panose="020B0503020204020204" charset="-122"/>
                <a:ea typeface="微软雅黑" panose="020B0503020204020204" charset="-122"/>
              </a:rPr>
              <a:t>: </a:t>
            </a:r>
            <a:r>
              <a:rPr sz="900" dirty="0">
                <a:solidFill>
                  <a:schemeClr val="tx1"/>
                </a:solidFill>
                <a:latin typeface="微软雅黑" panose="020B0503020204020204" charset="-122"/>
                <a:ea typeface="微软雅黑" panose="020B0503020204020204" charset="-122"/>
              </a:rPr>
              <a:t>2004</a:t>
            </a:r>
            <a:r>
              <a:rPr lang="en-US" sz="900" dirty="0">
                <a:latin typeface="微软雅黑" panose="020B0503020204020204" charset="-122"/>
                <a:ea typeface="微软雅黑" panose="020B0503020204020204" charset="-122"/>
              </a:rPr>
              <a:t>, 65,</a:t>
            </a:r>
            <a:r>
              <a:rPr sz="900" dirty="0">
                <a:solidFill>
                  <a:schemeClr val="tx1"/>
                </a:solidFill>
                <a:latin typeface="微软雅黑" panose="020B0503020204020204" charset="-122"/>
                <a:ea typeface="微软雅黑" panose="020B0503020204020204" charset="-122"/>
              </a:rPr>
              <a:t>1914–1926</a:t>
            </a:r>
            <a:r>
              <a:rPr lang="en-US" sz="900" dirty="0">
                <a:solidFill>
                  <a:schemeClr val="tx1"/>
                </a:solidFill>
                <a:latin typeface="微软雅黑" panose="020B0503020204020204" charset="-122"/>
                <a:ea typeface="微软雅黑" panose="020B0503020204020204" charset="-122"/>
              </a:rPr>
              <a:t>.</a:t>
            </a:r>
            <a:endParaRPr lang="en-US" sz="900" dirty="0">
              <a:solidFill>
                <a:schemeClr val="tx1"/>
              </a:solidFill>
              <a:latin typeface="微软雅黑" panose="020B0503020204020204" charset="-122"/>
              <a:ea typeface="微软雅黑" panose="020B0503020204020204" charset="-122"/>
            </a:endParaRPr>
          </a:p>
        </p:txBody>
      </p:sp>
      <p:grpSp>
        <p:nvGrpSpPr>
          <p:cNvPr id="5" name="组合 4"/>
          <p:cNvGrpSpPr/>
          <p:nvPr/>
        </p:nvGrpSpPr>
        <p:grpSpPr>
          <a:xfrm>
            <a:off x="85354" y="3869805"/>
            <a:ext cx="6123305" cy="2297128"/>
            <a:chOff x="2370" y="3776"/>
            <a:chExt cx="10960" cy="3939"/>
          </a:xfrm>
        </p:grpSpPr>
        <p:pic>
          <p:nvPicPr>
            <p:cNvPr id="46" name="图片 45"/>
            <p:cNvPicPr>
              <a:picLocks noChangeAspect="1"/>
            </p:cNvPicPr>
            <p:nvPr>
              <p:custDataLst>
                <p:tags r:id="rId5"/>
              </p:custDataLst>
            </p:nvPr>
          </p:nvPicPr>
          <p:blipFill>
            <a:blip r:embed="rId6"/>
            <a:stretch>
              <a:fillRect/>
            </a:stretch>
          </p:blipFill>
          <p:spPr>
            <a:xfrm>
              <a:off x="2370" y="3825"/>
              <a:ext cx="5257" cy="3891"/>
            </a:xfrm>
            <a:prstGeom prst="rect">
              <a:avLst/>
            </a:prstGeom>
          </p:spPr>
        </p:pic>
        <p:pic>
          <p:nvPicPr>
            <p:cNvPr id="47" name="图片 46"/>
            <p:cNvPicPr>
              <a:picLocks noChangeAspect="1"/>
            </p:cNvPicPr>
            <p:nvPr>
              <p:custDataLst>
                <p:tags r:id="rId7"/>
              </p:custDataLst>
            </p:nvPr>
          </p:nvPicPr>
          <p:blipFill>
            <a:blip r:embed="rId8"/>
            <a:stretch>
              <a:fillRect/>
            </a:stretch>
          </p:blipFill>
          <p:spPr>
            <a:xfrm>
              <a:off x="7920" y="3776"/>
              <a:ext cx="5410" cy="3916"/>
            </a:xfrm>
            <a:prstGeom prst="rect">
              <a:avLst/>
            </a:prstGeom>
          </p:spPr>
        </p:pic>
      </p:grpSp>
      <p:sp>
        <p:nvSpPr>
          <p:cNvPr id="4" name="矩形 3"/>
          <p:cNvSpPr/>
          <p:nvPr>
            <p:custDataLst>
              <p:tags r:id="rId9"/>
            </p:custDataLst>
          </p:nvPr>
        </p:nvSpPr>
        <p:spPr>
          <a:xfrm>
            <a:off x="395003" y="2032969"/>
            <a:ext cx="5254827" cy="1526187"/>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rPr>
              <a:t>降磷达标快：</a:t>
            </a:r>
            <a:r>
              <a:rPr lang="zh-CN" altLang="en-US" sz="1600" dirty="0">
                <a:latin typeface="微软雅黑" panose="020B0503020204020204" charset="-122"/>
                <a:ea typeface="微软雅黑" panose="020B0503020204020204" charset="-122"/>
              </a:rPr>
              <a:t>醋酸钙组第三周血清磷达标，而司维拉姆组在</a:t>
            </a:r>
            <a:r>
              <a:rPr lang="en-US" altLang="zh-CN" sz="1600" dirty="0">
                <a:latin typeface="微软雅黑" panose="020B0503020204020204" charset="-122"/>
                <a:ea typeface="微软雅黑" panose="020B0503020204020204" charset="-122"/>
              </a:rPr>
              <a:t>8</a:t>
            </a:r>
            <a:r>
              <a:rPr lang="zh-CN" altLang="en-US" sz="1600" dirty="0">
                <a:latin typeface="微软雅黑" panose="020B0503020204020204" charset="-122"/>
                <a:ea typeface="微软雅黑" panose="020B0503020204020204" charset="-122"/>
              </a:rPr>
              <a:t>周之内都没有达标</a:t>
            </a:r>
            <a:endParaRPr lang="zh-CN" altLang="en-US" sz="1600" dirty="0">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rPr>
              <a:t>降磷达标率高：</a:t>
            </a:r>
            <a:r>
              <a:rPr lang="zh-CN" altLang="en-US" sz="1600" dirty="0">
                <a:latin typeface="微软雅黑" panose="020B0503020204020204" charset="-122"/>
                <a:ea typeface="微软雅黑" panose="020B0503020204020204" charset="-122"/>
              </a:rPr>
              <a:t>醋酸钙组较司维拉姆组达标率高</a:t>
            </a:r>
            <a:r>
              <a:rPr lang="en-US" altLang="zh-CN" sz="1600" dirty="0">
                <a:latin typeface="微软雅黑" panose="020B0503020204020204" charset="-122"/>
                <a:ea typeface="微软雅黑" panose="020B0503020204020204" charset="-122"/>
              </a:rPr>
              <a:t>20‐24% </a:t>
            </a:r>
            <a:r>
              <a:rPr lang="zh-CN" altLang="en-US" sz="1600" dirty="0">
                <a:latin typeface="微软雅黑" panose="020B0503020204020204" charset="-122"/>
                <a:ea typeface="微软雅黑" panose="020B0503020204020204" charset="-122"/>
              </a:rPr>
              <a:t>， </a:t>
            </a:r>
            <a:r>
              <a:rPr lang="en-US" altLang="zh-CN" sz="1600" dirty="0">
                <a:latin typeface="微软雅黑" panose="020B0503020204020204" charset="-122"/>
                <a:ea typeface="微软雅黑" panose="020B0503020204020204" charset="-122"/>
              </a:rPr>
              <a:t>P=0.0058</a:t>
            </a:r>
            <a:endParaRPr lang="en-US" altLang="zh-CN" sz="1600" dirty="0">
              <a:latin typeface="微软雅黑" panose="020B0503020204020204" charset="-122"/>
              <a:ea typeface="微软雅黑" panose="020B0503020204020204" charset="-122"/>
            </a:endParaRPr>
          </a:p>
        </p:txBody>
      </p:sp>
      <p:grpSp>
        <p:nvGrpSpPr>
          <p:cNvPr id="17" name="组合 16"/>
          <p:cNvGrpSpPr/>
          <p:nvPr/>
        </p:nvGrpSpPr>
        <p:grpSpPr>
          <a:xfrm>
            <a:off x="6443325" y="3936634"/>
            <a:ext cx="5546416" cy="2168659"/>
            <a:chOff x="1272" y="1935"/>
            <a:chExt cx="11263" cy="4793"/>
          </a:xfrm>
        </p:grpSpPr>
        <p:pic>
          <p:nvPicPr>
            <p:cNvPr id="7" name="Picture 3"/>
            <p:cNvPicPr>
              <a:picLocks noChangeAspect="1"/>
            </p:cNvPicPr>
            <p:nvPr>
              <p:custDataLst>
                <p:tags r:id="rId10"/>
              </p:custDataLst>
            </p:nvPr>
          </p:nvPicPr>
          <p:blipFill>
            <a:blip r:embed="rId11" cstate="print"/>
            <a:stretch>
              <a:fillRect/>
            </a:stretch>
          </p:blipFill>
          <p:spPr>
            <a:xfrm>
              <a:off x="1272" y="1935"/>
              <a:ext cx="4995" cy="4256"/>
            </a:xfrm>
            <a:prstGeom prst="rect">
              <a:avLst/>
            </a:prstGeom>
            <a:noFill/>
            <a:ln w="9525">
              <a:noFill/>
            </a:ln>
          </p:spPr>
        </p:pic>
        <p:pic>
          <p:nvPicPr>
            <p:cNvPr id="8" name="Picture 3"/>
            <p:cNvPicPr>
              <a:picLocks noChangeAspect="1"/>
            </p:cNvPicPr>
            <p:nvPr>
              <p:custDataLst>
                <p:tags r:id="rId12"/>
              </p:custDataLst>
            </p:nvPr>
          </p:nvPicPr>
          <p:blipFill>
            <a:blip r:embed="rId13" cstate="print"/>
            <a:stretch>
              <a:fillRect/>
            </a:stretch>
          </p:blipFill>
          <p:spPr>
            <a:xfrm>
              <a:off x="7579" y="1935"/>
              <a:ext cx="4956" cy="4242"/>
            </a:xfrm>
            <a:prstGeom prst="rect">
              <a:avLst/>
            </a:prstGeom>
            <a:noFill/>
            <a:ln w="9525">
              <a:noFill/>
            </a:ln>
          </p:spPr>
        </p:pic>
        <p:sp>
          <p:nvSpPr>
            <p:cNvPr id="6" name="TextBox 1"/>
            <p:cNvSpPr/>
            <p:nvPr>
              <p:custDataLst>
                <p:tags r:id="rId14"/>
              </p:custDataLst>
            </p:nvPr>
          </p:nvSpPr>
          <p:spPr>
            <a:xfrm>
              <a:off x="2080" y="6258"/>
              <a:ext cx="4187" cy="470"/>
            </a:xfrm>
            <a:prstGeom prst="rect">
              <a:avLst/>
            </a:prstGeom>
            <a:noFill/>
            <a:ln w="9525">
              <a:noFill/>
            </a:ln>
          </p:spPr>
          <p:txBody>
            <a:bodyPr wrap="square" lIns="0" tIns="0" rIns="0" anchor="t">
              <a:spAutoFit/>
            </a:bodyPr>
            <a:lstStyle/>
            <a:p>
              <a:pPr lvl="0" eaLnBrk="0" hangingPunct="0">
                <a:lnSpc>
                  <a:spcPts val="1300"/>
                </a:lnSpc>
              </a:pPr>
              <a:r>
                <a:rPr lang="en-US" altLang="x-none" sz="1100" dirty="0">
                  <a:solidFill>
                    <a:srgbClr val="000000"/>
                  </a:solidFill>
                  <a:latin typeface="微软雅黑" panose="020B0503020204020204" charset="-122"/>
                  <a:ea typeface="微软雅黑" panose="020B0503020204020204" charset="-122"/>
                  <a:sym typeface="Times New Roman" panose="02020603050405020304" charset="0"/>
                </a:rPr>
                <a:t>P=0.16    W5-8，P=0.019</a:t>
              </a:r>
              <a:endParaRPr lang="zh-CN" altLang="en-US" sz="1200" dirty="0">
                <a:latin typeface="微软雅黑" panose="020B0503020204020204" charset="-122"/>
                <a:ea typeface="微软雅黑" panose="020B0503020204020204" charset="-122"/>
              </a:endParaRPr>
            </a:p>
          </p:txBody>
        </p:sp>
        <p:sp>
          <p:nvSpPr>
            <p:cNvPr id="12" name="TextBox 1"/>
            <p:cNvSpPr/>
            <p:nvPr>
              <p:custDataLst>
                <p:tags r:id="rId15"/>
              </p:custDataLst>
            </p:nvPr>
          </p:nvSpPr>
          <p:spPr>
            <a:xfrm>
              <a:off x="8253" y="6258"/>
              <a:ext cx="3635" cy="445"/>
            </a:xfrm>
            <a:prstGeom prst="rect">
              <a:avLst/>
            </a:prstGeom>
            <a:noFill/>
            <a:ln w="9525">
              <a:noFill/>
            </a:ln>
          </p:spPr>
          <p:txBody>
            <a:bodyPr wrap="square" lIns="0" tIns="0" rIns="0" anchor="t">
              <a:spAutoFit/>
            </a:bodyPr>
            <a:lstStyle/>
            <a:p>
              <a:pPr lvl="0" eaLnBrk="0" hangingPunct="0">
                <a:lnSpc>
                  <a:spcPts val="1300"/>
                </a:lnSpc>
              </a:pPr>
              <a:r>
                <a:rPr lang="en-US" altLang="x-none" sz="1100" dirty="0">
                  <a:solidFill>
                    <a:srgbClr val="000000"/>
                  </a:solidFill>
                  <a:latin typeface="微软雅黑" panose="020B0503020204020204" charset="-122"/>
                  <a:ea typeface="微软雅黑" panose="020B0503020204020204" charset="-122"/>
                  <a:sym typeface="Times New Roman" panose="02020603050405020304" charset="0"/>
                </a:rPr>
                <a:t>P=0.01    W5-8，P=0.054</a:t>
              </a:r>
              <a:endParaRPr lang="zh-CN" altLang="en-US" sz="1200" dirty="0">
                <a:latin typeface="微软雅黑" panose="020B0503020204020204" charset="-122"/>
                <a:ea typeface="微软雅黑" panose="020B0503020204020204" charset="-122"/>
              </a:endParaRPr>
            </a:p>
          </p:txBody>
        </p:sp>
      </p:grpSp>
      <p:sp>
        <p:nvSpPr>
          <p:cNvPr id="18" name="矩形 17"/>
          <p:cNvSpPr/>
          <p:nvPr>
            <p:custDataLst>
              <p:tags r:id="rId16"/>
            </p:custDataLst>
          </p:nvPr>
        </p:nvSpPr>
        <p:spPr>
          <a:xfrm>
            <a:off x="6353122" y="2043916"/>
            <a:ext cx="5443875" cy="1526187"/>
          </a:xfrm>
          <a:prstGeom prst="rect">
            <a:avLst/>
          </a:prstGeom>
        </p:spPr>
        <p:txBody>
          <a:bodyPr wrap="square">
            <a:spAutoFit/>
          </a:bodyPr>
          <a:lstStyle/>
          <a:p>
            <a:pPr marL="285750" lvl="0" indent="-285750" algn="just" defTabSz="914400">
              <a:lnSpc>
                <a:spcPct val="150000"/>
              </a:lnSpc>
              <a:buClrTx/>
              <a:buSzTx/>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sym typeface="Times New Roman" panose="02020603050405020304" charset="0"/>
              </a:rPr>
              <a:t>血清钙水平：</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醋酸钙组平均血清钙水平高于司维拉姆组</a:t>
            </a:r>
            <a:r>
              <a:rPr lang="en-US" altLang="zh-CN" sz="1600" dirty="0">
                <a:solidFill>
                  <a:schemeClr val="tx1"/>
                </a:solidFill>
                <a:latin typeface="微软雅黑" panose="020B0503020204020204" charset="-122"/>
                <a:ea typeface="微软雅黑" panose="020B0503020204020204" charset="-122"/>
                <a:sym typeface="Times New Roman" panose="02020603050405020304" charset="0"/>
              </a:rPr>
              <a:t>0.63</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 mg/dL</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但低于</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KDOQI</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指南要求的</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10.2 mg/dL</a:t>
            </a:r>
            <a:endParaRPr lang="zh-CN" altLang="en-US" sz="1600" dirty="0">
              <a:solidFill>
                <a:schemeClr val="tx1"/>
              </a:solidFill>
              <a:latin typeface="微软雅黑" panose="020B0503020204020204" charset="-122"/>
              <a:ea typeface="微软雅黑" panose="020B0503020204020204" charset="-122"/>
              <a:sym typeface="Calibri" panose="020F0502020204030204" charset="0"/>
            </a:endParaRPr>
          </a:p>
          <a:p>
            <a:pPr marL="285750" lvl="0" indent="-285750" algn="just" defTabSz="914400">
              <a:lnSpc>
                <a:spcPct val="150000"/>
              </a:lnSpc>
              <a:buClrTx/>
              <a:buSzTx/>
              <a:buFont typeface="Wingdings" panose="05000000000000000000" pitchFamily="2" charset="2"/>
              <a:buChar char="ü"/>
            </a:pPr>
            <a:r>
              <a:rPr lang="zh-CN" altLang="en-US" sz="1600" b="1" dirty="0">
                <a:solidFill>
                  <a:srgbClr val="C00000"/>
                </a:solidFill>
                <a:latin typeface="微软雅黑" panose="020B0503020204020204" charset="-122"/>
                <a:ea typeface="微软雅黑" panose="020B0503020204020204" charset="-122"/>
                <a:sym typeface="Times New Roman" panose="02020603050405020304" charset="0"/>
              </a:rPr>
              <a:t>钙磷乘积：</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醋酸钙组达标率高出司维拉姆组</a:t>
            </a:r>
            <a:r>
              <a:rPr lang="zh-CN" altLang="en-US" sz="1600" dirty="0">
                <a:solidFill>
                  <a:schemeClr val="tx1"/>
                </a:solidFill>
                <a:latin typeface="微软雅黑" panose="020B0503020204020204" charset="-122"/>
                <a:ea typeface="微软雅黑" panose="020B0503020204020204" charset="-122"/>
                <a:sym typeface="Calibri" panose="020F0502020204030204" charset="0"/>
              </a:rPr>
              <a:t>15‐20%</a:t>
            </a:r>
            <a:r>
              <a:rPr lang="zh-CN" altLang="en-US" sz="1600" dirty="0">
                <a:solidFill>
                  <a:schemeClr val="tx1"/>
                </a:solidFill>
                <a:latin typeface="微软雅黑" panose="020B0503020204020204" charset="-122"/>
                <a:ea typeface="微软雅黑" panose="020B0503020204020204" charset="-122"/>
                <a:sym typeface="Times New Roman" panose="02020603050405020304" charset="0"/>
              </a:rPr>
              <a:t>，且第二周开始达标</a:t>
            </a:r>
            <a:endParaRPr lang="zh-CN" altLang="en-US" sz="1600" dirty="0">
              <a:solidFill>
                <a:schemeClr val="tx1"/>
              </a:solidFill>
              <a:latin typeface="微软雅黑" panose="020B0503020204020204" charset="-122"/>
              <a:ea typeface="微软雅黑" panose="020B0503020204020204" charset="-122"/>
              <a:sym typeface="Times New Roman" panose="02020603050405020304" charset="0"/>
            </a:endParaRPr>
          </a:p>
        </p:txBody>
      </p:sp>
      <p:sp>
        <p:nvSpPr>
          <p:cNvPr id="10" name="文本框 0"/>
          <p:cNvSpPr txBox="1"/>
          <p:nvPr/>
        </p:nvSpPr>
        <p:spPr>
          <a:xfrm>
            <a:off x="451768" y="1355190"/>
            <a:ext cx="11345229" cy="338554"/>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nchor="t">
            <a:spAutoFit/>
          </a:bodyPr>
          <a:lstStyle/>
          <a:p>
            <a:pPr algn="ctr"/>
            <a:r>
              <a:rPr lang="zh-CN" altLang="en-US" sz="1600" b="1" dirty="0">
                <a:solidFill>
                  <a:schemeClr val="tx1"/>
                </a:solidFill>
              </a:rPr>
              <a:t>在血液透析</a:t>
            </a:r>
            <a:r>
              <a:rPr lang="en-US" altLang="zh-CN" sz="1600" b="1" dirty="0">
                <a:solidFill>
                  <a:schemeClr val="tx1"/>
                </a:solidFill>
              </a:rPr>
              <a:t>ESRD</a:t>
            </a:r>
            <a:r>
              <a:rPr lang="zh-CN" altLang="en-US" sz="1600" b="1" dirty="0">
                <a:solidFill>
                  <a:schemeClr val="tx1"/>
                </a:solidFill>
              </a:rPr>
              <a:t>患者中开展的随机双盲阳性对照</a:t>
            </a:r>
            <a:r>
              <a:rPr lang="en-US" altLang="zh-CN" sz="1600" b="1" dirty="0">
                <a:solidFill>
                  <a:schemeClr val="tx1"/>
                </a:solidFill>
              </a:rPr>
              <a:t>III</a:t>
            </a:r>
            <a:r>
              <a:rPr lang="zh-CN" altLang="en-US" sz="1600" b="1" dirty="0">
                <a:solidFill>
                  <a:schemeClr val="tx1"/>
                </a:solidFill>
              </a:rPr>
              <a:t>期临床研究</a:t>
            </a:r>
            <a:r>
              <a:rPr lang="en-US" altLang="zh-CN" sz="1600" b="1" dirty="0">
                <a:solidFill>
                  <a:schemeClr val="tx1"/>
                </a:solidFill>
              </a:rPr>
              <a:t>(N=98)</a:t>
            </a:r>
            <a:r>
              <a:rPr lang="en-US" altLang="zh-CN" sz="1600" b="1" baseline="30000" dirty="0">
                <a:solidFill>
                  <a:schemeClr val="tx1"/>
                </a:solidFill>
              </a:rPr>
              <a:t>[1]</a:t>
            </a:r>
            <a:endParaRPr lang="zh-CN" altLang="en-US" sz="16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34010" y="6155690"/>
            <a:ext cx="7732752" cy="246221"/>
          </a:xfrm>
          <a:prstGeom prst="rect">
            <a:avLst/>
          </a:prstGeom>
          <a:noFill/>
        </p:spPr>
        <p:txBody>
          <a:bodyPr wrap="square" rtlCol="0" anchor="t">
            <a:spAutoFit/>
          </a:bodyPr>
          <a:lstStyle/>
          <a:p>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1</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t> KDOQI Clinical Practice Guideline for Nutrition in Children with CKD: 2008 Update, American Journal of Kidney Diseases, 2009:53(3), Suppl 2</a:t>
            </a:r>
            <a:endParaRPr lang="zh-CN" altLang="en-US" sz="1000" dirty="0">
              <a:latin typeface="微软雅黑" panose="020B0503020204020204" charset="-122"/>
              <a:ea typeface="微软雅黑" panose="020B0503020204020204" charset="-122"/>
              <a:cs typeface="微软雅黑" panose="020B0503020204020204" charset="-122"/>
              <a:sym typeface="+mn-ea"/>
            </a:endParaRPr>
          </a:p>
        </p:txBody>
      </p:sp>
      <p:grpSp>
        <p:nvGrpSpPr>
          <p:cNvPr id="22" name="组合 21"/>
          <p:cNvGrpSpPr/>
          <p:nvPr/>
        </p:nvGrpSpPr>
        <p:grpSpPr>
          <a:xfrm>
            <a:off x="0" y="0"/>
            <a:ext cx="12196693" cy="260047"/>
            <a:chOff x="0" y="0"/>
            <a:chExt cx="19207" cy="619"/>
          </a:xfrm>
        </p:grpSpPr>
        <p:sp>
          <p:nvSpPr>
            <p:cNvPr id="23" name="矩形 22"/>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顶角 24"/>
            <p:cNvSpPr/>
            <p:nvPr>
              <p:custDataLst>
                <p:tags r:id="rId1"/>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27"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28"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3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3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sp>
        <p:nvSpPr>
          <p:cNvPr id="40" name="文本框 39"/>
          <p:cNvSpPr txBox="1"/>
          <p:nvPr/>
        </p:nvSpPr>
        <p:spPr>
          <a:xfrm>
            <a:off x="978192" y="1459640"/>
            <a:ext cx="10419481" cy="778082"/>
          </a:xfrm>
          <a:prstGeom prst="roundRect">
            <a:avLst/>
          </a:prstGeom>
          <a:noFill/>
          <a:ln w="12700" cap="flat" cmpd="sng" algn="ctr">
            <a:solidFill>
              <a:srgbClr val="4BACC6"/>
            </a:solidFill>
            <a:prstDash val="sysDash"/>
            <a:miter lim="800000"/>
          </a:ln>
          <a:effectLst/>
          <a:extLst>
            <a:ext uri="{909E8E84-426E-40DD-AFC4-6F175D3DCCD1}">
              <a14:hiddenFill xmlns:a14="http://schemas.microsoft.com/office/drawing/2010/main">
                <a:solidFill>
                  <a:schemeClr val="accent5">
                    <a:lumMod val="20000"/>
                    <a:lumOff val="80000"/>
                  </a:schemeClr>
                </a:solidFill>
              </a14:hiddenFill>
            </a:ext>
          </a:extLst>
        </p:spPr>
        <p:txBody>
          <a:bodyPr wrap="square">
            <a:no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美国国家肾脏基金会（</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NKF</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）肾病预后质量倡议（</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KDOQI</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）发布的</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《KDOQI </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慢性肾病儿童营养临床实践指南</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2008</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更新版</a:t>
            </a:r>
            <a:r>
              <a:rPr kumimoji="0" lang="en-US" altLang="zh-CN"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a:t>
            </a:r>
            <a:r>
              <a:rPr kumimoji="0" lang="zh-CN" altLang="en-US" sz="1600" b="1" i="0" u="none" strike="noStrike" kern="0" cap="none" spc="0" normalizeH="0" baseline="0" noProof="0" dirty="0">
                <a:ln>
                  <a:noFill/>
                </a:ln>
                <a:solidFill>
                  <a:srgbClr val="3C3C3C"/>
                </a:solidFill>
                <a:effectLst/>
                <a:uLnTx/>
                <a:uFillTx/>
                <a:latin typeface="+mn-ea"/>
                <a:cs typeface="黑体" panose="02010609060101010101" pitchFamily="49" charset="-122"/>
                <a:sym typeface="+mn-ea"/>
              </a:rPr>
              <a:t>指出醋酸钙是</a:t>
            </a:r>
            <a:r>
              <a:rPr kumimoji="0" lang="zh-CN" altLang="en-US"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儿童</a:t>
            </a:r>
            <a:r>
              <a:rPr kumimoji="0" lang="en-US" altLang="zh-CN"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CKD</a:t>
            </a:r>
            <a:r>
              <a:rPr kumimoji="0" lang="zh-CN" altLang="en-US"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rPr>
              <a:t>患者有效的磷结合剂，应作为低钙饮食患者的第一选择</a:t>
            </a:r>
            <a:endParaRPr kumimoji="0" lang="zh-CN" altLang="en-US" sz="1600" b="1" i="0" u="none" strike="noStrike" kern="0" cap="none" spc="0" normalizeH="0" baseline="0" noProof="0" dirty="0">
              <a:ln>
                <a:noFill/>
              </a:ln>
              <a:solidFill>
                <a:srgbClr val="C00000"/>
              </a:solidFill>
              <a:effectLst/>
              <a:uLnTx/>
              <a:uFillTx/>
              <a:latin typeface="+mn-ea"/>
              <a:cs typeface="黑体" panose="02010609060101010101" pitchFamily="49" charset="-122"/>
              <a:sym typeface="+mn-ea"/>
            </a:endParaRPr>
          </a:p>
        </p:txBody>
      </p:sp>
      <p:grpSp>
        <p:nvGrpSpPr>
          <p:cNvPr id="41" name="组合 40"/>
          <p:cNvGrpSpPr/>
          <p:nvPr/>
        </p:nvGrpSpPr>
        <p:grpSpPr>
          <a:xfrm>
            <a:off x="7938802" y="2600983"/>
            <a:ext cx="3728085" cy="3399155"/>
            <a:chOff x="8693" y="3814"/>
            <a:chExt cx="5871" cy="5353"/>
          </a:xfrm>
        </p:grpSpPr>
        <p:sp>
          <p:nvSpPr>
            <p:cNvPr id="42" name="矩形: 圆角 2"/>
            <p:cNvSpPr/>
            <p:nvPr>
              <p:custDataLst>
                <p:tags r:id="rId2"/>
              </p:custDataLst>
            </p:nvPr>
          </p:nvSpPr>
          <p:spPr>
            <a:xfrm>
              <a:off x="8693" y="3814"/>
              <a:ext cx="5871" cy="5353"/>
            </a:xfrm>
            <a:prstGeom prst="roundRect">
              <a:avLst>
                <a:gd name="adj" fmla="val 0"/>
              </a:avLst>
            </a:prstGeom>
            <a:solidFill>
              <a:srgbClr val="3C3C3C">
                <a:lumMod val="40000"/>
                <a:lumOff val="60000"/>
                <a:alpha val="15000"/>
              </a:srgbClr>
            </a:solidFill>
            <a:ln w="15875" cap="flat" cmpd="sng" algn="ctr">
              <a:noFill/>
              <a:prstDash val="solid"/>
              <a:miter lim="800000"/>
            </a:ln>
            <a:effectLst/>
          </p:spPr>
          <p:txBody>
            <a:bodyPr lIns="82296" tIns="41148" rIns="82296" bIns="41148" rtlCol="0" anchor="ctr"/>
            <a:lstStyle/>
            <a:p>
              <a:pPr marL="0" marR="0" lvl="0" indent="0" algn="just" defTabSz="91440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2000" b="0" i="0" u="none" strike="noStrike" kern="0" cap="none" spc="0" normalizeH="0" baseline="0" noProof="0">
                <a:ln>
                  <a:noFill/>
                </a:ln>
                <a:solidFill>
                  <a:srgbClr val="3C3C3C"/>
                </a:solidFill>
                <a:effectLst/>
                <a:uLnTx/>
                <a:uFillTx/>
                <a:latin typeface="微软雅黑" panose="020B0503020204020204" charset="-122"/>
                <a:ea typeface="思源黑体 CN"/>
                <a:cs typeface="+mn-cs"/>
              </a:endParaRPr>
            </a:p>
          </p:txBody>
        </p:sp>
        <p:cxnSp>
          <p:nvCxnSpPr>
            <p:cNvPr id="43" name="直接连接符 42"/>
            <p:cNvCxnSpPr/>
            <p:nvPr>
              <p:custDataLst>
                <p:tags r:id="rId3"/>
              </p:custDataLst>
            </p:nvPr>
          </p:nvCxnSpPr>
          <p:spPr>
            <a:xfrm flipV="1">
              <a:off x="9188" y="5287"/>
              <a:ext cx="4762" cy="0"/>
            </a:xfrm>
            <a:prstGeom prst="line">
              <a:avLst/>
            </a:prstGeom>
            <a:noFill/>
            <a:ln w="22225" cap="flat" cmpd="sng" algn="ctr">
              <a:solidFill>
                <a:srgbClr val="0070C0">
                  <a:alpha val="50000"/>
                </a:srgbClr>
              </a:solidFill>
              <a:prstDash val="solid"/>
              <a:miter lim="800000"/>
            </a:ln>
            <a:effectLst/>
          </p:spPr>
        </p:cxnSp>
        <p:sp>
          <p:nvSpPr>
            <p:cNvPr id="44" name="矩形 43"/>
            <p:cNvSpPr/>
            <p:nvPr>
              <p:custDataLst>
                <p:tags r:id="rId4"/>
              </p:custDataLst>
            </p:nvPr>
          </p:nvSpPr>
          <p:spPr>
            <a:xfrm>
              <a:off x="9291" y="3887"/>
              <a:ext cx="4450" cy="1305"/>
            </a:xfrm>
            <a:prstGeom prst="rect">
              <a:avLst/>
            </a:prstGeom>
            <a:noFill/>
          </p:spPr>
          <p:txBody>
            <a:bodyPr wrap="square" lIns="0" tIns="0" rIns="0" bIns="0" rtlCol="0" anchor="ctr" anchorCtr="0">
              <a:noAutofit/>
            </a:bodyPr>
            <a:lstStyle/>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2400" b="1" i="0" u="none" strike="noStrike" kern="0" cap="none" spc="0" normalizeH="0" baseline="0" noProof="0" dirty="0">
                  <a:ln>
                    <a:noFill/>
                  </a:ln>
                  <a:effectLst/>
                  <a:uLnTx/>
                  <a:uFillTx/>
                  <a:latin typeface="思源黑体 CN"/>
                  <a:ea typeface="思源黑体 CN"/>
                  <a:cs typeface="+mn-ea"/>
                </a:rPr>
                <a:t>醋酸钙口服溶液</a:t>
              </a:r>
              <a:endParaRPr kumimoji="0" lang="zh-CN" altLang="en-US" sz="2400" b="1" i="0" u="none" strike="noStrike" kern="0" cap="none" spc="0" normalizeH="0" baseline="0" noProof="0" dirty="0">
                <a:ln>
                  <a:noFill/>
                </a:ln>
                <a:effectLst/>
                <a:uLnTx/>
                <a:uFillTx/>
                <a:latin typeface="思源黑体 CN"/>
                <a:ea typeface="思源黑体 CN"/>
                <a:cs typeface="+mn-ea"/>
              </a:endParaRPr>
            </a:p>
            <a:p>
              <a:pPr marL="0" marR="0" lvl="0" indent="0" algn="ctr" defTabSz="914400" eaLnBrk="1" fontAlgn="auto" latinLnBrk="0" hangingPunct="1">
                <a:lnSpc>
                  <a:spcPct val="12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C00000"/>
                  </a:solidFill>
                  <a:effectLst/>
                  <a:uLnTx/>
                  <a:uFillTx/>
                  <a:latin typeface="思源黑体 CN"/>
                  <a:ea typeface="思源黑体 CN"/>
                  <a:cs typeface="+mn-ea"/>
                </a:rPr>
                <a:t>更加适用</a:t>
              </a:r>
              <a:r>
                <a:rPr kumimoji="0" lang="zh-CN" altLang="en-US" sz="2400" b="1" i="0" u="none" strike="noStrike" kern="0" cap="none" spc="0" normalizeH="0" baseline="0" noProof="0" dirty="0">
                  <a:ln>
                    <a:noFill/>
                  </a:ln>
                  <a:effectLst/>
                  <a:uLnTx/>
                  <a:uFillTx/>
                  <a:latin typeface="思源黑体 CN"/>
                  <a:ea typeface="思源黑体 CN"/>
                  <a:cs typeface="+mn-ea"/>
                </a:rPr>
                <a:t>的患者群体</a:t>
              </a:r>
              <a:endParaRPr kumimoji="0" lang="zh-CN" altLang="en-US" sz="2400" b="1" i="0" u="none" strike="noStrike" kern="0" cap="none" spc="0" normalizeH="0" baseline="0" noProof="0" dirty="0">
                <a:ln>
                  <a:noFill/>
                </a:ln>
                <a:effectLst/>
                <a:uLnTx/>
                <a:uFillTx/>
                <a:latin typeface="思源黑体 CN"/>
                <a:ea typeface="思源黑体 CN"/>
                <a:cs typeface="+mn-ea"/>
              </a:endParaRPr>
            </a:p>
          </p:txBody>
        </p:sp>
        <p:sp>
          <p:nvSpPr>
            <p:cNvPr id="45" name="文本框 44"/>
            <p:cNvSpPr txBox="1"/>
            <p:nvPr/>
          </p:nvSpPr>
          <p:spPr>
            <a:xfrm>
              <a:off x="9021" y="5173"/>
              <a:ext cx="5233" cy="3900"/>
            </a:xfrm>
            <a:prstGeom prst="rect">
              <a:avLst/>
            </a:prstGeom>
          </p:spPr>
          <p:txBody>
            <a:bodyPr wrap="square">
              <a:noAutofit/>
              <a:extLst>
                <a:ext uri="{4A0BC546-FE56-4ADE-93B0-CB8AF2F6F144}">
                  <wpsdc:textFrameExt xmlns:wpsdc="http://www.wps.cn/officeDocument/2022/drawingmlCustomData" type="text"/>
                </a:ext>
              </a:extLst>
            </a:bodyPr>
            <a:lstStyle/>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吞咽</a:t>
              </a:r>
              <a:r>
                <a:rPr lang="zh-CN" altLang="en-US" b="1" kern="0" dirty="0">
                  <a:solidFill>
                    <a:srgbClr val="3C3C3C"/>
                  </a:solidFill>
                  <a:latin typeface="微软雅黑" panose="020B0503020204020204" charset="-122"/>
                  <a:cs typeface="黑体" panose="02010609060101010101" pitchFamily="49" charset="-122"/>
                  <a:sym typeface="+mn-ea"/>
                </a:rPr>
                <a:t>障碍</a:t>
              </a:r>
              <a:endPar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endParaRP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老年患者</a:t>
              </a:r>
              <a:endPar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endParaRP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C00000"/>
                  </a:solidFill>
                  <a:effectLst/>
                  <a:uLnTx/>
                  <a:uFillTx/>
                  <a:latin typeface="微软雅黑" panose="020B0503020204020204" charset="-122"/>
                  <a:cs typeface="黑体" panose="02010609060101010101" pitchFamily="49" charset="-122"/>
                  <a:sym typeface="+mn-ea"/>
                </a:rPr>
                <a:t>儿童</a:t>
              </a:r>
              <a:endParaRPr kumimoji="0" lang="zh-CN" altLang="en-US" sz="1800" b="1" i="0" u="none" strike="noStrike" kern="0" cap="none" spc="0" normalizeH="0" baseline="0" noProof="0" dirty="0">
                <a:ln>
                  <a:noFill/>
                </a:ln>
                <a:solidFill>
                  <a:srgbClr val="C00000"/>
                </a:solidFill>
                <a:effectLst/>
                <a:uLnTx/>
                <a:uFillTx/>
                <a:latin typeface="微软雅黑" panose="020B0503020204020204" charset="-122"/>
                <a:cs typeface="黑体" panose="02010609060101010101" pitchFamily="49" charset="-122"/>
                <a:sym typeface="+mn-ea"/>
              </a:endParaRP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rPr>
                <a:t>胃肠功能弱</a:t>
              </a:r>
              <a:endParaRPr kumimoji="0" lang="zh-CN" altLang="en-US" sz="1800" b="1" i="0" u="none" strike="noStrike" kern="0" cap="none" spc="0" normalizeH="0" baseline="0" noProof="0" dirty="0">
                <a:ln>
                  <a:noFill/>
                </a:ln>
                <a:solidFill>
                  <a:srgbClr val="3C3C3C"/>
                </a:solidFill>
                <a:effectLst/>
                <a:uLnTx/>
                <a:uFillTx/>
                <a:latin typeface="微软雅黑" panose="020B0503020204020204" charset="-122"/>
                <a:cs typeface="黑体" panose="02010609060101010101" pitchFamily="49" charset="-122"/>
                <a:sym typeface="+mn-ea"/>
              </a:endParaRPr>
            </a:p>
            <a:p>
              <a:pPr marL="342900" marR="0" lvl="0" indent="-342900" algn="just" defTabSz="914400" eaLnBrk="1" fontAlgn="auto" latinLnBrk="0" hangingPunct="1">
                <a:lnSpc>
                  <a:spcPct val="150000"/>
                </a:lnSpc>
                <a:spcBef>
                  <a:spcPts val="0"/>
                </a:spcBef>
                <a:spcAft>
                  <a:spcPts val="0"/>
                </a:spcAft>
                <a:buClrTx/>
                <a:buSzTx/>
                <a:buFont typeface="Wingdings" panose="05000000000000000000" charset="0"/>
                <a:buChar char="ü"/>
                <a:defRPr/>
              </a:pPr>
              <a:r>
                <a:rPr kumimoji="0" lang="zh-CN" altLang="en-US" sz="1800" b="1" i="0" u="none" strike="noStrike" kern="0" cap="none" spc="0" normalizeH="0" baseline="0" noProof="0" dirty="0">
                  <a:ln>
                    <a:noFill/>
                  </a:ln>
                  <a:solidFill>
                    <a:srgbClr val="3C3C3C"/>
                  </a:solidFill>
                  <a:effectLst/>
                  <a:uLnTx/>
                  <a:uFillTx/>
                  <a:latin typeface="微软雅黑" panose="020B0503020204020204" charset="-122"/>
                  <a:sym typeface="+mn-ea"/>
                </a:rPr>
                <a:t>有便秘困扰或潜在便秘问题</a:t>
              </a:r>
              <a:endParaRPr kumimoji="0" lang="zh-CN" altLang="en-US" sz="1800" b="1" i="0" u="none" strike="noStrike" kern="0" cap="none" spc="0" normalizeH="0" baseline="0" noProof="0" dirty="0">
                <a:ln>
                  <a:noFill/>
                </a:ln>
                <a:solidFill>
                  <a:srgbClr val="3C3C3C"/>
                </a:solidFill>
                <a:effectLst/>
                <a:uLnTx/>
                <a:uFillTx/>
                <a:latin typeface="Arial" panose="020B0604020202020204" pitchFamily="34" charset="0"/>
              </a:endParaRPr>
            </a:p>
          </p:txBody>
        </p:sp>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541" y="2957641"/>
            <a:ext cx="4046571" cy="2362405"/>
          </a:xfrm>
          <a:prstGeom prst="rect">
            <a:avLst/>
          </a:prstGeom>
        </p:spPr>
      </p:pic>
      <p:pic>
        <p:nvPicPr>
          <p:cNvPr id="6" name="图片 5"/>
          <p:cNvPicPr>
            <a:picLocks noChangeAspect="1"/>
          </p:cNvPicPr>
          <p:nvPr/>
        </p:nvPicPr>
        <p:blipFill>
          <a:blip r:embed="rId6"/>
          <a:stretch>
            <a:fillRect/>
          </a:stretch>
        </p:blipFill>
        <p:spPr>
          <a:xfrm>
            <a:off x="898177" y="2671655"/>
            <a:ext cx="2158634" cy="3074419"/>
          </a:xfrm>
          <a:prstGeom prst="rect">
            <a:avLst/>
          </a:prstGeom>
        </p:spPr>
      </p:pic>
      <p:sp>
        <p:nvSpPr>
          <p:cNvPr id="2" name="文本框 1"/>
          <p:cNvSpPr txBox="1"/>
          <p:nvPr/>
        </p:nvSpPr>
        <p:spPr>
          <a:xfrm>
            <a:off x="1422506" y="564309"/>
            <a:ext cx="8709005" cy="523220"/>
          </a:xfrm>
          <a:prstGeom prst="rect">
            <a:avLst/>
          </a:prstGeom>
          <a:noFill/>
        </p:spPr>
        <p:txBody>
          <a:bodyPr wrap="square" rtlCol="0" anchor="t">
            <a:spAutoFit/>
          </a:bodyPr>
          <a:lstStyle/>
          <a:p>
            <a:r>
              <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醋酸钙口服溶液填补慢性肾病患儿的药品目录空白</a:t>
            </a:r>
            <a:endParaRPr lang="zh-CN" altLang="en-US" sz="28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53" name="组合 52"/>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54" name="圆角矩形 10"/>
            <p:cNvSpPr/>
            <p:nvPr>
              <p:custDataLst>
                <p:tags r:id="rId7"/>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11"/>
            <p:cNvSpPr/>
            <p:nvPr>
              <p:custDataLst>
                <p:tags r:id="rId8"/>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4945" y="532130"/>
            <a:ext cx="7679055" cy="521970"/>
          </a:xfrm>
          <a:prstGeom prst="rect">
            <a:avLst/>
          </a:prstGeom>
          <a:noFill/>
        </p:spPr>
        <p:txBody>
          <a:bodyPr wrap="square" rtlCol="0" anchor="t">
            <a:spAutoFit/>
          </a:bodyPr>
          <a:lstStyle/>
          <a:p>
            <a:r>
              <a:rPr lang="zh-CN" altLang="en-US" sz="28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醋酸钙是初始治疗最具成本效益的一线磷结合剂</a:t>
            </a:r>
            <a:endParaRPr lang="zh-CN" altLang="en-US" sz="28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3" name="表格 2"/>
          <p:cNvGraphicFramePr/>
          <p:nvPr>
            <p:custDataLst>
              <p:tags r:id="rId1"/>
            </p:custDataLst>
          </p:nvPr>
        </p:nvGraphicFramePr>
        <p:xfrm>
          <a:off x="425228" y="1343584"/>
          <a:ext cx="11464290" cy="4497705"/>
        </p:xfrm>
        <a:graphic>
          <a:graphicData uri="http://schemas.openxmlformats.org/drawingml/2006/table">
            <a:tbl>
              <a:tblPr firstRow="1" bandRow="1">
                <a:tableStyleId>{B870D84C-EF31-4E5A-AC50-0331583BA98F}</a:tableStyleId>
              </a:tblPr>
              <a:tblGrid>
                <a:gridCol w="932815"/>
                <a:gridCol w="3407410"/>
                <a:gridCol w="2618105"/>
                <a:gridCol w="4505960"/>
              </a:tblGrid>
              <a:tr h="481330">
                <a:tc>
                  <a:txBody>
                    <a:bodyPr/>
                    <a:lstStyle/>
                    <a:p>
                      <a:pPr algn="ctr">
                        <a:buNone/>
                      </a:pPr>
                      <a:r>
                        <a:rPr lang="zh-CN" altLang="en-US" sz="1400" b="1" dirty="0">
                          <a:solidFill>
                            <a:schemeClr val="tx1"/>
                          </a:solidFill>
                          <a:effectLst/>
                          <a:latin typeface="微软雅黑" panose="020B0503020204020204" charset="-122"/>
                          <a:ea typeface="微软雅黑" panose="020B0503020204020204" charset="-122"/>
                        </a:rPr>
                        <a:t>年份</a:t>
                      </a:r>
                      <a:endParaRPr lang="zh-CN" altLang="en-US" sz="1400" b="1" dirty="0">
                        <a:solidFill>
                          <a:schemeClr val="tx1"/>
                        </a:solidFill>
                        <a:effectLst/>
                        <a:latin typeface="微软雅黑" panose="020B0503020204020204" charset="-122"/>
                        <a:ea typeface="微软雅黑" panose="020B0503020204020204" charset="-122"/>
                      </a:endParaRPr>
                    </a:p>
                  </a:txBody>
                  <a:tcPr anchor="ctr">
                    <a:solidFill>
                      <a:schemeClr val="accent1">
                        <a:lumMod val="60000"/>
                        <a:lumOff val="40000"/>
                      </a:schemeClr>
                    </a:solidFill>
                  </a:tcPr>
                </a:tc>
                <a:tc>
                  <a:txBody>
                    <a:bodyPr/>
                    <a:lstStyle/>
                    <a:p>
                      <a:pPr algn="ctr">
                        <a:buNone/>
                      </a:pPr>
                      <a:r>
                        <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rPr>
                        <a:t>指南</a:t>
                      </a:r>
                      <a:r>
                        <a:rPr lang="en-US" altLang="zh-CN" sz="1400" b="1"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rPr>
                        <a:t>专家共识</a:t>
                      </a:r>
                      <a:endPar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anchor="ctr">
                    <a:solidFill>
                      <a:schemeClr val="accent1">
                        <a:lumMod val="60000"/>
                        <a:lumOff val="40000"/>
                      </a:schemeClr>
                    </a:solidFill>
                  </a:tcPr>
                </a:tc>
                <a:tc>
                  <a:txBody>
                    <a:bodyPr/>
                    <a:lstStyle/>
                    <a:p>
                      <a:pPr algn="ctr">
                        <a:buNone/>
                      </a:pPr>
                      <a:r>
                        <a:rPr lang="zh-CN" altLang="en-US" sz="1400" b="1" dirty="0">
                          <a:solidFill>
                            <a:schemeClr val="tx1"/>
                          </a:solidFill>
                          <a:effectLst/>
                          <a:latin typeface="微软雅黑" panose="020B0503020204020204" charset="-122"/>
                          <a:ea typeface="微软雅黑" panose="020B0503020204020204" charset="-122"/>
                        </a:rPr>
                        <a:t>发表单位</a:t>
                      </a:r>
                      <a:endParaRPr lang="zh-CN" altLang="en-US" sz="1400" b="1" dirty="0">
                        <a:solidFill>
                          <a:schemeClr val="tx1"/>
                        </a:solidFill>
                        <a:effectLst/>
                        <a:latin typeface="微软雅黑" panose="020B0503020204020204" charset="-122"/>
                        <a:ea typeface="微软雅黑" panose="020B0503020204020204" charset="-122"/>
                      </a:endParaRPr>
                    </a:p>
                  </a:txBody>
                  <a:tcPr anchor="ctr">
                    <a:solidFill>
                      <a:schemeClr val="accent1">
                        <a:lumMod val="60000"/>
                        <a:lumOff val="40000"/>
                      </a:schemeClr>
                    </a:solidFill>
                  </a:tcPr>
                </a:tc>
                <a:tc>
                  <a:txBody>
                    <a:bodyPr/>
                    <a:lstStyle/>
                    <a:p>
                      <a:pPr algn="ctr">
                        <a:buNone/>
                      </a:pPr>
                      <a:r>
                        <a:rPr lang="zh-CN" altLang="en-US" sz="1400" b="1" dirty="0">
                          <a:solidFill>
                            <a:schemeClr val="tx1"/>
                          </a:solidFill>
                          <a:effectLst/>
                          <a:latin typeface="微软雅黑" panose="020B0503020204020204" charset="-122"/>
                          <a:ea typeface="微软雅黑" panose="020B0503020204020204" charset="-122"/>
                        </a:rPr>
                        <a:t>推荐内容</a:t>
                      </a:r>
                      <a:endParaRPr lang="zh-CN" altLang="en-US" sz="1400" b="1" dirty="0">
                        <a:solidFill>
                          <a:schemeClr val="tx1"/>
                        </a:solidFill>
                        <a:effectLst/>
                        <a:latin typeface="微软雅黑" panose="020B0503020204020204" charset="-122"/>
                        <a:ea typeface="微软雅黑" panose="020B0503020204020204" charset="-122"/>
                      </a:endParaRPr>
                    </a:p>
                  </a:txBody>
                  <a:tcPr anchor="ctr">
                    <a:solidFill>
                      <a:schemeClr val="accent1">
                        <a:lumMod val="60000"/>
                        <a:lumOff val="40000"/>
                      </a:schemeClr>
                    </a:solidFill>
                  </a:tcPr>
                </a:tc>
              </a:tr>
              <a:tr h="697230">
                <a:tc>
                  <a:txBody>
                    <a:bodyPr/>
                    <a:lstStyle/>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2021</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lnSpc>
                          <a:spcPct val="80000"/>
                        </a:lnSpc>
                        <a:buClrTx/>
                        <a:buSzTx/>
                        <a:buFontTx/>
                        <a:buNone/>
                      </a:pPr>
                      <a:r>
                        <a:rPr lang="zh-CN" altLang="en-US" sz="800" dirty="0">
                          <a:latin typeface="微软雅黑" panose="020B0503020204020204" charset="-122"/>
                          <a:ea typeface="微软雅黑" panose="020B0503020204020204" charset="-122"/>
                          <a:cs typeface="微软雅黑" panose="020B0503020204020204" charset="-122"/>
                          <a:sym typeface="+mn-ea"/>
                        </a:rPr>
                        <a:t>Chronic kidney disease: assessment and management</a:t>
                      </a:r>
                      <a:endParaRPr lang="zh-CN" altLang="en-US" sz="800" dirty="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80000"/>
                        </a:lnSpc>
                        <a:buClrTx/>
                        <a:buSzTx/>
                        <a:buFontTx/>
                        <a:buNone/>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80000"/>
                        </a:lnSpc>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慢性肾脏病的评估和管理指南</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英国国家卫生与临床优化研究所 </a:t>
                      </a: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l" fontAlgn="auto">
                        <a:lnSpc>
                          <a:spcPct val="100000"/>
                        </a:lnSpc>
                        <a:spcBef>
                          <a:spcPts val="1000"/>
                        </a:spcBef>
                        <a:buClrTx/>
                        <a:buSzTx/>
                        <a:buFontTx/>
                        <a:buNone/>
                      </a:pPr>
                      <a:r>
                        <a:rPr lang="zh-CN" altLang="en-US" sz="1200" dirty="0">
                          <a:latin typeface="微软雅黑" panose="020B0503020204020204" charset="-122"/>
                          <a:ea typeface="微软雅黑" panose="020B0503020204020204" charset="-122"/>
                          <a:sym typeface="+mn-ea"/>
                        </a:rPr>
                        <a:t>高磷血症</a:t>
                      </a:r>
                      <a:r>
                        <a:rPr lang="zh-CN" altLang="en-US" sz="1200" b="1" dirty="0">
                          <a:solidFill>
                            <a:srgbClr val="C00000"/>
                          </a:solidFill>
                          <a:latin typeface="微软雅黑" panose="020B0503020204020204" charset="-122"/>
                          <a:ea typeface="微软雅黑" panose="020B0503020204020204" charset="-122"/>
                          <a:sym typeface="+mn-ea"/>
                        </a:rPr>
                        <a:t>初始磷结合剂可选择醋酸钙</a:t>
                      </a:r>
                      <a:r>
                        <a:rPr lang="zh-CN" altLang="en-US" sz="1200" dirty="0">
                          <a:solidFill>
                            <a:srgbClr val="C00000"/>
                          </a:solidFill>
                          <a:latin typeface="微软雅黑" panose="020B0503020204020204" charset="-122"/>
                          <a:ea typeface="微软雅黑" panose="020B0503020204020204" charset="-122"/>
                          <a:sym typeface="+mn-ea"/>
                        </a:rPr>
                        <a:t>，并指出</a:t>
                      </a:r>
                      <a:r>
                        <a:rPr lang="zh-CN" altLang="en-US" sz="1200" b="1" dirty="0">
                          <a:solidFill>
                            <a:srgbClr val="C00000"/>
                          </a:solidFill>
                          <a:latin typeface="微软雅黑" panose="020B0503020204020204" charset="-122"/>
                          <a:ea typeface="微软雅黑" panose="020B0503020204020204" charset="-122"/>
                          <a:sym typeface="+mn-ea"/>
                        </a:rPr>
                        <a:t>最具成本效益的治疗策略是从醋酸钙开始</a:t>
                      </a:r>
                      <a:r>
                        <a:rPr lang="zh-CN" altLang="en-US" sz="1200" dirty="0">
                          <a:latin typeface="微软雅黑" panose="020B0503020204020204" charset="-122"/>
                          <a:ea typeface="微软雅黑" panose="020B0503020204020204" charset="-122"/>
                          <a:sym typeface="+mn-ea"/>
                        </a:rPr>
                        <a:t>，因为</a:t>
                      </a:r>
                      <a:r>
                        <a:rPr lang="zh-CN" altLang="en-US" sz="1200" b="1" dirty="0">
                          <a:solidFill>
                            <a:srgbClr val="C00000"/>
                          </a:solidFill>
                          <a:latin typeface="微软雅黑" panose="020B0503020204020204" charset="-122"/>
                          <a:ea typeface="微软雅黑" panose="020B0503020204020204" charset="-122"/>
                          <a:sym typeface="+mn-ea"/>
                        </a:rPr>
                        <a:t>醋酸钙作为一线治疗</a:t>
                      </a:r>
                      <a:r>
                        <a:rPr lang="zh-CN" altLang="en-US" sz="1200" dirty="0">
                          <a:latin typeface="微软雅黑" panose="020B0503020204020204" charset="-122"/>
                          <a:ea typeface="微软雅黑" panose="020B0503020204020204" charset="-122"/>
                          <a:sym typeface="+mn-ea"/>
                        </a:rPr>
                        <a:t>提供了利益、危害和成本的最佳平衡。</a:t>
                      </a:r>
                      <a:endParaRPr lang="zh-CN" altLang="en-US"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txBody>
                  <a:tcPr anchor="ctr"/>
                </a:tc>
              </a:tr>
              <a:tr h="895350">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2018</a:t>
                      </a:r>
                      <a:r>
                        <a:rPr lang="zh-CN" altLang="en-US" sz="1200" dirty="0">
                          <a:latin typeface="微软雅黑" panose="020B0503020204020204" charset="-122"/>
                          <a:ea typeface="微软雅黑" panose="020B0503020204020204" charset="-122"/>
                          <a:cs typeface="微软雅黑" panose="020B0503020204020204" charset="-122"/>
                        </a:rPr>
                        <a:t>年</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老年慢性肾脏病诊治的中国专家共识</a:t>
                      </a:r>
                      <a:r>
                        <a:rPr lang="zh-CN" altLang="en-US"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anchor="ctr"/>
                </a:tc>
                <a:tc>
                  <a:txBody>
                    <a:bodyPr/>
                    <a:lstStyle/>
                    <a:p>
                      <a:pPr indent="0" algn="ctr" fontAlgn="auto">
                        <a:buClrTx/>
                        <a:buSzTx/>
                        <a:buFontTx/>
                        <a:buNone/>
                      </a:pPr>
                      <a:r>
                        <a:rPr lang="zh-CN" altLang="en-US" sz="1200" dirty="0">
                          <a:latin typeface="微软雅黑" panose="020B0503020204020204" charset="-122"/>
                          <a:ea typeface="微软雅黑" panose="020B0503020204020204" charset="-122"/>
                        </a:rPr>
                        <a:t>中华医学会老年医学分会</a:t>
                      </a:r>
                      <a:endParaRPr lang="zh-CN" altLang="en-US" sz="1200" dirty="0">
                        <a:latin typeface="微软雅黑" panose="020B0503020204020204" charset="-122"/>
                        <a:ea typeface="微软雅黑" panose="020B0503020204020204" charset="-122"/>
                      </a:endParaRPr>
                    </a:p>
                  </a:txBody>
                  <a:tcPr anchor="ctr"/>
                </a:tc>
                <a:tc>
                  <a:txBody>
                    <a:bodyPr/>
                    <a:lstStyle/>
                    <a:p>
                      <a:pPr indent="0" algn="l" fontAlgn="auto">
                        <a:buClrTx/>
                        <a:buSzTx/>
                        <a:buFontTx/>
                        <a:buNone/>
                      </a:pPr>
                      <a:r>
                        <a:rPr lang="en-US" altLang="zh-CN" sz="1200" dirty="0">
                          <a:latin typeface="微软雅黑" panose="020B0503020204020204" charset="-122"/>
                          <a:ea typeface="微软雅黑" panose="020B0503020204020204" charset="-122"/>
                          <a:cs typeface="微软雅黑" panose="020B0503020204020204" charset="-122"/>
                        </a:rPr>
                        <a:t> 建议定期对老年CKD3~5期患者血清钙、磷及甲状旁腺激素(</a:t>
                      </a:r>
                      <a:r>
                        <a:rPr lang="en-US" altLang="zh-CN" sz="1200" dirty="0" err="1">
                          <a:latin typeface="微软雅黑" panose="020B0503020204020204" charset="-122"/>
                          <a:ea typeface="微软雅黑" panose="020B0503020204020204" charset="-122"/>
                          <a:cs typeface="微软雅黑" panose="020B0503020204020204" charset="-122"/>
                        </a:rPr>
                        <a:t>iPTH</a:t>
                      </a:r>
                      <a:r>
                        <a:rPr lang="en-US" altLang="zh-CN" sz="1200" dirty="0">
                          <a:latin typeface="微软雅黑" panose="020B0503020204020204" charset="-122"/>
                          <a:ea typeface="微软雅黑" panose="020B0503020204020204" charset="-122"/>
                          <a:cs typeface="微软雅黑" panose="020B0503020204020204" charset="-122"/>
                        </a:rPr>
                        <a:t>)共同评估,尤其要重视高磷血症的防治,限制饮食中磷的摄入目前临床上使用的磷结合剂,如碳酸钙、</a:t>
                      </a:r>
                      <a:r>
                        <a:rPr lang="en-US" altLang="zh-CN" sz="1200" b="1" dirty="0">
                          <a:solidFill>
                            <a:srgbClr val="C00000"/>
                          </a:solidFill>
                          <a:latin typeface="微软雅黑" panose="020B0503020204020204" charset="-122"/>
                          <a:ea typeface="微软雅黑" panose="020B0503020204020204" charset="-122"/>
                          <a:cs typeface="微软雅黑" panose="020B0503020204020204" charset="-122"/>
                        </a:rPr>
                        <a:t>醋酸钙</a:t>
                      </a:r>
                      <a:r>
                        <a:rPr lang="en-US" altLang="zh-CN" sz="1200" dirty="0">
                          <a:latin typeface="微软雅黑" panose="020B0503020204020204" charset="-122"/>
                          <a:ea typeface="微软雅黑" panose="020B0503020204020204" charset="-122"/>
                          <a:cs typeface="微软雅黑" panose="020B0503020204020204" charset="-122"/>
                        </a:rPr>
                        <a:t>、碳酸司维拉姆及碳酸镧等在老年CKD患者中均可使用。</a:t>
                      </a:r>
                      <a:endParaRPr lang="en-US" altLang="zh-CN" sz="1200" dirty="0">
                        <a:latin typeface="微软雅黑" panose="020B0503020204020204" charset="-122"/>
                        <a:ea typeface="微软雅黑" panose="020B0503020204020204" charset="-122"/>
                        <a:cs typeface="微软雅黑" panose="020B0503020204020204" charset="-122"/>
                      </a:endParaRPr>
                    </a:p>
                  </a:txBody>
                  <a:tcPr anchor="ctr"/>
                </a:tc>
              </a:tr>
              <a:tr h="895350">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2013</a:t>
                      </a:r>
                      <a:r>
                        <a:rPr lang="zh-CN" altLang="en-US" sz="1200" dirty="0">
                          <a:latin typeface="微软雅黑" panose="020B0503020204020204" charset="-122"/>
                          <a:ea typeface="微软雅黑" panose="020B0503020204020204" charset="-122"/>
                          <a:cs typeface="微软雅黑" panose="020B0503020204020204" charset="-122"/>
                        </a:rPr>
                        <a:t>年</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lnSpc>
                          <a:spcPct val="100000"/>
                        </a:lnSpc>
                        <a:spcBef>
                          <a:spcPts val="1000"/>
                        </a:spcBef>
                        <a:buClrTx/>
                        <a:buSzTx/>
                        <a:buFontTx/>
                      </a:pPr>
                      <a:r>
                        <a:rPr lang="en-US" altLang="zh-CN" sz="800" dirty="0">
                          <a:latin typeface="微软雅黑" panose="020B0503020204020204" charset="-122"/>
                          <a:ea typeface="微软雅黑" panose="020B0503020204020204" charset="-122"/>
                          <a:cs typeface="微软雅黑" panose="020B0503020204020204" charset="-122"/>
                        </a:rPr>
                        <a:t>Hyperphosphataemia in chronic kidney disease (CG157)</a:t>
                      </a:r>
                      <a:endParaRPr lang="zh-CN" altLang="en-US" sz="800" dirty="0">
                        <a:latin typeface="微软雅黑" panose="020B0503020204020204" charset="-122"/>
                        <a:ea typeface="微软雅黑" panose="020B0503020204020204" charset="-122"/>
                        <a:cs typeface="微软雅黑" panose="020B0503020204020204" charset="-122"/>
                      </a:endParaRPr>
                    </a:p>
                    <a:p>
                      <a:pPr indent="0" algn="ctr" fontAlgn="auto">
                        <a:lnSpc>
                          <a:spcPct val="100000"/>
                        </a:lnSpc>
                        <a:spcBef>
                          <a:spcPts val="1000"/>
                        </a:spcBef>
                        <a:buClrTx/>
                        <a:buSzTx/>
                        <a:buFontTx/>
                      </a:pPr>
                      <a:r>
                        <a:rPr lang="en-US" altLang="zh-CN" sz="1200" dirty="0" err="1">
                          <a:latin typeface="微软雅黑" panose="020B0503020204020204" charset="-122"/>
                          <a:ea typeface="微软雅黑" panose="020B0503020204020204" charset="-122"/>
                          <a:cs typeface="微软雅黑" panose="020B0503020204020204" charset="-122"/>
                        </a:rPr>
                        <a:t>慢性肾病</a:t>
                      </a:r>
                      <a:r>
                        <a:rPr lang="en-US" altLang="zh-CN" sz="1200" dirty="0">
                          <a:latin typeface="微软雅黑" panose="020B0503020204020204" charset="-122"/>
                          <a:ea typeface="微软雅黑" panose="020B0503020204020204" charset="-122"/>
                          <a:cs typeface="微软雅黑" panose="020B0503020204020204" charset="-122"/>
                        </a:rPr>
                        <a:t> (CKD) </a:t>
                      </a:r>
                      <a:r>
                        <a:rPr lang="en-US" altLang="zh-CN" sz="1200" dirty="0" err="1">
                          <a:latin typeface="微软雅黑" panose="020B0503020204020204" charset="-122"/>
                          <a:ea typeface="微软雅黑" panose="020B0503020204020204" charset="-122"/>
                          <a:cs typeface="微软雅黑" panose="020B0503020204020204" charset="-122"/>
                        </a:rPr>
                        <a:t>高磷酸盐血症管理临床指南</a:t>
                      </a:r>
                      <a:endParaRPr lang="en-US" altLang="zh-CN"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buNone/>
                      </a:pPr>
                      <a:r>
                        <a:rPr lang="zh-CN" altLang="en-US" sz="1200" dirty="0">
                          <a:latin typeface="微软雅黑" panose="020B0503020204020204" charset="-122"/>
                          <a:ea typeface="微软雅黑" panose="020B0503020204020204" charset="-122"/>
                          <a:cs typeface="微软雅黑" panose="020B0503020204020204" charset="-122"/>
                        </a:rPr>
                        <a:t>英国国家卫生与临床优化研究所 </a:t>
                      </a:r>
                      <a:endParaRPr lang="zh-CN" altLang="en-US" sz="1200" dirty="0">
                        <a:latin typeface="微软雅黑" panose="020B0503020204020204" charset="-122"/>
                        <a:ea typeface="微软雅黑" panose="020B0503020204020204" charset="-122"/>
                        <a:cs typeface="微软雅黑" panose="020B0503020204020204" charset="-122"/>
                      </a:endParaRPr>
                    </a:p>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algn="l" fontAlgn="auto">
                        <a:lnSpc>
                          <a:spcPct val="100000"/>
                        </a:lnSpc>
                        <a:spcBef>
                          <a:spcPts val="1000"/>
                        </a:spcBef>
                        <a:buClrTx/>
                        <a:buSzTx/>
                        <a:buFontTx/>
                      </a:pPr>
                      <a:r>
                        <a:rPr lang="en-US" altLang="zh-CN" sz="1200" dirty="0">
                          <a:latin typeface="微软雅黑" panose="020B0503020204020204" charset="-122"/>
                          <a:ea typeface="微软雅黑" panose="020B0503020204020204" charset="-122"/>
                          <a:cs typeface="微软雅黑" panose="020B0503020204020204" charset="-122"/>
                        </a:rPr>
                        <a:t>对于成年人，除了饮食管理外，</a:t>
                      </a:r>
                      <a:r>
                        <a:rPr lang="en-US" altLang="zh-CN" sz="1200" dirty="0">
                          <a:solidFill>
                            <a:srgbClr val="C00000"/>
                          </a:solidFill>
                          <a:latin typeface="微软雅黑" panose="020B0503020204020204" charset="-122"/>
                          <a:ea typeface="微软雅黑" panose="020B0503020204020204" charset="-122"/>
                          <a:cs typeface="微软雅黑" panose="020B0503020204020204" charset="-122"/>
                        </a:rPr>
                        <a:t>还应提供</a:t>
                      </a:r>
                      <a:r>
                        <a:rPr lang="en-US" altLang="zh-CN" sz="1200" b="1" dirty="0">
                          <a:solidFill>
                            <a:srgbClr val="C00000"/>
                          </a:solidFill>
                          <a:latin typeface="微软雅黑" panose="020B0503020204020204" charset="-122"/>
                          <a:ea typeface="微软雅黑" panose="020B0503020204020204" charset="-122"/>
                          <a:cs typeface="微软雅黑" panose="020B0503020204020204" charset="-122"/>
                        </a:rPr>
                        <a:t>醋酸钙作为一线磷结合剂，以控制血清磷酸盐。</a:t>
                      </a:r>
                      <a:endParaRPr lang="en-US" altLang="zh-CN" sz="1200" b="1" dirty="0">
                        <a:solidFill>
                          <a:srgbClr val="C00000"/>
                        </a:solidFill>
                        <a:latin typeface="微软雅黑" panose="020B0503020204020204" charset="-122"/>
                        <a:ea typeface="微软雅黑" panose="020B0503020204020204" charset="-122"/>
                        <a:cs typeface="微软雅黑" panose="020B0503020204020204" charset="-122"/>
                      </a:endParaRPr>
                    </a:p>
                  </a:txBody>
                  <a:tcPr anchor="ctr"/>
                </a:tc>
              </a:tr>
              <a:tr h="700405">
                <a:tc>
                  <a:txBody>
                    <a:bodyPr/>
                    <a:lstStyle/>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2009</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lnSpc>
                          <a:spcPct val="100000"/>
                        </a:lnSpc>
                        <a:spcBef>
                          <a:spcPts val="1000"/>
                        </a:spcBef>
                        <a:buClrTx/>
                        <a:buSzTx/>
                        <a:buFontTx/>
                      </a:pPr>
                      <a:r>
                        <a:rPr lang="zh-CN" altLang="en-US" sz="1200" dirty="0">
                          <a:latin typeface="微软雅黑" panose="020B0503020204020204" charset="-122"/>
                          <a:ea typeface="微软雅黑" panose="020B0503020204020204" charset="-122"/>
                          <a:cs typeface="微软雅黑" panose="020B0503020204020204" charset="-122"/>
                        </a:rPr>
                        <a:t>《</a:t>
                      </a:r>
                      <a:r>
                        <a:rPr lang="en-US" altLang="zh-CN" sz="1200" dirty="0" err="1">
                          <a:latin typeface="微软雅黑" panose="020B0503020204020204" charset="-122"/>
                          <a:ea typeface="微软雅黑" panose="020B0503020204020204" charset="-122"/>
                          <a:cs typeface="微软雅黑" panose="020B0503020204020204" charset="-122"/>
                        </a:rPr>
                        <a:t>临床诊疗指南·肾脏病学分册</a:t>
                      </a:r>
                      <a:r>
                        <a:rPr lang="zh-CN" altLang="en-US" sz="1200" dirty="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spcBef>
                          <a:spcPts val="1000"/>
                        </a:spcBef>
                        <a:buClrTx/>
                        <a:buSzTx/>
                        <a:buFontTx/>
                        <a:buNone/>
                      </a:pPr>
                      <a:r>
                        <a:rPr lang="en-US" altLang="zh-CN" sz="1200" dirty="0" err="1">
                          <a:latin typeface="微软雅黑" panose="020B0503020204020204" charset="-122"/>
                          <a:ea typeface="微软雅黑" panose="020B0503020204020204" charset="-122"/>
                        </a:rPr>
                        <a:t>中华医学会</a:t>
                      </a:r>
                      <a:endParaRPr lang="en-US" altLang="zh-CN" sz="1200" dirty="0">
                        <a:latin typeface="微软雅黑" panose="020B0503020204020204" charset="-122"/>
                        <a:ea typeface="微软雅黑" panose="020B0503020204020204" charset="-122"/>
                      </a:endParaRPr>
                    </a:p>
                  </a:txBody>
                  <a:tcPr anchor="ctr"/>
                </a:tc>
                <a:tc>
                  <a:txBody>
                    <a:bodyPr/>
                    <a:lstStyle/>
                    <a:p>
                      <a:pPr indent="0" algn="l" fontAlgn="auto">
                        <a:buClrTx/>
                        <a:buSzTx/>
                        <a:buFontTx/>
                        <a:buNone/>
                      </a:pPr>
                      <a:r>
                        <a:rPr lang="en-US" altLang="zh-CN" sz="1200" dirty="0">
                          <a:latin typeface="微软雅黑" panose="020B0503020204020204" charset="-122"/>
                          <a:ea typeface="微软雅黑" panose="020B0503020204020204" charset="-122"/>
                        </a:rPr>
                        <a:t>骨代谢异常、高磷血症、继发性甲旁亢均应用磷结合剂（</a:t>
                      </a:r>
                      <a:r>
                        <a:rPr lang="en-US" altLang="zh-CN" sz="1200" b="1" dirty="0">
                          <a:solidFill>
                            <a:srgbClr val="C00000"/>
                          </a:solidFill>
                          <a:latin typeface="微软雅黑" panose="020B0503020204020204" charset="-122"/>
                          <a:ea typeface="微软雅黑" panose="020B0503020204020204" charset="-122"/>
                        </a:rPr>
                        <a:t>醋酸钙</a:t>
                      </a:r>
                      <a:r>
                        <a:rPr lang="en-US" altLang="zh-CN" sz="1200" dirty="0">
                          <a:latin typeface="微软雅黑" panose="020B0503020204020204" charset="-122"/>
                          <a:ea typeface="微软雅黑" panose="020B0503020204020204" charset="-122"/>
                        </a:rPr>
                        <a:t>），</a:t>
                      </a:r>
                      <a:r>
                        <a:rPr lang="en-US" altLang="zh-CN" sz="1200" dirty="0" err="1">
                          <a:latin typeface="微软雅黑" panose="020B0503020204020204" charset="-122"/>
                          <a:ea typeface="微软雅黑" panose="020B0503020204020204" charset="-122"/>
                        </a:rPr>
                        <a:t>可减少磷在肠道的吸收。并于餐中服用，以最大程度发挥降血磷的作用</a:t>
                      </a:r>
                      <a:r>
                        <a:rPr lang="en-US" altLang="zh-CN"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txBody>
                  <a:tcPr anchor="ctr"/>
                </a:tc>
              </a:tr>
              <a:tr h="700405">
                <a:tc>
                  <a:txBody>
                    <a:bodyPr/>
                    <a:lstStyle/>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rPr>
                        <a:t>2008</a:t>
                      </a:r>
                      <a:r>
                        <a:rPr lang="zh-CN" altLang="en-US" sz="1200" dirty="0">
                          <a:latin typeface="微软雅黑" panose="020B0503020204020204" charset="-122"/>
                          <a:ea typeface="微软雅黑" panose="020B0503020204020204" charset="-122"/>
                          <a:cs typeface="微软雅黑" panose="020B0503020204020204" charset="-122"/>
                        </a:rPr>
                        <a:t>年</a:t>
                      </a:r>
                      <a:endParaRPr lang="zh-CN" altLang="en-US" sz="1200" dirty="0">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lnSpc>
                          <a:spcPct val="100000"/>
                        </a:lnSpc>
                        <a:spcBef>
                          <a:spcPts val="1000"/>
                        </a:spcBef>
                        <a:buClrTx/>
                        <a:buSzTx/>
                        <a:buFontTx/>
                      </a:pPr>
                      <a:r>
                        <a:rPr lang="en-US" altLang="zh-CN" sz="800" dirty="0">
                          <a:latin typeface="微软雅黑" panose="020B0503020204020204" charset="-122"/>
                          <a:ea typeface="微软雅黑" panose="020B0503020204020204" charset="-122"/>
                          <a:cs typeface="微软雅黑" panose="020B0503020204020204" charset="-122"/>
                        </a:rPr>
                        <a:t>KDOQI Clinical Practice Guideline for Nutrition in Children with CKD: 2008 Update</a:t>
                      </a:r>
                      <a:endParaRPr lang="en-US" altLang="zh-CN" sz="800" dirty="0">
                        <a:latin typeface="微软雅黑" panose="020B0503020204020204" charset="-122"/>
                        <a:ea typeface="微软雅黑" panose="020B0503020204020204" charset="-122"/>
                        <a:cs typeface="微软雅黑" panose="020B0503020204020204" charset="-122"/>
                      </a:endParaRPr>
                    </a:p>
                    <a:p>
                      <a:pPr indent="0" algn="ctr" fontAlgn="auto">
                        <a:lnSpc>
                          <a:spcPct val="100000"/>
                        </a:lnSpc>
                        <a:spcBef>
                          <a:spcPts val="1000"/>
                        </a:spcBef>
                        <a:buClrTx/>
                        <a:buSzTx/>
                        <a:buFontTx/>
                      </a:pPr>
                      <a:r>
                        <a:rPr lang="en-US" altLang="zh-CN"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KDOQI </a:t>
                      </a:r>
                      <a:r>
                        <a:rPr lang="zh-CN" altLang="en-US"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慢性肾病儿童营养临床实践指南</a:t>
                      </a:r>
                      <a:r>
                        <a:rPr lang="en-US" altLang="zh-CN"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2008</a:t>
                      </a:r>
                      <a:r>
                        <a:rPr lang="zh-CN" altLang="en-US" sz="1200" kern="1200" noProof="0" dirty="0">
                          <a:solidFill>
                            <a:schemeClr val="tx1"/>
                          </a:solidFill>
                          <a:latin typeface="微软雅黑" panose="020B0503020204020204" charset="-122"/>
                          <a:ea typeface="微软雅黑" panose="020B0503020204020204" charset="-122"/>
                          <a:cs typeface="黑体" panose="02010609060101010101" pitchFamily="49" charset="-122"/>
                          <a:sym typeface="+mn-ea"/>
                        </a:rPr>
                        <a:t>更新版</a:t>
                      </a:r>
                      <a:endParaRPr lang="zh-CN" altLang="en-US" sz="1200" kern="12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tc>
                <a:tc>
                  <a:txBody>
                    <a:bodyPr/>
                    <a:lstStyle/>
                    <a:p>
                      <a:pPr indent="0" algn="ctr" fontAlgn="auto">
                        <a:spcBef>
                          <a:spcPts val="1000"/>
                        </a:spcBef>
                        <a:buClrTx/>
                        <a:buSzTx/>
                        <a:buFontTx/>
                        <a:buNone/>
                      </a:pPr>
                      <a:r>
                        <a:rPr lang="zh-CN" altLang="en-US" sz="1200" dirty="0">
                          <a:latin typeface="微软雅黑" panose="020B0503020204020204" charset="-122"/>
                          <a:ea typeface="微软雅黑" panose="020B0503020204020204" charset="-122"/>
                        </a:rPr>
                        <a:t>美国国家肾脏基金会（</a:t>
                      </a:r>
                      <a:r>
                        <a:rPr lang="en-US" altLang="zh-CN" sz="1200" dirty="0">
                          <a:latin typeface="微软雅黑" panose="020B0503020204020204" charset="-122"/>
                          <a:ea typeface="微软雅黑" panose="020B0503020204020204" charset="-122"/>
                        </a:rPr>
                        <a:t>NKF</a:t>
                      </a:r>
                      <a:r>
                        <a:rPr lang="zh-CN" altLang="en-US" sz="1200" dirty="0">
                          <a:latin typeface="微软雅黑" panose="020B0503020204020204" charset="-122"/>
                          <a:ea typeface="微软雅黑" panose="020B0503020204020204" charset="-122"/>
                        </a:rPr>
                        <a:t>）肾病预后质量倡议（</a:t>
                      </a:r>
                      <a:r>
                        <a:rPr lang="en-US" altLang="zh-CN" sz="1200" dirty="0">
                          <a:latin typeface="微软雅黑" panose="020B0503020204020204" charset="-122"/>
                          <a:ea typeface="微软雅黑" panose="020B0503020204020204" charset="-122"/>
                        </a:rPr>
                        <a:t>KDOQI</a:t>
                      </a:r>
                      <a:r>
                        <a:rPr lang="zh-CN" altLang="en-US"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txBody>
                  <a:tcPr anchor="ctr"/>
                </a:tc>
                <a:tc>
                  <a:txBody>
                    <a:bodyPr/>
                    <a:lstStyle/>
                    <a:p>
                      <a:pPr indent="0" algn="l" fontAlgn="auto">
                        <a:buClrTx/>
                        <a:buSzTx/>
                        <a:buFontTx/>
                        <a:buNone/>
                      </a:pPr>
                      <a:r>
                        <a:rPr lang="zh-CN" altLang="en-US" sz="1200" b="1" dirty="0">
                          <a:solidFill>
                            <a:srgbClr val="C00000"/>
                          </a:solidFill>
                          <a:latin typeface="微软雅黑" panose="020B0503020204020204" charset="-122"/>
                          <a:ea typeface="微软雅黑" panose="020B0503020204020204" charset="-122"/>
                        </a:rPr>
                        <a:t>醋酸钙</a:t>
                      </a:r>
                      <a:r>
                        <a:rPr lang="zh-CN" altLang="en-US" sz="1200" dirty="0">
                          <a:latin typeface="微软雅黑" panose="020B0503020204020204" charset="-122"/>
                          <a:ea typeface="微软雅黑" panose="020B0503020204020204" charset="-122"/>
                        </a:rPr>
                        <a:t>是儿童</a:t>
                      </a:r>
                      <a:r>
                        <a:rPr lang="en-US" altLang="zh-CN" sz="1200" dirty="0">
                          <a:latin typeface="微软雅黑" panose="020B0503020204020204" charset="-122"/>
                          <a:ea typeface="微软雅黑" panose="020B0503020204020204" charset="-122"/>
                        </a:rPr>
                        <a:t>CKD</a:t>
                      </a:r>
                      <a:r>
                        <a:rPr lang="zh-CN" altLang="en-US" sz="1200" dirty="0">
                          <a:latin typeface="微软雅黑" panose="020B0503020204020204" charset="-122"/>
                          <a:ea typeface="微软雅黑" panose="020B0503020204020204" charset="-122"/>
                        </a:rPr>
                        <a:t>患者有效的磷结合剂，应作为低钙饮食患者的第一选择。</a:t>
                      </a:r>
                      <a:endParaRPr lang="en-US" altLang="zh-CN" sz="1200" dirty="0">
                        <a:latin typeface="微软雅黑" panose="020B0503020204020204" charset="-122"/>
                        <a:ea typeface="微软雅黑" panose="020B0503020204020204" charset="-122"/>
                      </a:endParaRPr>
                    </a:p>
                  </a:txBody>
                  <a:tcPr anchor="ctr"/>
                </a:tc>
              </a:tr>
            </a:tbl>
          </a:graphicData>
        </a:graphic>
      </p:graphicFrame>
      <p:sp>
        <p:nvSpPr>
          <p:cNvPr id="11" name="文本框 10"/>
          <p:cNvSpPr txBox="1"/>
          <p:nvPr/>
        </p:nvSpPr>
        <p:spPr>
          <a:xfrm>
            <a:off x="425228" y="6249782"/>
            <a:ext cx="6401160" cy="415498"/>
          </a:xfrm>
          <a:prstGeom prst="rect">
            <a:avLst/>
          </a:prstGeom>
          <a:noFill/>
        </p:spPr>
        <p:txBody>
          <a:bodyPr wrap="square" rtlCol="0" anchor="t">
            <a:spAutoFit/>
          </a:bodyPr>
          <a:lstStyle/>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1</a:t>
            </a:r>
            <a:r>
              <a:rPr lang="zh-CN" altLang="en-US" sz="700" dirty="0">
                <a:latin typeface="微软雅黑" panose="020B0503020204020204" charset="-122"/>
                <a:ea typeface="微软雅黑" panose="020B0503020204020204" charset="-122"/>
                <a:cs typeface="微软雅黑" panose="020B0503020204020204" charset="-122"/>
                <a:sym typeface="+mn-ea"/>
              </a:rPr>
              <a:t>] Chronic kidney disease assessment and management: updated guidance[J].Nursing Standard, 2021, 36(12):11-11.</a:t>
            </a:r>
            <a:endParaRPr lang="zh-CN" altLang="en-US" sz="700" dirty="0">
              <a:latin typeface="微软雅黑" panose="020B0503020204020204" charset="-122"/>
              <a:ea typeface="微软雅黑" panose="020B0503020204020204" charset="-122"/>
              <a:cs typeface="微软雅黑" panose="020B0503020204020204" charset="-122"/>
              <a:sym typeface="+mn-ea"/>
            </a:endParaRP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3</a:t>
            </a:r>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Hyperphosphataemia in chronic kidney disease | Guidance and </a:t>
            </a:r>
            <a:r>
              <a:rPr lang="en-US" altLang="zh-CN" sz="700" dirty="0" err="1">
                <a:latin typeface="微软雅黑" panose="020B0503020204020204" charset="-122"/>
                <a:ea typeface="微软雅黑" panose="020B0503020204020204" charset="-122"/>
                <a:cs typeface="微软雅黑" panose="020B0503020204020204" charset="-122"/>
                <a:sym typeface="+mn-ea"/>
              </a:rPr>
              <a:t>guidelines.NICE</a:t>
            </a:r>
            <a:endParaRPr lang="en-US" altLang="zh-CN" sz="700" dirty="0">
              <a:latin typeface="微软雅黑" panose="020B0503020204020204" charset="-122"/>
              <a:ea typeface="微软雅黑" panose="020B0503020204020204" charset="-122"/>
              <a:cs typeface="微软雅黑" panose="020B0503020204020204" charset="-122"/>
              <a:sym typeface="+mn-ea"/>
            </a:endParaRP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5</a:t>
            </a:r>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 KDOQI Clinical Practice Guideline for Nutrition in Children with CKD: 2008 Update, American Journal of Kidney Diseases, 2009:53(3), Suppl 2</a:t>
            </a:r>
            <a:endParaRPr lang="zh-CN" altLang="en-US" sz="700" dirty="0">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5992495" y="6210300"/>
            <a:ext cx="5111750" cy="307777"/>
          </a:xfrm>
          <a:prstGeom prst="rect">
            <a:avLst/>
          </a:prstGeom>
          <a:noFill/>
        </p:spPr>
        <p:txBody>
          <a:bodyPr wrap="square" rtlCol="0" anchor="t">
            <a:spAutoFit/>
          </a:bodyPr>
          <a:lstStyle/>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2</a:t>
            </a:r>
            <a:r>
              <a:rPr lang="zh-CN" altLang="en-US" sz="700" dirty="0">
                <a:latin typeface="微软雅黑" panose="020B0503020204020204" charset="-122"/>
                <a:ea typeface="微软雅黑" panose="020B0503020204020204" charset="-122"/>
                <a:cs typeface="微软雅黑" panose="020B0503020204020204" charset="-122"/>
                <a:sym typeface="+mn-ea"/>
              </a:rPr>
              <a:t>]程庆砾,杨继红,赵卫红,等.老年慢性肾脏病诊治的中国专家共识(2018).中华老年病研究电子杂志,2018,5(03):1-8.</a:t>
            </a:r>
            <a:endParaRPr lang="zh-CN" altLang="en-US" sz="700" dirty="0">
              <a:latin typeface="微软雅黑" panose="020B0503020204020204" charset="-122"/>
              <a:ea typeface="微软雅黑" panose="020B0503020204020204" charset="-122"/>
              <a:cs typeface="微软雅黑" panose="020B0503020204020204" charset="-122"/>
              <a:sym typeface="+mn-ea"/>
            </a:endParaRP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4</a:t>
            </a:r>
            <a:r>
              <a:rPr lang="zh-CN" altLang="en-US" sz="700" dirty="0">
                <a:latin typeface="微软雅黑" panose="020B0503020204020204" charset="-122"/>
                <a:ea typeface="微软雅黑" panose="020B0503020204020204" charset="-122"/>
                <a:cs typeface="微软雅黑" panose="020B0503020204020204" charset="-122"/>
                <a:sym typeface="+mn-ea"/>
              </a:rPr>
              <a:t>]临床诊疗指南·肾脏病学分册</a:t>
            </a:r>
            <a:endParaRPr lang="zh-CN" altLang="en-US" sz="700" dirty="0">
              <a:latin typeface="微软雅黑" panose="020B0503020204020204" charset="-122"/>
              <a:ea typeface="微软雅黑" panose="020B0503020204020204" charset="-122"/>
              <a:cs typeface="微软雅黑" panose="020B0503020204020204" charset="-122"/>
              <a:sym typeface="+mn-ea"/>
            </a:endParaRPr>
          </a:p>
        </p:txBody>
      </p:sp>
      <p:grpSp>
        <p:nvGrpSpPr>
          <p:cNvPr id="22" name="组合 21"/>
          <p:cNvGrpSpPr/>
          <p:nvPr/>
        </p:nvGrpSpPr>
        <p:grpSpPr>
          <a:xfrm>
            <a:off x="0" y="0"/>
            <a:ext cx="12196693" cy="260047"/>
            <a:chOff x="0" y="0"/>
            <a:chExt cx="19207" cy="619"/>
          </a:xfrm>
        </p:grpSpPr>
        <p:sp>
          <p:nvSpPr>
            <p:cNvPr id="23" name="矩形 22"/>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顶角 24"/>
            <p:cNvSpPr/>
            <p:nvPr>
              <p:custDataLst>
                <p:tags r:id="rId2"/>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27"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28" name="矩形: 圆角 6"/>
            <p:cNvSpPr/>
            <p:nvPr/>
          </p:nvSpPr>
          <p:spPr>
            <a:xfrm>
              <a:off x="8092" y="2"/>
              <a:ext cx="3752"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36" name="矩形: 圆角 6"/>
            <p:cNvSpPr/>
            <p:nvPr/>
          </p:nvSpPr>
          <p:spPr>
            <a:xfrm>
              <a:off x="11856" y="2"/>
              <a:ext cx="3770"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38"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29" name="组合 28"/>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0" name="圆角矩形 10"/>
            <p:cNvSpPr/>
            <p:nvPr>
              <p:custDataLst>
                <p:tags r:id="rId3"/>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1"/>
            <p:cNvSpPr/>
            <p:nvPr>
              <p:custDataLst>
                <p:tags r:id="rId4"/>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2506" y="569518"/>
            <a:ext cx="11294253" cy="523220"/>
          </a:xfrm>
          <a:prstGeom prst="rect">
            <a:avLst/>
          </a:prstGeom>
          <a:noFill/>
        </p:spPr>
        <p:txBody>
          <a:bodyPr wrap="square">
            <a:spAutoFit/>
          </a:bodyPr>
          <a:lstStyle/>
          <a:p>
            <a:r>
              <a:rPr lang="zh-CN" altLang="en-US" sz="2800" b="1" dirty="0">
                <a:solidFill>
                  <a:schemeClr val="accent1">
                    <a:lumMod val="75000"/>
                  </a:schemeClr>
                </a:solidFill>
              </a:rPr>
              <a:t>相比非钙磷结合剂，未增加高钙血症的风险，心血管事件风险相当</a:t>
            </a:r>
            <a:endParaRPr lang="en-US" altLang="zh-CN" sz="2800" b="1" dirty="0">
              <a:solidFill>
                <a:schemeClr val="accent1">
                  <a:lumMod val="75000"/>
                </a:schemeClr>
              </a:solidFill>
            </a:endParaRPr>
          </a:p>
        </p:txBody>
      </p:sp>
      <p:graphicFrame>
        <p:nvGraphicFramePr>
          <p:cNvPr id="8" name="图表 7"/>
          <p:cNvGraphicFramePr/>
          <p:nvPr/>
        </p:nvGraphicFramePr>
        <p:xfrm>
          <a:off x="576176" y="3112617"/>
          <a:ext cx="5058006" cy="2951932"/>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324885" y="1264262"/>
            <a:ext cx="5447028" cy="1077218"/>
          </a:xfrm>
          <a:prstGeom prst="rect">
            <a:avLst/>
          </a:prstGeom>
        </p:spPr>
        <p:style>
          <a:lnRef idx="2">
            <a:schemeClr val="lt1"/>
          </a:lnRef>
          <a:fillRef idx="1">
            <a:schemeClr val="accent1"/>
          </a:fillRef>
          <a:effectRef idx="1">
            <a:schemeClr val="accent1"/>
          </a:effectRef>
          <a:fontRef idx="minor">
            <a:schemeClr val="lt1"/>
          </a:fontRef>
        </p:style>
        <p:txBody>
          <a:bodyPr rtlCol="0" anchor="ctr"/>
          <a:lstStyle>
            <a:defPPr>
              <a:defRPr lang="zh-CN"/>
            </a:defPPr>
            <a:lvl1pPr algn="ctr">
              <a:defRPr sz="1600"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ym typeface="+mn-ea"/>
              </a:rPr>
              <a:t>醋酸钙与非钙磷结合剂（碳酸镧）相比，胃肠道不良反应更少，在严格限磷饮食及使用低钙透析液的情况下，醋酸钙未增加患者发生高钙血症的风险</a:t>
            </a:r>
            <a:r>
              <a:rPr lang="en-US" altLang="zh-CN" baseline="30000" dirty="0">
                <a:sym typeface="+mn-ea"/>
              </a:rPr>
              <a:t>[1]</a:t>
            </a:r>
            <a:endParaRPr lang="zh-CN" altLang="en-US" baseline="30000" dirty="0">
              <a:sym typeface="+mn-ea"/>
            </a:endParaRPr>
          </a:p>
        </p:txBody>
      </p:sp>
      <p:sp>
        <p:nvSpPr>
          <p:cNvPr id="6" name="文本框 5"/>
          <p:cNvSpPr txBox="1"/>
          <p:nvPr/>
        </p:nvSpPr>
        <p:spPr>
          <a:xfrm>
            <a:off x="443430" y="6294270"/>
            <a:ext cx="10826115" cy="338554"/>
          </a:xfrm>
          <a:prstGeom prst="rect">
            <a:avLst/>
          </a:prstGeom>
          <a:noFill/>
        </p:spPr>
        <p:txBody>
          <a:bodyPr wrap="square">
            <a:spAutoFit/>
          </a:bodyPr>
          <a:lstStyle/>
          <a:p>
            <a:r>
              <a:rPr lang="en-US" altLang="zh-CN" sz="800" dirty="0">
                <a:latin typeface="微软雅黑" panose="020B0503020204020204" charset="-122"/>
                <a:ea typeface="微软雅黑" panose="020B0503020204020204" charset="-122"/>
                <a:cs typeface="微软雅黑" panose="020B0503020204020204" charset="-122"/>
                <a:sym typeface="+mn-ea"/>
              </a:rPr>
              <a:t>[1] </a:t>
            </a:r>
            <a:r>
              <a:rPr lang="zh-CN" altLang="en-US" sz="800" dirty="0">
                <a:latin typeface="微软雅黑" panose="020B0503020204020204" charset="-122"/>
                <a:ea typeface="微软雅黑" panose="020B0503020204020204" charset="-122"/>
                <a:cs typeface="微软雅黑" panose="020B0503020204020204" charset="-122"/>
              </a:rPr>
              <a:t>陈雷等</a:t>
            </a:r>
            <a:r>
              <a:rPr lang="en-US" altLang="zh-CN" sz="800"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临床肾脏病杂志</a:t>
            </a:r>
            <a:r>
              <a:rPr lang="en-US" altLang="zh-CN" sz="800" dirty="0">
                <a:latin typeface="微软雅黑" panose="020B0503020204020204" charset="-122"/>
                <a:ea typeface="微软雅黑" panose="020B0503020204020204" charset="-122"/>
                <a:cs typeface="微软雅黑" panose="020B0503020204020204" charset="-122"/>
              </a:rPr>
              <a:t>, 2020, 20(2):5.</a:t>
            </a:r>
            <a:endParaRPr lang="en-US" altLang="zh-CN" sz="800" dirty="0">
              <a:latin typeface="微软雅黑" panose="020B0503020204020204" charset="-122"/>
              <a:ea typeface="微软雅黑" panose="020B0503020204020204" charset="-122"/>
              <a:cs typeface="微软雅黑" panose="020B0503020204020204" charset="-122"/>
            </a:endParaRPr>
          </a:p>
          <a:p>
            <a:r>
              <a:rPr lang="en-US" altLang="zh-CN" sz="800" dirty="0">
                <a:latin typeface="微软雅黑" panose="020B0503020204020204" charset="-122"/>
                <a:ea typeface="微软雅黑" panose="020B0503020204020204" charset="-122"/>
                <a:cs typeface="微软雅黑" panose="020B0503020204020204" charset="-122"/>
              </a:rPr>
              <a:t>[2] </a:t>
            </a:r>
            <a:r>
              <a:rPr lang="en-US" altLang="zh-CN" sz="800" dirty="0">
                <a:latin typeface="微软雅黑" panose="020B0503020204020204" charset="-122"/>
                <a:ea typeface="微软雅黑" panose="020B0503020204020204" charset="-122"/>
                <a:sym typeface="+mn-ea"/>
              </a:rPr>
              <a:t>Spoendlin J. et al. JAMA Intern Med. 2019:179(6), 741-749. </a:t>
            </a:r>
            <a:endParaRPr lang="en-US" altLang="zh-CN" sz="800" dirty="0">
              <a:latin typeface="微软雅黑" panose="020B0503020204020204" charset="-122"/>
              <a:ea typeface="微软雅黑" panose="020B0503020204020204" charset="-122"/>
              <a:sym typeface="+mn-ea"/>
            </a:endParaRPr>
          </a:p>
        </p:txBody>
      </p:sp>
      <p:grpSp>
        <p:nvGrpSpPr>
          <p:cNvPr id="19" name="组合 18"/>
          <p:cNvGrpSpPr/>
          <p:nvPr/>
        </p:nvGrpSpPr>
        <p:grpSpPr>
          <a:xfrm>
            <a:off x="0" y="0"/>
            <a:ext cx="12196693" cy="260047"/>
            <a:chOff x="0" y="0"/>
            <a:chExt cx="19207" cy="619"/>
          </a:xfrm>
        </p:grpSpPr>
        <p:sp>
          <p:nvSpPr>
            <p:cNvPr id="22" name="矩形 21"/>
            <p:cNvSpPr/>
            <p:nvPr/>
          </p:nvSpPr>
          <p:spPr>
            <a:xfrm>
              <a:off x="0" y="547"/>
              <a:ext cx="19207" cy="72"/>
            </a:xfrm>
            <a:prstGeom prst="rect">
              <a:avLst/>
            </a:prstGeom>
            <a:solidFill>
              <a:srgbClr val="E8A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顶角 22"/>
            <p:cNvSpPr/>
            <p:nvPr>
              <p:custDataLst>
                <p:tags r:id="rId2"/>
              </p:custDataLst>
            </p:nvPr>
          </p:nvSpPr>
          <p:spPr>
            <a:xfrm rot="16200000">
              <a:off x="9341" y="-9339"/>
              <a:ext cx="518" cy="1920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0" y="0"/>
              <a:ext cx="4015"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基本信息</a:t>
              </a:r>
              <a:endParaRPr lang="zh-CN" altLang="en-US" sz="1200" b="1" dirty="0">
                <a:latin typeface="微软雅黑" panose="020B0503020204020204" charset="-122"/>
                <a:ea typeface="微软雅黑" panose="020B0503020204020204" charset="-122"/>
              </a:endParaRPr>
            </a:p>
          </p:txBody>
        </p:sp>
        <p:sp>
          <p:nvSpPr>
            <p:cNvPr id="26" name="矩形: 圆角 6"/>
            <p:cNvSpPr/>
            <p:nvPr/>
          </p:nvSpPr>
          <p:spPr>
            <a:xfrm>
              <a:off x="4036" y="2"/>
              <a:ext cx="4019"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创新性</a:t>
              </a:r>
              <a:endParaRPr lang="zh-CN" altLang="en-US" sz="1200" b="1" dirty="0">
                <a:latin typeface="微软雅黑" panose="020B0503020204020204" charset="-122"/>
                <a:ea typeface="微软雅黑" panose="020B0503020204020204" charset="-122"/>
              </a:endParaRPr>
            </a:p>
          </p:txBody>
        </p:sp>
        <p:sp>
          <p:nvSpPr>
            <p:cNvPr id="27" name="矩形: 圆角 6"/>
            <p:cNvSpPr/>
            <p:nvPr/>
          </p:nvSpPr>
          <p:spPr>
            <a:xfrm>
              <a:off x="8092" y="2"/>
              <a:ext cx="3752" cy="518"/>
            </a:xfrm>
            <a:prstGeom prst="roundRect">
              <a:avLst>
                <a:gd name="adj" fmla="val 50000"/>
              </a:avLst>
            </a:prstGeom>
            <a:solidFill>
              <a:srgbClr val="B6C7EA"/>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有效性</a:t>
              </a:r>
              <a:endParaRPr lang="zh-CN" altLang="en-US" sz="1200" b="1" dirty="0">
                <a:latin typeface="微软雅黑" panose="020B0503020204020204" charset="-122"/>
                <a:ea typeface="微软雅黑" panose="020B0503020204020204" charset="-122"/>
              </a:endParaRPr>
            </a:p>
          </p:txBody>
        </p:sp>
        <p:sp>
          <p:nvSpPr>
            <p:cNvPr id="28" name="矩形: 圆角 6"/>
            <p:cNvSpPr/>
            <p:nvPr/>
          </p:nvSpPr>
          <p:spPr>
            <a:xfrm>
              <a:off x="11856" y="2"/>
              <a:ext cx="3770" cy="518"/>
            </a:xfrm>
            <a:prstGeom prst="roundRect">
              <a:avLst>
                <a:gd name="adj" fmla="val 50000"/>
              </a:avLst>
            </a:prstGeom>
            <a:solidFill>
              <a:srgbClr val="4874CB"/>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安全性</a:t>
              </a:r>
              <a:endParaRPr lang="zh-CN" altLang="en-US" sz="1200" b="1" dirty="0">
                <a:latin typeface="微软雅黑" panose="020B0503020204020204" charset="-122"/>
                <a:ea typeface="微软雅黑" panose="020B0503020204020204" charset="-122"/>
              </a:endParaRPr>
            </a:p>
          </p:txBody>
        </p:sp>
        <p:sp>
          <p:nvSpPr>
            <p:cNvPr id="29" name="矩形: 圆角 6"/>
            <p:cNvSpPr/>
            <p:nvPr/>
          </p:nvSpPr>
          <p:spPr>
            <a:xfrm>
              <a:off x="15638" y="0"/>
              <a:ext cx="3562" cy="518"/>
            </a:xfrm>
            <a:prstGeom prst="roundRect">
              <a:avLst>
                <a:gd name="adj" fmla="val 50000"/>
              </a:avLst>
            </a:prstGeom>
            <a:solidFill>
              <a:schemeClr val="accent1">
                <a:lumMod val="40000"/>
                <a:lumOff val="60000"/>
              </a:schemeClr>
            </a:solidFill>
          </p:spPr>
          <p:style>
            <a:lnRef idx="2">
              <a:schemeClr val="lt1"/>
            </a:lnRef>
            <a:fillRef idx="1">
              <a:schemeClr val="accent1"/>
            </a:fillRef>
            <a:effectRef idx="1">
              <a:schemeClr val="accent1"/>
            </a:effectRef>
            <a:fontRef idx="minor">
              <a:schemeClr val="lt1"/>
            </a:fontRef>
          </p:style>
          <p:txBody>
            <a:bodyPr rtlCol="0" anchor="ctr"/>
            <a:lstStyle/>
            <a:p>
              <a:pPr algn="ctr"/>
              <a:r>
                <a:rPr lang="zh-CN" altLang="en-US" sz="1200" b="1" dirty="0">
                  <a:latin typeface="微软雅黑" panose="020B0503020204020204" charset="-122"/>
                  <a:ea typeface="微软雅黑" panose="020B0503020204020204" charset="-122"/>
                </a:rPr>
                <a:t>公平性</a:t>
              </a:r>
              <a:endParaRPr lang="zh-CN" altLang="en-US" sz="1200" b="1" dirty="0">
                <a:latin typeface="微软雅黑" panose="020B0503020204020204" charset="-122"/>
                <a:ea typeface="微软雅黑" panose="020B0503020204020204" charset="-122"/>
              </a:endParaRPr>
            </a:p>
          </p:txBody>
        </p:sp>
      </p:grpSp>
      <p:grpSp>
        <p:nvGrpSpPr>
          <p:cNvPr id="31" name="组合 30"/>
          <p:cNvGrpSpPr/>
          <p:nvPr/>
        </p:nvGrpSpPr>
        <p:grpSpPr>
          <a:xfrm>
            <a:off x="635000" y="508000"/>
            <a:ext cx="675005" cy="632460"/>
            <a:chOff x="1025495" y="324740"/>
            <a:chExt cx="256374" cy="257976"/>
          </a:xfrm>
          <a:solidFill>
            <a:schemeClr val="accent1"/>
          </a:solidFill>
          <a:effectLst>
            <a:outerShdw blurRad="50800" dist="38100" dir="2700000" algn="tl" rotWithShape="0">
              <a:prstClr val="black">
                <a:alpha val="40000"/>
              </a:prstClr>
            </a:outerShdw>
          </a:effectLst>
        </p:grpSpPr>
        <p:sp>
          <p:nvSpPr>
            <p:cNvPr id="32" name="圆角矩形 10"/>
            <p:cNvSpPr/>
            <p:nvPr>
              <p:custDataLst>
                <p:tags r:id="rId3"/>
              </p:custDataLst>
            </p:nvPr>
          </p:nvSpPr>
          <p:spPr>
            <a:xfrm>
              <a:off x="1025495" y="324740"/>
              <a:ext cx="213645" cy="21364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11"/>
            <p:cNvSpPr/>
            <p:nvPr>
              <p:custDataLst>
                <p:tags r:id="rId4"/>
              </p:custDataLst>
            </p:nvPr>
          </p:nvSpPr>
          <p:spPr>
            <a:xfrm>
              <a:off x="1068224" y="369071"/>
              <a:ext cx="213645" cy="21364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6095999" y="1264262"/>
            <a:ext cx="5869003" cy="1077219"/>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defPPr>
              <a:defRPr lang="zh-CN"/>
            </a:defPPr>
            <a:lvl1pPr algn="ctr">
              <a:defRPr sz="1600" b="1">
                <a:solidFill>
                  <a:schemeClr val="lt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chemeClr val="tx1"/>
                </a:solidFill>
                <a:sym typeface="+mn-ea"/>
              </a:rPr>
              <a:t>醋酸钙与非钙磷结合剂（司维拉姆）安全性相当，其致命和非致命心血管事件的风险或全因死亡率并没有显著差异</a:t>
            </a:r>
            <a:r>
              <a:rPr lang="en-US" altLang="zh-CN" baseline="30000" dirty="0">
                <a:solidFill>
                  <a:schemeClr val="tx1"/>
                </a:solidFill>
                <a:sym typeface="+mn-ea"/>
              </a:rPr>
              <a:t>[2]</a:t>
            </a:r>
            <a:endParaRPr lang="zh-CN" altLang="en-US" baseline="30000" dirty="0">
              <a:solidFill>
                <a:schemeClr val="tx1"/>
              </a:solidFill>
            </a:endParaRPr>
          </a:p>
        </p:txBody>
      </p:sp>
      <p:pic>
        <p:nvPicPr>
          <p:cNvPr id="15" name="图片 14"/>
          <p:cNvPicPr>
            <a:picLocks noChangeAspect="1"/>
          </p:cNvPicPr>
          <p:nvPr/>
        </p:nvPicPr>
        <p:blipFill>
          <a:blip r:embed="rId5"/>
          <a:stretch>
            <a:fillRect/>
          </a:stretch>
        </p:blipFill>
        <p:spPr>
          <a:xfrm>
            <a:off x="6096000" y="3312915"/>
            <a:ext cx="5705395" cy="2807805"/>
          </a:xfrm>
          <a:prstGeom prst="rect">
            <a:avLst/>
          </a:prstGeom>
        </p:spPr>
      </p:pic>
      <p:sp>
        <p:nvSpPr>
          <p:cNvPr id="36" name="文本框 35"/>
          <p:cNvSpPr txBox="1"/>
          <p:nvPr/>
        </p:nvSpPr>
        <p:spPr>
          <a:xfrm>
            <a:off x="397354" y="2575119"/>
            <a:ext cx="5140714" cy="307777"/>
          </a:xfrm>
          <a:prstGeom prst="rect">
            <a:avLst/>
          </a:prstGeom>
          <a:noFill/>
        </p:spPr>
        <p:txBody>
          <a:bodyPr wrap="square">
            <a:spAutoFit/>
          </a:bodyPr>
          <a:lstStyle/>
          <a:p>
            <a:r>
              <a:rPr lang="zh-CN" altLang="en-US" sz="1400" dirty="0"/>
              <a:t>为期</a:t>
            </a:r>
            <a:r>
              <a:rPr lang="en-US" altLang="zh-CN" sz="1400" dirty="0"/>
              <a:t>9</a:t>
            </a:r>
            <a:r>
              <a:rPr lang="zh-CN" altLang="en-US" sz="1400" dirty="0"/>
              <a:t>个月的慢性肾衰竭血液透析患者中随机平行研究（</a:t>
            </a:r>
            <a:r>
              <a:rPr lang="en-US" altLang="zh-CN" sz="1400" dirty="0"/>
              <a:t>N=202)</a:t>
            </a:r>
            <a:endParaRPr lang="zh-CN" altLang="en-US" sz="1400" dirty="0"/>
          </a:p>
        </p:txBody>
      </p:sp>
      <p:sp>
        <p:nvSpPr>
          <p:cNvPr id="37" name="文本框 36"/>
          <p:cNvSpPr txBox="1"/>
          <p:nvPr/>
        </p:nvSpPr>
        <p:spPr>
          <a:xfrm>
            <a:off x="6220431" y="2583813"/>
            <a:ext cx="5620137" cy="307777"/>
          </a:xfrm>
          <a:prstGeom prst="rect">
            <a:avLst/>
          </a:prstGeom>
          <a:noFill/>
        </p:spPr>
        <p:txBody>
          <a:bodyPr wrap="square">
            <a:spAutoFit/>
          </a:bodyPr>
          <a:lstStyle/>
          <a:p>
            <a:r>
              <a:rPr lang="zh-CN" altLang="en-US" sz="1400" dirty="0"/>
              <a:t>为期</a:t>
            </a:r>
            <a:r>
              <a:rPr lang="en-US" altLang="zh-CN" sz="1400" dirty="0"/>
              <a:t>19</a:t>
            </a:r>
            <a:r>
              <a:rPr lang="zh-CN" altLang="en-US" sz="1400" dirty="0"/>
              <a:t>个月的</a:t>
            </a:r>
            <a:r>
              <a:rPr lang="en-US" altLang="zh-CN" sz="1400" dirty="0"/>
              <a:t>65</a:t>
            </a:r>
            <a:r>
              <a:rPr lang="zh-CN" altLang="en-US" sz="1400" dirty="0"/>
              <a:t>岁以上</a:t>
            </a:r>
            <a:r>
              <a:rPr lang="en-US" altLang="zh-CN" sz="1400" dirty="0"/>
              <a:t>ERSD</a:t>
            </a:r>
            <a:r>
              <a:rPr lang="zh-CN" altLang="en-US" sz="1400" dirty="0"/>
              <a:t>血液透析患者中多中心观察研究（</a:t>
            </a:r>
            <a:r>
              <a:rPr lang="en-US" altLang="zh-CN" sz="1400" dirty="0"/>
              <a:t>N=4704)</a:t>
            </a:r>
            <a:endParaRPr lang="zh-CN" altLang="en-US" sz="1400"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5"/>
  <p:tag name="KSO_WM_TEMPLATE_CATEGORY" val="custom"/>
  <p:tag name="KSO_WM_TEMPLATE_INDEX" val="2023310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310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105"/>
  <p:tag name="KSO_WM_TEMPLATE_THUMBS_INDEX" val="1、9"/>
</p:tagLst>
</file>

<file path=ppt/tags/tag1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105_1*a*1"/>
  <p:tag name="KSO_WM_TEMPLATE_CATEGORY" val="custom"/>
  <p:tag name="KSO_WM_TEMPLATE_INDEX" val="20233105"/>
  <p:tag name="KSO_WM_UNIT_LAYERLEVEL" val="1"/>
  <p:tag name="KSO_WM_TAG_VERSION" val="3.0"/>
  <p:tag name="KSO_WM_BEAUTIFY_FLAG" val="#wm#"/>
  <p:tag name="KSO_WM_UNIT_PRESET_TEXT" val="单击此处添加文档标题内容"/>
  <p:tag name="KSO_WM_UNIT_TEXT_TYPE" val="1"/>
</p:tagLst>
</file>

<file path=ppt/tags/tag18.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3105_1*f*4"/>
  <p:tag name="KSO_WM_TEMPLATE_CATEGORY" val="custom"/>
  <p:tag name="KSO_WM_TEMPLATE_INDEX" val="20233105"/>
  <p:tag name="KSO_WM_UNIT_LAYERLEVEL" val="1"/>
  <p:tag name="KSO_WM_TAG_VERSION" val="3.0"/>
  <p:tag name="KSO_WM_BEAUTIFY_FLAG" val="#wm#"/>
</p:tagLst>
</file>

<file path=ppt/tags/tag19.xml><?xml version="1.0" encoding="utf-8"?>
<p:tagLst xmlns:p="http://schemas.openxmlformats.org/presentationml/2006/main">
  <p:tag name="KSO_WM_SLIDE_ID" val="custom20233105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105"/>
  <p:tag name="KSO_WM_SLIDE_LAYOUT" val="a_f"/>
  <p:tag name="KSO_WM_SLIDE_LAYOUT_CNT" val="1_1"/>
  <p:tag name="KSO_WM_SLIDE_TYPE" val="title"/>
  <p:tag name="KSO_WM_SLIDE_SUBTYPE" val="pureTxt"/>
  <p:tag name="KSO_WM_TEMPLATE_THUMBS_INDEX" val="1、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20.xml><?xml version="1.0" encoding="utf-8"?>
<p:tagLst xmlns:p="http://schemas.openxmlformats.org/presentationml/2006/main">
  <p:tag name="ISLIDE.ADDREMOVEWATERMARK" val="7zid9iFJKW"/>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ISLIDE.ADDREMOVEWATERMARK" val="7zid9iFJKW"/>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NOCLEAR" val="0"/>
  <p:tag name="KSO_WM_UNIT_HIGHLIGHT" val="0"/>
  <p:tag name="KSO_WM_UNIT_DIAGRAM_ISNUMVISUAL" val="0"/>
  <p:tag name="KSO_WM_UNIT_TYPE" val="l_h_i"/>
  <p:tag name="KSO_WM_UNIT_INDEX" val="1_1_1"/>
  <p:tag name="KSO_WM_UNIT_ID" val="diagram20231438_1*l_h_i*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DIAGRAM_USE_COLOR_VALUE" val="{&quot;color_scheme&quot;:1,&quot;color_type&quot;:1,&quot;theme_color_indexes&quot;:[]}"/>
</p:tagLst>
</file>

<file path=ppt/tags/tag2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1*l_h_f*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5,&quot;transparency&quot;:0.4000000059604645},&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1*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438_1*l_h_i*1_1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1*l_h_i*1_1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
</p:tagLst>
</file>

<file path=ppt/tags/tag3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项正文，文字是您思想的提炼请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38_1*l_h_i*1_2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81.15,&quot;left&quot;:12.75,&quot;top&quot;:112.75,&quot;width&quot;:934.35}"/>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项正文，文字是您思想的提炼请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381.15,&quot;left&quot;:12.75,&quot;top&quot;:112.75,&quot;width&quot;:934.35}"/>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38_1*l_h_i*1_2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381.15,&quot;left&quot;:12.75,&quot;top&quot;:112.75,&quot;width&quot;:934.35}"/>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9.xml><?xml version="1.0" encoding="utf-8"?>
<p:tagLst xmlns:p="http://schemas.openxmlformats.org/presentationml/2006/main">
  <p:tag name="ISLIDE.ADDREMOVEWATERMARK" val="7zid9iFJKW"/>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ISLIDE.ADDREMOVEWATERMARK" val="7zid9iFJKW"/>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ISLIDE.ADDREMOVEWATERMARK" val="7zid9iFJKW"/>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ISLIDE.ADDREMOVEWATERMARK" val="7zid9iFJKW"/>
</p:tagLst>
</file>

<file path=ppt/tags/tag58.xml><?xml version="1.0" encoding="utf-8"?>
<p:tagLst xmlns:p="http://schemas.openxmlformats.org/presentationml/2006/main">
  <p:tag name="KSO_WM_DIAGRAM_VIRTUALLY_FRAME" val="{&quot;height&quot;:364.0749606299213,&quot;left&quot;:35.6211811023622,&quot;top&quot;:175.92503937007874,&quot;width&quot;:926.5288188976377}"/>
</p:tagLst>
</file>

<file path=ppt/tags/tag59.xml><?xml version="1.0" encoding="utf-8"?>
<p:tagLst xmlns:p="http://schemas.openxmlformats.org/presentationml/2006/main">
  <p:tag name="KSO_WM_DIAGRAM_VIRTUALLY_FRAME" val="{&quot;height&quot;:364.0749606299213,&quot;left&quot;:35.6211811023622,&quot;top&quot;:175.92503937007874,&quot;width&quot;:926.5288188976377}"/>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DIAGRAM_VIRTUALLY_FRAME" val="{&quot;height&quot;:364.0749606299213,&quot;left&quot;:35.6211811023622,&quot;top&quot;:175.92503937007874,&quot;width&quot;:926.5288188976377}"/>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TABLE_ENDDRAG_ORIGIN_RECT" val="902*394"/>
  <p:tag name="TABLE_ENDDRAG_RECT" val="34*89*902*394"/>
</p:tagLst>
</file>

<file path=ppt/tags/tag64.xml><?xml version="1.0" encoding="utf-8"?>
<p:tagLst xmlns:p="http://schemas.openxmlformats.org/presentationml/2006/main">
  <p:tag name="ISLIDE.ADDREMOVEWATERMARK" val="7zid9iFJKW"/>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ISLIDE.ADDREMOVEWATERMARK" val="7zid9iFJKW"/>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70.xml><?xml version="1.0" encoding="utf-8"?>
<p:tagLst xmlns:p="http://schemas.openxmlformats.org/presentationml/2006/main">
  <p:tag name="ISLIDE.ADDREMOVEWATERMARK" val="7zid9iFJKW"/>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ISLIDE.ADDREMOVEWATERMARK" val="7zid9iFJKW"/>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COMMONDATA" val="eyJoZGlkIjoiZGNiYThiMzUyMjcyNWNhNTUxMGQ5OWVhMzY3NGYzYjMifQ=="/>
  <p:tag name="RESOURCE_RECORD_KEY" val="{&quot;70&quot;:[3312168,3321478,331829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85">
      <a:dk1>
        <a:srgbClr val="000000"/>
      </a:dk1>
      <a:lt1>
        <a:srgbClr val="FFFFFF"/>
      </a:lt1>
      <a:dk2>
        <a:srgbClr val="44546A"/>
      </a:dk2>
      <a:lt2>
        <a:srgbClr val="FFFFFF"/>
      </a:lt2>
      <a:accent1>
        <a:srgbClr val="776CFD"/>
      </a:accent1>
      <a:accent2>
        <a:srgbClr val="5D95F1"/>
      </a:accent2>
      <a:accent3>
        <a:srgbClr val="655BE6"/>
      </a:accent3>
      <a:accent4>
        <a:srgbClr val="6C95FD"/>
      </a:accent4>
      <a:accent5>
        <a:srgbClr val="64DCBF"/>
      </a:accent5>
      <a:accent6>
        <a:srgbClr val="33C2FF"/>
      </a:accent6>
      <a:hlink>
        <a:srgbClr val="658BD5"/>
      </a:hlink>
      <a:folHlink>
        <a:srgbClr val="A16AA5"/>
      </a:folHlink>
    </a:clrScheme>
    <a:fontScheme name="自定义 3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4991</Words>
  <Application>WPS 演示</Application>
  <PresentationFormat>宽屏</PresentationFormat>
  <Paragraphs>338</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宋体</vt:lpstr>
      <vt:lpstr>Wingdings</vt:lpstr>
      <vt:lpstr>微软雅黑</vt:lpstr>
      <vt:lpstr>Wingdings</vt:lpstr>
      <vt:lpstr>Calibri</vt:lpstr>
      <vt:lpstr>Times New Roman</vt:lpstr>
      <vt:lpstr>Calibri</vt:lpstr>
      <vt:lpstr>黑体</vt:lpstr>
      <vt:lpstr>思源黑体 CN</vt:lpstr>
      <vt:lpstr>等线</vt:lpstr>
      <vt:lpstr>HarmonyOS Sans SC Light</vt:lpstr>
      <vt:lpstr>HarmonyOS Sans SC</vt:lpstr>
      <vt:lpstr>Arial Unicode MS</vt:lpstr>
      <vt:lpstr>WPS</vt:lpstr>
      <vt:lpstr>Office 主题​​</vt:lpstr>
      <vt:lpstr>醋酸钙口服溶液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18620</dc:creator>
  <cp:lastModifiedBy>陆金鑫</cp:lastModifiedBy>
  <cp:revision>242</cp:revision>
  <dcterms:created xsi:type="dcterms:W3CDTF">2024-07-13T12:04:00Z</dcterms:created>
  <dcterms:modified xsi:type="dcterms:W3CDTF">2026-06-04T08:17:09Z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31D5A1D373FF4BD392AAE4E1BD7F3243_13</vt:lpwstr>
  </property>
  <property fmtid="{D5CDD505-2E9C-101B-9397-08002B2CF9AE}" pid="3" name="KSOProductBuildVer">
    <vt:lpwstr>2052-12.1.0.26375</vt:lpwstr>
  </property>
</Properties>
</file>