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63" r:id="rId5"/>
    <p:sldId id="273" r:id="rId6"/>
    <p:sldId id="272" r:id="rId7"/>
    <p:sldId id="270" r:id="rId8"/>
    <p:sldId id="268" r:id="rId9"/>
    <p:sldId id="274" r:id="rId10"/>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C3ED"/>
    <a:srgbClr val="2F5597"/>
    <a:srgbClr val="96BACA"/>
    <a:srgbClr val="B3C6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4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zh-CN" sz="1600" b="0" i="0" u="none" strike="noStrike" kern="1200" spc="0" baseline="0">
                <a:solidFill>
                  <a:schemeClr val="tx1"/>
                </a:solidFill>
                <a:latin typeface="微软雅黑" panose="020B0503020204020204" pitchFamily="34" charset="-122"/>
                <a:ea typeface="微软雅黑" panose="020B0503020204020204" pitchFamily="34" charset="-122"/>
                <a:cs typeface="+mn-cs"/>
              </a:defRPr>
            </a:pPr>
            <a:r>
              <a:rPr lang="en-US" sz="1600" dirty="0"/>
              <a:t>VAS</a:t>
            </a:r>
            <a:r>
              <a:rPr lang="zh-CN" altLang="en-US" sz="1600" dirty="0"/>
              <a:t>评分</a:t>
            </a:r>
            <a:r>
              <a:rPr lang="zh-CN" sz="1600" dirty="0"/>
              <a:t>减半时间分布</a:t>
            </a:r>
          </a:p>
        </c:rich>
      </c:tx>
      <c:overlay val="0"/>
      <c:spPr>
        <a:noFill/>
        <a:ln>
          <a:noFill/>
        </a:ln>
        <a:effectLst/>
      </c:spPr>
      <c:txPr>
        <a:bodyPr rot="0" spcFirstLastPara="1" vertOverflow="ellipsis" vert="horz" wrap="square" anchor="ctr" anchorCtr="1"/>
        <a:lstStyle/>
        <a:p>
          <a:pPr>
            <a:defRPr lang="zh-CN" sz="1600" b="0" i="0" u="none" strike="noStrike" kern="1200" spc="0" baseline="0">
              <a:solidFill>
                <a:schemeClr val="tx1"/>
              </a:solidFill>
              <a:latin typeface="微软雅黑" panose="020B0503020204020204" pitchFamily="34" charset="-122"/>
              <a:ea typeface="微软雅黑" panose="020B0503020204020204" pitchFamily="34" charset="-122"/>
              <a:cs typeface="+mn-cs"/>
            </a:defRPr>
          </a:pPr>
          <a:endParaRPr lang="zh-CN"/>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有效性!$B$2:$B$5</c:f>
              <c:strCache>
                <c:ptCount val="4"/>
                <c:pt idx="0">
                  <c:v>&lt;10</c:v>
                </c:pt>
                <c:pt idx="1">
                  <c:v>10-30</c:v>
                </c:pt>
                <c:pt idx="2">
                  <c:v>31-60</c:v>
                </c:pt>
                <c:pt idx="3">
                  <c:v>&gt;60</c:v>
                </c:pt>
              </c:strCache>
            </c:strRef>
          </c:cat>
          <c:val>
            <c:numRef>
              <c:f>有效性!$C$2:$C$5</c:f>
              <c:numCache>
                <c:formatCode>0.00%</c:formatCode>
                <c:ptCount val="4"/>
                <c:pt idx="0">
                  <c:v>5.3E-3</c:v>
                </c:pt>
                <c:pt idx="1">
                  <c:v>0.55479999999999996</c:v>
                </c:pt>
                <c:pt idx="2">
                  <c:v>0.3548</c:v>
                </c:pt>
                <c:pt idx="3">
                  <c:v>8.5000000000000006E-2</c:v>
                </c:pt>
              </c:numCache>
            </c:numRef>
          </c:val>
          <c:extLst>
            <c:ext xmlns:c16="http://schemas.microsoft.com/office/drawing/2014/chart" uri="{C3380CC4-5D6E-409C-BE32-E72D297353CC}">
              <c16:uniqueId val="{00000000-1D61-4611-8B0A-BEBEED2E7D85}"/>
            </c:ext>
          </c:extLst>
        </c:ser>
        <c:dLbls>
          <c:showLegendKey val="0"/>
          <c:showVal val="1"/>
          <c:showCatName val="0"/>
          <c:showSerName val="0"/>
          <c:showPercent val="0"/>
          <c:showBubbleSize val="0"/>
        </c:dLbls>
        <c:gapWidth val="219"/>
        <c:overlap val="-27"/>
        <c:axId val="964875023"/>
        <c:axId val="964870031"/>
      </c:barChart>
      <c:catAx>
        <c:axId val="964875023"/>
        <c:scaling>
          <c:orientation val="minMax"/>
        </c:scaling>
        <c:delete val="0"/>
        <c:axPos val="b"/>
        <c:title>
          <c:tx>
            <c:rich>
              <a:bodyPr rot="0" spcFirstLastPara="1" vertOverflow="ellipsis" vert="horz" wrap="square"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r>
                  <a:rPr lang="zh-CN"/>
                  <a:t>时间（分钟）</a:t>
                </a:r>
              </a:p>
            </c:rich>
          </c:tx>
          <c:overlay val="0"/>
          <c:spPr>
            <a:noFill/>
            <a:ln>
              <a:noFill/>
            </a:ln>
            <a:effectLst/>
          </c:spPr>
          <c:txPr>
            <a:bodyPr rot="0" spcFirstLastPara="1" vertOverflow="ellipsis" vert="horz" wrap="square"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crossAx val="964870031"/>
        <c:crosses val="autoZero"/>
        <c:auto val="1"/>
        <c:lblAlgn val="ctr"/>
        <c:lblOffset val="100"/>
        <c:noMultiLvlLbl val="0"/>
      </c:catAx>
      <c:valAx>
        <c:axId val="964870031"/>
        <c:scaling>
          <c:orientation val="minMax"/>
        </c:scaling>
        <c:delete val="1"/>
        <c:axPos val="l"/>
        <c:numFmt formatCode="0.00%" sourceLinked="1"/>
        <c:majorTickMark val="none"/>
        <c:minorTickMark val="none"/>
        <c:tickLblPos val="nextTo"/>
        <c:crossAx val="964875023"/>
        <c:crosses val="autoZero"/>
        <c:crossBetween val="between"/>
      </c:valAx>
      <c:spPr>
        <a:noFill/>
        <a:ln>
          <a:noFill/>
        </a:ln>
        <a:effectLst/>
      </c:spPr>
    </c:plotArea>
    <c:plotVisOnly val="1"/>
    <c:dispBlanksAs val="gap"/>
    <c:showDLblsOverMax val="0"/>
    <c:extLst>
      <c:ext uri="{0b15fc19-7d7d-44ad-8c2d-2c3a37ce22c3}">
        <chartProps xmlns="https://web.wps.cn/et/2018/main" chartId="{0ec56ac7-147a-4c69-b654-5bf7ef536d0f}"/>
      </c:ext>
    </c:extLst>
  </c:chart>
  <c:spPr>
    <a:noFill/>
    <a:ln>
      <a:noFill/>
    </a:ln>
    <a:effectLst/>
  </c:spPr>
  <c:txPr>
    <a:bodyPr/>
    <a:lstStyle/>
    <a:p>
      <a:pPr>
        <a:defRPr lang="zh-CN" sz="1100">
          <a:solidFill>
            <a:schemeClr val="tx1"/>
          </a:solidFill>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有效性!$B$27</c:f>
              <c:strCache>
                <c:ptCount val="1"/>
                <c:pt idx="0">
                  <c:v>洛索洛芬钠</c:v>
                </c:pt>
              </c:strCache>
            </c:strRef>
          </c:tx>
          <c:spPr>
            <a:ln w="28575" cap="rnd">
              <a:solidFill>
                <a:schemeClr val="accent1"/>
              </a:solidFill>
              <a:round/>
            </a:ln>
            <a:effectLst/>
          </c:spPr>
          <c:marker>
            <c:symbol val="circle"/>
            <c:size val="8"/>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有效性!$C$26:$G$26</c:f>
              <c:strCache>
                <c:ptCount val="5"/>
                <c:pt idx="0">
                  <c:v>手术10分钟</c:v>
                </c:pt>
                <c:pt idx="1">
                  <c:v>术后即刻</c:v>
                </c:pt>
                <c:pt idx="2">
                  <c:v>术后30分钟</c:v>
                </c:pt>
                <c:pt idx="3">
                  <c:v>术后2小时</c:v>
                </c:pt>
                <c:pt idx="4">
                  <c:v>术后4小时</c:v>
                </c:pt>
              </c:strCache>
            </c:strRef>
          </c:cat>
          <c:val>
            <c:numRef>
              <c:f>有效性!$C$27:$G$27</c:f>
              <c:numCache>
                <c:formatCode>General</c:formatCode>
                <c:ptCount val="5"/>
                <c:pt idx="0" formatCode="0.00">
                  <c:v>1</c:v>
                </c:pt>
                <c:pt idx="1">
                  <c:v>2.06</c:v>
                </c:pt>
                <c:pt idx="2">
                  <c:v>2.41</c:v>
                </c:pt>
                <c:pt idx="3">
                  <c:v>3.11</c:v>
                </c:pt>
                <c:pt idx="4">
                  <c:v>2.89</c:v>
                </c:pt>
              </c:numCache>
            </c:numRef>
          </c:val>
          <c:smooth val="0"/>
          <c:extLst>
            <c:ext xmlns:c16="http://schemas.microsoft.com/office/drawing/2014/chart" uri="{C3380CC4-5D6E-409C-BE32-E72D297353CC}">
              <c16:uniqueId val="{00000000-17AA-419C-85FC-8FC1747D8D9D}"/>
            </c:ext>
          </c:extLst>
        </c:ser>
        <c:ser>
          <c:idx val="1"/>
          <c:order val="1"/>
          <c:tx>
            <c:strRef>
              <c:f>有效性!$B$28</c:f>
              <c:strCache>
                <c:ptCount val="1"/>
                <c:pt idx="0">
                  <c:v>布洛芬</c:v>
                </c:pt>
              </c:strCache>
            </c:strRef>
          </c:tx>
          <c:spPr>
            <a:ln w="28575" cap="rnd">
              <a:solidFill>
                <a:schemeClr val="bg1">
                  <a:lumMod val="65000"/>
                </a:schemeClr>
              </a:solidFill>
              <a:round/>
            </a:ln>
            <a:effectLst/>
          </c:spPr>
          <c:marker>
            <c:symbol val="circle"/>
            <c:size val="7"/>
            <c:spPr>
              <a:solidFill>
                <a:schemeClr val="bg1">
                  <a:lumMod val="65000"/>
                </a:schemeClr>
              </a:solidFill>
              <a:ln w="9525">
                <a:noFill/>
              </a:ln>
              <a:effectLst/>
            </c:spPr>
          </c:marker>
          <c:dLbls>
            <c:spPr>
              <a:noFill/>
              <a:ln>
                <a:noFill/>
              </a:ln>
              <a:effectLst/>
            </c:spPr>
            <c:txPr>
              <a:bodyPr rot="0" spcFirstLastPara="1" vertOverflow="ellipsis" vert="horz" wrap="square" lIns="38100" tIns="19050" rIns="38100" bIns="19050"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有效性!$C$26:$G$26</c:f>
              <c:strCache>
                <c:ptCount val="5"/>
                <c:pt idx="0">
                  <c:v>手术10分钟</c:v>
                </c:pt>
                <c:pt idx="1">
                  <c:v>术后即刻</c:v>
                </c:pt>
                <c:pt idx="2">
                  <c:v>术后30分钟</c:v>
                </c:pt>
                <c:pt idx="3">
                  <c:v>术后2小时</c:v>
                </c:pt>
                <c:pt idx="4">
                  <c:v>术后4小时</c:v>
                </c:pt>
              </c:strCache>
            </c:strRef>
          </c:cat>
          <c:val>
            <c:numRef>
              <c:f>有效性!$C$28:$G$28</c:f>
              <c:numCache>
                <c:formatCode>General</c:formatCode>
                <c:ptCount val="5"/>
                <c:pt idx="0">
                  <c:v>1.41</c:v>
                </c:pt>
                <c:pt idx="1">
                  <c:v>2.38</c:v>
                </c:pt>
                <c:pt idx="2">
                  <c:v>2.87</c:v>
                </c:pt>
                <c:pt idx="3">
                  <c:v>3.46</c:v>
                </c:pt>
                <c:pt idx="4">
                  <c:v>3.17</c:v>
                </c:pt>
              </c:numCache>
            </c:numRef>
          </c:val>
          <c:smooth val="0"/>
          <c:extLst>
            <c:ext xmlns:c16="http://schemas.microsoft.com/office/drawing/2014/chart" uri="{C3380CC4-5D6E-409C-BE32-E72D297353CC}">
              <c16:uniqueId val="{00000001-17AA-419C-85FC-8FC1747D8D9D}"/>
            </c:ext>
          </c:extLst>
        </c:ser>
        <c:dLbls>
          <c:showLegendKey val="0"/>
          <c:showVal val="1"/>
          <c:showCatName val="0"/>
          <c:showSerName val="0"/>
          <c:showPercent val="0"/>
          <c:showBubbleSize val="0"/>
        </c:dLbls>
        <c:marker val="1"/>
        <c:smooth val="0"/>
        <c:axId val="1025006463"/>
        <c:axId val="1025005631"/>
      </c:lineChart>
      <c:catAx>
        <c:axId val="102500646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zh-CN" sz="11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crossAx val="1025005631"/>
        <c:crosses val="autoZero"/>
        <c:auto val="1"/>
        <c:lblAlgn val="ctr"/>
        <c:lblOffset val="100"/>
        <c:noMultiLvlLbl val="0"/>
      </c:catAx>
      <c:valAx>
        <c:axId val="1025005631"/>
        <c:scaling>
          <c:orientation val="minMax"/>
          <c:max val="3.5"/>
          <c:min val="0.5"/>
        </c:scaling>
        <c:delete val="1"/>
        <c:axPos val="l"/>
        <c:numFmt formatCode="#,##0.0_);[Red]\(#,##0.0\)" sourceLinked="0"/>
        <c:majorTickMark val="out"/>
        <c:minorTickMark val="none"/>
        <c:tickLblPos val="nextTo"/>
        <c:crossAx val="1025006463"/>
        <c:crosses val="autoZero"/>
        <c:crossBetween val="between"/>
        <c:majorUnit val="1"/>
      </c:valAx>
      <c:spPr>
        <a:noFill/>
        <a:ln>
          <a:noFill/>
        </a:ln>
        <a:effectLst/>
      </c:spPr>
    </c:plotArea>
    <c:legend>
      <c:legendPos val="t"/>
      <c:layout>
        <c:manualLayout>
          <c:xMode val="edge"/>
          <c:yMode val="edge"/>
          <c:x val="0.31247525712023499"/>
          <c:y val="0.62184740338959898"/>
          <c:w val="0.47374671885414299"/>
          <c:h val="7.11796037572721E-2"/>
        </c:manualLayout>
      </c:layout>
      <c:overlay val="0"/>
      <c:spPr>
        <a:noFill/>
        <a:ln>
          <a:noFill/>
        </a:ln>
        <a:effectLst/>
      </c:spPr>
      <c:txPr>
        <a:bodyPr rot="0" spcFirstLastPara="1" vertOverflow="ellipsis" vert="horz" wrap="square" anchor="ctr" anchorCtr="1"/>
        <a:lstStyle/>
        <a:p>
          <a:pPr>
            <a:defRPr lang="zh-CN" sz="12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legend>
    <c:plotVisOnly val="1"/>
    <c:dispBlanksAs val="gap"/>
    <c:showDLblsOverMax val="0"/>
    <c:extLst>
      <c:ext uri="{0b15fc19-7d7d-44ad-8c2d-2c3a37ce22c3}">
        <chartProps xmlns="https://web.wps.cn/et/2018/main" chartId="{90b58105-be5b-4220-8f9d-87bcb3694699}"/>
      </c:ext>
    </c:extLst>
  </c:chart>
  <c:spPr>
    <a:noFill/>
    <a:ln>
      <a:noFill/>
    </a:ln>
    <a:effectLst/>
  </c:spPr>
  <c:txPr>
    <a:bodyPr/>
    <a:lstStyle/>
    <a:p>
      <a:pPr>
        <a:defRPr lang="zh-CN" sz="1100">
          <a:solidFill>
            <a:schemeClr val="tx1"/>
          </a:solidFill>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有效性!$C$50</c:f>
              <c:strCache>
                <c:ptCount val="1"/>
                <c:pt idx="0">
                  <c:v>显效</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lstStyle/>
              <a:p>
                <a:pPr>
                  <a:defRPr lang="zh-CN" sz="1200" b="1" i="0" u="none" strike="noStrike" kern="1200" baseline="0">
                    <a:solidFill>
                      <a:schemeClr val="bg1"/>
                    </a:solidFill>
                    <a:latin typeface="微软雅黑" panose="020B0503020204020204" pitchFamily="34" charset="-122"/>
                    <a:ea typeface="微软雅黑" panose="020B0503020204020204" pitchFamily="34" charset="-122"/>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有效性!$B$51:$B$52</c:f>
              <c:strCache>
                <c:ptCount val="2"/>
                <c:pt idx="0">
                  <c:v>洛索洛芬钠</c:v>
                </c:pt>
                <c:pt idx="1">
                  <c:v>布洛芬</c:v>
                </c:pt>
              </c:strCache>
            </c:strRef>
          </c:cat>
          <c:val>
            <c:numRef>
              <c:f>有效性!$C$51:$C$52</c:f>
              <c:numCache>
                <c:formatCode>General</c:formatCode>
                <c:ptCount val="2"/>
                <c:pt idx="0">
                  <c:v>46</c:v>
                </c:pt>
                <c:pt idx="1">
                  <c:v>38</c:v>
                </c:pt>
              </c:numCache>
            </c:numRef>
          </c:val>
          <c:extLst>
            <c:ext xmlns:c16="http://schemas.microsoft.com/office/drawing/2014/chart" uri="{C3380CC4-5D6E-409C-BE32-E72D297353CC}">
              <c16:uniqueId val="{00000000-D344-460E-9785-C796EF74C44E}"/>
            </c:ext>
          </c:extLst>
        </c:ser>
        <c:ser>
          <c:idx val="1"/>
          <c:order val="1"/>
          <c:tx>
            <c:strRef>
              <c:f>有效性!$D$50</c:f>
              <c:strCache>
                <c:ptCount val="1"/>
                <c:pt idx="0">
                  <c:v>进步</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lstStyle/>
              <a:p>
                <a:pPr>
                  <a:defRPr lang="zh-CN" sz="12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有效性!$B$51:$B$52</c:f>
              <c:strCache>
                <c:ptCount val="2"/>
                <c:pt idx="0">
                  <c:v>洛索洛芬钠</c:v>
                </c:pt>
                <c:pt idx="1">
                  <c:v>布洛芬</c:v>
                </c:pt>
              </c:strCache>
            </c:strRef>
          </c:cat>
          <c:val>
            <c:numRef>
              <c:f>有效性!$D$51:$D$52</c:f>
              <c:numCache>
                <c:formatCode>General</c:formatCode>
                <c:ptCount val="2"/>
                <c:pt idx="0">
                  <c:v>9</c:v>
                </c:pt>
                <c:pt idx="1">
                  <c:v>6</c:v>
                </c:pt>
              </c:numCache>
            </c:numRef>
          </c:val>
          <c:extLst>
            <c:ext xmlns:c16="http://schemas.microsoft.com/office/drawing/2014/chart" uri="{C3380CC4-5D6E-409C-BE32-E72D297353CC}">
              <c16:uniqueId val="{00000001-D344-460E-9785-C796EF74C44E}"/>
            </c:ext>
          </c:extLst>
        </c:ser>
        <c:ser>
          <c:idx val="2"/>
          <c:order val="2"/>
          <c:tx>
            <c:strRef>
              <c:f>有效性!$E$50</c:f>
              <c:strCache>
                <c:ptCount val="1"/>
                <c:pt idx="0">
                  <c:v>改善</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lstStyle/>
              <a:p>
                <a:pPr>
                  <a:defRPr lang="zh-CN" sz="12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有效性!$B$51:$B$52</c:f>
              <c:strCache>
                <c:ptCount val="2"/>
                <c:pt idx="0">
                  <c:v>洛索洛芬钠</c:v>
                </c:pt>
                <c:pt idx="1">
                  <c:v>布洛芬</c:v>
                </c:pt>
              </c:strCache>
            </c:strRef>
          </c:cat>
          <c:val>
            <c:numRef>
              <c:f>有效性!$E$51:$E$52</c:f>
              <c:numCache>
                <c:formatCode>General</c:formatCode>
                <c:ptCount val="2"/>
                <c:pt idx="0">
                  <c:v>5</c:v>
                </c:pt>
                <c:pt idx="1">
                  <c:v>16</c:v>
                </c:pt>
              </c:numCache>
            </c:numRef>
          </c:val>
          <c:extLst>
            <c:ext xmlns:c16="http://schemas.microsoft.com/office/drawing/2014/chart" uri="{C3380CC4-5D6E-409C-BE32-E72D297353CC}">
              <c16:uniqueId val="{00000002-D344-460E-9785-C796EF74C44E}"/>
            </c:ext>
          </c:extLst>
        </c:ser>
        <c:dLbls>
          <c:showLegendKey val="0"/>
          <c:showVal val="1"/>
          <c:showCatName val="0"/>
          <c:showSerName val="0"/>
          <c:showPercent val="0"/>
          <c:showBubbleSize val="0"/>
        </c:dLbls>
        <c:gapWidth val="150"/>
        <c:overlap val="100"/>
        <c:serLines>
          <c:spPr>
            <a:ln w="9525" cap="flat" cmpd="sng" algn="ctr">
              <a:solidFill>
                <a:schemeClr val="tx1">
                  <a:lumMod val="35000"/>
                  <a:lumOff val="65000"/>
                </a:schemeClr>
              </a:solidFill>
              <a:round/>
            </a:ln>
            <a:effectLst/>
          </c:spPr>
        </c:serLines>
        <c:axId val="1099609135"/>
        <c:axId val="1099604143"/>
      </c:barChart>
      <c:catAx>
        <c:axId val="109960913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zh-CN" sz="12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crossAx val="1099604143"/>
        <c:crosses val="autoZero"/>
        <c:auto val="1"/>
        <c:lblAlgn val="ctr"/>
        <c:lblOffset val="100"/>
        <c:noMultiLvlLbl val="0"/>
      </c:catAx>
      <c:valAx>
        <c:axId val="1099604143"/>
        <c:scaling>
          <c:orientation val="minMax"/>
        </c:scaling>
        <c:delete val="1"/>
        <c:axPos val="l"/>
        <c:numFmt formatCode="0%" sourceLinked="1"/>
        <c:majorTickMark val="none"/>
        <c:minorTickMark val="none"/>
        <c:tickLblPos val="nextTo"/>
        <c:crossAx val="109960913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lang="zh-CN" sz="12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legend>
    <c:plotVisOnly val="1"/>
    <c:dispBlanksAs val="gap"/>
    <c:showDLblsOverMax val="0"/>
    <c:extLst>
      <c:ext uri="{0b15fc19-7d7d-44ad-8c2d-2c3a37ce22c3}">
        <chartProps xmlns="https://web.wps.cn/et/2018/main" chartId="{b5778b83-60ef-4de5-b38c-c0293a0a8605}"/>
      </c:ext>
    </c:extLst>
  </c:chart>
  <c:spPr>
    <a:noFill/>
    <a:ln>
      <a:noFill/>
    </a:ln>
    <a:effectLst/>
  </c:spPr>
  <c:txPr>
    <a:bodyPr/>
    <a:lstStyle/>
    <a:p>
      <a:pPr>
        <a:defRPr lang="zh-CN" sz="1200">
          <a:solidFill>
            <a:schemeClr val="tx1"/>
          </a:solidFill>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zh-CN" sz="1400" b="0" i="0" u="none" strike="noStrike" kern="1200" spc="0" baseline="0">
                <a:solidFill>
                  <a:schemeClr val="tx1"/>
                </a:solidFill>
                <a:latin typeface="微软雅黑" panose="020B0503020204020204" pitchFamily="34" charset="-122"/>
                <a:ea typeface="微软雅黑" panose="020B0503020204020204" pitchFamily="34" charset="-122"/>
                <a:cs typeface="+mn-cs"/>
              </a:defRPr>
            </a:pPr>
            <a:r>
              <a:rPr lang="zh-CN"/>
              <a:t>不良反应发生比例</a:t>
            </a:r>
          </a:p>
        </c:rich>
      </c:tx>
      <c:overlay val="0"/>
      <c:spPr>
        <a:noFill/>
        <a:ln>
          <a:noFill/>
        </a:ln>
        <a:effectLst/>
      </c:spPr>
      <c:txPr>
        <a:bodyPr rot="0" spcFirstLastPara="1" vertOverflow="ellipsis" vert="horz" wrap="square" anchor="ctr" anchorCtr="1"/>
        <a:lstStyle/>
        <a:p>
          <a:pPr>
            <a:defRPr lang="zh-CN" sz="1400" b="0" i="0" u="none" strike="noStrike" kern="1200" spc="0" baseline="0">
              <a:solidFill>
                <a:schemeClr val="tx1"/>
              </a:solidFill>
              <a:latin typeface="微软雅黑" panose="020B0503020204020204" pitchFamily="34" charset="-122"/>
              <a:ea typeface="微软雅黑" panose="020B0503020204020204" pitchFamily="34" charset="-122"/>
              <a:cs typeface="+mn-cs"/>
            </a:defRPr>
          </a:pPr>
          <a:endParaRPr lang="zh-CN"/>
        </a:p>
      </c:txPr>
    </c:title>
    <c:autoTitleDeleted val="0"/>
    <c:plotArea>
      <c:layout>
        <c:manualLayout>
          <c:layoutTarget val="inner"/>
          <c:xMode val="edge"/>
          <c:yMode val="edge"/>
          <c:x val="3.05555555555556E-2"/>
          <c:y val="0.101944444444444"/>
          <c:w val="0.93888888888888899"/>
          <c:h val="0.7670836978710989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lstStyle/>
              <a:p>
                <a:pPr>
                  <a:defRPr lang="zh-CN" sz="9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Sheet1!$B$3:$B$6</c:f>
              <c:strCache>
                <c:ptCount val="4"/>
                <c:pt idx="0">
                  <c:v>消化道</c:v>
                </c:pt>
                <c:pt idx="1">
                  <c:v>神经系统</c:v>
                </c:pt>
                <c:pt idx="2">
                  <c:v>皮肤</c:v>
                </c:pt>
                <c:pt idx="3">
                  <c:v>水肿/潮红</c:v>
                </c:pt>
              </c:strCache>
            </c:strRef>
          </c:cat>
          <c:val>
            <c:numRef>
              <c:f>Sheet1!$C$3:$C$6</c:f>
              <c:numCache>
                <c:formatCode>0.00%</c:formatCode>
                <c:ptCount val="4"/>
                <c:pt idx="0">
                  <c:v>1.9135188866799199E-2</c:v>
                </c:pt>
                <c:pt idx="1">
                  <c:v>2.48508946322068E-4</c:v>
                </c:pt>
                <c:pt idx="2">
                  <c:v>9.9403578528827006E-4</c:v>
                </c:pt>
                <c:pt idx="3">
                  <c:v>2.23658051689861E-3</c:v>
                </c:pt>
              </c:numCache>
            </c:numRef>
          </c:val>
          <c:extLst>
            <c:ext xmlns:c16="http://schemas.microsoft.com/office/drawing/2014/chart" uri="{C3380CC4-5D6E-409C-BE32-E72D297353CC}">
              <c16:uniqueId val="{00000000-680C-4840-BD07-7EFA98B53E12}"/>
            </c:ext>
          </c:extLst>
        </c:ser>
        <c:dLbls>
          <c:showLegendKey val="0"/>
          <c:showVal val="1"/>
          <c:showCatName val="0"/>
          <c:showSerName val="0"/>
          <c:showPercent val="0"/>
          <c:showBubbleSize val="0"/>
        </c:dLbls>
        <c:gapWidth val="219"/>
        <c:overlap val="-27"/>
        <c:axId val="1381742672"/>
        <c:axId val="1381749328"/>
      </c:barChart>
      <c:catAx>
        <c:axId val="138174267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zh-CN" sz="900" b="0" i="0" u="none" strike="noStrike" kern="1200" baseline="0">
                <a:solidFill>
                  <a:schemeClr val="tx1"/>
                </a:solidFill>
                <a:latin typeface="微软雅黑" panose="020B0503020204020204" pitchFamily="34" charset="-122"/>
                <a:ea typeface="微软雅黑" panose="020B0503020204020204" pitchFamily="34" charset="-122"/>
                <a:cs typeface="+mn-cs"/>
              </a:defRPr>
            </a:pPr>
            <a:endParaRPr lang="zh-CN"/>
          </a:p>
        </c:txPr>
        <c:crossAx val="1381749328"/>
        <c:crosses val="autoZero"/>
        <c:auto val="1"/>
        <c:lblAlgn val="ctr"/>
        <c:lblOffset val="100"/>
        <c:noMultiLvlLbl val="0"/>
      </c:catAx>
      <c:valAx>
        <c:axId val="1381749328"/>
        <c:scaling>
          <c:orientation val="minMax"/>
        </c:scaling>
        <c:delete val="1"/>
        <c:axPos val="l"/>
        <c:numFmt formatCode="0.00%" sourceLinked="1"/>
        <c:majorTickMark val="none"/>
        <c:minorTickMark val="none"/>
        <c:tickLblPos val="nextTo"/>
        <c:crossAx val="1381742672"/>
        <c:crosses val="autoZero"/>
        <c:crossBetween val="between"/>
      </c:valAx>
      <c:spPr>
        <a:noFill/>
        <a:ln>
          <a:noFill/>
        </a:ln>
        <a:effectLst/>
      </c:spPr>
    </c:plotArea>
    <c:plotVisOnly val="1"/>
    <c:dispBlanksAs val="gap"/>
    <c:showDLblsOverMax val="0"/>
    <c:extLst>
      <c:ext uri="{0b15fc19-7d7d-44ad-8c2d-2c3a37ce22c3}">
        <chartProps xmlns="https://web.wps.cn/et/2018/main" chartId="{24469647-5396-4bcf-ae62-bc4e1dcc1029}"/>
      </c:ext>
    </c:extLst>
  </c:chart>
  <c:spPr>
    <a:noFill/>
    <a:ln>
      <a:noFill/>
    </a:ln>
    <a:effectLst/>
  </c:spPr>
  <c:txPr>
    <a:bodyPr/>
    <a:lstStyle/>
    <a:p>
      <a:pPr>
        <a:defRPr lang="zh-CN">
          <a:solidFill>
            <a:schemeClr val="tx1"/>
          </a:solidFill>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F9A6771C-B062-4526-9BEF-207DC89B2111}" type="datetimeFigureOut">
              <a:rPr lang="zh-CN" altLang="en-US" smtClean="0"/>
              <a:t>2026/6/4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527E9B3-3F42-478B-9615-E8C9DE4F3BB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A6771C-B062-4526-9BEF-207DC89B2111}" type="datetimeFigureOut">
              <a:rPr lang="zh-CN" altLang="en-US" smtClean="0"/>
              <a:t>2026/6/4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7E9B3-3F42-478B-9615-E8C9DE4F3BBF}"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chart" Target="../charts/chart3.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chart" Target="../charts/chart4.xml"/><Relationship Id="rId4"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197225"/>
            <a:ext cx="11727873" cy="6571128"/>
          </a:xfrm>
          <a:prstGeom prst="roundRect">
            <a:avLst>
              <a:gd name="adj" fmla="val 6913"/>
            </a:avLst>
          </a:prstGeom>
          <a:solidFill>
            <a:schemeClr val="bg1">
              <a:lumMod val="95000"/>
            </a:schemeClr>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415636" y="403411"/>
            <a:ext cx="11360728" cy="6257364"/>
          </a:xfrm>
          <a:prstGeom prst="roundRect">
            <a:avLst>
              <a:gd name="adj" fmla="val 6459"/>
            </a:avLst>
          </a:prstGeom>
          <a:gradFill>
            <a:gsLst>
              <a:gs pos="0">
                <a:schemeClr val="accent1">
                  <a:lumMod val="5000"/>
                  <a:lumOff val="95000"/>
                </a:schemeClr>
              </a:gs>
              <a:gs pos="46000">
                <a:schemeClr val="accent1">
                  <a:lumMod val="45000"/>
                  <a:lumOff val="55000"/>
                </a:schemeClr>
              </a:gs>
              <a:gs pos="45000">
                <a:schemeClr val="accent1">
                  <a:lumMod val="45000"/>
                  <a:lumOff val="55000"/>
                </a:schemeClr>
              </a:gs>
              <a:gs pos="100000">
                <a:schemeClr val="accent1">
                  <a:lumMod val="30000"/>
                  <a:lumOff val="70000"/>
                </a:schemeClr>
              </a:gs>
            </a:gsLst>
            <a:lin ang="5400000" scaled="1"/>
          </a:gradFill>
          <a:ln w="3175">
            <a:no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文本框 14"/>
          <p:cNvSpPr txBox="1"/>
          <p:nvPr/>
        </p:nvSpPr>
        <p:spPr>
          <a:xfrm>
            <a:off x="3233678" y="2194141"/>
            <a:ext cx="5724644" cy="830997"/>
          </a:xfrm>
          <a:prstGeom prst="rect">
            <a:avLst/>
          </a:prstGeom>
          <a:noFill/>
        </p:spPr>
        <p:txBody>
          <a:bodyPr wrap="none" rtlCol="0">
            <a:spAutoFit/>
          </a:bodyPr>
          <a:lstStyle/>
          <a:p>
            <a:r>
              <a:rPr lang="zh-CN" altLang="en-US" sz="4800" b="1" dirty="0">
                <a:solidFill>
                  <a:schemeClr val="accent5">
                    <a:lumMod val="75000"/>
                  </a:schemeClr>
                </a:solidFill>
                <a:latin typeface="微软雅黑" panose="020B0503020204020204" pitchFamily="34" charset="-122"/>
                <a:ea typeface="微软雅黑" panose="020B0503020204020204" pitchFamily="34" charset="-122"/>
              </a:rPr>
              <a:t>洛索洛芬钠口服溶液</a:t>
            </a:r>
          </a:p>
        </p:txBody>
      </p:sp>
      <p:sp>
        <p:nvSpPr>
          <p:cNvPr id="43" name="文本框 42"/>
          <p:cNvSpPr txBox="1"/>
          <p:nvPr/>
        </p:nvSpPr>
        <p:spPr>
          <a:xfrm>
            <a:off x="4567375" y="5681640"/>
            <a:ext cx="3057247" cy="338554"/>
          </a:xfrm>
          <a:prstGeom prst="rect">
            <a:avLst/>
          </a:prstGeom>
          <a:noFill/>
        </p:spPr>
        <p:txBody>
          <a:bodyPr wrap="none" rtlCol="0">
            <a:spAutoFit/>
          </a:bodyPr>
          <a:lstStyle/>
          <a:p>
            <a:r>
              <a:rPr lang="zh-CN" altLang="en-US" sz="1600" b="1" dirty="0">
                <a:latin typeface="微软雅黑" panose="020B0503020204020204" pitchFamily="34" charset="-122"/>
                <a:ea typeface="微软雅黑" panose="020B0503020204020204" pitchFamily="34" charset="-122"/>
              </a:rPr>
              <a:t>北京远方通达医药技术有限公司</a:t>
            </a:r>
          </a:p>
        </p:txBody>
      </p:sp>
      <p:sp>
        <p:nvSpPr>
          <p:cNvPr id="9" name="文本框 8"/>
          <p:cNvSpPr txBox="1"/>
          <p:nvPr/>
        </p:nvSpPr>
        <p:spPr>
          <a:xfrm>
            <a:off x="415637" y="3832863"/>
            <a:ext cx="11360728" cy="830997"/>
          </a:xfrm>
          <a:prstGeom prst="rect">
            <a:avLst/>
          </a:prstGeom>
          <a:gradFill>
            <a:gsLst>
              <a:gs pos="0">
                <a:schemeClr val="accent5">
                  <a:satMod val="103000"/>
                  <a:tint val="94000"/>
                  <a:lumMod val="99000"/>
                  <a:lumOff val="1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wrap="square" anchor="ctr" anchorCtr="0">
            <a:no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sym typeface="+mn-ea"/>
              </a:rPr>
              <a:t>国内唯一口服溶液镇痛药</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459509"/>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191706" y="559203"/>
            <a:ext cx="1616148" cy="707886"/>
          </a:xfrm>
          <a:prstGeom prst="rect">
            <a:avLst/>
          </a:prstGeom>
          <a:noFill/>
        </p:spPr>
        <p:txBody>
          <a:bodyPr wrap="none" rtlCol="0">
            <a:spAutoFit/>
          </a:bodyPr>
          <a:lstStyle/>
          <a:p>
            <a:r>
              <a:rPr lang="en-US" altLang="zh-CN" sz="4000" dirty="0">
                <a:solidFill>
                  <a:schemeClr val="bg1"/>
                </a:solidFill>
                <a:latin typeface="汉仪中宋S" panose="00020600040101010101" pitchFamily="18" charset="-122"/>
                <a:ea typeface="汉仪中宋S" panose="00020600040101010101" pitchFamily="18" charset="-122"/>
              </a:rPr>
              <a:t>LOGO</a:t>
            </a:r>
            <a:endParaRPr lang="zh-CN" altLang="en-US" sz="4000" dirty="0">
              <a:solidFill>
                <a:schemeClr val="bg1"/>
              </a:solidFill>
              <a:latin typeface="汉仪中宋S" panose="00020600040101010101" pitchFamily="18" charset="-122"/>
              <a:ea typeface="汉仪中宋S" panose="00020600040101010101" pitchFamily="18" charset="-122"/>
            </a:endParaRPr>
          </a:p>
        </p:txBody>
      </p:sp>
      <p:sp>
        <p:nvSpPr>
          <p:cNvPr id="2" name="文本框 1"/>
          <p:cNvSpPr txBox="1"/>
          <p:nvPr/>
        </p:nvSpPr>
        <p:spPr>
          <a:xfrm>
            <a:off x="357692" y="436092"/>
            <a:ext cx="1313180" cy="769441"/>
          </a:xfrm>
          <a:prstGeom prst="rect">
            <a:avLst/>
          </a:prstGeom>
          <a:noFill/>
        </p:spPr>
        <p:txBody>
          <a:bodyPr wrap="none" rtlCol="0">
            <a:spAutoFit/>
          </a:bodyPr>
          <a:lstStyle/>
          <a:p>
            <a:r>
              <a:rPr lang="zh-CN" altLang="en-US" sz="4400" dirty="0">
                <a:latin typeface="微软雅黑" panose="020B0503020204020204" pitchFamily="34" charset="-122"/>
                <a:ea typeface="微软雅黑" panose="020B0503020204020204" pitchFamily="34" charset="-122"/>
              </a:rPr>
              <a:t>目录</a:t>
            </a:r>
          </a:p>
        </p:txBody>
      </p:sp>
      <p:sp>
        <p:nvSpPr>
          <p:cNvPr id="4" name="六边形 3"/>
          <p:cNvSpPr/>
          <p:nvPr/>
        </p:nvSpPr>
        <p:spPr>
          <a:xfrm rot="5400000">
            <a:off x="2354129" y="1340832"/>
            <a:ext cx="742784" cy="642132"/>
          </a:xfrm>
          <a:prstGeom prst="hexagon">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520339" y="1381424"/>
            <a:ext cx="403163" cy="584775"/>
          </a:xfrm>
          <a:prstGeom prst="rect">
            <a:avLst/>
          </a:prstGeom>
          <a:noFill/>
        </p:spPr>
        <p:txBody>
          <a:bodyPr wrap="square" rtlCol="0">
            <a:spAutoFit/>
          </a:bodyPr>
          <a:lstStyle/>
          <a:p>
            <a:r>
              <a:rPr lang="en-US" altLang="zh-CN" sz="3200" dirty="0">
                <a:latin typeface="汉仪中黑S" panose="00020600040101010101" pitchFamily="18" charset="-122"/>
                <a:ea typeface="汉仪中黑S" panose="00020600040101010101" pitchFamily="18" charset="-122"/>
              </a:rPr>
              <a:t>1</a:t>
            </a:r>
            <a:endParaRPr lang="zh-CN" altLang="en-US" sz="3200" dirty="0">
              <a:latin typeface="汉仪中黑S" panose="00020600040101010101" pitchFamily="18" charset="-122"/>
              <a:ea typeface="汉仪中黑S" panose="00020600040101010101" pitchFamily="18" charset="-122"/>
            </a:endParaRPr>
          </a:p>
        </p:txBody>
      </p:sp>
      <p:sp>
        <p:nvSpPr>
          <p:cNvPr id="6" name="文本框 5"/>
          <p:cNvSpPr txBox="1"/>
          <p:nvPr/>
        </p:nvSpPr>
        <p:spPr>
          <a:xfrm>
            <a:off x="3136461" y="1431065"/>
            <a:ext cx="8529675" cy="461665"/>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rPr>
              <a:t>基本信息：</a:t>
            </a:r>
            <a:r>
              <a:rPr lang="zh-CN" altLang="en-US" sz="2000" b="1" dirty="0">
                <a:solidFill>
                  <a:schemeClr val="accent5">
                    <a:lumMod val="75000"/>
                  </a:schemeClr>
                </a:solidFill>
                <a:latin typeface="微软雅黑" panose="020B0503020204020204" pitchFamily="34" charset="-122"/>
                <a:ea typeface="微软雅黑" panose="020B0503020204020204" pitchFamily="34" charset="-122"/>
                <a:sym typeface="+mn-ea"/>
              </a:rPr>
              <a:t>国内唯一口服溶液镇痛药，满足吞咽障碍群体的镇痛需求</a:t>
            </a:r>
            <a:endParaRPr lang="zh-CN" altLang="en-US" sz="2400" b="1" dirty="0">
              <a:solidFill>
                <a:schemeClr val="accent5">
                  <a:lumMod val="75000"/>
                </a:schemeClr>
              </a:solidFill>
              <a:latin typeface="微软雅黑" panose="020B0503020204020204" pitchFamily="34" charset="-122"/>
              <a:ea typeface="微软雅黑" panose="020B0503020204020204" pitchFamily="34" charset="-122"/>
            </a:endParaRPr>
          </a:p>
        </p:txBody>
      </p:sp>
      <p:sp>
        <p:nvSpPr>
          <p:cNvPr id="34" name="文本框 33"/>
          <p:cNvSpPr txBox="1"/>
          <p:nvPr/>
        </p:nvSpPr>
        <p:spPr>
          <a:xfrm>
            <a:off x="3136461" y="2441429"/>
            <a:ext cx="7058343"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rPr>
              <a:t>有效性：</a:t>
            </a:r>
            <a:r>
              <a:rPr lang="zh-CN" altLang="en-US" sz="2000" b="1" dirty="0">
                <a:solidFill>
                  <a:schemeClr val="accent5">
                    <a:lumMod val="75000"/>
                  </a:schemeClr>
                </a:solidFill>
                <a:latin typeface="微软雅黑" panose="020B0503020204020204" pitchFamily="34" charset="-122"/>
                <a:ea typeface="微软雅黑" panose="020B0503020204020204" pitchFamily="34" charset="-122"/>
              </a:rPr>
              <a:t>相比布洛芬，洛索洛芬钠镇痛起效迅速，作用持久</a:t>
            </a:r>
            <a:endParaRPr lang="zh-CN" altLang="en-US" sz="2400" b="1" dirty="0">
              <a:solidFill>
                <a:schemeClr val="accent5">
                  <a:lumMod val="75000"/>
                </a:schemeClr>
              </a:solidFill>
              <a:latin typeface="微软雅黑" panose="020B0503020204020204" pitchFamily="34" charset="-122"/>
              <a:ea typeface="微软雅黑" panose="020B0503020204020204" pitchFamily="34" charset="-122"/>
            </a:endParaRPr>
          </a:p>
        </p:txBody>
      </p:sp>
      <p:sp>
        <p:nvSpPr>
          <p:cNvPr id="37" name="文本框 36"/>
          <p:cNvSpPr txBox="1"/>
          <p:nvPr/>
        </p:nvSpPr>
        <p:spPr>
          <a:xfrm>
            <a:off x="3149007" y="4449492"/>
            <a:ext cx="5262979" cy="830997"/>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rPr>
              <a:t>创新性：</a:t>
            </a:r>
            <a:r>
              <a:rPr lang="zh-CN" altLang="en-US" sz="2000" b="1" dirty="0">
                <a:solidFill>
                  <a:schemeClr val="accent5">
                    <a:lumMod val="75000"/>
                  </a:schemeClr>
                </a:solidFill>
                <a:latin typeface="微软雅黑" panose="020B0503020204020204" pitchFamily="34" charset="-122"/>
                <a:ea typeface="微软雅黑" panose="020B0503020204020204" pitchFamily="34" charset="-122"/>
              </a:rPr>
              <a:t>口服溶液剂型剂量可调，起效更快</a:t>
            </a:r>
          </a:p>
          <a:p>
            <a:endParaRPr lang="zh-CN" altLang="en-US" sz="2400" dirty="0">
              <a:latin typeface="微软雅黑" panose="020B0503020204020204" pitchFamily="34" charset="-122"/>
              <a:ea typeface="微软雅黑" panose="020B0503020204020204" pitchFamily="34" charset="-122"/>
            </a:endParaRPr>
          </a:p>
        </p:txBody>
      </p:sp>
      <p:sp>
        <p:nvSpPr>
          <p:cNvPr id="44" name="文本框 43"/>
          <p:cNvSpPr txBox="1"/>
          <p:nvPr/>
        </p:nvSpPr>
        <p:spPr>
          <a:xfrm>
            <a:off x="3136461" y="3443702"/>
            <a:ext cx="9454123" cy="830997"/>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rPr>
              <a:t>安全性：</a:t>
            </a:r>
            <a:r>
              <a:rPr lang="zh-CN" altLang="en-US" sz="2000" b="1" dirty="0">
                <a:solidFill>
                  <a:schemeClr val="accent5">
                    <a:lumMod val="75000"/>
                  </a:schemeClr>
                </a:solidFill>
                <a:latin typeface="微软雅黑" panose="020B0503020204020204" pitchFamily="34" charset="-122"/>
                <a:ea typeface="微软雅黑" panose="020B0503020204020204" pitchFamily="34" charset="-122"/>
              </a:rPr>
              <a:t>前体药物设计，消化道不良反应少，整体安全性优于布洛芬</a:t>
            </a:r>
          </a:p>
          <a:p>
            <a:endParaRPr lang="zh-CN" altLang="en-US" sz="2400" dirty="0">
              <a:latin typeface="微软雅黑" panose="020B0503020204020204" pitchFamily="34" charset="-122"/>
              <a:ea typeface="微软雅黑" panose="020B0503020204020204" pitchFamily="34" charset="-122"/>
            </a:endParaRPr>
          </a:p>
        </p:txBody>
      </p:sp>
      <p:sp>
        <p:nvSpPr>
          <p:cNvPr id="43" name="文本框 42"/>
          <p:cNvSpPr txBox="1"/>
          <p:nvPr/>
        </p:nvSpPr>
        <p:spPr>
          <a:xfrm>
            <a:off x="3136461" y="5455282"/>
            <a:ext cx="7827784" cy="830997"/>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rPr>
              <a:t>公平性：</a:t>
            </a:r>
            <a:r>
              <a:rPr lang="zh-CN" altLang="en-US" sz="2000" b="1" dirty="0">
                <a:solidFill>
                  <a:schemeClr val="accent5">
                    <a:lumMod val="75000"/>
                  </a:schemeClr>
                </a:solidFill>
                <a:latin typeface="微软雅黑" panose="020B0503020204020204" pitchFamily="34" charset="-122"/>
                <a:ea typeface="微软雅黑" panose="020B0503020204020204" pitchFamily="34" charset="-122"/>
              </a:rPr>
              <a:t>弥补目录内液体剂型镇痛药物短板，较布洛芬更具经济性</a:t>
            </a:r>
          </a:p>
          <a:p>
            <a:endParaRPr lang="zh-CN" altLang="en-US" sz="2400" dirty="0">
              <a:latin typeface="微软雅黑" panose="020B0503020204020204" pitchFamily="34" charset="-122"/>
              <a:ea typeface="微软雅黑" panose="020B0503020204020204" pitchFamily="34" charset="-122"/>
            </a:endParaRPr>
          </a:p>
        </p:txBody>
      </p:sp>
      <p:sp>
        <p:nvSpPr>
          <p:cNvPr id="57" name="六边形 56"/>
          <p:cNvSpPr/>
          <p:nvPr/>
        </p:nvSpPr>
        <p:spPr>
          <a:xfrm rot="5400000">
            <a:off x="2354129" y="2362732"/>
            <a:ext cx="742784" cy="642132"/>
          </a:xfrm>
          <a:prstGeom prst="hexagon">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文本框 57"/>
          <p:cNvSpPr txBox="1"/>
          <p:nvPr/>
        </p:nvSpPr>
        <p:spPr>
          <a:xfrm>
            <a:off x="2522869" y="2418102"/>
            <a:ext cx="479422" cy="584775"/>
          </a:xfrm>
          <a:prstGeom prst="rect">
            <a:avLst/>
          </a:prstGeom>
          <a:noFill/>
        </p:spPr>
        <p:txBody>
          <a:bodyPr wrap="square" rtlCol="0">
            <a:spAutoFit/>
          </a:bodyPr>
          <a:lstStyle/>
          <a:p>
            <a:r>
              <a:rPr lang="en-US" altLang="zh-CN" sz="3200" dirty="0">
                <a:latin typeface="汉仪中黑S" panose="00020600040101010101" pitchFamily="18" charset="-122"/>
                <a:ea typeface="汉仪中黑S" panose="00020600040101010101" pitchFamily="18" charset="-122"/>
              </a:rPr>
              <a:t>2</a:t>
            </a:r>
            <a:endParaRPr lang="zh-CN" altLang="en-US" sz="3200" dirty="0">
              <a:latin typeface="汉仪中黑S" panose="00020600040101010101" pitchFamily="18" charset="-122"/>
              <a:ea typeface="汉仪中黑S" panose="00020600040101010101" pitchFamily="18" charset="-122"/>
            </a:endParaRPr>
          </a:p>
        </p:txBody>
      </p:sp>
      <p:sp>
        <p:nvSpPr>
          <p:cNvPr id="59" name="六边形 58"/>
          <p:cNvSpPr/>
          <p:nvPr/>
        </p:nvSpPr>
        <p:spPr>
          <a:xfrm rot="5400000">
            <a:off x="2354129" y="3353469"/>
            <a:ext cx="742784" cy="642132"/>
          </a:xfrm>
          <a:prstGeom prst="hexagon">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文本框 59"/>
          <p:cNvSpPr txBox="1"/>
          <p:nvPr/>
        </p:nvSpPr>
        <p:spPr>
          <a:xfrm>
            <a:off x="2522869" y="3408839"/>
            <a:ext cx="479422" cy="584775"/>
          </a:xfrm>
          <a:prstGeom prst="rect">
            <a:avLst/>
          </a:prstGeom>
          <a:noFill/>
        </p:spPr>
        <p:txBody>
          <a:bodyPr wrap="square" rtlCol="0">
            <a:spAutoFit/>
          </a:bodyPr>
          <a:lstStyle/>
          <a:p>
            <a:r>
              <a:rPr lang="en-US" altLang="zh-CN" sz="3200" dirty="0">
                <a:latin typeface="汉仪中黑S" panose="00020600040101010101" pitchFamily="18" charset="-122"/>
                <a:ea typeface="汉仪中黑S" panose="00020600040101010101" pitchFamily="18" charset="-122"/>
              </a:rPr>
              <a:t>3</a:t>
            </a:r>
            <a:endParaRPr lang="zh-CN" altLang="en-US" sz="3200" dirty="0">
              <a:latin typeface="汉仪中黑S" panose="00020600040101010101" pitchFamily="18" charset="-122"/>
              <a:ea typeface="汉仪中黑S" panose="00020600040101010101" pitchFamily="18" charset="-122"/>
            </a:endParaRPr>
          </a:p>
        </p:txBody>
      </p:sp>
      <p:sp>
        <p:nvSpPr>
          <p:cNvPr id="61" name="六边形 60"/>
          <p:cNvSpPr/>
          <p:nvPr/>
        </p:nvSpPr>
        <p:spPr>
          <a:xfrm rot="5400000">
            <a:off x="2356065" y="4334159"/>
            <a:ext cx="742784" cy="642132"/>
          </a:xfrm>
          <a:prstGeom prst="hexagon">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文本框 61"/>
          <p:cNvSpPr txBox="1"/>
          <p:nvPr/>
        </p:nvSpPr>
        <p:spPr>
          <a:xfrm>
            <a:off x="2506875" y="4389529"/>
            <a:ext cx="479422" cy="584775"/>
          </a:xfrm>
          <a:prstGeom prst="rect">
            <a:avLst/>
          </a:prstGeom>
          <a:noFill/>
        </p:spPr>
        <p:txBody>
          <a:bodyPr wrap="square" rtlCol="0">
            <a:spAutoFit/>
          </a:bodyPr>
          <a:lstStyle/>
          <a:p>
            <a:r>
              <a:rPr lang="en-US" altLang="zh-CN" sz="3200" dirty="0">
                <a:latin typeface="汉仪中黑S" panose="00020600040101010101" pitchFamily="18" charset="-122"/>
                <a:ea typeface="汉仪中黑S" panose="00020600040101010101" pitchFamily="18" charset="-122"/>
              </a:rPr>
              <a:t>4</a:t>
            </a:r>
            <a:endParaRPr lang="zh-CN" altLang="en-US" sz="3200" dirty="0">
              <a:latin typeface="汉仪中黑S" panose="00020600040101010101" pitchFamily="18" charset="-122"/>
              <a:ea typeface="汉仪中黑S" panose="00020600040101010101" pitchFamily="18" charset="-122"/>
            </a:endParaRPr>
          </a:p>
        </p:txBody>
      </p:sp>
      <p:sp>
        <p:nvSpPr>
          <p:cNvPr id="63" name="六边形 62"/>
          <p:cNvSpPr/>
          <p:nvPr/>
        </p:nvSpPr>
        <p:spPr>
          <a:xfrm rot="5400000">
            <a:off x="2350529" y="5365049"/>
            <a:ext cx="742784" cy="642132"/>
          </a:xfrm>
          <a:prstGeom prst="hexagon">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文本框 63"/>
          <p:cNvSpPr txBox="1"/>
          <p:nvPr/>
        </p:nvSpPr>
        <p:spPr>
          <a:xfrm>
            <a:off x="2501339" y="5420419"/>
            <a:ext cx="479422" cy="584775"/>
          </a:xfrm>
          <a:prstGeom prst="rect">
            <a:avLst/>
          </a:prstGeom>
          <a:noFill/>
        </p:spPr>
        <p:txBody>
          <a:bodyPr wrap="square" rtlCol="0">
            <a:spAutoFit/>
          </a:bodyPr>
          <a:lstStyle/>
          <a:p>
            <a:r>
              <a:rPr lang="en-US" altLang="zh-CN" sz="3200" dirty="0">
                <a:latin typeface="汉仪中黑S" panose="00020600040101010101" pitchFamily="18" charset="-122"/>
                <a:ea typeface="汉仪中黑S" panose="00020600040101010101" pitchFamily="18" charset="-122"/>
              </a:rPr>
              <a:t>5</a:t>
            </a:r>
            <a:endParaRPr lang="zh-CN" altLang="en-US" sz="3200" dirty="0">
              <a:latin typeface="汉仪中黑S" panose="00020600040101010101" pitchFamily="18" charset="-122"/>
              <a:ea typeface="汉仪中黑S" panose="00020600040101010101" pitchFamily="18"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459509"/>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172754" y="684317"/>
            <a:ext cx="11603611" cy="5933659"/>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任意多边形 39"/>
          <p:cNvSpPr/>
          <p:nvPr/>
        </p:nvSpPr>
        <p:spPr>
          <a:xfrm>
            <a:off x="33524" y="22630"/>
            <a:ext cx="1107996" cy="385957"/>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文本框 30"/>
          <p:cNvSpPr txBox="1"/>
          <p:nvPr/>
        </p:nvSpPr>
        <p:spPr>
          <a:xfrm>
            <a:off x="33524" y="0"/>
            <a:ext cx="1107996"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基本信息</a:t>
            </a:r>
          </a:p>
        </p:txBody>
      </p:sp>
      <p:sp>
        <p:nvSpPr>
          <p:cNvPr id="8" name="圆角矩形 19"/>
          <p:cNvSpPr/>
          <p:nvPr/>
        </p:nvSpPr>
        <p:spPr>
          <a:xfrm>
            <a:off x="6890197" y="765329"/>
            <a:ext cx="4746028" cy="1721460"/>
          </a:xfrm>
          <a:prstGeom prst="roundRect">
            <a:avLst>
              <a:gd name="adj" fmla="val 7071"/>
            </a:avLst>
          </a:prstGeom>
          <a:solidFill>
            <a:schemeClr val="bg1">
              <a:lumMod val="85000"/>
            </a:schemeClr>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9" name="圆角矩形 20"/>
          <p:cNvSpPr/>
          <p:nvPr/>
        </p:nvSpPr>
        <p:spPr>
          <a:xfrm>
            <a:off x="8986284" y="765329"/>
            <a:ext cx="92774" cy="1738590"/>
          </a:xfrm>
          <a:prstGeom prst="roundRect">
            <a:avLst>
              <a:gd name="adj" fmla="val 7071"/>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0" name="文本框 9"/>
          <p:cNvSpPr txBox="1"/>
          <p:nvPr/>
        </p:nvSpPr>
        <p:spPr>
          <a:xfrm>
            <a:off x="6951110" y="889901"/>
            <a:ext cx="1961515" cy="979236"/>
          </a:xfrm>
          <a:prstGeom prst="rect">
            <a:avLst/>
          </a:prstGeom>
          <a:noFill/>
        </p:spPr>
        <p:txBody>
          <a:bodyPr wrap="square" rtlCol="0" anchor="t">
            <a:noAutofit/>
          </a:bodyPr>
          <a:lstStyle/>
          <a:p>
            <a:pPr algn="l">
              <a:lnSpc>
                <a:spcPct val="80000"/>
              </a:lnSpc>
              <a:spcBef>
                <a:spcPts val="0"/>
              </a:spcBef>
              <a:spcAft>
                <a:spcPts val="0"/>
              </a:spcAft>
            </a:pPr>
            <a:r>
              <a:rPr lang="zh-CN" altLang="en-US" sz="1600" b="1" dirty="0">
                <a:latin typeface="微软雅黑" panose="020B0503020204020204" pitchFamily="34" charset="-122"/>
                <a:ea typeface="微软雅黑" panose="020B0503020204020204" pitchFamily="34" charset="-122"/>
                <a:cs typeface="思源黑体 CN Medium" panose="020B0600000000000000" charset="-122"/>
              </a:rPr>
              <a:t>参照药品建议</a:t>
            </a:r>
            <a:r>
              <a:rPr lang="en-US" altLang="zh-CN" sz="1600" b="1" dirty="0">
                <a:latin typeface="微软雅黑" panose="020B0503020204020204" pitchFamily="34" charset="-122"/>
                <a:ea typeface="微软雅黑" panose="020B0503020204020204" pitchFamily="34" charset="-122"/>
                <a:cs typeface="思源黑体 CN Medium" panose="020B0600000000000000" charset="-122"/>
              </a:rPr>
              <a:t>(</a:t>
            </a:r>
            <a:r>
              <a:rPr lang="zh-CN" altLang="en-US" sz="1600" b="1" dirty="0">
                <a:latin typeface="微软雅黑" panose="020B0503020204020204" pitchFamily="34" charset="-122"/>
                <a:ea typeface="微软雅黑" panose="020B0503020204020204" pitchFamily="34" charset="-122"/>
                <a:cs typeface="思源黑体 CN Medium" panose="020B0600000000000000" charset="-122"/>
              </a:rPr>
              <a:t>评级）</a:t>
            </a:r>
          </a:p>
          <a:p>
            <a:pPr algn="l">
              <a:lnSpc>
                <a:spcPct val="80000"/>
              </a:lnSpc>
              <a:spcBef>
                <a:spcPts val="0"/>
              </a:spcBef>
              <a:spcAft>
                <a:spcPts val="0"/>
              </a:spcAft>
            </a:pPr>
            <a:endParaRPr lang="zh-CN" altLang="en-US" sz="1600" b="1" dirty="0">
              <a:latin typeface="微软雅黑" panose="020B0503020204020204" pitchFamily="34" charset="-122"/>
              <a:ea typeface="微软雅黑" panose="020B0503020204020204" pitchFamily="34" charset="-122"/>
              <a:cs typeface="思源黑体 CN Medium" panose="020B0600000000000000" charset="-122"/>
            </a:endParaRPr>
          </a:p>
          <a:p>
            <a:pPr algn="l">
              <a:lnSpc>
                <a:spcPct val="80000"/>
              </a:lnSpc>
              <a:spcBef>
                <a:spcPts val="0"/>
              </a:spcBef>
              <a:spcAft>
                <a:spcPts val="0"/>
              </a:spcAft>
            </a:pPr>
            <a:endParaRPr lang="en-US" altLang="zh-CN" sz="1600" b="1" dirty="0">
              <a:latin typeface="微软雅黑" panose="020B0503020204020204" pitchFamily="34" charset="-122"/>
              <a:ea typeface="微软雅黑" panose="020B0503020204020204" pitchFamily="34" charset="-122"/>
              <a:cs typeface="思源黑体 CN Medium" panose="020B0600000000000000" charset="-122"/>
            </a:endParaRPr>
          </a:p>
          <a:p>
            <a:pPr algn="l">
              <a:lnSpc>
                <a:spcPct val="80000"/>
              </a:lnSpc>
              <a:spcBef>
                <a:spcPts val="0"/>
              </a:spcBef>
              <a:spcAft>
                <a:spcPts val="0"/>
              </a:spcAft>
            </a:pPr>
            <a:r>
              <a:rPr lang="zh-CN" altLang="en-US" sz="1600" b="1" dirty="0">
                <a:latin typeface="微软雅黑" panose="020B0503020204020204" pitchFamily="34" charset="-122"/>
                <a:ea typeface="微软雅黑" panose="020B0503020204020204" pitchFamily="34" charset="-122"/>
                <a:cs typeface="思源黑体 CN Medium" panose="020B0600000000000000" charset="-122"/>
              </a:rPr>
              <a:t>参照药品选择理由</a:t>
            </a:r>
          </a:p>
        </p:txBody>
      </p:sp>
      <p:sp>
        <p:nvSpPr>
          <p:cNvPr id="11" name="文本框 10"/>
          <p:cNvSpPr txBox="1"/>
          <p:nvPr/>
        </p:nvSpPr>
        <p:spPr>
          <a:xfrm>
            <a:off x="9079058" y="855351"/>
            <a:ext cx="2464393" cy="1188720"/>
          </a:xfrm>
          <a:prstGeom prst="rect">
            <a:avLst/>
          </a:prstGeom>
          <a:noFill/>
        </p:spPr>
        <p:txBody>
          <a:bodyPr wrap="square" rtlCol="0" anchor="t">
            <a:noAutofit/>
          </a:bodyPr>
          <a:lstStyle/>
          <a:p>
            <a:pPr algn="l">
              <a:lnSpc>
                <a:spcPct val="80000"/>
              </a:lnSpc>
              <a:spcBef>
                <a:spcPts val="0"/>
              </a:spcBef>
              <a:spcAft>
                <a:spcPts val="0"/>
              </a:spcAft>
            </a:pPr>
            <a:r>
              <a:rPr lang="en-US" altLang="zh-CN" sz="1400" b="1" dirty="0">
                <a:latin typeface="思源黑体 CN Normal" panose="020B0400000000000000" charset="-122"/>
                <a:ea typeface="思源黑体 CN Normal" panose="020B0400000000000000" charset="-122"/>
                <a:cs typeface="思源黑体 CN Normal" panose="020B0400000000000000" charset="-122"/>
              </a:rPr>
              <a:t>  </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rPr>
              <a:t>右旋布洛芬口服混悬液（改进）</a:t>
            </a:r>
          </a:p>
          <a:p>
            <a:pPr algn="l">
              <a:lnSpc>
                <a:spcPct val="60000"/>
              </a:lnSpc>
              <a:spcBef>
                <a:spcPts val="0"/>
              </a:spcBef>
              <a:spcAft>
                <a:spcPts val="0"/>
              </a:spcAft>
            </a:pP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l">
              <a:lnSpc>
                <a:spcPct val="100000"/>
              </a:lnSpc>
              <a:spcBef>
                <a:spcPts val="0"/>
              </a:spcBef>
              <a:spcAft>
                <a:spcPts val="0"/>
              </a:spcAft>
              <a:buFont typeface="Wingdings" panose="05000000000000000000" pitchFamily="2" charset="2"/>
              <a:buChar char="ü"/>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同属于丙酸衍生物类镇痛抗炎药</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ü"/>
            </a:pPr>
            <a:r>
              <a:rPr lang="zh-CN" altLang="en-US" sz="1600" dirty="0">
                <a:latin typeface="思源黑体 CN Normal" panose="020B0400000000000000" charset="-122"/>
                <a:ea typeface="思源黑体 CN Normal" panose="020B0400000000000000" charset="-122"/>
                <a:cs typeface="思源黑体 CN Normal" panose="020B0400000000000000" charset="-122"/>
              </a:rPr>
              <a:t>同属于医保目录中口服液体剂型</a:t>
            </a:r>
          </a:p>
        </p:txBody>
      </p:sp>
      <p:sp>
        <p:nvSpPr>
          <p:cNvPr id="12" name="文本框 11"/>
          <p:cNvSpPr txBox="1"/>
          <p:nvPr/>
        </p:nvSpPr>
        <p:spPr>
          <a:xfrm>
            <a:off x="6890197" y="2993786"/>
            <a:ext cx="3418840" cy="431800"/>
          </a:xfrm>
          <a:prstGeom prst="rect">
            <a:avLst/>
          </a:prstGeom>
          <a:noFill/>
        </p:spPr>
        <p:txBody>
          <a:bodyPr wrap="square" rtlCol="0" anchor="t">
            <a:noAutofit/>
          </a:bodyPr>
          <a:lstStyle/>
          <a:p>
            <a:pPr algn="l">
              <a:lnSpc>
                <a:spcPct val="80000"/>
              </a:lnSpc>
              <a:spcBef>
                <a:spcPts val="0"/>
              </a:spcBef>
              <a:spcAft>
                <a:spcPts val="0"/>
              </a:spcAft>
            </a:pPr>
            <a:r>
              <a:rPr lang="zh-CN" altLang="en-US" dirty="0">
                <a:latin typeface="微软雅黑" panose="020B0503020204020204" pitchFamily="34" charset="-122"/>
                <a:ea typeface="微软雅黑" panose="020B0503020204020204" pitchFamily="34" charset="-122"/>
                <a:cs typeface="思源黑体 CN Medium" panose="020B0600000000000000" charset="-122"/>
              </a:rPr>
              <a:t>与参照品相比优势</a:t>
            </a:r>
          </a:p>
        </p:txBody>
      </p:sp>
      <p:graphicFrame>
        <p:nvGraphicFramePr>
          <p:cNvPr id="18" name="表格 3"/>
          <p:cNvGraphicFramePr>
            <a:graphicFrameLocks noGrp="1"/>
          </p:cNvGraphicFramePr>
          <p:nvPr>
            <p:custDataLst>
              <p:tags r:id="rId1"/>
            </p:custDataLst>
          </p:nvPr>
        </p:nvGraphicFramePr>
        <p:xfrm>
          <a:off x="555775" y="791539"/>
          <a:ext cx="6249929" cy="5781696"/>
        </p:xfrm>
        <a:graphic>
          <a:graphicData uri="http://schemas.openxmlformats.org/drawingml/2006/table">
            <a:tbl>
              <a:tblPr firstRow="1" bandRow="1">
                <a:tableStyleId>{F5AB1C69-6EDB-4FF4-983F-18BD219EF322}</a:tableStyleId>
              </a:tblPr>
              <a:tblGrid>
                <a:gridCol w="2172242">
                  <a:extLst>
                    <a:ext uri="{9D8B030D-6E8A-4147-A177-3AD203B41FA5}">
                      <a16:colId xmlns:a16="http://schemas.microsoft.com/office/drawing/2014/main" val="20000"/>
                    </a:ext>
                  </a:extLst>
                </a:gridCol>
                <a:gridCol w="4077687">
                  <a:extLst>
                    <a:ext uri="{9D8B030D-6E8A-4147-A177-3AD203B41FA5}">
                      <a16:colId xmlns:a16="http://schemas.microsoft.com/office/drawing/2014/main" val="20001"/>
                    </a:ext>
                  </a:extLst>
                </a:gridCol>
              </a:tblGrid>
              <a:tr h="36316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dirty="0">
                          <a:latin typeface="微软雅黑" panose="020B0503020204020204" pitchFamily="34" charset="-122"/>
                          <a:ea typeface="微软雅黑" panose="020B0503020204020204" pitchFamily="34" charset="-122"/>
                        </a:rPr>
                        <a:t>通用名</a:t>
                      </a:r>
                      <a:endParaRPr lang="zh-CN" altLang="en-US" sz="1400" dirty="0">
                        <a:latin typeface="微软雅黑" panose="020B0503020204020204" pitchFamily="34" charset="-122"/>
                        <a:ea typeface="微软雅黑" panose="020B0503020204020204" pitchFamily="34" charset="-122"/>
                        <a:cs typeface="思源黑体 CN Medium" panose="020B0600000000000000" charset="-122"/>
                      </a:endParaRPr>
                    </a:p>
                  </a:txBody>
                  <a:tcPr anchor="ctr">
                    <a:solidFill>
                      <a:srgbClr val="002B9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dirty="0">
                          <a:solidFill>
                            <a:schemeClr val="tx1"/>
                          </a:solidFill>
                          <a:latin typeface="微软雅黑" panose="020B0503020204020204" pitchFamily="34" charset="-122"/>
                          <a:ea typeface="微软雅黑" panose="020B0503020204020204" pitchFamily="34" charset="-122"/>
                        </a:rPr>
                        <a:t>洛索洛芬钠口服溶液</a:t>
                      </a:r>
                    </a:p>
                  </a:txBody>
                  <a:tcPr anchor="ctr">
                    <a:solidFill>
                      <a:schemeClr val="bg1">
                        <a:lumMod val="95000"/>
                      </a:schemeClr>
                    </a:solidFill>
                  </a:tcPr>
                </a:tc>
                <a:extLst>
                  <a:ext uri="{0D108BD9-81ED-4DB2-BD59-A6C34878D82A}">
                    <a16:rowId xmlns:a16="http://schemas.microsoft.com/office/drawing/2014/main" val="10000"/>
                  </a:ext>
                </a:extLst>
              </a:tr>
              <a:tr h="506476">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solidFill>
                            <a:schemeClr val="bg1"/>
                          </a:solidFill>
                          <a:latin typeface="微软雅黑" panose="020B0503020204020204" pitchFamily="34" charset="-122"/>
                          <a:ea typeface="微软雅黑" panose="020B0503020204020204" pitchFamily="34" charset="-122"/>
                        </a:rPr>
                        <a:t>注册规格</a:t>
                      </a:r>
                      <a:endParaRPr lang="zh-CN" altLang="en-US" sz="1400" b="1" dirty="0">
                        <a:solidFill>
                          <a:schemeClr val="bg1"/>
                        </a:solidFill>
                        <a:latin typeface="微软雅黑" panose="020B0503020204020204" pitchFamily="34" charset="-122"/>
                        <a:ea typeface="微软雅黑" panose="020B0503020204020204" pitchFamily="34" charset="-122"/>
                        <a:cs typeface="思源黑体 CN Medium" panose="020B0600000000000000" charset="-122"/>
                      </a:endParaRPr>
                    </a:p>
                  </a:txBody>
                  <a:tcPr anchor="ctr">
                    <a:solidFill>
                      <a:srgbClr val="002B91"/>
                    </a:solidFill>
                  </a:tcPr>
                </a:tc>
                <a:tc>
                  <a:txBody>
                    <a:bodyPr/>
                    <a:lstStyle/>
                    <a:p>
                      <a:r>
                        <a:rPr lang="en-US" altLang="zh-CN" sz="1600" dirty="0">
                          <a:latin typeface="微软雅黑" panose="020B0503020204020204" pitchFamily="34" charset="-122"/>
                          <a:ea typeface="微软雅黑" panose="020B0503020204020204" pitchFamily="34" charset="-122"/>
                        </a:rPr>
                        <a:t>10ml:60mg</a:t>
                      </a:r>
                      <a:r>
                        <a:rPr lang="zh-CN" altLang="en-US" sz="1600" dirty="0">
                          <a:latin typeface="微软雅黑" panose="020B0503020204020204" pitchFamily="34" charset="-122"/>
                          <a:ea typeface="微软雅黑" panose="020B0503020204020204" pitchFamily="34" charset="-122"/>
                        </a:rPr>
                        <a:t>（按</a:t>
                      </a:r>
                      <a:r>
                        <a:rPr lang="en-US" altLang="zh-CN" sz="1600" dirty="0">
                          <a:latin typeface="微软雅黑" panose="020B0503020204020204" pitchFamily="34" charset="-122"/>
                          <a:ea typeface="微软雅黑" panose="020B0503020204020204" pitchFamily="34" charset="-122"/>
                        </a:rPr>
                        <a:t>C</a:t>
                      </a:r>
                      <a:r>
                        <a:rPr lang="en-US" altLang="zh-CN" sz="1600" baseline="-25000" dirty="0">
                          <a:latin typeface="微软雅黑" panose="020B0503020204020204" pitchFamily="34" charset="-122"/>
                          <a:ea typeface="微软雅黑" panose="020B0503020204020204" pitchFamily="34" charset="-122"/>
                        </a:rPr>
                        <a:t>15</a:t>
                      </a:r>
                      <a:r>
                        <a:rPr lang="en-US" altLang="zh-CN" sz="1600" dirty="0">
                          <a:latin typeface="微软雅黑" panose="020B0503020204020204" pitchFamily="34" charset="-122"/>
                          <a:ea typeface="微软雅黑" panose="020B0503020204020204" pitchFamily="34" charset="-122"/>
                        </a:rPr>
                        <a:t>H</a:t>
                      </a:r>
                      <a:r>
                        <a:rPr lang="en-US" altLang="zh-CN" sz="1600" baseline="-25000" dirty="0">
                          <a:latin typeface="微软雅黑" panose="020B0503020204020204" pitchFamily="34" charset="-122"/>
                          <a:ea typeface="微软雅黑" panose="020B0503020204020204" pitchFamily="34" charset="-122"/>
                        </a:rPr>
                        <a:t>17</a:t>
                      </a:r>
                      <a:r>
                        <a:rPr lang="en-US" altLang="zh-CN" sz="1600" dirty="0">
                          <a:latin typeface="微软雅黑" panose="020B0503020204020204" pitchFamily="34" charset="-122"/>
                          <a:ea typeface="微软雅黑" panose="020B0503020204020204" pitchFamily="34" charset="-122"/>
                        </a:rPr>
                        <a:t>NaO</a:t>
                      </a:r>
                      <a:r>
                        <a:rPr lang="en-US" altLang="zh-CN" sz="1600" baseline="-250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计）</a:t>
                      </a:r>
                    </a:p>
                  </a:txBody>
                  <a:tcPr anchor="ctr"/>
                </a:tc>
                <a:extLst>
                  <a:ext uri="{0D108BD9-81ED-4DB2-BD59-A6C34878D82A}">
                    <a16:rowId xmlns:a16="http://schemas.microsoft.com/office/drawing/2014/main" val="10001"/>
                  </a:ext>
                </a:extLst>
              </a:tr>
              <a:tr h="1284511">
                <a:tc>
                  <a:txBody>
                    <a:bodyPr/>
                    <a:lstStyle/>
                    <a:p>
                      <a:pPr algn="ctr"/>
                      <a:r>
                        <a:rPr lang="zh-CN" altLang="en-US" sz="1400" b="1" dirty="0">
                          <a:solidFill>
                            <a:schemeClr val="bg1"/>
                          </a:solidFill>
                          <a:effectLst/>
                          <a:latin typeface="微软雅黑" panose="020B0503020204020204" pitchFamily="34" charset="-122"/>
                          <a:ea typeface="微软雅黑" panose="020B0503020204020204" pitchFamily="34" charset="-122"/>
                        </a:rPr>
                        <a:t>适应症</a:t>
                      </a:r>
                    </a:p>
                  </a:txBody>
                  <a:tcPr anchor="ctr">
                    <a:solidFill>
                      <a:srgbClr val="002B9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200" dirty="0">
                          <a:latin typeface="楷体" panose="02010609060101010101" pitchFamily="49" charset="-122"/>
                          <a:ea typeface="楷体" panose="02010609060101010101" pitchFamily="49" charset="-122"/>
                        </a:rPr>
                        <a:t>①</a:t>
                      </a:r>
                      <a:r>
                        <a:rPr lang="zh-CN" altLang="en-US" sz="1200" dirty="0">
                          <a:latin typeface="微软雅黑" panose="020B0503020204020204" pitchFamily="34" charset="-122"/>
                          <a:ea typeface="微软雅黑" panose="020B0503020204020204" pitchFamily="34" charset="-122"/>
                        </a:rPr>
                        <a:t>下述疾患及症状的消炎和镇痛：类风湿关节炎、骨性关节炎、腰痛症、肩关节周围炎、颈肩腕综合征、牙痛。</a:t>
                      </a:r>
                      <a:br>
                        <a:rPr lang="zh-CN" altLang="en-US" sz="1200" dirty="0">
                          <a:latin typeface="微软雅黑" panose="020B0503020204020204" pitchFamily="34" charset="-122"/>
                          <a:ea typeface="微软雅黑" panose="020B0503020204020204" pitchFamily="34" charset="-122"/>
                        </a:rPr>
                      </a:br>
                      <a:r>
                        <a:rPr lang="zh-CN" altLang="en-US" sz="1200" dirty="0">
                          <a:latin typeface="楷体" panose="02010609060101010101" pitchFamily="49" charset="-122"/>
                          <a:ea typeface="楷体" panose="02010609060101010101" pitchFamily="49" charset="-122"/>
                        </a:rPr>
                        <a:t>②</a:t>
                      </a:r>
                      <a:r>
                        <a:rPr lang="zh-CN" altLang="en-US" sz="1200" b="0" i="0" dirty="0">
                          <a:solidFill>
                            <a:srgbClr val="000000"/>
                          </a:solidFill>
                          <a:latin typeface="微软雅黑" panose="020B0503020204020204" pitchFamily="34" charset="-122"/>
                          <a:ea typeface="微软雅黑" panose="020B0503020204020204" pitchFamily="34" charset="-122"/>
                        </a:rPr>
                        <a:t>手术后，外伤后及拔牙后的镇痛和消炎。</a:t>
                      </a:r>
                    </a:p>
                    <a:p>
                      <a:r>
                        <a:rPr lang="zh-CN" altLang="en-US" sz="1200" b="0" i="0" dirty="0">
                          <a:solidFill>
                            <a:srgbClr val="000000"/>
                          </a:solidFill>
                          <a:latin typeface="楷体" panose="02010609060101010101" pitchFamily="49" charset="-122"/>
                          <a:ea typeface="楷体" panose="02010609060101010101" pitchFamily="49" charset="-122"/>
                          <a:cs typeface="微软雅黑" panose="020B0503020204020204" pitchFamily="34" charset="-122"/>
                        </a:rPr>
                        <a:t>③</a:t>
                      </a:r>
                      <a:r>
                        <a:rPr lang="zh-CN" altLang="en-US" sz="1200" b="0" i="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下述疾患的解热和镇痛：急性上呼吸道炎（包括伴有急性支气管炎的急性上呼吸道炎）。</a:t>
                      </a:r>
                      <a:endParaRPr lang="zh-CN" altLang="en-US" sz="1200" dirty="0">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10002"/>
                  </a:ext>
                </a:extLst>
              </a:tr>
              <a:tr h="350261">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中国大陆首次上市时间</a:t>
                      </a:r>
                    </a:p>
                  </a:txBody>
                  <a:tcPr anchor="ctr">
                    <a:solidFill>
                      <a:srgbClr val="002B91"/>
                    </a:solidFill>
                  </a:tcPr>
                </a:tc>
                <a:tc>
                  <a:txBody>
                    <a:bodyPr/>
                    <a:lstStyle/>
                    <a:p>
                      <a:r>
                        <a:rPr lang="zh-CN" altLang="en-US" sz="1400" dirty="0">
                          <a:latin typeface="微软雅黑" panose="020B0503020204020204" pitchFamily="34" charset="-122"/>
                          <a:ea typeface="微软雅黑" panose="020B0503020204020204" pitchFamily="34" charset="-122"/>
                        </a:rPr>
                        <a:t>化药</a:t>
                      </a:r>
                      <a:r>
                        <a:rPr lang="en-US" altLang="zh-CN" sz="1400" dirty="0">
                          <a:latin typeface="微软雅黑" panose="020B0503020204020204" pitchFamily="34" charset="-122"/>
                          <a:ea typeface="微软雅黑" panose="020B0503020204020204" pitchFamily="34" charset="-122"/>
                        </a:rPr>
                        <a:t>3</a:t>
                      </a:r>
                      <a:r>
                        <a:rPr lang="zh-CN" altLang="en-US" sz="1400" dirty="0">
                          <a:latin typeface="微软雅黑" panose="020B0503020204020204" pitchFamily="34" charset="-122"/>
                          <a:ea typeface="微软雅黑" panose="020B0503020204020204" pitchFamily="34" charset="-122"/>
                        </a:rPr>
                        <a:t>类， </a:t>
                      </a:r>
                      <a:r>
                        <a:rPr lang="en-US" altLang="zh-CN" sz="1400" dirty="0">
                          <a:latin typeface="微软雅黑" panose="020B0503020204020204" pitchFamily="34" charset="-122"/>
                          <a:ea typeface="微软雅黑" panose="020B0503020204020204" pitchFamily="34" charset="-122"/>
                        </a:rPr>
                        <a:t>2023</a:t>
                      </a:r>
                      <a:r>
                        <a:rPr lang="zh-CN" altLang="en-US" sz="1400" dirty="0">
                          <a:latin typeface="微软雅黑" panose="020B0503020204020204" pitchFamily="34" charset="-122"/>
                          <a:ea typeface="微软雅黑" panose="020B0503020204020204" pitchFamily="34" charset="-122"/>
                        </a:rPr>
                        <a:t>年</a:t>
                      </a:r>
                      <a:r>
                        <a:rPr lang="en-US" altLang="zh-CN" sz="1400" dirty="0">
                          <a:latin typeface="微软雅黑" panose="020B0503020204020204" pitchFamily="34" charset="-122"/>
                          <a:ea typeface="微软雅黑" panose="020B0503020204020204" pitchFamily="34" charset="-122"/>
                        </a:rPr>
                        <a:t>10</a:t>
                      </a:r>
                      <a:r>
                        <a:rPr lang="zh-CN" altLang="en-US" sz="1400" dirty="0">
                          <a:latin typeface="微软雅黑" panose="020B0503020204020204" pitchFamily="34" charset="-122"/>
                          <a:ea typeface="微软雅黑" panose="020B0503020204020204" pitchFamily="34" charset="-122"/>
                        </a:rPr>
                        <a:t>月</a:t>
                      </a:r>
                    </a:p>
                  </a:txBody>
                  <a:tcPr anchor="ctr"/>
                </a:tc>
                <a:extLst>
                  <a:ext uri="{0D108BD9-81ED-4DB2-BD59-A6C34878D82A}">
                    <a16:rowId xmlns:a16="http://schemas.microsoft.com/office/drawing/2014/main" val="10003"/>
                  </a:ext>
                </a:extLst>
              </a:tr>
              <a:tr h="542349">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目前大陆地区同通用名药品的上市情况</a:t>
                      </a:r>
                    </a:p>
                  </a:txBody>
                  <a:tcPr anchor="ctr">
                    <a:solidFill>
                      <a:srgbClr val="002B91"/>
                    </a:solidFill>
                  </a:tcPr>
                </a:tc>
                <a:tc>
                  <a:txBody>
                    <a:bodyPr/>
                    <a:lstStyle/>
                    <a:p>
                      <a:r>
                        <a:rPr lang="en-US" altLang="zh-CN" sz="1400" dirty="0">
                          <a:latin typeface="微软雅黑" panose="020B0503020204020204" pitchFamily="34" charset="-122"/>
                          <a:ea typeface="微软雅黑" panose="020B0503020204020204" pitchFamily="34" charset="-122"/>
                        </a:rPr>
                        <a:t>10</a:t>
                      </a:r>
                      <a:r>
                        <a:rPr lang="zh-CN" altLang="en-US" sz="1400" dirty="0">
                          <a:latin typeface="微软雅黑" panose="020B0503020204020204" pitchFamily="34" charset="-122"/>
                          <a:ea typeface="微软雅黑" panose="020B0503020204020204" pitchFamily="34" charset="-122"/>
                        </a:rPr>
                        <a:t>家</a:t>
                      </a:r>
                      <a:endParaRPr lang="zh-CN" altLang="en-US" sz="1400" b="1" kern="1200" dirty="0">
                        <a:solidFill>
                          <a:srgbClr val="F16400"/>
                        </a:solidFill>
                        <a:effectLst/>
                        <a:highlight>
                          <a:srgbClr val="000000">
                            <a:alpha val="0"/>
                          </a:srgbClr>
                        </a:highlight>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10004"/>
                  </a:ext>
                </a:extLst>
              </a:tr>
              <a:tr h="542349">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全球首个上市国家</a:t>
                      </a:r>
                      <a:r>
                        <a:rPr lang="en-US" altLang="zh-CN" sz="1400" b="1" dirty="0">
                          <a:solidFill>
                            <a:schemeClr val="bg1"/>
                          </a:solidFill>
                          <a:latin typeface="微软雅黑" panose="020B0503020204020204" pitchFamily="34" charset="-122"/>
                          <a:ea typeface="微软雅黑" panose="020B0503020204020204" pitchFamily="34" charset="-122"/>
                        </a:rPr>
                        <a:t>/</a:t>
                      </a:r>
                      <a:r>
                        <a:rPr lang="zh-CN" altLang="en-US" sz="1400" b="1" dirty="0">
                          <a:solidFill>
                            <a:schemeClr val="bg1"/>
                          </a:solidFill>
                          <a:latin typeface="微软雅黑" panose="020B0503020204020204" pitchFamily="34" charset="-122"/>
                          <a:ea typeface="微软雅黑" panose="020B0503020204020204" pitchFamily="34" charset="-122"/>
                        </a:rPr>
                        <a:t>地区及上市时间</a:t>
                      </a:r>
                    </a:p>
                  </a:txBody>
                  <a:tcPr anchor="ctr">
                    <a:solidFill>
                      <a:srgbClr val="002B91"/>
                    </a:solidFill>
                  </a:tcPr>
                </a:tc>
                <a:tc>
                  <a:txBody>
                    <a:bodyPr/>
                    <a:lstStyle/>
                    <a:p>
                      <a:r>
                        <a:rPr lang="zh-CN" altLang="en-US" sz="1400" dirty="0">
                          <a:latin typeface="微软雅黑" panose="020B0503020204020204" pitchFamily="34" charset="-122"/>
                          <a:ea typeface="微软雅黑" panose="020B0503020204020204" pitchFamily="34" charset="-122"/>
                        </a:rPr>
                        <a:t>日本； </a:t>
                      </a:r>
                      <a:r>
                        <a:rPr lang="en-US" altLang="zh-CN" sz="1400" dirty="0">
                          <a:latin typeface="微软雅黑" panose="020B0503020204020204" pitchFamily="34" charset="-122"/>
                          <a:ea typeface="微软雅黑" panose="020B0503020204020204" pitchFamily="34" charset="-122"/>
                        </a:rPr>
                        <a:t>2001</a:t>
                      </a:r>
                      <a:r>
                        <a:rPr lang="zh-CN" altLang="en-US" sz="1400" dirty="0">
                          <a:latin typeface="微软雅黑" panose="020B0503020204020204" pitchFamily="34" charset="-122"/>
                          <a:ea typeface="微软雅黑" panose="020B0503020204020204" pitchFamily="34" charset="-122"/>
                        </a:rPr>
                        <a:t>年</a:t>
                      </a:r>
                    </a:p>
                  </a:txBody>
                  <a:tcPr anchor="ctr"/>
                </a:tc>
                <a:extLst>
                  <a:ext uri="{0D108BD9-81ED-4DB2-BD59-A6C34878D82A}">
                    <a16:rowId xmlns:a16="http://schemas.microsoft.com/office/drawing/2014/main" val="10005"/>
                  </a:ext>
                </a:extLst>
              </a:tr>
              <a:tr h="313992">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是否</a:t>
                      </a:r>
                      <a:r>
                        <a:rPr lang="en-US" altLang="zh-CN" sz="1400" b="1" dirty="0">
                          <a:solidFill>
                            <a:schemeClr val="bg1"/>
                          </a:solidFill>
                          <a:latin typeface="微软雅黑" panose="020B0503020204020204" pitchFamily="34" charset="-122"/>
                          <a:ea typeface="微软雅黑" panose="020B0503020204020204" pitchFamily="34" charset="-122"/>
                        </a:rPr>
                        <a:t>OTC</a:t>
                      </a:r>
                      <a:r>
                        <a:rPr lang="zh-CN" altLang="en-US" sz="1400" b="1" dirty="0">
                          <a:solidFill>
                            <a:schemeClr val="bg1"/>
                          </a:solidFill>
                          <a:latin typeface="微软雅黑" panose="020B0503020204020204" pitchFamily="34" charset="-122"/>
                          <a:ea typeface="微软雅黑" panose="020B0503020204020204" pitchFamily="34" charset="-122"/>
                        </a:rPr>
                        <a:t>药品</a:t>
                      </a:r>
                    </a:p>
                  </a:txBody>
                  <a:tcPr anchor="ctr">
                    <a:solidFill>
                      <a:srgbClr val="002B91"/>
                    </a:solidFill>
                  </a:tcPr>
                </a:tc>
                <a:tc>
                  <a:txBody>
                    <a:bodyPr/>
                    <a:lstStyle/>
                    <a:p>
                      <a:r>
                        <a:rPr lang="zh-CN" altLang="en-US" sz="1400" dirty="0">
                          <a:latin typeface="微软雅黑" panose="020B0503020204020204" pitchFamily="34" charset="-122"/>
                          <a:ea typeface="微软雅黑" panose="020B0503020204020204" pitchFamily="34" charset="-122"/>
                        </a:rPr>
                        <a:t>否</a:t>
                      </a:r>
                    </a:p>
                  </a:txBody>
                  <a:tcPr anchor="ctr"/>
                </a:tc>
                <a:extLst>
                  <a:ext uri="{0D108BD9-81ED-4DB2-BD59-A6C34878D82A}">
                    <a16:rowId xmlns:a16="http://schemas.microsoft.com/office/drawing/2014/main" val="10006"/>
                  </a:ext>
                </a:extLst>
              </a:tr>
              <a:tr h="1878598">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用法用量（详见说明书）</a:t>
                      </a:r>
                    </a:p>
                  </a:txBody>
                  <a:tcPr anchor="ctr">
                    <a:solidFill>
                      <a:srgbClr val="002B91"/>
                    </a:solidFill>
                  </a:tcPr>
                </a:tc>
                <a:tc>
                  <a:txBody>
                    <a:bodyPr/>
                    <a:lstStyle/>
                    <a:p>
                      <a:pPr>
                        <a:lnSpc>
                          <a:spcPct val="130000"/>
                        </a:lnSpc>
                      </a:pPr>
                      <a:r>
                        <a:rPr lang="zh-CN" altLang="en-US" sz="1200" dirty="0">
                          <a:latin typeface="微软雅黑" panose="020B0503020204020204" pitchFamily="34" charset="-122"/>
                          <a:ea typeface="微软雅黑" panose="020B0503020204020204" pitchFamily="34" charset="-122"/>
                        </a:rPr>
                        <a:t>适应症①及②：通常，成人</a:t>
                      </a:r>
                      <a:r>
                        <a:rPr lang="en-US" altLang="zh-CN" sz="12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次口服洛索洛芬钠（以无水物计）</a:t>
                      </a:r>
                      <a:r>
                        <a:rPr lang="en-US" altLang="zh-CN" sz="1200" dirty="0">
                          <a:latin typeface="微软雅黑" panose="020B0503020204020204" pitchFamily="34" charset="-122"/>
                          <a:ea typeface="微软雅黑" panose="020B0503020204020204" pitchFamily="34" charset="-122"/>
                        </a:rPr>
                        <a:t>60mg</a:t>
                      </a:r>
                      <a:r>
                        <a:rPr lang="zh-CN" altLang="en-US" sz="1200" dirty="0">
                          <a:latin typeface="微软雅黑" panose="020B0503020204020204" pitchFamily="34" charset="-122"/>
                          <a:ea typeface="微软雅黑" panose="020B0503020204020204" pitchFamily="34" charset="-122"/>
                        </a:rPr>
                        <a:t>，一日</a:t>
                      </a:r>
                      <a:r>
                        <a:rPr lang="en-US" altLang="zh-CN" sz="1200" dirty="0">
                          <a:latin typeface="微软雅黑" panose="020B0503020204020204" pitchFamily="34" charset="-122"/>
                          <a:ea typeface="微软雅黑" panose="020B0503020204020204" pitchFamily="34" charset="-122"/>
                        </a:rPr>
                        <a:t>3</a:t>
                      </a:r>
                      <a:r>
                        <a:rPr lang="zh-CN" altLang="en-US" sz="1200" dirty="0">
                          <a:latin typeface="微软雅黑" panose="020B0503020204020204" pitchFamily="34" charset="-122"/>
                          <a:ea typeface="微软雅黑" panose="020B0503020204020204" pitchFamily="34" charset="-122"/>
                        </a:rPr>
                        <a:t>次。出现症状时可</a:t>
                      </a:r>
                      <a:r>
                        <a:rPr lang="en-US" altLang="zh-CN" sz="12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次口服</a:t>
                      </a:r>
                      <a:r>
                        <a:rPr lang="en-US" altLang="zh-CN" sz="1200" dirty="0">
                          <a:latin typeface="微软雅黑" panose="020B0503020204020204" pitchFamily="34" charset="-122"/>
                          <a:ea typeface="微软雅黑" panose="020B0503020204020204" pitchFamily="34" charset="-122"/>
                        </a:rPr>
                        <a:t>60</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120mg</a:t>
                      </a:r>
                      <a:r>
                        <a:rPr lang="zh-CN" altLang="en-US" sz="1200" dirty="0">
                          <a:latin typeface="微软雅黑" panose="020B0503020204020204" pitchFamily="34" charset="-122"/>
                          <a:ea typeface="微软雅黑" panose="020B0503020204020204" pitchFamily="34" charset="-122"/>
                        </a:rPr>
                        <a:t>。应随年龄及症状适宜增减。</a:t>
                      </a:r>
                    </a:p>
                    <a:p>
                      <a:pPr>
                        <a:lnSpc>
                          <a:spcPct val="130000"/>
                        </a:lnSpc>
                      </a:pPr>
                      <a:r>
                        <a:rPr lang="zh-CN" altLang="en-US" sz="1200" dirty="0">
                          <a:latin typeface="微软雅黑" panose="020B0503020204020204" pitchFamily="34" charset="-122"/>
                          <a:ea typeface="微软雅黑" panose="020B0503020204020204" pitchFamily="34" charset="-122"/>
                        </a:rPr>
                        <a:t>适应症③： 通常，出现症状时，成人</a:t>
                      </a:r>
                      <a:r>
                        <a:rPr lang="en-US" altLang="zh-CN" sz="12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次口服洛索洛芬钠（以无水物计）</a:t>
                      </a:r>
                      <a:r>
                        <a:rPr lang="en-US" altLang="zh-CN" sz="1200" dirty="0">
                          <a:latin typeface="微软雅黑" panose="020B0503020204020204" pitchFamily="34" charset="-122"/>
                          <a:ea typeface="微软雅黑" panose="020B0503020204020204" pitchFamily="34" charset="-122"/>
                        </a:rPr>
                        <a:t>60mg</a:t>
                      </a:r>
                      <a:r>
                        <a:rPr lang="zh-CN" altLang="en-US" sz="1200" dirty="0">
                          <a:latin typeface="微软雅黑" panose="020B0503020204020204" pitchFamily="34" charset="-122"/>
                          <a:ea typeface="微软雅黑" panose="020B0503020204020204" pitchFamily="34" charset="-122"/>
                        </a:rPr>
                        <a:t>。应随年龄及症状适宜增减，但原则上一日</a:t>
                      </a:r>
                      <a:r>
                        <a:rPr lang="en-US" altLang="zh-CN" sz="1200" dirty="0">
                          <a:latin typeface="微软雅黑" panose="020B0503020204020204" pitchFamily="34" charset="-122"/>
                          <a:ea typeface="微软雅黑" panose="020B0503020204020204" pitchFamily="34" charset="-122"/>
                        </a:rPr>
                        <a:t>2</a:t>
                      </a:r>
                      <a:r>
                        <a:rPr lang="zh-CN" altLang="en-US" sz="1200" dirty="0">
                          <a:latin typeface="微软雅黑" panose="020B0503020204020204" pitchFamily="34" charset="-122"/>
                          <a:ea typeface="微软雅黑" panose="020B0503020204020204" pitchFamily="34" charset="-122"/>
                        </a:rPr>
                        <a:t>次，一日最多</a:t>
                      </a:r>
                      <a:r>
                        <a:rPr lang="en-US" altLang="zh-CN" sz="1200" dirty="0">
                          <a:latin typeface="微软雅黑" panose="020B0503020204020204" pitchFamily="34" charset="-122"/>
                          <a:ea typeface="微软雅黑" panose="020B0503020204020204" pitchFamily="34" charset="-122"/>
                        </a:rPr>
                        <a:t>180mg</a:t>
                      </a:r>
                      <a:r>
                        <a:rPr lang="zh-CN" altLang="en-US" sz="1200" dirty="0">
                          <a:latin typeface="微软雅黑" panose="020B0503020204020204" pitchFamily="34" charset="-122"/>
                          <a:ea typeface="微软雅黑" panose="020B0503020204020204" pitchFamily="34" charset="-122"/>
                        </a:rPr>
                        <a:t>为限。另外，空腹时不宜服药，或遵医嘱。</a:t>
                      </a:r>
                    </a:p>
                  </a:txBody>
                  <a:tcPr anchor="ctr"/>
                </a:tc>
                <a:extLst>
                  <a:ext uri="{0D108BD9-81ED-4DB2-BD59-A6C34878D82A}">
                    <a16:rowId xmlns:a16="http://schemas.microsoft.com/office/drawing/2014/main" val="10007"/>
                  </a:ext>
                </a:extLst>
              </a:tr>
            </a:tbl>
          </a:graphicData>
        </a:graphic>
      </p:graphicFrame>
      <p:pic>
        <p:nvPicPr>
          <p:cNvPr id="19" name="图片 11" descr="对"/>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06945" y="3425586"/>
            <a:ext cx="307340" cy="307340"/>
          </a:xfrm>
          <a:prstGeom prst="rect">
            <a:avLst/>
          </a:prstGeom>
        </p:spPr>
      </p:pic>
      <p:pic>
        <p:nvPicPr>
          <p:cNvPr id="20" name="图片 11" descr="对"/>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06945" y="4450724"/>
            <a:ext cx="307340" cy="307340"/>
          </a:xfrm>
          <a:prstGeom prst="rect">
            <a:avLst/>
          </a:prstGeom>
        </p:spPr>
      </p:pic>
      <p:pic>
        <p:nvPicPr>
          <p:cNvPr id="21" name="图片 11" descr="对"/>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14348" y="5475862"/>
            <a:ext cx="307340" cy="307340"/>
          </a:xfrm>
          <a:prstGeom prst="rect">
            <a:avLst/>
          </a:prstGeom>
        </p:spPr>
      </p:pic>
      <p:sp>
        <p:nvSpPr>
          <p:cNvPr id="2" name="Rectangle 1"/>
          <p:cNvSpPr>
            <a:spLocks noChangeArrowheads="1"/>
          </p:cNvSpPr>
          <p:nvPr/>
        </p:nvSpPr>
        <p:spPr bwMode="auto">
          <a:xfrm>
            <a:off x="7344729" y="3303573"/>
            <a:ext cx="429149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剂型均一，剂量更精准</a:t>
            </a:r>
            <a:endParaRPr kumimoji="0" lang="en-US" altLang="zh-CN" sz="18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溶液静置不分层，无需摇匀，相比混悬液剂量把控更为精确。</a:t>
            </a:r>
          </a:p>
        </p:txBody>
      </p:sp>
      <p:sp>
        <p:nvSpPr>
          <p:cNvPr id="22" name="文本框 21"/>
          <p:cNvSpPr txBox="1"/>
          <p:nvPr/>
        </p:nvSpPr>
        <p:spPr>
          <a:xfrm>
            <a:off x="7347262" y="4339307"/>
            <a:ext cx="4278652" cy="9233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pPr>
            <a:r>
              <a:rPr lang="zh-CN" altLang="en-US" b="1" dirty="0">
                <a:latin typeface="微软雅黑" panose="020B0503020204020204" pitchFamily="34" charset="-122"/>
                <a:ea typeface="微软雅黑" panose="020B0503020204020204" pitchFamily="34" charset="-122"/>
              </a:rPr>
              <a:t>快速起效，作用更持久</a:t>
            </a:r>
            <a:endPar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en-US"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无需崩解溶解</a:t>
            </a:r>
            <a:r>
              <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，原型血药达峰</a:t>
            </a:r>
            <a:r>
              <a:rPr kumimoji="0" lang="zh-CN" altLang="en-US"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仅</a:t>
            </a:r>
            <a:r>
              <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30分钟，</a:t>
            </a:r>
            <a:r>
              <a:rPr kumimoji="0" lang="zh-CN" altLang="en-US"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且持续稳定发挥疗效</a:t>
            </a:r>
            <a:endParaRPr kumimoji="0" lang="en-US"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p:txBody>
      </p:sp>
      <p:sp>
        <p:nvSpPr>
          <p:cNvPr id="23" name="文本框 22"/>
          <p:cNvSpPr txBox="1"/>
          <p:nvPr/>
        </p:nvSpPr>
        <p:spPr>
          <a:xfrm>
            <a:off x="7353278" y="5403418"/>
            <a:ext cx="4291496" cy="9233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前体药物，胃肠刺激小</a:t>
            </a:r>
            <a:endPar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独特前体设计，临床研究证实其胃肠道安全性显著优于布洛芬。</a:t>
            </a:r>
          </a:p>
        </p:txBody>
      </p:sp>
      <p:sp>
        <p:nvSpPr>
          <p:cNvPr id="24" name="文本框 23"/>
          <p:cNvSpPr txBox="1"/>
          <p:nvPr/>
        </p:nvSpPr>
        <p:spPr>
          <a:xfrm>
            <a:off x="1141520" y="-36383"/>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国内唯一口服溶液镇痛药</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459509"/>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 name="圆角矩形 6"/>
          <p:cNvSpPr/>
          <p:nvPr/>
        </p:nvSpPr>
        <p:spPr>
          <a:xfrm>
            <a:off x="382183" y="636914"/>
            <a:ext cx="11360728" cy="5775036"/>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1341675" y="2062645"/>
            <a:ext cx="4408022" cy="3981439"/>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1365849" y="1089926"/>
            <a:ext cx="4408022" cy="77960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Freeform 103"/>
          <p:cNvSpPr/>
          <p:nvPr/>
        </p:nvSpPr>
        <p:spPr bwMode="auto">
          <a:xfrm>
            <a:off x="8254327" y="2575317"/>
            <a:ext cx="492403" cy="489423"/>
          </a:xfrm>
          <a:custGeom>
            <a:avLst/>
            <a:gdLst>
              <a:gd name="connsiteX0" fmla="*/ 2876372 w 4722813"/>
              <a:gd name="connsiteY0" fmla="*/ 4284662 h 4694238"/>
              <a:gd name="connsiteX1" fmla="*/ 2913562 w 4722813"/>
              <a:gd name="connsiteY1" fmla="*/ 4286250 h 4694238"/>
              <a:gd name="connsiteX2" fmla="*/ 2949170 w 4722813"/>
              <a:gd name="connsiteY2" fmla="*/ 4295775 h 4694238"/>
              <a:gd name="connsiteX3" fmla="*/ 2981612 w 4722813"/>
              <a:gd name="connsiteY3" fmla="*/ 4311650 h 4694238"/>
              <a:gd name="connsiteX4" fmla="*/ 3010098 w 4722813"/>
              <a:gd name="connsiteY4" fmla="*/ 4333081 h 4694238"/>
              <a:gd name="connsiteX5" fmla="*/ 3036210 w 4722813"/>
              <a:gd name="connsiteY5" fmla="*/ 4360862 h 4694238"/>
              <a:gd name="connsiteX6" fmla="*/ 3054410 w 4722813"/>
              <a:gd name="connsiteY6" fmla="*/ 4392612 h 4694238"/>
              <a:gd name="connsiteX7" fmla="*/ 3067861 w 4722813"/>
              <a:gd name="connsiteY7" fmla="*/ 4428331 h 4694238"/>
              <a:gd name="connsiteX8" fmla="*/ 3073400 w 4722813"/>
              <a:gd name="connsiteY8" fmla="*/ 4467225 h 4694238"/>
              <a:gd name="connsiteX9" fmla="*/ 3071818 w 4722813"/>
              <a:gd name="connsiteY9" fmla="*/ 4504531 h 4694238"/>
              <a:gd name="connsiteX10" fmla="*/ 3062322 w 4722813"/>
              <a:gd name="connsiteY10" fmla="*/ 4538662 h 4694238"/>
              <a:gd name="connsiteX11" fmla="*/ 3046497 w 4722813"/>
              <a:gd name="connsiteY11" fmla="*/ 4572000 h 4694238"/>
              <a:gd name="connsiteX12" fmla="*/ 3025132 w 4722813"/>
              <a:gd name="connsiteY12" fmla="*/ 4602162 h 4694238"/>
              <a:gd name="connsiteX13" fmla="*/ 2997438 w 4722813"/>
              <a:gd name="connsiteY13" fmla="*/ 4626769 h 4694238"/>
              <a:gd name="connsiteX14" fmla="*/ 2965787 w 4722813"/>
              <a:gd name="connsiteY14" fmla="*/ 4645025 h 4694238"/>
              <a:gd name="connsiteX15" fmla="*/ 2930179 w 4722813"/>
              <a:gd name="connsiteY15" fmla="*/ 4657725 h 4694238"/>
              <a:gd name="connsiteX16" fmla="*/ 2860547 w 4722813"/>
              <a:gd name="connsiteY16" fmla="*/ 4675187 h 4694238"/>
              <a:gd name="connsiteX17" fmla="*/ 2790123 w 4722813"/>
              <a:gd name="connsiteY17" fmla="*/ 4689475 h 4694238"/>
              <a:gd name="connsiteX18" fmla="*/ 2751350 w 4722813"/>
              <a:gd name="connsiteY18" fmla="*/ 4692650 h 4694238"/>
              <a:gd name="connsiteX19" fmla="*/ 2713369 w 4722813"/>
              <a:gd name="connsiteY19" fmla="*/ 4687888 h 4694238"/>
              <a:gd name="connsiteX20" fmla="*/ 2678553 w 4722813"/>
              <a:gd name="connsiteY20" fmla="*/ 4676775 h 4694238"/>
              <a:gd name="connsiteX21" fmla="*/ 2646111 w 4722813"/>
              <a:gd name="connsiteY21" fmla="*/ 4657725 h 4694238"/>
              <a:gd name="connsiteX22" fmla="*/ 2618416 w 4722813"/>
              <a:gd name="connsiteY22" fmla="*/ 4635500 h 4694238"/>
              <a:gd name="connsiteX23" fmla="*/ 2597051 w 4722813"/>
              <a:gd name="connsiteY23" fmla="*/ 4606131 h 4694238"/>
              <a:gd name="connsiteX24" fmla="*/ 2579643 w 4722813"/>
              <a:gd name="connsiteY24" fmla="*/ 4573587 h 4694238"/>
              <a:gd name="connsiteX25" fmla="*/ 2570148 w 4722813"/>
              <a:gd name="connsiteY25" fmla="*/ 4537075 h 4694238"/>
              <a:gd name="connsiteX26" fmla="*/ 2565400 w 4722813"/>
              <a:gd name="connsiteY26" fmla="*/ 4498975 h 4694238"/>
              <a:gd name="connsiteX27" fmla="*/ 2570148 w 4722813"/>
              <a:gd name="connsiteY27" fmla="*/ 4461668 h 4694238"/>
              <a:gd name="connsiteX28" fmla="*/ 2581226 w 4722813"/>
              <a:gd name="connsiteY28" fmla="*/ 4426743 h 4694238"/>
              <a:gd name="connsiteX29" fmla="*/ 2600216 w 4722813"/>
              <a:gd name="connsiteY29" fmla="*/ 4394993 h 4694238"/>
              <a:gd name="connsiteX30" fmla="*/ 2623163 w 4722813"/>
              <a:gd name="connsiteY30" fmla="*/ 4366418 h 4694238"/>
              <a:gd name="connsiteX31" fmla="*/ 2651649 w 4722813"/>
              <a:gd name="connsiteY31" fmla="*/ 4343400 h 4694238"/>
              <a:gd name="connsiteX32" fmla="*/ 2684092 w 4722813"/>
              <a:gd name="connsiteY32" fmla="*/ 4325937 h 4694238"/>
              <a:gd name="connsiteX33" fmla="*/ 2721282 w 4722813"/>
              <a:gd name="connsiteY33" fmla="*/ 4314825 h 4694238"/>
              <a:gd name="connsiteX34" fmla="*/ 2839182 w 4722813"/>
              <a:gd name="connsiteY34" fmla="*/ 4290218 h 4694238"/>
              <a:gd name="connsiteX35" fmla="*/ 3550444 w 4722813"/>
              <a:gd name="connsiteY35" fmla="*/ 3987800 h 4694238"/>
              <a:gd name="connsiteX36" fmla="*/ 3582194 w 4722813"/>
              <a:gd name="connsiteY36" fmla="*/ 3989385 h 4694238"/>
              <a:gd name="connsiteX37" fmla="*/ 3613944 w 4722813"/>
              <a:gd name="connsiteY37" fmla="*/ 3994931 h 4694238"/>
              <a:gd name="connsiteX38" fmla="*/ 3643313 w 4722813"/>
              <a:gd name="connsiteY38" fmla="*/ 4006816 h 4694238"/>
              <a:gd name="connsiteX39" fmla="*/ 3672681 w 4722813"/>
              <a:gd name="connsiteY39" fmla="*/ 4024248 h 4694238"/>
              <a:gd name="connsiteX40" fmla="*/ 3696494 w 4722813"/>
              <a:gd name="connsiteY40" fmla="*/ 4045642 h 4694238"/>
              <a:gd name="connsiteX41" fmla="*/ 3717925 w 4722813"/>
              <a:gd name="connsiteY41" fmla="*/ 4072582 h 4694238"/>
              <a:gd name="connsiteX42" fmla="*/ 3735388 w 4722813"/>
              <a:gd name="connsiteY42" fmla="*/ 4102691 h 4694238"/>
              <a:gd name="connsiteX43" fmla="*/ 3745706 w 4722813"/>
              <a:gd name="connsiteY43" fmla="*/ 4134385 h 4694238"/>
              <a:gd name="connsiteX44" fmla="*/ 3749675 w 4722813"/>
              <a:gd name="connsiteY44" fmla="*/ 4166871 h 4694238"/>
              <a:gd name="connsiteX45" fmla="*/ 3748088 w 4722813"/>
              <a:gd name="connsiteY45" fmla="*/ 4198565 h 4694238"/>
              <a:gd name="connsiteX46" fmla="*/ 3742531 w 4722813"/>
              <a:gd name="connsiteY46" fmla="*/ 4231844 h 4694238"/>
              <a:gd name="connsiteX47" fmla="*/ 3731419 w 4722813"/>
              <a:gd name="connsiteY47" fmla="*/ 4261953 h 4694238"/>
              <a:gd name="connsiteX48" fmla="*/ 3713956 w 4722813"/>
              <a:gd name="connsiteY48" fmla="*/ 4288893 h 4694238"/>
              <a:gd name="connsiteX49" fmla="*/ 3692525 w 4722813"/>
              <a:gd name="connsiteY49" fmla="*/ 4315041 h 4694238"/>
              <a:gd name="connsiteX50" fmla="*/ 3665538 w 4722813"/>
              <a:gd name="connsiteY50" fmla="*/ 4336434 h 4694238"/>
              <a:gd name="connsiteX51" fmla="*/ 3605213 w 4722813"/>
              <a:gd name="connsiteY51" fmla="*/ 4375260 h 4694238"/>
              <a:gd name="connsiteX52" fmla="*/ 3543300 w 4722813"/>
              <a:gd name="connsiteY52" fmla="*/ 4410915 h 4694238"/>
              <a:gd name="connsiteX53" fmla="*/ 3509169 w 4722813"/>
              <a:gd name="connsiteY53" fmla="*/ 4426762 h 4694238"/>
              <a:gd name="connsiteX54" fmla="*/ 3472656 w 4722813"/>
              <a:gd name="connsiteY54" fmla="*/ 4435478 h 4694238"/>
              <a:gd name="connsiteX55" fmla="*/ 3436938 w 4722813"/>
              <a:gd name="connsiteY55" fmla="*/ 4437063 h 4694238"/>
              <a:gd name="connsiteX56" fmla="*/ 3402806 w 4722813"/>
              <a:gd name="connsiteY56" fmla="*/ 4431517 h 4694238"/>
              <a:gd name="connsiteX57" fmla="*/ 3369469 w 4722813"/>
              <a:gd name="connsiteY57" fmla="*/ 4419631 h 4694238"/>
              <a:gd name="connsiteX58" fmla="*/ 3338513 w 4722813"/>
              <a:gd name="connsiteY58" fmla="*/ 4402200 h 4694238"/>
              <a:gd name="connsiteX59" fmla="*/ 3317875 w 4722813"/>
              <a:gd name="connsiteY59" fmla="*/ 4385560 h 4694238"/>
              <a:gd name="connsiteX60" fmla="*/ 3299619 w 4722813"/>
              <a:gd name="connsiteY60" fmla="*/ 4364959 h 4694238"/>
              <a:gd name="connsiteX61" fmla="*/ 3283744 w 4722813"/>
              <a:gd name="connsiteY61" fmla="*/ 4341981 h 4694238"/>
              <a:gd name="connsiteX62" fmla="*/ 3269456 w 4722813"/>
              <a:gd name="connsiteY62" fmla="*/ 4310287 h 4694238"/>
              <a:gd name="connsiteX63" fmla="*/ 3260725 w 4722813"/>
              <a:gd name="connsiteY63" fmla="*/ 4279385 h 4694238"/>
              <a:gd name="connsiteX64" fmla="*/ 3257550 w 4722813"/>
              <a:gd name="connsiteY64" fmla="*/ 4246106 h 4694238"/>
              <a:gd name="connsiteX65" fmla="*/ 3260725 w 4722813"/>
              <a:gd name="connsiteY65" fmla="*/ 4212828 h 4694238"/>
              <a:gd name="connsiteX66" fmla="*/ 3269456 w 4722813"/>
              <a:gd name="connsiteY66" fmla="*/ 4182718 h 4694238"/>
              <a:gd name="connsiteX67" fmla="*/ 3282156 w 4722813"/>
              <a:gd name="connsiteY67" fmla="*/ 4152609 h 4694238"/>
              <a:gd name="connsiteX68" fmla="*/ 3301206 w 4722813"/>
              <a:gd name="connsiteY68" fmla="*/ 4125669 h 4694238"/>
              <a:gd name="connsiteX69" fmla="*/ 3325019 w 4722813"/>
              <a:gd name="connsiteY69" fmla="*/ 4102691 h 4694238"/>
              <a:gd name="connsiteX70" fmla="*/ 3352800 w 4722813"/>
              <a:gd name="connsiteY70" fmla="*/ 4082882 h 4694238"/>
              <a:gd name="connsiteX71" fmla="*/ 3455988 w 4722813"/>
              <a:gd name="connsiteY71" fmla="*/ 4019494 h 4694238"/>
              <a:gd name="connsiteX72" fmla="*/ 3486150 w 4722813"/>
              <a:gd name="connsiteY72" fmla="*/ 4002062 h 4694238"/>
              <a:gd name="connsiteX73" fmla="*/ 3517106 w 4722813"/>
              <a:gd name="connsiteY73" fmla="*/ 3992554 h 4694238"/>
              <a:gd name="connsiteX74" fmla="*/ 4087019 w 4722813"/>
              <a:gd name="connsiteY74" fmla="*/ 3479800 h 4694238"/>
              <a:gd name="connsiteX75" fmla="*/ 4119563 w 4722813"/>
              <a:gd name="connsiteY75" fmla="*/ 3481388 h 4694238"/>
              <a:gd name="connsiteX76" fmla="*/ 4151313 w 4722813"/>
              <a:gd name="connsiteY76" fmla="*/ 3486944 h 4694238"/>
              <a:gd name="connsiteX77" fmla="*/ 4183063 w 4722813"/>
              <a:gd name="connsiteY77" fmla="*/ 3500438 h 4694238"/>
              <a:gd name="connsiteX78" fmla="*/ 4211638 w 4722813"/>
              <a:gd name="connsiteY78" fmla="*/ 3517106 h 4694238"/>
              <a:gd name="connsiteX79" fmla="*/ 4237832 w 4722813"/>
              <a:gd name="connsiteY79" fmla="*/ 3540125 h 4694238"/>
              <a:gd name="connsiteX80" fmla="*/ 4257675 w 4722813"/>
              <a:gd name="connsiteY80" fmla="*/ 3567906 h 4694238"/>
              <a:gd name="connsiteX81" fmla="*/ 4273550 w 4722813"/>
              <a:gd name="connsiteY81" fmla="*/ 3596481 h 4694238"/>
              <a:gd name="connsiteX82" fmla="*/ 4283869 w 4722813"/>
              <a:gd name="connsiteY82" fmla="*/ 3628231 h 4694238"/>
              <a:gd name="connsiteX83" fmla="*/ 4287838 w 4722813"/>
              <a:gd name="connsiteY83" fmla="*/ 3659981 h 4694238"/>
              <a:gd name="connsiteX84" fmla="*/ 4286250 w 4722813"/>
              <a:gd name="connsiteY84" fmla="*/ 3690938 h 4694238"/>
              <a:gd name="connsiteX85" fmla="*/ 4280694 w 4722813"/>
              <a:gd name="connsiteY85" fmla="*/ 3724275 h 4694238"/>
              <a:gd name="connsiteX86" fmla="*/ 4267994 w 4722813"/>
              <a:gd name="connsiteY86" fmla="*/ 3754438 h 4694238"/>
              <a:gd name="connsiteX87" fmla="*/ 4250532 w 4722813"/>
              <a:gd name="connsiteY87" fmla="*/ 3784600 h 4694238"/>
              <a:gd name="connsiteX88" fmla="*/ 4206082 w 4722813"/>
              <a:gd name="connsiteY88" fmla="*/ 3841750 h 4694238"/>
              <a:gd name="connsiteX89" fmla="*/ 4160044 w 4722813"/>
              <a:gd name="connsiteY89" fmla="*/ 3896519 h 4694238"/>
              <a:gd name="connsiteX90" fmla="*/ 4134644 w 4722813"/>
              <a:gd name="connsiteY90" fmla="*/ 3922713 h 4694238"/>
              <a:gd name="connsiteX91" fmla="*/ 4104482 w 4722813"/>
              <a:gd name="connsiteY91" fmla="*/ 3940969 h 4694238"/>
              <a:gd name="connsiteX92" fmla="*/ 4072732 w 4722813"/>
              <a:gd name="connsiteY92" fmla="*/ 3955257 h 4694238"/>
              <a:gd name="connsiteX93" fmla="*/ 4037806 w 4722813"/>
              <a:gd name="connsiteY93" fmla="*/ 3962400 h 4694238"/>
              <a:gd name="connsiteX94" fmla="*/ 4003675 w 4722813"/>
              <a:gd name="connsiteY94" fmla="*/ 3963988 h 4694238"/>
              <a:gd name="connsiteX95" fmla="*/ 3971132 w 4722813"/>
              <a:gd name="connsiteY95" fmla="*/ 3958432 h 4694238"/>
              <a:gd name="connsiteX96" fmla="*/ 3936207 w 4722813"/>
              <a:gd name="connsiteY96" fmla="*/ 3947319 h 4694238"/>
              <a:gd name="connsiteX97" fmla="*/ 3906044 w 4722813"/>
              <a:gd name="connsiteY97" fmla="*/ 3929857 h 4694238"/>
              <a:gd name="connsiteX98" fmla="*/ 3891757 w 4722813"/>
              <a:gd name="connsiteY98" fmla="*/ 3917950 h 4694238"/>
              <a:gd name="connsiteX99" fmla="*/ 3866357 w 4722813"/>
              <a:gd name="connsiteY99" fmla="*/ 3890963 h 4694238"/>
              <a:gd name="connsiteX100" fmla="*/ 3845719 w 4722813"/>
              <a:gd name="connsiteY100" fmla="*/ 3859213 h 4694238"/>
              <a:gd name="connsiteX101" fmla="*/ 3831432 w 4722813"/>
              <a:gd name="connsiteY101" fmla="*/ 3825082 h 4694238"/>
              <a:gd name="connsiteX102" fmla="*/ 3825875 w 4722813"/>
              <a:gd name="connsiteY102" fmla="*/ 3788569 h 4694238"/>
              <a:gd name="connsiteX103" fmla="*/ 3825875 w 4722813"/>
              <a:gd name="connsiteY103" fmla="*/ 3752850 h 4694238"/>
              <a:gd name="connsiteX104" fmla="*/ 3834607 w 4722813"/>
              <a:gd name="connsiteY104" fmla="*/ 3717132 h 4694238"/>
              <a:gd name="connsiteX105" fmla="*/ 3848894 w 4722813"/>
              <a:gd name="connsiteY105" fmla="*/ 3683000 h 4694238"/>
              <a:gd name="connsiteX106" fmla="*/ 3870325 w 4722813"/>
              <a:gd name="connsiteY106" fmla="*/ 3651250 h 4694238"/>
              <a:gd name="connsiteX107" fmla="*/ 3946525 w 4722813"/>
              <a:gd name="connsiteY107" fmla="*/ 3556000 h 4694238"/>
              <a:gd name="connsiteX108" fmla="*/ 3969544 w 4722813"/>
              <a:gd name="connsiteY108" fmla="*/ 3530600 h 4694238"/>
              <a:gd name="connsiteX109" fmla="*/ 3994944 w 4722813"/>
              <a:gd name="connsiteY109" fmla="*/ 3509963 h 4694238"/>
              <a:gd name="connsiteX110" fmla="*/ 4023519 w 4722813"/>
              <a:gd name="connsiteY110" fmla="*/ 3494088 h 4694238"/>
              <a:gd name="connsiteX111" fmla="*/ 4055269 w 4722813"/>
              <a:gd name="connsiteY111" fmla="*/ 3484563 h 4694238"/>
              <a:gd name="connsiteX112" fmla="*/ 4415228 w 4722813"/>
              <a:gd name="connsiteY112" fmla="*/ 2822575 h 4694238"/>
              <a:gd name="connsiteX113" fmla="*/ 4452464 w 4722813"/>
              <a:gd name="connsiteY113" fmla="*/ 2824158 h 4694238"/>
              <a:gd name="connsiteX114" fmla="*/ 4491285 w 4722813"/>
              <a:gd name="connsiteY114" fmla="*/ 2831279 h 4694238"/>
              <a:gd name="connsiteX115" fmla="*/ 4525352 w 4722813"/>
              <a:gd name="connsiteY115" fmla="*/ 2847104 h 4694238"/>
              <a:gd name="connsiteX116" fmla="*/ 4557042 w 4722813"/>
              <a:gd name="connsiteY116" fmla="*/ 2867677 h 4694238"/>
              <a:gd name="connsiteX117" fmla="*/ 4582395 w 4722813"/>
              <a:gd name="connsiteY117" fmla="*/ 2894580 h 4694238"/>
              <a:gd name="connsiteX118" fmla="*/ 4601409 w 4722813"/>
              <a:gd name="connsiteY118" fmla="*/ 2924648 h 4694238"/>
              <a:gd name="connsiteX119" fmla="*/ 4615670 w 4722813"/>
              <a:gd name="connsiteY119" fmla="*/ 2957881 h 4694238"/>
              <a:gd name="connsiteX120" fmla="*/ 4622800 w 4722813"/>
              <a:gd name="connsiteY120" fmla="*/ 2995070 h 4694238"/>
              <a:gd name="connsiteX121" fmla="*/ 4622800 w 4722813"/>
              <a:gd name="connsiteY121" fmla="*/ 3032260 h 4694238"/>
              <a:gd name="connsiteX122" fmla="*/ 4614085 w 4722813"/>
              <a:gd name="connsiteY122" fmla="*/ 3069449 h 4694238"/>
              <a:gd name="connsiteX123" fmla="*/ 4592694 w 4722813"/>
              <a:gd name="connsiteY123" fmla="*/ 3136706 h 4694238"/>
              <a:gd name="connsiteX124" fmla="*/ 4566549 w 4722813"/>
              <a:gd name="connsiteY124" fmla="*/ 3205546 h 4694238"/>
              <a:gd name="connsiteX125" fmla="*/ 4549912 w 4722813"/>
              <a:gd name="connsiteY125" fmla="*/ 3239570 h 4694238"/>
              <a:gd name="connsiteX126" fmla="*/ 4526936 w 4722813"/>
              <a:gd name="connsiteY126" fmla="*/ 3268056 h 4694238"/>
              <a:gd name="connsiteX127" fmla="*/ 4499207 w 4722813"/>
              <a:gd name="connsiteY127" fmla="*/ 3292585 h 4694238"/>
              <a:gd name="connsiteX128" fmla="*/ 4468309 w 4722813"/>
              <a:gd name="connsiteY128" fmla="*/ 3309992 h 4694238"/>
              <a:gd name="connsiteX129" fmla="*/ 4433450 w 4722813"/>
              <a:gd name="connsiteY129" fmla="*/ 3321070 h 4694238"/>
              <a:gd name="connsiteX130" fmla="*/ 4397798 w 4722813"/>
              <a:gd name="connsiteY130" fmla="*/ 3327400 h 4694238"/>
              <a:gd name="connsiteX131" fmla="*/ 4360562 w 4722813"/>
              <a:gd name="connsiteY131" fmla="*/ 3324235 h 4694238"/>
              <a:gd name="connsiteX132" fmla="*/ 4323325 w 4722813"/>
              <a:gd name="connsiteY132" fmla="*/ 3313949 h 4694238"/>
              <a:gd name="connsiteX133" fmla="*/ 4300350 w 4722813"/>
              <a:gd name="connsiteY133" fmla="*/ 3304453 h 4694238"/>
              <a:gd name="connsiteX134" fmla="*/ 4280543 w 4722813"/>
              <a:gd name="connsiteY134" fmla="*/ 3292585 h 4694238"/>
              <a:gd name="connsiteX135" fmla="*/ 4253606 w 4722813"/>
              <a:gd name="connsiteY135" fmla="*/ 3268056 h 4694238"/>
              <a:gd name="connsiteX136" fmla="*/ 4231423 w 4722813"/>
              <a:gd name="connsiteY136" fmla="*/ 3241153 h 4694238"/>
              <a:gd name="connsiteX137" fmla="*/ 4216370 w 4722813"/>
              <a:gd name="connsiteY137" fmla="*/ 3209502 h 4694238"/>
              <a:gd name="connsiteX138" fmla="*/ 4204486 w 4722813"/>
              <a:gd name="connsiteY138" fmla="*/ 3176269 h 4694238"/>
              <a:gd name="connsiteX139" fmla="*/ 4200525 w 4722813"/>
              <a:gd name="connsiteY139" fmla="*/ 3140662 h 4694238"/>
              <a:gd name="connsiteX140" fmla="*/ 4202902 w 4722813"/>
              <a:gd name="connsiteY140" fmla="*/ 3105056 h 4694238"/>
              <a:gd name="connsiteX141" fmla="*/ 4213201 w 4722813"/>
              <a:gd name="connsiteY141" fmla="*/ 3069449 h 4694238"/>
              <a:gd name="connsiteX142" fmla="*/ 4253606 w 4722813"/>
              <a:gd name="connsiteY142" fmla="*/ 2956298 h 4694238"/>
              <a:gd name="connsiteX143" fmla="*/ 4267867 w 4722813"/>
              <a:gd name="connsiteY143" fmla="*/ 2920692 h 4694238"/>
              <a:gd name="connsiteX144" fmla="*/ 4289258 w 4722813"/>
              <a:gd name="connsiteY144" fmla="*/ 2890624 h 4694238"/>
              <a:gd name="connsiteX145" fmla="*/ 4314611 w 4722813"/>
              <a:gd name="connsiteY145" fmla="*/ 2864512 h 4694238"/>
              <a:gd name="connsiteX146" fmla="*/ 4346301 w 4722813"/>
              <a:gd name="connsiteY146" fmla="*/ 2844731 h 4694238"/>
              <a:gd name="connsiteX147" fmla="*/ 4379576 w 4722813"/>
              <a:gd name="connsiteY147" fmla="*/ 2829697 h 4694238"/>
              <a:gd name="connsiteX148" fmla="*/ 4523961 w 4722813"/>
              <a:gd name="connsiteY148" fmla="*/ 2089150 h 4694238"/>
              <a:gd name="connsiteX149" fmla="*/ 4562936 w 4722813"/>
              <a:gd name="connsiteY149" fmla="*/ 2092320 h 4694238"/>
              <a:gd name="connsiteX150" fmla="*/ 4598730 w 4722813"/>
              <a:gd name="connsiteY150" fmla="*/ 2101038 h 4694238"/>
              <a:gd name="connsiteX151" fmla="*/ 4632137 w 4722813"/>
              <a:gd name="connsiteY151" fmla="*/ 2118474 h 4694238"/>
              <a:gd name="connsiteX152" fmla="*/ 4660771 w 4722813"/>
              <a:gd name="connsiteY152" fmla="*/ 2139872 h 4694238"/>
              <a:gd name="connsiteX153" fmla="*/ 4685429 w 4722813"/>
              <a:gd name="connsiteY153" fmla="*/ 2166818 h 4694238"/>
              <a:gd name="connsiteX154" fmla="*/ 4703723 w 4722813"/>
              <a:gd name="connsiteY154" fmla="*/ 2198519 h 4694238"/>
              <a:gd name="connsiteX155" fmla="*/ 4716450 w 4722813"/>
              <a:gd name="connsiteY155" fmla="*/ 2234182 h 4694238"/>
              <a:gd name="connsiteX156" fmla="*/ 4721222 w 4722813"/>
              <a:gd name="connsiteY156" fmla="*/ 2271431 h 4694238"/>
              <a:gd name="connsiteX157" fmla="*/ 4722813 w 4722813"/>
              <a:gd name="connsiteY157" fmla="*/ 2343550 h 4694238"/>
              <a:gd name="connsiteX158" fmla="*/ 4722813 w 4722813"/>
              <a:gd name="connsiteY158" fmla="*/ 2416463 h 4694238"/>
              <a:gd name="connsiteX159" fmla="*/ 4718041 w 4722813"/>
              <a:gd name="connsiteY159" fmla="*/ 2453711 h 4694238"/>
              <a:gd name="connsiteX160" fmla="*/ 4706905 w 4722813"/>
              <a:gd name="connsiteY160" fmla="*/ 2489375 h 4694238"/>
              <a:gd name="connsiteX161" fmla="*/ 4687815 w 4722813"/>
              <a:gd name="connsiteY161" fmla="*/ 2521076 h 4694238"/>
              <a:gd name="connsiteX162" fmla="*/ 4663157 w 4722813"/>
              <a:gd name="connsiteY162" fmla="*/ 2548814 h 4694238"/>
              <a:gd name="connsiteX163" fmla="*/ 4634523 w 4722813"/>
              <a:gd name="connsiteY163" fmla="*/ 2571797 h 4694238"/>
              <a:gd name="connsiteX164" fmla="*/ 4603502 w 4722813"/>
              <a:gd name="connsiteY164" fmla="*/ 2588440 h 4694238"/>
              <a:gd name="connsiteX165" fmla="*/ 4566913 w 4722813"/>
              <a:gd name="connsiteY165" fmla="*/ 2598743 h 4694238"/>
              <a:gd name="connsiteX166" fmla="*/ 4528734 w 4722813"/>
              <a:gd name="connsiteY166" fmla="*/ 2601913 h 4694238"/>
              <a:gd name="connsiteX167" fmla="*/ 4489759 w 4722813"/>
              <a:gd name="connsiteY167" fmla="*/ 2597158 h 4694238"/>
              <a:gd name="connsiteX168" fmla="*/ 4454761 w 4722813"/>
              <a:gd name="connsiteY168" fmla="*/ 2584478 h 4694238"/>
              <a:gd name="connsiteX169" fmla="*/ 4423740 w 4722813"/>
              <a:gd name="connsiteY169" fmla="*/ 2567042 h 4694238"/>
              <a:gd name="connsiteX170" fmla="*/ 4394310 w 4722813"/>
              <a:gd name="connsiteY170" fmla="*/ 2542474 h 4694238"/>
              <a:gd name="connsiteX171" fmla="*/ 4372834 w 4722813"/>
              <a:gd name="connsiteY171" fmla="*/ 2513943 h 4694238"/>
              <a:gd name="connsiteX172" fmla="*/ 4356130 w 4722813"/>
              <a:gd name="connsiteY172" fmla="*/ 2482242 h 4694238"/>
              <a:gd name="connsiteX173" fmla="*/ 4345790 w 4722813"/>
              <a:gd name="connsiteY173" fmla="*/ 2444993 h 4694238"/>
              <a:gd name="connsiteX174" fmla="*/ 4342608 w 4722813"/>
              <a:gd name="connsiteY174" fmla="*/ 2407745 h 4694238"/>
              <a:gd name="connsiteX175" fmla="*/ 4342608 w 4722813"/>
              <a:gd name="connsiteY175" fmla="*/ 2347513 h 4694238"/>
              <a:gd name="connsiteX176" fmla="*/ 4341813 w 4722813"/>
              <a:gd name="connsiteY176" fmla="*/ 2287281 h 4694238"/>
              <a:gd name="connsiteX177" fmla="*/ 4342608 w 4722813"/>
              <a:gd name="connsiteY177" fmla="*/ 2248448 h 4694238"/>
              <a:gd name="connsiteX178" fmla="*/ 4352949 w 4722813"/>
              <a:gd name="connsiteY178" fmla="*/ 2212784 h 4694238"/>
              <a:gd name="connsiteX179" fmla="*/ 4368857 w 4722813"/>
              <a:gd name="connsiteY179" fmla="*/ 2179498 h 4694238"/>
              <a:gd name="connsiteX180" fmla="*/ 4391924 w 4722813"/>
              <a:gd name="connsiteY180" fmla="*/ 2150967 h 4694238"/>
              <a:gd name="connsiteX181" fmla="*/ 4418967 w 4722813"/>
              <a:gd name="connsiteY181" fmla="*/ 2126399 h 4694238"/>
              <a:gd name="connsiteX182" fmla="*/ 4450784 w 4722813"/>
              <a:gd name="connsiteY182" fmla="*/ 2108171 h 4694238"/>
              <a:gd name="connsiteX183" fmla="*/ 4484986 w 4722813"/>
              <a:gd name="connsiteY183" fmla="*/ 2095490 h 4694238"/>
              <a:gd name="connsiteX184" fmla="*/ 4381138 w 4722813"/>
              <a:gd name="connsiteY184" fmla="*/ 1366837 h 4694238"/>
              <a:gd name="connsiteX185" fmla="*/ 4418375 w 4722813"/>
              <a:gd name="connsiteY185" fmla="*/ 1370812 h 4694238"/>
              <a:gd name="connsiteX186" fmla="*/ 4453235 w 4722813"/>
              <a:gd name="connsiteY186" fmla="*/ 1381147 h 4694238"/>
              <a:gd name="connsiteX187" fmla="*/ 4484925 w 4722813"/>
              <a:gd name="connsiteY187" fmla="*/ 1400227 h 4694238"/>
              <a:gd name="connsiteX188" fmla="*/ 4513447 w 4722813"/>
              <a:gd name="connsiteY188" fmla="*/ 1423282 h 4694238"/>
              <a:gd name="connsiteX189" fmla="*/ 4536423 w 4722813"/>
              <a:gd name="connsiteY189" fmla="*/ 1451902 h 4694238"/>
              <a:gd name="connsiteX190" fmla="*/ 4554645 w 4722813"/>
              <a:gd name="connsiteY190" fmla="*/ 1486087 h 4694238"/>
              <a:gd name="connsiteX191" fmla="*/ 4579205 w 4722813"/>
              <a:gd name="connsiteY191" fmla="*/ 1553662 h 4694238"/>
              <a:gd name="connsiteX192" fmla="*/ 4603765 w 4722813"/>
              <a:gd name="connsiteY192" fmla="*/ 1621237 h 4694238"/>
              <a:gd name="connsiteX193" fmla="*/ 4611688 w 4722813"/>
              <a:gd name="connsiteY193" fmla="*/ 1658602 h 4694238"/>
              <a:gd name="connsiteX194" fmla="*/ 4611688 w 4722813"/>
              <a:gd name="connsiteY194" fmla="*/ 1696762 h 4694238"/>
              <a:gd name="connsiteX195" fmla="*/ 4606142 w 4722813"/>
              <a:gd name="connsiteY195" fmla="*/ 1734127 h 4694238"/>
              <a:gd name="connsiteX196" fmla="*/ 4593466 w 4722813"/>
              <a:gd name="connsiteY196" fmla="*/ 1766722 h 4694238"/>
              <a:gd name="connsiteX197" fmla="*/ 4573659 w 4722813"/>
              <a:gd name="connsiteY197" fmla="*/ 1798522 h 4694238"/>
              <a:gd name="connsiteX198" fmla="*/ 4549099 w 4722813"/>
              <a:gd name="connsiteY198" fmla="*/ 1824757 h 4694238"/>
              <a:gd name="connsiteX199" fmla="*/ 4517408 w 4722813"/>
              <a:gd name="connsiteY199" fmla="*/ 1847812 h 4694238"/>
              <a:gd name="connsiteX200" fmla="*/ 4483341 w 4722813"/>
              <a:gd name="connsiteY200" fmla="*/ 1862122 h 4694238"/>
              <a:gd name="connsiteX201" fmla="*/ 4447689 w 4722813"/>
              <a:gd name="connsiteY201" fmla="*/ 1870867 h 4694238"/>
              <a:gd name="connsiteX202" fmla="*/ 4411244 w 4722813"/>
              <a:gd name="connsiteY202" fmla="*/ 1871662 h 4694238"/>
              <a:gd name="connsiteX203" fmla="*/ 4377177 w 4722813"/>
              <a:gd name="connsiteY203" fmla="*/ 1866097 h 4694238"/>
              <a:gd name="connsiteX204" fmla="*/ 4343902 w 4722813"/>
              <a:gd name="connsiteY204" fmla="*/ 1854967 h 4694238"/>
              <a:gd name="connsiteX205" fmla="*/ 4313796 w 4722813"/>
              <a:gd name="connsiteY205" fmla="*/ 1837477 h 4694238"/>
              <a:gd name="connsiteX206" fmla="*/ 4291612 w 4722813"/>
              <a:gd name="connsiteY206" fmla="*/ 1818397 h 4694238"/>
              <a:gd name="connsiteX207" fmla="*/ 4271013 w 4722813"/>
              <a:gd name="connsiteY207" fmla="*/ 1795342 h 4694238"/>
              <a:gd name="connsiteX208" fmla="*/ 4255168 w 4722813"/>
              <a:gd name="connsiteY208" fmla="*/ 1769902 h 4694238"/>
              <a:gd name="connsiteX209" fmla="*/ 4244076 w 4722813"/>
              <a:gd name="connsiteY209" fmla="*/ 1741282 h 4694238"/>
              <a:gd name="connsiteX210" fmla="*/ 4202878 w 4722813"/>
              <a:gd name="connsiteY210" fmla="*/ 1627597 h 4694238"/>
              <a:gd name="connsiteX211" fmla="*/ 4190994 w 4722813"/>
              <a:gd name="connsiteY211" fmla="*/ 1591027 h 4694238"/>
              <a:gd name="connsiteX212" fmla="*/ 4187825 w 4722813"/>
              <a:gd name="connsiteY212" fmla="*/ 1553662 h 4694238"/>
              <a:gd name="connsiteX213" fmla="*/ 4192579 w 4722813"/>
              <a:gd name="connsiteY213" fmla="*/ 1516297 h 4694238"/>
              <a:gd name="connsiteX214" fmla="*/ 4203670 w 4722813"/>
              <a:gd name="connsiteY214" fmla="*/ 1482112 h 4694238"/>
              <a:gd name="connsiteX215" fmla="*/ 4221100 w 4722813"/>
              <a:gd name="connsiteY215" fmla="*/ 1450312 h 4694238"/>
              <a:gd name="connsiteX216" fmla="*/ 4245661 w 4722813"/>
              <a:gd name="connsiteY216" fmla="*/ 1421692 h 4694238"/>
              <a:gd name="connsiteX217" fmla="*/ 4274182 w 4722813"/>
              <a:gd name="connsiteY217" fmla="*/ 1398637 h 4694238"/>
              <a:gd name="connsiteX218" fmla="*/ 4308250 w 4722813"/>
              <a:gd name="connsiteY218" fmla="*/ 1379557 h 4694238"/>
              <a:gd name="connsiteX219" fmla="*/ 4343902 w 4722813"/>
              <a:gd name="connsiteY219" fmla="*/ 1370017 h 4694238"/>
              <a:gd name="connsiteX220" fmla="*/ 2245369 w 4722813"/>
              <a:gd name="connsiteY220" fmla="*/ 828675 h 4694238"/>
              <a:gd name="connsiteX221" fmla="*/ 2281846 w 4722813"/>
              <a:gd name="connsiteY221" fmla="*/ 831849 h 4694238"/>
              <a:gd name="connsiteX222" fmla="*/ 2312772 w 4722813"/>
              <a:gd name="connsiteY222" fmla="*/ 842958 h 4694238"/>
              <a:gd name="connsiteX223" fmla="*/ 2341319 w 4722813"/>
              <a:gd name="connsiteY223" fmla="*/ 862002 h 4694238"/>
              <a:gd name="connsiteX224" fmla="*/ 2365901 w 4722813"/>
              <a:gd name="connsiteY224" fmla="*/ 886600 h 4694238"/>
              <a:gd name="connsiteX225" fmla="*/ 2383347 w 4722813"/>
              <a:gd name="connsiteY225" fmla="*/ 915166 h 4694238"/>
              <a:gd name="connsiteX226" fmla="*/ 2394448 w 4722813"/>
              <a:gd name="connsiteY226" fmla="*/ 946905 h 4694238"/>
              <a:gd name="connsiteX227" fmla="*/ 2399206 w 4722813"/>
              <a:gd name="connsiteY227" fmla="*/ 982612 h 4694238"/>
              <a:gd name="connsiteX228" fmla="*/ 2399206 w 4722813"/>
              <a:gd name="connsiteY228" fmla="*/ 2326786 h 4694238"/>
              <a:gd name="connsiteX229" fmla="*/ 3631488 w 4722813"/>
              <a:gd name="connsiteY229" fmla="*/ 2965546 h 4694238"/>
              <a:gd name="connsiteX230" fmla="*/ 3657656 w 4722813"/>
              <a:gd name="connsiteY230" fmla="*/ 2983002 h 4694238"/>
              <a:gd name="connsiteX231" fmla="*/ 3679066 w 4722813"/>
              <a:gd name="connsiteY231" fmla="*/ 3002840 h 4694238"/>
              <a:gd name="connsiteX232" fmla="*/ 3695719 w 4722813"/>
              <a:gd name="connsiteY232" fmla="*/ 3027438 h 4694238"/>
              <a:gd name="connsiteX233" fmla="*/ 3707613 w 4722813"/>
              <a:gd name="connsiteY233" fmla="*/ 3055210 h 4694238"/>
              <a:gd name="connsiteX234" fmla="*/ 3713164 w 4722813"/>
              <a:gd name="connsiteY234" fmla="*/ 3083776 h 4694238"/>
              <a:gd name="connsiteX235" fmla="*/ 3714750 w 4722813"/>
              <a:gd name="connsiteY235" fmla="*/ 3113928 h 4694238"/>
              <a:gd name="connsiteX236" fmla="*/ 3709199 w 4722813"/>
              <a:gd name="connsiteY236" fmla="*/ 3144081 h 4694238"/>
              <a:gd name="connsiteX237" fmla="*/ 3697305 w 4722813"/>
              <a:gd name="connsiteY237" fmla="*/ 3172647 h 4694238"/>
              <a:gd name="connsiteX238" fmla="*/ 3681445 w 4722813"/>
              <a:gd name="connsiteY238" fmla="*/ 3197245 h 4694238"/>
              <a:gd name="connsiteX239" fmla="*/ 3661621 w 4722813"/>
              <a:gd name="connsiteY239" fmla="*/ 3217082 h 4694238"/>
              <a:gd name="connsiteX240" fmla="*/ 3640211 w 4722813"/>
              <a:gd name="connsiteY240" fmla="*/ 3234539 h 4694238"/>
              <a:gd name="connsiteX241" fmla="*/ 3614042 w 4722813"/>
              <a:gd name="connsiteY241" fmla="*/ 3245648 h 4694238"/>
              <a:gd name="connsiteX242" fmla="*/ 3588667 w 4722813"/>
              <a:gd name="connsiteY242" fmla="*/ 3252789 h 4694238"/>
              <a:gd name="connsiteX243" fmla="*/ 3560913 w 4722813"/>
              <a:gd name="connsiteY243" fmla="*/ 3255963 h 4694238"/>
              <a:gd name="connsiteX244" fmla="*/ 3537124 w 4722813"/>
              <a:gd name="connsiteY244" fmla="*/ 3254376 h 4694238"/>
              <a:gd name="connsiteX245" fmla="*/ 3514128 w 4722813"/>
              <a:gd name="connsiteY245" fmla="*/ 3248822 h 4694238"/>
              <a:gd name="connsiteX246" fmla="*/ 3491131 w 4722813"/>
              <a:gd name="connsiteY246" fmla="*/ 3238506 h 4694238"/>
              <a:gd name="connsiteX247" fmla="*/ 2092325 w 4722813"/>
              <a:gd name="connsiteY247" fmla="*/ 2514843 h 4694238"/>
              <a:gd name="connsiteX248" fmla="*/ 2092325 w 4722813"/>
              <a:gd name="connsiteY248" fmla="*/ 982612 h 4694238"/>
              <a:gd name="connsiteX249" fmla="*/ 2096290 w 4722813"/>
              <a:gd name="connsiteY249" fmla="*/ 946905 h 4694238"/>
              <a:gd name="connsiteX250" fmla="*/ 2108185 w 4722813"/>
              <a:gd name="connsiteY250" fmla="*/ 915166 h 4694238"/>
              <a:gd name="connsiteX251" fmla="*/ 2125630 w 4722813"/>
              <a:gd name="connsiteY251" fmla="*/ 886600 h 4694238"/>
              <a:gd name="connsiteX252" fmla="*/ 2149419 w 4722813"/>
              <a:gd name="connsiteY252" fmla="*/ 862002 h 4694238"/>
              <a:gd name="connsiteX253" fmla="*/ 2177966 w 4722813"/>
              <a:gd name="connsiteY253" fmla="*/ 842958 h 4694238"/>
              <a:gd name="connsiteX254" fmla="*/ 2209685 w 4722813"/>
              <a:gd name="connsiteY254" fmla="*/ 831849 h 4694238"/>
              <a:gd name="connsiteX255" fmla="*/ 2376153 w 4722813"/>
              <a:gd name="connsiteY255" fmla="*/ 0 h 4694238"/>
              <a:gd name="connsiteX256" fmla="*/ 2513498 w 4722813"/>
              <a:gd name="connsiteY256" fmla="*/ 3968 h 4694238"/>
              <a:gd name="connsiteX257" fmla="*/ 2651637 w 4722813"/>
              <a:gd name="connsiteY257" fmla="*/ 17460 h 4694238"/>
              <a:gd name="connsiteX258" fmla="*/ 2786601 w 4722813"/>
              <a:gd name="connsiteY258" fmla="*/ 37300 h 4694238"/>
              <a:gd name="connsiteX259" fmla="*/ 2921564 w 4722813"/>
              <a:gd name="connsiteY259" fmla="*/ 65870 h 4694238"/>
              <a:gd name="connsiteX260" fmla="*/ 3053352 w 4722813"/>
              <a:gd name="connsiteY260" fmla="*/ 102377 h 4694238"/>
              <a:gd name="connsiteX261" fmla="*/ 3183552 w 4722813"/>
              <a:gd name="connsiteY261" fmla="*/ 146819 h 4694238"/>
              <a:gd name="connsiteX262" fmla="*/ 3311371 w 4722813"/>
              <a:gd name="connsiteY262" fmla="*/ 198404 h 4694238"/>
              <a:gd name="connsiteX263" fmla="*/ 3436014 w 4722813"/>
              <a:gd name="connsiteY263" fmla="*/ 258719 h 4694238"/>
              <a:gd name="connsiteX264" fmla="*/ 3558275 w 4722813"/>
              <a:gd name="connsiteY264" fmla="*/ 326176 h 4694238"/>
              <a:gd name="connsiteX265" fmla="*/ 3677360 w 4722813"/>
              <a:gd name="connsiteY265" fmla="*/ 400776 h 4694238"/>
              <a:gd name="connsiteX266" fmla="*/ 3826614 w 4722813"/>
              <a:gd name="connsiteY266" fmla="*/ 185706 h 4694238"/>
              <a:gd name="connsiteX267" fmla="*/ 3844080 w 4722813"/>
              <a:gd name="connsiteY267" fmla="*/ 163485 h 4694238"/>
              <a:gd name="connsiteX268" fmla="*/ 3862340 w 4722813"/>
              <a:gd name="connsiteY268" fmla="*/ 150787 h 4694238"/>
              <a:gd name="connsiteX269" fmla="*/ 3881393 w 4722813"/>
              <a:gd name="connsiteY269" fmla="*/ 145232 h 4694238"/>
              <a:gd name="connsiteX270" fmla="*/ 3898065 w 4722813"/>
              <a:gd name="connsiteY270" fmla="*/ 147613 h 4694238"/>
              <a:gd name="connsiteX271" fmla="*/ 3912356 w 4722813"/>
              <a:gd name="connsiteY271" fmla="*/ 159517 h 4694238"/>
              <a:gd name="connsiteX272" fmla="*/ 3925852 w 4722813"/>
              <a:gd name="connsiteY272" fmla="*/ 177770 h 4694238"/>
              <a:gd name="connsiteX273" fmla="*/ 3935379 w 4722813"/>
              <a:gd name="connsiteY273" fmla="*/ 203960 h 4694238"/>
              <a:gd name="connsiteX274" fmla="*/ 4109244 w 4722813"/>
              <a:gd name="connsiteY274" fmla="*/ 828535 h 4694238"/>
              <a:gd name="connsiteX275" fmla="*/ 4113213 w 4722813"/>
              <a:gd name="connsiteY275" fmla="*/ 857899 h 4694238"/>
              <a:gd name="connsiteX276" fmla="*/ 4110831 w 4722813"/>
              <a:gd name="connsiteY276" fmla="*/ 884882 h 4694238"/>
              <a:gd name="connsiteX277" fmla="*/ 4102098 w 4722813"/>
              <a:gd name="connsiteY277" fmla="*/ 911071 h 4694238"/>
              <a:gd name="connsiteX278" fmla="*/ 4087808 w 4722813"/>
              <a:gd name="connsiteY278" fmla="*/ 932499 h 4694238"/>
              <a:gd name="connsiteX279" fmla="*/ 4067960 w 4722813"/>
              <a:gd name="connsiteY279" fmla="*/ 949165 h 4694238"/>
              <a:gd name="connsiteX280" fmla="*/ 4041762 w 4722813"/>
              <a:gd name="connsiteY280" fmla="*/ 961069 h 4694238"/>
              <a:gd name="connsiteX281" fmla="*/ 4013181 w 4722813"/>
              <a:gd name="connsiteY281" fmla="*/ 968212 h 4694238"/>
              <a:gd name="connsiteX282" fmla="*/ 3368532 w 4722813"/>
              <a:gd name="connsiteY282" fmla="*/ 1025352 h 4694238"/>
              <a:gd name="connsiteX283" fmla="*/ 3344715 w 4722813"/>
              <a:gd name="connsiteY283" fmla="*/ 1025352 h 4694238"/>
              <a:gd name="connsiteX284" fmla="*/ 3323279 w 4722813"/>
              <a:gd name="connsiteY284" fmla="*/ 1021384 h 4694238"/>
              <a:gd name="connsiteX285" fmla="*/ 3308989 w 4722813"/>
              <a:gd name="connsiteY285" fmla="*/ 1012654 h 4694238"/>
              <a:gd name="connsiteX286" fmla="*/ 3298668 w 4722813"/>
              <a:gd name="connsiteY286" fmla="*/ 1001543 h 4694238"/>
              <a:gd name="connsiteX287" fmla="*/ 3293111 w 4722813"/>
              <a:gd name="connsiteY287" fmla="*/ 986465 h 4694238"/>
              <a:gd name="connsiteX288" fmla="*/ 3293905 w 4722813"/>
              <a:gd name="connsiteY288" fmla="*/ 969799 h 4694238"/>
              <a:gd name="connsiteX289" fmla="*/ 3300256 w 4722813"/>
              <a:gd name="connsiteY289" fmla="*/ 949165 h 4694238"/>
              <a:gd name="connsiteX290" fmla="*/ 3312959 w 4722813"/>
              <a:gd name="connsiteY290" fmla="*/ 927737 h 4694238"/>
              <a:gd name="connsiteX291" fmla="*/ 3460625 w 4722813"/>
              <a:gd name="connsiteY291" fmla="*/ 714255 h 4694238"/>
              <a:gd name="connsiteX292" fmla="*/ 3350272 w 4722813"/>
              <a:gd name="connsiteY292" fmla="*/ 645210 h 4694238"/>
              <a:gd name="connsiteX293" fmla="*/ 3236744 w 4722813"/>
              <a:gd name="connsiteY293" fmla="*/ 584895 h 4694238"/>
              <a:gd name="connsiteX294" fmla="*/ 3120834 w 4722813"/>
              <a:gd name="connsiteY294" fmla="*/ 531723 h 4694238"/>
              <a:gd name="connsiteX295" fmla="*/ 3003336 w 4722813"/>
              <a:gd name="connsiteY295" fmla="*/ 487280 h 4694238"/>
              <a:gd name="connsiteX296" fmla="*/ 2882663 w 4722813"/>
              <a:gd name="connsiteY296" fmla="*/ 450774 h 4694238"/>
              <a:gd name="connsiteX297" fmla="*/ 2761990 w 4722813"/>
              <a:gd name="connsiteY297" fmla="*/ 422204 h 4694238"/>
              <a:gd name="connsiteX298" fmla="*/ 2639729 w 4722813"/>
              <a:gd name="connsiteY298" fmla="*/ 400776 h 4694238"/>
              <a:gd name="connsiteX299" fmla="*/ 2518261 w 4722813"/>
              <a:gd name="connsiteY299" fmla="*/ 388078 h 4694238"/>
              <a:gd name="connsiteX300" fmla="*/ 2394412 w 4722813"/>
              <a:gd name="connsiteY300" fmla="*/ 381729 h 4694238"/>
              <a:gd name="connsiteX301" fmla="*/ 2271357 w 4722813"/>
              <a:gd name="connsiteY301" fmla="*/ 383317 h 4694238"/>
              <a:gd name="connsiteX302" fmla="*/ 2149096 w 4722813"/>
              <a:gd name="connsiteY302" fmla="*/ 393634 h 4694238"/>
              <a:gd name="connsiteX303" fmla="*/ 2028423 w 4722813"/>
              <a:gd name="connsiteY303" fmla="*/ 409506 h 4694238"/>
              <a:gd name="connsiteX304" fmla="*/ 1908544 w 4722813"/>
              <a:gd name="connsiteY304" fmla="*/ 434108 h 4694238"/>
              <a:gd name="connsiteX305" fmla="*/ 1790252 w 4722813"/>
              <a:gd name="connsiteY305" fmla="*/ 465059 h 4694238"/>
              <a:gd name="connsiteX306" fmla="*/ 1674342 w 4722813"/>
              <a:gd name="connsiteY306" fmla="*/ 503946 h 4694238"/>
              <a:gd name="connsiteX307" fmla="*/ 1560020 w 4722813"/>
              <a:gd name="connsiteY307" fmla="*/ 549976 h 4694238"/>
              <a:gd name="connsiteX308" fmla="*/ 1448874 w 4722813"/>
              <a:gd name="connsiteY308" fmla="*/ 603148 h 4694238"/>
              <a:gd name="connsiteX309" fmla="*/ 1340109 w 4722813"/>
              <a:gd name="connsiteY309" fmla="*/ 665050 h 4694238"/>
              <a:gd name="connsiteX310" fmla="*/ 1235314 w 4722813"/>
              <a:gd name="connsiteY310" fmla="*/ 730920 h 4694238"/>
              <a:gd name="connsiteX311" fmla="*/ 1229756 w 4722813"/>
              <a:gd name="connsiteY311" fmla="*/ 737269 h 4694238"/>
              <a:gd name="connsiteX312" fmla="*/ 1137664 w 4722813"/>
              <a:gd name="connsiteY312" fmla="*/ 803140 h 4694238"/>
              <a:gd name="connsiteX313" fmla="*/ 1051922 w 4722813"/>
              <a:gd name="connsiteY313" fmla="*/ 876152 h 4694238"/>
              <a:gd name="connsiteX314" fmla="*/ 966974 w 4722813"/>
              <a:gd name="connsiteY314" fmla="*/ 953927 h 4694238"/>
              <a:gd name="connsiteX315" fmla="*/ 888378 w 4722813"/>
              <a:gd name="connsiteY315" fmla="*/ 1038843 h 4694238"/>
              <a:gd name="connsiteX316" fmla="*/ 812163 w 4722813"/>
              <a:gd name="connsiteY316" fmla="*/ 1127728 h 4694238"/>
              <a:gd name="connsiteX317" fmla="*/ 741506 w 4722813"/>
              <a:gd name="connsiteY317" fmla="*/ 1220581 h 4694238"/>
              <a:gd name="connsiteX318" fmla="*/ 673230 w 4722813"/>
              <a:gd name="connsiteY318" fmla="*/ 1326132 h 4694238"/>
              <a:gd name="connsiteX319" fmla="*/ 611306 w 4722813"/>
              <a:gd name="connsiteY319" fmla="*/ 1433270 h 4694238"/>
              <a:gd name="connsiteX320" fmla="*/ 558114 w 4722813"/>
              <a:gd name="connsiteY320" fmla="*/ 1544377 h 4694238"/>
              <a:gd name="connsiteX321" fmla="*/ 510480 w 4722813"/>
              <a:gd name="connsiteY321" fmla="*/ 1656277 h 4694238"/>
              <a:gd name="connsiteX322" fmla="*/ 472373 w 4722813"/>
              <a:gd name="connsiteY322" fmla="*/ 1769764 h 4694238"/>
              <a:gd name="connsiteX323" fmla="*/ 439029 w 4722813"/>
              <a:gd name="connsiteY323" fmla="*/ 1884838 h 4694238"/>
              <a:gd name="connsiteX324" fmla="*/ 414418 w 4722813"/>
              <a:gd name="connsiteY324" fmla="*/ 2000706 h 4694238"/>
              <a:gd name="connsiteX325" fmla="*/ 396158 w 4722813"/>
              <a:gd name="connsiteY325" fmla="*/ 2117367 h 4694238"/>
              <a:gd name="connsiteX326" fmla="*/ 384249 w 4722813"/>
              <a:gd name="connsiteY326" fmla="*/ 2234822 h 4694238"/>
              <a:gd name="connsiteX327" fmla="*/ 381868 w 4722813"/>
              <a:gd name="connsiteY327" fmla="*/ 2353071 h 4694238"/>
              <a:gd name="connsiteX328" fmla="*/ 384249 w 4722813"/>
              <a:gd name="connsiteY328" fmla="*/ 2470526 h 4694238"/>
              <a:gd name="connsiteX329" fmla="*/ 392982 w 4722813"/>
              <a:gd name="connsiteY329" fmla="*/ 2587188 h 4694238"/>
              <a:gd name="connsiteX330" fmla="*/ 410448 w 4722813"/>
              <a:gd name="connsiteY330" fmla="*/ 2703056 h 4694238"/>
              <a:gd name="connsiteX331" fmla="*/ 433471 w 4722813"/>
              <a:gd name="connsiteY331" fmla="*/ 2818130 h 4694238"/>
              <a:gd name="connsiteX332" fmla="*/ 463640 w 4722813"/>
              <a:gd name="connsiteY332" fmla="*/ 2931617 h 4694238"/>
              <a:gd name="connsiteX333" fmla="*/ 500953 w 4722813"/>
              <a:gd name="connsiteY333" fmla="*/ 3041930 h 4694238"/>
              <a:gd name="connsiteX334" fmla="*/ 543824 w 4722813"/>
              <a:gd name="connsiteY334" fmla="*/ 3153036 h 4694238"/>
              <a:gd name="connsiteX335" fmla="*/ 593840 w 4722813"/>
              <a:gd name="connsiteY335" fmla="*/ 3259381 h 4694238"/>
              <a:gd name="connsiteX336" fmla="*/ 650207 w 4722813"/>
              <a:gd name="connsiteY336" fmla="*/ 3362550 h 4694238"/>
              <a:gd name="connsiteX337" fmla="*/ 712925 w 4722813"/>
              <a:gd name="connsiteY337" fmla="*/ 3464133 h 4694238"/>
              <a:gd name="connsiteX338" fmla="*/ 781995 w 4722813"/>
              <a:gd name="connsiteY338" fmla="*/ 3562542 h 4694238"/>
              <a:gd name="connsiteX339" fmla="*/ 856622 w 4722813"/>
              <a:gd name="connsiteY339" fmla="*/ 3655395 h 4694238"/>
              <a:gd name="connsiteX340" fmla="*/ 938394 w 4722813"/>
              <a:gd name="connsiteY340" fmla="*/ 3744280 h 4694238"/>
              <a:gd name="connsiteX341" fmla="*/ 1027311 w 4722813"/>
              <a:gd name="connsiteY341" fmla="*/ 3830784 h 4694238"/>
              <a:gd name="connsiteX342" fmla="*/ 1120198 w 4722813"/>
              <a:gd name="connsiteY342" fmla="*/ 3910939 h 4694238"/>
              <a:gd name="connsiteX343" fmla="*/ 1221023 w 4722813"/>
              <a:gd name="connsiteY343" fmla="*/ 3985539 h 4694238"/>
              <a:gd name="connsiteX344" fmla="*/ 1313910 w 4722813"/>
              <a:gd name="connsiteY344" fmla="*/ 4047441 h 4694238"/>
              <a:gd name="connsiteX345" fmla="*/ 1410766 w 4722813"/>
              <a:gd name="connsiteY345" fmla="*/ 4103788 h 4694238"/>
              <a:gd name="connsiteX346" fmla="*/ 1410766 w 4722813"/>
              <a:gd name="connsiteY346" fmla="*/ 4105375 h 4694238"/>
              <a:gd name="connsiteX347" fmla="*/ 1463164 w 4722813"/>
              <a:gd name="connsiteY347" fmla="*/ 4132358 h 4694238"/>
              <a:gd name="connsiteX348" fmla="*/ 1517943 w 4722813"/>
              <a:gd name="connsiteY348" fmla="*/ 4159341 h 4694238"/>
              <a:gd name="connsiteX349" fmla="*/ 1521119 w 4722813"/>
              <a:gd name="connsiteY349" fmla="*/ 4160928 h 4694238"/>
              <a:gd name="connsiteX350" fmla="*/ 1523501 w 4722813"/>
              <a:gd name="connsiteY350" fmla="*/ 4162515 h 4694238"/>
              <a:gd name="connsiteX351" fmla="*/ 1641792 w 4722813"/>
              <a:gd name="connsiteY351" fmla="*/ 4212513 h 4694238"/>
              <a:gd name="connsiteX352" fmla="*/ 1761672 w 4722813"/>
              <a:gd name="connsiteY352" fmla="*/ 4256162 h 4694238"/>
              <a:gd name="connsiteX353" fmla="*/ 1885521 w 4722813"/>
              <a:gd name="connsiteY353" fmla="*/ 4290288 h 4694238"/>
              <a:gd name="connsiteX354" fmla="*/ 2010163 w 4722813"/>
              <a:gd name="connsiteY354" fmla="*/ 4318064 h 4694238"/>
              <a:gd name="connsiteX355" fmla="*/ 2047477 w 4722813"/>
              <a:gd name="connsiteY355" fmla="*/ 4327588 h 4694238"/>
              <a:gd name="connsiteX356" fmla="*/ 2080821 w 4722813"/>
              <a:gd name="connsiteY356" fmla="*/ 4345047 h 4694238"/>
              <a:gd name="connsiteX357" fmla="*/ 2109401 w 4722813"/>
              <a:gd name="connsiteY357" fmla="*/ 4368062 h 4694238"/>
              <a:gd name="connsiteX358" fmla="*/ 2133218 w 4722813"/>
              <a:gd name="connsiteY358" fmla="*/ 4395045 h 4694238"/>
              <a:gd name="connsiteX359" fmla="*/ 2150684 w 4722813"/>
              <a:gd name="connsiteY359" fmla="*/ 4426790 h 4694238"/>
              <a:gd name="connsiteX360" fmla="*/ 2162593 w 4722813"/>
              <a:gd name="connsiteY360" fmla="*/ 4462502 h 4694238"/>
              <a:gd name="connsiteX361" fmla="*/ 2166562 w 4722813"/>
              <a:gd name="connsiteY361" fmla="*/ 4499802 h 4694238"/>
              <a:gd name="connsiteX362" fmla="*/ 2163387 w 4722813"/>
              <a:gd name="connsiteY362" fmla="*/ 4537102 h 4694238"/>
              <a:gd name="connsiteX363" fmla="*/ 2153860 w 4722813"/>
              <a:gd name="connsiteY363" fmla="*/ 4574402 h 4694238"/>
              <a:gd name="connsiteX364" fmla="*/ 2136394 w 4722813"/>
              <a:gd name="connsiteY364" fmla="*/ 4607734 h 4694238"/>
              <a:gd name="connsiteX365" fmla="*/ 2113371 w 4722813"/>
              <a:gd name="connsiteY365" fmla="*/ 4636304 h 4694238"/>
              <a:gd name="connsiteX366" fmla="*/ 2086378 w 4722813"/>
              <a:gd name="connsiteY366" fmla="*/ 4660906 h 4694238"/>
              <a:gd name="connsiteX367" fmla="*/ 2053034 w 4722813"/>
              <a:gd name="connsiteY367" fmla="*/ 4678366 h 4694238"/>
              <a:gd name="connsiteX368" fmla="*/ 2018896 w 4722813"/>
              <a:gd name="connsiteY368" fmla="*/ 4689476 h 4694238"/>
              <a:gd name="connsiteX369" fmla="*/ 1981583 w 4722813"/>
              <a:gd name="connsiteY369" fmla="*/ 4694238 h 4694238"/>
              <a:gd name="connsiteX370" fmla="*/ 1944269 w 4722813"/>
              <a:gd name="connsiteY370" fmla="*/ 4691064 h 4694238"/>
              <a:gd name="connsiteX371" fmla="*/ 1818039 w 4722813"/>
              <a:gd name="connsiteY371" fmla="*/ 4665668 h 4694238"/>
              <a:gd name="connsiteX372" fmla="*/ 1693396 w 4722813"/>
              <a:gd name="connsiteY372" fmla="*/ 4632336 h 4694238"/>
              <a:gd name="connsiteX373" fmla="*/ 1571135 w 4722813"/>
              <a:gd name="connsiteY373" fmla="*/ 4591862 h 4694238"/>
              <a:gd name="connsiteX374" fmla="*/ 1452049 w 4722813"/>
              <a:gd name="connsiteY374" fmla="*/ 4545832 h 4694238"/>
              <a:gd name="connsiteX375" fmla="*/ 1336139 w 4722813"/>
              <a:gd name="connsiteY375" fmla="*/ 4494247 h 4694238"/>
              <a:gd name="connsiteX376" fmla="*/ 1221023 w 4722813"/>
              <a:gd name="connsiteY376" fmla="*/ 4433932 h 4694238"/>
              <a:gd name="connsiteX377" fmla="*/ 1110671 w 4722813"/>
              <a:gd name="connsiteY377" fmla="*/ 4369649 h 4694238"/>
              <a:gd name="connsiteX378" fmla="*/ 1001112 w 4722813"/>
              <a:gd name="connsiteY378" fmla="*/ 4297430 h 4694238"/>
              <a:gd name="connsiteX379" fmla="*/ 895523 w 4722813"/>
              <a:gd name="connsiteY379" fmla="*/ 4217275 h 4694238"/>
              <a:gd name="connsiteX380" fmla="*/ 794697 w 4722813"/>
              <a:gd name="connsiteY380" fmla="*/ 4132358 h 4694238"/>
              <a:gd name="connsiteX381" fmla="*/ 698635 w 4722813"/>
              <a:gd name="connsiteY381" fmla="*/ 4043473 h 4694238"/>
              <a:gd name="connsiteX382" fmla="*/ 696253 w 4722813"/>
              <a:gd name="connsiteY382" fmla="*/ 4040298 h 4694238"/>
              <a:gd name="connsiteX383" fmla="*/ 604161 w 4722813"/>
              <a:gd name="connsiteY383" fmla="*/ 3944271 h 4694238"/>
              <a:gd name="connsiteX384" fmla="*/ 519213 w 4722813"/>
              <a:gd name="connsiteY384" fmla="*/ 3843482 h 4694238"/>
              <a:gd name="connsiteX385" fmla="*/ 439029 w 4722813"/>
              <a:gd name="connsiteY385" fmla="*/ 3738724 h 4694238"/>
              <a:gd name="connsiteX386" fmla="*/ 365990 w 4722813"/>
              <a:gd name="connsiteY386" fmla="*/ 3629999 h 4694238"/>
              <a:gd name="connsiteX387" fmla="*/ 298508 w 4722813"/>
              <a:gd name="connsiteY387" fmla="*/ 3517306 h 4694238"/>
              <a:gd name="connsiteX388" fmla="*/ 238171 w 4722813"/>
              <a:gd name="connsiteY388" fmla="*/ 3399850 h 4694238"/>
              <a:gd name="connsiteX389" fmla="*/ 183392 w 4722813"/>
              <a:gd name="connsiteY389" fmla="*/ 3280808 h 4694238"/>
              <a:gd name="connsiteX390" fmla="*/ 136552 w 4722813"/>
              <a:gd name="connsiteY390" fmla="*/ 3157004 h 4694238"/>
              <a:gd name="connsiteX391" fmla="*/ 96063 w 4722813"/>
              <a:gd name="connsiteY391" fmla="*/ 3029232 h 4694238"/>
              <a:gd name="connsiteX392" fmla="*/ 61925 w 4722813"/>
              <a:gd name="connsiteY392" fmla="*/ 2899873 h 4694238"/>
              <a:gd name="connsiteX393" fmla="*/ 35726 w 4722813"/>
              <a:gd name="connsiteY393" fmla="*/ 2768132 h 4694238"/>
              <a:gd name="connsiteX394" fmla="*/ 14291 w 4722813"/>
              <a:gd name="connsiteY394" fmla="*/ 2624488 h 4694238"/>
              <a:gd name="connsiteX395" fmla="*/ 14291 w 4722813"/>
              <a:gd name="connsiteY395" fmla="*/ 2619726 h 4694238"/>
              <a:gd name="connsiteX396" fmla="*/ 12703 w 4722813"/>
              <a:gd name="connsiteY396" fmla="*/ 2615758 h 4694238"/>
              <a:gd name="connsiteX397" fmla="*/ 7145 w 4722813"/>
              <a:gd name="connsiteY397" fmla="*/ 2543539 h 4694238"/>
              <a:gd name="connsiteX398" fmla="*/ 3176 w 4722813"/>
              <a:gd name="connsiteY398" fmla="*/ 2472114 h 4694238"/>
              <a:gd name="connsiteX399" fmla="*/ 3176 w 4722813"/>
              <a:gd name="connsiteY399" fmla="*/ 2466558 h 4694238"/>
              <a:gd name="connsiteX400" fmla="*/ 0 w 4722813"/>
              <a:gd name="connsiteY400" fmla="*/ 2334024 h 4694238"/>
              <a:gd name="connsiteX401" fmla="*/ 5558 w 4722813"/>
              <a:gd name="connsiteY401" fmla="*/ 2202284 h 4694238"/>
              <a:gd name="connsiteX402" fmla="*/ 17466 w 4722813"/>
              <a:gd name="connsiteY402" fmla="*/ 2069750 h 4694238"/>
              <a:gd name="connsiteX403" fmla="*/ 37314 w 4722813"/>
              <a:gd name="connsiteY403" fmla="*/ 1940391 h 4694238"/>
              <a:gd name="connsiteX404" fmla="*/ 64306 w 4722813"/>
              <a:gd name="connsiteY404" fmla="*/ 1811032 h 4694238"/>
              <a:gd name="connsiteX405" fmla="*/ 99238 w 4722813"/>
              <a:gd name="connsiteY405" fmla="*/ 1684847 h 4694238"/>
              <a:gd name="connsiteX406" fmla="*/ 140521 w 4722813"/>
              <a:gd name="connsiteY406" fmla="*/ 1560249 h 4694238"/>
              <a:gd name="connsiteX407" fmla="*/ 189743 w 4722813"/>
              <a:gd name="connsiteY407" fmla="*/ 1436445 h 4694238"/>
              <a:gd name="connsiteX408" fmla="*/ 243729 w 4722813"/>
              <a:gd name="connsiteY408" fmla="*/ 1317403 h 4694238"/>
              <a:gd name="connsiteX409" fmla="*/ 307241 w 4722813"/>
              <a:gd name="connsiteY409" fmla="*/ 1199154 h 4694238"/>
              <a:gd name="connsiteX410" fmla="*/ 377104 w 4722813"/>
              <a:gd name="connsiteY410" fmla="*/ 1084873 h 4694238"/>
              <a:gd name="connsiteX411" fmla="*/ 378692 w 4722813"/>
              <a:gd name="connsiteY411" fmla="*/ 1080111 h 4694238"/>
              <a:gd name="connsiteX412" fmla="*/ 381868 w 4722813"/>
              <a:gd name="connsiteY412" fmla="*/ 1074556 h 4694238"/>
              <a:gd name="connsiteX413" fmla="*/ 431884 w 4722813"/>
              <a:gd name="connsiteY413" fmla="*/ 1001543 h 4694238"/>
              <a:gd name="connsiteX414" fmla="*/ 463640 w 4722813"/>
              <a:gd name="connsiteY414" fmla="*/ 956307 h 4694238"/>
              <a:gd name="connsiteX415" fmla="*/ 467609 w 4722813"/>
              <a:gd name="connsiteY415" fmla="*/ 950752 h 4694238"/>
              <a:gd name="connsiteX416" fmla="*/ 472373 w 4722813"/>
              <a:gd name="connsiteY416" fmla="*/ 946784 h 4694238"/>
              <a:gd name="connsiteX417" fmla="*/ 554939 w 4722813"/>
              <a:gd name="connsiteY417" fmla="*/ 840439 h 4694238"/>
              <a:gd name="connsiteX418" fmla="*/ 643856 w 4722813"/>
              <a:gd name="connsiteY418" fmla="*/ 741237 h 4694238"/>
              <a:gd name="connsiteX419" fmla="*/ 739124 w 4722813"/>
              <a:gd name="connsiteY419" fmla="*/ 646004 h 4694238"/>
              <a:gd name="connsiteX420" fmla="*/ 837568 w 4722813"/>
              <a:gd name="connsiteY420" fmla="*/ 557119 h 4694238"/>
              <a:gd name="connsiteX421" fmla="*/ 939982 w 4722813"/>
              <a:gd name="connsiteY421" fmla="*/ 475376 h 4694238"/>
              <a:gd name="connsiteX422" fmla="*/ 1047159 w 4722813"/>
              <a:gd name="connsiteY422" fmla="*/ 397602 h 4694238"/>
              <a:gd name="connsiteX423" fmla="*/ 1159099 w 4722813"/>
              <a:gd name="connsiteY423" fmla="*/ 329351 h 4694238"/>
              <a:gd name="connsiteX424" fmla="*/ 1274215 w 4722813"/>
              <a:gd name="connsiteY424" fmla="*/ 264274 h 4694238"/>
              <a:gd name="connsiteX425" fmla="*/ 1393300 w 4722813"/>
              <a:gd name="connsiteY425" fmla="*/ 207134 h 4694238"/>
              <a:gd name="connsiteX426" fmla="*/ 1516355 w 4722813"/>
              <a:gd name="connsiteY426" fmla="*/ 156343 h 4694238"/>
              <a:gd name="connsiteX427" fmla="*/ 1641792 w 4722813"/>
              <a:gd name="connsiteY427" fmla="*/ 111900 h 4694238"/>
              <a:gd name="connsiteX428" fmla="*/ 1770405 w 4722813"/>
              <a:gd name="connsiteY428" fmla="*/ 74600 h 4694238"/>
              <a:gd name="connsiteX429" fmla="*/ 1777550 w 4722813"/>
              <a:gd name="connsiteY429" fmla="*/ 73013 h 4694238"/>
              <a:gd name="connsiteX430" fmla="*/ 1779137 w 4722813"/>
              <a:gd name="connsiteY430" fmla="*/ 73013 h 4694238"/>
              <a:gd name="connsiteX431" fmla="*/ 1868055 w 4722813"/>
              <a:gd name="connsiteY431" fmla="*/ 51585 h 4694238"/>
              <a:gd name="connsiteX432" fmla="*/ 1958560 w 4722813"/>
              <a:gd name="connsiteY432" fmla="*/ 34126 h 4694238"/>
              <a:gd name="connsiteX433" fmla="*/ 2097493 w 4722813"/>
              <a:gd name="connsiteY433" fmla="*/ 14285 h 4694238"/>
              <a:gd name="connsiteX434" fmla="*/ 2237220 w 4722813"/>
              <a:gd name="connsiteY434" fmla="*/ 3175 h 4694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4722813" h="4694238">
                <a:moveTo>
                  <a:pt x="2876372" y="4284662"/>
                </a:moveTo>
                <a:lnTo>
                  <a:pt x="2913562" y="4286250"/>
                </a:lnTo>
                <a:lnTo>
                  <a:pt x="2949170" y="4295775"/>
                </a:lnTo>
                <a:lnTo>
                  <a:pt x="2981612" y="4311650"/>
                </a:lnTo>
                <a:lnTo>
                  <a:pt x="3010098" y="4333081"/>
                </a:lnTo>
                <a:lnTo>
                  <a:pt x="3036210" y="4360862"/>
                </a:lnTo>
                <a:lnTo>
                  <a:pt x="3054410" y="4392612"/>
                </a:lnTo>
                <a:lnTo>
                  <a:pt x="3067861" y="4428331"/>
                </a:lnTo>
                <a:lnTo>
                  <a:pt x="3073400" y="4467225"/>
                </a:lnTo>
                <a:lnTo>
                  <a:pt x="3071818" y="4504531"/>
                </a:lnTo>
                <a:lnTo>
                  <a:pt x="3062322" y="4538662"/>
                </a:lnTo>
                <a:lnTo>
                  <a:pt x="3046497" y="4572000"/>
                </a:lnTo>
                <a:lnTo>
                  <a:pt x="3025132" y="4602162"/>
                </a:lnTo>
                <a:lnTo>
                  <a:pt x="2997438" y="4626769"/>
                </a:lnTo>
                <a:lnTo>
                  <a:pt x="2965787" y="4645025"/>
                </a:lnTo>
                <a:lnTo>
                  <a:pt x="2930179" y="4657725"/>
                </a:lnTo>
                <a:lnTo>
                  <a:pt x="2860547" y="4675187"/>
                </a:lnTo>
                <a:lnTo>
                  <a:pt x="2790123" y="4689475"/>
                </a:lnTo>
                <a:lnTo>
                  <a:pt x="2751350" y="4692650"/>
                </a:lnTo>
                <a:lnTo>
                  <a:pt x="2713369" y="4687888"/>
                </a:lnTo>
                <a:lnTo>
                  <a:pt x="2678553" y="4676775"/>
                </a:lnTo>
                <a:lnTo>
                  <a:pt x="2646111" y="4657725"/>
                </a:lnTo>
                <a:lnTo>
                  <a:pt x="2618416" y="4635500"/>
                </a:lnTo>
                <a:lnTo>
                  <a:pt x="2597051" y="4606131"/>
                </a:lnTo>
                <a:lnTo>
                  <a:pt x="2579643" y="4573587"/>
                </a:lnTo>
                <a:lnTo>
                  <a:pt x="2570148" y="4537075"/>
                </a:lnTo>
                <a:lnTo>
                  <a:pt x="2565400" y="4498975"/>
                </a:lnTo>
                <a:lnTo>
                  <a:pt x="2570148" y="4461668"/>
                </a:lnTo>
                <a:lnTo>
                  <a:pt x="2581226" y="4426743"/>
                </a:lnTo>
                <a:lnTo>
                  <a:pt x="2600216" y="4394993"/>
                </a:lnTo>
                <a:lnTo>
                  <a:pt x="2623163" y="4366418"/>
                </a:lnTo>
                <a:lnTo>
                  <a:pt x="2651649" y="4343400"/>
                </a:lnTo>
                <a:lnTo>
                  <a:pt x="2684092" y="4325937"/>
                </a:lnTo>
                <a:lnTo>
                  <a:pt x="2721282" y="4314825"/>
                </a:lnTo>
                <a:lnTo>
                  <a:pt x="2839182" y="4290218"/>
                </a:lnTo>
                <a:close/>
                <a:moveTo>
                  <a:pt x="3550444" y="3987800"/>
                </a:moveTo>
                <a:lnTo>
                  <a:pt x="3582194" y="3989385"/>
                </a:lnTo>
                <a:lnTo>
                  <a:pt x="3613944" y="3994931"/>
                </a:lnTo>
                <a:lnTo>
                  <a:pt x="3643313" y="4006816"/>
                </a:lnTo>
                <a:lnTo>
                  <a:pt x="3672681" y="4024248"/>
                </a:lnTo>
                <a:lnTo>
                  <a:pt x="3696494" y="4045642"/>
                </a:lnTo>
                <a:lnTo>
                  <a:pt x="3717925" y="4072582"/>
                </a:lnTo>
                <a:lnTo>
                  <a:pt x="3735388" y="4102691"/>
                </a:lnTo>
                <a:lnTo>
                  <a:pt x="3745706" y="4134385"/>
                </a:lnTo>
                <a:lnTo>
                  <a:pt x="3749675" y="4166871"/>
                </a:lnTo>
                <a:lnTo>
                  <a:pt x="3748088" y="4198565"/>
                </a:lnTo>
                <a:lnTo>
                  <a:pt x="3742531" y="4231844"/>
                </a:lnTo>
                <a:lnTo>
                  <a:pt x="3731419" y="4261953"/>
                </a:lnTo>
                <a:lnTo>
                  <a:pt x="3713956" y="4288893"/>
                </a:lnTo>
                <a:lnTo>
                  <a:pt x="3692525" y="4315041"/>
                </a:lnTo>
                <a:lnTo>
                  <a:pt x="3665538" y="4336434"/>
                </a:lnTo>
                <a:lnTo>
                  <a:pt x="3605213" y="4375260"/>
                </a:lnTo>
                <a:lnTo>
                  <a:pt x="3543300" y="4410915"/>
                </a:lnTo>
                <a:lnTo>
                  <a:pt x="3509169" y="4426762"/>
                </a:lnTo>
                <a:lnTo>
                  <a:pt x="3472656" y="4435478"/>
                </a:lnTo>
                <a:lnTo>
                  <a:pt x="3436938" y="4437063"/>
                </a:lnTo>
                <a:lnTo>
                  <a:pt x="3402806" y="4431517"/>
                </a:lnTo>
                <a:lnTo>
                  <a:pt x="3369469" y="4419631"/>
                </a:lnTo>
                <a:lnTo>
                  <a:pt x="3338513" y="4402200"/>
                </a:lnTo>
                <a:lnTo>
                  <a:pt x="3317875" y="4385560"/>
                </a:lnTo>
                <a:lnTo>
                  <a:pt x="3299619" y="4364959"/>
                </a:lnTo>
                <a:lnTo>
                  <a:pt x="3283744" y="4341981"/>
                </a:lnTo>
                <a:lnTo>
                  <a:pt x="3269456" y="4310287"/>
                </a:lnTo>
                <a:lnTo>
                  <a:pt x="3260725" y="4279385"/>
                </a:lnTo>
                <a:lnTo>
                  <a:pt x="3257550" y="4246106"/>
                </a:lnTo>
                <a:lnTo>
                  <a:pt x="3260725" y="4212828"/>
                </a:lnTo>
                <a:lnTo>
                  <a:pt x="3269456" y="4182718"/>
                </a:lnTo>
                <a:lnTo>
                  <a:pt x="3282156" y="4152609"/>
                </a:lnTo>
                <a:lnTo>
                  <a:pt x="3301206" y="4125669"/>
                </a:lnTo>
                <a:lnTo>
                  <a:pt x="3325019" y="4102691"/>
                </a:lnTo>
                <a:lnTo>
                  <a:pt x="3352800" y="4082882"/>
                </a:lnTo>
                <a:lnTo>
                  <a:pt x="3455988" y="4019494"/>
                </a:lnTo>
                <a:lnTo>
                  <a:pt x="3486150" y="4002062"/>
                </a:lnTo>
                <a:lnTo>
                  <a:pt x="3517106" y="3992554"/>
                </a:lnTo>
                <a:close/>
                <a:moveTo>
                  <a:pt x="4087019" y="3479800"/>
                </a:moveTo>
                <a:lnTo>
                  <a:pt x="4119563" y="3481388"/>
                </a:lnTo>
                <a:lnTo>
                  <a:pt x="4151313" y="3486944"/>
                </a:lnTo>
                <a:lnTo>
                  <a:pt x="4183063" y="3500438"/>
                </a:lnTo>
                <a:lnTo>
                  <a:pt x="4211638" y="3517106"/>
                </a:lnTo>
                <a:lnTo>
                  <a:pt x="4237832" y="3540125"/>
                </a:lnTo>
                <a:lnTo>
                  <a:pt x="4257675" y="3567906"/>
                </a:lnTo>
                <a:lnTo>
                  <a:pt x="4273550" y="3596481"/>
                </a:lnTo>
                <a:lnTo>
                  <a:pt x="4283869" y="3628231"/>
                </a:lnTo>
                <a:lnTo>
                  <a:pt x="4287838" y="3659981"/>
                </a:lnTo>
                <a:lnTo>
                  <a:pt x="4286250" y="3690938"/>
                </a:lnTo>
                <a:lnTo>
                  <a:pt x="4280694" y="3724275"/>
                </a:lnTo>
                <a:lnTo>
                  <a:pt x="4267994" y="3754438"/>
                </a:lnTo>
                <a:lnTo>
                  <a:pt x="4250532" y="3784600"/>
                </a:lnTo>
                <a:lnTo>
                  <a:pt x="4206082" y="3841750"/>
                </a:lnTo>
                <a:lnTo>
                  <a:pt x="4160044" y="3896519"/>
                </a:lnTo>
                <a:lnTo>
                  <a:pt x="4134644" y="3922713"/>
                </a:lnTo>
                <a:lnTo>
                  <a:pt x="4104482" y="3940969"/>
                </a:lnTo>
                <a:lnTo>
                  <a:pt x="4072732" y="3955257"/>
                </a:lnTo>
                <a:lnTo>
                  <a:pt x="4037806" y="3962400"/>
                </a:lnTo>
                <a:lnTo>
                  <a:pt x="4003675" y="3963988"/>
                </a:lnTo>
                <a:lnTo>
                  <a:pt x="3971132" y="3958432"/>
                </a:lnTo>
                <a:lnTo>
                  <a:pt x="3936207" y="3947319"/>
                </a:lnTo>
                <a:lnTo>
                  <a:pt x="3906044" y="3929857"/>
                </a:lnTo>
                <a:lnTo>
                  <a:pt x="3891757" y="3917950"/>
                </a:lnTo>
                <a:lnTo>
                  <a:pt x="3866357" y="3890963"/>
                </a:lnTo>
                <a:lnTo>
                  <a:pt x="3845719" y="3859213"/>
                </a:lnTo>
                <a:lnTo>
                  <a:pt x="3831432" y="3825082"/>
                </a:lnTo>
                <a:lnTo>
                  <a:pt x="3825875" y="3788569"/>
                </a:lnTo>
                <a:lnTo>
                  <a:pt x="3825875" y="3752850"/>
                </a:lnTo>
                <a:lnTo>
                  <a:pt x="3834607" y="3717132"/>
                </a:lnTo>
                <a:lnTo>
                  <a:pt x="3848894" y="3683000"/>
                </a:lnTo>
                <a:lnTo>
                  <a:pt x="3870325" y="3651250"/>
                </a:lnTo>
                <a:lnTo>
                  <a:pt x="3946525" y="3556000"/>
                </a:lnTo>
                <a:lnTo>
                  <a:pt x="3969544" y="3530600"/>
                </a:lnTo>
                <a:lnTo>
                  <a:pt x="3994944" y="3509963"/>
                </a:lnTo>
                <a:lnTo>
                  <a:pt x="4023519" y="3494088"/>
                </a:lnTo>
                <a:lnTo>
                  <a:pt x="4055269" y="3484563"/>
                </a:lnTo>
                <a:close/>
                <a:moveTo>
                  <a:pt x="4415228" y="2822575"/>
                </a:moveTo>
                <a:lnTo>
                  <a:pt x="4452464" y="2824158"/>
                </a:lnTo>
                <a:lnTo>
                  <a:pt x="4491285" y="2831279"/>
                </a:lnTo>
                <a:lnTo>
                  <a:pt x="4525352" y="2847104"/>
                </a:lnTo>
                <a:lnTo>
                  <a:pt x="4557042" y="2867677"/>
                </a:lnTo>
                <a:lnTo>
                  <a:pt x="4582395" y="2894580"/>
                </a:lnTo>
                <a:lnTo>
                  <a:pt x="4601409" y="2924648"/>
                </a:lnTo>
                <a:lnTo>
                  <a:pt x="4615670" y="2957881"/>
                </a:lnTo>
                <a:lnTo>
                  <a:pt x="4622800" y="2995070"/>
                </a:lnTo>
                <a:lnTo>
                  <a:pt x="4622800" y="3032260"/>
                </a:lnTo>
                <a:lnTo>
                  <a:pt x="4614085" y="3069449"/>
                </a:lnTo>
                <a:lnTo>
                  <a:pt x="4592694" y="3136706"/>
                </a:lnTo>
                <a:lnTo>
                  <a:pt x="4566549" y="3205546"/>
                </a:lnTo>
                <a:lnTo>
                  <a:pt x="4549912" y="3239570"/>
                </a:lnTo>
                <a:lnTo>
                  <a:pt x="4526936" y="3268056"/>
                </a:lnTo>
                <a:lnTo>
                  <a:pt x="4499207" y="3292585"/>
                </a:lnTo>
                <a:lnTo>
                  <a:pt x="4468309" y="3309992"/>
                </a:lnTo>
                <a:lnTo>
                  <a:pt x="4433450" y="3321070"/>
                </a:lnTo>
                <a:lnTo>
                  <a:pt x="4397798" y="3327400"/>
                </a:lnTo>
                <a:lnTo>
                  <a:pt x="4360562" y="3324235"/>
                </a:lnTo>
                <a:lnTo>
                  <a:pt x="4323325" y="3313949"/>
                </a:lnTo>
                <a:lnTo>
                  <a:pt x="4300350" y="3304453"/>
                </a:lnTo>
                <a:lnTo>
                  <a:pt x="4280543" y="3292585"/>
                </a:lnTo>
                <a:lnTo>
                  <a:pt x="4253606" y="3268056"/>
                </a:lnTo>
                <a:lnTo>
                  <a:pt x="4231423" y="3241153"/>
                </a:lnTo>
                <a:lnTo>
                  <a:pt x="4216370" y="3209502"/>
                </a:lnTo>
                <a:lnTo>
                  <a:pt x="4204486" y="3176269"/>
                </a:lnTo>
                <a:lnTo>
                  <a:pt x="4200525" y="3140662"/>
                </a:lnTo>
                <a:lnTo>
                  <a:pt x="4202902" y="3105056"/>
                </a:lnTo>
                <a:lnTo>
                  <a:pt x="4213201" y="3069449"/>
                </a:lnTo>
                <a:lnTo>
                  <a:pt x="4253606" y="2956298"/>
                </a:lnTo>
                <a:lnTo>
                  <a:pt x="4267867" y="2920692"/>
                </a:lnTo>
                <a:lnTo>
                  <a:pt x="4289258" y="2890624"/>
                </a:lnTo>
                <a:lnTo>
                  <a:pt x="4314611" y="2864512"/>
                </a:lnTo>
                <a:lnTo>
                  <a:pt x="4346301" y="2844731"/>
                </a:lnTo>
                <a:lnTo>
                  <a:pt x="4379576" y="2829697"/>
                </a:lnTo>
                <a:close/>
                <a:moveTo>
                  <a:pt x="4523961" y="2089150"/>
                </a:moveTo>
                <a:lnTo>
                  <a:pt x="4562936" y="2092320"/>
                </a:lnTo>
                <a:lnTo>
                  <a:pt x="4598730" y="2101038"/>
                </a:lnTo>
                <a:lnTo>
                  <a:pt x="4632137" y="2118474"/>
                </a:lnTo>
                <a:lnTo>
                  <a:pt x="4660771" y="2139872"/>
                </a:lnTo>
                <a:lnTo>
                  <a:pt x="4685429" y="2166818"/>
                </a:lnTo>
                <a:lnTo>
                  <a:pt x="4703723" y="2198519"/>
                </a:lnTo>
                <a:lnTo>
                  <a:pt x="4716450" y="2234182"/>
                </a:lnTo>
                <a:lnTo>
                  <a:pt x="4721222" y="2271431"/>
                </a:lnTo>
                <a:lnTo>
                  <a:pt x="4722813" y="2343550"/>
                </a:lnTo>
                <a:lnTo>
                  <a:pt x="4722813" y="2416463"/>
                </a:lnTo>
                <a:lnTo>
                  <a:pt x="4718041" y="2453711"/>
                </a:lnTo>
                <a:lnTo>
                  <a:pt x="4706905" y="2489375"/>
                </a:lnTo>
                <a:lnTo>
                  <a:pt x="4687815" y="2521076"/>
                </a:lnTo>
                <a:lnTo>
                  <a:pt x="4663157" y="2548814"/>
                </a:lnTo>
                <a:lnTo>
                  <a:pt x="4634523" y="2571797"/>
                </a:lnTo>
                <a:lnTo>
                  <a:pt x="4603502" y="2588440"/>
                </a:lnTo>
                <a:lnTo>
                  <a:pt x="4566913" y="2598743"/>
                </a:lnTo>
                <a:lnTo>
                  <a:pt x="4528734" y="2601913"/>
                </a:lnTo>
                <a:lnTo>
                  <a:pt x="4489759" y="2597158"/>
                </a:lnTo>
                <a:lnTo>
                  <a:pt x="4454761" y="2584478"/>
                </a:lnTo>
                <a:lnTo>
                  <a:pt x="4423740" y="2567042"/>
                </a:lnTo>
                <a:lnTo>
                  <a:pt x="4394310" y="2542474"/>
                </a:lnTo>
                <a:lnTo>
                  <a:pt x="4372834" y="2513943"/>
                </a:lnTo>
                <a:lnTo>
                  <a:pt x="4356130" y="2482242"/>
                </a:lnTo>
                <a:lnTo>
                  <a:pt x="4345790" y="2444993"/>
                </a:lnTo>
                <a:lnTo>
                  <a:pt x="4342608" y="2407745"/>
                </a:lnTo>
                <a:lnTo>
                  <a:pt x="4342608" y="2347513"/>
                </a:lnTo>
                <a:lnTo>
                  <a:pt x="4341813" y="2287281"/>
                </a:lnTo>
                <a:lnTo>
                  <a:pt x="4342608" y="2248448"/>
                </a:lnTo>
                <a:lnTo>
                  <a:pt x="4352949" y="2212784"/>
                </a:lnTo>
                <a:lnTo>
                  <a:pt x="4368857" y="2179498"/>
                </a:lnTo>
                <a:lnTo>
                  <a:pt x="4391924" y="2150967"/>
                </a:lnTo>
                <a:lnTo>
                  <a:pt x="4418967" y="2126399"/>
                </a:lnTo>
                <a:lnTo>
                  <a:pt x="4450784" y="2108171"/>
                </a:lnTo>
                <a:lnTo>
                  <a:pt x="4484986" y="2095490"/>
                </a:lnTo>
                <a:close/>
                <a:moveTo>
                  <a:pt x="4381138" y="1366837"/>
                </a:moveTo>
                <a:lnTo>
                  <a:pt x="4418375" y="1370812"/>
                </a:lnTo>
                <a:lnTo>
                  <a:pt x="4453235" y="1381147"/>
                </a:lnTo>
                <a:lnTo>
                  <a:pt x="4484925" y="1400227"/>
                </a:lnTo>
                <a:lnTo>
                  <a:pt x="4513447" y="1423282"/>
                </a:lnTo>
                <a:lnTo>
                  <a:pt x="4536423" y="1451902"/>
                </a:lnTo>
                <a:lnTo>
                  <a:pt x="4554645" y="1486087"/>
                </a:lnTo>
                <a:lnTo>
                  <a:pt x="4579205" y="1553662"/>
                </a:lnTo>
                <a:lnTo>
                  <a:pt x="4603765" y="1621237"/>
                </a:lnTo>
                <a:lnTo>
                  <a:pt x="4611688" y="1658602"/>
                </a:lnTo>
                <a:lnTo>
                  <a:pt x="4611688" y="1696762"/>
                </a:lnTo>
                <a:lnTo>
                  <a:pt x="4606142" y="1734127"/>
                </a:lnTo>
                <a:lnTo>
                  <a:pt x="4593466" y="1766722"/>
                </a:lnTo>
                <a:lnTo>
                  <a:pt x="4573659" y="1798522"/>
                </a:lnTo>
                <a:lnTo>
                  <a:pt x="4549099" y="1824757"/>
                </a:lnTo>
                <a:lnTo>
                  <a:pt x="4517408" y="1847812"/>
                </a:lnTo>
                <a:lnTo>
                  <a:pt x="4483341" y="1862122"/>
                </a:lnTo>
                <a:lnTo>
                  <a:pt x="4447689" y="1870867"/>
                </a:lnTo>
                <a:lnTo>
                  <a:pt x="4411244" y="1871662"/>
                </a:lnTo>
                <a:lnTo>
                  <a:pt x="4377177" y="1866097"/>
                </a:lnTo>
                <a:lnTo>
                  <a:pt x="4343902" y="1854967"/>
                </a:lnTo>
                <a:lnTo>
                  <a:pt x="4313796" y="1837477"/>
                </a:lnTo>
                <a:lnTo>
                  <a:pt x="4291612" y="1818397"/>
                </a:lnTo>
                <a:lnTo>
                  <a:pt x="4271013" y="1795342"/>
                </a:lnTo>
                <a:lnTo>
                  <a:pt x="4255168" y="1769902"/>
                </a:lnTo>
                <a:lnTo>
                  <a:pt x="4244076" y="1741282"/>
                </a:lnTo>
                <a:lnTo>
                  <a:pt x="4202878" y="1627597"/>
                </a:lnTo>
                <a:lnTo>
                  <a:pt x="4190994" y="1591027"/>
                </a:lnTo>
                <a:lnTo>
                  <a:pt x="4187825" y="1553662"/>
                </a:lnTo>
                <a:lnTo>
                  <a:pt x="4192579" y="1516297"/>
                </a:lnTo>
                <a:lnTo>
                  <a:pt x="4203670" y="1482112"/>
                </a:lnTo>
                <a:lnTo>
                  <a:pt x="4221100" y="1450312"/>
                </a:lnTo>
                <a:lnTo>
                  <a:pt x="4245661" y="1421692"/>
                </a:lnTo>
                <a:lnTo>
                  <a:pt x="4274182" y="1398637"/>
                </a:lnTo>
                <a:lnTo>
                  <a:pt x="4308250" y="1379557"/>
                </a:lnTo>
                <a:lnTo>
                  <a:pt x="4343902" y="1370017"/>
                </a:lnTo>
                <a:close/>
                <a:moveTo>
                  <a:pt x="2245369" y="828675"/>
                </a:moveTo>
                <a:lnTo>
                  <a:pt x="2281846" y="831849"/>
                </a:lnTo>
                <a:lnTo>
                  <a:pt x="2312772" y="842958"/>
                </a:lnTo>
                <a:lnTo>
                  <a:pt x="2341319" y="862002"/>
                </a:lnTo>
                <a:lnTo>
                  <a:pt x="2365901" y="886600"/>
                </a:lnTo>
                <a:lnTo>
                  <a:pt x="2383347" y="915166"/>
                </a:lnTo>
                <a:lnTo>
                  <a:pt x="2394448" y="946905"/>
                </a:lnTo>
                <a:lnTo>
                  <a:pt x="2399206" y="982612"/>
                </a:lnTo>
                <a:lnTo>
                  <a:pt x="2399206" y="2326786"/>
                </a:lnTo>
                <a:lnTo>
                  <a:pt x="3631488" y="2965546"/>
                </a:lnTo>
                <a:lnTo>
                  <a:pt x="3657656" y="2983002"/>
                </a:lnTo>
                <a:lnTo>
                  <a:pt x="3679066" y="3002840"/>
                </a:lnTo>
                <a:lnTo>
                  <a:pt x="3695719" y="3027438"/>
                </a:lnTo>
                <a:lnTo>
                  <a:pt x="3707613" y="3055210"/>
                </a:lnTo>
                <a:lnTo>
                  <a:pt x="3713164" y="3083776"/>
                </a:lnTo>
                <a:lnTo>
                  <a:pt x="3714750" y="3113928"/>
                </a:lnTo>
                <a:lnTo>
                  <a:pt x="3709199" y="3144081"/>
                </a:lnTo>
                <a:lnTo>
                  <a:pt x="3697305" y="3172647"/>
                </a:lnTo>
                <a:lnTo>
                  <a:pt x="3681445" y="3197245"/>
                </a:lnTo>
                <a:lnTo>
                  <a:pt x="3661621" y="3217082"/>
                </a:lnTo>
                <a:lnTo>
                  <a:pt x="3640211" y="3234539"/>
                </a:lnTo>
                <a:lnTo>
                  <a:pt x="3614042" y="3245648"/>
                </a:lnTo>
                <a:lnTo>
                  <a:pt x="3588667" y="3252789"/>
                </a:lnTo>
                <a:lnTo>
                  <a:pt x="3560913" y="3255963"/>
                </a:lnTo>
                <a:lnTo>
                  <a:pt x="3537124" y="3254376"/>
                </a:lnTo>
                <a:lnTo>
                  <a:pt x="3514128" y="3248822"/>
                </a:lnTo>
                <a:lnTo>
                  <a:pt x="3491131" y="3238506"/>
                </a:lnTo>
                <a:lnTo>
                  <a:pt x="2092325" y="2514843"/>
                </a:lnTo>
                <a:lnTo>
                  <a:pt x="2092325" y="982612"/>
                </a:lnTo>
                <a:lnTo>
                  <a:pt x="2096290" y="946905"/>
                </a:lnTo>
                <a:lnTo>
                  <a:pt x="2108185" y="915166"/>
                </a:lnTo>
                <a:lnTo>
                  <a:pt x="2125630" y="886600"/>
                </a:lnTo>
                <a:lnTo>
                  <a:pt x="2149419" y="862002"/>
                </a:lnTo>
                <a:lnTo>
                  <a:pt x="2177966" y="842958"/>
                </a:lnTo>
                <a:lnTo>
                  <a:pt x="2209685" y="831849"/>
                </a:lnTo>
                <a:close/>
                <a:moveTo>
                  <a:pt x="2376153" y="0"/>
                </a:moveTo>
                <a:lnTo>
                  <a:pt x="2513498" y="3968"/>
                </a:lnTo>
                <a:lnTo>
                  <a:pt x="2651637" y="17460"/>
                </a:lnTo>
                <a:lnTo>
                  <a:pt x="2786601" y="37300"/>
                </a:lnTo>
                <a:lnTo>
                  <a:pt x="2921564" y="65870"/>
                </a:lnTo>
                <a:lnTo>
                  <a:pt x="3053352" y="102377"/>
                </a:lnTo>
                <a:lnTo>
                  <a:pt x="3183552" y="146819"/>
                </a:lnTo>
                <a:lnTo>
                  <a:pt x="3311371" y="198404"/>
                </a:lnTo>
                <a:lnTo>
                  <a:pt x="3436014" y="258719"/>
                </a:lnTo>
                <a:lnTo>
                  <a:pt x="3558275" y="326176"/>
                </a:lnTo>
                <a:lnTo>
                  <a:pt x="3677360" y="400776"/>
                </a:lnTo>
                <a:lnTo>
                  <a:pt x="3826614" y="185706"/>
                </a:lnTo>
                <a:lnTo>
                  <a:pt x="3844080" y="163485"/>
                </a:lnTo>
                <a:lnTo>
                  <a:pt x="3862340" y="150787"/>
                </a:lnTo>
                <a:lnTo>
                  <a:pt x="3881393" y="145232"/>
                </a:lnTo>
                <a:lnTo>
                  <a:pt x="3898065" y="147613"/>
                </a:lnTo>
                <a:lnTo>
                  <a:pt x="3912356" y="159517"/>
                </a:lnTo>
                <a:lnTo>
                  <a:pt x="3925852" y="177770"/>
                </a:lnTo>
                <a:lnTo>
                  <a:pt x="3935379" y="203960"/>
                </a:lnTo>
                <a:lnTo>
                  <a:pt x="4109244" y="828535"/>
                </a:lnTo>
                <a:lnTo>
                  <a:pt x="4113213" y="857899"/>
                </a:lnTo>
                <a:lnTo>
                  <a:pt x="4110831" y="884882"/>
                </a:lnTo>
                <a:lnTo>
                  <a:pt x="4102098" y="911071"/>
                </a:lnTo>
                <a:lnTo>
                  <a:pt x="4087808" y="932499"/>
                </a:lnTo>
                <a:lnTo>
                  <a:pt x="4067960" y="949165"/>
                </a:lnTo>
                <a:lnTo>
                  <a:pt x="4041762" y="961069"/>
                </a:lnTo>
                <a:lnTo>
                  <a:pt x="4013181" y="968212"/>
                </a:lnTo>
                <a:lnTo>
                  <a:pt x="3368532" y="1025352"/>
                </a:lnTo>
                <a:lnTo>
                  <a:pt x="3344715" y="1025352"/>
                </a:lnTo>
                <a:lnTo>
                  <a:pt x="3323279" y="1021384"/>
                </a:lnTo>
                <a:lnTo>
                  <a:pt x="3308989" y="1012654"/>
                </a:lnTo>
                <a:lnTo>
                  <a:pt x="3298668" y="1001543"/>
                </a:lnTo>
                <a:lnTo>
                  <a:pt x="3293111" y="986465"/>
                </a:lnTo>
                <a:lnTo>
                  <a:pt x="3293905" y="969799"/>
                </a:lnTo>
                <a:lnTo>
                  <a:pt x="3300256" y="949165"/>
                </a:lnTo>
                <a:lnTo>
                  <a:pt x="3312959" y="927737"/>
                </a:lnTo>
                <a:lnTo>
                  <a:pt x="3460625" y="714255"/>
                </a:lnTo>
                <a:lnTo>
                  <a:pt x="3350272" y="645210"/>
                </a:lnTo>
                <a:lnTo>
                  <a:pt x="3236744" y="584895"/>
                </a:lnTo>
                <a:lnTo>
                  <a:pt x="3120834" y="531723"/>
                </a:lnTo>
                <a:lnTo>
                  <a:pt x="3003336" y="487280"/>
                </a:lnTo>
                <a:lnTo>
                  <a:pt x="2882663" y="450774"/>
                </a:lnTo>
                <a:lnTo>
                  <a:pt x="2761990" y="422204"/>
                </a:lnTo>
                <a:lnTo>
                  <a:pt x="2639729" y="400776"/>
                </a:lnTo>
                <a:lnTo>
                  <a:pt x="2518261" y="388078"/>
                </a:lnTo>
                <a:lnTo>
                  <a:pt x="2394412" y="381729"/>
                </a:lnTo>
                <a:lnTo>
                  <a:pt x="2271357" y="383317"/>
                </a:lnTo>
                <a:lnTo>
                  <a:pt x="2149096" y="393634"/>
                </a:lnTo>
                <a:lnTo>
                  <a:pt x="2028423" y="409506"/>
                </a:lnTo>
                <a:lnTo>
                  <a:pt x="1908544" y="434108"/>
                </a:lnTo>
                <a:lnTo>
                  <a:pt x="1790252" y="465059"/>
                </a:lnTo>
                <a:lnTo>
                  <a:pt x="1674342" y="503946"/>
                </a:lnTo>
                <a:lnTo>
                  <a:pt x="1560020" y="549976"/>
                </a:lnTo>
                <a:lnTo>
                  <a:pt x="1448874" y="603148"/>
                </a:lnTo>
                <a:lnTo>
                  <a:pt x="1340109" y="665050"/>
                </a:lnTo>
                <a:lnTo>
                  <a:pt x="1235314" y="730920"/>
                </a:lnTo>
                <a:lnTo>
                  <a:pt x="1229756" y="737269"/>
                </a:lnTo>
                <a:lnTo>
                  <a:pt x="1137664" y="803140"/>
                </a:lnTo>
                <a:lnTo>
                  <a:pt x="1051922" y="876152"/>
                </a:lnTo>
                <a:lnTo>
                  <a:pt x="966974" y="953927"/>
                </a:lnTo>
                <a:lnTo>
                  <a:pt x="888378" y="1038843"/>
                </a:lnTo>
                <a:lnTo>
                  <a:pt x="812163" y="1127728"/>
                </a:lnTo>
                <a:lnTo>
                  <a:pt x="741506" y="1220581"/>
                </a:lnTo>
                <a:lnTo>
                  <a:pt x="673230" y="1326132"/>
                </a:lnTo>
                <a:lnTo>
                  <a:pt x="611306" y="1433270"/>
                </a:lnTo>
                <a:lnTo>
                  <a:pt x="558114" y="1544377"/>
                </a:lnTo>
                <a:lnTo>
                  <a:pt x="510480" y="1656277"/>
                </a:lnTo>
                <a:lnTo>
                  <a:pt x="472373" y="1769764"/>
                </a:lnTo>
                <a:lnTo>
                  <a:pt x="439029" y="1884838"/>
                </a:lnTo>
                <a:lnTo>
                  <a:pt x="414418" y="2000706"/>
                </a:lnTo>
                <a:lnTo>
                  <a:pt x="396158" y="2117367"/>
                </a:lnTo>
                <a:lnTo>
                  <a:pt x="384249" y="2234822"/>
                </a:lnTo>
                <a:lnTo>
                  <a:pt x="381868" y="2353071"/>
                </a:lnTo>
                <a:lnTo>
                  <a:pt x="384249" y="2470526"/>
                </a:lnTo>
                <a:lnTo>
                  <a:pt x="392982" y="2587188"/>
                </a:lnTo>
                <a:lnTo>
                  <a:pt x="410448" y="2703056"/>
                </a:lnTo>
                <a:lnTo>
                  <a:pt x="433471" y="2818130"/>
                </a:lnTo>
                <a:lnTo>
                  <a:pt x="463640" y="2931617"/>
                </a:lnTo>
                <a:lnTo>
                  <a:pt x="500953" y="3041930"/>
                </a:lnTo>
                <a:lnTo>
                  <a:pt x="543824" y="3153036"/>
                </a:lnTo>
                <a:lnTo>
                  <a:pt x="593840" y="3259381"/>
                </a:lnTo>
                <a:lnTo>
                  <a:pt x="650207" y="3362550"/>
                </a:lnTo>
                <a:lnTo>
                  <a:pt x="712925" y="3464133"/>
                </a:lnTo>
                <a:lnTo>
                  <a:pt x="781995" y="3562542"/>
                </a:lnTo>
                <a:lnTo>
                  <a:pt x="856622" y="3655395"/>
                </a:lnTo>
                <a:lnTo>
                  <a:pt x="938394" y="3744280"/>
                </a:lnTo>
                <a:lnTo>
                  <a:pt x="1027311" y="3830784"/>
                </a:lnTo>
                <a:lnTo>
                  <a:pt x="1120198" y="3910939"/>
                </a:lnTo>
                <a:lnTo>
                  <a:pt x="1221023" y="3985539"/>
                </a:lnTo>
                <a:lnTo>
                  <a:pt x="1313910" y="4047441"/>
                </a:lnTo>
                <a:lnTo>
                  <a:pt x="1410766" y="4103788"/>
                </a:lnTo>
                <a:lnTo>
                  <a:pt x="1410766" y="4105375"/>
                </a:lnTo>
                <a:lnTo>
                  <a:pt x="1463164" y="4132358"/>
                </a:lnTo>
                <a:lnTo>
                  <a:pt x="1517943" y="4159341"/>
                </a:lnTo>
                <a:lnTo>
                  <a:pt x="1521119" y="4160928"/>
                </a:lnTo>
                <a:lnTo>
                  <a:pt x="1523501" y="4162515"/>
                </a:lnTo>
                <a:lnTo>
                  <a:pt x="1641792" y="4212513"/>
                </a:lnTo>
                <a:lnTo>
                  <a:pt x="1761672" y="4256162"/>
                </a:lnTo>
                <a:lnTo>
                  <a:pt x="1885521" y="4290288"/>
                </a:lnTo>
                <a:lnTo>
                  <a:pt x="2010163" y="4318064"/>
                </a:lnTo>
                <a:lnTo>
                  <a:pt x="2047477" y="4327588"/>
                </a:lnTo>
                <a:lnTo>
                  <a:pt x="2080821" y="4345047"/>
                </a:lnTo>
                <a:lnTo>
                  <a:pt x="2109401" y="4368062"/>
                </a:lnTo>
                <a:lnTo>
                  <a:pt x="2133218" y="4395045"/>
                </a:lnTo>
                <a:lnTo>
                  <a:pt x="2150684" y="4426790"/>
                </a:lnTo>
                <a:lnTo>
                  <a:pt x="2162593" y="4462502"/>
                </a:lnTo>
                <a:lnTo>
                  <a:pt x="2166562" y="4499802"/>
                </a:lnTo>
                <a:lnTo>
                  <a:pt x="2163387" y="4537102"/>
                </a:lnTo>
                <a:lnTo>
                  <a:pt x="2153860" y="4574402"/>
                </a:lnTo>
                <a:lnTo>
                  <a:pt x="2136394" y="4607734"/>
                </a:lnTo>
                <a:lnTo>
                  <a:pt x="2113371" y="4636304"/>
                </a:lnTo>
                <a:lnTo>
                  <a:pt x="2086378" y="4660906"/>
                </a:lnTo>
                <a:lnTo>
                  <a:pt x="2053034" y="4678366"/>
                </a:lnTo>
                <a:lnTo>
                  <a:pt x="2018896" y="4689476"/>
                </a:lnTo>
                <a:lnTo>
                  <a:pt x="1981583" y="4694238"/>
                </a:lnTo>
                <a:lnTo>
                  <a:pt x="1944269" y="4691064"/>
                </a:lnTo>
                <a:lnTo>
                  <a:pt x="1818039" y="4665668"/>
                </a:lnTo>
                <a:lnTo>
                  <a:pt x="1693396" y="4632336"/>
                </a:lnTo>
                <a:lnTo>
                  <a:pt x="1571135" y="4591862"/>
                </a:lnTo>
                <a:lnTo>
                  <a:pt x="1452049" y="4545832"/>
                </a:lnTo>
                <a:lnTo>
                  <a:pt x="1336139" y="4494247"/>
                </a:lnTo>
                <a:lnTo>
                  <a:pt x="1221023" y="4433932"/>
                </a:lnTo>
                <a:lnTo>
                  <a:pt x="1110671" y="4369649"/>
                </a:lnTo>
                <a:lnTo>
                  <a:pt x="1001112" y="4297430"/>
                </a:lnTo>
                <a:lnTo>
                  <a:pt x="895523" y="4217275"/>
                </a:lnTo>
                <a:lnTo>
                  <a:pt x="794697" y="4132358"/>
                </a:lnTo>
                <a:lnTo>
                  <a:pt x="698635" y="4043473"/>
                </a:lnTo>
                <a:lnTo>
                  <a:pt x="696253" y="4040298"/>
                </a:lnTo>
                <a:lnTo>
                  <a:pt x="604161" y="3944271"/>
                </a:lnTo>
                <a:lnTo>
                  <a:pt x="519213" y="3843482"/>
                </a:lnTo>
                <a:lnTo>
                  <a:pt x="439029" y="3738724"/>
                </a:lnTo>
                <a:lnTo>
                  <a:pt x="365990" y="3629999"/>
                </a:lnTo>
                <a:lnTo>
                  <a:pt x="298508" y="3517306"/>
                </a:lnTo>
                <a:lnTo>
                  <a:pt x="238171" y="3399850"/>
                </a:lnTo>
                <a:lnTo>
                  <a:pt x="183392" y="3280808"/>
                </a:lnTo>
                <a:lnTo>
                  <a:pt x="136552" y="3157004"/>
                </a:lnTo>
                <a:lnTo>
                  <a:pt x="96063" y="3029232"/>
                </a:lnTo>
                <a:lnTo>
                  <a:pt x="61925" y="2899873"/>
                </a:lnTo>
                <a:lnTo>
                  <a:pt x="35726" y="2768132"/>
                </a:lnTo>
                <a:lnTo>
                  <a:pt x="14291" y="2624488"/>
                </a:lnTo>
                <a:lnTo>
                  <a:pt x="14291" y="2619726"/>
                </a:lnTo>
                <a:lnTo>
                  <a:pt x="12703" y="2615758"/>
                </a:lnTo>
                <a:lnTo>
                  <a:pt x="7145" y="2543539"/>
                </a:lnTo>
                <a:lnTo>
                  <a:pt x="3176" y="2472114"/>
                </a:lnTo>
                <a:lnTo>
                  <a:pt x="3176" y="2466558"/>
                </a:lnTo>
                <a:lnTo>
                  <a:pt x="0" y="2334024"/>
                </a:lnTo>
                <a:lnTo>
                  <a:pt x="5558" y="2202284"/>
                </a:lnTo>
                <a:lnTo>
                  <a:pt x="17466" y="2069750"/>
                </a:lnTo>
                <a:lnTo>
                  <a:pt x="37314" y="1940391"/>
                </a:lnTo>
                <a:lnTo>
                  <a:pt x="64306" y="1811032"/>
                </a:lnTo>
                <a:lnTo>
                  <a:pt x="99238" y="1684847"/>
                </a:lnTo>
                <a:lnTo>
                  <a:pt x="140521" y="1560249"/>
                </a:lnTo>
                <a:lnTo>
                  <a:pt x="189743" y="1436445"/>
                </a:lnTo>
                <a:lnTo>
                  <a:pt x="243729" y="1317403"/>
                </a:lnTo>
                <a:lnTo>
                  <a:pt x="307241" y="1199154"/>
                </a:lnTo>
                <a:lnTo>
                  <a:pt x="377104" y="1084873"/>
                </a:lnTo>
                <a:lnTo>
                  <a:pt x="378692" y="1080111"/>
                </a:lnTo>
                <a:lnTo>
                  <a:pt x="381868" y="1074556"/>
                </a:lnTo>
                <a:lnTo>
                  <a:pt x="431884" y="1001543"/>
                </a:lnTo>
                <a:lnTo>
                  <a:pt x="463640" y="956307"/>
                </a:lnTo>
                <a:lnTo>
                  <a:pt x="467609" y="950752"/>
                </a:lnTo>
                <a:lnTo>
                  <a:pt x="472373" y="946784"/>
                </a:lnTo>
                <a:lnTo>
                  <a:pt x="554939" y="840439"/>
                </a:lnTo>
                <a:lnTo>
                  <a:pt x="643856" y="741237"/>
                </a:lnTo>
                <a:lnTo>
                  <a:pt x="739124" y="646004"/>
                </a:lnTo>
                <a:lnTo>
                  <a:pt x="837568" y="557119"/>
                </a:lnTo>
                <a:lnTo>
                  <a:pt x="939982" y="475376"/>
                </a:lnTo>
                <a:lnTo>
                  <a:pt x="1047159" y="397602"/>
                </a:lnTo>
                <a:lnTo>
                  <a:pt x="1159099" y="329351"/>
                </a:lnTo>
                <a:lnTo>
                  <a:pt x="1274215" y="264274"/>
                </a:lnTo>
                <a:lnTo>
                  <a:pt x="1393300" y="207134"/>
                </a:lnTo>
                <a:lnTo>
                  <a:pt x="1516355" y="156343"/>
                </a:lnTo>
                <a:lnTo>
                  <a:pt x="1641792" y="111900"/>
                </a:lnTo>
                <a:lnTo>
                  <a:pt x="1770405" y="74600"/>
                </a:lnTo>
                <a:lnTo>
                  <a:pt x="1777550" y="73013"/>
                </a:lnTo>
                <a:lnTo>
                  <a:pt x="1779137" y="73013"/>
                </a:lnTo>
                <a:lnTo>
                  <a:pt x="1868055" y="51585"/>
                </a:lnTo>
                <a:lnTo>
                  <a:pt x="1958560" y="34126"/>
                </a:lnTo>
                <a:lnTo>
                  <a:pt x="2097493" y="14285"/>
                </a:lnTo>
                <a:lnTo>
                  <a:pt x="2237220" y="3175"/>
                </a:lnTo>
                <a:close/>
              </a:path>
            </a:pathLst>
          </a:custGeom>
          <a:solidFill>
            <a:schemeClr val="bg1"/>
          </a:solidFill>
          <a:ln w="0">
            <a:noFill/>
            <a:prstDash val="solid"/>
            <a:round/>
          </a:ln>
        </p:spPr>
        <p:txBody>
          <a:bodyPr vert="horz" wrap="square" lIns="91440" tIns="45720" rIns="91440" bIns="45720" numCol="1" anchor="t" anchorCtr="0" compatLnSpc="1">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55" name="文本框 54"/>
          <p:cNvSpPr txBox="1"/>
          <p:nvPr/>
        </p:nvSpPr>
        <p:spPr>
          <a:xfrm>
            <a:off x="1958743" y="1172601"/>
            <a:ext cx="3646603" cy="646331"/>
          </a:xfrm>
          <a:prstGeom prst="rect">
            <a:avLst/>
          </a:prstGeom>
          <a:noFill/>
        </p:spPr>
        <p:txBody>
          <a:bodyPr wrap="square" rtlCol="0">
            <a:spAutoFit/>
          </a:bodyPr>
          <a:lstStyle/>
          <a:p>
            <a:pPr algn="l"/>
            <a:r>
              <a:rPr lang="zh-CN" altLang="en-US" b="1" dirty="0">
                <a:solidFill>
                  <a:schemeClr val="bg1"/>
                </a:solidFill>
                <a:latin typeface="微软雅黑" panose="020B0503020204020204" pitchFamily="34" charset="-122"/>
                <a:ea typeface="微软雅黑" panose="020B0503020204020204" pitchFamily="34" charset="-122"/>
              </a:rPr>
              <a:t>我国疼痛疾病负担重，吞咽障碍患者疼痛发病率高</a:t>
            </a:r>
          </a:p>
        </p:txBody>
      </p:sp>
      <p:sp>
        <p:nvSpPr>
          <p:cNvPr id="57" name="文本框 56"/>
          <p:cNvSpPr txBox="1"/>
          <p:nvPr/>
        </p:nvSpPr>
        <p:spPr>
          <a:xfrm>
            <a:off x="8851672" y="2524266"/>
            <a:ext cx="912495" cy="645160"/>
          </a:xfrm>
          <a:prstGeom prst="rect">
            <a:avLst/>
          </a:prstGeom>
          <a:noFill/>
        </p:spPr>
        <p:txBody>
          <a:bodyPr wrap="square" rtlCol="0">
            <a:spAutoFit/>
          </a:bodyPr>
          <a:lstStyle/>
          <a:p>
            <a:pPr algn="l"/>
            <a:r>
              <a:rPr lang="zh-CN" altLang="en-US" dirty="0">
                <a:solidFill>
                  <a:schemeClr val="bg1"/>
                </a:solidFill>
                <a:latin typeface="汉仪中黑S" panose="00020600040101010101" pitchFamily="18" charset="-122"/>
                <a:ea typeface="汉仪中黑S" panose="00020600040101010101" pitchFamily="18" charset="-122"/>
              </a:rPr>
              <a:t>请添加标题</a:t>
            </a:r>
          </a:p>
        </p:txBody>
      </p:sp>
      <p:sp>
        <p:nvSpPr>
          <p:cNvPr id="58" name="矩形 57"/>
          <p:cNvSpPr/>
          <p:nvPr/>
        </p:nvSpPr>
        <p:spPr>
          <a:xfrm>
            <a:off x="1398039" y="2035783"/>
            <a:ext cx="4351658" cy="3918124"/>
          </a:xfrm>
          <a:prstGeom prst="rect">
            <a:avLst/>
          </a:prstGeom>
        </p:spPr>
        <p:txBody>
          <a:bodyPr wrap="square">
            <a:spAutoFit/>
          </a:bodyPr>
          <a:lstStyle/>
          <a:p>
            <a:pPr algn="just">
              <a:lnSpc>
                <a:spcPts val="2000"/>
              </a:lnSpc>
            </a:pPr>
            <a:r>
              <a:rPr lang="zh-CN" altLang="en-US"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疼痛疾病负担重：</a:t>
            </a:r>
            <a:endParaRPr lang="en-US" altLang="zh-CN"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endParaRPr lang="en-US" altLang="zh-CN"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据</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Lancet 2018</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年发表的疾病负担研究</a:t>
            </a:r>
            <a:r>
              <a:rPr lang="en-US" altLang="zh-CN" sz="1400" baseline="30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，颈痛和腰痛位居我国人群伤残损失寿命年病因排名的第一和第二位，慢性疼痛已成为影响我国人群健康的首要非致死性因素。</a:t>
            </a: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r>
              <a:rPr lang="zh-CN" altLang="en-US"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吞咽障碍与疼痛合并高发：</a:t>
            </a:r>
            <a:endParaRPr lang="en-US" altLang="zh-CN"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endParaRPr lang="en-US" altLang="zh-CN" sz="1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脑卒中患者急性期吞咽障碍的患病率约为</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42</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400" baseline="30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，约</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70%</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的卒中患者每天忍受疼痛的折磨</a:t>
            </a:r>
            <a:r>
              <a:rPr lang="en-US" altLang="zh-CN" sz="1400" baseline="30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2000"/>
              </a:lnSpc>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鼻咽癌放疗后患者口咽腔吞咽障碍的发生率高达</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70-80</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400" baseline="30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，而疼痛发生率达</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70%</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，包括急性疼痛和慢性疼痛，其中慢性疼痛比例达</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31%</a:t>
            </a:r>
            <a:r>
              <a:rPr lang="en-US" altLang="zh-CN" sz="1400" baseline="30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23" name="矩形 22"/>
          <p:cNvSpPr/>
          <p:nvPr/>
        </p:nvSpPr>
        <p:spPr>
          <a:xfrm>
            <a:off x="6303223" y="2065438"/>
            <a:ext cx="4423831" cy="3978646"/>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6303224" y="1092719"/>
            <a:ext cx="4408022" cy="77960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Freeform 6"/>
          <p:cNvSpPr>
            <a:spLocks noEditPoints="1"/>
          </p:cNvSpPr>
          <p:nvPr/>
        </p:nvSpPr>
        <p:spPr bwMode="auto">
          <a:xfrm>
            <a:off x="6451556" y="1296426"/>
            <a:ext cx="519515" cy="366599"/>
          </a:xfrm>
          <a:custGeom>
            <a:avLst/>
            <a:gdLst>
              <a:gd name="T0" fmla="*/ 1550 w 3428"/>
              <a:gd name="T1" fmla="*/ 1093 h 2559"/>
              <a:gd name="T2" fmla="*/ 1371 w 3428"/>
              <a:gd name="T3" fmla="*/ 1254 h 2559"/>
              <a:gd name="T4" fmla="*/ 1302 w 3428"/>
              <a:gd name="T5" fmla="*/ 1492 h 2559"/>
              <a:gd name="T6" fmla="*/ 1368 w 3428"/>
              <a:gd name="T7" fmla="*/ 1726 h 2559"/>
              <a:gd name="T8" fmla="*/ 1470 w 3428"/>
              <a:gd name="T9" fmla="*/ 1826 h 2559"/>
              <a:gd name="T10" fmla="*/ 1379 w 3428"/>
              <a:gd name="T11" fmla="*/ 1605 h 2559"/>
              <a:gd name="T12" fmla="*/ 1421 w 3428"/>
              <a:gd name="T13" fmla="*/ 1360 h 2559"/>
              <a:gd name="T14" fmla="*/ 1583 w 3428"/>
              <a:gd name="T15" fmla="*/ 1180 h 2559"/>
              <a:gd name="T16" fmla="*/ 1820 w 3428"/>
              <a:gd name="T17" fmla="*/ 1111 h 2559"/>
              <a:gd name="T18" fmla="*/ 2064 w 3428"/>
              <a:gd name="T19" fmla="*/ 1184 h 2559"/>
              <a:gd name="T20" fmla="*/ 1850 w 3428"/>
              <a:gd name="T21" fmla="*/ 1061 h 2559"/>
              <a:gd name="T22" fmla="*/ 1871 w 3428"/>
              <a:gd name="T23" fmla="*/ 881 h 2559"/>
              <a:gd name="T24" fmla="*/ 2142 w 3428"/>
              <a:gd name="T25" fmla="*/ 1011 h 2559"/>
              <a:gd name="T26" fmla="*/ 2321 w 3428"/>
              <a:gd name="T27" fmla="*/ 1249 h 2559"/>
              <a:gd name="T28" fmla="*/ 2367 w 3428"/>
              <a:gd name="T29" fmla="*/ 1556 h 2559"/>
              <a:gd name="T30" fmla="*/ 2263 w 3428"/>
              <a:gd name="T31" fmla="*/ 1841 h 2559"/>
              <a:gd name="T32" fmla="*/ 2043 w 3428"/>
              <a:gd name="T33" fmla="*/ 2041 h 2559"/>
              <a:gd name="T34" fmla="*/ 1745 w 3428"/>
              <a:gd name="T35" fmla="*/ 2117 h 2559"/>
              <a:gd name="T36" fmla="*/ 1448 w 3428"/>
              <a:gd name="T37" fmla="*/ 2041 h 2559"/>
              <a:gd name="T38" fmla="*/ 1227 w 3428"/>
              <a:gd name="T39" fmla="*/ 1841 h 2559"/>
              <a:gd name="T40" fmla="*/ 1124 w 3428"/>
              <a:gd name="T41" fmla="*/ 1556 h 2559"/>
              <a:gd name="T42" fmla="*/ 1169 w 3428"/>
              <a:gd name="T43" fmla="*/ 1249 h 2559"/>
              <a:gd name="T44" fmla="*/ 1348 w 3428"/>
              <a:gd name="T45" fmla="*/ 1011 h 2559"/>
              <a:gd name="T46" fmla="*/ 1620 w 3428"/>
              <a:gd name="T47" fmla="*/ 881 h 2559"/>
              <a:gd name="T48" fmla="*/ 1597 w 3428"/>
              <a:gd name="T49" fmla="*/ 681 h 2559"/>
              <a:gd name="T50" fmla="*/ 1270 w 3428"/>
              <a:gd name="T51" fmla="*/ 819 h 2559"/>
              <a:gd name="T52" fmla="*/ 1032 w 3428"/>
              <a:gd name="T53" fmla="*/ 1077 h 2559"/>
              <a:gd name="T54" fmla="*/ 923 w 3428"/>
              <a:gd name="T55" fmla="*/ 1417 h 2559"/>
              <a:gd name="T56" fmla="*/ 972 w 3428"/>
              <a:gd name="T57" fmla="*/ 1779 h 2559"/>
              <a:gd name="T58" fmla="*/ 1162 w 3428"/>
              <a:gd name="T59" fmla="*/ 2074 h 2559"/>
              <a:gd name="T60" fmla="*/ 1458 w 3428"/>
              <a:gd name="T61" fmla="*/ 2264 h 2559"/>
              <a:gd name="T62" fmla="*/ 1820 w 3428"/>
              <a:gd name="T63" fmla="*/ 2313 h 2559"/>
              <a:gd name="T64" fmla="*/ 2161 w 3428"/>
              <a:gd name="T65" fmla="*/ 2204 h 2559"/>
              <a:gd name="T66" fmla="*/ 2419 w 3428"/>
              <a:gd name="T67" fmla="*/ 1967 h 2559"/>
              <a:gd name="T68" fmla="*/ 2558 w 3428"/>
              <a:gd name="T69" fmla="*/ 1640 h 2559"/>
              <a:gd name="T70" fmla="*/ 2541 w 3428"/>
              <a:gd name="T71" fmla="*/ 1273 h 2559"/>
              <a:gd name="T72" fmla="*/ 2377 w 3428"/>
              <a:gd name="T73" fmla="*/ 961 h 2559"/>
              <a:gd name="T74" fmla="*/ 2099 w 3428"/>
              <a:gd name="T75" fmla="*/ 747 h 2559"/>
              <a:gd name="T76" fmla="*/ 1745 w 3428"/>
              <a:gd name="T77" fmla="*/ 668 h 2559"/>
              <a:gd name="T78" fmla="*/ 0 w 3428"/>
              <a:gd name="T79" fmla="*/ 649 h 2559"/>
              <a:gd name="T80" fmla="*/ 2227 w 3428"/>
              <a:gd name="T81" fmla="*/ 28 h 2559"/>
              <a:gd name="T82" fmla="*/ 2324 w 3428"/>
              <a:gd name="T83" fmla="*/ 164 h 2559"/>
              <a:gd name="T84" fmla="*/ 3298 w 3428"/>
              <a:gd name="T85" fmla="*/ 250 h 2559"/>
              <a:gd name="T86" fmla="*/ 3415 w 3428"/>
              <a:gd name="T87" fmla="*/ 367 h 2559"/>
              <a:gd name="T88" fmla="*/ 3415 w 3428"/>
              <a:gd name="T89" fmla="*/ 2429 h 2559"/>
              <a:gd name="T90" fmla="*/ 3298 w 3428"/>
              <a:gd name="T91" fmla="*/ 2546 h 2559"/>
              <a:gd name="T92" fmla="*/ 130 w 3428"/>
              <a:gd name="T93" fmla="*/ 2546 h 2559"/>
              <a:gd name="T94" fmla="*/ 13 w 3428"/>
              <a:gd name="T95" fmla="*/ 2429 h 2559"/>
              <a:gd name="T96" fmla="*/ 546 w 3428"/>
              <a:gd name="T97" fmla="*/ 2295 h 2559"/>
              <a:gd name="T98" fmla="*/ 601 w 3428"/>
              <a:gd name="T99" fmla="*/ 2223 h 2559"/>
              <a:gd name="T100" fmla="*/ 564 w 3428"/>
              <a:gd name="T101" fmla="*/ 510 h 2559"/>
              <a:gd name="T102" fmla="*/ 3 w 3428"/>
              <a:gd name="T103" fmla="*/ 401 h 2559"/>
              <a:gd name="T104" fmla="*/ 99 w 3428"/>
              <a:gd name="T105" fmla="*/ 265 h 2559"/>
              <a:gd name="T106" fmla="*/ 219 w 3428"/>
              <a:gd name="T107" fmla="*/ 207 h 2559"/>
              <a:gd name="T108" fmla="*/ 335 w 3428"/>
              <a:gd name="T109" fmla="*/ 99 h 2559"/>
              <a:gd name="T110" fmla="*/ 767 w 3428"/>
              <a:gd name="T111" fmla="*/ 99 h 2559"/>
              <a:gd name="T112" fmla="*/ 883 w 3428"/>
              <a:gd name="T113" fmla="*/ 207 h 2559"/>
              <a:gd name="T114" fmla="*/ 1114 w 3428"/>
              <a:gd name="T115" fmla="*/ 130 h 2559"/>
              <a:gd name="T116" fmla="*/ 1232 w 3428"/>
              <a:gd name="T117" fmla="*/ 13 h 2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428" h="2559">
                <a:moveTo>
                  <a:pt x="1745" y="1049"/>
                </a:moveTo>
                <a:lnTo>
                  <a:pt x="1694" y="1052"/>
                </a:lnTo>
                <a:lnTo>
                  <a:pt x="1644" y="1061"/>
                </a:lnTo>
                <a:lnTo>
                  <a:pt x="1595" y="1074"/>
                </a:lnTo>
                <a:lnTo>
                  <a:pt x="1550" y="1093"/>
                </a:lnTo>
                <a:lnTo>
                  <a:pt x="1507" y="1118"/>
                </a:lnTo>
                <a:lnTo>
                  <a:pt x="1468" y="1146"/>
                </a:lnTo>
                <a:lnTo>
                  <a:pt x="1431" y="1179"/>
                </a:lnTo>
                <a:lnTo>
                  <a:pt x="1399" y="1215"/>
                </a:lnTo>
                <a:lnTo>
                  <a:pt x="1371" y="1254"/>
                </a:lnTo>
                <a:lnTo>
                  <a:pt x="1346" y="1298"/>
                </a:lnTo>
                <a:lnTo>
                  <a:pt x="1327" y="1342"/>
                </a:lnTo>
                <a:lnTo>
                  <a:pt x="1313" y="1391"/>
                </a:lnTo>
                <a:lnTo>
                  <a:pt x="1305" y="1441"/>
                </a:lnTo>
                <a:lnTo>
                  <a:pt x="1302" y="1492"/>
                </a:lnTo>
                <a:lnTo>
                  <a:pt x="1305" y="1543"/>
                </a:lnTo>
                <a:lnTo>
                  <a:pt x="1313" y="1592"/>
                </a:lnTo>
                <a:lnTo>
                  <a:pt x="1327" y="1640"/>
                </a:lnTo>
                <a:lnTo>
                  <a:pt x="1345" y="1684"/>
                </a:lnTo>
                <a:lnTo>
                  <a:pt x="1368" y="1726"/>
                </a:lnTo>
                <a:lnTo>
                  <a:pt x="1396" y="1765"/>
                </a:lnTo>
                <a:lnTo>
                  <a:pt x="1428" y="1801"/>
                </a:lnTo>
                <a:lnTo>
                  <a:pt x="1463" y="1833"/>
                </a:lnTo>
                <a:lnTo>
                  <a:pt x="1502" y="1862"/>
                </a:lnTo>
                <a:lnTo>
                  <a:pt x="1470" y="1826"/>
                </a:lnTo>
                <a:lnTo>
                  <a:pt x="1443" y="1787"/>
                </a:lnTo>
                <a:lnTo>
                  <a:pt x="1420" y="1745"/>
                </a:lnTo>
                <a:lnTo>
                  <a:pt x="1401" y="1701"/>
                </a:lnTo>
                <a:lnTo>
                  <a:pt x="1388" y="1653"/>
                </a:lnTo>
                <a:lnTo>
                  <a:pt x="1379" y="1605"/>
                </a:lnTo>
                <a:lnTo>
                  <a:pt x="1376" y="1555"/>
                </a:lnTo>
                <a:lnTo>
                  <a:pt x="1379" y="1503"/>
                </a:lnTo>
                <a:lnTo>
                  <a:pt x="1388" y="1453"/>
                </a:lnTo>
                <a:lnTo>
                  <a:pt x="1402" y="1405"/>
                </a:lnTo>
                <a:lnTo>
                  <a:pt x="1421" y="1360"/>
                </a:lnTo>
                <a:lnTo>
                  <a:pt x="1446" y="1317"/>
                </a:lnTo>
                <a:lnTo>
                  <a:pt x="1473" y="1278"/>
                </a:lnTo>
                <a:lnTo>
                  <a:pt x="1506" y="1242"/>
                </a:lnTo>
                <a:lnTo>
                  <a:pt x="1542" y="1209"/>
                </a:lnTo>
                <a:lnTo>
                  <a:pt x="1583" y="1180"/>
                </a:lnTo>
                <a:lnTo>
                  <a:pt x="1625" y="1156"/>
                </a:lnTo>
                <a:lnTo>
                  <a:pt x="1671" y="1137"/>
                </a:lnTo>
                <a:lnTo>
                  <a:pt x="1718" y="1123"/>
                </a:lnTo>
                <a:lnTo>
                  <a:pt x="1768" y="1115"/>
                </a:lnTo>
                <a:lnTo>
                  <a:pt x="1820" y="1111"/>
                </a:lnTo>
                <a:lnTo>
                  <a:pt x="1873" y="1115"/>
                </a:lnTo>
                <a:lnTo>
                  <a:pt x="1925" y="1124"/>
                </a:lnTo>
                <a:lnTo>
                  <a:pt x="1974" y="1139"/>
                </a:lnTo>
                <a:lnTo>
                  <a:pt x="2020" y="1159"/>
                </a:lnTo>
                <a:lnTo>
                  <a:pt x="2064" y="1184"/>
                </a:lnTo>
                <a:lnTo>
                  <a:pt x="2028" y="1151"/>
                </a:lnTo>
                <a:lnTo>
                  <a:pt x="1988" y="1121"/>
                </a:lnTo>
                <a:lnTo>
                  <a:pt x="1944" y="1096"/>
                </a:lnTo>
                <a:lnTo>
                  <a:pt x="1898" y="1075"/>
                </a:lnTo>
                <a:lnTo>
                  <a:pt x="1850" y="1061"/>
                </a:lnTo>
                <a:lnTo>
                  <a:pt x="1798" y="1052"/>
                </a:lnTo>
                <a:lnTo>
                  <a:pt x="1745" y="1049"/>
                </a:lnTo>
                <a:close/>
                <a:moveTo>
                  <a:pt x="1745" y="868"/>
                </a:moveTo>
                <a:lnTo>
                  <a:pt x="1809" y="871"/>
                </a:lnTo>
                <a:lnTo>
                  <a:pt x="1871" y="881"/>
                </a:lnTo>
                <a:lnTo>
                  <a:pt x="1931" y="897"/>
                </a:lnTo>
                <a:lnTo>
                  <a:pt x="1989" y="917"/>
                </a:lnTo>
                <a:lnTo>
                  <a:pt x="2043" y="943"/>
                </a:lnTo>
                <a:lnTo>
                  <a:pt x="2095" y="975"/>
                </a:lnTo>
                <a:lnTo>
                  <a:pt x="2142" y="1011"/>
                </a:lnTo>
                <a:lnTo>
                  <a:pt x="2187" y="1051"/>
                </a:lnTo>
                <a:lnTo>
                  <a:pt x="2227" y="1096"/>
                </a:lnTo>
                <a:lnTo>
                  <a:pt x="2263" y="1143"/>
                </a:lnTo>
                <a:lnTo>
                  <a:pt x="2295" y="1195"/>
                </a:lnTo>
                <a:lnTo>
                  <a:pt x="2321" y="1249"/>
                </a:lnTo>
                <a:lnTo>
                  <a:pt x="2343" y="1306"/>
                </a:lnTo>
                <a:lnTo>
                  <a:pt x="2357" y="1366"/>
                </a:lnTo>
                <a:lnTo>
                  <a:pt x="2367" y="1429"/>
                </a:lnTo>
                <a:lnTo>
                  <a:pt x="2370" y="1492"/>
                </a:lnTo>
                <a:lnTo>
                  <a:pt x="2367" y="1556"/>
                </a:lnTo>
                <a:lnTo>
                  <a:pt x="2357" y="1617"/>
                </a:lnTo>
                <a:lnTo>
                  <a:pt x="2343" y="1678"/>
                </a:lnTo>
                <a:lnTo>
                  <a:pt x="2321" y="1735"/>
                </a:lnTo>
                <a:lnTo>
                  <a:pt x="2295" y="1790"/>
                </a:lnTo>
                <a:lnTo>
                  <a:pt x="2263" y="1841"/>
                </a:lnTo>
                <a:lnTo>
                  <a:pt x="2227" y="1889"/>
                </a:lnTo>
                <a:lnTo>
                  <a:pt x="2187" y="1934"/>
                </a:lnTo>
                <a:lnTo>
                  <a:pt x="2142" y="1974"/>
                </a:lnTo>
                <a:lnTo>
                  <a:pt x="2095" y="2010"/>
                </a:lnTo>
                <a:lnTo>
                  <a:pt x="2043" y="2041"/>
                </a:lnTo>
                <a:lnTo>
                  <a:pt x="1989" y="2067"/>
                </a:lnTo>
                <a:lnTo>
                  <a:pt x="1931" y="2088"/>
                </a:lnTo>
                <a:lnTo>
                  <a:pt x="1871" y="2104"/>
                </a:lnTo>
                <a:lnTo>
                  <a:pt x="1809" y="2114"/>
                </a:lnTo>
                <a:lnTo>
                  <a:pt x="1745" y="2117"/>
                </a:lnTo>
                <a:lnTo>
                  <a:pt x="1681" y="2114"/>
                </a:lnTo>
                <a:lnTo>
                  <a:pt x="1620" y="2104"/>
                </a:lnTo>
                <a:lnTo>
                  <a:pt x="1559" y="2088"/>
                </a:lnTo>
                <a:lnTo>
                  <a:pt x="1502" y="2067"/>
                </a:lnTo>
                <a:lnTo>
                  <a:pt x="1448" y="2041"/>
                </a:lnTo>
                <a:lnTo>
                  <a:pt x="1396" y="2010"/>
                </a:lnTo>
                <a:lnTo>
                  <a:pt x="1348" y="1974"/>
                </a:lnTo>
                <a:lnTo>
                  <a:pt x="1304" y="1934"/>
                </a:lnTo>
                <a:lnTo>
                  <a:pt x="1264" y="1889"/>
                </a:lnTo>
                <a:lnTo>
                  <a:pt x="1227" y="1841"/>
                </a:lnTo>
                <a:lnTo>
                  <a:pt x="1196" y="1790"/>
                </a:lnTo>
                <a:lnTo>
                  <a:pt x="1169" y="1735"/>
                </a:lnTo>
                <a:lnTo>
                  <a:pt x="1148" y="1678"/>
                </a:lnTo>
                <a:lnTo>
                  <a:pt x="1133" y="1617"/>
                </a:lnTo>
                <a:lnTo>
                  <a:pt x="1124" y="1556"/>
                </a:lnTo>
                <a:lnTo>
                  <a:pt x="1120" y="1492"/>
                </a:lnTo>
                <a:lnTo>
                  <a:pt x="1124" y="1429"/>
                </a:lnTo>
                <a:lnTo>
                  <a:pt x="1133" y="1366"/>
                </a:lnTo>
                <a:lnTo>
                  <a:pt x="1148" y="1307"/>
                </a:lnTo>
                <a:lnTo>
                  <a:pt x="1169" y="1249"/>
                </a:lnTo>
                <a:lnTo>
                  <a:pt x="1196" y="1195"/>
                </a:lnTo>
                <a:lnTo>
                  <a:pt x="1227" y="1143"/>
                </a:lnTo>
                <a:lnTo>
                  <a:pt x="1264" y="1096"/>
                </a:lnTo>
                <a:lnTo>
                  <a:pt x="1304" y="1051"/>
                </a:lnTo>
                <a:lnTo>
                  <a:pt x="1348" y="1011"/>
                </a:lnTo>
                <a:lnTo>
                  <a:pt x="1396" y="975"/>
                </a:lnTo>
                <a:lnTo>
                  <a:pt x="1448" y="943"/>
                </a:lnTo>
                <a:lnTo>
                  <a:pt x="1502" y="917"/>
                </a:lnTo>
                <a:lnTo>
                  <a:pt x="1559" y="897"/>
                </a:lnTo>
                <a:lnTo>
                  <a:pt x="1620" y="881"/>
                </a:lnTo>
                <a:lnTo>
                  <a:pt x="1681" y="871"/>
                </a:lnTo>
                <a:lnTo>
                  <a:pt x="1745" y="868"/>
                </a:lnTo>
                <a:close/>
                <a:moveTo>
                  <a:pt x="1745" y="668"/>
                </a:moveTo>
                <a:lnTo>
                  <a:pt x="1671" y="671"/>
                </a:lnTo>
                <a:lnTo>
                  <a:pt x="1597" y="681"/>
                </a:lnTo>
                <a:lnTo>
                  <a:pt x="1526" y="698"/>
                </a:lnTo>
                <a:lnTo>
                  <a:pt x="1458" y="720"/>
                </a:lnTo>
                <a:lnTo>
                  <a:pt x="1392" y="747"/>
                </a:lnTo>
                <a:lnTo>
                  <a:pt x="1329" y="780"/>
                </a:lnTo>
                <a:lnTo>
                  <a:pt x="1270" y="819"/>
                </a:lnTo>
                <a:lnTo>
                  <a:pt x="1214" y="862"/>
                </a:lnTo>
                <a:lnTo>
                  <a:pt x="1162" y="909"/>
                </a:lnTo>
                <a:lnTo>
                  <a:pt x="1114" y="961"/>
                </a:lnTo>
                <a:lnTo>
                  <a:pt x="1072" y="1017"/>
                </a:lnTo>
                <a:lnTo>
                  <a:pt x="1032" y="1077"/>
                </a:lnTo>
                <a:lnTo>
                  <a:pt x="1000" y="1139"/>
                </a:lnTo>
                <a:lnTo>
                  <a:pt x="972" y="1205"/>
                </a:lnTo>
                <a:lnTo>
                  <a:pt x="950" y="1273"/>
                </a:lnTo>
                <a:lnTo>
                  <a:pt x="933" y="1344"/>
                </a:lnTo>
                <a:lnTo>
                  <a:pt x="923" y="1417"/>
                </a:lnTo>
                <a:lnTo>
                  <a:pt x="920" y="1491"/>
                </a:lnTo>
                <a:lnTo>
                  <a:pt x="923" y="1567"/>
                </a:lnTo>
                <a:lnTo>
                  <a:pt x="933" y="1640"/>
                </a:lnTo>
                <a:lnTo>
                  <a:pt x="950" y="1710"/>
                </a:lnTo>
                <a:lnTo>
                  <a:pt x="972" y="1779"/>
                </a:lnTo>
                <a:lnTo>
                  <a:pt x="1000" y="1845"/>
                </a:lnTo>
                <a:lnTo>
                  <a:pt x="1032" y="1907"/>
                </a:lnTo>
                <a:lnTo>
                  <a:pt x="1072" y="1967"/>
                </a:lnTo>
                <a:lnTo>
                  <a:pt x="1114" y="2023"/>
                </a:lnTo>
                <a:lnTo>
                  <a:pt x="1162" y="2074"/>
                </a:lnTo>
                <a:lnTo>
                  <a:pt x="1214" y="2122"/>
                </a:lnTo>
                <a:lnTo>
                  <a:pt x="1270" y="2164"/>
                </a:lnTo>
                <a:lnTo>
                  <a:pt x="1329" y="2204"/>
                </a:lnTo>
                <a:lnTo>
                  <a:pt x="1392" y="2236"/>
                </a:lnTo>
                <a:lnTo>
                  <a:pt x="1458" y="2264"/>
                </a:lnTo>
                <a:lnTo>
                  <a:pt x="1526" y="2286"/>
                </a:lnTo>
                <a:lnTo>
                  <a:pt x="1597" y="2303"/>
                </a:lnTo>
                <a:lnTo>
                  <a:pt x="1671" y="2313"/>
                </a:lnTo>
                <a:lnTo>
                  <a:pt x="1745" y="2316"/>
                </a:lnTo>
                <a:lnTo>
                  <a:pt x="1820" y="2313"/>
                </a:lnTo>
                <a:lnTo>
                  <a:pt x="1893" y="2303"/>
                </a:lnTo>
                <a:lnTo>
                  <a:pt x="1964" y="2286"/>
                </a:lnTo>
                <a:lnTo>
                  <a:pt x="2033" y="2264"/>
                </a:lnTo>
                <a:lnTo>
                  <a:pt x="2099" y="2236"/>
                </a:lnTo>
                <a:lnTo>
                  <a:pt x="2161" y="2204"/>
                </a:lnTo>
                <a:lnTo>
                  <a:pt x="2221" y="2164"/>
                </a:lnTo>
                <a:lnTo>
                  <a:pt x="2277" y="2122"/>
                </a:lnTo>
                <a:lnTo>
                  <a:pt x="2329" y="2074"/>
                </a:lnTo>
                <a:lnTo>
                  <a:pt x="2377" y="2023"/>
                </a:lnTo>
                <a:lnTo>
                  <a:pt x="2419" y="1967"/>
                </a:lnTo>
                <a:lnTo>
                  <a:pt x="2458" y="1907"/>
                </a:lnTo>
                <a:lnTo>
                  <a:pt x="2491" y="1845"/>
                </a:lnTo>
                <a:lnTo>
                  <a:pt x="2519" y="1779"/>
                </a:lnTo>
                <a:lnTo>
                  <a:pt x="2541" y="1710"/>
                </a:lnTo>
                <a:lnTo>
                  <a:pt x="2558" y="1640"/>
                </a:lnTo>
                <a:lnTo>
                  <a:pt x="2567" y="1567"/>
                </a:lnTo>
                <a:lnTo>
                  <a:pt x="2571" y="1491"/>
                </a:lnTo>
                <a:lnTo>
                  <a:pt x="2567" y="1417"/>
                </a:lnTo>
                <a:lnTo>
                  <a:pt x="2558" y="1344"/>
                </a:lnTo>
                <a:lnTo>
                  <a:pt x="2541" y="1273"/>
                </a:lnTo>
                <a:lnTo>
                  <a:pt x="2519" y="1205"/>
                </a:lnTo>
                <a:lnTo>
                  <a:pt x="2491" y="1139"/>
                </a:lnTo>
                <a:lnTo>
                  <a:pt x="2458" y="1077"/>
                </a:lnTo>
                <a:lnTo>
                  <a:pt x="2419" y="1017"/>
                </a:lnTo>
                <a:lnTo>
                  <a:pt x="2377" y="961"/>
                </a:lnTo>
                <a:lnTo>
                  <a:pt x="2329" y="909"/>
                </a:lnTo>
                <a:lnTo>
                  <a:pt x="2277" y="862"/>
                </a:lnTo>
                <a:lnTo>
                  <a:pt x="2221" y="819"/>
                </a:lnTo>
                <a:lnTo>
                  <a:pt x="2161" y="780"/>
                </a:lnTo>
                <a:lnTo>
                  <a:pt x="2099" y="747"/>
                </a:lnTo>
                <a:lnTo>
                  <a:pt x="2033" y="720"/>
                </a:lnTo>
                <a:lnTo>
                  <a:pt x="1964" y="698"/>
                </a:lnTo>
                <a:lnTo>
                  <a:pt x="1893" y="681"/>
                </a:lnTo>
                <a:lnTo>
                  <a:pt x="1820" y="671"/>
                </a:lnTo>
                <a:lnTo>
                  <a:pt x="1745" y="668"/>
                </a:lnTo>
                <a:close/>
                <a:moveTo>
                  <a:pt x="0" y="649"/>
                </a:moveTo>
                <a:lnTo>
                  <a:pt x="452" y="649"/>
                </a:lnTo>
                <a:lnTo>
                  <a:pt x="452" y="2147"/>
                </a:lnTo>
                <a:lnTo>
                  <a:pt x="0" y="2147"/>
                </a:lnTo>
                <a:lnTo>
                  <a:pt x="0" y="649"/>
                </a:lnTo>
                <a:close/>
                <a:moveTo>
                  <a:pt x="1302" y="0"/>
                </a:moveTo>
                <a:lnTo>
                  <a:pt x="2126" y="0"/>
                </a:lnTo>
                <a:lnTo>
                  <a:pt x="2162" y="3"/>
                </a:lnTo>
                <a:lnTo>
                  <a:pt x="2196" y="13"/>
                </a:lnTo>
                <a:lnTo>
                  <a:pt x="2227" y="28"/>
                </a:lnTo>
                <a:lnTo>
                  <a:pt x="2256" y="48"/>
                </a:lnTo>
                <a:lnTo>
                  <a:pt x="2279" y="71"/>
                </a:lnTo>
                <a:lnTo>
                  <a:pt x="2299" y="100"/>
                </a:lnTo>
                <a:lnTo>
                  <a:pt x="2314" y="130"/>
                </a:lnTo>
                <a:lnTo>
                  <a:pt x="2324" y="164"/>
                </a:lnTo>
                <a:lnTo>
                  <a:pt x="2327" y="200"/>
                </a:lnTo>
                <a:lnTo>
                  <a:pt x="2327" y="237"/>
                </a:lnTo>
                <a:lnTo>
                  <a:pt x="3228" y="237"/>
                </a:lnTo>
                <a:lnTo>
                  <a:pt x="3264" y="240"/>
                </a:lnTo>
                <a:lnTo>
                  <a:pt x="3298" y="250"/>
                </a:lnTo>
                <a:lnTo>
                  <a:pt x="3329" y="265"/>
                </a:lnTo>
                <a:lnTo>
                  <a:pt x="3357" y="285"/>
                </a:lnTo>
                <a:lnTo>
                  <a:pt x="3381" y="308"/>
                </a:lnTo>
                <a:lnTo>
                  <a:pt x="3400" y="337"/>
                </a:lnTo>
                <a:lnTo>
                  <a:pt x="3415" y="367"/>
                </a:lnTo>
                <a:lnTo>
                  <a:pt x="3425" y="401"/>
                </a:lnTo>
                <a:lnTo>
                  <a:pt x="3428" y="437"/>
                </a:lnTo>
                <a:lnTo>
                  <a:pt x="3428" y="2360"/>
                </a:lnTo>
                <a:lnTo>
                  <a:pt x="3425" y="2396"/>
                </a:lnTo>
                <a:lnTo>
                  <a:pt x="3415" y="2429"/>
                </a:lnTo>
                <a:lnTo>
                  <a:pt x="3400" y="2461"/>
                </a:lnTo>
                <a:lnTo>
                  <a:pt x="3381" y="2488"/>
                </a:lnTo>
                <a:lnTo>
                  <a:pt x="3357" y="2513"/>
                </a:lnTo>
                <a:lnTo>
                  <a:pt x="3329" y="2532"/>
                </a:lnTo>
                <a:lnTo>
                  <a:pt x="3298" y="2546"/>
                </a:lnTo>
                <a:lnTo>
                  <a:pt x="3264" y="2556"/>
                </a:lnTo>
                <a:lnTo>
                  <a:pt x="3228" y="2559"/>
                </a:lnTo>
                <a:lnTo>
                  <a:pt x="200" y="2559"/>
                </a:lnTo>
                <a:lnTo>
                  <a:pt x="164" y="2556"/>
                </a:lnTo>
                <a:lnTo>
                  <a:pt x="130" y="2546"/>
                </a:lnTo>
                <a:lnTo>
                  <a:pt x="99" y="2532"/>
                </a:lnTo>
                <a:lnTo>
                  <a:pt x="71" y="2513"/>
                </a:lnTo>
                <a:lnTo>
                  <a:pt x="47" y="2488"/>
                </a:lnTo>
                <a:lnTo>
                  <a:pt x="28" y="2461"/>
                </a:lnTo>
                <a:lnTo>
                  <a:pt x="13" y="2429"/>
                </a:lnTo>
                <a:lnTo>
                  <a:pt x="3" y="2396"/>
                </a:lnTo>
                <a:lnTo>
                  <a:pt x="0" y="2360"/>
                </a:lnTo>
                <a:lnTo>
                  <a:pt x="0" y="2297"/>
                </a:lnTo>
                <a:lnTo>
                  <a:pt x="527" y="2297"/>
                </a:lnTo>
                <a:lnTo>
                  <a:pt x="546" y="2295"/>
                </a:lnTo>
                <a:lnTo>
                  <a:pt x="564" y="2287"/>
                </a:lnTo>
                <a:lnTo>
                  <a:pt x="580" y="2276"/>
                </a:lnTo>
                <a:lnTo>
                  <a:pt x="591" y="2260"/>
                </a:lnTo>
                <a:lnTo>
                  <a:pt x="599" y="2243"/>
                </a:lnTo>
                <a:lnTo>
                  <a:pt x="601" y="2223"/>
                </a:lnTo>
                <a:lnTo>
                  <a:pt x="601" y="575"/>
                </a:lnTo>
                <a:lnTo>
                  <a:pt x="599" y="555"/>
                </a:lnTo>
                <a:lnTo>
                  <a:pt x="591" y="537"/>
                </a:lnTo>
                <a:lnTo>
                  <a:pt x="580" y="522"/>
                </a:lnTo>
                <a:lnTo>
                  <a:pt x="564" y="510"/>
                </a:lnTo>
                <a:lnTo>
                  <a:pt x="546" y="503"/>
                </a:lnTo>
                <a:lnTo>
                  <a:pt x="527" y="500"/>
                </a:lnTo>
                <a:lnTo>
                  <a:pt x="0" y="500"/>
                </a:lnTo>
                <a:lnTo>
                  <a:pt x="0" y="437"/>
                </a:lnTo>
                <a:lnTo>
                  <a:pt x="3" y="401"/>
                </a:lnTo>
                <a:lnTo>
                  <a:pt x="13" y="367"/>
                </a:lnTo>
                <a:lnTo>
                  <a:pt x="28" y="337"/>
                </a:lnTo>
                <a:lnTo>
                  <a:pt x="47" y="308"/>
                </a:lnTo>
                <a:lnTo>
                  <a:pt x="71" y="285"/>
                </a:lnTo>
                <a:lnTo>
                  <a:pt x="99" y="265"/>
                </a:lnTo>
                <a:lnTo>
                  <a:pt x="130" y="250"/>
                </a:lnTo>
                <a:lnTo>
                  <a:pt x="164" y="240"/>
                </a:lnTo>
                <a:lnTo>
                  <a:pt x="200" y="237"/>
                </a:lnTo>
                <a:lnTo>
                  <a:pt x="209" y="237"/>
                </a:lnTo>
                <a:lnTo>
                  <a:pt x="219" y="207"/>
                </a:lnTo>
                <a:lnTo>
                  <a:pt x="235" y="178"/>
                </a:lnTo>
                <a:lnTo>
                  <a:pt x="254" y="153"/>
                </a:lnTo>
                <a:lnTo>
                  <a:pt x="278" y="130"/>
                </a:lnTo>
                <a:lnTo>
                  <a:pt x="305" y="112"/>
                </a:lnTo>
                <a:lnTo>
                  <a:pt x="335" y="99"/>
                </a:lnTo>
                <a:lnTo>
                  <a:pt x="367" y="90"/>
                </a:lnTo>
                <a:lnTo>
                  <a:pt x="402" y="88"/>
                </a:lnTo>
                <a:lnTo>
                  <a:pt x="702" y="88"/>
                </a:lnTo>
                <a:lnTo>
                  <a:pt x="736" y="90"/>
                </a:lnTo>
                <a:lnTo>
                  <a:pt x="767" y="99"/>
                </a:lnTo>
                <a:lnTo>
                  <a:pt x="797" y="112"/>
                </a:lnTo>
                <a:lnTo>
                  <a:pt x="825" y="130"/>
                </a:lnTo>
                <a:lnTo>
                  <a:pt x="848" y="153"/>
                </a:lnTo>
                <a:lnTo>
                  <a:pt x="868" y="178"/>
                </a:lnTo>
                <a:lnTo>
                  <a:pt x="883" y="207"/>
                </a:lnTo>
                <a:lnTo>
                  <a:pt x="895" y="237"/>
                </a:lnTo>
                <a:lnTo>
                  <a:pt x="1101" y="237"/>
                </a:lnTo>
                <a:lnTo>
                  <a:pt x="1101" y="200"/>
                </a:lnTo>
                <a:lnTo>
                  <a:pt x="1105" y="164"/>
                </a:lnTo>
                <a:lnTo>
                  <a:pt x="1114" y="130"/>
                </a:lnTo>
                <a:lnTo>
                  <a:pt x="1129" y="100"/>
                </a:lnTo>
                <a:lnTo>
                  <a:pt x="1148" y="71"/>
                </a:lnTo>
                <a:lnTo>
                  <a:pt x="1172" y="48"/>
                </a:lnTo>
                <a:lnTo>
                  <a:pt x="1201" y="28"/>
                </a:lnTo>
                <a:lnTo>
                  <a:pt x="1232" y="13"/>
                </a:lnTo>
                <a:lnTo>
                  <a:pt x="1266" y="3"/>
                </a:lnTo>
                <a:lnTo>
                  <a:pt x="1302" y="0"/>
                </a:lnTo>
                <a:close/>
              </a:path>
            </a:pathLst>
          </a:custGeom>
          <a:solidFill>
            <a:schemeClr val="bg1"/>
          </a:solid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26" name="文本框 25"/>
          <p:cNvSpPr txBox="1"/>
          <p:nvPr/>
        </p:nvSpPr>
        <p:spPr>
          <a:xfrm>
            <a:off x="6971070" y="1172601"/>
            <a:ext cx="3740175" cy="646331"/>
          </a:xfrm>
          <a:prstGeom prst="rect">
            <a:avLst/>
          </a:prstGeom>
          <a:noFill/>
        </p:spPr>
        <p:txBody>
          <a:bodyPr wrap="square" rtlCol="0">
            <a:spAutoFit/>
          </a:bodyPr>
          <a:lstStyle/>
          <a:p>
            <a:pPr algn="l"/>
            <a:r>
              <a:rPr lang="zh-CN" altLang="en-US" b="1" dirty="0">
                <a:solidFill>
                  <a:schemeClr val="bg1"/>
                </a:solidFill>
                <a:latin typeface="微软雅黑" panose="020B0503020204020204" pitchFamily="34" charset="-122"/>
                <a:ea typeface="微软雅黑" panose="020B0503020204020204" pitchFamily="34" charset="-122"/>
              </a:rPr>
              <a:t>洛索洛芬钠口服溶液满足吞咽障碍群体的镇痛需求</a:t>
            </a:r>
          </a:p>
        </p:txBody>
      </p:sp>
      <p:sp>
        <p:nvSpPr>
          <p:cNvPr id="27" name="矩形 26"/>
          <p:cNvSpPr/>
          <p:nvPr/>
        </p:nvSpPr>
        <p:spPr>
          <a:xfrm>
            <a:off x="6355695" y="2419184"/>
            <a:ext cx="4245634" cy="3642023"/>
          </a:xfrm>
          <a:prstGeom prst="rect">
            <a:avLst/>
          </a:prstGeom>
        </p:spPr>
        <p:txBody>
          <a:bodyPr wrap="square">
            <a:spAutoFit/>
          </a:bodyPr>
          <a:lstStyle/>
          <a:p>
            <a:pPr marL="285750" indent="-285750" algn="just">
              <a:lnSpc>
                <a:spcPts val="2000"/>
              </a:lnSpc>
              <a:buFont typeface="Wingdings" panose="05000000000000000000" pitchFamily="2" charset="2"/>
              <a:buChar char="n"/>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吞咽障碍患者（如脑卒中后遗症、头颈部肿瘤放疗后、高龄老人）肌肉协调性变差或食管狭窄，吞咽固体剂型难度大，用水送服易呛咳。</a:t>
            </a: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医保目录内非甾体抗炎药仅有</a:t>
            </a:r>
            <a:r>
              <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款成人口服液体剂型，</a:t>
            </a:r>
            <a:r>
              <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吞咽障碍合并疼痛的药物治疗存在未满足需求。</a:t>
            </a:r>
            <a:endParaRPr lang="en-US" altLang="zh-CN"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口服溶液</a:t>
            </a:r>
            <a:r>
              <a:rPr lang="zh-CN" altLang="en-US" sz="1400" dirty="0">
                <a:latin typeface="微软雅黑" panose="020B0503020204020204" pitchFamily="34" charset="-122"/>
                <a:ea typeface="微软雅黑" panose="020B0503020204020204" pitchFamily="34" charset="-122"/>
                <a:sym typeface="+mn-ea"/>
              </a:rPr>
              <a:t>服用方便，精准给药、快速起效</a:t>
            </a:r>
            <a:r>
              <a:rPr lang="zh-CN" altLang="en-US"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，是吞咽障碍患者的友好剂型。</a:t>
            </a: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ts val="2000"/>
              </a:lnSpc>
              <a:buFont typeface="Wingdings" panose="05000000000000000000" pitchFamily="2" charset="2"/>
              <a:buChar char="n"/>
            </a:pPr>
            <a:r>
              <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洛索洛芬钠口服溶液弥补目录短板，充分满足吞咽障碍患者的镇痛需求。</a:t>
            </a:r>
          </a:p>
          <a:p>
            <a:pPr algn="just"/>
            <a:endParaRPr lang="en-US" altLang="zh-CN" sz="14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8" name="任意多边形 39"/>
          <p:cNvSpPr/>
          <p:nvPr/>
        </p:nvSpPr>
        <p:spPr>
          <a:xfrm>
            <a:off x="33524" y="33781"/>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33524" y="11151"/>
            <a:ext cx="1107996"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基本信息</a:t>
            </a:r>
          </a:p>
        </p:txBody>
      </p:sp>
      <p:sp>
        <p:nvSpPr>
          <p:cNvPr id="34" name="Freeform 11"/>
          <p:cNvSpPr>
            <a:spLocks noEditPoints="1"/>
          </p:cNvSpPr>
          <p:nvPr/>
        </p:nvSpPr>
        <p:spPr bwMode="auto">
          <a:xfrm>
            <a:off x="1543156" y="1281405"/>
            <a:ext cx="415588" cy="396643"/>
          </a:xfrm>
          <a:custGeom>
            <a:avLst/>
            <a:gdLst>
              <a:gd name="T0" fmla="*/ 3085 w 3526"/>
              <a:gd name="T1" fmla="*/ 221 h 3525"/>
              <a:gd name="T2" fmla="*/ 3305 w 3526"/>
              <a:gd name="T3" fmla="*/ 441 h 3525"/>
              <a:gd name="T4" fmla="*/ 1762 w 3526"/>
              <a:gd name="T5" fmla="*/ 1983 h 3525"/>
              <a:gd name="T6" fmla="*/ 1322 w 3526"/>
              <a:gd name="T7" fmla="*/ 2204 h 3525"/>
              <a:gd name="T8" fmla="*/ 1543 w 3526"/>
              <a:gd name="T9" fmla="*/ 1763 h 3525"/>
              <a:gd name="T10" fmla="*/ 3085 w 3526"/>
              <a:gd name="T11" fmla="*/ 221 h 3525"/>
              <a:gd name="T12" fmla="*/ 1983 w 3526"/>
              <a:gd name="T13" fmla="*/ 0 h 3525"/>
              <a:gd name="T14" fmla="*/ 2645 w 3526"/>
              <a:gd name="T15" fmla="*/ 0 h 3525"/>
              <a:gd name="T16" fmla="*/ 1322 w 3526"/>
              <a:gd name="T17" fmla="*/ 1323 h 3525"/>
              <a:gd name="T18" fmla="*/ 881 w 3526"/>
              <a:gd name="T19" fmla="*/ 1591 h 3525"/>
              <a:gd name="T20" fmla="*/ 540 w 3526"/>
              <a:gd name="T21" fmla="*/ 2530 h 3525"/>
              <a:gd name="T22" fmla="*/ 606 w 3526"/>
              <a:gd name="T23" fmla="*/ 2563 h 3525"/>
              <a:gd name="T24" fmla="*/ 666 w 3526"/>
              <a:gd name="T25" fmla="*/ 2597 h 3525"/>
              <a:gd name="T26" fmla="*/ 719 w 3526"/>
              <a:gd name="T27" fmla="*/ 2633 h 3525"/>
              <a:gd name="T28" fmla="*/ 769 w 3526"/>
              <a:gd name="T29" fmla="*/ 2671 h 3525"/>
              <a:gd name="T30" fmla="*/ 814 w 3526"/>
              <a:gd name="T31" fmla="*/ 2712 h 3525"/>
              <a:gd name="T32" fmla="*/ 854 w 3526"/>
              <a:gd name="T33" fmla="*/ 2757 h 3525"/>
              <a:gd name="T34" fmla="*/ 893 w 3526"/>
              <a:gd name="T35" fmla="*/ 2806 h 3525"/>
              <a:gd name="T36" fmla="*/ 928 w 3526"/>
              <a:gd name="T37" fmla="*/ 2860 h 3525"/>
              <a:gd name="T38" fmla="*/ 963 w 3526"/>
              <a:gd name="T39" fmla="*/ 2920 h 3525"/>
              <a:gd name="T40" fmla="*/ 996 w 3526"/>
              <a:gd name="T41" fmla="*/ 2985 h 3525"/>
              <a:gd name="T42" fmla="*/ 1935 w 3526"/>
              <a:gd name="T43" fmla="*/ 2644 h 3525"/>
              <a:gd name="T44" fmla="*/ 2203 w 3526"/>
              <a:gd name="T45" fmla="*/ 2204 h 3525"/>
              <a:gd name="T46" fmla="*/ 3526 w 3526"/>
              <a:gd name="T47" fmla="*/ 881 h 3525"/>
              <a:gd name="T48" fmla="*/ 3526 w 3526"/>
              <a:gd name="T49" fmla="*/ 1543 h 3525"/>
              <a:gd name="T50" fmla="*/ 2203 w 3526"/>
              <a:gd name="T51" fmla="*/ 2864 h 3525"/>
              <a:gd name="T52" fmla="*/ 0 w 3526"/>
              <a:gd name="T53" fmla="*/ 3525 h 3525"/>
              <a:gd name="T54" fmla="*/ 661 w 3526"/>
              <a:gd name="T55" fmla="*/ 1323 h 3525"/>
              <a:gd name="T56" fmla="*/ 1983 w 3526"/>
              <a:gd name="T57" fmla="*/ 0 h 3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26" h="3525">
                <a:moveTo>
                  <a:pt x="3085" y="221"/>
                </a:moveTo>
                <a:lnTo>
                  <a:pt x="3305" y="441"/>
                </a:lnTo>
                <a:lnTo>
                  <a:pt x="1762" y="1983"/>
                </a:lnTo>
                <a:lnTo>
                  <a:pt x="1322" y="2204"/>
                </a:lnTo>
                <a:lnTo>
                  <a:pt x="1543" y="1763"/>
                </a:lnTo>
                <a:lnTo>
                  <a:pt x="3085" y="221"/>
                </a:lnTo>
                <a:close/>
                <a:moveTo>
                  <a:pt x="1983" y="0"/>
                </a:moveTo>
                <a:lnTo>
                  <a:pt x="2645" y="0"/>
                </a:lnTo>
                <a:lnTo>
                  <a:pt x="1322" y="1323"/>
                </a:lnTo>
                <a:lnTo>
                  <a:pt x="881" y="1591"/>
                </a:lnTo>
                <a:lnTo>
                  <a:pt x="540" y="2530"/>
                </a:lnTo>
                <a:lnTo>
                  <a:pt x="606" y="2563"/>
                </a:lnTo>
                <a:lnTo>
                  <a:pt x="666" y="2597"/>
                </a:lnTo>
                <a:lnTo>
                  <a:pt x="719" y="2633"/>
                </a:lnTo>
                <a:lnTo>
                  <a:pt x="769" y="2671"/>
                </a:lnTo>
                <a:lnTo>
                  <a:pt x="814" y="2712"/>
                </a:lnTo>
                <a:lnTo>
                  <a:pt x="854" y="2757"/>
                </a:lnTo>
                <a:lnTo>
                  <a:pt x="893" y="2806"/>
                </a:lnTo>
                <a:lnTo>
                  <a:pt x="928" y="2860"/>
                </a:lnTo>
                <a:lnTo>
                  <a:pt x="963" y="2920"/>
                </a:lnTo>
                <a:lnTo>
                  <a:pt x="996" y="2985"/>
                </a:lnTo>
                <a:lnTo>
                  <a:pt x="1935" y="2644"/>
                </a:lnTo>
                <a:lnTo>
                  <a:pt x="2203" y="2204"/>
                </a:lnTo>
                <a:lnTo>
                  <a:pt x="3526" y="881"/>
                </a:lnTo>
                <a:lnTo>
                  <a:pt x="3526" y="1543"/>
                </a:lnTo>
                <a:lnTo>
                  <a:pt x="2203" y="2864"/>
                </a:lnTo>
                <a:lnTo>
                  <a:pt x="0" y="3525"/>
                </a:lnTo>
                <a:lnTo>
                  <a:pt x="661" y="1323"/>
                </a:lnTo>
                <a:lnTo>
                  <a:pt x="1983" y="0"/>
                </a:lnTo>
                <a:close/>
              </a:path>
            </a:pathLst>
          </a:custGeom>
          <a:solidFill>
            <a:schemeClr val="bg1"/>
          </a:solid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35" name="文本框 34"/>
          <p:cNvSpPr txBox="1"/>
          <p:nvPr/>
        </p:nvSpPr>
        <p:spPr>
          <a:xfrm>
            <a:off x="1141520" y="-8458"/>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吞咽障碍合并疼痛发生率高，满足吞咽障碍群体的镇痛需求</a:t>
            </a:r>
          </a:p>
        </p:txBody>
      </p:sp>
      <p:sp>
        <p:nvSpPr>
          <p:cNvPr id="2" name="文本框 1"/>
          <p:cNvSpPr txBox="1"/>
          <p:nvPr/>
        </p:nvSpPr>
        <p:spPr>
          <a:xfrm>
            <a:off x="587522" y="6208084"/>
            <a:ext cx="10650673" cy="261610"/>
          </a:xfrm>
          <a:prstGeom prst="rect">
            <a:avLst/>
          </a:prstGeom>
          <a:noFill/>
        </p:spPr>
        <p:txBody>
          <a:bodyPr wrap="none" rtlCol="0">
            <a:spAutoFit/>
          </a:bodyPr>
          <a:lstStyle/>
          <a:p>
            <a:r>
              <a:rPr lang="en-US" altLang="zh-CN" sz="1100" dirty="0">
                <a:latin typeface="微软雅黑" panose="020B0503020204020204" pitchFamily="34" charset="-122"/>
                <a:ea typeface="微软雅黑" panose="020B0503020204020204" pitchFamily="34" charset="-122"/>
              </a:rPr>
              <a:t>[1] Lancet 2018,</a:t>
            </a:r>
            <a:r>
              <a:rPr lang="zh-CN" altLang="en-US" sz="1100" dirty="0">
                <a:latin typeface="微软雅黑" panose="020B0503020204020204" pitchFamily="34" charset="-122"/>
                <a:ea typeface="微软雅黑" panose="020B0503020204020204" pitchFamily="34" charset="-122"/>
              </a:rPr>
              <a:t> </a:t>
            </a:r>
            <a:r>
              <a:rPr lang="en-US" altLang="zh-CN" sz="1100" dirty="0">
                <a:latin typeface="微软雅黑" panose="020B0503020204020204" pitchFamily="34" charset="-122"/>
                <a:ea typeface="微软雅黑" panose="020B0503020204020204" pitchFamily="34" charset="-122"/>
              </a:rPr>
              <a:t>392:1789–858;</a:t>
            </a:r>
            <a:r>
              <a:rPr lang="zh-CN" altLang="en-US" sz="1100" dirty="0">
                <a:latin typeface="微软雅黑" panose="020B0503020204020204" pitchFamily="34" charset="-122"/>
                <a:ea typeface="微软雅黑" panose="020B0503020204020204" pitchFamily="34" charset="-122"/>
              </a:rPr>
              <a:t> </a:t>
            </a:r>
            <a:r>
              <a:rPr lang="en-US" altLang="zh-CN" sz="1100" dirty="0">
                <a:latin typeface="微软雅黑" panose="020B0503020204020204" pitchFamily="34" charset="-122"/>
                <a:ea typeface="微软雅黑" panose="020B0503020204020204" pitchFamily="34" charset="-122"/>
              </a:rPr>
              <a:t>[2]</a:t>
            </a:r>
            <a:r>
              <a:rPr lang="zh-CN" altLang="en-US" sz="1100" dirty="0">
                <a:solidFill>
                  <a:srgbClr val="000000"/>
                </a:solidFill>
                <a:effectLst/>
                <a:latin typeface="微软雅黑" panose="020B0503020204020204" pitchFamily="34" charset="-122"/>
                <a:ea typeface="微软雅黑" panose="020B0503020204020204" pitchFamily="34" charset="-122"/>
              </a:rPr>
              <a:t>中华物理医学与康复杂志</a:t>
            </a:r>
            <a:r>
              <a:rPr lang="en-US" altLang="zh-CN" sz="1100" dirty="0">
                <a:solidFill>
                  <a:srgbClr val="000000"/>
                </a:solidFill>
                <a:effectLst/>
                <a:latin typeface="微软雅黑" panose="020B0503020204020204" pitchFamily="34" charset="-122"/>
                <a:ea typeface="微软雅黑" panose="020B0503020204020204" pitchFamily="34" charset="-122"/>
              </a:rPr>
              <a:t>, 2023, 45(12):1057-1072; [3] </a:t>
            </a:r>
            <a:r>
              <a:rPr lang="en-US" altLang="zh-CN" sz="1100" dirty="0" err="1">
                <a:solidFill>
                  <a:srgbClr val="000000"/>
                </a:solidFill>
                <a:effectLst/>
                <a:latin typeface="微软雅黑" panose="020B0503020204020204" pitchFamily="34" charset="-122"/>
                <a:ea typeface="微软雅黑" panose="020B0503020204020204" pitchFamily="34" charset="-122"/>
              </a:rPr>
              <a:t>Cerebrovasc</a:t>
            </a:r>
            <a:r>
              <a:rPr lang="en-US" altLang="zh-CN" sz="1100" dirty="0">
                <a:solidFill>
                  <a:srgbClr val="000000"/>
                </a:solidFill>
                <a:effectLst/>
                <a:latin typeface="微软雅黑" panose="020B0503020204020204" pitchFamily="34" charset="-122"/>
                <a:ea typeface="微软雅黑" panose="020B0503020204020204" pitchFamily="34" charset="-122"/>
              </a:rPr>
              <a:t> Dis 2015, 39:190–201;[4] J Clin Oncol, 2018, 37:135-143 </a:t>
            </a:r>
            <a:endParaRPr lang="zh-CN" altLang="en-US" sz="11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33524" y="459509"/>
            <a:ext cx="12076700"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232063" y="625763"/>
            <a:ext cx="11858140" cy="5775036"/>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任意多边形 39"/>
          <p:cNvSpPr/>
          <p:nvPr/>
        </p:nvSpPr>
        <p:spPr>
          <a:xfrm>
            <a:off x="33524" y="22630"/>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148940" y="0"/>
            <a:ext cx="877163"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有效性</a:t>
            </a:r>
          </a:p>
        </p:txBody>
      </p:sp>
      <p:sp>
        <p:nvSpPr>
          <p:cNvPr id="35" name="文本框 34"/>
          <p:cNvSpPr txBox="1"/>
          <p:nvPr/>
        </p:nvSpPr>
        <p:spPr>
          <a:xfrm>
            <a:off x="1141520" y="-30760"/>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相比布洛芬，洛索洛芬钠镇痛起效迅速，作用持久</a:t>
            </a:r>
            <a:endParaRPr lang="zh-CN" altLang="en-US" sz="2400" b="1" dirty="0">
              <a:solidFill>
                <a:schemeClr val="accent5">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aphicFrame>
        <p:nvGraphicFramePr>
          <p:cNvPr id="19" name="图表 18"/>
          <p:cNvGraphicFramePr/>
          <p:nvPr/>
        </p:nvGraphicFramePr>
        <p:xfrm>
          <a:off x="101797" y="2342555"/>
          <a:ext cx="4107142" cy="390551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图表 19"/>
          <p:cNvGraphicFramePr/>
          <p:nvPr/>
        </p:nvGraphicFramePr>
        <p:xfrm>
          <a:off x="4208939" y="2342554"/>
          <a:ext cx="4274277" cy="363529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图表 20"/>
          <p:cNvGraphicFramePr/>
          <p:nvPr/>
        </p:nvGraphicFramePr>
        <p:xfrm>
          <a:off x="8483216" y="2762313"/>
          <a:ext cx="3675260" cy="3283059"/>
        </p:xfrm>
        <a:graphic>
          <a:graphicData uri="http://schemas.openxmlformats.org/drawingml/2006/chart">
            <c:chart xmlns:c="http://schemas.openxmlformats.org/drawingml/2006/chart" xmlns:r="http://schemas.openxmlformats.org/officeDocument/2006/relationships" r:id="rId7"/>
          </a:graphicData>
        </a:graphic>
      </p:graphicFrame>
      <p:sp>
        <p:nvSpPr>
          <p:cNvPr id="2" name="文本框 1"/>
          <p:cNvSpPr txBox="1"/>
          <p:nvPr/>
        </p:nvSpPr>
        <p:spPr>
          <a:xfrm>
            <a:off x="443544" y="6152325"/>
            <a:ext cx="8140391" cy="307777"/>
          </a:xfrm>
          <a:prstGeom prst="rect">
            <a:avLst/>
          </a:prstGeom>
          <a:noFill/>
        </p:spPr>
        <p:txBody>
          <a:bodyPr wrap="square" rtlCol="0">
            <a:spAutoFit/>
          </a:bodyPr>
          <a:lstStyle/>
          <a:p>
            <a:r>
              <a:rPr lang="zh-CN" altLang="en-US" sz="1400" dirty="0">
                <a:latin typeface="微软雅黑" panose="020B0503020204020204" pitchFamily="34" charset="-122"/>
                <a:ea typeface="微软雅黑" panose="020B0503020204020204" pitchFamily="34" charset="-122"/>
              </a:rPr>
              <a:t>注：</a:t>
            </a:r>
            <a:r>
              <a:rPr lang="en-US" altLang="zh-CN" sz="1400" dirty="0">
                <a:latin typeface="微软雅黑" panose="020B0503020204020204" pitchFamily="34" charset="-122"/>
                <a:ea typeface="微软雅黑" panose="020B0503020204020204" pitchFamily="34" charset="-122"/>
              </a:rPr>
              <a:t>VAS</a:t>
            </a:r>
            <a:r>
              <a:rPr lang="zh-CN" altLang="en-US" sz="1400" dirty="0">
                <a:latin typeface="微软雅黑" panose="020B0503020204020204" pitchFamily="34" charset="-122"/>
                <a:ea typeface="微软雅黑" panose="020B0503020204020204" pitchFamily="34" charset="-122"/>
              </a:rPr>
              <a:t>为疼痛缓解视觉模拟评分，</a:t>
            </a:r>
            <a:r>
              <a:rPr lang="zh-CN" altLang="en-US" sz="1400" dirty="0">
                <a:solidFill>
                  <a:srgbClr val="000000"/>
                </a:solidFill>
                <a:latin typeface="微软雅黑" panose="020B0503020204020204" pitchFamily="34" charset="-122"/>
                <a:ea typeface="微软雅黑" panose="020B0503020204020204" pitchFamily="34" charset="-122"/>
              </a:rPr>
              <a:t>范围</a:t>
            </a:r>
            <a:r>
              <a:rPr lang="en-US" altLang="zh-CN" sz="1400" dirty="0">
                <a:solidFill>
                  <a:srgbClr val="000000"/>
                </a:solidFill>
                <a:effectLst/>
                <a:latin typeface="微软雅黑" panose="020B0503020204020204" pitchFamily="34" charset="-122"/>
                <a:ea typeface="微软雅黑" panose="020B0503020204020204" pitchFamily="34" charset="-122"/>
              </a:rPr>
              <a:t>0-10</a:t>
            </a:r>
            <a:r>
              <a:rPr lang="zh-CN" altLang="en-US" sz="1400" dirty="0">
                <a:solidFill>
                  <a:srgbClr val="000000"/>
                </a:solidFill>
                <a:effectLst/>
                <a:latin typeface="微软雅黑" panose="020B0503020204020204" pitchFamily="34" charset="-122"/>
                <a:ea typeface="微软雅黑" panose="020B0503020204020204" pitchFamily="34" charset="-122"/>
              </a:rPr>
              <a:t>分，分数越高表示疼痛越严重</a:t>
            </a:r>
          </a:p>
        </p:txBody>
      </p:sp>
      <p:sp>
        <p:nvSpPr>
          <p:cNvPr id="3" name="文本框 2"/>
          <p:cNvSpPr txBox="1"/>
          <p:nvPr/>
        </p:nvSpPr>
        <p:spPr>
          <a:xfrm>
            <a:off x="5698874" y="2447770"/>
            <a:ext cx="1395126" cy="338554"/>
          </a:xfrm>
          <a:prstGeom prst="rect">
            <a:avLst/>
          </a:prstGeom>
          <a:noFill/>
        </p:spPr>
        <p:txBody>
          <a:bodyPr wrap="none" rtlCol="0">
            <a:spAutoFit/>
          </a:bodyPr>
          <a:lstStyle/>
          <a:p>
            <a:r>
              <a:rPr lang="en-US" altLang="zh-CN" sz="1600" dirty="0">
                <a:latin typeface="微软雅黑" panose="020B0503020204020204" pitchFamily="34" charset="-122"/>
                <a:ea typeface="微软雅黑" panose="020B0503020204020204" pitchFamily="34" charset="-122"/>
              </a:rPr>
              <a:t>VAS</a:t>
            </a:r>
            <a:r>
              <a:rPr lang="zh-CN" altLang="en-US" sz="1600" dirty="0">
                <a:latin typeface="微软雅黑" panose="020B0503020204020204" pitchFamily="34" charset="-122"/>
                <a:ea typeface="微软雅黑" panose="020B0503020204020204" pitchFamily="34" charset="-122"/>
              </a:rPr>
              <a:t>评分对比</a:t>
            </a:r>
          </a:p>
        </p:txBody>
      </p:sp>
      <p:sp>
        <p:nvSpPr>
          <p:cNvPr id="12" name="标题"/>
          <p:cNvSpPr/>
          <p:nvPr>
            <p:custDataLst>
              <p:tags r:id="rId1"/>
            </p:custDataLst>
          </p:nvPr>
        </p:nvSpPr>
        <p:spPr>
          <a:xfrm>
            <a:off x="406748" y="1860193"/>
            <a:ext cx="3782376" cy="415290"/>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在国内骨科疼痛患者中进行的多中心、前瞻性、观察性队列研究（</a:t>
            </a:r>
            <a:r>
              <a:rPr lang="en-US" altLang="zh-CN" sz="1400" b="1" dirty="0">
                <a:solidFill>
                  <a:schemeClr val="tx1"/>
                </a:solidFill>
                <a:uFillTx/>
                <a:latin typeface="微软雅黑" panose="020B0503020204020204" pitchFamily="34" charset="-122"/>
                <a:ea typeface="微软雅黑" panose="020B0503020204020204" pitchFamily="34" charset="-122"/>
                <a:cs typeface="+mn-ea"/>
                <a:sym typeface="+mn-ea"/>
              </a:rPr>
              <a:t>N=1505</a:t>
            </a: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a:t>
            </a:r>
            <a:r>
              <a:rPr lang="en-US" altLang="zh-CN" sz="1400" baseline="30000" dirty="0">
                <a:solidFill>
                  <a:schemeClr val="tx1"/>
                </a:solidFill>
                <a:uFillTx/>
                <a:latin typeface="微软雅黑" panose="020B0503020204020204" pitchFamily="34" charset="-122"/>
                <a:ea typeface="微软雅黑" panose="020B0503020204020204" pitchFamily="34" charset="-122"/>
                <a:cs typeface="+mn-ea"/>
                <a:sym typeface="+mn-ea"/>
              </a:rPr>
              <a:t>[1]</a:t>
            </a:r>
            <a:endParaRPr lang="zh-CN" altLang="en-US" sz="1400" baseline="30000" dirty="0">
              <a:solidFill>
                <a:schemeClr val="tx1"/>
              </a:solidFill>
              <a:uFillTx/>
              <a:latin typeface="微软雅黑" panose="020B0503020204020204" pitchFamily="34" charset="-122"/>
              <a:ea typeface="微软雅黑" panose="020B0503020204020204" pitchFamily="34" charset="-122"/>
              <a:cs typeface="+mn-ea"/>
              <a:sym typeface="+mn-ea"/>
            </a:endParaRPr>
          </a:p>
        </p:txBody>
      </p:sp>
      <p:sp>
        <p:nvSpPr>
          <p:cNvPr id="13" name="文本框 12"/>
          <p:cNvSpPr txBox="1"/>
          <p:nvPr/>
        </p:nvSpPr>
        <p:spPr>
          <a:xfrm>
            <a:off x="9598618" y="2423760"/>
            <a:ext cx="1415772" cy="338554"/>
          </a:xfrm>
          <a:prstGeom prst="rect">
            <a:avLst/>
          </a:prstGeom>
          <a:noFill/>
        </p:spPr>
        <p:txBody>
          <a:bodyPr wrap="none" rtlCol="0">
            <a:spAutoFit/>
          </a:bodyPr>
          <a:lstStyle/>
          <a:p>
            <a:r>
              <a:rPr lang="zh-CN" altLang="en-US" sz="1600" dirty="0">
                <a:latin typeface="微软雅黑" panose="020B0503020204020204" pitchFamily="34" charset="-122"/>
                <a:ea typeface="微软雅黑" panose="020B0503020204020204" pitchFamily="34" charset="-122"/>
              </a:rPr>
              <a:t>疗效评价对比</a:t>
            </a:r>
          </a:p>
        </p:txBody>
      </p:sp>
      <p:sp>
        <p:nvSpPr>
          <p:cNvPr id="14" name="标题"/>
          <p:cNvSpPr/>
          <p:nvPr>
            <p:custDataLst>
              <p:tags r:id="rId2"/>
            </p:custDataLst>
          </p:nvPr>
        </p:nvSpPr>
        <p:spPr>
          <a:xfrm>
            <a:off x="4426584" y="1866225"/>
            <a:ext cx="3782376" cy="415290"/>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在国内拔牙手术患者中进行的随机对照研究（</a:t>
            </a:r>
            <a:r>
              <a:rPr lang="en-US" altLang="zh-CN" sz="1400" b="1" dirty="0">
                <a:solidFill>
                  <a:schemeClr val="tx1"/>
                </a:solidFill>
                <a:uFillTx/>
                <a:latin typeface="微软雅黑" panose="020B0503020204020204" pitchFamily="34" charset="-122"/>
                <a:ea typeface="微软雅黑" panose="020B0503020204020204" pitchFamily="34" charset="-122"/>
                <a:cs typeface="+mn-ea"/>
                <a:sym typeface="+mn-ea"/>
              </a:rPr>
              <a:t>N=126</a:t>
            </a: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a:t>
            </a:r>
            <a:r>
              <a:rPr lang="en-US" altLang="zh-CN" sz="1400" baseline="30000" dirty="0">
                <a:solidFill>
                  <a:schemeClr val="tx1"/>
                </a:solidFill>
                <a:uFillTx/>
                <a:latin typeface="微软雅黑" panose="020B0503020204020204" pitchFamily="34" charset="-122"/>
                <a:ea typeface="微软雅黑" panose="020B0503020204020204" pitchFamily="34" charset="-122"/>
                <a:cs typeface="+mn-ea"/>
                <a:sym typeface="+mn-ea"/>
              </a:rPr>
              <a:t>[2]</a:t>
            </a:r>
            <a:endParaRPr lang="zh-CN" altLang="en-US" sz="1400" baseline="30000" dirty="0">
              <a:solidFill>
                <a:schemeClr val="tx1"/>
              </a:solidFill>
              <a:uFillTx/>
              <a:latin typeface="微软雅黑" panose="020B0503020204020204" pitchFamily="34" charset="-122"/>
              <a:ea typeface="微软雅黑" panose="020B0503020204020204" pitchFamily="34" charset="-122"/>
              <a:cs typeface="+mn-ea"/>
              <a:sym typeface="+mn-ea"/>
            </a:endParaRPr>
          </a:p>
        </p:txBody>
      </p:sp>
      <p:sp>
        <p:nvSpPr>
          <p:cNvPr id="15" name="标题"/>
          <p:cNvSpPr/>
          <p:nvPr>
            <p:custDataLst>
              <p:tags r:id="rId3"/>
            </p:custDataLst>
          </p:nvPr>
        </p:nvSpPr>
        <p:spPr>
          <a:xfrm>
            <a:off x="8446420" y="1864312"/>
            <a:ext cx="3513517" cy="415290"/>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在国内膝骨关节炎患者中进行的随机对照研究（</a:t>
            </a:r>
            <a:r>
              <a:rPr lang="en-US" altLang="zh-CN" sz="1400" b="1" dirty="0">
                <a:solidFill>
                  <a:schemeClr val="tx1"/>
                </a:solidFill>
                <a:uFillTx/>
                <a:latin typeface="微软雅黑" panose="020B0503020204020204" pitchFamily="34" charset="-122"/>
                <a:ea typeface="微软雅黑" panose="020B0503020204020204" pitchFamily="34" charset="-122"/>
                <a:cs typeface="+mn-ea"/>
                <a:sym typeface="+mn-ea"/>
              </a:rPr>
              <a:t>N=60</a:t>
            </a:r>
            <a:r>
              <a:rPr lang="zh-CN" altLang="en-US" sz="1400" b="1" dirty="0">
                <a:solidFill>
                  <a:schemeClr val="tx1"/>
                </a:solidFill>
                <a:uFillTx/>
                <a:latin typeface="微软雅黑" panose="020B0503020204020204" pitchFamily="34" charset="-122"/>
                <a:ea typeface="微软雅黑" panose="020B0503020204020204" pitchFamily="34" charset="-122"/>
                <a:cs typeface="+mn-ea"/>
                <a:sym typeface="+mn-ea"/>
              </a:rPr>
              <a:t>）</a:t>
            </a:r>
            <a:r>
              <a:rPr lang="en-US" altLang="zh-CN" sz="1400" baseline="30000" dirty="0">
                <a:solidFill>
                  <a:schemeClr val="tx1"/>
                </a:solidFill>
                <a:uFillTx/>
                <a:latin typeface="微软雅黑" panose="020B0503020204020204" pitchFamily="34" charset="-122"/>
                <a:ea typeface="微软雅黑" panose="020B0503020204020204" pitchFamily="34" charset="-122"/>
                <a:cs typeface="+mn-ea"/>
                <a:sym typeface="+mn-ea"/>
              </a:rPr>
              <a:t>[3]</a:t>
            </a:r>
            <a:endParaRPr lang="zh-CN" altLang="en-US" sz="1400" baseline="30000" dirty="0">
              <a:solidFill>
                <a:schemeClr val="tx1"/>
              </a:solidFill>
              <a:uFillTx/>
              <a:latin typeface="微软雅黑" panose="020B0503020204020204" pitchFamily="34" charset="-122"/>
              <a:ea typeface="微软雅黑" panose="020B0503020204020204" pitchFamily="34" charset="-122"/>
              <a:cs typeface="+mn-ea"/>
              <a:sym typeface="+mn-ea"/>
            </a:endParaRPr>
          </a:p>
        </p:txBody>
      </p:sp>
      <p:sp>
        <p:nvSpPr>
          <p:cNvPr id="16" name="矩形: 圆角 15"/>
          <p:cNvSpPr/>
          <p:nvPr/>
        </p:nvSpPr>
        <p:spPr>
          <a:xfrm>
            <a:off x="310844" y="861276"/>
            <a:ext cx="3878280" cy="713105"/>
          </a:xfrm>
          <a:prstGeom prst="roundRect">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spcBef>
                <a:spcPts val="1200"/>
              </a:spcBef>
            </a:pPr>
            <a:r>
              <a:rPr lang="zh-CN" altLang="en-US" sz="1600" b="1" dirty="0">
                <a:solidFill>
                  <a:schemeClr val="bg1"/>
                </a:solidFill>
                <a:latin typeface="微软雅黑" panose="020B0503020204020204" pitchFamily="34" charset="-122"/>
                <a:ea typeface="微软雅黑" panose="020B0503020204020204" pitchFamily="34" charset="-122"/>
              </a:rPr>
              <a:t>洛索洛芬钠起效迅速，</a:t>
            </a:r>
            <a:r>
              <a:rPr lang="en-US" altLang="zh-CN" sz="1600" b="1" dirty="0">
                <a:solidFill>
                  <a:schemeClr val="bg1"/>
                </a:solidFill>
                <a:latin typeface="微软雅黑" panose="020B0503020204020204" pitchFamily="34" charset="-122"/>
                <a:ea typeface="微软雅黑" panose="020B0503020204020204" pitchFamily="34" charset="-122"/>
              </a:rPr>
              <a:t>30</a:t>
            </a:r>
            <a:r>
              <a:rPr lang="zh-CN" altLang="en-US" sz="1600" b="1" dirty="0">
                <a:solidFill>
                  <a:schemeClr val="bg1"/>
                </a:solidFill>
                <a:latin typeface="微软雅黑" panose="020B0503020204020204" pitchFamily="34" charset="-122"/>
                <a:ea typeface="微软雅黑" panose="020B0503020204020204" pitchFamily="34" charset="-122"/>
              </a:rPr>
              <a:t>分钟内骨科疼痛缓解比例超过</a:t>
            </a:r>
            <a:r>
              <a:rPr lang="en-US" altLang="zh-CN" sz="1600" b="1" dirty="0">
                <a:solidFill>
                  <a:schemeClr val="bg1"/>
                </a:solidFill>
                <a:latin typeface="微软雅黑" panose="020B0503020204020204" pitchFamily="34" charset="-122"/>
                <a:ea typeface="微软雅黑" panose="020B0503020204020204" pitchFamily="34" charset="-122"/>
              </a:rPr>
              <a:t>55%</a:t>
            </a:r>
            <a:endParaRPr lang="zh-CN" altLang="en-US" b="1" baseline="30000" dirty="0">
              <a:solidFill>
                <a:schemeClr val="bg1"/>
              </a:solidFill>
              <a:latin typeface="微软雅黑" panose="020B0503020204020204" pitchFamily="34" charset="-122"/>
              <a:ea typeface="微软雅黑" panose="020B0503020204020204" pitchFamily="34" charset="-122"/>
            </a:endParaRPr>
          </a:p>
        </p:txBody>
      </p:sp>
      <p:sp>
        <p:nvSpPr>
          <p:cNvPr id="17" name="矩形: 圆角 16"/>
          <p:cNvSpPr/>
          <p:nvPr/>
        </p:nvSpPr>
        <p:spPr>
          <a:xfrm>
            <a:off x="4505649" y="861276"/>
            <a:ext cx="3624246" cy="713105"/>
          </a:xfrm>
          <a:prstGeom prst="roundRect">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spcBef>
                <a:spcPts val="1200"/>
              </a:spcBef>
            </a:pPr>
            <a:r>
              <a:rPr lang="zh-CN" altLang="en-US" sz="1600" b="1" dirty="0">
                <a:solidFill>
                  <a:schemeClr val="bg1"/>
                </a:solidFill>
                <a:latin typeface="微软雅黑" panose="020B0503020204020204" pitchFamily="34" charset="-122"/>
                <a:ea typeface="微软雅黑" panose="020B0503020204020204" pitchFamily="34" charset="-122"/>
              </a:rPr>
              <a:t>洛索洛芬钠拔牙手术镇痛效果显著优于布洛芬</a:t>
            </a:r>
            <a:endParaRPr lang="zh-CN" altLang="en-US" b="1" baseline="30000" dirty="0">
              <a:solidFill>
                <a:schemeClr val="bg1"/>
              </a:solidFill>
              <a:latin typeface="微软雅黑" panose="020B0503020204020204" pitchFamily="34" charset="-122"/>
              <a:ea typeface="微软雅黑" panose="020B0503020204020204" pitchFamily="34" charset="-122"/>
            </a:endParaRPr>
          </a:p>
        </p:txBody>
      </p:sp>
      <p:sp>
        <p:nvSpPr>
          <p:cNvPr id="18" name="矩形: 圆角 17"/>
          <p:cNvSpPr/>
          <p:nvPr/>
        </p:nvSpPr>
        <p:spPr>
          <a:xfrm>
            <a:off x="8361398" y="861276"/>
            <a:ext cx="3624246" cy="713105"/>
          </a:xfrm>
          <a:prstGeom prst="roundRect">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spcBef>
                <a:spcPts val="1200"/>
              </a:spcBef>
            </a:pPr>
            <a:r>
              <a:rPr lang="zh-CN" altLang="en-US" sz="1600" b="1" dirty="0">
                <a:solidFill>
                  <a:schemeClr val="bg1"/>
                </a:solidFill>
                <a:latin typeface="微软雅黑" panose="020B0503020204020204" pitchFamily="34" charset="-122"/>
                <a:ea typeface="微软雅黑" panose="020B0503020204020204" pitchFamily="34" charset="-122"/>
              </a:rPr>
              <a:t>相比布洛芬，洛索洛芬钠显著改善骨关节炎症状</a:t>
            </a:r>
            <a:endParaRPr lang="zh-CN" altLang="en-US" b="1" baseline="30000" dirty="0">
              <a:solidFill>
                <a:schemeClr val="bg1"/>
              </a:solidFill>
              <a:latin typeface="微软雅黑" panose="020B0503020204020204" pitchFamily="34" charset="-122"/>
              <a:ea typeface="微软雅黑" panose="020B0503020204020204" pitchFamily="34" charset="-122"/>
            </a:endParaRPr>
          </a:p>
        </p:txBody>
      </p:sp>
      <p:sp>
        <p:nvSpPr>
          <p:cNvPr id="22" name="文本框 21"/>
          <p:cNvSpPr txBox="1"/>
          <p:nvPr/>
        </p:nvSpPr>
        <p:spPr>
          <a:xfrm>
            <a:off x="363717" y="6580407"/>
            <a:ext cx="8249374" cy="261610"/>
          </a:xfrm>
          <a:prstGeom prst="rect">
            <a:avLst/>
          </a:prstGeom>
          <a:noFill/>
        </p:spPr>
        <p:txBody>
          <a:bodyPr wrap="none" rtlCol="0">
            <a:spAutoFit/>
          </a:bodyPr>
          <a:lstStyle/>
          <a:p>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中国临床医学</a:t>
            </a:r>
            <a:r>
              <a:rPr lang="en-US" altLang="zh-CN" sz="1100" dirty="0">
                <a:latin typeface="微软雅黑" panose="020B0503020204020204" pitchFamily="34" charset="-122"/>
                <a:ea typeface="微软雅黑" panose="020B0503020204020204" pitchFamily="34" charset="-122"/>
              </a:rPr>
              <a:t>, 2011, 18(4):517-519; [2]</a:t>
            </a:r>
            <a:r>
              <a:rPr lang="zh-CN" altLang="en-US" sz="1100" dirty="0">
                <a:latin typeface="微软雅黑" panose="020B0503020204020204" pitchFamily="34" charset="-122"/>
                <a:ea typeface="微软雅黑" panose="020B0503020204020204" pitchFamily="34" charset="-122"/>
              </a:rPr>
              <a:t>齐齐哈尔医学院学报</a:t>
            </a:r>
            <a:r>
              <a:rPr lang="en-US" altLang="zh-CN" sz="1100" dirty="0">
                <a:latin typeface="微软雅黑" panose="020B0503020204020204" pitchFamily="34" charset="-122"/>
                <a:ea typeface="微软雅黑" panose="020B0503020204020204" pitchFamily="34" charset="-122"/>
              </a:rPr>
              <a:t>, 2024, 45(8):731-735; [3]</a:t>
            </a:r>
            <a:r>
              <a:rPr lang="zh-CN" altLang="en-US" sz="1100" dirty="0">
                <a:latin typeface="微软雅黑" panose="020B0503020204020204" pitchFamily="34" charset="-122"/>
                <a:ea typeface="微软雅黑" panose="020B0503020204020204" pitchFamily="34" charset="-122"/>
              </a:rPr>
              <a:t>山东中医学院学报</a:t>
            </a:r>
            <a:r>
              <a:rPr lang="en-US" altLang="zh-CN" sz="1100" dirty="0">
                <a:latin typeface="微软雅黑" panose="020B0503020204020204" pitchFamily="34" charset="-122"/>
                <a:ea typeface="微软雅黑" panose="020B0503020204020204" pitchFamily="34" charset="-122"/>
              </a:rPr>
              <a:t>, 2013, 14(2):58-59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459509"/>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任意多边形 39"/>
          <p:cNvSpPr/>
          <p:nvPr/>
        </p:nvSpPr>
        <p:spPr>
          <a:xfrm>
            <a:off x="33524" y="22630"/>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148940" y="0"/>
            <a:ext cx="877163"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有效性</a:t>
            </a:r>
          </a:p>
        </p:txBody>
      </p:sp>
      <p:sp>
        <p:nvSpPr>
          <p:cNvPr id="35" name="文本框 34"/>
          <p:cNvSpPr txBox="1"/>
          <p:nvPr/>
        </p:nvSpPr>
        <p:spPr>
          <a:xfrm>
            <a:off x="1141520" y="-30760"/>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权威指南共识一致推荐</a:t>
            </a:r>
            <a:endParaRPr lang="zh-CN" altLang="en-US" sz="2400" b="1" dirty="0">
              <a:solidFill>
                <a:schemeClr val="accent5">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aphicFrame>
        <p:nvGraphicFramePr>
          <p:cNvPr id="19" name="表格 18"/>
          <p:cNvGraphicFramePr>
            <a:graphicFrameLocks noGrp="1"/>
          </p:cNvGraphicFramePr>
          <p:nvPr>
            <p:custDataLst>
              <p:tags r:id="rId1"/>
            </p:custDataLst>
          </p:nvPr>
        </p:nvGraphicFramePr>
        <p:xfrm>
          <a:off x="587521" y="602441"/>
          <a:ext cx="11188843" cy="5821680"/>
        </p:xfrm>
        <a:graphic>
          <a:graphicData uri="http://schemas.openxmlformats.org/drawingml/2006/table">
            <a:tbl>
              <a:tblPr firstRow="1" bandRow="1"/>
              <a:tblGrid>
                <a:gridCol w="2453650">
                  <a:extLst>
                    <a:ext uri="{9D8B030D-6E8A-4147-A177-3AD203B41FA5}">
                      <a16:colId xmlns:a16="http://schemas.microsoft.com/office/drawing/2014/main" val="20000"/>
                    </a:ext>
                  </a:extLst>
                </a:gridCol>
                <a:gridCol w="1580718">
                  <a:extLst>
                    <a:ext uri="{9D8B030D-6E8A-4147-A177-3AD203B41FA5}">
                      <a16:colId xmlns:a16="http://schemas.microsoft.com/office/drawing/2014/main" val="20001"/>
                    </a:ext>
                  </a:extLst>
                </a:gridCol>
                <a:gridCol w="2743714">
                  <a:extLst>
                    <a:ext uri="{9D8B030D-6E8A-4147-A177-3AD203B41FA5}">
                      <a16:colId xmlns:a16="http://schemas.microsoft.com/office/drawing/2014/main" val="20002"/>
                    </a:ext>
                  </a:extLst>
                </a:gridCol>
                <a:gridCol w="4410761">
                  <a:extLst>
                    <a:ext uri="{9D8B030D-6E8A-4147-A177-3AD203B41FA5}">
                      <a16:colId xmlns:a16="http://schemas.microsoft.com/office/drawing/2014/main" val="20003"/>
                    </a:ext>
                  </a:extLst>
                </a:gridCol>
              </a:tblGrid>
              <a:tr h="329624">
                <a:tc>
                  <a:txBody>
                    <a:bodyPr/>
                    <a:lstStyle>
                      <a:lvl1pPr marL="0" algn="l" defTabSz="914400" rtl="0" eaLnBrk="1" latinLnBrk="0" hangingPunct="1">
                        <a:defRPr sz="1800" b="1" kern="1200">
                          <a:solidFill>
                            <a:schemeClr val="tx1"/>
                          </a:solidFill>
                          <a:latin typeface="Calibri" panose="020F0502020204030204"/>
                        </a:defRPr>
                      </a:lvl1pPr>
                      <a:lvl2pPr marL="457200" algn="l" defTabSz="914400" rtl="0" eaLnBrk="1" latinLnBrk="0" hangingPunct="1">
                        <a:defRPr sz="1800" b="1" kern="1200">
                          <a:solidFill>
                            <a:schemeClr val="tx1"/>
                          </a:solidFill>
                          <a:latin typeface="Calibri" panose="020F0502020204030204"/>
                        </a:defRPr>
                      </a:lvl2pPr>
                      <a:lvl3pPr marL="914400" algn="l" defTabSz="914400" rtl="0" eaLnBrk="1" latinLnBrk="0" hangingPunct="1">
                        <a:defRPr sz="1800" b="1" kern="1200">
                          <a:solidFill>
                            <a:schemeClr val="tx1"/>
                          </a:solidFill>
                          <a:latin typeface="Calibri" panose="020F0502020204030204"/>
                        </a:defRPr>
                      </a:lvl3pPr>
                      <a:lvl4pPr marL="1371600" algn="l" defTabSz="914400" rtl="0" eaLnBrk="1" latinLnBrk="0" hangingPunct="1">
                        <a:defRPr sz="1800" b="1" kern="1200">
                          <a:solidFill>
                            <a:schemeClr val="tx1"/>
                          </a:solidFill>
                          <a:latin typeface="Calibri" panose="020F0502020204030204"/>
                        </a:defRPr>
                      </a:lvl4pPr>
                      <a:lvl5pPr marL="1828800" algn="l" defTabSz="914400" rtl="0" eaLnBrk="1" latinLnBrk="0" hangingPunct="1">
                        <a:defRPr sz="1800" b="1" kern="1200">
                          <a:solidFill>
                            <a:schemeClr val="tx1"/>
                          </a:solidFill>
                          <a:latin typeface="Calibri" panose="020F0502020204030204"/>
                        </a:defRPr>
                      </a:lvl5pPr>
                      <a:lvl6pPr marL="2286000" algn="l" defTabSz="914400" rtl="0" eaLnBrk="1" latinLnBrk="0" hangingPunct="1">
                        <a:defRPr sz="1800" b="1" kern="1200">
                          <a:solidFill>
                            <a:schemeClr val="tx1"/>
                          </a:solidFill>
                          <a:latin typeface="Calibri" panose="020F0502020204030204"/>
                        </a:defRPr>
                      </a:lvl6pPr>
                      <a:lvl7pPr marL="2743200" algn="l" defTabSz="914400" rtl="0" eaLnBrk="1" latinLnBrk="0" hangingPunct="1">
                        <a:defRPr sz="1800" b="1" kern="1200">
                          <a:solidFill>
                            <a:schemeClr val="tx1"/>
                          </a:solidFill>
                          <a:latin typeface="Calibri" panose="020F0502020204030204"/>
                        </a:defRPr>
                      </a:lvl7pPr>
                      <a:lvl8pPr marL="3200400" algn="l" defTabSz="914400" rtl="0" eaLnBrk="1" latinLnBrk="0" hangingPunct="1">
                        <a:defRPr sz="1800" b="1" kern="1200">
                          <a:solidFill>
                            <a:schemeClr val="tx1"/>
                          </a:solidFill>
                          <a:latin typeface="Calibri" panose="020F0502020204030204"/>
                        </a:defRPr>
                      </a:lvl8pPr>
                      <a:lvl9pPr marL="3657600" algn="l" defTabSz="914400" rtl="0" eaLnBrk="1" latinLnBrk="0" hangingPunct="1">
                        <a:defRPr sz="1800" b="1" kern="1200">
                          <a:solidFill>
                            <a:schemeClr val="tx1"/>
                          </a:solidFill>
                          <a:latin typeface="Calibri" panose="020F0502020204030204"/>
                        </a:defRPr>
                      </a:lvl9pPr>
                    </a:lstStyle>
                    <a:p>
                      <a:pPr algn="ctr"/>
                      <a:r>
                        <a:rPr lang="zh-CN" altLang="en-US" sz="1800" b="1" dirty="0">
                          <a:solidFill>
                            <a:schemeClr val="bg1"/>
                          </a:solidFill>
                          <a:latin typeface="微软雅黑" panose="020B0503020204020204" pitchFamily="34" charset="-122"/>
                          <a:ea typeface="微软雅黑" panose="020B0503020204020204" pitchFamily="34" charset="-122"/>
                          <a:cs typeface="思源黑体 CN Normal" panose="020B0400000000000000" charset="-122"/>
                        </a:rPr>
                        <a:t>临床指南</a:t>
                      </a:r>
                      <a:r>
                        <a:rPr lang="en-US" altLang="zh-CN" sz="1800" b="1" dirty="0">
                          <a:solidFill>
                            <a:schemeClr val="bg1"/>
                          </a:solidFill>
                          <a:latin typeface="微软雅黑" panose="020B0503020204020204" pitchFamily="34" charset="-122"/>
                          <a:ea typeface="微软雅黑" panose="020B0503020204020204" pitchFamily="34" charset="-122"/>
                          <a:cs typeface="思源黑体 CN Normal" panose="020B0400000000000000" charset="-122"/>
                        </a:rPr>
                        <a:t>/</a:t>
                      </a:r>
                      <a:r>
                        <a:rPr lang="zh-CN" altLang="en-US" sz="1800" b="1" dirty="0">
                          <a:solidFill>
                            <a:schemeClr val="bg1"/>
                          </a:solidFill>
                          <a:latin typeface="微软雅黑" panose="020B0503020204020204" pitchFamily="34" charset="-122"/>
                          <a:ea typeface="微软雅黑" panose="020B0503020204020204" pitchFamily="34" charset="-122"/>
                          <a:cs typeface="思源黑体 CN Normal" panose="020B0400000000000000" charset="-122"/>
                        </a:rPr>
                        <a:t>专家共识</a:t>
                      </a:r>
                    </a:p>
                  </a:txBody>
                  <a:tcPr anchor="ctr">
                    <a:solidFill>
                      <a:schemeClr val="accent5">
                        <a:lumMod val="75000"/>
                      </a:schemeClr>
                    </a:solidFill>
                  </a:tcPr>
                </a:tc>
                <a:tc>
                  <a:txBody>
                    <a:bodyPr/>
                    <a:lstStyle>
                      <a:lvl1pPr marL="0" algn="l" defTabSz="914400" rtl="0" eaLnBrk="1" latinLnBrk="0" hangingPunct="1">
                        <a:defRPr sz="1800" b="1" kern="1200">
                          <a:solidFill>
                            <a:schemeClr val="tx1"/>
                          </a:solidFill>
                          <a:latin typeface="Calibri" panose="020F0502020204030204"/>
                        </a:defRPr>
                      </a:lvl1pPr>
                      <a:lvl2pPr marL="457200" algn="l" defTabSz="914400" rtl="0" eaLnBrk="1" latinLnBrk="0" hangingPunct="1">
                        <a:defRPr sz="1800" b="1" kern="1200">
                          <a:solidFill>
                            <a:schemeClr val="tx1"/>
                          </a:solidFill>
                          <a:latin typeface="Calibri" panose="020F0502020204030204"/>
                        </a:defRPr>
                      </a:lvl2pPr>
                      <a:lvl3pPr marL="914400" algn="l" defTabSz="914400" rtl="0" eaLnBrk="1" latinLnBrk="0" hangingPunct="1">
                        <a:defRPr sz="1800" b="1" kern="1200">
                          <a:solidFill>
                            <a:schemeClr val="tx1"/>
                          </a:solidFill>
                          <a:latin typeface="Calibri" panose="020F0502020204030204"/>
                        </a:defRPr>
                      </a:lvl3pPr>
                      <a:lvl4pPr marL="1371600" algn="l" defTabSz="914400" rtl="0" eaLnBrk="1" latinLnBrk="0" hangingPunct="1">
                        <a:defRPr sz="1800" b="1" kern="1200">
                          <a:solidFill>
                            <a:schemeClr val="tx1"/>
                          </a:solidFill>
                          <a:latin typeface="Calibri" panose="020F0502020204030204"/>
                        </a:defRPr>
                      </a:lvl4pPr>
                      <a:lvl5pPr marL="1828800" algn="l" defTabSz="914400" rtl="0" eaLnBrk="1" latinLnBrk="0" hangingPunct="1">
                        <a:defRPr sz="1800" b="1" kern="1200">
                          <a:solidFill>
                            <a:schemeClr val="tx1"/>
                          </a:solidFill>
                          <a:latin typeface="Calibri" panose="020F0502020204030204"/>
                        </a:defRPr>
                      </a:lvl5pPr>
                      <a:lvl6pPr marL="2286000" algn="l" defTabSz="914400" rtl="0" eaLnBrk="1" latinLnBrk="0" hangingPunct="1">
                        <a:defRPr sz="1800" b="1" kern="1200">
                          <a:solidFill>
                            <a:schemeClr val="tx1"/>
                          </a:solidFill>
                          <a:latin typeface="Calibri" panose="020F0502020204030204"/>
                        </a:defRPr>
                      </a:lvl6pPr>
                      <a:lvl7pPr marL="2743200" algn="l" defTabSz="914400" rtl="0" eaLnBrk="1" latinLnBrk="0" hangingPunct="1">
                        <a:defRPr sz="1800" b="1" kern="1200">
                          <a:solidFill>
                            <a:schemeClr val="tx1"/>
                          </a:solidFill>
                          <a:latin typeface="Calibri" panose="020F0502020204030204"/>
                        </a:defRPr>
                      </a:lvl7pPr>
                      <a:lvl8pPr marL="3200400" algn="l" defTabSz="914400" rtl="0" eaLnBrk="1" latinLnBrk="0" hangingPunct="1">
                        <a:defRPr sz="1800" b="1" kern="1200">
                          <a:solidFill>
                            <a:schemeClr val="tx1"/>
                          </a:solidFill>
                          <a:latin typeface="Calibri" panose="020F0502020204030204"/>
                        </a:defRPr>
                      </a:lvl8pPr>
                      <a:lvl9pPr marL="3657600" algn="l" defTabSz="914400" rtl="0" eaLnBrk="1" latinLnBrk="0" hangingPunct="1">
                        <a:defRPr sz="1800" b="1" kern="1200">
                          <a:solidFill>
                            <a:schemeClr val="tx1"/>
                          </a:solidFill>
                          <a:latin typeface="Calibri" panose="020F0502020204030204"/>
                        </a:defRPr>
                      </a:lvl9pPr>
                    </a:lstStyle>
                    <a:p>
                      <a:pPr algn="ctr"/>
                      <a:r>
                        <a:rPr lang="zh-CN" altLang="en-US" sz="1800" b="1" dirty="0">
                          <a:solidFill>
                            <a:schemeClr val="bg1"/>
                          </a:solidFill>
                          <a:latin typeface="微软雅黑" panose="020B0503020204020204" pitchFamily="34" charset="-122"/>
                          <a:ea typeface="微软雅黑" panose="020B0503020204020204" pitchFamily="34" charset="-122"/>
                        </a:rPr>
                        <a:t>发表年份</a:t>
                      </a:r>
                    </a:p>
                  </a:txBody>
                  <a:tcPr anchor="ctr">
                    <a:solidFill>
                      <a:schemeClr val="accent5">
                        <a:lumMod val="75000"/>
                      </a:schemeClr>
                    </a:solidFill>
                  </a:tcPr>
                </a:tc>
                <a:tc>
                  <a:txBody>
                    <a:bodyPr/>
                    <a:lstStyle/>
                    <a:p>
                      <a:pPr algn="ctr"/>
                      <a:r>
                        <a:rPr lang="zh-CN" altLang="en-US" sz="1800" b="1" dirty="0">
                          <a:solidFill>
                            <a:schemeClr val="bg1"/>
                          </a:solidFill>
                          <a:latin typeface="微软雅黑" panose="020B0503020204020204" pitchFamily="34" charset="-122"/>
                          <a:ea typeface="微软雅黑" panose="020B0503020204020204" pitchFamily="34" charset="-122"/>
                        </a:rPr>
                        <a:t>发表单位</a:t>
                      </a:r>
                    </a:p>
                  </a:txBody>
                  <a:tcPr anchor="ctr">
                    <a:solidFill>
                      <a:schemeClr val="accent5">
                        <a:lumMod val="75000"/>
                      </a:schemeClr>
                    </a:solidFill>
                  </a:tcPr>
                </a:tc>
                <a:tc>
                  <a:txBody>
                    <a:bodyPr/>
                    <a:lstStyle>
                      <a:lvl1pPr marL="0" algn="l" defTabSz="914400" rtl="0" eaLnBrk="1" latinLnBrk="0" hangingPunct="1">
                        <a:defRPr sz="1800" b="1" kern="1200">
                          <a:solidFill>
                            <a:schemeClr val="tx1"/>
                          </a:solidFill>
                          <a:latin typeface="Calibri" panose="020F0502020204030204"/>
                        </a:defRPr>
                      </a:lvl1pPr>
                      <a:lvl2pPr marL="457200" algn="l" defTabSz="914400" rtl="0" eaLnBrk="1" latinLnBrk="0" hangingPunct="1">
                        <a:defRPr sz="1800" b="1" kern="1200">
                          <a:solidFill>
                            <a:schemeClr val="tx1"/>
                          </a:solidFill>
                          <a:latin typeface="Calibri" panose="020F0502020204030204"/>
                        </a:defRPr>
                      </a:lvl2pPr>
                      <a:lvl3pPr marL="914400" algn="l" defTabSz="914400" rtl="0" eaLnBrk="1" latinLnBrk="0" hangingPunct="1">
                        <a:defRPr sz="1800" b="1" kern="1200">
                          <a:solidFill>
                            <a:schemeClr val="tx1"/>
                          </a:solidFill>
                          <a:latin typeface="Calibri" panose="020F0502020204030204"/>
                        </a:defRPr>
                      </a:lvl3pPr>
                      <a:lvl4pPr marL="1371600" algn="l" defTabSz="914400" rtl="0" eaLnBrk="1" latinLnBrk="0" hangingPunct="1">
                        <a:defRPr sz="1800" b="1" kern="1200">
                          <a:solidFill>
                            <a:schemeClr val="tx1"/>
                          </a:solidFill>
                          <a:latin typeface="Calibri" panose="020F0502020204030204"/>
                        </a:defRPr>
                      </a:lvl4pPr>
                      <a:lvl5pPr marL="1828800" algn="l" defTabSz="914400" rtl="0" eaLnBrk="1" latinLnBrk="0" hangingPunct="1">
                        <a:defRPr sz="1800" b="1" kern="1200">
                          <a:solidFill>
                            <a:schemeClr val="tx1"/>
                          </a:solidFill>
                          <a:latin typeface="Calibri" panose="020F0502020204030204"/>
                        </a:defRPr>
                      </a:lvl5pPr>
                      <a:lvl6pPr marL="2286000" algn="l" defTabSz="914400" rtl="0" eaLnBrk="1" latinLnBrk="0" hangingPunct="1">
                        <a:defRPr sz="1800" b="1" kern="1200">
                          <a:solidFill>
                            <a:schemeClr val="tx1"/>
                          </a:solidFill>
                          <a:latin typeface="Calibri" panose="020F0502020204030204"/>
                        </a:defRPr>
                      </a:lvl6pPr>
                      <a:lvl7pPr marL="2743200" algn="l" defTabSz="914400" rtl="0" eaLnBrk="1" latinLnBrk="0" hangingPunct="1">
                        <a:defRPr sz="1800" b="1" kern="1200">
                          <a:solidFill>
                            <a:schemeClr val="tx1"/>
                          </a:solidFill>
                          <a:latin typeface="Calibri" panose="020F0502020204030204"/>
                        </a:defRPr>
                      </a:lvl7pPr>
                      <a:lvl8pPr marL="3200400" algn="l" defTabSz="914400" rtl="0" eaLnBrk="1" latinLnBrk="0" hangingPunct="1">
                        <a:defRPr sz="1800" b="1" kern="1200">
                          <a:solidFill>
                            <a:schemeClr val="tx1"/>
                          </a:solidFill>
                          <a:latin typeface="Calibri" panose="020F0502020204030204"/>
                        </a:defRPr>
                      </a:lvl8pPr>
                      <a:lvl9pPr marL="3657600" algn="l" defTabSz="914400" rtl="0" eaLnBrk="1" latinLnBrk="0" hangingPunct="1">
                        <a:defRPr sz="1800" b="1" kern="1200">
                          <a:solidFill>
                            <a:schemeClr val="tx1"/>
                          </a:solidFill>
                          <a:latin typeface="Calibri" panose="020F0502020204030204"/>
                        </a:defRPr>
                      </a:lvl9pPr>
                    </a:lstStyle>
                    <a:p>
                      <a:pPr algn="ctr"/>
                      <a:r>
                        <a:rPr lang="zh-CN" altLang="en-US" sz="1800" b="1" dirty="0">
                          <a:solidFill>
                            <a:schemeClr val="bg1"/>
                          </a:solidFill>
                          <a:latin typeface="微软雅黑" panose="020B0503020204020204" pitchFamily="34" charset="-122"/>
                          <a:ea typeface="微软雅黑" panose="020B0503020204020204" pitchFamily="34" charset="-122"/>
                        </a:rPr>
                        <a:t>推荐内容</a:t>
                      </a:r>
                    </a:p>
                  </a:txBody>
                  <a:tcPr anchor="ctr">
                    <a:solidFill>
                      <a:schemeClr val="accent5">
                        <a:lumMod val="75000"/>
                      </a:schemeClr>
                    </a:solidFill>
                  </a:tcPr>
                </a:tc>
                <a:extLst>
                  <a:ext uri="{0D108BD9-81ED-4DB2-BD59-A6C34878D82A}">
                    <a16:rowId xmlns:a16="http://schemas.microsoft.com/office/drawing/2014/main" val="10000"/>
                  </a:ext>
                </a:extLst>
              </a:tr>
              <a:tr h="85152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zh-CN" altLang="en-US" sz="1400" b="0" baseline="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中国外科手术加速康复围手术期疼痛管理指南</a:t>
                      </a:r>
                      <a:r>
                        <a:rPr lang="en-US" altLang="zh-CN"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[1]</a:t>
                      </a:r>
                      <a:endParaRPr lang="zh-CN" altLang="en-US"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endParaRP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US" sz="1400" b="0" dirty="0">
                          <a:latin typeface="微软雅黑" panose="020B0503020204020204" pitchFamily="34" charset="-122"/>
                          <a:ea typeface="微软雅黑" panose="020B0503020204020204" pitchFamily="34" charset="-122"/>
                        </a:rPr>
                        <a:t>2019</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中国康复技术转化与发展促进会，中国研究型医院学会，中国医疗保健国际交流促进会，白求恩公益基金会</a:t>
                      </a: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fontAlgn="ctr"/>
                      <a:r>
                        <a:rPr lang="zh-CN" altLang="en-US" sz="1400" b="0" dirty="0">
                          <a:latin typeface="微软雅黑" panose="020B0503020204020204" pitchFamily="34" charset="-122"/>
                          <a:ea typeface="微软雅黑" panose="020B0503020204020204" pitchFamily="34" charset="-122"/>
                        </a:rPr>
                        <a:t>患者非急诊手术，轻中度疼痛，推荐口服</a:t>
                      </a:r>
                      <a:r>
                        <a:rPr lang="en-US" altLang="zh-CN" sz="1400" b="0" dirty="0">
                          <a:latin typeface="微软雅黑" panose="020B0503020204020204" pitchFamily="34" charset="-122"/>
                          <a:ea typeface="微软雅黑" panose="020B0503020204020204" pitchFamily="34" charset="-122"/>
                        </a:rPr>
                        <a:t>NSAIDs</a:t>
                      </a:r>
                      <a:r>
                        <a:rPr lang="zh-CN" altLang="en-US" sz="1400" b="0" dirty="0">
                          <a:latin typeface="微软雅黑" panose="020B0503020204020204" pitchFamily="34" charset="-122"/>
                          <a:ea typeface="微软雅黑" panose="020B0503020204020204" pitchFamily="34" charset="-122"/>
                        </a:rPr>
                        <a:t>药物，包括</a:t>
                      </a:r>
                      <a:r>
                        <a:rPr lang="zh-CN" altLang="en-US" sz="1400" b="1" dirty="0">
                          <a:solidFill>
                            <a:srgbClr val="C00000"/>
                          </a:solidFill>
                          <a:latin typeface="微软雅黑" panose="020B0503020204020204" pitchFamily="34" charset="-122"/>
                          <a:ea typeface="微软雅黑" panose="020B0503020204020204" pitchFamily="34" charset="-122"/>
                        </a:rPr>
                        <a:t>洛索洛芬钠。</a:t>
                      </a:r>
                    </a:p>
                  </a:txBody>
                  <a:tcPr anchor="ctr"/>
                </a:tc>
                <a:extLst>
                  <a:ext uri="{0D108BD9-81ED-4DB2-BD59-A6C34878D82A}">
                    <a16:rowId xmlns:a16="http://schemas.microsoft.com/office/drawing/2014/main" val="10001"/>
                  </a:ext>
                </a:extLst>
              </a:tr>
              <a:tr h="466967">
                <a:tc>
                  <a:txBody>
                    <a:bodyPr/>
                    <a:lstStyle/>
                    <a:p>
                      <a:pPr algn="ctr" fontAlgn="ctr"/>
                      <a:r>
                        <a:rPr lang="zh-CN" altLang="en-US" sz="1400" b="0" kern="1200" baseline="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老年骨关节炎慢病管理指南</a:t>
                      </a:r>
                      <a:r>
                        <a:rPr lang="en-US" altLang="zh-CN" sz="1400" b="0" kern="120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[2]</a:t>
                      </a:r>
                      <a:endParaRPr lang="zh-CN" altLang="en-US" sz="1400" b="0" kern="120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endParaRPr>
                    </a:p>
                  </a:txBody>
                  <a:tcPr anchor="ctr"/>
                </a:tc>
                <a:tc>
                  <a:txBody>
                    <a:bodyPr/>
                    <a:lstStyle/>
                    <a:p>
                      <a:pPr algn="ctr" fontAlgn="ctr"/>
                      <a:r>
                        <a:rPr lang="en-US" sz="1400" b="0" dirty="0">
                          <a:latin typeface="微软雅黑" panose="020B0503020204020204" pitchFamily="34" charset="-122"/>
                          <a:ea typeface="微软雅黑" panose="020B0503020204020204" pitchFamily="34" charset="-122"/>
                        </a:rPr>
                        <a:t>2023</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中国老年学和老年医学学会</a:t>
                      </a:r>
                    </a:p>
                  </a:txBody>
                  <a:tcPr anchor="ctr"/>
                </a:tc>
                <a:tc>
                  <a:txBody>
                    <a:bodyPr/>
                    <a:lstStyle/>
                    <a:p>
                      <a:pPr algn="just" fontAlgn="ct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口服</a:t>
                      </a:r>
                      <a:r>
                        <a:rPr lang="en-US" altLang="zh-CN" sz="1400" b="0" dirty="0">
                          <a:solidFill>
                            <a:schemeClr val="tx1">
                              <a:lumMod val="85000"/>
                              <a:lumOff val="15000"/>
                            </a:schemeClr>
                          </a:solidFill>
                          <a:effectLst/>
                          <a:latin typeface="微软雅黑" panose="020B0503020204020204" pitchFamily="34" charset="-122"/>
                          <a:ea typeface="微软雅黑" panose="020B0503020204020204" pitchFamily="34" charset="-122"/>
                        </a:rPr>
                        <a:t>NSAIDs</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是无禁忌证患者的一线药物，代表药物包括</a:t>
                      </a:r>
                      <a:r>
                        <a:rPr lang="zh-CN" altLang="en-US" sz="1400" b="1" dirty="0">
                          <a:solidFill>
                            <a:srgbClr val="C00000"/>
                          </a:solidFill>
                          <a:effectLst/>
                          <a:latin typeface="微软雅黑" panose="020B0503020204020204" pitchFamily="34" charset="-122"/>
                          <a:ea typeface="微软雅黑" panose="020B0503020204020204" pitchFamily="34" charset="-122"/>
                        </a:rPr>
                        <a:t>洛索洛芬钠。</a:t>
                      </a:r>
                      <a:endParaRPr lang="en-US" altLang="zh-CN" sz="1400" b="1" dirty="0">
                        <a:solidFill>
                          <a:srgbClr val="C00000"/>
                        </a:solidFill>
                        <a:effectLst/>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10002"/>
                  </a:ext>
                </a:extLst>
              </a:tr>
              <a:tr h="1043809">
                <a:tc>
                  <a:txBody>
                    <a:bodyPr/>
                    <a:lstStyle/>
                    <a:p>
                      <a:pPr algn="ctr" fontAlgn="ctr"/>
                      <a:r>
                        <a:rPr lang="zh-CN" altLang="en-US" sz="1400" b="0" kern="1200" baseline="0" dirty="0">
                          <a:solidFill>
                            <a:schemeClr val="tx1"/>
                          </a:solidFill>
                          <a:latin typeface="微软雅黑" panose="020B0503020204020204" pitchFamily="34" charset="-122"/>
                          <a:ea typeface="微软雅黑" panose="020B0503020204020204" pitchFamily="34" charset="-122"/>
                          <a:cs typeface="+mn-cs"/>
                        </a:rPr>
                        <a:t>老年患者慢性肌肉骨骼疼痛管理中国专家共识</a:t>
                      </a:r>
                      <a:r>
                        <a:rPr lang="en-US" altLang="zh-CN" sz="1400" b="0" kern="1200" baseline="30000" dirty="0">
                          <a:solidFill>
                            <a:schemeClr val="tx1"/>
                          </a:solidFill>
                          <a:latin typeface="微软雅黑" panose="020B0503020204020204" pitchFamily="34" charset="-122"/>
                          <a:ea typeface="微软雅黑" panose="020B0503020204020204" pitchFamily="34" charset="-122"/>
                          <a:cs typeface="+mn-cs"/>
                        </a:rPr>
                        <a:t>[3]</a:t>
                      </a:r>
                      <a:endParaRPr lang="zh-CN" altLang="en-US" sz="1400" b="0" kern="1200" baseline="30000" dirty="0">
                        <a:solidFill>
                          <a:schemeClr val="tx1"/>
                        </a:solidFill>
                        <a:latin typeface="微软雅黑" panose="020B0503020204020204" pitchFamily="34" charset="-122"/>
                        <a:ea typeface="微软雅黑" panose="020B0503020204020204" pitchFamily="34" charset="-122"/>
                        <a:cs typeface="+mn-cs"/>
                      </a:endParaRPr>
                    </a:p>
                  </a:txBody>
                  <a:tcPr anchor="ctr"/>
                </a:tc>
                <a:tc>
                  <a:txBody>
                    <a:bodyPr/>
                    <a:lstStyle/>
                    <a:p>
                      <a:pPr algn="ctr" fontAlgn="ctr"/>
                      <a:r>
                        <a:rPr lang="en-US" sz="1400" b="0" dirty="0">
                          <a:latin typeface="微软雅黑" panose="020B0503020204020204" pitchFamily="34" charset="-122"/>
                          <a:ea typeface="微软雅黑" panose="020B0503020204020204" pitchFamily="34" charset="-122"/>
                        </a:rPr>
                        <a:t>2019</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中华医学会老年医学分会 中国医师协会疼痛科医师分会</a:t>
                      </a:r>
                    </a:p>
                  </a:txBody>
                  <a:tcPr anchor="ctr"/>
                </a:tc>
                <a:tc>
                  <a:txBody>
                    <a:bodyPr/>
                    <a:lstStyle/>
                    <a:p>
                      <a:pPr algn="just" fontAlgn="ct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口服</a:t>
                      </a:r>
                      <a:r>
                        <a:rPr lang="en-US" altLang="zh-CN" sz="1400" b="0" dirty="0">
                          <a:solidFill>
                            <a:schemeClr val="tx1">
                              <a:lumMod val="85000"/>
                              <a:lumOff val="15000"/>
                            </a:schemeClr>
                          </a:solidFill>
                          <a:effectLst/>
                          <a:latin typeface="微软雅黑" panose="020B0503020204020204" pitchFamily="34" charset="-122"/>
                          <a:ea typeface="微软雅黑" panose="020B0503020204020204" pitchFamily="34" charset="-122"/>
                        </a:rPr>
                        <a:t>NSAIDs</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药物是目前最为常用的治疗</a:t>
                      </a:r>
                      <a:r>
                        <a:rPr lang="en-US" altLang="zh-CN" sz="1400" b="0" dirty="0">
                          <a:solidFill>
                            <a:schemeClr val="tx1">
                              <a:lumMod val="85000"/>
                              <a:lumOff val="15000"/>
                            </a:schemeClr>
                          </a:solidFill>
                          <a:effectLst/>
                          <a:latin typeface="微软雅黑" panose="020B0503020204020204" pitchFamily="34" charset="-122"/>
                          <a:ea typeface="微软雅黑" panose="020B0503020204020204" pitchFamily="34" charset="-122"/>
                        </a:rPr>
                        <a:t>CMPE</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的药物之一，主要有解热、镇痛、抗炎和抗风湿作用，主要包括传统</a:t>
                      </a:r>
                      <a:r>
                        <a:rPr lang="en-US" altLang="zh-CN" sz="1400" b="0" dirty="0">
                          <a:solidFill>
                            <a:schemeClr val="tx1">
                              <a:lumMod val="85000"/>
                              <a:lumOff val="15000"/>
                            </a:schemeClr>
                          </a:solidFill>
                          <a:effectLst/>
                          <a:latin typeface="微软雅黑" panose="020B0503020204020204" pitchFamily="34" charset="-122"/>
                          <a:ea typeface="微软雅黑" panose="020B0503020204020204" pitchFamily="34" charset="-122"/>
                        </a:rPr>
                        <a:t>NSAIDs</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a:t>
                      </a:r>
                      <a:r>
                        <a:rPr lang="zh-CN" altLang="en-US" sz="1400" b="1" dirty="0">
                          <a:solidFill>
                            <a:srgbClr val="C00000"/>
                          </a:solidFill>
                          <a:effectLst/>
                          <a:latin typeface="微软雅黑" panose="020B0503020204020204" pitchFamily="34" charset="-122"/>
                          <a:ea typeface="微软雅黑" panose="020B0503020204020204" pitchFamily="34" charset="-122"/>
                        </a:rPr>
                        <a:t>洛索洛芬</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、双氯芬酸等）及选择性环氧化酶抑制剂（塞来昔布等），</a:t>
                      </a:r>
                      <a:r>
                        <a:rPr lang="en-US" altLang="zh-CN" sz="1400" b="0" dirty="0">
                          <a:solidFill>
                            <a:schemeClr val="tx1">
                              <a:lumMod val="85000"/>
                              <a:lumOff val="15000"/>
                            </a:schemeClr>
                          </a:solidFill>
                          <a:effectLst/>
                          <a:latin typeface="微软雅黑" panose="020B0503020204020204" pitchFamily="34" charset="-122"/>
                          <a:ea typeface="微软雅黑" panose="020B0503020204020204" pitchFamily="34" charset="-122"/>
                        </a:rPr>
                        <a:t>NSAIDs</a:t>
                      </a:r>
                      <a:r>
                        <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rPr>
                        <a:t>对于各类肌肉骨骼疼痛均有效，且镇痛效果强于对乙酰氨基酚。</a:t>
                      </a:r>
                    </a:p>
                  </a:txBody>
                  <a:tcPr anchor="ctr"/>
                </a:tc>
                <a:extLst>
                  <a:ext uri="{0D108BD9-81ED-4DB2-BD59-A6C34878D82A}">
                    <a16:rowId xmlns:a16="http://schemas.microsoft.com/office/drawing/2014/main" val="10003"/>
                  </a:ext>
                </a:extLst>
              </a:tr>
              <a:tr h="85152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zh-CN" altLang="en-US" sz="1400" b="0" baseline="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经皮内镜椎板间入路腰椎管减压椎间盘切除术加速康复专家共识</a:t>
                      </a:r>
                      <a:r>
                        <a:rPr lang="en-US" altLang="zh-CN"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rPr>
                        <a:t>[4]</a:t>
                      </a:r>
                      <a:endParaRPr lang="zh-CN" altLang="en-US"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endParaRP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US" sz="1400" b="0" dirty="0">
                          <a:latin typeface="微软雅黑" panose="020B0503020204020204" pitchFamily="34" charset="-122"/>
                          <a:ea typeface="微软雅黑" panose="020B0503020204020204" pitchFamily="34" charset="-122"/>
                        </a:rPr>
                        <a:t>2020</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中国康复技术转化及发展促进会骨科加速康复专业委员会脊柱微创加速康复学组</a:t>
                      </a: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术前超前镇痛应根据患者</a:t>
                      </a:r>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rPr>
                        <a:t>VAS</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评分以及是否合并神经病理性疼痛等情况制定镇痛方案，合理选择镇痛药物，以口服非甾体类抗炎镇痛药（如对乙酰氨基酚、</a:t>
                      </a:r>
                      <a:r>
                        <a:rPr lang="zh-CN" altLang="en-US" sz="1400" b="1" dirty="0">
                          <a:solidFill>
                            <a:srgbClr val="C00000"/>
                          </a:solidFill>
                          <a:latin typeface="微软雅黑" panose="020B0503020204020204" pitchFamily="34" charset="-122"/>
                          <a:ea typeface="微软雅黑" panose="020B0503020204020204" pitchFamily="34" charset="-122"/>
                        </a:rPr>
                        <a:t>洛索洛芬钠</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、塞来昔布等）为主。</a:t>
                      </a:r>
                      <a:endParaRPr lang="zh-CN" altLang="en-US" sz="1400" b="0" dirty="0">
                        <a:solidFill>
                          <a:schemeClr val="tx1">
                            <a:lumMod val="85000"/>
                            <a:lumOff val="15000"/>
                          </a:schemeClr>
                        </a:solidFill>
                        <a:effectLst/>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10004"/>
                  </a:ext>
                </a:extLst>
              </a:tr>
              <a:tr h="85152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zh-CN" altLang="en-US" sz="1400" b="0" baseline="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rPr>
                        <a:t>骨关节炎临床药物治疗专家共识</a:t>
                      </a:r>
                      <a:r>
                        <a:rPr lang="en-US" altLang="zh-CN"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rPr>
                        <a:t>[5]</a:t>
                      </a:r>
                      <a:endParaRPr lang="zh-CN" altLang="en-US"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endParaRP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US" altLang="zh-CN" sz="1400" b="0" dirty="0">
                          <a:latin typeface="微软雅黑" panose="020B0503020204020204" pitchFamily="34" charset="-122"/>
                          <a:ea typeface="微软雅黑" panose="020B0503020204020204" pitchFamily="34" charset="-122"/>
                        </a:rPr>
                        <a:t>2021</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中华医学会运动医疗分会，中国医师协会骨科医师分会运动医学学组，中国医师协会骨科医师分会关节镜学组</a:t>
                      </a:r>
                    </a:p>
                  </a:txBody>
                  <a:tcPr anchor="ct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zh-CN" altLang="en-US" sz="1400" b="0" dirty="0">
                          <a:latin typeface="微软雅黑" panose="020B0503020204020204" pitchFamily="34" charset="-122"/>
                          <a:ea typeface="微软雅黑" panose="020B0503020204020204" pitchFamily="34" charset="-122"/>
                        </a:rPr>
                        <a:t>口服</a:t>
                      </a:r>
                      <a:r>
                        <a:rPr lang="en-US" altLang="zh-CN" sz="1400" b="0" dirty="0">
                          <a:latin typeface="微软雅黑" panose="020B0503020204020204" pitchFamily="34" charset="-122"/>
                          <a:ea typeface="微软雅黑" panose="020B0503020204020204" pitchFamily="34" charset="-122"/>
                        </a:rPr>
                        <a:t>NSAIDs</a:t>
                      </a:r>
                      <a:r>
                        <a:rPr lang="zh-CN" altLang="en-US" sz="1400" b="0" dirty="0">
                          <a:latin typeface="微软雅黑" panose="020B0503020204020204" pitchFamily="34" charset="-122"/>
                          <a:ea typeface="微软雅黑" panose="020B0503020204020204" pitchFamily="34" charset="-122"/>
                        </a:rPr>
                        <a:t>是目前控制</a:t>
                      </a:r>
                      <a:r>
                        <a:rPr lang="en-US" altLang="zh-CN" sz="1400" b="0" dirty="0">
                          <a:latin typeface="微软雅黑" panose="020B0503020204020204" pitchFamily="34" charset="-122"/>
                          <a:ea typeface="微软雅黑" panose="020B0503020204020204" pitchFamily="34" charset="-122"/>
                        </a:rPr>
                        <a:t>OA</a:t>
                      </a:r>
                      <a:r>
                        <a:rPr lang="zh-CN" altLang="en-US" sz="1400" b="0" dirty="0">
                          <a:latin typeface="微软雅黑" panose="020B0503020204020204" pitchFamily="34" charset="-122"/>
                          <a:ea typeface="微软雅黑" panose="020B0503020204020204" pitchFamily="34" charset="-122"/>
                        </a:rPr>
                        <a:t>相关症状的首选药物。目前国内治疗</a:t>
                      </a:r>
                      <a:r>
                        <a:rPr lang="en-US" altLang="zh-CN" sz="1400" b="0" dirty="0">
                          <a:latin typeface="微软雅黑" panose="020B0503020204020204" pitchFamily="34" charset="-122"/>
                          <a:ea typeface="微软雅黑" panose="020B0503020204020204" pitchFamily="34" charset="-122"/>
                        </a:rPr>
                        <a:t>OA</a:t>
                      </a:r>
                      <a:r>
                        <a:rPr lang="zh-CN" altLang="en-US" sz="1400" b="0" dirty="0">
                          <a:latin typeface="微软雅黑" panose="020B0503020204020204" pitchFamily="34" charset="-122"/>
                          <a:ea typeface="微软雅黑" panose="020B0503020204020204" pitchFamily="34" charset="-122"/>
                        </a:rPr>
                        <a:t>的常用口服</a:t>
                      </a:r>
                      <a:r>
                        <a:rPr lang="en-US" altLang="zh-CN" sz="1400" b="0" dirty="0">
                          <a:latin typeface="微软雅黑" panose="020B0503020204020204" pitchFamily="34" charset="-122"/>
                          <a:ea typeface="微软雅黑" panose="020B0503020204020204" pitchFamily="34" charset="-122"/>
                        </a:rPr>
                        <a:t>NSAIDs</a:t>
                      </a:r>
                      <a:r>
                        <a:rPr lang="zh-CN" altLang="en-US" sz="1400" b="0" dirty="0">
                          <a:latin typeface="微软雅黑" panose="020B0503020204020204" pitchFamily="34" charset="-122"/>
                          <a:ea typeface="微软雅黑" panose="020B0503020204020204" pitchFamily="34" charset="-122"/>
                        </a:rPr>
                        <a:t>包括</a:t>
                      </a:r>
                      <a:r>
                        <a:rPr lang="zh-CN" altLang="en-US" sz="1400" b="1" dirty="0">
                          <a:solidFill>
                            <a:srgbClr val="C00000"/>
                          </a:solidFill>
                          <a:latin typeface="微软雅黑" panose="020B0503020204020204" pitchFamily="34" charset="-122"/>
                          <a:ea typeface="微软雅黑" panose="020B0503020204020204" pitchFamily="34" charset="-122"/>
                        </a:rPr>
                        <a:t>洛索洛芬</a:t>
                      </a:r>
                      <a:r>
                        <a:rPr lang="zh-CN" altLang="en-US" sz="1400" b="1" dirty="0">
                          <a:latin typeface="微软雅黑" panose="020B0503020204020204" pitchFamily="34" charset="-122"/>
                          <a:ea typeface="微软雅黑" panose="020B0503020204020204" pitchFamily="34" charset="-122"/>
                        </a:rPr>
                        <a:t>。</a:t>
                      </a:r>
                    </a:p>
                  </a:txBody>
                  <a:tcPr anchor="ctr"/>
                </a:tc>
                <a:extLst>
                  <a:ext uri="{0D108BD9-81ED-4DB2-BD59-A6C34878D82A}">
                    <a16:rowId xmlns:a16="http://schemas.microsoft.com/office/drawing/2014/main" val="10005"/>
                  </a:ext>
                </a:extLst>
              </a:tr>
              <a:tr h="851528">
                <a:tc>
                  <a:txBody>
                    <a:bodyPr/>
                    <a:lstStyle/>
                    <a:p>
                      <a:pPr algn="ctr" fontAlgn="ctr"/>
                      <a:r>
                        <a:rPr lang="zh-CN" altLang="en-US" sz="1400" b="0" baseline="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rPr>
                        <a:t>中国人工肩关节置换术加速康复围手术期管理策略专家共识</a:t>
                      </a:r>
                      <a:r>
                        <a:rPr lang="en-US" altLang="zh-CN"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rPr>
                        <a:t>[6]</a:t>
                      </a:r>
                      <a:endParaRPr lang="zh-CN" altLang="en-US" sz="1400" b="0" baseline="30000" dirty="0">
                        <a:solidFill>
                          <a:schemeClr val="tx1"/>
                        </a:solidFill>
                        <a:latin typeface="微软雅黑" panose="020B0503020204020204" pitchFamily="34" charset="-122"/>
                        <a:ea typeface="微软雅黑" panose="020B0503020204020204" pitchFamily="34" charset="-122"/>
                        <a:cs typeface="思源黑体 CN Medium" panose="020B0600000000000000" charset="-122"/>
                        <a:sym typeface="+mn-ea"/>
                      </a:endParaRPr>
                    </a:p>
                  </a:txBody>
                  <a:tcPr anchor="ctr"/>
                </a:tc>
                <a:tc>
                  <a:txBody>
                    <a:bodyPr/>
                    <a:lstStyle/>
                    <a:p>
                      <a:pPr algn="ctr" fontAlgn="ctr"/>
                      <a:r>
                        <a:rPr lang="en-US" altLang="zh-CN" sz="1400" b="0" dirty="0">
                          <a:latin typeface="微软雅黑" panose="020B0503020204020204" pitchFamily="34" charset="-122"/>
                          <a:ea typeface="微软雅黑" panose="020B0503020204020204" pitchFamily="34" charset="-122"/>
                        </a:rPr>
                        <a:t>2021</a:t>
                      </a:r>
                    </a:p>
                  </a:txBody>
                  <a:tcPr anchor="ctr"/>
                </a:tc>
                <a:tc>
                  <a:txBody>
                    <a:bodyPr/>
                    <a:lstStyle/>
                    <a:p>
                      <a:pPr algn="ctr" fontAlgn="ctr"/>
                      <a:r>
                        <a:rPr lang="zh-CN" altLang="en-US" sz="1400" b="0" dirty="0">
                          <a:latin typeface="微软雅黑" panose="020B0503020204020204" pitchFamily="34" charset="-122"/>
                          <a:ea typeface="微软雅黑" panose="020B0503020204020204" pitchFamily="34" charset="-122"/>
                        </a:rPr>
                        <a:t>国家卫健委公益性行业科研专项</a:t>
                      </a:r>
                      <a:r>
                        <a:rPr lang="en-US" altLang="zh-CN" sz="1400" b="0" dirty="0">
                          <a:latin typeface="微软雅黑" panose="020B0503020204020204" pitchFamily="34" charset="-122"/>
                          <a:ea typeface="微软雅黑" panose="020B0503020204020204" pitchFamily="34" charset="-122"/>
                        </a:rPr>
                        <a:t>《</a:t>
                      </a:r>
                      <a:r>
                        <a:rPr lang="zh-CN" altLang="en-US" sz="1400" b="0" dirty="0">
                          <a:latin typeface="微软雅黑" panose="020B0503020204020204" pitchFamily="34" charset="-122"/>
                          <a:ea typeface="微软雅黑" panose="020B0503020204020204" pitchFamily="34" charset="-122"/>
                        </a:rPr>
                        <a:t>关节置换术安全性与效果评价</a:t>
                      </a:r>
                      <a:r>
                        <a:rPr lang="en-US" altLang="zh-CN" sz="1400" b="0" dirty="0">
                          <a:latin typeface="微软雅黑" panose="020B0503020204020204" pitchFamily="34" charset="-122"/>
                          <a:ea typeface="微软雅黑" panose="020B0503020204020204" pitchFamily="34" charset="-122"/>
                        </a:rPr>
                        <a:t>》</a:t>
                      </a:r>
                      <a:r>
                        <a:rPr lang="zh-CN" altLang="en-US" sz="1400" b="0" dirty="0">
                          <a:latin typeface="微软雅黑" panose="020B0503020204020204" pitchFamily="34" charset="-122"/>
                          <a:ea typeface="微软雅黑" panose="020B0503020204020204" pitchFamily="34" charset="-122"/>
                        </a:rPr>
                        <a:t>项目组，中国老年保健医学研究会老年骨与关节病分会专家组</a:t>
                      </a:r>
                    </a:p>
                  </a:txBody>
                  <a:tcPr anchor="ctr"/>
                </a:tc>
                <a:tc>
                  <a:txBody>
                    <a:bodyPr/>
                    <a:lstStyle/>
                    <a:p>
                      <a:pPr algn="l" fontAlgn="ctr"/>
                      <a:r>
                        <a:rPr lang="zh-CN" altLang="en-US" sz="1400" b="0" dirty="0">
                          <a:latin typeface="微软雅黑" panose="020B0503020204020204" pitchFamily="34" charset="-122"/>
                          <a:ea typeface="微软雅黑" panose="020B0503020204020204" pitchFamily="34" charset="-122"/>
                        </a:rPr>
                        <a:t>术后镇痛措施推荐口服</a:t>
                      </a:r>
                      <a:r>
                        <a:rPr lang="en-US" altLang="zh-CN" sz="1400" b="0" dirty="0">
                          <a:latin typeface="微软雅黑" panose="020B0503020204020204" pitchFamily="34" charset="-122"/>
                          <a:ea typeface="微软雅黑" panose="020B0503020204020204" pitchFamily="34" charset="-122"/>
                        </a:rPr>
                        <a:t>NSAIDs</a:t>
                      </a:r>
                      <a:r>
                        <a:rPr lang="zh-CN" altLang="en-US" sz="1400" b="0" dirty="0">
                          <a:latin typeface="微软雅黑" panose="020B0503020204020204" pitchFamily="34" charset="-122"/>
                          <a:ea typeface="微软雅黑" panose="020B0503020204020204" pitchFamily="34" charset="-122"/>
                        </a:rPr>
                        <a:t>药物，包括</a:t>
                      </a:r>
                      <a:r>
                        <a:rPr lang="zh-CN" altLang="en-US" sz="1400" b="1" dirty="0">
                          <a:solidFill>
                            <a:srgbClr val="C00000"/>
                          </a:solidFill>
                          <a:latin typeface="微软雅黑" panose="020B0503020204020204" pitchFamily="34" charset="-122"/>
                          <a:ea typeface="微软雅黑" panose="020B0503020204020204" pitchFamily="34" charset="-122"/>
                        </a:rPr>
                        <a:t>洛索洛芬钠</a:t>
                      </a:r>
                      <a:r>
                        <a:rPr lang="zh-CN" altLang="en-US" sz="1400" b="0" dirty="0">
                          <a:latin typeface="微软雅黑" panose="020B0503020204020204" pitchFamily="34" charset="-122"/>
                          <a:ea typeface="微软雅黑" panose="020B0503020204020204" pitchFamily="34" charset="-122"/>
                        </a:rPr>
                        <a:t>等。</a:t>
                      </a:r>
                    </a:p>
                  </a:txBody>
                  <a:tcPr anchor="ctr"/>
                </a:tc>
                <a:extLst>
                  <a:ext uri="{0D108BD9-81ED-4DB2-BD59-A6C34878D82A}">
                    <a16:rowId xmlns:a16="http://schemas.microsoft.com/office/drawing/2014/main" val="10006"/>
                  </a:ext>
                </a:extLst>
              </a:tr>
            </a:tbl>
          </a:graphicData>
        </a:graphic>
      </p:graphicFrame>
      <p:sp>
        <p:nvSpPr>
          <p:cNvPr id="7" name="文本框 6"/>
          <p:cNvSpPr txBox="1"/>
          <p:nvPr/>
        </p:nvSpPr>
        <p:spPr>
          <a:xfrm>
            <a:off x="389677" y="6494542"/>
            <a:ext cx="11386688" cy="430887"/>
          </a:xfrm>
          <a:prstGeom prst="rect">
            <a:avLst/>
          </a:prstGeom>
          <a:noFill/>
        </p:spPr>
        <p:txBody>
          <a:bodyPr wrap="square" rtlCol="0">
            <a:spAutoFit/>
          </a:bodyPr>
          <a:lstStyle/>
          <a:p>
            <a:pPr algn="just"/>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中华骨与关节外科杂志</a:t>
            </a:r>
            <a:r>
              <a:rPr lang="en-US" altLang="zh-CN" sz="1100" dirty="0">
                <a:latin typeface="微软雅黑" panose="020B0503020204020204" pitchFamily="34" charset="-122"/>
                <a:ea typeface="微软雅黑" panose="020B0503020204020204" pitchFamily="34" charset="-122"/>
              </a:rPr>
              <a:t>, 2019, 12(12):929-938; [2]</a:t>
            </a:r>
            <a:r>
              <a:rPr lang="zh-CN" altLang="en-US" sz="1100" dirty="0">
                <a:latin typeface="微软雅黑" panose="020B0503020204020204" pitchFamily="34" charset="-122"/>
                <a:ea typeface="微软雅黑" panose="020B0503020204020204" pitchFamily="34" charset="-122"/>
              </a:rPr>
              <a:t>中西医结合研究</a:t>
            </a:r>
            <a:r>
              <a:rPr lang="en-US" altLang="zh-CN" sz="1100" dirty="0">
                <a:latin typeface="微软雅黑" panose="020B0503020204020204" pitchFamily="34" charset="-122"/>
                <a:ea typeface="微软雅黑" panose="020B0503020204020204" pitchFamily="34" charset="-122"/>
              </a:rPr>
              <a:t>, 2023, 15(6):374-387; [3]</a:t>
            </a:r>
            <a:r>
              <a:rPr lang="zh-CN" altLang="en-US" sz="1100" dirty="0">
                <a:latin typeface="微软雅黑" panose="020B0503020204020204" pitchFamily="34" charset="-122"/>
                <a:ea typeface="微软雅黑" panose="020B0503020204020204" pitchFamily="34" charset="-122"/>
              </a:rPr>
              <a:t>中华老年病研究电子杂志</a:t>
            </a:r>
            <a:r>
              <a:rPr lang="en-US" altLang="zh-CN" sz="1100" dirty="0">
                <a:latin typeface="微软雅黑" panose="020B0503020204020204" pitchFamily="34" charset="-122"/>
                <a:ea typeface="微软雅黑" panose="020B0503020204020204" pitchFamily="34" charset="-122"/>
              </a:rPr>
              <a:t>, 2019, 6(2):28-34; [4]</a:t>
            </a:r>
            <a:r>
              <a:rPr lang="zh-CN" altLang="en-US" sz="1100" dirty="0">
                <a:latin typeface="微软雅黑" panose="020B0503020204020204" pitchFamily="34" charset="-122"/>
                <a:ea typeface="微软雅黑" panose="020B0503020204020204" pitchFamily="34" charset="-122"/>
              </a:rPr>
              <a:t>中国修复重建外科杂志</a:t>
            </a:r>
            <a:r>
              <a:rPr lang="en-US" altLang="zh-CN" sz="1100" dirty="0">
                <a:latin typeface="微软雅黑" panose="020B0503020204020204" pitchFamily="34" charset="-122"/>
                <a:ea typeface="微软雅黑" panose="020B0503020204020204" pitchFamily="34" charset="-122"/>
              </a:rPr>
              <a:t>, 2020, 34(12):1497-1506; [5]</a:t>
            </a:r>
            <a:r>
              <a:rPr lang="zh-CN" altLang="en-US" sz="1100" dirty="0">
                <a:latin typeface="微软雅黑" panose="020B0503020204020204" pitchFamily="34" charset="-122"/>
                <a:ea typeface="微软雅黑" panose="020B0503020204020204" pitchFamily="34" charset="-122"/>
              </a:rPr>
              <a:t>中国医学前沿杂志</a:t>
            </a:r>
            <a:r>
              <a:rPr lang="en-US" altLang="zh-CN" sz="1100" dirty="0">
                <a:latin typeface="微软雅黑" panose="020B0503020204020204" pitchFamily="34" charset="-122"/>
                <a:ea typeface="微软雅黑" panose="020B0503020204020204" pitchFamily="34" charset="-122"/>
              </a:rPr>
              <a:t>(</a:t>
            </a:r>
            <a:r>
              <a:rPr lang="zh-CN" altLang="en-US" sz="1100" dirty="0">
                <a:latin typeface="微软雅黑" panose="020B0503020204020204" pitchFamily="34" charset="-122"/>
                <a:ea typeface="微软雅黑" panose="020B0503020204020204" pitchFamily="34" charset="-122"/>
              </a:rPr>
              <a:t>电子版</a:t>
            </a:r>
            <a:r>
              <a:rPr lang="en-US" altLang="zh-CN" sz="1100" dirty="0">
                <a:latin typeface="微软雅黑" panose="020B0503020204020204" pitchFamily="34" charset="-122"/>
                <a:ea typeface="微软雅黑" panose="020B0503020204020204" pitchFamily="34" charset="-122"/>
              </a:rPr>
              <a:t>), 2021, 13(7):32-43; [6]</a:t>
            </a:r>
            <a:r>
              <a:rPr lang="zh-CN" altLang="en-US" sz="1100" dirty="0">
                <a:latin typeface="微软雅黑" panose="020B0503020204020204" pitchFamily="34" charset="-122"/>
                <a:ea typeface="微软雅黑" panose="020B0503020204020204" pitchFamily="34" charset="-122"/>
              </a:rPr>
              <a:t>中华肩肘外科电子杂志</a:t>
            </a:r>
            <a:r>
              <a:rPr lang="en-US" altLang="zh-CN" sz="1100" dirty="0">
                <a:latin typeface="微软雅黑" panose="020B0503020204020204" pitchFamily="34" charset="-122"/>
                <a:ea typeface="微软雅黑" panose="020B0503020204020204" pitchFamily="34" charset="-122"/>
              </a:rPr>
              <a:t>, 2021, 9(2):97-102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4" y="459509"/>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415636" y="625763"/>
            <a:ext cx="11360728" cy="5775036"/>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任意多边形 39"/>
          <p:cNvSpPr/>
          <p:nvPr/>
        </p:nvSpPr>
        <p:spPr>
          <a:xfrm>
            <a:off x="33524" y="56083"/>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p:nvSpPr>
        <p:spPr>
          <a:xfrm>
            <a:off x="148940" y="33453"/>
            <a:ext cx="877163"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安全性</a:t>
            </a:r>
          </a:p>
        </p:txBody>
      </p:sp>
      <p:sp>
        <p:nvSpPr>
          <p:cNvPr id="35" name="文本框 34"/>
          <p:cNvSpPr txBox="1"/>
          <p:nvPr/>
        </p:nvSpPr>
        <p:spPr>
          <a:xfrm>
            <a:off x="1141520" y="2693"/>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前体药物设计，消化道不良反应少，整体安全性优于布洛芬</a:t>
            </a:r>
            <a:endParaRPr lang="zh-CN" altLang="en-US" sz="2400" b="1" dirty="0">
              <a:solidFill>
                <a:schemeClr val="accent5">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9" name="矩形 18"/>
          <p:cNvSpPr/>
          <p:nvPr/>
        </p:nvSpPr>
        <p:spPr>
          <a:xfrm>
            <a:off x="2177163" y="796227"/>
            <a:ext cx="9456986" cy="1384996"/>
          </a:xfrm>
          <a:prstGeom prst="rect">
            <a:avLst/>
          </a:prstGeom>
          <a:solidFill>
            <a:schemeClr val="bg1">
              <a:lumMod val="95000"/>
            </a:schemeClr>
          </a:solidFill>
          <a:ln>
            <a:solidFill>
              <a:srgbClr val="000000">
                <a:alpha val="0"/>
              </a:srgb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dirty="0"/>
          </a:p>
        </p:txBody>
      </p:sp>
      <p:sp>
        <p:nvSpPr>
          <p:cNvPr id="20" name="圆角矩形 2"/>
          <p:cNvSpPr/>
          <p:nvPr>
            <p:custDataLst>
              <p:tags r:id="rId1"/>
            </p:custDataLst>
          </p:nvPr>
        </p:nvSpPr>
        <p:spPr>
          <a:xfrm>
            <a:off x="557850" y="768225"/>
            <a:ext cx="1516465" cy="1384996"/>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zh-CN" altLang="en-US" dirty="0"/>
          </a:p>
        </p:txBody>
      </p:sp>
      <p:sp>
        <p:nvSpPr>
          <p:cNvPr id="21" name="文本框 20"/>
          <p:cNvSpPr txBox="1"/>
          <p:nvPr>
            <p:custDataLst>
              <p:tags r:id="rId2"/>
            </p:custDataLst>
          </p:nvPr>
        </p:nvSpPr>
        <p:spPr>
          <a:xfrm>
            <a:off x="660697" y="1013429"/>
            <a:ext cx="1428096" cy="923330"/>
          </a:xfrm>
          <a:prstGeom prst="rect">
            <a:avLst/>
          </a:prstGeom>
          <a:noFill/>
        </p:spPr>
        <p:txBody>
          <a:bodyPr wrap="square" rtlCol="0">
            <a:spAutoFit/>
          </a:bodyPr>
          <a:lstStyle/>
          <a:p>
            <a:r>
              <a:rPr lang="zh-CN" altLang="en-US"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本品说明书收载的安全性信息</a:t>
            </a:r>
            <a:r>
              <a:rPr lang="en-US" altLang="zh-CN" sz="1600" baseline="30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en-US" altLang="zh-CN" sz="1600" b="1" baseline="300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2" name="文本框 21"/>
          <p:cNvSpPr txBox="1"/>
          <p:nvPr/>
        </p:nvSpPr>
        <p:spPr>
          <a:xfrm>
            <a:off x="2160866" y="853627"/>
            <a:ext cx="9473283" cy="1600438"/>
          </a:xfrm>
          <a:prstGeom prst="rect">
            <a:avLst/>
          </a:prstGeom>
        </p:spPr>
        <p:txBody>
          <a:bodyPr wrap="square">
            <a:spAutoFit/>
          </a:bodyPr>
          <a:lstStyle/>
          <a:p>
            <a:r>
              <a:rPr lang="en-US" altLang="zh-CN"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不良反应</a:t>
            </a:r>
            <a:r>
              <a:rPr lang="en-US" altLang="zh-CN"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该药物尚未进行过调查来阐明副作用的发生频率。</a:t>
            </a:r>
          </a:p>
          <a:p>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据文献报道</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p>
          <a:p>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重大不良反应</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发生率不详</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休克及过敏反应、粒细胞缺乏、溶血性贫血、皮肤黏膜眼综合征、急性肾功能损伤、肾病综合征、充血性心衰、消化道穿孔等可能发生。</a:t>
            </a:r>
          </a:p>
          <a:p>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同类其它药品的重大不良反应：其他非甾体类消炎镇痛剂可能发生再生障碍性贫血。</a:t>
            </a:r>
          </a:p>
          <a:p>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其他不良反应（发生率不详）。</a:t>
            </a:r>
          </a:p>
          <a:p>
            <a:endPar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矩形: 圆角 29"/>
          <p:cNvSpPr/>
          <p:nvPr/>
        </p:nvSpPr>
        <p:spPr>
          <a:xfrm>
            <a:off x="484786" y="2380673"/>
            <a:ext cx="5671820" cy="713105"/>
          </a:xfrm>
          <a:prstGeom prst="round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spcBef>
                <a:spcPts val="1200"/>
              </a:spcBef>
            </a:pPr>
            <a:r>
              <a:rPr lang="zh-CN" altLang="en-US" sz="1400" b="1" dirty="0">
                <a:solidFill>
                  <a:schemeClr val="tx1"/>
                </a:solidFill>
                <a:latin typeface="微软雅黑" panose="020B0503020204020204" pitchFamily="34" charset="-122"/>
                <a:ea typeface="微软雅黑" panose="020B0503020204020204" pitchFamily="34" charset="-122"/>
              </a:rPr>
              <a:t>洛索洛芬钠耐受性良好，不良事件发生率仅</a:t>
            </a:r>
            <a:r>
              <a:rPr lang="en-US" altLang="zh-CN" sz="1400" b="1" dirty="0">
                <a:solidFill>
                  <a:schemeClr val="tx1"/>
                </a:solidFill>
                <a:latin typeface="微软雅黑" panose="020B0503020204020204" pitchFamily="34" charset="-122"/>
                <a:ea typeface="微软雅黑" panose="020B0503020204020204" pitchFamily="34" charset="-122"/>
              </a:rPr>
              <a:t>2.2%</a:t>
            </a:r>
            <a:r>
              <a:rPr lang="zh-CN" altLang="en-US" sz="1400" b="1" dirty="0">
                <a:solidFill>
                  <a:schemeClr val="tx1"/>
                </a:solidFill>
                <a:latin typeface="微软雅黑" panose="020B0503020204020204" pitchFamily="34" charset="-122"/>
                <a:ea typeface="微软雅黑" panose="020B0503020204020204" pitchFamily="34" charset="-122"/>
              </a:rPr>
              <a:t>，多为轻度的消化道不良反应。</a:t>
            </a:r>
            <a:endParaRPr lang="zh-CN" altLang="en-US" sz="1600" b="1" baseline="30000" dirty="0">
              <a:solidFill>
                <a:schemeClr val="tx1"/>
              </a:solidFill>
              <a:latin typeface="微软雅黑" panose="020B0503020204020204" pitchFamily="34" charset="-122"/>
              <a:ea typeface="微软雅黑" panose="020B0503020204020204" pitchFamily="34" charset="-122"/>
            </a:endParaRPr>
          </a:p>
        </p:txBody>
      </p:sp>
      <p:sp>
        <p:nvSpPr>
          <p:cNvPr id="31" name="矩形: 圆角 9"/>
          <p:cNvSpPr/>
          <p:nvPr/>
        </p:nvSpPr>
        <p:spPr>
          <a:xfrm>
            <a:off x="6382618" y="2398011"/>
            <a:ext cx="5305489" cy="711835"/>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lnSpc>
                <a:spcPct val="150000"/>
              </a:lnSpc>
              <a:spcBef>
                <a:spcPts val="1200"/>
              </a:spcBef>
            </a:pPr>
            <a:r>
              <a:rPr lang="zh-CN" altLang="en-US" sz="14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洛索洛芬钠为前体型药物，吸收入血后转化为活性代谢物，胃肠道刺激小</a:t>
            </a:r>
            <a:endParaRPr lang="en-US" altLang="zh-CN" sz="14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8" name="文本框 47"/>
          <p:cNvSpPr txBox="1"/>
          <p:nvPr/>
        </p:nvSpPr>
        <p:spPr>
          <a:xfrm>
            <a:off x="660697" y="3302598"/>
            <a:ext cx="5810119" cy="307777"/>
          </a:xfrm>
          <a:prstGeom prst="rect">
            <a:avLst/>
          </a:prstGeom>
          <a:noFill/>
        </p:spPr>
        <p:txBody>
          <a:bodyPr wrap="square">
            <a:spAutoFit/>
          </a:bodyPr>
          <a:lstStyle/>
          <a:p>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一项在日本老年腰痛患者中进行的多中心开放试验（</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rPr>
              <a:t>N=4024)</a:t>
            </a:r>
            <a:r>
              <a:rPr lang="en-US" altLang="zh-CN" sz="1400" baseline="30000" dirty="0">
                <a:latin typeface="微软雅黑" panose="020B0503020204020204" pitchFamily="34" charset="-122"/>
                <a:ea typeface="微软雅黑" panose="020B0503020204020204" pitchFamily="34" charset="-122"/>
                <a:cs typeface="微软雅黑" panose="020B0503020204020204" pitchFamily="34" charset="-122"/>
              </a:rPr>
              <a:t>[2]</a:t>
            </a:r>
            <a:endParaRPr lang="zh-CN" altLang="en-US" sz="1400" baseline="30000" dirty="0"/>
          </a:p>
        </p:txBody>
      </p:sp>
      <p:sp>
        <p:nvSpPr>
          <p:cNvPr id="49" name="文本框 48"/>
          <p:cNvSpPr txBox="1"/>
          <p:nvPr/>
        </p:nvSpPr>
        <p:spPr>
          <a:xfrm>
            <a:off x="6491695" y="3214061"/>
            <a:ext cx="5158740" cy="677108"/>
          </a:xfrm>
          <a:prstGeom prst="rect">
            <a:avLst/>
          </a:prstGeom>
          <a:noFill/>
        </p:spPr>
        <p:txBody>
          <a:bodyPr wrap="square">
            <a:spAutoFit/>
          </a:bodyPr>
          <a:lstStyle/>
          <a:p>
            <a:pPr algn="ctr">
              <a:spcBef>
                <a:spcPts val="1200"/>
              </a:spcBef>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国内进行的两项膝骨关节炎治疗临床研究均表明，</a:t>
            </a:r>
            <a:endParaRPr lang="en-US" altLang="zh-CN" sz="1400" dirty="0">
              <a:latin typeface="微软雅黑" panose="020B0503020204020204" pitchFamily="34" charset="-122"/>
              <a:ea typeface="微软雅黑" panose="020B0503020204020204" pitchFamily="34" charset="-122"/>
              <a:cs typeface="微软雅黑" panose="020B0503020204020204" pitchFamily="34" charset="-122"/>
            </a:endParaRPr>
          </a:p>
          <a:p>
            <a:pPr algn="ctr">
              <a:spcBef>
                <a:spcPts val="1200"/>
              </a:spcBef>
            </a:pPr>
            <a:r>
              <a:rPr lang="zh-CN" altLang="en-US" sz="1400" b="1" dirty="0">
                <a:latin typeface="微软雅黑" panose="020B0503020204020204" pitchFamily="34" charset="-122"/>
                <a:ea typeface="微软雅黑" panose="020B0503020204020204" pitchFamily="34" charset="-122"/>
                <a:cs typeface="微软雅黑" panose="020B0503020204020204" pitchFamily="34" charset="-122"/>
              </a:rPr>
              <a:t>洛索洛芬钠安全性显著优于布洛芬 </a:t>
            </a:r>
            <a:r>
              <a:rPr lang="en-US" altLang="zh-CN" sz="1400" baseline="3000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4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3-4</a:t>
            </a:r>
            <a:r>
              <a:rPr lang="en-US" altLang="zh-CN" sz="1400" baseline="30000" dirty="0">
                <a:latin typeface="微软雅黑" panose="020B0503020204020204" pitchFamily="34" charset="-122"/>
                <a:ea typeface="微软雅黑" panose="020B0503020204020204" pitchFamily="34" charset="-122"/>
                <a:sym typeface="+mn-ea"/>
              </a:rPr>
              <a:t>]</a:t>
            </a:r>
            <a:endParaRPr lang="en-US" altLang="zh-CN" sz="14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aphicFrame>
        <p:nvGraphicFramePr>
          <p:cNvPr id="50" name="图表 49"/>
          <p:cNvGraphicFramePr/>
          <p:nvPr/>
        </p:nvGraphicFramePr>
        <p:xfrm>
          <a:off x="896471" y="3622139"/>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1" name="表格 50"/>
          <p:cNvGraphicFramePr/>
          <p:nvPr>
            <p:custDataLst>
              <p:tags r:id="rId3"/>
            </p:custDataLst>
          </p:nvPr>
        </p:nvGraphicFramePr>
        <p:xfrm>
          <a:off x="6470816" y="4216683"/>
          <a:ext cx="4959183" cy="1923147"/>
        </p:xfrm>
        <a:graphic>
          <a:graphicData uri="http://schemas.openxmlformats.org/drawingml/2006/table">
            <a:tbl>
              <a:tblPr>
                <a:tableStyleId>{74C1A8A3-306A-4EB7-A6B1-4F7E0EB9C5D6}</a:tableStyleId>
              </a:tblPr>
              <a:tblGrid>
                <a:gridCol w="1399491">
                  <a:extLst>
                    <a:ext uri="{9D8B030D-6E8A-4147-A177-3AD203B41FA5}">
                      <a16:colId xmlns:a16="http://schemas.microsoft.com/office/drawing/2014/main" val="20000"/>
                    </a:ext>
                  </a:extLst>
                </a:gridCol>
                <a:gridCol w="1237370">
                  <a:extLst>
                    <a:ext uri="{9D8B030D-6E8A-4147-A177-3AD203B41FA5}">
                      <a16:colId xmlns:a16="http://schemas.microsoft.com/office/drawing/2014/main" val="20001"/>
                    </a:ext>
                  </a:extLst>
                </a:gridCol>
                <a:gridCol w="1161161">
                  <a:extLst>
                    <a:ext uri="{9D8B030D-6E8A-4147-A177-3AD203B41FA5}">
                      <a16:colId xmlns:a16="http://schemas.microsoft.com/office/drawing/2014/main" val="20002"/>
                    </a:ext>
                  </a:extLst>
                </a:gridCol>
                <a:gridCol w="1161161">
                  <a:extLst>
                    <a:ext uri="{9D8B030D-6E8A-4147-A177-3AD203B41FA5}">
                      <a16:colId xmlns:a16="http://schemas.microsoft.com/office/drawing/2014/main" val="20003"/>
                    </a:ext>
                  </a:extLst>
                </a:gridCol>
              </a:tblGrid>
              <a:tr h="506787">
                <a:tc>
                  <a:txBody>
                    <a:bodyPr/>
                    <a:lstStyle/>
                    <a:p>
                      <a:pPr algn="ctr" fontAlgn="ctr"/>
                      <a:r>
                        <a:rPr lang="zh-CN" altLang="en-US" sz="1400" b="0" dirty="0">
                          <a:solidFill>
                            <a:srgbClr val="000000"/>
                          </a:solidFill>
                          <a:latin typeface="微软雅黑" panose="020B0503020204020204" pitchFamily="34" charset="-122"/>
                          <a:ea typeface="微软雅黑" panose="020B0503020204020204" pitchFamily="34" charset="-122"/>
                        </a:rPr>
                        <a:t>试验名称</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solidFill>
                      <a:schemeClr val="accent5">
                        <a:lumMod val="20000"/>
                        <a:lumOff val="80000"/>
                      </a:schemeClr>
                    </a:solidFill>
                  </a:tcPr>
                </a:tc>
                <a:tc>
                  <a:txBody>
                    <a:bodyPr/>
                    <a:lstStyle/>
                    <a:p>
                      <a:pPr algn="ctr" fontAlgn="ctr"/>
                      <a:r>
                        <a:rPr lang="zh-CN" altLang="en-US" sz="1400" b="0" dirty="0">
                          <a:solidFill>
                            <a:srgbClr val="000000"/>
                          </a:solidFill>
                          <a:latin typeface="微软雅黑" panose="020B0503020204020204" pitchFamily="34" charset="-122"/>
                          <a:ea typeface="微软雅黑" panose="020B0503020204020204" pitchFamily="34" charset="-122"/>
                        </a:rPr>
                        <a:t>洛索洛芬钠</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solidFill>
                      <a:schemeClr val="accent5">
                        <a:lumMod val="20000"/>
                        <a:lumOff val="80000"/>
                      </a:schemeClr>
                    </a:solidFill>
                  </a:tcPr>
                </a:tc>
                <a:tc>
                  <a:txBody>
                    <a:bodyPr/>
                    <a:lstStyle/>
                    <a:p>
                      <a:pPr algn="ctr" fontAlgn="ctr"/>
                      <a:r>
                        <a:rPr lang="zh-CN" altLang="en-US" sz="1400" b="0" dirty="0">
                          <a:solidFill>
                            <a:srgbClr val="000000"/>
                          </a:solidFill>
                          <a:latin typeface="微软雅黑" panose="020B0503020204020204" pitchFamily="34" charset="-122"/>
                          <a:ea typeface="微软雅黑" panose="020B0503020204020204" pitchFamily="34" charset="-122"/>
                        </a:rPr>
                        <a:t>布洛芬</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solidFill>
                      <a:schemeClr val="accent5">
                        <a:lumMod val="20000"/>
                        <a:lumOff val="80000"/>
                      </a:schemeClr>
                    </a:solidFill>
                  </a:tcPr>
                </a:tc>
                <a:tc>
                  <a:txBody>
                    <a:bodyPr/>
                    <a:lstStyle/>
                    <a:p>
                      <a:pPr algn="ctr" fontAlgn="ctr"/>
                      <a:r>
                        <a:rPr lang="en-US" altLang="zh-CN" sz="1400" b="0" i="1" dirty="0">
                          <a:solidFill>
                            <a:srgbClr val="000000"/>
                          </a:solidFill>
                          <a:latin typeface="微软雅黑" panose="020B0503020204020204" pitchFamily="34" charset="-122"/>
                          <a:ea typeface="微软雅黑" panose="020B0503020204020204" pitchFamily="34" charset="-122"/>
                        </a:rPr>
                        <a:t>P </a:t>
                      </a:r>
                      <a:r>
                        <a:rPr lang="zh-CN" altLang="en-US" sz="1400" b="0" dirty="0">
                          <a:solidFill>
                            <a:srgbClr val="000000"/>
                          </a:solidFill>
                          <a:latin typeface="微软雅黑" panose="020B0503020204020204" pitchFamily="34" charset="-122"/>
                          <a:ea typeface="微软雅黑" panose="020B0503020204020204" pitchFamily="34" charset="-122"/>
                        </a:rPr>
                        <a:t>值</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solidFill>
                      <a:schemeClr val="accent5">
                        <a:lumMod val="20000"/>
                        <a:lumOff val="80000"/>
                      </a:schemeClr>
                    </a:solidFill>
                  </a:tcPr>
                </a:tc>
                <a:extLst>
                  <a:ext uri="{0D108BD9-81ED-4DB2-BD59-A6C34878D82A}">
                    <a16:rowId xmlns:a16="http://schemas.microsoft.com/office/drawing/2014/main" val="10000"/>
                  </a:ext>
                </a:extLst>
              </a:tr>
              <a:tr h="708180">
                <a:tc>
                  <a:txBody>
                    <a:bodyPr/>
                    <a:lstStyle/>
                    <a:p>
                      <a:pPr algn="ctr" fontAlgn="ctr"/>
                      <a:r>
                        <a:rPr lang="zh-CN" altLang="en-US" sz="1400" b="0" dirty="0">
                          <a:solidFill>
                            <a:srgbClr val="000000"/>
                          </a:solidFill>
                          <a:latin typeface="微软雅黑" panose="020B0503020204020204" pitchFamily="34" charset="-122"/>
                          <a:ea typeface="微软雅黑" panose="020B0503020204020204" pitchFamily="34" charset="-122"/>
                        </a:rPr>
                        <a:t>膝骨关节炎随机开放对照试验（</a:t>
                      </a:r>
                      <a:r>
                        <a:rPr lang="en-US" altLang="zh-CN" sz="1400" b="0" dirty="0">
                          <a:solidFill>
                            <a:srgbClr val="000000"/>
                          </a:solidFill>
                          <a:latin typeface="微软雅黑" panose="020B0503020204020204" pitchFamily="34" charset="-122"/>
                          <a:ea typeface="微软雅黑" panose="020B0503020204020204" pitchFamily="34" charset="-122"/>
                        </a:rPr>
                        <a:t>N=40)</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5%</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20%</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&lt;0.01</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extLst>
                  <a:ext uri="{0D108BD9-81ED-4DB2-BD59-A6C34878D82A}">
                    <a16:rowId xmlns:a16="http://schemas.microsoft.com/office/drawing/2014/main" val="10001"/>
                  </a:ext>
                </a:extLst>
              </a:tr>
              <a:tr h="708180">
                <a:tc>
                  <a:txBody>
                    <a:bodyPr/>
                    <a:lstStyle/>
                    <a:p>
                      <a:pPr algn="ctr" fontAlgn="ctr"/>
                      <a:r>
                        <a:rPr lang="zh-CN" altLang="en-US" sz="1400" b="0" dirty="0">
                          <a:solidFill>
                            <a:srgbClr val="000000"/>
                          </a:solidFill>
                          <a:latin typeface="微软雅黑" panose="020B0503020204020204" pitchFamily="34" charset="-122"/>
                          <a:ea typeface="微软雅黑" panose="020B0503020204020204" pitchFamily="34" charset="-122"/>
                        </a:rPr>
                        <a:t>膝骨关节炎随机开放对照试验（</a:t>
                      </a:r>
                      <a:r>
                        <a:rPr lang="en-US" altLang="zh-CN" sz="1400" b="0" dirty="0">
                          <a:solidFill>
                            <a:srgbClr val="000000"/>
                          </a:solidFill>
                          <a:latin typeface="微软雅黑" panose="020B0503020204020204" pitchFamily="34" charset="-122"/>
                          <a:ea typeface="微软雅黑" panose="020B0503020204020204" pitchFamily="34" charset="-122"/>
                        </a:rPr>
                        <a:t>N=120)</a:t>
                      </a:r>
                      <a:endParaRPr lang="zh-CN" altLang="en-US"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5%</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18.33%</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tc>
                  <a:txBody>
                    <a:bodyPr/>
                    <a:lstStyle/>
                    <a:p>
                      <a:pPr algn="ctr" fontAlgn="ctr"/>
                      <a:r>
                        <a:rPr lang="en-US" altLang="zh-CN" sz="1400" b="0" dirty="0">
                          <a:solidFill>
                            <a:srgbClr val="000000"/>
                          </a:solidFill>
                          <a:latin typeface="微软雅黑" panose="020B0503020204020204" pitchFamily="34" charset="-122"/>
                          <a:ea typeface="微软雅黑" panose="020B0503020204020204" pitchFamily="34" charset="-122"/>
                        </a:rPr>
                        <a:t>&lt;0.01</a:t>
                      </a:r>
                      <a:endParaRPr lang="en-US" altLang="zh-CN" sz="1400" b="0" i="0" dirty="0">
                        <a:solidFill>
                          <a:srgbClr val="000000"/>
                        </a:solidFill>
                        <a:latin typeface="微软雅黑" panose="020B0503020204020204" pitchFamily="34" charset="-122"/>
                        <a:ea typeface="微软雅黑" panose="020B0503020204020204" pitchFamily="34" charset="-122"/>
                      </a:endParaRPr>
                    </a:p>
                  </a:txBody>
                  <a:tcPr marL="9842" marR="9842" marT="9842" marB="0" anchor="ctr"/>
                </a:tc>
                <a:extLst>
                  <a:ext uri="{0D108BD9-81ED-4DB2-BD59-A6C34878D82A}">
                    <a16:rowId xmlns:a16="http://schemas.microsoft.com/office/drawing/2014/main" val="10002"/>
                  </a:ext>
                </a:extLst>
              </a:tr>
            </a:tbl>
          </a:graphicData>
        </a:graphic>
      </p:graphicFrame>
      <p:sp>
        <p:nvSpPr>
          <p:cNvPr id="17" name="文本框 16"/>
          <p:cNvSpPr txBox="1"/>
          <p:nvPr/>
        </p:nvSpPr>
        <p:spPr>
          <a:xfrm>
            <a:off x="389677" y="6494542"/>
            <a:ext cx="11386688" cy="261610"/>
          </a:xfrm>
          <a:prstGeom prst="rect">
            <a:avLst/>
          </a:prstGeom>
          <a:noFill/>
        </p:spPr>
        <p:txBody>
          <a:bodyPr wrap="square" rtlCol="0">
            <a:spAutoFit/>
          </a:bodyPr>
          <a:lstStyle/>
          <a:p>
            <a:pPr algn="just"/>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洛索洛芬钠口服溶液说明书</a:t>
            </a:r>
            <a:r>
              <a:rPr lang="en-US" altLang="zh-CN" sz="1100" dirty="0">
                <a:latin typeface="微软雅黑" panose="020B0503020204020204" pitchFamily="34" charset="-122"/>
                <a:ea typeface="微软雅黑" panose="020B0503020204020204" pitchFamily="34" charset="-122"/>
              </a:rPr>
              <a:t>; [2]Drug Invest., 1992, 4(6):477-483; [3]</a:t>
            </a:r>
            <a:r>
              <a:rPr lang="zh-CN" altLang="en-US" sz="1100" dirty="0">
                <a:latin typeface="微软雅黑" panose="020B0503020204020204" pitchFamily="34" charset="-122"/>
                <a:ea typeface="微软雅黑" panose="020B0503020204020204" pitchFamily="34" charset="-122"/>
              </a:rPr>
              <a:t>山东中医学院学报</a:t>
            </a:r>
            <a:r>
              <a:rPr lang="en-US" altLang="zh-CN" sz="1100" dirty="0">
                <a:latin typeface="微软雅黑" panose="020B0503020204020204" pitchFamily="34" charset="-122"/>
                <a:ea typeface="微软雅黑" panose="020B0503020204020204" pitchFamily="34" charset="-122"/>
              </a:rPr>
              <a:t>, 2013, 14(2):58-59; [4]</a:t>
            </a:r>
            <a:r>
              <a:rPr lang="zh-CN" altLang="en-US" sz="1100" dirty="0">
                <a:latin typeface="微软雅黑" panose="020B0503020204020204" pitchFamily="34" charset="-122"/>
                <a:ea typeface="微软雅黑" panose="020B0503020204020204" pitchFamily="34" charset="-122"/>
              </a:rPr>
              <a:t>药学服务与研究</a:t>
            </a:r>
            <a:r>
              <a:rPr lang="en-US" altLang="zh-CN" sz="1100" dirty="0">
                <a:latin typeface="微软雅黑" panose="020B0503020204020204" pitchFamily="34" charset="-122"/>
                <a:ea typeface="微软雅黑" panose="020B0503020204020204" pitchFamily="34" charset="-122"/>
              </a:rPr>
              <a:t>, 2004, 4(1):46-48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232063" y="479831"/>
            <a:ext cx="11727873" cy="6107545"/>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415636" y="625763"/>
            <a:ext cx="11360728" cy="5775036"/>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圆角矩形 1"/>
          <p:cNvSpPr/>
          <p:nvPr/>
        </p:nvSpPr>
        <p:spPr>
          <a:xfrm>
            <a:off x="1440481" y="1663092"/>
            <a:ext cx="2611011" cy="544945"/>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472484" y="1328961"/>
            <a:ext cx="1062004" cy="1078713"/>
          </a:xfrm>
          <a:prstGeom prst="ellips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1565197" y="1750899"/>
            <a:ext cx="2484976" cy="369332"/>
          </a:xfrm>
          <a:prstGeom prst="rect">
            <a:avLst/>
          </a:prstGeom>
          <a:noFill/>
        </p:spPr>
        <p:txBody>
          <a:bodyPr wrap="none" rtlCol="0">
            <a:spAutoFit/>
          </a:bodyPr>
          <a:lstStyle/>
          <a:p>
            <a:pPr algn="l"/>
            <a:r>
              <a:rPr lang="zh-CN" altLang="en-US" b="1" dirty="0">
                <a:latin typeface="微软雅黑" panose="020B0503020204020204" pitchFamily="34" charset="-122"/>
                <a:ea typeface="微软雅黑" panose="020B0503020204020204" pitchFamily="34" charset="-122"/>
              </a:rPr>
              <a:t>解决特殊人群用药需求</a:t>
            </a:r>
          </a:p>
        </p:txBody>
      </p:sp>
      <p:sp>
        <p:nvSpPr>
          <p:cNvPr id="42" name="矩形 41"/>
          <p:cNvSpPr/>
          <p:nvPr/>
        </p:nvSpPr>
        <p:spPr>
          <a:xfrm>
            <a:off x="565219" y="2755777"/>
            <a:ext cx="3462652" cy="2946298"/>
          </a:xfrm>
          <a:prstGeom prst="rect">
            <a:avLst/>
          </a:prstGeom>
          <a:ln>
            <a:solidFill>
              <a:srgbClr val="2F5597"/>
            </a:solidFill>
          </a:ln>
          <a:effectLst>
            <a:outerShdw blurRad="63500" sx="102000" sy="102000" algn="ctr" rotWithShape="0">
              <a:prstClr val="black">
                <a:alpha val="40000"/>
              </a:prstClr>
            </a:outerShdw>
          </a:effectLst>
        </p:spPr>
        <p:txBody>
          <a:bodyPr wrap="square">
            <a:noAutofit/>
          </a:bodyPr>
          <a:lstStyle/>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目录内非甾体抗炎药以口服固体剂型为主。</a:t>
            </a:r>
            <a:endParaRPr lang="en-US" altLang="zh-CN" sz="17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Ø"/>
            </a:pPr>
            <a:endParaRPr lang="en-US" altLang="zh-CN" sz="17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口服溶液剂型满足脑卒中、鼻咽癌放疗等吞咽障碍患者的镇痛抗炎需求。</a:t>
            </a:r>
          </a:p>
        </p:txBody>
      </p:sp>
      <p:sp>
        <p:nvSpPr>
          <p:cNvPr id="45" name="任意多边形 39"/>
          <p:cNvSpPr/>
          <p:nvPr/>
        </p:nvSpPr>
        <p:spPr>
          <a:xfrm>
            <a:off x="33524" y="22630"/>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45"/>
          <p:cNvSpPr txBox="1"/>
          <p:nvPr/>
        </p:nvSpPr>
        <p:spPr>
          <a:xfrm>
            <a:off x="148940" y="0"/>
            <a:ext cx="877163"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创新性</a:t>
            </a:r>
          </a:p>
        </p:txBody>
      </p:sp>
      <p:sp>
        <p:nvSpPr>
          <p:cNvPr id="47" name="文本框 46"/>
          <p:cNvSpPr txBox="1"/>
          <p:nvPr/>
        </p:nvSpPr>
        <p:spPr>
          <a:xfrm>
            <a:off x="1141520" y="-30760"/>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口服溶液剂型满足吞咽障碍患者的用药需求，剂量可调，起效更快</a:t>
            </a:r>
            <a:endParaRPr lang="zh-CN" altLang="en-US" sz="2400" b="1" dirty="0">
              <a:solidFill>
                <a:schemeClr val="accent5">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53" name="圆角矩形 1"/>
          <p:cNvSpPr/>
          <p:nvPr/>
        </p:nvSpPr>
        <p:spPr>
          <a:xfrm>
            <a:off x="5283853" y="1663092"/>
            <a:ext cx="2611011" cy="544945"/>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53"/>
          <p:cNvSpPr/>
          <p:nvPr/>
        </p:nvSpPr>
        <p:spPr>
          <a:xfrm>
            <a:off x="4315856" y="1328961"/>
            <a:ext cx="1062004" cy="1078713"/>
          </a:xfrm>
          <a:prstGeom prst="ellips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a:p>
        </p:txBody>
      </p:sp>
      <p:sp>
        <p:nvSpPr>
          <p:cNvPr id="55" name="文本框 54"/>
          <p:cNvSpPr txBox="1"/>
          <p:nvPr/>
        </p:nvSpPr>
        <p:spPr>
          <a:xfrm>
            <a:off x="5653454" y="1750898"/>
            <a:ext cx="1864549" cy="369332"/>
          </a:xfrm>
          <a:prstGeom prst="rect">
            <a:avLst/>
          </a:prstGeom>
          <a:noFill/>
        </p:spPr>
        <p:txBody>
          <a:bodyPr wrap="none" rtlCol="0">
            <a:spAutoFit/>
          </a:bodyPr>
          <a:lstStyle/>
          <a:p>
            <a:pPr algn="l"/>
            <a:r>
              <a:rPr lang="zh-CN" altLang="en-US" b="1" dirty="0">
                <a:latin typeface="微软雅黑" panose="020B0503020204020204" pitchFamily="34" charset="-122"/>
                <a:ea typeface="微软雅黑" panose="020B0503020204020204" pitchFamily="34" charset="-122"/>
              </a:rPr>
              <a:t>剂量精准易调节</a:t>
            </a:r>
          </a:p>
        </p:txBody>
      </p:sp>
      <p:sp>
        <p:nvSpPr>
          <p:cNvPr id="64" name="圆角矩形 1"/>
          <p:cNvSpPr/>
          <p:nvPr/>
        </p:nvSpPr>
        <p:spPr>
          <a:xfrm>
            <a:off x="9145966" y="1644959"/>
            <a:ext cx="2611011" cy="544945"/>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8177969" y="1310828"/>
            <a:ext cx="1062004" cy="1078713"/>
          </a:xfrm>
          <a:prstGeom prst="ellipse">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文本框 65"/>
          <p:cNvSpPr txBox="1"/>
          <p:nvPr/>
        </p:nvSpPr>
        <p:spPr>
          <a:xfrm>
            <a:off x="9423546" y="1732765"/>
            <a:ext cx="2031325" cy="369332"/>
          </a:xfrm>
          <a:prstGeom prst="rect">
            <a:avLst/>
          </a:prstGeom>
          <a:noFill/>
        </p:spPr>
        <p:txBody>
          <a:bodyPr wrap="none" rtlCol="0">
            <a:spAutoFit/>
          </a:bodyPr>
          <a:lstStyle/>
          <a:p>
            <a:pPr algn="l"/>
            <a:r>
              <a:rPr lang="zh-CN" altLang="en-US" b="1" dirty="0">
                <a:latin typeface="微软雅黑" panose="020B0503020204020204" pitchFamily="34" charset="-122"/>
                <a:ea typeface="微软雅黑" panose="020B0503020204020204" pitchFamily="34" charset="-122"/>
              </a:rPr>
              <a:t>迅速吸收，起效快</a:t>
            </a:r>
          </a:p>
        </p:txBody>
      </p:sp>
      <p:grpSp>
        <p:nvGrpSpPr>
          <p:cNvPr id="75" name="Group 6"/>
          <p:cNvGrpSpPr/>
          <p:nvPr/>
        </p:nvGrpSpPr>
        <p:grpSpPr>
          <a:xfrm>
            <a:off x="779492" y="1667322"/>
            <a:ext cx="447987" cy="401990"/>
            <a:chOff x="4673600" y="3303588"/>
            <a:chExt cx="1717675" cy="1770062"/>
          </a:xfrm>
          <a:solidFill>
            <a:schemeClr val="bg1"/>
          </a:solidFill>
        </p:grpSpPr>
        <p:sp>
          <p:nvSpPr>
            <p:cNvPr id="76" name="Freeform 32"/>
            <p:cNvSpPr/>
            <p:nvPr/>
          </p:nvSpPr>
          <p:spPr bwMode="auto">
            <a:xfrm>
              <a:off x="4673600" y="3303588"/>
              <a:ext cx="1717675" cy="150813"/>
            </a:xfrm>
            <a:custGeom>
              <a:avLst/>
              <a:gdLst>
                <a:gd name="T0" fmla="*/ 142 w 3245"/>
                <a:gd name="T1" fmla="*/ 0 h 287"/>
                <a:gd name="T2" fmla="*/ 3101 w 3245"/>
                <a:gd name="T3" fmla="*/ 0 h 287"/>
                <a:gd name="T4" fmla="*/ 3130 w 3245"/>
                <a:gd name="T5" fmla="*/ 3 h 287"/>
                <a:gd name="T6" fmla="*/ 3158 w 3245"/>
                <a:gd name="T7" fmla="*/ 12 h 287"/>
                <a:gd name="T8" fmla="*/ 3181 w 3245"/>
                <a:gd name="T9" fmla="*/ 25 h 287"/>
                <a:gd name="T10" fmla="*/ 3203 w 3245"/>
                <a:gd name="T11" fmla="*/ 42 h 287"/>
                <a:gd name="T12" fmla="*/ 3220 w 3245"/>
                <a:gd name="T13" fmla="*/ 64 h 287"/>
                <a:gd name="T14" fmla="*/ 3233 w 3245"/>
                <a:gd name="T15" fmla="*/ 89 h 287"/>
                <a:gd name="T16" fmla="*/ 3242 w 3245"/>
                <a:gd name="T17" fmla="*/ 115 h 287"/>
                <a:gd name="T18" fmla="*/ 3245 w 3245"/>
                <a:gd name="T19" fmla="*/ 144 h 287"/>
                <a:gd name="T20" fmla="*/ 3242 w 3245"/>
                <a:gd name="T21" fmla="*/ 173 h 287"/>
                <a:gd name="T22" fmla="*/ 3233 w 3245"/>
                <a:gd name="T23" fmla="*/ 199 h 287"/>
                <a:gd name="T24" fmla="*/ 3220 w 3245"/>
                <a:gd name="T25" fmla="*/ 224 h 287"/>
                <a:gd name="T26" fmla="*/ 3203 w 3245"/>
                <a:gd name="T27" fmla="*/ 245 h 287"/>
                <a:gd name="T28" fmla="*/ 3181 w 3245"/>
                <a:gd name="T29" fmla="*/ 263 h 287"/>
                <a:gd name="T30" fmla="*/ 3158 w 3245"/>
                <a:gd name="T31" fmla="*/ 276 h 287"/>
                <a:gd name="T32" fmla="*/ 3130 w 3245"/>
                <a:gd name="T33" fmla="*/ 284 h 287"/>
                <a:gd name="T34" fmla="*/ 3101 w 3245"/>
                <a:gd name="T35" fmla="*/ 287 h 287"/>
                <a:gd name="T36" fmla="*/ 142 w 3245"/>
                <a:gd name="T37" fmla="*/ 287 h 287"/>
                <a:gd name="T38" fmla="*/ 114 w 3245"/>
                <a:gd name="T39" fmla="*/ 284 h 287"/>
                <a:gd name="T40" fmla="*/ 87 w 3245"/>
                <a:gd name="T41" fmla="*/ 276 h 287"/>
                <a:gd name="T42" fmla="*/ 62 w 3245"/>
                <a:gd name="T43" fmla="*/ 263 h 287"/>
                <a:gd name="T44" fmla="*/ 41 w 3245"/>
                <a:gd name="T45" fmla="*/ 245 h 287"/>
                <a:gd name="T46" fmla="*/ 24 w 3245"/>
                <a:gd name="T47" fmla="*/ 224 h 287"/>
                <a:gd name="T48" fmla="*/ 10 w 3245"/>
                <a:gd name="T49" fmla="*/ 199 h 287"/>
                <a:gd name="T50" fmla="*/ 2 w 3245"/>
                <a:gd name="T51" fmla="*/ 173 h 287"/>
                <a:gd name="T52" fmla="*/ 0 w 3245"/>
                <a:gd name="T53" fmla="*/ 144 h 287"/>
                <a:gd name="T54" fmla="*/ 2 w 3245"/>
                <a:gd name="T55" fmla="*/ 115 h 287"/>
                <a:gd name="T56" fmla="*/ 10 w 3245"/>
                <a:gd name="T57" fmla="*/ 89 h 287"/>
                <a:gd name="T58" fmla="*/ 24 w 3245"/>
                <a:gd name="T59" fmla="*/ 64 h 287"/>
                <a:gd name="T60" fmla="*/ 41 w 3245"/>
                <a:gd name="T61" fmla="*/ 42 h 287"/>
                <a:gd name="T62" fmla="*/ 62 w 3245"/>
                <a:gd name="T63" fmla="*/ 25 h 287"/>
                <a:gd name="T64" fmla="*/ 87 w 3245"/>
                <a:gd name="T65" fmla="*/ 12 h 287"/>
                <a:gd name="T66" fmla="*/ 114 w 3245"/>
                <a:gd name="T67" fmla="*/ 3 h 287"/>
                <a:gd name="T68" fmla="*/ 142 w 3245"/>
                <a:gd name="T69"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45" h="287">
                  <a:moveTo>
                    <a:pt x="142" y="0"/>
                  </a:moveTo>
                  <a:lnTo>
                    <a:pt x="3101" y="0"/>
                  </a:lnTo>
                  <a:lnTo>
                    <a:pt x="3130" y="3"/>
                  </a:lnTo>
                  <a:lnTo>
                    <a:pt x="3158" y="12"/>
                  </a:lnTo>
                  <a:lnTo>
                    <a:pt x="3181" y="25"/>
                  </a:lnTo>
                  <a:lnTo>
                    <a:pt x="3203" y="42"/>
                  </a:lnTo>
                  <a:lnTo>
                    <a:pt x="3220" y="64"/>
                  </a:lnTo>
                  <a:lnTo>
                    <a:pt x="3233" y="89"/>
                  </a:lnTo>
                  <a:lnTo>
                    <a:pt x="3242" y="115"/>
                  </a:lnTo>
                  <a:lnTo>
                    <a:pt x="3245" y="144"/>
                  </a:lnTo>
                  <a:lnTo>
                    <a:pt x="3242" y="173"/>
                  </a:lnTo>
                  <a:lnTo>
                    <a:pt x="3233" y="199"/>
                  </a:lnTo>
                  <a:lnTo>
                    <a:pt x="3220" y="224"/>
                  </a:lnTo>
                  <a:lnTo>
                    <a:pt x="3203" y="245"/>
                  </a:lnTo>
                  <a:lnTo>
                    <a:pt x="3181" y="263"/>
                  </a:lnTo>
                  <a:lnTo>
                    <a:pt x="3158" y="276"/>
                  </a:lnTo>
                  <a:lnTo>
                    <a:pt x="3130" y="284"/>
                  </a:lnTo>
                  <a:lnTo>
                    <a:pt x="3101" y="287"/>
                  </a:lnTo>
                  <a:lnTo>
                    <a:pt x="142" y="287"/>
                  </a:lnTo>
                  <a:lnTo>
                    <a:pt x="114" y="284"/>
                  </a:lnTo>
                  <a:lnTo>
                    <a:pt x="87" y="276"/>
                  </a:lnTo>
                  <a:lnTo>
                    <a:pt x="62" y="263"/>
                  </a:lnTo>
                  <a:lnTo>
                    <a:pt x="41" y="245"/>
                  </a:lnTo>
                  <a:lnTo>
                    <a:pt x="24" y="224"/>
                  </a:lnTo>
                  <a:lnTo>
                    <a:pt x="10" y="199"/>
                  </a:lnTo>
                  <a:lnTo>
                    <a:pt x="2" y="173"/>
                  </a:lnTo>
                  <a:lnTo>
                    <a:pt x="0" y="144"/>
                  </a:lnTo>
                  <a:lnTo>
                    <a:pt x="2" y="115"/>
                  </a:lnTo>
                  <a:lnTo>
                    <a:pt x="10" y="89"/>
                  </a:lnTo>
                  <a:lnTo>
                    <a:pt x="24" y="64"/>
                  </a:lnTo>
                  <a:lnTo>
                    <a:pt x="41" y="42"/>
                  </a:lnTo>
                  <a:lnTo>
                    <a:pt x="62" y="25"/>
                  </a:lnTo>
                  <a:lnTo>
                    <a:pt x="87" y="12"/>
                  </a:lnTo>
                  <a:lnTo>
                    <a:pt x="114" y="3"/>
                  </a:lnTo>
                  <a:lnTo>
                    <a:pt x="142"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77" name="Freeform 33"/>
            <p:cNvSpPr/>
            <p:nvPr/>
          </p:nvSpPr>
          <p:spPr bwMode="auto">
            <a:xfrm>
              <a:off x="4840288" y="3648075"/>
              <a:ext cx="1382713" cy="901700"/>
            </a:xfrm>
            <a:custGeom>
              <a:avLst/>
              <a:gdLst>
                <a:gd name="T0" fmla="*/ 172 w 2612"/>
                <a:gd name="T1" fmla="*/ 3 h 1703"/>
                <a:gd name="T2" fmla="*/ 224 w 2612"/>
                <a:gd name="T3" fmla="*/ 24 h 1703"/>
                <a:gd name="T4" fmla="*/ 261 w 2612"/>
                <a:gd name="T5" fmla="*/ 63 h 1703"/>
                <a:gd name="T6" fmla="*/ 283 w 2612"/>
                <a:gd name="T7" fmla="*/ 114 h 1703"/>
                <a:gd name="T8" fmla="*/ 286 w 2612"/>
                <a:gd name="T9" fmla="*/ 1274 h 1703"/>
                <a:gd name="T10" fmla="*/ 297 w 2612"/>
                <a:gd name="T11" fmla="*/ 1329 h 1703"/>
                <a:gd name="T12" fmla="*/ 328 w 2612"/>
                <a:gd name="T13" fmla="*/ 1374 h 1703"/>
                <a:gd name="T14" fmla="*/ 373 w 2612"/>
                <a:gd name="T15" fmla="*/ 1404 h 1703"/>
                <a:gd name="T16" fmla="*/ 428 w 2612"/>
                <a:gd name="T17" fmla="*/ 1416 h 1703"/>
                <a:gd name="T18" fmla="*/ 2213 w 2612"/>
                <a:gd name="T19" fmla="*/ 1413 h 1703"/>
                <a:gd name="T20" fmla="*/ 2263 w 2612"/>
                <a:gd name="T21" fmla="*/ 1391 h 1703"/>
                <a:gd name="T22" fmla="*/ 2302 w 2612"/>
                <a:gd name="T23" fmla="*/ 1353 h 1703"/>
                <a:gd name="T24" fmla="*/ 2324 w 2612"/>
                <a:gd name="T25" fmla="*/ 1303 h 1703"/>
                <a:gd name="T26" fmla="*/ 2326 w 2612"/>
                <a:gd name="T27" fmla="*/ 143 h 1703"/>
                <a:gd name="T28" fmla="*/ 2337 w 2612"/>
                <a:gd name="T29" fmla="*/ 88 h 1703"/>
                <a:gd name="T30" fmla="*/ 2368 w 2612"/>
                <a:gd name="T31" fmla="*/ 42 h 1703"/>
                <a:gd name="T32" fmla="*/ 2414 w 2612"/>
                <a:gd name="T33" fmla="*/ 11 h 1703"/>
                <a:gd name="T34" fmla="*/ 2469 w 2612"/>
                <a:gd name="T35" fmla="*/ 0 h 1703"/>
                <a:gd name="T36" fmla="*/ 2525 w 2612"/>
                <a:gd name="T37" fmla="*/ 11 h 1703"/>
                <a:gd name="T38" fmla="*/ 2570 w 2612"/>
                <a:gd name="T39" fmla="*/ 42 h 1703"/>
                <a:gd name="T40" fmla="*/ 2601 w 2612"/>
                <a:gd name="T41" fmla="*/ 88 h 1703"/>
                <a:gd name="T42" fmla="*/ 2612 w 2612"/>
                <a:gd name="T43" fmla="*/ 143 h 1703"/>
                <a:gd name="T44" fmla="*/ 2609 w 2612"/>
                <a:gd name="T45" fmla="*/ 1323 h 1703"/>
                <a:gd name="T46" fmla="*/ 2588 w 2612"/>
                <a:gd name="T47" fmla="*/ 1418 h 1703"/>
                <a:gd name="T48" fmla="*/ 2546 w 2612"/>
                <a:gd name="T49" fmla="*/ 1504 h 1703"/>
                <a:gd name="T50" fmla="*/ 2486 w 2612"/>
                <a:gd name="T51" fmla="*/ 1577 h 1703"/>
                <a:gd name="T52" fmla="*/ 2414 w 2612"/>
                <a:gd name="T53" fmla="*/ 1635 h 1703"/>
                <a:gd name="T54" fmla="*/ 2329 w 2612"/>
                <a:gd name="T55" fmla="*/ 1677 h 1703"/>
                <a:gd name="T56" fmla="*/ 2234 w 2612"/>
                <a:gd name="T57" fmla="*/ 1700 h 1703"/>
                <a:gd name="T58" fmla="*/ 428 w 2612"/>
                <a:gd name="T59" fmla="*/ 1703 h 1703"/>
                <a:gd name="T60" fmla="*/ 330 w 2612"/>
                <a:gd name="T61" fmla="*/ 1692 h 1703"/>
                <a:gd name="T62" fmla="*/ 240 w 2612"/>
                <a:gd name="T63" fmla="*/ 1659 h 1703"/>
                <a:gd name="T64" fmla="*/ 160 w 2612"/>
                <a:gd name="T65" fmla="*/ 1608 h 1703"/>
                <a:gd name="T66" fmla="*/ 95 w 2612"/>
                <a:gd name="T67" fmla="*/ 1542 h 1703"/>
                <a:gd name="T68" fmla="*/ 43 w 2612"/>
                <a:gd name="T69" fmla="*/ 1462 h 1703"/>
                <a:gd name="T70" fmla="*/ 12 w 2612"/>
                <a:gd name="T71" fmla="*/ 1372 h 1703"/>
                <a:gd name="T72" fmla="*/ 0 w 2612"/>
                <a:gd name="T73" fmla="*/ 1274 h 1703"/>
                <a:gd name="T74" fmla="*/ 2 w 2612"/>
                <a:gd name="T75" fmla="*/ 114 h 1703"/>
                <a:gd name="T76" fmla="*/ 24 w 2612"/>
                <a:gd name="T77" fmla="*/ 63 h 1703"/>
                <a:gd name="T78" fmla="*/ 63 w 2612"/>
                <a:gd name="T79" fmla="*/ 24 h 1703"/>
                <a:gd name="T80" fmla="*/ 114 w 2612"/>
                <a:gd name="T81" fmla="*/ 3 h 1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612" h="1703">
                  <a:moveTo>
                    <a:pt x="143" y="0"/>
                  </a:moveTo>
                  <a:lnTo>
                    <a:pt x="172" y="3"/>
                  </a:lnTo>
                  <a:lnTo>
                    <a:pt x="199" y="11"/>
                  </a:lnTo>
                  <a:lnTo>
                    <a:pt x="224" y="24"/>
                  </a:lnTo>
                  <a:lnTo>
                    <a:pt x="244" y="42"/>
                  </a:lnTo>
                  <a:lnTo>
                    <a:pt x="261" y="63"/>
                  </a:lnTo>
                  <a:lnTo>
                    <a:pt x="275" y="88"/>
                  </a:lnTo>
                  <a:lnTo>
                    <a:pt x="283" y="114"/>
                  </a:lnTo>
                  <a:lnTo>
                    <a:pt x="286" y="143"/>
                  </a:lnTo>
                  <a:lnTo>
                    <a:pt x="286" y="1274"/>
                  </a:lnTo>
                  <a:lnTo>
                    <a:pt x="289" y="1303"/>
                  </a:lnTo>
                  <a:lnTo>
                    <a:pt x="297" y="1329"/>
                  </a:lnTo>
                  <a:lnTo>
                    <a:pt x="311" y="1353"/>
                  </a:lnTo>
                  <a:lnTo>
                    <a:pt x="328" y="1374"/>
                  </a:lnTo>
                  <a:lnTo>
                    <a:pt x="349" y="1391"/>
                  </a:lnTo>
                  <a:lnTo>
                    <a:pt x="373" y="1404"/>
                  </a:lnTo>
                  <a:lnTo>
                    <a:pt x="400" y="1413"/>
                  </a:lnTo>
                  <a:lnTo>
                    <a:pt x="428" y="1416"/>
                  </a:lnTo>
                  <a:lnTo>
                    <a:pt x="2184" y="1416"/>
                  </a:lnTo>
                  <a:lnTo>
                    <a:pt x="2213" y="1413"/>
                  </a:lnTo>
                  <a:lnTo>
                    <a:pt x="2240" y="1404"/>
                  </a:lnTo>
                  <a:lnTo>
                    <a:pt x="2263" y="1391"/>
                  </a:lnTo>
                  <a:lnTo>
                    <a:pt x="2285" y="1374"/>
                  </a:lnTo>
                  <a:lnTo>
                    <a:pt x="2302" y="1353"/>
                  </a:lnTo>
                  <a:lnTo>
                    <a:pt x="2314" y="1329"/>
                  </a:lnTo>
                  <a:lnTo>
                    <a:pt x="2324" y="1303"/>
                  </a:lnTo>
                  <a:lnTo>
                    <a:pt x="2326" y="1274"/>
                  </a:lnTo>
                  <a:lnTo>
                    <a:pt x="2326" y="143"/>
                  </a:lnTo>
                  <a:lnTo>
                    <a:pt x="2329" y="114"/>
                  </a:lnTo>
                  <a:lnTo>
                    <a:pt x="2337" y="88"/>
                  </a:lnTo>
                  <a:lnTo>
                    <a:pt x="2350" y="63"/>
                  </a:lnTo>
                  <a:lnTo>
                    <a:pt x="2368" y="42"/>
                  </a:lnTo>
                  <a:lnTo>
                    <a:pt x="2389" y="24"/>
                  </a:lnTo>
                  <a:lnTo>
                    <a:pt x="2414" y="11"/>
                  </a:lnTo>
                  <a:lnTo>
                    <a:pt x="2440" y="3"/>
                  </a:lnTo>
                  <a:lnTo>
                    <a:pt x="2469" y="0"/>
                  </a:lnTo>
                  <a:lnTo>
                    <a:pt x="2498" y="3"/>
                  </a:lnTo>
                  <a:lnTo>
                    <a:pt x="2525" y="11"/>
                  </a:lnTo>
                  <a:lnTo>
                    <a:pt x="2549" y="24"/>
                  </a:lnTo>
                  <a:lnTo>
                    <a:pt x="2570" y="42"/>
                  </a:lnTo>
                  <a:lnTo>
                    <a:pt x="2588" y="63"/>
                  </a:lnTo>
                  <a:lnTo>
                    <a:pt x="2601" y="88"/>
                  </a:lnTo>
                  <a:lnTo>
                    <a:pt x="2609" y="114"/>
                  </a:lnTo>
                  <a:lnTo>
                    <a:pt x="2612" y="143"/>
                  </a:lnTo>
                  <a:lnTo>
                    <a:pt x="2612" y="1274"/>
                  </a:lnTo>
                  <a:lnTo>
                    <a:pt x="2609" y="1323"/>
                  </a:lnTo>
                  <a:lnTo>
                    <a:pt x="2601" y="1372"/>
                  </a:lnTo>
                  <a:lnTo>
                    <a:pt x="2588" y="1418"/>
                  </a:lnTo>
                  <a:lnTo>
                    <a:pt x="2568" y="1462"/>
                  </a:lnTo>
                  <a:lnTo>
                    <a:pt x="2546" y="1504"/>
                  </a:lnTo>
                  <a:lnTo>
                    <a:pt x="2518" y="1542"/>
                  </a:lnTo>
                  <a:lnTo>
                    <a:pt x="2486" y="1577"/>
                  </a:lnTo>
                  <a:lnTo>
                    <a:pt x="2452" y="1608"/>
                  </a:lnTo>
                  <a:lnTo>
                    <a:pt x="2414" y="1635"/>
                  </a:lnTo>
                  <a:lnTo>
                    <a:pt x="2373" y="1659"/>
                  </a:lnTo>
                  <a:lnTo>
                    <a:pt x="2329" y="1677"/>
                  </a:lnTo>
                  <a:lnTo>
                    <a:pt x="2283" y="1692"/>
                  </a:lnTo>
                  <a:lnTo>
                    <a:pt x="2234" y="1700"/>
                  </a:lnTo>
                  <a:lnTo>
                    <a:pt x="2184" y="1703"/>
                  </a:lnTo>
                  <a:lnTo>
                    <a:pt x="428" y="1703"/>
                  </a:lnTo>
                  <a:lnTo>
                    <a:pt x="378" y="1700"/>
                  </a:lnTo>
                  <a:lnTo>
                    <a:pt x="330" y="1692"/>
                  </a:lnTo>
                  <a:lnTo>
                    <a:pt x="284" y="1677"/>
                  </a:lnTo>
                  <a:lnTo>
                    <a:pt x="240" y="1659"/>
                  </a:lnTo>
                  <a:lnTo>
                    <a:pt x="199" y="1635"/>
                  </a:lnTo>
                  <a:lnTo>
                    <a:pt x="160" y="1608"/>
                  </a:lnTo>
                  <a:lnTo>
                    <a:pt x="125" y="1577"/>
                  </a:lnTo>
                  <a:lnTo>
                    <a:pt x="95" y="1542"/>
                  </a:lnTo>
                  <a:lnTo>
                    <a:pt x="67" y="1504"/>
                  </a:lnTo>
                  <a:lnTo>
                    <a:pt x="43" y="1462"/>
                  </a:lnTo>
                  <a:lnTo>
                    <a:pt x="25" y="1418"/>
                  </a:lnTo>
                  <a:lnTo>
                    <a:pt x="12" y="1372"/>
                  </a:lnTo>
                  <a:lnTo>
                    <a:pt x="2" y="1323"/>
                  </a:lnTo>
                  <a:lnTo>
                    <a:pt x="0" y="1274"/>
                  </a:lnTo>
                  <a:lnTo>
                    <a:pt x="0" y="143"/>
                  </a:lnTo>
                  <a:lnTo>
                    <a:pt x="2" y="114"/>
                  </a:lnTo>
                  <a:lnTo>
                    <a:pt x="12" y="88"/>
                  </a:lnTo>
                  <a:lnTo>
                    <a:pt x="24" y="63"/>
                  </a:lnTo>
                  <a:lnTo>
                    <a:pt x="42" y="42"/>
                  </a:lnTo>
                  <a:lnTo>
                    <a:pt x="63" y="24"/>
                  </a:lnTo>
                  <a:lnTo>
                    <a:pt x="87" y="11"/>
                  </a:lnTo>
                  <a:lnTo>
                    <a:pt x="114" y="3"/>
                  </a:lnTo>
                  <a:lnTo>
                    <a:pt x="143"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78" name="Freeform 34"/>
            <p:cNvSpPr/>
            <p:nvPr/>
          </p:nvSpPr>
          <p:spPr bwMode="auto">
            <a:xfrm>
              <a:off x="5195888" y="3946525"/>
              <a:ext cx="152400" cy="285750"/>
            </a:xfrm>
            <a:custGeom>
              <a:avLst/>
              <a:gdLst>
                <a:gd name="T0" fmla="*/ 143 w 287"/>
                <a:gd name="T1" fmla="*/ 0 h 540"/>
                <a:gd name="T2" fmla="*/ 172 w 287"/>
                <a:gd name="T3" fmla="*/ 3 h 540"/>
                <a:gd name="T4" fmla="*/ 200 w 287"/>
                <a:gd name="T5" fmla="*/ 11 h 540"/>
                <a:gd name="T6" fmla="*/ 223 w 287"/>
                <a:gd name="T7" fmla="*/ 24 h 540"/>
                <a:gd name="T8" fmla="*/ 245 w 287"/>
                <a:gd name="T9" fmla="*/ 42 h 540"/>
                <a:gd name="T10" fmla="*/ 262 w 287"/>
                <a:gd name="T11" fmla="*/ 63 h 540"/>
                <a:gd name="T12" fmla="*/ 275 w 287"/>
                <a:gd name="T13" fmla="*/ 88 h 540"/>
                <a:gd name="T14" fmla="*/ 284 w 287"/>
                <a:gd name="T15" fmla="*/ 114 h 540"/>
                <a:gd name="T16" fmla="*/ 287 w 287"/>
                <a:gd name="T17" fmla="*/ 143 h 540"/>
                <a:gd name="T18" fmla="*/ 287 w 287"/>
                <a:gd name="T19" fmla="*/ 396 h 540"/>
                <a:gd name="T20" fmla="*/ 284 w 287"/>
                <a:gd name="T21" fmla="*/ 426 h 540"/>
                <a:gd name="T22" fmla="*/ 275 w 287"/>
                <a:gd name="T23" fmla="*/ 453 h 540"/>
                <a:gd name="T24" fmla="*/ 262 w 287"/>
                <a:gd name="T25" fmla="*/ 477 h 540"/>
                <a:gd name="T26" fmla="*/ 245 w 287"/>
                <a:gd name="T27" fmla="*/ 498 h 540"/>
                <a:gd name="T28" fmla="*/ 223 w 287"/>
                <a:gd name="T29" fmla="*/ 515 h 540"/>
                <a:gd name="T30" fmla="*/ 200 w 287"/>
                <a:gd name="T31" fmla="*/ 529 h 540"/>
                <a:gd name="T32" fmla="*/ 172 w 287"/>
                <a:gd name="T33" fmla="*/ 537 h 540"/>
                <a:gd name="T34" fmla="*/ 143 w 287"/>
                <a:gd name="T35" fmla="*/ 540 h 540"/>
                <a:gd name="T36" fmla="*/ 115 w 287"/>
                <a:gd name="T37" fmla="*/ 537 h 540"/>
                <a:gd name="T38" fmla="*/ 88 w 287"/>
                <a:gd name="T39" fmla="*/ 529 h 540"/>
                <a:gd name="T40" fmla="*/ 64 w 287"/>
                <a:gd name="T41" fmla="*/ 515 h 540"/>
                <a:gd name="T42" fmla="*/ 42 w 287"/>
                <a:gd name="T43" fmla="*/ 498 h 540"/>
                <a:gd name="T44" fmla="*/ 25 w 287"/>
                <a:gd name="T45" fmla="*/ 477 h 540"/>
                <a:gd name="T46" fmla="*/ 11 w 287"/>
                <a:gd name="T47" fmla="*/ 453 h 540"/>
                <a:gd name="T48" fmla="*/ 3 w 287"/>
                <a:gd name="T49" fmla="*/ 426 h 540"/>
                <a:gd name="T50" fmla="*/ 0 w 287"/>
                <a:gd name="T51" fmla="*/ 396 h 540"/>
                <a:gd name="T52" fmla="*/ 0 w 287"/>
                <a:gd name="T53" fmla="*/ 143 h 540"/>
                <a:gd name="T54" fmla="*/ 3 w 287"/>
                <a:gd name="T55" fmla="*/ 114 h 540"/>
                <a:gd name="T56" fmla="*/ 11 w 287"/>
                <a:gd name="T57" fmla="*/ 88 h 540"/>
                <a:gd name="T58" fmla="*/ 25 w 287"/>
                <a:gd name="T59" fmla="*/ 63 h 540"/>
                <a:gd name="T60" fmla="*/ 42 w 287"/>
                <a:gd name="T61" fmla="*/ 42 h 540"/>
                <a:gd name="T62" fmla="*/ 64 w 287"/>
                <a:gd name="T63" fmla="*/ 24 h 540"/>
                <a:gd name="T64" fmla="*/ 88 w 287"/>
                <a:gd name="T65" fmla="*/ 11 h 540"/>
                <a:gd name="T66" fmla="*/ 115 w 287"/>
                <a:gd name="T67" fmla="*/ 3 h 540"/>
                <a:gd name="T68" fmla="*/ 143 w 287"/>
                <a:gd name="T69" fmla="*/ 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7" h="540">
                  <a:moveTo>
                    <a:pt x="143" y="0"/>
                  </a:moveTo>
                  <a:lnTo>
                    <a:pt x="172" y="3"/>
                  </a:lnTo>
                  <a:lnTo>
                    <a:pt x="200" y="11"/>
                  </a:lnTo>
                  <a:lnTo>
                    <a:pt x="223" y="24"/>
                  </a:lnTo>
                  <a:lnTo>
                    <a:pt x="245" y="42"/>
                  </a:lnTo>
                  <a:lnTo>
                    <a:pt x="262" y="63"/>
                  </a:lnTo>
                  <a:lnTo>
                    <a:pt x="275" y="88"/>
                  </a:lnTo>
                  <a:lnTo>
                    <a:pt x="284" y="114"/>
                  </a:lnTo>
                  <a:lnTo>
                    <a:pt x="287" y="143"/>
                  </a:lnTo>
                  <a:lnTo>
                    <a:pt x="287" y="396"/>
                  </a:lnTo>
                  <a:lnTo>
                    <a:pt x="284" y="426"/>
                  </a:lnTo>
                  <a:lnTo>
                    <a:pt x="275" y="453"/>
                  </a:lnTo>
                  <a:lnTo>
                    <a:pt x="262" y="477"/>
                  </a:lnTo>
                  <a:lnTo>
                    <a:pt x="245" y="498"/>
                  </a:lnTo>
                  <a:lnTo>
                    <a:pt x="223" y="515"/>
                  </a:lnTo>
                  <a:lnTo>
                    <a:pt x="200" y="529"/>
                  </a:lnTo>
                  <a:lnTo>
                    <a:pt x="172" y="537"/>
                  </a:lnTo>
                  <a:lnTo>
                    <a:pt x="143" y="540"/>
                  </a:lnTo>
                  <a:lnTo>
                    <a:pt x="115" y="537"/>
                  </a:lnTo>
                  <a:lnTo>
                    <a:pt x="88" y="529"/>
                  </a:lnTo>
                  <a:lnTo>
                    <a:pt x="64" y="515"/>
                  </a:lnTo>
                  <a:lnTo>
                    <a:pt x="42" y="498"/>
                  </a:lnTo>
                  <a:lnTo>
                    <a:pt x="25" y="477"/>
                  </a:lnTo>
                  <a:lnTo>
                    <a:pt x="11" y="453"/>
                  </a:lnTo>
                  <a:lnTo>
                    <a:pt x="3" y="426"/>
                  </a:lnTo>
                  <a:lnTo>
                    <a:pt x="0" y="396"/>
                  </a:lnTo>
                  <a:lnTo>
                    <a:pt x="0" y="143"/>
                  </a:lnTo>
                  <a:lnTo>
                    <a:pt x="3" y="114"/>
                  </a:lnTo>
                  <a:lnTo>
                    <a:pt x="11" y="88"/>
                  </a:lnTo>
                  <a:lnTo>
                    <a:pt x="25" y="63"/>
                  </a:lnTo>
                  <a:lnTo>
                    <a:pt x="42" y="42"/>
                  </a:lnTo>
                  <a:lnTo>
                    <a:pt x="64" y="24"/>
                  </a:lnTo>
                  <a:lnTo>
                    <a:pt x="88" y="11"/>
                  </a:lnTo>
                  <a:lnTo>
                    <a:pt x="115" y="3"/>
                  </a:lnTo>
                  <a:lnTo>
                    <a:pt x="143"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79" name="Freeform 35"/>
            <p:cNvSpPr/>
            <p:nvPr/>
          </p:nvSpPr>
          <p:spPr bwMode="auto">
            <a:xfrm>
              <a:off x="5456238" y="3670300"/>
              <a:ext cx="150813" cy="561975"/>
            </a:xfrm>
            <a:custGeom>
              <a:avLst/>
              <a:gdLst>
                <a:gd name="T0" fmla="*/ 142 w 285"/>
                <a:gd name="T1" fmla="*/ 0 h 1063"/>
                <a:gd name="T2" fmla="*/ 172 w 285"/>
                <a:gd name="T3" fmla="*/ 3 h 1063"/>
                <a:gd name="T4" fmla="*/ 198 w 285"/>
                <a:gd name="T5" fmla="*/ 11 h 1063"/>
                <a:gd name="T6" fmla="*/ 223 w 285"/>
                <a:gd name="T7" fmla="*/ 24 h 1063"/>
                <a:gd name="T8" fmla="*/ 243 w 285"/>
                <a:gd name="T9" fmla="*/ 42 h 1063"/>
                <a:gd name="T10" fmla="*/ 261 w 285"/>
                <a:gd name="T11" fmla="*/ 63 h 1063"/>
                <a:gd name="T12" fmla="*/ 274 w 285"/>
                <a:gd name="T13" fmla="*/ 88 h 1063"/>
                <a:gd name="T14" fmla="*/ 282 w 285"/>
                <a:gd name="T15" fmla="*/ 114 h 1063"/>
                <a:gd name="T16" fmla="*/ 285 w 285"/>
                <a:gd name="T17" fmla="*/ 143 h 1063"/>
                <a:gd name="T18" fmla="*/ 285 w 285"/>
                <a:gd name="T19" fmla="*/ 919 h 1063"/>
                <a:gd name="T20" fmla="*/ 282 w 285"/>
                <a:gd name="T21" fmla="*/ 949 h 1063"/>
                <a:gd name="T22" fmla="*/ 274 w 285"/>
                <a:gd name="T23" fmla="*/ 976 h 1063"/>
                <a:gd name="T24" fmla="*/ 261 w 285"/>
                <a:gd name="T25" fmla="*/ 1000 h 1063"/>
                <a:gd name="T26" fmla="*/ 243 w 285"/>
                <a:gd name="T27" fmla="*/ 1021 h 1063"/>
                <a:gd name="T28" fmla="*/ 222 w 285"/>
                <a:gd name="T29" fmla="*/ 1038 h 1063"/>
                <a:gd name="T30" fmla="*/ 198 w 285"/>
                <a:gd name="T31" fmla="*/ 1052 h 1063"/>
                <a:gd name="T32" fmla="*/ 171 w 285"/>
                <a:gd name="T33" fmla="*/ 1060 h 1063"/>
                <a:gd name="T34" fmla="*/ 142 w 285"/>
                <a:gd name="T35" fmla="*/ 1063 h 1063"/>
                <a:gd name="T36" fmla="*/ 113 w 285"/>
                <a:gd name="T37" fmla="*/ 1060 h 1063"/>
                <a:gd name="T38" fmla="*/ 87 w 285"/>
                <a:gd name="T39" fmla="*/ 1052 h 1063"/>
                <a:gd name="T40" fmla="*/ 62 w 285"/>
                <a:gd name="T41" fmla="*/ 1038 h 1063"/>
                <a:gd name="T42" fmla="*/ 40 w 285"/>
                <a:gd name="T43" fmla="*/ 1021 h 1063"/>
                <a:gd name="T44" fmla="*/ 23 w 285"/>
                <a:gd name="T45" fmla="*/ 1000 h 1063"/>
                <a:gd name="T46" fmla="*/ 11 w 285"/>
                <a:gd name="T47" fmla="*/ 976 h 1063"/>
                <a:gd name="T48" fmla="*/ 2 w 285"/>
                <a:gd name="T49" fmla="*/ 949 h 1063"/>
                <a:gd name="T50" fmla="*/ 0 w 285"/>
                <a:gd name="T51" fmla="*/ 919 h 1063"/>
                <a:gd name="T52" fmla="*/ 0 w 285"/>
                <a:gd name="T53" fmla="*/ 143 h 1063"/>
                <a:gd name="T54" fmla="*/ 2 w 285"/>
                <a:gd name="T55" fmla="*/ 114 h 1063"/>
                <a:gd name="T56" fmla="*/ 11 w 285"/>
                <a:gd name="T57" fmla="*/ 88 h 1063"/>
                <a:gd name="T58" fmla="*/ 23 w 285"/>
                <a:gd name="T59" fmla="*/ 63 h 1063"/>
                <a:gd name="T60" fmla="*/ 40 w 285"/>
                <a:gd name="T61" fmla="*/ 42 h 1063"/>
                <a:gd name="T62" fmla="*/ 62 w 285"/>
                <a:gd name="T63" fmla="*/ 24 h 1063"/>
                <a:gd name="T64" fmla="*/ 87 w 285"/>
                <a:gd name="T65" fmla="*/ 11 h 1063"/>
                <a:gd name="T66" fmla="*/ 113 w 285"/>
                <a:gd name="T67" fmla="*/ 3 h 1063"/>
                <a:gd name="T68" fmla="*/ 142 w 285"/>
                <a:gd name="T69" fmla="*/ 0 h 1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5" h="1063">
                  <a:moveTo>
                    <a:pt x="142" y="0"/>
                  </a:moveTo>
                  <a:lnTo>
                    <a:pt x="172" y="3"/>
                  </a:lnTo>
                  <a:lnTo>
                    <a:pt x="198" y="11"/>
                  </a:lnTo>
                  <a:lnTo>
                    <a:pt x="223" y="24"/>
                  </a:lnTo>
                  <a:lnTo>
                    <a:pt x="243" y="42"/>
                  </a:lnTo>
                  <a:lnTo>
                    <a:pt x="261" y="63"/>
                  </a:lnTo>
                  <a:lnTo>
                    <a:pt x="274" y="88"/>
                  </a:lnTo>
                  <a:lnTo>
                    <a:pt x="282" y="114"/>
                  </a:lnTo>
                  <a:lnTo>
                    <a:pt x="285" y="143"/>
                  </a:lnTo>
                  <a:lnTo>
                    <a:pt x="285" y="919"/>
                  </a:lnTo>
                  <a:lnTo>
                    <a:pt x="282" y="949"/>
                  </a:lnTo>
                  <a:lnTo>
                    <a:pt x="274" y="976"/>
                  </a:lnTo>
                  <a:lnTo>
                    <a:pt x="261" y="1000"/>
                  </a:lnTo>
                  <a:lnTo>
                    <a:pt x="243" y="1021"/>
                  </a:lnTo>
                  <a:lnTo>
                    <a:pt x="222" y="1038"/>
                  </a:lnTo>
                  <a:lnTo>
                    <a:pt x="198" y="1052"/>
                  </a:lnTo>
                  <a:lnTo>
                    <a:pt x="171" y="1060"/>
                  </a:lnTo>
                  <a:lnTo>
                    <a:pt x="142" y="1063"/>
                  </a:lnTo>
                  <a:lnTo>
                    <a:pt x="113" y="1060"/>
                  </a:lnTo>
                  <a:lnTo>
                    <a:pt x="87" y="1052"/>
                  </a:lnTo>
                  <a:lnTo>
                    <a:pt x="62" y="1038"/>
                  </a:lnTo>
                  <a:lnTo>
                    <a:pt x="40" y="1021"/>
                  </a:lnTo>
                  <a:lnTo>
                    <a:pt x="23" y="1000"/>
                  </a:lnTo>
                  <a:lnTo>
                    <a:pt x="11" y="976"/>
                  </a:lnTo>
                  <a:lnTo>
                    <a:pt x="2" y="949"/>
                  </a:lnTo>
                  <a:lnTo>
                    <a:pt x="0" y="919"/>
                  </a:lnTo>
                  <a:lnTo>
                    <a:pt x="0" y="143"/>
                  </a:lnTo>
                  <a:lnTo>
                    <a:pt x="2" y="114"/>
                  </a:lnTo>
                  <a:lnTo>
                    <a:pt x="11" y="88"/>
                  </a:lnTo>
                  <a:lnTo>
                    <a:pt x="23" y="63"/>
                  </a:lnTo>
                  <a:lnTo>
                    <a:pt x="40" y="42"/>
                  </a:lnTo>
                  <a:lnTo>
                    <a:pt x="62" y="24"/>
                  </a:lnTo>
                  <a:lnTo>
                    <a:pt x="87" y="11"/>
                  </a:lnTo>
                  <a:lnTo>
                    <a:pt x="113" y="3"/>
                  </a:lnTo>
                  <a:lnTo>
                    <a:pt x="142"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80" name="Freeform 36"/>
            <p:cNvSpPr/>
            <p:nvPr/>
          </p:nvSpPr>
          <p:spPr bwMode="auto">
            <a:xfrm>
              <a:off x="5716588" y="3808413"/>
              <a:ext cx="150813" cy="423863"/>
            </a:xfrm>
            <a:custGeom>
              <a:avLst/>
              <a:gdLst>
                <a:gd name="T0" fmla="*/ 142 w 286"/>
                <a:gd name="T1" fmla="*/ 0 h 802"/>
                <a:gd name="T2" fmla="*/ 172 w 286"/>
                <a:gd name="T3" fmla="*/ 3 h 802"/>
                <a:gd name="T4" fmla="*/ 199 w 286"/>
                <a:gd name="T5" fmla="*/ 11 h 802"/>
                <a:gd name="T6" fmla="*/ 223 w 286"/>
                <a:gd name="T7" fmla="*/ 25 h 802"/>
                <a:gd name="T8" fmla="*/ 244 w 286"/>
                <a:gd name="T9" fmla="*/ 42 h 802"/>
                <a:gd name="T10" fmla="*/ 261 w 286"/>
                <a:gd name="T11" fmla="*/ 64 h 802"/>
                <a:gd name="T12" fmla="*/ 274 w 286"/>
                <a:gd name="T13" fmla="*/ 88 h 802"/>
                <a:gd name="T14" fmla="*/ 283 w 286"/>
                <a:gd name="T15" fmla="*/ 115 h 802"/>
                <a:gd name="T16" fmla="*/ 286 w 286"/>
                <a:gd name="T17" fmla="*/ 144 h 802"/>
                <a:gd name="T18" fmla="*/ 286 w 286"/>
                <a:gd name="T19" fmla="*/ 658 h 802"/>
                <a:gd name="T20" fmla="*/ 283 w 286"/>
                <a:gd name="T21" fmla="*/ 688 h 802"/>
                <a:gd name="T22" fmla="*/ 274 w 286"/>
                <a:gd name="T23" fmla="*/ 715 h 802"/>
                <a:gd name="T24" fmla="*/ 261 w 286"/>
                <a:gd name="T25" fmla="*/ 739 h 802"/>
                <a:gd name="T26" fmla="*/ 244 w 286"/>
                <a:gd name="T27" fmla="*/ 760 h 802"/>
                <a:gd name="T28" fmla="*/ 223 w 286"/>
                <a:gd name="T29" fmla="*/ 777 h 802"/>
                <a:gd name="T30" fmla="*/ 199 w 286"/>
                <a:gd name="T31" fmla="*/ 791 h 802"/>
                <a:gd name="T32" fmla="*/ 172 w 286"/>
                <a:gd name="T33" fmla="*/ 799 h 802"/>
                <a:gd name="T34" fmla="*/ 142 w 286"/>
                <a:gd name="T35" fmla="*/ 802 h 802"/>
                <a:gd name="T36" fmla="*/ 114 w 286"/>
                <a:gd name="T37" fmla="*/ 799 h 802"/>
                <a:gd name="T38" fmla="*/ 87 w 286"/>
                <a:gd name="T39" fmla="*/ 791 h 802"/>
                <a:gd name="T40" fmla="*/ 62 w 286"/>
                <a:gd name="T41" fmla="*/ 777 h 802"/>
                <a:gd name="T42" fmla="*/ 42 w 286"/>
                <a:gd name="T43" fmla="*/ 760 h 802"/>
                <a:gd name="T44" fmla="*/ 24 w 286"/>
                <a:gd name="T45" fmla="*/ 739 h 802"/>
                <a:gd name="T46" fmla="*/ 11 w 286"/>
                <a:gd name="T47" fmla="*/ 715 h 802"/>
                <a:gd name="T48" fmla="*/ 2 w 286"/>
                <a:gd name="T49" fmla="*/ 688 h 802"/>
                <a:gd name="T50" fmla="*/ 0 w 286"/>
                <a:gd name="T51" fmla="*/ 658 h 802"/>
                <a:gd name="T52" fmla="*/ 0 w 286"/>
                <a:gd name="T53" fmla="*/ 144 h 802"/>
                <a:gd name="T54" fmla="*/ 2 w 286"/>
                <a:gd name="T55" fmla="*/ 115 h 802"/>
                <a:gd name="T56" fmla="*/ 11 w 286"/>
                <a:gd name="T57" fmla="*/ 88 h 802"/>
                <a:gd name="T58" fmla="*/ 24 w 286"/>
                <a:gd name="T59" fmla="*/ 64 h 802"/>
                <a:gd name="T60" fmla="*/ 42 w 286"/>
                <a:gd name="T61" fmla="*/ 42 h 802"/>
                <a:gd name="T62" fmla="*/ 62 w 286"/>
                <a:gd name="T63" fmla="*/ 25 h 802"/>
                <a:gd name="T64" fmla="*/ 87 w 286"/>
                <a:gd name="T65" fmla="*/ 11 h 802"/>
                <a:gd name="T66" fmla="*/ 114 w 286"/>
                <a:gd name="T67" fmla="*/ 3 h 802"/>
                <a:gd name="T68" fmla="*/ 142 w 286"/>
                <a:gd name="T69" fmla="*/ 0 h 8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6" h="802">
                  <a:moveTo>
                    <a:pt x="142" y="0"/>
                  </a:moveTo>
                  <a:lnTo>
                    <a:pt x="172" y="3"/>
                  </a:lnTo>
                  <a:lnTo>
                    <a:pt x="199" y="11"/>
                  </a:lnTo>
                  <a:lnTo>
                    <a:pt x="223" y="25"/>
                  </a:lnTo>
                  <a:lnTo>
                    <a:pt x="244" y="42"/>
                  </a:lnTo>
                  <a:lnTo>
                    <a:pt x="261" y="64"/>
                  </a:lnTo>
                  <a:lnTo>
                    <a:pt x="274" y="88"/>
                  </a:lnTo>
                  <a:lnTo>
                    <a:pt x="283" y="115"/>
                  </a:lnTo>
                  <a:lnTo>
                    <a:pt x="286" y="144"/>
                  </a:lnTo>
                  <a:lnTo>
                    <a:pt x="286" y="658"/>
                  </a:lnTo>
                  <a:lnTo>
                    <a:pt x="283" y="688"/>
                  </a:lnTo>
                  <a:lnTo>
                    <a:pt x="274" y="715"/>
                  </a:lnTo>
                  <a:lnTo>
                    <a:pt x="261" y="739"/>
                  </a:lnTo>
                  <a:lnTo>
                    <a:pt x="244" y="760"/>
                  </a:lnTo>
                  <a:lnTo>
                    <a:pt x="223" y="777"/>
                  </a:lnTo>
                  <a:lnTo>
                    <a:pt x="199" y="791"/>
                  </a:lnTo>
                  <a:lnTo>
                    <a:pt x="172" y="799"/>
                  </a:lnTo>
                  <a:lnTo>
                    <a:pt x="142" y="802"/>
                  </a:lnTo>
                  <a:lnTo>
                    <a:pt x="114" y="799"/>
                  </a:lnTo>
                  <a:lnTo>
                    <a:pt x="87" y="791"/>
                  </a:lnTo>
                  <a:lnTo>
                    <a:pt x="62" y="777"/>
                  </a:lnTo>
                  <a:lnTo>
                    <a:pt x="42" y="760"/>
                  </a:lnTo>
                  <a:lnTo>
                    <a:pt x="24" y="739"/>
                  </a:lnTo>
                  <a:lnTo>
                    <a:pt x="11" y="715"/>
                  </a:lnTo>
                  <a:lnTo>
                    <a:pt x="2" y="688"/>
                  </a:lnTo>
                  <a:lnTo>
                    <a:pt x="0" y="658"/>
                  </a:lnTo>
                  <a:lnTo>
                    <a:pt x="0" y="144"/>
                  </a:lnTo>
                  <a:lnTo>
                    <a:pt x="2" y="115"/>
                  </a:lnTo>
                  <a:lnTo>
                    <a:pt x="11" y="88"/>
                  </a:lnTo>
                  <a:lnTo>
                    <a:pt x="24" y="64"/>
                  </a:lnTo>
                  <a:lnTo>
                    <a:pt x="42" y="42"/>
                  </a:lnTo>
                  <a:lnTo>
                    <a:pt x="62" y="25"/>
                  </a:lnTo>
                  <a:lnTo>
                    <a:pt x="87" y="11"/>
                  </a:lnTo>
                  <a:lnTo>
                    <a:pt x="114" y="3"/>
                  </a:lnTo>
                  <a:lnTo>
                    <a:pt x="142"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81" name="Freeform 37"/>
            <p:cNvSpPr/>
            <p:nvPr/>
          </p:nvSpPr>
          <p:spPr bwMode="auto">
            <a:xfrm>
              <a:off x="5153025" y="4670425"/>
              <a:ext cx="758825" cy="403225"/>
            </a:xfrm>
            <a:custGeom>
              <a:avLst/>
              <a:gdLst>
                <a:gd name="T0" fmla="*/ 428 w 1434"/>
                <a:gd name="T1" fmla="*/ 0 h 763"/>
                <a:gd name="T2" fmla="*/ 1006 w 1434"/>
                <a:gd name="T3" fmla="*/ 0 h 763"/>
                <a:gd name="T4" fmla="*/ 1031 w 1434"/>
                <a:gd name="T5" fmla="*/ 3 h 763"/>
                <a:gd name="T6" fmla="*/ 1055 w 1434"/>
                <a:gd name="T7" fmla="*/ 10 h 763"/>
                <a:gd name="T8" fmla="*/ 1076 w 1434"/>
                <a:gd name="T9" fmla="*/ 19 h 763"/>
                <a:gd name="T10" fmla="*/ 1097 w 1434"/>
                <a:gd name="T11" fmla="*/ 33 h 763"/>
                <a:gd name="T12" fmla="*/ 1114 w 1434"/>
                <a:gd name="T13" fmla="*/ 51 h 763"/>
                <a:gd name="T14" fmla="*/ 1128 w 1434"/>
                <a:gd name="T15" fmla="*/ 70 h 763"/>
                <a:gd name="T16" fmla="*/ 1413 w 1434"/>
                <a:gd name="T17" fmla="*/ 546 h 763"/>
                <a:gd name="T18" fmla="*/ 1424 w 1434"/>
                <a:gd name="T19" fmla="*/ 569 h 763"/>
                <a:gd name="T20" fmla="*/ 1432 w 1434"/>
                <a:gd name="T21" fmla="*/ 593 h 763"/>
                <a:gd name="T22" fmla="*/ 1434 w 1434"/>
                <a:gd name="T23" fmla="*/ 618 h 763"/>
                <a:gd name="T24" fmla="*/ 1433 w 1434"/>
                <a:gd name="T25" fmla="*/ 642 h 763"/>
                <a:gd name="T26" fmla="*/ 1426 w 1434"/>
                <a:gd name="T27" fmla="*/ 666 h 763"/>
                <a:gd name="T28" fmla="*/ 1416 w 1434"/>
                <a:gd name="T29" fmla="*/ 689 h 763"/>
                <a:gd name="T30" fmla="*/ 1403 w 1434"/>
                <a:gd name="T31" fmla="*/ 709 h 763"/>
                <a:gd name="T32" fmla="*/ 1385 w 1434"/>
                <a:gd name="T33" fmla="*/ 728 h 763"/>
                <a:gd name="T34" fmla="*/ 1365 w 1434"/>
                <a:gd name="T35" fmla="*/ 743 h 763"/>
                <a:gd name="T36" fmla="*/ 1340 w 1434"/>
                <a:gd name="T37" fmla="*/ 754 h 763"/>
                <a:gd name="T38" fmla="*/ 1316 w 1434"/>
                <a:gd name="T39" fmla="*/ 760 h 763"/>
                <a:gd name="T40" fmla="*/ 1291 w 1434"/>
                <a:gd name="T41" fmla="*/ 763 h 763"/>
                <a:gd name="T42" fmla="*/ 1267 w 1434"/>
                <a:gd name="T43" fmla="*/ 761 h 763"/>
                <a:gd name="T44" fmla="*/ 1243 w 1434"/>
                <a:gd name="T45" fmla="*/ 755 h 763"/>
                <a:gd name="T46" fmla="*/ 1222 w 1434"/>
                <a:gd name="T47" fmla="*/ 745 h 763"/>
                <a:gd name="T48" fmla="*/ 1201 w 1434"/>
                <a:gd name="T49" fmla="*/ 732 h 763"/>
                <a:gd name="T50" fmla="*/ 1183 w 1434"/>
                <a:gd name="T51" fmla="*/ 714 h 763"/>
                <a:gd name="T52" fmla="*/ 1168 w 1434"/>
                <a:gd name="T53" fmla="*/ 694 h 763"/>
                <a:gd name="T54" fmla="*/ 925 w 1434"/>
                <a:gd name="T55" fmla="*/ 288 h 763"/>
                <a:gd name="T56" fmla="*/ 509 w 1434"/>
                <a:gd name="T57" fmla="*/ 288 h 763"/>
                <a:gd name="T58" fmla="*/ 266 w 1434"/>
                <a:gd name="T59" fmla="*/ 694 h 763"/>
                <a:gd name="T60" fmla="*/ 251 w 1434"/>
                <a:gd name="T61" fmla="*/ 714 h 763"/>
                <a:gd name="T62" fmla="*/ 233 w 1434"/>
                <a:gd name="T63" fmla="*/ 732 h 763"/>
                <a:gd name="T64" fmla="*/ 212 w 1434"/>
                <a:gd name="T65" fmla="*/ 745 h 763"/>
                <a:gd name="T66" fmla="*/ 190 w 1434"/>
                <a:gd name="T67" fmla="*/ 755 h 763"/>
                <a:gd name="T68" fmla="*/ 166 w 1434"/>
                <a:gd name="T69" fmla="*/ 761 h 763"/>
                <a:gd name="T70" fmla="*/ 141 w 1434"/>
                <a:gd name="T71" fmla="*/ 763 h 763"/>
                <a:gd name="T72" fmla="*/ 117 w 1434"/>
                <a:gd name="T73" fmla="*/ 760 h 763"/>
                <a:gd name="T74" fmla="*/ 93 w 1434"/>
                <a:gd name="T75" fmla="*/ 754 h 763"/>
                <a:gd name="T76" fmla="*/ 70 w 1434"/>
                <a:gd name="T77" fmla="*/ 743 h 763"/>
                <a:gd name="T78" fmla="*/ 49 w 1434"/>
                <a:gd name="T79" fmla="*/ 728 h 763"/>
                <a:gd name="T80" fmla="*/ 32 w 1434"/>
                <a:gd name="T81" fmla="*/ 709 h 763"/>
                <a:gd name="T82" fmla="*/ 18 w 1434"/>
                <a:gd name="T83" fmla="*/ 689 h 763"/>
                <a:gd name="T84" fmla="*/ 8 w 1434"/>
                <a:gd name="T85" fmla="*/ 666 h 763"/>
                <a:gd name="T86" fmla="*/ 2 w 1434"/>
                <a:gd name="T87" fmla="*/ 642 h 763"/>
                <a:gd name="T88" fmla="*/ 0 w 1434"/>
                <a:gd name="T89" fmla="*/ 618 h 763"/>
                <a:gd name="T90" fmla="*/ 3 w 1434"/>
                <a:gd name="T91" fmla="*/ 593 h 763"/>
                <a:gd name="T92" fmla="*/ 9 w 1434"/>
                <a:gd name="T93" fmla="*/ 569 h 763"/>
                <a:gd name="T94" fmla="*/ 21 w 1434"/>
                <a:gd name="T95" fmla="*/ 546 h 763"/>
                <a:gd name="T96" fmla="*/ 305 w 1434"/>
                <a:gd name="T97" fmla="*/ 70 h 763"/>
                <a:gd name="T98" fmla="*/ 321 w 1434"/>
                <a:gd name="T99" fmla="*/ 51 h 763"/>
                <a:gd name="T100" fmla="*/ 338 w 1434"/>
                <a:gd name="T101" fmla="*/ 33 h 763"/>
                <a:gd name="T102" fmla="*/ 357 w 1434"/>
                <a:gd name="T103" fmla="*/ 19 h 763"/>
                <a:gd name="T104" fmla="*/ 380 w 1434"/>
                <a:gd name="T105" fmla="*/ 10 h 763"/>
                <a:gd name="T106" fmla="*/ 404 w 1434"/>
                <a:gd name="T107" fmla="*/ 3 h 763"/>
                <a:gd name="T108" fmla="*/ 428 w 1434"/>
                <a:gd name="T109" fmla="*/ 0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34" h="763">
                  <a:moveTo>
                    <a:pt x="428" y="0"/>
                  </a:moveTo>
                  <a:lnTo>
                    <a:pt x="1006" y="0"/>
                  </a:lnTo>
                  <a:lnTo>
                    <a:pt x="1031" y="3"/>
                  </a:lnTo>
                  <a:lnTo>
                    <a:pt x="1055" y="10"/>
                  </a:lnTo>
                  <a:lnTo>
                    <a:pt x="1076" y="19"/>
                  </a:lnTo>
                  <a:lnTo>
                    <a:pt x="1097" y="33"/>
                  </a:lnTo>
                  <a:lnTo>
                    <a:pt x="1114" y="51"/>
                  </a:lnTo>
                  <a:lnTo>
                    <a:pt x="1128" y="70"/>
                  </a:lnTo>
                  <a:lnTo>
                    <a:pt x="1413" y="546"/>
                  </a:lnTo>
                  <a:lnTo>
                    <a:pt x="1424" y="569"/>
                  </a:lnTo>
                  <a:lnTo>
                    <a:pt x="1432" y="593"/>
                  </a:lnTo>
                  <a:lnTo>
                    <a:pt x="1434" y="618"/>
                  </a:lnTo>
                  <a:lnTo>
                    <a:pt x="1433" y="642"/>
                  </a:lnTo>
                  <a:lnTo>
                    <a:pt x="1426" y="666"/>
                  </a:lnTo>
                  <a:lnTo>
                    <a:pt x="1416" y="689"/>
                  </a:lnTo>
                  <a:lnTo>
                    <a:pt x="1403" y="709"/>
                  </a:lnTo>
                  <a:lnTo>
                    <a:pt x="1385" y="728"/>
                  </a:lnTo>
                  <a:lnTo>
                    <a:pt x="1365" y="743"/>
                  </a:lnTo>
                  <a:lnTo>
                    <a:pt x="1340" y="754"/>
                  </a:lnTo>
                  <a:lnTo>
                    <a:pt x="1316" y="760"/>
                  </a:lnTo>
                  <a:lnTo>
                    <a:pt x="1291" y="763"/>
                  </a:lnTo>
                  <a:lnTo>
                    <a:pt x="1267" y="761"/>
                  </a:lnTo>
                  <a:lnTo>
                    <a:pt x="1243" y="755"/>
                  </a:lnTo>
                  <a:lnTo>
                    <a:pt x="1222" y="745"/>
                  </a:lnTo>
                  <a:lnTo>
                    <a:pt x="1201" y="732"/>
                  </a:lnTo>
                  <a:lnTo>
                    <a:pt x="1183" y="714"/>
                  </a:lnTo>
                  <a:lnTo>
                    <a:pt x="1168" y="694"/>
                  </a:lnTo>
                  <a:lnTo>
                    <a:pt x="925" y="288"/>
                  </a:lnTo>
                  <a:lnTo>
                    <a:pt x="509" y="288"/>
                  </a:lnTo>
                  <a:lnTo>
                    <a:pt x="266" y="694"/>
                  </a:lnTo>
                  <a:lnTo>
                    <a:pt x="251" y="714"/>
                  </a:lnTo>
                  <a:lnTo>
                    <a:pt x="233" y="732"/>
                  </a:lnTo>
                  <a:lnTo>
                    <a:pt x="212" y="745"/>
                  </a:lnTo>
                  <a:lnTo>
                    <a:pt x="190" y="755"/>
                  </a:lnTo>
                  <a:lnTo>
                    <a:pt x="166" y="761"/>
                  </a:lnTo>
                  <a:lnTo>
                    <a:pt x="141" y="763"/>
                  </a:lnTo>
                  <a:lnTo>
                    <a:pt x="117" y="760"/>
                  </a:lnTo>
                  <a:lnTo>
                    <a:pt x="93" y="754"/>
                  </a:lnTo>
                  <a:lnTo>
                    <a:pt x="70" y="743"/>
                  </a:lnTo>
                  <a:lnTo>
                    <a:pt x="49" y="728"/>
                  </a:lnTo>
                  <a:lnTo>
                    <a:pt x="32" y="709"/>
                  </a:lnTo>
                  <a:lnTo>
                    <a:pt x="18" y="689"/>
                  </a:lnTo>
                  <a:lnTo>
                    <a:pt x="8" y="666"/>
                  </a:lnTo>
                  <a:lnTo>
                    <a:pt x="2" y="642"/>
                  </a:lnTo>
                  <a:lnTo>
                    <a:pt x="0" y="618"/>
                  </a:lnTo>
                  <a:lnTo>
                    <a:pt x="3" y="593"/>
                  </a:lnTo>
                  <a:lnTo>
                    <a:pt x="9" y="569"/>
                  </a:lnTo>
                  <a:lnTo>
                    <a:pt x="21" y="546"/>
                  </a:lnTo>
                  <a:lnTo>
                    <a:pt x="305" y="70"/>
                  </a:lnTo>
                  <a:lnTo>
                    <a:pt x="321" y="51"/>
                  </a:lnTo>
                  <a:lnTo>
                    <a:pt x="338" y="33"/>
                  </a:lnTo>
                  <a:lnTo>
                    <a:pt x="357" y="19"/>
                  </a:lnTo>
                  <a:lnTo>
                    <a:pt x="380" y="10"/>
                  </a:lnTo>
                  <a:lnTo>
                    <a:pt x="404" y="3"/>
                  </a:lnTo>
                  <a:lnTo>
                    <a:pt x="428"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grpSp>
      <p:sp>
        <p:nvSpPr>
          <p:cNvPr id="82" name="矩形 81"/>
          <p:cNvSpPr/>
          <p:nvPr/>
        </p:nvSpPr>
        <p:spPr>
          <a:xfrm>
            <a:off x="4351538" y="2750177"/>
            <a:ext cx="3683396" cy="2946298"/>
          </a:xfrm>
          <a:prstGeom prst="rect">
            <a:avLst/>
          </a:prstGeom>
          <a:ln>
            <a:solidFill>
              <a:srgbClr val="2F5597"/>
            </a:solidFill>
          </a:ln>
          <a:effectLst>
            <a:outerShdw blurRad="63500" sx="102000" sy="102000" algn="ctr" rotWithShape="0">
              <a:prstClr val="black">
                <a:alpha val="40000"/>
              </a:prstClr>
            </a:outerShdw>
          </a:effectLst>
        </p:spPr>
        <p:txBody>
          <a:bodyPr wrap="square">
            <a:noAutofit/>
          </a:bodyPr>
          <a:lstStyle/>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布洛芬混悬液静置后易分层，使用前需充分摇匀，口服溶液均一性更好，保证剂量精准。</a:t>
            </a:r>
            <a:endParaRPr lang="en-US" altLang="zh-CN" sz="17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临床常见因病情需要调整用药量的患者，口服溶液可以精确控制用药量，避免因用药量不精确导致疗效不佳或不良反应增加</a:t>
            </a:r>
            <a:endParaRPr lang="en-US" altLang="zh-CN" sz="1700" dirty="0">
              <a:latin typeface="微软雅黑" panose="020B0503020204020204" pitchFamily="34" charset="-122"/>
              <a:ea typeface="微软雅黑" panose="020B0503020204020204" pitchFamily="34" charset="-122"/>
            </a:endParaRPr>
          </a:p>
        </p:txBody>
      </p:sp>
      <p:sp>
        <p:nvSpPr>
          <p:cNvPr id="83" name="矩形 82"/>
          <p:cNvSpPr/>
          <p:nvPr/>
        </p:nvSpPr>
        <p:spPr>
          <a:xfrm>
            <a:off x="8362033" y="2752977"/>
            <a:ext cx="3392029" cy="2946298"/>
          </a:xfrm>
          <a:prstGeom prst="rect">
            <a:avLst/>
          </a:prstGeom>
          <a:ln>
            <a:solidFill>
              <a:srgbClr val="2F5597"/>
            </a:solidFill>
          </a:ln>
          <a:effectLst>
            <a:outerShdw blurRad="63500" sx="102000" sy="102000" algn="ctr" rotWithShape="0">
              <a:prstClr val="black">
                <a:alpha val="40000"/>
              </a:prstClr>
            </a:outerShdw>
          </a:effectLst>
        </p:spPr>
        <p:txBody>
          <a:bodyPr wrap="square">
            <a:noAutofit/>
          </a:bodyPr>
          <a:lstStyle/>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口服后无需崩解迅速吸收，到达最高血中浓度的时间，原型约</a:t>
            </a:r>
            <a:r>
              <a:rPr lang="en-US" altLang="zh-CN" sz="1700" dirty="0">
                <a:latin typeface="微软雅黑" panose="020B0503020204020204" pitchFamily="34" charset="-122"/>
                <a:ea typeface="微软雅黑" panose="020B0503020204020204" pitchFamily="34" charset="-122"/>
              </a:rPr>
              <a:t>30</a:t>
            </a:r>
            <a:r>
              <a:rPr lang="zh-CN" altLang="en-US" sz="1700" dirty="0">
                <a:latin typeface="微软雅黑" panose="020B0503020204020204" pitchFamily="34" charset="-122"/>
                <a:ea typeface="微软雅黑" panose="020B0503020204020204" pitchFamily="34" charset="-122"/>
              </a:rPr>
              <a:t>分钟，活性体约</a:t>
            </a:r>
            <a:r>
              <a:rPr lang="en-US" altLang="zh-CN" sz="1700" dirty="0">
                <a:latin typeface="微软雅黑" panose="020B0503020204020204" pitchFamily="34" charset="-122"/>
                <a:ea typeface="微软雅黑" panose="020B0503020204020204" pitchFamily="34" charset="-122"/>
              </a:rPr>
              <a:t>50</a:t>
            </a:r>
            <a:r>
              <a:rPr lang="zh-CN" altLang="en-US" sz="1700" dirty="0">
                <a:latin typeface="微软雅黑" panose="020B0503020204020204" pitchFamily="34" charset="-122"/>
                <a:ea typeface="微软雅黑" panose="020B0503020204020204" pitchFamily="34" charset="-122"/>
              </a:rPr>
              <a:t>分钟</a:t>
            </a:r>
            <a:r>
              <a:rPr lang="en-US" altLang="zh-CN" sz="1700" baseline="30000" dirty="0">
                <a:latin typeface="微软雅黑" panose="020B0503020204020204" pitchFamily="34" charset="-122"/>
                <a:ea typeface="微软雅黑" panose="020B0503020204020204" pitchFamily="34" charset="-122"/>
              </a:rPr>
              <a:t>[1]</a:t>
            </a:r>
          </a:p>
          <a:p>
            <a:pPr marL="285750" indent="-285750">
              <a:lnSpc>
                <a:spcPct val="150000"/>
              </a:lnSpc>
              <a:buFont typeface="Wingdings" panose="05000000000000000000" pitchFamily="2" charset="2"/>
              <a:buChar char="Ø"/>
            </a:pPr>
            <a:endParaRPr lang="en-US" altLang="zh-CN" sz="17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Ø"/>
            </a:pPr>
            <a:r>
              <a:rPr lang="zh-CN" altLang="en-US" sz="1700" dirty="0">
                <a:latin typeface="微软雅黑" panose="020B0503020204020204" pitchFamily="34" charset="-122"/>
                <a:ea typeface="微软雅黑" panose="020B0503020204020204" pitchFamily="34" charset="-122"/>
              </a:rPr>
              <a:t>快速缓解症状，更适用于突发疼痛（如牙痛、术后疼痛等）的治疗</a:t>
            </a:r>
          </a:p>
        </p:txBody>
      </p:sp>
      <p:grpSp>
        <p:nvGrpSpPr>
          <p:cNvPr id="40" name="Group 83"/>
          <p:cNvGrpSpPr/>
          <p:nvPr/>
        </p:nvGrpSpPr>
        <p:grpSpPr>
          <a:xfrm>
            <a:off x="8509066" y="1718088"/>
            <a:ext cx="417447" cy="333365"/>
            <a:chOff x="2428875" y="2376488"/>
            <a:chExt cx="690563" cy="542925"/>
          </a:xfrm>
          <a:solidFill>
            <a:schemeClr val="bg1"/>
          </a:solidFill>
        </p:grpSpPr>
        <p:sp>
          <p:nvSpPr>
            <p:cNvPr id="41" name="Freeform 83"/>
            <p:cNvSpPr/>
            <p:nvPr/>
          </p:nvSpPr>
          <p:spPr bwMode="auto">
            <a:xfrm>
              <a:off x="2546350" y="2857500"/>
              <a:ext cx="455613" cy="61913"/>
            </a:xfrm>
            <a:custGeom>
              <a:avLst/>
              <a:gdLst>
                <a:gd name="T0" fmla="*/ 158 w 2296"/>
                <a:gd name="T1" fmla="*/ 0 h 312"/>
                <a:gd name="T2" fmla="*/ 2137 w 2296"/>
                <a:gd name="T3" fmla="*/ 0 h 312"/>
                <a:gd name="T4" fmla="*/ 2169 w 2296"/>
                <a:gd name="T5" fmla="*/ 3 h 312"/>
                <a:gd name="T6" fmla="*/ 2199 w 2296"/>
                <a:gd name="T7" fmla="*/ 13 h 312"/>
                <a:gd name="T8" fmla="*/ 2225 w 2296"/>
                <a:gd name="T9" fmla="*/ 27 h 312"/>
                <a:gd name="T10" fmla="*/ 2249 w 2296"/>
                <a:gd name="T11" fmla="*/ 46 h 312"/>
                <a:gd name="T12" fmla="*/ 2268 w 2296"/>
                <a:gd name="T13" fmla="*/ 69 h 312"/>
                <a:gd name="T14" fmla="*/ 2283 w 2296"/>
                <a:gd name="T15" fmla="*/ 96 h 312"/>
                <a:gd name="T16" fmla="*/ 2292 w 2296"/>
                <a:gd name="T17" fmla="*/ 125 h 312"/>
                <a:gd name="T18" fmla="*/ 2296 w 2296"/>
                <a:gd name="T19" fmla="*/ 157 h 312"/>
                <a:gd name="T20" fmla="*/ 2292 w 2296"/>
                <a:gd name="T21" fmla="*/ 188 h 312"/>
                <a:gd name="T22" fmla="*/ 2283 w 2296"/>
                <a:gd name="T23" fmla="*/ 218 h 312"/>
                <a:gd name="T24" fmla="*/ 2268 w 2296"/>
                <a:gd name="T25" fmla="*/ 244 h 312"/>
                <a:gd name="T26" fmla="*/ 2249 w 2296"/>
                <a:gd name="T27" fmla="*/ 267 h 312"/>
                <a:gd name="T28" fmla="*/ 2225 w 2296"/>
                <a:gd name="T29" fmla="*/ 286 h 312"/>
                <a:gd name="T30" fmla="*/ 2199 w 2296"/>
                <a:gd name="T31" fmla="*/ 301 h 312"/>
                <a:gd name="T32" fmla="*/ 2169 w 2296"/>
                <a:gd name="T33" fmla="*/ 309 h 312"/>
                <a:gd name="T34" fmla="*/ 2137 w 2296"/>
                <a:gd name="T35" fmla="*/ 312 h 312"/>
                <a:gd name="T36" fmla="*/ 158 w 2296"/>
                <a:gd name="T37" fmla="*/ 312 h 312"/>
                <a:gd name="T38" fmla="*/ 126 w 2296"/>
                <a:gd name="T39" fmla="*/ 309 h 312"/>
                <a:gd name="T40" fmla="*/ 96 w 2296"/>
                <a:gd name="T41" fmla="*/ 301 h 312"/>
                <a:gd name="T42" fmla="*/ 69 w 2296"/>
                <a:gd name="T43" fmla="*/ 286 h 312"/>
                <a:gd name="T44" fmla="*/ 46 w 2296"/>
                <a:gd name="T45" fmla="*/ 267 h 312"/>
                <a:gd name="T46" fmla="*/ 27 w 2296"/>
                <a:gd name="T47" fmla="*/ 244 h 312"/>
                <a:gd name="T48" fmla="*/ 12 w 2296"/>
                <a:gd name="T49" fmla="*/ 218 h 312"/>
                <a:gd name="T50" fmla="*/ 3 w 2296"/>
                <a:gd name="T51" fmla="*/ 188 h 312"/>
                <a:gd name="T52" fmla="*/ 0 w 2296"/>
                <a:gd name="T53" fmla="*/ 157 h 312"/>
                <a:gd name="T54" fmla="*/ 3 w 2296"/>
                <a:gd name="T55" fmla="*/ 125 h 312"/>
                <a:gd name="T56" fmla="*/ 12 w 2296"/>
                <a:gd name="T57" fmla="*/ 96 h 312"/>
                <a:gd name="T58" fmla="*/ 27 w 2296"/>
                <a:gd name="T59" fmla="*/ 69 h 312"/>
                <a:gd name="T60" fmla="*/ 46 w 2296"/>
                <a:gd name="T61" fmla="*/ 46 h 312"/>
                <a:gd name="T62" fmla="*/ 69 w 2296"/>
                <a:gd name="T63" fmla="*/ 27 h 312"/>
                <a:gd name="T64" fmla="*/ 96 w 2296"/>
                <a:gd name="T65" fmla="*/ 13 h 312"/>
                <a:gd name="T66" fmla="*/ 126 w 2296"/>
                <a:gd name="T67" fmla="*/ 3 h 312"/>
                <a:gd name="T68" fmla="*/ 158 w 2296"/>
                <a:gd name="T69"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96" h="312">
                  <a:moveTo>
                    <a:pt x="158" y="0"/>
                  </a:moveTo>
                  <a:lnTo>
                    <a:pt x="2137" y="0"/>
                  </a:lnTo>
                  <a:lnTo>
                    <a:pt x="2169" y="3"/>
                  </a:lnTo>
                  <a:lnTo>
                    <a:pt x="2199" y="13"/>
                  </a:lnTo>
                  <a:lnTo>
                    <a:pt x="2225" y="27"/>
                  </a:lnTo>
                  <a:lnTo>
                    <a:pt x="2249" y="46"/>
                  </a:lnTo>
                  <a:lnTo>
                    <a:pt x="2268" y="69"/>
                  </a:lnTo>
                  <a:lnTo>
                    <a:pt x="2283" y="96"/>
                  </a:lnTo>
                  <a:lnTo>
                    <a:pt x="2292" y="125"/>
                  </a:lnTo>
                  <a:lnTo>
                    <a:pt x="2296" y="157"/>
                  </a:lnTo>
                  <a:lnTo>
                    <a:pt x="2292" y="188"/>
                  </a:lnTo>
                  <a:lnTo>
                    <a:pt x="2283" y="218"/>
                  </a:lnTo>
                  <a:lnTo>
                    <a:pt x="2268" y="244"/>
                  </a:lnTo>
                  <a:lnTo>
                    <a:pt x="2249" y="267"/>
                  </a:lnTo>
                  <a:lnTo>
                    <a:pt x="2225" y="286"/>
                  </a:lnTo>
                  <a:lnTo>
                    <a:pt x="2199" y="301"/>
                  </a:lnTo>
                  <a:lnTo>
                    <a:pt x="2169" y="309"/>
                  </a:lnTo>
                  <a:lnTo>
                    <a:pt x="2137" y="312"/>
                  </a:lnTo>
                  <a:lnTo>
                    <a:pt x="158" y="312"/>
                  </a:lnTo>
                  <a:lnTo>
                    <a:pt x="126" y="309"/>
                  </a:lnTo>
                  <a:lnTo>
                    <a:pt x="96" y="301"/>
                  </a:lnTo>
                  <a:lnTo>
                    <a:pt x="69" y="286"/>
                  </a:lnTo>
                  <a:lnTo>
                    <a:pt x="46" y="267"/>
                  </a:lnTo>
                  <a:lnTo>
                    <a:pt x="27" y="244"/>
                  </a:lnTo>
                  <a:lnTo>
                    <a:pt x="12" y="218"/>
                  </a:lnTo>
                  <a:lnTo>
                    <a:pt x="3" y="188"/>
                  </a:lnTo>
                  <a:lnTo>
                    <a:pt x="0" y="157"/>
                  </a:lnTo>
                  <a:lnTo>
                    <a:pt x="3" y="125"/>
                  </a:lnTo>
                  <a:lnTo>
                    <a:pt x="12" y="96"/>
                  </a:lnTo>
                  <a:lnTo>
                    <a:pt x="27" y="69"/>
                  </a:lnTo>
                  <a:lnTo>
                    <a:pt x="46" y="46"/>
                  </a:lnTo>
                  <a:lnTo>
                    <a:pt x="69" y="27"/>
                  </a:lnTo>
                  <a:lnTo>
                    <a:pt x="96" y="13"/>
                  </a:lnTo>
                  <a:lnTo>
                    <a:pt x="126" y="3"/>
                  </a:lnTo>
                  <a:lnTo>
                    <a:pt x="158"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43" name="Freeform 84"/>
            <p:cNvSpPr/>
            <p:nvPr/>
          </p:nvSpPr>
          <p:spPr bwMode="auto">
            <a:xfrm>
              <a:off x="2538413" y="2601913"/>
              <a:ext cx="47625" cy="123825"/>
            </a:xfrm>
            <a:custGeom>
              <a:avLst/>
              <a:gdLst>
                <a:gd name="T0" fmla="*/ 119 w 237"/>
                <a:gd name="T1" fmla="*/ 0 h 624"/>
                <a:gd name="T2" fmla="*/ 146 w 237"/>
                <a:gd name="T3" fmla="*/ 4 h 624"/>
                <a:gd name="T4" fmla="*/ 171 w 237"/>
                <a:gd name="T5" fmla="*/ 12 h 624"/>
                <a:gd name="T6" fmla="*/ 194 w 237"/>
                <a:gd name="T7" fmla="*/ 26 h 624"/>
                <a:gd name="T8" fmla="*/ 212 w 237"/>
                <a:gd name="T9" fmla="*/ 45 h 624"/>
                <a:gd name="T10" fmla="*/ 226 w 237"/>
                <a:gd name="T11" fmla="*/ 66 h 624"/>
                <a:gd name="T12" fmla="*/ 234 w 237"/>
                <a:gd name="T13" fmla="*/ 91 h 624"/>
                <a:gd name="T14" fmla="*/ 237 w 237"/>
                <a:gd name="T15" fmla="*/ 117 h 624"/>
                <a:gd name="T16" fmla="*/ 237 w 237"/>
                <a:gd name="T17" fmla="*/ 507 h 624"/>
                <a:gd name="T18" fmla="*/ 234 w 237"/>
                <a:gd name="T19" fmla="*/ 535 h 624"/>
                <a:gd name="T20" fmla="*/ 226 w 237"/>
                <a:gd name="T21" fmla="*/ 559 h 624"/>
                <a:gd name="T22" fmla="*/ 212 w 237"/>
                <a:gd name="T23" fmla="*/ 581 h 624"/>
                <a:gd name="T24" fmla="*/ 194 w 237"/>
                <a:gd name="T25" fmla="*/ 599 h 624"/>
                <a:gd name="T26" fmla="*/ 171 w 237"/>
                <a:gd name="T27" fmla="*/ 613 h 624"/>
                <a:gd name="T28" fmla="*/ 146 w 237"/>
                <a:gd name="T29" fmla="*/ 622 h 624"/>
                <a:gd name="T30" fmla="*/ 119 w 237"/>
                <a:gd name="T31" fmla="*/ 624 h 624"/>
                <a:gd name="T32" fmla="*/ 91 w 237"/>
                <a:gd name="T33" fmla="*/ 622 h 624"/>
                <a:gd name="T34" fmla="*/ 67 w 237"/>
                <a:gd name="T35" fmla="*/ 613 h 624"/>
                <a:gd name="T36" fmla="*/ 44 w 237"/>
                <a:gd name="T37" fmla="*/ 599 h 624"/>
                <a:gd name="T38" fmla="*/ 26 w 237"/>
                <a:gd name="T39" fmla="*/ 581 h 624"/>
                <a:gd name="T40" fmla="*/ 12 w 237"/>
                <a:gd name="T41" fmla="*/ 559 h 624"/>
                <a:gd name="T42" fmla="*/ 3 w 237"/>
                <a:gd name="T43" fmla="*/ 535 h 624"/>
                <a:gd name="T44" fmla="*/ 0 w 237"/>
                <a:gd name="T45" fmla="*/ 507 h 624"/>
                <a:gd name="T46" fmla="*/ 0 w 237"/>
                <a:gd name="T47" fmla="*/ 117 h 624"/>
                <a:gd name="T48" fmla="*/ 3 w 237"/>
                <a:gd name="T49" fmla="*/ 91 h 624"/>
                <a:gd name="T50" fmla="*/ 12 w 237"/>
                <a:gd name="T51" fmla="*/ 66 h 624"/>
                <a:gd name="T52" fmla="*/ 26 w 237"/>
                <a:gd name="T53" fmla="*/ 45 h 624"/>
                <a:gd name="T54" fmla="*/ 44 w 237"/>
                <a:gd name="T55" fmla="*/ 26 h 624"/>
                <a:gd name="T56" fmla="*/ 67 w 237"/>
                <a:gd name="T57" fmla="*/ 12 h 624"/>
                <a:gd name="T58" fmla="*/ 91 w 237"/>
                <a:gd name="T59" fmla="*/ 4 h 624"/>
                <a:gd name="T60" fmla="*/ 119 w 237"/>
                <a:gd name="T61" fmla="*/ 0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37" h="624">
                  <a:moveTo>
                    <a:pt x="119" y="0"/>
                  </a:moveTo>
                  <a:lnTo>
                    <a:pt x="146" y="4"/>
                  </a:lnTo>
                  <a:lnTo>
                    <a:pt x="171" y="12"/>
                  </a:lnTo>
                  <a:lnTo>
                    <a:pt x="194" y="26"/>
                  </a:lnTo>
                  <a:lnTo>
                    <a:pt x="212" y="45"/>
                  </a:lnTo>
                  <a:lnTo>
                    <a:pt x="226" y="66"/>
                  </a:lnTo>
                  <a:lnTo>
                    <a:pt x="234" y="91"/>
                  </a:lnTo>
                  <a:lnTo>
                    <a:pt x="237" y="117"/>
                  </a:lnTo>
                  <a:lnTo>
                    <a:pt x="237" y="507"/>
                  </a:lnTo>
                  <a:lnTo>
                    <a:pt x="234" y="535"/>
                  </a:lnTo>
                  <a:lnTo>
                    <a:pt x="226" y="559"/>
                  </a:lnTo>
                  <a:lnTo>
                    <a:pt x="212" y="581"/>
                  </a:lnTo>
                  <a:lnTo>
                    <a:pt x="194" y="599"/>
                  </a:lnTo>
                  <a:lnTo>
                    <a:pt x="171" y="613"/>
                  </a:lnTo>
                  <a:lnTo>
                    <a:pt x="146" y="622"/>
                  </a:lnTo>
                  <a:lnTo>
                    <a:pt x="119" y="624"/>
                  </a:lnTo>
                  <a:lnTo>
                    <a:pt x="91" y="622"/>
                  </a:lnTo>
                  <a:lnTo>
                    <a:pt x="67" y="613"/>
                  </a:lnTo>
                  <a:lnTo>
                    <a:pt x="44" y="599"/>
                  </a:lnTo>
                  <a:lnTo>
                    <a:pt x="26" y="581"/>
                  </a:lnTo>
                  <a:lnTo>
                    <a:pt x="12" y="559"/>
                  </a:lnTo>
                  <a:lnTo>
                    <a:pt x="3" y="535"/>
                  </a:lnTo>
                  <a:lnTo>
                    <a:pt x="0" y="507"/>
                  </a:lnTo>
                  <a:lnTo>
                    <a:pt x="0" y="117"/>
                  </a:lnTo>
                  <a:lnTo>
                    <a:pt x="3" y="91"/>
                  </a:lnTo>
                  <a:lnTo>
                    <a:pt x="12" y="66"/>
                  </a:lnTo>
                  <a:lnTo>
                    <a:pt x="26" y="45"/>
                  </a:lnTo>
                  <a:lnTo>
                    <a:pt x="44" y="26"/>
                  </a:lnTo>
                  <a:lnTo>
                    <a:pt x="67" y="12"/>
                  </a:lnTo>
                  <a:lnTo>
                    <a:pt x="91" y="4"/>
                  </a:lnTo>
                  <a:lnTo>
                    <a:pt x="119"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44" name="Freeform 85"/>
            <p:cNvSpPr/>
            <p:nvPr/>
          </p:nvSpPr>
          <p:spPr bwMode="auto">
            <a:xfrm>
              <a:off x="2617788" y="2570163"/>
              <a:ext cx="46038" cy="155575"/>
            </a:xfrm>
            <a:custGeom>
              <a:avLst/>
              <a:gdLst>
                <a:gd name="T0" fmla="*/ 120 w 238"/>
                <a:gd name="T1" fmla="*/ 0 h 780"/>
                <a:gd name="T2" fmla="*/ 146 w 238"/>
                <a:gd name="T3" fmla="*/ 3 h 780"/>
                <a:gd name="T4" fmla="*/ 172 w 238"/>
                <a:gd name="T5" fmla="*/ 12 h 780"/>
                <a:gd name="T6" fmla="*/ 193 w 238"/>
                <a:gd name="T7" fmla="*/ 26 h 780"/>
                <a:gd name="T8" fmla="*/ 213 w 238"/>
                <a:gd name="T9" fmla="*/ 44 h 780"/>
                <a:gd name="T10" fmla="*/ 226 w 238"/>
                <a:gd name="T11" fmla="*/ 66 h 780"/>
                <a:gd name="T12" fmla="*/ 235 w 238"/>
                <a:gd name="T13" fmla="*/ 90 h 780"/>
                <a:gd name="T14" fmla="*/ 238 w 238"/>
                <a:gd name="T15" fmla="*/ 117 h 780"/>
                <a:gd name="T16" fmla="*/ 238 w 238"/>
                <a:gd name="T17" fmla="*/ 663 h 780"/>
                <a:gd name="T18" fmla="*/ 235 w 238"/>
                <a:gd name="T19" fmla="*/ 691 h 780"/>
                <a:gd name="T20" fmla="*/ 226 w 238"/>
                <a:gd name="T21" fmla="*/ 715 h 780"/>
                <a:gd name="T22" fmla="*/ 213 w 238"/>
                <a:gd name="T23" fmla="*/ 737 h 780"/>
                <a:gd name="T24" fmla="*/ 193 w 238"/>
                <a:gd name="T25" fmla="*/ 755 h 780"/>
                <a:gd name="T26" fmla="*/ 172 w 238"/>
                <a:gd name="T27" fmla="*/ 769 h 780"/>
                <a:gd name="T28" fmla="*/ 146 w 238"/>
                <a:gd name="T29" fmla="*/ 778 h 780"/>
                <a:gd name="T30" fmla="*/ 120 w 238"/>
                <a:gd name="T31" fmla="*/ 780 h 780"/>
                <a:gd name="T32" fmla="*/ 92 w 238"/>
                <a:gd name="T33" fmla="*/ 778 h 780"/>
                <a:gd name="T34" fmla="*/ 68 w 238"/>
                <a:gd name="T35" fmla="*/ 769 h 780"/>
                <a:gd name="T36" fmla="*/ 45 w 238"/>
                <a:gd name="T37" fmla="*/ 755 h 780"/>
                <a:gd name="T38" fmla="*/ 27 w 238"/>
                <a:gd name="T39" fmla="*/ 737 h 780"/>
                <a:gd name="T40" fmla="*/ 13 w 238"/>
                <a:gd name="T41" fmla="*/ 715 h 780"/>
                <a:gd name="T42" fmla="*/ 4 w 238"/>
                <a:gd name="T43" fmla="*/ 691 h 780"/>
                <a:gd name="T44" fmla="*/ 0 w 238"/>
                <a:gd name="T45" fmla="*/ 663 h 780"/>
                <a:gd name="T46" fmla="*/ 0 w 238"/>
                <a:gd name="T47" fmla="*/ 117 h 780"/>
                <a:gd name="T48" fmla="*/ 4 w 238"/>
                <a:gd name="T49" fmla="*/ 90 h 780"/>
                <a:gd name="T50" fmla="*/ 13 w 238"/>
                <a:gd name="T51" fmla="*/ 66 h 780"/>
                <a:gd name="T52" fmla="*/ 27 w 238"/>
                <a:gd name="T53" fmla="*/ 44 h 780"/>
                <a:gd name="T54" fmla="*/ 45 w 238"/>
                <a:gd name="T55" fmla="*/ 26 h 780"/>
                <a:gd name="T56" fmla="*/ 68 w 238"/>
                <a:gd name="T57" fmla="*/ 12 h 780"/>
                <a:gd name="T58" fmla="*/ 92 w 238"/>
                <a:gd name="T59" fmla="*/ 3 h 780"/>
                <a:gd name="T60" fmla="*/ 120 w 238"/>
                <a:gd name="T61" fmla="*/ 0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38" h="780">
                  <a:moveTo>
                    <a:pt x="120" y="0"/>
                  </a:moveTo>
                  <a:lnTo>
                    <a:pt x="146" y="3"/>
                  </a:lnTo>
                  <a:lnTo>
                    <a:pt x="172" y="12"/>
                  </a:lnTo>
                  <a:lnTo>
                    <a:pt x="193" y="26"/>
                  </a:lnTo>
                  <a:lnTo>
                    <a:pt x="213" y="44"/>
                  </a:lnTo>
                  <a:lnTo>
                    <a:pt x="226" y="66"/>
                  </a:lnTo>
                  <a:lnTo>
                    <a:pt x="235" y="90"/>
                  </a:lnTo>
                  <a:lnTo>
                    <a:pt x="238" y="117"/>
                  </a:lnTo>
                  <a:lnTo>
                    <a:pt x="238" y="663"/>
                  </a:lnTo>
                  <a:lnTo>
                    <a:pt x="235" y="691"/>
                  </a:lnTo>
                  <a:lnTo>
                    <a:pt x="226" y="715"/>
                  </a:lnTo>
                  <a:lnTo>
                    <a:pt x="213" y="737"/>
                  </a:lnTo>
                  <a:lnTo>
                    <a:pt x="193" y="755"/>
                  </a:lnTo>
                  <a:lnTo>
                    <a:pt x="172" y="769"/>
                  </a:lnTo>
                  <a:lnTo>
                    <a:pt x="146" y="778"/>
                  </a:lnTo>
                  <a:lnTo>
                    <a:pt x="120" y="780"/>
                  </a:lnTo>
                  <a:lnTo>
                    <a:pt x="92" y="778"/>
                  </a:lnTo>
                  <a:lnTo>
                    <a:pt x="68" y="769"/>
                  </a:lnTo>
                  <a:lnTo>
                    <a:pt x="45" y="755"/>
                  </a:lnTo>
                  <a:lnTo>
                    <a:pt x="27" y="737"/>
                  </a:lnTo>
                  <a:lnTo>
                    <a:pt x="13" y="715"/>
                  </a:lnTo>
                  <a:lnTo>
                    <a:pt x="4" y="691"/>
                  </a:lnTo>
                  <a:lnTo>
                    <a:pt x="0" y="663"/>
                  </a:lnTo>
                  <a:lnTo>
                    <a:pt x="0" y="117"/>
                  </a:lnTo>
                  <a:lnTo>
                    <a:pt x="4" y="90"/>
                  </a:lnTo>
                  <a:lnTo>
                    <a:pt x="13" y="66"/>
                  </a:lnTo>
                  <a:lnTo>
                    <a:pt x="27" y="44"/>
                  </a:lnTo>
                  <a:lnTo>
                    <a:pt x="45" y="26"/>
                  </a:lnTo>
                  <a:lnTo>
                    <a:pt x="68" y="12"/>
                  </a:lnTo>
                  <a:lnTo>
                    <a:pt x="92" y="3"/>
                  </a:lnTo>
                  <a:lnTo>
                    <a:pt x="120"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48" name="Freeform 86"/>
            <p:cNvSpPr/>
            <p:nvPr/>
          </p:nvSpPr>
          <p:spPr bwMode="auto">
            <a:xfrm>
              <a:off x="2695575" y="2538413"/>
              <a:ext cx="47625" cy="187325"/>
            </a:xfrm>
            <a:custGeom>
              <a:avLst/>
              <a:gdLst>
                <a:gd name="T0" fmla="*/ 119 w 237"/>
                <a:gd name="T1" fmla="*/ 0 h 936"/>
                <a:gd name="T2" fmla="*/ 145 w 237"/>
                <a:gd name="T3" fmla="*/ 3 h 936"/>
                <a:gd name="T4" fmla="*/ 171 w 237"/>
                <a:gd name="T5" fmla="*/ 12 h 936"/>
                <a:gd name="T6" fmla="*/ 192 w 237"/>
                <a:gd name="T7" fmla="*/ 25 h 936"/>
                <a:gd name="T8" fmla="*/ 211 w 237"/>
                <a:gd name="T9" fmla="*/ 44 h 936"/>
                <a:gd name="T10" fmla="*/ 225 w 237"/>
                <a:gd name="T11" fmla="*/ 65 h 936"/>
                <a:gd name="T12" fmla="*/ 234 w 237"/>
                <a:gd name="T13" fmla="*/ 90 h 936"/>
                <a:gd name="T14" fmla="*/ 237 w 237"/>
                <a:gd name="T15" fmla="*/ 117 h 936"/>
                <a:gd name="T16" fmla="*/ 237 w 237"/>
                <a:gd name="T17" fmla="*/ 819 h 936"/>
                <a:gd name="T18" fmla="*/ 234 w 237"/>
                <a:gd name="T19" fmla="*/ 847 h 936"/>
                <a:gd name="T20" fmla="*/ 225 w 237"/>
                <a:gd name="T21" fmla="*/ 871 h 936"/>
                <a:gd name="T22" fmla="*/ 211 w 237"/>
                <a:gd name="T23" fmla="*/ 893 h 936"/>
                <a:gd name="T24" fmla="*/ 192 w 237"/>
                <a:gd name="T25" fmla="*/ 911 h 936"/>
                <a:gd name="T26" fmla="*/ 171 w 237"/>
                <a:gd name="T27" fmla="*/ 925 h 936"/>
                <a:gd name="T28" fmla="*/ 145 w 237"/>
                <a:gd name="T29" fmla="*/ 934 h 936"/>
                <a:gd name="T30" fmla="*/ 119 w 237"/>
                <a:gd name="T31" fmla="*/ 936 h 936"/>
                <a:gd name="T32" fmla="*/ 91 w 237"/>
                <a:gd name="T33" fmla="*/ 934 h 936"/>
                <a:gd name="T34" fmla="*/ 66 w 237"/>
                <a:gd name="T35" fmla="*/ 925 h 936"/>
                <a:gd name="T36" fmla="*/ 44 w 237"/>
                <a:gd name="T37" fmla="*/ 911 h 936"/>
                <a:gd name="T38" fmla="*/ 26 w 237"/>
                <a:gd name="T39" fmla="*/ 893 h 936"/>
                <a:gd name="T40" fmla="*/ 12 w 237"/>
                <a:gd name="T41" fmla="*/ 871 h 936"/>
                <a:gd name="T42" fmla="*/ 3 w 237"/>
                <a:gd name="T43" fmla="*/ 847 h 936"/>
                <a:gd name="T44" fmla="*/ 0 w 237"/>
                <a:gd name="T45" fmla="*/ 819 h 936"/>
                <a:gd name="T46" fmla="*/ 0 w 237"/>
                <a:gd name="T47" fmla="*/ 117 h 936"/>
                <a:gd name="T48" fmla="*/ 3 w 237"/>
                <a:gd name="T49" fmla="*/ 90 h 936"/>
                <a:gd name="T50" fmla="*/ 12 w 237"/>
                <a:gd name="T51" fmla="*/ 65 h 936"/>
                <a:gd name="T52" fmla="*/ 26 w 237"/>
                <a:gd name="T53" fmla="*/ 44 h 936"/>
                <a:gd name="T54" fmla="*/ 44 w 237"/>
                <a:gd name="T55" fmla="*/ 25 h 936"/>
                <a:gd name="T56" fmla="*/ 66 w 237"/>
                <a:gd name="T57" fmla="*/ 12 h 936"/>
                <a:gd name="T58" fmla="*/ 91 w 237"/>
                <a:gd name="T59" fmla="*/ 3 h 936"/>
                <a:gd name="T60" fmla="*/ 119 w 237"/>
                <a:gd name="T61"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37" h="936">
                  <a:moveTo>
                    <a:pt x="119" y="0"/>
                  </a:moveTo>
                  <a:lnTo>
                    <a:pt x="145" y="3"/>
                  </a:lnTo>
                  <a:lnTo>
                    <a:pt x="171" y="12"/>
                  </a:lnTo>
                  <a:lnTo>
                    <a:pt x="192" y="25"/>
                  </a:lnTo>
                  <a:lnTo>
                    <a:pt x="211" y="44"/>
                  </a:lnTo>
                  <a:lnTo>
                    <a:pt x="225" y="65"/>
                  </a:lnTo>
                  <a:lnTo>
                    <a:pt x="234" y="90"/>
                  </a:lnTo>
                  <a:lnTo>
                    <a:pt x="237" y="117"/>
                  </a:lnTo>
                  <a:lnTo>
                    <a:pt x="237" y="819"/>
                  </a:lnTo>
                  <a:lnTo>
                    <a:pt x="234" y="847"/>
                  </a:lnTo>
                  <a:lnTo>
                    <a:pt x="225" y="871"/>
                  </a:lnTo>
                  <a:lnTo>
                    <a:pt x="211" y="893"/>
                  </a:lnTo>
                  <a:lnTo>
                    <a:pt x="192" y="911"/>
                  </a:lnTo>
                  <a:lnTo>
                    <a:pt x="171" y="925"/>
                  </a:lnTo>
                  <a:lnTo>
                    <a:pt x="145" y="934"/>
                  </a:lnTo>
                  <a:lnTo>
                    <a:pt x="119" y="936"/>
                  </a:lnTo>
                  <a:lnTo>
                    <a:pt x="91" y="934"/>
                  </a:lnTo>
                  <a:lnTo>
                    <a:pt x="66" y="925"/>
                  </a:lnTo>
                  <a:lnTo>
                    <a:pt x="44" y="911"/>
                  </a:lnTo>
                  <a:lnTo>
                    <a:pt x="26" y="893"/>
                  </a:lnTo>
                  <a:lnTo>
                    <a:pt x="12" y="871"/>
                  </a:lnTo>
                  <a:lnTo>
                    <a:pt x="3" y="847"/>
                  </a:lnTo>
                  <a:lnTo>
                    <a:pt x="0" y="819"/>
                  </a:lnTo>
                  <a:lnTo>
                    <a:pt x="0" y="117"/>
                  </a:lnTo>
                  <a:lnTo>
                    <a:pt x="3" y="90"/>
                  </a:lnTo>
                  <a:lnTo>
                    <a:pt x="12" y="65"/>
                  </a:lnTo>
                  <a:lnTo>
                    <a:pt x="26" y="44"/>
                  </a:lnTo>
                  <a:lnTo>
                    <a:pt x="44" y="25"/>
                  </a:lnTo>
                  <a:lnTo>
                    <a:pt x="66" y="12"/>
                  </a:lnTo>
                  <a:lnTo>
                    <a:pt x="91" y="3"/>
                  </a:lnTo>
                  <a:lnTo>
                    <a:pt x="119"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49" name="Freeform 87"/>
            <p:cNvSpPr/>
            <p:nvPr/>
          </p:nvSpPr>
          <p:spPr bwMode="auto">
            <a:xfrm>
              <a:off x="2428875" y="2376488"/>
              <a:ext cx="690563" cy="449263"/>
            </a:xfrm>
            <a:custGeom>
              <a:avLst/>
              <a:gdLst>
                <a:gd name="T0" fmla="*/ 3325 w 3483"/>
                <a:gd name="T1" fmla="*/ 0 h 2264"/>
                <a:gd name="T2" fmla="*/ 3387 w 3483"/>
                <a:gd name="T3" fmla="*/ 12 h 2264"/>
                <a:gd name="T4" fmla="*/ 3437 w 3483"/>
                <a:gd name="T5" fmla="*/ 46 h 2264"/>
                <a:gd name="T6" fmla="*/ 3471 w 3483"/>
                <a:gd name="T7" fmla="*/ 95 h 2264"/>
                <a:gd name="T8" fmla="*/ 3483 w 3483"/>
                <a:gd name="T9" fmla="*/ 156 h 2264"/>
                <a:gd name="T10" fmla="*/ 3270 w 3483"/>
                <a:gd name="T11" fmla="*/ 1716 h 2264"/>
                <a:gd name="T12" fmla="*/ 3330 w 3483"/>
                <a:gd name="T13" fmla="*/ 1587 h 2264"/>
                <a:gd name="T14" fmla="*/ 3367 w 3483"/>
                <a:gd name="T15" fmla="*/ 1449 h 2264"/>
                <a:gd name="T16" fmla="*/ 3380 w 3483"/>
                <a:gd name="T17" fmla="*/ 1307 h 2264"/>
                <a:gd name="T18" fmla="*/ 3369 w 3483"/>
                <a:gd name="T19" fmla="*/ 1171 h 2264"/>
                <a:gd name="T20" fmla="*/ 3337 w 3483"/>
                <a:gd name="T21" fmla="*/ 1041 h 2264"/>
                <a:gd name="T22" fmla="*/ 3283 w 3483"/>
                <a:gd name="T23" fmla="*/ 919 h 2264"/>
                <a:gd name="T24" fmla="*/ 3210 w 3483"/>
                <a:gd name="T25" fmla="*/ 805 h 2264"/>
                <a:gd name="T26" fmla="*/ 3166 w 3483"/>
                <a:gd name="T27" fmla="*/ 313 h 2264"/>
                <a:gd name="T28" fmla="*/ 317 w 3483"/>
                <a:gd name="T29" fmla="*/ 1952 h 2264"/>
                <a:gd name="T30" fmla="*/ 2042 w 3483"/>
                <a:gd name="T31" fmla="*/ 1992 h 2264"/>
                <a:gd name="T32" fmla="*/ 2153 w 3483"/>
                <a:gd name="T33" fmla="*/ 2057 h 2264"/>
                <a:gd name="T34" fmla="*/ 2272 w 3483"/>
                <a:gd name="T35" fmla="*/ 2105 h 2264"/>
                <a:gd name="T36" fmla="*/ 2399 w 3483"/>
                <a:gd name="T37" fmla="*/ 2135 h 2264"/>
                <a:gd name="T38" fmla="*/ 2530 w 3483"/>
                <a:gd name="T39" fmla="*/ 2144 h 2264"/>
                <a:gd name="T40" fmla="*/ 2675 w 3483"/>
                <a:gd name="T41" fmla="*/ 2132 h 2264"/>
                <a:gd name="T42" fmla="*/ 2815 w 3483"/>
                <a:gd name="T43" fmla="*/ 2096 h 2264"/>
                <a:gd name="T44" fmla="*/ 2946 w 3483"/>
                <a:gd name="T45" fmla="*/ 2036 h 2264"/>
                <a:gd name="T46" fmla="*/ 3170 w 3483"/>
                <a:gd name="T47" fmla="*/ 2257 h 2264"/>
                <a:gd name="T48" fmla="*/ 3180 w 3483"/>
                <a:gd name="T49" fmla="*/ 2264 h 2264"/>
                <a:gd name="T50" fmla="*/ 127 w 3483"/>
                <a:gd name="T51" fmla="*/ 2261 h 2264"/>
                <a:gd name="T52" fmla="*/ 70 w 3483"/>
                <a:gd name="T53" fmla="*/ 2238 h 2264"/>
                <a:gd name="T54" fmla="*/ 27 w 3483"/>
                <a:gd name="T55" fmla="*/ 2195 h 2264"/>
                <a:gd name="T56" fmla="*/ 3 w 3483"/>
                <a:gd name="T57" fmla="*/ 2139 h 2264"/>
                <a:gd name="T58" fmla="*/ 0 w 3483"/>
                <a:gd name="T59" fmla="*/ 156 h 2264"/>
                <a:gd name="T60" fmla="*/ 13 w 3483"/>
                <a:gd name="T61" fmla="*/ 96 h 2264"/>
                <a:gd name="T62" fmla="*/ 47 w 3483"/>
                <a:gd name="T63" fmla="*/ 46 h 2264"/>
                <a:gd name="T64" fmla="*/ 97 w 3483"/>
                <a:gd name="T65" fmla="*/ 12 h 2264"/>
                <a:gd name="T66" fmla="*/ 159 w 3483"/>
                <a:gd name="T67" fmla="*/ 0 h 2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83" h="2264">
                  <a:moveTo>
                    <a:pt x="159" y="0"/>
                  </a:moveTo>
                  <a:lnTo>
                    <a:pt x="3325" y="0"/>
                  </a:lnTo>
                  <a:lnTo>
                    <a:pt x="3357" y="4"/>
                  </a:lnTo>
                  <a:lnTo>
                    <a:pt x="3387" y="12"/>
                  </a:lnTo>
                  <a:lnTo>
                    <a:pt x="3413" y="27"/>
                  </a:lnTo>
                  <a:lnTo>
                    <a:pt x="3437" y="46"/>
                  </a:lnTo>
                  <a:lnTo>
                    <a:pt x="3456" y="69"/>
                  </a:lnTo>
                  <a:lnTo>
                    <a:pt x="3471" y="95"/>
                  </a:lnTo>
                  <a:lnTo>
                    <a:pt x="3479" y="125"/>
                  </a:lnTo>
                  <a:lnTo>
                    <a:pt x="3483" y="156"/>
                  </a:lnTo>
                  <a:lnTo>
                    <a:pt x="3483" y="1927"/>
                  </a:lnTo>
                  <a:lnTo>
                    <a:pt x="3270" y="1716"/>
                  </a:lnTo>
                  <a:lnTo>
                    <a:pt x="3303" y="1653"/>
                  </a:lnTo>
                  <a:lnTo>
                    <a:pt x="3330" y="1587"/>
                  </a:lnTo>
                  <a:lnTo>
                    <a:pt x="3351" y="1520"/>
                  </a:lnTo>
                  <a:lnTo>
                    <a:pt x="3367" y="1449"/>
                  </a:lnTo>
                  <a:lnTo>
                    <a:pt x="3377" y="1379"/>
                  </a:lnTo>
                  <a:lnTo>
                    <a:pt x="3380" y="1307"/>
                  </a:lnTo>
                  <a:lnTo>
                    <a:pt x="3377" y="1239"/>
                  </a:lnTo>
                  <a:lnTo>
                    <a:pt x="3369" y="1171"/>
                  </a:lnTo>
                  <a:lnTo>
                    <a:pt x="3355" y="1105"/>
                  </a:lnTo>
                  <a:lnTo>
                    <a:pt x="3337" y="1041"/>
                  </a:lnTo>
                  <a:lnTo>
                    <a:pt x="3312" y="979"/>
                  </a:lnTo>
                  <a:lnTo>
                    <a:pt x="3283" y="919"/>
                  </a:lnTo>
                  <a:lnTo>
                    <a:pt x="3249" y="860"/>
                  </a:lnTo>
                  <a:lnTo>
                    <a:pt x="3210" y="805"/>
                  </a:lnTo>
                  <a:lnTo>
                    <a:pt x="3166" y="753"/>
                  </a:lnTo>
                  <a:lnTo>
                    <a:pt x="3166" y="313"/>
                  </a:lnTo>
                  <a:lnTo>
                    <a:pt x="317" y="313"/>
                  </a:lnTo>
                  <a:lnTo>
                    <a:pt x="317" y="1952"/>
                  </a:lnTo>
                  <a:lnTo>
                    <a:pt x="1989" y="1952"/>
                  </a:lnTo>
                  <a:lnTo>
                    <a:pt x="2042" y="1992"/>
                  </a:lnTo>
                  <a:lnTo>
                    <a:pt x="2096" y="2027"/>
                  </a:lnTo>
                  <a:lnTo>
                    <a:pt x="2153" y="2057"/>
                  </a:lnTo>
                  <a:lnTo>
                    <a:pt x="2211" y="2083"/>
                  </a:lnTo>
                  <a:lnTo>
                    <a:pt x="2272" y="2105"/>
                  </a:lnTo>
                  <a:lnTo>
                    <a:pt x="2335" y="2122"/>
                  </a:lnTo>
                  <a:lnTo>
                    <a:pt x="2399" y="2135"/>
                  </a:lnTo>
                  <a:lnTo>
                    <a:pt x="2464" y="2142"/>
                  </a:lnTo>
                  <a:lnTo>
                    <a:pt x="2530" y="2144"/>
                  </a:lnTo>
                  <a:lnTo>
                    <a:pt x="2604" y="2141"/>
                  </a:lnTo>
                  <a:lnTo>
                    <a:pt x="2675" y="2132"/>
                  </a:lnTo>
                  <a:lnTo>
                    <a:pt x="2746" y="2117"/>
                  </a:lnTo>
                  <a:lnTo>
                    <a:pt x="2815" y="2096"/>
                  </a:lnTo>
                  <a:lnTo>
                    <a:pt x="2882" y="2069"/>
                  </a:lnTo>
                  <a:lnTo>
                    <a:pt x="2946" y="2036"/>
                  </a:lnTo>
                  <a:lnTo>
                    <a:pt x="3166" y="2253"/>
                  </a:lnTo>
                  <a:lnTo>
                    <a:pt x="3170" y="2257"/>
                  </a:lnTo>
                  <a:lnTo>
                    <a:pt x="3175" y="2260"/>
                  </a:lnTo>
                  <a:lnTo>
                    <a:pt x="3180" y="2264"/>
                  </a:lnTo>
                  <a:lnTo>
                    <a:pt x="159" y="2264"/>
                  </a:lnTo>
                  <a:lnTo>
                    <a:pt x="127" y="2261"/>
                  </a:lnTo>
                  <a:lnTo>
                    <a:pt x="97" y="2252"/>
                  </a:lnTo>
                  <a:lnTo>
                    <a:pt x="70" y="2238"/>
                  </a:lnTo>
                  <a:lnTo>
                    <a:pt x="47" y="2218"/>
                  </a:lnTo>
                  <a:lnTo>
                    <a:pt x="27" y="2195"/>
                  </a:lnTo>
                  <a:lnTo>
                    <a:pt x="13" y="2169"/>
                  </a:lnTo>
                  <a:lnTo>
                    <a:pt x="3" y="2139"/>
                  </a:lnTo>
                  <a:lnTo>
                    <a:pt x="0" y="2109"/>
                  </a:lnTo>
                  <a:lnTo>
                    <a:pt x="0" y="156"/>
                  </a:lnTo>
                  <a:lnTo>
                    <a:pt x="3" y="125"/>
                  </a:lnTo>
                  <a:lnTo>
                    <a:pt x="13" y="96"/>
                  </a:lnTo>
                  <a:lnTo>
                    <a:pt x="27" y="69"/>
                  </a:lnTo>
                  <a:lnTo>
                    <a:pt x="47" y="46"/>
                  </a:lnTo>
                  <a:lnTo>
                    <a:pt x="70" y="27"/>
                  </a:lnTo>
                  <a:lnTo>
                    <a:pt x="97" y="12"/>
                  </a:lnTo>
                  <a:lnTo>
                    <a:pt x="127" y="4"/>
                  </a:lnTo>
                  <a:lnTo>
                    <a:pt x="159"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50" name="Freeform 88"/>
            <p:cNvSpPr>
              <a:spLocks noEditPoints="1"/>
            </p:cNvSpPr>
            <p:nvPr/>
          </p:nvSpPr>
          <p:spPr bwMode="auto">
            <a:xfrm>
              <a:off x="2794000" y="2500313"/>
              <a:ext cx="309563" cy="304800"/>
            </a:xfrm>
            <a:custGeom>
              <a:avLst/>
              <a:gdLst>
                <a:gd name="T0" fmla="*/ 583 w 1559"/>
                <a:gd name="T1" fmla="*/ 151 h 1537"/>
                <a:gd name="T2" fmla="*/ 433 w 1559"/>
                <a:gd name="T3" fmla="*/ 203 h 1537"/>
                <a:gd name="T4" fmla="*/ 303 w 1559"/>
                <a:gd name="T5" fmla="*/ 299 h 1537"/>
                <a:gd name="T6" fmla="*/ 207 w 1559"/>
                <a:gd name="T7" fmla="*/ 426 h 1537"/>
                <a:gd name="T8" fmla="*/ 152 w 1559"/>
                <a:gd name="T9" fmla="*/ 576 h 1537"/>
                <a:gd name="T10" fmla="*/ 145 w 1559"/>
                <a:gd name="T11" fmla="*/ 736 h 1537"/>
                <a:gd name="T12" fmla="*/ 183 w 1559"/>
                <a:gd name="T13" fmla="*/ 889 h 1537"/>
                <a:gd name="T14" fmla="*/ 267 w 1559"/>
                <a:gd name="T15" fmla="*/ 1025 h 1537"/>
                <a:gd name="T16" fmla="*/ 387 w 1559"/>
                <a:gd name="T17" fmla="*/ 1132 h 1537"/>
                <a:gd name="T18" fmla="*/ 531 w 1559"/>
                <a:gd name="T19" fmla="*/ 1201 h 1537"/>
                <a:gd name="T20" fmla="*/ 691 w 1559"/>
                <a:gd name="T21" fmla="*/ 1224 h 1537"/>
                <a:gd name="T22" fmla="*/ 851 w 1559"/>
                <a:gd name="T23" fmla="*/ 1201 h 1537"/>
                <a:gd name="T24" fmla="*/ 996 w 1559"/>
                <a:gd name="T25" fmla="*/ 1132 h 1537"/>
                <a:gd name="T26" fmla="*/ 1117 w 1559"/>
                <a:gd name="T27" fmla="*/ 1025 h 1537"/>
                <a:gd name="T28" fmla="*/ 1199 w 1559"/>
                <a:gd name="T29" fmla="*/ 889 h 1537"/>
                <a:gd name="T30" fmla="*/ 1238 w 1559"/>
                <a:gd name="T31" fmla="*/ 736 h 1537"/>
                <a:gd name="T32" fmla="*/ 1230 w 1559"/>
                <a:gd name="T33" fmla="*/ 576 h 1537"/>
                <a:gd name="T34" fmla="*/ 1176 w 1559"/>
                <a:gd name="T35" fmla="*/ 426 h 1537"/>
                <a:gd name="T36" fmla="*/ 1080 w 1559"/>
                <a:gd name="T37" fmla="*/ 299 h 1537"/>
                <a:gd name="T38" fmla="*/ 950 w 1559"/>
                <a:gd name="T39" fmla="*/ 203 h 1537"/>
                <a:gd name="T40" fmla="*/ 800 w 1559"/>
                <a:gd name="T41" fmla="*/ 151 h 1537"/>
                <a:gd name="T42" fmla="*/ 691 w 1559"/>
                <a:gd name="T43" fmla="*/ 0 h 1537"/>
                <a:gd name="T44" fmla="*/ 871 w 1559"/>
                <a:gd name="T45" fmla="*/ 23 h 1537"/>
                <a:gd name="T46" fmla="*/ 1037 w 1559"/>
                <a:gd name="T47" fmla="*/ 91 h 1537"/>
                <a:gd name="T48" fmla="*/ 1181 w 1559"/>
                <a:gd name="T49" fmla="*/ 200 h 1537"/>
                <a:gd name="T50" fmla="*/ 1291 w 1559"/>
                <a:gd name="T51" fmla="*/ 341 h 1537"/>
                <a:gd name="T52" fmla="*/ 1359 w 1559"/>
                <a:gd name="T53" fmla="*/ 504 h 1537"/>
                <a:gd name="T54" fmla="*/ 1382 w 1559"/>
                <a:gd name="T55" fmla="*/ 682 h 1537"/>
                <a:gd name="T56" fmla="*/ 1357 w 1559"/>
                <a:gd name="T57" fmla="*/ 865 h 1537"/>
                <a:gd name="T58" fmla="*/ 1284 w 1559"/>
                <a:gd name="T59" fmla="*/ 1032 h 1537"/>
                <a:gd name="T60" fmla="*/ 1243 w 1559"/>
                <a:gd name="T61" fmla="*/ 1164 h 1537"/>
                <a:gd name="T62" fmla="*/ 1288 w 1559"/>
                <a:gd name="T63" fmla="*/ 1174 h 1537"/>
                <a:gd name="T64" fmla="*/ 1551 w 1559"/>
                <a:gd name="T65" fmla="*/ 1434 h 1537"/>
                <a:gd name="T66" fmla="*/ 1557 w 1559"/>
                <a:gd name="T67" fmla="*/ 1486 h 1537"/>
                <a:gd name="T68" fmla="*/ 1524 w 1559"/>
                <a:gd name="T69" fmla="*/ 1529 h 1537"/>
                <a:gd name="T70" fmla="*/ 1471 w 1559"/>
                <a:gd name="T71" fmla="*/ 1535 h 1537"/>
                <a:gd name="T72" fmla="*/ 1201 w 1559"/>
                <a:gd name="T73" fmla="*/ 1283 h 1537"/>
                <a:gd name="T74" fmla="*/ 1181 w 1559"/>
                <a:gd name="T75" fmla="*/ 1242 h 1537"/>
                <a:gd name="T76" fmla="*/ 1099 w 1559"/>
                <a:gd name="T77" fmla="*/ 1232 h 1537"/>
                <a:gd name="T78" fmla="*/ 935 w 1559"/>
                <a:gd name="T79" fmla="*/ 1320 h 1537"/>
                <a:gd name="T80" fmla="*/ 754 w 1559"/>
                <a:gd name="T81" fmla="*/ 1361 h 1537"/>
                <a:gd name="T82" fmla="*/ 571 w 1559"/>
                <a:gd name="T83" fmla="*/ 1353 h 1537"/>
                <a:gd name="T84" fmla="*/ 400 w 1559"/>
                <a:gd name="T85" fmla="*/ 1300 h 1537"/>
                <a:gd name="T86" fmla="*/ 248 w 1559"/>
                <a:gd name="T87" fmla="*/ 1205 h 1537"/>
                <a:gd name="T88" fmla="*/ 125 w 1559"/>
                <a:gd name="T89" fmla="*/ 1072 h 1537"/>
                <a:gd name="T90" fmla="*/ 42 w 1559"/>
                <a:gd name="T91" fmla="*/ 916 h 1537"/>
                <a:gd name="T92" fmla="*/ 3 w 1559"/>
                <a:gd name="T93" fmla="*/ 742 h 1537"/>
                <a:gd name="T94" fmla="*/ 11 w 1559"/>
                <a:gd name="T95" fmla="*/ 562 h 1537"/>
                <a:gd name="T96" fmla="*/ 65 w 1559"/>
                <a:gd name="T97" fmla="*/ 394 h 1537"/>
                <a:gd name="T98" fmla="*/ 161 w 1559"/>
                <a:gd name="T99" fmla="*/ 244 h 1537"/>
                <a:gd name="T100" fmla="*/ 295 w 1559"/>
                <a:gd name="T101" fmla="*/ 122 h 1537"/>
                <a:gd name="T102" fmla="*/ 454 w 1559"/>
                <a:gd name="T103" fmla="*/ 41 h 1537"/>
                <a:gd name="T104" fmla="*/ 630 w 1559"/>
                <a:gd name="T105" fmla="*/ 2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59" h="1537">
                  <a:moveTo>
                    <a:pt x="691" y="140"/>
                  </a:moveTo>
                  <a:lnTo>
                    <a:pt x="637" y="142"/>
                  </a:lnTo>
                  <a:lnTo>
                    <a:pt x="583" y="151"/>
                  </a:lnTo>
                  <a:lnTo>
                    <a:pt x="531" y="163"/>
                  </a:lnTo>
                  <a:lnTo>
                    <a:pt x="481" y="181"/>
                  </a:lnTo>
                  <a:lnTo>
                    <a:pt x="433" y="203"/>
                  </a:lnTo>
                  <a:lnTo>
                    <a:pt x="387" y="231"/>
                  </a:lnTo>
                  <a:lnTo>
                    <a:pt x="343" y="262"/>
                  </a:lnTo>
                  <a:lnTo>
                    <a:pt x="303" y="299"/>
                  </a:lnTo>
                  <a:lnTo>
                    <a:pt x="267" y="339"/>
                  </a:lnTo>
                  <a:lnTo>
                    <a:pt x="235" y="381"/>
                  </a:lnTo>
                  <a:lnTo>
                    <a:pt x="207" y="426"/>
                  </a:lnTo>
                  <a:lnTo>
                    <a:pt x="183" y="475"/>
                  </a:lnTo>
                  <a:lnTo>
                    <a:pt x="165" y="524"/>
                  </a:lnTo>
                  <a:lnTo>
                    <a:pt x="152" y="576"/>
                  </a:lnTo>
                  <a:lnTo>
                    <a:pt x="145" y="628"/>
                  </a:lnTo>
                  <a:lnTo>
                    <a:pt x="142" y="682"/>
                  </a:lnTo>
                  <a:lnTo>
                    <a:pt x="145" y="736"/>
                  </a:lnTo>
                  <a:lnTo>
                    <a:pt x="152" y="788"/>
                  </a:lnTo>
                  <a:lnTo>
                    <a:pt x="165" y="840"/>
                  </a:lnTo>
                  <a:lnTo>
                    <a:pt x="183" y="889"/>
                  </a:lnTo>
                  <a:lnTo>
                    <a:pt x="207" y="937"/>
                  </a:lnTo>
                  <a:lnTo>
                    <a:pt x="235" y="982"/>
                  </a:lnTo>
                  <a:lnTo>
                    <a:pt x="267" y="1025"/>
                  </a:lnTo>
                  <a:lnTo>
                    <a:pt x="303" y="1065"/>
                  </a:lnTo>
                  <a:lnTo>
                    <a:pt x="343" y="1101"/>
                  </a:lnTo>
                  <a:lnTo>
                    <a:pt x="387" y="1132"/>
                  </a:lnTo>
                  <a:lnTo>
                    <a:pt x="433" y="1160"/>
                  </a:lnTo>
                  <a:lnTo>
                    <a:pt x="481" y="1183"/>
                  </a:lnTo>
                  <a:lnTo>
                    <a:pt x="531" y="1201"/>
                  </a:lnTo>
                  <a:lnTo>
                    <a:pt x="583" y="1213"/>
                  </a:lnTo>
                  <a:lnTo>
                    <a:pt x="637" y="1221"/>
                  </a:lnTo>
                  <a:lnTo>
                    <a:pt x="691" y="1224"/>
                  </a:lnTo>
                  <a:lnTo>
                    <a:pt x="746" y="1221"/>
                  </a:lnTo>
                  <a:lnTo>
                    <a:pt x="800" y="1213"/>
                  </a:lnTo>
                  <a:lnTo>
                    <a:pt x="851" y="1201"/>
                  </a:lnTo>
                  <a:lnTo>
                    <a:pt x="902" y="1183"/>
                  </a:lnTo>
                  <a:lnTo>
                    <a:pt x="950" y="1160"/>
                  </a:lnTo>
                  <a:lnTo>
                    <a:pt x="996" y="1132"/>
                  </a:lnTo>
                  <a:lnTo>
                    <a:pt x="1040" y="1101"/>
                  </a:lnTo>
                  <a:lnTo>
                    <a:pt x="1080" y="1065"/>
                  </a:lnTo>
                  <a:lnTo>
                    <a:pt x="1117" y="1025"/>
                  </a:lnTo>
                  <a:lnTo>
                    <a:pt x="1149" y="982"/>
                  </a:lnTo>
                  <a:lnTo>
                    <a:pt x="1176" y="937"/>
                  </a:lnTo>
                  <a:lnTo>
                    <a:pt x="1199" y="889"/>
                  </a:lnTo>
                  <a:lnTo>
                    <a:pt x="1217" y="840"/>
                  </a:lnTo>
                  <a:lnTo>
                    <a:pt x="1230" y="788"/>
                  </a:lnTo>
                  <a:lnTo>
                    <a:pt x="1238" y="736"/>
                  </a:lnTo>
                  <a:lnTo>
                    <a:pt x="1240" y="682"/>
                  </a:lnTo>
                  <a:lnTo>
                    <a:pt x="1238" y="628"/>
                  </a:lnTo>
                  <a:lnTo>
                    <a:pt x="1230" y="576"/>
                  </a:lnTo>
                  <a:lnTo>
                    <a:pt x="1217" y="524"/>
                  </a:lnTo>
                  <a:lnTo>
                    <a:pt x="1199" y="475"/>
                  </a:lnTo>
                  <a:lnTo>
                    <a:pt x="1176" y="426"/>
                  </a:lnTo>
                  <a:lnTo>
                    <a:pt x="1149" y="381"/>
                  </a:lnTo>
                  <a:lnTo>
                    <a:pt x="1117" y="339"/>
                  </a:lnTo>
                  <a:lnTo>
                    <a:pt x="1080" y="299"/>
                  </a:lnTo>
                  <a:lnTo>
                    <a:pt x="1040" y="262"/>
                  </a:lnTo>
                  <a:lnTo>
                    <a:pt x="996" y="231"/>
                  </a:lnTo>
                  <a:lnTo>
                    <a:pt x="950" y="203"/>
                  </a:lnTo>
                  <a:lnTo>
                    <a:pt x="902" y="181"/>
                  </a:lnTo>
                  <a:lnTo>
                    <a:pt x="851" y="163"/>
                  </a:lnTo>
                  <a:lnTo>
                    <a:pt x="800" y="151"/>
                  </a:lnTo>
                  <a:lnTo>
                    <a:pt x="746" y="142"/>
                  </a:lnTo>
                  <a:lnTo>
                    <a:pt x="691" y="140"/>
                  </a:lnTo>
                  <a:close/>
                  <a:moveTo>
                    <a:pt x="691" y="0"/>
                  </a:moveTo>
                  <a:lnTo>
                    <a:pt x="753" y="2"/>
                  </a:lnTo>
                  <a:lnTo>
                    <a:pt x="813" y="11"/>
                  </a:lnTo>
                  <a:lnTo>
                    <a:pt x="871" y="23"/>
                  </a:lnTo>
                  <a:lnTo>
                    <a:pt x="928" y="41"/>
                  </a:lnTo>
                  <a:lnTo>
                    <a:pt x="983" y="63"/>
                  </a:lnTo>
                  <a:lnTo>
                    <a:pt x="1037" y="91"/>
                  </a:lnTo>
                  <a:lnTo>
                    <a:pt x="1087" y="122"/>
                  </a:lnTo>
                  <a:lnTo>
                    <a:pt x="1135" y="159"/>
                  </a:lnTo>
                  <a:lnTo>
                    <a:pt x="1181" y="200"/>
                  </a:lnTo>
                  <a:lnTo>
                    <a:pt x="1221" y="244"/>
                  </a:lnTo>
                  <a:lnTo>
                    <a:pt x="1259" y="292"/>
                  </a:lnTo>
                  <a:lnTo>
                    <a:pt x="1291" y="341"/>
                  </a:lnTo>
                  <a:lnTo>
                    <a:pt x="1318" y="394"/>
                  </a:lnTo>
                  <a:lnTo>
                    <a:pt x="1341" y="448"/>
                  </a:lnTo>
                  <a:lnTo>
                    <a:pt x="1359" y="504"/>
                  </a:lnTo>
                  <a:lnTo>
                    <a:pt x="1372" y="562"/>
                  </a:lnTo>
                  <a:lnTo>
                    <a:pt x="1380" y="621"/>
                  </a:lnTo>
                  <a:lnTo>
                    <a:pt x="1382" y="682"/>
                  </a:lnTo>
                  <a:lnTo>
                    <a:pt x="1379" y="744"/>
                  </a:lnTo>
                  <a:lnTo>
                    <a:pt x="1372" y="805"/>
                  </a:lnTo>
                  <a:lnTo>
                    <a:pt x="1357" y="865"/>
                  </a:lnTo>
                  <a:lnTo>
                    <a:pt x="1338" y="923"/>
                  </a:lnTo>
                  <a:lnTo>
                    <a:pt x="1313" y="979"/>
                  </a:lnTo>
                  <a:lnTo>
                    <a:pt x="1284" y="1032"/>
                  </a:lnTo>
                  <a:lnTo>
                    <a:pt x="1249" y="1083"/>
                  </a:lnTo>
                  <a:lnTo>
                    <a:pt x="1210" y="1131"/>
                  </a:lnTo>
                  <a:lnTo>
                    <a:pt x="1243" y="1164"/>
                  </a:lnTo>
                  <a:lnTo>
                    <a:pt x="1259" y="1164"/>
                  </a:lnTo>
                  <a:lnTo>
                    <a:pt x="1274" y="1167"/>
                  </a:lnTo>
                  <a:lnTo>
                    <a:pt x="1288" y="1174"/>
                  </a:lnTo>
                  <a:lnTo>
                    <a:pt x="1301" y="1184"/>
                  </a:lnTo>
                  <a:lnTo>
                    <a:pt x="1539" y="1419"/>
                  </a:lnTo>
                  <a:lnTo>
                    <a:pt x="1551" y="1434"/>
                  </a:lnTo>
                  <a:lnTo>
                    <a:pt x="1557" y="1451"/>
                  </a:lnTo>
                  <a:lnTo>
                    <a:pt x="1559" y="1468"/>
                  </a:lnTo>
                  <a:lnTo>
                    <a:pt x="1557" y="1486"/>
                  </a:lnTo>
                  <a:lnTo>
                    <a:pt x="1551" y="1503"/>
                  </a:lnTo>
                  <a:lnTo>
                    <a:pt x="1539" y="1517"/>
                  </a:lnTo>
                  <a:lnTo>
                    <a:pt x="1524" y="1529"/>
                  </a:lnTo>
                  <a:lnTo>
                    <a:pt x="1507" y="1535"/>
                  </a:lnTo>
                  <a:lnTo>
                    <a:pt x="1489" y="1537"/>
                  </a:lnTo>
                  <a:lnTo>
                    <a:pt x="1471" y="1535"/>
                  </a:lnTo>
                  <a:lnTo>
                    <a:pt x="1454" y="1529"/>
                  </a:lnTo>
                  <a:lnTo>
                    <a:pt x="1439" y="1517"/>
                  </a:lnTo>
                  <a:lnTo>
                    <a:pt x="1201" y="1283"/>
                  </a:lnTo>
                  <a:lnTo>
                    <a:pt x="1190" y="1270"/>
                  </a:lnTo>
                  <a:lnTo>
                    <a:pt x="1184" y="1256"/>
                  </a:lnTo>
                  <a:lnTo>
                    <a:pt x="1181" y="1242"/>
                  </a:lnTo>
                  <a:lnTo>
                    <a:pt x="1181" y="1226"/>
                  </a:lnTo>
                  <a:lnTo>
                    <a:pt x="1148" y="1193"/>
                  </a:lnTo>
                  <a:lnTo>
                    <a:pt x="1099" y="1232"/>
                  </a:lnTo>
                  <a:lnTo>
                    <a:pt x="1046" y="1266"/>
                  </a:lnTo>
                  <a:lnTo>
                    <a:pt x="992" y="1295"/>
                  </a:lnTo>
                  <a:lnTo>
                    <a:pt x="935" y="1320"/>
                  </a:lnTo>
                  <a:lnTo>
                    <a:pt x="877" y="1338"/>
                  </a:lnTo>
                  <a:lnTo>
                    <a:pt x="817" y="1352"/>
                  </a:lnTo>
                  <a:lnTo>
                    <a:pt x="754" y="1361"/>
                  </a:lnTo>
                  <a:lnTo>
                    <a:pt x="691" y="1364"/>
                  </a:lnTo>
                  <a:lnTo>
                    <a:pt x="630" y="1361"/>
                  </a:lnTo>
                  <a:lnTo>
                    <a:pt x="571" y="1353"/>
                  </a:lnTo>
                  <a:lnTo>
                    <a:pt x="512" y="1341"/>
                  </a:lnTo>
                  <a:lnTo>
                    <a:pt x="454" y="1323"/>
                  </a:lnTo>
                  <a:lnTo>
                    <a:pt x="400" y="1300"/>
                  </a:lnTo>
                  <a:lnTo>
                    <a:pt x="347" y="1273"/>
                  </a:lnTo>
                  <a:lnTo>
                    <a:pt x="295" y="1241"/>
                  </a:lnTo>
                  <a:lnTo>
                    <a:pt x="248" y="1205"/>
                  </a:lnTo>
                  <a:lnTo>
                    <a:pt x="203" y="1164"/>
                  </a:lnTo>
                  <a:lnTo>
                    <a:pt x="161" y="1120"/>
                  </a:lnTo>
                  <a:lnTo>
                    <a:pt x="125" y="1072"/>
                  </a:lnTo>
                  <a:lnTo>
                    <a:pt x="93" y="1022"/>
                  </a:lnTo>
                  <a:lnTo>
                    <a:pt x="65" y="969"/>
                  </a:lnTo>
                  <a:lnTo>
                    <a:pt x="42" y="916"/>
                  </a:lnTo>
                  <a:lnTo>
                    <a:pt x="23" y="859"/>
                  </a:lnTo>
                  <a:lnTo>
                    <a:pt x="11" y="801"/>
                  </a:lnTo>
                  <a:lnTo>
                    <a:pt x="3" y="742"/>
                  </a:lnTo>
                  <a:lnTo>
                    <a:pt x="0" y="682"/>
                  </a:lnTo>
                  <a:lnTo>
                    <a:pt x="3" y="621"/>
                  </a:lnTo>
                  <a:lnTo>
                    <a:pt x="11" y="562"/>
                  </a:lnTo>
                  <a:lnTo>
                    <a:pt x="23" y="504"/>
                  </a:lnTo>
                  <a:lnTo>
                    <a:pt x="42" y="448"/>
                  </a:lnTo>
                  <a:lnTo>
                    <a:pt x="65" y="394"/>
                  </a:lnTo>
                  <a:lnTo>
                    <a:pt x="93" y="341"/>
                  </a:lnTo>
                  <a:lnTo>
                    <a:pt x="125" y="292"/>
                  </a:lnTo>
                  <a:lnTo>
                    <a:pt x="161" y="244"/>
                  </a:lnTo>
                  <a:lnTo>
                    <a:pt x="203" y="200"/>
                  </a:lnTo>
                  <a:lnTo>
                    <a:pt x="248" y="159"/>
                  </a:lnTo>
                  <a:lnTo>
                    <a:pt x="295" y="122"/>
                  </a:lnTo>
                  <a:lnTo>
                    <a:pt x="347" y="91"/>
                  </a:lnTo>
                  <a:lnTo>
                    <a:pt x="400" y="63"/>
                  </a:lnTo>
                  <a:lnTo>
                    <a:pt x="454" y="41"/>
                  </a:lnTo>
                  <a:lnTo>
                    <a:pt x="512" y="23"/>
                  </a:lnTo>
                  <a:lnTo>
                    <a:pt x="571" y="11"/>
                  </a:lnTo>
                  <a:lnTo>
                    <a:pt x="630" y="2"/>
                  </a:lnTo>
                  <a:lnTo>
                    <a:pt x="691" y="0"/>
                  </a:lnTo>
                  <a:close/>
                </a:path>
              </a:pathLst>
            </a:custGeom>
            <a:grp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grpSp>
      <p:sp>
        <p:nvSpPr>
          <p:cNvPr id="84" name="Freeform 41"/>
          <p:cNvSpPr/>
          <p:nvPr/>
        </p:nvSpPr>
        <p:spPr bwMode="auto">
          <a:xfrm>
            <a:off x="4559973" y="1718930"/>
            <a:ext cx="573770" cy="304595"/>
          </a:xfrm>
          <a:custGeom>
            <a:avLst/>
            <a:gdLst>
              <a:gd name="T0" fmla="*/ 2413 w 3469"/>
              <a:gd name="T1" fmla="*/ 13 h 2205"/>
              <a:gd name="T2" fmla="*/ 2622 w 3469"/>
              <a:gd name="T3" fmla="*/ 73 h 2205"/>
              <a:gd name="T4" fmla="*/ 2808 w 3469"/>
              <a:gd name="T5" fmla="*/ 179 h 2205"/>
              <a:gd name="T6" fmla="*/ 2964 w 3469"/>
              <a:gd name="T7" fmla="*/ 324 h 2205"/>
              <a:gd name="T8" fmla="*/ 3083 w 3469"/>
              <a:gd name="T9" fmla="*/ 502 h 2205"/>
              <a:gd name="T10" fmla="*/ 3159 w 3469"/>
              <a:gd name="T11" fmla="*/ 705 h 2205"/>
              <a:gd name="T12" fmla="*/ 3186 w 3469"/>
              <a:gd name="T13" fmla="*/ 928 h 2205"/>
              <a:gd name="T14" fmla="*/ 3168 w 3469"/>
              <a:gd name="T15" fmla="*/ 1113 h 2205"/>
              <a:gd name="T16" fmla="*/ 3301 w 3469"/>
              <a:gd name="T17" fmla="*/ 1213 h 2205"/>
              <a:gd name="T18" fmla="*/ 3400 w 3469"/>
              <a:gd name="T19" fmla="*/ 1347 h 2205"/>
              <a:gd name="T20" fmla="*/ 3458 w 3469"/>
              <a:gd name="T21" fmla="*/ 1507 h 2205"/>
              <a:gd name="T22" fmla="*/ 3467 w 3469"/>
              <a:gd name="T23" fmla="*/ 1683 h 2205"/>
              <a:gd name="T24" fmla="*/ 3424 w 3469"/>
              <a:gd name="T25" fmla="*/ 1851 h 2205"/>
              <a:gd name="T26" fmla="*/ 3338 w 3469"/>
              <a:gd name="T27" fmla="*/ 1994 h 2205"/>
              <a:gd name="T28" fmla="*/ 3214 w 3469"/>
              <a:gd name="T29" fmla="*/ 2106 h 2205"/>
              <a:gd name="T30" fmla="*/ 3063 w 3469"/>
              <a:gd name="T31" fmla="*/ 2179 h 2205"/>
              <a:gd name="T32" fmla="*/ 2892 w 3469"/>
              <a:gd name="T33" fmla="*/ 2205 h 2205"/>
              <a:gd name="T34" fmla="*/ 2032 w 3469"/>
              <a:gd name="T35" fmla="*/ 2198 h 2205"/>
              <a:gd name="T36" fmla="*/ 2015 w 3469"/>
              <a:gd name="T37" fmla="*/ 2175 h 2205"/>
              <a:gd name="T38" fmla="*/ 2012 w 3469"/>
              <a:gd name="T39" fmla="*/ 2160 h 2205"/>
              <a:gd name="T40" fmla="*/ 2024 w 3469"/>
              <a:gd name="T41" fmla="*/ 1752 h 2205"/>
              <a:gd name="T42" fmla="*/ 2070 w 3469"/>
              <a:gd name="T43" fmla="*/ 1729 h 2205"/>
              <a:gd name="T44" fmla="*/ 2253 w 3469"/>
              <a:gd name="T45" fmla="*/ 1722 h 2205"/>
              <a:gd name="T46" fmla="*/ 2259 w 3469"/>
              <a:gd name="T47" fmla="*/ 1695 h 2205"/>
              <a:gd name="T48" fmla="*/ 1759 w 3469"/>
              <a:gd name="T49" fmla="*/ 1018 h 2205"/>
              <a:gd name="T50" fmla="*/ 1723 w 3469"/>
              <a:gd name="T51" fmla="*/ 1012 h 2205"/>
              <a:gd name="T52" fmla="*/ 1219 w 3469"/>
              <a:gd name="T53" fmla="*/ 1682 h 2205"/>
              <a:gd name="T54" fmla="*/ 1212 w 3469"/>
              <a:gd name="T55" fmla="*/ 1715 h 2205"/>
              <a:gd name="T56" fmla="*/ 1242 w 3469"/>
              <a:gd name="T57" fmla="*/ 1729 h 2205"/>
              <a:gd name="T58" fmla="*/ 1434 w 3469"/>
              <a:gd name="T59" fmla="*/ 1739 h 2205"/>
              <a:gd name="T60" fmla="*/ 1457 w 3469"/>
              <a:gd name="T61" fmla="*/ 1787 h 2205"/>
              <a:gd name="T62" fmla="*/ 1456 w 3469"/>
              <a:gd name="T63" fmla="*/ 2166 h 2205"/>
              <a:gd name="T64" fmla="*/ 1447 w 3469"/>
              <a:gd name="T65" fmla="*/ 2191 h 2205"/>
              <a:gd name="T66" fmla="*/ 1415 w 3469"/>
              <a:gd name="T67" fmla="*/ 2205 h 2205"/>
              <a:gd name="T68" fmla="*/ 462 w 3469"/>
              <a:gd name="T69" fmla="*/ 2194 h 2205"/>
              <a:gd name="T70" fmla="*/ 303 w 3469"/>
              <a:gd name="T71" fmla="*/ 2135 h 2205"/>
              <a:gd name="T72" fmla="*/ 170 w 3469"/>
              <a:gd name="T73" fmla="*/ 2035 h 2205"/>
              <a:gd name="T74" fmla="*/ 70 w 3469"/>
              <a:gd name="T75" fmla="*/ 1901 h 2205"/>
              <a:gd name="T76" fmla="*/ 12 w 3469"/>
              <a:gd name="T77" fmla="*/ 1741 h 2205"/>
              <a:gd name="T78" fmla="*/ 0 w 3469"/>
              <a:gd name="T79" fmla="*/ 1624 h 2205"/>
              <a:gd name="T80" fmla="*/ 25 w 3469"/>
              <a:gd name="T81" fmla="*/ 1455 h 2205"/>
              <a:gd name="T82" fmla="*/ 94 w 3469"/>
              <a:gd name="T83" fmla="*/ 1306 h 2205"/>
              <a:gd name="T84" fmla="*/ 201 w 3469"/>
              <a:gd name="T85" fmla="*/ 1184 h 2205"/>
              <a:gd name="T86" fmla="*/ 337 w 3469"/>
              <a:gd name="T87" fmla="*/ 1095 h 2205"/>
              <a:gd name="T88" fmla="*/ 380 w 3469"/>
              <a:gd name="T89" fmla="*/ 899 h 2205"/>
              <a:gd name="T90" fmla="*/ 472 w 3469"/>
              <a:gd name="T91" fmla="*/ 729 h 2205"/>
              <a:gd name="T92" fmla="*/ 606 w 3469"/>
              <a:gd name="T93" fmla="*/ 590 h 2205"/>
              <a:gd name="T94" fmla="*/ 774 w 3469"/>
              <a:gd name="T95" fmla="*/ 493 h 2205"/>
              <a:gd name="T96" fmla="*/ 967 w 3469"/>
              <a:gd name="T97" fmla="*/ 445 h 2205"/>
              <a:gd name="T98" fmla="*/ 1153 w 3469"/>
              <a:gd name="T99" fmla="*/ 452 h 2205"/>
              <a:gd name="T100" fmla="*/ 1317 w 3469"/>
              <a:gd name="T101" fmla="*/ 502 h 2205"/>
              <a:gd name="T102" fmla="*/ 1447 w 3469"/>
              <a:gd name="T103" fmla="*/ 492 h 2205"/>
              <a:gd name="T104" fmla="*/ 1567 w 3469"/>
              <a:gd name="T105" fmla="*/ 318 h 2205"/>
              <a:gd name="T106" fmla="*/ 1722 w 3469"/>
              <a:gd name="T107" fmla="*/ 176 h 2205"/>
              <a:gd name="T108" fmla="*/ 1907 w 3469"/>
              <a:gd name="T109" fmla="*/ 72 h 2205"/>
              <a:gd name="T110" fmla="*/ 2114 w 3469"/>
              <a:gd name="T111" fmla="*/ 12 h 2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469" h="2205">
                <a:moveTo>
                  <a:pt x="2262" y="0"/>
                </a:moveTo>
                <a:lnTo>
                  <a:pt x="2338" y="3"/>
                </a:lnTo>
                <a:lnTo>
                  <a:pt x="2413" y="13"/>
                </a:lnTo>
                <a:lnTo>
                  <a:pt x="2485" y="28"/>
                </a:lnTo>
                <a:lnTo>
                  <a:pt x="2554" y="48"/>
                </a:lnTo>
                <a:lnTo>
                  <a:pt x="2622" y="73"/>
                </a:lnTo>
                <a:lnTo>
                  <a:pt x="2687" y="104"/>
                </a:lnTo>
                <a:lnTo>
                  <a:pt x="2749" y="139"/>
                </a:lnTo>
                <a:lnTo>
                  <a:pt x="2808" y="179"/>
                </a:lnTo>
                <a:lnTo>
                  <a:pt x="2863" y="224"/>
                </a:lnTo>
                <a:lnTo>
                  <a:pt x="2916" y="272"/>
                </a:lnTo>
                <a:lnTo>
                  <a:pt x="2964" y="324"/>
                </a:lnTo>
                <a:lnTo>
                  <a:pt x="3008" y="380"/>
                </a:lnTo>
                <a:lnTo>
                  <a:pt x="3048" y="440"/>
                </a:lnTo>
                <a:lnTo>
                  <a:pt x="3083" y="502"/>
                </a:lnTo>
                <a:lnTo>
                  <a:pt x="3114" y="567"/>
                </a:lnTo>
                <a:lnTo>
                  <a:pt x="3139" y="635"/>
                </a:lnTo>
                <a:lnTo>
                  <a:pt x="3159" y="705"/>
                </a:lnTo>
                <a:lnTo>
                  <a:pt x="3174" y="778"/>
                </a:lnTo>
                <a:lnTo>
                  <a:pt x="3183" y="852"/>
                </a:lnTo>
                <a:lnTo>
                  <a:pt x="3186" y="928"/>
                </a:lnTo>
                <a:lnTo>
                  <a:pt x="3184" y="990"/>
                </a:lnTo>
                <a:lnTo>
                  <a:pt x="3177" y="1053"/>
                </a:lnTo>
                <a:lnTo>
                  <a:pt x="3168" y="1113"/>
                </a:lnTo>
                <a:lnTo>
                  <a:pt x="3215" y="1142"/>
                </a:lnTo>
                <a:lnTo>
                  <a:pt x="3260" y="1176"/>
                </a:lnTo>
                <a:lnTo>
                  <a:pt x="3301" y="1213"/>
                </a:lnTo>
                <a:lnTo>
                  <a:pt x="3338" y="1254"/>
                </a:lnTo>
                <a:lnTo>
                  <a:pt x="3371" y="1299"/>
                </a:lnTo>
                <a:lnTo>
                  <a:pt x="3400" y="1347"/>
                </a:lnTo>
                <a:lnTo>
                  <a:pt x="3424" y="1398"/>
                </a:lnTo>
                <a:lnTo>
                  <a:pt x="3444" y="1451"/>
                </a:lnTo>
                <a:lnTo>
                  <a:pt x="3458" y="1507"/>
                </a:lnTo>
                <a:lnTo>
                  <a:pt x="3467" y="1565"/>
                </a:lnTo>
                <a:lnTo>
                  <a:pt x="3469" y="1624"/>
                </a:lnTo>
                <a:lnTo>
                  <a:pt x="3467" y="1683"/>
                </a:lnTo>
                <a:lnTo>
                  <a:pt x="3458" y="1741"/>
                </a:lnTo>
                <a:lnTo>
                  <a:pt x="3444" y="1797"/>
                </a:lnTo>
                <a:lnTo>
                  <a:pt x="3424" y="1851"/>
                </a:lnTo>
                <a:lnTo>
                  <a:pt x="3400" y="1901"/>
                </a:lnTo>
                <a:lnTo>
                  <a:pt x="3371" y="1949"/>
                </a:lnTo>
                <a:lnTo>
                  <a:pt x="3338" y="1994"/>
                </a:lnTo>
                <a:lnTo>
                  <a:pt x="3301" y="2035"/>
                </a:lnTo>
                <a:lnTo>
                  <a:pt x="3260" y="2072"/>
                </a:lnTo>
                <a:lnTo>
                  <a:pt x="3214" y="2106"/>
                </a:lnTo>
                <a:lnTo>
                  <a:pt x="3167" y="2135"/>
                </a:lnTo>
                <a:lnTo>
                  <a:pt x="3116" y="2160"/>
                </a:lnTo>
                <a:lnTo>
                  <a:pt x="3063" y="2179"/>
                </a:lnTo>
                <a:lnTo>
                  <a:pt x="3008" y="2194"/>
                </a:lnTo>
                <a:lnTo>
                  <a:pt x="2951" y="2202"/>
                </a:lnTo>
                <a:lnTo>
                  <a:pt x="2892" y="2205"/>
                </a:lnTo>
                <a:lnTo>
                  <a:pt x="2057" y="2205"/>
                </a:lnTo>
                <a:lnTo>
                  <a:pt x="2043" y="2203"/>
                </a:lnTo>
                <a:lnTo>
                  <a:pt x="2032" y="2198"/>
                </a:lnTo>
                <a:lnTo>
                  <a:pt x="2024" y="2191"/>
                </a:lnTo>
                <a:lnTo>
                  <a:pt x="2018" y="2183"/>
                </a:lnTo>
                <a:lnTo>
                  <a:pt x="2015" y="2175"/>
                </a:lnTo>
                <a:lnTo>
                  <a:pt x="2013" y="2167"/>
                </a:lnTo>
                <a:lnTo>
                  <a:pt x="2012" y="2162"/>
                </a:lnTo>
                <a:lnTo>
                  <a:pt x="2012" y="2160"/>
                </a:lnTo>
                <a:lnTo>
                  <a:pt x="2012" y="1787"/>
                </a:lnTo>
                <a:lnTo>
                  <a:pt x="2015" y="1768"/>
                </a:lnTo>
                <a:lnTo>
                  <a:pt x="2024" y="1752"/>
                </a:lnTo>
                <a:lnTo>
                  <a:pt x="2036" y="1739"/>
                </a:lnTo>
                <a:lnTo>
                  <a:pt x="2052" y="1732"/>
                </a:lnTo>
                <a:lnTo>
                  <a:pt x="2070" y="1729"/>
                </a:lnTo>
                <a:lnTo>
                  <a:pt x="2228" y="1729"/>
                </a:lnTo>
                <a:lnTo>
                  <a:pt x="2242" y="1727"/>
                </a:lnTo>
                <a:lnTo>
                  <a:pt x="2253" y="1722"/>
                </a:lnTo>
                <a:lnTo>
                  <a:pt x="2259" y="1715"/>
                </a:lnTo>
                <a:lnTo>
                  <a:pt x="2261" y="1705"/>
                </a:lnTo>
                <a:lnTo>
                  <a:pt x="2259" y="1695"/>
                </a:lnTo>
                <a:lnTo>
                  <a:pt x="2251" y="1682"/>
                </a:lnTo>
                <a:lnTo>
                  <a:pt x="1770" y="1029"/>
                </a:lnTo>
                <a:lnTo>
                  <a:pt x="1759" y="1018"/>
                </a:lnTo>
                <a:lnTo>
                  <a:pt x="1747" y="1012"/>
                </a:lnTo>
                <a:lnTo>
                  <a:pt x="1735" y="1009"/>
                </a:lnTo>
                <a:lnTo>
                  <a:pt x="1723" y="1012"/>
                </a:lnTo>
                <a:lnTo>
                  <a:pt x="1710" y="1018"/>
                </a:lnTo>
                <a:lnTo>
                  <a:pt x="1701" y="1029"/>
                </a:lnTo>
                <a:lnTo>
                  <a:pt x="1219" y="1682"/>
                </a:lnTo>
                <a:lnTo>
                  <a:pt x="1212" y="1695"/>
                </a:lnTo>
                <a:lnTo>
                  <a:pt x="1210" y="1705"/>
                </a:lnTo>
                <a:lnTo>
                  <a:pt x="1212" y="1715"/>
                </a:lnTo>
                <a:lnTo>
                  <a:pt x="1218" y="1722"/>
                </a:lnTo>
                <a:lnTo>
                  <a:pt x="1227" y="1727"/>
                </a:lnTo>
                <a:lnTo>
                  <a:pt x="1242" y="1729"/>
                </a:lnTo>
                <a:lnTo>
                  <a:pt x="1400" y="1729"/>
                </a:lnTo>
                <a:lnTo>
                  <a:pt x="1418" y="1732"/>
                </a:lnTo>
                <a:lnTo>
                  <a:pt x="1434" y="1739"/>
                </a:lnTo>
                <a:lnTo>
                  <a:pt x="1447" y="1752"/>
                </a:lnTo>
                <a:lnTo>
                  <a:pt x="1455" y="1768"/>
                </a:lnTo>
                <a:lnTo>
                  <a:pt x="1457" y="1787"/>
                </a:lnTo>
                <a:lnTo>
                  <a:pt x="1457" y="2160"/>
                </a:lnTo>
                <a:lnTo>
                  <a:pt x="1457" y="2162"/>
                </a:lnTo>
                <a:lnTo>
                  <a:pt x="1456" y="2166"/>
                </a:lnTo>
                <a:lnTo>
                  <a:pt x="1455" y="2174"/>
                </a:lnTo>
                <a:lnTo>
                  <a:pt x="1452" y="2182"/>
                </a:lnTo>
                <a:lnTo>
                  <a:pt x="1447" y="2191"/>
                </a:lnTo>
                <a:lnTo>
                  <a:pt x="1438" y="2198"/>
                </a:lnTo>
                <a:lnTo>
                  <a:pt x="1429" y="2203"/>
                </a:lnTo>
                <a:lnTo>
                  <a:pt x="1415" y="2205"/>
                </a:lnTo>
                <a:lnTo>
                  <a:pt x="579" y="2205"/>
                </a:lnTo>
                <a:lnTo>
                  <a:pt x="520" y="2202"/>
                </a:lnTo>
                <a:lnTo>
                  <a:pt x="462" y="2194"/>
                </a:lnTo>
                <a:lnTo>
                  <a:pt x="407" y="2179"/>
                </a:lnTo>
                <a:lnTo>
                  <a:pt x="353" y="2160"/>
                </a:lnTo>
                <a:lnTo>
                  <a:pt x="303" y="2135"/>
                </a:lnTo>
                <a:lnTo>
                  <a:pt x="255" y="2106"/>
                </a:lnTo>
                <a:lnTo>
                  <a:pt x="211" y="2072"/>
                </a:lnTo>
                <a:lnTo>
                  <a:pt x="170" y="2035"/>
                </a:lnTo>
                <a:lnTo>
                  <a:pt x="132" y="1994"/>
                </a:lnTo>
                <a:lnTo>
                  <a:pt x="99" y="1949"/>
                </a:lnTo>
                <a:lnTo>
                  <a:pt x="70" y="1901"/>
                </a:lnTo>
                <a:lnTo>
                  <a:pt x="45" y="1851"/>
                </a:lnTo>
                <a:lnTo>
                  <a:pt x="26" y="1797"/>
                </a:lnTo>
                <a:lnTo>
                  <a:pt x="12" y="1741"/>
                </a:lnTo>
                <a:lnTo>
                  <a:pt x="3" y="1683"/>
                </a:lnTo>
                <a:lnTo>
                  <a:pt x="0" y="1624"/>
                </a:lnTo>
                <a:lnTo>
                  <a:pt x="0" y="1624"/>
                </a:lnTo>
                <a:lnTo>
                  <a:pt x="3" y="1566"/>
                </a:lnTo>
                <a:lnTo>
                  <a:pt x="12" y="1509"/>
                </a:lnTo>
                <a:lnTo>
                  <a:pt x="25" y="1455"/>
                </a:lnTo>
                <a:lnTo>
                  <a:pt x="43" y="1404"/>
                </a:lnTo>
                <a:lnTo>
                  <a:pt x="66" y="1354"/>
                </a:lnTo>
                <a:lnTo>
                  <a:pt x="94" y="1306"/>
                </a:lnTo>
                <a:lnTo>
                  <a:pt x="127" y="1263"/>
                </a:lnTo>
                <a:lnTo>
                  <a:pt x="161" y="1221"/>
                </a:lnTo>
                <a:lnTo>
                  <a:pt x="201" y="1184"/>
                </a:lnTo>
                <a:lnTo>
                  <a:pt x="244" y="1150"/>
                </a:lnTo>
                <a:lnTo>
                  <a:pt x="289" y="1121"/>
                </a:lnTo>
                <a:lnTo>
                  <a:pt x="337" y="1095"/>
                </a:lnTo>
                <a:lnTo>
                  <a:pt x="346" y="1029"/>
                </a:lnTo>
                <a:lnTo>
                  <a:pt x="360" y="963"/>
                </a:lnTo>
                <a:lnTo>
                  <a:pt x="380" y="899"/>
                </a:lnTo>
                <a:lnTo>
                  <a:pt x="406" y="840"/>
                </a:lnTo>
                <a:lnTo>
                  <a:pt x="437" y="782"/>
                </a:lnTo>
                <a:lnTo>
                  <a:pt x="472" y="729"/>
                </a:lnTo>
                <a:lnTo>
                  <a:pt x="513" y="678"/>
                </a:lnTo>
                <a:lnTo>
                  <a:pt x="557" y="632"/>
                </a:lnTo>
                <a:lnTo>
                  <a:pt x="606" y="590"/>
                </a:lnTo>
                <a:lnTo>
                  <a:pt x="659" y="553"/>
                </a:lnTo>
                <a:lnTo>
                  <a:pt x="715" y="520"/>
                </a:lnTo>
                <a:lnTo>
                  <a:pt x="774" y="493"/>
                </a:lnTo>
                <a:lnTo>
                  <a:pt x="835" y="471"/>
                </a:lnTo>
                <a:lnTo>
                  <a:pt x="901" y="455"/>
                </a:lnTo>
                <a:lnTo>
                  <a:pt x="967" y="445"/>
                </a:lnTo>
                <a:lnTo>
                  <a:pt x="1036" y="442"/>
                </a:lnTo>
                <a:lnTo>
                  <a:pt x="1095" y="445"/>
                </a:lnTo>
                <a:lnTo>
                  <a:pt x="1153" y="452"/>
                </a:lnTo>
                <a:lnTo>
                  <a:pt x="1210" y="464"/>
                </a:lnTo>
                <a:lnTo>
                  <a:pt x="1264" y="481"/>
                </a:lnTo>
                <a:lnTo>
                  <a:pt x="1317" y="502"/>
                </a:lnTo>
                <a:lnTo>
                  <a:pt x="1368" y="526"/>
                </a:lnTo>
                <a:lnTo>
                  <a:pt x="1416" y="556"/>
                </a:lnTo>
                <a:lnTo>
                  <a:pt x="1447" y="492"/>
                </a:lnTo>
                <a:lnTo>
                  <a:pt x="1483" y="430"/>
                </a:lnTo>
                <a:lnTo>
                  <a:pt x="1523" y="373"/>
                </a:lnTo>
                <a:lnTo>
                  <a:pt x="1567" y="318"/>
                </a:lnTo>
                <a:lnTo>
                  <a:pt x="1616" y="266"/>
                </a:lnTo>
                <a:lnTo>
                  <a:pt x="1667" y="219"/>
                </a:lnTo>
                <a:lnTo>
                  <a:pt x="1722" y="176"/>
                </a:lnTo>
                <a:lnTo>
                  <a:pt x="1781" y="137"/>
                </a:lnTo>
                <a:lnTo>
                  <a:pt x="1842" y="102"/>
                </a:lnTo>
                <a:lnTo>
                  <a:pt x="1907" y="72"/>
                </a:lnTo>
                <a:lnTo>
                  <a:pt x="1974" y="47"/>
                </a:lnTo>
                <a:lnTo>
                  <a:pt x="2043" y="26"/>
                </a:lnTo>
                <a:lnTo>
                  <a:pt x="2114" y="12"/>
                </a:lnTo>
                <a:lnTo>
                  <a:pt x="2187" y="3"/>
                </a:lnTo>
                <a:lnTo>
                  <a:pt x="2262" y="0"/>
                </a:lnTo>
                <a:close/>
              </a:path>
            </a:pathLst>
          </a:custGeom>
          <a:solidFill>
            <a:schemeClr val="bg1"/>
          </a:solidFill>
          <a:ln w="0">
            <a:noFill/>
            <a:prstDash val="solid"/>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dirty="0"/>
          </a:p>
        </p:txBody>
      </p:sp>
      <p:sp>
        <p:nvSpPr>
          <p:cNvPr id="35" name="文本框 34"/>
          <p:cNvSpPr txBox="1"/>
          <p:nvPr/>
        </p:nvSpPr>
        <p:spPr>
          <a:xfrm>
            <a:off x="415636" y="6099246"/>
            <a:ext cx="6094324" cy="261610"/>
          </a:xfrm>
          <a:prstGeom prst="rect">
            <a:avLst/>
          </a:prstGeom>
          <a:noFill/>
        </p:spPr>
        <p:txBody>
          <a:bodyPr wrap="square">
            <a:spAutoFit/>
          </a:bodyPr>
          <a:lstStyle/>
          <a:p>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洛索洛芬钠口服溶液说明书</a:t>
            </a:r>
            <a:endParaRPr lang="zh-CN" alt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92000"/>
          </a:schemeClr>
        </a:solidFill>
        <a:effectLst/>
      </p:bgPr>
    </p:bg>
    <p:spTree>
      <p:nvGrpSpPr>
        <p:cNvPr id="1" name=""/>
        <p:cNvGrpSpPr/>
        <p:nvPr/>
      </p:nvGrpSpPr>
      <p:grpSpPr>
        <a:xfrm>
          <a:off x="0" y="0"/>
          <a:ext cx="0" cy="0"/>
          <a:chOff x="0" y="0"/>
          <a:chExt cx="0" cy="0"/>
        </a:xfrm>
      </p:grpSpPr>
      <p:sp>
        <p:nvSpPr>
          <p:cNvPr id="38" name="圆角矩形 37"/>
          <p:cNvSpPr/>
          <p:nvPr/>
        </p:nvSpPr>
        <p:spPr>
          <a:xfrm>
            <a:off x="148941" y="479831"/>
            <a:ext cx="11810996" cy="6355539"/>
          </a:xfrm>
          <a:prstGeom prst="roundRect">
            <a:avLst>
              <a:gd name="adj" fmla="val 6913"/>
            </a:avLst>
          </a:prstGeom>
          <a:solidFill>
            <a:schemeClr val="bg1"/>
          </a:solidFill>
          <a:ln>
            <a:noFill/>
          </a:ln>
          <a:effectLst>
            <a:outerShdw blurRad="190500" algn="ctr" rotWithShape="0">
              <a:schemeClr val="bg2">
                <a:lumMod val="9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239699" y="650255"/>
            <a:ext cx="11505987" cy="6037901"/>
          </a:xfrm>
          <a:prstGeom prst="roundRect">
            <a:avLst>
              <a:gd name="adj" fmla="val 6459"/>
            </a:avLst>
          </a:prstGeom>
          <a:solidFill>
            <a:schemeClr val="bg1"/>
          </a:solidFill>
          <a:ln w="3175">
            <a:solidFill>
              <a:schemeClr val="bg2">
                <a:lumMod val="90000"/>
              </a:schemeClr>
            </a:solidFill>
          </a:ln>
          <a:effectLst>
            <a:outerShdw blurRad="190500" algn="ctr" rotWithShape="0">
              <a:schemeClr val="bg2">
                <a:lumMod val="7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5" name="任意多边形 39"/>
          <p:cNvSpPr/>
          <p:nvPr/>
        </p:nvSpPr>
        <p:spPr>
          <a:xfrm>
            <a:off x="33524" y="22630"/>
            <a:ext cx="1107996" cy="434571"/>
          </a:xfrm>
          <a:custGeom>
            <a:avLst/>
            <a:gdLst>
              <a:gd name="connsiteX0" fmla="*/ 6607 w 859560"/>
              <a:gd name="connsiteY0" fmla="*/ 0 h 1144413"/>
              <a:gd name="connsiteX1" fmla="*/ 852953 w 859560"/>
              <a:gd name="connsiteY1" fmla="*/ 0 h 1144413"/>
              <a:gd name="connsiteX2" fmla="*/ 859560 w 859560"/>
              <a:gd name="connsiteY2" fmla="*/ 65539 h 1144413"/>
              <a:gd name="connsiteX3" fmla="*/ 859559 w 859560"/>
              <a:gd name="connsiteY3" fmla="*/ 714633 h 1144413"/>
              <a:gd name="connsiteX4" fmla="*/ 429779 w 859560"/>
              <a:gd name="connsiteY4" fmla="*/ 1144413 h 1144413"/>
              <a:gd name="connsiteX5" fmla="*/ 429780 w 859560"/>
              <a:gd name="connsiteY5" fmla="*/ 1144412 h 1144413"/>
              <a:gd name="connsiteX6" fmla="*/ 0 w 859560"/>
              <a:gd name="connsiteY6" fmla="*/ 714632 h 1144413"/>
              <a:gd name="connsiteX7" fmla="*/ 0 w 859560"/>
              <a:gd name="connsiteY7" fmla="*/ 65539 h 114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9560" h="1144413">
                <a:moveTo>
                  <a:pt x="6607" y="0"/>
                </a:moveTo>
                <a:lnTo>
                  <a:pt x="852953" y="0"/>
                </a:lnTo>
                <a:lnTo>
                  <a:pt x="859560" y="65539"/>
                </a:lnTo>
                <a:cubicBezTo>
                  <a:pt x="859560" y="281904"/>
                  <a:pt x="859559" y="498268"/>
                  <a:pt x="859559" y="714633"/>
                </a:cubicBezTo>
                <a:cubicBezTo>
                  <a:pt x="859559" y="951994"/>
                  <a:pt x="667140" y="1144413"/>
                  <a:pt x="429779" y="1144413"/>
                </a:cubicBezTo>
                <a:lnTo>
                  <a:pt x="429780" y="1144412"/>
                </a:lnTo>
                <a:cubicBezTo>
                  <a:pt x="192419" y="1144412"/>
                  <a:pt x="0" y="951993"/>
                  <a:pt x="0" y="714632"/>
                </a:cubicBezTo>
                <a:lnTo>
                  <a:pt x="0" y="65539"/>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45"/>
          <p:cNvSpPr txBox="1"/>
          <p:nvPr/>
        </p:nvSpPr>
        <p:spPr>
          <a:xfrm>
            <a:off x="148940" y="0"/>
            <a:ext cx="877163" cy="369332"/>
          </a:xfrm>
          <a:prstGeom prst="rect">
            <a:avLst/>
          </a:prstGeom>
          <a:noFill/>
        </p:spPr>
        <p:txBody>
          <a:bodyPr wrap="none" rtlCol="0">
            <a:spAutoFit/>
          </a:bodyPr>
          <a:lstStyle/>
          <a:p>
            <a:r>
              <a:rPr lang="zh-CN" altLang="en-US" b="1" dirty="0">
                <a:solidFill>
                  <a:schemeClr val="bg1"/>
                </a:solidFill>
                <a:latin typeface="微软雅黑" panose="020B0503020204020204" pitchFamily="34" charset="-122"/>
                <a:ea typeface="微软雅黑" panose="020B0503020204020204" pitchFamily="34" charset="-122"/>
              </a:rPr>
              <a:t>公平性</a:t>
            </a:r>
          </a:p>
        </p:txBody>
      </p:sp>
      <p:sp>
        <p:nvSpPr>
          <p:cNvPr id="47" name="文本框 46"/>
          <p:cNvSpPr txBox="1"/>
          <p:nvPr/>
        </p:nvSpPr>
        <p:spPr>
          <a:xfrm>
            <a:off x="1141520" y="-30760"/>
            <a:ext cx="11050480" cy="461665"/>
          </a:xfrm>
          <a:prstGeom prst="rect">
            <a:avLst/>
          </a:prstGeom>
          <a:noFill/>
        </p:spPr>
        <p:txBody>
          <a:bodyPr wrap="square" rtlCol="0" anchor="t">
            <a:spAutoFit/>
          </a:bodyPr>
          <a:lstStyle/>
          <a:p>
            <a:r>
              <a:rPr lang="zh-CN" altLang="en-US" sz="2400" b="1" dirty="0">
                <a:solidFill>
                  <a:schemeClr val="accent5">
                    <a:lumMod val="75000"/>
                  </a:schemeClr>
                </a:solidFill>
                <a:latin typeface="微软雅黑" panose="020B0503020204020204" pitchFamily="34" charset="-122"/>
                <a:ea typeface="微软雅黑" panose="020B0503020204020204" pitchFamily="34" charset="-122"/>
                <a:sym typeface="+mn-ea"/>
              </a:rPr>
              <a:t>弥补目录内液体剂型镇痛药物短板，较布洛芬更具经济性</a:t>
            </a:r>
            <a:endParaRPr lang="zh-CN" altLang="en-US" sz="2400" b="1" dirty="0">
              <a:solidFill>
                <a:schemeClr val="accent5">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4" name="圆角矩形 11"/>
          <p:cNvSpPr/>
          <p:nvPr>
            <p:custDataLst>
              <p:tags r:id="rId1"/>
            </p:custDataLst>
          </p:nvPr>
        </p:nvSpPr>
        <p:spPr>
          <a:xfrm>
            <a:off x="1984390" y="1378414"/>
            <a:ext cx="2644775" cy="438150"/>
          </a:xfrm>
          <a:prstGeom prst="roundRect">
            <a:avLst/>
          </a:prstGeom>
          <a:solidFill>
            <a:srgbClr val="0070C0"/>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600" b="1" kern="0" noProof="0" dirty="0">
                <a:ln>
                  <a:noFill/>
                </a:ln>
                <a:solidFill>
                  <a:srgbClr val="FFFFFF"/>
                </a:solidFill>
                <a:effectLst/>
                <a:uLnTx/>
                <a:uFillTx/>
                <a:latin typeface="微软雅黑" panose="020B0503020204020204" pitchFamily="34" charset="-122"/>
                <a:ea typeface="微软雅黑" panose="020B0503020204020204" pitchFamily="34" charset="-122"/>
                <a:sym typeface="+mn-ea"/>
              </a:rPr>
              <a:t>对公共健康的影响显著</a:t>
            </a:r>
            <a:endParaRPr kumimoji="0" lang="zh-CN" altLang="en-US" sz="160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思源黑体 CN Medium" panose="020B0600000000000000" charset="-122"/>
              <a:sym typeface="+mn-ea"/>
            </a:endParaRPr>
          </a:p>
        </p:txBody>
      </p:sp>
      <p:sp>
        <p:nvSpPr>
          <p:cNvPr id="35" name="圆角矩形 5"/>
          <p:cNvSpPr/>
          <p:nvPr>
            <p:custDataLst>
              <p:tags r:id="rId2"/>
            </p:custDataLst>
          </p:nvPr>
        </p:nvSpPr>
        <p:spPr>
          <a:xfrm>
            <a:off x="1142156" y="1951791"/>
            <a:ext cx="4329878" cy="1606288"/>
          </a:xfrm>
          <a:prstGeom prst="roundRect">
            <a:avLst>
              <a:gd name="adj" fmla="val 8531"/>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R="0" lvl="0" indent="0" algn="just" defTabSz="914400" eaLnBrk="1" fontAlgn="auto" latinLnBrk="0" hangingPunct="1">
              <a:lnSpc>
                <a:spcPct val="150000"/>
              </a:lnSpc>
              <a:spcBef>
                <a:spcPts val="0"/>
              </a:spcBef>
              <a:spcAft>
                <a:spcPts val="0"/>
              </a:spcAft>
              <a:buClrTx/>
              <a:buSzTx/>
              <a:buFont typeface="Wingdings" panose="05000000000000000000" charset="0"/>
              <a:buNone/>
              <a:defRPr/>
            </a:pPr>
            <a:r>
              <a:rPr lang="zh-CN" altLang="en-US" sz="16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降低吞咽障碍群体慢性疼痛疾病负担</a:t>
            </a:r>
            <a:r>
              <a:rPr lang="zh-CN" altLang="zh-CN" sz="16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提升慢病管理效能</a:t>
            </a:r>
            <a:endParaRPr lang="zh-CN" altLang="zh-CN" sz="1600" b="1" dirty="0">
              <a:solidFill>
                <a:srgbClr val="C00000"/>
              </a:solidFill>
              <a:highlight>
                <a:srgbClr val="000000">
                  <a:alpha val="0"/>
                </a:srgbClr>
              </a:highlight>
              <a:latin typeface="微软雅黑" panose="020B0503020204020204" pitchFamily="34" charset="-122"/>
              <a:ea typeface="微软雅黑" panose="020B0503020204020204" pitchFamily="34" charset="-122"/>
              <a:sym typeface="+mn-ea"/>
            </a:endParaRPr>
          </a:p>
        </p:txBody>
      </p:sp>
      <p:sp>
        <p:nvSpPr>
          <p:cNvPr id="36" name="圆角矩形 13"/>
          <p:cNvSpPr/>
          <p:nvPr>
            <p:custDataLst>
              <p:tags r:id="rId3"/>
            </p:custDataLst>
          </p:nvPr>
        </p:nvSpPr>
        <p:spPr>
          <a:xfrm>
            <a:off x="7329535" y="1380101"/>
            <a:ext cx="2461895" cy="445770"/>
          </a:xfrm>
          <a:prstGeom prst="roundRect">
            <a:avLst/>
          </a:prstGeom>
          <a:solidFill>
            <a:srgbClr val="95C3ED"/>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600" b="1" kern="0" noProof="0" dirty="0">
                <a:ln>
                  <a:noFill/>
                </a:ln>
                <a:effectLst/>
                <a:uLnTx/>
                <a:uFillTx/>
                <a:latin typeface="微软雅黑" panose="020B0503020204020204" pitchFamily="34" charset="-122"/>
                <a:ea typeface="微软雅黑" panose="020B0503020204020204" pitchFamily="34" charset="-122"/>
                <a:sym typeface="+mn-ea"/>
              </a:rPr>
              <a:t>弥补药品目录短板</a:t>
            </a:r>
            <a:endParaRPr kumimoji="0" lang="zh-CN" altLang="en-US" sz="1600" i="0" u="none" strike="noStrike" kern="0" cap="none" spc="0" normalizeH="0" baseline="0" noProof="0" dirty="0">
              <a:ln>
                <a:noFill/>
              </a:ln>
              <a:effectLst/>
              <a:uLnTx/>
              <a:uFillTx/>
              <a:latin typeface="微软雅黑" panose="020B0503020204020204" pitchFamily="34" charset="-122"/>
              <a:ea typeface="微软雅黑" panose="020B0503020204020204" pitchFamily="34" charset="-122"/>
              <a:cs typeface="思源黑体 CN Medium" panose="020B0600000000000000" charset="-122"/>
              <a:sym typeface="+mn-ea"/>
            </a:endParaRPr>
          </a:p>
        </p:txBody>
      </p:sp>
      <p:sp>
        <p:nvSpPr>
          <p:cNvPr id="37" name="圆角矩形 7"/>
          <p:cNvSpPr/>
          <p:nvPr>
            <p:custDataLst>
              <p:tags r:id="rId4"/>
            </p:custDataLst>
          </p:nvPr>
        </p:nvSpPr>
        <p:spPr>
          <a:xfrm>
            <a:off x="6381492" y="1973085"/>
            <a:ext cx="4365620" cy="1584994"/>
          </a:xfrm>
          <a:prstGeom prst="roundRect">
            <a:avLst>
              <a:gd name="adj" fmla="val 8531"/>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just">
              <a:lnSpc>
                <a:spcPct val="150000"/>
              </a:lnSpc>
            </a:pPr>
            <a:r>
              <a:rPr lang="zh-CN" altLang="en-US" sz="1600" b="1" dirty="0">
                <a:solidFill>
                  <a:srgbClr val="C00000"/>
                </a:solidFill>
                <a:latin typeface="微软雅黑" panose="020B0503020204020204" pitchFamily="34" charset="-122"/>
                <a:ea typeface="微软雅黑" panose="020B0503020204020204" pitchFamily="34" charset="-122"/>
              </a:rPr>
              <a:t>目录内适用成人患者的口服液体药物仅</a:t>
            </a:r>
            <a:r>
              <a:rPr lang="en-US" altLang="zh-CN" sz="1600" b="1" dirty="0">
                <a:solidFill>
                  <a:srgbClr val="C00000"/>
                </a:solidFill>
                <a:latin typeface="微软雅黑" panose="020B0503020204020204" pitchFamily="34" charset="-122"/>
                <a:ea typeface="微软雅黑" panose="020B0503020204020204" pitchFamily="34" charset="-122"/>
              </a:rPr>
              <a:t>1</a:t>
            </a:r>
            <a:r>
              <a:rPr lang="zh-CN" altLang="en-US" sz="1600" b="1" dirty="0">
                <a:solidFill>
                  <a:srgbClr val="C00000"/>
                </a:solidFill>
                <a:latin typeface="微软雅黑" panose="020B0503020204020204" pitchFamily="34" charset="-122"/>
                <a:ea typeface="微软雅黑" panose="020B0503020204020204" pitchFamily="34" charset="-122"/>
              </a:rPr>
              <a:t>种，</a:t>
            </a:r>
            <a:r>
              <a:rPr lang="zh-CN" altLang="en-US" sz="1600" dirty="0">
                <a:solidFill>
                  <a:schemeClr val="tx1"/>
                </a:solidFill>
                <a:latin typeface="微软雅黑" panose="020B0503020204020204" pitchFamily="34" charset="-122"/>
                <a:ea typeface="微软雅黑" panose="020B0503020204020204" pitchFamily="34" charset="-122"/>
              </a:rPr>
              <a:t>提升吞咽障碍患者解热镇痛的用药保障水平</a:t>
            </a:r>
          </a:p>
        </p:txBody>
      </p:sp>
      <p:sp>
        <p:nvSpPr>
          <p:cNvPr id="39" name="圆角矩形 19"/>
          <p:cNvSpPr/>
          <p:nvPr>
            <p:custDataLst>
              <p:tags r:id="rId5"/>
            </p:custDataLst>
          </p:nvPr>
        </p:nvSpPr>
        <p:spPr>
          <a:xfrm>
            <a:off x="1984390" y="3788708"/>
            <a:ext cx="2645410" cy="447040"/>
          </a:xfrm>
          <a:prstGeom prst="roundRect">
            <a:avLst/>
          </a:prstGeom>
          <a:solidFill>
            <a:srgbClr val="0070C0"/>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600" b="1" kern="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符合</a:t>
            </a:r>
            <a:r>
              <a:rPr lang="en-US" altLang="zh-CN" sz="1600" b="1" kern="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kern="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保基本</a:t>
            </a:r>
            <a:r>
              <a:rPr lang="en-US" altLang="zh-CN" sz="1600" b="1" kern="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kern="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原则</a:t>
            </a:r>
            <a:endParaRPr kumimoji="0" lang="zh-CN" altLang="en-US" sz="160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51" name="圆角矩形 8"/>
          <p:cNvSpPr/>
          <p:nvPr>
            <p:custDataLst>
              <p:tags r:id="rId6"/>
            </p:custDataLst>
          </p:nvPr>
        </p:nvSpPr>
        <p:spPr>
          <a:xfrm>
            <a:off x="1142156" y="4417098"/>
            <a:ext cx="4329878" cy="1405210"/>
          </a:xfrm>
          <a:prstGeom prst="roundRect">
            <a:avLst>
              <a:gd name="adj" fmla="val 8531"/>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2" name="文本框 51"/>
          <p:cNvSpPr txBox="1"/>
          <p:nvPr/>
        </p:nvSpPr>
        <p:spPr>
          <a:xfrm>
            <a:off x="1232991" y="4575131"/>
            <a:ext cx="4148208" cy="1089144"/>
          </a:xfrm>
          <a:prstGeom prst="rect">
            <a:avLst/>
          </a:prstGeom>
          <a:noFill/>
        </p:spPr>
        <p:txBody>
          <a:bodyPr wrap="square">
            <a:spAutoFit/>
          </a:bodyPr>
          <a:lstStyle/>
          <a:p>
            <a:pPr marR="0" lvl="0" indent="0" algn="just" defTabSz="914400" eaLnBrk="1" fontAlgn="auto" latinLnBrk="0" hangingPunct="1">
              <a:lnSpc>
                <a:spcPct val="140000"/>
              </a:lnSpc>
              <a:spcBef>
                <a:spcPts val="0"/>
              </a:spcBef>
              <a:spcAft>
                <a:spcPts val="0"/>
              </a:spcAft>
              <a:buClrTx/>
              <a:buSzTx/>
              <a:buFont typeface="Wingdings" panose="05000000000000000000" charset="0"/>
              <a:buNone/>
              <a:defRPr/>
            </a:pPr>
            <a:r>
              <a:rPr lang="zh-CN" altLang="en-US" sz="1600" dirty="0">
                <a:latin typeface="微软雅黑" panose="020B0503020204020204" pitchFamily="34" charset="-122"/>
                <a:ea typeface="微软雅黑" panose="020B0503020204020204" pitchFamily="34" charset="-122"/>
              </a:rPr>
              <a:t>洛索洛芬钠被多指南</a:t>
            </a:r>
            <a:r>
              <a:rPr lang="en-US" altLang="zh-CN" sz="1600" dirty="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rPr>
              <a:t>共识推荐为疼痛患者的一线治疗方案，疗效确切；</a:t>
            </a:r>
            <a:endParaRPr lang="en-US" altLang="zh-CN" sz="1600" dirty="0">
              <a:latin typeface="微软雅黑" panose="020B0503020204020204" pitchFamily="34" charset="-122"/>
              <a:ea typeface="微软雅黑" panose="020B0503020204020204" pitchFamily="34" charset="-122"/>
            </a:endParaRPr>
          </a:p>
          <a:p>
            <a:pPr marR="0" lvl="0" indent="0" algn="just" defTabSz="914400" eaLnBrk="1" fontAlgn="auto" latinLnBrk="0" hangingPunct="1">
              <a:lnSpc>
                <a:spcPct val="140000"/>
              </a:lnSpc>
              <a:spcBef>
                <a:spcPts val="0"/>
              </a:spcBef>
              <a:spcAft>
                <a:spcPts val="0"/>
              </a:spcAft>
              <a:buClrTx/>
              <a:buSzTx/>
              <a:buFont typeface="Wingdings" panose="05000000000000000000" charset="0"/>
              <a:buNone/>
              <a:defRPr/>
            </a:pPr>
            <a:r>
              <a:rPr lang="zh-CN" altLang="en-US" sz="1600" b="1" dirty="0">
                <a:solidFill>
                  <a:srgbClr val="C00000"/>
                </a:solidFill>
                <a:latin typeface="微软雅黑" panose="020B0503020204020204" pitchFamily="34" charset="-122"/>
                <a:ea typeface="微软雅黑" panose="020B0503020204020204" pitchFamily="34" charset="-122"/>
              </a:rPr>
              <a:t>满足卒中、鼻咽术后等特殊患者镇痛需求</a:t>
            </a:r>
          </a:p>
        </p:txBody>
      </p:sp>
      <p:sp>
        <p:nvSpPr>
          <p:cNvPr id="56" name="圆角矩形 15"/>
          <p:cNvSpPr/>
          <p:nvPr>
            <p:custDataLst>
              <p:tags r:id="rId7"/>
            </p:custDataLst>
          </p:nvPr>
        </p:nvSpPr>
        <p:spPr>
          <a:xfrm>
            <a:off x="7329536" y="3788708"/>
            <a:ext cx="2461895" cy="446405"/>
          </a:xfrm>
          <a:prstGeom prst="roundRect">
            <a:avLst/>
          </a:prstGeom>
          <a:solidFill>
            <a:srgbClr val="95C3ED"/>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600" b="1" kern="0" noProof="0" dirty="0">
                <a:ln>
                  <a:noFill/>
                </a:ln>
                <a:effectLst/>
                <a:uLnTx/>
                <a:uFillTx/>
                <a:latin typeface="微软雅黑" panose="020B0503020204020204" pitchFamily="34" charset="-122"/>
                <a:ea typeface="微软雅黑" panose="020B0503020204020204" pitchFamily="34" charset="-122"/>
                <a:sym typeface="+mn-ea"/>
              </a:rPr>
              <a:t>临床管理难度低</a:t>
            </a:r>
            <a:endParaRPr kumimoji="0" lang="zh-CN" altLang="en-US" sz="1600" b="1" i="0" u="none" strike="noStrike" kern="0" cap="none" spc="0" normalizeH="0" baseline="0" noProof="0" dirty="0">
              <a:ln>
                <a:noFill/>
              </a:ln>
              <a:effectLst/>
              <a:uLnTx/>
              <a:uFillTx/>
              <a:latin typeface="微软雅黑" panose="020B0503020204020204" pitchFamily="34" charset="-122"/>
              <a:ea typeface="微软雅黑" panose="020B0503020204020204" pitchFamily="34" charset="-122"/>
              <a:cs typeface="思源黑体 CN Medium" panose="020B0600000000000000" charset="-122"/>
              <a:sym typeface="+mn-ea"/>
            </a:endParaRPr>
          </a:p>
        </p:txBody>
      </p:sp>
      <p:sp>
        <p:nvSpPr>
          <p:cNvPr id="57" name="圆角矩形 9"/>
          <p:cNvSpPr/>
          <p:nvPr>
            <p:custDataLst>
              <p:tags r:id="rId8"/>
            </p:custDataLst>
          </p:nvPr>
        </p:nvSpPr>
        <p:spPr>
          <a:xfrm>
            <a:off x="6373856" y="4406820"/>
            <a:ext cx="4373257" cy="1405210"/>
          </a:xfrm>
          <a:prstGeom prst="roundRect">
            <a:avLst>
              <a:gd name="adj" fmla="val 8531"/>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just">
              <a:lnSpc>
                <a:spcPct val="150000"/>
              </a:lnSpc>
            </a:pPr>
            <a:r>
              <a:rPr lang="zh-CN" altLang="en-US" sz="1600" b="1" dirty="0">
                <a:solidFill>
                  <a:srgbClr val="C00000"/>
                </a:solidFill>
                <a:latin typeface="微软雅黑" panose="020B0503020204020204" pitchFamily="34" charset="-122"/>
                <a:ea typeface="微软雅黑" panose="020B0503020204020204" pitchFamily="34" charset="-122"/>
              </a:rPr>
              <a:t>剂量可调，起效更快，</a:t>
            </a:r>
            <a:r>
              <a:rPr lang="zh-CN" altLang="en-US" sz="1600" dirty="0">
                <a:solidFill>
                  <a:schemeClr val="tx1"/>
                </a:solidFill>
                <a:highlight>
                  <a:srgbClr val="000000">
                    <a:alpha val="0"/>
                  </a:srgbClr>
                </a:highlight>
                <a:latin typeface="微软雅黑" panose="020B0503020204020204" pitchFamily="34" charset="-122"/>
                <a:ea typeface="微软雅黑" panose="020B0503020204020204" pitchFamily="34" charset="-122"/>
              </a:rPr>
              <a:t>疼痛缓解时间短；</a:t>
            </a:r>
            <a:endParaRPr lang="en-US" altLang="zh-CN" sz="1600" dirty="0">
              <a:solidFill>
                <a:schemeClr val="tx1"/>
              </a:solidFill>
              <a:highlight>
                <a:srgbClr val="000000">
                  <a:alpha val="0"/>
                </a:srgbClr>
              </a:highlight>
              <a:latin typeface="微软雅黑" panose="020B0503020204020204" pitchFamily="34" charset="-122"/>
              <a:ea typeface="微软雅黑" panose="020B0503020204020204" pitchFamily="34" charset="-122"/>
            </a:endParaRPr>
          </a:p>
          <a:p>
            <a:pPr algn="just">
              <a:lnSpc>
                <a:spcPct val="150000"/>
              </a:lnSpc>
            </a:pPr>
            <a:r>
              <a:rPr lang="zh-CN" altLang="en-US" sz="1600" b="1" dirty="0">
                <a:solidFill>
                  <a:srgbClr val="C00000"/>
                </a:solidFill>
                <a:latin typeface="微软雅黑" panose="020B0503020204020204" pitchFamily="34" charset="-122"/>
                <a:ea typeface="微软雅黑" panose="020B0503020204020204" pitchFamily="34" charset="-122"/>
              </a:rPr>
              <a:t>胃肠道刺激小，安全性高，</a:t>
            </a:r>
            <a:r>
              <a:rPr lang="zh-CN" altLang="en-US" sz="1600" dirty="0">
                <a:solidFill>
                  <a:schemeClr val="tx1"/>
                </a:solidFill>
                <a:latin typeface="微软雅黑" panose="020B0503020204020204" pitchFamily="34" charset="-122"/>
                <a:ea typeface="微软雅黑" panose="020B0503020204020204" pitchFamily="34" charset="-122"/>
              </a:rPr>
              <a:t>减少因不良反应导致的医疗资源耗用</a:t>
            </a:r>
            <a:endParaRPr lang="en-US" altLang="zh-CN" sz="1600" b="1" dirty="0">
              <a:solidFill>
                <a:schemeClr val="tx1"/>
              </a:solidFill>
              <a:highlight>
                <a:srgbClr val="000000">
                  <a:alpha val="0"/>
                </a:srgbClr>
              </a:highlight>
              <a:latin typeface="微软雅黑" panose="020B0503020204020204" pitchFamily="34" charset="-122"/>
              <a:ea typeface="微软雅黑" panose="020B0503020204020204" pitchFamily="34" charset="-122"/>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OWE1ZGYwMzFhYjA3NDAxOGRmNmVhZjliYjg4MjJiYTYifQ=="/>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593.5,&quot;left&quot;:0,&quot;top&quot;:0,&quot;width&quot;:991.3609448818897}"/>
</p:tagLst>
</file>

<file path=ppt/tags/tag2.xml><?xml version="1.0" encoding="utf-8"?>
<p:tagLst xmlns:a="http://schemas.openxmlformats.org/drawingml/2006/main" xmlns:r="http://schemas.openxmlformats.org/officeDocument/2006/relationships" xmlns:p="http://schemas.openxmlformats.org/presentationml/2006/main">
  <p:tag name="TABLE_ENDDRAG_ORIGIN_RECT" val="520*412"/>
  <p:tag name="TABLE_ENDDRAG_RECT" val="22*102*520*412"/>
</p:tagLst>
</file>

<file path=ppt/tags/tag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751_2*l_h_a*1_1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387.0003967285156,&quot;left&quot;:49.64150390625,&quot;top&quot;:74.64960327148438,&quot;width&quot;:850.932905542569}"/>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UNIT_PRESET_TEXT" val="添加标题"/>
  <p:tag name="KSO_WM_UNIT_FILL_TYPE" val="1"/>
  <p:tag name="KSO_WM_UNIT_FILL_FORE_SCHEMECOLOR_INDEX" val="5"/>
  <p:tag name="KSO_WM_UNIT_FILL_FORE_SCHEMECOLOR_INDEX_BRIGHTNESS" val="0"/>
  <p:tag name="KSO_WM_DIAGRAM_USE_COLOR_VALUE" val="{&quot;color_scheme&quot;:1,&quot;color_type&quot;:1,&quot;theme_color_indexes&quot;:[6,6,6,6,6,6]}"/>
</p:tagLst>
</file>

<file path=ppt/tags/tag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751_2*l_h_a*1_1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387.0003967285156,&quot;left&quot;:49.64150390625,&quot;top&quot;:74.64960327148438,&quot;width&quot;:850.932905542569}"/>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UNIT_PRESET_TEXT" val="添加标题"/>
  <p:tag name="KSO_WM_UNIT_FILL_TYPE" val="1"/>
  <p:tag name="KSO_WM_UNIT_FILL_FORE_SCHEMECOLOR_INDEX" val="5"/>
  <p:tag name="KSO_WM_UNIT_FILL_FORE_SCHEMECOLOR_INDEX_BRIGHTNESS" val="0"/>
  <p:tag name="KSO_WM_DIAGRAM_USE_COLOR_VALUE" val="{&quot;color_scheme&quot;:1,&quot;color_type&quot;:1,&quot;theme_color_indexes&quot;:[6,6,6,6,6,6]}"/>
</p:tagLst>
</file>

<file path=ppt/tags/tag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751_2*l_h_a*1_1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387.0003967285156,&quot;left&quot;:49.64150390625,&quot;top&quot;:74.64960327148438,&quot;width&quot;:850.932905542569}"/>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UNIT_PRESET_TEXT" val="添加标题"/>
  <p:tag name="KSO_WM_UNIT_FILL_TYPE" val="1"/>
  <p:tag name="KSO_WM_UNIT_FILL_FORE_SCHEMECOLOR_INDEX" val="5"/>
  <p:tag name="KSO_WM_UNIT_FILL_FORE_SCHEMECOLOR_INDEX_BRIGHTNESS" val="0"/>
  <p:tag name="KSO_WM_DIAGRAM_USE_COLOR_VALUE" val="{&quot;color_scheme&quot;:1,&quot;color_type&quot;:1,&quot;theme_color_indexes&quot;:[6,6,6,6,6,6]}"/>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abc20e9c-11fc-4451-96a0-4c3f8d22e77a}"/>
  <p:tag name="TABLE_ENDDRAG_ORIGIN_RECT" val="890*356"/>
  <p:tag name="TABLE_ENDDRAG_RECT" val="36*101*890*356"/>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250.15,&quot;left&quot;:61.65,&quot;top&quot;:111.6,&quot;width&quot;:175.1}"/>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250.15,&quot;left&quot;:61.65,&quot;top&quot;:111.6,&quot;width&quot;:175.1}"/>
</p:tagLst>
</file>

<file path=ppt/tags/tag9.xml><?xml version="1.0" encoding="utf-8"?>
<p:tagLst xmlns:a="http://schemas.openxmlformats.org/drawingml/2006/main" xmlns:r="http://schemas.openxmlformats.org/officeDocument/2006/relationships" xmlns:p="http://schemas.openxmlformats.org/presentationml/2006/main">
  <p:tag name="TABLE_ENDDRAG_ORIGIN_RECT" val="233*128"/>
  <p:tag name="TABLE_ENDDRAG_RECT" val="655*326*233*12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2062</Words>
  <Application>Microsoft Office PowerPoint</Application>
  <PresentationFormat>宽屏</PresentationFormat>
  <Paragraphs>170</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Calibri</vt:lpstr>
      <vt:lpstr>Calibri Light</vt:lpstr>
      <vt:lpstr>微软雅黑</vt:lpstr>
      <vt:lpstr>楷体</vt:lpstr>
      <vt:lpstr>Wingdings</vt:lpstr>
      <vt:lpstr>思源黑体 CN Normal</vt:lpstr>
      <vt:lpstr>汉仪中黑S</vt:lpstr>
      <vt:lpstr>Arial</vt:lpstr>
      <vt:lpstr>汉仪中宋S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微软公司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尹 欢</dc:creator>
  <cp:lastModifiedBy>stranvinsky@126.com</cp:lastModifiedBy>
  <cp:revision>115</cp:revision>
  <dcterms:created xsi:type="dcterms:W3CDTF">2020-09-16T00:58:00Z</dcterms:created>
  <dcterms:modified xsi:type="dcterms:W3CDTF">2026-06-04T09:56:37Z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C09DD94920E84D9DA25DDA287C3745F5</vt:lpwstr>
  </property>
  <property fmtid="{D5CDD505-2E9C-101B-9397-08002B2CF9AE}" pid="3" name="KSOProductBuildVer">
    <vt:lpwstr>2052-12.1.0.26375</vt:lpwstr>
  </property>
  <property fmtid="{D5CDD505-2E9C-101B-9397-08002B2CF9AE}" pid="4" name="KSOTemplateUUID">
    <vt:lpwstr>v1.0_mb_R9FiVS9p9ot8prnqhy8zyQ==</vt:lpwstr>
  </property>
</Properties>
</file>