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 id="2147483717" r:id="rId6"/>
    <p:sldMasterId id="2147483744" r:id="rId7"/>
  </p:sldMasterIdLst>
  <p:notesMasterIdLst>
    <p:notesMasterId r:id="rId9"/>
  </p:notesMasterIdLst>
  <p:handoutMasterIdLst>
    <p:handoutMasterId r:id="rId18"/>
  </p:handoutMasterIdLst>
  <p:sldIdLst>
    <p:sldId id="262" r:id="rId8"/>
    <p:sldId id="284" r:id="rId10"/>
    <p:sldId id="268" r:id="rId11"/>
    <p:sldId id="281" r:id="rId12"/>
    <p:sldId id="282" r:id="rId13"/>
    <p:sldId id="286" r:id="rId14"/>
    <p:sldId id="273" r:id="rId15"/>
    <p:sldId id="288" r:id="rId16"/>
    <p:sldId id="290"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9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D19"/>
    <a:srgbClr val="C6DEB2"/>
    <a:srgbClr val="141338"/>
    <a:srgbClr val="D9D7D8"/>
    <a:srgbClr val="BCB7B4"/>
    <a:srgbClr val="FCFCFC"/>
    <a:srgbClr val="FDFDFD"/>
    <a:srgbClr val="CDCCCA"/>
    <a:srgbClr val="DFDFDF"/>
    <a:srgbClr val="05A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CE29A27-8F64-4C20-A04D-2AFA0169572C}" styleName="补充样式1">
    <a:wholeTbl>
      <a:tcTxStyle>
        <a:fontRef idx="none">
          <a:srgbClr val="08090C"/>
        </a:fontRef>
      </a:tcTxStyle>
      <a:tcStyle>
        <a:tcBdr>
          <a:left>
            <a:ln>
              <a:noFill/>
            </a:ln>
          </a:left>
          <a:right>
            <a:ln>
              <a:noFill/>
            </a:ln>
          </a:right>
          <a:top>
            <a:ln w="19050" cmpd="sng">
              <a:solidFill>
                <a:schemeClr val="accent1"/>
              </a:solidFill>
              <a:prstDash val="solid"/>
            </a:ln>
          </a:top>
          <a:bottom>
            <a:ln w="19050" cmpd="sng">
              <a:solidFill>
                <a:schemeClr val="accent1"/>
              </a:solidFill>
              <a:prstDash val="solid"/>
            </a:ln>
          </a:bottom>
          <a:insideH>
            <a:ln>
              <a:noFill/>
            </a:ln>
          </a:insideH>
          <a:insideV>
            <a:ln>
              <a:noFill/>
            </a:ln>
          </a:insideV>
        </a:tcBdr>
        <a:fill>
          <a:solidFill>
            <a:srgbClr val="FFFFFF"/>
          </a:solidFill>
        </a:fill>
      </a:tcStyle>
    </a:wholeTbl>
    <a:band2H>
      <a:tcStyle>
        <a:tcBdr/>
        <a:fill>
          <a:solidFill>
            <a:schemeClr val="accent1">
              <a:lumMod val="10001"/>
              <a:lumOff val="89999"/>
            </a:schemeClr>
          </a:solidFill>
        </a:fill>
      </a:tcStyle>
    </a:band2H>
    <a:band1V>
      <a:tcStyle>
        <a:tcBdr/>
        <a:fill>
          <a:solidFill>
            <a:schemeClr val="accent1">
              <a:lumMod val="10001"/>
              <a:lumOff val="89999"/>
            </a:schemeClr>
          </a:solidFill>
        </a:fill>
      </a:tcStyle>
    </a:band1V>
    <a:lastCol>
      <a:tcTxStyle b="on">
        <a:fontRef idx="none">
          <a:srgbClr val="08090C"/>
        </a:fontRef>
      </a:tcTxStyle>
      <a:tcStyle>
        <a:tcBdr/>
        <a:fill>
          <a:solidFill>
            <a:schemeClr val="accent1">
              <a:lumMod val="20002"/>
              <a:lumOff val="79998"/>
            </a:schemeClr>
          </a:solidFill>
        </a:fill>
      </a:tcStyle>
    </a:lastCol>
    <a:firstCol>
      <a:tcTxStyle b="on">
        <a:fontRef idx="none">
          <a:schemeClr val="accent1"/>
        </a:fontRef>
      </a:tcTxStyle>
      <a:tcStyle>
        <a:tcBdr/>
        <a:fill>
          <a:solidFill>
            <a:schemeClr val="accent1">
              <a:lumMod val="20002"/>
              <a:lumOff val="79998"/>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rgbClr val="FFFFFF"/>
          </a:solidFill>
        </a:fill>
      </a:tcStyle>
    </a:lastRow>
    <a:firstRow>
      <a:tcTxStyle b="on">
        <a:fontRef idx="none">
          <a:schemeClr val="accent1"/>
        </a:fontRef>
      </a:tcTxStyle>
      <a:tcStyle>
        <a:tcBdr>
          <a:left>
            <a:ln>
              <a:noFill/>
            </a:ln>
          </a:left>
          <a:right>
            <a:ln>
              <a:noFill/>
            </a:ln>
          </a:right>
          <a:top>
            <a:ln w="19050"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8"/>
        <p:guide pos="39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818.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JLEIS</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试验结果为</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EPA</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可显著降低冠状动脉事件</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19%</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，有统计学意义（</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p=0.011</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）。获益最大的人群是事后分析中的高</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TG</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＋低</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HDL</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患者，显著降低冠状动脉事件</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53%</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0.05</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）、外周动脉疾病（</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PAD</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）患者的风险显著降低</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56%</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0.05</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）以及心梗</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+PCI</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术后患者的风险显著降低</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41%</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0.001</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NNT</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为</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10</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。另外，脑卒中复发事件显著降低</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20%</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P=0.047</a:t>
            </a:r>
            <a:r>
              <a:rPr lang="zh-CN" altLang="en-US">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说明</a:t>
            </a:r>
            <a:r>
              <a:rPr lang="en-US" altLang="zh-CN"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Epadel</a:t>
            </a: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可显著降低心血管事件风险，特定高危人群获益更为明显。</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668.xml"/><Relationship Id="rId7" Type="http://schemas.openxmlformats.org/officeDocument/2006/relationships/tags" Target="../tags/tag667.xml"/><Relationship Id="rId6" Type="http://schemas.openxmlformats.org/officeDocument/2006/relationships/tags" Target="../tags/tag666.xml"/><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7" Type="http://schemas.openxmlformats.org/officeDocument/2006/relationships/tags" Target="../tags/tag674.xml"/><Relationship Id="rId6" Type="http://schemas.openxmlformats.org/officeDocument/2006/relationships/tags" Target="../tags/tag673.xml"/><Relationship Id="rId5" Type="http://schemas.openxmlformats.org/officeDocument/2006/relationships/tags" Target="../tags/tag672.xml"/><Relationship Id="rId4" Type="http://schemas.openxmlformats.org/officeDocument/2006/relationships/tags" Target="../tags/tag671.xml"/><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6" Type="http://schemas.openxmlformats.org/officeDocument/2006/relationships/tags" Target="../tags/tag679.xml"/><Relationship Id="rId5" Type="http://schemas.openxmlformats.org/officeDocument/2006/relationships/tags" Target="../tags/tag678.xml"/><Relationship Id="rId4" Type="http://schemas.openxmlformats.org/officeDocument/2006/relationships/tags" Target="../tags/tag677.xml"/><Relationship Id="rId3" Type="http://schemas.openxmlformats.org/officeDocument/2006/relationships/tags" Target="../tags/tag676.xml"/><Relationship Id="rId2" Type="http://schemas.openxmlformats.org/officeDocument/2006/relationships/tags" Target="../tags/tag675.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7" Type="http://schemas.openxmlformats.org/officeDocument/2006/relationships/tags" Target="../tags/tag694.xml"/><Relationship Id="rId6" Type="http://schemas.openxmlformats.org/officeDocument/2006/relationships/tags" Target="../tags/tag693.xml"/><Relationship Id="rId5" Type="http://schemas.openxmlformats.org/officeDocument/2006/relationships/tags" Target="../tags/tag692.xml"/><Relationship Id="rId4" Type="http://schemas.openxmlformats.org/officeDocument/2006/relationships/tags" Target="../tags/tag691.xml"/><Relationship Id="rId3" Type="http://schemas.openxmlformats.org/officeDocument/2006/relationships/tags" Target="../tags/tag690.xml"/><Relationship Id="rId2" Type="http://schemas.openxmlformats.org/officeDocument/2006/relationships/tags" Target="../tags/tag689.xml"/><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8" Type="http://schemas.openxmlformats.org/officeDocument/2006/relationships/tags" Target="../tags/tag701.xml"/><Relationship Id="rId7" Type="http://schemas.openxmlformats.org/officeDocument/2006/relationships/tags" Target="../tags/tag700.xml"/><Relationship Id="rId6" Type="http://schemas.openxmlformats.org/officeDocument/2006/relationships/tags" Target="../tags/tag699.xml"/><Relationship Id="rId5" Type="http://schemas.openxmlformats.org/officeDocument/2006/relationships/tags" Target="../tags/tag698.xml"/><Relationship Id="rId4" Type="http://schemas.openxmlformats.org/officeDocument/2006/relationships/tags" Target="../tags/tag697.xml"/><Relationship Id="rId3" Type="http://schemas.openxmlformats.org/officeDocument/2006/relationships/tags" Target="../tags/tag696.xml"/><Relationship Id="rId2" Type="http://schemas.openxmlformats.org/officeDocument/2006/relationships/tags" Target="../tags/tag695.xml"/><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708.xml"/><Relationship Id="rId7" Type="http://schemas.openxmlformats.org/officeDocument/2006/relationships/tags" Target="../tags/tag707.xml"/><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tags" Target="../tags/tag704.xml"/><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8" Type="http://schemas.openxmlformats.org/officeDocument/2006/relationships/tags" Target="../tags/tag715.xml"/><Relationship Id="rId7" Type="http://schemas.openxmlformats.org/officeDocument/2006/relationships/tags" Target="../tags/tag714.xml"/><Relationship Id="rId6" Type="http://schemas.openxmlformats.org/officeDocument/2006/relationships/tags" Target="../tags/tag713.xml"/><Relationship Id="rId5" Type="http://schemas.openxmlformats.org/officeDocument/2006/relationships/tags" Target="../tags/tag712.xml"/><Relationship Id="rId4" Type="http://schemas.openxmlformats.org/officeDocument/2006/relationships/tags" Target="../tags/tag711.xml"/><Relationship Id="rId3" Type="http://schemas.openxmlformats.org/officeDocument/2006/relationships/tags" Target="../tags/tag710.xml"/><Relationship Id="rId2" Type="http://schemas.openxmlformats.org/officeDocument/2006/relationships/tags" Target="../tags/tag709.xm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9" Type="http://schemas.openxmlformats.org/officeDocument/2006/relationships/tags" Target="../tags/tag723.xml"/><Relationship Id="rId8" Type="http://schemas.openxmlformats.org/officeDocument/2006/relationships/tags" Target="../tags/tag722.xml"/><Relationship Id="rId7" Type="http://schemas.openxmlformats.org/officeDocument/2006/relationships/tags" Target="../tags/tag721.xml"/><Relationship Id="rId6" Type="http://schemas.openxmlformats.org/officeDocument/2006/relationships/tags" Target="../tags/tag720.xml"/><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tags" Target="../tags/tag716.xml"/><Relationship Id="rId10" Type="http://schemas.openxmlformats.org/officeDocument/2006/relationships/tags" Target="../tags/tag724.xml"/><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1.png"/><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7" Type="http://schemas.openxmlformats.org/officeDocument/2006/relationships/tags" Target="../tags/tag730.xml"/><Relationship Id="rId6" Type="http://schemas.openxmlformats.org/officeDocument/2006/relationships/tags" Target="../tags/tag729.xml"/><Relationship Id="rId5" Type="http://schemas.openxmlformats.org/officeDocument/2006/relationships/tags" Target="../tags/tag728.xml"/><Relationship Id="rId4" Type="http://schemas.openxmlformats.org/officeDocument/2006/relationships/tags" Target="../tags/tag727.xml"/><Relationship Id="rId3" Type="http://schemas.openxmlformats.org/officeDocument/2006/relationships/tags" Target="../tags/tag726.xml"/><Relationship Id="rId2" Type="http://schemas.openxmlformats.org/officeDocument/2006/relationships/tags" Target="../tags/tag725.xml"/><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2.emf"/><Relationship Id="rId3" Type="http://schemas.openxmlformats.org/officeDocument/2006/relationships/oleObject" Target="../embeddings/oleObject1.bin"/><Relationship Id="rId2" Type="http://schemas.openxmlformats.org/officeDocument/2006/relationships/tags" Target="../tags/tag14.xml"/><Relationship Id="rId19" Type="http://schemas.openxmlformats.org/officeDocument/2006/relationships/vmlDrawing" Target="../drawings/vmlDrawing1.v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tags" Target="../tags/tag25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image" Target="../media/image2.emf"/><Relationship Id="rId3" Type="http://schemas.openxmlformats.org/officeDocument/2006/relationships/oleObject" Target="../embeddings/oleObject2.bin"/><Relationship Id="rId22" Type="http://schemas.openxmlformats.org/officeDocument/2006/relationships/vmlDrawing" Target="../drawings/vmlDrawing2.v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tags" Target="../tags/tag28.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tags" Target="../tags/tag32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0" Type="http://schemas.openxmlformats.org/officeDocument/2006/relationships/tags" Target="../tags/tag375.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0" Type="http://schemas.openxmlformats.org/officeDocument/2006/relationships/tags" Target="../tags/tag446.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0" Type="http://schemas.openxmlformats.org/officeDocument/2006/relationships/tags" Target="../tags/tag496.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5" Type="http://schemas.openxmlformats.org/officeDocument/2006/relationships/tags" Target="../tags/tag516.xml"/><Relationship Id="rId4" Type="http://schemas.openxmlformats.org/officeDocument/2006/relationships/tags" Target="../tags/tag515.xml"/><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5" Type="http://schemas.openxmlformats.org/officeDocument/2006/relationships/tags" Target="../tags/tag528.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7" Type="http://schemas.openxmlformats.org/officeDocument/2006/relationships/tags" Target="../tags/tag549.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tags" Target="../tags/tag555.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5" Type="http://schemas.openxmlformats.org/officeDocument/2006/relationships/tags" Target="../tags/tag563.xml"/><Relationship Id="rId4" Type="http://schemas.openxmlformats.org/officeDocument/2006/relationships/tags" Target="../tags/tag562.xml"/><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576.xml"/><Relationship Id="rId7" Type="http://schemas.openxmlformats.org/officeDocument/2006/relationships/tags" Target="../tags/tag575.xml"/><Relationship Id="rId6" Type="http://schemas.openxmlformats.org/officeDocument/2006/relationships/tags" Target="../tags/tag574.xml"/><Relationship Id="rId5" Type="http://schemas.openxmlformats.org/officeDocument/2006/relationships/tags" Target="../tags/tag573.xml"/><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tags" Target="../tags/tag570.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583.xml"/><Relationship Id="rId7" Type="http://schemas.openxmlformats.org/officeDocument/2006/relationships/tags" Target="../tags/tag582.xml"/><Relationship Id="rId6" Type="http://schemas.openxmlformats.org/officeDocument/2006/relationships/tags" Target="../tags/tag581.xml"/><Relationship Id="rId5" Type="http://schemas.openxmlformats.org/officeDocument/2006/relationships/tags" Target="../tags/tag580.xml"/><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590.xml"/><Relationship Id="rId7" Type="http://schemas.openxmlformats.org/officeDocument/2006/relationships/tags" Target="../tags/tag589.xml"/><Relationship Id="rId6" Type="http://schemas.openxmlformats.org/officeDocument/2006/relationships/tags" Target="../tags/tag588.xml"/><Relationship Id="rId5" Type="http://schemas.openxmlformats.org/officeDocument/2006/relationships/tags" Target="../tags/tag587.xml"/><Relationship Id="rId4" Type="http://schemas.openxmlformats.org/officeDocument/2006/relationships/tags" Target="../tags/tag586.xml"/><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9" Type="http://schemas.openxmlformats.org/officeDocument/2006/relationships/tags" Target="../tags/tag598.xml"/><Relationship Id="rId8" Type="http://schemas.openxmlformats.org/officeDocument/2006/relationships/tags" Target="../tags/tag597.xml"/><Relationship Id="rId7" Type="http://schemas.openxmlformats.org/officeDocument/2006/relationships/tags" Target="../tags/tag596.xml"/><Relationship Id="rId6" Type="http://schemas.openxmlformats.org/officeDocument/2006/relationships/tags" Target="../tags/tag595.xml"/><Relationship Id="rId5" Type="http://schemas.openxmlformats.org/officeDocument/2006/relationships/tags" Target="../tags/tag594.xml"/><Relationship Id="rId4" Type="http://schemas.openxmlformats.org/officeDocument/2006/relationships/tags" Target="../tags/tag593.xml"/><Relationship Id="rId3" Type="http://schemas.openxmlformats.org/officeDocument/2006/relationships/tags" Target="../tags/tag592.xml"/><Relationship Id="rId2" Type="http://schemas.openxmlformats.org/officeDocument/2006/relationships/tags" Target="../tags/tag591.xml"/><Relationship Id="rId10" Type="http://schemas.openxmlformats.org/officeDocument/2006/relationships/tags" Target="../tags/tag599.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7" Type="http://schemas.openxmlformats.org/officeDocument/2006/relationships/tags" Target="../tags/tag605.xml"/><Relationship Id="rId6" Type="http://schemas.openxmlformats.org/officeDocument/2006/relationships/tags" Target="../tags/tag604.xml"/><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9" Type="http://schemas.openxmlformats.org/officeDocument/2006/relationships/tags" Target="../tags/tag619.xml"/><Relationship Id="rId8" Type="http://schemas.openxmlformats.org/officeDocument/2006/relationships/tags" Target="../tags/tag618.xml"/><Relationship Id="rId7" Type="http://schemas.openxmlformats.org/officeDocument/2006/relationships/tags" Target="../tags/tag617.xml"/><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tags" Target="../tags/tag614.xml"/><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7" Type="http://schemas.openxmlformats.org/officeDocument/2006/relationships/tags" Target="../tags/tag625.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tags" Target="../tags/tag620.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9" Type="http://schemas.openxmlformats.org/officeDocument/2006/relationships/tags" Target="../tags/tag633.xml"/><Relationship Id="rId8" Type="http://schemas.openxmlformats.org/officeDocument/2006/relationships/tags" Target="../tags/tag632.xml"/><Relationship Id="rId7" Type="http://schemas.openxmlformats.org/officeDocument/2006/relationships/tags" Target="../tags/tag631.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tags" Target="../tags/tag627.xml"/><Relationship Id="rId2" Type="http://schemas.openxmlformats.org/officeDocument/2006/relationships/tags" Target="../tags/tag626.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640.xml"/><Relationship Id="rId7" Type="http://schemas.openxmlformats.org/officeDocument/2006/relationships/tags" Target="../tags/tag639.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tags" Target="../tags/tag636.xml"/><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648.xml"/><Relationship Id="rId8" Type="http://schemas.openxmlformats.org/officeDocument/2006/relationships/tags" Target="../tags/tag647.xml"/><Relationship Id="rId7" Type="http://schemas.openxmlformats.org/officeDocument/2006/relationships/tags" Target="../tags/tag646.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tags" Target="../tags/tag643.xml"/><Relationship Id="rId3" Type="http://schemas.openxmlformats.org/officeDocument/2006/relationships/tags" Target="../tags/tag642.xml"/><Relationship Id="rId2" Type="http://schemas.openxmlformats.org/officeDocument/2006/relationships/tags" Target="../tags/tag641.xml"/><Relationship Id="rId10" Type="http://schemas.openxmlformats.org/officeDocument/2006/relationships/tags" Target="../tags/tag649.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5" Type="http://schemas.openxmlformats.org/officeDocument/2006/relationships/tags" Target="../tags/tag657.xml"/><Relationship Id="rId4" Type="http://schemas.openxmlformats.org/officeDocument/2006/relationships/tags" Target="../tags/tag656.xml"/><Relationship Id="rId3" Type="http://schemas.openxmlformats.org/officeDocument/2006/relationships/tags" Target="../tags/tag655.xml"/><Relationship Id="rId2" Type="http://schemas.openxmlformats.org/officeDocument/2006/relationships/tags" Target="../tags/tag654.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5" Type="http://schemas.openxmlformats.org/officeDocument/2006/relationships/tags" Target="../tags/tag661.xml"/><Relationship Id="rId4" Type="http://schemas.openxmlformats.org/officeDocument/2006/relationships/tags" Target="../tags/tag660.xml"/><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6096000" cy="120015"/>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2" name="矩形 11"/>
          <p:cNvSpPr/>
          <p:nvPr userDrawn="1">
            <p:custDataLst>
              <p:tags r:id="rId3"/>
            </p:custDataLst>
          </p:nvPr>
        </p:nvSpPr>
        <p:spPr>
          <a:xfrm>
            <a:off x="6096000" y="0"/>
            <a:ext cx="6096000" cy="120015"/>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5" name="矩形 14"/>
          <p:cNvSpPr/>
          <p:nvPr userDrawn="1">
            <p:custDataLst>
              <p:tags r:id="rId4"/>
            </p:custDataLst>
          </p:nvPr>
        </p:nvSpPr>
        <p:spPr>
          <a:xfrm flipH="1">
            <a:off x="6096000" y="6759575"/>
            <a:ext cx="6096000" cy="120015"/>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6" name="矩形 15"/>
          <p:cNvSpPr/>
          <p:nvPr userDrawn="1">
            <p:custDataLst>
              <p:tags r:id="rId5"/>
            </p:custDataLst>
          </p:nvPr>
        </p:nvSpPr>
        <p:spPr>
          <a:xfrm flipH="1">
            <a:off x="0" y="6759575"/>
            <a:ext cx="6096000" cy="120015"/>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pic>
        <p:nvPicPr>
          <p:cNvPr id="7" name="图片 2"/>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186203" y="-101349"/>
            <a:ext cx="3005797" cy="1087369"/>
          </a:xfrm>
          <a:prstGeom prst="rect">
            <a:avLst/>
          </a:prstGeom>
        </p:spPr>
      </p:pic>
      <p:sp>
        <p:nvSpPr>
          <p:cNvPr id="24" name="署名占位符 10"/>
          <p:cNvSpPr>
            <a:spLocks noGrp="1"/>
          </p:cNvSpPr>
          <p:nvPr>
            <p:ph type="body" sz="quarter" idx="17" hasCustomPrompt="1"/>
            <p:custDataLst>
              <p:tags r:id="rId8"/>
            </p:custDataLst>
          </p:nvPr>
        </p:nvSpPr>
        <p:spPr>
          <a:xfrm>
            <a:off x="4926182" y="4265184"/>
            <a:ext cx="2340000" cy="468000"/>
          </a:xfrm>
          <a:prstGeom prst="roundRect">
            <a:avLst>
              <a:gd name="adj" fmla="val 50000"/>
            </a:avLst>
          </a:prstGeom>
          <a:ln w="127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71755" tIns="18000" rIns="71755" bIns="18000" numCol="1" spcCol="0" rtlCol="0" fromWordArt="0" anchor="ctr" anchorCtr="0" forceAA="0" compatLnSpc="1">
            <a:normAutofit/>
          </a:bodyPr>
          <a:lstStyle>
            <a:defPPr>
              <a:defRPr lang="zh-CN"/>
            </a:defPPr>
            <a:lvl1pPr marL="0" marR="0" algn="ctr" defTabSz="914400" rtl="0" eaLnBrk="1" fontAlgn="auto" latinLnBrk="0" hangingPunct="1">
              <a:lnSpc>
                <a:spcPct val="100000"/>
              </a:lnSpc>
              <a:buClrTx/>
              <a:buSzTx/>
              <a:buFontTx/>
              <a:buNone/>
              <a:defRPr kumimoji="0" lang="zh-CN" altLang="en-US" sz="1800" b="1" i="0" u="none" strike="noStrike" kern="1200" cap="none" spc="0" normalizeH="0" baseline="0" noProof="1" dirty="0">
                <a:solidFill>
                  <a:schemeClr val="lt1"/>
                </a:solidFill>
                <a:latin typeface="+mn-ea"/>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a:sym typeface="+mn-ea"/>
              </a:rPr>
              <a:t>署名</a:t>
            </a:r>
            <a:endParaRPr>
              <a:sym typeface="+mn-ea"/>
            </a:endParaRPr>
          </a:p>
        </p:txBody>
      </p:sp>
      <p:sp>
        <p:nvSpPr>
          <p:cNvPr id="9" name="副标题 2"/>
          <p:cNvSpPr txBox="1">
            <a:spLocks noGrp="1"/>
          </p:cNvSpPr>
          <p:nvPr>
            <p:ph type="body" idx="1" hasCustomPrompt="1"/>
            <p:custDataLst>
              <p:tags r:id="rId9"/>
            </p:custDataLst>
          </p:nvPr>
        </p:nvSpPr>
        <p:spPr>
          <a:xfrm>
            <a:off x="2111375" y="3328352"/>
            <a:ext cx="7969250" cy="462280"/>
          </a:xfrm>
          <a:noFill/>
        </p:spPr>
        <p:txBody>
          <a:bodyPr wrap="square" rtlCol="0" anchor="ctr" anchorCtr="0">
            <a:normAutofit/>
          </a:bodyPr>
          <a:lstStyle>
            <a:defPPr>
              <a:defRPr lang="zh-CN"/>
            </a:defPPr>
            <a:lvl1pPr marL="0" marR="0" algn="ctr" defTabSz="914400" rtl="0" eaLnBrk="1" fontAlgn="auto" latinLnBrk="0" hangingPunct="1">
              <a:lnSpc>
                <a:spcPct val="100000"/>
              </a:lnSpc>
              <a:buClrTx/>
              <a:buSzTx/>
              <a:buFontTx/>
              <a:buNone/>
              <a:defRPr kumimoji="0" lang="zh-CN" altLang="en-US" sz="2400" b="1" i="0" u="none" strike="noStrike" kern="1200" cap="none" spc="0" normalizeH="0" baseline="0" noProof="1" dirty="0">
                <a:solidFill>
                  <a:schemeClr val="accent6">
                    <a:lumMod val="70792"/>
                  </a:schemeClr>
                </a:solidFill>
                <a:uFillTx/>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1"/>
          <p:cNvSpPr txBox="1">
            <a:spLocks noGrp="1"/>
          </p:cNvSpPr>
          <p:nvPr>
            <p:ph type="ctrTitle" hasCustomPrompt="1"/>
            <p:custDataLst>
              <p:tags r:id="rId10"/>
            </p:custDataLst>
          </p:nvPr>
        </p:nvSpPr>
        <p:spPr>
          <a:xfrm>
            <a:off x="2111375" y="2125662"/>
            <a:ext cx="7969250" cy="1186180"/>
          </a:xfrm>
          <a:noFill/>
        </p:spPr>
        <p:txBody>
          <a:bodyPr wrap="square" rtlCol="0" anchor="ctr" anchorCtr="0">
            <a:normAutofit/>
          </a:bodyPr>
          <a:lstStyle>
            <a:defPPr>
              <a:defRPr lang="zh-CN"/>
            </a:defPPr>
            <a:lvl1pPr marL="0" marR="0" algn="ctr" defTabSz="914400" rtl="0" eaLnBrk="1" fontAlgn="auto" latinLnBrk="0" hangingPunct="1">
              <a:lnSpc>
                <a:spcPct val="100000"/>
              </a:lnSpc>
              <a:buClrTx/>
              <a:buSzTx/>
              <a:buFontTx/>
              <a:buNone/>
              <a:defRPr kumimoji="0" lang="zh-CN" altLang="en-US" sz="6000" b="1" i="0" u="none" strike="noStrike" kern="1200" cap="none" spc="0" normalizeH="0" baseline="0" noProof="0" dirty="0">
                <a:ln>
                  <a:noFill/>
                </a:ln>
                <a:solidFill>
                  <a:schemeClr val="accent3">
                    <a:lumMod val="50000"/>
                  </a:schemeClr>
                </a:solidFill>
                <a:effectLst/>
                <a:uLnTx/>
                <a:uFillTx/>
                <a:latin typeface="+mj-lt"/>
                <a:ea typeface="+mj-ea"/>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a:sym typeface="+mn-ea"/>
              </a:rPr>
              <a:t>单击编辑母版标题</a:t>
            </a:r>
            <a:endParaRPr>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4"/>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3"/>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4"/>
            </p:custDataLst>
          </p:nvPr>
        </p:nvSpPr>
        <p:spPr>
          <a:xfrm>
            <a:off x="838199" y="749301"/>
            <a:ext cx="9446443" cy="5427662"/>
          </a:xfrm>
          <a:prstGeom prst="rect">
            <a:avLst/>
          </a:prstGeo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876099"/>
            <a:ext cx="10515600" cy="536121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6096000" cy="120015"/>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2" name="矩形 11"/>
          <p:cNvSpPr/>
          <p:nvPr userDrawn="1">
            <p:custDataLst>
              <p:tags r:id="rId3"/>
            </p:custDataLst>
          </p:nvPr>
        </p:nvSpPr>
        <p:spPr>
          <a:xfrm>
            <a:off x="6096000" y="0"/>
            <a:ext cx="6096000" cy="120015"/>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5" name="矩形 14"/>
          <p:cNvSpPr/>
          <p:nvPr userDrawn="1">
            <p:custDataLst>
              <p:tags r:id="rId4"/>
            </p:custDataLst>
          </p:nvPr>
        </p:nvSpPr>
        <p:spPr>
          <a:xfrm flipH="1">
            <a:off x="6096000" y="6759575"/>
            <a:ext cx="6096000" cy="120015"/>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6" name="矩形 15"/>
          <p:cNvSpPr/>
          <p:nvPr userDrawn="1">
            <p:custDataLst>
              <p:tags r:id="rId5"/>
            </p:custDataLst>
          </p:nvPr>
        </p:nvSpPr>
        <p:spPr>
          <a:xfrm flipH="1">
            <a:off x="0" y="6759575"/>
            <a:ext cx="6096000" cy="120015"/>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pic>
        <p:nvPicPr>
          <p:cNvPr id="6" name="图片 2"/>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186203" y="-101349"/>
            <a:ext cx="3005797" cy="1087369"/>
          </a:xfrm>
          <a:prstGeom prst="rect">
            <a:avLst/>
          </a:prstGeom>
        </p:spPr>
      </p:pic>
      <p:sp>
        <p:nvSpPr>
          <p:cNvPr id="9" name="署名占位符 10"/>
          <p:cNvSpPr>
            <a:spLocks noGrp="1"/>
          </p:cNvSpPr>
          <p:nvPr>
            <p:ph type="body" sz="quarter" idx="17" hasCustomPrompt="1"/>
            <p:custDataLst>
              <p:tags r:id="rId8"/>
            </p:custDataLst>
          </p:nvPr>
        </p:nvSpPr>
        <p:spPr>
          <a:xfrm>
            <a:off x="4925588" y="4053135"/>
            <a:ext cx="2340000" cy="468000"/>
          </a:xfrm>
          <a:prstGeom prst="roundRect">
            <a:avLst>
              <a:gd name="adj" fmla="val 50000"/>
            </a:avLst>
          </a:prstGeom>
          <a:ln w="12700">
            <a:solidFill>
              <a:schemeClr val="lt1">
                <a:lumMod val="10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71755" tIns="18000" rIns="71755" bIns="18000" numCol="1" spcCol="0" rtlCol="0" fromWordArt="0" anchor="ctr" anchorCtr="0" forceAA="0" compatLnSpc="1">
            <a:normAutofit/>
          </a:bodyPr>
          <a:lstStyle>
            <a:defPPr>
              <a:defRPr lang="zh-CN"/>
            </a:defPPr>
            <a:lvl1pPr marL="0" marR="0" algn="ctr" defTabSz="914400" rtl="0" eaLnBrk="1" fontAlgn="auto" latinLnBrk="0" hangingPunct="1">
              <a:lnSpc>
                <a:spcPct val="100000"/>
              </a:lnSpc>
              <a:buClrTx/>
              <a:buSzTx/>
              <a:buFontTx/>
              <a:buNone/>
              <a:defRPr kumimoji="0" lang="zh-CN" altLang="en-US" sz="1800" b="1" i="0" u="none" strike="noStrike" kern="1200" cap="none" spc="0" normalizeH="0" baseline="0" noProof="1" dirty="0">
                <a:solidFill>
                  <a:schemeClr val="lt1"/>
                </a:solidFill>
                <a:latin typeface="+mn-ea"/>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a:sym typeface="+mn-ea"/>
              </a:rPr>
              <a:t>署名</a:t>
            </a:r>
            <a:endParaRPr>
              <a:sym typeface="+mn-ea"/>
            </a:endParaRPr>
          </a:p>
        </p:txBody>
      </p:sp>
      <p:sp>
        <p:nvSpPr>
          <p:cNvPr id="7" name="标题 6"/>
          <p:cNvSpPr txBox="1">
            <a:spLocks noGrp="1"/>
          </p:cNvSpPr>
          <p:nvPr>
            <p:ph type="ctrTitle" hasCustomPrompt="1"/>
            <p:custDataLst>
              <p:tags r:id="rId9"/>
            </p:custDataLst>
          </p:nvPr>
        </p:nvSpPr>
        <p:spPr>
          <a:xfrm>
            <a:off x="3112135" y="2337435"/>
            <a:ext cx="5968365" cy="1524635"/>
          </a:xfrm>
          <a:noFill/>
        </p:spPr>
        <p:txBody>
          <a:bodyPr wrap="square" rtlCol="0" anchor="ctr" anchorCtr="0">
            <a:normAutofit/>
          </a:bodyPr>
          <a:lstStyle>
            <a:defPPr>
              <a:defRPr lang="zh-CN"/>
            </a:defPPr>
            <a:lvl1pPr marL="0" marR="0" algn="ctr" defTabSz="914400" rtl="0" eaLnBrk="1" fontAlgn="auto" latinLnBrk="0" hangingPunct="1">
              <a:lnSpc>
                <a:spcPct val="100000"/>
              </a:lnSpc>
              <a:buClrTx/>
              <a:buSzTx/>
              <a:buFontTx/>
              <a:buNone/>
              <a:defRPr kumimoji="0" lang="zh-CN" altLang="en-US" sz="8800" b="1" i="0" u="none" strike="noStrike" kern="1200" cap="none" spc="0" normalizeH="0" baseline="0" noProof="0" dirty="0">
                <a:ln>
                  <a:noFill/>
                </a:ln>
                <a:solidFill>
                  <a:schemeClr val="accent3">
                    <a:lumMod val="50000"/>
                  </a:schemeClr>
                </a:solidFill>
                <a:effectLst/>
                <a:uLnTx/>
                <a:uFillTx/>
                <a:latin typeface="+mj-lt"/>
                <a:ea typeface="+mj-ea"/>
                <a:cs typeface="Times New Roman" panose="020206030504050203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1"/>
            <a:ext cx="12192000" cy="74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3"/>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9" name="直接连接符 8"/>
          <p:cNvCxnSpPr/>
          <p:nvPr>
            <p:custDataLst>
              <p:tags r:id="rId4"/>
            </p:custDataLst>
          </p:nvPr>
        </p:nvCxnSpPr>
        <p:spPr>
          <a:xfrm>
            <a:off x="2350559" y="4004733"/>
            <a:ext cx="74908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endParaRPr lang="zh-CN" altLang="en-US" dirty="0"/>
          </a:p>
        </p:txBody>
      </p:sp>
      <p:sp>
        <p:nvSpPr>
          <p:cNvPr id="3" name="副标题 2"/>
          <p:cNvSpPr>
            <a:spLocks noGrp="1"/>
          </p:cNvSpPr>
          <p:nvPr>
            <p:ph type="subTitle" idx="1"/>
            <p:custDataLst>
              <p:tags r:id="rId6"/>
            </p:custDataLst>
          </p:nvPr>
        </p:nvSpPr>
        <p:spPr>
          <a:xfrm>
            <a:off x="1524000" y="3169659"/>
            <a:ext cx="9144000" cy="835074"/>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239539"/>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3"/>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4"/>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5"/>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311547"/>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sz="half" idx="1"/>
            <p:custDataLst>
              <p:tags r:id="rId4"/>
            </p:custDataLst>
          </p:nvPr>
        </p:nvSpPr>
        <p:spPr>
          <a:xfrm>
            <a:off x="838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9788" y="749301"/>
            <a:ext cx="10515600" cy="1234504"/>
          </a:xfrm>
          <a:prstGeom prst="rect">
            <a:avLst/>
          </a:prstGeom>
        </p:spPr>
        <p:txBody>
          <a:bodyPr anchor="b" anchorCtr="0"/>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924943"/>
            <a:ext cx="5157787"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924943"/>
            <a:ext cx="5183188"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81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9" name="文本框 8"/>
          <p:cNvSpPr txBox="1"/>
          <p:nvPr userDrawn="1"/>
        </p:nvSpPr>
        <p:spPr>
          <a:xfrm>
            <a:off x="156845" y="21590"/>
            <a:ext cx="1191260" cy="460375"/>
          </a:xfrm>
          <a:prstGeom prst="rect">
            <a:avLst/>
          </a:prstGeom>
          <a:noFill/>
        </p:spPr>
        <p:txBody>
          <a:bodyPr wrap="square" rtlCol="0">
            <a:spAutoFit/>
          </a:bodyPr>
          <a:p>
            <a:r>
              <a:rPr lang="zh-CN" altLang="en-US" sz="2400" b="1">
                <a:solidFill>
                  <a:schemeClr val="bg1"/>
                </a:solidFill>
              </a:rPr>
              <a:t>目录</a:t>
            </a:r>
            <a:endParaRPr lang="zh-CN" altLang="en-US" sz="2400" b="1">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4"/>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1301749"/>
            <a:ext cx="10800000" cy="48736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3"/>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4"/>
            </p:custDataLst>
          </p:nvPr>
        </p:nvSpPr>
        <p:spPr>
          <a:xfrm>
            <a:off x="838199" y="749301"/>
            <a:ext cx="9446443" cy="5427662"/>
          </a:xfrm>
          <a:prstGeom prst="rect">
            <a:avLst/>
          </a:prstGeo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876099"/>
            <a:ext cx="10515600" cy="536121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目录">
    <p:bg>
      <p:bgPr>
        <a:solidFill>
          <a:schemeClr val="bg1"/>
        </a:solidFill>
        <a:effectLst/>
      </p:bgPr>
    </p:bg>
    <p:spTree>
      <p:nvGrpSpPr>
        <p:cNvPr id="1" name=""/>
        <p:cNvGrpSpPr/>
        <p:nvPr/>
      </p:nvGrpSpPr>
      <p:grpSpPr>
        <a:xfrm>
          <a:off x="0" y="0"/>
          <a:ext cx="0" cy="0"/>
          <a:chOff x="0" y="0"/>
          <a:chExt cx="0" cy="0"/>
        </a:xfrm>
      </p:grpSpPr>
      <p:graphicFrame>
        <p:nvGraphicFramePr>
          <p:cNvPr id="4194304" name="think-cell data - do not delete"/>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 name="think-cell 幻灯片" r:id="rId3" imgW="5715" imgH="5715" progId="TCLayout.ActiveDocument.1">
                  <p:embed/>
                </p:oleObj>
              </mc:Choice>
              <mc:Fallback>
                <p:oleObj name="think-cell 幻灯片"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48576" name="直接连接符 26"/>
          <p:cNvSpPr>
            <a:spLocks noChangeShapeType="1"/>
          </p:cNvSpPr>
          <p:nvPr userDrawn="1">
            <p:custDataLst>
              <p:tags r:id="rId5"/>
            </p:custDataLst>
          </p:nvPr>
        </p:nvSpPr>
        <p:spPr bwMode="auto">
          <a:xfrm>
            <a:off x="218660" y="875280"/>
            <a:ext cx="11509513" cy="14271"/>
          </a:xfrm>
          <a:prstGeom prst="line">
            <a:avLst/>
          </a:prstGeom>
          <a:noFill/>
          <a:ln w="28575" cap="flat" cmpd="sng">
            <a:solidFill>
              <a:schemeClr val="tx1">
                <a:alpha val="50000"/>
              </a:schemeClr>
            </a:solidFill>
            <a:bevel/>
          </a:ln>
        </p:spPr>
        <p:txBody>
          <a:bodyPr/>
          <a:p>
            <a:pPr fontAlgn="base">
              <a:spcBef>
                <a:spcPct val="0"/>
              </a:spcBef>
              <a:spcAft>
                <a:spcPct val="0"/>
              </a:spcAft>
              <a:buFont typeface="Arial" panose="020B0604020202020204" pitchFamily="34" charset="0"/>
              <a:buNone/>
            </a:pPr>
            <a:endParaRPr lang="zh-CN" altLang="en-US" sz="1350">
              <a:solidFill>
                <a:srgbClr val="000000"/>
              </a:solidFill>
            </a:endParaRPr>
          </a:p>
        </p:txBody>
      </p:sp>
      <p:grpSp>
        <p:nvGrpSpPr>
          <p:cNvPr id="7" name="组合 6"/>
          <p:cNvGrpSpPr/>
          <p:nvPr userDrawn="1">
            <p:custDataLst>
              <p:tags r:id="rId6"/>
            </p:custDataLst>
          </p:nvPr>
        </p:nvGrpSpPr>
        <p:grpSpPr>
          <a:xfrm>
            <a:off x="21296" y="-94227"/>
            <a:ext cx="5028416" cy="1141140"/>
            <a:chOff x="-211" y="-48"/>
            <a:chExt cx="7963" cy="1798"/>
          </a:xfrm>
        </p:grpSpPr>
        <p:sp>
          <p:nvSpPr>
            <p:cNvPr id="8" name="矩形: 圆角 20"/>
            <p:cNvSpPr/>
            <p:nvPr>
              <p:custDataLst>
                <p:tags r:id="rId7"/>
              </p:custDataLst>
            </p:nvPr>
          </p:nvSpPr>
          <p:spPr>
            <a:xfrm>
              <a:off x="613" y="1400"/>
              <a:ext cx="7139" cy="115"/>
            </a:xfrm>
            <a:prstGeom prst="roundRect">
              <a:avLst/>
            </a:prstGeom>
            <a:solidFill>
              <a:schemeClr val="accent4">
                <a:lumMod val="62445"/>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grpSp>
          <p:nvGrpSpPr>
            <p:cNvPr id="9" name="组合 8"/>
            <p:cNvGrpSpPr/>
            <p:nvPr userDrawn="1"/>
          </p:nvGrpSpPr>
          <p:grpSpPr>
            <a:xfrm>
              <a:off x="-211" y="-48"/>
              <a:ext cx="2248" cy="1798"/>
              <a:chOff x="-211" y="-48"/>
              <a:chExt cx="2248" cy="1798"/>
            </a:xfrm>
          </p:grpSpPr>
          <p:sp>
            <p:nvSpPr>
              <p:cNvPr id="10" name="等腰三角形 9"/>
              <p:cNvSpPr/>
              <p:nvPr userDrawn="1">
                <p:custDataLst>
                  <p:tags r:id="rId8"/>
                </p:custDataLst>
              </p:nvPr>
            </p:nvSpPr>
            <p:spPr>
              <a:xfrm rot="10800000">
                <a:off x="414" y="589"/>
                <a:ext cx="1041" cy="868"/>
              </a:xfrm>
              <a:prstGeom prst="triangle">
                <a:avLst/>
              </a:prstGeom>
              <a:solidFill>
                <a:schemeClr val="accent3">
                  <a:lumMod val="51042"/>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pic>
            <p:nvPicPr>
              <p:cNvPr id="11" name="图片 10"/>
              <p:cNvPicPr>
                <a:picLocks noChangeAspect="1"/>
              </p:cNvPicPr>
              <p:nvPr>
                <p:custDataLst>
                  <p:tags r:id="rId9"/>
                </p:custDataLst>
              </p:nvPr>
            </p:nvPicPr>
            <p:blipFill rotWithShape="1">
              <a:blip r:embed="rId10"/>
              <a:srcRect l="12401" t="17310" r="12401" b="17310"/>
              <a:stretch>
                <a:fillRect/>
              </a:stretch>
            </p:blipFill>
            <p:spPr>
              <a:xfrm>
                <a:off x="-211" y="-48"/>
                <a:ext cx="2248" cy="1798"/>
              </a:xfrm>
              <a:prstGeom prst="rect">
                <a:avLst/>
              </a:prstGeom>
              <a:ln>
                <a:noFill/>
              </a:ln>
            </p:spPr>
          </p:pic>
        </p:grpSp>
      </p:grpSp>
      <p:sp>
        <p:nvSpPr>
          <p:cNvPr id="12" name="矩形 11"/>
          <p:cNvSpPr/>
          <p:nvPr userDrawn="1">
            <p:custDataLst>
              <p:tags r:id="rId11"/>
            </p:custDataLst>
          </p:nvPr>
        </p:nvSpPr>
        <p:spPr>
          <a:xfrm>
            <a:off x="10286779" y="6561965"/>
            <a:ext cx="1569660" cy="230832"/>
          </a:xfrm>
          <a:prstGeom prst="rect">
            <a:avLst/>
          </a:prstGeom>
        </p:spPr>
        <p:txBody>
          <a:bodyPr wrap="none">
            <a:spAutoFit/>
          </a:bodyPr>
          <a:p>
            <a:r>
              <a:rPr lang="zh-CN" altLang="en-US" sz="900" dirty="0">
                <a:solidFill>
                  <a:schemeClr val="bg1">
                    <a:lumMod val="75000"/>
                  </a:schemeClr>
                </a:solidFill>
              </a:rPr>
              <a:t>仅供医疗卫生专业人士参考</a:t>
            </a:r>
            <a:endParaRPr lang="zh-CN" altLang="en-US" sz="900" dirty="0">
              <a:solidFill>
                <a:schemeClr val="bg1">
                  <a:lumMod val="75000"/>
                </a:schemeClr>
              </a:solidFill>
            </a:endParaRPr>
          </a:p>
        </p:txBody>
      </p:sp>
      <p:grpSp>
        <p:nvGrpSpPr>
          <p:cNvPr id="13" name="组合 12"/>
          <p:cNvGrpSpPr/>
          <p:nvPr userDrawn="1">
            <p:custDataLst>
              <p:tags r:id="rId12"/>
            </p:custDataLst>
          </p:nvPr>
        </p:nvGrpSpPr>
        <p:grpSpPr>
          <a:xfrm flipH="1">
            <a:off x="0" y="6759698"/>
            <a:ext cx="12192000" cy="119922"/>
            <a:chOff x="0" y="-1"/>
            <a:chExt cx="12192000" cy="119922"/>
          </a:xfrm>
        </p:grpSpPr>
        <p:sp>
          <p:nvSpPr>
            <p:cNvPr id="14" name="矩形 13"/>
            <p:cNvSpPr/>
            <p:nvPr userDrawn="1">
              <p:custDataLst>
                <p:tags r:id="rId13"/>
              </p:custDataLst>
            </p:nvPr>
          </p:nvSpPr>
          <p:spPr>
            <a:xfrm>
              <a:off x="0" y="0"/>
              <a:ext cx="6096000" cy="119921"/>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5" name="矩形 14"/>
            <p:cNvSpPr/>
            <p:nvPr userDrawn="1">
              <p:custDataLst>
                <p:tags r:id="rId14"/>
              </p:custDataLst>
            </p:nvPr>
          </p:nvSpPr>
          <p:spPr>
            <a:xfrm>
              <a:off x="6096000" y="-1"/>
              <a:ext cx="6096000" cy="119921"/>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grpSp>
      <p:sp>
        <p:nvSpPr>
          <p:cNvPr id="18" name="标题 1"/>
          <p:cNvSpPr>
            <a:spLocks noGrp="1"/>
          </p:cNvSpPr>
          <p:nvPr userDrawn="1">
            <p:ph type="title" hasCustomPrompt="1"/>
            <p:custDataLst>
              <p:tags r:id="rId15"/>
            </p:custDataLst>
          </p:nvPr>
        </p:nvSpPr>
        <p:spPr>
          <a:xfrm>
            <a:off x="5157288" y="1211630"/>
            <a:ext cx="1977755" cy="1081088"/>
          </a:xfrm>
        </p:spPr>
        <p:txBody>
          <a:bodyPr wrap="square" anchor="b">
            <a:normAutofit/>
          </a:bodyPr>
          <a:lstStyle>
            <a:lvl1pPr algn="ctr">
              <a:defRPr kumimoji="0" lang="zh-CN" altLang="en-US" sz="6000" b="1" i="0" u="none" strike="noStrike" kern="1200" cap="none" spc="0" normalizeH="0" baseline="0" noProof="1" dirty="0">
                <a:solidFill>
                  <a:schemeClr val="tx1"/>
                </a:solidFill>
                <a:latin typeface="+mn-lt"/>
                <a:ea typeface="+mn-ea"/>
                <a:cs typeface="+mn-cs"/>
              </a:defRPr>
            </a:lvl1pPr>
          </a:lstStyle>
          <a:p>
            <a:r>
              <a:rPr lang="zh-CN" altLang="en-US" dirty="0"/>
              <a:t>标题</a:t>
            </a:r>
            <a:endParaRPr lang="zh-CN" altLang="en-US" dirty="0"/>
          </a:p>
        </p:txBody>
      </p:sp>
      <p:sp>
        <p:nvSpPr>
          <p:cNvPr id="17" name="灯片编号占位符 5"/>
          <p:cNvSpPr>
            <a:spLocks noGrp="1"/>
          </p:cNvSpPr>
          <p:nvPr userDrawn="1">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
        <p:nvSpPr>
          <p:cNvPr id="16" name="页脚占位符 4"/>
          <p:cNvSpPr>
            <a:spLocks noGrp="1"/>
          </p:cNvSpPr>
          <p:nvPr userDrawn="1">
            <p:ph type="ftr" sz="quarter" idx="11"/>
            <p:custDataLst>
              <p:tags r:id="rId17"/>
            </p:custDataLst>
          </p:nvPr>
        </p:nvSpPr>
        <p:spPr/>
        <p:txBody>
          <a:bodyPr/>
          <a:lstStyle/>
          <a:p>
            <a:endParaRPr lang="zh-CN" altLang="en-US"/>
          </a:p>
        </p:txBody>
      </p:sp>
      <p:sp>
        <p:nvSpPr>
          <p:cNvPr id="6" name="日期占位符 3"/>
          <p:cNvSpPr>
            <a:spLocks noGrp="1"/>
          </p:cNvSpPr>
          <p:nvPr userDrawn="1">
            <p:ph type="dt" sz="half" idx="10"/>
            <p:custDataLst>
              <p:tags r:id="rId18"/>
            </p:custDataLst>
          </p:nvPr>
        </p:nvSpPr>
        <p:spPr/>
        <p:txBody>
          <a:bodyPr wrap="square">
            <a:normAutofit/>
          </a:bodyPr>
          <a:lstStyle/>
          <a:p>
            <a:fld id="{5592522B-0F24-4480-B9DD-A9474A6880D6}" type="datetimeFigureOut">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445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3"/>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ctrTitle" hasCustomPrompt="1"/>
            <p:custDataLst>
              <p:tags r:id="rId4"/>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239539"/>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3"/>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4"/>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5"/>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311547"/>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sz="half" idx="1"/>
            <p:custDataLst>
              <p:tags r:id="rId4"/>
            </p:custDataLst>
          </p:nvPr>
        </p:nvSpPr>
        <p:spPr>
          <a:xfrm>
            <a:off x="838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9788" y="749301"/>
            <a:ext cx="10515600" cy="1234504"/>
          </a:xfrm>
          <a:prstGeom prst="rect">
            <a:avLst/>
          </a:prstGeom>
        </p:spPr>
        <p:txBody>
          <a:bodyPr anchor="b" anchorCtr="0"/>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924943"/>
            <a:ext cx="5157787"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924943"/>
            <a:ext cx="5183188"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4"/>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3"/>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4"/>
            </p:custDataLst>
          </p:nvPr>
        </p:nvSpPr>
        <p:spPr>
          <a:xfrm>
            <a:off x="838199" y="749301"/>
            <a:ext cx="9446443" cy="5427662"/>
          </a:xfrm>
          <a:prstGeom prst="rect">
            <a:avLst/>
          </a:prstGeo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876099"/>
            <a:ext cx="10515600" cy="536121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graphicFrame>
        <p:nvGraphicFramePr>
          <p:cNvPr id="4194304" name="think-cell data - do not delete"/>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 name="think-cell 幻灯片" r:id="rId3" imgW="5715" imgH="5715" progId="TCLayout.ActiveDocument.1">
                  <p:embed/>
                </p:oleObj>
              </mc:Choice>
              <mc:Fallback>
                <p:oleObj name="think-cell 幻灯片"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48576" name="直接连接符 26"/>
          <p:cNvSpPr>
            <a:spLocks noChangeShapeType="1"/>
          </p:cNvSpPr>
          <p:nvPr userDrawn="1">
            <p:custDataLst>
              <p:tags r:id="rId5"/>
            </p:custDataLst>
          </p:nvPr>
        </p:nvSpPr>
        <p:spPr bwMode="auto">
          <a:xfrm>
            <a:off x="218660" y="875280"/>
            <a:ext cx="11509513" cy="14271"/>
          </a:xfrm>
          <a:prstGeom prst="line">
            <a:avLst/>
          </a:prstGeom>
          <a:noFill/>
          <a:ln w="28575" cap="flat" cmpd="sng">
            <a:solidFill>
              <a:schemeClr val="tx1">
                <a:alpha val="50000"/>
              </a:schemeClr>
            </a:solidFill>
            <a:bevel/>
          </a:ln>
        </p:spPr>
        <p:txBody>
          <a:bodyPr/>
          <a:p>
            <a:pPr fontAlgn="base">
              <a:spcBef>
                <a:spcPct val="0"/>
              </a:spcBef>
              <a:spcAft>
                <a:spcPct val="0"/>
              </a:spcAft>
              <a:buFont typeface="Arial" panose="020B0604020202020204" pitchFamily="34" charset="0"/>
              <a:buNone/>
            </a:pPr>
            <a:endParaRPr lang="zh-CN" altLang="en-US" sz="1350">
              <a:solidFill>
                <a:srgbClr val="000000"/>
              </a:solidFill>
            </a:endParaRPr>
          </a:p>
        </p:txBody>
      </p:sp>
      <p:grpSp>
        <p:nvGrpSpPr>
          <p:cNvPr id="8" name="组合 6"/>
          <p:cNvGrpSpPr/>
          <p:nvPr userDrawn="1">
            <p:custDataLst>
              <p:tags r:id="rId6"/>
            </p:custDataLst>
          </p:nvPr>
        </p:nvGrpSpPr>
        <p:grpSpPr>
          <a:xfrm>
            <a:off x="21296" y="-94227"/>
            <a:ext cx="5028416" cy="1141140"/>
            <a:chOff x="-211" y="-48"/>
            <a:chExt cx="7963" cy="1798"/>
          </a:xfrm>
        </p:grpSpPr>
        <p:sp>
          <p:nvSpPr>
            <p:cNvPr id="9" name="矩形: 圆角 20"/>
            <p:cNvSpPr/>
            <p:nvPr>
              <p:custDataLst>
                <p:tags r:id="rId7"/>
              </p:custDataLst>
            </p:nvPr>
          </p:nvSpPr>
          <p:spPr>
            <a:xfrm>
              <a:off x="613" y="1400"/>
              <a:ext cx="7139" cy="115"/>
            </a:xfrm>
            <a:prstGeom prst="roundRect">
              <a:avLst/>
            </a:prstGeom>
            <a:solidFill>
              <a:schemeClr val="accent4">
                <a:lumMod val="62445"/>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grpSp>
          <p:nvGrpSpPr>
            <p:cNvPr id="10" name="组合 8"/>
            <p:cNvGrpSpPr/>
            <p:nvPr userDrawn="1"/>
          </p:nvGrpSpPr>
          <p:grpSpPr>
            <a:xfrm>
              <a:off x="-211" y="-48"/>
              <a:ext cx="2248" cy="1798"/>
              <a:chOff x="-211" y="-48"/>
              <a:chExt cx="2248" cy="1798"/>
            </a:xfrm>
          </p:grpSpPr>
          <p:sp>
            <p:nvSpPr>
              <p:cNvPr id="11" name="等腰三角形 9"/>
              <p:cNvSpPr/>
              <p:nvPr userDrawn="1">
                <p:custDataLst>
                  <p:tags r:id="rId8"/>
                </p:custDataLst>
              </p:nvPr>
            </p:nvSpPr>
            <p:spPr>
              <a:xfrm rot="10800000">
                <a:off x="414" y="589"/>
                <a:ext cx="1041" cy="868"/>
              </a:xfrm>
              <a:prstGeom prst="triangle">
                <a:avLst/>
              </a:prstGeom>
              <a:solidFill>
                <a:schemeClr val="accent3">
                  <a:lumMod val="51042"/>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pic>
            <p:nvPicPr>
              <p:cNvPr id="12" name="图片 10"/>
              <p:cNvPicPr>
                <a:picLocks noChangeAspect="1"/>
              </p:cNvPicPr>
              <p:nvPr>
                <p:custDataLst>
                  <p:tags r:id="rId9"/>
                </p:custDataLst>
              </p:nvPr>
            </p:nvPicPr>
            <p:blipFill rotWithShape="1">
              <a:blip r:embed="rId10"/>
              <a:srcRect l="12401" t="17310" r="12401" b="17310"/>
              <a:stretch>
                <a:fillRect/>
              </a:stretch>
            </p:blipFill>
            <p:spPr>
              <a:xfrm>
                <a:off x="-211" y="-48"/>
                <a:ext cx="2248" cy="1798"/>
              </a:xfrm>
              <a:prstGeom prst="rect">
                <a:avLst/>
              </a:prstGeom>
              <a:ln>
                <a:noFill/>
              </a:ln>
            </p:spPr>
          </p:pic>
        </p:grpSp>
      </p:grpSp>
      <p:sp>
        <p:nvSpPr>
          <p:cNvPr id="13" name="矩形 11"/>
          <p:cNvSpPr/>
          <p:nvPr userDrawn="1">
            <p:custDataLst>
              <p:tags r:id="rId11"/>
            </p:custDataLst>
          </p:nvPr>
        </p:nvSpPr>
        <p:spPr>
          <a:xfrm>
            <a:off x="10286779" y="6561965"/>
            <a:ext cx="1569660" cy="230832"/>
          </a:xfrm>
          <a:prstGeom prst="rect">
            <a:avLst/>
          </a:prstGeom>
        </p:spPr>
        <p:txBody>
          <a:bodyPr wrap="none">
            <a:spAutoFit/>
          </a:bodyPr>
          <a:p>
            <a:r>
              <a:rPr lang="zh-CN" altLang="en-US" sz="900" dirty="0">
                <a:solidFill>
                  <a:schemeClr val="bg1">
                    <a:lumMod val="75000"/>
                  </a:schemeClr>
                </a:solidFill>
              </a:rPr>
              <a:t>仅供医疗卫生专业人士参考</a:t>
            </a:r>
            <a:endParaRPr lang="zh-CN" altLang="en-US" sz="900" dirty="0">
              <a:solidFill>
                <a:schemeClr val="bg1">
                  <a:lumMod val="75000"/>
                </a:schemeClr>
              </a:solidFill>
            </a:endParaRPr>
          </a:p>
        </p:txBody>
      </p:sp>
      <p:grpSp>
        <p:nvGrpSpPr>
          <p:cNvPr id="14" name="组合 12"/>
          <p:cNvGrpSpPr/>
          <p:nvPr userDrawn="1">
            <p:custDataLst>
              <p:tags r:id="rId12"/>
            </p:custDataLst>
          </p:nvPr>
        </p:nvGrpSpPr>
        <p:grpSpPr>
          <a:xfrm flipH="1">
            <a:off x="0" y="6759698"/>
            <a:ext cx="12192000" cy="119922"/>
            <a:chOff x="0" y="-1"/>
            <a:chExt cx="12192000" cy="119922"/>
          </a:xfrm>
        </p:grpSpPr>
        <p:sp>
          <p:nvSpPr>
            <p:cNvPr id="15" name="矩形 13"/>
            <p:cNvSpPr/>
            <p:nvPr userDrawn="1">
              <p:custDataLst>
                <p:tags r:id="rId13"/>
              </p:custDataLst>
            </p:nvPr>
          </p:nvSpPr>
          <p:spPr>
            <a:xfrm>
              <a:off x="0" y="0"/>
              <a:ext cx="6096000" cy="119921"/>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sp>
          <p:nvSpPr>
            <p:cNvPr id="16" name="矩形 14"/>
            <p:cNvSpPr/>
            <p:nvPr userDrawn="1">
              <p:custDataLst>
                <p:tags r:id="rId14"/>
              </p:custDataLst>
            </p:nvPr>
          </p:nvSpPr>
          <p:spPr>
            <a:xfrm>
              <a:off x="6096000" y="-1"/>
              <a:ext cx="6096000" cy="119921"/>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p>
          </p:txBody>
        </p:sp>
      </p:grpSp>
      <p:sp>
        <p:nvSpPr>
          <p:cNvPr id="17" name="等腰三角形 9"/>
          <p:cNvSpPr/>
          <p:nvPr>
            <p:custDataLst>
              <p:tags r:id="rId15"/>
            </p:custDataLst>
          </p:nvPr>
        </p:nvSpPr>
        <p:spPr>
          <a:xfrm>
            <a:off x="206989" y="169360"/>
            <a:ext cx="147638" cy="78345"/>
          </a:xfrm>
          <a:prstGeom prst="triangle">
            <a:avLst/>
          </a:prstGeom>
          <a:solidFill>
            <a:schemeClr val="bg2">
              <a:lumMod val="88330"/>
            </a:schemeClr>
          </a:solidFill>
          <a:ln w="12700" cap="flat" cmpd="sng" algn="ctr">
            <a:noFill/>
            <a:prstDash val="solid"/>
            <a:miter lim="800000"/>
          </a:ln>
          <a:effectLst/>
        </p:spPr>
        <p:txBody>
          <a:bodyPr rtlCol="0" anchor="ctr"/>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Verdana" panose="020B0604030504040204"/>
              <a:ea typeface="+mn-ea"/>
              <a:cs typeface="+mn-cs"/>
            </a:endParaRPr>
          </a:p>
        </p:txBody>
      </p:sp>
      <p:sp>
        <p:nvSpPr>
          <p:cNvPr id="23"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
        <p:nvSpPr>
          <p:cNvPr id="22" name="页脚占位符 5"/>
          <p:cNvSpPr>
            <a:spLocks noGrp="1"/>
          </p:cNvSpPr>
          <p:nvPr>
            <p:ph type="ftr" sz="quarter" idx="11"/>
            <p:custDataLst>
              <p:tags r:id="rId17"/>
            </p:custDataLst>
          </p:nvPr>
        </p:nvSpPr>
        <p:spPr/>
        <p:txBody>
          <a:bodyPr/>
          <a:lstStyle/>
          <a:p>
            <a:endParaRPr lang="zh-CN" altLang="en-US"/>
          </a:p>
        </p:txBody>
      </p:sp>
      <p:sp>
        <p:nvSpPr>
          <p:cNvPr id="21" name="日期占位符 4"/>
          <p:cNvSpPr>
            <a:spLocks noGrp="1"/>
          </p:cNvSpPr>
          <p:nvPr>
            <p:ph type="dt" sz="half" idx="10"/>
            <p:custDataLst>
              <p:tags r:id="rId18"/>
            </p:custDataLst>
          </p:nvPr>
        </p:nvSpPr>
        <p:spPr/>
        <p:txBody>
          <a:bodyPr wrap="square">
            <a:normAutofit/>
          </a:bodyPr>
          <a:lstStyle/>
          <a:p>
            <a:fld id="{5592522B-0F24-4480-B9DD-A9474A6880D6}" type="datetimeFigureOut">
              <a:rPr lang="zh-CN" altLang="en-US" smtClean="0"/>
            </a:fld>
            <a:endParaRPr lang="zh-CN" altLang="en-US"/>
          </a:p>
        </p:txBody>
      </p:sp>
      <p:sp>
        <p:nvSpPr>
          <p:cNvPr id="20" name="节编号 3"/>
          <p:cNvSpPr>
            <a:spLocks noGrp="1" noChangeAspect="1"/>
          </p:cNvSpPr>
          <p:nvPr>
            <p:ph type="body" sz="quarter" idx="13" hasCustomPrompt="1"/>
            <p:custDataLst>
              <p:tags r:id="rId19"/>
            </p:custDataLst>
          </p:nvPr>
        </p:nvSpPr>
        <p:spPr>
          <a:xfrm>
            <a:off x="5646000" y="2458402"/>
            <a:ext cx="900000" cy="899772"/>
          </a:xfrm>
          <a:prstGeom prst="ellipse">
            <a:avLst/>
          </a:prstGeom>
          <a:solidFill>
            <a:schemeClr val="accent1"/>
          </a:solidFill>
          <a:ln w="12700">
            <a:solidFill>
              <a:srgbClr val="FFFFFF"/>
            </a:solidFill>
          </a:ln>
        </p:spPr>
        <p:txBody>
          <a:bodyPr wrap="none" lIns="0" tIns="0" rIns="0" bIns="0" anchor="ctr" anchorCtr="0">
            <a:noAutofit/>
          </a:bodyPr>
          <a:lstStyle>
            <a:lvl1pPr marL="0" indent="0" algn="ctr">
              <a:lnSpc>
                <a:spcPct val="100000"/>
              </a:lnSpc>
              <a:buNone/>
              <a:defRPr sz="3400" b="1">
                <a:ln>
                  <a:noFill/>
                </a:ln>
                <a:solidFill>
                  <a:srgbClr val="FFFFFF"/>
                </a:solidFill>
              </a:defRPr>
            </a:lvl1pPr>
          </a:lstStyle>
          <a:p>
            <a:pPr lvl="0"/>
            <a:r>
              <a:rPr lang="zh-CN" altLang="en-US" dirty="0"/>
              <a:t>节编号</a:t>
            </a:r>
            <a:endParaRPr lang="zh-CN" altLang="en-US" dirty="0"/>
          </a:p>
        </p:txBody>
      </p:sp>
      <p:sp>
        <p:nvSpPr>
          <p:cNvPr id="19" name="文本占位符 2"/>
          <p:cNvSpPr>
            <a:spLocks noGrp="1"/>
          </p:cNvSpPr>
          <p:nvPr>
            <p:ph type="body" idx="1" hasCustomPrompt="1"/>
            <p:custDataLst>
              <p:tags r:id="rId20"/>
            </p:custDataLst>
          </p:nvPr>
        </p:nvSpPr>
        <p:spPr>
          <a:xfrm>
            <a:off x="2903855" y="4598987"/>
            <a:ext cx="6384290" cy="563245"/>
          </a:xfrm>
        </p:spPr>
        <p:txBody>
          <a:bodyPr wrap="square">
            <a:normAutofit/>
          </a:bodyPr>
          <a:lstStyle>
            <a:lvl1pPr marL="0" indent="0" algn="ctr">
              <a:buNone/>
              <a:defRPr sz="2400" b="1" u="none" strike="noStrike" kern="1200" cap="none" spc="0" normalizeH="0">
                <a:solidFill>
                  <a:schemeClr val="tx1">
                    <a:lumMod val="75000"/>
                    <a:lumOff val="25000"/>
                  </a:schemeClr>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18" name="标题 1"/>
          <p:cNvSpPr>
            <a:spLocks noGrp="1"/>
          </p:cNvSpPr>
          <p:nvPr>
            <p:ph type="title" hasCustomPrompt="1"/>
            <p:custDataLst>
              <p:tags r:id="rId21"/>
            </p:custDataLst>
          </p:nvPr>
        </p:nvSpPr>
        <p:spPr>
          <a:xfrm>
            <a:off x="2903855" y="3509327"/>
            <a:ext cx="6384290" cy="1051560"/>
          </a:xfrm>
        </p:spPr>
        <p:txBody>
          <a:bodyPr wrap="square" anchor="b">
            <a:normAutofit/>
          </a:bodyPr>
          <a:lstStyle>
            <a:lvl1pPr algn="ctr">
              <a:defRPr kumimoji="0" lang="en-US" altLang="zh-CN" sz="5400" b="1" i="0" u="none" strike="noStrike" kern="1200" cap="none" spc="0" normalizeH="0" baseline="0" noProof="1" dirty="0">
                <a:solidFill>
                  <a:schemeClr val="accent3">
                    <a:lumMod val="68750"/>
                  </a:schemeClr>
                </a:solidFill>
                <a:latin typeface="+mj-lt"/>
                <a:ea typeface="+mj-ea"/>
                <a:cs typeface="+mn-cs"/>
              </a:defRPr>
            </a:lvl1pPr>
          </a:lstStyle>
          <a:p>
            <a:r>
              <a:rPr lang="zh-CN" altLang="en-US" dirty="0"/>
              <a:t>单击编辑母版标题</a:t>
            </a:r>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1"/>
            <a:ext cx="12192000" cy="74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3"/>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9" name="直接连接符 8"/>
          <p:cNvCxnSpPr/>
          <p:nvPr>
            <p:custDataLst>
              <p:tags r:id="rId4"/>
            </p:custDataLst>
          </p:nvPr>
        </p:nvCxnSpPr>
        <p:spPr>
          <a:xfrm>
            <a:off x="2350559" y="4004733"/>
            <a:ext cx="74908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endParaRPr lang="zh-CN" altLang="en-US" dirty="0"/>
          </a:p>
        </p:txBody>
      </p:sp>
      <p:sp>
        <p:nvSpPr>
          <p:cNvPr id="3" name="副标题 2"/>
          <p:cNvSpPr>
            <a:spLocks noGrp="1"/>
          </p:cNvSpPr>
          <p:nvPr>
            <p:ph type="subTitle" idx="1"/>
            <p:custDataLst>
              <p:tags r:id="rId6"/>
            </p:custDataLst>
          </p:nvPr>
        </p:nvSpPr>
        <p:spPr>
          <a:xfrm>
            <a:off x="1524000" y="3169659"/>
            <a:ext cx="9144000" cy="835074"/>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239539"/>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3"/>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4"/>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5"/>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311547"/>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sz="half" idx="1"/>
            <p:custDataLst>
              <p:tags r:id="rId4"/>
            </p:custDataLst>
          </p:nvPr>
        </p:nvSpPr>
        <p:spPr>
          <a:xfrm>
            <a:off x="838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9788" y="749301"/>
            <a:ext cx="10515600" cy="1234504"/>
          </a:xfrm>
          <a:prstGeom prst="rect">
            <a:avLst/>
          </a:prstGeom>
        </p:spPr>
        <p:txBody>
          <a:bodyPr anchor="b" anchorCtr="0"/>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924943"/>
            <a:ext cx="5157787"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924943"/>
            <a:ext cx="5183188"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基本信息</a:t>
            </a:r>
            <a:endParaRPr lang="en-US" altLang="zh-CN" sz="2400" b="1">
              <a:solidFill>
                <a:schemeClr val="bg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4"/>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3"/>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4"/>
            </p:custDataLst>
          </p:nvPr>
        </p:nvSpPr>
        <p:spPr>
          <a:xfrm>
            <a:off x="838199" y="749301"/>
            <a:ext cx="9446443" cy="5427662"/>
          </a:xfrm>
          <a:prstGeom prst="rect">
            <a:avLst/>
          </a:prstGeo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876099"/>
            <a:ext cx="10515600" cy="536121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1"/>
            <a:ext cx="12192000" cy="74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3"/>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9" name="直接连接符 8"/>
          <p:cNvCxnSpPr/>
          <p:nvPr>
            <p:custDataLst>
              <p:tags r:id="rId4"/>
            </p:custDataLst>
          </p:nvPr>
        </p:nvCxnSpPr>
        <p:spPr>
          <a:xfrm>
            <a:off x="2350559" y="4004733"/>
            <a:ext cx="74908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endParaRPr lang="zh-CN" altLang="en-US" dirty="0"/>
          </a:p>
        </p:txBody>
      </p:sp>
      <p:sp>
        <p:nvSpPr>
          <p:cNvPr id="3" name="副标题 2"/>
          <p:cNvSpPr>
            <a:spLocks noGrp="1"/>
          </p:cNvSpPr>
          <p:nvPr>
            <p:ph type="subTitle" idx="1"/>
            <p:custDataLst>
              <p:tags r:id="rId6"/>
            </p:custDataLst>
          </p:nvPr>
        </p:nvSpPr>
        <p:spPr>
          <a:xfrm>
            <a:off x="1524000" y="3169659"/>
            <a:ext cx="9144000" cy="835074"/>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239539"/>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3"/>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4"/>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5"/>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311547"/>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sz="half" idx="1"/>
            <p:custDataLst>
              <p:tags r:id="rId4"/>
            </p:custDataLst>
          </p:nvPr>
        </p:nvSpPr>
        <p:spPr>
          <a:xfrm>
            <a:off x="838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9788" y="749301"/>
            <a:ext cx="10515600" cy="1234504"/>
          </a:xfrm>
          <a:prstGeom prst="rect">
            <a:avLst/>
          </a:prstGeom>
        </p:spPr>
        <p:txBody>
          <a:bodyPr anchor="b" anchorCtr="0"/>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924943"/>
            <a:ext cx="5157787"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924943"/>
            <a:ext cx="5183188"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基本信息</a:t>
            </a:r>
            <a:endParaRPr lang="zh-CN" altLang="en-US" sz="2400" b="1">
              <a:solidFill>
                <a:schemeClr val="bg1"/>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有效性</a:t>
            </a:r>
            <a:r>
              <a:rPr lang="en-US" altLang="zh-CN" sz="2400" b="1">
                <a:solidFill>
                  <a:schemeClr val="bg1"/>
                </a:solidFill>
              </a:rPr>
              <a:t>(1/2)</a:t>
            </a:r>
            <a:endParaRPr lang="en-US" altLang="zh-CN" sz="2400" b="1">
              <a:solidFill>
                <a:schemeClr val="bg1"/>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有效性</a:t>
            </a:r>
            <a:r>
              <a:rPr lang="en-US" altLang="zh-CN" sz="2400" b="1">
                <a:solidFill>
                  <a:schemeClr val="bg1"/>
                </a:solidFill>
              </a:rPr>
              <a:t>(</a:t>
            </a:r>
            <a:r>
              <a:rPr lang="en-US" altLang="zh-CN" sz="2400" b="1">
                <a:solidFill>
                  <a:schemeClr val="bg1"/>
                </a:solidFill>
              </a:rPr>
              <a:t>2/2)</a:t>
            </a:r>
            <a:endParaRPr lang="en-US" altLang="zh-CN" sz="2400" b="1">
              <a:solidFill>
                <a:schemeClr val="bg1"/>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有效性</a:t>
            </a:r>
            <a:r>
              <a:rPr lang="en-US" altLang="zh-CN" sz="2400" b="1">
                <a:solidFill>
                  <a:schemeClr val="bg1"/>
                </a:solidFill>
              </a:rPr>
              <a:t>-3</a:t>
            </a:r>
            <a:endParaRPr lang="en-US" altLang="zh-CN" sz="2400" b="1">
              <a:solidFill>
                <a:schemeClr val="bg1"/>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经济性</a:t>
            </a:r>
            <a:endParaRPr lang="zh-CN" altLang="en-US" sz="2400" b="1">
              <a:solidFill>
                <a:schemeClr val="bg1"/>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安全性</a:t>
            </a:r>
            <a:endParaRPr lang="zh-CN" altLang="en-US" sz="2400" b="1">
              <a:solidFill>
                <a:schemeClr val="bg1"/>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创新性</a:t>
            </a:r>
            <a:r>
              <a:rPr lang="en-US" altLang="zh-CN" sz="2400" b="1">
                <a:solidFill>
                  <a:schemeClr val="bg1"/>
                </a:solidFill>
              </a:rPr>
              <a:t>(1/2)</a:t>
            </a:r>
            <a:endParaRPr lang="en-US" altLang="zh-CN" sz="2400" b="1">
              <a:solidFill>
                <a:schemeClr val="bg1"/>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创新性</a:t>
            </a:r>
            <a:r>
              <a:rPr lang="en-US" altLang="zh-CN" sz="2400" b="1">
                <a:solidFill>
                  <a:schemeClr val="bg1"/>
                </a:solidFill>
              </a:rPr>
              <a:t>(2/2)</a:t>
            </a:r>
            <a:endParaRPr lang="en-US" altLang="zh-CN" sz="2400" b="1">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公平性</a:t>
            </a:r>
            <a:endParaRPr lang="zh-CN" altLang="en-US" sz="2400" b="1">
              <a:solidFill>
                <a:schemeClr val="bg1"/>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838200" y="933160"/>
            <a:ext cx="4681654" cy="1392533"/>
          </a:xfrm>
          <a:prstGeom prst="rect">
            <a:avLst/>
          </a:prstGeo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custDataLst>
              <p:tags r:id="rId4"/>
            </p:custDataLst>
          </p:nvPr>
        </p:nvSpPr>
        <p:spPr>
          <a:xfrm>
            <a:off x="5642517" y="933160"/>
            <a:ext cx="5711882" cy="536797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8200" y="2497732"/>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竖排标题 1"/>
          <p:cNvSpPr>
            <a:spLocks noGrp="1"/>
          </p:cNvSpPr>
          <p:nvPr>
            <p:ph type="title" orient="vert" hasCustomPrompt="1"/>
            <p:custDataLst>
              <p:tags r:id="rId3"/>
            </p:custDataLst>
          </p:nvPr>
        </p:nvSpPr>
        <p:spPr>
          <a:xfrm>
            <a:off x="10444898" y="749301"/>
            <a:ext cx="908901" cy="5427662"/>
          </a:xfrm>
          <a:prstGeom prst="rect">
            <a:avLst/>
          </a:prstGeo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custDataLst>
              <p:tags r:id="rId4"/>
            </p:custDataLst>
          </p:nvPr>
        </p:nvSpPr>
        <p:spPr>
          <a:xfrm>
            <a:off x="838199" y="749301"/>
            <a:ext cx="9446443" cy="5427662"/>
          </a:xfrm>
          <a:prstGeom prst="rect">
            <a:avLst/>
          </a:prstGeo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876099"/>
            <a:ext cx="10515600" cy="536121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hasCustomPrompt="1"/>
            <p:custDataLst>
              <p:tags r:id="rId3"/>
            </p:custDataLst>
          </p:nvPr>
        </p:nvSpPr>
        <p:spPr>
          <a:xfrm>
            <a:off x="1805517" y="980728"/>
            <a:ext cx="8580968" cy="2068969"/>
          </a:xfrm>
          <a:prstGeom prst="rect">
            <a:avLst/>
          </a:prstGeom>
        </p:spPr>
        <p:txBody>
          <a:bodyPr anchor="b" anchorCtr="0">
            <a:normAutofit/>
          </a:bodyPr>
          <a:lstStyle>
            <a:lvl1pPr algn="ctr">
              <a:defRPr sz="88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4"/>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1"/>
            <a:ext cx="12192000" cy="74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8" name="矩形 7"/>
          <p:cNvSpPr/>
          <p:nvPr>
            <p:custDataLst>
              <p:tags r:id="rId3"/>
            </p:custDataLst>
          </p:nvPr>
        </p:nvSpPr>
        <p:spPr>
          <a:xfrm>
            <a:off x="0" y="6477001"/>
            <a:ext cx="12192000" cy="3852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cxnSp>
        <p:nvCxnSpPr>
          <p:cNvPr id="9" name="直接连接符 8"/>
          <p:cNvCxnSpPr/>
          <p:nvPr>
            <p:custDataLst>
              <p:tags r:id="rId4"/>
            </p:custDataLst>
          </p:nvPr>
        </p:nvCxnSpPr>
        <p:spPr>
          <a:xfrm>
            <a:off x="2350559" y="4004733"/>
            <a:ext cx="74908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
            </p:custDataLst>
          </p:nvPr>
        </p:nvSpPr>
        <p:spPr>
          <a:xfrm>
            <a:off x="1524000" y="1412776"/>
            <a:ext cx="9144000" cy="1664807"/>
          </a:xfrm>
          <a:prstGeom prst="rect">
            <a:avLst/>
          </a:prstGeom>
        </p:spPr>
        <p:txBody>
          <a:bodyPr anchor="b">
            <a:noAutofit/>
          </a:bodyPr>
          <a:lstStyle>
            <a:lvl1pPr algn="ctr">
              <a:defRPr sz="6600"/>
            </a:lvl1pPr>
          </a:lstStyle>
          <a:p>
            <a:r>
              <a:rPr lang="zh-CN" altLang="en-US" dirty="0"/>
              <a:t>单击此处编辑标题</a:t>
            </a:r>
            <a:endParaRPr lang="zh-CN" altLang="en-US" dirty="0"/>
          </a:p>
        </p:txBody>
      </p:sp>
      <p:sp>
        <p:nvSpPr>
          <p:cNvPr id="3" name="副标题 2"/>
          <p:cNvSpPr>
            <a:spLocks noGrp="1"/>
          </p:cNvSpPr>
          <p:nvPr>
            <p:ph type="subTitle" idx="1"/>
            <p:custDataLst>
              <p:tags r:id="rId6"/>
            </p:custDataLst>
          </p:nvPr>
        </p:nvSpPr>
        <p:spPr>
          <a:xfrm>
            <a:off x="1524000" y="3169659"/>
            <a:ext cx="9144000" cy="835074"/>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239539"/>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2055813"/>
            <a:ext cx="10515600" cy="4121150"/>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1" y="2406650"/>
            <a:ext cx="4305300"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9" name="矩形 8"/>
          <p:cNvSpPr/>
          <p:nvPr>
            <p:custDataLst>
              <p:tags r:id="rId3"/>
            </p:custDataLst>
          </p:nvPr>
        </p:nvSpPr>
        <p:spPr>
          <a:xfrm>
            <a:off x="5101167" y="4322233"/>
            <a:ext cx="7092951"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a:p>
        </p:txBody>
      </p:sp>
      <p:sp>
        <p:nvSpPr>
          <p:cNvPr id="10" name="矩形 9"/>
          <p:cNvSpPr/>
          <p:nvPr>
            <p:custDataLst>
              <p:tags r:id="rId4"/>
            </p:custDataLst>
          </p:nvPr>
        </p:nvSpPr>
        <p:spPr>
          <a:xfrm>
            <a:off x="4402667" y="2406650"/>
            <a:ext cx="408517" cy="158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pPr>
            <a:endParaRPr lang="zh-CN" altLang="en-US" dirty="0"/>
          </a:p>
        </p:txBody>
      </p:sp>
      <p:sp>
        <p:nvSpPr>
          <p:cNvPr id="2" name="标题 1"/>
          <p:cNvSpPr>
            <a:spLocks noGrp="1"/>
          </p:cNvSpPr>
          <p:nvPr>
            <p:ph type="title" hasCustomPrompt="1"/>
            <p:custDataLst>
              <p:tags r:id="rId5"/>
            </p:custDataLst>
          </p:nvPr>
        </p:nvSpPr>
        <p:spPr>
          <a:xfrm>
            <a:off x="4811184" y="2406651"/>
            <a:ext cx="6536266" cy="878334"/>
          </a:xfrm>
          <a:prstGeom prst="rect">
            <a:avLst/>
          </a:prstGeom>
        </p:spPr>
        <p:txBody>
          <a:bodyPr anchor="ctr" anchorCtr="0">
            <a:normAutofit/>
          </a:bodyPr>
          <a:lstStyle>
            <a:lvl1pPr algn="l">
              <a:defRPr sz="4400" b="1"/>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811184" y="3284986"/>
            <a:ext cx="6536266" cy="704932"/>
          </a:xfrm>
          <a:prstGeom prst="rect">
            <a:avLst/>
          </a:prstGeom>
        </p:spPr>
        <p:txBody>
          <a:bodyPr>
            <a:normAutofit/>
          </a:bodyPr>
          <a:lstStyle>
            <a:lvl1pPr marL="285750" indent="-285750" algn="l">
              <a:buFont typeface="Wingdings" panose="05000000000000000000" pitchFamily="2" charset="2"/>
              <a:buChar char="ü"/>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8200" y="749301"/>
            <a:ext cx="10515600" cy="1311547"/>
          </a:xfrm>
          <a:prstGeom prst="rect">
            <a:avLst/>
          </a:prstGeo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sz="half" idx="1"/>
            <p:custDataLst>
              <p:tags r:id="rId4"/>
            </p:custDataLst>
          </p:nvPr>
        </p:nvSpPr>
        <p:spPr>
          <a:xfrm>
            <a:off x="838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2132856"/>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749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标题 1"/>
          <p:cNvSpPr>
            <a:spLocks noGrp="1"/>
          </p:cNvSpPr>
          <p:nvPr>
            <p:ph type="title"/>
            <p:custDataLst>
              <p:tags r:id="rId3"/>
            </p:custDataLst>
          </p:nvPr>
        </p:nvSpPr>
        <p:spPr>
          <a:xfrm>
            <a:off x="839788" y="749301"/>
            <a:ext cx="10515600" cy="1234504"/>
          </a:xfrm>
          <a:prstGeom prst="rect">
            <a:avLst/>
          </a:prstGeom>
        </p:spPr>
        <p:txBody>
          <a:bodyPr anchor="b" anchorCtr="0"/>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2055813"/>
            <a:ext cx="5157787"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924943"/>
            <a:ext cx="5157787"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2055813"/>
            <a:ext cx="5183188" cy="7971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924943"/>
            <a:ext cx="5183188" cy="326471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基本信息</a:t>
            </a:r>
            <a:endParaRPr lang="zh-CN" altLang="en-US" sz="2400" b="1">
              <a:solidFill>
                <a:schemeClr val="bg1"/>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49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 name="日期占位符 1"/>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6" name="文本框 5"/>
          <p:cNvSpPr txBox="1"/>
          <p:nvPr userDrawn="1"/>
        </p:nvSpPr>
        <p:spPr>
          <a:xfrm>
            <a:off x="171450" y="34925"/>
            <a:ext cx="2107565" cy="460375"/>
          </a:xfrm>
          <a:prstGeom prst="rect">
            <a:avLst/>
          </a:prstGeom>
          <a:noFill/>
        </p:spPr>
        <p:txBody>
          <a:bodyPr wrap="square" rtlCol="0">
            <a:spAutoFit/>
          </a:bodyPr>
          <a:p>
            <a:r>
              <a:rPr lang="zh-CN" altLang="en-US" sz="2400" b="1">
                <a:solidFill>
                  <a:schemeClr val="bg1"/>
                </a:solidFill>
              </a:rPr>
              <a:t>安全性</a:t>
            </a:r>
            <a:endParaRPr lang="zh-CN" altLang="en-US" sz="2400" b="1">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vmlDrawing" Target="../drawings/vmlDrawing3.vml"/><Relationship Id="rId30" Type="http://schemas.openxmlformats.org/officeDocument/2006/relationships/tags" Target="../tags/tag97.xml"/><Relationship Id="rId3" Type="http://schemas.openxmlformats.org/officeDocument/2006/relationships/slideLayout" Target="../slideLayouts/slideLayout3.xml"/><Relationship Id="rId29" Type="http://schemas.openxmlformats.org/officeDocument/2006/relationships/tags" Target="../tags/tag96.xml"/><Relationship Id="rId28" Type="http://schemas.openxmlformats.org/officeDocument/2006/relationships/tags" Target="../tags/tag95.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image" Target="../media/image2.emf"/><Relationship Id="rId13" Type="http://schemas.openxmlformats.org/officeDocument/2006/relationships/oleObject" Target="../embeddings/oleObject3.bin"/><Relationship Id="rId12" Type="http://schemas.openxmlformats.org/officeDocument/2006/relationships/tags" Target="../tags/tag8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slideLayout" Target="../slideLayouts/slideLayout13.xml"/><Relationship Id="rId19" Type="http://schemas.openxmlformats.org/officeDocument/2006/relationships/tags" Target="../tags/tag21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37.xml"/><Relationship Id="rId23" Type="http://schemas.openxmlformats.org/officeDocument/2006/relationships/tags" Target="../tags/tag336.xml"/><Relationship Id="rId22" Type="http://schemas.openxmlformats.org/officeDocument/2006/relationships/tags" Target="../tags/tag335.xml"/><Relationship Id="rId21" Type="http://schemas.openxmlformats.org/officeDocument/2006/relationships/tags" Target="../tags/tag334.xml"/><Relationship Id="rId20" Type="http://schemas.openxmlformats.org/officeDocument/2006/relationships/tags" Target="../tags/tag333.xml"/><Relationship Id="rId2" Type="http://schemas.openxmlformats.org/officeDocument/2006/relationships/slideLayout" Target="../slideLayouts/slideLayout31.xml"/><Relationship Id="rId19" Type="http://schemas.openxmlformats.org/officeDocument/2006/relationships/tags" Target="../tags/tag332.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458.xml"/><Relationship Id="rId23" Type="http://schemas.openxmlformats.org/officeDocument/2006/relationships/tags" Target="../tags/tag457.xml"/><Relationship Id="rId22" Type="http://schemas.openxmlformats.org/officeDocument/2006/relationships/tags" Target="../tags/tag456.xml"/><Relationship Id="rId21" Type="http://schemas.openxmlformats.org/officeDocument/2006/relationships/tags" Target="../tags/tag455.xml"/><Relationship Id="rId20" Type="http://schemas.openxmlformats.org/officeDocument/2006/relationships/tags" Target="../tags/tag454.xml"/><Relationship Id="rId2" Type="http://schemas.openxmlformats.org/officeDocument/2006/relationships/slideLayout" Target="../slideLayouts/slideLayout49.xml"/><Relationship Id="rId19" Type="http://schemas.openxmlformats.org/officeDocument/2006/relationships/tags" Target="../tags/tag453.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3" Type="http://schemas.openxmlformats.org/officeDocument/2006/relationships/theme" Target="../theme/theme5.xml"/><Relationship Id="rId32" Type="http://schemas.openxmlformats.org/officeDocument/2006/relationships/tags" Target="../tags/tag611.xml"/><Relationship Id="rId31" Type="http://schemas.openxmlformats.org/officeDocument/2006/relationships/tags" Target="../tags/tag610.xml"/><Relationship Id="rId30" Type="http://schemas.openxmlformats.org/officeDocument/2006/relationships/tags" Target="../tags/tag609.xml"/><Relationship Id="rId3" Type="http://schemas.openxmlformats.org/officeDocument/2006/relationships/slideLayout" Target="../slideLayouts/slideLayout68.xml"/><Relationship Id="rId29" Type="http://schemas.openxmlformats.org/officeDocument/2006/relationships/tags" Target="../tags/tag608.xml"/><Relationship Id="rId28" Type="http://schemas.openxmlformats.org/officeDocument/2006/relationships/tags" Target="../tags/tag607.xml"/><Relationship Id="rId27" Type="http://schemas.openxmlformats.org/officeDocument/2006/relationships/tags" Target="../tags/tag606.xml"/><Relationship Id="rId26" Type="http://schemas.openxmlformats.org/officeDocument/2006/relationships/slideLayout" Target="../slideLayouts/slideLayout91.xml"/><Relationship Id="rId25" Type="http://schemas.openxmlformats.org/officeDocument/2006/relationships/slideLayout" Target="../slideLayouts/slideLayout90.xml"/><Relationship Id="rId24" Type="http://schemas.openxmlformats.org/officeDocument/2006/relationships/slideLayout" Target="../slideLayouts/slideLayout89.xml"/><Relationship Id="rId23" Type="http://schemas.openxmlformats.org/officeDocument/2006/relationships/slideLayout" Target="../slideLayouts/slideLayout88.xml"/><Relationship Id="rId22" Type="http://schemas.openxmlformats.org/officeDocument/2006/relationships/slideLayout" Target="../slideLayouts/slideLayout87.xml"/><Relationship Id="rId21" Type="http://schemas.openxmlformats.org/officeDocument/2006/relationships/slideLayout" Target="../slideLayouts/slideLayout86.xml"/><Relationship Id="rId20" Type="http://schemas.openxmlformats.org/officeDocument/2006/relationships/slideLayout" Target="../slideLayouts/slideLayout85.xml"/><Relationship Id="rId2" Type="http://schemas.openxmlformats.org/officeDocument/2006/relationships/slideLayout" Target="../slideLayouts/slideLayout67.xml"/><Relationship Id="rId19" Type="http://schemas.openxmlformats.org/officeDocument/2006/relationships/slideLayout" Target="../slideLayouts/slideLayout84.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0.xml"/><Relationship Id="rId8" Type="http://schemas.openxmlformats.org/officeDocument/2006/relationships/slideLayout" Target="../slideLayouts/slideLayout99.xml"/><Relationship Id="rId7" Type="http://schemas.openxmlformats.org/officeDocument/2006/relationships/slideLayout" Target="../slideLayouts/slideLayout98.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3" Type="http://schemas.openxmlformats.org/officeDocument/2006/relationships/slideLayout" Target="../slideLayouts/slideLayout94.xml"/><Relationship Id="rId27" Type="http://schemas.openxmlformats.org/officeDocument/2006/relationships/theme" Target="../theme/theme6.xml"/><Relationship Id="rId26" Type="http://schemas.openxmlformats.org/officeDocument/2006/relationships/tags" Target="../tags/tag736.xml"/><Relationship Id="rId25" Type="http://schemas.openxmlformats.org/officeDocument/2006/relationships/tags" Target="../tags/tag735.xml"/><Relationship Id="rId24" Type="http://schemas.openxmlformats.org/officeDocument/2006/relationships/tags" Target="../tags/tag734.xml"/><Relationship Id="rId23" Type="http://schemas.openxmlformats.org/officeDocument/2006/relationships/tags" Target="../tags/tag733.xml"/><Relationship Id="rId22" Type="http://schemas.openxmlformats.org/officeDocument/2006/relationships/tags" Target="../tags/tag732.xml"/><Relationship Id="rId21" Type="http://schemas.openxmlformats.org/officeDocument/2006/relationships/tags" Target="../tags/tag731.xml"/><Relationship Id="rId20" Type="http://schemas.openxmlformats.org/officeDocument/2006/relationships/slideLayout" Target="../slideLayouts/slideLayout111.xml"/><Relationship Id="rId2" Type="http://schemas.openxmlformats.org/officeDocument/2006/relationships/slideLayout" Target="../slideLayouts/slideLayout93.xml"/><Relationship Id="rId19" Type="http://schemas.openxmlformats.org/officeDocument/2006/relationships/slideLayout" Target="../slideLayouts/slideLayout110.xml"/><Relationship Id="rId18" Type="http://schemas.openxmlformats.org/officeDocument/2006/relationships/slideLayout" Target="../slideLayouts/slideLayout109.xml"/><Relationship Id="rId17" Type="http://schemas.openxmlformats.org/officeDocument/2006/relationships/slideLayout" Target="../slideLayouts/slideLayout108.xml"/><Relationship Id="rId16" Type="http://schemas.openxmlformats.org/officeDocument/2006/relationships/slideLayout" Target="../slideLayouts/slideLayout107.xml"/><Relationship Id="rId15" Type="http://schemas.openxmlformats.org/officeDocument/2006/relationships/slideLayout" Target="../slideLayouts/slideLayout106.xml"/><Relationship Id="rId14" Type="http://schemas.openxmlformats.org/officeDocument/2006/relationships/slideLayout" Target="../slideLayouts/slideLayout105.xml"/><Relationship Id="rId13" Type="http://schemas.openxmlformats.org/officeDocument/2006/relationships/slideLayout" Target="../slideLayouts/slideLayout104.xml"/><Relationship Id="rId12" Type="http://schemas.openxmlformats.org/officeDocument/2006/relationships/slideLayout" Target="../slideLayouts/slideLayout103.xml"/><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194304" name="think-cell data - do not delete"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 name="think-cell 幻灯片" r:id="rId13" imgW="5715" imgH="5715" progId="TCLayout.ActiveDocument.1">
                  <p:embed/>
                </p:oleObj>
              </mc:Choice>
              <mc:Fallback>
                <p:oleObj name="think-cell 幻灯片" r:id="rId13" imgW="5715" imgH="5715" progId="TCLayout.ActiveDocument.1">
                  <p:embed/>
                  <p:pic>
                    <p:nvPicPr>
                      <p:cNvPr id="0" name="think-cell data - do not delete"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48576" name="直接连接符 26"/>
          <p:cNvSpPr>
            <a:spLocks noChangeShapeType="1"/>
          </p:cNvSpPr>
          <p:nvPr userDrawn="1">
            <p:custDataLst>
              <p:tags r:id="rId15"/>
            </p:custDataLst>
          </p:nvPr>
        </p:nvSpPr>
        <p:spPr bwMode="auto">
          <a:xfrm>
            <a:off x="218660" y="875280"/>
            <a:ext cx="11509513" cy="14271"/>
          </a:xfrm>
          <a:prstGeom prst="line">
            <a:avLst/>
          </a:prstGeom>
          <a:noFill/>
          <a:ln w="28575" cap="flat" cmpd="sng">
            <a:solidFill>
              <a:schemeClr val="tx1">
                <a:alpha val="50000"/>
              </a:schemeClr>
            </a:solidFill>
            <a:bevel/>
          </a:ln>
        </p:spPr>
        <p:txBody>
          <a:bodyPr/>
          <a:p>
            <a:pPr fontAlgn="base">
              <a:spcBef>
                <a:spcPct val="0"/>
              </a:spcBef>
              <a:spcAft>
                <a:spcPct val="0"/>
              </a:spcAft>
              <a:buFont typeface="Arial" panose="020B0604020202020204" pitchFamily="34" charset="0"/>
              <a:buNone/>
            </a:pPr>
            <a:endParaRPr lang="zh-CN" altLang="en-US" sz="1350">
              <a:solidFill>
                <a:srgbClr val="000000"/>
              </a:solidFill>
              <a:latin typeface="Arial" panose="020B0604020202020204" pitchFamily="34" charset="0"/>
            </a:endParaRPr>
          </a:p>
        </p:txBody>
      </p:sp>
      <p:grpSp>
        <p:nvGrpSpPr>
          <p:cNvPr id="8" name="组合 6"/>
          <p:cNvGrpSpPr/>
          <p:nvPr userDrawn="1">
            <p:custDataLst>
              <p:tags r:id="rId16"/>
            </p:custDataLst>
          </p:nvPr>
        </p:nvGrpSpPr>
        <p:grpSpPr>
          <a:xfrm>
            <a:off x="21296" y="-94227"/>
            <a:ext cx="5028416" cy="1141140"/>
            <a:chOff x="-211" y="-48"/>
            <a:chExt cx="7963" cy="1798"/>
          </a:xfrm>
        </p:grpSpPr>
        <p:sp>
          <p:nvSpPr>
            <p:cNvPr id="9" name="矩形: 圆角 20"/>
            <p:cNvSpPr/>
            <p:nvPr>
              <p:custDataLst>
                <p:tags r:id="rId17"/>
              </p:custDataLst>
            </p:nvPr>
          </p:nvSpPr>
          <p:spPr>
            <a:xfrm>
              <a:off x="613" y="1400"/>
              <a:ext cx="7139" cy="115"/>
            </a:xfrm>
            <a:prstGeom prst="roundRect">
              <a:avLst/>
            </a:prstGeom>
            <a:solidFill>
              <a:schemeClr val="accent4">
                <a:lumMod val="62445"/>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grpSp>
          <p:nvGrpSpPr>
            <p:cNvPr id="10" name="组合 8"/>
            <p:cNvGrpSpPr/>
            <p:nvPr userDrawn="1"/>
          </p:nvGrpSpPr>
          <p:grpSpPr>
            <a:xfrm>
              <a:off x="-211" y="-48"/>
              <a:ext cx="2248" cy="1798"/>
              <a:chOff x="-211" y="-48"/>
              <a:chExt cx="2248" cy="1798"/>
            </a:xfrm>
          </p:grpSpPr>
          <p:sp>
            <p:nvSpPr>
              <p:cNvPr id="11" name="等腰三角形 9"/>
              <p:cNvSpPr/>
              <p:nvPr userDrawn="1">
                <p:custDataLst>
                  <p:tags r:id="rId18"/>
                </p:custDataLst>
              </p:nvPr>
            </p:nvSpPr>
            <p:spPr>
              <a:xfrm rot="10800000">
                <a:off x="414" y="589"/>
                <a:ext cx="1041" cy="868"/>
              </a:xfrm>
              <a:prstGeom prst="triangle">
                <a:avLst/>
              </a:prstGeom>
              <a:solidFill>
                <a:schemeClr val="accent3">
                  <a:lumMod val="51042"/>
                </a:schemeClr>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p>
                <a:pPr algn="ctr"/>
                <a:endParaRPr lang="zh-CN" altLang="en-US"/>
              </a:p>
            </p:txBody>
          </p:sp>
          <p:pic>
            <p:nvPicPr>
              <p:cNvPr id="12" name="图片 10"/>
              <p:cNvPicPr>
                <a:picLocks noChangeAspect="1"/>
              </p:cNvPicPr>
              <p:nvPr>
                <p:custDataLst>
                  <p:tags r:id="rId19"/>
                </p:custDataLst>
              </p:nvPr>
            </p:nvPicPr>
            <p:blipFill rotWithShape="1">
              <a:blip r:embed="rId20"/>
              <a:srcRect l="12401" t="17310" r="12401" b="17310"/>
              <a:stretch>
                <a:fillRect/>
              </a:stretch>
            </p:blipFill>
            <p:spPr>
              <a:xfrm>
                <a:off x="-211" y="-48"/>
                <a:ext cx="2248" cy="1798"/>
              </a:xfrm>
              <a:prstGeom prst="rect">
                <a:avLst/>
              </a:prstGeom>
              <a:ln>
                <a:noFill/>
              </a:ln>
            </p:spPr>
          </p:pic>
        </p:grpSp>
      </p:grpSp>
      <p:sp>
        <p:nvSpPr>
          <p:cNvPr id="13" name="矩形 11"/>
          <p:cNvSpPr/>
          <p:nvPr userDrawn="1">
            <p:custDataLst>
              <p:tags r:id="rId21"/>
            </p:custDataLst>
          </p:nvPr>
        </p:nvSpPr>
        <p:spPr>
          <a:xfrm>
            <a:off x="10286779" y="6561965"/>
            <a:ext cx="1569660" cy="230832"/>
          </a:xfrm>
          <a:prstGeom prst="rect">
            <a:avLst/>
          </a:prstGeom>
        </p:spPr>
        <p:txBody>
          <a:bodyPr wrap="none">
            <a:spAutoFit/>
          </a:bodyPr>
          <a:p>
            <a:r>
              <a:rPr lang="zh-CN" altLang="en-US" sz="900" dirty="0">
                <a:solidFill>
                  <a:schemeClr val="bg1">
                    <a:lumMod val="75000"/>
                  </a:schemeClr>
                </a:solidFill>
              </a:rPr>
              <a:t>仅供医疗卫生专业人士参考</a:t>
            </a:r>
            <a:endParaRPr lang="zh-CN" altLang="en-US" sz="900" dirty="0">
              <a:solidFill>
                <a:schemeClr val="bg1">
                  <a:lumMod val="75000"/>
                </a:schemeClr>
              </a:solidFill>
            </a:endParaRPr>
          </a:p>
        </p:txBody>
      </p:sp>
      <p:grpSp>
        <p:nvGrpSpPr>
          <p:cNvPr id="14" name="组合 12"/>
          <p:cNvGrpSpPr/>
          <p:nvPr userDrawn="1">
            <p:custDataLst>
              <p:tags r:id="rId22"/>
            </p:custDataLst>
          </p:nvPr>
        </p:nvGrpSpPr>
        <p:grpSpPr>
          <a:xfrm flipH="1">
            <a:off x="0" y="6759698"/>
            <a:ext cx="12192000" cy="119922"/>
            <a:chOff x="0" y="-1"/>
            <a:chExt cx="12192000" cy="119922"/>
          </a:xfrm>
        </p:grpSpPr>
        <p:sp>
          <p:nvSpPr>
            <p:cNvPr id="15" name="矩形 13"/>
            <p:cNvSpPr/>
            <p:nvPr userDrawn="1">
              <p:custDataLst>
                <p:tags r:id="rId23"/>
              </p:custDataLst>
            </p:nvPr>
          </p:nvSpPr>
          <p:spPr>
            <a:xfrm>
              <a:off x="0" y="0"/>
              <a:ext cx="6096000" cy="119921"/>
            </a:xfrm>
            <a:prstGeom prst="rect">
              <a:avLst/>
            </a:prstGeom>
            <a:solidFill>
              <a:schemeClr val="accent3">
                <a:lumMod val="8958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6" name="矩形 14"/>
            <p:cNvSpPr/>
            <p:nvPr userDrawn="1">
              <p:custDataLst>
                <p:tags r:id="rId24"/>
              </p:custDataLst>
            </p:nvPr>
          </p:nvSpPr>
          <p:spPr>
            <a:xfrm>
              <a:off x="6096000" y="-1"/>
              <a:ext cx="6096000" cy="119921"/>
            </a:xfrm>
            <a:prstGeom prst="rect">
              <a:avLst/>
            </a:prstGeom>
            <a:solidFill>
              <a:schemeClr val="accent3">
                <a:lumMod val="54401"/>
                <a:lumOff val="455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i="0" dirty="0">
                <a:latin typeface="字魂35号-经典雅黑" panose="02000000000000000000" pitchFamily="2" charset="-122"/>
                <a:ea typeface="字魂35号-经典雅黑" panose="02000000000000000000" pitchFamily="2" charset="-122"/>
              </a:endParaRPr>
            </a:p>
          </p:txBody>
        </p:sp>
      </p:grpSp>
      <p:sp>
        <p:nvSpPr>
          <p:cNvPr id="17" name="等腰三角形 9"/>
          <p:cNvSpPr/>
          <p:nvPr>
            <p:custDataLst>
              <p:tags r:id="rId25"/>
            </p:custDataLst>
          </p:nvPr>
        </p:nvSpPr>
        <p:spPr>
          <a:xfrm>
            <a:off x="206989" y="169360"/>
            <a:ext cx="147638" cy="78345"/>
          </a:xfrm>
          <a:prstGeom prst="triangle">
            <a:avLst/>
          </a:prstGeom>
          <a:solidFill>
            <a:schemeClr val="bg2">
              <a:lumMod val="88330"/>
            </a:schemeClr>
          </a:solidFill>
          <a:ln w="12700" cap="flat" cmpd="sng" algn="ctr">
            <a:noFill/>
            <a:prstDash val="solid"/>
            <a:miter lim="800000"/>
          </a:ln>
          <a:effectLst/>
        </p:spPr>
        <p:txBody>
          <a:bodyPr rtlCol="0" anchor="ctr"/>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Verdana" panose="020B0604030504040204"/>
              <a:ea typeface="+mn-ea"/>
              <a:cs typeface="+mn-cs"/>
            </a:endParaRPr>
          </a:p>
        </p:txBody>
      </p:sp>
      <p:sp>
        <p:nvSpPr>
          <p:cNvPr id="6" name="灯片编号占位符 5"/>
          <p:cNvSpPr>
            <a:spLocks noGrp="1"/>
          </p:cNvSpPr>
          <p:nvPr>
            <p:ph type="sldNum" sz="quarter" idx="4"/>
            <p:custDataLst>
              <p:tags r:id="rId26"/>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2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28"/>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29"/>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30"/>
            </p:custDataLst>
          </p:nvPr>
        </p:nvSpPr>
        <p:spPr>
          <a:xfrm>
            <a:off x="695960" y="360000"/>
            <a:ext cx="10800000" cy="72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3200" b="1" i="0" u="none" kern="1200" spc="0">
          <a:solidFill>
            <a:schemeClr val="accent3">
              <a:lumMod val="68750"/>
            </a:schemeClr>
          </a:solidFill>
          <a:effectLst>
            <a:outerShdw>
              <a:srgbClr val="FFFFFF"/>
            </a:outerShdw>
          </a:effectLst>
          <a:uFill>
            <a:solidFill>
              <a:srgbClr val="203864"/>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7"/>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8"/>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9"/>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30"/>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6" name="灯片编号占位符 5"/>
          <p:cNvSpPr>
            <a:spLocks noGrp="1"/>
          </p:cNvSpPr>
          <p:nvPr>
            <p:ph type="sldNum" sz="quarter" idx="4"/>
            <p:custDataLst>
              <p:tags r:id="rId31"/>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7" name="KSO_TEMPLATE" hidden="1"/>
          <p:cNvSpPr/>
          <p:nvPr>
            <p:custDataLst>
              <p:tags r:id="rId3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24"/>
            </p:custDataLst>
          </p:nvPr>
        </p:nvSpPr>
        <p:spPr>
          <a:xfrm>
            <a:off x="4038600" y="6356350"/>
            <a:ext cx="41148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6" name="灯片编号占位符 5"/>
          <p:cNvSpPr>
            <a:spLocks noGrp="1"/>
          </p:cNvSpPr>
          <p:nvPr>
            <p:ph type="sldNum" sz="quarter" idx="4"/>
            <p:custDataLst>
              <p:tags r:id="rId25"/>
            </p:custDataLst>
          </p:nvPr>
        </p:nvSpPr>
        <p:spPr>
          <a:xfrm>
            <a:off x="86106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2pPr>
      <a:lvl3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3pPr>
      <a:lvl4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4pPr>
      <a:lvl5pPr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5pPr>
      <a:lvl6pPr marL="6096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6pPr>
      <a:lvl7pPr marL="12192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7pPr>
      <a:lvl8pPr marL="18288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8pPr>
      <a:lvl9pPr marL="2438400" algn="ctr" rtl="0" fontAlgn="base">
        <a:spcBef>
          <a:spcPct val="0"/>
        </a:spcBef>
        <a:spcAft>
          <a:spcPct val="0"/>
        </a:spcAft>
        <a:defRPr sz="5865">
          <a:solidFill>
            <a:schemeClr val="tx1"/>
          </a:solidFill>
          <a:latin typeface="Lao UI" panose="020B0502040204020203" pitchFamily="34" charset="0"/>
          <a:ea typeface="微软雅黑" panose="020B0503020204020204" charset="-122"/>
        </a:defRPr>
      </a:lvl9pPr>
    </p:titleStyle>
    <p:bodyStyle>
      <a:lvl1pPr marL="457200" indent="-4572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0.xml"/><Relationship Id="rId5" Type="http://schemas.openxmlformats.org/officeDocument/2006/relationships/tags" Target="../tags/tag739.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tags" Target="../tags/tag738.xml"/><Relationship Id="rId1" Type="http://schemas.openxmlformats.org/officeDocument/2006/relationships/tags" Target="../tags/tag737.xml"/></Relationships>
</file>

<file path=ppt/slides/_rels/slide2.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tags" Target="../tags/tag747.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8" Type="http://schemas.openxmlformats.org/officeDocument/2006/relationships/slideLayout" Target="../slideLayouts/slideLayout18.xml"/><Relationship Id="rId27" Type="http://schemas.openxmlformats.org/officeDocument/2006/relationships/tags" Target="../tags/tag766.xml"/><Relationship Id="rId26" Type="http://schemas.openxmlformats.org/officeDocument/2006/relationships/tags" Target="../tags/tag765.xml"/><Relationship Id="rId25" Type="http://schemas.openxmlformats.org/officeDocument/2006/relationships/tags" Target="../tags/tag764.xml"/><Relationship Id="rId24" Type="http://schemas.openxmlformats.org/officeDocument/2006/relationships/tags" Target="../tags/tag763.xml"/><Relationship Id="rId23" Type="http://schemas.openxmlformats.org/officeDocument/2006/relationships/tags" Target="../tags/tag762.xml"/><Relationship Id="rId22" Type="http://schemas.openxmlformats.org/officeDocument/2006/relationships/tags" Target="../tags/tag761.xml"/><Relationship Id="rId21" Type="http://schemas.openxmlformats.org/officeDocument/2006/relationships/tags" Target="../tags/tag760.xml"/><Relationship Id="rId20" Type="http://schemas.openxmlformats.org/officeDocument/2006/relationships/tags" Target="../tags/tag759.xml"/><Relationship Id="rId2" Type="http://schemas.openxmlformats.org/officeDocument/2006/relationships/tags" Target="../tags/tag741.xml"/><Relationship Id="rId19" Type="http://schemas.openxmlformats.org/officeDocument/2006/relationships/tags" Target="../tags/tag758.xml"/><Relationship Id="rId18" Type="http://schemas.openxmlformats.org/officeDocument/2006/relationships/tags" Target="../tags/tag757.xml"/><Relationship Id="rId17" Type="http://schemas.openxmlformats.org/officeDocument/2006/relationships/tags" Target="../tags/tag756.xml"/><Relationship Id="rId16" Type="http://schemas.openxmlformats.org/officeDocument/2006/relationships/tags" Target="../tags/tag755.xml"/><Relationship Id="rId15" Type="http://schemas.openxmlformats.org/officeDocument/2006/relationships/tags" Target="../tags/tag754.xml"/><Relationship Id="rId14" Type="http://schemas.openxmlformats.org/officeDocument/2006/relationships/tags" Target="../tags/tag753.xml"/><Relationship Id="rId13" Type="http://schemas.openxmlformats.org/officeDocument/2006/relationships/tags" Target="../tags/tag752.xml"/><Relationship Id="rId12" Type="http://schemas.openxmlformats.org/officeDocument/2006/relationships/tags" Target="../tags/tag751.xml"/><Relationship Id="rId11" Type="http://schemas.openxmlformats.org/officeDocument/2006/relationships/tags" Target="../tags/tag750.xml"/><Relationship Id="rId10" Type="http://schemas.openxmlformats.org/officeDocument/2006/relationships/tags" Target="../tags/tag749.xml"/><Relationship Id="rId1" Type="http://schemas.openxmlformats.org/officeDocument/2006/relationships/tags" Target="../tags/tag74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4.xml"/><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99.xml"/><Relationship Id="rId5" Type="http://schemas.openxmlformats.org/officeDocument/2006/relationships/tags" Target="../tags/tag773.xml"/><Relationship Id="rId4" Type="http://schemas.openxmlformats.org/officeDocument/2006/relationships/tags" Target="../tags/tag772.xml"/><Relationship Id="rId3" Type="http://schemas.openxmlformats.org/officeDocument/2006/relationships/tags" Target="../tags/tag771.xml"/><Relationship Id="rId2" Type="http://schemas.openxmlformats.org/officeDocument/2006/relationships/tags" Target="../tags/tag770.xml"/><Relationship Id="rId1" Type="http://schemas.openxmlformats.org/officeDocument/2006/relationships/tags" Target="../tags/tag769.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4.xml"/><Relationship Id="rId2" Type="http://schemas.openxmlformats.org/officeDocument/2006/relationships/tags" Target="../tags/tag77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tags" Target="../tags/tag783.xml"/><Relationship Id="rId8" Type="http://schemas.openxmlformats.org/officeDocument/2006/relationships/tags" Target="../tags/tag782.xml"/><Relationship Id="rId7" Type="http://schemas.openxmlformats.org/officeDocument/2006/relationships/tags" Target="../tags/tag781.xml"/><Relationship Id="rId6" Type="http://schemas.openxmlformats.org/officeDocument/2006/relationships/tags" Target="../tags/tag780.xml"/><Relationship Id="rId5" Type="http://schemas.openxmlformats.org/officeDocument/2006/relationships/tags" Target="../tags/tag779.xml"/><Relationship Id="rId4" Type="http://schemas.openxmlformats.org/officeDocument/2006/relationships/tags" Target="../tags/tag778.xml"/><Relationship Id="rId37" Type="http://schemas.openxmlformats.org/officeDocument/2006/relationships/notesSlide" Target="../notesSlides/notesSlide6.xml"/><Relationship Id="rId36" Type="http://schemas.openxmlformats.org/officeDocument/2006/relationships/slideLayout" Target="../slideLayouts/slideLayout78.xml"/><Relationship Id="rId35" Type="http://schemas.openxmlformats.org/officeDocument/2006/relationships/tags" Target="../tags/tag807.xml"/><Relationship Id="rId34" Type="http://schemas.openxmlformats.org/officeDocument/2006/relationships/tags" Target="../tags/tag806.xml"/><Relationship Id="rId33" Type="http://schemas.openxmlformats.org/officeDocument/2006/relationships/tags" Target="../tags/tag805.xml"/><Relationship Id="rId32" Type="http://schemas.openxmlformats.org/officeDocument/2006/relationships/tags" Target="../tags/tag804.xml"/><Relationship Id="rId31" Type="http://schemas.openxmlformats.org/officeDocument/2006/relationships/tags" Target="../tags/tag803.xml"/><Relationship Id="rId30" Type="http://schemas.openxmlformats.org/officeDocument/2006/relationships/tags" Target="../tags/tag802.xml"/><Relationship Id="rId3" Type="http://schemas.openxmlformats.org/officeDocument/2006/relationships/tags" Target="../tags/tag777.xml"/><Relationship Id="rId29" Type="http://schemas.openxmlformats.org/officeDocument/2006/relationships/tags" Target="../tags/tag801.xml"/><Relationship Id="rId28" Type="http://schemas.openxmlformats.org/officeDocument/2006/relationships/tags" Target="../tags/tag800.xml"/><Relationship Id="rId27" Type="http://schemas.openxmlformats.org/officeDocument/2006/relationships/image" Target="../media/image4.jpeg"/><Relationship Id="rId26" Type="http://schemas.openxmlformats.org/officeDocument/2006/relationships/image" Target="../media/image11.png"/><Relationship Id="rId25" Type="http://schemas.openxmlformats.org/officeDocument/2006/relationships/tags" Target="../tags/tag799.xml"/><Relationship Id="rId24" Type="http://schemas.openxmlformats.org/officeDocument/2006/relationships/tags" Target="../tags/tag798.xml"/><Relationship Id="rId23" Type="http://schemas.openxmlformats.org/officeDocument/2006/relationships/tags" Target="../tags/tag797.xml"/><Relationship Id="rId22" Type="http://schemas.openxmlformats.org/officeDocument/2006/relationships/tags" Target="../tags/tag796.xml"/><Relationship Id="rId21" Type="http://schemas.openxmlformats.org/officeDocument/2006/relationships/tags" Target="../tags/tag795.xml"/><Relationship Id="rId20" Type="http://schemas.openxmlformats.org/officeDocument/2006/relationships/tags" Target="../tags/tag794.xml"/><Relationship Id="rId2" Type="http://schemas.openxmlformats.org/officeDocument/2006/relationships/tags" Target="../tags/tag776.xml"/><Relationship Id="rId19" Type="http://schemas.openxmlformats.org/officeDocument/2006/relationships/tags" Target="../tags/tag793.xml"/><Relationship Id="rId18" Type="http://schemas.openxmlformats.org/officeDocument/2006/relationships/tags" Target="../tags/tag792.xml"/><Relationship Id="rId17" Type="http://schemas.openxmlformats.org/officeDocument/2006/relationships/tags" Target="../tags/tag791.xml"/><Relationship Id="rId16" Type="http://schemas.openxmlformats.org/officeDocument/2006/relationships/tags" Target="../tags/tag790.xml"/><Relationship Id="rId15" Type="http://schemas.openxmlformats.org/officeDocument/2006/relationships/tags" Target="../tags/tag789.xml"/><Relationship Id="rId14" Type="http://schemas.openxmlformats.org/officeDocument/2006/relationships/tags" Target="../tags/tag788.xml"/><Relationship Id="rId13" Type="http://schemas.openxmlformats.org/officeDocument/2006/relationships/tags" Target="../tags/tag787.xml"/><Relationship Id="rId12" Type="http://schemas.openxmlformats.org/officeDocument/2006/relationships/tags" Target="../tags/tag786.xml"/><Relationship Id="rId11" Type="http://schemas.openxmlformats.org/officeDocument/2006/relationships/tags" Target="../tags/tag785.xml"/><Relationship Id="rId10" Type="http://schemas.openxmlformats.org/officeDocument/2006/relationships/tags" Target="../tags/tag784.xml"/><Relationship Id="rId1" Type="http://schemas.openxmlformats.org/officeDocument/2006/relationships/tags" Target="../tags/tag77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9.xml"/><Relationship Id="rId2" Type="http://schemas.openxmlformats.org/officeDocument/2006/relationships/tags" Target="../tags/tag808.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 Type="http://schemas.openxmlformats.org/officeDocument/2006/relationships/tags" Target="../tags/tag817.xml"/><Relationship Id="rId8" Type="http://schemas.openxmlformats.org/officeDocument/2006/relationships/tags" Target="../tags/tag816.xml"/><Relationship Id="rId7" Type="http://schemas.openxmlformats.org/officeDocument/2006/relationships/tags" Target="../tags/tag815.xml"/><Relationship Id="rId6" Type="http://schemas.openxmlformats.org/officeDocument/2006/relationships/tags" Target="../tags/tag814.xml"/><Relationship Id="rId5" Type="http://schemas.openxmlformats.org/officeDocument/2006/relationships/tags" Target="../tags/tag813.xml"/><Relationship Id="rId4" Type="http://schemas.openxmlformats.org/officeDocument/2006/relationships/tags" Target="../tags/tag812.xml"/><Relationship Id="rId3" Type="http://schemas.openxmlformats.org/officeDocument/2006/relationships/tags" Target="../tags/tag811.xml"/><Relationship Id="rId2" Type="http://schemas.openxmlformats.org/officeDocument/2006/relationships/tags" Target="../tags/tag810.xml"/><Relationship Id="rId11" Type="http://schemas.openxmlformats.org/officeDocument/2006/relationships/notesSlide" Target="../notesSlides/notesSlide8.xml"/><Relationship Id="rId10" Type="http://schemas.openxmlformats.org/officeDocument/2006/relationships/slideLayout" Target="../slideLayouts/slideLayout80.xml"/><Relationship Id="rId1" Type="http://schemas.openxmlformats.org/officeDocument/2006/relationships/tags" Target="../tags/tag8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578610" y="976630"/>
            <a:ext cx="9387840" cy="862965"/>
          </a:xfrm>
          <a:prstGeom prst="rect">
            <a:avLst/>
          </a:prstGeom>
        </p:spPr>
        <p:txBody>
          <a:bodyPr vert="horz" lIns="91440" tIns="45720" rIns="91440" bIns="45720" rtlCol="0" anchor="b">
            <a:noAutofit/>
          </a:bodyPr>
          <a:lstStyle>
            <a:lvl1pPr algn="ctr">
              <a:defRPr sz="6600">
                <a:latin typeface="+mj-lt"/>
                <a:ea typeface="+mj-ea"/>
                <a:cs typeface="+mj-cs"/>
              </a:defRPr>
            </a:lvl1pPr>
            <a:lvl2pPr algn="ctr">
              <a:defRPr sz="5865"/>
            </a:lvl2pPr>
            <a:lvl3pPr algn="ctr">
              <a:defRPr sz="5865"/>
            </a:lvl3pPr>
            <a:lvl4pPr algn="ctr">
              <a:defRPr sz="5865"/>
            </a:lvl4pPr>
            <a:lvl5pPr algn="ctr">
              <a:defRPr sz="5865"/>
            </a:lvl5pPr>
            <a:lvl6pPr marL="609600" algn="ctr" fontAlgn="base">
              <a:spcBef>
                <a:spcPct val="0"/>
              </a:spcBef>
              <a:spcAft>
                <a:spcPct val="0"/>
              </a:spcAft>
              <a:defRPr sz="5865"/>
            </a:lvl6pPr>
            <a:lvl7pPr marL="1219200" algn="ctr" fontAlgn="base">
              <a:spcBef>
                <a:spcPct val="0"/>
              </a:spcBef>
              <a:spcAft>
                <a:spcPct val="0"/>
              </a:spcAft>
              <a:defRPr sz="5865"/>
            </a:lvl7pPr>
            <a:lvl8pPr marL="1828800" algn="ctr" fontAlgn="base">
              <a:spcBef>
                <a:spcPct val="0"/>
              </a:spcBef>
              <a:spcAft>
                <a:spcPct val="0"/>
              </a:spcAft>
              <a:defRPr sz="5865"/>
            </a:lvl8pPr>
            <a:lvl9pPr marL="2438400" algn="ctr" fontAlgn="base">
              <a:spcBef>
                <a:spcPct val="0"/>
              </a:spcBef>
              <a:spcAft>
                <a:spcPct val="0"/>
              </a:spcAft>
              <a:defRPr sz="5865"/>
            </a:lvl9pPr>
          </a:lstStyle>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endPar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易帕德</a:t>
            </a:r>
            <a:r>
              <a:rPr lang="en-US" altLang="zh-CN" sz="40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S</a:t>
            </a:r>
            <a:r>
              <a:rPr lang="en-US" altLang="zh-CN" sz="4000" b="1" baseline="300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4000" b="1">
                <a:solidFill>
                  <a:schemeClr val="accent1">
                    <a:lumMod val="75000"/>
                  </a:schemeClr>
                </a:solidFill>
                <a:latin typeface="微软雅黑" panose="020B0503020204020204" charset="-122"/>
                <a:ea typeface="微软雅黑" panose="020B0503020204020204" charset="-122"/>
                <a:cs typeface="微软雅黑" panose="020B0503020204020204" charset="-122"/>
              </a:rPr>
              <a:t>二十碳五烯酸乙酯</a:t>
            </a:r>
            <a:r>
              <a:rPr lang="zh-CN" altLang="en-US" sz="40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软胶囊(Ⅱ)</a:t>
            </a:r>
            <a:endParaRPr lang="zh-CN" altLang="en-US" sz="32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1524000" y="5331199"/>
            <a:ext cx="9144000" cy="835074"/>
          </a:xfrm>
          <a:prstGeom prst="rect">
            <a:avLst/>
          </a:prstGeom>
        </p:spPr>
        <p:txBody>
          <a:bodyPr vert="horz" lIns="91440" tIns="45720" rIns="91440" bIns="45720" rtlCol="0">
            <a:normAutofit/>
          </a:bodyPr>
          <a:lstStyle>
            <a:lvl1pPr marL="0" indent="0" algn="ctr">
              <a:spcBef>
                <a:spcPct val="20000"/>
              </a:spcBef>
              <a:buFont typeface="Arial" panose="020B0604020202020204" pitchFamily="34" charset="0"/>
              <a:buNone/>
              <a:defRPr sz="2000">
                <a:latin typeface="+mn-lt"/>
                <a:ea typeface="+mn-ea"/>
              </a:defRPr>
            </a:lvl1pPr>
            <a:lvl2pPr marL="457200" indent="0" algn="ctr">
              <a:spcBef>
                <a:spcPct val="20000"/>
              </a:spcBef>
              <a:buFont typeface="Arial" panose="020B0604020202020204" pitchFamily="34" charset="0"/>
              <a:buNone/>
              <a:defRPr sz="2000">
                <a:latin typeface="+mn-lt"/>
                <a:ea typeface="+mn-ea"/>
              </a:defRPr>
            </a:lvl2pPr>
            <a:lvl3pPr marL="914400" indent="0" algn="ctr">
              <a:spcBef>
                <a:spcPct val="20000"/>
              </a:spcBef>
              <a:buFont typeface="Arial" panose="020B0604020202020204" pitchFamily="34" charset="0"/>
              <a:buNone/>
              <a:defRPr sz="1800">
                <a:latin typeface="+mn-lt"/>
                <a:ea typeface="+mn-ea"/>
              </a:defRPr>
            </a:lvl3pPr>
            <a:lvl4pPr marL="1371600" indent="0" algn="ctr">
              <a:spcBef>
                <a:spcPct val="20000"/>
              </a:spcBef>
              <a:buFont typeface="Arial" panose="020B0604020202020204" pitchFamily="34" charset="0"/>
              <a:buNone/>
              <a:defRPr sz="1600">
                <a:latin typeface="+mn-lt"/>
                <a:ea typeface="+mn-ea"/>
              </a:defRPr>
            </a:lvl4pPr>
            <a:lvl5pPr marL="1828800" indent="0" algn="ctr">
              <a:spcBef>
                <a:spcPct val="20000"/>
              </a:spcBef>
              <a:buFont typeface="Arial" panose="020B0604020202020204" pitchFamily="34" charset="0"/>
              <a:buNone/>
              <a:defRPr sz="1600">
                <a:latin typeface="+mn-lt"/>
                <a:ea typeface="+mn-ea"/>
              </a:defRPr>
            </a:lvl5pPr>
            <a:lvl6pPr marL="2286000" indent="0" algn="ctr">
              <a:spcBef>
                <a:spcPct val="20000"/>
              </a:spcBef>
              <a:buFont typeface="Arial" panose="020B0604020202020204" pitchFamily="34" charset="0"/>
              <a:buNone/>
              <a:defRPr sz="1600">
                <a:latin typeface="+mn-lt"/>
                <a:ea typeface="+mn-ea"/>
              </a:defRPr>
            </a:lvl6pPr>
            <a:lvl7pPr marL="2743200" indent="0" algn="ctr">
              <a:spcBef>
                <a:spcPct val="20000"/>
              </a:spcBef>
              <a:buFont typeface="Arial" panose="020B0604020202020204" pitchFamily="34" charset="0"/>
              <a:buNone/>
              <a:defRPr sz="1600">
                <a:latin typeface="+mn-lt"/>
                <a:ea typeface="+mn-ea"/>
              </a:defRPr>
            </a:lvl7pPr>
            <a:lvl8pPr marL="3200400" indent="0" algn="ctr">
              <a:spcBef>
                <a:spcPct val="20000"/>
              </a:spcBef>
              <a:buFont typeface="Arial" panose="020B0604020202020204" pitchFamily="34" charset="0"/>
              <a:buNone/>
              <a:defRPr sz="1600">
                <a:latin typeface="+mn-lt"/>
                <a:ea typeface="+mn-ea"/>
              </a:defRPr>
            </a:lvl8pPr>
            <a:lvl9pPr marL="3657600" indent="0" algn="ctr">
              <a:spcBef>
                <a:spcPct val="20000"/>
              </a:spcBef>
              <a:buFont typeface="Arial" panose="020B0604020202020204" pitchFamily="34" charset="0"/>
              <a:buNone/>
              <a:defRPr sz="1600">
                <a:latin typeface="+mn-lt"/>
                <a:ea typeface="+mn-ea"/>
              </a:defRPr>
            </a:lvl9pPr>
          </a:lstStyle>
          <a:p>
            <a:r>
              <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申报人：美享生物</a:t>
            </a:r>
            <a:r>
              <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科技（海南）有限公司</a:t>
            </a:r>
            <a:endPar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r>
              <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上市许可持有人：</a:t>
            </a:r>
            <a:r>
              <a:rPr lang="en-US" altLang="zh-CN"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Mochida Pharmaceutical Co., Ltd.</a:t>
            </a:r>
            <a:r>
              <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（日本</a:t>
            </a:r>
            <a:r>
              <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持田制药株式会社）</a:t>
            </a:r>
            <a:endParaRPr lang="zh-CN" altLang="en-US" sz="18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3"/>
          <a:stretch>
            <a:fillRect/>
          </a:stretch>
        </p:blipFill>
        <p:spPr>
          <a:xfrm>
            <a:off x="4519930" y="2780348"/>
            <a:ext cx="1219200" cy="1219200"/>
          </a:xfrm>
          <a:prstGeom prst="rect">
            <a:avLst/>
          </a:prstGeom>
        </p:spPr>
      </p:pic>
      <p:pic>
        <p:nvPicPr>
          <p:cNvPr id="4" name="图片 3"/>
          <p:cNvPicPr>
            <a:picLocks noChangeAspect="1"/>
          </p:cNvPicPr>
          <p:nvPr/>
        </p:nvPicPr>
        <p:blipFill>
          <a:blip r:embed="rId4"/>
          <a:srcRect l="14388" t="9344" r="8318" b="6270"/>
          <a:stretch>
            <a:fillRect/>
          </a:stretch>
        </p:blipFill>
        <p:spPr>
          <a:xfrm>
            <a:off x="5758815" y="2176780"/>
            <a:ext cx="2335530" cy="1880870"/>
          </a:xfrm>
          <a:prstGeom prst="rect">
            <a:avLst/>
          </a:prstGeom>
        </p:spPr>
      </p:pic>
      <p:sp>
        <p:nvSpPr>
          <p:cNvPr id="8" name="文本框 7"/>
          <p:cNvSpPr txBox="1"/>
          <p:nvPr/>
        </p:nvSpPr>
        <p:spPr>
          <a:xfrm>
            <a:off x="198120" y="41275"/>
            <a:ext cx="5898515" cy="368300"/>
          </a:xfrm>
          <a:prstGeom prst="rect">
            <a:avLst/>
          </a:prstGeom>
          <a:noFill/>
        </p:spPr>
        <p:txBody>
          <a:bodyPr wrap="square">
            <a:spAutoFit/>
          </a:bodyPr>
          <a:lstStyle/>
          <a:p>
            <a:r>
              <a:rPr lang="zh-CN" altLang="en-US" sz="1800" b="1" dirty="0">
                <a:solidFill>
                  <a:schemeClr val="bg1"/>
                </a:solidFill>
                <a:latin typeface="Calibri" panose="020F0502020204030204"/>
                <a:ea typeface="微软雅黑" panose="020B0503020204020204" charset="-122"/>
              </a:rPr>
              <a:t>申报类型：基本医保目录、商保创新药目录</a:t>
            </a:r>
            <a:endParaRPr lang="zh-CN" altLang="en-US" sz="1800" b="1" dirty="0">
              <a:solidFill>
                <a:schemeClr val="bg1"/>
              </a:solidFill>
              <a:latin typeface="Calibri" panose="020F0502020204030204"/>
              <a:ea typeface="微软雅黑" panose="020B0503020204020204" charset="-122"/>
            </a:endParaRPr>
          </a:p>
        </p:txBody>
      </p:sp>
      <p:sp>
        <p:nvSpPr>
          <p:cNvPr id="9" name="文本框 8"/>
          <p:cNvSpPr txBox="1"/>
          <p:nvPr/>
        </p:nvSpPr>
        <p:spPr>
          <a:xfrm>
            <a:off x="213995" y="482600"/>
            <a:ext cx="2158365" cy="460375"/>
          </a:xfrm>
          <a:prstGeom prst="rect">
            <a:avLst/>
          </a:prstGeom>
          <a:noFill/>
        </p:spPr>
        <p:txBody>
          <a:bodyPr wrap="square" rtlCol="0">
            <a:spAutoFit/>
          </a:bodyPr>
          <a:lstStyle/>
          <a:p>
            <a:r>
              <a:rPr lang="en-US" altLang="zh-CN" sz="2400" b="1" dirty="0">
                <a:solidFill>
                  <a:schemeClr val="accent2">
                    <a:lumMod val="60000"/>
                    <a:lumOff val="40000"/>
                  </a:schemeClr>
                </a:solidFill>
                <a:latin typeface="Calibri" panose="020F0502020204030204"/>
                <a:ea typeface="微软雅黑" panose="020B0503020204020204" charset="-122"/>
              </a:rPr>
              <a:t>5.1</a:t>
            </a:r>
            <a:r>
              <a:rPr lang="zh-CN" altLang="en-US" sz="2400" b="1" dirty="0">
                <a:solidFill>
                  <a:schemeClr val="accent2">
                    <a:lumMod val="60000"/>
                    <a:lumOff val="40000"/>
                  </a:schemeClr>
                </a:solidFill>
                <a:latin typeface="Calibri" panose="020F0502020204030204"/>
                <a:ea typeface="微软雅黑" panose="020B0503020204020204" charset="-122"/>
              </a:rPr>
              <a:t>类进口原研</a:t>
            </a:r>
            <a:endParaRPr lang="zh-CN" altLang="en-US" sz="2400" b="1" dirty="0">
              <a:solidFill>
                <a:schemeClr val="accent2">
                  <a:lumMod val="60000"/>
                  <a:lumOff val="40000"/>
                </a:schemeClr>
              </a:solidFill>
              <a:latin typeface="Calibri" panose="020F0502020204030204"/>
              <a:ea typeface="微软雅黑" panose="020B0503020204020204" charset="-122"/>
            </a:endParaRPr>
          </a:p>
        </p:txBody>
      </p:sp>
      <p:sp>
        <p:nvSpPr>
          <p:cNvPr id="43" name="矩形 42"/>
          <p:cNvSpPr/>
          <p:nvPr/>
        </p:nvSpPr>
        <p:spPr>
          <a:xfrm>
            <a:off x="636662" y="4495082"/>
            <a:ext cx="11270761" cy="398780"/>
          </a:xfrm>
          <a:prstGeom prst="rect">
            <a:avLst/>
          </a:prstGeom>
        </p:spPr>
        <p:txBody>
          <a:bodyPr wrap="square">
            <a:spAutoFit/>
          </a:bodyPr>
          <a:lstStyle/>
          <a:p>
            <a:pPr marR="0" lvl="0" indent="0" algn="ctr" defTabSz="914400" rtl="0" fontAlgn="auto">
              <a:lnSpc>
                <a:spcPct val="100000"/>
              </a:lnSpc>
              <a:spcBef>
                <a:spcPts val="0"/>
              </a:spcBef>
              <a:spcAft>
                <a:spcPts val="0"/>
              </a:spcAft>
              <a:buClrTx/>
              <a:buSzTx/>
              <a:defRPr/>
            </a:pPr>
            <a:r>
              <a:rPr lang="zh-CN" altLang="en-US" sz="2000" b="1" dirty="0">
                <a:solidFill>
                  <a:schemeClr val="accent1">
                    <a:lumMod val="60000"/>
                    <a:lumOff val="40000"/>
                  </a:schemeClr>
                </a:solidFill>
                <a:latin typeface="Calibri" panose="020F0502020204030204"/>
                <a:ea typeface="微软雅黑" panose="020B0503020204020204" charset="-122"/>
              </a:rPr>
              <a:t>降低甘油三酯（</a:t>
            </a:r>
            <a:r>
              <a:rPr lang="en-US" altLang="zh-CN" sz="2000" b="1" dirty="0">
                <a:solidFill>
                  <a:schemeClr val="accent1">
                    <a:lumMod val="60000"/>
                    <a:lumOff val="40000"/>
                  </a:schemeClr>
                </a:solidFill>
                <a:latin typeface="Calibri" panose="020F0502020204030204"/>
                <a:ea typeface="微软雅黑" panose="020B0503020204020204" charset="-122"/>
              </a:rPr>
              <a:t>TG</a:t>
            </a:r>
            <a:r>
              <a:rPr lang="zh-CN" altLang="en-US" sz="2000" b="1" dirty="0">
                <a:solidFill>
                  <a:schemeClr val="accent1">
                    <a:lumMod val="60000"/>
                    <a:lumOff val="40000"/>
                  </a:schemeClr>
                </a:solidFill>
                <a:latin typeface="Calibri" panose="020F0502020204030204"/>
                <a:ea typeface="微软雅黑" panose="020B0503020204020204" charset="-122"/>
              </a:rPr>
              <a:t>）、</a:t>
            </a:r>
            <a:r>
              <a:rPr lang="zh-CN" altLang="en-US" sz="2000" b="1" dirty="0">
                <a:solidFill>
                  <a:schemeClr val="accent1">
                    <a:lumMod val="60000"/>
                    <a:lumOff val="40000"/>
                  </a:schemeClr>
                </a:solidFill>
                <a:latin typeface="Calibri" panose="020F0502020204030204"/>
                <a:ea typeface="微软雅黑" panose="020B0503020204020204" charset="-122"/>
                <a:sym typeface="+mn-ea"/>
              </a:rPr>
              <a:t>多重心血管获益机制</a:t>
            </a:r>
            <a:r>
              <a:rPr lang="zh-CN" altLang="en-US" sz="2000" b="1" dirty="0">
                <a:solidFill>
                  <a:schemeClr val="accent1">
                    <a:lumMod val="60000"/>
                    <a:lumOff val="40000"/>
                  </a:schemeClr>
                </a:solidFill>
                <a:latin typeface="Calibri" panose="020F0502020204030204"/>
                <a:ea typeface="微软雅黑" panose="020B0503020204020204" charset="-122"/>
              </a:rPr>
              <a:t>、</a:t>
            </a:r>
            <a:r>
              <a:rPr lang="zh-CN" altLang="en-US" sz="2000" b="1" dirty="0">
                <a:solidFill>
                  <a:schemeClr val="accent1">
                    <a:lumMod val="60000"/>
                    <a:lumOff val="40000"/>
                  </a:schemeClr>
                </a:solidFill>
                <a:latin typeface="Calibri" panose="020F0502020204030204"/>
                <a:ea typeface="微软雅黑" panose="020B0503020204020204" charset="-122"/>
                <a:sym typeface="+mn-ea"/>
              </a:rPr>
              <a:t>微型软胶囊、</a:t>
            </a:r>
            <a:r>
              <a:rPr lang="zh-CN" altLang="en-US" sz="2000" b="1" dirty="0">
                <a:solidFill>
                  <a:schemeClr val="accent1">
                    <a:lumMod val="60000"/>
                    <a:lumOff val="40000"/>
                  </a:schemeClr>
                </a:solidFill>
                <a:latin typeface="Calibri" panose="020F0502020204030204"/>
                <a:ea typeface="微软雅黑" panose="020B0503020204020204" charset="-122"/>
              </a:rPr>
              <a:t>填补目录空白</a:t>
            </a:r>
            <a:endParaRPr kumimoji="0" lang="zh-CN" altLang="en-US" sz="2000" b="1" i="0" u="none" strike="noStrike" kern="1200" cap="none" spc="0" normalizeH="0" baseline="0" noProof="0" dirty="0">
              <a:ln>
                <a:noFill/>
              </a:ln>
              <a:solidFill>
                <a:schemeClr val="accent1">
                  <a:lumMod val="60000"/>
                  <a:lumOff val="40000"/>
                </a:schemeClr>
              </a:solidFill>
              <a:effectLst/>
              <a:uLnTx/>
              <a:uFillTx/>
              <a:latin typeface="Calibri" panose="020F0502020204030204"/>
              <a:ea typeface="微软雅黑" panose="020B0503020204020204" charset="-122"/>
              <a:cs typeface="+mn-cs"/>
            </a:endParaRPr>
          </a:p>
        </p:txBody>
      </p:sp>
    </p:spTree>
    <p:custDataLst>
      <p:tags r:id="rId5"/>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custDataLst>
              <p:tags r:id="rId1"/>
            </p:custDataLst>
          </p:nvPr>
        </p:nvSpPr>
        <p:spPr>
          <a:xfrm>
            <a:off x="2572385" y="676910"/>
            <a:ext cx="7190740" cy="742315"/>
          </a:xfrm>
          <a:prstGeom prst="rect">
            <a:avLst/>
          </a:prstGeom>
        </p:spPr>
        <p:txBody>
          <a:bodyPr vert="horz" lIns="91440" tIns="45720" rIns="91440" bIns="45720" rtlCol="0" anchor="ctr"/>
          <a:lstStyle>
            <a:lvl1pPr algn="ctr">
              <a:lnSpc>
                <a:spcPct val="90000"/>
              </a:lnSpc>
              <a:spcBef>
                <a:spcPct val="0"/>
              </a:spcBef>
              <a:buNone/>
              <a:defRPr sz="4400">
                <a:latin typeface="+mj-lt"/>
                <a:ea typeface="+mj-ea"/>
                <a:cs typeface="+mj-cs"/>
              </a:defRPr>
            </a:lvl1pPr>
          </a:lstStyle>
          <a:p>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EPADEL S</a:t>
            </a:r>
            <a:r>
              <a:rPr lang="en-US" altLang="zh-CN" sz="2400" b="1" baseline="30000">
                <a:solidFill>
                  <a:schemeClr val="accent1"/>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：二十碳五烯酸乙酯（</a:t>
            </a: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IPE</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）软胶囊</a:t>
            </a: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(Ⅱ)</a:t>
            </a:r>
            <a:endParaRPr lang="en-US" altLang="zh-CN" sz="24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77" name="任意多边形: 形状 32"/>
          <p:cNvSpPr/>
          <p:nvPr>
            <p:custDataLst>
              <p:tags r:id="rId2"/>
            </p:custDataLst>
          </p:nvPr>
        </p:nvSpPr>
        <p:spPr>
          <a:xfrm>
            <a:off x="1986916" y="4913404"/>
            <a:ext cx="1647267" cy="188367"/>
          </a:xfrm>
          <a:custGeom>
            <a:avLst/>
            <a:gdLst>
              <a:gd name="connsiteX0" fmla="*/ 42022 w 1786066"/>
              <a:gd name="connsiteY0" fmla="*/ 0 h 204239"/>
              <a:gd name="connsiteX1" fmla="*/ 1786066 w 1786066"/>
              <a:gd name="connsiteY1" fmla="*/ 0 h 204239"/>
              <a:gd name="connsiteX2" fmla="*/ 1744045 w 1786066"/>
              <a:gd name="connsiteY2" fmla="*/ 204239 h 204239"/>
              <a:gd name="connsiteX3" fmla="*/ 0 w 1786066"/>
              <a:gd name="connsiteY3" fmla="*/ 204239 h 204239"/>
            </a:gdLst>
            <a:ahLst/>
            <a:cxnLst>
              <a:cxn ang="0">
                <a:pos x="connsiteX0" y="connsiteY0"/>
              </a:cxn>
              <a:cxn ang="0">
                <a:pos x="connsiteX1" y="connsiteY1"/>
              </a:cxn>
              <a:cxn ang="0">
                <a:pos x="connsiteX2" y="connsiteY2"/>
              </a:cxn>
              <a:cxn ang="0">
                <a:pos x="connsiteX3" y="connsiteY3"/>
              </a:cxn>
            </a:cxnLst>
            <a:rect l="l" t="t" r="r" b="b"/>
            <a:pathLst>
              <a:path w="1786066" h="204239">
                <a:moveTo>
                  <a:pt x="42022" y="0"/>
                </a:moveTo>
                <a:lnTo>
                  <a:pt x="1786066" y="0"/>
                </a:lnTo>
                <a:lnTo>
                  <a:pt x="1744045" y="204239"/>
                </a:lnTo>
                <a:lnTo>
                  <a:pt x="0" y="204239"/>
                </a:lnTo>
                <a:close/>
              </a:path>
            </a:pathLst>
          </a:custGeom>
          <a:gradFill>
            <a:gsLst>
              <a:gs pos="44000">
                <a:schemeClr val="accent1">
                  <a:lumMod val="40000"/>
                  <a:lumOff val="60000"/>
                  <a:alpha val="100000"/>
                </a:schemeClr>
              </a:gs>
              <a:gs pos="0">
                <a:schemeClr val="accent1">
                  <a:lumMod val="20000"/>
                  <a:lumOff val="80000"/>
                  <a:alpha val="0"/>
                </a:schemeClr>
              </a:gs>
              <a:gs pos="88000">
                <a:schemeClr val="accent1">
                  <a:alpha val="100000"/>
                </a:schemeClr>
              </a:gs>
            </a:gsLst>
            <a:lin ang="114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278" name="任意多边形: 形状 33"/>
          <p:cNvSpPr/>
          <p:nvPr>
            <p:custDataLst>
              <p:tags r:id="rId3"/>
            </p:custDataLst>
          </p:nvPr>
        </p:nvSpPr>
        <p:spPr>
          <a:xfrm>
            <a:off x="2027326" y="3258350"/>
            <a:ext cx="533114" cy="1654230"/>
          </a:xfrm>
          <a:custGeom>
            <a:avLst/>
            <a:gdLst>
              <a:gd name="connsiteX0" fmla="*/ 369030 w 578034"/>
              <a:gd name="connsiteY0" fmla="*/ 0 h 1793616"/>
              <a:gd name="connsiteX1" fmla="*/ 578034 w 578034"/>
              <a:gd name="connsiteY1" fmla="*/ 0 h 1793616"/>
              <a:gd name="connsiteX2" fmla="*/ 209004 w 578034"/>
              <a:gd name="connsiteY2" fmla="*/ 1793616 h 1793616"/>
              <a:gd name="connsiteX3" fmla="*/ 0 w 578034"/>
              <a:gd name="connsiteY3" fmla="*/ 1793616 h 1793616"/>
            </a:gdLst>
            <a:ahLst/>
            <a:cxnLst>
              <a:cxn ang="0">
                <a:pos x="connsiteX0" y="connsiteY0"/>
              </a:cxn>
              <a:cxn ang="0">
                <a:pos x="connsiteX1" y="connsiteY1"/>
              </a:cxn>
              <a:cxn ang="0">
                <a:pos x="connsiteX2" y="connsiteY2"/>
              </a:cxn>
              <a:cxn ang="0">
                <a:pos x="connsiteX3" y="connsiteY3"/>
              </a:cxn>
            </a:cxnLst>
            <a:rect l="l" t="t" r="r" b="b"/>
            <a:pathLst>
              <a:path w="578034" h="1793616">
                <a:moveTo>
                  <a:pt x="369030" y="0"/>
                </a:moveTo>
                <a:lnTo>
                  <a:pt x="578034" y="0"/>
                </a:lnTo>
                <a:lnTo>
                  <a:pt x="209004" y="1793616"/>
                </a:lnTo>
                <a:lnTo>
                  <a:pt x="0" y="1793616"/>
                </a:lnTo>
                <a:close/>
              </a:path>
            </a:pathLst>
          </a:custGeom>
          <a:gradFill>
            <a:gsLst>
              <a:gs pos="31000">
                <a:schemeClr val="accent1">
                  <a:lumMod val="40000"/>
                  <a:lumOff val="60000"/>
                  <a:alpha val="100000"/>
                </a:schemeClr>
              </a:gs>
              <a:gs pos="66000">
                <a:schemeClr val="accent1">
                  <a:lumMod val="60000"/>
                  <a:lumOff val="40000"/>
                  <a:alpha val="100000"/>
                </a:schemeClr>
              </a:gs>
              <a:gs pos="0">
                <a:schemeClr val="accent1">
                  <a:lumMod val="20000"/>
                  <a:lumOff val="80000"/>
                  <a:alpha val="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279" name="直角三角形 11"/>
          <p:cNvSpPr/>
          <p:nvPr>
            <p:custDataLst>
              <p:tags r:id="rId4"/>
            </p:custDataLst>
          </p:nvPr>
        </p:nvSpPr>
        <p:spPr>
          <a:xfrm rot="10800000">
            <a:off x="7188683" y="3258350"/>
            <a:ext cx="136683" cy="80149"/>
          </a:xfrm>
          <a:custGeom>
            <a:avLst/>
            <a:gdLst>
              <a:gd name="connsiteX0" fmla="*/ 0 w 239791"/>
              <a:gd name="connsiteY0" fmla="*/ 89522 h 89522"/>
              <a:gd name="connsiteX1" fmla="*/ 0 w 239791"/>
              <a:gd name="connsiteY1" fmla="*/ 0 h 89522"/>
              <a:gd name="connsiteX2" fmla="*/ 239791 w 239791"/>
              <a:gd name="connsiteY2" fmla="*/ 89522 h 89522"/>
              <a:gd name="connsiteX3" fmla="*/ 0 w 239791"/>
              <a:gd name="connsiteY3" fmla="*/ 89522 h 89522"/>
              <a:gd name="connsiteX0-1" fmla="*/ 0 w 263371"/>
              <a:gd name="connsiteY0-2" fmla="*/ 89522 h 89522"/>
              <a:gd name="connsiteX1-3" fmla="*/ 23580 w 263371"/>
              <a:gd name="connsiteY1-4" fmla="*/ 0 h 89522"/>
              <a:gd name="connsiteX2-5" fmla="*/ 263371 w 263371"/>
              <a:gd name="connsiteY2-6" fmla="*/ 89522 h 89522"/>
              <a:gd name="connsiteX3-7" fmla="*/ 0 w 263371"/>
              <a:gd name="connsiteY3-8" fmla="*/ 89522 h 89522"/>
              <a:gd name="connsiteX0-9" fmla="*/ 0 w 263371"/>
              <a:gd name="connsiteY0-10" fmla="*/ 86902 h 86902"/>
              <a:gd name="connsiteX1-11" fmla="*/ 34060 w 263371"/>
              <a:gd name="connsiteY1-12" fmla="*/ 0 h 86902"/>
              <a:gd name="connsiteX2-13" fmla="*/ 263371 w 263371"/>
              <a:gd name="connsiteY2-14" fmla="*/ 86902 h 86902"/>
              <a:gd name="connsiteX3-15" fmla="*/ 0 w 263371"/>
              <a:gd name="connsiteY3-16" fmla="*/ 86902 h 86902"/>
              <a:gd name="connsiteX0-17" fmla="*/ 0 w 255511"/>
              <a:gd name="connsiteY0-18" fmla="*/ 84282 h 86902"/>
              <a:gd name="connsiteX1-19" fmla="*/ 26200 w 255511"/>
              <a:gd name="connsiteY1-20" fmla="*/ 0 h 86902"/>
              <a:gd name="connsiteX2-21" fmla="*/ 255511 w 255511"/>
              <a:gd name="connsiteY2-22" fmla="*/ 86902 h 86902"/>
              <a:gd name="connsiteX3-23" fmla="*/ 0 w 255511"/>
              <a:gd name="connsiteY3-24" fmla="*/ 84282 h 86902"/>
              <a:gd name="connsiteX0-25" fmla="*/ 0 w 261144"/>
              <a:gd name="connsiteY0-26" fmla="*/ 84282 h 86902"/>
              <a:gd name="connsiteX1-27" fmla="*/ 31833 w 261144"/>
              <a:gd name="connsiteY1-28" fmla="*/ 0 h 86902"/>
              <a:gd name="connsiteX2-29" fmla="*/ 261144 w 261144"/>
              <a:gd name="connsiteY2-30" fmla="*/ 86902 h 86902"/>
              <a:gd name="connsiteX3-31" fmla="*/ 0 w 261144"/>
              <a:gd name="connsiteY3-32" fmla="*/ 84282 h 86902"/>
            </a:gdLst>
            <a:ahLst/>
            <a:cxnLst>
              <a:cxn ang="0">
                <a:pos x="connsiteX0-1" y="connsiteY0-2"/>
              </a:cxn>
              <a:cxn ang="0">
                <a:pos x="connsiteX1-3" y="connsiteY1-4"/>
              </a:cxn>
              <a:cxn ang="0">
                <a:pos x="connsiteX2-5" y="connsiteY2-6"/>
              </a:cxn>
              <a:cxn ang="0">
                <a:pos x="connsiteX3-7" y="connsiteY3-8"/>
              </a:cxn>
            </a:cxnLst>
            <a:rect l="l" t="t" r="r" b="b"/>
            <a:pathLst>
              <a:path w="261144" h="86902">
                <a:moveTo>
                  <a:pt x="0" y="84282"/>
                </a:moveTo>
                <a:lnTo>
                  <a:pt x="31833" y="0"/>
                </a:lnTo>
                <a:lnTo>
                  <a:pt x="261144" y="86902"/>
                </a:lnTo>
                <a:lnTo>
                  <a:pt x="0" y="84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80" name="矩形 279"/>
          <p:cNvSpPr/>
          <p:nvPr>
            <p:custDataLst>
              <p:tags r:id="rId5"/>
            </p:custDataLst>
          </p:nvPr>
        </p:nvSpPr>
        <p:spPr>
          <a:xfrm>
            <a:off x="4258663" y="3629068"/>
            <a:ext cx="927674" cy="110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t" anchorCtr="0" forceAA="0" compatLnSpc="1">
            <a:noAutofit/>
          </a:bodyPr>
          <a:p>
            <a:pPr lvl="0" algn="l">
              <a:lnSpc>
                <a:spcPct val="130000"/>
              </a:lnSpc>
              <a:buClrTx/>
              <a:buSzTx/>
              <a:buFontTx/>
            </a:pPr>
            <a:r>
              <a:rPr lang="zh-CN" altLang="en-US" sz="1800" b="1" kern="0" dirty="0">
                <a:solidFill>
                  <a:schemeClr val="tx1">
                    <a:lumMod val="85000"/>
                    <a:lumOff val="15000"/>
                  </a:schemeClr>
                </a:solidFill>
                <a:cs typeface="+mn-lt"/>
                <a:sym typeface="+mn-ea"/>
              </a:rPr>
              <a:t>安全性</a:t>
            </a:r>
            <a:endParaRPr lang="zh-CN" altLang="en-US" sz="1800" b="1" kern="0" dirty="0">
              <a:solidFill>
                <a:schemeClr val="tx1">
                  <a:lumMod val="85000"/>
                  <a:lumOff val="15000"/>
                </a:schemeClr>
              </a:solidFill>
              <a:cs typeface="+mn-lt"/>
              <a:sym typeface="+mn-ea"/>
            </a:endParaRPr>
          </a:p>
        </p:txBody>
      </p:sp>
      <p:sp>
        <p:nvSpPr>
          <p:cNvPr id="281" name="平行四边形 67"/>
          <p:cNvSpPr/>
          <p:nvPr>
            <p:custDataLst>
              <p:tags r:id="rId6"/>
            </p:custDataLst>
          </p:nvPr>
        </p:nvSpPr>
        <p:spPr>
          <a:xfrm>
            <a:off x="3850463" y="2653956"/>
            <a:ext cx="1234312" cy="595080"/>
          </a:xfrm>
          <a:custGeom>
            <a:avLst/>
            <a:gdLst>
              <a:gd name="connsiteX0" fmla="*/ 0 w 1183753"/>
              <a:gd name="connsiteY0" fmla="*/ 645222 h 645222"/>
              <a:gd name="connsiteX1" fmla="*/ 136729 w 1183753"/>
              <a:gd name="connsiteY1" fmla="*/ 0 h 645222"/>
              <a:gd name="connsiteX2" fmla="*/ 1183753 w 1183753"/>
              <a:gd name="connsiteY2" fmla="*/ 0 h 645222"/>
              <a:gd name="connsiteX3" fmla="*/ 1047024 w 1183753"/>
              <a:gd name="connsiteY3" fmla="*/ 645222 h 645222"/>
              <a:gd name="connsiteX4" fmla="*/ 0 w 1183753"/>
              <a:gd name="connsiteY4" fmla="*/ 645222 h 645222"/>
              <a:gd name="connsiteX0-1" fmla="*/ 0 w 1183753"/>
              <a:gd name="connsiteY0-2" fmla="*/ 645222 h 645222"/>
              <a:gd name="connsiteX1-3" fmla="*/ 136729 w 1183753"/>
              <a:gd name="connsiteY1-4" fmla="*/ 0 h 645222"/>
              <a:gd name="connsiteX2-5" fmla="*/ 1183753 w 1183753"/>
              <a:gd name="connsiteY2-6" fmla="*/ 0 h 645222"/>
              <a:gd name="connsiteX3-7" fmla="*/ 1117336 w 1183753"/>
              <a:gd name="connsiteY3-8" fmla="*/ 327395 h 645222"/>
              <a:gd name="connsiteX4-9" fmla="*/ 1047024 w 1183753"/>
              <a:gd name="connsiteY4-10" fmla="*/ 645222 h 645222"/>
              <a:gd name="connsiteX5" fmla="*/ 0 w 1183753"/>
              <a:gd name="connsiteY5" fmla="*/ 645222 h 645222"/>
              <a:gd name="connsiteX0-11" fmla="*/ 0 w 1296406"/>
              <a:gd name="connsiteY0-12" fmla="*/ 645222 h 645222"/>
              <a:gd name="connsiteX1-13" fmla="*/ 136729 w 1296406"/>
              <a:gd name="connsiteY1-14" fmla="*/ 0 h 645222"/>
              <a:gd name="connsiteX2-15" fmla="*/ 1183753 w 1296406"/>
              <a:gd name="connsiteY2-16" fmla="*/ 0 h 645222"/>
              <a:gd name="connsiteX3-17" fmla="*/ 1296406 w 1296406"/>
              <a:gd name="connsiteY3-18" fmla="*/ 335015 h 645222"/>
              <a:gd name="connsiteX4-19" fmla="*/ 1047024 w 1296406"/>
              <a:gd name="connsiteY4-20" fmla="*/ 645222 h 645222"/>
              <a:gd name="connsiteX5-21" fmla="*/ 0 w 1296406"/>
              <a:gd name="connsiteY5-22" fmla="*/ 645222 h 645222"/>
              <a:gd name="connsiteX0-23" fmla="*/ 0 w 1338316"/>
              <a:gd name="connsiteY0-24" fmla="*/ 645222 h 645222"/>
              <a:gd name="connsiteX1-25" fmla="*/ 136729 w 1338316"/>
              <a:gd name="connsiteY1-26" fmla="*/ 0 h 645222"/>
              <a:gd name="connsiteX2-27" fmla="*/ 1183753 w 1338316"/>
              <a:gd name="connsiteY2-28" fmla="*/ 0 h 645222"/>
              <a:gd name="connsiteX3-29" fmla="*/ 1338316 w 1338316"/>
              <a:gd name="connsiteY3-30" fmla="*/ 331205 h 645222"/>
              <a:gd name="connsiteX4-31" fmla="*/ 1047024 w 1338316"/>
              <a:gd name="connsiteY4-32" fmla="*/ 645222 h 645222"/>
              <a:gd name="connsiteX5-33" fmla="*/ 0 w 1338316"/>
              <a:gd name="connsiteY5-34" fmla="*/ 645222 h 6452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8316" h="645222">
                <a:moveTo>
                  <a:pt x="0" y="645222"/>
                </a:moveTo>
                <a:lnTo>
                  <a:pt x="136729" y="0"/>
                </a:lnTo>
                <a:lnTo>
                  <a:pt x="1183753" y="0"/>
                </a:lnTo>
                <a:lnTo>
                  <a:pt x="1338316" y="331205"/>
                </a:lnTo>
                <a:lnTo>
                  <a:pt x="1047024" y="645222"/>
                </a:lnTo>
                <a:lnTo>
                  <a:pt x="0" y="645222"/>
                </a:lnTo>
                <a:close/>
              </a:path>
            </a:pathLst>
          </a:custGeom>
          <a:gradFill>
            <a:gsLst>
              <a:gs pos="0">
                <a:schemeClr val="accent2">
                  <a:lumMod val="60000"/>
                  <a:lumOff val="40000"/>
                  <a:alpha val="100000"/>
                </a:schemeClr>
              </a:gs>
              <a:gs pos="65000">
                <a:schemeClr val="accent2">
                  <a:alpha val="100000"/>
                </a:schemeClr>
              </a:gs>
            </a:gsLst>
            <a:lin ang="10800000" scaled="0"/>
          </a:gradFill>
          <a:ln>
            <a:noFill/>
          </a:ln>
          <a:effectLst>
            <a:outerShdw blurRad="50800" dist="38100" dir="6000000" algn="tr"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72000" bIns="0" rtlCol="0" anchor="ctr">
            <a:normAutofit/>
          </a:bodyPr>
          <a:p>
            <a:pPr algn="ctr"/>
            <a:r>
              <a:rPr lang="en-US" altLang="zh-CN" sz="3200" b="1" i="1" kern="0">
                <a:solidFill>
                  <a:srgbClr val="FFFFFF"/>
                </a:solidFill>
                <a:cs typeface="+mn-lt"/>
              </a:rPr>
              <a:t>02</a:t>
            </a:r>
            <a:endParaRPr lang="en-US" altLang="zh-CN" sz="3200" b="1" i="1" kern="0" dirty="0">
              <a:solidFill>
                <a:srgbClr val="FFFFFF"/>
              </a:solidFill>
              <a:cs typeface="+mn-lt"/>
            </a:endParaRPr>
          </a:p>
        </p:txBody>
      </p:sp>
      <p:sp>
        <p:nvSpPr>
          <p:cNvPr id="282" name="直角三角形 11"/>
          <p:cNvSpPr/>
          <p:nvPr>
            <p:custDataLst>
              <p:tags r:id="rId7"/>
            </p:custDataLst>
          </p:nvPr>
        </p:nvSpPr>
        <p:spPr>
          <a:xfrm rot="10800000">
            <a:off x="3865690" y="3258350"/>
            <a:ext cx="136683" cy="80149"/>
          </a:xfrm>
          <a:custGeom>
            <a:avLst/>
            <a:gdLst>
              <a:gd name="connsiteX0" fmla="*/ 0 w 239791"/>
              <a:gd name="connsiteY0" fmla="*/ 89522 h 89522"/>
              <a:gd name="connsiteX1" fmla="*/ 0 w 239791"/>
              <a:gd name="connsiteY1" fmla="*/ 0 h 89522"/>
              <a:gd name="connsiteX2" fmla="*/ 239791 w 239791"/>
              <a:gd name="connsiteY2" fmla="*/ 89522 h 89522"/>
              <a:gd name="connsiteX3" fmla="*/ 0 w 239791"/>
              <a:gd name="connsiteY3" fmla="*/ 89522 h 89522"/>
              <a:gd name="connsiteX0-1" fmla="*/ 0 w 263371"/>
              <a:gd name="connsiteY0-2" fmla="*/ 89522 h 89522"/>
              <a:gd name="connsiteX1-3" fmla="*/ 23580 w 263371"/>
              <a:gd name="connsiteY1-4" fmla="*/ 0 h 89522"/>
              <a:gd name="connsiteX2-5" fmla="*/ 263371 w 263371"/>
              <a:gd name="connsiteY2-6" fmla="*/ 89522 h 89522"/>
              <a:gd name="connsiteX3-7" fmla="*/ 0 w 263371"/>
              <a:gd name="connsiteY3-8" fmla="*/ 89522 h 89522"/>
              <a:gd name="connsiteX0-9" fmla="*/ 0 w 263371"/>
              <a:gd name="connsiteY0-10" fmla="*/ 86902 h 86902"/>
              <a:gd name="connsiteX1-11" fmla="*/ 34060 w 263371"/>
              <a:gd name="connsiteY1-12" fmla="*/ 0 h 86902"/>
              <a:gd name="connsiteX2-13" fmla="*/ 263371 w 263371"/>
              <a:gd name="connsiteY2-14" fmla="*/ 86902 h 86902"/>
              <a:gd name="connsiteX3-15" fmla="*/ 0 w 263371"/>
              <a:gd name="connsiteY3-16" fmla="*/ 86902 h 86902"/>
              <a:gd name="connsiteX0-17" fmla="*/ 0 w 255511"/>
              <a:gd name="connsiteY0-18" fmla="*/ 84282 h 86902"/>
              <a:gd name="connsiteX1-19" fmla="*/ 26200 w 255511"/>
              <a:gd name="connsiteY1-20" fmla="*/ 0 h 86902"/>
              <a:gd name="connsiteX2-21" fmla="*/ 255511 w 255511"/>
              <a:gd name="connsiteY2-22" fmla="*/ 86902 h 86902"/>
              <a:gd name="connsiteX3-23" fmla="*/ 0 w 255511"/>
              <a:gd name="connsiteY3-24" fmla="*/ 84282 h 86902"/>
              <a:gd name="connsiteX0-25" fmla="*/ 0 w 261144"/>
              <a:gd name="connsiteY0-26" fmla="*/ 84282 h 86902"/>
              <a:gd name="connsiteX1-27" fmla="*/ 31833 w 261144"/>
              <a:gd name="connsiteY1-28" fmla="*/ 0 h 86902"/>
              <a:gd name="connsiteX2-29" fmla="*/ 261144 w 261144"/>
              <a:gd name="connsiteY2-30" fmla="*/ 86902 h 86902"/>
              <a:gd name="connsiteX3-31" fmla="*/ 0 w 261144"/>
              <a:gd name="connsiteY3-32" fmla="*/ 84282 h 86902"/>
            </a:gdLst>
            <a:ahLst/>
            <a:cxnLst>
              <a:cxn ang="0">
                <a:pos x="connsiteX0-1" y="connsiteY0-2"/>
              </a:cxn>
              <a:cxn ang="0">
                <a:pos x="connsiteX1-3" y="connsiteY1-4"/>
              </a:cxn>
              <a:cxn ang="0">
                <a:pos x="connsiteX2-5" y="connsiteY2-6"/>
              </a:cxn>
              <a:cxn ang="0">
                <a:pos x="connsiteX3-7" y="connsiteY3-8"/>
              </a:cxn>
            </a:cxnLst>
            <a:rect l="l" t="t" r="r" b="b"/>
            <a:pathLst>
              <a:path w="261144" h="86902">
                <a:moveTo>
                  <a:pt x="0" y="84282"/>
                </a:moveTo>
                <a:lnTo>
                  <a:pt x="31833" y="0"/>
                </a:lnTo>
                <a:lnTo>
                  <a:pt x="261144" y="86902"/>
                </a:lnTo>
                <a:lnTo>
                  <a:pt x="0" y="84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83" name="直角三角形 11"/>
          <p:cNvSpPr/>
          <p:nvPr>
            <p:custDataLst>
              <p:tags r:id="rId8"/>
            </p:custDataLst>
          </p:nvPr>
        </p:nvSpPr>
        <p:spPr>
          <a:xfrm rot="10800000">
            <a:off x="5527187" y="3258350"/>
            <a:ext cx="136683" cy="80149"/>
          </a:xfrm>
          <a:custGeom>
            <a:avLst/>
            <a:gdLst>
              <a:gd name="connsiteX0" fmla="*/ 0 w 239791"/>
              <a:gd name="connsiteY0" fmla="*/ 89522 h 89522"/>
              <a:gd name="connsiteX1" fmla="*/ 0 w 239791"/>
              <a:gd name="connsiteY1" fmla="*/ 0 h 89522"/>
              <a:gd name="connsiteX2" fmla="*/ 239791 w 239791"/>
              <a:gd name="connsiteY2" fmla="*/ 89522 h 89522"/>
              <a:gd name="connsiteX3" fmla="*/ 0 w 239791"/>
              <a:gd name="connsiteY3" fmla="*/ 89522 h 89522"/>
              <a:gd name="connsiteX0-1" fmla="*/ 0 w 263371"/>
              <a:gd name="connsiteY0-2" fmla="*/ 89522 h 89522"/>
              <a:gd name="connsiteX1-3" fmla="*/ 23580 w 263371"/>
              <a:gd name="connsiteY1-4" fmla="*/ 0 h 89522"/>
              <a:gd name="connsiteX2-5" fmla="*/ 263371 w 263371"/>
              <a:gd name="connsiteY2-6" fmla="*/ 89522 h 89522"/>
              <a:gd name="connsiteX3-7" fmla="*/ 0 w 263371"/>
              <a:gd name="connsiteY3-8" fmla="*/ 89522 h 89522"/>
              <a:gd name="connsiteX0-9" fmla="*/ 0 w 263371"/>
              <a:gd name="connsiteY0-10" fmla="*/ 86902 h 86902"/>
              <a:gd name="connsiteX1-11" fmla="*/ 34060 w 263371"/>
              <a:gd name="connsiteY1-12" fmla="*/ 0 h 86902"/>
              <a:gd name="connsiteX2-13" fmla="*/ 263371 w 263371"/>
              <a:gd name="connsiteY2-14" fmla="*/ 86902 h 86902"/>
              <a:gd name="connsiteX3-15" fmla="*/ 0 w 263371"/>
              <a:gd name="connsiteY3-16" fmla="*/ 86902 h 86902"/>
              <a:gd name="connsiteX0-17" fmla="*/ 0 w 255511"/>
              <a:gd name="connsiteY0-18" fmla="*/ 84282 h 86902"/>
              <a:gd name="connsiteX1-19" fmla="*/ 26200 w 255511"/>
              <a:gd name="connsiteY1-20" fmla="*/ 0 h 86902"/>
              <a:gd name="connsiteX2-21" fmla="*/ 255511 w 255511"/>
              <a:gd name="connsiteY2-22" fmla="*/ 86902 h 86902"/>
              <a:gd name="connsiteX3-23" fmla="*/ 0 w 255511"/>
              <a:gd name="connsiteY3-24" fmla="*/ 84282 h 86902"/>
              <a:gd name="connsiteX0-25" fmla="*/ 0 w 261144"/>
              <a:gd name="connsiteY0-26" fmla="*/ 84282 h 86902"/>
              <a:gd name="connsiteX1-27" fmla="*/ 31833 w 261144"/>
              <a:gd name="connsiteY1-28" fmla="*/ 0 h 86902"/>
              <a:gd name="connsiteX2-29" fmla="*/ 261144 w 261144"/>
              <a:gd name="connsiteY2-30" fmla="*/ 86902 h 86902"/>
              <a:gd name="connsiteX3-31" fmla="*/ 0 w 261144"/>
              <a:gd name="connsiteY3-32" fmla="*/ 84282 h 86902"/>
            </a:gdLst>
            <a:ahLst/>
            <a:cxnLst>
              <a:cxn ang="0">
                <a:pos x="connsiteX0-1" y="connsiteY0-2"/>
              </a:cxn>
              <a:cxn ang="0">
                <a:pos x="connsiteX1-3" y="connsiteY1-4"/>
              </a:cxn>
              <a:cxn ang="0">
                <a:pos x="connsiteX2-5" y="connsiteY2-6"/>
              </a:cxn>
              <a:cxn ang="0">
                <a:pos x="connsiteX3-7" y="connsiteY3-8"/>
              </a:cxn>
            </a:cxnLst>
            <a:rect l="l" t="t" r="r" b="b"/>
            <a:pathLst>
              <a:path w="261144" h="86902">
                <a:moveTo>
                  <a:pt x="0" y="84282"/>
                </a:moveTo>
                <a:lnTo>
                  <a:pt x="31833" y="0"/>
                </a:lnTo>
                <a:lnTo>
                  <a:pt x="261144" y="86902"/>
                </a:lnTo>
                <a:lnTo>
                  <a:pt x="0" y="842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84" name="矩形 283"/>
          <p:cNvSpPr/>
          <p:nvPr>
            <p:custDataLst>
              <p:tags r:id="rId9"/>
            </p:custDataLst>
          </p:nvPr>
        </p:nvSpPr>
        <p:spPr>
          <a:xfrm>
            <a:off x="5938901" y="3629068"/>
            <a:ext cx="906005" cy="110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t" anchorCtr="0" forceAA="0" compatLnSpc="1">
            <a:noAutofit/>
          </a:bodyPr>
          <a:p>
            <a:pPr lvl="0" algn="l">
              <a:lnSpc>
                <a:spcPct val="130000"/>
              </a:lnSpc>
              <a:buClrTx/>
              <a:buSzTx/>
              <a:buFontTx/>
            </a:pPr>
            <a:r>
              <a:rPr lang="zh-CN" altLang="en-US" sz="1800" b="1" kern="0" dirty="0">
                <a:solidFill>
                  <a:schemeClr val="tx1">
                    <a:lumMod val="85000"/>
                    <a:lumOff val="15000"/>
                  </a:schemeClr>
                </a:solidFill>
                <a:cs typeface="+mn-lt"/>
                <a:sym typeface="+mn-ea"/>
              </a:rPr>
              <a:t>有效性</a:t>
            </a:r>
            <a:endParaRPr lang="zh-CN" altLang="en-US" sz="1800" b="1" kern="0" dirty="0">
              <a:solidFill>
                <a:schemeClr val="tx1">
                  <a:lumMod val="85000"/>
                  <a:lumOff val="15000"/>
                </a:schemeClr>
              </a:solidFill>
              <a:cs typeface="+mn-lt"/>
              <a:sym typeface="+mn-ea"/>
            </a:endParaRPr>
          </a:p>
        </p:txBody>
      </p:sp>
      <p:sp>
        <p:nvSpPr>
          <p:cNvPr id="285" name="平行四边形 67"/>
          <p:cNvSpPr/>
          <p:nvPr>
            <p:custDataLst>
              <p:tags r:id="rId10"/>
            </p:custDataLst>
          </p:nvPr>
        </p:nvSpPr>
        <p:spPr>
          <a:xfrm>
            <a:off x="5511374" y="2653956"/>
            <a:ext cx="1234312" cy="595080"/>
          </a:xfrm>
          <a:custGeom>
            <a:avLst/>
            <a:gdLst>
              <a:gd name="connsiteX0" fmla="*/ 0 w 1183753"/>
              <a:gd name="connsiteY0" fmla="*/ 645222 h 645222"/>
              <a:gd name="connsiteX1" fmla="*/ 136729 w 1183753"/>
              <a:gd name="connsiteY1" fmla="*/ 0 h 645222"/>
              <a:gd name="connsiteX2" fmla="*/ 1183753 w 1183753"/>
              <a:gd name="connsiteY2" fmla="*/ 0 h 645222"/>
              <a:gd name="connsiteX3" fmla="*/ 1047024 w 1183753"/>
              <a:gd name="connsiteY3" fmla="*/ 645222 h 645222"/>
              <a:gd name="connsiteX4" fmla="*/ 0 w 1183753"/>
              <a:gd name="connsiteY4" fmla="*/ 645222 h 645222"/>
              <a:gd name="connsiteX0-1" fmla="*/ 0 w 1183753"/>
              <a:gd name="connsiteY0-2" fmla="*/ 645222 h 645222"/>
              <a:gd name="connsiteX1-3" fmla="*/ 136729 w 1183753"/>
              <a:gd name="connsiteY1-4" fmla="*/ 0 h 645222"/>
              <a:gd name="connsiteX2-5" fmla="*/ 1183753 w 1183753"/>
              <a:gd name="connsiteY2-6" fmla="*/ 0 h 645222"/>
              <a:gd name="connsiteX3-7" fmla="*/ 1117336 w 1183753"/>
              <a:gd name="connsiteY3-8" fmla="*/ 327395 h 645222"/>
              <a:gd name="connsiteX4-9" fmla="*/ 1047024 w 1183753"/>
              <a:gd name="connsiteY4-10" fmla="*/ 645222 h 645222"/>
              <a:gd name="connsiteX5" fmla="*/ 0 w 1183753"/>
              <a:gd name="connsiteY5" fmla="*/ 645222 h 645222"/>
              <a:gd name="connsiteX0-11" fmla="*/ 0 w 1296406"/>
              <a:gd name="connsiteY0-12" fmla="*/ 645222 h 645222"/>
              <a:gd name="connsiteX1-13" fmla="*/ 136729 w 1296406"/>
              <a:gd name="connsiteY1-14" fmla="*/ 0 h 645222"/>
              <a:gd name="connsiteX2-15" fmla="*/ 1183753 w 1296406"/>
              <a:gd name="connsiteY2-16" fmla="*/ 0 h 645222"/>
              <a:gd name="connsiteX3-17" fmla="*/ 1296406 w 1296406"/>
              <a:gd name="connsiteY3-18" fmla="*/ 335015 h 645222"/>
              <a:gd name="connsiteX4-19" fmla="*/ 1047024 w 1296406"/>
              <a:gd name="connsiteY4-20" fmla="*/ 645222 h 645222"/>
              <a:gd name="connsiteX5-21" fmla="*/ 0 w 1296406"/>
              <a:gd name="connsiteY5-22" fmla="*/ 645222 h 645222"/>
              <a:gd name="connsiteX0-23" fmla="*/ 0 w 1338316"/>
              <a:gd name="connsiteY0-24" fmla="*/ 645222 h 645222"/>
              <a:gd name="connsiteX1-25" fmla="*/ 136729 w 1338316"/>
              <a:gd name="connsiteY1-26" fmla="*/ 0 h 645222"/>
              <a:gd name="connsiteX2-27" fmla="*/ 1183753 w 1338316"/>
              <a:gd name="connsiteY2-28" fmla="*/ 0 h 645222"/>
              <a:gd name="connsiteX3-29" fmla="*/ 1338316 w 1338316"/>
              <a:gd name="connsiteY3-30" fmla="*/ 331205 h 645222"/>
              <a:gd name="connsiteX4-31" fmla="*/ 1047024 w 1338316"/>
              <a:gd name="connsiteY4-32" fmla="*/ 645222 h 645222"/>
              <a:gd name="connsiteX5-33" fmla="*/ 0 w 1338316"/>
              <a:gd name="connsiteY5-34" fmla="*/ 645222 h 6452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8316" h="645222">
                <a:moveTo>
                  <a:pt x="0" y="645222"/>
                </a:moveTo>
                <a:lnTo>
                  <a:pt x="136729" y="0"/>
                </a:lnTo>
                <a:lnTo>
                  <a:pt x="1183753" y="0"/>
                </a:lnTo>
                <a:lnTo>
                  <a:pt x="1338316" y="331205"/>
                </a:lnTo>
                <a:lnTo>
                  <a:pt x="1047024" y="645222"/>
                </a:lnTo>
                <a:lnTo>
                  <a:pt x="0" y="645222"/>
                </a:lnTo>
                <a:close/>
              </a:path>
            </a:pathLst>
          </a:custGeom>
          <a:gradFill>
            <a:gsLst>
              <a:gs pos="0">
                <a:schemeClr val="accent1">
                  <a:lumMod val="60000"/>
                  <a:lumOff val="40000"/>
                  <a:alpha val="100000"/>
                </a:schemeClr>
              </a:gs>
              <a:gs pos="65000">
                <a:schemeClr val="accent1">
                  <a:alpha val="100000"/>
                </a:schemeClr>
              </a:gs>
            </a:gsLst>
            <a:lin ang="108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72000" bIns="0" rtlCol="0" anchor="ctr">
            <a:normAutofit/>
          </a:bodyPr>
          <a:p>
            <a:pPr algn="ctr"/>
            <a:r>
              <a:rPr lang="en-US" altLang="zh-CN" sz="3200" b="1" i="1" kern="0">
                <a:solidFill>
                  <a:srgbClr val="FFFFFF"/>
                </a:solidFill>
                <a:cs typeface="+mn-lt"/>
              </a:rPr>
              <a:t>03</a:t>
            </a:r>
            <a:endParaRPr lang="en-US" altLang="zh-CN" sz="3200" b="1" i="1" kern="0" dirty="0">
              <a:solidFill>
                <a:srgbClr val="FFFFFF"/>
              </a:solidFill>
              <a:cs typeface="+mn-lt"/>
            </a:endParaRPr>
          </a:p>
        </p:txBody>
      </p:sp>
      <p:sp>
        <p:nvSpPr>
          <p:cNvPr id="286" name="矩形 285"/>
          <p:cNvSpPr/>
          <p:nvPr>
            <p:custDataLst>
              <p:tags r:id="rId11"/>
            </p:custDataLst>
          </p:nvPr>
        </p:nvSpPr>
        <p:spPr>
          <a:xfrm>
            <a:off x="7578728" y="3629068"/>
            <a:ext cx="930602" cy="110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t" anchorCtr="0" forceAA="0" compatLnSpc="1">
            <a:noAutofit/>
          </a:bodyPr>
          <a:p>
            <a:pPr lvl="0" algn="l">
              <a:lnSpc>
                <a:spcPct val="130000"/>
              </a:lnSpc>
              <a:buClrTx/>
              <a:buSzTx/>
              <a:buFontTx/>
            </a:pPr>
            <a:r>
              <a:rPr lang="zh-CN" altLang="en-US" b="1" kern="0" dirty="0">
                <a:solidFill>
                  <a:schemeClr val="tx1">
                    <a:lumMod val="85000"/>
                    <a:lumOff val="15000"/>
                  </a:schemeClr>
                </a:solidFill>
                <a:cs typeface="+mn-lt"/>
                <a:sym typeface="+mn-ea"/>
              </a:rPr>
              <a:t>创新性</a:t>
            </a:r>
            <a:endParaRPr lang="zh-CN" altLang="en-US" sz="1800" b="1" kern="0" dirty="0">
              <a:solidFill>
                <a:schemeClr val="tx1">
                  <a:lumMod val="85000"/>
                  <a:lumOff val="15000"/>
                </a:schemeClr>
              </a:solidFill>
              <a:cs typeface="+mn-lt"/>
              <a:sym typeface="+mn-ea"/>
            </a:endParaRPr>
          </a:p>
        </p:txBody>
      </p:sp>
      <p:sp>
        <p:nvSpPr>
          <p:cNvPr id="287" name="平行四边形 67"/>
          <p:cNvSpPr/>
          <p:nvPr>
            <p:custDataLst>
              <p:tags r:id="rId12"/>
            </p:custDataLst>
          </p:nvPr>
        </p:nvSpPr>
        <p:spPr>
          <a:xfrm>
            <a:off x="7172871" y="2653956"/>
            <a:ext cx="1234312" cy="595080"/>
          </a:xfrm>
          <a:custGeom>
            <a:avLst/>
            <a:gdLst>
              <a:gd name="connsiteX0" fmla="*/ 0 w 1183753"/>
              <a:gd name="connsiteY0" fmla="*/ 645222 h 645222"/>
              <a:gd name="connsiteX1" fmla="*/ 136729 w 1183753"/>
              <a:gd name="connsiteY1" fmla="*/ 0 h 645222"/>
              <a:gd name="connsiteX2" fmla="*/ 1183753 w 1183753"/>
              <a:gd name="connsiteY2" fmla="*/ 0 h 645222"/>
              <a:gd name="connsiteX3" fmla="*/ 1047024 w 1183753"/>
              <a:gd name="connsiteY3" fmla="*/ 645222 h 645222"/>
              <a:gd name="connsiteX4" fmla="*/ 0 w 1183753"/>
              <a:gd name="connsiteY4" fmla="*/ 645222 h 645222"/>
              <a:gd name="connsiteX0-1" fmla="*/ 0 w 1183753"/>
              <a:gd name="connsiteY0-2" fmla="*/ 645222 h 645222"/>
              <a:gd name="connsiteX1-3" fmla="*/ 136729 w 1183753"/>
              <a:gd name="connsiteY1-4" fmla="*/ 0 h 645222"/>
              <a:gd name="connsiteX2-5" fmla="*/ 1183753 w 1183753"/>
              <a:gd name="connsiteY2-6" fmla="*/ 0 h 645222"/>
              <a:gd name="connsiteX3-7" fmla="*/ 1117336 w 1183753"/>
              <a:gd name="connsiteY3-8" fmla="*/ 327395 h 645222"/>
              <a:gd name="connsiteX4-9" fmla="*/ 1047024 w 1183753"/>
              <a:gd name="connsiteY4-10" fmla="*/ 645222 h 645222"/>
              <a:gd name="connsiteX5" fmla="*/ 0 w 1183753"/>
              <a:gd name="connsiteY5" fmla="*/ 645222 h 645222"/>
              <a:gd name="connsiteX0-11" fmla="*/ 0 w 1296406"/>
              <a:gd name="connsiteY0-12" fmla="*/ 645222 h 645222"/>
              <a:gd name="connsiteX1-13" fmla="*/ 136729 w 1296406"/>
              <a:gd name="connsiteY1-14" fmla="*/ 0 h 645222"/>
              <a:gd name="connsiteX2-15" fmla="*/ 1183753 w 1296406"/>
              <a:gd name="connsiteY2-16" fmla="*/ 0 h 645222"/>
              <a:gd name="connsiteX3-17" fmla="*/ 1296406 w 1296406"/>
              <a:gd name="connsiteY3-18" fmla="*/ 335015 h 645222"/>
              <a:gd name="connsiteX4-19" fmla="*/ 1047024 w 1296406"/>
              <a:gd name="connsiteY4-20" fmla="*/ 645222 h 645222"/>
              <a:gd name="connsiteX5-21" fmla="*/ 0 w 1296406"/>
              <a:gd name="connsiteY5-22" fmla="*/ 645222 h 645222"/>
              <a:gd name="connsiteX0-23" fmla="*/ 0 w 1338316"/>
              <a:gd name="connsiteY0-24" fmla="*/ 645222 h 645222"/>
              <a:gd name="connsiteX1-25" fmla="*/ 136729 w 1338316"/>
              <a:gd name="connsiteY1-26" fmla="*/ 0 h 645222"/>
              <a:gd name="connsiteX2-27" fmla="*/ 1183753 w 1338316"/>
              <a:gd name="connsiteY2-28" fmla="*/ 0 h 645222"/>
              <a:gd name="connsiteX3-29" fmla="*/ 1338316 w 1338316"/>
              <a:gd name="connsiteY3-30" fmla="*/ 331205 h 645222"/>
              <a:gd name="connsiteX4-31" fmla="*/ 1047024 w 1338316"/>
              <a:gd name="connsiteY4-32" fmla="*/ 645222 h 645222"/>
              <a:gd name="connsiteX5-33" fmla="*/ 0 w 1338316"/>
              <a:gd name="connsiteY5-34" fmla="*/ 645222 h 6452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8316" h="645222">
                <a:moveTo>
                  <a:pt x="0" y="645222"/>
                </a:moveTo>
                <a:lnTo>
                  <a:pt x="136729" y="0"/>
                </a:lnTo>
                <a:lnTo>
                  <a:pt x="1183753" y="0"/>
                </a:lnTo>
                <a:lnTo>
                  <a:pt x="1338316" y="331205"/>
                </a:lnTo>
                <a:lnTo>
                  <a:pt x="1047024" y="645222"/>
                </a:lnTo>
                <a:lnTo>
                  <a:pt x="0" y="645222"/>
                </a:lnTo>
                <a:close/>
              </a:path>
            </a:pathLst>
          </a:custGeom>
          <a:gradFill>
            <a:gsLst>
              <a:gs pos="0">
                <a:schemeClr val="accent2">
                  <a:lumMod val="60000"/>
                  <a:lumOff val="40000"/>
                  <a:alpha val="100000"/>
                </a:schemeClr>
              </a:gs>
              <a:gs pos="65000">
                <a:schemeClr val="accent2">
                  <a:alpha val="100000"/>
                </a:schemeClr>
              </a:gs>
            </a:gsLst>
            <a:lin ang="10800000" scaled="0"/>
          </a:gradFill>
          <a:ln>
            <a:noFill/>
          </a:ln>
          <a:effectLst>
            <a:outerShdw blurRad="50800" dist="38100" dir="6000000" algn="tr"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72000" bIns="0" rtlCol="0" anchor="ctr">
            <a:normAutofit/>
          </a:bodyPr>
          <a:p>
            <a:pPr algn="ctr"/>
            <a:r>
              <a:rPr lang="en-US" altLang="zh-CN" sz="3200" b="1" i="1" kern="0" dirty="0">
                <a:solidFill>
                  <a:srgbClr val="FFFFFF"/>
                </a:solidFill>
                <a:cs typeface="+mn-lt"/>
              </a:rPr>
              <a:t>04</a:t>
            </a:r>
            <a:endParaRPr lang="en-US" altLang="zh-CN" sz="3200" b="1" i="1" kern="0" dirty="0">
              <a:solidFill>
                <a:srgbClr val="FFFFFF"/>
              </a:solidFill>
              <a:cs typeface="+mn-lt"/>
            </a:endParaRPr>
          </a:p>
        </p:txBody>
      </p:sp>
      <p:sp>
        <p:nvSpPr>
          <p:cNvPr id="288" name="矩形 287"/>
          <p:cNvSpPr/>
          <p:nvPr>
            <p:custDataLst>
              <p:tags r:id="rId13"/>
            </p:custDataLst>
          </p:nvPr>
        </p:nvSpPr>
        <p:spPr>
          <a:xfrm>
            <a:off x="9238468" y="3629068"/>
            <a:ext cx="932359" cy="110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t" anchorCtr="0" forceAA="0" compatLnSpc="1">
            <a:noAutofit/>
          </a:bodyPr>
          <a:p>
            <a:pPr lvl="0" algn="l">
              <a:lnSpc>
                <a:spcPct val="130000"/>
              </a:lnSpc>
              <a:buClrTx/>
              <a:buSzTx/>
              <a:buFontTx/>
            </a:pPr>
            <a:r>
              <a:rPr lang="zh-CN" altLang="en-US" b="1" kern="0" dirty="0">
                <a:solidFill>
                  <a:schemeClr val="tx1">
                    <a:lumMod val="85000"/>
                    <a:lumOff val="15000"/>
                  </a:schemeClr>
                </a:solidFill>
                <a:cs typeface="+mn-lt"/>
                <a:sym typeface="+mn-ea"/>
              </a:rPr>
              <a:t>公平性</a:t>
            </a:r>
            <a:endParaRPr lang="zh-CN" altLang="en-US" sz="1800" b="1" kern="0" dirty="0">
              <a:solidFill>
                <a:schemeClr val="tx1">
                  <a:lumMod val="85000"/>
                  <a:lumOff val="15000"/>
                </a:schemeClr>
              </a:solidFill>
              <a:cs typeface="+mn-lt"/>
              <a:sym typeface="+mn-ea"/>
            </a:endParaRPr>
          </a:p>
        </p:txBody>
      </p:sp>
      <p:sp>
        <p:nvSpPr>
          <p:cNvPr id="289" name="平行四边形 67"/>
          <p:cNvSpPr/>
          <p:nvPr>
            <p:custDataLst>
              <p:tags r:id="rId14"/>
            </p:custDataLst>
          </p:nvPr>
        </p:nvSpPr>
        <p:spPr>
          <a:xfrm>
            <a:off x="8834367" y="2653956"/>
            <a:ext cx="1234312" cy="595080"/>
          </a:xfrm>
          <a:custGeom>
            <a:avLst/>
            <a:gdLst>
              <a:gd name="connsiteX0" fmla="*/ 0 w 1183753"/>
              <a:gd name="connsiteY0" fmla="*/ 645222 h 645222"/>
              <a:gd name="connsiteX1" fmla="*/ 136729 w 1183753"/>
              <a:gd name="connsiteY1" fmla="*/ 0 h 645222"/>
              <a:gd name="connsiteX2" fmla="*/ 1183753 w 1183753"/>
              <a:gd name="connsiteY2" fmla="*/ 0 h 645222"/>
              <a:gd name="connsiteX3" fmla="*/ 1047024 w 1183753"/>
              <a:gd name="connsiteY3" fmla="*/ 645222 h 645222"/>
              <a:gd name="connsiteX4" fmla="*/ 0 w 1183753"/>
              <a:gd name="connsiteY4" fmla="*/ 645222 h 645222"/>
              <a:gd name="connsiteX0-1" fmla="*/ 0 w 1183753"/>
              <a:gd name="connsiteY0-2" fmla="*/ 645222 h 645222"/>
              <a:gd name="connsiteX1-3" fmla="*/ 136729 w 1183753"/>
              <a:gd name="connsiteY1-4" fmla="*/ 0 h 645222"/>
              <a:gd name="connsiteX2-5" fmla="*/ 1183753 w 1183753"/>
              <a:gd name="connsiteY2-6" fmla="*/ 0 h 645222"/>
              <a:gd name="connsiteX3-7" fmla="*/ 1117336 w 1183753"/>
              <a:gd name="connsiteY3-8" fmla="*/ 327395 h 645222"/>
              <a:gd name="connsiteX4-9" fmla="*/ 1047024 w 1183753"/>
              <a:gd name="connsiteY4-10" fmla="*/ 645222 h 645222"/>
              <a:gd name="connsiteX5" fmla="*/ 0 w 1183753"/>
              <a:gd name="connsiteY5" fmla="*/ 645222 h 645222"/>
              <a:gd name="connsiteX0-11" fmla="*/ 0 w 1296406"/>
              <a:gd name="connsiteY0-12" fmla="*/ 645222 h 645222"/>
              <a:gd name="connsiteX1-13" fmla="*/ 136729 w 1296406"/>
              <a:gd name="connsiteY1-14" fmla="*/ 0 h 645222"/>
              <a:gd name="connsiteX2-15" fmla="*/ 1183753 w 1296406"/>
              <a:gd name="connsiteY2-16" fmla="*/ 0 h 645222"/>
              <a:gd name="connsiteX3-17" fmla="*/ 1296406 w 1296406"/>
              <a:gd name="connsiteY3-18" fmla="*/ 335015 h 645222"/>
              <a:gd name="connsiteX4-19" fmla="*/ 1047024 w 1296406"/>
              <a:gd name="connsiteY4-20" fmla="*/ 645222 h 645222"/>
              <a:gd name="connsiteX5-21" fmla="*/ 0 w 1296406"/>
              <a:gd name="connsiteY5-22" fmla="*/ 645222 h 645222"/>
              <a:gd name="connsiteX0-23" fmla="*/ 0 w 1338316"/>
              <a:gd name="connsiteY0-24" fmla="*/ 645222 h 645222"/>
              <a:gd name="connsiteX1-25" fmla="*/ 136729 w 1338316"/>
              <a:gd name="connsiteY1-26" fmla="*/ 0 h 645222"/>
              <a:gd name="connsiteX2-27" fmla="*/ 1183753 w 1338316"/>
              <a:gd name="connsiteY2-28" fmla="*/ 0 h 645222"/>
              <a:gd name="connsiteX3-29" fmla="*/ 1338316 w 1338316"/>
              <a:gd name="connsiteY3-30" fmla="*/ 331205 h 645222"/>
              <a:gd name="connsiteX4-31" fmla="*/ 1047024 w 1338316"/>
              <a:gd name="connsiteY4-32" fmla="*/ 645222 h 645222"/>
              <a:gd name="connsiteX5-33" fmla="*/ 0 w 1338316"/>
              <a:gd name="connsiteY5-34" fmla="*/ 645222 h 6452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8316" h="645222">
                <a:moveTo>
                  <a:pt x="0" y="645222"/>
                </a:moveTo>
                <a:lnTo>
                  <a:pt x="136729" y="0"/>
                </a:lnTo>
                <a:lnTo>
                  <a:pt x="1183753" y="0"/>
                </a:lnTo>
                <a:lnTo>
                  <a:pt x="1338316" y="331205"/>
                </a:lnTo>
                <a:lnTo>
                  <a:pt x="1047024" y="645222"/>
                </a:lnTo>
                <a:lnTo>
                  <a:pt x="0" y="645222"/>
                </a:lnTo>
                <a:close/>
              </a:path>
            </a:pathLst>
          </a:custGeom>
          <a:gradFill>
            <a:gsLst>
              <a:gs pos="0">
                <a:schemeClr val="accent1">
                  <a:lumMod val="60000"/>
                  <a:lumOff val="40000"/>
                  <a:alpha val="100000"/>
                </a:schemeClr>
              </a:gs>
              <a:gs pos="65000">
                <a:schemeClr val="accent1">
                  <a:alpha val="100000"/>
                </a:schemeClr>
              </a:gs>
            </a:gsLst>
            <a:lin ang="108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72000" bIns="0" rtlCol="0" anchor="ctr">
            <a:normAutofit/>
          </a:bodyPr>
          <a:p>
            <a:pPr algn="ctr"/>
            <a:r>
              <a:rPr lang="en-US" altLang="zh-CN" sz="3200" b="1" i="1" kern="0">
                <a:solidFill>
                  <a:srgbClr val="FFFFFF"/>
                </a:solidFill>
                <a:cs typeface="+mn-lt"/>
              </a:rPr>
              <a:t>05</a:t>
            </a:r>
            <a:endParaRPr lang="en-US" altLang="zh-CN" sz="3200" b="1" i="1" kern="0" dirty="0">
              <a:solidFill>
                <a:srgbClr val="FFFFFF"/>
              </a:solidFill>
              <a:cs typeface="+mn-lt"/>
            </a:endParaRPr>
          </a:p>
        </p:txBody>
      </p:sp>
      <p:sp>
        <p:nvSpPr>
          <p:cNvPr id="290" name="直角三角形 11"/>
          <p:cNvSpPr/>
          <p:nvPr>
            <p:custDataLst>
              <p:tags r:id="rId15"/>
            </p:custDataLst>
          </p:nvPr>
        </p:nvSpPr>
        <p:spPr>
          <a:xfrm rot="10800000">
            <a:off x="8849594" y="3258350"/>
            <a:ext cx="136683" cy="80149"/>
          </a:xfrm>
          <a:custGeom>
            <a:avLst/>
            <a:gdLst>
              <a:gd name="connsiteX0" fmla="*/ 0 w 239791"/>
              <a:gd name="connsiteY0" fmla="*/ 89522 h 89522"/>
              <a:gd name="connsiteX1" fmla="*/ 0 w 239791"/>
              <a:gd name="connsiteY1" fmla="*/ 0 h 89522"/>
              <a:gd name="connsiteX2" fmla="*/ 239791 w 239791"/>
              <a:gd name="connsiteY2" fmla="*/ 89522 h 89522"/>
              <a:gd name="connsiteX3" fmla="*/ 0 w 239791"/>
              <a:gd name="connsiteY3" fmla="*/ 89522 h 89522"/>
              <a:gd name="connsiteX0-1" fmla="*/ 0 w 263371"/>
              <a:gd name="connsiteY0-2" fmla="*/ 89522 h 89522"/>
              <a:gd name="connsiteX1-3" fmla="*/ 23580 w 263371"/>
              <a:gd name="connsiteY1-4" fmla="*/ 0 h 89522"/>
              <a:gd name="connsiteX2-5" fmla="*/ 263371 w 263371"/>
              <a:gd name="connsiteY2-6" fmla="*/ 89522 h 89522"/>
              <a:gd name="connsiteX3-7" fmla="*/ 0 w 263371"/>
              <a:gd name="connsiteY3-8" fmla="*/ 89522 h 89522"/>
              <a:gd name="connsiteX0-9" fmla="*/ 0 w 263371"/>
              <a:gd name="connsiteY0-10" fmla="*/ 86902 h 86902"/>
              <a:gd name="connsiteX1-11" fmla="*/ 34060 w 263371"/>
              <a:gd name="connsiteY1-12" fmla="*/ 0 h 86902"/>
              <a:gd name="connsiteX2-13" fmla="*/ 263371 w 263371"/>
              <a:gd name="connsiteY2-14" fmla="*/ 86902 h 86902"/>
              <a:gd name="connsiteX3-15" fmla="*/ 0 w 263371"/>
              <a:gd name="connsiteY3-16" fmla="*/ 86902 h 86902"/>
              <a:gd name="connsiteX0-17" fmla="*/ 0 w 255511"/>
              <a:gd name="connsiteY0-18" fmla="*/ 84282 h 86902"/>
              <a:gd name="connsiteX1-19" fmla="*/ 26200 w 255511"/>
              <a:gd name="connsiteY1-20" fmla="*/ 0 h 86902"/>
              <a:gd name="connsiteX2-21" fmla="*/ 255511 w 255511"/>
              <a:gd name="connsiteY2-22" fmla="*/ 86902 h 86902"/>
              <a:gd name="connsiteX3-23" fmla="*/ 0 w 255511"/>
              <a:gd name="connsiteY3-24" fmla="*/ 84282 h 86902"/>
              <a:gd name="connsiteX0-25" fmla="*/ 0 w 261144"/>
              <a:gd name="connsiteY0-26" fmla="*/ 84282 h 86902"/>
              <a:gd name="connsiteX1-27" fmla="*/ 31833 w 261144"/>
              <a:gd name="connsiteY1-28" fmla="*/ 0 h 86902"/>
              <a:gd name="connsiteX2-29" fmla="*/ 261144 w 261144"/>
              <a:gd name="connsiteY2-30" fmla="*/ 86902 h 86902"/>
              <a:gd name="connsiteX3-31" fmla="*/ 0 w 261144"/>
              <a:gd name="connsiteY3-32" fmla="*/ 84282 h 86902"/>
            </a:gdLst>
            <a:ahLst/>
            <a:cxnLst>
              <a:cxn ang="0">
                <a:pos x="connsiteX0-1" y="connsiteY0-2"/>
              </a:cxn>
              <a:cxn ang="0">
                <a:pos x="connsiteX1-3" y="connsiteY1-4"/>
              </a:cxn>
              <a:cxn ang="0">
                <a:pos x="connsiteX2-5" y="connsiteY2-6"/>
              </a:cxn>
              <a:cxn ang="0">
                <a:pos x="connsiteX3-7" y="connsiteY3-8"/>
              </a:cxn>
            </a:cxnLst>
            <a:rect l="l" t="t" r="r" b="b"/>
            <a:pathLst>
              <a:path w="261144" h="86902">
                <a:moveTo>
                  <a:pt x="0" y="84282"/>
                </a:moveTo>
                <a:lnTo>
                  <a:pt x="31833" y="0"/>
                </a:lnTo>
                <a:lnTo>
                  <a:pt x="261144" y="86902"/>
                </a:lnTo>
                <a:lnTo>
                  <a:pt x="0" y="842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91" name="矩形 290"/>
          <p:cNvSpPr/>
          <p:nvPr>
            <p:custDataLst>
              <p:tags r:id="rId16"/>
            </p:custDataLst>
          </p:nvPr>
        </p:nvSpPr>
        <p:spPr>
          <a:xfrm>
            <a:off x="2598338" y="3629068"/>
            <a:ext cx="925917" cy="11068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Autofit/>
          </a:bodyPr>
          <a:p>
            <a:pPr>
              <a:lnSpc>
                <a:spcPct val="130000"/>
              </a:lnSpc>
            </a:pPr>
            <a:r>
              <a:rPr lang="zh-CN" altLang="en-US" b="1" kern="0" dirty="0">
                <a:solidFill>
                  <a:schemeClr val="tx1">
                    <a:lumMod val="85000"/>
                    <a:lumOff val="15000"/>
                  </a:schemeClr>
                </a:solidFill>
                <a:cs typeface="+mn-lt"/>
                <a:sym typeface="+mn-ea"/>
              </a:rPr>
              <a:t>基本信息</a:t>
            </a:r>
            <a:endParaRPr lang="zh-CN" altLang="en-US" b="1" kern="0" dirty="0">
              <a:solidFill>
                <a:schemeClr val="tx1">
                  <a:lumMod val="85000"/>
                  <a:lumOff val="15000"/>
                </a:schemeClr>
              </a:solidFill>
              <a:cs typeface="+mn-lt"/>
              <a:sym typeface="+mn-ea"/>
            </a:endParaRPr>
          </a:p>
        </p:txBody>
      </p:sp>
      <p:sp>
        <p:nvSpPr>
          <p:cNvPr id="292" name="平行四边形 67"/>
          <p:cNvSpPr/>
          <p:nvPr>
            <p:custDataLst>
              <p:tags r:id="rId17"/>
            </p:custDataLst>
          </p:nvPr>
        </p:nvSpPr>
        <p:spPr>
          <a:xfrm>
            <a:off x="2188966" y="2653956"/>
            <a:ext cx="1234312" cy="595080"/>
          </a:xfrm>
          <a:custGeom>
            <a:avLst/>
            <a:gdLst>
              <a:gd name="connsiteX0" fmla="*/ 0 w 1183753"/>
              <a:gd name="connsiteY0" fmla="*/ 645222 h 645222"/>
              <a:gd name="connsiteX1" fmla="*/ 136729 w 1183753"/>
              <a:gd name="connsiteY1" fmla="*/ 0 h 645222"/>
              <a:gd name="connsiteX2" fmla="*/ 1183753 w 1183753"/>
              <a:gd name="connsiteY2" fmla="*/ 0 h 645222"/>
              <a:gd name="connsiteX3" fmla="*/ 1047024 w 1183753"/>
              <a:gd name="connsiteY3" fmla="*/ 645222 h 645222"/>
              <a:gd name="connsiteX4" fmla="*/ 0 w 1183753"/>
              <a:gd name="connsiteY4" fmla="*/ 645222 h 645222"/>
              <a:gd name="connsiteX0-1" fmla="*/ 0 w 1183753"/>
              <a:gd name="connsiteY0-2" fmla="*/ 645222 h 645222"/>
              <a:gd name="connsiteX1-3" fmla="*/ 136729 w 1183753"/>
              <a:gd name="connsiteY1-4" fmla="*/ 0 h 645222"/>
              <a:gd name="connsiteX2-5" fmla="*/ 1183753 w 1183753"/>
              <a:gd name="connsiteY2-6" fmla="*/ 0 h 645222"/>
              <a:gd name="connsiteX3-7" fmla="*/ 1117336 w 1183753"/>
              <a:gd name="connsiteY3-8" fmla="*/ 327395 h 645222"/>
              <a:gd name="connsiteX4-9" fmla="*/ 1047024 w 1183753"/>
              <a:gd name="connsiteY4-10" fmla="*/ 645222 h 645222"/>
              <a:gd name="connsiteX5" fmla="*/ 0 w 1183753"/>
              <a:gd name="connsiteY5" fmla="*/ 645222 h 645222"/>
              <a:gd name="connsiteX0-11" fmla="*/ 0 w 1296406"/>
              <a:gd name="connsiteY0-12" fmla="*/ 645222 h 645222"/>
              <a:gd name="connsiteX1-13" fmla="*/ 136729 w 1296406"/>
              <a:gd name="connsiteY1-14" fmla="*/ 0 h 645222"/>
              <a:gd name="connsiteX2-15" fmla="*/ 1183753 w 1296406"/>
              <a:gd name="connsiteY2-16" fmla="*/ 0 h 645222"/>
              <a:gd name="connsiteX3-17" fmla="*/ 1296406 w 1296406"/>
              <a:gd name="connsiteY3-18" fmla="*/ 335015 h 645222"/>
              <a:gd name="connsiteX4-19" fmla="*/ 1047024 w 1296406"/>
              <a:gd name="connsiteY4-20" fmla="*/ 645222 h 645222"/>
              <a:gd name="connsiteX5-21" fmla="*/ 0 w 1296406"/>
              <a:gd name="connsiteY5-22" fmla="*/ 645222 h 645222"/>
              <a:gd name="connsiteX0-23" fmla="*/ 0 w 1338316"/>
              <a:gd name="connsiteY0-24" fmla="*/ 645222 h 645222"/>
              <a:gd name="connsiteX1-25" fmla="*/ 136729 w 1338316"/>
              <a:gd name="connsiteY1-26" fmla="*/ 0 h 645222"/>
              <a:gd name="connsiteX2-27" fmla="*/ 1183753 w 1338316"/>
              <a:gd name="connsiteY2-28" fmla="*/ 0 h 645222"/>
              <a:gd name="connsiteX3-29" fmla="*/ 1338316 w 1338316"/>
              <a:gd name="connsiteY3-30" fmla="*/ 331205 h 645222"/>
              <a:gd name="connsiteX4-31" fmla="*/ 1047024 w 1338316"/>
              <a:gd name="connsiteY4-32" fmla="*/ 645222 h 645222"/>
              <a:gd name="connsiteX5-33" fmla="*/ 0 w 1338316"/>
              <a:gd name="connsiteY5-34" fmla="*/ 645222 h 6452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8316" h="645222">
                <a:moveTo>
                  <a:pt x="0" y="645222"/>
                </a:moveTo>
                <a:lnTo>
                  <a:pt x="136729" y="0"/>
                </a:lnTo>
                <a:lnTo>
                  <a:pt x="1183753" y="0"/>
                </a:lnTo>
                <a:lnTo>
                  <a:pt x="1338316" y="331205"/>
                </a:lnTo>
                <a:lnTo>
                  <a:pt x="1047024" y="645222"/>
                </a:lnTo>
                <a:lnTo>
                  <a:pt x="0" y="645222"/>
                </a:lnTo>
                <a:close/>
              </a:path>
            </a:pathLst>
          </a:custGeom>
          <a:gradFill>
            <a:gsLst>
              <a:gs pos="0">
                <a:schemeClr val="accent1">
                  <a:lumMod val="60000"/>
                  <a:lumOff val="40000"/>
                  <a:alpha val="100000"/>
                </a:schemeClr>
              </a:gs>
              <a:gs pos="65000">
                <a:schemeClr val="accent1">
                  <a:alpha val="100000"/>
                </a:schemeClr>
              </a:gs>
            </a:gsLst>
            <a:lin ang="108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0" tIns="0" rIns="72000" bIns="0" rtlCol="0" anchor="ctr">
            <a:normAutofit/>
          </a:bodyPr>
          <a:p>
            <a:pPr algn="ctr"/>
            <a:r>
              <a:rPr lang="en-US" altLang="zh-CN" sz="3200" b="1" i="1" kern="0" dirty="0">
                <a:solidFill>
                  <a:srgbClr val="FFFFFF"/>
                </a:solidFill>
                <a:cs typeface="+mn-lt"/>
              </a:rPr>
              <a:t>01</a:t>
            </a:r>
            <a:endParaRPr lang="en-US" altLang="zh-CN" sz="3200" b="1" i="1" kern="0" dirty="0">
              <a:solidFill>
                <a:srgbClr val="FFFFFF"/>
              </a:solidFill>
              <a:cs typeface="+mn-lt"/>
            </a:endParaRPr>
          </a:p>
        </p:txBody>
      </p:sp>
      <p:sp>
        <p:nvSpPr>
          <p:cNvPr id="293" name="直角三角形 11"/>
          <p:cNvSpPr/>
          <p:nvPr>
            <p:custDataLst>
              <p:tags r:id="rId18"/>
            </p:custDataLst>
          </p:nvPr>
        </p:nvSpPr>
        <p:spPr>
          <a:xfrm rot="10800000">
            <a:off x="2204193" y="3258350"/>
            <a:ext cx="136683" cy="80149"/>
          </a:xfrm>
          <a:custGeom>
            <a:avLst/>
            <a:gdLst>
              <a:gd name="connsiteX0" fmla="*/ 0 w 239791"/>
              <a:gd name="connsiteY0" fmla="*/ 89522 h 89522"/>
              <a:gd name="connsiteX1" fmla="*/ 0 w 239791"/>
              <a:gd name="connsiteY1" fmla="*/ 0 h 89522"/>
              <a:gd name="connsiteX2" fmla="*/ 239791 w 239791"/>
              <a:gd name="connsiteY2" fmla="*/ 89522 h 89522"/>
              <a:gd name="connsiteX3" fmla="*/ 0 w 239791"/>
              <a:gd name="connsiteY3" fmla="*/ 89522 h 89522"/>
              <a:gd name="connsiteX0-1" fmla="*/ 0 w 263371"/>
              <a:gd name="connsiteY0-2" fmla="*/ 89522 h 89522"/>
              <a:gd name="connsiteX1-3" fmla="*/ 23580 w 263371"/>
              <a:gd name="connsiteY1-4" fmla="*/ 0 h 89522"/>
              <a:gd name="connsiteX2-5" fmla="*/ 263371 w 263371"/>
              <a:gd name="connsiteY2-6" fmla="*/ 89522 h 89522"/>
              <a:gd name="connsiteX3-7" fmla="*/ 0 w 263371"/>
              <a:gd name="connsiteY3-8" fmla="*/ 89522 h 89522"/>
              <a:gd name="connsiteX0-9" fmla="*/ 0 w 263371"/>
              <a:gd name="connsiteY0-10" fmla="*/ 86902 h 86902"/>
              <a:gd name="connsiteX1-11" fmla="*/ 34060 w 263371"/>
              <a:gd name="connsiteY1-12" fmla="*/ 0 h 86902"/>
              <a:gd name="connsiteX2-13" fmla="*/ 263371 w 263371"/>
              <a:gd name="connsiteY2-14" fmla="*/ 86902 h 86902"/>
              <a:gd name="connsiteX3-15" fmla="*/ 0 w 263371"/>
              <a:gd name="connsiteY3-16" fmla="*/ 86902 h 86902"/>
              <a:gd name="connsiteX0-17" fmla="*/ 0 w 255511"/>
              <a:gd name="connsiteY0-18" fmla="*/ 84282 h 86902"/>
              <a:gd name="connsiteX1-19" fmla="*/ 26200 w 255511"/>
              <a:gd name="connsiteY1-20" fmla="*/ 0 h 86902"/>
              <a:gd name="connsiteX2-21" fmla="*/ 255511 w 255511"/>
              <a:gd name="connsiteY2-22" fmla="*/ 86902 h 86902"/>
              <a:gd name="connsiteX3-23" fmla="*/ 0 w 255511"/>
              <a:gd name="connsiteY3-24" fmla="*/ 84282 h 86902"/>
              <a:gd name="connsiteX0-25" fmla="*/ 0 w 261144"/>
              <a:gd name="connsiteY0-26" fmla="*/ 84282 h 86902"/>
              <a:gd name="connsiteX1-27" fmla="*/ 31833 w 261144"/>
              <a:gd name="connsiteY1-28" fmla="*/ 0 h 86902"/>
              <a:gd name="connsiteX2-29" fmla="*/ 261144 w 261144"/>
              <a:gd name="connsiteY2-30" fmla="*/ 86902 h 86902"/>
              <a:gd name="connsiteX3-31" fmla="*/ 0 w 261144"/>
              <a:gd name="connsiteY3-32" fmla="*/ 84282 h 86902"/>
            </a:gdLst>
            <a:ahLst/>
            <a:cxnLst>
              <a:cxn ang="0">
                <a:pos x="connsiteX0-1" y="connsiteY0-2"/>
              </a:cxn>
              <a:cxn ang="0">
                <a:pos x="connsiteX1-3" y="connsiteY1-4"/>
              </a:cxn>
              <a:cxn ang="0">
                <a:pos x="connsiteX2-5" y="connsiteY2-6"/>
              </a:cxn>
              <a:cxn ang="0">
                <a:pos x="connsiteX3-7" y="connsiteY3-8"/>
              </a:cxn>
            </a:cxnLst>
            <a:rect l="l" t="t" r="r" b="b"/>
            <a:pathLst>
              <a:path w="261144" h="86902">
                <a:moveTo>
                  <a:pt x="0" y="84282"/>
                </a:moveTo>
                <a:lnTo>
                  <a:pt x="31833" y="0"/>
                </a:lnTo>
                <a:lnTo>
                  <a:pt x="261144" y="86902"/>
                </a:lnTo>
                <a:lnTo>
                  <a:pt x="0" y="842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97" name="任意多边形: 形状 48"/>
          <p:cNvSpPr/>
          <p:nvPr>
            <p:custDataLst>
              <p:tags r:id="rId19"/>
            </p:custDataLst>
          </p:nvPr>
        </p:nvSpPr>
        <p:spPr>
          <a:xfrm>
            <a:off x="8617090" y="4913404"/>
            <a:ext cx="1647267" cy="188367"/>
          </a:xfrm>
          <a:custGeom>
            <a:avLst/>
            <a:gdLst>
              <a:gd name="connsiteX0" fmla="*/ 42022 w 1786066"/>
              <a:gd name="connsiteY0" fmla="*/ 0 h 204239"/>
              <a:gd name="connsiteX1" fmla="*/ 1786066 w 1786066"/>
              <a:gd name="connsiteY1" fmla="*/ 0 h 204239"/>
              <a:gd name="connsiteX2" fmla="*/ 1744045 w 1786066"/>
              <a:gd name="connsiteY2" fmla="*/ 204239 h 204239"/>
              <a:gd name="connsiteX3" fmla="*/ 0 w 1786066"/>
              <a:gd name="connsiteY3" fmla="*/ 204239 h 204239"/>
            </a:gdLst>
            <a:ahLst/>
            <a:cxnLst>
              <a:cxn ang="0">
                <a:pos x="connsiteX0" y="connsiteY0"/>
              </a:cxn>
              <a:cxn ang="0">
                <a:pos x="connsiteX1" y="connsiteY1"/>
              </a:cxn>
              <a:cxn ang="0">
                <a:pos x="connsiteX2" y="connsiteY2"/>
              </a:cxn>
              <a:cxn ang="0">
                <a:pos x="connsiteX3" y="connsiteY3"/>
              </a:cxn>
            </a:cxnLst>
            <a:rect l="l" t="t" r="r" b="b"/>
            <a:pathLst>
              <a:path w="1786066" h="204239">
                <a:moveTo>
                  <a:pt x="42022" y="0"/>
                </a:moveTo>
                <a:lnTo>
                  <a:pt x="1786066" y="0"/>
                </a:lnTo>
                <a:lnTo>
                  <a:pt x="1744045" y="204239"/>
                </a:lnTo>
                <a:lnTo>
                  <a:pt x="0" y="204239"/>
                </a:lnTo>
                <a:close/>
              </a:path>
            </a:pathLst>
          </a:custGeom>
          <a:gradFill>
            <a:gsLst>
              <a:gs pos="44000">
                <a:schemeClr val="accent1">
                  <a:lumMod val="40000"/>
                  <a:lumOff val="60000"/>
                  <a:alpha val="100000"/>
                </a:schemeClr>
              </a:gs>
              <a:gs pos="0">
                <a:schemeClr val="accent1">
                  <a:lumMod val="20000"/>
                  <a:lumOff val="80000"/>
                  <a:alpha val="0"/>
                </a:schemeClr>
              </a:gs>
              <a:gs pos="88000">
                <a:schemeClr val="accent1">
                  <a:alpha val="100000"/>
                </a:schemeClr>
              </a:gs>
            </a:gsLst>
            <a:lin ang="114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298" name="任意多边形: 形状 52"/>
          <p:cNvSpPr/>
          <p:nvPr>
            <p:custDataLst>
              <p:tags r:id="rId20"/>
            </p:custDataLst>
          </p:nvPr>
        </p:nvSpPr>
        <p:spPr>
          <a:xfrm>
            <a:off x="8655158" y="3258350"/>
            <a:ext cx="533114" cy="1654230"/>
          </a:xfrm>
          <a:custGeom>
            <a:avLst/>
            <a:gdLst>
              <a:gd name="connsiteX0" fmla="*/ 369030 w 578034"/>
              <a:gd name="connsiteY0" fmla="*/ 0 h 1793616"/>
              <a:gd name="connsiteX1" fmla="*/ 578034 w 578034"/>
              <a:gd name="connsiteY1" fmla="*/ 0 h 1793616"/>
              <a:gd name="connsiteX2" fmla="*/ 209004 w 578034"/>
              <a:gd name="connsiteY2" fmla="*/ 1793616 h 1793616"/>
              <a:gd name="connsiteX3" fmla="*/ 0 w 578034"/>
              <a:gd name="connsiteY3" fmla="*/ 1793616 h 1793616"/>
            </a:gdLst>
            <a:ahLst/>
            <a:cxnLst>
              <a:cxn ang="0">
                <a:pos x="connsiteX0" y="connsiteY0"/>
              </a:cxn>
              <a:cxn ang="0">
                <a:pos x="connsiteX1" y="connsiteY1"/>
              </a:cxn>
              <a:cxn ang="0">
                <a:pos x="connsiteX2" y="connsiteY2"/>
              </a:cxn>
              <a:cxn ang="0">
                <a:pos x="connsiteX3" y="connsiteY3"/>
              </a:cxn>
            </a:cxnLst>
            <a:rect l="l" t="t" r="r" b="b"/>
            <a:pathLst>
              <a:path w="578034" h="1793616">
                <a:moveTo>
                  <a:pt x="369030" y="0"/>
                </a:moveTo>
                <a:lnTo>
                  <a:pt x="578034" y="0"/>
                </a:lnTo>
                <a:lnTo>
                  <a:pt x="209004" y="1793616"/>
                </a:lnTo>
                <a:lnTo>
                  <a:pt x="0" y="1793616"/>
                </a:lnTo>
                <a:close/>
              </a:path>
            </a:pathLst>
          </a:custGeom>
          <a:gradFill>
            <a:gsLst>
              <a:gs pos="31000">
                <a:schemeClr val="accent1">
                  <a:lumMod val="40000"/>
                  <a:lumOff val="60000"/>
                  <a:alpha val="100000"/>
                </a:schemeClr>
              </a:gs>
              <a:gs pos="66000">
                <a:schemeClr val="accent1">
                  <a:lumMod val="60000"/>
                  <a:lumOff val="40000"/>
                  <a:alpha val="100000"/>
                </a:schemeClr>
              </a:gs>
              <a:gs pos="0">
                <a:schemeClr val="accent1">
                  <a:lumMod val="20000"/>
                  <a:lumOff val="80000"/>
                  <a:alpha val="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299" name="任意多边形: 形状 36"/>
          <p:cNvSpPr/>
          <p:nvPr>
            <p:custDataLst>
              <p:tags r:id="rId21"/>
            </p:custDataLst>
          </p:nvPr>
        </p:nvSpPr>
        <p:spPr>
          <a:xfrm>
            <a:off x="3643728" y="4913404"/>
            <a:ext cx="1647267" cy="188367"/>
          </a:xfrm>
          <a:custGeom>
            <a:avLst/>
            <a:gdLst>
              <a:gd name="connsiteX0" fmla="*/ 42022 w 1786066"/>
              <a:gd name="connsiteY0" fmla="*/ 0 h 204239"/>
              <a:gd name="connsiteX1" fmla="*/ 1786066 w 1786066"/>
              <a:gd name="connsiteY1" fmla="*/ 0 h 204239"/>
              <a:gd name="connsiteX2" fmla="*/ 1744045 w 1786066"/>
              <a:gd name="connsiteY2" fmla="*/ 204239 h 204239"/>
              <a:gd name="connsiteX3" fmla="*/ 0 w 1786066"/>
              <a:gd name="connsiteY3" fmla="*/ 204239 h 204239"/>
            </a:gdLst>
            <a:ahLst/>
            <a:cxnLst>
              <a:cxn ang="0">
                <a:pos x="connsiteX0" y="connsiteY0"/>
              </a:cxn>
              <a:cxn ang="0">
                <a:pos x="connsiteX1" y="connsiteY1"/>
              </a:cxn>
              <a:cxn ang="0">
                <a:pos x="connsiteX2" y="connsiteY2"/>
              </a:cxn>
              <a:cxn ang="0">
                <a:pos x="connsiteX3" y="connsiteY3"/>
              </a:cxn>
            </a:cxnLst>
            <a:rect l="l" t="t" r="r" b="b"/>
            <a:pathLst>
              <a:path w="1786066" h="204239">
                <a:moveTo>
                  <a:pt x="42022" y="0"/>
                </a:moveTo>
                <a:lnTo>
                  <a:pt x="1786066" y="0"/>
                </a:lnTo>
                <a:lnTo>
                  <a:pt x="1744045" y="204239"/>
                </a:lnTo>
                <a:lnTo>
                  <a:pt x="0" y="204239"/>
                </a:lnTo>
                <a:close/>
              </a:path>
            </a:pathLst>
          </a:custGeom>
          <a:gradFill>
            <a:gsLst>
              <a:gs pos="44000">
                <a:schemeClr val="accent2">
                  <a:lumMod val="40000"/>
                  <a:lumOff val="60000"/>
                  <a:alpha val="100000"/>
                </a:schemeClr>
              </a:gs>
              <a:gs pos="0">
                <a:schemeClr val="accent2">
                  <a:lumMod val="20000"/>
                  <a:lumOff val="80000"/>
                  <a:alpha val="0"/>
                </a:schemeClr>
              </a:gs>
              <a:gs pos="88000">
                <a:schemeClr val="accent2">
                  <a:alpha val="100000"/>
                </a:schemeClr>
              </a:gs>
            </a:gsLst>
            <a:lin ang="11400000" scaled="0"/>
          </a:gradFill>
          <a:ln>
            <a:noFill/>
          </a:ln>
          <a:effectLst>
            <a:outerShdw blurRad="50800" dist="38100" dir="6000000" algn="tr"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300" name="任意多边形: 形状 42"/>
          <p:cNvSpPr/>
          <p:nvPr>
            <p:custDataLst>
              <p:tags r:id="rId22"/>
            </p:custDataLst>
          </p:nvPr>
        </p:nvSpPr>
        <p:spPr>
          <a:xfrm>
            <a:off x="3684138" y="3258350"/>
            <a:ext cx="533114" cy="1654230"/>
          </a:xfrm>
          <a:custGeom>
            <a:avLst/>
            <a:gdLst>
              <a:gd name="connsiteX0" fmla="*/ 369030 w 578034"/>
              <a:gd name="connsiteY0" fmla="*/ 0 h 1793616"/>
              <a:gd name="connsiteX1" fmla="*/ 578034 w 578034"/>
              <a:gd name="connsiteY1" fmla="*/ 0 h 1793616"/>
              <a:gd name="connsiteX2" fmla="*/ 209004 w 578034"/>
              <a:gd name="connsiteY2" fmla="*/ 1793616 h 1793616"/>
              <a:gd name="connsiteX3" fmla="*/ 0 w 578034"/>
              <a:gd name="connsiteY3" fmla="*/ 1793616 h 1793616"/>
            </a:gdLst>
            <a:ahLst/>
            <a:cxnLst>
              <a:cxn ang="0">
                <a:pos x="connsiteX0" y="connsiteY0"/>
              </a:cxn>
              <a:cxn ang="0">
                <a:pos x="connsiteX1" y="connsiteY1"/>
              </a:cxn>
              <a:cxn ang="0">
                <a:pos x="connsiteX2" y="connsiteY2"/>
              </a:cxn>
              <a:cxn ang="0">
                <a:pos x="connsiteX3" y="connsiteY3"/>
              </a:cxn>
            </a:cxnLst>
            <a:rect l="l" t="t" r="r" b="b"/>
            <a:pathLst>
              <a:path w="578034" h="1793616">
                <a:moveTo>
                  <a:pt x="369030" y="0"/>
                </a:moveTo>
                <a:lnTo>
                  <a:pt x="578034" y="0"/>
                </a:lnTo>
                <a:lnTo>
                  <a:pt x="209004" y="1793616"/>
                </a:lnTo>
                <a:lnTo>
                  <a:pt x="0" y="1793616"/>
                </a:lnTo>
                <a:close/>
              </a:path>
            </a:pathLst>
          </a:custGeom>
          <a:gradFill>
            <a:gsLst>
              <a:gs pos="31000">
                <a:schemeClr val="accent2">
                  <a:lumMod val="40000"/>
                  <a:lumOff val="60000"/>
                  <a:alpha val="100000"/>
                </a:schemeClr>
              </a:gs>
              <a:gs pos="66000">
                <a:schemeClr val="accent2">
                  <a:lumMod val="60000"/>
                  <a:lumOff val="40000"/>
                  <a:alpha val="100000"/>
                </a:schemeClr>
              </a:gs>
              <a:gs pos="0">
                <a:schemeClr val="accent2">
                  <a:lumMod val="20000"/>
                  <a:lumOff val="80000"/>
                  <a:alpha val="0"/>
                </a:schemeClr>
              </a:gs>
              <a:gs pos="100000">
                <a:schemeClr val="accent2">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301" name="任意多边形: 形状 50"/>
          <p:cNvSpPr/>
          <p:nvPr>
            <p:custDataLst>
              <p:tags r:id="rId23"/>
            </p:custDataLst>
          </p:nvPr>
        </p:nvSpPr>
        <p:spPr>
          <a:xfrm>
            <a:off x="5302882" y="4913404"/>
            <a:ext cx="1647267" cy="188367"/>
          </a:xfrm>
          <a:custGeom>
            <a:avLst/>
            <a:gdLst>
              <a:gd name="connsiteX0" fmla="*/ 42022 w 1786066"/>
              <a:gd name="connsiteY0" fmla="*/ 0 h 204239"/>
              <a:gd name="connsiteX1" fmla="*/ 1786066 w 1786066"/>
              <a:gd name="connsiteY1" fmla="*/ 0 h 204239"/>
              <a:gd name="connsiteX2" fmla="*/ 1744045 w 1786066"/>
              <a:gd name="connsiteY2" fmla="*/ 204239 h 204239"/>
              <a:gd name="connsiteX3" fmla="*/ 0 w 1786066"/>
              <a:gd name="connsiteY3" fmla="*/ 204239 h 204239"/>
            </a:gdLst>
            <a:ahLst/>
            <a:cxnLst>
              <a:cxn ang="0">
                <a:pos x="connsiteX0" y="connsiteY0"/>
              </a:cxn>
              <a:cxn ang="0">
                <a:pos x="connsiteX1" y="connsiteY1"/>
              </a:cxn>
              <a:cxn ang="0">
                <a:pos x="connsiteX2" y="connsiteY2"/>
              </a:cxn>
              <a:cxn ang="0">
                <a:pos x="connsiteX3" y="connsiteY3"/>
              </a:cxn>
            </a:cxnLst>
            <a:rect l="l" t="t" r="r" b="b"/>
            <a:pathLst>
              <a:path w="1786066" h="204239">
                <a:moveTo>
                  <a:pt x="42022" y="0"/>
                </a:moveTo>
                <a:lnTo>
                  <a:pt x="1786066" y="0"/>
                </a:lnTo>
                <a:lnTo>
                  <a:pt x="1744045" y="204239"/>
                </a:lnTo>
                <a:lnTo>
                  <a:pt x="0" y="204239"/>
                </a:lnTo>
                <a:close/>
              </a:path>
            </a:pathLst>
          </a:custGeom>
          <a:gradFill>
            <a:gsLst>
              <a:gs pos="44000">
                <a:schemeClr val="accent1">
                  <a:lumMod val="40000"/>
                  <a:lumOff val="60000"/>
                  <a:alpha val="100000"/>
                </a:schemeClr>
              </a:gs>
              <a:gs pos="0">
                <a:schemeClr val="accent1">
                  <a:lumMod val="20000"/>
                  <a:lumOff val="80000"/>
                  <a:alpha val="0"/>
                </a:schemeClr>
              </a:gs>
              <a:gs pos="88000">
                <a:schemeClr val="accent1">
                  <a:alpha val="100000"/>
                </a:schemeClr>
              </a:gs>
            </a:gsLst>
            <a:lin ang="11400000" scaled="0"/>
          </a:gradFill>
          <a:ln>
            <a:noFill/>
          </a:ln>
          <a:effectLst>
            <a:outerShdw blurRad="50800" dist="38100" dir="6000000" algn="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302" name="任意多边形: 形状 51"/>
          <p:cNvSpPr/>
          <p:nvPr>
            <p:custDataLst>
              <p:tags r:id="rId24"/>
            </p:custDataLst>
          </p:nvPr>
        </p:nvSpPr>
        <p:spPr>
          <a:xfrm>
            <a:off x="5340949" y="3258350"/>
            <a:ext cx="533114" cy="1654230"/>
          </a:xfrm>
          <a:custGeom>
            <a:avLst/>
            <a:gdLst>
              <a:gd name="connsiteX0" fmla="*/ 369030 w 578034"/>
              <a:gd name="connsiteY0" fmla="*/ 0 h 1793616"/>
              <a:gd name="connsiteX1" fmla="*/ 578034 w 578034"/>
              <a:gd name="connsiteY1" fmla="*/ 0 h 1793616"/>
              <a:gd name="connsiteX2" fmla="*/ 209004 w 578034"/>
              <a:gd name="connsiteY2" fmla="*/ 1793616 h 1793616"/>
              <a:gd name="connsiteX3" fmla="*/ 0 w 578034"/>
              <a:gd name="connsiteY3" fmla="*/ 1793616 h 1793616"/>
            </a:gdLst>
            <a:ahLst/>
            <a:cxnLst>
              <a:cxn ang="0">
                <a:pos x="connsiteX0" y="connsiteY0"/>
              </a:cxn>
              <a:cxn ang="0">
                <a:pos x="connsiteX1" y="connsiteY1"/>
              </a:cxn>
              <a:cxn ang="0">
                <a:pos x="connsiteX2" y="connsiteY2"/>
              </a:cxn>
              <a:cxn ang="0">
                <a:pos x="connsiteX3" y="connsiteY3"/>
              </a:cxn>
            </a:cxnLst>
            <a:rect l="l" t="t" r="r" b="b"/>
            <a:pathLst>
              <a:path w="578034" h="1793616">
                <a:moveTo>
                  <a:pt x="369030" y="0"/>
                </a:moveTo>
                <a:lnTo>
                  <a:pt x="578034" y="0"/>
                </a:lnTo>
                <a:lnTo>
                  <a:pt x="209004" y="1793616"/>
                </a:lnTo>
                <a:lnTo>
                  <a:pt x="0" y="1793616"/>
                </a:lnTo>
                <a:close/>
              </a:path>
            </a:pathLst>
          </a:custGeom>
          <a:gradFill>
            <a:gsLst>
              <a:gs pos="31000">
                <a:schemeClr val="accent1">
                  <a:lumMod val="40000"/>
                  <a:lumOff val="60000"/>
                  <a:alpha val="100000"/>
                </a:schemeClr>
              </a:gs>
              <a:gs pos="66000">
                <a:schemeClr val="accent1">
                  <a:lumMod val="60000"/>
                  <a:lumOff val="40000"/>
                  <a:alpha val="100000"/>
                </a:schemeClr>
              </a:gs>
              <a:gs pos="0">
                <a:schemeClr val="accent1">
                  <a:lumMod val="20000"/>
                  <a:lumOff val="80000"/>
                  <a:alpha val="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303" name="任意多边形: 形状 54"/>
          <p:cNvSpPr/>
          <p:nvPr>
            <p:custDataLst>
              <p:tags r:id="rId25"/>
            </p:custDataLst>
          </p:nvPr>
        </p:nvSpPr>
        <p:spPr>
          <a:xfrm>
            <a:off x="6959108" y="4913404"/>
            <a:ext cx="1647267" cy="188367"/>
          </a:xfrm>
          <a:custGeom>
            <a:avLst/>
            <a:gdLst>
              <a:gd name="connsiteX0" fmla="*/ 42022 w 1786066"/>
              <a:gd name="connsiteY0" fmla="*/ 0 h 204239"/>
              <a:gd name="connsiteX1" fmla="*/ 1786066 w 1786066"/>
              <a:gd name="connsiteY1" fmla="*/ 0 h 204239"/>
              <a:gd name="connsiteX2" fmla="*/ 1744045 w 1786066"/>
              <a:gd name="connsiteY2" fmla="*/ 204239 h 204239"/>
              <a:gd name="connsiteX3" fmla="*/ 0 w 1786066"/>
              <a:gd name="connsiteY3" fmla="*/ 204239 h 204239"/>
            </a:gdLst>
            <a:ahLst/>
            <a:cxnLst>
              <a:cxn ang="0">
                <a:pos x="connsiteX0" y="connsiteY0"/>
              </a:cxn>
              <a:cxn ang="0">
                <a:pos x="connsiteX1" y="connsiteY1"/>
              </a:cxn>
              <a:cxn ang="0">
                <a:pos x="connsiteX2" y="connsiteY2"/>
              </a:cxn>
              <a:cxn ang="0">
                <a:pos x="connsiteX3" y="connsiteY3"/>
              </a:cxn>
            </a:cxnLst>
            <a:rect l="l" t="t" r="r" b="b"/>
            <a:pathLst>
              <a:path w="1786066" h="204239">
                <a:moveTo>
                  <a:pt x="42022" y="0"/>
                </a:moveTo>
                <a:lnTo>
                  <a:pt x="1786066" y="0"/>
                </a:lnTo>
                <a:lnTo>
                  <a:pt x="1744045" y="204239"/>
                </a:lnTo>
                <a:lnTo>
                  <a:pt x="0" y="204239"/>
                </a:lnTo>
                <a:close/>
              </a:path>
            </a:pathLst>
          </a:custGeom>
          <a:gradFill>
            <a:gsLst>
              <a:gs pos="44000">
                <a:schemeClr val="accent2">
                  <a:lumMod val="40000"/>
                  <a:lumOff val="60000"/>
                  <a:alpha val="100000"/>
                </a:schemeClr>
              </a:gs>
              <a:gs pos="0">
                <a:schemeClr val="accent2">
                  <a:lumMod val="20000"/>
                  <a:lumOff val="80000"/>
                  <a:alpha val="0"/>
                </a:schemeClr>
              </a:gs>
              <a:gs pos="88000">
                <a:schemeClr val="accent2">
                  <a:alpha val="100000"/>
                </a:schemeClr>
              </a:gs>
            </a:gsLst>
            <a:lin ang="11400000" scaled="0"/>
          </a:gradFill>
          <a:ln>
            <a:noFill/>
          </a:ln>
          <a:effectLst>
            <a:outerShdw blurRad="50800" dist="38100" dir="6000000" algn="tr"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304" name="任意多边形: 形状 55"/>
          <p:cNvSpPr/>
          <p:nvPr>
            <p:custDataLst>
              <p:tags r:id="rId26"/>
            </p:custDataLst>
          </p:nvPr>
        </p:nvSpPr>
        <p:spPr>
          <a:xfrm>
            <a:off x="6998346" y="3258350"/>
            <a:ext cx="533114" cy="1654230"/>
          </a:xfrm>
          <a:custGeom>
            <a:avLst/>
            <a:gdLst>
              <a:gd name="connsiteX0" fmla="*/ 369030 w 578034"/>
              <a:gd name="connsiteY0" fmla="*/ 0 h 1793616"/>
              <a:gd name="connsiteX1" fmla="*/ 578034 w 578034"/>
              <a:gd name="connsiteY1" fmla="*/ 0 h 1793616"/>
              <a:gd name="connsiteX2" fmla="*/ 209004 w 578034"/>
              <a:gd name="connsiteY2" fmla="*/ 1793616 h 1793616"/>
              <a:gd name="connsiteX3" fmla="*/ 0 w 578034"/>
              <a:gd name="connsiteY3" fmla="*/ 1793616 h 1793616"/>
            </a:gdLst>
            <a:ahLst/>
            <a:cxnLst>
              <a:cxn ang="0">
                <a:pos x="connsiteX0" y="connsiteY0"/>
              </a:cxn>
              <a:cxn ang="0">
                <a:pos x="connsiteX1" y="connsiteY1"/>
              </a:cxn>
              <a:cxn ang="0">
                <a:pos x="connsiteX2" y="connsiteY2"/>
              </a:cxn>
              <a:cxn ang="0">
                <a:pos x="connsiteX3" y="connsiteY3"/>
              </a:cxn>
            </a:cxnLst>
            <a:rect l="l" t="t" r="r" b="b"/>
            <a:pathLst>
              <a:path w="578034" h="1793616">
                <a:moveTo>
                  <a:pt x="369030" y="0"/>
                </a:moveTo>
                <a:lnTo>
                  <a:pt x="578034" y="0"/>
                </a:lnTo>
                <a:lnTo>
                  <a:pt x="209004" y="1793616"/>
                </a:lnTo>
                <a:lnTo>
                  <a:pt x="0" y="1793616"/>
                </a:lnTo>
                <a:close/>
              </a:path>
            </a:pathLst>
          </a:custGeom>
          <a:gradFill>
            <a:gsLst>
              <a:gs pos="31000">
                <a:schemeClr val="accent2">
                  <a:lumMod val="40000"/>
                  <a:lumOff val="60000"/>
                  <a:alpha val="100000"/>
                </a:schemeClr>
              </a:gs>
              <a:gs pos="66000">
                <a:schemeClr val="accent2">
                  <a:lumMod val="60000"/>
                  <a:lumOff val="40000"/>
                  <a:alpha val="100000"/>
                </a:schemeClr>
              </a:gs>
              <a:gs pos="0">
                <a:schemeClr val="accent2">
                  <a:lumMod val="20000"/>
                  <a:lumOff val="80000"/>
                  <a:alpha val="0"/>
                </a:schemeClr>
              </a:gs>
              <a:gs pos="100000">
                <a:schemeClr val="accent2">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Tree>
    <p:custDataLst>
      <p:tags r:id="rId2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35" y="602615"/>
            <a:ext cx="11975465" cy="550545"/>
          </a:xfrm>
          <a:prstGeom prst="rect">
            <a:avLst/>
          </a:prstGeom>
          <a:noFill/>
        </p:spPr>
        <p:txBody>
          <a:bodyPr wrap="square" rtlCol="0">
            <a:noAutofit/>
          </a:bodyPr>
          <a:p>
            <a:pPr algn="ct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二十碳五烯酸乙酯软胶囊</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a:t>
            </a:r>
            <a:r>
              <a:rPr lang="en-US" altLang="en-US" sz="2000" b="1">
                <a:solidFill>
                  <a:schemeClr val="accent1"/>
                </a:solidFill>
                <a:latin typeface="微软雅黑" panose="020B0503020204020204" charset="-122"/>
                <a:ea typeface="微软雅黑" panose="020B0503020204020204" charset="-122"/>
                <a:cs typeface="微软雅黑" panose="020B0503020204020204" charset="-122"/>
              </a:rPr>
              <a:t>Ⅱ</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 EPADEL S</a:t>
            </a:r>
            <a:r>
              <a:rPr lang="en-US" altLang="zh-CN" sz="2000" b="1" baseline="30000">
                <a:solidFill>
                  <a:schemeClr val="accent1"/>
                </a:solidFill>
                <a:latin typeface="微软雅黑" panose="020B0503020204020204" charset="-122"/>
                <a:ea typeface="微软雅黑" panose="020B0503020204020204" charset="-122"/>
                <a:cs typeface="微软雅黑" panose="020B0503020204020204" charset="-122"/>
              </a:rPr>
              <a:t>®</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2"/>
            </p:custDataLst>
          </p:nvPr>
        </p:nvGraphicFramePr>
        <p:xfrm>
          <a:off x="529590" y="1176020"/>
          <a:ext cx="4901565" cy="4798060"/>
        </p:xfrm>
        <a:graphic>
          <a:graphicData uri="http://schemas.openxmlformats.org/drawingml/2006/table">
            <a:tbl>
              <a:tblPr firstRow="1">
                <a:tableStyleId>{ECE29A27-8F64-4C20-A04D-2AFA0169572C}</a:tableStyleId>
              </a:tblPr>
              <a:tblGrid>
                <a:gridCol w="1402715"/>
                <a:gridCol w="3498850"/>
              </a:tblGrid>
              <a:tr h="304165">
                <a:tc>
                  <a:txBody>
                    <a:bodyPr/>
                    <a:p>
                      <a:pPr algn="ctr">
                        <a:buNone/>
                      </a:pPr>
                      <a:r>
                        <a:rPr lang="zh-CN" altLang="en-US" sz="1200" b="0">
                          <a:solidFill>
                            <a:schemeClr val="tx1"/>
                          </a:solidFill>
                          <a:latin typeface="微软雅黑" panose="020B0503020204020204" charset="-122"/>
                          <a:ea typeface="微软雅黑" panose="020B0503020204020204" charset="-122"/>
                        </a:rPr>
                        <a:t>通用名</a:t>
                      </a:r>
                      <a:endParaRPr lang="zh-CN" altLang="en-US" sz="1200" b="0">
                        <a:solidFill>
                          <a:schemeClr val="tx1"/>
                        </a:solidFill>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二十碳五烯酸乙酯软胶囊</a:t>
                      </a:r>
                      <a:r>
                        <a:rPr lang="en-US" altLang="zh-CN" sz="1200" b="1">
                          <a:solidFill>
                            <a:schemeClr val="accent1"/>
                          </a:solidFill>
                          <a:latin typeface="微软雅黑" panose="020B0503020204020204" charset="-122"/>
                          <a:ea typeface="微软雅黑" panose="020B0503020204020204" charset="-122"/>
                          <a:cs typeface="微软雅黑" panose="020B0503020204020204" charset="-122"/>
                        </a:rPr>
                        <a:t>(</a:t>
                      </a:r>
                      <a:r>
                        <a:rPr lang="en-US" altLang="en-US" sz="1200" b="1">
                          <a:solidFill>
                            <a:schemeClr val="accent1"/>
                          </a:solidFill>
                          <a:latin typeface="微软雅黑" panose="020B0503020204020204" charset="-122"/>
                          <a:ea typeface="微软雅黑" panose="020B0503020204020204" charset="-122"/>
                          <a:cs typeface="微软雅黑" panose="020B0503020204020204" charset="-122"/>
                        </a:rPr>
                        <a:t>Ⅱ</a:t>
                      </a:r>
                      <a:r>
                        <a:rPr lang="en-US" altLang="zh-CN" sz="1200" b="1">
                          <a:solidFill>
                            <a:schemeClr val="accent1"/>
                          </a:solidFill>
                          <a:latin typeface="微软雅黑" panose="020B0503020204020204" charset="-122"/>
                          <a:ea typeface="微软雅黑" panose="020B0503020204020204" charset="-122"/>
                          <a:cs typeface="微软雅黑" panose="020B0503020204020204" charset="-122"/>
                        </a:rPr>
                        <a:t>)</a:t>
                      </a:r>
                      <a:endParaRPr lang="en-US" altLang="zh-CN" sz="1200" b="1">
                        <a:solidFill>
                          <a:schemeClr val="accent1"/>
                        </a:solidFill>
                        <a:latin typeface="微软雅黑" panose="020B0503020204020204" charset="-122"/>
                        <a:ea typeface="微软雅黑" panose="020B0503020204020204" charset="-122"/>
                        <a:cs typeface="微软雅黑" panose="020B0503020204020204" charset="-122"/>
                      </a:endParaRPr>
                    </a:p>
                  </a:txBody>
                  <a:tcPr anchor="ctr" anchorCtr="0">
                    <a:noFill/>
                  </a:tcPr>
                </a:tc>
              </a:tr>
              <a:tr h="292735">
                <a:tc>
                  <a:txBody>
                    <a:bodyPr/>
                    <a:p>
                      <a:pPr algn="ctr">
                        <a:buNone/>
                      </a:pPr>
                      <a:r>
                        <a:rPr lang="zh-CN" altLang="en-US" sz="1200">
                          <a:latin typeface="微软雅黑" panose="020B0503020204020204" charset="-122"/>
                          <a:ea typeface="微软雅黑" panose="020B0503020204020204" charset="-122"/>
                        </a:rPr>
                        <a:t>申报目录类别</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zh-CN" altLang="en-US" sz="1200" dirty="0">
                          <a:sym typeface="+mn-ea"/>
                        </a:rPr>
                        <a:t>目录外西药</a:t>
                      </a:r>
                      <a:endParaRPr lang="en-US" altLang="zh-CN" sz="1200">
                        <a:latin typeface="微软雅黑" panose="020B0503020204020204" charset="-122"/>
                        <a:ea typeface="微软雅黑" panose="020B0503020204020204" charset="-122"/>
                      </a:endParaRPr>
                    </a:p>
                  </a:txBody>
                  <a:tcPr anchor="ctr" anchorCtr="0">
                    <a:noFill/>
                  </a:tcPr>
                </a:tc>
              </a:tr>
              <a:tr h="303530">
                <a:tc>
                  <a:txBody>
                    <a:bodyPr/>
                    <a:p>
                      <a:pPr algn="ctr">
                        <a:buNone/>
                      </a:pPr>
                      <a:r>
                        <a:rPr lang="zh-CN" altLang="en-US" sz="1200">
                          <a:latin typeface="微软雅黑" panose="020B0503020204020204" charset="-122"/>
                          <a:ea typeface="微软雅黑" panose="020B0503020204020204" charset="-122"/>
                        </a:rPr>
                        <a:t>规格</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en-US" altLang="zh-CN" sz="1200">
                          <a:latin typeface="微软雅黑" panose="020B0503020204020204" charset="-122"/>
                          <a:ea typeface="微软雅黑" panose="020B0503020204020204" charset="-122"/>
                        </a:rPr>
                        <a:t>0.9g</a:t>
                      </a:r>
                      <a:endParaRPr lang="en-US" altLang="zh-CN" sz="1200">
                        <a:latin typeface="微软雅黑" panose="020B0503020204020204" charset="-122"/>
                        <a:ea typeface="微软雅黑" panose="020B0503020204020204" charset="-122"/>
                      </a:endParaRPr>
                    </a:p>
                  </a:txBody>
                  <a:tcPr anchor="ctr" anchorCtr="0">
                    <a:noFill/>
                  </a:tcPr>
                </a:tc>
              </a:tr>
              <a:tr h="685800">
                <a:tc>
                  <a:txBody>
                    <a:bodyPr/>
                    <a:p>
                      <a:pPr algn="ctr">
                        <a:buNone/>
                      </a:pPr>
                      <a:r>
                        <a:rPr lang="zh-CN" altLang="en-US" sz="1200">
                          <a:latin typeface="微软雅黑" panose="020B0503020204020204" charset="-122"/>
                          <a:ea typeface="微软雅黑" panose="020B0503020204020204" charset="-122"/>
                        </a:rPr>
                        <a:t>适应症</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在控制饮食的基础上，本品用于降低</a:t>
                      </a: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重度高甘油三酯血症（</a:t>
                      </a:r>
                      <a:r>
                        <a:rPr lang="en-US" altLang="zh-CN"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≥500mg/dL</a:t>
                      </a: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a:t>
                      </a: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成年患者的甘油三酯（</a:t>
                      </a:r>
                      <a:r>
                        <a:rPr lang="en-US" altLang="zh-CN" sz="1200" b="1">
                          <a:solidFill>
                            <a:schemeClr val="accent1"/>
                          </a:solidFill>
                          <a:latin typeface="微软雅黑" panose="020B0503020204020204" charset="-122"/>
                          <a:ea typeface="微软雅黑" panose="020B0503020204020204" charset="-122"/>
                          <a:cs typeface="微软雅黑" panose="020B0503020204020204" charset="-122"/>
                        </a:rPr>
                        <a:t>TG</a:t>
                      </a: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）水平</a:t>
                      </a:r>
                      <a:endParaRPr lang="zh-CN" altLang="en-US" sz="1200" b="1">
                        <a:solidFill>
                          <a:schemeClr val="accent1"/>
                        </a:solidFill>
                        <a:latin typeface="微软雅黑" panose="020B0503020204020204" charset="-122"/>
                        <a:ea typeface="微软雅黑" panose="020B0503020204020204" charset="-122"/>
                        <a:cs typeface="微软雅黑" panose="020B0503020204020204" charset="-122"/>
                      </a:endParaRPr>
                    </a:p>
                  </a:txBody>
                  <a:tcPr anchor="ctr" anchorCtr="0">
                    <a:noFill/>
                  </a:tcPr>
                </a:tc>
              </a:tr>
              <a:tr h="480695">
                <a:tc>
                  <a:txBody>
                    <a:bodyPr/>
                    <a:p>
                      <a:pPr algn="ctr">
                        <a:buNone/>
                      </a:pPr>
                      <a:r>
                        <a:rPr lang="zh-CN" altLang="en-US" sz="1200">
                          <a:latin typeface="微软雅黑" panose="020B0503020204020204" charset="-122"/>
                          <a:ea typeface="微软雅黑" panose="020B0503020204020204" charset="-122"/>
                        </a:rPr>
                        <a:t>用法用量</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ClrTx/>
                        <a:buSzTx/>
                        <a:buFontTx/>
                        <a:buNone/>
                      </a:pPr>
                      <a:r>
                        <a:rPr lang="zh-CN" altLang="en-US" sz="1200">
                          <a:solidFill>
                            <a:srgbClr val="08090C"/>
                          </a:solidFill>
                          <a:latin typeface="微软雅黑" panose="020B0503020204020204" charset="-122"/>
                          <a:ea typeface="微软雅黑" panose="020B0503020204020204" charset="-122"/>
                          <a:cs typeface="微软雅黑" panose="020B0503020204020204" charset="-122"/>
                        </a:rPr>
                        <a:t>以二十碳五烯酸乙酯计，</a:t>
                      </a:r>
                      <a:r>
                        <a:rPr lang="en-US" altLang="zh-CN" sz="1200">
                          <a:solidFill>
                            <a:srgbClr val="08090C"/>
                          </a:solidFill>
                          <a:latin typeface="微软雅黑" panose="020B0503020204020204" charset="-122"/>
                          <a:ea typeface="微软雅黑" panose="020B0503020204020204" charset="-122"/>
                          <a:cs typeface="微软雅黑" panose="020B0503020204020204" charset="-122"/>
                        </a:rPr>
                        <a:t>成人一次 1800mg，一日 2 次，饭后立即口服。</a:t>
                      </a:r>
                      <a:endParaRPr lang="en-US" altLang="zh-CN" sz="1200">
                        <a:solidFill>
                          <a:srgbClr val="08090C"/>
                        </a:solidFill>
                        <a:latin typeface="微软雅黑" panose="020B0503020204020204" charset="-122"/>
                        <a:ea typeface="微软雅黑" panose="020B0503020204020204" charset="-122"/>
                        <a:cs typeface="微软雅黑" panose="020B0503020204020204" charset="-122"/>
                      </a:endParaRPr>
                    </a:p>
                  </a:txBody>
                  <a:tcPr anchor="ctr" anchorCtr="0">
                    <a:noFill/>
                  </a:tcPr>
                </a:tc>
              </a:tr>
              <a:tr h="472440">
                <a:tc>
                  <a:txBody>
                    <a:bodyPr/>
                    <a:p>
                      <a:pPr algn="ctr">
                        <a:buNone/>
                      </a:pPr>
                      <a:r>
                        <a:rPr lang="zh-CN" altLang="en-US" sz="1200" dirty="0">
                          <a:sym typeface="+mn-ea"/>
                        </a:rPr>
                        <a:t>中国大陆首次上市时间</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en-US" altLang="zh-CN" sz="1200">
                          <a:latin typeface="微软雅黑" panose="020B0503020204020204" charset="-122"/>
                          <a:ea typeface="微软雅黑" panose="020B0503020204020204" charset="-122"/>
                          <a:cs typeface="微软雅黑" panose="020B0503020204020204" charset="-122"/>
                        </a:rPr>
                        <a:t>2025-12</a:t>
                      </a:r>
                      <a:endParaRPr lang="en-US" altLang="zh-CN" sz="1200">
                        <a:latin typeface="微软雅黑" panose="020B0503020204020204" charset="-122"/>
                        <a:ea typeface="微软雅黑" panose="020B0503020204020204" charset="-122"/>
                        <a:cs typeface="微软雅黑" panose="020B0503020204020204" charset="-122"/>
                      </a:endParaRPr>
                    </a:p>
                  </a:txBody>
                  <a:tcPr anchor="ctr" anchorCtr="0">
                    <a:noFill/>
                  </a:tcPr>
                </a:tc>
              </a:tr>
              <a:tr h="303530">
                <a:tc>
                  <a:txBody>
                    <a:bodyPr/>
                    <a:p>
                      <a:pPr algn="ctr">
                        <a:buNone/>
                      </a:pPr>
                      <a:r>
                        <a:rPr lang="zh-CN" altLang="en-US" sz="1200">
                          <a:latin typeface="微软雅黑" panose="020B0503020204020204" charset="-122"/>
                          <a:ea typeface="微软雅黑" panose="020B0503020204020204" charset="-122"/>
                        </a:rPr>
                        <a:t>中国获批时间</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en-US" altLang="zh-CN" sz="1200">
                          <a:latin typeface="微软雅黑" panose="020B0503020204020204" charset="-122"/>
                          <a:ea typeface="微软雅黑" panose="020B0503020204020204" charset="-122"/>
                          <a:cs typeface="微软雅黑" panose="020B0503020204020204" charset="-122"/>
                        </a:rPr>
                        <a:t>2025</a:t>
                      </a:r>
                      <a:r>
                        <a:rPr lang="zh-CN" altLang="en-US" sz="1200">
                          <a:latin typeface="微软雅黑" panose="020B0503020204020204" charset="-122"/>
                          <a:ea typeface="微软雅黑" panose="020B0503020204020204" charset="-122"/>
                          <a:cs typeface="微软雅黑" panose="020B0503020204020204" charset="-122"/>
                        </a:rPr>
                        <a:t>年</a:t>
                      </a:r>
                      <a:r>
                        <a:rPr lang="en-US" altLang="zh-CN" sz="1200">
                          <a:latin typeface="微软雅黑" panose="020B0503020204020204" charset="-122"/>
                          <a:ea typeface="微软雅黑" panose="020B0503020204020204" charset="-122"/>
                          <a:cs typeface="微软雅黑" panose="020B0503020204020204" charset="-122"/>
                        </a:rPr>
                        <a:t>12</a:t>
                      </a:r>
                      <a:r>
                        <a:rPr lang="zh-CN" altLang="en-US" sz="1200">
                          <a:latin typeface="微软雅黑" panose="020B0503020204020204" charset="-122"/>
                          <a:ea typeface="微软雅黑" panose="020B0503020204020204" charset="-122"/>
                          <a:cs typeface="微软雅黑" panose="020B0503020204020204" charset="-122"/>
                        </a:rPr>
                        <a:t>月</a:t>
                      </a:r>
                      <a:r>
                        <a:rPr lang="en-US" altLang="zh-CN" sz="1200">
                          <a:latin typeface="微软雅黑" panose="020B0503020204020204" charset="-122"/>
                          <a:ea typeface="微软雅黑" panose="020B0503020204020204" charset="-122"/>
                          <a:cs typeface="微软雅黑" panose="020B0503020204020204" charset="-122"/>
                        </a:rPr>
                        <a:t>22</a:t>
                      </a:r>
                      <a:r>
                        <a:rPr lang="zh-CN" altLang="en-US" sz="1200">
                          <a:latin typeface="微软雅黑" panose="020B0503020204020204" charset="-122"/>
                          <a:ea typeface="微软雅黑" panose="020B0503020204020204" charset="-122"/>
                          <a:cs typeface="微软雅黑" panose="020B0503020204020204" charset="-122"/>
                        </a:rPr>
                        <a:t>日</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noFill/>
                  </a:tcPr>
                </a:tc>
              </a:tr>
              <a:tr h="661035">
                <a:tc>
                  <a:txBody>
                    <a:bodyPr/>
                    <a:p>
                      <a:pPr algn="ctr">
                        <a:buNone/>
                      </a:pPr>
                      <a:r>
                        <a:rPr lang="zh-CN" altLang="en-US" sz="1200" dirty="0">
                          <a:sym typeface="+mn-ea"/>
                        </a:rPr>
                        <a:t>目前大陆地区同通用名药品的上市情况</a:t>
                      </a:r>
                      <a:endParaRPr lang="zh-CN" altLang="en-US" sz="1200">
                        <a:solidFill>
                          <a:srgbClr val="08090C"/>
                        </a:solidFill>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zh-CN" altLang="en-US" sz="1200">
                          <a:solidFill>
                            <a:srgbClr val="08090C"/>
                          </a:solidFill>
                          <a:latin typeface="微软雅黑" panose="020B0503020204020204" charset="-122"/>
                          <a:ea typeface="微软雅黑" panose="020B0503020204020204" charset="-122"/>
                          <a:cs typeface="微软雅黑" panose="020B0503020204020204" charset="-122"/>
                        </a:rPr>
                        <a:t>无</a:t>
                      </a:r>
                      <a:endParaRPr lang="zh-CN" altLang="en-US" sz="1200">
                        <a:solidFill>
                          <a:srgbClr val="08090C"/>
                        </a:solidFill>
                        <a:latin typeface="微软雅黑" panose="020B0503020204020204" charset="-122"/>
                        <a:ea typeface="微软雅黑" panose="020B0503020204020204" charset="-122"/>
                        <a:cs typeface="微软雅黑" panose="020B0503020204020204" charset="-122"/>
                      </a:endParaRPr>
                    </a:p>
                  </a:txBody>
                  <a:tcPr anchor="ctr" anchorCtr="0">
                    <a:noFill/>
                  </a:tcPr>
                </a:tc>
              </a:tr>
              <a:tr h="685165">
                <a:tc>
                  <a:txBody>
                    <a:bodyPr/>
                    <a:p>
                      <a:pPr algn="ctr">
                        <a:buNone/>
                      </a:pPr>
                      <a:r>
                        <a:rPr lang="zh-CN" altLang="en-US" sz="1200" dirty="0">
                          <a:sym typeface="+mn-ea"/>
                        </a:rPr>
                        <a:t>全球首个上市国家</a:t>
                      </a:r>
                      <a:r>
                        <a:rPr lang="en-US" altLang="zh-CN" sz="1200" dirty="0">
                          <a:sym typeface="+mn-ea"/>
                        </a:rPr>
                        <a:t>/</a:t>
                      </a:r>
                      <a:r>
                        <a:rPr lang="zh-CN" altLang="en-US" sz="1200" dirty="0">
                          <a:sym typeface="+mn-ea"/>
                        </a:rPr>
                        <a:t>地区及上市时间</a:t>
                      </a:r>
                      <a:endParaRPr lang="zh-CN" altLang="en-US" sz="1200">
                        <a:latin typeface="微软雅黑" panose="020B0503020204020204" charset="-122"/>
                        <a:ea typeface="微软雅黑" panose="020B0503020204020204" charset="-122"/>
                      </a:endParaRPr>
                    </a:p>
                  </a:txBody>
                  <a:tcPr anchor="ctr" anchorCtr="0">
                    <a:solidFill>
                      <a:schemeClr val="bg1">
                        <a:lumMod val="95000"/>
                      </a:schemeClr>
                    </a:solidFill>
                  </a:tcPr>
                </a:tc>
                <a:tc>
                  <a:txBody>
                    <a:bodyPr/>
                    <a:p>
                      <a:pPr algn="ctr">
                        <a:buNone/>
                      </a:pPr>
                      <a:r>
                        <a:rPr lang="zh-CN" altLang="en-US" sz="1200" dirty="0">
                          <a:sym typeface="+mn-ea"/>
                        </a:rPr>
                        <a:t>日本，</a:t>
                      </a:r>
                      <a:r>
                        <a:rPr lang="en-US" altLang="zh-CN" sz="1200" dirty="0">
                          <a:sym typeface="+mn-ea"/>
                        </a:rPr>
                        <a:t>1990</a:t>
                      </a:r>
                      <a:r>
                        <a:rPr lang="zh-CN" altLang="en-US" sz="1200" dirty="0">
                          <a:sym typeface="+mn-ea"/>
                        </a:rPr>
                        <a:t>年</a:t>
                      </a:r>
                      <a:endParaRPr lang="zh-CN" altLang="en-US" sz="1200">
                        <a:latin typeface="微软雅黑" panose="020B0503020204020204" charset="-122"/>
                        <a:ea typeface="微软雅黑" panose="020B0503020204020204" charset="-122"/>
                        <a:cs typeface="微软雅黑" panose="020B0503020204020204" charset="-122"/>
                        <a:sym typeface="+mn-ea"/>
                      </a:endParaRPr>
                    </a:p>
                  </a:txBody>
                  <a:tcPr anchor="ctr" anchorCtr="0">
                    <a:noFill/>
                  </a:tcPr>
                </a:tc>
              </a:tr>
              <a:tr h="304800">
                <a:tc>
                  <a:txBody>
                    <a:bodyPr/>
                    <a:p>
                      <a:pPr algn="ctr">
                        <a:buNone/>
                      </a:pPr>
                      <a:r>
                        <a:rPr lang="zh-CN" altLang="en-US" sz="1200">
                          <a:latin typeface="微软雅黑" panose="020B0503020204020204" charset="-122"/>
                          <a:ea typeface="微软雅黑" panose="020B0503020204020204" charset="-122"/>
                          <a:cs typeface="微软雅黑" panose="020B0503020204020204" charset="-122"/>
                        </a:rPr>
                        <a:t>是否为</a:t>
                      </a:r>
                      <a:r>
                        <a:rPr lang="en-US" altLang="zh-CN" sz="1200">
                          <a:latin typeface="微软雅黑" panose="020B0503020204020204" charset="-122"/>
                          <a:ea typeface="微软雅黑" panose="020B0503020204020204" charset="-122"/>
                          <a:cs typeface="微软雅黑" panose="020B0503020204020204" charset="-122"/>
                        </a:rPr>
                        <a:t>OTC</a:t>
                      </a:r>
                      <a:r>
                        <a:rPr lang="zh-CN" altLang="en-US" sz="1200">
                          <a:latin typeface="微软雅黑" panose="020B0503020204020204" charset="-122"/>
                          <a:ea typeface="微软雅黑" panose="020B0503020204020204" charset="-122"/>
                          <a:cs typeface="微软雅黑" panose="020B0503020204020204" charset="-122"/>
                        </a:rPr>
                        <a:t>药品</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solidFill>
                      <a:schemeClr val="bg1">
                        <a:lumMod val="95000"/>
                      </a:schemeClr>
                    </a:solidFill>
                  </a:tcPr>
                </a:tc>
                <a:tc>
                  <a:txBody>
                    <a:bodyPr/>
                    <a:p>
                      <a:pPr algn="ctr">
                        <a:buNone/>
                      </a:pPr>
                      <a:r>
                        <a:rPr lang="zh-CN" altLang="en-US" sz="1200">
                          <a:latin typeface="微软雅黑" panose="020B0503020204020204" charset="-122"/>
                          <a:ea typeface="微软雅黑" panose="020B0503020204020204" charset="-122"/>
                        </a:rPr>
                        <a:t>否</a:t>
                      </a:r>
                      <a:endParaRPr lang="zh-CN" altLang="en-US" sz="1200">
                        <a:latin typeface="微软雅黑" panose="020B0503020204020204" charset="-122"/>
                        <a:ea typeface="微软雅黑" panose="020B0503020204020204" charset="-122"/>
                      </a:endParaRPr>
                    </a:p>
                  </a:txBody>
                  <a:tcPr anchor="ctr" anchorCtr="0">
                    <a:noFill/>
                  </a:tcPr>
                </a:tc>
              </a:tr>
              <a:tr h="304165">
                <a:tc>
                  <a:txBody>
                    <a:bodyPr/>
                    <a:p>
                      <a:pPr algn="ctr">
                        <a:buNone/>
                      </a:pPr>
                      <a:r>
                        <a:rPr lang="zh-CN" altLang="en-US" sz="1200" dirty="0">
                          <a:sym typeface="+mn-ea"/>
                        </a:rPr>
                        <a:t>参照药品建</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solidFill>
                      <a:schemeClr val="bg1">
                        <a:lumMod val="95000"/>
                      </a:schemeClr>
                    </a:solidFill>
                  </a:tcPr>
                </a:tc>
                <a:tc>
                  <a:txBody>
                    <a:bodyPr/>
                    <a:p>
                      <a:pPr algn="ctr">
                        <a:buNone/>
                      </a:pPr>
                      <a:r>
                        <a:rPr lang="zh-CN" altLang="en-US" sz="1200">
                          <a:latin typeface="微软雅黑" panose="020B0503020204020204" charset="-122"/>
                          <a:ea typeface="微软雅黑" panose="020B0503020204020204" charset="-122"/>
                        </a:rPr>
                        <a:t>无</a:t>
                      </a:r>
                      <a:r>
                        <a:rPr lang="zh-CN" altLang="en-US" sz="1200">
                          <a:latin typeface="微软雅黑" panose="020B0503020204020204" charset="-122"/>
                          <a:ea typeface="微软雅黑" panose="020B0503020204020204" charset="-122"/>
                        </a:rPr>
                        <a:t>参照品</a:t>
                      </a:r>
                      <a:endParaRPr lang="zh-CN" altLang="en-US" sz="1200">
                        <a:latin typeface="微软雅黑" panose="020B0503020204020204" charset="-122"/>
                        <a:ea typeface="微软雅黑" panose="020B0503020204020204" charset="-122"/>
                      </a:endParaRPr>
                    </a:p>
                  </a:txBody>
                  <a:tcPr anchor="ctr" anchorCtr="0">
                    <a:noFill/>
                  </a:tcPr>
                </a:tc>
              </a:tr>
            </a:tbl>
          </a:graphicData>
        </a:graphic>
      </p:graphicFrame>
      <p:grpSp>
        <p:nvGrpSpPr>
          <p:cNvPr id="7" name="组合 6"/>
          <p:cNvGrpSpPr/>
          <p:nvPr/>
        </p:nvGrpSpPr>
        <p:grpSpPr>
          <a:xfrm>
            <a:off x="5786755" y="1141730"/>
            <a:ext cx="6109970" cy="1765300"/>
            <a:chOff x="11361" y="2570"/>
            <a:chExt cx="6879" cy="3691"/>
          </a:xfrm>
        </p:grpSpPr>
        <p:sp>
          <p:nvSpPr>
            <p:cNvPr id="8" name="矩形 7"/>
            <p:cNvSpPr/>
            <p:nvPr/>
          </p:nvSpPr>
          <p:spPr>
            <a:xfrm>
              <a:off x="11361" y="2570"/>
              <a:ext cx="6879" cy="661"/>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solidFill>
                  <a:latin typeface="微软雅黑" panose="020B0503020204020204" charset="-122"/>
                  <a:ea typeface="微软雅黑" panose="020B0503020204020204" charset="-122"/>
                </a:rPr>
                <a:t>与目录内同治疗领域药品相比的优势</a:t>
              </a:r>
              <a:endParaRPr lang="zh-CN" altLang="en-US" sz="1200" b="1">
                <a:solidFill>
                  <a:schemeClr val="bg1"/>
                </a:solidFill>
                <a:latin typeface="微软雅黑" panose="020B0503020204020204" charset="-122"/>
                <a:ea typeface="微软雅黑" panose="020B0503020204020204" charset="-122"/>
              </a:endParaRPr>
            </a:p>
          </p:txBody>
        </p:sp>
        <p:sp>
          <p:nvSpPr>
            <p:cNvPr id="9" name="Shape 21"/>
            <p:cNvSpPr/>
            <p:nvPr/>
          </p:nvSpPr>
          <p:spPr>
            <a:xfrm>
              <a:off x="11361" y="3231"/>
              <a:ext cx="6879" cy="3030"/>
            </a:xfrm>
            <a:custGeom>
              <a:avLst/>
              <a:gdLst/>
              <a:ahLst/>
              <a:cxnLst/>
              <a:rect l="l" t="t" r="r" b="b"/>
              <a:pathLst>
                <a:path w="5715000" h="3127375">
                  <a:moveTo>
                    <a:pt x="31750" y="0"/>
                  </a:moveTo>
                  <a:lnTo>
                    <a:pt x="5683250" y="0"/>
                  </a:lnTo>
                  <a:cubicBezTo>
                    <a:pt x="5700785" y="0"/>
                    <a:pt x="5715000" y="14215"/>
                    <a:pt x="5715000" y="31750"/>
                  </a:cubicBezTo>
                  <a:lnTo>
                    <a:pt x="5715000" y="3032115"/>
                  </a:lnTo>
                  <a:cubicBezTo>
                    <a:pt x="5715000" y="3084726"/>
                    <a:pt x="5672351" y="3127375"/>
                    <a:pt x="5619740" y="3127375"/>
                  </a:cubicBezTo>
                  <a:lnTo>
                    <a:pt x="95260" y="3127375"/>
                  </a:lnTo>
                  <a:cubicBezTo>
                    <a:pt x="42649" y="3127375"/>
                    <a:pt x="0" y="3084726"/>
                    <a:pt x="0" y="3032115"/>
                  </a:cubicBezTo>
                  <a:lnTo>
                    <a:pt x="0" y="31750"/>
                  </a:lnTo>
                  <a:cubicBezTo>
                    <a:pt x="0" y="14227"/>
                    <a:pt x="14227" y="0"/>
                    <a:pt x="31750" y="0"/>
                  </a:cubicBezTo>
                  <a:close/>
                </a:path>
              </a:pathLst>
            </a:custGeom>
            <a:solidFill>
              <a:srgbClr val="FFFFFF"/>
            </a:solidFill>
            <a:effectLst>
              <a:outerShdw blurRad="119063" dist="79375" dir="5400000" algn="bl" rotWithShape="0">
                <a:srgbClr val="000000">
                  <a:alpha val="10196"/>
                </a:srgbClr>
              </a:outerShdw>
            </a:effectLst>
          </p:spPr>
          <p:txBody>
            <a:bodyPr/>
            <a:p>
              <a:pPr marL="285750" indent="-285750" fontAlgn="auto">
                <a:lnSpc>
                  <a:spcPct val="125000"/>
                </a:lnSpc>
                <a:spcBef>
                  <a:spcPts val="0"/>
                </a:spcBef>
                <a:spcAft>
                  <a:spcPts val="0"/>
                </a:spcAft>
                <a:buFont typeface="Arial" panose="020B0604020202020204" pitchFamily="34" charset="0"/>
                <a:buChar char="•"/>
              </a:pP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明确有降低心血管事件循证证据的降</a:t>
              </a:r>
              <a:r>
                <a:rPr lang="en-US" altLang="zh-CN"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TG</a:t>
              </a: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药物</a:t>
              </a:r>
              <a:endPar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endParaRPr>
            </a:p>
            <a:p>
              <a:pPr marL="171450" lvl="1" indent="0" fontAlgn="auto">
                <a:lnSpc>
                  <a:spcPct val="125000"/>
                </a:lnSpc>
                <a:spcBef>
                  <a:spcPts val="0"/>
                </a:spcBef>
                <a:spcAft>
                  <a:spcPts val="0"/>
                </a:spcAft>
                <a:buFont typeface="Arial" panose="020B0604020202020204" pitchFamily="34" charset="0"/>
                <a:buNone/>
              </a:pPr>
              <a:r>
                <a:rPr lang="en-US" altLang="zh-CN" sz="11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贝特类、烟酸类不具降低心血管事件的循证证据。在他汀治疗后，联合</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IPE</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可进一步降低心血管事件</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25%</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110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25000"/>
                </a:lnSpc>
                <a:spcBef>
                  <a:spcPts val="0"/>
                </a:spcBef>
                <a:spcAft>
                  <a:spcPts val="0"/>
                </a:spcAft>
                <a:buFont typeface="Arial" panose="020B0604020202020204" pitchFamily="34" charset="0"/>
                <a:buChar char="•"/>
              </a:pPr>
              <a:r>
                <a:rPr lang="en-US" altLang="zh-CN"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IPE</a:t>
              </a:r>
              <a:r>
                <a:rPr lang="zh-CN" altLang="en-US"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可在慢性肾脏病患者中安全使用、在妊娠患者中相对安全地使用</a:t>
              </a:r>
              <a:endParaRPr lang="en-US" altLang="zh-CN"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0"/>
                </a:spcBef>
                <a:spcAft>
                  <a:spcPts val="0"/>
                </a:spcAft>
                <a:buFont typeface="Arial" panose="020B0604020202020204" pitchFamily="34" charset="0"/>
                <a:buNone/>
              </a:pPr>
              <a:r>
                <a:rPr lang="en-US" altLang="zh-CN" sz="100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中国血脂管理指南（</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2023</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）、高甘油三酯血症临床管理多学科专家共识</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 (2023</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）均</a:t>
              </a:r>
              <a:endParaRPr lang="zh-CN" altLang="en-US" sz="110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0"/>
                </a:spcBef>
                <a:spcAft>
                  <a:spcPts val="0"/>
                </a:spcAft>
                <a:buFont typeface="Arial" panose="020B0604020202020204" pitchFamily="34" charset="0"/>
                <a:buNone/>
              </a:pPr>
              <a:r>
                <a:rPr lang="zh-CN" altLang="en-US" sz="110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指出对重度高</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TG</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的妊娠患者和</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CKD</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患者可考虑使用高纯度</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ω</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脂肪酸（包括</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IPE</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5786755" y="2971165"/>
            <a:ext cx="6109335" cy="3436620"/>
            <a:chOff x="11361" y="2570"/>
            <a:chExt cx="6879" cy="5881"/>
          </a:xfrm>
        </p:grpSpPr>
        <p:sp>
          <p:nvSpPr>
            <p:cNvPr id="5" name="矩形 4"/>
            <p:cNvSpPr/>
            <p:nvPr/>
          </p:nvSpPr>
          <p:spPr>
            <a:xfrm>
              <a:off x="11361" y="2570"/>
              <a:ext cx="6879" cy="661"/>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solidFill>
                  <a:latin typeface="微软雅黑" panose="020B0503020204020204" charset="-122"/>
                  <a:ea typeface="微软雅黑" panose="020B0503020204020204" charset="-122"/>
                </a:rPr>
                <a:t>弥补其他降</a:t>
              </a:r>
              <a:r>
                <a:rPr lang="en-US" altLang="zh-CN" sz="1200" b="1">
                  <a:solidFill>
                    <a:schemeClr val="bg1"/>
                  </a:solidFill>
                  <a:latin typeface="微软雅黑" panose="020B0503020204020204" charset="-122"/>
                  <a:ea typeface="微软雅黑" panose="020B0503020204020204" charset="-122"/>
                </a:rPr>
                <a:t>TG</a:t>
              </a:r>
              <a:r>
                <a:rPr lang="zh-CN" altLang="en-US" sz="1200" b="1">
                  <a:solidFill>
                    <a:schemeClr val="bg1"/>
                  </a:solidFill>
                  <a:latin typeface="微软雅黑" panose="020B0503020204020204" charset="-122"/>
                  <a:ea typeface="微软雅黑" panose="020B0503020204020204" charset="-122"/>
                </a:rPr>
                <a:t>药对特殊患者慎用，及不能与他汀安全联用的空白</a:t>
              </a:r>
              <a:endParaRPr lang="zh-CN" altLang="en-US" sz="1200" b="1">
                <a:solidFill>
                  <a:schemeClr val="bg1"/>
                </a:solidFill>
                <a:latin typeface="微软雅黑" panose="020B0503020204020204" charset="-122"/>
                <a:ea typeface="微软雅黑" panose="020B0503020204020204" charset="-122"/>
              </a:endParaRPr>
            </a:p>
          </p:txBody>
        </p:sp>
        <p:sp>
          <p:nvSpPr>
            <p:cNvPr id="6" name="Shape 21"/>
            <p:cNvSpPr/>
            <p:nvPr/>
          </p:nvSpPr>
          <p:spPr>
            <a:xfrm>
              <a:off x="11361" y="3231"/>
              <a:ext cx="6879" cy="5220"/>
            </a:xfrm>
            <a:custGeom>
              <a:avLst/>
              <a:gdLst/>
              <a:ahLst/>
              <a:cxnLst/>
              <a:rect l="l" t="t" r="r" b="b"/>
              <a:pathLst>
                <a:path w="5715000" h="3127375">
                  <a:moveTo>
                    <a:pt x="31750" y="0"/>
                  </a:moveTo>
                  <a:lnTo>
                    <a:pt x="5683250" y="0"/>
                  </a:lnTo>
                  <a:cubicBezTo>
                    <a:pt x="5700785" y="0"/>
                    <a:pt x="5715000" y="14215"/>
                    <a:pt x="5715000" y="31750"/>
                  </a:cubicBezTo>
                  <a:lnTo>
                    <a:pt x="5715000" y="3032115"/>
                  </a:lnTo>
                  <a:cubicBezTo>
                    <a:pt x="5715000" y="3084726"/>
                    <a:pt x="5672351" y="3127375"/>
                    <a:pt x="5619740" y="3127375"/>
                  </a:cubicBezTo>
                  <a:lnTo>
                    <a:pt x="95260" y="3127375"/>
                  </a:lnTo>
                  <a:cubicBezTo>
                    <a:pt x="42649" y="3127375"/>
                    <a:pt x="0" y="3084726"/>
                    <a:pt x="0" y="3032115"/>
                  </a:cubicBezTo>
                  <a:lnTo>
                    <a:pt x="0" y="31750"/>
                  </a:lnTo>
                  <a:cubicBezTo>
                    <a:pt x="0" y="14227"/>
                    <a:pt x="14227" y="0"/>
                    <a:pt x="31750" y="0"/>
                  </a:cubicBezTo>
                  <a:close/>
                </a:path>
              </a:pathLst>
            </a:custGeom>
            <a:solidFill>
              <a:srgbClr val="FFFFFF"/>
            </a:solidFill>
            <a:effectLst>
              <a:outerShdw blurRad="119063" dist="79375" dir="5400000" algn="bl" rotWithShape="0">
                <a:srgbClr val="000000">
                  <a:alpha val="10196"/>
                </a:srgbClr>
              </a:outerShdw>
            </a:effectLst>
          </p:spPr>
          <p:txBody>
            <a:bodyPr/>
            <a:p>
              <a:pPr marL="285750" indent="-285750">
                <a:lnSpc>
                  <a:spcPct val="150000"/>
                </a:lnSpc>
                <a:spcBef>
                  <a:spcPts val="0"/>
                </a:spcBef>
                <a:spcAft>
                  <a:spcPts val="0"/>
                </a:spcAft>
                <a:buFont typeface="Arial" panose="020B0604020202020204" pitchFamily="34" charset="0"/>
                <a:buChar char="•"/>
              </a:pP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所治疗疾病基本情况 </a:t>
              </a:r>
              <a:r>
                <a:rPr lang="en-US" altLang="zh-CN" sz="11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高甘油三酯血症（</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HTG）</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是国人常见的血脂异常类型。流行病学研究表明，</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HTG</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是动脉粥样硬化性心血管疾病（</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ASCVD）</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及急性胰腺炎的危险因素之一，且与超重/肥胖、胰岛素抵抗/2型糖尿病、非酒精性脂肪性肝病、慢性肾脏病有明确关联。</a:t>
              </a:r>
              <a:endParaRPr lang="zh-CN" altLang="en-US" sz="110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ts val="0"/>
                </a:spcBef>
                <a:spcAft>
                  <a:spcPts val="0"/>
                </a:spcAft>
                <a:buFont typeface="Arial" panose="020B0604020202020204" pitchFamily="34" charset="0"/>
                <a:buChar char="•"/>
              </a:pPr>
              <a:r>
                <a:rPr lang="zh-CN" altLang="en-US"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rPr>
                <a:t>发病率情况</a:t>
              </a: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  </a:t>
              </a:r>
              <a:r>
                <a:rPr lang="en-US" altLang="zh-CN" sz="1200">
                  <a:latin typeface="微软雅黑" panose="020B0503020204020204" charset="-122"/>
                  <a:ea typeface="微软雅黑" panose="020B0503020204020204" charset="-122"/>
                  <a:cs typeface="微软雅黑" panose="020B0503020204020204" charset="-122"/>
                  <a:sym typeface="+mn-ea"/>
                </a:rPr>
                <a:t>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中国人群</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TG</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水平逐年升高，成年人中1.7 </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mmol/L≤TG&lt;2.3 mmol/L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者 占 比 为 12%，</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TG≥2.3 mmol/L（HTG）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者占比为15%。</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ASCVD、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超重/肥胖、2型糖尿病、</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NAFLD、CKD </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人群中</a:t>
              </a:r>
              <a:r>
                <a:rPr lang="en-US" altLang="zh-CN" sz="1100">
                  <a:solidFill>
                    <a:schemeClr val="tx1"/>
                  </a:solidFill>
                  <a:latin typeface="微软雅黑" panose="020B0503020204020204" charset="-122"/>
                  <a:ea typeface="微软雅黑" panose="020B0503020204020204" charset="-122"/>
                  <a:cs typeface="微软雅黑" panose="020B0503020204020204" charset="-122"/>
                </a:rPr>
                <a:t>HTG</a:t>
              </a:r>
              <a:r>
                <a:rPr lang="zh-CN" altLang="en-US" sz="1100">
                  <a:solidFill>
                    <a:schemeClr val="tx1"/>
                  </a:solidFill>
                  <a:latin typeface="微软雅黑" panose="020B0503020204020204" charset="-122"/>
                  <a:ea typeface="微软雅黑" panose="020B0503020204020204" charset="-122"/>
                  <a:cs typeface="微软雅黑" panose="020B0503020204020204" charset="-122"/>
                </a:rPr>
                <a:t>患病率约为35%~50%。</a:t>
              </a:r>
              <a:endParaRPr lang="zh-CN" altLang="en-US" sz="110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nSpc>
                  <a:spcPct val="150000"/>
                </a:lnSpc>
                <a:spcBef>
                  <a:spcPct val="0"/>
                </a:spcBef>
                <a:spcAft>
                  <a:spcPct val="0"/>
                </a:spcAft>
                <a:buFont typeface="Arial" panose="020B0604020202020204" pitchFamily="34" charset="0"/>
                <a:buChar char="•"/>
              </a:pPr>
              <a:r>
                <a:rPr lang="en-US" altLang="zh-CN"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b="1" dirty="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弥补未满足的治疗需求情况</a:t>
              </a:r>
              <a:r>
                <a:rPr lang="zh-CN" altLang="en-US" sz="12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  </a:t>
              </a:r>
              <a:r>
                <a:rPr lang="en-US" altLang="zh-CN" sz="1200">
                  <a:latin typeface="微软雅黑" panose="020B0503020204020204" charset="-122"/>
                  <a:ea typeface="微软雅黑" panose="020B0503020204020204" charset="-122"/>
                  <a:cs typeface="微软雅黑" panose="020B0503020204020204" charset="-122"/>
                  <a:sym typeface="+mn-ea"/>
                </a:rPr>
                <a:t>  </a:t>
              </a:r>
              <a:r>
                <a:rPr lang="zh-CN" altLang="en-US" sz="1200">
                  <a:latin typeface="微软雅黑" panose="020B0503020204020204" charset="-122"/>
                  <a:ea typeface="微软雅黑" panose="020B0503020204020204" charset="-122"/>
                  <a:cs typeface="微软雅黑" panose="020B0503020204020204" charset="-122"/>
                  <a:sym typeface="+mn-ea"/>
                </a:rPr>
                <a:t>①</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他汀类药物是降脂治疗改善心血管预后的基石。然而，即使在充分降低</a:t>
              </a:r>
              <a:r>
                <a:rPr lang="en-US" altLang="zh-CN"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LDL-C</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后仍有明显的心血管剩留风险，</a:t>
              </a:r>
              <a:r>
                <a:rPr lang="en-US" altLang="zh-CN"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HTG</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就是心血管剩留风险之一，是亟待解决的临床问题。②目录内降</a:t>
              </a:r>
              <a:r>
                <a:rPr lang="en-US" altLang="zh-CN"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TG</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药贝特类、烟酸类与他汀联用会增加不良反应，对肝肾功能不全患者以及妊娠期患者慎</a:t>
              </a:r>
              <a:r>
                <a:rPr lang="en-US"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③同类降脂药鲜有便于吞咽的微型制剂，我国老年吞咽障碍患病率达</a:t>
              </a:r>
              <a:r>
                <a:rPr lang="en-US" altLang="zh-CN"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66.0%</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，亟需解决伴</a:t>
              </a:r>
              <a:r>
                <a:rPr lang="en-US" altLang="zh-CN"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HTG</a:t>
              </a:r>
              <a:r>
                <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患者的吞咽难题。</a:t>
              </a:r>
              <a:endParaRPr lang="zh-CN" altLang="en-US" sz="1200">
                <a:latin typeface="微软雅黑" panose="020B0503020204020204" charset="-122"/>
                <a:ea typeface="微软雅黑" panose="020B0503020204020204" charset="-122"/>
                <a:cs typeface="微软雅黑" panose="020B0503020204020204" charset="-122"/>
              </a:endParaRPr>
            </a:p>
          </p:txBody>
        </p:sp>
      </p:grpSp>
      <p:sp>
        <p:nvSpPr>
          <p:cNvPr id="10" name="文本框 9"/>
          <p:cNvSpPr txBox="1"/>
          <p:nvPr/>
        </p:nvSpPr>
        <p:spPr>
          <a:xfrm>
            <a:off x="9502140" y="6449060"/>
            <a:ext cx="2567940" cy="327025"/>
          </a:xfrm>
          <a:prstGeom prst="rect">
            <a:avLst/>
          </a:prstGeom>
          <a:noFill/>
        </p:spPr>
        <p:txBody>
          <a:bodyPr wrap="square" rtlCol="0" anchor="t">
            <a:noAutofit/>
          </a:bodyPr>
          <a:p>
            <a:pPr marL="228600" indent="-228600">
              <a:buAutoNum type="arabicPeriod"/>
            </a:pPr>
            <a:r>
              <a:rPr lang="zh-CN" altLang="en-US" sz="700" i="1">
                <a:latin typeface="微软雅黑" panose="020B0503020204020204" charset="-122"/>
                <a:ea typeface="微软雅黑" panose="020B0503020204020204" charset="-122"/>
                <a:cs typeface="微软雅黑" panose="020B0503020204020204" charset="-122"/>
              </a:rPr>
              <a:t>高甘油三酯血症临床管理多学科专家共识2023年</a:t>
            </a:r>
            <a:endParaRPr lang="zh-CN" altLang="en-US" sz="700" i="1">
              <a:latin typeface="微软雅黑" panose="020B0503020204020204" charset="-122"/>
              <a:ea typeface="微软雅黑" panose="020B0503020204020204" charset="-122"/>
              <a:cs typeface="微软雅黑" panose="020B0503020204020204" charset="-122"/>
            </a:endParaRPr>
          </a:p>
          <a:p>
            <a:pPr marL="228600" indent="-228600">
              <a:buAutoNum type="arabicPeriod"/>
            </a:pPr>
            <a:r>
              <a:rPr lang="zh-CN" altLang="en-US" sz="700" i="1">
                <a:latin typeface="微软雅黑" panose="020B0503020204020204" charset="-122"/>
                <a:ea typeface="微软雅黑" panose="020B0503020204020204" charset="-122"/>
                <a:cs typeface="微软雅黑" panose="020B0503020204020204" charset="-122"/>
                <a:sym typeface="+mn-ea"/>
              </a:rPr>
              <a:t>老年人血脂异常管理中国专家共识</a:t>
            </a:r>
            <a:endParaRPr lang="zh-CN" altLang="en-US" sz="700" i="1">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5"/>
          <p:cNvSpPr/>
          <p:nvPr/>
        </p:nvSpPr>
        <p:spPr>
          <a:xfrm>
            <a:off x="294005" y="3476625"/>
            <a:ext cx="11557000" cy="3068955"/>
          </a:xfrm>
          <a:custGeom>
            <a:avLst/>
            <a:gdLst/>
            <a:ahLst/>
            <a:cxnLst/>
            <a:rect l="l" t="t" r="r" b="b"/>
            <a:pathLst>
              <a:path w="11557000" h="2365375">
                <a:moveTo>
                  <a:pt x="31750" y="0"/>
                </a:moveTo>
                <a:lnTo>
                  <a:pt x="11525250" y="0"/>
                </a:lnTo>
                <a:cubicBezTo>
                  <a:pt x="11542773" y="0"/>
                  <a:pt x="11557000" y="14227"/>
                  <a:pt x="11557000" y="31750"/>
                </a:cubicBezTo>
                <a:lnTo>
                  <a:pt x="11557000" y="2270121"/>
                </a:lnTo>
                <a:cubicBezTo>
                  <a:pt x="11557000" y="2322728"/>
                  <a:pt x="11514353" y="2365375"/>
                  <a:pt x="11461746" y="2365375"/>
                </a:cubicBezTo>
                <a:lnTo>
                  <a:pt x="95254" y="2365375"/>
                </a:lnTo>
                <a:cubicBezTo>
                  <a:pt x="42647" y="2365375"/>
                  <a:pt x="0" y="2322728"/>
                  <a:pt x="0" y="2270121"/>
                </a:cubicBezTo>
                <a:lnTo>
                  <a:pt x="0" y="31750"/>
                </a:lnTo>
                <a:cubicBezTo>
                  <a:pt x="0" y="14227"/>
                  <a:pt x="14227" y="0"/>
                  <a:pt x="31750" y="0"/>
                </a:cubicBezTo>
                <a:close/>
              </a:path>
            </a:pathLst>
          </a:custGeom>
          <a:solidFill>
            <a:srgbClr val="FFFFFF"/>
          </a:solidFill>
          <a:effectLst>
            <a:outerShdw blurRad="119063" dist="79375" dir="5400000" algn="bl" rotWithShape="0">
              <a:srgbClr val="000000">
                <a:alpha val="10196"/>
              </a:srgbClr>
            </a:outerShdw>
          </a:effectLst>
        </p:spPr>
        <p:txBody>
          <a:bodyPr/>
          <a:p>
            <a:endParaRPr lang="zh-CN" altLang="en-US">
              <a:latin typeface="微软雅黑" panose="020B0503020204020204" charset="-122"/>
              <a:ea typeface="微软雅黑" panose="020B0503020204020204" charset="-122"/>
              <a:cs typeface="Calibri" panose="020F0502020204030204" charset="0"/>
            </a:endParaRPr>
          </a:p>
        </p:txBody>
      </p:sp>
      <p:sp>
        <p:nvSpPr>
          <p:cNvPr id="3" name="Shape 46"/>
          <p:cNvSpPr/>
          <p:nvPr/>
        </p:nvSpPr>
        <p:spPr>
          <a:xfrm>
            <a:off x="294005" y="3476625"/>
            <a:ext cx="11557000" cy="35560"/>
          </a:xfrm>
          <a:custGeom>
            <a:avLst/>
            <a:gdLst/>
            <a:ahLst/>
            <a:cxnLst/>
            <a:rect l="l" t="t" r="r" b="b"/>
            <a:pathLst>
              <a:path w="11557000" h="31750">
                <a:moveTo>
                  <a:pt x="31750" y="0"/>
                </a:moveTo>
                <a:lnTo>
                  <a:pt x="11525250" y="0"/>
                </a:lnTo>
                <a:cubicBezTo>
                  <a:pt x="11542773" y="0"/>
                  <a:pt x="11557000" y="14227"/>
                  <a:pt x="11557000" y="31750"/>
                </a:cubicBezTo>
                <a:lnTo>
                  <a:pt x="11557000" y="31750"/>
                </a:lnTo>
                <a:lnTo>
                  <a:pt x="0" y="31750"/>
                </a:lnTo>
                <a:lnTo>
                  <a:pt x="0" y="31750"/>
                </a:lnTo>
                <a:cubicBezTo>
                  <a:pt x="0" y="14227"/>
                  <a:pt x="14227" y="0"/>
                  <a:pt x="31750" y="0"/>
                </a:cubicBezTo>
                <a:close/>
              </a:path>
            </a:pathLst>
          </a:custGeom>
        </p:spPr>
        <p:style>
          <a:lnRef idx="0">
            <a:srgbClr val="FFFFFF"/>
          </a:lnRef>
          <a:fillRef idx="1">
            <a:schemeClr val="accent2"/>
          </a:fillRef>
          <a:effectRef idx="0">
            <a:srgbClr val="FFFFFF"/>
          </a:effectRef>
          <a:fontRef idx="minor">
            <a:schemeClr val="lt1"/>
          </a:fontRef>
        </p:style>
      </p:sp>
      <p:sp>
        <p:nvSpPr>
          <p:cNvPr id="4" name="Shape 47"/>
          <p:cNvSpPr/>
          <p:nvPr/>
        </p:nvSpPr>
        <p:spPr>
          <a:xfrm>
            <a:off x="421005" y="3653790"/>
            <a:ext cx="238125" cy="212090"/>
          </a:xfrm>
          <a:custGeom>
            <a:avLst/>
            <a:gdLst/>
            <a:ahLst/>
            <a:cxnLst/>
            <a:rect l="l" t="t" r="r" b="b"/>
            <a:pathLst>
              <a:path w="238125" h="190500">
                <a:moveTo>
                  <a:pt x="119063" y="5953"/>
                </a:moveTo>
                <a:cubicBezTo>
                  <a:pt x="140419" y="5953"/>
                  <a:pt x="157758" y="23292"/>
                  <a:pt x="157758" y="44648"/>
                </a:cubicBezTo>
                <a:cubicBezTo>
                  <a:pt x="157758" y="66005"/>
                  <a:pt x="140419" y="83344"/>
                  <a:pt x="119063" y="83344"/>
                </a:cubicBezTo>
                <a:cubicBezTo>
                  <a:pt x="97706" y="83344"/>
                  <a:pt x="80367" y="66005"/>
                  <a:pt x="80367" y="44648"/>
                </a:cubicBezTo>
                <a:cubicBezTo>
                  <a:pt x="80367" y="23292"/>
                  <a:pt x="97706" y="5953"/>
                  <a:pt x="119063" y="5953"/>
                </a:cubicBezTo>
                <a:close/>
                <a:moveTo>
                  <a:pt x="35719" y="32742"/>
                </a:moveTo>
                <a:cubicBezTo>
                  <a:pt x="50504" y="32742"/>
                  <a:pt x="62508" y="44746"/>
                  <a:pt x="62508" y="59531"/>
                </a:cubicBezTo>
                <a:cubicBezTo>
                  <a:pt x="62508" y="74317"/>
                  <a:pt x="50504" y="86320"/>
                  <a:pt x="35719" y="86320"/>
                </a:cubicBezTo>
                <a:cubicBezTo>
                  <a:pt x="20933" y="86320"/>
                  <a:pt x="8930" y="74317"/>
                  <a:pt x="8930" y="59531"/>
                </a:cubicBezTo>
                <a:cubicBezTo>
                  <a:pt x="8930" y="44746"/>
                  <a:pt x="20933" y="32742"/>
                  <a:pt x="35719" y="32742"/>
                </a:cubicBezTo>
                <a:close/>
                <a:moveTo>
                  <a:pt x="0" y="154781"/>
                </a:moveTo>
                <a:cubicBezTo>
                  <a:pt x="0" y="128476"/>
                  <a:pt x="21320" y="107156"/>
                  <a:pt x="47625" y="107156"/>
                </a:cubicBezTo>
                <a:cubicBezTo>
                  <a:pt x="52388" y="107156"/>
                  <a:pt x="57001" y="107863"/>
                  <a:pt x="61354" y="109165"/>
                </a:cubicBezTo>
                <a:cubicBezTo>
                  <a:pt x="49113" y="122858"/>
                  <a:pt x="41672" y="140940"/>
                  <a:pt x="41672" y="160734"/>
                </a:cubicBezTo>
                <a:lnTo>
                  <a:pt x="41672" y="166688"/>
                </a:lnTo>
                <a:cubicBezTo>
                  <a:pt x="41672" y="170929"/>
                  <a:pt x="42565" y="174947"/>
                  <a:pt x="44165" y="178594"/>
                </a:cubicBezTo>
                <a:lnTo>
                  <a:pt x="11906" y="178594"/>
                </a:lnTo>
                <a:cubicBezTo>
                  <a:pt x="5321" y="178594"/>
                  <a:pt x="0" y="173273"/>
                  <a:pt x="0" y="166688"/>
                </a:cubicBezTo>
                <a:lnTo>
                  <a:pt x="0" y="154781"/>
                </a:lnTo>
                <a:close/>
                <a:moveTo>
                  <a:pt x="193960" y="178594"/>
                </a:moveTo>
                <a:cubicBezTo>
                  <a:pt x="195560" y="174947"/>
                  <a:pt x="196453" y="170929"/>
                  <a:pt x="196453" y="166688"/>
                </a:cubicBezTo>
                <a:lnTo>
                  <a:pt x="196453" y="160734"/>
                </a:lnTo>
                <a:cubicBezTo>
                  <a:pt x="196453" y="140940"/>
                  <a:pt x="189012" y="122858"/>
                  <a:pt x="176771" y="109165"/>
                </a:cubicBezTo>
                <a:cubicBezTo>
                  <a:pt x="181124" y="107863"/>
                  <a:pt x="185738" y="107156"/>
                  <a:pt x="190500" y="107156"/>
                </a:cubicBezTo>
                <a:cubicBezTo>
                  <a:pt x="216805" y="107156"/>
                  <a:pt x="238125" y="128476"/>
                  <a:pt x="238125" y="154781"/>
                </a:cubicBezTo>
                <a:lnTo>
                  <a:pt x="238125" y="166688"/>
                </a:lnTo>
                <a:cubicBezTo>
                  <a:pt x="238125" y="173273"/>
                  <a:pt x="232804" y="178594"/>
                  <a:pt x="226219" y="178594"/>
                </a:cubicBezTo>
                <a:lnTo>
                  <a:pt x="193960" y="178594"/>
                </a:lnTo>
                <a:close/>
                <a:moveTo>
                  <a:pt x="175617" y="59531"/>
                </a:moveTo>
                <a:cubicBezTo>
                  <a:pt x="175617" y="44746"/>
                  <a:pt x="187621" y="32742"/>
                  <a:pt x="202406" y="32742"/>
                </a:cubicBezTo>
                <a:cubicBezTo>
                  <a:pt x="217192" y="32742"/>
                  <a:pt x="229195" y="44746"/>
                  <a:pt x="229195" y="59531"/>
                </a:cubicBezTo>
                <a:cubicBezTo>
                  <a:pt x="229195" y="74317"/>
                  <a:pt x="217192" y="86320"/>
                  <a:pt x="202406" y="86320"/>
                </a:cubicBezTo>
                <a:cubicBezTo>
                  <a:pt x="187621" y="86320"/>
                  <a:pt x="175617" y="74317"/>
                  <a:pt x="175617" y="59531"/>
                </a:cubicBezTo>
                <a:close/>
                <a:moveTo>
                  <a:pt x="59531" y="160734"/>
                </a:moveTo>
                <a:cubicBezTo>
                  <a:pt x="59531" y="127843"/>
                  <a:pt x="86171" y="101203"/>
                  <a:pt x="119063" y="101203"/>
                </a:cubicBezTo>
                <a:cubicBezTo>
                  <a:pt x="151954" y="101203"/>
                  <a:pt x="178594" y="127843"/>
                  <a:pt x="178594" y="160734"/>
                </a:cubicBezTo>
                <a:lnTo>
                  <a:pt x="178594" y="166688"/>
                </a:lnTo>
                <a:cubicBezTo>
                  <a:pt x="178594" y="173273"/>
                  <a:pt x="173273" y="178594"/>
                  <a:pt x="166688" y="178594"/>
                </a:cubicBezTo>
                <a:lnTo>
                  <a:pt x="71438" y="178594"/>
                </a:lnTo>
                <a:cubicBezTo>
                  <a:pt x="64852" y="178594"/>
                  <a:pt x="59531" y="173273"/>
                  <a:pt x="59531" y="166688"/>
                </a:cubicBezTo>
                <a:lnTo>
                  <a:pt x="59531" y="160734"/>
                </a:lnTo>
                <a:close/>
              </a:path>
            </a:pathLst>
          </a:custGeom>
        </p:spPr>
        <p:style>
          <a:lnRef idx="0">
            <a:srgbClr val="FFFFFF"/>
          </a:lnRef>
          <a:fillRef idx="1">
            <a:schemeClr val="accent2"/>
          </a:fillRef>
          <a:effectRef idx="0">
            <a:srgbClr val="FFFFFF"/>
          </a:effectRef>
          <a:fontRef idx="minor">
            <a:schemeClr val="lt1"/>
          </a:fontRef>
        </p:style>
      </p:sp>
      <p:sp>
        <p:nvSpPr>
          <p:cNvPr id="5" name="Text 48"/>
          <p:cNvSpPr/>
          <p:nvPr/>
        </p:nvSpPr>
        <p:spPr>
          <a:xfrm>
            <a:off x="754380" y="3636010"/>
            <a:ext cx="8439785" cy="290195"/>
          </a:xfrm>
          <a:prstGeom prst="rect">
            <a:avLst/>
          </a:prstGeom>
          <a:noFill/>
        </p:spPr>
        <p:txBody>
          <a:bodyPr wrap="square" lIns="0" tIns="0" rIns="0" bIns="0" rtlCol="0" anchor="ctr"/>
          <a:lstStyle/>
          <a:p>
            <a:pPr>
              <a:lnSpc>
                <a:spcPct val="120000"/>
              </a:lnSpc>
            </a:pPr>
            <a:r>
              <a:rPr lang="zh-CN" altLang="en-US" sz="1400" b="1" dirty="0">
                <a:solidFill>
                  <a:srgbClr val="4A4A4A"/>
                </a:solidFill>
                <a:latin typeface="微软雅黑" panose="020B0503020204020204" charset="-122"/>
                <a:ea typeface="微软雅黑" panose="020B0503020204020204" charset="-122"/>
                <a:cs typeface="Alimama ShuHeiTi" pitchFamily="34" charset="-120"/>
              </a:rPr>
              <a:t>与目录内同领域药品烟酸类、贝特类相比具</a:t>
            </a:r>
            <a:r>
              <a:rPr lang="zh-CN" altLang="en-US" sz="1400" b="1" dirty="0">
                <a:solidFill>
                  <a:srgbClr val="4A4A4A"/>
                </a:solidFill>
                <a:latin typeface="微软雅黑" panose="020B0503020204020204" charset="-122"/>
                <a:ea typeface="微软雅黑" panose="020B0503020204020204" charset="-122"/>
                <a:cs typeface="Alimama ShuHeiTi" pitchFamily="34" charset="-120"/>
              </a:rPr>
              <a:t>有安全优势</a:t>
            </a:r>
            <a:endParaRPr lang="zh-CN" altLang="en-US" sz="1400" b="1" dirty="0">
              <a:solidFill>
                <a:srgbClr val="4A4A4A"/>
              </a:solidFill>
              <a:latin typeface="微软雅黑" panose="020B0503020204020204" charset="-122"/>
              <a:ea typeface="微软雅黑" panose="020B0503020204020204" charset="-122"/>
              <a:cs typeface="Alimama ShuHeiTi" pitchFamily="34" charset="-120"/>
            </a:endParaRPr>
          </a:p>
        </p:txBody>
      </p:sp>
      <p:sp>
        <p:nvSpPr>
          <p:cNvPr id="6" name="Shape 50"/>
          <p:cNvSpPr/>
          <p:nvPr/>
        </p:nvSpPr>
        <p:spPr>
          <a:xfrm flipH="1">
            <a:off x="400050" y="4023360"/>
            <a:ext cx="87630" cy="2209165"/>
          </a:xfrm>
          <a:custGeom>
            <a:avLst/>
            <a:gdLst/>
            <a:ahLst/>
            <a:cxnLst/>
            <a:rect l="l" t="t" r="r" b="b"/>
            <a:pathLst>
              <a:path w="31750" h="1778000">
                <a:moveTo>
                  <a:pt x="31750" y="0"/>
                </a:moveTo>
                <a:lnTo>
                  <a:pt x="31750" y="0"/>
                </a:lnTo>
                <a:lnTo>
                  <a:pt x="31750" y="1778000"/>
                </a:lnTo>
                <a:lnTo>
                  <a:pt x="31750" y="1778000"/>
                </a:lnTo>
                <a:cubicBezTo>
                  <a:pt x="14227" y="1778000"/>
                  <a:pt x="0" y="1763773"/>
                  <a:pt x="0" y="1746250"/>
                </a:cubicBezTo>
                <a:lnTo>
                  <a:pt x="0" y="31750"/>
                </a:lnTo>
                <a:cubicBezTo>
                  <a:pt x="0" y="14227"/>
                  <a:pt x="14227" y="0"/>
                  <a:pt x="31750" y="0"/>
                </a:cubicBezTo>
                <a:close/>
              </a:path>
            </a:pathLst>
          </a:custGeom>
        </p:spPr>
        <p:style>
          <a:lnRef idx="0">
            <a:srgbClr val="FFFFFF"/>
          </a:lnRef>
          <a:fillRef idx="1">
            <a:schemeClr val="accent2"/>
          </a:fillRef>
          <a:effectRef idx="0">
            <a:srgbClr val="FFFFFF"/>
          </a:effectRef>
          <a:fontRef idx="minor">
            <a:schemeClr val="lt1"/>
          </a:fontRef>
        </p:style>
        <p:txBody>
          <a:bodyPr/>
          <a:p>
            <a:endParaRPr lang="zh-CN" altLang="en-US">
              <a:latin typeface="微软雅黑" panose="020B0503020204020204" charset="-122"/>
              <a:ea typeface="微软雅黑" panose="020B0503020204020204" charset="-122"/>
            </a:endParaRPr>
          </a:p>
        </p:txBody>
      </p:sp>
      <p:sp>
        <p:nvSpPr>
          <p:cNvPr id="8" name="Shape 49"/>
          <p:cNvSpPr/>
          <p:nvPr/>
        </p:nvSpPr>
        <p:spPr>
          <a:xfrm>
            <a:off x="429260" y="4013835"/>
            <a:ext cx="5559425" cy="2268855"/>
          </a:xfrm>
          <a:custGeom>
            <a:avLst/>
            <a:gdLst/>
            <a:ahLst/>
            <a:cxnLst/>
            <a:rect l="l" t="t" r="r" b="b"/>
            <a:pathLst>
              <a:path w="5572125" h="1778000">
                <a:moveTo>
                  <a:pt x="31750" y="0"/>
                </a:moveTo>
                <a:lnTo>
                  <a:pt x="5508633" y="0"/>
                </a:lnTo>
                <a:cubicBezTo>
                  <a:pt x="5543698" y="0"/>
                  <a:pt x="5572125" y="28427"/>
                  <a:pt x="5572125" y="63492"/>
                </a:cubicBezTo>
                <a:lnTo>
                  <a:pt x="5572125" y="1714508"/>
                </a:lnTo>
                <a:cubicBezTo>
                  <a:pt x="5572125" y="1749573"/>
                  <a:pt x="5543698" y="1778000"/>
                  <a:pt x="5508633" y="1778000"/>
                </a:cubicBezTo>
                <a:lnTo>
                  <a:pt x="31750" y="1778000"/>
                </a:lnTo>
                <a:cubicBezTo>
                  <a:pt x="14215" y="1778000"/>
                  <a:pt x="0" y="1763785"/>
                  <a:pt x="0" y="1746250"/>
                </a:cubicBezTo>
                <a:lnTo>
                  <a:pt x="0" y="31750"/>
                </a:lnTo>
                <a:cubicBezTo>
                  <a:pt x="0" y="14227"/>
                  <a:pt x="14227" y="0"/>
                  <a:pt x="31750" y="0"/>
                </a:cubicBezTo>
                <a:close/>
              </a:path>
            </a:pathLst>
          </a:custGeom>
          <a:solidFill>
            <a:schemeClr val="bg1"/>
          </a:solidFill>
        </p:spPr>
        <p:txBody>
          <a:bodyPr/>
          <a:p>
            <a:endParaRPr lang="zh-CN" altLang="en-US"/>
          </a:p>
        </p:txBody>
      </p:sp>
      <p:sp>
        <p:nvSpPr>
          <p:cNvPr id="13" name="Shape 53"/>
          <p:cNvSpPr/>
          <p:nvPr/>
        </p:nvSpPr>
        <p:spPr>
          <a:xfrm>
            <a:off x="579755" y="4366895"/>
            <a:ext cx="5565775" cy="720090"/>
          </a:xfrm>
          <a:custGeom>
            <a:avLst/>
            <a:gdLst/>
            <a:ahLst/>
            <a:cxnLst/>
            <a:rect l="l" t="t" r="r" b="b"/>
            <a:pathLst>
              <a:path w="5302250" h="508000">
                <a:moveTo>
                  <a:pt x="63500" y="0"/>
                </a:moveTo>
                <a:lnTo>
                  <a:pt x="5238750" y="0"/>
                </a:lnTo>
                <a:cubicBezTo>
                  <a:pt x="5273797" y="0"/>
                  <a:pt x="5302250" y="28453"/>
                  <a:pt x="5302250" y="63500"/>
                </a:cubicBezTo>
                <a:lnTo>
                  <a:pt x="5302250" y="444500"/>
                </a:lnTo>
                <a:cubicBezTo>
                  <a:pt x="5302250" y="479547"/>
                  <a:pt x="5273797" y="508000"/>
                  <a:pt x="5238750" y="508000"/>
                </a:cubicBezTo>
                <a:lnTo>
                  <a:pt x="63500" y="508000"/>
                </a:lnTo>
                <a:cubicBezTo>
                  <a:pt x="28453" y="508000"/>
                  <a:pt x="0" y="479547"/>
                  <a:pt x="0" y="444500"/>
                </a:cubicBezTo>
                <a:lnTo>
                  <a:pt x="0" y="63500"/>
                </a:lnTo>
                <a:cubicBezTo>
                  <a:pt x="0" y="28453"/>
                  <a:pt x="28453" y="0"/>
                  <a:pt x="63500" y="0"/>
                </a:cubicBezTo>
                <a:close/>
              </a:path>
            </a:pathLst>
          </a:custGeom>
          <a:solidFill>
            <a:srgbClr val="FFFFFF"/>
          </a:solidFill>
        </p:spPr>
      </p:sp>
      <p:sp>
        <p:nvSpPr>
          <p:cNvPr id="57" name="Text 55"/>
          <p:cNvSpPr/>
          <p:nvPr/>
        </p:nvSpPr>
        <p:spPr>
          <a:xfrm>
            <a:off x="579755" y="4077970"/>
            <a:ext cx="4823460" cy="2073910"/>
          </a:xfrm>
          <a:prstGeom prst="rect">
            <a:avLst/>
          </a:prstGeom>
          <a:noFill/>
        </p:spPr>
        <p:txBody>
          <a:bodyPr wrap="square" lIns="0" tIns="0" rIns="0" bIns="0" rtlCol="0" anchor="ctr"/>
          <a:lstStyle/>
          <a:p>
            <a:pPr>
              <a:lnSpc>
                <a:spcPct val="125000"/>
              </a:lnSpc>
              <a:spcBef>
                <a:spcPts val="0"/>
              </a:spcBef>
              <a:spcAft>
                <a:spcPts val="0"/>
              </a:spcAft>
            </a:pPr>
            <a:r>
              <a:rPr 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慢性肾脏病(CKD)患者</a:t>
            </a: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a:t>
            </a:r>
            <a:endParaRPr lang="en-US" sz="1200" b="1" dirty="0">
              <a:solidFill>
                <a:srgbClr val="4A4A4A"/>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600"/>
              </a:spcBef>
              <a:spcAft>
                <a:spcPts val="0"/>
              </a:spcAft>
            </a:pPr>
            <a:r>
              <a:rPr 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贝特类药物局限性</a:t>
            </a:r>
            <a:endParaRPr lang="en-US" sz="1200" b="1" dirty="0">
              <a:solidFill>
                <a:srgbClr val="4A4A4A"/>
              </a:solidFill>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rPr>
              <a:t>不建议用于CKD 3b-5期患者,透析患者禁用,肾移植患者需警惕</a:t>
            </a:r>
            <a:r>
              <a:rPr lang="zh-CN" alt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rPr>
              <a:t>与免疫抑制剂</a:t>
            </a:r>
            <a:r>
              <a:rPr 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rPr>
              <a:t>联用风险</a:t>
            </a:r>
            <a:endParaRPr 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endParaRPr>
          </a:p>
          <a:p>
            <a:pPr>
              <a:lnSpc>
                <a:spcPct val="125000"/>
              </a:lnSpc>
              <a:spcBef>
                <a:spcPts val="600"/>
              </a:spcBef>
              <a:spcAft>
                <a:spcPts val="0"/>
              </a:spcAft>
            </a:pP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IPE的优势</a:t>
            </a:r>
            <a:endParaRPr lang="en-US" sz="1200" b="1" dirty="0">
              <a:solidFill>
                <a:schemeClr val="accent2"/>
              </a:solidFill>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sym typeface="+mn-ea"/>
              </a:rPr>
              <a:t>对于接受他汀类药物治疗后TG仍高的CKD患者,</a:t>
            </a: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建议联用处方级ω-3脂肪酸(如IP</a:t>
            </a: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E)</a:t>
            </a:r>
            <a:endParaRPr lang="en-US" alt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58" name="Shape 56"/>
          <p:cNvSpPr/>
          <p:nvPr/>
        </p:nvSpPr>
        <p:spPr>
          <a:xfrm>
            <a:off x="6413500" y="4050030"/>
            <a:ext cx="4660900" cy="1905000"/>
          </a:xfrm>
          <a:custGeom>
            <a:avLst/>
            <a:gdLst/>
            <a:ahLst/>
            <a:cxnLst/>
            <a:rect l="l" t="t" r="r" b="b"/>
            <a:pathLst>
              <a:path w="5302250" h="508000">
                <a:moveTo>
                  <a:pt x="63500" y="0"/>
                </a:moveTo>
                <a:lnTo>
                  <a:pt x="5238750" y="0"/>
                </a:lnTo>
                <a:cubicBezTo>
                  <a:pt x="5273797" y="0"/>
                  <a:pt x="5302250" y="28453"/>
                  <a:pt x="5302250" y="63500"/>
                </a:cubicBezTo>
                <a:lnTo>
                  <a:pt x="5302250" y="444500"/>
                </a:lnTo>
                <a:cubicBezTo>
                  <a:pt x="5302250" y="479547"/>
                  <a:pt x="5273797" y="508000"/>
                  <a:pt x="5238750" y="508000"/>
                </a:cubicBezTo>
                <a:lnTo>
                  <a:pt x="63500" y="508000"/>
                </a:lnTo>
                <a:cubicBezTo>
                  <a:pt x="28453" y="508000"/>
                  <a:pt x="0" y="479547"/>
                  <a:pt x="0" y="444500"/>
                </a:cubicBezTo>
                <a:lnTo>
                  <a:pt x="0" y="63500"/>
                </a:lnTo>
                <a:cubicBezTo>
                  <a:pt x="0" y="28453"/>
                  <a:pt x="28453" y="0"/>
                  <a:pt x="63500" y="0"/>
                </a:cubicBezTo>
                <a:close/>
              </a:path>
            </a:pathLst>
          </a:custGeom>
          <a:noFill/>
          <a:extLst>
            <a:ext uri="{909E8E84-426E-40DD-AFC4-6F175D3DCCD1}">
              <a14:hiddenFill xmlns:a14="http://schemas.microsoft.com/office/drawing/2010/main">
                <a:solidFill>
                  <a:srgbClr val="FFFFFF"/>
                </a:solidFill>
              </a14:hiddenFill>
            </a:ext>
          </a:extLst>
        </p:spPr>
        <p:txBody>
          <a:bodyPr/>
          <a:p>
            <a:pPr>
              <a:lnSpc>
                <a:spcPct val="120000"/>
              </a:lnSpc>
              <a:spcBef>
                <a:spcPts val="0"/>
              </a:spcBef>
              <a:spcAft>
                <a:spcPts val="0"/>
              </a:spcAft>
            </a:pPr>
            <a:r>
              <a:rPr 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妊娠期患者</a:t>
            </a: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a:t>
            </a:r>
            <a:endParaRPr lang="en-US" sz="1200" b="1" dirty="0">
              <a:solidFill>
                <a:srgbClr val="4A4A4A"/>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600"/>
              </a:spcBef>
              <a:spcAft>
                <a:spcPts val="0"/>
              </a:spcAft>
            </a:pPr>
            <a:r>
              <a:rPr 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传统降脂药物禁忌</a:t>
            </a:r>
            <a:endParaRPr lang="en-US" sz="1200" b="1" dirty="0">
              <a:solidFill>
                <a:srgbClr val="4A4A4A"/>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0"/>
              </a:spcBef>
              <a:spcAft>
                <a:spcPts val="0"/>
              </a:spcAft>
            </a:pPr>
            <a:r>
              <a:rPr 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sym typeface="+mn-ea"/>
              </a:rPr>
              <a:t>他汀、依折麦布、烟酸因致畸性禁忌使用,贝特类需权衡利弊</a:t>
            </a:r>
            <a:endParaRPr lang="en-US" sz="1200" dirty="0">
              <a:solidFill>
                <a:schemeClr val="tx1">
                  <a:alpha val="70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600"/>
              </a:spcBef>
              <a:spcAft>
                <a:spcPts val="0"/>
              </a:spcAft>
            </a:pP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IPE的优势</a:t>
            </a:r>
            <a:endParaRPr lang="en-US" sz="1200" b="1" dirty="0">
              <a:solidFill>
                <a:schemeClr val="accent2"/>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0"/>
              </a:spcBef>
              <a:spcAft>
                <a:spcPts val="0"/>
              </a:spcAft>
            </a:pPr>
            <a:r>
              <a:rPr 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sym typeface="+mn-ea"/>
              </a:rPr>
              <a:t>在充分改变生活方式的基础上</a:t>
            </a:r>
            <a:r>
              <a:rPr lang="zh-CN" alt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sym typeface="+mn-ea"/>
              </a:rPr>
              <a:t>，</a:t>
            </a: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处方级ω-3脂肪酸能有效并相对安全地降低TG</a:t>
            </a:r>
            <a:r>
              <a:rPr lang="en-US" sz="1200" dirty="0">
                <a:solidFill>
                  <a:schemeClr val="accent2">
                    <a:alpha val="80000"/>
                  </a:schemeClr>
                </a:solidFill>
                <a:latin typeface="微软雅黑" panose="020B0503020204020204" charset="-122"/>
                <a:ea typeface="微软雅黑" panose="020B0503020204020204" charset="-122"/>
                <a:cs typeface="微软雅黑" panose="020B0503020204020204" charset="-122"/>
                <a:sym typeface="+mn-ea"/>
              </a:rPr>
              <a:t>,</a:t>
            </a:r>
            <a:r>
              <a:rPr 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sym typeface="+mn-ea"/>
              </a:rPr>
              <a:t>是妊娠合并重度或极重度HTG的可选药物</a:t>
            </a:r>
            <a:endParaRPr lang="en-US" altLang="en-US" sz="1200" b="1" dirty="0">
              <a:solidFill>
                <a:schemeClr val="tx1">
                  <a:alpha val="8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Shape 60"/>
          <p:cNvSpPr/>
          <p:nvPr/>
        </p:nvSpPr>
        <p:spPr>
          <a:xfrm>
            <a:off x="6263005" y="1132205"/>
            <a:ext cx="102235" cy="2063115"/>
          </a:xfrm>
          <a:custGeom>
            <a:avLst/>
            <a:gdLst/>
            <a:ahLst/>
            <a:cxnLst/>
            <a:rect l="l" t="t" r="r" b="b"/>
            <a:pathLst>
              <a:path w="31750" h="1778000">
                <a:moveTo>
                  <a:pt x="31750" y="0"/>
                </a:moveTo>
                <a:lnTo>
                  <a:pt x="31750" y="0"/>
                </a:lnTo>
                <a:lnTo>
                  <a:pt x="31750" y="1778000"/>
                </a:lnTo>
                <a:lnTo>
                  <a:pt x="31750" y="1778000"/>
                </a:lnTo>
                <a:cubicBezTo>
                  <a:pt x="14227" y="1778000"/>
                  <a:pt x="0" y="1763773"/>
                  <a:pt x="0" y="1746250"/>
                </a:cubicBezTo>
                <a:lnTo>
                  <a:pt x="0" y="31750"/>
                </a:lnTo>
                <a:cubicBezTo>
                  <a:pt x="0" y="14227"/>
                  <a:pt x="14227" y="0"/>
                  <a:pt x="31750" y="0"/>
                </a:cubicBezTo>
                <a:close/>
              </a:path>
            </a:pathLst>
          </a:custGeom>
        </p:spPr>
        <p:style>
          <a:lnRef idx="0">
            <a:srgbClr val="FFFFFF"/>
          </a:lnRef>
          <a:fillRef idx="1">
            <a:schemeClr val="accent2"/>
          </a:fillRef>
          <a:effectRef idx="0">
            <a:srgbClr val="FFFFFF"/>
          </a:effectRef>
          <a:fontRef idx="minor">
            <a:schemeClr val="lt1"/>
          </a:fontRef>
        </p:style>
        <p:txBody>
          <a:bodyPr/>
          <a:p>
            <a:endParaRPr lang="zh-CN" altLang="en-US">
              <a:latin typeface="微软雅黑" panose="020B0503020204020204" charset="-122"/>
              <a:ea typeface="微软雅黑" panose="020B0503020204020204" charset="-122"/>
            </a:endParaRPr>
          </a:p>
        </p:txBody>
      </p:sp>
      <p:sp>
        <p:nvSpPr>
          <p:cNvPr id="61" name="Shape 59"/>
          <p:cNvSpPr/>
          <p:nvPr/>
        </p:nvSpPr>
        <p:spPr>
          <a:xfrm>
            <a:off x="6294755" y="1031240"/>
            <a:ext cx="5362575" cy="2164080"/>
          </a:xfrm>
          <a:custGeom>
            <a:avLst/>
            <a:gdLst/>
            <a:ahLst/>
            <a:cxnLst/>
            <a:rect l="l" t="t" r="r" b="b"/>
            <a:pathLst>
              <a:path w="5572125" h="1778000">
                <a:moveTo>
                  <a:pt x="31750" y="0"/>
                </a:moveTo>
                <a:lnTo>
                  <a:pt x="5508633" y="0"/>
                </a:lnTo>
                <a:cubicBezTo>
                  <a:pt x="5543698" y="0"/>
                  <a:pt x="5572125" y="28427"/>
                  <a:pt x="5572125" y="63492"/>
                </a:cubicBezTo>
                <a:lnTo>
                  <a:pt x="5572125" y="1714508"/>
                </a:lnTo>
                <a:cubicBezTo>
                  <a:pt x="5572125" y="1749573"/>
                  <a:pt x="5543698" y="1778000"/>
                  <a:pt x="5508633" y="1778000"/>
                </a:cubicBezTo>
                <a:lnTo>
                  <a:pt x="31750" y="1778000"/>
                </a:lnTo>
                <a:cubicBezTo>
                  <a:pt x="14215" y="1778000"/>
                  <a:pt x="0" y="1763785"/>
                  <a:pt x="0" y="1746250"/>
                </a:cubicBezTo>
                <a:lnTo>
                  <a:pt x="0" y="31750"/>
                </a:lnTo>
                <a:cubicBezTo>
                  <a:pt x="0" y="14227"/>
                  <a:pt x="14227" y="0"/>
                  <a:pt x="31750" y="0"/>
                </a:cubicBezTo>
                <a:close/>
              </a:path>
            </a:pathLst>
          </a:custGeom>
          <a:solidFill>
            <a:schemeClr val="bg1"/>
          </a:solidFill>
          <a:effectLst>
            <a:outerShdw blurRad="50800" dist="38100" dir="2700000" algn="tl" rotWithShape="0">
              <a:prstClr val="black">
                <a:alpha val="40000"/>
              </a:prstClr>
            </a:outerShdw>
          </a:effectLst>
        </p:spPr>
      </p:sp>
      <p:sp>
        <p:nvSpPr>
          <p:cNvPr id="63" name="Shape 61"/>
          <p:cNvSpPr/>
          <p:nvPr/>
        </p:nvSpPr>
        <p:spPr>
          <a:xfrm>
            <a:off x="6561455" y="1273175"/>
            <a:ext cx="133985" cy="177165"/>
          </a:xfrm>
          <a:custGeom>
            <a:avLst/>
            <a:gdLst/>
            <a:ahLst/>
            <a:cxnLst/>
            <a:rect l="l" t="t" r="r" b="b"/>
            <a:pathLst>
              <a:path w="119063" h="158750">
                <a:moveTo>
                  <a:pt x="37207" y="27285"/>
                </a:moveTo>
                <a:cubicBezTo>
                  <a:pt x="37207" y="14964"/>
                  <a:pt x="47210" y="4961"/>
                  <a:pt x="59531" y="4961"/>
                </a:cubicBezTo>
                <a:cubicBezTo>
                  <a:pt x="71852" y="4961"/>
                  <a:pt x="81855" y="14964"/>
                  <a:pt x="81855" y="27285"/>
                </a:cubicBezTo>
                <a:cubicBezTo>
                  <a:pt x="81855" y="39606"/>
                  <a:pt x="71852" y="49609"/>
                  <a:pt x="59531" y="49609"/>
                </a:cubicBezTo>
                <a:cubicBezTo>
                  <a:pt x="47210" y="49609"/>
                  <a:pt x="37207" y="39606"/>
                  <a:pt x="37207" y="27285"/>
                </a:cubicBezTo>
                <a:close/>
                <a:moveTo>
                  <a:pt x="2387" y="44803"/>
                </a:moveTo>
                <a:cubicBezTo>
                  <a:pt x="6418" y="39253"/>
                  <a:pt x="14170" y="38044"/>
                  <a:pt x="19720" y="42075"/>
                </a:cubicBezTo>
                <a:lnTo>
                  <a:pt x="30944" y="50229"/>
                </a:lnTo>
                <a:cubicBezTo>
                  <a:pt x="39253" y="56276"/>
                  <a:pt x="49268" y="59531"/>
                  <a:pt x="59531" y="59531"/>
                </a:cubicBezTo>
                <a:cubicBezTo>
                  <a:pt x="69794" y="59531"/>
                  <a:pt x="79809" y="56276"/>
                  <a:pt x="88119" y="50229"/>
                </a:cubicBezTo>
                <a:lnTo>
                  <a:pt x="99343" y="42044"/>
                </a:lnTo>
                <a:cubicBezTo>
                  <a:pt x="104893" y="38013"/>
                  <a:pt x="112644" y="39253"/>
                  <a:pt x="116675" y="44772"/>
                </a:cubicBezTo>
                <a:cubicBezTo>
                  <a:pt x="120706" y="50292"/>
                  <a:pt x="119466" y="58074"/>
                  <a:pt x="113947" y="62105"/>
                </a:cubicBezTo>
                <a:lnTo>
                  <a:pt x="102722" y="70290"/>
                </a:lnTo>
                <a:cubicBezTo>
                  <a:pt x="98506" y="73360"/>
                  <a:pt x="94010" y="75933"/>
                  <a:pt x="89297" y="78042"/>
                </a:cubicBezTo>
                <a:lnTo>
                  <a:pt x="89297" y="89297"/>
                </a:lnTo>
                <a:lnTo>
                  <a:pt x="29766" y="89297"/>
                </a:lnTo>
                <a:lnTo>
                  <a:pt x="29766" y="78042"/>
                </a:lnTo>
                <a:cubicBezTo>
                  <a:pt x="25053" y="75964"/>
                  <a:pt x="20557" y="73360"/>
                  <a:pt x="16340" y="70290"/>
                </a:cubicBezTo>
                <a:lnTo>
                  <a:pt x="5116" y="62105"/>
                </a:lnTo>
                <a:cubicBezTo>
                  <a:pt x="-434" y="58074"/>
                  <a:pt x="-1643" y="50323"/>
                  <a:pt x="2387" y="44772"/>
                </a:cubicBezTo>
                <a:close/>
                <a:moveTo>
                  <a:pt x="30231" y="102102"/>
                </a:moveTo>
                <a:lnTo>
                  <a:pt x="49020" y="118535"/>
                </a:lnTo>
                <a:lnTo>
                  <a:pt x="40959" y="130070"/>
                </a:lnTo>
                <a:lnTo>
                  <a:pt x="48493" y="137604"/>
                </a:lnTo>
                <a:cubicBezTo>
                  <a:pt x="53330" y="142441"/>
                  <a:pt x="53330" y="150285"/>
                  <a:pt x="48493" y="155153"/>
                </a:cubicBezTo>
                <a:cubicBezTo>
                  <a:pt x="43656" y="160021"/>
                  <a:pt x="35812" y="159990"/>
                  <a:pt x="30944" y="155153"/>
                </a:cubicBezTo>
                <a:lnTo>
                  <a:pt x="16061" y="140271"/>
                </a:lnTo>
                <a:cubicBezTo>
                  <a:pt x="11782" y="135992"/>
                  <a:pt x="11193" y="129294"/>
                  <a:pt x="14635" y="124365"/>
                </a:cubicBezTo>
                <a:lnTo>
                  <a:pt x="30200" y="102102"/>
                </a:lnTo>
                <a:close/>
                <a:moveTo>
                  <a:pt x="70073" y="118535"/>
                </a:moveTo>
                <a:lnTo>
                  <a:pt x="88863" y="102102"/>
                </a:lnTo>
                <a:lnTo>
                  <a:pt x="104428" y="124365"/>
                </a:lnTo>
                <a:cubicBezTo>
                  <a:pt x="107869" y="129294"/>
                  <a:pt x="107280" y="135992"/>
                  <a:pt x="103032" y="140240"/>
                </a:cubicBezTo>
                <a:lnTo>
                  <a:pt x="88150" y="155122"/>
                </a:lnTo>
                <a:cubicBezTo>
                  <a:pt x="83313" y="159959"/>
                  <a:pt x="75468" y="159959"/>
                  <a:pt x="70600" y="155122"/>
                </a:cubicBezTo>
                <a:cubicBezTo>
                  <a:pt x="65732" y="150285"/>
                  <a:pt x="65763" y="142441"/>
                  <a:pt x="70600" y="137573"/>
                </a:cubicBezTo>
                <a:lnTo>
                  <a:pt x="78135" y="130039"/>
                </a:lnTo>
                <a:lnTo>
                  <a:pt x="70073" y="118504"/>
                </a:lnTo>
                <a:close/>
              </a:path>
            </a:pathLst>
          </a:custGeom>
        </p:spPr>
        <p:style>
          <a:lnRef idx="0">
            <a:srgbClr val="FFFFFF"/>
          </a:lnRef>
          <a:fillRef idx="1">
            <a:schemeClr val="accent2"/>
          </a:fillRef>
          <a:effectRef idx="0">
            <a:srgbClr val="FFFFFF"/>
          </a:effectRef>
          <a:fontRef idx="minor">
            <a:schemeClr val="lt1"/>
          </a:fontRef>
        </p:style>
      </p:sp>
      <p:sp>
        <p:nvSpPr>
          <p:cNvPr id="64" name="Text 62"/>
          <p:cNvSpPr/>
          <p:nvPr/>
        </p:nvSpPr>
        <p:spPr>
          <a:xfrm>
            <a:off x="6825615" y="1174115"/>
            <a:ext cx="4770120" cy="315595"/>
          </a:xfrm>
          <a:prstGeom prst="rect">
            <a:avLst/>
          </a:prstGeom>
          <a:noFill/>
        </p:spPr>
        <p:txBody>
          <a:bodyPr wrap="square" lIns="0" tIns="0" rIns="0" bIns="0" rtlCol="0" anchor="ctr"/>
          <a:lstStyle/>
          <a:p>
            <a:pPr>
              <a:lnSpc>
                <a:spcPct val="130000"/>
              </a:lnSpc>
            </a:pPr>
            <a:r>
              <a:rPr lang="zh-CN" altLang="en-US" sz="1320" b="1" dirty="0">
                <a:solidFill>
                  <a:srgbClr val="4A4A4A"/>
                </a:solidFill>
                <a:latin typeface="微软雅黑" panose="020B0503020204020204" charset="-122"/>
                <a:ea typeface="微软雅黑" panose="020B0503020204020204" charset="-122"/>
                <a:cs typeface="Alimama ShuHeiTi" pitchFamily="34" charset="-120"/>
                <a:sym typeface="+mn-ea"/>
              </a:rPr>
              <a:t>与他汀联用降低心血管风险</a:t>
            </a:r>
            <a:endParaRPr lang="zh-CN" altLang="en-US" sz="1320" b="1" dirty="0">
              <a:solidFill>
                <a:srgbClr val="4A4A4A"/>
              </a:solidFill>
              <a:latin typeface="微软雅黑" panose="020B0503020204020204" charset="-122"/>
              <a:ea typeface="微软雅黑" panose="020B0503020204020204" charset="-122"/>
              <a:cs typeface="微软雅黑" panose="020B0503020204020204" charset="-122"/>
            </a:endParaRPr>
          </a:p>
        </p:txBody>
      </p:sp>
      <p:sp>
        <p:nvSpPr>
          <p:cNvPr id="65" name="Shape 63"/>
          <p:cNvSpPr/>
          <p:nvPr/>
        </p:nvSpPr>
        <p:spPr>
          <a:xfrm>
            <a:off x="6413500" y="1590675"/>
            <a:ext cx="5177155" cy="1604645"/>
          </a:xfrm>
          <a:custGeom>
            <a:avLst/>
            <a:gdLst/>
            <a:ahLst/>
            <a:cxnLst/>
            <a:rect l="l" t="t" r="r" b="b"/>
            <a:pathLst>
              <a:path w="5302250" h="508000">
                <a:moveTo>
                  <a:pt x="63500" y="0"/>
                </a:moveTo>
                <a:lnTo>
                  <a:pt x="5238750" y="0"/>
                </a:lnTo>
                <a:cubicBezTo>
                  <a:pt x="5273797" y="0"/>
                  <a:pt x="5302250" y="28453"/>
                  <a:pt x="5302250" y="63500"/>
                </a:cubicBezTo>
                <a:lnTo>
                  <a:pt x="5302250" y="444500"/>
                </a:lnTo>
                <a:cubicBezTo>
                  <a:pt x="5302250" y="479547"/>
                  <a:pt x="5273797" y="508000"/>
                  <a:pt x="5238750" y="508000"/>
                </a:cubicBezTo>
                <a:lnTo>
                  <a:pt x="63500" y="508000"/>
                </a:lnTo>
                <a:cubicBezTo>
                  <a:pt x="28453" y="508000"/>
                  <a:pt x="0" y="479547"/>
                  <a:pt x="0" y="444500"/>
                </a:cubicBezTo>
                <a:lnTo>
                  <a:pt x="0" y="63500"/>
                </a:lnTo>
                <a:cubicBezTo>
                  <a:pt x="0" y="28453"/>
                  <a:pt x="28453" y="0"/>
                  <a:pt x="63500" y="0"/>
                </a:cubicBezTo>
                <a:close/>
              </a:path>
            </a:pathLst>
          </a:custGeom>
          <a:solidFill>
            <a:srgbClr val="FFFFFF"/>
          </a:solidFill>
        </p:spPr>
        <p:txBody>
          <a:bodyPr/>
          <a:p>
            <a:pPr indent="0" fontAlgn="auto">
              <a:lnSpc>
                <a:spcPct val="125000"/>
              </a:lnSpc>
            </a:pPr>
            <a:r>
              <a:rPr lang="zh-CN" altLang="en-US" sz="12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在同类调脂药物中，烟酸类、贝特类均无具备普适性的心血管硬终点获益证据。多项研究证实，二者与他汀类药物联用时，会升高肌病、横纹肌溶解综合征及肝肾功能异常的发生风险。</a:t>
            </a:r>
            <a:endParaRPr lang="zh-CN" alt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pPr>
            <a:r>
              <a:rPr 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IPE的优势</a:t>
            </a:r>
            <a:endParaRPr lang="en-US" sz="1200" b="1" dirty="0">
              <a:solidFill>
                <a:schemeClr val="accent2"/>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pPr>
            <a:r>
              <a:rPr lang="zh-CN" altLang="en-US" sz="12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与他汀联用不增加肌病、横纹肌溶解、肝肾功能损伤的风险，并且能降低心血管事件风险。</a:t>
            </a:r>
            <a:endParaRPr lang="zh-CN" altLang="en-US" sz="12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7" name="Text 65"/>
          <p:cNvSpPr/>
          <p:nvPr/>
        </p:nvSpPr>
        <p:spPr>
          <a:xfrm>
            <a:off x="6388100" y="1556385"/>
            <a:ext cx="5188585" cy="1238885"/>
          </a:xfrm>
          <a:prstGeom prst="rect">
            <a:avLst/>
          </a:prstGeom>
          <a:noFill/>
        </p:spPr>
        <p:txBody>
          <a:bodyPr wrap="square" lIns="0" tIns="0" rIns="0" bIns="0" rtlCol="0" anchor="ctr"/>
          <a:lstStyle/>
          <a:p>
            <a:pPr>
              <a:lnSpc>
                <a:spcPct val="120000"/>
              </a:lnSpc>
            </a:pPr>
            <a:endParaRPr lang="en-US" sz="1200" dirty="0">
              <a:solidFill>
                <a:srgbClr val="4A4A4A">
                  <a:alpha val="70000"/>
                </a:srgbClr>
              </a:solidFill>
              <a:latin typeface="微软雅黑" panose="020B0503020204020204" charset="-122"/>
              <a:ea typeface="微软雅黑" panose="020B0503020204020204" charset="-122"/>
              <a:cs typeface="Calibri" panose="020F0502020204030204" charset="0"/>
            </a:endParaRPr>
          </a:p>
        </p:txBody>
      </p:sp>
      <p:grpSp>
        <p:nvGrpSpPr>
          <p:cNvPr id="7" name="组合 6"/>
          <p:cNvGrpSpPr/>
          <p:nvPr/>
        </p:nvGrpSpPr>
        <p:grpSpPr>
          <a:xfrm>
            <a:off x="500380" y="1027430"/>
            <a:ext cx="5653292" cy="2167890"/>
            <a:chOff x="8847" y="1697"/>
            <a:chExt cx="7458" cy="3694"/>
          </a:xfrm>
        </p:grpSpPr>
        <p:sp>
          <p:nvSpPr>
            <p:cNvPr id="76" name="Shape 25"/>
            <p:cNvSpPr/>
            <p:nvPr>
              <p:custDataLst>
                <p:tags r:id="rId1"/>
              </p:custDataLst>
            </p:nvPr>
          </p:nvSpPr>
          <p:spPr>
            <a:xfrm>
              <a:off x="8847" y="1697"/>
              <a:ext cx="138" cy="3694"/>
            </a:xfrm>
            <a:custGeom>
              <a:avLst/>
              <a:gdLst/>
              <a:ahLst/>
              <a:cxnLst/>
              <a:rect l="l" t="t" r="r" b="b"/>
              <a:pathLst>
                <a:path w="33541" h="2482003">
                  <a:moveTo>
                    <a:pt x="33541" y="0"/>
                  </a:moveTo>
                  <a:lnTo>
                    <a:pt x="33541" y="0"/>
                  </a:lnTo>
                  <a:lnTo>
                    <a:pt x="33541" y="2482003"/>
                  </a:lnTo>
                  <a:lnTo>
                    <a:pt x="33541" y="2482003"/>
                  </a:lnTo>
                  <a:cubicBezTo>
                    <a:pt x="15017" y="2482003"/>
                    <a:pt x="0" y="2466986"/>
                    <a:pt x="0" y="2448462"/>
                  </a:cubicBezTo>
                  <a:lnTo>
                    <a:pt x="0" y="33541"/>
                  </a:lnTo>
                  <a:cubicBezTo>
                    <a:pt x="0" y="15029"/>
                    <a:pt x="15029" y="0"/>
                    <a:pt x="33541" y="0"/>
                  </a:cubicBezTo>
                  <a:close/>
                </a:path>
              </a:pathLst>
            </a:custGeom>
          </p:spPr>
          <p:style>
            <a:lnRef idx="0">
              <a:srgbClr val="FFFFFF"/>
            </a:lnRef>
            <a:fillRef idx="1">
              <a:schemeClr val="accent2"/>
            </a:fillRef>
            <a:effectRef idx="0">
              <a:srgbClr val="FFFFFF"/>
            </a:effectRef>
            <a:fontRef idx="minor">
              <a:schemeClr val="lt1"/>
            </a:fontRef>
          </p:style>
        </p:sp>
        <p:sp>
          <p:nvSpPr>
            <p:cNvPr id="75" name="Shape 24"/>
            <p:cNvSpPr/>
            <p:nvPr>
              <p:custDataLst>
                <p:tags r:id="rId2"/>
              </p:custDataLst>
            </p:nvPr>
          </p:nvSpPr>
          <p:spPr>
            <a:xfrm>
              <a:off x="8887" y="1697"/>
              <a:ext cx="7303" cy="3694"/>
            </a:xfrm>
            <a:custGeom>
              <a:avLst/>
              <a:gdLst/>
              <a:ahLst/>
              <a:cxnLst/>
              <a:rect l="l" t="t" r="r" b="b"/>
              <a:pathLst>
                <a:path w="3731389" h="2482003">
                  <a:moveTo>
                    <a:pt x="33541" y="0"/>
                  </a:moveTo>
                  <a:lnTo>
                    <a:pt x="3630769" y="0"/>
                  </a:lnTo>
                  <a:cubicBezTo>
                    <a:pt x="3686340" y="0"/>
                    <a:pt x="3731389" y="45049"/>
                    <a:pt x="3731389" y="100620"/>
                  </a:cubicBezTo>
                  <a:lnTo>
                    <a:pt x="3731389" y="2381382"/>
                  </a:lnTo>
                  <a:cubicBezTo>
                    <a:pt x="3731389" y="2436953"/>
                    <a:pt x="3686340" y="2482003"/>
                    <a:pt x="3630769" y="2482003"/>
                  </a:cubicBezTo>
                  <a:lnTo>
                    <a:pt x="33541" y="2482003"/>
                  </a:lnTo>
                  <a:cubicBezTo>
                    <a:pt x="15017" y="2482003"/>
                    <a:pt x="0" y="2466986"/>
                    <a:pt x="0" y="2448462"/>
                  </a:cubicBezTo>
                  <a:lnTo>
                    <a:pt x="0" y="33541"/>
                  </a:lnTo>
                  <a:cubicBezTo>
                    <a:pt x="0" y="15029"/>
                    <a:pt x="15029" y="0"/>
                    <a:pt x="33541" y="0"/>
                  </a:cubicBezTo>
                  <a:close/>
                </a:path>
              </a:pathLst>
            </a:custGeom>
            <a:solidFill>
              <a:srgbClr val="FFFFFF"/>
            </a:solidFill>
            <a:effectLst>
              <a:outerShdw blurRad="125777" dist="83851" dir="5400000" algn="bl" rotWithShape="0">
                <a:srgbClr val="000000">
                  <a:alpha val="10196"/>
                </a:srgbClr>
              </a:outerShdw>
            </a:effectLst>
          </p:spPr>
        </p:sp>
        <p:sp>
          <p:nvSpPr>
            <p:cNvPr id="79" name="Text 28"/>
            <p:cNvSpPr/>
            <p:nvPr>
              <p:custDataLst>
                <p:tags r:id="rId3"/>
              </p:custDataLst>
            </p:nvPr>
          </p:nvSpPr>
          <p:spPr>
            <a:xfrm>
              <a:off x="9543" y="1851"/>
              <a:ext cx="6762" cy="631"/>
            </a:xfrm>
            <a:prstGeom prst="rect">
              <a:avLst/>
            </a:prstGeom>
            <a:noFill/>
          </p:spPr>
          <p:txBody>
            <a:bodyPr wrap="square" lIns="0" tIns="0" rIns="0" bIns="0" rtlCol="0" anchor="ctr"/>
            <a:lstStyle/>
            <a:p>
              <a:pPr>
                <a:lnSpc>
                  <a:spcPct val="120000"/>
                </a:lnSpc>
              </a:pPr>
              <a:r>
                <a:rPr lang="zh-CN" altLang="en-US" sz="1320" b="1" dirty="0">
                  <a:solidFill>
                    <a:srgbClr val="4A4A4A"/>
                  </a:solidFill>
                  <a:latin typeface="微软雅黑" panose="020B0503020204020204" charset="-122"/>
                  <a:ea typeface="微软雅黑" panose="020B0503020204020204" charset="-122"/>
                  <a:cs typeface="微软雅黑" panose="020B0503020204020204" charset="-122"/>
                </a:rPr>
                <a:t>药品说明书收载的安全性信息与</a:t>
              </a:r>
              <a:r>
                <a:rPr lang="zh-CN" altLang="en-US" sz="1320" b="1" dirty="0">
                  <a:solidFill>
                    <a:srgbClr val="4A4A4A"/>
                  </a:solidFill>
                  <a:latin typeface="微软雅黑" panose="020B0503020204020204" charset="-122"/>
                  <a:ea typeface="微软雅黑" panose="020B0503020204020204" charset="-122"/>
                  <a:cs typeface="微软雅黑" panose="020B0503020204020204" charset="-122"/>
                  <a:sym typeface="+mn-ea"/>
                </a:rPr>
                <a:t>该药品在国内外不良反应发生情况</a:t>
              </a:r>
              <a:endParaRPr lang="zh-CN" altLang="en-US" sz="1320" b="1" dirty="0">
                <a:solidFill>
                  <a:srgbClr val="4A4A4A"/>
                </a:solidFill>
                <a:latin typeface="微软雅黑" panose="020B0503020204020204" charset="-122"/>
                <a:ea typeface="微软雅黑" panose="020B0503020204020204" charset="-122"/>
                <a:cs typeface="微软雅黑" panose="020B0503020204020204" charset="-122"/>
              </a:endParaRPr>
            </a:p>
          </p:txBody>
        </p:sp>
        <p:sp>
          <p:nvSpPr>
            <p:cNvPr id="86" name="Text 30"/>
            <p:cNvSpPr/>
            <p:nvPr>
              <p:custDataLst>
                <p:tags r:id="rId4"/>
              </p:custDataLst>
            </p:nvPr>
          </p:nvSpPr>
          <p:spPr>
            <a:xfrm>
              <a:off x="9056" y="2487"/>
              <a:ext cx="6696" cy="2609"/>
            </a:xfrm>
            <a:prstGeom prst="rect">
              <a:avLst/>
            </a:prstGeom>
            <a:solidFill>
              <a:schemeClr val="bg1"/>
            </a:solidFill>
            <a:effectLst/>
          </p:spPr>
          <p:txBody>
            <a:bodyPr wrap="square" lIns="0" tIns="0" rIns="0" bIns="0" rtlCol="0" anchor="ctr"/>
            <a:lstStyle/>
            <a:p>
              <a:pPr algn="l">
                <a:lnSpc>
                  <a:spcPct val="110000"/>
                </a:lnSpc>
              </a:pPr>
              <a:r>
                <a:rPr lang="zh-CN" alt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rPr>
                <a:t>重要不良反应，肝功能障碍（发生率不详）、黄疸（发生率不详）；可能会发生伴有</a:t>
              </a:r>
              <a:r>
                <a:rPr lang="en-US" altLang="zh-CN" sz="1200" dirty="0">
                  <a:solidFill>
                    <a:schemeClr val="tx1">
                      <a:alpha val="80000"/>
                    </a:schemeClr>
                  </a:solidFill>
                  <a:latin typeface="微软雅黑" panose="020B0503020204020204" charset="-122"/>
                  <a:ea typeface="微软雅黑" panose="020B0503020204020204" charset="-122"/>
                  <a:cs typeface="微软雅黑" panose="020B0503020204020204" charset="-122"/>
                </a:rPr>
                <a:t>AST、ALT、Al-P、γ-GTP、LDH、</a:t>
              </a:r>
              <a:r>
                <a:rPr lang="zh-CN" alt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rPr>
                <a:t>胆红素等升高的肝功能障碍、黄疸。 房颤（发生率不详）、房扑（发生率不详）</a:t>
              </a:r>
              <a:endParaRPr lang="zh-CN" altLang="en-US" sz="1200" dirty="0">
                <a:solidFill>
                  <a:schemeClr val="tx1">
                    <a:alpha val="80000"/>
                  </a:schemeClr>
                </a:solidFill>
                <a:latin typeface="微软雅黑" panose="020B0503020204020204" charset="-122"/>
                <a:ea typeface="微软雅黑" panose="020B0503020204020204" charset="-122"/>
                <a:cs typeface="微软雅黑" panose="020B0503020204020204" charset="-122"/>
              </a:endParaRPr>
            </a:p>
          </p:txBody>
        </p:sp>
        <p:sp>
          <p:nvSpPr>
            <p:cNvPr id="90" name="Shape 21"/>
            <p:cNvSpPr/>
            <p:nvPr>
              <p:custDataLst>
                <p:tags r:id="rId5"/>
              </p:custDataLst>
            </p:nvPr>
          </p:nvSpPr>
          <p:spPr>
            <a:xfrm>
              <a:off x="9224" y="2016"/>
              <a:ext cx="253" cy="355"/>
            </a:xfrm>
            <a:custGeom>
              <a:avLst/>
              <a:gdLst/>
              <a:ahLst/>
              <a:cxnLst/>
              <a:rect l="l" t="t" r="r" b="b"/>
              <a:pathLst>
                <a:path w="190500" h="190500">
                  <a:moveTo>
                    <a:pt x="95250" y="0"/>
                  </a:moveTo>
                  <a:cubicBezTo>
                    <a:pt x="96962" y="0"/>
                    <a:pt x="98673" y="372"/>
                    <a:pt x="100236" y="1079"/>
                  </a:cubicBezTo>
                  <a:lnTo>
                    <a:pt x="170334" y="30807"/>
                  </a:lnTo>
                  <a:cubicBezTo>
                    <a:pt x="178519" y="34268"/>
                    <a:pt x="184621" y="42342"/>
                    <a:pt x="184584" y="52090"/>
                  </a:cubicBezTo>
                  <a:cubicBezTo>
                    <a:pt x="184398" y="88999"/>
                    <a:pt x="169218" y="156530"/>
                    <a:pt x="105110" y="187226"/>
                  </a:cubicBezTo>
                  <a:cubicBezTo>
                    <a:pt x="98896" y="190202"/>
                    <a:pt x="91678" y="190202"/>
                    <a:pt x="85465" y="187226"/>
                  </a:cubicBezTo>
                  <a:cubicBezTo>
                    <a:pt x="21320" y="156530"/>
                    <a:pt x="6176" y="88999"/>
                    <a:pt x="5990" y="52090"/>
                  </a:cubicBezTo>
                  <a:cubicBezTo>
                    <a:pt x="5953" y="42342"/>
                    <a:pt x="12055" y="34268"/>
                    <a:pt x="20241" y="30807"/>
                  </a:cubicBezTo>
                  <a:lnTo>
                    <a:pt x="90301" y="1079"/>
                  </a:lnTo>
                  <a:cubicBezTo>
                    <a:pt x="91864" y="372"/>
                    <a:pt x="93538" y="0"/>
                    <a:pt x="95250" y="0"/>
                  </a:cubicBezTo>
                  <a:close/>
                  <a:moveTo>
                    <a:pt x="95250" y="24854"/>
                  </a:moveTo>
                  <a:lnTo>
                    <a:pt x="95250" y="165534"/>
                  </a:lnTo>
                  <a:cubicBezTo>
                    <a:pt x="146596" y="140680"/>
                    <a:pt x="160400" y="85613"/>
                    <a:pt x="160734" y="52648"/>
                  </a:cubicBezTo>
                  <a:lnTo>
                    <a:pt x="95250" y="24892"/>
                  </a:lnTo>
                  <a:lnTo>
                    <a:pt x="95250" y="24892"/>
                  </a:lnTo>
                  <a:close/>
                </a:path>
              </a:pathLst>
            </a:custGeom>
          </p:spPr>
          <p:style>
            <a:lnRef idx="0">
              <a:srgbClr val="FFFFFF"/>
            </a:lnRef>
            <a:fillRef idx="1">
              <a:schemeClr val="accent2"/>
            </a:fillRef>
            <a:effectRef idx="0">
              <a:srgbClr val="FFFFFF"/>
            </a:effectRef>
            <a:fontRef idx="minor">
              <a:schemeClr val="lt1"/>
            </a:fontRef>
          </p:style>
          <p:txBody>
            <a:bodyPr/>
            <a:p>
              <a:endParaRPr lang="zh-CN" altLang="en-US">
                <a:latin typeface="微软雅黑" panose="020B0503020204020204" charset="-122"/>
                <a:ea typeface="微软雅黑" panose="020B0503020204020204" charset="-122"/>
                <a:cs typeface="Calibri" panose="020F0502020204030204" charset="0"/>
              </a:endParaRPr>
            </a:p>
          </p:txBody>
        </p:sp>
      </p:grpSp>
      <p:sp>
        <p:nvSpPr>
          <p:cNvPr id="95" name="文本框 94"/>
          <p:cNvSpPr txBox="1"/>
          <p:nvPr/>
        </p:nvSpPr>
        <p:spPr>
          <a:xfrm>
            <a:off x="8356600" y="5863590"/>
            <a:ext cx="3378200" cy="649605"/>
          </a:xfrm>
          <a:prstGeom prst="rect">
            <a:avLst/>
          </a:prstGeom>
          <a:noFill/>
        </p:spPr>
        <p:txBody>
          <a:bodyPr wrap="square" rtlCol="0" anchor="t">
            <a:noAutofit/>
          </a:bodyPr>
          <a:p>
            <a:r>
              <a:rPr 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a:t>
            </a:r>
            <a:r>
              <a:rPr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N Engl J Med 2019;380:11-22. DOI: 10.1056/NEJMoa1812792.</a:t>
            </a:r>
            <a:endParaRPr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2.Bays HE, Ballantyne CM et al. Am J Cardiol. 2011 Sep 1;108(5):682-90.</a:t>
            </a:r>
            <a:endPar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3.Wang Y, Long M et al. J Clin Lipidol. 2025 Dec 14:S1933-2874(25)00539-2. doi:10.1016/j.jacl.2025.12.007.</a:t>
            </a:r>
            <a:endPar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《高甘油三酯血症临床管理多学科专家共识</a:t>
            </a:r>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(2023</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Shape 60"/>
          <p:cNvSpPr/>
          <p:nvPr/>
        </p:nvSpPr>
        <p:spPr>
          <a:xfrm>
            <a:off x="6261100" y="4070985"/>
            <a:ext cx="36000" cy="2063115"/>
          </a:xfrm>
          <a:custGeom>
            <a:avLst/>
            <a:gdLst/>
            <a:ahLst/>
            <a:cxnLst/>
            <a:rect l="l" t="t" r="r" b="b"/>
            <a:pathLst>
              <a:path w="31750" h="1778000">
                <a:moveTo>
                  <a:pt x="31750" y="0"/>
                </a:moveTo>
                <a:lnTo>
                  <a:pt x="31750" y="0"/>
                </a:lnTo>
                <a:lnTo>
                  <a:pt x="31750" y="1778000"/>
                </a:lnTo>
                <a:lnTo>
                  <a:pt x="31750" y="1778000"/>
                </a:lnTo>
                <a:cubicBezTo>
                  <a:pt x="14227" y="1778000"/>
                  <a:pt x="0" y="1763773"/>
                  <a:pt x="0" y="1746250"/>
                </a:cubicBezTo>
                <a:lnTo>
                  <a:pt x="0" y="31750"/>
                </a:lnTo>
                <a:cubicBezTo>
                  <a:pt x="0" y="14227"/>
                  <a:pt x="14227" y="0"/>
                  <a:pt x="31750" y="0"/>
                </a:cubicBezTo>
                <a:close/>
              </a:path>
            </a:pathLst>
          </a:custGeom>
        </p:spPr>
        <p:style>
          <a:lnRef idx="0">
            <a:srgbClr val="FFFFFF"/>
          </a:lnRef>
          <a:fillRef idx="1">
            <a:schemeClr val="accent2"/>
          </a:fillRef>
          <a:effectRef idx="0">
            <a:srgbClr val="FFFFFF"/>
          </a:effectRef>
          <a:fontRef idx="minor">
            <a:schemeClr val="lt1"/>
          </a:fontRef>
        </p:style>
        <p:txBody>
          <a:bodyPr/>
          <a:p>
            <a:endParaRPr lang="zh-CN" altLang="en-US">
              <a:latin typeface="微软雅黑" panose="020B0503020204020204" charset="-122"/>
              <a:ea typeface="微软雅黑" panose="020B0503020204020204" charset="-122"/>
            </a:endParaRPr>
          </a:p>
        </p:txBody>
      </p:sp>
      <p:sp>
        <p:nvSpPr>
          <p:cNvPr id="11" name="文本框 10"/>
          <p:cNvSpPr txBox="1"/>
          <p:nvPr/>
        </p:nvSpPr>
        <p:spPr>
          <a:xfrm>
            <a:off x="635" y="608330"/>
            <a:ext cx="11975465" cy="575310"/>
          </a:xfrm>
          <a:prstGeom prst="rect">
            <a:avLst/>
          </a:prstGeom>
          <a:noFill/>
        </p:spPr>
        <p:txBody>
          <a:bodyPr wrap="square" rtlCol="0">
            <a:noAutofit/>
          </a:bodyPr>
          <a:p>
            <a:pPr algn="ct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IPE</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整体安全性良好，可在特殊人群中使用</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6"/>
          <p:cNvSpPr/>
          <p:nvPr/>
        </p:nvSpPr>
        <p:spPr>
          <a:xfrm>
            <a:off x="516132" y="986009"/>
            <a:ext cx="10941050" cy="5822950"/>
          </a:xfrm>
          <a:prstGeom prst="rect">
            <a:avLst/>
          </a:prstGeom>
          <a:noFill/>
          <a:ln w="0" cap="flat">
            <a:noFill/>
            <a:prstDash val="solid"/>
            <a:miter lim="0"/>
          </a:ln>
        </p:spPr>
        <p:txBody>
          <a:bodyPr vert="horz" wrap="square" lIns="0" tIns="0" rIns="0" bIns="0"/>
          <a:lstStyle/>
          <a:p>
            <a:pPr algn="l" rtl="0" eaLnBrk="0">
              <a:lnSpc>
                <a:spcPct val="83000"/>
              </a:lnSpc>
            </a:pPr>
            <a:endParaRPr sz="2000" dirty="0">
              <a:latin typeface="微软雅黑" panose="020B0503020204020204" charset="-122"/>
              <a:ea typeface="微软雅黑" panose="020B0503020204020204" charset="-122"/>
              <a:cs typeface="Calibri" panose="020F0502020204030204" charset="0"/>
            </a:endParaRPr>
          </a:p>
        </p:txBody>
      </p:sp>
      <p:sp>
        <p:nvSpPr>
          <p:cNvPr id="11" name="文本框 10"/>
          <p:cNvSpPr txBox="1"/>
          <p:nvPr/>
        </p:nvSpPr>
        <p:spPr>
          <a:xfrm>
            <a:off x="635" y="679450"/>
            <a:ext cx="11975465" cy="575310"/>
          </a:xfrm>
          <a:prstGeom prst="rect">
            <a:avLst/>
          </a:prstGeom>
          <a:noFill/>
        </p:spPr>
        <p:txBody>
          <a:bodyPr wrap="square" rtlCol="0">
            <a:noAutofit/>
          </a:bodyPr>
          <a:p>
            <a:pPr algn="ct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临床试验和真实世界中，该药品的主要优势</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a:t>
            </a:r>
            <a:endParaRPr lang="en-US" altLang="zh-CN" sz="2000" b="1">
              <a:solidFill>
                <a:schemeClr val="accent1"/>
              </a:solidFill>
              <a:latin typeface="微软雅黑" panose="020B0503020204020204" charset="-122"/>
              <a:ea typeface="微软雅黑" panose="020B0503020204020204" charset="-122"/>
              <a:cs typeface="微软雅黑" panose="020B0503020204020204" charset="-122"/>
            </a:endParaRPr>
          </a:p>
          <a:p>
            <a:pPr algn="ct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IPE</a:t>
            </a: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显著降低</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TG</a:t>
            </a: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水平，且不升高</a:t>
            </a:r>
            <a:r>
              <a:rPr lang="en-US" altLang="zh-CN" sz="2000" b="1">
                <a:solidFill>
                  <a:schemeClr val="accent1"/>
                </a:solidFill>
                <a:latin typeface="微软雅黑" panose="020B0503020204020204" charset="-122"/>
                <a:ea typeface="微软雅黑" panose="020B0503020204020204" charset="-122"/>
                <a:cs typeface="微软雅黑" panose="020B0503020204020204" charset="-122"/>
              </a:rPr>
              <a:t>LDL-C</a:t>
            </a: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水平</a:t>
            </a:r>
            <a:r>
              <a:rPr lang="zh-CN" altLang="en-US" sz="2000" b="1">
                <a:solidFill>
                  <a:schemeClr val="accent1"/>
                </a:solidFill>
                <a:latin typeface="微软雅黑" panose="020B0503020204020204" charset="-122"/>
                <a:ea typeface="微软雅黑" panose="020B0503020204020204" charset="-122"/>
                <a:cs typeface="微软雅黑" panose="020B0503020204020204" charset="-122"/>
              </a:rPr>
              <a:t>。</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rot="0">
            <a:off x="720090" y="1450975"/>
            <a:ext cx="4584065" cy="4133107"/>
            <a:chOff x="1180" y="1149"/>
            <a:chExt cx="3605" cy="7015"/>
          </a:xfrm>
        </p:grpSpPr>
        <p:sp>
          <p:nvSpPr>
            <p:cNvPr id="12" name="文本框 11"/>
            <p:cNvSpPr txBox="1"/>
            <p:nvPr/>
          </p:nvSpPr>
          <p:spPr>
            <a:xfrm>
              <a:off x="1180" y="1149"/>
              <a:ext cx="3605" cy="521"/>
            </a:xfrm>
            <a:prstGeom prst="rect">
              <a:avLst/>
            </a:prstGeom>
            <a:noFill/>
          </p:spPr>
          <p:txBody>
            <a:bodyPr wrap="square">
              <a:spAutoFit/>
            </a:bodyPr>
            <a:lstStyle/>
            <a:p>
              <a:pPr>
                <a:lnSpc>
                  <a:spcPct val="100000"/>
                </a:lnSpc>
                <a:spcBef>
                  <a:spcPts val="0"/>
                </a:spcBef>
                <a:spcAft>
                  <a:spcPts val="200"/>
                </a:spcAft>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日本Ⅲ期研究</a:t>
              </a:r>
              <a:r>
                <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rPr>
                <a:t>JELIS</a:t>
              </a:r>
              <a:endParaRPr lang="en-US" altLang="zh-CN"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225" y="7443"/>
              <a:ext cx="3380" cy="721"/>
            </a:xfrm>
            <a:prstGeom prst="rect">
              <a:avLst/>
            </a:prstGeom>
          </p:spPr>
          <p:txBody>
            <a:bodyPr wrap="square">
              <a:spAutoFit/>
            </a:bodyPr>
            <a:lstStyle/>
            <a:p>
              <a:pPr indent="0" fontAlgn="auto">
                <a:lnSpc>
                  <a:spcPct val="120000"/>
                </a:lnSpc>
              </a:pP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日本</a:t>
              </a: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18,645</a:t>
              </a: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例患者</a:t>
              </a: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随机分为他汀单药和</a:t>
              </a: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EPA 1.8g/</a:t>
              </a: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天</a:t>
              </a: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他汀。进行了</a:t>
              </a: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a:t>
              </a:r>
              <a:r>
                <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年的随访。</a:t>
              </a:r>
              <a:endParaRPr lang="zh-CN" altLang="en-US"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0000"/>
                </a:lnSpc>
                <a:spcBef>
                  <a:spcPts val="300"/>
                </a:spcBef>
                <a:spcAft>
                  <a:spcPts val="0"/>
                </a:spcAft>
              </a:pP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Yokoyama M,et al.Lancet 2007;369:1090-8</a:t>
              </a:r>
              <a:endPar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1180" y="1707"/>
              <a:ext cx="3587" cy="1964"/>
            </a:xfrm>
            <a:prstGeom prst="rect">
              <a:avLst/>
            </a:prstGeom>
            <a:solidFill>
              <a:schemeClr val="bg1"/>
            </a:solidFill>
            <a:effectLst>
              <a:outerShdw blurRad="50800" dist="38100" dir="2700000" algn="tl" rotWithShape="0">
                <a:prstClr val="black">
                  <a:alpha val="40000"/>
                </a:prstClr>
              </a:outerShdw>
            </a:effectLst>
          </p:spPr>
          <p:txBody>
            <a:bodyPr wrap="square">
              <a:noAutofit/>
            </a:bodyPr>
            <a:lstStyle/>
            <a:p>
              <a:pPr>
                <a:lnSpc>
                  <a:spcPct val="145000"/>
                </a:lnSpc>
                <a:spcBef>
                  <a:spcPts val="0"/>
                </a:spcBef>
                <a:spcAft>
                  <a:spcPts val="0"/>
                </a:spcAft>
              </a:pPr>
              <a:r>
                <a:rPr lang="zh-CN" altLang="en-US" sz="1200">
                  <a:solidFill>
                    <a:srgbClr val="203864"/>
                  </a:solidFill>
                  <a:latin typeface="微软雅黑" panose="020B0503020204020204" charset="-122"/>
                  <a:ea typeface="微软雅黑" panose="020B0503020204020204" charset="-122"/>
                  <a:cs typeface="微软雅黑" panose="020B0503020204020204" charset="-122"/>
                </a:rPr>
                <a:t> 甘油三酯（</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TG</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）水平从基线到第</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12</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周的百分比变化</a:t>
              </a:r>
              <a:endParaRPr lang="zh-CN" altLang="en-US" sz="1200">
                <a:solidFill>
                  <a:srgbClr val="203864"/>
                </a:solidFill>
                <a:latin typeface="微软雅黑" panose="020B0503020204020204" charset="-122"/>
                <a:ea typeface="微软雅黑" panose="020B0503020204020204" charset="-122"/>
                <a:cs typeface="微软雅黑" panose="020B0503020204020204" charset="-122"/>
              </a:endParaRPr>
            </a:p>
            <a:p>
              <a:pPr marL="171450" indent="-171450">
                <a:lnSpc>
                  <a:spcPct val="145000"/>
                </a:lnSpc>
                <a:spcBef>
                  <a:spcPts val="0"/>
                </a:spcBef>
                <a:spcAft>
                  <a:spcPts val="0"/>
                </a:spcAft>
                <a:buFont typeface="Wingdings" panose="05000000000000000000" charset="0"/>
                <a:buChar char="p"/>
              </a:pPr>
              <a:r>
                <a:rPr lang="zh-CN" altLang="en-US" sz="1200">
                  <a:solidFill>
                    <a:srgbClr val="203864"/>
                  </a:solidFill>
                  <a:latin typeface="微软雅黑" panose="020B0503020204020204" charset="-122"/>
                  <a:ea typeface="微软雅黑" panose="020B0503020204020204" charset="-122"/>
                  <a:cs typeface="微软雅黑" panose="020B0503020204020204" charset="-122"/>
                </a:rPr>
                <a:t>对照组（单用他汀）降低</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TG 4</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EPA</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组（他汀＋</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EPA</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）对比对照组显著降低</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9</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(p&lt;0. 0001)</a:t>
              </a:r>
              <a:endParaRPr lang="en-US" altLang="zh-CN" sz="1200">
                <a:solidFill>
                  <a:srgbClr val="203864"/>
                </a:solidFill>
                <a:latin typeface="微软雅黑" panose="020B0503020204020204" charset="-122"/>
                <a:ea typeface="微软雅黑" panose="020B0503020204020204" charset="-122"/>
                <a:cs typeface="微软雅黑" panose="020B0503020204020204" charset="-122"/>
              </a:endParaRPr>
            </a:p>
            <a:p>
              <a:pPr marL="171450" indent="-171450">
                <a:lnSpc>
                  <a:spcPct val="145000"/>
                </a:lnSpc>
                <a:spcBef>
                  <a:spcPts val="0"/>
                </a:spcBef>
                <a:spcAft>
                  <a:spcPts val="0"/>
                </a:spcAft>
                <a:buFont typeface="Wingdings" panose="05000000000000000000" charset="0"/>
                <a:buChar char="p"/>
              </a:pPr>
              <a:r>
                <a:rPr lang="zh-CN" altLang="en-US" sz="1200">
                  <a:solidFill>
                    <a:srgbClr val="203864"/>
                  </a:solidFill>
                  <a:latin typeface="微软雅黑" panose="020B0503020204020204" charset="-122"/>
                  <a:ea typeface="微软雅黑" panose="020B0503020204020204" charset="-122"/>
                  <a:cs typeface="微软雅黑" panose="020B0503020204020204" charset="-122"/>
                </a:rPr>
                <a:t>两组的</a:t>
              </a:r>
              <a:r>
                <a:rPr lang="en-US" altLang="zh-CN" sz="1200">
                  <a:solidFill>
                    <a:srgbClr val="203864"/>
                  </a:solidFill>
                  <a:latin typeface="微软雅黑" panose="020B0503020204020204" charset="-122"/>
                  <a:ea typeface="微软雅黑" panose="020B0503020204020204" charset="-122"/>
                  <a:cs typeface="微软雅黑" panose="020B0503020204020204" charset="-122"/>
                </a:rPr>
                <a:t>LDL-C</a:t>
              </a:r>
              <a:r>
                <a:rPr lang="zh-CN" altLang="en-US" sz="1200">
                  <a:solidFill>
                    <a:srgbClr val="203864"/>
                  </a:solidFill>
                  <a:latin typeface="微软雅黑" panose="020B0503020204020204" charset="-122"/>
                  <a:ea typeface="微软雅黑" panose="020B0503020204020204" charset="-122"/>
                  <a:cs typeface="微软雅黑" panose="020B0503020204020204" charset="-122"/>
                </a:rPr>
                <a:t>水平都相当</a:t>
              </a:r>
              <a:r>
                <a:rPr sz="1200">
                  <a:solidFill>
                    <a:srgbClr val="203864"/>
                  </a:solidFill>
                  <a:latin typeface="微软雅黑" panose="020B0503020204020204" charset="-122"/>
                  <a:ea typeface="微软雅黑" panose="020B0503020204020204" charset="-122"/>
                  <a:cs typeface="微软雅黑" panose="020B0503020204020204" charset="-122"/>
                </a:rPr>
                <a:t>，不升高LDL-C</a:t>
              </a:r>
              <a:endPar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5" name="组合 14"/>
          <p:cNvGrpSpPr/>
          <p:nvPr/>
        </p:nvGrpSpPr>
        <p:grpSpPr>
          <a:xfrm rot="0">
            <a:off x="5838825" y="1385570"/>
            <a:ext cx="5739765" cy="2251710"/>
            <a:chOff x="1043" y="568"/>
            <a:chExt cx="8813" cy="3546"/>
          </a:xfrm>
        </p:grpSpPr>
        <p:sp>
          <p:nvSpPr>
            <p:cNvPr id="16" name="文本框 15"/>
            <p:cNvSpPr txBox="1"/>
            <p:nvPr/>
          </p:nvSpPr>
          <p:spPr>
            <a:xfrm>
              <a:off x="1043" y="568"/>
              <a:ext cx="8545" cy="1333"/>
            </a:xfrm>
            <a:prstGeom prst="rect">
              <a:avLst/>
            </a:prstGeom>
            <a:noFill/>
            <a:extLst>
              <a:ext uri="{909E8E84-426E-40DD-AFC4-6F175D3DCCD1}">
                <a14:hiddenFill xmlns:a14="http://schemas.microsoft.com/office/drawing/2010/main">
                  <a:solidFill>
                    <a:srgbClr val="E97C33"/>
                  </a:solidFill>
                </a14:hiddenFill>
              </a:ext>
            </a:extLst>
          </p:spPr>
          <p:txBody>
            <a:bodyPr wrap="square">
              <a:spAutoFit/>
            </a:bodyPr>
            <a:lstStyle/>
            <a:p>
              <a:pPr>
                <a:lnSpc>
                  <a:spcPct val="130000"/>
                </a:lnSpc>
                <a:spcBef>
                  <a:spcPts val="0"/>
                </a:spcBef>
                <a:spcAft>
                  <a:spcPts val="200"/>
                </a:spcAft>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中国Ⅲ期研究</a:t>
              </a:r>
              <a:endPar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a:lnSpc>
                  <a:spcPct val="130000"/>
                </a:lnSpc>
                <a:spcBef>
                  <a:spcPts val="0"/>
                </a:spcBef>
                <a:spcAft>
                  <a:spcPts val="200"/>
                </a:spcAft>
              </a:pPr>
              <a:r>
                <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rPr>
                <a:t>验证在中国人群中安全性及有效性</a:t>
              </a:r>
              <a:endPar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200"/>
                </a:spcAft>
              </a:pPr>
              <a:endPar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1181" y="3155"/>
              <a:ext cx="8675" cy="959"/>
            </a:xfrm>
            <a:prstGeom prst="rect">
              <a:avLst/>
            </a:prstGeom>
            <a:ln>
              <a:noFill/>
            </a:ln>
          </p:spPr>
          <p:txBody>
            <a:bodyPr wrap="square">
              <a:spAutoFit/>
            </a:bodyPr>
            <a:lstStyle/>
            <a:p>
              <a:pPr indent="0" fontAlgn="auto">
                <a:lnSpc>
                  <a:spcPct val="120000"/>
                </a:lnSpc>
              </a:pP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一项多中心安慰剂对照随机研究，纳入3</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6例空腹TG水平≥500 mg/dL且≤2000 mg/dL的患者，随机分配EPA </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1800m</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g/天组、</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3600m</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g/天组或安慰剂组。除了TG水平外，还研究了对其他脂质变化的影响。</a:t>
              </a:r>
              <a:endPar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0000"/>
                </a:lnSpc>
                <a:spcBef>
                  <a:spcPts val="300"/>
                </a:spcBef>
                <a:spcAft>
                  <a:spcPts val="0"/>
                </a:spcAft>
              </a:pP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Wang Y, et al.  J Clin Lipidol. 2025.</a:t>
              </a:r>
              <a:endPar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1067" y="1707"/>
              <a:ext cx="8659" cy="232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25000"/>
                </a:lnSpc>
                <a:spcBef>
                  <a:spcPts val="0"/>
                </a:spcBef>
                <a:spcAft>
                  <a:spcPts val="0"/>
                </a:spcAft>
              </a:pP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主要终点： 甘油三酯（</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TG</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）水平从基线到第</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12</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周的百分比变化</a:t>
              </a:r>
              <a:endParaRPr lang="zh-CN" altLang="en-US" sz="1200">
                <a:solidFill>
                  <a:srgbClr val="203864"/>
                </a:solidFill>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Wingdings" panose="05000000000000000000" charset="0"/>
                <a:buChar char="p"/>
              </a:pP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起效快：</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3.6g</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组从第</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2</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周即显示显著降低（</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-27%</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），且效果持续至</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12</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周</a:t>
              </a:r>
              <a:endParaRPr lang="zh-CN" sz="1200">
                <a:solidFill>
                  <a:srgbClr val="203864"/>
                </a:solidFill>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Wingdings" panose="05000000000000000000" charset="0"/>
                <a:buChar char="p"/>
              </a:pP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与</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Vascepa</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4g</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）对比：</a:t>
              </a:r>
              <a:r>
                <a:rPr lang="zh-CN" sz="1200" b="1">
                  <a:solidFill>
                    <a:srgbClr val="203864"/>
                  </a:solidFill>
                  <a:latin typeface="微软雅黑" panose="020B0503020204020204" charset="-122"/>
                  <a:ea typeface="微软雅黑" panose="020B0503020204020204" charset="-122"/>
                  <a:cs typeface="微软雅黑" panose="020B0503020204020204" charset="-122"/>
                  <a:sym typeface="+mn-ea"/>
                </a:rPr>
                <a:t>除第10周以外</a:t>
              </a:r>
              <a:r>
                <a:rPr lang="zh-CN" sz="1200">
                  <a:solidFill>
                    <a:srgbClr val="203864"/>
                  </a:solidFill>
                  <a:latin typeface="微软雅黑" panose="020B0503020204020204" charset="-122"/>
                  <a:ea typeface="微软雅黑" panose="020B0503020204020204" charset="-122"/>
                  <a:cs typeface="微软雅黑" panose="020B0503020204020204" charset="-122"/>
                  <a:sym typeface="+mn-ea"/>
                </a:rPr>
                <a:t> ，</a:t>
              </a:r>
              <a:r>
                <a:rPr lang="en-US" altLang="zh-CN" sz="1200" b="1">
                  <a:solidFill>
                    <a:srgbClr val="203864"/>
                  </a:solidFill>
                  <a:latin typeface="微软雅黑" panose="020B0503020204020204" charset="-122"/>
                  <a:ea typeface="微软雅黑" panose="020B0503020204020204" charset="-122"/>
                  <a:cs typeface="微软雅黑" panose="020B0503020204020204" charset="-122"/>
                  <a:sym typeface="+mn-ea"/>
                </a:rPr>
                <a:t>3.6g</a:t>
              </a:r>
              <a:r>
                <a:rPr lang="zh-CN" altLang="en-US" sz="1200" b="1">
                  <a:solidFill>
                    <a:srgbClr val="203864"/>
                  </a:solidFill>
                  <a:latin typeface="微软雅黑" panose="020B0503020204020204" charset="-122"/>
                  <a:ea typeface="微软雅黑" panose="020B0503020204020204" charset="-122"/>
                  <a:cs typeface="微软雅黑" panose="020B0503020204020204" charset="-122"/>
                  <a:sym typeface="+mn-ea"/>
                </a:rPr>
                <a:t>组</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的各访视</a:t>
              </a:r>
              <a:r>
                <a:rPr lang="en-US" altLang="zh-CN" sz="1200">
                  <a:solidFill>
                    <a:srgbClr val="203864"/>
                  </a:solidFill>
                  <a:latin typeface="微软雅黑" panose="020B0503020204020204" charset="-122"/>
                  <a:ea typeface="微软雅黑" panose="020B0503020204020204" charset="-122"/>
                  <a:cs typeface="微软雅黑" panose="020B0503020204020204" charset="-122"/>
                  <a:sym typeface="+mn-ea"/>
                </a:rPr>
                <a:t>T</a:t>
              </a:r>
              <a:r>
                <a:rPr lang="en-US" altLang="zh-CN" sz="1200" b="1">
                  <a:solidFill>
                    <a:srgbClr val="203864"/>
                  </a:solidFill>
                  <a:latin typeface="微软雅黑" panose="020B0503020204020204" charset="-122"/>
                  <a:ea typeface="微软雅黑" panose="020B0503020204020204" charset="-122"/>
                  <a:cs typeface="微软雅黑" panose="020B0503020204020204" charset="-122"/>
                  <a:sym typeface="+mn-ea"/>
                </a:rPr>
                <a:t>G</a:t>
              </a:r>
              <a:r>
                <a:rPr lang="zh-CN" altLang="en-US" sz="1200" b="1">
                  <a:solidFill>
                    <a:srgbClr val="203864"/>
                  </a:solidFill>
                  <a:latin typeface="微软雅黑" panose="020B0503020204020204" charset="-122"/>
                  <a:ea typeface="微软雅黑" panose="020B0503020204020204" charset="-122"/>
                  <a:cs typeface="微软雅黑" panose="020B0503020204020204" charset="-122"/>
                  <a:sym typeface="+mn-ea"/>
                </a:rPr>
                <a:t>变化率都在</a:t>
              </a:r>
              <a:r>
                <a:rPr lang="en-US" altLang="zh-CN" sz="1200" b="1">
                  <a:solidFill>
                    <a:srgbClr val="203864"/>
                  </a:solidFill>
                  <a:latin typeface="微软雅黑" panose="020B0503020204020204" charset="-122"/>
                  <a:ea typeface="微软雅黑" panose="020B0503020204020204" charset="-122"/>
                  <a:cs typeface="微软雅黑" panose="020B0503020204020204" charset="-122"/>
                  <a:sym typeface="+mn-ea"/>
                </a:rPr>
                <a:t>Vascepa 4g</a:t>
              </a:r>
              <a:r>
                <a:rPr lang="zh-CN" altLang="en-US" sz="1200" b="1">
                  <a:solidFill>
                    <a:srgbClr val="203864"/>
                  </a:solidFill>
                  <a:latin typeface="微软雅黑" panose="020B0503020204020204" charset="-122"/>
                  <a:ea typeface="微软雅黑" panose="020B0503020204020204" charset="-122"/>
                  <a:cs typeface="微软雅黑" panose="020B0503020204020204" charset="-122"/>
                  <a:sym typeface="+mn-ea"/>
                </a:rPr>
                <a:t>的结果范围内，或比其大。</a:t>
              </a:r>
              <a:endPar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endParaRPr>
            </a:p>
            <a:p>
              <a:pPr indent="0">
                <a:lnSpc>
                  <a:spcPct val="125000"/>
                </a:lnSpc>
                <a:spcBef>
                  <a:spcPts val="0"/>
                </a:spcBef>
                <a:spcAft>
                  <a:spcPts val="0"/>
                </a:spcAft>
                <a:buFont typeface="Wingdings" panose="05000000000000000000" charset="0"/>
                <a:buNone/>
              </a:pP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次要终点：</a:t>
              </a:r>
              <a:r>
                <a:rPr lang="zh-CN" altLang="en-US" sz="1200">
                  <a:solidFill>
                    <a:srgbClr val="203864"/>
                  </a:solidFill>
                  <a:latin typeface="微软雅黑" panose="020B0503020204020204" charset="-122"/>
                  <a:ea typeface="微软雅黑" panose="020B0503020204020204" charset="-122"/>
                  <a:cs typeface="微软雅黑" panose="020B0503020204020204" charset="-122"/>
                  <a:sym typeface="+mn-ea"/>
                </a:rPr>
                <a:t>其他脂质指标</a:t>
              </a:r>
              <a:endParaRPr lang="zh-CN" altLang="en-US" sz="1200">
                <a:solidFill>
                  <a:srgbClr val="203864"/>
                </a:solidFill>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Wingdings" panose="05000000000000000000" charset="0"/>
                <a:buChar char="p"/>
              </a:pPr>
              <a:r>
                <a:rPr sz="1200">
                  <a:solidFill>
                    <a:srgbClr val="203864"/>
                  </a:solidFill>
                  <a:latin typeface="微软雅黑" panose="020B0503020204020204" charset="-122"/>
                  <a:ea typeface="微软雅黑" panose="020B0503020204020204" charset="-122"/>
                  <a:cs typeface="微软雅黑" panose="020B0503020204020204" charset="-122"/>
                  <a:sym typeface="+mn-ea"/>
                </a:rPr>
                <a:t>IPE 降低TG水平的同时，不升高LDL-C </a:t>
              </a:r>
              <a:endParaRPr sz="1200">
                <a:solidFill>
                  <a:srgbClr val="203864"/>
                </a:solidFill>
                <a:latin typeface="微软雅黑" panose="020B0503020204020204" charset="-122"/>
                <a:ea typeface="微软雅黑" panose="020B0503020204020204" charset="-122"/>
                <a:cs typeface="微软雅黑" panose="020B0503020204020204" charset="-122"/>
              </a:endParaRPr>
            </a:p>
          </p:txBody>
        </p:sp>
      </p:grpSp>
      <p:sp>
        <p:nvSpPr>
          <p:cNvPr id="19" name="矩形 18"/>
          <p:cNvSpPr/>
          <p:nvPr/>
        </p:nvSpPr>
        <p:spPr>
          <a:xfrm>
            <a:off x="777240" y="2460625"/>
            <a:ext cx="4505325" cy="30638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Calibri" panose="020F0502020204030204" charset="0"/>
            </a:endParaRPr>
          </a:p>
        </p:txBody>
      </p:sp>
      <p:pic>
        <p:nvPicPr>
          <p:cNvPr id="20" name="图片 19"/>
          <p:cNvPicPr>
            <a:picLocks noChangeAspect="1"/>
          </p:cNvPicPr>
          <p:nvPr/>
        </p:nvPicPr>
        <p:blipFill>
          <a:blip r:embed="rId1"/>
          <a:stretch>
            <a:fillRect/>
          </a:stretch>
        </p:blipFill>
        <p:spPr>
          <a:xfrm>
            <a:off x="5805170" y="3792855"/>
            <a:ext cx="2816225" cy="1151890"/>
          </a:xfrm>
          <a:prstGeom prst="rect">
            <a:avLst/>
          </a:prstGeom>
        </p:spPr>
      </p:pic>
      <p:pic>
        <p:nvPicPr>
          <p:cNvPr id="21" name="图片 20"/>
          <p:cNvPicPr>
            <a:picLocks noChangeAspect="1"/>
          </p:cNvPicPr>
          <p:nvPr/>
        </p:nvPicPr>
        <p:blipFill>
          <a:blip r:embed="rId2"/>
          <a:stretch>
            <a:fillRect/>
          </a:stretch>
        </p:blipFill>
        <p:spPr>
          <a:xfrm>
            <a:off x="8621395" y="3884295"/>
            <a:ext cx="3124200" cy="1085850"/>
          </a:xfrm>
          <a:prstGeom prst="rect">
            <a:avLst/>
          </a:prstGeom>
        </p:spPr>
      </p:pic>
      <p:sp>
        <p:nvSpPr>
          <p:cNvPr id="22" name="文本框 21"/>
          <p:cNvSpPr txBox="1"/>
          <p:nvPr/>
        </p:nvSpPr>
        <p:spPr>
          <a:xfrm>
            <a:off x="5745480" y="5142865"/>
            <a:ext cx="6106160" cy="529590"/>
          </a:xfrm>
          <a:prstGeom prst="rect">
            <a:avLst/>
          </a:prstGeom>
          <a:ln>
            <a:noFill/>
          </a:ln>
        </p:spPr>
        <p:txBody>
          <a:bodyPr wrap="square">
            <a:spAutoFit/>
          </a:bodyPr>
          <a:lstStyle/>
          <a:p>
            <a:pPr indent="0" fontAlgn="auto">
              <a:lnSpc>
                <a:spcPct val="100000"/>
              </a:lnSpc>
            </a:pPr>
            <a:r>
              <a:rPr lang="zh-CN"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中国三期研究是</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一项多中心安慰剂对照随机研究，纳入3</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6例空腹TG水平≥500 mg/dL且≤2000 mg/dL的患者，随机分配IPE </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1800m</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g/天组、</a:t>
            </a:r>
            <a:r>
              <a:rPr lang="en-US"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3600m</a:t>
            </a:r>
            <a:r>
              <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g/天组或安慰剂组。除了TG水平外，还研究了对其他脂质变化的影响。</a:t>
            </a:r>
            <a:endParaRPr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00000"/>
              </a:lnSpc>
              <a:spcBef>
                <a:spcPts val="300"/>
              </a:spcBef>
              <a:spcAft>
                <a:spcPts val="0"/>
              </a:spcAft>
            </a:pPr>
            <a:r>
              <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Wang Y, et al.  J Clin Lipidol. 2025.</a:t>
            </a:r>
            <a:endParaRPr lang="en-US" altLang="zh-CN" sz="8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23" name="图片 22"/>
          <p:cNvPicPr>
            <a:picLocks noChangeAspect="1"/>
          </p:cNvPicPr>
          <p:nvPr/>
        </p:nvPicPr>
        <p:blipFill>
          <a:blip r:embed="rId3"/>
          <a:stretch>
            <a:fillRect/>
          </a:stretch>
        </p:blipFill>
        <p:spPr>
          <a:xfrm>
            <a:off x="949325" y="2997200"/>
            <a:ext cx="3954145" cy="2037080"/>
          </a:xfrm>
          <a:prstGeom prst="rect">
            <a:avLst/>
          </a:prstGeom>
        </p:spPr>
      </p:pic>
      <p:sp>
        <p:nvSpPr>
          <p:cNvPr id="30" name="文本框 29"/>
          <p:cNvSpPr txBox="1"/>
          <p:nvPr/>
        </p:nvSpPr>
        <p:spPr>
          <a:xfrm>
            <a:off x="949325" y="5765165"/>
            <a:ext cx="10708005" cy="860425"/>
          </a:xfrm>
          <a:prstGeom prst="rect">
            <a:avLst/>
          </a:prstGeom>
          <a:noFill/>
        </p:spPr>
        <p:txBody>
          <a:bodyPr wrap="square" rtlCol="0">
            <a:spAutoFit/>
          </a:bodyPr>
          <a:p>
            <a:pPr algn="ctr">
              <a:lnSpc>
                <a:spcPct val="1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多指南</a:t>
            </a: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共识推荐</a:t>
            </a: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IPE</a:t>
            </a: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用于降低</a:t>
            </a: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TG</a:t>
            </a: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水平</a:t>
            </a:r>
            <a:endPar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nSpc>
                <a:spcPct val="100000"/>
              </a:lnSpc>
              <a:spcBef>
                <a:spcPts val="0"/>
              </a:spcBef>
              <a:spcAft>
                <a:spcPts val="0"/>
              </a:spcAft>
              <a:buFont typeface="Arial" panose="020B0604020202020204" pitchFamily="34" charset="0"/>
              <a:buChar char="•"/>
            </a:pPr>
            <a:r>
              <a:rPr lang="zh-CN" altLang="en-US" sz="1200" dirty="0">
                <a:uFillTx/>
                <a:latin typeface="微软雅黑" panose="020B0503020204020204" charset="-122"/>
                <a:ea typeface="微软雅黑" panose="020B0503020204020204" charset="-122"/>
                <a:cs typeface="微软雅黑" panose="020B0503020204020204" charset="-122"/>
                <a:sym typeface="+mn-ea"/>
              </a:rPr>
              <a:t>《</a:t>
            </a:r>
            <a:r>
              <a:rPr lang="en-US" altLang="zh-CN" sz="1200" dirty="0">
                <a:uFillTx/>
                <a:latin typeface="微软雅黑" panose="020B0503020204020204" charset="-122"/>
                <a:ea typeface="微软雅黑" panose="020B0503020204020204" charset="-122"/>
                <a:cs typeface="微软雅黑" panose="020B0503020204020204" charset="-122"/>
                <a:sym typeface="+mn-ea"/>
              </a:rPr>
              <a:t>2023</a:t>
            </a:r>
            <a:r>
              <a:rPr lang="zh-CN" altLang="en-US" sz="1200" dirty="0">
                <a:uFillTx/>
                <a:latin typeface="微软雅黑" panose="020B0503020204020204" charset="-122"/>
                <a:ea typeface="微软雅黑" panose="020B0503020204020204" charset="-122"/>
                <a:cs typeface="微软雅黑" panose="020B0503020204020204" charset="-122"/>
                <a:sym typeface="+mn-ea"/>
              </a:rPr>
              <a:t>年中国血脂管理指南》推荐：高纯度</a:t>
            </a:r>
            <a:r>
              <a:rPr lang="en-US" altLang="zh-CN" sz="1200" dirty="0">
                <a:uFillTx/>
                <a:latin typeface="微软雅黑" panose="020B0503020204020204" charset="-122"/>
                <a:ea typeface="微软雅黑" panose="020B0503020204020204" charset="-122"/>
                <a:cs typeface="微软雅黑" panose="020B0503020204020204" charset="-122"/>
                <a:sym typeface="+mn-ea"/>
              </a:rPr>
              <a:t>EPA</a:t>
            </a:r>
            <a:r>
              <a:rPr lang="zh-CN" altLang="en-US" sz="1200" dirty="0">
                <a:uFillTx/>
                <a:latin typeface="微软雅黑" panose="020B0503020204020204" charset="-122"/>
                <a:ea typeface="微软雅黑" panose="020B0503020204020204" charset="-122"/>
                <a:cs typeface="微软雅黑" panose="020B0503020204020204" charset="-122"/>
                <a:sym typeface="+mn-ea"/>
              </a:rPr>
              <a:t>用于高危</a:t>
            </a:r>
            <a:r>
              <a:rPr lang="en-US" altLang="zh-CN" sz="1200" dirty="0">
                <a:uFillTx/>
                <a:latin typeface="微软雅黑" panose="020B0503020204020204" charset="-122"/>
                <a:ea typeface="微软雅黑" panose="020B0503020204020204" charset="-122"/>
                <a:cs typeface="微软雅黑" panose="020B0503020204020204" charset="-122"/>
                <a:sym typeface="+mn-ea"/>
              </a:rPr>
              <a:t>/</a:t>
            </a:r>
            <a:r>
              <a:rPr lang="zh-CN" altLang="en-US" sz="1200" dirty="0">
                <a:uFillTx/>
                <a:latin typeface="微软雅黑" panose="020B0503020204020204" charset="-122"/>
                <a:ea typeface="微软雅黑" panose="020B0503020204020204" charset="-122"/>
                <a:cs typeface="微软雅黑" panose="020B0503020204020204" charset="-122"/>
                <a:sym typeface="+mn-ea"/>
              </a:rPr>
              <a:t>极高危、</a:t>
            </a:r>
            <a:r>
              <a:rPr lang="en-US" altLang="zh-CN" sz="1200" dirty="0">
                <a:uFillTx/>
                <a:latin typeface="微软雅黑" panose="020B0503020204020204" charset="-122"/>
                <a:ea typeface="微软雅黑" panose="020B0503020204020204" charset="-122"/>
                <a:cs typeface="微软雅黑" panose="020B0503020204020204" charset="-122"/>
                <a:sym typeface="+mn-ea"/>
              </a:rPr>
              <a:t>TG</a:t>
            </a:r>
            <a:r>
              <a:rPr lang="zh-CN" altLang="en-US" sz="1200" dirty="0">
                <a:uFillTx/>
                <a:latin typeface="微软雅黑" panose="020B0503020204020204" charset="-122"/>
                <a:ea typeface="微软雅黑" panose="020B0503020204020204" charset="-122"/>
                <a:cs typeface="微软雅黑" panose="020B0503020204020204" charset="-122"/>
                <a:sym typeface="+mn-ea"/>
              </a:rPr>
              <a:t>升高（</a:t>
            </a:r>
            <a:r>
              <a:rPr lang="en-US" altLang="zh-CN" sz="1200" dirty="0">
                <a:uFillTx/>
                <a:latin typeface="微软雅黑" panose="020B0503020204020204" charset="-122"/>
                <a:ea typeface="微软雅黑" panose="020B0503020204020204" charset="-122"/>
                <a:cs typeface="微软雅黑" panose="020B0503020204020204" charset="-122"/>
                <a:sym typeface="+mn-ea"/>
              </a:rPr>
              <a:t>135–499 mg/dL</a:t>
            </a:r>
            <a:r>
              <a:rPr lang="zh-CN" altLang="en-US" sz="1200" dirty="0">
                <a:uFillTx/>
                <a:latin typeface="微软雅黑" panose="020B0503020204020204" charset="-122"/>
                <a:ea typeface="微软雅黑" panose="020B0503020204020204" charset="-122"/>
                <a:cs typeface="微软雅黑" panose="020B0503020204020204" charset="-122"/>
                <a:sym typeface="+mn-ea"/>
              </a:rPr>
              <a:t>）且已接受他汀治疗的患者。（</a:t>
            </a:r>
            <a:r>
              <a:rPr lang="en-US" altLang="zh-CN" sz="1200" dirty="0">
                <a:uFillTx/>
                <a:latin typeface="微软雅黑" panose="020B0503020204020204" charset="-122"/>
                <a:ea typeface="微软雅黑" panose="020B0503020204020204" charset="-122"/>
                <a:cs typeface="微软雅黑" panose="020B0503020204020204" charset="-122"/>
                <a:sym typeface="+mn-ea"/>
              </a:rPr>
              <a:t>IIa</a:t>
            </a:r>
            <a:r>
              <a:rPr lang="zh-CN" altLang="en-US" sz="1200" dirty="0">
                <a:uFillTx/>
                <a:latin typeface="微软雅黑" panose="020B0503020204020204" charset="-122"/>
                <a:ea typeface="微软雅黑" panose="020B0503020204020204" charset="-122"/>
                <a:cs typeface="微软雅黑" panose="020B0503020204020204" charset="-122"/>
                <a:sym typeface="+mn-ea"/>
              </a:rPr>
              <a:t>，</a:t>
            </a:r>
            <a:r>
              <a:rPr lang="en-US" altLang="zh-CN" sz="1200" dirty="0">
                <a:uFillTx/>
                <a:latin typeface="微软雅黑" panose="020B0503020204020204" charset="-122"/>
                <a:ea typeface="微软雅黑" panose="020B0503020204020204" charset="-122"/>
                <a:cs typeface="微软雅黑" panose="020B0503020204020204" charset="-122"/>
                <a:sym typeface="+mn-ea"/>
              </a:rPr>
              <a:t>B</a:t>
            </a:r>
            <a:r>
              <a:rPr lang="zh-CN" altLang="en-US" sz="1200" dirty="0">
                <a:uFillTx/>
                <a:latin typeface="微软雅黑" panose="020B0503020204020204" charset="-122"/>
                <a:ea typeface="微软雅黑" panose="020B0503020204020204" charset="-122"/>
                <a:cs typeface="微软雅黑" panose="020B0503020204020204" charset="-122"/>
                <a:sym typeface="+mn-ea"/>
              </a:rPr>
              <a:t>）</a:t>
            </a:r>
            <a:endParaRPr lang="zh-CN" altLang="en-US" sz="1200" dirty="0">
              <a:uFillTx/>
              <a:latin typeface="微软雅黑" panose="020B0503020204020204" charset="-122"/>
              <a:ea typeface="微软雅黑" panose="020B0503020204020204" charset="-122"/>
              <a:cs typeface="微软雅黑" panose="020B0503020204020204" charset="-122"/>
              <a:sym typeface="+mn-ea"/>
            </a:endParaRPr>
          </a:p>
          <a:p>
            <a:pPr marL="171450" indent="-171450">
              <a:lnSpc>
                <a:spcPct val="100000"/>
              </a:lnSpc>
              <a:spcBef>
                <a:spcPts val="0"/>
              </a:spcBef>
              <a:spcAft>
                <a:spcPts val="0"/>
              </a:spcAft>
              <a:buFont typeface="Arial" panose="020B0604020202020204" pitchFamily="34" charset="0"/>
              <a:buChar char="•"/>
            </a:pPr>
            <a:r>
              <a:rPr lang="zh-CN" altLang="en-US" sz="1200" dirty="0">
                <a:uFillTx/>
                <a:latin typeface="微软雅黑" panose="020B0503020204020204" charset="-122"/>
                <a:ea typeface="微软雅黑" panose="020B0503020204020204" charset="-122"/>
                <a:cs typeface="微软雅黑" panose="020B0503020204020204" charset="-122"/>
                <a:sym typeface="+mn-ea"/>
              </a:rPr>
              <a:t>《中国慢性冠脉综合征患者诊断及管理指南（</a:t>
            </a:r>
            <a:r>
              <a:rPr lang="en-US" altLang="zh-CN" sz="1200" dirty="0">
                <a:uFillTx/>
                <a:latin typeface="微软雅黑" panose="020B0503020204020204" charset="-122"/>
                <a:ea typeface="微软雅黑" panose="020B0503020204020204" charset="-122"/>
                <a:cs typeface="微软雅黑" panose="020B0503020204020204" charset="-122"/>
                <a:sym typeface="+mn-ea"/>
              </a:rPr>
              <a:t>2024</a:t>
            </a:r>
            <a:r>
              <a:rPr lang="zh-CN" altLang="en-US" sz="1200" dirty="0">
                <a:uFillTx/>
                <a:latin typeface="微软雅黑" panose="020B0503020204020204" charset="-122"/>
                <a:ea typeface="微软雅黑" panose="020B0503020204020204" charset="-122"/>
                <a:cs typeface="微软雅黑" panose="020B0503020204020204" charset="-122"/>
                <a:sym typeface="+mn-ea"/>
              </a:rPr>
              <a:t>）</a:t>
            </a:r>
            <a:r>
              <a:rPr lang="zh-CN" altLang="en-US" sz="1200" dirty="0">
                <a:uFillTx/>
                <a:latin typeface="微软雅黑" panose="020B0503020204020204" charset="-122"/>
                <a:ea typeface="微软雅黑" panose="020B0503020204020204" charset="-122"/>
                <a:cs typeface="微软雅黑" panose="020B0503020204020204" charset="-122"/>
                <a:sym typeface="+mn-ea"/>
              </a:rPr>
              <a:t>》在他汀类药物基础上，可将大剂量</a:t>
            </a:r>
            <a:r>
              <a:rPr lang="en-US" altLang="zh-CN" sz="1200" dirty="0">
                <a:uFillTx/>
                <a:latin typeface="微软雅黑" panose="020B0503020204020204" charset="-122"/>
                <a:ea typeface="微软雅黑" panose="020B0503020204020204" charset="-122"/>
                <a:cs typeface="微软雅黑" panose="020B0503020204020204" charset="-122"/>
                <a:sym typeface="+mn-ea"/>
              </a:rPr>
              <a:t>IPE</a:t>
            </a:r>
            <a:r>
              <a:rPr lang="zh-CN" altLang="en-US" sz="1200" dirty="0">
                <a:uFillTx/>
                <a:latin typeface="微软雅黑" panose="020B0503020204020204" charset="-122"/>
                <a:ea typeface="微软雅黑" panose="020B0503020204020204" charset="-122"/>
                <a:cs typeface="微软雅黑" panose="020B0503020204020204" charset="-122"/>
                <a:sym typeface="+mn-ea"/>
              </a:rPr>
              <a:t>应用于甘油三酯升高的患者。（</a:t>
            </a:r>
            <a:r>
              <a:rPr lang="en-US" altLang="zh-CN" sz="1200" dirty="0">
                <a:uFillTx/>
                <a:latin typeface="微软雅黑" panose="020B0503020204020204" charset="-122"/>
                <a:ea typeface="微软雅黑" panose="020B0503020204020204" charset="-122"/>
                <a:cs typeface="微软雅黑" panose="020B0503020204020204" charset="-122"/>
                <a:sym typeface="+mn-ea"/>
              </a:rPr>
              <a:t>lla</a:t>
            </a:r>
            <a:r>
              <a:rPr lang="zh-CN" altLang="en-US" sz="1200" dirty="0">
                <a:uFillTx/>
                <a:latin typeface="微软雅黑" panose="020B0503020204020204" charset="-122"/>
                <a:ea typeface="微软雅黑" panose="020B0503020204020204" charset="-122"/>
                <a:cs typeface="微软雅黑" panose="020B0503020204020204" charset="-122"/>
                <a:sym typeface="+mn-ea"/>
              </a:rPr>
              <a:t>，</a:t>
            </a:r>
            <a:r>
              <a:rPr lang="en-US" altLang="zh-CN" sz="1200" dirty="0">
                <a:uFillTx/>
                <a:latin typeface="微软雅黑" panose="020B0503020204020204" charset="-122"/>
                <a:ea typeface="微软雅黑" panose="020B0503020204020204" charset="-122"/>
                <a:cs typeface="微软雅黑" panose="020B0503020204020204" charset="-122"/>
                <a:sym typeface="+mn-ea"/>
              </a:rPr>
              <a:t>B</a:t>
            </a:r>
            <a:r>
              <a:rPr lang="zh-CN" altLang="en-US" sz="1200" dirty="0">
                <a:uFillTx/>
                <a:latin typeface="微软雅黑" panose="020B0503020204020204" charset="-122"/>
                <a:ea typeface="微软雅黑" panose="020B0503020204020204" charset="-122"/>
                <a:cs typeface="微软雅黑" panose="020B0503020204020204" charset="-122"/>
                <a:sym typeface="+mn-ea"/>
              </a:rPr>
              <a:t>）</a:t>
            </a:r>
            <a:endParaRPr lang="en-US" altLang="zh-CN" sz="1200" dirty="0">
              <a:uFillTx/>
              <a:latin typeface="微软雅黑" panose="020B0503020204020204" charset="-122"/>
              <a:ea typeface="微软雅黑" panose="020B0503020204020204" charset="-122"/>
              <a:cs typeface="微软雅黑" panose="020B0503020204020204" charset="-122"/>
              <a:sym typeface="+mn-ea"/>
            </a:endParaRPr>
          </a:p>
          <a:p>
            <a:pPr marL="171450" indent="-171450">
              <a:lnSpc>
                <a:spcPct val="100000"/>
              </a:lnSpc>
              <a:spcBef>
                <a:spcPts val="0"/>
              </a:spcBef>
              <a:spcAft>
                <a:spcPts val="0"/>
              </a:spcAft>
              <a:buFont typeface="Arial" panose="020B0604020202020204" pitchFamily="34" charset="0"/>
              <a:buChar char="•"/>
            </a:pPr>
            <a:r>
              <a:rPr lang="zh-CN" altLang="en-US" sz="1200" dirty="0">
                <a:uFillTx/>
                <a:latin typeface="微软雅黑" panose="020B0503020204020204" charset="-122"/>
                <a:ea typeface="微软雅黑" panose="020B0503020204020204" charset="-122"/>
                <a:cs typeface="微软雅黑" panose="020B0503020204020204" charset="-122"/>
              </a:rPr>
              <a:t>《</a:t>
            </a:r>
            <a:r>
              <a:rPr lang="en-US" altLang="zh-CN" sz="1200" dirty="0">
                <a:uFillTx/>
                <a:latin typeface="微软雅黑" panose="020B0503020204020204" charset="-122"/>
                <a:ea typeface="微软雅黑" panose="020B0503020204020204" charset="-122"/>
                <a:cs typeface="微软雅黑" panose="020B0503020204020204" charset="-122"/>
              </a:rPr>
              <a:t>2022</a:t>
            </a:r>
            <a:r>
              <a:rPr lang="zh-CN" altLang="en-US" sz="1200" dirty="0">
                <a:uFillTx/>
                <a:latin typeface="微软雅黑" panose="020B0503020204020204" charset="-122"/>
                <a:ea typeface="微软雅黑" panose="020B0503020204020204" charset="-122"/>
                <a:cs typeface="微软雅黑" panose="020B0503020204020204" charset="-122"/>
              </a:rPr>
              <a:t>年</a:t>
            </a:r>
            <a:r>
              <a:rPr lang="zh-CN" altLang="en-US" sz="1200" dirty="0" smtClean="0">
                <a:latin typeface="微软雅黑" panose="020B0503020204020204" charset="-122"/>
                <a:ea typeface="微软雅黑" panose="020B0503020204020204" charset="-122"/>
                <a:cs typeface="微软雅黑" panose="020B0503020204020204" charset="-122"/>
                <a:sym typeface="+mn-ea"/>
              </a:rPr>
              <a:t>老年人血脂异常管理中国专家共识</a:t>
            </a:r>
            <a:r>
              <a:rPr lang="zh-CN" altLang="en-US" sz="1200" dirty="0">
                <a:uFillTx/>
                <a:latin typeface="微软雅黑" panose="020B0503020204020204" charset="-122"/>
                <a:ea typeface="微软雅黑" panose="020B0503020204020204" charset="-122"/>
                <a:cs typeface="微软雅黑" panose="020B0503020204020204" charset="-122"/>
              </a:rPr>
              <a:t>》推荐：空腹</a:t>
            </a:r>
            <a:r>
              <a:rPr lang="en-US" altLang="zh-CN" sz="1200" dirty="0">
                <a:uFillTx/>
                <a:latin typeface="微软雅黑" panose="020B0503020204020204" charset="-122"/>
                <a:ea typeface="微软雅黑" panose="020B0503020204020204" charset="-122"/>
                <a:cs typeface="微软雅黑" panose="020B0503020204020204" charset="-122"/>
              </a:rPr>
              <a:t>TG≥5.6mmol/L</a:t>
            </a:r>
            <a:r>
              <a:rPr lang="zh-CN" altLang="en-US" sz="1200" dirty="0">
                <a:uFillTx/>
                <a:latin typeface="微软雅黑" panose="020B0503020204020204" charset="-122"/>
                <a:ea typeface="微软雅黑" panose="020B0503020204020204" charset="-122"/>
                <a:cs typeface="微软雅黑" panose="020B0503020204020204" charset="-122"/>
              </a:rPr>
              <a:t>，应首先降低</a:t>
            </a:r>
            <a:r>
              <a:rPr lang="en-US" altLang="zh-CN" sz="1200" dirty="0">
                <a:uFillTx/>
                <a:latin typeface="微软雅黑" panose="020B0503020204020204" charset="-122"/>
                <a:ea typeface="微软雅黑" panose="020B0503020204020204" charset="-122"/>
                <a:cs typeface="微软雅黑" panose="020B0503020204020204" charset="-122"/>
              </a:rPr>
              <a:t>TG</a:t>
            </a:r>
            <a:r>
              <a:rPr lang="zh-CN" altLang="en-US" sz="1200" dirty="0">
                <a:uFillTx/>
                <a:latin typeface="微软雅黑" panose="020B0503020204020204" charset="-122"/>
                <a:ea typeface="微软雅黑" panose="020B0503020204020204" charset="-122"/>
                <a:cs typeface="微软雅黑" panose="020B0503020204020204" charset="-122"/>
              </a:rPr>
              <a:t>，首选贝特类、鱼油制剂（优先推荐高纯度</a:t>
            </a:r>
            <a:r>
              <a:rPr lang="en-US" altLang="zh-CN" sz="1200" dirty="0">
                <a:uFillTx/>
                <a:latin typeface="微软雅黑" panose="020B0503020204020204" charset="-122"/>
                <a:ea typeface="微软雅黑" panose="020B0503020204020204" charset="-122"/>
                <a:cs typeface="微软雅黑" panose="020B0503020204020204" charset="-122"/>
              </a:rPr>
              <a:t>EPA</a:t>
            </a:r>
            <a:r>
              <a:rPr lang="zh-CN" altLang="en-US" sz="1200" dirty="0">
                <a:uFillTx/>
                <a:latin typeface="微软雅黑" panose="020B0503020204020204" charset="-122"/>
                <a:ea typeface="微软雅黑" panose="020B0503020204020204" charset="-122"/>
                <a:cs typeface="微软雅黑" panose="020B0503020204020204" charset="-122"/>
              </a:rPr>
              <a:t>）治疗。</a:t>
            </a:r>
            <a:endParaRPr lang="zh-CN" altLang="en-US" sz="1200" dirty="0">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635" y="608330"/>
            <a:ext cx="11975465" cy="575310"/>
          </a:xfrm>
          <a:prstGeom prst="rect">
            <a:avLst/>
          </a:prstGeom>
          <a:noFill/>
        </p:spPr>
        <p:txBody>
          <a:bodyPr wrap="square" rtlCol="0">
            <a:noAutofit/>
          </a:bodyPr>
          <a:p>
            <a:pPr algn="ct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IPE</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被多临床研究证明可降低不良心血管事件风险</a:t>
            </a:r>
            <a:endParaRPr lang="zh-CN" sz="2400" b="1">
              <a:solidFill>
                <a:schemeClr val="accent1"/>
              </a:solidFill>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366395" y="1183640"/>
            <a:ext cx="5082540" cy="4519930"/>
            <a:chOff x="1083" y="1731"/>
            <a:chExt cx="8004" cy="7118"/>
          </a:xfrm>
        </p:grpSpPr>
        <p:sp>
          <p:nvSpPr>
            <p:cNvPr id="3" name="文本框 2"/>
            <p:cNvSpPr txBox="1"/>
            <p:nvPr/>
          </p:nvSpPr>
          <p:spPr>
            <a:xfrm>
              <a:off x="1083" y="1731"/>
              <a:ext cx="7931" cy="1016"/>
            </a:xfrm>
            <a:prstGeom prst="rect">
              <a:avLst/>
            </a:prstGeom>
            <a:solidFill>
              <a:schemeClr val="bg1">
                <a:lumMod val="95000"/>
              </a:schemeClr>
            </a:solidFill>
          </p:spPr>
          <p:txBody>
            <a:bodyPr wrap="square" rtlCol="0" anchor="t">
              <a:spAutoFit/>
            </a:bodyPr>
            <a:p>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日本JELIS试验：首个证明纯EPA制剂具有心血管硬终点获益的大型随机对照试验！</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研究成果被国际权威期刊《柳叶刀》（The Lancet）、《中风》（Stroke）以及日本权威指南CIRC J等多个期刊收录。</a:t>
              </a: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7" name="组合 6"/>
            <p:cNvGrpSpPr/>
            <p:nvPr/>
          </p:nvGrpSpPr>
          <p:grpSpPr>
            <a:xfrm>
              <a:off x="1155" y="2936"/>
              <a:ext cx="7932" cy="5913"/>
              <a:chOff x="1155" y="2936"/>
              <a:chExt cx="7932" cy="5913"/>
            </a:xfrm>
          </p:grpSpPr>
          <p:sp>
            <p:nvSpPr>
              <p:cNvPr id="23" name="文本框 22"/>
              <p:cNvSpPr txBox="1"/>
              <p:nvPr/>
            </p:nvSpPr>
            <p:spPr>
              <a:xfrm>
                <a:off x="1155" y="2936"/>
                <a:ext cx="7932" cy="1629"/>
              </a:xfrm>
              <a:prstGeom prst="rect">
                <a:avLst/>
              </a:prstGeom>
              <a:noFill/>
              <a:ln>
                <a:noFill/>
              </a:ln>
            </p:spPr>
            <p:txBody>
              <a:bodyPr wrap="square" rtlCol="0" anchor="t">
                <a:noAutofit/>
              </a:bodyPr>
              <a:p>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JELIS</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试验的主要终点：</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EPA</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组可显著降低心血管事件发生率</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19%</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另外事后分析显示，特定高危人群获益更为明显。高</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TG</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＋低</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HDL</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患者、外周动脉疾病患者分别被</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降低</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53%</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56%</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的发生率</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JELIS</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试验及其事后分析的结果都一致表明：</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高纯度</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EPA</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制剂能有效降低心血管事件风险。</a:t>
                </a:r>
                <a:endPar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155" y="8027"/>
                <a:ext cx="7499" cy="822"/>
              </a:xfrm>
              <a:prstGeom prst="rect">
                <a:avLst/>
              </a:prstGeom>
            </p:spPr>
            <p:txBody>
              <a:bodyPr wrap="square">
                <a:spAutoFit/>
              </a:bodyPr>
              <a:p>
                <a:pPr marL="0" indent="0"/>
                <a:r>
                  <a:rPr lang="zh-CN" altLang="en-US" sz="700" b="0" i="0">
                    <a:latin typeface="微软雅黑" panose="020B0503020204020204" charset="-122"/>
                    <a:ea typeface="微软雅黑" panose="020B0503020204020204" charset="-122"/>
                    <a:cs typeface="微软雅黑" panose="020B0503020204020204" charset="-122"/>
                  </a:rPr>
                  <a:t> </a:t>
                </a:r>
                <a:r>
                  <a:rPr lang="zh-CN" altLang="en-US" sz="700" b="0" i="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针对总胆固醇≥250mg/dL的高血脂症患者（男性40～75岁、女性绝经后～75岁）共18,645例中，已确诊患有冠状动脉疾病的患者（既往有心肌梗塞、冠状动脉介入治疗或心绞痛病史）3,664例。将高血脂症患者分为他汀治疗组和他汀+EPA治疗组两个组别，对他汀+EPA治疗组给予每日1,800mg的高纯度EPA制剂，进行了约5年的随访调查与评估。</a:t>
                </a:r>
                <a:endParaRPr lang="zh-CN" altLang="en-US" sz="700" b="0" i="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descr="图片1"/>
              <p:cNvPicPr>
                <a:picLocks noChangeAspect="1"/>
              </p:cNvPicPr>
              <p:nvPr/>
            </p:nvPicPr>
            <p:blipFill>
              <a:blip r:embed="rId1"/>
              <a:stretch>
                <a:fillRect/>
              </a:stretch>
            </p:blipFill>
            <p:spPr>
              <a:xfrm>
                <a:off x="1155" y="4373"/>
                <a:ext cx="7675" cy="3515"/>
              </a:xfrm>
              <a:prstGeom prst="rect">
                <a:avLst/>
              </a:prstGeom>
            </p:spPr>
          </p:pic>
        </p:grpSp>
      </p:grpSp>
      <p:sp>
        <p:nvSpPr>
          <p:cNvPr id="24" name="文本框 23"/>
          <p:cNvSpPr txBox="1"/>
          <p:nvPr/>
        </p:nvSpPr>
        <p:spPr>
          <a:xfrm>
            <a:off x="6149975" y="1184275"/>
            <a:ext cx="4643755" cy="417195"/>
          </a:xfrm>
          <a:prstGeom prst="rect">
            <a:avLst/>
          </a:prstGeom>
          <a:noFill/>
        </p:spPr>
        <p:txBody>
          <a:bodyPr wrap="square" rtlCol="0" anchor="t">
            <a:noAutofit/>
          </a:bodyPr>
          <a:lstStyle/>
          <a:p>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国际</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Ⅲ</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期研究试验REDUCE-IT：</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IPE</a:t>
            </a:r>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显著降低心血管事件</a:t>
            </a:r>
            <a:r>
              <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25%</a:t>
            </a:r>
            <a:endParaRPr lang="en-US" altLang="zh-CN"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7" name="文本框 66"/>
          <p:cNvSpPr txBox="1"/>
          <p:nvPr/>
        </p:nvSpPr>
        <p:spPr>
          <a:xfrm>
            <a:off x="6064885" y="1475740"/>
            <a:ext cx="5809615" cy="1198880"/>
          </a:xfrm>
          <a:prstGeom prst="rect">
            <a:avLst/>
          </a:prstGeom>
        </p:spPr>
        <p:txBody>
          <a:bodyPr wrap="square">
            <a:spAutoFit/>
          </a:bodyPr>
          <a:lstStyle/>
          <a:p>
            <a:pPr indent="0">
              <a:lnSpc>
                <a:spcPct val="100000"/>
              </a:lnSpc>
              <a:spcBef>
                <a:spcPts val="0"/>
              </a:spcBef>
              <a:spcAft>
                <a:spcPts val="0"/>
              </a:spcAft>
              <a:buFont typeface="Arial" panose="020B0604020202020204" pitchFamily="34" charset="0"/>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JELIS</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试验（</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2007</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）为</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心血管获提供了</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初步证据：</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 1.8g/</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天降低主要冠状动脉事件风险</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19%</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REDUCE-IT</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试验（</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2019</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）在</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JELIS</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试验基础</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上以双盲、安慰剂对照设计进一步验证，</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 4g/</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天降低心血管事件风险</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25%</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1">
                <a:solidFill>
                  <a:schemeClr val="accent2"/>
                </a:solidFill>
                <a:latin typeface="微软雅黑" panose="020B0503020204020204" charset="-122"/>
                <a:ea typeface="微软雅黑" panose="020B0503020204020204" charset="-122"/>
                <a:cs typeface="微软雅黑" panose="020B0503020204020204" charset="-122"/>
                <a:sym typeface="+mn-ea"/>
              </a:rPr>
              <a:t>两项研究结论一致，共同确证了</a:t>
            </a:r>
            <a:r>
              <a:rPr lang="zh-CN" altLang="en-US" sz="1200" b="1">
                <a:solidFill>
                  <a:schemeClr val="accent2"/>
                </a:solidFill>
                <a:latin typeface="微软雅黑" panose="020B0503020204020204" charset="-122"/>
                <a:ea typeface="微软雅黑" panose="020B0503020204020204" charset="-122"/>
                <a:cs typeface="微软雅黑" panose="020B0503020204020204" charset="-122"/>
                <a:sym typeface="+mn-ea"/>
              </a:rPr>
              <a:t>EPA/IPE的心血管保护作用。</a:t>
            </a:r>
            <a:endParaRPr lang="zh-CN" altLang="en-US" sz="12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indent="0">
              <a:lnSpc>
                <a:spcPct val="100000"/>
              </a:lnSpc>
              <a:spcBef>
                <a:spcPts val="0"/>
              </a:spcBef>
              <a:spcAft>
                <a:spcPts val="0"/>
              </a:spcAft>
              <a:buFont typeface="Arial" panose="020B0604020202020204" pitchFamily="34" charset="0"/>
              <a:buNone/>
            </a:pPr>
            <a:r>
              <a:rPr lang="zh-CN" altLang="en-US" sz="1200">
                <a:latin typeface="微软雅黑" panose="020B0503020204020204" charset="-122"/>
                <a:ea typeface="微软雅黑" panose="020B0503020204020204" charset="-122"/>
                <a:cs typeface="微软雅黑" panose="020B0503020204020204" charset="-122"/>
                <a:sym typeface="+mn-ea"/>
              </a:rPr>
              <a:t>另外与非他汀类调脂药物相比，</a:t>
            </a:r>
            <a:r>
              <a:rPr lang="zh-CN" altLang="en-US" sz="1200" b="1">
                <a:latin typeface="微软雅黑" panose="020B0503020204020204" charset="-122"/>
                <a:ea typeface="微软雅黑" panose="020B0503020204020204" charset="-122"/>
                <a:cs typeface="微软雅黑" panose="020B0503020204020204" charset="-122"/>
                <a:sym typeface="+mn-ea"/>
              </a:rPr>
              <a:t>IPE心血管事件相对降幅最大</a:t>
            </a:r>
            <a:r>
              <a:rPr lang="zh-CN" altLang="en-US" sz="1200">
                <a:latin typeface="微软雅黑" panose="020B0503020204020204" charset="-122"/>
                <a:ea typeface="微软雅黑" panose="020B0503020204020204" charset="-122"/>
                <a:cs typeface="微软雅黑" panose="020B0503020204020204" charset="-122"/>
                <a:sym typeface="+mn-ea"/>
              </a:rPr>
              <a:t>（优于依折麦布、PCSK9抑制剂）。</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6332855" y="2640330"/>
            <a:ext cx="5104130" cy="629920"/>
          </a:xfrm>
          <a:prstGeom prst="rect">
            <a:avLst/>
          </a:prstGeom>
          <a:noFill/>
        </p:spPr>
        <p:txBody>
          <a:bodyPr wrap="square" rtlCol="0" anchor="t">
            <a:spAutoFit/>
          </a:bodyPr>
          <a:p>
            <a:r>
              <a:rPr lang="zh-CN" altLang="en-US" sz="7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REDUCE-IT为心血管结局研究，共纳入8179例已有心血管疾病或糖尿病伴有至少一项其他心血管病危险因素，接受他汀类药物治疗后TG仍高(1.52</a:t>
            </a:r>
            <a:r>
              <a:rPr lang="en-US" altLang="zh-CN" sz="7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7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5.63mmol/L)的患者，给予二十碳五烯酸乙酯4g/d或安慰剂（矿物油）中位治疗</a:t>
            </a:r>
            <a:r>
              <a:rPr sz="7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4.9年。</a:t>
            </a:r>
            <a:endParaRPr sz="7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N Engl J Med 2019;380:11-22. DOI: 10.1056/NEJMoa1812792.</a:t>
            </a:r>
            <a:endPar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N Engl J Med. 2015;372(25):2387-2397.doi:10.1056/NEJMoa1410489</a:t>
            </a:r>
            <a:endPar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N Engl J Med. 2017;376(18):1713-1722. doi:10.1056/NEJMoa1615664</a:t>
            </a:r>
            <a:endPar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6" name="文本框 35"/>
          <p:cNvSpPr txBox="1"/>
          <p:nvPr/>
        </p:nvSpPr>
        <p:spPr>
          <a:xfrm>
            <a:off x="641985" y="5677535"/>
            <a:ext cx="10912475" cy="1077595"/>
          </a:xfrm>
          <a:prstGeom prst="rect">
            <a:avLst/>
          </a:prstGeom>
          <a:noFill/>
        </p:spPr>
        <p:txBody>
          <a:bodyPr wrap="square" rtlCol="0">
            <a:noAutofit/>
          </a:bodyPr>
          <a:p>
            <a:pPr algn="ct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多指南</a:t>
            </a: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共识推荐</a:t>
            </a: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IPE</a:t>
            </a: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用于降低心血管疾病</a:t>
            </a:r>
            <a:endPar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nSpc>
                <a:spcPct val="100000"/>
              </a:lnSpc>
              <a:spcBef>
                <a:spcPts val="0"/>
              </a:spcBef>
              <a:spcAft>
                <a:spcPts val="0"/>
              </a:spcAft>
              <a:buFont typeface="Arial" panose="020B0604020202020204" pitchFamily="34" charset="0"/>
              <a:buChar char="•"/>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2023</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中国高甘油三酯血症临床管理多学科专家共识》推荐：接受他汀类药物治疗的</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ASCVD</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患者及</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ASCVD</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高危人群若仍存在高甘油三酯血症（</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HTG</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），建议加用</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IPE</a:t>
            </a:r>
            <a:endPar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nSpc>
                <a:spcPct val="100000"/>
              </a:lnSpc>
              <a:spcBef>
                <a:spcPts val="0"/>
              </a:spcBef>
              <a:spcAft>
                <a:spcPts val="0"/>
              </a:spcAft>
              <a:buFont typeface="Arial" panose="020B0604020202020204" pitchFamily="34" charset="0"/>
              <a:buChar char="•"/>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2022</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JAS:</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动脉粥样硬化性心血管疾病预防指南》推荐：在给予他汀类药物治疗的基础上，加用</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IPE</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制剂可有效降低高甘油三酯血症患者</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ASCVD</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的发生率，推荐联合用药。（证据级别：</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，推荐级别：</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nvSpPr>
        <p:spPr>
          <a:xfrm>
            <a:off x="5954395" y="3317240"/>
            <a:ext cx="5768340" cy="460375"/>
          </a:xfrm>
          <a:prstGeom prst="rect">
            <a:avLst/>
          </a:prstGeom>
          <a:noFill/>
        </p:spPr>
        <p:txBody>
          <a:bodyPr wrap="square" rtlCol="0">
            <a:spAutoFit/>
          </a:bodyPr>
          <a:p>
            <a:r>
              <a:rPr lang="zh-CN" altLang="en-US" sz="1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降TG药烟酸类、贝特类没有循证证据证明具有降低心血管事件，且与他汀联用会增加药物不良反应。</a:t>
            </a:r>
            <a:endParaRPr lang="zh-CN" altLang="en-US"/>
          </a:p>
        </p:txBody>
      </p:sp>
      <p:grpSp>
        <p:nvGrpSpPr>
          <p:cNvPr id="38" name="组合 37"/>
          <p:cNvGrpSpPr/>
          <p:nvPr/>
        </p:nvGrpSpPr>
        <p:grpSpPr>
          <a:xfrm>
            <a:off x="5954395" y="3824605"/>
            <a:ext cx="5784850" cy="1771690"/>
            <a:chOff x="11530" y="3057"/>
            <a:chExt cx="6976" cy="6938"/>
          </a:xfrm>
        </p:grpSpPr>
        <p:sp>
          <p:nvSpPr>
            <p:cNvPr id="40" name="圆角矩形 39"/>
            <p:cNvSpPr/>
            <p:nvPr/>
          </p:nvSpPr>
          <p:spPr>
            <a:xfrm>
              <a:off x="11530" y="3057"/>
              <a:ext cx="6976" cy="6938"/>
            </a:xfrm>
            <a:prstGeom prst="roundRect">
              <a:avLst>
                <a:gd name="adj" fmla="val 2094"/>
              </a:avLst>
            </a:prstGeom>
            <a:noFill/>
            <a:ln>
              <a:solidFill>
                <a:srgbClr val="C6DEB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Calibri" panose="020F0502020204030204" charset="0"/>
              </a:endParaRPr>
            </a:p>
          </p:txBody>
        </p:sp>
        <p:sp>
          <p:nvSpPr>
            <p:cNvPr id="41" name="文本框 40"/>
            <p:cNvSpPr txBox="1"/>
            <p:nvPr/>
          </p:nvSpPr>
          <p:spPr>
            <a:xfrm>
              <a:off x="11640" y="3306"/>
              <a:ext cx="6847" cy="4312"/>
            </a:xfrm>
            <a:prstGeom prst="rect">
              <a:avLst/>
            </a:prstGeom>
            <a:noFill/>
          </p:spPr>
          <p:txBody>
            <a:bodyPr wrap="square" rtlCol="0">
              <a:noAutofit/>
            </a:bodyPr>
            <a:p>
              <a:pPr indent="0">
                <a:lnSpc>
                  <a:spcPct val="100000"/>
                </a:lnSpc>
                <a:buFont typeface="Arial" panose="020B0604020202020204" pitchFamily="34" charset="0"/>
                <a:buNone/>
              </a:pPr>
              <a:r>
                <a:rPr lang="zh-CN" altLang="en-US" sz="1000">
                  <a:latin typeface="微软雅黑" panose="020B0503020204020204" charset="-122"/>
                  <a:ea typeface="微软雅黑" panose="020B0503020204020204" charset="-122"/>
                  <a:cs typeface="微软雅黑" panose="020B0503020204020204" charset="-122"/>
                </a:rPr>
                <a:t>《中国血脂管理指南（2023年）》指出</a:t>
              </a:r>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lnSpc>
                  <a:spcPct val="100000"/>
                </a:lnSpc>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烟酸类药物</a:t>
              </a:r>
              <a:r>
                <a:rPr lang="zh-CN" altLang="en-US" sz="1000">
                  <a:latin typeface="微软雅黑" panose="020B0503020204020204" charset="-122"/>
                  <a:ea typeface="微软雅黑" panose="020B0503020204020204" charset="-122"/>
                  <a:cs typeface="微软雅黑" panose="020B0503020204020204" charset="-122"/>
                </a:rPr>
                <a:t>的临床研究结果均为阴性，已</a:t>
              </a:r>
              <a:r>
                <a:rPr lang="zh-CN" altLang="en-US" sz="1000" b="1">
                  <a:latin typeface="微软雅黑" panose="020B0503020204020204" charset="-122"/>
                  <a:ea typeface="微软雅黑" panose="020B0503020204020204" charset="-122"/>
                  <a:cs typeface="微软雅黑" panose="020B0503020204020204" charset="-122"/>
                </a:rPr>
                <a:t>不推荐</a:t>
              </a:r>
              <a:r>
                <a:rPr lang="zh-CN" altLang="en-US" sz="1000">
                  <a:latin typeface="微软雅黑" panose="020B0503020204020204" charset="-122"/>
                  <a:ea typeface="微软雅黑" panose="020B0503020204020204" charset="-122"/>
                  <a:cs typeface="微软雅黑" panose="020B0503020204020204" charset="-122"/>
                </a:rPr>
                <a:t>作为预防ASCVD的降TG药物。</a:t>
              </a:r>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lnSpc>
                  <a:spcPct val="100000"/>
                </a:lnSpc>
                <a:buFont typeface="Arial" panose="020B0604020202020204" pitchFamily="34" charset="0"/>
                <a:buChar char="•"/>
              </a:pPr>
              <a:r>
                <a:rPr lang="zh-CN" altLang="en-US" sz="1000" b="1">
                  <a:latin typeface="微软雅黑" panose="020B0503020204020204" charset="-122"/>
                  <a:ea typeface="微软雅黑" panose="020B0503020204020204" charset="-122"/>
                  <a:cs typeface="微软雅黑" panose="020B0503020204020204" charset="-122"/>
                </a:rPr>
                <a:t>贝特类药物</a:t>
              </a:r>
              <a:r>
                <a:rPr lang="zh-CN" altLang="en-US" sz="1000">
                  <a:latin typeface="微软雅黑" panose="020B0503020204020204" charset="-122"/>
                  <a:ea typeface="微软雅黑" panose="020B0503020204020204" charset="-122"/>
                  <a:cs typeface="微软雅黑" panose="020B0503020204020204" charset="-122"/>
                </a:rPr>
                <a:t>干预研究的一级终点为</a:t>
              </a:r>
              <a:r>
                <a:rPr lang="zh-CN" altLang="en-US" sz="1000" b="1">
                  <a:latin typeface="微软雅黑" panose="020B0503020204020204" charset="-122"/>
                  <a:ea typeface="微软雅黑" panose="020B0503020204020204" charset="-122"/>
                  <a:cs typeface="微软雅黑" panose="020B0503020204020204" charset="-122"/>
                </a:rPr>
                <a:t>中性结果</a:t>
              </a:r>
              <a:r>
                <a:rPr lang="zh-CN" altLang="en-US" sz="1000">
                  <a:latin typeface="微软雅黑" panose="020B0503020204020204" charset="-122"/>
                  <a:ea typeface="微软雅黑" panose="020B0503020204020204" charset="-122"/>
                  <a:cs typeface="微软雅黑" panose="020B0503020204020204" charset="-122"/>
                </a:rPr>
                <a:t>，贝特类药物治疗</a:t>
              </a:r>
              <a:r>
                <a:rPr lang="en-US" altLang="zh-CN" sz="1000">
                  <a:latin typeface="微软雅黑" panose="020B0503020204020204" charset="-122"/>
                  <a:ea typeface="微软雅黑" panose="020B0503020204020204" charset="-122"/>
                  <a:cs typeface="微软雅黑" panose="020B0503020204020204" charset="-122"/>
                </a:rPr>
                <a:t>ASCVD</a:t>
              </a:r>
              <a:r>
                <a:rPr lang="zh-CN" altLang="en-US" sz="1000">
                  <a:latin typeface="微软雅黑" panose="020B0503020204020204" charset="-122"/>
                  <a:ea typeface="微软雅黑" panose="020B0503020204020204" charset="-122"/>
                  <a:cs typeface="微软雅黑" panose="020B0503020204020204" charset="-122"/>
                </a:rPr>
                <a:t>风险下降没有统计学意义（</a:t>
              </a:r>
              <a:r>
                <a:rPr lang="en-US" altLang="zh-CN" sz="1000">
                  <a:latin typeface="微软雅黑" panose="020B0503020204020204" charset="-122"/>
                  <a:ea typeface="微软雅黑" panose="020B0503020204020204" charset="-122"/>
                  <a:cs typeface="微软雅黑" panose="020B0503020204020204" charset="-122"/>
                </a:rPr>
                <a:t>P=0.057</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p>
              <a:pPr marL="171450" indent="-171450">
                <a:lnSpc>
                  <a:spcPct val="100000"/>
                </a:lnSpc>
                <a:buFont typeface="Arial" panose="020B0604020202020204" pitchFamily="34" charset="0"/>
                <a:buChar char="•"/>
              </a:pPr>
              <a:r>
                <a:rPr lang="en-US" altLang="zh-CN" sz="1000" b="1">
                  <a:solidFill>
                    <a:schemeClr val="accent2"/>
                  </a:solidFill>
                  <a:latin typeface="微软雅黑" panose="020B0503020204020204" charset="-122"/>
                  <a:ea typeface="微软雅黑" panose="020B0503020204020204" charset="-122"/>
                  <a:cs typeface="微软雅黑" panose="020B0503020204020204" charset="-122"/>
                  <a:sym typeface="+mn-ea"/>
                </a:rPr>
                <a:t>JLEIS</a:t>
              </a:r>
              <a:r>
                <a:rPr lang="zh-CN" altLang="en-US" sz="1000" b="1">
                  <a:solidFill>
                    <a:schemeClr val="accent2"/>
                  </a:solidFill>
                  <a:latin typeface="微软雅黑" panose="020B0503020204020204" charset="-122"/>
                  <a:ea typeface="微软雅黑" panose="020B0503020204020204" charset="-122"/>
                  <a:cs typeface="微软雅黑" panose="020B0503020204020204" charset="-122"/>
                  <a:sym typeface="+mn-ea"/>
                </a:rPr>
                <a:t>和</a:t>
              </a:r>
              <a:r>
                <a:rPr lang="en-US" altLang="zh-CN" sz="1000" b="1">
                  <a:solidFill>
                    <a:schemeClr val="accent2"/>
                  </a:solidFill>
                  <a:latin typeface="微软雅黑" panose="020B0503020204020204" charset="-122"/>
                  <a:ea typeface="微软雅黑" panose="020B0503020204020204" charset="-122"/>
                  <a:cs typeface="微软雅黑" panose="020B0503020204020204" charset="-122"/>
                </a:rPr>
                <a:t>REDUCE-IT</a:t>
              </a:r>
              <a:r>
                <a:rPr lang="zh-CN" altLang="en-US" sz="1000" b="1">
                  <a:solidFill>
                    <a:schemeClr val="accent2"/>
                  </a:solidFill>
                  <a:latin typeface="微软雅黑" panose="020B0503020204020204" charset="-122"/>
                  <a:ea typeface="微软雅黑" panose="020B0503020204020204" charset="-122"/>
                  <a:cs typeface="微软雅黑" panose="020B0503020204020204" charset="-122"/>
                </a:rPr>
                <a:t>显示他汀药物联合</a:t>
              </a:r>
              <a:r>
                <a:rPr lang="en-US" altLang="zh-CN" sz="1000" b="1">
                  <a:solidFill>
                    <a:schemeClr val="accent2"/>
                  </a:solidFill>
                  <a:latin typeface="微软雅黑" panose="020B0503020204020204" charset="-122"/>
                  <a:ea typeface="微软雅黑" panose="020B0503020204020204" charset="-122"/>
                  <a:cs typeface="微软雅黑" panose="020B0503020204020204" charset="-122"/>
                </a:rPr>
                <a:t>EPA/</a:t>
              </a:r>
              <a:r>
                <a:rPr lang="zh-CN" altLang="en-US" sz="1000" b="1">
                  <a:solidFill>
                    <a:schemeClr val="accent2"/>
                  </a:solidFill>
                  <a:latin typeface="微软雅黑" panose="020B0503020204020204" charset="-122"/>
                  <a:ea typeface="微软雅黑" panose="020B0503020204020204" charset="-122"/>
                  <a:cs typeface="微软雅黑" panose="020B0503020204020204" charset="-122"/>
                  <a:sym typeface="+mn-ea"/>
                </a:rPr>
                <a:t>IPE</a:t>
              </a:r>
              <a:r>
                <a:rPr lang="zh-CN" altLang="en-US" sz="1000" b="1">
                  <a:solidFill>
                    <a:schemeClr val="accent2"/>
                  </a:solidFill>
                  <a:latin typeface="微软雅黑" panose="020B0503020204020204" charset="-122"/>
                  <a:ea typeface="微软雅黑" panose="020B0503020204020204" charset="-122"/>
                  <a:cs typeface="微软雅黑" panose="020B0503020204020204" charset="-122"/>
                </a:rPr>
                <a:t>可显著降低</a:t>
              </a:r>
              <a:r>
                <a:rPr lang="en-US" altLang="zh-CN" sz="1000" b="1">
                  <a:solidFill>
                    <a:schemeClr val="accent2"/>
                  </a:solidFill>
                  <a:latin typeface="微软雅黑" panose="020B0503020204020204" charset="-122"/>
                  <a:ea typeface="微软雅黑" panose="020B0503020204020204" charset="-122"/>
                  <a:cs typeface="微软雅黑" panose="020B0503020204020204" charset="-122"/>
                </a:rPr>
                <a:t>ASCVD</a:t>
              </a:r>
              <a:r>
                <a:rPr lang="zh-CN" altLang="en-US" sz="1000" b="1">
                  <a:solidFill>
                    <a:schemeClr val="accent2"/>
                  </a:solidFill>
                  <a:latin typeface="微软雅黑" panose="020B0503020204020204" charset="-122"/>
                  <a:ea typeface="微软雅黑" panose="020B0503020204020204" charset="-122"/>
                  <a:cs typeface="微软雅黑" panose="020B0503020204020204" charset="-122"/>
                </a:rPr>
                <a:t>风险。</a:t>
              </a:r>
              <a:endParaRPr lang="zh-CN" altLang="en-US" sz="1000" b="1">
                <a:solidFill>
                  <a:schemeClr val="accent2"/>
                </a:solidFill>
                <a:latin typeface="微软雅黑" panose="020B0503020204020204" charset="-122"/>
                <a:ea typeface="微软雅黑" panose="020B0503020204020204" charset="-122"/>
                <a:cs typeface="微软雅黑" panose="020B0503020204020204" charset="-122"/>
              </a:endParaRPr>
            </a:p>
            <a:p>
              <a:pPr indent="0">
                <a:lnSpc>
                  <a:spcPct val="100000"/>
                </a:lnSpc>
                <a:buFont typeface="Arial" panose="020B0604020202020204" pitchFamily="34" charset="0"/>
                <a:buNone/>
              </a:pPr>
              <a:r>
                <a:rPr lang="zh-CN" altLang="en-US" sz="1000">
                  <a:latin typeface="微软雅黑" panose="020B0503020204020204" charset="-122"/>
                  <a:ea typeface="微软雅黑" panose="020B0503020204020204" charset="-122"/>
                  <a:cs typeface="微软雅黑" panose="020B0503020204020204" charset="-122"/>
                </a:rPr>
                <a:t>另外有研究显贝特类降脂药与他汀联用会增加肝功能损害等药物不良反应，烟酸类降脂药与他汀联用会增加肌肉毒性。</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nvSpPr>
          <p:spPr>
            <a:xfrm>
              <a:off x="11883" y="7618"/>
              <a:ext cx="6400" cy="2044"/>
            </a:xfrm>
            <a:prstGeom prst="rect">
              <a:avLst/>
            </a:prstGeom>
            <a:noFill/>
          </p:spPr>
          <p:txBody>
            <a:bodyPr wrap="square" rtlCol="0">
              <a:spAutoFit/>
            </a:bodyPr>
            <a:p>
              <a:r>
                <a:rPr 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１</a:t>
              </a:r>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《中国血脂管理指南（</a:t>
              </a:r>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2023</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a:t>
              </a:r>
              <a:endPar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２</a:t>
              </a:r>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徐笑挺,戴承晔,邓毅凡,朱米雪,刘娟,何胜虎,张晶.二十碳五烯酸在动脉粥样硬化性心血管疾病中的研究进展[J].心血管病学进展,2022,43(12):1118-1122.</a:t>
              </a:r>
              <a:endParaRPr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烟酸缓释片说明书</a:t>
              </a:r>
              <a:endParaRPr lang="zh-CN" altLang="en-US" sz="7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1433830" y="683895"/>
            <a:ext cx="9382125" cy="575310"/>
          </a:xfrm>
          <a:prstGeom prst="rect">
            <a:avLst/>
          </a:prstGeom>
          <a:noFill/>
        </p:spPr>
        <p:txBody>
          <a:bodyPr wrap="square" rtlCol="0">
            <a:noAutofit/>
          </a:bodyPr>
          <a:p>
            <a:pPr algn="ct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超</a:t>
            </a: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96.5%</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高纯</a:t>
            </a:r>
            <a:r>
              <a:rPr lang="en-US" altLang="zh-CN" sz="2400" b="1">
                <a:solidFill>
                  <a:schemeClr val="accent1"/>
                </a:solidFill>
                <a:latin typeface="微软雅黑" panose="020B0503020204020204" charset="-122"/>
                <a:ea typeface="微软雅黑" panose="020B0503020204020204" charset="-122"/>
                <a:cs typeface="微软雅黑" panose="020B0503020204020204" charset="-122"/>
              </a:rPr>
              <a:t>EPA</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微型</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软胶囊：提纯技术与患者友好型创新</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custDataLst>
              <p:tags r:id="rId1"/>
            </p:custDataLst>
          </p:nvPr>
        </p:nvSpPr>
        <p:spPr>
          <a:xfrm>
            <a:off x="1620520" y="1322705"/>
            <a:ext cx="8926195" cy="306705"/>
          </a:xfrm>
          <a:prstGeom prst="rect">
            <a:avLst/>
          </a:prstGeom>
          <a:gradFill>
            <a:gsLst>
              <a:gs pos="50000">
                <a:srgbClr val="F1F1F2"/>
              </a:gs>
              <a:gs pos="0">
                <a:srgbClr val="E0E0DF"/>
              </a:gs>
              <a:gs pos="100000">
                <a:srgbClr val="FFFFFF"/>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p>
            <a:pPr lvl="0" algn="ctr"/>
            <a:r>
              <a:rPr lang="zh-CN" altLang="en-US" sz="1400" b="1">
                <a:latin typeface="微软雅黑" panose="020B0503020204020204" charset="-122"/>
                <a:ea typeface="微软雅黑" panose="020B0503020204020204" charset="-122"/>
                <a:cs typeface="微软雅黑" panose="020B0503020204020204" charset="-122"/>
              </a:rPr>
              <a:t>创新技术：采用提纯技术提取纯度超</a:t>
            </a:r>
            <a:r>
              <a:rPr lang="en-US" altLang="zh-CN" sz="1400" b="1">
                <a:latin typeface="微软雅黑" panose="020B0503020204020204" charset="-122"/>
                <a:ea typeface="微软雅黑" panose="020B0503020204020204" charset="-122"/>
                <a:cs typeface="微软雅黑" panose="020B0503020204020204" charset="-122"/>
              </a:rPr>
              <a:t>96.5%</a:t>
            </a:r>
            <a:r>
              <a:rPr lang="zh-CN" altLang="en-US" sz="1400" b="1">
                <a:latin typeface="微软雅黑" panose="020B0503020204020204" charset="-122"/>
                <a:ea typeface="微软雅黑" panose="020B0503020204020204" charset="-122"/>
                <a:cs typeface="微软雅黑" panose="020B0503020204020204" charset="-122"/>
              </a:rPr>
              <a:t>的高纯度</a:t>
            </a:r>
            <a:r>
              <a:rPr lang="en-US" altLang="zh-CN" sz="1400" b="1">
                <a:latin typeface="微软雅黑" panose="020B0503020204020204" charset="-122"/>
                <a:ea typeface="微软雅黑" panose="020B0503020204020204" charset="-122"/>
                <a:cs typeface="微软雅黑" panose="020B0503020204020204" charset="-122"/>
              </a:rPr>
              <a:t>EPA</a:t>
            </a:r>
            <a:r>
              <a:rPr lang="zh-CN" altLang="en-US" sz="1400" b="1">
                <a:latin typeface="微软雅黑" panose="020B0503020204020204" charset="-122"/>
                <a:ea typeface="微软雅黑" panose="020B0503020204020204" charset="-122"/>
                <a:cs typeface="微软雅黑" panose="020B0503020204020204" charset="-122"/>
              </a:rPr>
              <a:t>，创新微型</a:t>
            </a:r>
            <a:r>
              <a:rPr lang="zh-CN" altLang="en-US" sz="1400" b="1">
                <a:latin typeface="微软雅黑" panose="020B0503020204020204" charset="-122"/>
                <a:ea typeface="微软雅黑" panose="020B0503020204020204" charset="-122"/>
                <a:cs typeface="微软雅黑" panose="020B0503020204020204" charset="-122"/>
              </a:rPr>
              <a:t>软胶囊便于患者吞服</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1620520" y="4021455"/>
            <a:ext cx="8926195" cy="306705"/>
          </a:xfrm>
          <a:prstGeom prst="rect">
            <a:avLst/>
          </a:prstGeom>
          <a:gradFill>
            <a:gsLst>
              <a:gs pos="50000">
                <a:srgbClr val="F1F1F2"/>
              </a:gs>
              <a:gs pos="0">
                <a:srgbClr val="E0E0DF"/>
              </a:gs>
              <a:gs pos="100000">
                <a:srgbClr val="FFFFFF"/>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p>
            <a:pPr algn="ctr"/>
            <a:r>
              <a:rPr lang="zh-CN" altLang="en-US" sz="1400" b="1">
                <a:latin typeface="微软雅黑" panose="020B0503020204020204" charset="-122"/>
                <a:ea typeface="微软雅黑" panose="020B0503020204020204" charset="-122"/>
              </a:rPr>
              <a:t>该创新技术带来的安全与优势</a:t>
            </a:r>
            <a:endParaRPr lang="zh-CN" altLang="en-US" sz="1400" b="1">
              <a:latin typeface="微软雅黑" panose="020B0503020204020204" charset="-122"/>
              <a:ea typeface="微软雅黑" panose="020B0503020204020204" charset="-122"/>
            </a:endParaRPr>
          </a:p>
        </p:txBody>
      </p:sp>
      <p:grpSp>
        <p:nvGrpSpPr>
          <p:cNvPr id="145" name="组合 144"/>
          <p:cNvGrpSpPr/>
          <p:nvPr>
            <p:custDataLst>
              <p:tags r:id="rId2"/>
            </p:custDataLst>
          </p:nvPr>
        </p:nvGrpSpPr>
        <p:grpSpPr>
          <a:xfrm>
            <a:off x="8000365" y="4465320"/>
            <a:ext cx="3718560" cy="2192020"/>
            <a:chOff x="12793" y="1585"/>
            <a:chExt cx="5876" cy="4113"/>
          </a:xfrm>
        </p:grpSpPr>
        <p:sp>
          <p:nvSpPr>
            <p:cNvPr id="146" name="Shape 24"/>
            <p:cNvSpPr/>
            <p:nvPr>
              <p:custDataLst>
                <p:tags r:id="rId3"/>
              </p:custDataLst>
            </p:nvPr>
          </p:nvSpPr>
          <p:spPr>
            <a:xfrm>
              <a:off x="12793" y="1585"/>
              <a:ext cx="5876" cy="4113"/>
            </a:xfrm>
            <a:custGeom>
              <a:avLst/>
              <a:gdLst/>
              <a:ahLst/>
              <a:cxnLst/>
              <a:rect l="l" t="t" r="r" b="b"/>
              <a:pathLst>
                <a:path w="3731389" h="2482003">
                  <a:moveTo>
                    <a:pt x="33541" y="0"/>
                  </a:moveTo>
                  <a:lnTo>
                    <a:pt x="3630769" y="0"/>
                  </a:lnTo>
                  <a:cubicBezTo>
                    <a:pt x="3686340" y="0"/>
                    <a:pt x="3731389" y="45049"/>
                    <a:pt x="3731389" y="100620"/>
                  </a:cubicBezTo>
                  <a:lnTo>
                    <a:pt x="3731389" y="2381382"/>
                  </a:lnTo>
                  <a:cubicBezTo>
                    <a:pt x="3731389" y="2436953"/>
                    <a:pt x="3686340" y="2482003"/>
                    <a:pt x="3630769" y="2482003"/>
                  </a:cubicBezTo>
                  <a:lnTo>
                    <a:pt x="33541" y="2482003"/>
                  </a:lnTo>
                  <a:cubicBezTo>
                    <a:pt x="15017" y="2482003"/>
                    <a:pt x="0" y="2466986"/>
                    <a:pt x="0" y="2448462"/>
                  </a:cubicBezTo>
                  <a:lnTo>
                    <a:pt x="0" y="33541"/>
                  </a:lnTo>
                  <a:cubicBezTo>
                    <a:pt x="0" y="15029"/>
                    <a:pt x="15029" y="0"/>
                    <a:pt x="33541" y="0"/>
                  </a:cubicBezTo>
                  <a:close/>
                </a:path>
              </a:pathLst>
            </a:custGeom>
            <a:solidFill>
              <a:srgbClr val="FFFFFF"/>
            </a:solidFill>
            <a:effectLst>
              <a:outerShdw blurRad="125777" dist="83851" dir="5400000" algn="bl" rotWithShape="0">
                <a:srgbClr val="000000">
                  <a:alpha val="10196"/>
                </a:srgbClr>
              </a:outerShdw>
            </a:effectLst>
          </p:spPr>
        </p:sp>
        <p:sp>
          <p:nvSpPr>
            <p:cNvPr id="148" name="Shape 26"/>
            <p:cNvSpPr/>
            <p:nvPr>
              <p:custDataLst>
                <p:tags r:id="rId4"/>
              </p:custDataLst>
            </p:nvPr>
          </p:nvSpPr>
          <p:spPr>
            <a:xfrm>
              <a:off x="13061" y="1795"/>
              <a:ext cx="480" cy="568"/>
            </a:xfrm>
            <a:custGeom>
              <a:avLst/>
              <a:gdLst/>
              <a:ahLst/>
              <a:cxnLst/>
              <a:rect l="l" t="t" r="r" b="b"/>
              <a:pathLst>
                <a:path w="335406" h="335406">
                  <a:moveTo>
                    <a:pt x="167703" y="0"/>
                  </a:moveTo>
                  <a:lnTo>
                    <a:pt x="167703" y="0"/>
                  </a:lnTo>
                  <a:cubicBezTo>
                    <a:pt x="260261" y="0"/>
                    <a:pt x="335406" y="75145"/>
                    <a:pt x="335406" y="167703"/>
                  </a:cubicBezTo>
                  <a:lnTo>
                    <a:pt x="335406" y="167703"/>
                  </a:lnTo>
                  <a:cubicBezTo>
                    <a:pt x="335406" y="260261"/>
                    <a:pt x="260261" y="335406"/>
                    <a:pt x="167703" y="335406"/>
                  </a:cubicBezTo>
                  <a:lnTo>
                    <a:pt x="167703" y="335406"/>
                  </a:lnTo>
                  <a:cubicBezTo>
                    <a:pt x="75145" y="335406"/>
                    <a:pt x="0" y="260261"/>
                    <a:pt x="0" y="167703"/>
                  </a:cubicBezTo>
                  <a:lnTo>
                    <a:pt x="0" y="167703"/>
                  </a:lnTo>
                  <a:cubicBezTo>
                    <a:pt x="0" y="75145"/>
                    <a:pt x="75145" y="0"/>
                    <a:pt x="167703" y="0"/>
                  </a:cubicBezTo>
                  <a:close/>
                </a:path>
              </a:pathLst>
            </a:custGeom>
          </p:spPr>
          <p:style>
            <a:lnRef idx="0">
              <a:srgbClr val="FFFFFF"/>
            </a:lnRef>
            <a:fillRef idx="1">
              <a:schemeClr val="accent1"/>
            </a:fillRef>
            <a:effectRef idx="1">
              <a:schemeClr val="accent1"/>
            </a:effectRef>
            <a:fontRef idx="minor">
              <a:schemeClr val="lt1"/>
            </a:fontRef>
          </p:style>
        </p:sp>
        <p:sp>
          <p:nvSpPr>
            <p:cNvPr id="149" name="Text 27"/>
            <p:cNvSpPr/>
            <p:nvPr>
              <p:custDataLst>
                <p:tags r:id="rId5"/>
              </p:custDataLst>
            </p:nvPr>
          </p:nvSpPr>
          <p:spPr>
            <a:xfrm>
              <a:off x="13213" y="1857"/>
              <a:ext cx="217" cy="409"/>
            </a:xfrm>
            <a:prstGeom prst="rect">
              <a:avLst/>
            </a:prstGeom>
            <a:noFill/>
          </p:spPr>
          <p:txBody>
            <a:bodyPr wrap="square" lIns="0" tIns="0" rIns="0" bIns="0" rtlCol="0" anchor="ctr"/>
            <a:lstStyle/>
            <a:p>
              <a:pPr>
                <a:lnSpc>
                  <a:spcPct val="120000"/>
                </a:lnSpc>
              </a:pPr>
              <a:r>
                <a:rPr lang="en-US" sz="1320" b="1" dirty="0">
                  <a:solidFill>
                    <a:srgbClr val="FFFFFF"/>
                  </a:solidFill>
                  <a:latin typeface="微软雅黑" panose="020B0503020204020204" charset="-122"/>
                  <a:ea typeface="微软雅黑" panose="020B0503020204020204" charset="-122"/>
                  <a:cs typeface="Calibri" panose="020F0502020204030204" charset="0"/>
                </a:rPr>
                <a:t>3</a:t>
              </a:r>
              <a:endParaRPr lang="en-US" sz="1320" b="1" dirty="0">
                <a:solidFill>
                  <a:srgbClr val="FFFFFF"/>
                </a:solidFill>
                <a:latin typeface="微软雅黑" panose="020B0503020204020204" charset="-122"/>
                <a:ea typeface="微软雅黑" panose="020B0503020204020204" charset="-122"/>
                <a:cs typeface="Calibri" panose="020F0502020204030204" charset="0"/>
              </a:endParaRPr>
            </a:p>
          </p:txBody>
        </p:sp>
        <p:sp>
          <p:nvSpPr>
            <p:cNvPr id="150" name="Text 28"/>
            <p:cNvSpPr/>
            <p:nvPr>
              <p:custDataLst>
                <p:tags r:id="rId6"/>
              </p:custDataLst>
            </p:nvPr>
          </p:nvSpPr>
          <p:spPr>
            <a:xfrm>
              <a:off x="13683" y="1823"/>
              <a:ext cx="3652" cy="450"/>
            </a:xfrm>
            <a:prstGeom prst="rect">
              <a:avLst/>
            </a:prstGeom>
            <a:noFill/>
          </p:spPr>
          <p:txBody>
            <a:bodyPr wrap="square" lIns="0" tIns="0" rIns="0" bIns="0" rtlCol="0" anchor="ctr"/>
            <a:lstStyle/>
            <a:p>
              <a:pPr>
                <a:lnSpc>
                  <a:spcPct val="120000"/>
                </a:lnSpc>
              </a:pP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rPr>
                <a:t>更方便</a:t>
              </a:r>
              <a:endParaRPr lang="zh-CN" altLang="en-US" sz="1200" b="1" dirty="0">
                <a:solidFill>
                  <a:srgbClr val="4A4A4A"/>
                </a:solidFill>
                <a:latin typeface="微软雅黑" panose="020B0503020204020204" charset="-122"/>
                <a:ea typeface="微软雅黑" panose="020B0503020204020204" charset="-122"/>
                <a:cs typeface="微软雅黑" panose="020B0503020204020204" charset="-122"/>
              </a:endParaRPr>
            </a:p>
          </p:txBody>
        </p:sp>
        <p:sp>
          <p:nvSpPr>
            <p:cNvPr id="151" name="Shape 29"/>
            <p:cNvSpPr/>
            <p:nvPr>
              <p:custDataLst>
                <p:tags r:id="rId7"/>
              </p:custDataLst>
            </p:nvPr>
          </p:nvSpPr>
          <p:spPr>
            <a:xfrm>
              <a:off x="13031" y="2617"/>
              <a:ext cx="5427" cy="1709"/>
            </a:xfrm>
            <a:custGeom>
              <a:avLst/>
              <a:gdLst/>
              <a:ahLst/>
              <a:cxnLst/>
              <a:rect l="l" t="t" r="r" b="b"/>
              <a:pathLst>
                <a:path w="3446294" h="1241001">
                  <a:moveTo>
                    <a:pt x="67076" y="0"/>
                  </a:moveTo>
                  <a:lnTo>
                    <a:pt x="3379218" y="0"/>
                  </a:lnTo>
                  <a:cubicBezTo>
                    <a:pt x="3416263" y="0"/>
                    <a:pt x="3446294" y="30031"/>
                    <a:pt x="3446294" y="67076"/>
                  </a:cubicBezTo>
                  <a:lnTo>
                    <a:pt x="3446294" y="1173925"/>
                  </a:lnTo>
                  <a:cubicBezTo>
                    <a:pt x="3446294" y="1210970"/>
                    <a:pt x="3416263" y="1241001"/>
                    <a:pt x="3379218" y="1241001"/>
                  </a:cubicBezTo>
                  <a:lnTo>
                    <a:pt x="67076" y="1241001"/>
                  </a:lnTo>
                  <a:cubicBezTo>
                    <a:pt x="30031" y="1241001"/>
                    <a:pt x="0" y="1210970"/>
                    <a:pt x="0" y="1173925"/>
                  </a:cubicBezTo>
                  <a:lnTo>
                    <a:pt x="0" y="67076"/>
                  </a:lnTo>
                  <a:cubicBezTo>
                    <a:pt x="0" y="30031"/>
                    <a:pt x="30031" y="0"/>
                    <a:pt x="67076" y="0"/>
                  </a:cubicBezTo>
                  <a:close/>
                </a:path>
              </a:pathLst>
            </a:custGeom>
            <a:noFill/>
            <a:ln>
              <a:solidFill>
                <a:schemeClr val="accent1"/>
              </a:solidFill>
            </a:ln>
            <a:extLst>
              <a:ext uri="{909E8E84-426E-40DD-AFC4-6F175D3DCCD1}">
                <a14:hiddenFill xmlns:a14="http://schemas.microsoft.com/office/drawing/2010/main">
                  <a:solidFill>
                    <a:srgbClr val="C6DEB2"/>
                  </a:solidFill>
                </a14:hiddenFill>
              </a:ext>
            </a:extLst>
          </p:spPr>
          <p:style>
            <a:lnRef idx="0">
              <a:srgbClr val="FFFFFF"/>
            </a:lnRef>
            <a:fillRef idx="2">
              <a:schemeClr val="accent5"/>
            </a:fillRef>
            <a:effectRef idx="0">
              <a:srgbClr val="FFFFFF"/>
            </a:effectRef>
            <a:fontRef idx="minor">
              <a:schemeClr val="lt1"/>
            </a:fontRef>
          </p:style>
          <p:txBody>
            <a:bodyPr/>
            <a:p>
              <a:endParaRPr lang="zh-CN" altLang="en-US"/>
            </a:p>
          </p:txBody>
        </p:sp>
        <p:sp>
          <p:nvSpPr>
            <p:cNvPr id="152" name="Text 30"/>
            <p:cNvSpPr/>
            <p:nvPr>
              <p:custDataLst>
                <p:tags r:id="rId8"/>
              </p:custDataLst>
            </p:nvPr>
          </p:nvSpPr>
          <p:spPr>
            <a:xfrm>
              <a:off x="13053" y="2757"/>
              <a:ext cx="5427" cy="1434"/>
            </a:xfrm>
            <a:prstGeom prst="rect">
              <a:avLst/>
            </a:prstGeom>
            <a:noFill/>
          </p:spPr>
          <p:txBody>
            <a:bodyPr wrap="square" lIns="0" tIns="0" rIns="0" bIns="0" rtlCol="0" anchor="ctr"/>
            <a:lstStyle/>
            <a:p>
              <a:pPr algn="ctr">
                <a:lnSpc>
                  <a:spcPct val="150000"/>
                </a:lnSpc>
              </a:pPr>
              <a:r>
                <a:rPr lang="zh-CN" altLang="en-US" sz="1600" b="1" dirty="0">
                  <a:solidFill>
                    <a:schemeClr val="accent1"/>
                  </a:solidFill>
                  <a:latin typeface="微软雅黑" panose="020B0503020204020204" charset="-122"/>
                  <a:ea typeface="微软雅黑" panose="020B0503020204020204" charset="-122"/>
                  <a:cs typeface="Calibri" panose="020F0502020204030204" charset="0"/>
                  <a:sym typeface="+mn-ea"/>
                </a:rPr>
                <a:t>包装封袋设计</a:t>
              </a:r>
              <a:endParaRPr lang="en-US" sz="1600" b="1" dirty="0">
                <a:solidFill>
                  <a:schemeClr val="accent1"/>
                </a:solidFill>
                <a:latin typeface="微软雅黑" panose="020B0503020204020204" charset="-122"/>
                <a:ea typeface="微软雅黑" panose="020B0503020204020204" charset="-122"/>
                <a:cs typeface="Calibri" panose="020F0502020204030204" charset="0"/>
              </a:endParaRPr>
            </a:p>
            <a:p>
              <a:pPr algn="ctr">
                <a:lnSpc>
                  <a:spcPct val="150000"/>
                </a:lnSpc>
              </a:pPr>
              <a:r>
                <a:rPr lang="zh-CN" altLang="en-US" sz="1000" b="1" dirty="0">
                  <a:solidFill>
                    <a:srgbClr val="4A4A4A"/>
                  </a:solidFill>
                  <a:latin typeface="微软雅黑" panose="020B0503020204020204" charset="-122"/>
                  <a:ea typeface="微软雅黑" panose="020B0503020204020204" charset="-122"/>
                  <a:cs typeface="微软雅黑" panose="020B0503020204020204" charset="-122"/>
                  <a:sym typeface="+mn-ea"/>
                </a:rPr>
                <a:t>易撕开</a:t>
              </a:r>
              <a:endParaRPr lang="zh-CN" altLang="en-US" sz="1000" b="1" dirty="0">
                <a:solidFill>
                  <a:srgbClr val="4A4A4A"/>
                </a:solidFill>
                <a:latin typeface="微软雅黑" panose="020B0503020204020204" charset="-122"/>
                <a:ea typeface="微软雅黑" panose="020B0503020204020204" charset="-122"/>
                <a:cs typeface="微软雅黑" panose="020B0503020204020204" charset="-122"/>
                <a:sym typeface="+mn-ea"/>
              </a:endParaRPr>
            </a:p>
          </p:txBody>
        </p:sp>
        <p:sp>
          <p:nvSpPr>
            <p:cNvPr id="155" name="Text 33"/>
            <p:cNvSpPr/>
            <p:nvPr>
              <p:custDataLst>
                <p:tags r:id="rId9"/>
              </p:custDataLst>
            </p:nvPr>
          </p:nvSpPr>
          <p:spPr>
            <a:xfrm>
              <a:off x="13031" y="4547"/>
              <a:ext cx="5533" cy="935"/>
            </a:xfrm>
            <a:prstGeom prst="rect">
              <a:avLst/>
            </a:prstGeom>
            <a:noFill/>
          </p:spPr>
          <p:txBody>
            <a:bodyPr wrap="square" lIns="0" tIns="0" rIns="0" bIns="0" rtlCol="0" anchor="ctr"/>
            <a:lstStyle/>
            <a:p>
              <a:pPr lvl="0" algn="l">
                <a:lnSpc>
                  <a:spcPct val="140000"/>
                </a:lnSpc>
                <a:buClrTx/>
                <a:buSzTx/>
                <a:buFontTx/>
              </a:pP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rPr>
                <a:t>最小包装封装专利兼具高密封性、高挺度、易开封、内表面滑动性好的特点，既可保障药品稳定，又能轻松撕开、顺畅排出内容物。</a:t>
              </a:r>
              <a:endPar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endParaRPr>
            </a:p>
          </p:txBody>
        </p:sp>
      </p:grpSp>
      <p:grpSp>
        <p:nvGrpSpPr>
          <p:cNvPr id="156" name="组合 155"/>
          <p:cNvGrpSpPr/>
          <p:nvPr>
            <p:custDataLst>
              <p:tags r:id="rId10"/>
            </p:custDataLst>
          </p:nvPr>
        </p:nvGrpSpPr>
        <p:grpSpPr>
          <a:xfrm>
            <a:off x="4276090" y="4474210"/>
            <a:ext cx="3481705" cy="2185670"/>
            <a:chOff x="12793" y="1585"/>
            <a:chExt cx="5876" cy="3909"/>
          </a:xfrm>
        </p:grpSpPr>
        <p:sp>
          <p:nvSpPr>
            <p:cNvPr id="157" name="Shape 24"/>
            <p:cNvSpPr/>
            <p:nvPr>
              <p:custDataLst>
                <p:tags r:id="rId11"/>
              </p:custDataLst>
            </p:nvPr>
          </p:nvSpPr>
          <p:spPr>
            <a:xfrm>
              <a:off x="12793" y="1585"/>
              <a:ext cx="5876" cy="3909"/>
            </a:xfrm>
            <a:custGeom>
              <a:avLst/>
              <a:gdLst/>
              <a:ahLst/>
              <a:cxnLst/>
              <a:rect l="l" t="t" r="r" b="b"/>
              <a:pathLst>
                <a:path w="3731389" h="2482003">
                  <a:moveTo>
                    <a:pt x="33541" y="0"/>
                  </a:moveTo>
                  <a:lnTo>
                    <a:pt x="3630769" y="0"/>
                  </a:lnTo>
                  <a:cubicBezTo>
                    <a:pt x="3686340" y="0"/>
                    <a:pt x="3731389" y="45049"/>
                    <a:pt x="3731389" y="100620"/>
                  </a:cubicBezTo>
                  <a:lnTo>
                    <a:pt x="3731389" y="2381382"/>
                  </a:lnTo>
                  <a:cubicBezTo>
                    <a:pt x="3731389" y="2436953"/>
                    <a:pt x="3686340" y="2482003"/>
                    <a:pt x="3630769" y="2482003"/>
                  </a:cubicBezTo>
                  <a:lnTo>
                    <a:pt x="33541" y="2482003"/>
                  </a:lnTo>
                  <a:cubicBezTo>
                    <a:pt x="15017" y="2482003"/>
                    <a:pt x="0" y="2466986"/>
                    <a:pt x="0" y="2448462"/>
                  </a:cubicBezTo>
                  <a:lnTo>
                    <a:pt x="0" y="33541"/>
                  </a:lnTo>
                  <a:cubicBezTo>
                    <a:pt x="0" y="15029"/>
                    <a:pt x="15029" y="0"/>
                    <a:pt x="33541" y="0"/>
                  </a:cubicBezTo>
                  <a:close/>
                </a:path>
              </a:pathLst>
            </a:custGeom>
            <a:solidFill>
              <a:srgbClr val="FFFFFF"/>
            </a:solidFill>
            <a:effectLst>
              <a:outerShdw blurRad="125777" dist="83851" dir="5400000" algn="bl" rotWithShape="0">
                <a:srgbClr val="000000">
                  <a:alpha val="10196"/>
                </a:srgbClr>
              </a:outerShdw>
            </a:effectLst>
          </p:spPr>
        </p:sp>
        <p:sp>
          <p:nvSpPr>
            <p:cNvPr id="159" name="Shape 26"/>
            <p:cNvSpPr/>
            <p:nvPr>
              <p:custDataLst>
                <p:tags r:id="rId12"/>
              </p:custDataLst>
            </p:nvPr>
          </p:nvSpPr>
          <p:spPr>
            <a:xfrm>
              <a:off x="13031" y="1796"/>
              <a:ext cx="528" cy="528"/>
            </a:xfrm>
            <a:custGeom>
              <a:avLst/>
              <a:gdLst/>
              <a:ahLst/>
              <a:cxnLst/>
              <a:rect l="l" t="t" r="r" b="b"/>
              <a:pathLst>
                <a:path w="335406" h="335406">
                  <a:moveTo>
                    <a:pt x="167703" y="0"/>
                  </a:moveTo>
                  <a:lnTo>
                    <a:pt x="167703" y="0"/>
                  </a:lnTo>
                  <a:cubicBezTo>
                    <a:pt x="260261" y="0"/>
                    <a:pt x="335406" y="75145"/>
                    <a:pt x="335406" y="167703"/>
                  </a:cubicBezTo>
                  <a:lnTo>
                    <a:pt x="335406" y="167703"/>
                  </a:lnTo>
                  <a:cubicBezTo>
                    <a:pt x="335406" y="260261"/>
                    <a:pt x="260261" y="335406"/>
                    <a:pt x="167703" y="335406"/>
                  </a:cubicBezTo>
                  <a:lnTo>
                    <a:pt x="167703" y="335406"/>
                  </a:lnTo>
                  <a:cubicBezTo>
                    <a:pt x="75145" y="335406"/>
                    <a:pt x="0" y="260261"/>
                    <a:pt x="0" y="167703"/>
                  </a:cubicBezTo>
                  <a:lnTo>
                    <a:pt x="0" y="167703"/>
                  </a:lnTo>
                  <a:cubicBezTo>
                    <a:pt x="0" y="75145"/>
                    <a:pt x="75145" y="0"/>
                    <a:pt x="167703" y="0"/>
                  </a:cubicBezTo>
                  <a:close/>
                </a:path>
              </a:pathLst>
            </a:custGeom>
          </p:spPr>
          <p:style>
            <a:lnRef idx="0">
              <a:srgbClr val="FFFFFF"/>
            </a:lnRef>
            <a:fillRef idx="1">
              <a:schemeClr val="accent1"/>
            </a:fillRef>
            <a:effectRef idx="1">
              <a:schemeClr val="accent1"/>
            </a:effectRef>
            <a:fontRef idx="minor">
              <a:schemeClr val="lt1"/>
            </a:fontRef>
          </p:style>
        </p:sp>
        <p:sp>
          <p:nvSpPr>
            <p:cNvPr id="160" name="Text 27"/>
            <p:cNvSpPr/>
            <p:nvPr>
              <p:custDataLst>
                <p:tags r:id="rId13"/>
              </p:custDataLst>
            </p:nvPr>
          </p:nvSpPr>
          <p:spPr>
            <a:xfrm>
              <a:off x="13217" y="1875"/>
              <a:ext cx="291" cy="370"/>
            </a:xfrm>
            <a:prstGeom prst="rect">
              <a:avLst/>
            </a:prstGeom>
            <a:noFill/>
          </p:spPr>
          <p:txBody>
            <a:bodyPr wrap="square" lIns="0" tIns="0" rIns="0" bIns="0" rtlCol="0" anchor="ctr"/>
            <a:lstStyle/>
            <a:p>
              <a:pPr>
                <a:lnSpc>
                  <a:spcPct val="120000"/>
                </a:lnSpc>
              </a:pPr>
              <a:r>
                <a:rPr lang="en-US" sz="1320" b="1" dirty="0">
                  <a:solidFill>
                    <a:srgbClr val="FFFFFF"/>
                  </a:solidFill>
                  <a:latin typeface="微软雅黑" panose="020B0503020204020204" charset="-122"/>
                  <a:ea typeface="微软雅黑" panose="020B0503020204020204" charset="-122"/>
                  <a:cs typeface="Calibri" panose="020F0502020204030204" charset="0"/>
                </a:rPr>
                <a:t>2</a:t>
              </a:r>
              <a:endParaRPr lang="en-US" sz="1320" b="1" dirty="0">
                <a:solidFill>
                  <a:srgbClr val="FFFFFF"/>
                </a:solidFill>
                <a:latin typeface="微软雅黑" panose="020B0503020204020204" charset="-122"/>
                <a:ea typeface="微软雅黑" panose="020B0503020204020204" charset="-122"/>
                <a:cs typeface="Calibri" panose="020F0502020204030204" charset="0"/>
              </a:endParaRPr>
            </a:p>
          </p:txBody>
        </p:sp>
        <p:sp>
          <p:nvSpPr>
            <p:cNvPr id="161" name="Text 28"/>
            <p:cNvSpPr/>
            <p:nvPr>
              <p:custDataLst>
                <p:tags r:id="rId14"/>
              </p:custDataLst>
            </p:nvPr>
          </p:nvSpPr>
          <p:spPr>
            <a:xfrm>
              <a:off x="13683" y="1823"/>
              <a:ext cx="3652" cy="450"/>
            </a:xfrm>
            <a:prstGeom prst="rect">
              <a:avLst/>
            </a:prstGeom>
            <a:noFill/>
          </p:spPr>
          <p:txBody>
            <a:bodyPr wrap="square" lIns="0" tIns="0" rIns="0" bIns="0" rtlCol="0" anchor="ctr"/>
            <a:lstStyle/>
            <a:p>
              <a:pPr>
                <a:lnSpc>
                  <a:spcPct val="120000"/>
                </a:lnSpc>
              </a:pP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sym typeface="+mn-ea"/>
                </a:rPr>
                <a:t>易吞服</a:t>
              </a:r>
              <a:endParaRPr lang="zh-CN" altLang="en-US" sz="1200" b="1" dirty="0">
                <a:solidFill>
                  <a:srgbClr val="4A4A4A"/>
                </a:solidFill>
                <a:latin typeface="微软雅黑" panose="020B0503020204020204" charset="-122"/>
                <a:ea typeface="微软雅黑" panose="020B0503020204020204" charset="-122"/>
                <a:cs typeface="黑体" panose="02010609060101010101" charset="-122"/>
              </a:endParaRPr>
            </a:p>
          </p:txBody>
        </p:sp>
        <p:sp>
          <p:nvSpPr>
            <p:cNvPr id="162" name="Shape 29"/>
            <p:cNvSpPr/>
            <p:nvPr>
              <p:custDataLst>
                <p:tags r:id="rId15"/>
              </p:custDataLst>
            </p:nvPr>
          </p:nvSpPr>
          <p:spPr>
            <a:xfrm>
              <a:off x="13031" y="2483"/>
              <a:ext cx="5427" cy="1589"/>
            </a:xfrm>
            <a:custGeom>
              <a:avLst/>
              <a:gdLst/>
              <a:ahLst/>
              <a:cxnLst/>
              <a:rect l="l" t="t" r="r" b="b"/>
              <a:pathLst>
                <a:path w="3446294" h="1241001">
                  <a:moveTo>
                    <a:pt x="67076" y="0"/>
                  </a:moveTo>
                  <a:lnTo>
                    <a:pt x="3379218" y="0"/>
                  </a:lnTo>
                  <a:cubicBezTo>
                    <a:pt x="3416263" y="0"/>
                    <a:pt x="3446294" y="30031"/>
                    <a:pt x="3446294" y="67076"/>
                  </a:cubicBezTo>
                  <a:lnTo>
                    <a:pt x="3446294" y="1173925"/>
                  </a:lnTo>
                  <a:cubicBezTo>
                    <a:pt x="3446294" y="1210970"/>
                    <a:pt x="3416263" y="1241001"/>
                    <a:pt x="3379218" y="1241001"/>
                  </a:cubicBezTo>
                  <a:lnTo>
                    <a:pt x="67076" y="1241001"/>
                  </a:lnTo>
                  <a:cubicBezTo>
                    <a:pt x="30031" y="1241001"/>
                    <a:pt x="0" y="1210970"/>
                    <a:pt x="0" y="1173925"/>
                  </a:cubicBezTo>
                  <a:lnTo>
                    <a:pt x="0" y="67076"/>
                  </a:lnTo>
                  <a:cubicBezTo>
                    <a:pt x="0" y="30031"/>
                    <a:pt x="30031" y="0"/>
                    <a:pt x="67076" y="0"/>
                  </a:cubicBezTo>
                  <a:close/>
                </a:path>
              </a:pathLst>
            </a:custGeom>
            <a:noFill/>
            <a:ln>
              <a:solidFill>
                <a:schemeClr val="accent1"/>
              </a:solidFill>
            </a:ln>
            <a:extLst>
              <a:ext uri="{909E8E84-426E-40DD-AFC4-6F175D3DCCD1}">
                <a14:hiddenFill xmlns:a14="http://schemas.microsoft.com/office/drawing/2010/main">
                  <a:solidFill>
                    <a:srgbClr val="C6DEB2"/>
                  </a:solidFill>
                </a14:hiddenFill>
              </a:ext>
            </a:extLst>
          </p:spPr>
          <p:txBody>
            <a:bodyPr/>
            <a:p>
              <a:endParaRPr lang="zh-CN" altLang="en-US">
                <a:solidFill>
                  <a:schemeClr val="accent1"/>
                </a:solidFill>
                <a:latin typeface="微软雅黑" panose="020B0503020204020204" charset="-122"/>
                <a:ea typeface="微软雅黑" panose="020B0503020204020204" charset="-122"/>
                <a:cs typeface="Calibri" panose="020F0502020204030204" charset="0"/>
              </a:endParaRPr>
            </a:p>
          </p:txBody>
        </p:sp>
        <p:sp>
          <p:nvSpPr>
            <p:cNvPr id="163" name="Text 30"/>
            <p:cNvSpPr/>
            <p:nvPr>
              <p:custDataLst>
                <p:tags r:id="rId16"/>
              </p:custDataLst>
            </p:nvPr>
          </p:nvSpPr>
          <p:spPr>
            <a:xfrm>
              <a:off x="13083" y="2598"/>
              <a:ext cx="5427" cy="1265"/>
            </a:xfrm>
            <a:prstGeom prst="rect">
              <a:avLst/>
            </a:prstGeom>
            <a:noFill/>
          </p:spPr>
          <p:txBody>
            <a:bodyPr wrap="square" lIns="0" tIns="0" rIns="0" bIns="0" rtlCol="0" anchor="ctr"/>
            <a:lstStyle/>
            <a:p>
              <a:pPr algn="ctr">
                <a:lnSpc>
                  <a:spcPct val="150000"/>
                </a:lnSpc>
              </a:pPr>
              <a:r>
                <a:rPr lang="zh-CN" altLang="en-US" sz="1600" b="1" dirty="0">
                  <a:solidFill>
                    <a:schemeClr val="accent1"/>
                  </a:solidFill>
                  <a:latin typeface="微软雅黑" panose="020B0503020204020204" charset="-122"/>
                  <a:ea typeface="微软雅黑" panose="020B0503020204020204" charset="-122"/>
                  <a:cs typeface="Calibri" panose="020F0502020204030204" charset="0"/>
                  <a:sym typeface="+mn-ea"/>
                </a:rPr>
                <a:t>提高依从性</a:t>
              </a:r>
              <a:endParaRPr lang="zh-CN" altLang="en-US" sz="1600" b="1" dirty="0">
                <a:solidFill>
                  <a:schemeClr val="accent1"/>
                </a:solidFill>
                <a:latin typeface="微软雅黑" panose="020B0503020204020204" charset="-122"/>
                <a:ea typeface="微软雅黑" panose="020B0503020204020204" charset="-122"/>
                <a:cs typeface="Calibri" panose="020F0502020204030204" charset="0"/>
                <a:sym typeface="+mn-ea"/>
              </a:endParaRPr>
            </a:p>
            <a:p>
              <a:pPr algn="ctr">
                <a:lnSpc>
                  <a:spcPct val="150000"/>
                </a:lnSpc>
              </a:pPr>
              <a:r>
                <a:rPr lang="en-US" altLang="zh-CN" sz="1000" b="1" dirty="0">
                  <a:solidFill>
                    <a:srgbClr val="4A4A4A"/>
                  </a:solidFill>
                  <a:latin typeface="微软雅黑" panose="020B0503020204020204" charset="-122"/>
                  <a:ea typeface="微软雅黑" panose="020B0503020204020204" charset="-122"/>
                  <a:cs typeface="微软雅黑" panose="020B0503020204020204" charset="-122"/>
                  <a:sym typeface="+mn-ea"/>
                </a:rPr>
                <a:t>4mm</a:t>
              </a:r>
              <a:r>
                <a:rPr lang="zh-CN" altLang="en-US" sz="1000" b="1" dirty="0">
                  <a:solidFill>
                    <a:srgbClr val="4A4A4A"/>
                  </a:solidFill>
                  <a:latin typeface="微软雅黑" panose="020B0503020204020204" charset="-122"/>
                  <a:ea typeface="微软雅黑" panose="020B0503020204020204" charset="-122"/>
                  <a:cs typeface="微软雅黑" panose="020B0503020204020204" charset="-122"/>
                  <a:sym typeface="+mn-ea"/>
                </a:rPr>
                <a:t>微型软胶囊</a:t>
              </a:r>
              <a:endParaRPr lang="zh-CN" altLang="en-US" sz="1000" b="1" dirty="0">
                <a:solidFill>
                  <a:srgbClr val="4A4A4A"/>
                </a:solidFill>
                <a:latin typeface="微软雅黑" panose="020B0503020204020204" charset="-122"/>
                <a:ea typeface="微软雅黑" panose="020B0503020204020204" charset="-122"/>
                <a:cs typeface="Calibri" panose="020F0502020204030204" charset="0"/>
                <a:sym typeface="+mn-ea"/>
              </a:endParaRPr>
            </a:p>
          </p:txBody>
        </p:sp>
        <p:sp>
          <p:nvSpPr>
            <p:cNvPr id="164" name="Text 33"/>
            <p:cNvSpPr/>
            <p:nvPr>
              <p:custDataLst>
                <p:tags r:id="rId17"/>
              </p:custDataLst>
            </p:nvPr>
          </p:nvSpPr>
          <p:spPr>
            <a:xfrm>
              <a:off x="13031" y="4300"/>
              <a:ext cx="5533" cy="913"/>
            </a:xfrm>
            <a:prstGeom prst="rect">
              <a:avLst/>
            </a:prstGeom>
            <a:noFill/>
          </p:spPr>
          <p:txBody>
            <a:bodyPr wrap="square" lIns="0" tIns="0" rIns="0" bIns="0" rtlCol="0" anchor="ctr"/>
            <a:lstStyle/>
            <a:p>
              <a:pPr lvl="0">
                <a:lnSpc>
                  <a:spcPct val="110000"/>
                </a:lnSpc>
              </a:pPr>
              <a:r>
                <a:rPr lang="zh-CN" altLang="en-US"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根据2023年4月首次在中国全科医学领域的权威核心期刊《中国全科医学》发表的《中国老年人吞咽障碍患病率的</a:t>
              </a:r>
              <a:r>
                <a:rPr lang="en-US" altLang="zh-CN"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Meta</a:t>
              </a:r>
              <a:r>
                <a:rPr lang="zh-CN" altLang="en-US"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分析》显示中国老年人吞咽障碍的患病率为</a:t>
              </a:r>
              <a:r>
                <a:rPr lang="en-US" altLang="zh-CN"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66.0%</a:t>
              </a:r>
              <a:r>
                <a:rPr lang="zh-CN" altLang="en-US"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a:t>
              </a:r>
              <a:r>
                <a:rPr lang="en-US" altLang="zh-CN"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4mm</a:t>
              </a:r>
              <a:r>
                <a:rPr lang="zh-CN" altLang="en-US" sz="9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微型软胶囊为这类患者提供更友好安全的用药选择，</a:t>
              </a:r>
              <a:r>
                <a:rPr lang="zh-CN" altLang="en-US" sz="900" b="1" dirty="0">
                  <a:solidFill>
                    <a:schemeClr val="accent1">
                      <a:alpha val="80000"/>
                    </a:schemeClr>
                  </a:solidFill>
                  <a:latin typeface="微软雅黑" panose="020B0503020204020204" charset="-122"/>
                  <a:ea typeface="微软雅黑" panose="020B0503020204020204" charset="-122"/>
                  <a:cs typeface="微软雅黑" panose="020B0503020204020204" charset="-122"/>
                  <a:sym typeface="+mn-ea"/>
                </a:rPr>
                <a:t>提升治疗依从性。</a:t>
              </a:r>
              <a:endParaRPr lang="zh-CN" altLang="en-US" sz="900" b="1" dirty="0">
                <a:solidFill>
                  <a:schemeClr val="accent1">
                    <a:alpha val="80000"/>
                  </a:schemeClr>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65" name="组合 164"/>
          <p:cNvGrpSpPr/>
          <p:nvPr>
            <p:custDataLst>
              <p:tags r:id="rId18"/>
            </p:custDataLst>
          </p:nvPr>
        </p:nvGrpSpPr>
        <p:grpSpPr>
          <a:xfrm>
            <a:off x="631024" y="4474023"/>
            <a:ext cx="3330575" cy="2190551"/>
            <a:chOff x="12842" y="1571"/>
            <a:chExt cx="5876" cy="3928"/>
          </a:xfrm>
        </p:grpSpPr>
        <p:sp>
          <p:nvSpPr>
            <p:cNvPr id="166" name="Shape 24"/>
            <p:cNvSpPr/>
            <p:nvPr>
              <p:custDataLst>
                <p:tags r:id="rId19"/>
              </p:custDataLst>
            </p:nvPr>
          </p:nvSpPr>
          <p:spPr>
            <a:xfrm>
              <a:off x="12842" y="1571"/>
              <a:ext cx="5876" cy="3928"/>
            </a:xfrm>
            <a:custGeom>
              <a:avLst/>
              <a:gdLst/>
              <a:ahLst/>
              <a:cxnLst/>
              <a:rect l="l" t="t" r="r" b="b"/>
              <a:pathLst>
                <a:path w="3731389" h="2482003">
                  <a:moveTo>
                    <a:pt x="33541" y="0"/>
                  </a:moveTo>
                  <a:lnTo>
                    <a:pt x="3630769" y="0"/>
                  </a:lnTo>
                  <a:cubicBezTo>
                    <a:pt x="3686340" y="0"/>
                    <a:pt x="3731389" y="45049"/>
                    <a:pt x="3731389" y="100620"/>
                  </a:cubicBezTo>
                  <a:lnTo>
                    <a:pt x="3731389" y="2381382"/>
                  </a:lnTo>
                  <a:cubicBezTo>
                    <a:pt x="3731389" y="2436953"/>
                    <a:pt x="3686340" y="2482003"/>
                    <a:pt x="3630769" y="2482003"/>
                  </a:cubicBezTo>
                  <a:lnTo>
                    <a:pt x="33541" y="2482003"/>
                  </a:lnTo>
                  <a:cubicBezTo>
                    <a:pt x="15017" y="2482003"/>
                    <a:pt x="0" y="2466986"/>
                    <a:pt x="0" y="2448462"/>
                  </a:cubicBezTo>
                  <a:lnTo>
                    <a:pt x="0" y="33541"/>
                  </a:lnTo>
                  <a:cubicBezTo>
                    <a:pt x="0" y="15029"/>
                    <a:pt x="15029" y="0"/>
                    <a:pt x="33541" y="0"/>
                  </a:cubicBezTo>
                  <a:close/>
                </a:path>
              </a:pathLst>
            </a:custGeom>
            <a:solidFill>
              <a:srgbClr val="FFFFFF"/>
            </a:solidFill>
            <a:effectLst>
              <a:outerShdw blurRad="125777" dist="83851" dir="5400000" algn="bl" rotWithShape="0">
                <a:srgbClr val="000000">
                  <a:alpha val="10196"/>
                </a:srgbClr>
              </a:outerShdw>
            </a:effectLst>
          </p:spPr>
        </p:sp>
        <p:sp>
          <p:nvSpPr>
            <p:cNvPr id="168" name="Shape 26"/>
            <p:cNvSpPr/>
            <p:nvPr>
              <p:custDataLst>
                <p:tags r:id="rId20"/>
              </p:custDataLst>
            </p:nvPr>
          </p:nvSpPr>
          <p:spPr>
            <a:xfrm>
              <a:off x="13031" y="1796"/>
              <a:ext cx="528" cy="528"/>
            </a:xfrm>
            <a:custGeom>
              <a:avLst/>
              <a:gdLst/>
              <a:ahLst/>
              <a:cxnLst/>
              <a:rect l="l" t="t" r="r" b="b"/>
              <a:pathLst>
                <a:path w="335406" h="335406">
                  <a:moveTo>
                    <a:pt x="167703" y="0"/>
                  </a:moveTo>
                  <a:lnTo>
                    <a:pt x="167703" y="0"/>
                  </a:lnTo>
                  <a:cubicBezTo>
                    <a:pt x="260261" y="0"/>
                    <a:pt x="335406" y="75145"/>
                    <a:pt x="335406" y="167703"/>
                  </a:cubicBezTo>
                  <a:lnTo>
                    <a:pt x="335406" y="167703"/>
                  </a:lnTo>
                  <a:cubicBezTo>
                    <a:pt x="335406" y="260261"/>
                    <a:pt x="260261" y="335406"/>
                    <a:pt x="167703" y="335406"/>
                  </a:cubicBezTo>
                  <a:lnTo>
                    <a:pt x="167703" y="335406"/>
                  </a:lnTo>
                  <a:cubicBezTo>
                    <a:pt x="75145" y="335406"/>
                    <a:pt x="0" y="260261"/>
                    <a:pt x="0" y="167703"/>
                  </a:cubicBezTo>
                  <a:lnTo>
                    <a:pt x="0" y="167703"/>
                  </a:lnTo>
                  <a:cubicBezTo>
                    <a:pt x="0" y="75145"/>
                    <a:pt x="75145" y="0"/>
                    <a:pt x="167703" y="0"/>
                  </a:cubicBezTo>
                  <a:close/>
                </a:path>
              </a:pathLst>
            </a:custGeom>
          </p:spPr>
          <p:style>
            <a:lnRef idx="0">
              <a:srgbClr val="FFFFFF"/>
            </a:lnRef>
            <a:fillRef idx="1">
              <a:schemeClr val="accent1"/>
            </a:fillRef>
            <a:effectRef idx="1">
              <a:schemeClr val="accent1"/>
            </a:effectRef>
            <a:fontRef idx="minor">
              <a:schemeClr val="lt1"/>
            </a:fontRef>
          </p:style>
        </p:sp>
        <p:sp>
          <p:nvSpPr>
            <p:cNvPr id="169" name="Text 27"/>
            <p:cNvSpPr/>
            <p:nvPr>
              <p:custDataLst>
                <p:tags r:id="rId21"/>
              </p:custDataLst>
            </p:nvPr>
          </p:nvSpPr>
          <p:spPr>
            <a:xfrm>
              <a:off x="13234" y="1875"/>
              <a:ext cx="291" cy="370"/>
            </a:xfrm>
            <a:prstGeom prst="rect">
              <a:avLst/>
            </a:prstGeom>
            <a:noFill/>
          </p:spPr>
          <p:txBody>
            <a:bodyPr wrap="square" lIns="0" tIns="0" rIns="0" bIns="0" rtlCol="0" anchor="ctr"/>
            <a:lstStyle/>
            <a:p>
              <a:pPr>
                <a:lnSpc>
                  <a:spcPct val="120000"/>
                </a:lnSpc>
              </a:pPr>
              <a:r>
                <a:rPr lang="en-US" sz="1320" b="1" dirty="0">
                  <a:solidFill>
                    <a:srgbClr val="FFFFFF"/>
                  </a:solidFill>
                  <a:latin typeface="微软雅黑" panose="020B0503020204020204" charset="-122"/>
                  <a:ea typeface="微软雅黑" panose="020B0503020204020204" charset="-122"/>
                  <a:cs typeface="Calibri" panose="020F0502020204030204" charset="0"/>
                </a:rPr>
                <a:t>1</a:t>
              </a:r>
              <a:endParaRPr lang="en-US" sz="1320" b="1" dirty="0">
                <a:solidFill>
                  <a:srgbClr val="FFFFFF"/>
                </a:solidFill>
                <a:latin typeface="微软雅黑" panose="020B0503020204020204" charset="-122"/>
                <a:ea typeface="微软雅黑" panose="020B0503020204020204" charset="-122"/>
                <a:cs typeface="Calibri" panose="020F0502020204030204" charset="0"/>
              </a:endParaRPr>
            </a:p>
          </p:txBody>
        </p:sp>
        <p:sp>
          <p:nvSpPr>
            <p:cNvPr id="170" name="Text 28"/>
            <p:cNvSpPr/>
            <p:nvPr>
              <p:custDataLst>
                <p:tags r:id="rId22"/>
              </p:custDataLst>
            </p:nvPr>
          </p:nvSpPr>
          <p:spPr>
            <a:xfrm>
              <a:off x="13683" y="1823"/>
              <a:ext cx="3652" cy="450"/>
            </a:xfrm>
            <a:prstGeom prst="rect">
              <a:avLst/>
            </a:prstGeom>
            <a:noFill/>
          </p:spPr>
          <p:txBody>
            <a:bodyPr wrap="square" lIns="0" tIns="0" rIns="0" bIns="0" rtlCol="0" anchor="ctr"/>
            <a:lstStyle/>
            <a:p>
              <a:pPr>
                <a:lnSpc>
                  <a:spcPct val="120000"/>
                </a:lnSpc>
              </a:pP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rPr>
                <a:t>成份</a:t>
              </a:r>
              <a:r>
                <a:rPr lang="zh-CN" altLang="en-US" sz="1200" b="1" dirty="0">
                  <a:solidFill>
                    <a:srgbClr val="4A4A4A"/>
                  </a:solidFill>
                  <a:latin typeface="微软雅黑" panose="020B0503020204020204" charset="-122"/>
                  <a:ea typeface="微软雅黑" panose="020B0503020204020204" charset="-122"/>
                  <a:cs typeface="微软雅黑" panose="020B0503020204020204" charset="-122"/>
                </a:rPr>
                <a:t>稳定，不含</a:t>
              </a:r>
              <a:r>
                <a:rPr lang="en-US" altLang="zh-CN" sz="1200" b="1" dirty="0">
                  <a:solidFill>
                    <a:srgbClr val="4A4A4A"/>
                  </a:solidFill>
                  <a:latin typeface="微软雅黑" panose="020B0503020204020204" charset="-122"/>
                  <a:ea typeface="微软雅黑" panose="020B0503020204020204" charset="-122"/>
                  <a:cs typeface="微软雅黑" panose="020B0503020204020204" charset="-122"/>
                </a:rPr>
                <a:t>DHA</a:t>
              </a:r>
              <a:endParaRPr lang="zh-CN" altLang="en-US" sz="1200" b="1" dirty="0">
                <a:solidFill>
                  <a:srgbClr val="4A4A4A"/>
                </a:solidFill>
                <a:latin typeface="微软雅黑" panose="020B0503020204020204" charset="-122"/>
                <a:ea typeface="微软雅黑" panose="020B0503020204020204" charset="-122"/>
                <a:cs typeface="微软雅黑" panose="020B0503020204020204" charset="-122"/>
              </a:endParaRPr>
            </a:p>
          </p:txBody>
        </p:sp>
        <p:sp>
          <p:nvSpPr>
            <p:cNvPr id="171" name="Shape 29"/>
            <p:cNvSpPr/>
            <p:nvPr>
              <p:custDataLst>
                <p:tags r:id="rId23"/>
              </p:custDataLst>
            </p:nvPr>
          </p:nvSpPr>
          <p:spPr>
            <a:xfrm>
              <a:off x="13051" y="2470"/>
              <a:ext cx="5427" cy="1577"/>
            </a:xfrm>
            <a:custGeom>
              <a:avLst/>
              <a:gdLst/>
              <a:ahLst/>
              <a:cxnLst/>
              <a:rect l="l" t="t" r="r" b="b"/>
              <a:pathLst>
                <a:path w="3446294" h="1241001">
                  <a:moveTo>
                    <a:pt x="67076" y="0"/>
                  </a:moveTo>
                  <a:lnTo>
                    <a:pt x="3379218" y="0"/>
                  </a:lnTo>
                  <a:cubicBezTo>
                    <a:pt x="3416263" y="0"/>
                    <a:pt x="3446294" y="30031"/>
                    <a:pt x="3446294" y="67076"/>
                  </a:cubicBezTo>
                  <a:lnTo>
                    <a:pt x="3446294" y="1173925"/>
                  </a:lnTo>
                  <a:cubicBezTo>
                    <a:pt x="3446294" y="1210970"/>
                    <a:pt x="3416263" y="1241001"/>
                    <a:pt x="3379218" y="1241001"/>
                  </a:cubicBezTo>
                  <a:lnTo>
                    <a:pt x="67076" y="1241001"/>
                  </a:lnTo>
                  <a:cubicBezTo>
                    <a:pt x="30031" y="1241001"/>
                    <a:pt x="0" y="1210970"/>
                    <a:pt x="0" y="1173925"/>
                  </a:cubicBezTo>
                  <a:lnTo>
                    <a:pt x="0" y="67076"/>
                  </a:lnTo>
                  <a:cubicBezTo>
                    <a:pt x="0" y="30031"/>
                    <a:pt x="30031" y="0"/>
                    <a:pt x="67076" y="0"/>
                  </a:cubicBezTo>
                  <a:close/>
                </a:path>
              </a:pathLst>
            </a:custGeom>
            <a:noFill/>
            <a:ln>
              <a:solidFill>
                <a:schemeClr val="accent1"/>
              </a:solidFill>
            </a:ln>
            <a:extLst>
              <a:ext uri="{909E8E84-426E-40DD-AFC4-6F175D3DCCD1}">
                <a14:hiddenFill xmlns:a14="http://schemas.microsoft.com/office/drawing/2010/main">
                  <a:solidFill>
                    <a:srgbClr val="C6DEB2"/>
                  </a:solidFill>
                </a14:hiddenFill>
              </a:ext>
            </a:extLst>
          </p:spPr>
        </p:sp>
        <p:sp>
          <p:nvSpPr>
            <p:cNvPr id="172" name="Text 30"/>
            <p:cNvSpPr/>
            <p:nvPr>
              <p:custDataLst>
                <p:tags r:id="rId24"/>
              </p:custDataLst>
            </p:nvPr>
          </p:nvSpPr>
          <p:spPr>
            <a:xfrm>
              <a:off x="13128" y="2575"/>
              <a:ext cx="5427" cy="1528"/>
            </a:xfrm>
            <a:prstGeom prst="rect">
              <a:avLst/>
            </a:prstGeom>
            <a:noFill/>
          </p:spPr>
          <p:txBody>
            <a:bodyPr wrap="square" lIns="0" tIns="0" rIns="0" bIns="0" rtlCol="0" anchor="ctr"/>
            <a:lstStyle/>
            <a:p>
              <a:pPr algn="ctr">
                <a:lnSpc>
                  <a:spcPct val="150000"/>
                </a:lnSpc>
              </a:pP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rPr>
                <a:t>乙酯化</a:t>
              </a: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rPr>
                <a:t>且纯度</a:t>
              </a:r>
              <a:r>
                <a:rPr lang="en-US" altLang="zh-CN" sz="1600" b="1" dirty="0">
                  <a:solidFill>
                    <a:schemeClr val="accent1"/>
                  </a:solidFill>
                  <a:latin typeface="微软雅黑" panose="020B0503020204020204" charset="-122"/>
                  <a:ea typeface="微软雅黑" panose="020B0503020204020204" charset="-122"/>
                  <a:cs typeface="微软雅黑" panose="020B0503020204020204" charset="-122"/>
                </a:rPr>
                <a:t>96.5%</a:t>
              </a: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rPr>
                <a:t>以上</a:t>
              </a:r>
              <a:endParaRPr lang="en-US" sz="1600" b="1" dirty="0">
                <a:solidFill>
                  <a:schemeClr val="accent6"/>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sz="1000" b="1" dirty="0">
                  <a:solidFill>
                    <a:srgbClr val="4A4A4A"/>
                  </a:solidFill>
                  <a:latin typeface="微软雅黑" panose="020B0503020204020204" charset="-122"/>
                  <a:ea typeface="微软雅黑" panose="020B0503020204020204" charset="-122"/>
                  <a:cs typeface="微软雅黑" panose="020B0503020204020204" charset="-122"/>
                  <a:sym typeface="+mn-ea"/>
                </a:rPr>
                <a:t>EPA</a:t>
              </a:r>
              <a:r>
                <a:rPr lang="zh-CN" altLang="en-US" sz="1000" b="1" dirty="0">
                  <a:solidFill>
                    <a:srgbClr val="4A4A4A"/>
                  </a:solidFill>
                  <a:latin typeface="微软雅黑" panose="020B0503020204020204" charset="-122"/>
                  <a:ea typeface="微软雅黑" panose="020B0503020204020204" charset="-122"/>
                  <a:cs typeface="微软雅黑" panose="020B0503020204020204" charset="-122"/>
                  <a:sym typeface="+mn-ea"/>
                </a:rPr>
                <a:t>不含</a:t>
              </a:r>
              <a:r>
                <a:rPr lang="en-US" altLang="zh-CN" sz="1000" b="1" dirty="0">
                  <a:solidFill>
                    <a:srgbClr val="4A4A4A"/>
                  </a:solidFill>
                  <a:latin typeface="微软雅黑" panose="020B0503020204020204" charset="-122"/>
                  <a:ea typeface="微软雅黑" panose="020B0503020204020204" charset="-122"/>
                  <a:cs typeface="微软雅黑" panose="020B0503020204020204" charset="-122"/>
                  <a:sym typeface="+mn-ea"/>
                </a:rPr>
                <a:t>DHA</a:t>
              </a:r>
              <a:endParaRPr lang="en-US" sz="1600" dirty="0">
                <a:latin typeface="微软雅黑" panose="020B0503020204020204" charset="-122"/>
                <a:ea typeface="微软雅黑" panose="020B0503020204020204" charset="-122"/>
                <a:cs typeface="微软雅黑" panose="020B0503020204020204" charset="-122"/>
              </a:endParaRPr>
            </a:p>
          </p:txBody>
        </p:sp>
        <p:sp>
          <p:nvSpPr>
            <p:cNvPr id="173" name="Text 33"/>
            <p:cNvSpPr/>
            <p:nvPr>
              <p:custDataLst>
                <p:tags r:id="rId25"/>
              </p:custDataLst>
            </p:nvPr>
          </p:nvSpPr>
          <p:spPr>
            <a:xfrm>
              <a:off x="13022" y="4441"/>
              <a:ext cx="5533" cy="687"/>
            </a:xfrm>
            <a:prstGeom prst="rect">
              <a:avLst/>
            </a:prstGeom>
            <a:noFill/>
          </p:spPr>
          <p:txBody>
            <a:bodyPr wrap="square" lIns="0" tIns="0" rIns="0" bIns="0" rtlCol="0" anchor="ctr"/>
            <a:lstStyle/>
            <a:p>
              <a:pPr lvl="0">
                <a:lnSpc>
                  <a:spcPct val="140000"/>
                </a:lnSpc>
              </a:pP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乙酯化</a:t>
              </a:r>
              <a:r>
                <a:rPr lang="en-US" altLang="zh-CN"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EPA</a:t>
              </a: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比游离型更稳定，不易氧化降解，便于储存无需冷藏；不含</a:t>
              </a:r>
              <a:r>
                <a:rPr lang="en-US" altLang="zh-CN"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DHA</a:t>
              </a: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，不升</a:t>
              </a:r>
              <a:r>
                <a:rPr lang="en-US" altLang="zh-CN"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LDL-C</a:t>
              </a: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，不影响他汀降</a:t>
              </a:r>
              <a:r>
                <a:rPr lang="en-US" altLang="zh-CN"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LDL-C</a:t>
              </a:r>
              <a:r>
                <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rPr>
                <a:t>效果。</a:t>
              </a:r>
              <a:endParaRPr lang="zh-CN" altLang="en-US" sz="1000" dirty="0">
                <a:solidFill>
                  <a:srgbClr val="4A4A4A">
                    <a:alpha val="80000"/>
                  </a:srgbClr>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8" name="组合 37"/>
          <p:cNvGrpSpPr/>
          <p:nvPr/>
        </p:nvGrpSpPr>
        <p:grpSpPr>
          <a:xfrm>
            <a:off x="9406255" y="2424430"/>
            <a:ext cx="1691640" cy="944880"/>
            <a:chOff x="10960" y="3836"/>
            <a:chExt cx="2664" cy="1488"/>
          </a:xfrm>
        </p:grpSpPr>
        <p:sp>
          <p:nvSpPr>
            <p:cNvPr id="37" name="Text 42"/>
            <p:cNvSpPr/>
            <p:nvPr/>
          </p:nvSpPr>
          <p:spPr>
            <a:xfrm>
              <a:off x="12111" y="4090"/>
              <a:ext cx="435" cy="190"/>
            </a:xfrm>
            <a:prstGeom prst="rect">
              <a:avLst/>
            </a:prstGeom>
            <a:noFill/>
          </p:spPr>
          <p:txBody>
            <a:bodyPr wrap="square" lIns="0" tIns="0" rIns="0" bIns="0" rtlCol="0" anchor="ctr"/>
            <a:lstStyle/>
            <a:p>
              <a:pPr algn="ctr">
                <a:lnSpc>
                  <a:spcPct val="110000"/>
                </a:lnSpc>
              </a:pPr>
              <a:r>
                <a:rPr lang="en-US" sz="790" b="1" dirty="0">
                  <a:solidFill>
                    <a:srgbClr val="FFFFFF"/>
                  </a:solidFill>
                  <a:latin typeface="微软雅黑" panose="020B0503020204020204" charset="-122"/>
                  <a:ea typeface="微软雅黑" panose="020B0503020204020204" charset="-122"/>
                  <a:cs typeface="MiSans" panose="00000500000000000000" pitchFamily="34" charset="-120"/>
                </a:rPr>
                <a:t>4m</a:t>
              </a:r>
              <a:endParaRPr lang="en-US" sz="790" b="1" dirty="0">
                <a:solidFill>
                  <a:srgbClr val="FFFFFF"/>
                </a:solidFill>
                <a:latin typeface="微软雅黑" panose="020B0503020204020204" charset="-122"/>
                <a:ea typeface="微软雅黑" panose="020B0503020204020204" charset="-122"/>
                <a:cs typeface="MiSans" panose="00000500000000000000" pitchFamily="34" charset="-120"/>
              </a:endParaRPr>
            </a:p>
          </p:txBody>
        </p:sp>
        <p:sp>
          <p:nvSpPr>
            <p:cNvPr id="5" name="Text 43"/>
            <p:cNvSpPr/>
            <p:nvPr/>
          </p:nvSpPr>
          <p:spPr>
            <a:xfrm>
              <a:off x="12177" y="5040"/>
              <a:ext cx="921" cy="285"/>
            </a:xfrm>
            <a:prstGeom prst="rect">
              <a:avLst/>
            </a:prstGeom>
            <a:noFill/>
          </p:spPr>
          <p:txBody>
            <a:bodyPr wrap="square" lIns="0" tIns="0" rIns="0" bIns="0" rtlCol="0" anchor="ctr"/>
            <a:lstStyle/>
            <a:p>
              <a:pPr algn="ctr">
                <a:lnSpc>
                  <a:spcPct val="130000"/>
                </a:lnSpc>
              </a:pPr>
              <a:r>
                <a:rPr lang="en-US" sz="1055" b="1" dirty="0">
                  <a:solidFill>
                    <a:srgbClr val="4A4A4A"/>
                  </a:solidFill>
                  <a:latin typeface="微软雅黑" panose="020B0503020204020204" charset="-122"/>
                  <a:ea typeface="微软雅黑" panose="020B0503020204020204" charset="-122"/>
                  <a:cs typeface="MiSans" panose="00000500000000000000" pitchFamily="34" charset="-120"/>
                </a:rPr>
                <a:t>Epadel S</a:t>
              </a:r>
              <a:endParaRPr lang="en-US" sz="1055" b="1" dirty="0">
                <a:solidFill>
                  <a:srgbClr val="4A4A4A"/>
                </a:solidFill>
                <a:latin typeface="微软雅黑" panose="020B0503020204020204" charset="-122"/>
                <a:ea typeface="微软雅黑" panose="020B0503020204020204" charset="-122"/>
                <a:cs typeface="MiSans" panose="00000500000000000000" pitchFamily="34" charset="-120"/>
              </a:endParaRPr>
            </a:p>
            <a:p>
              <a:pPr algn="ctr">
                <a:lnSpc>
                  <a:spcPct val="130000"/>
                </a:lnSpc>
              </a:pPr>
              <a:r>
                <a:rPr lang="en-US" sz="1055" dirty="0">
                  <a:solidFill>
                    <a:schemeClr val="tx1">
                      <a:alpha val="70000"/>
                    </a:schemeClr>
                  </a:solidFill>
                  <a:latin typeface="微软雅黑" panose="020B0503020204020204" charset="-122"/>
                  <a:ea typeface="微软雅黑" panose="020B0503020204020204" charset="-122"/>
                  <a:cs typeface="MiSans" panose="00000500000000000000" pitchFamily="34" charset="-120"/>
                  <a:sym typeface="+mn-ea"/>
                </a:rPr>
                <a:t>微型胶囊</a:t>
              </a:r>
              <a:endParaRPr lang="en-US" sz="1055" b="1" dirty="0">
                <a:solidFill>
                  <a:srgbClr val="4A4A4A"/>
                </a:solidFill>
                <a:latin typeface="微软雅黑" panose="020B0503020204020204" charset="-122"/>
                <a:ea typeface="微软雅黑" panose="020B0503020204020204" charset="-122"/>
                <a:cs typeface="MiSans" panose="00000500000000000000" pitchFamily="34" charset="-120"/>
              </a:endParaRPr>
            </a:p>
          </p:txBody>
        </p:sp>
        <p:pic>
          <p:nvPicPr>
            <p:cNvPr id="7" name="图片 6"/>
            <p:cNvPicPr>
              <a:picLocks noChangeAspect="1"/>
            </p:cNvPicPr>
            <p:nvPr/>
          </p:nvPicPr>
          <p:blipFill>
            <a:blip r:embed="rId26"/>
            <a:srcRect l="11259" t="10671" r="-235" b="12055"/>
            <a:stretch>
              <a:fillRect/>
            </a:stretch>
          </p:blipFill>
          <p:spPr>
            <a:xfrm>
              <a:off x="10960" y="3836"/>
              <a:ext cx="1638" cy="872"/>
            </a:xfrm>
            <a:prstGeom prst="rect">
              <a:avLst/>
            </a:prstGeom>
          </p:spPr>
        </p:pic>
        <p:pic>
          <p:nvPicPr>
            <p:cNvPr id="19" name="图片 18"/>
            <p:cNvPicPr/>
            <p:nvPr/>
          </p:nvPicPr>
          <p:blipFill>
            <a:blip r:embed="rId27"/>
            <a:stretch>
              <a:fillRect/>
            </a:stretch>
          </p:blipFill>
          <p:spPr>
            <a:xfrm>
              <a:off x="12660" y="3836"/>
              <a:ext cx="965" cy="926"/>
            </a:xfrm>
            <a:prstGeom prst="rect">
              <a:avLst/>
            </a:prstGeom>
          </p:spPr>
        </p:pic>
      </p:grpSp>
      <p:sp>
        <p:nvSpPr>
          <p:cNvPr id="22" name="矩形 21"/>
          <p:cNvSpPr/>
          <p:nvPr>
            <p:custDataLst>
              <p:tags r:id="rId28"/>
            </p:custDataLst>
          </p:nvPr>
        </p:nvSpPr>
        <p:spPr>
          <a:xfrm>
            <a:off x="7356883" y="3272542"/>
            <a:ext cx="2337663" cy="218702"/>
          </a:xfrm>
          <a:prstGeom prst="rect">
            <a:avLst/>
          </a:prstGeom>
          <a:noFill/>
        </p:spPr>
        <p:txBody>
          <a:bodyPr wrap="square" lIns="0" tIns="0" rIns="0" bIns="36000" rtlCol="0" anchor="b">
            <a:noAutofit/>
          </a:bodyPr>
          <a:p>
            <a:pPr>
              <a:spcBef>
                <a:spcPct val="0"/>
              </a:spcBef>
              <a:spcAft>
                <a:spcPct val="0"/>
              </a:spcAft>
            </a:pPr>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Seamless-</a:t>
            </a:r>
            <a:r>
              <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rPr>
              <a:t>无缝技术</a:t>
            </a:r>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a:t>
            </a:r>
            <a:r>
              <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rPr>
              <a:t>稳定控释</a:t>
            </a:r>
            <a:endPar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custDataLst>
              <p:tags r:id="rId29"/>
            </p:custDataLst>
          </p:nvPr>
        </p:nvSpPr>
        <p:spPr>
          <a:xfrm>
            <a:off x="7356883" y="2079442"/>
            <a:ext cx="2337663" cy="218702"/>
          </a:xfrm>
          <a:prstGeom prst="rect">
            <a:avLst/>
          </a:prstGeom>
          <a:noFill/>
        </p:spPr>
        <p:txBody>
          <a:bodyPr wrap="square" lIns="0" tIns="0" rIns="0" bIns="36000" rtlCol="0" anchor="b">
            <a:noAutofit/>
          </a:bodyPr>
          <a:p>
            <a:pPr>
              <a:spcBef>
                <a:spcPct val="0"/>
              </a:spcBef>
              <a:spcAft>
                <a:spcPct val="0"/>
              </a:spcAft>
            </a:pPr>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Small-</a:t>
            </a:r>
            <a:r>
              <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rPr>
              <a:t>小粒径</a:t>
            </a:r>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a:t>
            </a:r>
            <a:r>
              <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rPr>
              <a:t>极致吞服体验</a:t>
            </a:r>
            <a:endParaRPr lang="zh-CN" altLang="en-US" sz="12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0" name="矩形 29"/>
          <p:cNvSpPr/>
          <p:nvPr>
            <p:custDataLst>
              <p:tags r:id="rId30"/>
            </p:custDataLst>
          </p:nvPr>
        </p:nvSpPr>
        <p:spPr>
          <a:xfrm>
            <a:off x="7356883" y="2675992"/>
            <a:ext cx="2337663" cy="218702"/>
          </a:xfrm>
          <a:prstGeom prst="rect">
            <a:avLst/>
          </a:prstGeom>
          <a:noFill/>
        </p:spPr>
        <p:txBody>
          <a:bodyPr wrap="square" lIns="0" tIns="0" rIns="0" bIns="36000" rtlCol="0" anchor="b">
            <a:noAutofit/>
          </a:bodyPr>
          <a:p>
            <a:pPr lvl="0" algn="l">
              <a:buClrTx/>
              <a:buSzTx/>
              <a:buFontTx/>
            </a:pPr>
            <a:r>
              <a:rPr lang="en-US" altLang="zh-CN" sz="1200" b="1" dirty="0">
                <a:solidFill>
                  <a:schemeClr val="accent2"/>
                </a:solidFill>
                <a:latin typeface="微软雅黑" panose="020B0503020204020204" charset="-122"/>
                <a:ea typeface="微软雅黑" panose="020B0503020204020204" charset="-122"/>
                <a:cs typeface="微软雅黑" panose="020B0503020204020204" charset="-122"/>
                <a:sym typeface="+mn-ea"/>
              </a:rPr>
              <a:t>Smooth-</a:t>
            </a:r>
            <a:r>
              <a:rPr lang="zh-CN" alt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表面光滑</a:t>
            </a:r>
            <a:r>
              <a:rPr lang="en-US" altLang="zh-CN" sz="1200" b="1" dirty="0">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zh-CN" alt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rPr>
              <a:t>低刺激性</a:t>
            </a:r>
            <a:endParaRPr lang="zh-CN" altLang="en-US" sz="1200" b="1"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31" name="任意多边形: 形状 26"/>
          <p:cNvSpPr/>
          <p:nvPr>
            <p:custDataLst>
              <p:tags r:id="rId31"/>
            </p:custDataLst>
          </p:nvPr>
        </p:nvSpPr>
        <p:spPr>
          <a:xfrm>
            <a:off x="5833110" y="2182015"/>
            <a:ext cx="1194580" cy="15724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32" name="椭圆 31"/>
          <p:cNvSpPr/>
          <p:nvPr>
            <p:custDataLst>
              <p:tags r:id="rId32"/>
            </p:custDataLst>
          </p:nvPr>
        </p:nvSpPr>
        <p:spPr>
          <a:xfrm>
            <a:off x="6905227" y="2852685"/>
            <a:ext cx="228817" cy="228817"/>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33" name="椭圆 32"/>
          <p:cNvSpPr/>
          <p:nvPr>
            <p:custDataLst>
              <p:tags r:id="rId33"/>
            </p:custDataLst>
          </p:nvPr>
        </p:nvSpPr>
        <p:spPr>
          <a:xfrm>
            <a:off x="6693625" y="2304911"/>
            <a:ext cx="228817" cy="228817"/>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34" name="椭圆 33"/>
          <p:cNvSpPr/>
          <p:nvPr>
            <p:custDataLst>
              <p:tags r:id="rId34"/>
            </p:custDataLst>
          </p:nvPr>
        </p:nvSpPr>
        <p:spPr>
          <a:xfrm>
            <a:off x="6693625" y="3400220"/>
            <a:ext cx="228817" cy="228817"/>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03</a:t>
            </a:r>
            <a:endParaRPr lang="en-US" altLang="zh-CN" sz="1400" b="1" dirty="0">
              <a:solidFill>
                <a:srgbClr val="FFFFFF"/>
              </a:solidFill>
              <a:latin typeface="+mn-ea"/>
              <a:cs typeface="+mn-ea"/>
              <a:sym typeface="+mn-ea"/>
            </a:endParaRPr>
          </a:p>
        </p:txBody>
      </p:sp>
      <p:sp>
        <p:nvSpPr>
          <p:cNvPr id="35" name="椭圆 34"/>
          <p:cNvSpPr/>
          <p:nvPr>
            <p:custDataLst>
              <p:tags r:id="rId35"/>
            </p:custDataLst>
          </p:nvPr>
        </p:nvSpPr>
        <p:spPr>
          <a:xfrm>
            <a:off x="5482590" y="2298065"/>
            <a:ext cx="1167130" cy="1076325"/>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1200" b="1" spc="150" dirty="0">
                <a:solidFill>
                  <a:srgbClr val="FFFFFF"/>
                </a:solidFill>
                <a:latin typeface="微软雅黑" panose="020B0503020204020204" charset="-122"/>
                <a:ea typeface="微软雅黑" panose="020B0503020204020204" charset="-122"/>
                <a:cs typeface="+mn-ea"/>
                <a:sym typeface="+mn-ea"/>
              </a:rPr>
              <a:t>制剂技术创新</a:t>
            </a:r>
            <a:r>
              <a:rPr lang="en-US" altLang="zh-CN" sz="1200" b="1" spc="150" dirty="0">
                <a:solidFill>
                  <a:srgbClr val="FFFFFF"/>
                </a:solidFill>
                <a:latin typeface="微软雅黑" panose="020B0503020204020204" charset="-122"/>
                <a:ea typeface="微软雅黑" panose="020B0503020204020204" charset="-122"/>
                <a:cs typeface="+mn-ea"/>
                <a:sym typeface="+mn-ea"/>
              </a:rPr>
              <a:t>“S”</a:t>
            </a:r>
            <a:r>
              <a:rPr lang="zh-CN" altLang="en-US" sz="1200" b="1" spc="150" dirty="0">
                <a:solidFill>
                  <a:srgbClr val="FFFFFF"/>
                </a:solidFill>
                <a:latin typeface="微软雅黑" panose="020B0503020204020204" charset="-122"/>
                <a:ea typeface="微软雅黑" panose="020B0503020204020204" charset="-122"/>
                <a:cs typeface="+mn-ea"/>
                <a:sym typeface="+mn-ea"/>
              </a:rPr>
              <a:t>的三大核心</a:t>
            </a:r>
            <a:r>
              <a:rPr lang="zh-CN" altLang="en-US" sz="1200" b="1" spc="150" dirty="0">
                <a:solidFill>
                  <a:srgbClr val="FFFFFF"/>
                </a:solidFill>
                <a:latin typeface="微软雅黑" panose="020B0503020204020204" charset="-122"/>
                <a:ea typeface="微软雅黑" panose="020B0503020204020204" charset="-122"/>
                <a:cs typeface="+mn-ea"/>
                <a:sym typeface="+mn-ea"/>
              </a:rPr>
              <a:t>内涵</a:t>
            </a:r>
            <a:endParaRPr lang="zh-CN" altLang="en-US" sz="1200" b="1" spc="150" dirty="0">
              <a:solidFill>
                <a:srgbClr val="FFFFFF"/>
              </a:solidFill>
              <a:latin typeface="微软雅黑" panose="020B0503020204020204" charset="-122"/>
              <a:ea typeface="微软雅黑" panose="020B0503020204020204" charset="-122"/>
              <a:cs typeface="+mn-ea"/>
              <a:sym typeface="+mn-ea"/>
            </a:endParaRPr>
          </a:p>
        </p:txBody>
      </p:sp>
      <p:sp>
        <p:nvSpPr>
          <p:cNvPr id="39" name="文本框 38"/>
          <p:cNvSpPr txBox="1"/>
          <p:nvPr/>
        </p:nvSpPr>
        <p:spPr>
          <a:xfrm>
            <a:off x="1017905" y="2183130"/>
            <a:ext cx="4568825" cy="1450340"/>
          </a:xfrm>
          <a:prstGeom prst="rect">
            <a:avLst/>
          </a:prstGeom>
          <a:noFill/>
        </p:spPr>
        <p:txBody>
          <a:bodyPr wrap="square" rtlCol="0">
            <a:spAutoFit/>
          </a:bodyPr>
          <a:p>
            <a:pPr>
              <a:lnSpc>
                <a:spcPct val="170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药品注册分类：</a:t>
            </a:r>
            <a:r>
              <a:rPr lang="zh-CN" altLang="en-US" sz="1200" dirty="0">
                <a:latin typeface="微软雅黑" panose="020B0503020204020204" charset="-122"/>
                <a:ea typeface="微软雅黑" panose="020B0503020204020204" charset="-122"/>
                <a:cs typeface="微软雅黑" panose="020B0503020204020204" charset="-122"/>
                <a:sym typeface="+mn-ea"/>
              </a:rPr>
              <a:t>化学药品</a:t>
            </a:r>
            <a:r>
              <a:rPr lang="en-US" altLang="zh-CN" sz="1200" dirty="0">
                <a:latin typeface="微软雅黑" panose="020B0503020204020204" charset="-122"/>
                <a:ea typeface="微软雅黑" panose="020B0503020204020204" charset="-122"/>
                <a:cs typeface="微软雅黑" panose="020B0503020204020204" charset="-122"/>
                <a:sym typeface="+mn-ea"/>
              </a:rPr>
              <a:t>5.1</a:t>
            </a:r>
            <a:r>
              <a:rPr lang="zh-CN" altLang="en-US" sz="1200" dirty="0">
                <a:latin typeface="微软雅黑" panose="020B0503020204020204" charset="-122"/>
                <a:ea typeface="微软雅黑" panose="020B0503020204020204" charset="-122"/>
                <a:cs typeface="微软雅黑" panose="020B0503020204020204" charset="-122"/>
                <a:sym typeface="+mn-ea"/>
              </a:rPr>
              <a:t>类</a:t>
            </a:r>
            <a:endParaRPr lang="zh-CN" altLang="en-US" sz="1200">
              <a:latin typeface="微软雅黑" panose="020B0503020204020204" charset="-122"/>
              <a:ea typeface="微软雅黑" panose="020B0503020204020204" charset="-122"/>
              <a:cs typeface="微软雅黑" panose="020B0503020204020204" charset="-122"/>
            </a:endParaRPr>
          </a:p>
          <a:p>
            <a:pPr>
              <a:lnSpc>
                <a:spcPct val="170000"/>
              </a:lnSpc>
            </a:pPr>
            <a:r>
              <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rPr>
              <a:t>多项专利技术支持：</a:t>
            </a:r>
            <a:endParaRPr lang="zh-CN" altLang="en-US" sz="1400" b="1">
              <a:solidFill>
                <a:schemeClr val="accent2"/>
              </a:solidFill>
              <a:latin typeface="微软雅黑" panose="020B0503020204020204" charset="-122"/>
              <a:ea typeface="微软雅黑" panose="020B0503020204020204" charset="-122"/>
              <a:cs typeface="微软雅黑" panose="020B0503020204020204" charset="-122"/>
              <a:sym typeface="+mn-ea"/>
            </a:endParaRPr>
          </a:p>
          <a:p>
            <a:pPr marL="171450" indent="-171450">
              <a:lnSpc>
                <a:spcPct val="170000"/>
              </a:lnSpc>
              <a:buFont typeface="Wingdings" panose="05000000000000000000" charset="0"/>
              <a:buChar char="ü"/>
            </a:pPr>
            <a:r>
              <a:rPr lang="zh-CN" altLang="en-US" sz="1200" dirty="0">
                <a:latin typeface="微软雅黑" panose="020B0503020204020204" charset="-122"/>
                <a:ea typeface="微软雅黑" panose="020B0503020204020204" charset="-122"/>
                <a:cs typeface="微软雅黑" panose="020B0503020204020204" charset="-122"/>
                <a:sym typeface="+mn-ea"/>
              </a:rPr>
              <a:t>组合物和制造专利</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提纯超</a:t>
            </a:r>
            <a:r>
              <a:rPr lang="en-US" altLang="zh-CN" sz="1200" dirty="0">
                <a:latin typeface="微软雅黑" panose="020B0503020204020204" charset="-122"/>
                <a:ea typeface="微软雅黑" panose="020B0503020204020204" charset="-122"/>
                <a:cs typeface="微软雅黑" panose="020B0503020204020204" charset="-122"/>
                <a:sym typeface="+mn-ea"/>
              </a:rPr>
              <a:t>96.5%</a:t>
            </a:r>
            <a:r>
              <a:rPr lang="zh-CN" altLang="en-US" sz="1200" dirty="0">
                <a:latin typeface="微软雅黑" panose="020B0503020204020204" charset="-122"/>
                <a:ea typeface="微软雅黑" panose="020B0503020204020204" charset="-122"/>
                <a:cs typeface="微软雅黑" panose="020B0503020204020204" charset="-122"/>
                <a:sym typeface="+mn-ea"/>
              </a:rPr>
              <a:t>高纯度</a:t>
            </a:r>
            <a:r>
              <a:rPr lang="en-US" altLang="zh-CN" sz="1200" dirty="0">
                <a:latin typeface="微软雅黑" panose="020B0503020204020204" charset="-122"/>
                <a:ea typeface="微软雅黑" panose="020B0503020204020204" charset="-122"/>
                <a:cs typeface="微软雅黑" panose="020B0503020204020204" charset="-122"/>
                <a:sym typeface="+mn-ea"/>
              </a:rPr>
              <a:t>EPA</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marL="171450" indent="-171450">
              <a:lnSpc>
                <a:spcPct val="170000"/>
              </a:lnSpc>
              <a:buFont typeface="Wingdings" panose="05000000000000000000" charset="0"/>
              <a:buChar char="ü"/>
            </a:pPr>
            <a:r>
              <a:rPr lang="zh-CN" altLang="en-US" sz="1200" dirty="0">
                <a:latin typeface="微软雅黑" panose="020B0503020204020204" charset="-122"/>
                <a:ea typeface="微软雅黑" panose="020B0503020204020204" charset="-122"/>
                <a:cs typeface="微软雅黑" panose="020B0503020204020204" charset="-122"/>
                <a:sym typeface="+mn-ea"/>
              </a:rPr>
              <a:t>最小包装封装专利</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密封性好、易开封、</a:t>
            </a:r>
            <a:r>
              <a:rPr lang="zh-CN" altLang="en-US" sz="1200" dirty="0">
                <a:latin typeface="微软雅黑" panose="020B0503020204020204" charset="-122"/>
                <a:ea typeface="微软雅黑" panose="020B0503020204020204" charset="-122"/>
                <a:cs typeface="微软雅黑" panose="020B0503020204020204" charset="-122"/>
                <a:sym typeface="+mn-ea"/>
              </a:rPr>
              <a:t>内表面的滑动性优异</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635" y="608330"/>
            <a:ext cx="11975465" cy="575310"/>
          </a:xfrm>
          <a:prstGeom prst="rect">
            <a:avLst/>
          </a:prstGeom>
          <a:noFill/>
        </p:spPr>
        <p:txBody>
          <a:bodyPr wrap="square" rtlCol="0">
            <a:noAutofit/>
          </a:bodyPr>
          <a:p>
            <a:pPr algn="ct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多重心血管获益机制，</a:t>
            </a:r>
            <a:r>
              <a:rPr lang="zh-CN" altLang="en-US" sz="2400" b="1">
                <a:solidFill>
                  <a:schemeClr val="accent1"/>
                </a:solidFill>
                <a:latin typeface="微软雅黑" panose="020B0503020204020204" charset="-122"/>
                <a:ea typeface="微软雅黑" panose="020B0503020204020204" charset="-122"/>
                <a:cs typeface="微软雅黑" panose="020B0503020204020204" charset="-122"/>
              </a:rPr>
              <a:t>降低心血管事件风险</a:t>
            </a:r>
            <a:endParaRPr lang="zh-CN" altLang="en-US" sz="2400" b="1">
              <a:solidFill>
                <a:schemeClr val="accent1"/>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290830" y="1356360"/>
            <a:ext cx="6195695" cy="4688205"/>
            <a:chOff x="629" y="2566"/>
            <a:chExt cx="9757" cy="7383"/>
          </a:xfrm>
        </p:grpSpPr>
        <p:sp>
          <p:nvSpPr>
            <p:cNvPr id="36" name="文本框 35"/>
            <p:cNvSpPr txBox="1"/>
            <p:nvPr/>
          </p:nvSpPr>
          <p:spPr>
            <a:xfrm>
              <a:off x="1302" y="2566"/>
              <a:ext cx="8596" cy="483"/>
            </a:xfrm>
            <a:prstGeom prst="rect">
              <a:avLst/>
            </a:prstGeom>
            <a:gradFill>
              <a:gsLst>
                <a:gs pos="50000">
                  <a:srgbClr val="F1F1F2"/>
                </a:gs>
                <a:gs pos="0">
                  <a:srgbClr val="E0E0DF"/>
                </a:gs>
                <a:gs pos="100000">
                  <a:srgbClr val="FFFFFF"/>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p>
              <a:pPr algn="ctr"/>
              <a:r>
                <a:rPr lang="zh-CN" altLang="en-US" sz="1400" b="1">
                  <a:latin typeface="微软雅黑" panose="020B0503020204020204" charset="-122"/>
                  <a:ea typeface="微软雅黑" panose="020B0503020204020204" charset="-122"/>
                </a:rPr>
                <a:t>创新机制：非传统降脂药，不依赖降脂的多重心血管获益机制</a:t>
              </a:r>
              <a:endParaRPr lang="zh-CN" altLang="en-US" sz="1400" b="1">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rcRect l="2557" r="5038" b="-842"/>
            <a:stretch>
              <a:fillRect/>
            </a:stretch>
          </p:blipFill>
          <p:spPr>
            <a:xfrm>
              <a:off x="629" y="4681"/>
              <a:ext cx="9757" cy="5268"/>
            </a:xfrm>
            <a:prstGeom prst="rect">
              <a:avLst/>
            </a:prstGeom>
          </p:spPr>
        </p:pic>
        <p:sp>
          <p:nvSpPr>
            <p:cNvPr id="3" name="文本框 2"/>
            <p:cNvSpPr txBox="1"/>
            <p:nvPr/>
          </p:nvSpPr>
          <p:spPr>
            <a:xfrm>
              <a:off x="1157" y="3258"/>
              <a:ext cx="9058" cy="1420"/>
            </a:xfrm>
            <a:prstGeom prst="rect">
              <a:avLst/>
            </a:prstGeom>
            <a:noFill/>
          </p:spPr>
          <p:txBody>
            <a:bodyPr wrap="square" rtlCol="0" anchor="t">
              <a:spAutoFit/>
            </a:bodyPr>
            <a:p>
              <a:pPr>
                <a:lnSpc>
                  <a:spcPct val="110000"/>
                </a:lnSpc>
              </a:pPr>
              <a:r>
                <a:rPr lang="en-US" altLang="zh-CN" sz="1200">
                  <a:latin typeface="微软雅黑" panose="020B0503020204020204" charset="-122"/>
                  <a:ea typeface="微软雅黑" panose="020B0503020204020204" charset="-122"/>
                  <a:cs typeface="微软雅黑" panose="020B0503020204020204" charset="-122"/>
                </a:rPr>
                <a:t>ASCVD</a:t>
              </a:r>
              <a:r>
                <a:rPr lang="zh-CN" altLang="en-US" sz="1200">
                  <a:latin typeface="微软雅黑" panose="020B0503020204020204" charset="-122"/>
                  <a:ea typeface="微软雅黑" panose="020B0503020204020204" charset="-122"/>
                  <a:cs typeface="微软雅黑" panose="020B0503020204020204" charset="-122"/>
                </a:rPr>
                <a:t>形成过程是从血脂异常到管内皮功能障碍进而到斑块发展、进展和破裂，导致血栓形成和心血管事件。而</a:t>
              </a:r>
              <a:r>
                <a:rPr lang="en-US" altLang="zh-CN" sz="1200">
                  <a:latin typeface="微软雅黑" panose="020B0503020204020204" charset="-122"/>
                  <a:ea typeface="微软雅黑" panose="020B0503020204020204" charset="-122"/>
                  <a:cs typeface="微软雅黑" panose="020B0503020204020204" charset="-122"/>
                </a:rPr>
                <a:t>IPE</a:t>
              </a:r>
              <a:r>
                <a:rPr lang="zh-CN" altLang="en-US" sz="1200">
                  <a:latin typeface="微软雅黑" panose="020B0503020204020204" charset="-122"/>
                  <a:ea typeface="微软雅黑" panose="020B0503020204020204" charset="-122"/>
                  <a:cs typeface="微软雅黑" panose="020B0503020204020204" charset="-122"/>
                </a:rPr>
                <a:t>的药理作用有降</a:t>
              </a:r>
              <a:r>
                <a:rPr lang="en-US" altLang="zh-CN" sz="1200">
                  <a:latin typeface="微软雅黑" panose="020B0503020204020204" charset="-122"/>
                  <a:ea typeface="微软雅黑" panose="020B0503020204020204" charset="-122"/>
                  <a:cs typeface="微软雅黑" panose="020B0503020204020204" charset="-122"/>
                </a:rPr>
                <a:t>TG</a:t>
              </a:r>
              <a:r>
                <a:rPr lang="zh-CN" altLang="en-US" sz="1200">
                  <a:latin typeface="微软雅黑" panose="020B0503020204020204" charset="-122"/>
                  <a:ea typeface="微软雅黑" panose="020B0503020204020204" charset="-122"/>
                  <a:cs typeface="微软雅黑" panose="020B0503020204020204" charset="-122"/>
                </a:rPr>
                <a:t>外，还具有改善内皮细胞、抗栓、抗炎、抗氧化、逆转斑块等多重心血管获益机制能够助力高</a:t>
              </a:r>
              <a:r>
                <a:rPr lang="en-US" altLang="zh-CN" sz="1200">
                  <a:latin typeface="微软雅黑" panose="020B0503020204020204" charset="-122"/>
                  <a:ea typeface="微软雅黑" panose="020B0503020204020204" charset="-122"/>
                  <a:cs typeface="微软雅黑" panose="020B0503020204020204" charset="-122"/>
                </a:rPr>
                <a:t>TG</a:t>
              </a:r>
              <a:r>
                <a:rPr lang="zh-CN" altLang="en-US" sz="1200">
                  <a:latin typeface="微软雅黑" panose="020B0503020204020204" charset="-122"/>
                  <a:ea typeface="微软雅黑" panose="020B0503020204020204" charset="-122"/>
                  <a:cs typeface="微软雅黑" panose="020B0503020204020204" charset="-122"/>
                </a:rPr>
                <a:t>患者与心血管疾病的防控。</a:t>
              </a:r>
              <a:endParaRPr lang="zh-CN" altLang="en-US" sz="1200">
                <a:latin typeface="微软雅黑" panose="020B0503020204020204" charset="-122"/>
                <a:ea typeface="微软雅黑" panose="020B0503020204020204" charset="-122"/>
                <a:cs typeface="微软雅黑" panose="020B0503020204020204" charset="-122"/>
              </a:endParaRPr>
            </a:p>
          </p:txBody>
        </p:sp>
      </p:grpSp>
      <p:sp>
        <p:nvSpPr>
          <p:cNvPr id="5" name="文本框 4"/>
          <p:cNvSpPr txBox="1"/>
          <p:nvPr/>
        </p:nvSpPr>
        <p:spPr>
          <a:xfrm>
            <a:off x="6687820" y="1356360"/>
            <a:ext cx="5105400" cy="306705"/>
          </a:xfrm>
          <a:prstGeom prst="rect">
            <a:avLst/>
          </a:prstGeom>
          <a:gradFill>
            <a:gsLst>
              <a:gs pos="50000">
                <a:srgbClr val="F1F1F2"/>
              </a:gs>
              <a:gs pos="0">
                <a:srgbClr val="E0E0DF"/>
              </a:gs>
              <a:gs pos="100000">
                <a:srgbClr val="FFFFFF"/>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p>
            <a:pPr algn="ctr"/>
            <a:r>
              <a:rPr lang="zh-CN" altLang="en-US" sz="1400" b="1">
                <a:latin typeface="微软雅黑" panose="020B0503020204020204" charset="-122"/>
                <a:ea typeface="微软雅黑" panose="020B0503020204020204" charset="-122"/>
              </a:rPr>
              <a:t>创新机制带来的优势</a:t>
            </a:r>
            <a:endParaRPr lang="zh-CN" altLang="en-US" sz="1400" b="1">
              <a:latin typeface="微软雅黑" panose="020B0503020204020204" charset="-122"/>
              <a:ea typeface="微软雅黑" panose="020B0503020204020204" charset="-122"/>
            </a:endParaRPr>
          </a:p>
        </p:txBody>
      </p:sp>
      <p:sp>
        <p:nvSpPr>
          <p:cNvPr id="7" name="文本框 6"/>
          <p:cNvSpPr txBox="1"/>
          <p:nvPr/>
        </p:nvSpPr>
        <p:spPr>
          <a:xfrm>
            <a:off x="6767195" y="1878965"/>
            <a:ext cx="5221605" cy="3923665"/>
          </a:xfrm>
          <a:prstGeom prst="rect">
            <a:avLst/>
          </a:prstGeom>
          <a:noFill/>
        </p:spPr>
        <p:txBody>
          <a:bodyPr wrap="square" rtlCol="0">
            <a:noAutofit/>
          </a:bodyPr>
          <a:p>
            <a:pPr marL="285750" indent="-285750">
              <a:lnSpc>
                <a:spcPct val="125000"/>
              </a:lnSpc>
              <a:spcBef>
                <a:spcPts val="0"/>
              </a:spcBef>
              <a:spcAft>
                <a:spcPts val="0"/>
              </a:spcAft>
              <a:buFont typeface="Wingdings" panose="05000000000000000000" charset="0"/>
              <a:buChar char="l"/>
            </a:pP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干预非</a:t>
            </a:r>
            <a:r>
              <a:rPr lang="en-US" altLang="zh-CN" sz="1200" b="1">
                <a:solidFill>
                  <a:schemeClr val="accent1"/>
                </a:solidFill>
                <a:latin typeface="微软雅黑" panose="020B0503020204020204" charset="-122"/>
                <a:ea typeface="微软雅黑" panose="020B0503020204020204" charset="-122"/>
                <a:cs typeface="微软雅黑" panose="020B0503020204020204" charset="-122"/>
              </a:rPr>
              <a:t>LDL-C</a:t>
            </a: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靶点，降低心血管风险</a:t>
            </a:r>
            <a:endParaRPr lang="zh-CN" altLang="en-US" sz="1200" b="1">
              <a:solidFill>
                <a:schemeClr val="accent1"/>
              </a:solidFill>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Arial" panose="020B0604020202020204" pitchFamily="34" charset="0"/>
              <a:buChar char="•"/>
            </a:pPr>
            <a:r>
              <a:rPr lang="zh-CN" altLang="en-US" sz="1200">
                <a:latin typeface="微软雅黑" panose="020B0503020204020204" charset="-122"/>
                <a:ea typeface="微软雅黑" panose="020B0503020204020204" charset="-122"/>
                <a:cs typeface="微软雅黑" panose="020B0503020204020204" charset="-122"/>
              </a:rPr>
              <a:t>他汀类药物已明确证实，降低</a:t>
            </a:r>
            <a:r>
              <a:rPr lang="en-US" altLang="zh-CN" sz="1200">
                <a:latin typeface="微软雅黑" panose="020B0503020204020204" charset="-122"/>
                <a:ea typeface="微软雅黑" panose="020B0503020204020204" charset="-122"/>
                <a:cs typeface="微软雅黑" panose="020B0503020204020204" charset="-122"/>
              </a:rPr>
              <a:t>LDL-C</a:t>
            </a:r>
            <a:r>
              <a:rPr lang="zh-CN" altLang="en-US" sz="1200">
                <a:latin typeface="微软雅黑" panose="020B0503020204020204" charset="-122"/>
                <a:ea typeface="微软雅黑" panose="020B0503020204020204" charset="-122"/>
                <a:cs typeface="微软雅黑" panose="020B0503020204020204" charset="-122"/>
              </a:rPr>
              <a:t>能显著改善心血管疾病和死亡率。然而，服用他汀仍有平均高达</a:t>
            </a:r>
            <a:r>
              <a:rPr lang="en-US" altLang="zh-CN" sz="1200">
                <a:latin typeface="微软雅黑" panose="020B0503020204020204" charset="-122"/>
                <a:ea typeface="微软雅黑" panose="020B0503020204020204" charset="-122"/>
                <a:cs typeface="微软雅黑" panose="020B0503020204020204" charset="-122"/>
              </a:rPr>
              <a:t>70%</a:t>
            </a:r>
            <a:r>
              <a:rPr lang="zh-CN" altLang="en-US" sz="1200">
                <a:latin typeface="微软雅黑" panose="020B0503020204020204" charset="-122"/>
                <a:ea typeface="微软雅黑" panose="020B0503020204020204" charset="-122"/>
                <a:cs typeface="微软雅黑" panose="020B0503020204020204" charset="-122"/>
              </a:rPr>
              <a:t>的心血管疾病剩余风险持续存在。</a:t>
            </a:r>
            <a:endParaRPr lang="zh-CN" altLang="en-US" sz="1200">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Arial" panose="020B0604020202020204" pitchFamily="34" charset="0"/>
              <a:buChar char="•"/>
            </a:pPr>
            <a:r>
              <a:rPr lang="zh-CN" altLang="en-US" sz="1200">
                <a:latin typeface="微软雅黑" panose="020B0503020204020204" charset="-122"/>
                <a:ea typeface="微软雅黑" panose="020B0503020204020204" charset="-122"/>
                <a:cs typeface="微软雅黑" panose="020B0503020204020204" charset="-122"/>
              </a:rPr>
              <a:t>即使他汀联合了依折麦布或</a:t>
            </a:r>
            <a:r>
              <a:rPr lang="en-US" altLang="zh-CN" sz="1200">
                <a:latin typeface="微软雅黑" panose="020B0503020204020204" charset="-122"/>
                <a:ea typeface="微软雅黑" panose="020B0503020204020204" charset="-122"/>
                <a:cs typeface="微软雅黑" panose="020B0503020204020204" charset="-122"/>
              </a:rPr>
              <a:t>PCSK9</a:t>
            </a:r>
            <a:r>
              <a:rPr lang="zh-CN" altLang="en-US" sz="1200">
                <a:latin typeface="微软雅黑" panose="020B0503020204020204" charset="-122"/>
                <a:ea typeface="微软雅黑" panose="020B0503020204020204" charset="-122"/>
                <a:cs typeface="微软雅黑" panose="020B0503020204020204" charset="-122"/>
              </a:rPr>
              <a:t>抑制剂，仅进一步降低</a:t>
            </a:r>
            <a:r>
              <a:rPr lang="en-US" altLang="zh-CN" sz="1200">
                <a:latin typeface="微软雅黑" panose="020B0503020204020204" charset="-122"/>
                <a:ea typeface="微软雅黑" panose="020B0503020204020204" charset="-122"/>
                <a:cs typeface="微软雅黑" panose="020B0503020204020204" charset="-122"/>
              </a:rPr>
              <a:t>6%-15%</a:t>
            </a:r>
            <a:r>
              <a:rPr lang="zh-CN" altLang="en-US" sz="1200">
                <a:latin typeface="微软雅黑" panose="020B0503020204020204" charset="-122"/>
                <a:ea typeface="微软雅黑" panose="020B0503020204020204" charset="-122"/>
                <a:cs typeface="微软雅黑" panose="020B0503020204020204" charset="-122"/>
              </a:rPr>
              <a:t>风险，事件仍持续增加。</a:t>
            </a:r>
            <a:endParaRPr lang="zh-CN" altLang="en-US" sz="1200">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Wingdings" panose="05000000000000000000" charset="0"/>
              <a:buChar char="ü"/>
            </a:pPr>
            <a:r>
              <a:rPr lang="zh-CN" altLang="en-US" sz="1200">
                <a:latin typeface="微软雅黑" panose="020B0503020204020204" charset="-122"/>
                <a:ea typeface="微软雅黑" panose="020B0503020204020204" charset="-122"/>
                <a:cs typeface="微软雅黑" panose="020B0503020204020204" charset="-122"/>
              </a:rPr>
              <a:t>目录内可降</a:t>
            </a:r>
            <a:r>
              <a:rPr lang="en-US" altLang="zh-CN" sz="1200">
                <a:latin typeface="微软雅黑" panose="020B0503020204020204" charset="-122"/>
                <a:ea typeface="微软雅黑" panose="020B0503020204020204" charset="-122"/>
                <a:cs typeface="微软雅黑" panose="020B0503020204020204" charset="-122"/>
              </a:rPr>
              <a:t>ASCVD</a:t>
            </a:r>
            <a:r>
              <a:rPr lang="zh-CN" altLang="en-US" sz="1200">
                <a:latin typeface="微软雅黑" panose="020B0503020204020204" charset="-122"/>
                <a:ea typeface="微软雅黑" panose="020B0503020204020204" charset="-122"/>
                <a:cs typeface="微软雅黑" panose="020B0503020204020204" charset="-122"/>
              </a:rPr>
              <a:t>的药物靶点均为</a:t>
            </a:r>
            <a:r>
              <a:rPr lang="en-US" altLang="zh-CN" sz="1200">
                <a:latin typeface="微软雅黑" panose="020B0503020204020204" charset="-122"/>
                <a:ea typeface="微软雅黑" panose="020B0503020204020204" charset="-122"/>
                <a:cs typeface="微软雅黑" panose="020B0503020204020204" charset="-122"/>
              </a:rPr>
              <a:t>LDL-C</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IPE</a:t>
            </a:r>
            <a:r>
              <a:rPr lang="zh-CN" altLang="en-US" sz="1200">
                <a:latin typeface="微软雅黑" panose="020B0503020204020204" charset="-122"/>
                <a:ea typeface="微软雅黑" panose="020B0503020204020204" charset="-122"/>
                <a:cs typeface="微软雅黑" panose="020B0503020204020204" charset="-122"/>
              </a:rPr>
              <a:t>可满足在他汀治疗</a:t>
            </a:r>
            <a:r>
              <a:rPr lang="en-US" altLang="zh-CN" sz="1200">
                <a:latin typeface="微软雅黑" panose="020B0503020204020204" charset="-122"/>
                <a:ea typeface="微软雅黑" panose="020B0503020204020204" charset="-122"/>
                <a:cs typeface="微软雅黑" panose="020B0503020204020204" charset="-122"/>
              </a:rPr>
              <a:t>LDL-C</a:t>
            </a:r>
            <a:r>
              <a:rPr lang="zh-CN" altLang="en-US" sz="1200">
                <a:latin typeface="微软雅黑" panose="020B0503020204020204" charset="-122"/>
                <a:ea typeface="微软雅黑" panose="020B0503020204020204" charset="-122"/>
                <a:cs typeface="微软雅黑" panose="020B0503020204020204" charset="-122"/>
              </a:rPr>
              <a:t>达理想水平后降低</a:t>
            </a:r>
            <a:r>
              <a:rPr lang="en-US" altLang="zh-CN" sz="1200">
                <a:latin typeface="微软雅黑" panose="020B0503020204020204" charset="-122"/>
                <a:ea typeface="微软雅黑" panose="020B0503020204020204" charset="-122"/>
                <a:cs typeface="微软雅黑" panose="020B0503020204020204" charset="-122"/>
              </a:rPr>
              <a:t>TG</a:t>
            </a:r>
            <a:r>
              <a:rPr lang="zh-CN" altLang="en-US" sz="1200">
                <a:latin typeface="微软雅黑" panose="020B0503020204020204" charset="-122"/>
                <a:ea typeface="微软雅黑" panose="020B0503020204020204" charset="-122"/>
                <a:cs typeface="微软雅黑" panose="020B0503020204020204" charset="-122"/>
              </a:rPr>
              <a:t>升高患者的</a:t>
            </a:r>
            <a:r>
              <a:rPr lang="en-US" altLang="zh-CN" sz="1200">
                <a:latin typeface="微软雅黑" panose="020B0503020204020204" charset="-122"/>
                <a:ea typeface="微软雅黑" panose="020B0503020204020204" charset="-122"/>
                <a:cs typeface="微软雅黑" panose="020B0503020204020204" charset="-122"/>
              </a:rPr>
              <a:t>ASCVD</a:t>
            </a:r>
            <a:r>
              <a:rPr lang="zh-CN" altLang="en-US" sz="1200">
                <a:latin typeface="微软雅黑" panose="020B0503020204020204" charset="-122"/>
                <a:ea typeface="微软雅黑" panose="020B0503020204020204" charset="-122"/>
                <a:cs typeface="微软雅黑" panose="020B0503020204020204" charset="-122"/>
              </a:rPr>
              <a:t>风险</a:t>
            </a:r>
            <a:r>
              <a:rPr lang="zh-CN" altLang="en-US"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填补目录空白。</a:t>
            </a:r>
            <a:endParaRPr lang="zh-CN" altLang="en-US" sz="1200">
              <a:latin typeface="微软雅黑" panose="020B0503020204020204" charset="-122"/>
              <a:ea typeface="微软雅黑" panose="020B0503020204020204" charset="-122"/>
              <a:cs typeface="微软雅黑" panose="020B0503020204020204" charset="-122"/>
            </a:endParaRPr>
          </a:p>
          <a:p>
            <a:pPr marL="171450" indent="-171450">
              <a:lnSpc>
                <a:spcPct val="125000"/>
              </a:lnSpc>
              <a:spcBef>
                <a:spcPts val="0"/>
              </a:spcBef>
              <a:spcAft>
                <a:spcPts val="0"/>
              </a:spcAft>
              <a:buFont typeface="Wingdings" panose="05000000000000000000" charset="0"/>
              <a:buChar char="ü"/>
            </a:pPr>
            <a:r>
              <a:rPr lang="zh-CN" altLang="en-US" sz="1200">
                <a:latin typeface="微软雅黑" panose="020B0503020204020204" charset="-122"/>
                <a:ea typeface="微软雅黑" panose="020B0503020204020204" charset="-122"/>
                <a:cs typeface="微软雅黑" panose="020B0503020204020204" charset="-122"/>
                <a:sym typeface="+mn-ea"/>
              </a:rPr>
              <a:t>目录内降</a:t>
            </a:r>
            <a:r>
              <a:rPr lang="en-US" altLang="zh-CN" sz="1200">
                <a:latin typeface="微软雅黑" panose="020B0503020204020204" charset="-122"/>
                <a:ea typeface="微软雅黑" panose="020B0503020204020204" charset="-122"/>
                <a:cs typeface="微软雅黑" panose="020B0503020204020204" charset="-122"/>
                <a:sym typeface="+mn-ea"/>
              </a:rPr>
              <a:t>TG</a:t>
            </a:r>
            <a:r>
              <a:rPr lang="zh-CN" altLang="en-US" sz="1200">
                <a:latin typeface="微软雅黑" panose="020B0503020204020204" charset="-122"/>
                <a:ea typeface="微软雅黑" panose="020B0503020204020204" charset="-122"/>
                <a:cs typeface="微软雅黑" panose="020B0503020204020204" charset="-122"/>
                <a:sym typeface="+mn-ea"/>
              </a:rPr>
              <a:t>药物烟酸类、贝特类均</a:t>
            </a:r>
            <a:r>
              <a:rPr lang="en-US" altLang="zh-CN" sz="1200">
                <a:latin typeface="微软雅黑" panose="020B0503020204020204" charset="-122"/>
                <a:ea typeface="微软雅黑" panose="020B0503020204020204" charset="-122"/>
                <a:cs typeface="微软雅黑" panose="020B0503020204020204" charset="-122"/>
                <a:sym typeface="+mn-ea"/>
              </a:rPr>
              <a:t>无降低事件风险证据</a:t>
            </a:r>
            <a:r>
              <a:rPr lang="zh-CN" altLang="en-US" sz="1200">
                <a:latin typeface="微软雅黑" panose="020B0503020204020204" charset="-122"/>
                <a:ea typeface="微软雅黑" panose="020B0503020204020204" charset="-122"/>
                <a:cs typeface="微软雅黑" panose="020B0503020204020204" charset="-122"/>
                <a:sym typeface="+mn-ea"/>
              </a:rPr>
              <a:t>，</a:t>
            </a:r>
            <a:r>
              <a:rPr lang="en-US" altLang="zh-CN" sz="1200">
                <a:latin typeface="微软雅黑" panose="020B0503020204020204" charset="-122"/>
                <a:ea typeface="微软雅黑" panose="020B0503020204020204" charset="-122"/>
                <a:cs typeface="微软雅黑" panose="020B0503020204020204" charset="-122"/>
                <a:sym typeface="+mn-ea"/>
              </a:rPr>
              <a:t>IPE</a:t>
            </a:r>
            <a:r>
              <a:rPr lang="zh-CN" altLang="en-US" sz="1200">
                <a:latin typeface="微软雅黑" panose="020B0503020204020204" charset="-122"/>
                <a:ea typeface="微软雅黑" panose="020B0503020204020204" charset="-122"/>
                <a:cs typeface="微软雅黑" panose="020B0503020204020204" charset="-122"/>
                <a:sym typeface="+mn-ea"/>
              </a:rPr>
              <a:t>能够不依赖降脂发挥多重心血管获益机制。</a:t>
            </a:r>
            <a:endParaRPr lang="zh-CN" altLang="en-US" sz="1200">
              <a:latin typeface="微软雅黑" panose="020B0503020204020204" charset="-122"/>
              <a:ea typeface="微软雅黑" panose="020B0503020204020204" charset="-122"/>
              <a:cs typeface="微软雅黑" panose="020B0503020204020204" charset="-122"/>
            </a:endParaRPr>
          </a:p>
          <a:p>
            <a:pPr indent="0">
              <a:lnSpc>
                <a:spcPct val="125000"/>
              </a:lnSpc>
              <a:spcBef>
                <a:spcPts val="0"/>
              </a:spcBef>
              <a:spcAft>
                <a:spcPts val="0"/>
              </a:spcAft>
              <a:buFont typeface="Wingdings" panose="05000000000000000000" charset="0"/>
              <a:buNone/>
            </a:pPr>
            <a:endParaRPr lang="zh-CN" altLang="en-US" sz="1200">
              <a:latin typeface="微软雅黑" panose="020B0503020204020204" charset="-122"/>
              <a:ea typeface="微软雅黑" panose="020B0503020204020204" charset="-122"/>
              <a:cs typeface="微软雅黑" panose="020B0503020204020204" charset="-122"/>
            </a:endParaRPr>
          </a:p>
          <a:p>
            <a:pPr marL="285750" lvl="0" indent="-285750">
              <a:lnSpc>
                <a:spcPct val="125000"/>
              </a:lnSpc>
              <a:spcBef>
                <a:spcPts val="0"/>
              </a:spcBef>
              <a:spcAft>
                <a:spcPts val="0"/>
              </a:spcAft>
              <a:buFont typeface="Wingdings" panose="05000000000000000000" charset="0"/>
              <a:buChar char="l"/>
            </a:pP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研究表明高纯度</a:t>
            </a:r>
            <a:r>
              <a:rPr lang="en-US" altLang="zh-CN" sz="1200" b="1">
                <a:solidFill>
                  <a:schemeClr val="accent1"/>
                </a:solidFill>
                <a:latin typeface="微软雅黑" panose="020B0503020204020204" charset="-122"/>
                <a:ea typeface="微软雅黑" panose="020B0503020204020204" charset="-122"/>
                <a:cs typeface="微软雅黑" panose="020B0503020204020204" charset="-122"/>
              </a:rPr>
              <a:t>EPA</a:t>
            </a:r>
            <a:r>
              <a:rPr lang="zh-CN" altLang="en-US" sz="1200" b="1">
                <a:solidFill>
                  <a:schemeClr val="accent1"/>
                </a:solidFill>
                <a:latin typeface="微软雅黑" panose="020B0503020204020204" charset="-122"/>
                <a:ea typeface="微软雅黑" panose="020B0503020204020204" charset="-122"/>
                <a:cs typeface="微软雅黑" panose="020B0503020204020204" charset="-122"/>
              </a:rPr>
              <a:t>具有多重心血管获益机制</a:t>
            </a:r>
            <a:endParaRPr lang="zh-CN" altLang="en-US" sz="1200" b="1">
              <a:solidFill>
                <a:schemeClr val="accent1"/>
              </a:solidFill>
              <a:latin typeface="微软雅黑" panose="020B0503020204020204" charset="-122"/>
              <a:ea typeface="微软雅黑" panose="020B0503020204020204" charset="-122"/>
              <a:cs typeface="微软雅黑" panose="020B0503020204020204" charset="-122"/>
            </a:endParaRPr>
          </a:p>
          <a:p>
            <a:pPr marL="171450" lvl="0" indent="-171450">
              <a:lnSpc>
                <a:spcPct val="125000"/>
              </a:lnSpc>
              <a:spcBef>
                <a:spcPts val="0"/>
              </a:spcBef>
              <a:spcAft>
                <a:spcPts val="0"/>
              </a:spcAft>
              <a:buFont typeface="Wingdings" panose="05000000000000000000" charset="0"/>
              <a:buChar char="ü"/>
            </a:pPr>
            <a:r>
              <a:rPr lang="en-US" altLang="zh-CN" sz="1200">
                <a:latin typeface="微软雅黑" panose="020B0503020204020204" charset="-122"/>
                <a:ea typeface="微软雅黑" panose="020B0503020204020204" charset="-122"/>
                <a:cs typeface="微软雅黑" panose="020B0503020204020204" charset="-122"/>
                <a:sym typeface="+mn-ea"/>
              </a:rPr>
              <a:t> </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Evaporate</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研究显示：</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IPE</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可缩小冠脉低衰减斑块体积</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17%</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a:p>
            <a:pPr marL="171450" lvl="0" indent="-171450">
              <a:lnSpc>
                <a:spcPct val="125000"/>
              </a:lnSpc>
              <a:spcBef>
                <a:spcPts val="0"/>
              </a:spcBef>
              <a:spcAft>
                <a:spcPts val="0"/>
              </a:spcAft>
              <a:buFont typeface="Wingdings" panose="05000000000000000000" charset="0"/>
              <a:buChar char="ü"/>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38</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项</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RCT</a:t>
            </a:r>
            <a:r>
              <a:rPr lang="zh-CN" altLang="en-US" sz="1200">
                <a:latin typeface="微软雅黑" panose="020B0503020204020204" charset="-122"/>
                <a:ea typeface="微软雅黑" panose="020B0503020204020204" charset="-122"/>
                <a:cs typeface="微软雅黑" panose="020B0503020204020204" charset="-122"/>
                <a:sym typeface="+mn-ea"/>
              </a:rPr>
              <a:t>荟萃分析：</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单用治疗在心血管疾病优于</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EPA+DHA</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。另外</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STRENGTH</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试验显示</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EPA+DHA</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在高甘油三酯患者中未显示</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ASCVD</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获益，提前终止。说明高纯度</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EPA</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对心血管疾病显著获益。</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p>
            <a:pPr marL="171450" lvl="0" indent="-171450">
              <a:lnSpc>
                <a:spcPct val="125000"/>
              </a:lnSpc>
              <a:spcBef>
                <a:spcPts val="0"/>
              </a:spcBef>
              <a:spcAft>
                <a:spcPts val="0"/>
              </a:spcAft>
              <a:buFont typeface="Wingdings" panose="05000000000000000000" charset="0"/>
              <a:buChar char="ü"/>
            </a:pPr>
            <a:r>
              <a:rPr lang="en-US" altLang="zh-CN" sz="1200">
                <a:latin typeface="微软雅黑" panose="020B0503020204020204" charset="-122"/>
                <a:ea typeface="微软雅黑" panose="020B0503020204020204" charset="-122"/>
                <a:cs typeface="微软雅黑" panose="020B0503020204020204" charset="-122"/>
                <a:sym typeface="+mn-ea"/>
              </a:rPr>
              <a:t>最新综述和39项RCTs荟萃分析：联合他汀治疗药物中，只有IPE可以显著降低心血管死亡。</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910070" y="5857240"/>
            <a:ext cx="4883150" cy="922020"/>
          </a:xfrm>
          <a:prstGeom prst="rect">
            <a:avLst/>
          </a:prstGeom>
          <a:noFill/>
        </p:spPr>
        <p:txBody>
          <a:bodyPr wrap="square" rtlCol="0">
            <a:spAutoFit/>
          </a:bodyPr>
          <a:p>
            <a:r>
              <a:rPr lang="en-US"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1.K</a:t>
            </a:r>
            <a:r>
              <a:rPr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annampilly, Johny J. Journal of Diabetology 9(1):p 12-18, Jan–Apr 2018. | DOI: 10.4103/jod.jod_22_17</a:t>
            </a:r>
            <a:endParaRPr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2.Cannon CP, et al. N Engl J Med. 2015;372(25):2387-97.</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3.Sabatine MS, et al. N Engl J Med. 2017;376(18):1713-22</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4.Budoff MJ, </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et al.</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Eur Heart J. 2020 Oct 21;41(40):3925-3932. doi: 10.1093/eurheartj/ehaa652.</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5.Khan SU,et.al. EClinicalMedicine. 2021 Jul 8;38:100997. doi: 10.1016/j.eclinm.2021.100997. </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6.Nicholls SJ, et al. The STRENGTH Randomized Clinical Trial. JAMA. 2020;324(22):2268–2280. doi:10.1001/jama.2020.22258</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7.Nelson JR, et a</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l. Front Cardiovasc Med. 2024 Mar 13;11:1308695. doi: 10.3389/fcvm.2024.1308695. </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8.Deng CJ, </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et al. BMJ Open. 2023 Nov 15;13(11):e070827. doi: 10.1136/bmjopen-2022-070827. </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9.</a:t>
            </a:r>
            <a:r>
              <a:rPr lang="zh-CN" altLang="en-US"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徐笑挺等</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心血管病学进展</a:t>
            </a:r>
            <a:r>
              <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,2022,43(12):1118-1122.</a:t>
            </a:r>
            <a:endParaRPr lang="en-US" altLang="zh-CN" sz="600" i="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0" name="直接连接符 9"/>
          <p:cNvCxnSpPr/>
          <p:nvPr/>
        </p:nvCxnSpPr>
        <p:spPr>
          <a:xfrm flipV="1">
            <a:off x="6925310" y="4084955"/>
            <a:ext cx="4800600" cy="8255"/>
          </a:xfrm>
          <a:prstGeom prst="line">
            <a:avLst/>
          </a:prstGeom>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圆角 29"/>
          <p:cNvSpPr/>
          <p:nvPr>
            <p:custDataLst>
              <p:tags r:id="rId1"/>
            </p:custDataLst>
          </p:nvPr>
        </p:nvSpPr>
        <p:spPr>
          <a:xfrm>
            <a:off x="314429" y="1257289"/>
            <a:ext cx="5484292" cy="2107769"/>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marL="0" indent="0" algn="just" rtl="0" eaLnBrk="1" latinLnBrk="0" hangingPunct="1">
              <a:lnSpc>
                <a:spcPct val="150000"/>
              </a:lnSpc>
              <a:spcBef>
                <a:spcPts val="0"/>
              </a:spcBef>
              <a:spcAft>
                <a:spcPts val="0"/>
              </a:spcAft>
              <a:buSzPct val="100000"/>
            </a:pPr>
            <a:r>
              <a:rPr lang="zh-CN" altLang="en-US" sz="1200" kern="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ASCVD是我国城乡居民主要死因之一，TG升高是ASCVD的独立危险因素。本品适用于高甘油三酯血症的治疗，可有效降低TG水平，且轻中度肝肾功能不全患者无需调整剂量，为合并多种基础疾病的老年患者提供了便利的治疗选择。同时本品为微型软胶囊易于吞服，有助于提高依从性和优化血脂管理，降低长期疾病负担。</a:t>
            </a:r>
            <a:endParaRPr lang="zh-CN" altLang="en-US" sz="1200" kern="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5" name="标题"/>
          <p:cNvSpPr/>
          <p:nvPr>
            <p:custDataLst>
              <p:tags r:id="rId2"/>
            </p:custDataLst>
          </p:nvPr>
        </p:nvSpPr>
        <p:spPr>
          <a:xfrm>
            <a:off x="1508379" y="893034"/>
            <a:ext cx="3096394" cy="684172"/>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lnSpc>
                <a:spcPct val="100000"/>
              </a:lnSpc>
              <a:spcBef>
                <a:spcPts val="0"/>
              </a:spcBef>
              <a:spcAft>
                <a:spcPts val="0"/>
              </a:spcAft>
              <a:buSzPct val="100000"/>
            </a:pPr>
            <a:r>
              <a:rPr lang="zh-CN" altLang="en-US" sz="1600" b="1">
                <a:solidFill>
                  <a:srgbClr val="FFFFFF"/>
                </a:solidFill>
                <a:uFillTx/>
                <a:latin typeface="微软雅黑" panose="020B0503020204020204" charset="-122"/>
                <a:ea typeface="微软雅黑" panose="020B0503020204020204" charset="-122"/>
                <a:cs typeface="+mn-ea"/>
                <a:sym typeface="+mn-ea"/>
              </a:rPr>
              <a:t>所治疗疾病对公共健康的影响</a:t>
            </a:r>
            <a:endParaRPr lang="zh-CN" altLang="en-US" sz="1600" b="1">
              <a:solidFill>
                <a:srgbClr val="FFFFFF"/>
              </a:solidFill>
              <a:uFillTx/>
              <a:latin typeface="微软雅黑" panose="020B0503020204020204" charset="-122"/>
              <a:ea typeface="微软雅黑" panose="020B0503020204020204" charset="-122"/>
              <a:cs typeface="+mn-ea"/>
              <a:sym typeface="+mn-ea"/>
            </a:endParaRPr>
          </a:p>
        </p:txBody>
      </p:sp>
      <p:sp>
        <p:nvSpPr>
          <p:cNvPr id="33" name="矩形: 圆角 32"/>
          <p:cNvSpPr/>
          <p:nvPr>
            <p:custDataLst>
              <p:tags r:id="rId3"/>
            </p:custDataLst>
          </p:nvPr>
        </p:nvSpPr>
        <p:spPr>
          <a:xfrm>
            <a:off x="6169458" y="1257289"/>
            <a:ext cx="5484292" cy="2107769"/>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marL="171450" lvl="0" indent="-171450" algn="l">
              <a:lnSpc>
                <a:spcPct val="150000"/>
              </a:lnSpc>
              <a:spcBef>
                <a:spcPts val="0"/>
              </a:spcBef>
              <a:spcAft>
                <a:spcPts val="0"/>
              </a:spcAft>
              <a:buSzPct val="100000"/>
              <a:buFont typeface="Arial" panose="020B0604020202020204" pitchFamily="34" charset="0"/>
              <a:buChar char="•"/>
            </a:pPr>
            <a:r>
              <a:rPr lang="zh-CN" altLang="en-US" sz="1200" dirty="0">
                <a:ln>
                  <a:noFill/>
                </a:ln>
                <a:solidFill>
                  <a:schemeClr val="tx1"/>
                </a:solidFill>
                <a:effectLst/>
                <a:sym typeface="+mn-ea"/>
              </a:rPr>
              <a:t>解决充分降低</a:t>
            </a:r>
            <a:r>
              <a:rPr lang="en-US" altLang="zh-CN" sz="1200" dirty="0">
                <a:ln>
                  <a:noFill/>
                </a:ln>
                <a:solidFill>
                  <a:schemeClr val="tx1"/>
                </a:solidFill>
                <a:effectLst/>
                <a:sym typeface="+mn-ea"/>
              </a:rPr>
              <a:t>LDL-C</a:t>
            </a:r>
            <a:r>
              <a:rPr lang="zh-CN" altLang="en-US" sz="1200" dirty="0">
                <a:ln>
                  <a:noFill/>
                </a:ln>
                <a:solidFill>
                  <a:schemeClr val="tx1"/>
                </a:solidFill>
                <a:effectLst/>
                <a:sym typeface="+mn-ea"/>
              </a:rPr>
              <a:t>后，</a:t>
            </a:r>
            <a:r>
              <a:rPr lang="en-US" altLang="zh-CN" sz="1200" dirty="0">
                <a:ln>
                  <a:noFill/>
                </a:ln>
                <a:solidFill>
                  <a:schemeClr val="tx1"/>
                </a:solidFill>
                <a:effectLst/>
                <a:sym typeface="+mn-ea"/>
              </a:rPr>
              <a:t>HTG</a:t>
            </a:r>
            <a:r>
              <a:rPr lang="zh-CN" altLang="en-US" sz="1200" dirty="0">
                <a:ln>
                  <a:noFill/>
                </a:ln>
                <a:solidFill>
                  <a:schemeClr val="tx1"/>
                </a:solidFill>
                <a:effectLst/>
                <a:sym typeface="+mn-ea"/>
              </a:rPr>
              <a:t>的心血管残余风险。</a:t>
            </a:r>
            <a:endParaRPr lang="zh-CN" altLang="en-US" sz="1200" dirty="0">
              <a:ln>
                <a:noFill/>
              </a:ln>
              <a:solidFill>
                <a:schemeClr val="tx1"/>
              </a:solidFill>
              <a:effectLst/>
              <a:sym typeface="+mn-ea"/>
            </a:endParaRPr>
          </a:p>
          <a:p>
            <a:pPr marL="171450" lvl="0" indent="-171450" algn="l">
              <a:lnSpc>
                <a:spcPct val="150000"/>
              </a:lnSpc>
              <a:spcBef>
                <a:spcPts val="0"/>
              </a:spcBef>
              <a:spcAft>
                <a:spcPts val="0"/>
              </a:spcAft>
              <a:buSzPct val="100000"/>
              <a:buFont typeface="Arial" panose="020B0604020202020204" pitchFamily="34" charset="0"/>
              <a:buChar char="•"/>
            </a:pPr>
            <a:r>
              <a:rPr lang="zh-CN" altLang="en-US" sz="1200" dirty="0">
                <a:ln>
                  <a:noFill/>
                </a:ln>
                <a:solidFill>
                  <a:schemeClr val="tx1"/>
                </a:solidFill>
                <a:effectLst/>
                <a:sym typeface="+mn-ea"/>
              </a:rPr>
              <a:t>解决</a:t>
            </a:r>
            <a:r>
              <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目录内降</a:t>
            </a:r>
            <a:r>
              <a:rPr lang="en-US" altLang="zh-CN"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TG</a:t>
            </a:r>
            <a:r>
              <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药物，无法</a:t>
            </a:r>
            <a:r>
              <a:rPr lang="zh-CN" altLang="en-US" sz="1200" dirty="0">
                <a:ln>
                  <a:noFill/>
                </a:ln>
                <a:solidFill>
                  <a:schemeClr val="tx1"/>
                </a:solidFill>
                <a:effectLst/>
                <a:sym typeface="+mn-ea"/>
              </a:rPr>
              <a:t>满足严重肾功能不全、妊娠患者、联用他汀不耐受人群的降</a:t>
            </a:r>
            <a:r>
              <a:rPr lang="en-US" altLang="zh-CN" sz="1200" dirty="0">
                <a:ln>
                  <a:noFill/>
                </a:ln>
                <a:solidFill>
                  <a:schemeClr val="tx1"/>
                </a:solidFill>
                <a:effectLst/>
                <a:sym typeface="+mn-ea"/>
              </a:rPr>
              <a:t>TG</a:t>
            </a:r>
            <a:r>
              <a:rPr lang="zh-CN" altLang="en-US" sz="1200" dirty="0">
                <a:ln>
                  <a:noFill/>
                </a:ln>
                <a:solidFill>
                  <a:schemeClr val="tx1"/>
                </a:solidFill>
                <a:effectLst/>
                <a:sym typeface="+mn-ea"/>
              </a:rPr>
              <a:t>治疗需求。</a:t>
            </a:r>
            <a:endParaRPr lang="zh-CN" altLang="en-US" sz="1200" dirty="0">
              <a:ln>
                <a:noFill/>
              </a:ln>
              <a:solidFill>
                <a:schemeClr val="tx1"/>
              </a:solidFill>
              <a:effectLst/>
              <a:sym typeface="+mn-ea"/>
            </a:endParaRPr>
          </a:p>
          <a:p>
            <a:pPr marL="171450" lvl="0" indent="-171450" algn="l">
              <a:lnSpc>
                <a:spcPct val="150000"/>
              </a:lnSpc>
              <a:spcBef>
                <a:spcPts val="0"/>
              </a:spcBef>
              <a:spcAft>
                <a:spcPts val="0"/>
              </a:spcAft>
              <a:buSzPct val="100000"/>
              <a:buFont typeface="Arial" panose="020B0604020202020204" pitchFamily="34" charset="0"/>
              <a:buChar char="•"/>
            </a:pPr>
            <a:r>
              <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解决吞咽困难者用药难题。</a:t>
            </a:r>
            <a:endPar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4" name="标题"/>
          <p:cNvSpPr/>
          <p:nvPr>
            <p:custDataLst>
              <p:tags r:id="rId4"/>
            </p:custDataLst>
          </p:nvPr>
        </p:nvSpPr>
        <p:spPr>
          <a:xfrm>
            <a:off x="7363407" y="893034"/>
            <a:ext cx="3096394" cy="684172"/>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lnSpc>
                <a:spcPct val="100000"/>
              </a:lnSpc>
              <a:spcBef>
                <a:spcPts val="0"/>
              </a:spcBef>
              <a:spcAft>
                <a:spcPts val="0"/>
              </a:spcAft>
              <a:buSzPct val="100000"/>
            </a:pPr>
            <a:r>
              <a:rPr lang="zh-CN" altLang="en-US" sz="1600" b="1">
                <a:solidFill>
                  <a:srgbClr val="FFFFFF"/>
                </a:solidFill>
                <a:uFillTx/>
                <a:latin typeface="微软雅黑" panose="020B0503020204020204" charset="-122"/>
                <a:ea typeface="微软雅黑" panose="020B0503020204020204" charset="-122"/>
                <a:cs typeface="+mn-ea"/>
                <a:sym typeface="+mn-ea"/>
              </a:rPr>
              <a:t>弥补目录短板</a:t>
            </a:r>
            <a:endParaRPr lang="zh-CN" altLang="en-US" sz="1600" b="1">
              <a:solidFill>
                <a:srgbClr val="FFFFFF"/>
              </a:solidFill>
              <a:uFillTx/>
              <a:latin typeface="微软雅黑" panose="020B0503020204020204" charset="-122"/>
              <a:ea typeface="微软雅黑" panose="020B0503020204020204" charset="-122"/>
              <a:cs typeface="+mn-ea"/>
              <a:sym typeface="+mn-ea"/>
            </a:endParaRPr>
          </a:p>
        </p:txBody>
      </p:sp>
      <p:sp>
        <p:nvSpPr>
          <p:cNvPr id="37" name="矩形: 圆角 36"/>
          <p:cNvSpPr/>
          <p:nvPr>
            <p:custDataLst>
              <p:tags r:id="rId5"/>
            </p:custDataLst>
          </p:nvPr>
        </p:nvSpPr>
        <p:spPr>
          <a:xfrm>
            <a:off x="314429" y="3966693"/>
            <a:ext cx="5484292" cy="2107769"/>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marL="0" lvl="0" indent="0" algn="just">
              <a:lnSpc>
                <a:spcPct val="150000"/>
              </a:lnSpc>
              <a:spcBef>
                <a:spcPts val="0"/>
              </a:spcBef>
              <a:spcAft>
                <a:spcPts val="0"/>
              </a:spcAft>
              <a:buSzPct val="100000"/>
              <a:buFontTx/>
            </a:pPr>
            <a:r>
              <a:rPr lang="zh-CN" altLang="en-US" sz="1200" dirty="0">
                <a:ln>
                  <a:noFill/>
                </a:ln>
                <a:solidFill>
                  <a:schemeClr val="tx1"/>
                </a:solidFill>
                <a:effectLst/>
                <a:sym typeface="+mn-ea"/>
              </a:rPr>
              <a:t>随着老龄化越来越严重，我国血脂异常及ASCVD防治需求进一步增加。目录内降TG药主要为贝特类、烟酸类，IPE与其相比具有充分的循证证据、良好的安全性和患者可及性。若被纳入国家医保谈判目录，能够满足特殊患者的治疗需求，降低治疗成本。</a:t>
            </a:r>
            <a:endParaRPr lang="zh-CN" altLang="en-US" sz="1200" dirty="0">
              <a:ln>
                <a:noFill/>
              </a:ln>
              <a:solidFill>
                <a:schemeClr val="tx1"/>
              </a:solidFill>
              <a:effectLst/>
              <a:sym typeface="+mn-ea"/>
            </a:endParaRPr>
          </a:p>
        </p:txBody>
      </p:sp>
      <p:sp>
        <p:nvSpPr>
          <p:cNvPr id="38" name="标题"/>
          <p:cNvSpPr/>
          <p:nvPr>
            <p:custDataLst>
              <p:tags r:id="rId6"/>
            </p:custDataLst>
          </p:nvPr>
        </p:nvSpPr>
        <p:spPr>
          <a:xfrm>
            <a:off x="1508379" y="3602438"/>
            <a:ext cx="3096394" cy="684172"/>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lnSpc>
                <a:spcPct val="100000"/>
              </a:lnSpc>
              <a:spcBef>
                <a:spcPts val="0"/>
              </a:spcBef>
              <a:spcAft>
                <a:spcPts val="0"/>
              </a:spcAft>
              <a:buSzPct val="100000"/>
            </a:pPr>
            <a:r>
              <a:rPr lang="zh-CN" altLang="en-US" sz="1600" b="1">
                <a:solidFill>
                  <a:srgbClr val="FFFFFF"/>
                </a:solidFill>
                <a:uFillTx/>
                <a:latin typeface="微软雅黑" panose="020B0503020204020204" charset="-122"/>
                <a:ea typeface="微软雅黑" panose="020B0503020204020204" charset="-122"/>
                <a:cs typeface="+mn-ea"/>
                <a:sym typeface="+mn-ea"/>
              </a:rPr>
              <a:t>符合“保基本”原则</a:t>
            </a:r>
            <a:endParaRPr lang="zh-CN" altLang="en-US" sz="1600" b="1">
              <a:solidFill>
                <a:srgbClr val="FFFFFF"/>
              </a:solidFill>
              <a:uFillTx/>
              <a:latin typeface="微软雅黑" panose="020B0503020204020204" charset="-122"/>
              <a:ea typeface="微软雅黑" panose="020B0503020204020204" charset="-122"/>
              <a:cs typeface="+mn-ea"/>
              <a:sym typeface="+mn-ea"/>
            </a:endParaRPr>
          </a:p>
        </p:txBody>
      </p:sp>
      <p:sp>
        <p:nvSpPr>
          <p:cNvPr id="3" name="矩形: 圆角 2"/>
          <p:cNvSpPr/>
          <p:nvPr>
            <p:custDataLst>
              <p:tags r:id="rId7"/>
            </p:custDataLst>
          </p:nvPr>
        </p:nvSpPr>
        <p:spPr>
          <a:xfrm>
            <a:off x="6169458" y="3966693"/>
            <a:ext cx="5484292" cy="2107769"/>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marL="0" lvl="0" indent="0" algn="just">
              <a:lnSpc>
                <a:spcPct val="150000"/>
              </a:lnSpc>
              <a:spcBef>
                <a:spcPts val="0"/>
              </a:spcBef>
              <a:spcAft>
                <a:spcPts val="0"/>
              </a:spcAft>
              <a:buSzPct val="100000"/>
              <a:buFontTx/>
            </a:pPr>
            <a:r>
              <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rPr>
              <a:t>符合适应症的患者诊断标准明确且易管理：⾼⽢油三酯⾎症的成年患者⼈群指标客观可量化（TG≥150mg/dl或TG≥1.7mmol/L），且通过患者的常规⾎脂检测即可获得，不会导致临床滥⽤，医保经办审核⽅便。本品稳定不易氧化，常温储存即可，⽆需冷藏。</a:t>
            </a:r>
            <a:endParaRPr lang="zh-CN" altLang="en-US" sz="1200" dirty="0">
              <a:ln>
                <a:noFill/>
              </a:ln>
              <a:solidFill>
                <a:schemeClr val="tx1">
                  <a:lumMod val="85000"/>
                  <a:lumOff val="1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标题"/>
          <p:cNvSpPr/>
          <p:nvPr>
            <p:custDataLst>
              <p:tags r:id="rId8"/>
            </p:custDataLst>
          </p:nvPr>
        </p:nvSpPr>
        <p:spPr>
          <a:xfrm>
            <a:off x="7363407" y="3602438"/>
            <a:ext cx="3096394" cy="684172"/>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lnSpc>
                <a:spcPct val="100000"/>
              </a:lnSpc>
              <a:spcBef>
                <a:spcPts val="0"/>
              </a:spcBef>
              <a:spcAft>
                <a:spcPts val="0"/>
              </a:spcAft>
              <a:buSzPct val="100000"/>
            </a:pPr>
            <a:r>
              <a:rPr lang="zh-CN" altLang="en-US" sz="1600" b="1">
                <a:solidFill>
                  <a:srgbClr val="FFFFFF"/>
                </a:solidFill>
                <a:uFillTx/>
                <a:latin typeface="微软雅黑" panose="020B0503020204020204" charset="-122"/>
                <a:ea typeface="微软雅黑" panose="020B0503020204020204" charset="-122"/>
                <a:cs typeface="+mn-ea"/>
                <a:sym typeface="+mn-ea"/>
              </a:rPr>
              <a:t>临床管理难度</a:t>
            </a:r>
            <a:endParaRPr lang="zh-CN" altLang="en-US" sz="1600" b="1">
              <a:solidFill>
                <a:srgbClr val="FFFFFF"/>
              </a:solidFill>
              <a:uFillTx/>
              <a:latin typeface="微软雅黑" panose="020B0503020204020204" charset="-122"/>
              <a:ea typeface="微软雅黑" panose="020B0503020204020204" charset="-122"/>
              <a:cs typeface="+mn-ea"/>
              <a:sym typeface="+mn-ea"/>
            </a:endParaRPr>
          </a:p>
        </p:txBody>
      </p:sp>
    </p:spTree>
    <p:custDataLst>
      <p:tags r:id="rId9"/>
    </p:custDataLst>
  </p:cSld>
  <p:clrMapOvr>
    <a:masterClrMapping/>
  </p:clrMapOvr>
</p:sld>
</file>

<file path=ppt/tags/tag1.xml><?xml version="1.0" encoding="utf-8"?>
<p:tagLst xmlns:p="http://schemas.openxmlformats.org/presentationml/2006/main">
  <p:tag name="LayoutZOrder" val="2"/>
  <p:tag name="KSO_WM_UNIT_ID" val="_1**"/>
  <p:tag name="KSO_WM_BEAUTIFY_FLAG" val="#wm#"/>
  <p:tag name="KSO_WM_TAG_VERSION" val="3.0"/>
  <p:tag name="KSO_WM_UNIT_LAYERLEVEL" val="1"/>
  <p:tag name="KSO_WM_TEMPLATE_CATEGORY" val="custom"/>
  <p:tag name="KSO_WM_TEMPLATE_USER_THEME" val="1"/>
</p:tagLst>
</file>

<file path=ppt/tags/tag10.xml><?xml version="1.0" encoding="utf-8"?>
<p:tagLst xmlns:p="http://schemas.openxmlformats.org/presentationml/2006/main">
  <p:tag name="KSO_WM_UNIT_ID" val="_2**"/>
  <p:tag name="KSO_WM_BEAUTIFY_FLAG" val="#wm#"/>
  <p:tag name="KSO_WM_TAG_VERSION" val="3.0"/>
  <p:tag name="KSO_WM_UNIT_LAYERLEVEL" val="1"/>
  <p:tag name="KSO_WM_TEMPLATE_CATEGORY" val="custom"/>
  <p:tag name="KSO_WM_TEMPLATE_USER_THEM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ID" val="_2**"/>
  <p:tag name="KSO_WM_BEAUTIFY_FLAG" val="#wm#"/>
  <p:tag name="KSO_WM_TAG_VERSION" val="3.0"/>
  <p:tag name="KSO_WM_UNIT_LAYERLEVEL" val="1"/>
  <p:tag name="KSO_WM_TEMPLATE_CATEGORY" val="custom"/>
  <p:tag name="KSO_WM_TEMPLATE_USER_THEM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ID" val="_2**"/>
  <p:tag name="KSO_WM_BEAUTIFY_FLAG" val="#wm#"/>
  <p:tag name="KSO_WM_TAG_VERSION" val="3.0"/>
  <p:tag name="KSO_WM_UNIT_LAYERLEVEL" val="1"/>
  <p:tag name="KSO_WM_TEMPLATE_CATEGORY" val="custom"/>
  <p:tag name="KSO_WM_TEMPLATE_USER_THEME"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CATEGORY" val="custom"/>
  <p:tag name="KSO_WM_TEMPLATE_USER_THEME"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MasterZOrder" val="1"/>
  <p:tag name="KSO_WM_UNIT_ID" val="_3**"/>
  <p:tag name="KSO_WM_BEAUTIFY_FLAG" val="#wm#"/>
  <p:tag name="KSO_WM_TAG_VERSION" val="3.0"/>
  <p:tag name="KSO_WM_UNIT_LAYERLEVEL" val="1"/>
  <p:tag name="KSO_WM_TEMPLATE_CATEGORY" val="custom"/>
  <p:tag name="KSO_WM_TEMPLATE_USER_THEM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xml><?xml version="1.0" encoding="utf-8"?>
<p:tagLst xmlns:p="http://schemas.openxmlformats.org/presentationml/2006/main">
  <p:tag name="MasterZOrder" val="2"/>
  <p:tag name="KSO_WM_UNIT_ID" val="_3**"/>
  <p:tag name="KSO_WM_BEAUTIFY_FLAG" val="#wm#"/>
  <p:tag name="KSO_WM_TAG_VERSION" val="3.0"/>
  <p:tag name="KSO_WM_UNIT_LAYERLEVEL" val="1"/>
  <p:tag name="KSO_WM_TEMPLATE_CATEGORY" val="custom"/>
  <p:tag name="KSO_WM_TEMPLATE_USER_THEM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xml><?xml version="1.0" encoding="utf-8"?>
<p:tagLst xmlns:p="http://schemas.openxmlformats.org/presentationml/2006/main">
  <p:tag name="MasterZOrder" val="3"/>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Lst>
</file>

<file path=ppt/tags/tag1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Lst>
</file>

<file path=ppt/tags/tag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LayoutZOrder" val="3"/>
  <p:tag name="KSO_WM_UNIT_ID" val="_1**"/>
  <p:tag name="KSO_WM_BEAUTIFY_FLAG" val="#wm#"/>
  <p:tag name="KSO_WM_TAG_VERSION" val="3.0"/>
  <p:tag name="KSO_WM_UNIT_LAYERLEVEL" val="1"/>
  <p:tag name="KSO_WM_TEMPLATE_CATEGORY" val="custom"/>
  <p:tag name="KSO_WM_TEMPLATE_USER_THEME" val="1"/>
</p:tagLst>
</file>

<file path=ppt/tags/tag20.xml><?xml version="1.0" encoding="utf-8"?>
<p:tagLst xmlns:p="http://schemas.openxmlformats.org/presentationml/2006/main">
  <p:tag name="MasterZOrder" val="4"/>
  <p:tag name="KSO_WM_UNIT_ID" val="_3**"/>
  <p:tag name="KSO_WM_BEAUTIFY_FLAG" val="#wm#"/>
  <p:tag name="KSO_WM_TAG_VERSION" val="3.0"/>
  <p:tag name="KSO_WM_UNIT_LAYERLEVEL" val="1"/>
  <p:tag name="KSO_WM_TEMPLATE_CATEGORY" val="custom"/>
  <p:tag name="KSO_WM_TEMPLATE_USER_THEME" val="1"/>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p="http://schemas.openxmlformats.org/presentationml/2006/main">
  <p:tag name="MasterZOrder" val="5"/>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2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CATEGORY" val="custom"/>
  <p:tag name="KSO_WM_TEMPLATE_USER_THEME"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TEMPLATE_CATEGORY" val="custom"/>
  <p:tag name="KSO_WM_TEMPLATE_USER_THEME"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TEMPLATE_CATEGORY" val="custom"/>
  <p:tag name="KSO_WM_TEMPLATE_USER_THEME"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TEMPLATE_CATEGORY" val="custom"/>
  <p:tag name="KSO_WM_TEMPLATE_USER_THEME"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MasterZOrder" val="1"/>
  <p:tag name="KSO_WM_UNIT_ID" val="_4**"/>
  <p:tag name="KSO_WM_BEAUTIFY_FLAG" val="#wm#"/>
  <p:tag name="KSO_WM_TAG_VERSION" val="3.0"/>
  <p:tag name="KSO_WM_UNIT_LAYERLEVEL" val="1"/>
  <p:tag name="KSO_WM_TEMPLATE_CATEGORY" val="custom"/>
  <p:tag name="KSO_WM_TEMPLATE_USER_THEME" val="1"/>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xml><?xml version="1.0" encoding="utf-8"?>
<p:tagLst xmlns:p="http://schemas.openxmlformats.org/presentationml/2006/main">
  <p:tag name="MasterZOrder" val="2"/>
  <p:tag name="KSO_WM_UNIT_ID" val="_4**"/>
  <p:tag name="KSO_WM_BEAUTIFY_FLAG" val="#wm#"/>
  <p:tag name="KSO_WM_TAG_VERSION" val="3.0"/>
  <p:tag name="KSO_WM_UNIT_LAYERLEVEL" val="1"/>
  <p:tag name="KSO_WM_TEMPLATE_CATEGORY" val="custom"/>
  <p:tag name="KSO_WM_TEMPLATE_USER_THEME" val="1"/>
</p:tagLst>
</file>

<file path=ppt/tags/tag2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LayoutZOrder" val="4"/>
  <p:tag name="KSO_WM_UNIT_ID" val="_1**"/>
  <p:tag name="KSO_WM_BEAUTIFY_FLAG" val="#wm#"/>
  <p:tag name="KSO_WM_TAG_VERSION" val="3.0"/>
  <p:tag name="KSO_WM_UNIT_LAYERLEVEL" val="1"/>
  <p:tag name="KSO_WM_TEMPLATE_CATEGORY" val="custom"/>
  <p:tag name="KSO_WM_TEMPLATE_USER_THEME" val="1"/>
</p:tagLst>
</file>

<file path=ppt/tags/tag30.xml><?xml version="1.0" encoding="utf-8"?>
<p:tagLst xmlns:p="http://schemas.openxmlformats.org/presentationml/2006/main">
  <p:tag name="MasterZOrder" val="3"/>
</p:tagLst>
</file>

<file path=ppt/tags/tag3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Lst>
</file>

<file path=ppt/tags/tag3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Lst>
</file>

<file path=ppt/tags/tag3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Lst>
</file>

<file path=ppt/tags/tag3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2.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33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7.xml><?xml version="1.0" encoding="utf-8"?>
<p:tagLst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p="http://schemas.openxmlformats.org/presentationml/2006/main">
  <p:tag name="MasterZOrder" val="4"/>
  <p:tag name="KSO_WM_UNIT_ID" val="_4**"/>
  <p:tag name="KSO_WM_BEAUTIFY_FLAG" val="#wm#"/>
  <p:tag name="KSO_WM_TAG_VERSION" val="3.0"/>
  <p:tag name="KSO_WM_UNIT_LAYERLEVEL" val="1"/>
  <p:tag name="KSO_WM_TEMPLATE_CATEGORY" val="custom"/>
  <p:tag name="KSO_WM_TEMPLATE_USER_THEME" val="1"/>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MasterZOrder" val="5"/>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TYPE" val="i"/>
  <p:tag name="KSO_WM_UNIT_INDEX" val="1"/>
  <p:tag name="KSO_WM_BEAUTIFY_FLAG" val="#wm#"/>
  <p:tag name="KSO_WM_TAG_VERSION" val="3.0"/>
  <p:tag name="LayoutZOrder" val="8"/>
  <p:tag name="KSO_WM_UNIT_ID" val="_4**"/>
  <p:tag name="KSO_WM_UNIT_LAYERLEVEL" val="1"/>
  <p:tag name="KSO_WM_TEMPLATE_CATEGORY" val="custom"/>
  <p:tag name="KSO_WM_TEMPLATE_USER_THEME" val="1"/>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CATEGORY" val="custom"/>
  <p:tag name="KSO_WM_TEMPLATE_USER_THEME"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p="http://schemas.openxmlformats.org/presentationml/2006/main">
  <p:tag name="LayoutZOrder" val="5"/>
  <p:tag name="KSO_WM_UNIT_ID" val="_1**"/>
  <p:tag name="KSO_WM_BEAUTIFY_FLAG" val="#wm#"/>
  <p:tag name="KSO_WM_TAG_VERSION" val="3.0"/>
  <p:tag name="KSO_WM_UNIT_LAYERLEVEL" val="1"/>
  <p:tag name="KSO_WM_TEMPLATE_CATEGORY" val="custom"/>
  <p:tag name="KSO_WM_TEMPLATE_USER_THEM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CATEGORY" val="custom"/>
  <p:tag name="KSO_WM_TEMPLATE_USER_THEME"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CATEGORY" val="custom"/>
  <p:tag name="KSO_WM_TEMPLATE_USER_THEME" val="1"/>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4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 name="KSO_WM_TEMPLATE_CATEGORY" val="custom"/>
  <p:tag name="KSO_WM_TEMPLATE_USER_THEME" val="1"/>
</p:tagLst>
</file>

<file path=ppt/tags/tag4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TEMPLATE_CATEGORY" val="custom"/>
  <p:tag name="KSO_WM_TEMPLATE_USER_THEME" val="1"/>
</p:tagLst>
</file>

<file path=ppt/tags/tag4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 name="KSO_WM_TEMPLATE_CATEGORY" val="custom"/>
  <p:tag name="KSO_WM_TEMPLATE_USER_THEME" val="1"/>
</p:tagLst>
</file>

<file path=ppt/tags/tag4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xml><?xml version="1.0" encoding="utf-8"?>
<p:tagLst xmlns:p="http://schemas.openxmlformats.org/presentationml/2006/main">
  <p:tag name="KSO_WM_UNIT_TYPE" val="f"/>
  <p:tag name="KSO_WM_UNIT_INDEX" val="1"/>
  <p:tag name="KSO_WM_UNIT_ID" val="_5*f*1"/>
  <p:tag name="KSO_WM_BEAUTIFY_FLAG" val="#wm#"/>
  <p:tag name="KSO_WM_TAG_VERSION" val="3.0"/>
  <p:tag name="KSO_WM_UNIT_LAYERLEVEL" val="1"/>
  <p:tag name="KSO_WM_TEMPLATE_CATEGORY" val="custom"/>
  <p:tag name="KSO_WM_TEMPLATE_USER_THEME" val="1"/>
</p:tagLst>
</file>

<file path=ppt/tags/tag4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45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8.xml><?xml version="1.0" encoding="utf-8"?>
<p:tagLst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p="http://schemas.openxmlformats.org/presentationml/2006/main">
  <p:tag name="KSO_WM_UNIT_TYPE" val="f"/>
  <p:tag name="KSO_WM_UNIT_INDEX" val="2"/>
  <p:tag name="KSO_WM_UNIT_ID" val="_5*f*2"/>
  <p:tag name="KSO_WM_BEAUTIFY_FLAG" val="#wm#"/>
  <p:tag name="KSO_WM_TAG_VERSION" val="3.0"/>
  <p:tag name="KSO_WM_UNIT_LAYERLEVEL" val="1"/>
  <p:tag name="KSO_WM_TEMPLATE_CATEGORY" val="custom"/>
  <p:tag name="KSO_WM_TEMPLATE_USER_THEME" val="1"/>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TYPE" val="i"/>
  <p:tag name="KSO_WM_UNIT_INDEX" val="1"/>
  <p:tag name="KSO_WM_BEAUTIFY_FLAG" val="#wm#"/>
  <p:tag name="KSO_WM_TAG_VERSION" val="3.0"/>
  <p:tag name="LayoutZOrder" val="9"/>
  <p:tag name="KSO_WM_UNIT_ID" val="_1**"/>
  <p:tag name="KSO_WM_UNIT_LAYERLEVEL" val="1"/>
  <p:tag name="KSO_WM_TEMPLATE_CATEGORY" val="custom"/>
  <p:tag name="KSO_WM_TEMPLATE_USER_THEME" val="1"/>
</p:tagLst>
</file>

<file path=ppt/tags/tag50.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CATEGORY" val="custom"/>
  <p:tag name="KSO_WM_TEMPLATE_USER_THEME" val="1"/>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TYPE" val="f"/>
  <p:tag name="KSO_WM_UNIT_INDEX" val="1"/>
  <p:tag name="KSO_WM_UNIT_ID" val="_6*f*1"/>
  <p:tag name="KSO_WM_BEAUTIFY_FLAG" val="#wm#"/>
  <p:tag name="KSO_WM_TAG_VERSION" val="3.0"/>
  <p:tag name="KSO_WM_UNIT_LAYERLEVEL" val="1"/>
  <p:tag name="KSO_WM_TEMPLATE_CATEGORY" val="custom"/>
  <p:tag name="KSO_WM_TEMPLATE_USER_THEME" val="1"/>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TYPE" val="f"/>
  <p:tag name="KSO_WM_UNIT_INDEX" val="2"/>
  <p:tag name="KSO_WM_UNIT_ID" val="_6*f*2"/>
  <p:tag name="KSO_WM_BEAUTIFY_FLAG" val="#wm#"/>
  <p:tag name="KSO_WM_TAG_VERSION" val="3.0"/>
  <p:tag name="KSO_WM_UNIT_LAYERLEVEL" val="1"/>
  <p:tag name="KSO_WM_TEMPLATE_CATEGORY" val="custom"/>
  <p:tag name="KSO_WM_TEMPLATE_USER_THEME" val="1"/>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TYPE" val="f"/>
  <p:tag name="KSO_WM_UNIT_INDEX" val="3"/>
  <p:tag name="KSO_WM_UNIT_ID" val="_6*f*3"/>
  <p:tag name="KSO_WM_BEAUTIFY_FLAG" val="#wm#"/>
  <p:tag name="KSO_WM_TAG_VERSION" val="3.0"/>
  <p:tag name="KSO_WM_UNIT_LAYERLEVEL" val="1"/>
  <p:tag name="KSO_WM_TEMPLATE_CATEGORY" val="custom"/>
  <p:tag name="KSO_WM_TEMPLATE_USER_THEME" val="1"/>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TYPE" val="f"/>
  <p:tag name="KSO_WM_UNIT_INDEX" val="4"/>
  <p:tag name="KSO_WM_UNIT_ID" val="_6*f*4"/>
  <p:tag name="KSO_WM_BEAUTIFY_FLAG" val="#wm#"/>
  <p:tag name="KSO_WM_TAG_VERSION" val="3.0"/>
  <p:tag name="KSO_WM_UNIT_LAYERLEVEL" val="1"/>
  <p:tag name="KSO_WM_TEMPLATE_CATEGORY" val="custom"/>
  <p:tag name="KSO_WM_TEMPLATE_USER_THEME" val="1"/>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Lst>
</file>

<file path=ppt/tags/tag5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Lst>
</file>

<file path=ppt/tags/tag5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xml><?xml version="1.0" encoding="utf-8"?>
<p:tagLst xmlns:p="http://schemas.openxmlformats.org/presentationml/2006/main">
  <p:tag name="KSO_WM_UNIT_TYPE" val="a"/>
  <p:tag name="KSO_WM_UNIT_INDEX" val="1"/>
  <p:tag name="KSO_WM_UNIT_ID" val="_6*a*1"/>
  <p:tag name="KSO_WM_BEAUTIFY_FLAG" val="#wm#"/>
  <p:tag name="KSO_WM_TAG_VERSION" val="3.0"/>
  <p:tag name="KSO_WM_UNIT_LAYERLEVEL" val="1"/>
  <p:tag name="KSO_WM_TEMPLATE_CATEGORY" val="custom"/>
  <p:tag name="KSO_WM_TEMPLATE_USER_THEME" val="1"/>
</p:tagLst>
</file>

<file path=ppt/tags/tag5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Lst>
</file>

<file path=ppt/tags/tag5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TEMPLATE_CATEGORY" val="custom"/>
  <p:tag name="KSO_WM_TEMPLATE_USER_THEME" val="1"/>
</p:tagLst>
</file>

<file path=ppt/tags/tag60.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Lst>
</file>

<file path=ppt/tags/tag6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6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6.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607.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1.xml><?xml version="1.0" encoding="utf-8"?>
<p:tagLst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p="http://schemas.openxmlformats.org/presentationml/2006/main">
  <p:tag name="KSO_WM_UNIT_TYPE" val="a"/>
  <p:tag name="KSO_WM_UNIT_INDEX" val="1"/>
  <p:tag name="KSO_WM_UNIT_ID" val="_7*a*1"/>
  <p:tag name="KSO_WM_BEAUTIFY_FLAG" val="#wm#"/>
  <p:tag name="KSO_WM_TAG_VERSION" val="3.0"/>
  <p:tag name="KSO_WM_UNIT_LAYERLEVEL" val="1"/>
  <p:tag name="KSO_WM_TEMPLATE_CATEGORY" val="custom"/>
  <p:tag name="KSO_WM_TEMPLATE_USER_THEME" val="1"/>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TYPE" val="f"/>
  <p:tag name="KSO_WM_UNIT_INDEX" val="1"/>
  <p:tag name="KSO_WM_UNIT_ID" val="_9*f*1"/>
  <p:tag name="KSO_WM_BEAUTIFY_FLAG" val="#wm#"/>
  <p:tag name="KSO_WM_TAG_VERSION" val="3.0"/>
  <p:tag name="KSO_WM_UNIT_LAYERLEVEL" val="1"/>
  <p:tag name="KSO_WM_TEMPLATE_CATEGORY" val="custom"/>
  <p:tag name="KSO_WM_TEMPLATE_USER_THEME"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ID" val="_9**"/>
  <p:tag name="KSO_WM_BEAUTIFY_FLAG" val="#wm#"/>
  <p:tag name="KSO_WM_TAG_VERSION" val="3.0"/>
  <p:tag name="KSO_WM_UNIT_LAYERLEVEL" val="1"/>
  <p:tag name="KSO_WM_TEMPLATE_CATEGORY" val="custom"/>
  <p:tag name="KSO_WM_TEMPLATE_USER_THEME" val="1"/>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ID" val="_9**"/>
  <p:tag name="KSO_WM_BEAUTIFY_FLAG" val="#wm#"/>
  <p:tag name="KSO_WM_TAG_VERSION" val="3.0"/>
  <p:tag name="KSO_WM_UNIT_LAYERLEVEL" val="1"/>
  <p:tag name="KSO_WM_TEMPLATE_CATEGORY" val="custom"/>
  <p:tag name="KSO_WM_TEMPLATE_USER_THEME" val="1"/>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69.xml><?xml version="1.0" encoding="utf-8"?>
<p:tagLst xmlns:p="http://schemas.openxmlformats.org/presentationml/2006/main">
  <p:tag name="KSO_WM_UNIT_ID" val="_9**"/>
  <p:tag name="KSO_WM_BEAUTIFY_FLAG" val="#wm#"/>
  <p:tag name="KSO_WM_TAG_VERSION" val="3.0"/>
  <p:tag name="KSO_WM_UNIT_LAYERLEVEL" val="1"/>
  <p:tag name="KSO_WM_TEMPLATE_CATEGORY" val="custom"/>
  <p:tag name="KSO_WM_TEMPLATE_USER_THEME" val="1"/>
</p:tagLst>
</file>

<file path=ppt/tags/tag6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6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 name="KSO_WM_TEMPLATE_CATEGORY" val="custom"/>
  <p:tag name="KSO_WM_TEMPLATE_USER_THEME" val="1"/>
</p:tagLst>
</file>

<file path=ppt/tags/tag70.xml><?xml version="1.0" encoding="utf-8"?>
<p:tagLst xmlns:p="http://schemas.openxmlformats.org/presentationml/2006/main">
  <p:tag name="KSO_WM_UNIT_ID" val="_10**"/>
  <p:tag name="KSO_WM_BEAUTIFY_FLAG" val="#wm#"/>
  <p:tag name="KSO_WM_TAG_VERSION" val="3.0"/>
  <p:tag name="KSO_WM_UNIT_LAYERLEVEL" val="1"/>
  <p:tag name="KSO_WM_TEMPLATE_CATEGORY" val="custom"/>
  <p:tag name="KSO_WM_TEMPLATE_USER_THEME" val="1"/>
</p:tagLst>
</file>

<file path=ppt/tags/tag7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1.xml><?xml version="1.0" encoding="utf-8"?>
<p:tagLst xmlns:p="http://schemas.openxmlformats.org/presentationml/2006/main">
  <p:tag name="KSO_WM_UNIT_ID" val="_10**"/>
  <p:tag name="KSO_WM_BEAUTIFY_FLAG" val="#wm#"/>
  <p:tag name="KSO_WM_TAG_VERSION" val="3.0"/>
  <p:tag name="KSO_WM_UNIT_LAYERLEVEL" val="1"/>
  <p:tag name="KSO_WM_TEMPLATE_CATEGORY" val="custom"/>
  <p:tag name="KSO_WM_TEMPLATE_USER_THEME" val="1"/>
</p:tagLst>
</file>

<file path=ppt/tags/tag7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xml><?xml version="1.0" encoding="utf-8"?>
<p:tagLst xmlns:p="http://schemas.openxmlformats.org/presentationml/2006/main">
  <p:tag name="KSO_WM_UNIT_ID" val="_10**"/>
  <p:tag name="KSO_WM_BEAUTIFY_FLAG" val="#wm#"/>
  <p:tag name="KSO_WM_TAG_VERSION" val="3.0"/>
  <p:tag name="KSO_WM_UNIT_LAYERLEVEL" val="1"/>
  <p:tag name="KSO_WM_TEMPLATE_CATEGORY" val="custom"/>
  <p:tag name="KSO_WM_TEMPLATE_USER_THEME" val="1"/>
</p:tagLst>
</file>

<file path=ppt/tags/tag7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xml><?xml version="1.0" encoding="utf-8"?>
<p:tagLst xmlns:p="http://schemas.openxmlformats.org/presentationml/2006/main">
  <p:tag name="KSO_WM_UNIT_TYPE" val="f"/>
  <p:tag name="KSO_WM_UNIT_INDEX" val="1"/>
  <p:tag name="KSO_WM_UNIT_ID" val="_10*f*1"/>
  <p:tag name="KSO_WM_BEAUTIFY_FLAG" val="#wm#"/>
  <p:tag name="KSO_WM_TAG_VERSION" val="3.0"/>
  <p:tag name="KSO_WM_UNIT_LAYERLEVEL" val="1"/>
  <p:tag name="KSO_WM_TEMPLATE_CATEGORY" val="custom"/>
  <p:tag name="KSO_WM_TEMPLATE_USER_THEME" val="1"/>
</p:tagLst>
</file>

<file path=ppt/tags/tag7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732.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24"/>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6.xml><?xml version="1.0" encoding="utf-8"?>
<p:tagLst xmlns:p="http://schemas.openxmlformats.org/presentationml/2006/main">
  <p:tag name="KSO_WM_TAG_VERSION" val="1.0"/>
  <p:tag name="KSO_WM_BEAUTIFY_FLAG" val="#wm#"/>
  <p:tag name="KSO_WM_COMBINE_RELATE_SLIDE_ID" val="background20179300_1"/>
  <p:tag name="KSO_WM_TEMPLATE_CATEGORY" val="custom"/>
  <p:tag name="KSO_WM_TEMPLATE_INDEX" val="20181724"/>
  <p:tag name="KSO_WM_TEMPLATE_SUBCATEGORY" val="combine"/>
  <p:tag name="KSO_WM_TEMPLATE_THUMBS_INDEX" val="1、4、6、12、13、14、18、23、26、27"/>
  <p:tag name="KSO_WM_TEMPLATE_MASTER_TYPE" val="1"/>
</p:tagLst>
</file>

<file path=ppt/tags/tag73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1"/>
  <p:tag name="KSO_WM_UNIT_ISCONTENTSTITLE" val="0"/>
  <p:tag name="KSO_WM_UNIT_HIGHLIGHT" val="0"/>
  <p:tag name="KSO_WM_UNIT_COMPATIBLE" val="0"/>
  <p:tag name="KSO_WM_UNIT_PRESET_TEXT" val="论文答辩题目"/>
  <p:tag name="KSO_WM_TEMPLATE_CATEGORY" val="custom"/>
  <p:tag name="KSO_WM_TEMPLATE_INDEX" val="20181724"/>
  <p:tag name="KSO_WM_UNIT_ID" val="custom20181724_2*a*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TAG_VERSION" val="1.0"/>
  <p:tag name="KSO_WM_BEAUTIFY_FLAG" val="#wm#"/>
  <p:tag name="KSO_WM_UNIT_TYPE" val="b"/>
  <p:tag name="KSO_WM_UNIT_INDEX" val="1"/>
  <p:tag name="KSO_WM_UNIT_LAYERLEVEL" val="1"/>
  <p:tag name="KSO_WM_UNIT_VALUE" val="78"/>
  <p:tag name="KSO_WM_UNIT_ISCONTENTSTITLE" val="0"/>
  <p:tag name="KSO_WM_UNIT_HIGHLIGHT" val="0"/>
  <p:tag name="KSO_WM_UNIT_COMPATIBLE" val="0"/>
  <p:tag name="KSO_WM_UNIT_PRESET_TEXT_INDEX" val="4"/>
  <p:tag name="KSO_WM_UNIT_PRESET_TEXT_LEN" val="57"/>
  <p:tag name="KSO_WM_TEMPLATE_CATEGORY" val="custom"/>
  <p:tag name="KSO_WM_TEMPLATE_INDEX" val="20181724"/>
  <p:tag name="KSO_WM_UNIT_ID" val="custom20181724_2*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SLIDE_TYPE" val="title"/>
  <p:tag name="KSO_WM_TEMPLATE_THUMBS_INDEX" val="1、4、6、12、13、14、18、23、26、27"/>
  <p:tag name="KSO_WM_BEAUTIFY_FLAG" val="#wm#"/>
  <p:tag name="KSO_WM_TEMPLATE_CATEGORY" val="custom"/>
  <p:tag name="KSO_WM_TEMPLATE_USER_THEME" val="1"/>
  <p:tag name="KSO_WM_SLIDE_INDEX" val="1"/>
  <p:tag name="KSO_WM_SLIDE_ID" val="custom20181724_2"/>
  <p:tag name="KSO_WM_TEMPLATE_SUBCATEGORY" val="0"/>
  <p:tag name="KSO_WM_SLIDE_LAYOUT" val="a_b_f"/>
  <p:tag name="KSO_WM_SLIDE_LAYOUT_CNT" val="1_1_2"/>
  <p:tag name="KSO_WM_TAG_VERSION" val="1.0"/>
  <p:tag name="KSO_WM_SLIDE_ITEM_CNT" val="0"/>
  <p:tag name="KSO_WM_COMBINE_RELATE_SLIDE_ID" val="background20179300_1"/>
  <p:tag name="KSO_WM_TEMPLATE_INDEX" val="20181724"/>
  <p:tag name="KSO_WM_TEMPLATE_MASTER_TYPE" val="1"/>
  <p:tag name="KSO_WM_TEMPLATE_COLOR_TYPE" val="0"/>
</p:tagLst>
</file>

<file path=ppt/tags/tag74.xml><?xml version="1.0" encoding="utf-8"?>
<p:tagLst xmlns:p="http://schemas.openxmlformats.org/presentationml/2006/main">
  <p:tag name="KSO_WM_UNIT_TYPE" val="a"/>
  <p:tag name="KSO_WM_UNIT_INDEX" val="1"/>
  <p:tag name="KSO_WM_UNIT_ID" val="_10*a*1"/>
  <p:tag name="KSO_WM_BEAUTIFY_FLAG" val="#wm#"/>
  <p:tag name="KSO_WM_TAG_VERSION" val="3.0"/>
  <p:tag name="KSO_WM_UNIT_LAYERLEVEL" val="1"/>
  <p:tag name="KSO_WM_TEMPLATE_CATEGORY" val="custom"/>
  <p:tag name="KSO_WM_TEMPLATE_USER_THEME" val="1"/>
</p:tagLst>
</file>

<file path=ppt/tags/tag74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81724"/>
  <p:tag name="KSO_WM_DIAGRAM_GROUP_CODE" val="l1-1"/>
  <p:tag name="KSO_WM_UNIT_ID" val="custom20181724_10*a*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3582_1*l_h_i*1_1_3"/>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4399999976158142,&quot;transparency&quot;:0},{&quot;brightness&quot;:0.800000011920929,&quot;colorType&quot;:1,&quot;foreColorIndex&quot;:5,&quot;pos&quot;:0,&quot;transparency&quot;:1},{&quot;brightness&quot;:0,&quot;colorType&quot;:1,&quot;foreColorIndex&quot;:5,&quot;pos&quot;:0.8799999952316284,&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3582_1*l_h_i*1_1_4"/>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3100000023841858,&quot;transparency&quot;:0},{&quot;brightness&quot;:0.4000000059604645,&quot;colorType&quot;:1,&quot;foreColorIndex&quot;:5,&quot;pos&quot;:0.6600000262260437,&quot;transparency&quot;:0},{&quot;brightness&quot;:0.800000011920929,&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3582_1*l_h_i*1_4_2"/>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7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582_1*l_h_f*1_2_1"/>
  <p:tag name="KSO_WM_TEMPLATE_CATEGORY" val="diagram"/>
  <p:tag name="KSO_WM_TEMPLATE_INDEX" val="2023358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言简意赅的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3582_1*l_h_i*1_2_1"/>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4000000059604645,&quot;colorType&quot;:1,&quot;foreColorIndex&quot;:5,&quot;pos&quot;:0,&quot;transparency&quot;:0},{&quot;brightness&quot;:0,&quot;colorType&quot;:1,&quot;foreColorIndex&quot;:5,&quot;pos&quot;:0.6499999761581421,&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582_1*l_h_i*1_2_2"/>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582_1*l_h_i*1_3_2"/>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7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582_1*l_h_f*1_3_1"/>
  <p:tag name="KSO_WM_TEMPLATE_CATEGORY" val="diagram"/>
  <p:tag name="KSO_WM_TEMPLATE_INDEX" val="2023358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具体内容，请言简意赅的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3582_1*l_h_i*1_3_1"/>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4000000059604645,&quot;colorType&quot;:1,&quot;foreColorIndex&quot;:5,&quot;pos&quot;:0,&quot;transparency&quot;:0},{&quot;brightness&quot;:0,&quot;colorType&quot;:1,&quot;foreColorIndex&quot;:5,&quot;pos&quot;:0.6499999761581421,&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xml><?xml version="1.0" encoding="utf-8"?>
<p:tagLst xmlns:p="http://schemas.openxmlformats.org/presentationml/2006/main">
  <p:tag name="LayoutZOrder" val="2"/>
  <p:tag name="KSO_WM_UNIT_ID" val="_11**"/>
  <p:tag name="KSO_WM_BEAUTIFY_FLAG" val="#wm#"/>
  <p:tag name="KSO_WM_TAG_VERSION" val="3.0"/>
  <p:tag name="KSO_WM_UNIT_LAYERLEVEL" val="1"/>
  <p:tag name="KSO_WM_TEMPLATE_CATEGORY" val="custom"/>
  <p:tag name="KSO_WM_TEMPLATE_USER_THEME" val="1"/>
</p:tagLst>
</file>

<file path=ppt/tags/tag7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582_1*l_h_f*1_4_1"/>
  <p:tag name="KSO_WM_TEMPLATE_CATEGORY" val="diagram"/>
  <p:tag name="KSO_WM_TEMPLATE_INDEX" val="2023358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言简意赅的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3582_1*l_h_i*1_4_1"/>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4000000059604645,&quot;colorType&quot;:1,&quot;foreColorIndex&quot;:5,&quot;pos&quot;:0,&quot;transparency&quot;:0},{&quot;brightness&quot;:0,&quot;colorType&quot;:1,&quot;foreColorIndex&quot;:5,&quot;pos&quot;:0.6499999761581421,&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582_1*l_h_f*1_5_1"/>
  <p:tag name="KSO_WM_TEMPLATE_CATEGORY" val="diagram"/>
  <p:tag name="KSO_WM_TEMPLATE_INDEX" val="2023358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具体内容，请言简意赅的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3582_1*l_h_i*1_5_1"/>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4000000059604645,&quot;colorType&quot;:1,&quot;foreColorIndex&quot;:5,&quot;pos&quot;:0,&quot;transparency&quot;:0},{&quot;brightness&quot;:0,&quot;colorType&quot;:1,&quot;foreColorIndex&quot;:5,&quot;pos&quot;:0.6499999761581421,&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3582_1*l_h_i*1_5_2"/>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7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582_1*l_h_f*1_1_1"/>
  <p:tag name="KSO_WM_TEMPLATE_CATEGORY" val="diagram"/>
  <p:tag name="KSO_WM_TEMPLATE_INDEX" val="2023358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具体内容，请言简意赅的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3582_1*l_h_i*1_1_1"/>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4000000059604645,&quot;colorType&quot;:1,&quot;foreColorIndex&quot;:5,&quot;pos&quot;:0,&quot;transparency&quot;:0},{&quot;brightness&quot;:0,&quot;colorType&quot;:1,&quot;foreColorIndex&quot;:5,&quot;pos&quot;:0.6499999761581421,&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582_1*l_h_i*1_1_2"/>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3582_1*l_h_i*1_5_3"/>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4399999976158142,&quot;transparency&quot;:0},{&quot;brightness&quot;:0.800000011920929,&quot;colorType&quot;:1,&quot;foreColorIndex&quot;:5,&quot;pos&quot;:0,&quot;transparency&quot;:1},{&quot;brightness&quot;:0,&quot;colorType&quot;:1,&quot;foreColorIndex&quot;:5,&quot;pos&quot;:0.8799999952316284,&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33582_1*l_h_i*1_5_4"/>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3100000023841858,&quot;transparency&quot;:0},{&quot;brightness&quot;:0.4000000059604645,&quot;colorType&quot;:1,&quot;foreColorIndex&quot;:5,&quot;pos&quot;:0.6600000262260437,&quot;transparency&quot;:0},{&quot;brightness&quot;:0.800000011920929,&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xml><?xml version="1.0" encoding="utf-8"?>
<p:tagLst xmlns:p="http://schemas.openxmlformats.org/presentationml/2006/main">
  <p:tag name="LayoutZOrder" val="3"/>
  <p:tag name="KSO_WM_UNIT_ID" val="_11**"/>
  <p:tag name="KSO_WM_BEAUTIFY_FLAG" val="#wm#"/>
  <p:tag name="KSO_WM_TAG_VERSION" val="3.0"/>
  <p:tag name="KSO_WM_UNIT_LAYERLEVEL" val="1"/>
  <p:tag name="KSO_WM_TEMPLATE_CATEGORY" val="custom"/>
  <p:tag name="KSO_WM_TEMPLATE_USER_THEME" val="1"/>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3582_1*l_h_i*1_2_3"/>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4399999976158142,&quot;transparency&quot;:0},{&quot;brightness&quot;:0.800000011920929,&quot;colorType&quot;:1,&quot;foreColorIndex&quot;:5,&quot;pos&quot;:0,&quot;transparency&quot;:1},{&quot;brightness&quot;:0,&quot;colorType&quot;:1,&quot;foreColorIndex&quot;:5,&quot;pos&quot;:0.8799999952316284,&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3582_1*l_h_i*1_2_4"/>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3100000023841858,&quot;transparency&quot;:0},{&quot;brightness&quot;:0.4000000059604645,&quot;colorType&quot;:1,&quot;foreColorIndex&quot;:5,&quot;pos&quot;:0.6600000262260437,&quot;transparency&quot;:0},{&quot;brightness&quot;:0.800000011920929,&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3582_1*l_h_i*1_3_3"/>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4399999976158142,&quot;transparency&quot;:0},{&quot;brightness&quot;:0.800000011920929,&quot;colorType&quot;:1,&quot;foreColorIndex&quot;:5,&quot;pos&quot;:0,&quot;transparency&quot;:1},{&quot;brightness&quot;:0,&quot;colorType&quot;:1,&quot;foreColorIndex&quot;:5,&quot;pos&quot;:0.8799999952316284,&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3582_1*l_h_i*1_3_4"/>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3100000023841858,&quot;transparency&quot;:0},{&quot;brightness&quot;:0.4000000059604645,&quot;colorType&quot;:1,&quot;foreColorIndex&quot;:5,&quot;pos&quot;:0.6600000262260437,&quot;transparency&quot;:0},{&quot;brightness&quot;:0.800000011920929,&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3582_1*l_h_i*1_4_3"/>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4399999976158142,&quot;transparency&quot;:0},{&quot;brightness&quot;:0.800000011920929,&quot;colorType&quot;:1,&quot;foreColorIndex&quot;:5,&quot;pos&quot;:0,&quot;transparency&quot;:1},{&quot;brightness&quot;:0,&quot;colorType&quot;:1,&quot;foreColorIndex&quot;:5,&quot;pos&quot;:0.8799999952316284,&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3582_1*l_h_i*1_4_4"/>
  <p:tag name="KSO_WM_TEMPLATE_CATEGORY" val="diagram"/>
  <p:tag name="KSO_WM_TEMPLATE_INDEX" val="20233582"/>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10.44977416992185,&quot;left&quot;:156.45007874015747,&quot;top&quot;:100.15011291503906,&quot;width&quot;:662.8246456692913}"/>
  <p:tag name="KSO_WM_DIAGRAM_COLOR_MATCH_VALUE" val="{&quot;shape&quot;:{&quot;fill&quot;:{&quot;gradient&quot;:[{&quot;brightness&quot;:0.6000000238418579,&quot;colorType&quot;:1,&quot;foreColorIndex&quot;:5,&quot;pos&quot;:0.3100000023841858,&quot;transparency&quot;:0},{&quot;brightness&quot;:0.4000000059604645,&quot;colorType&quot;:1,&quot;foreColorIndex&quot;:5,&quot;pos&quot;:0.6600000262260437,&quot;transparency&quot;:0},{&quot;brightness&quot;:0.800000011920929,&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66.xml><?xml version="1.0" encoding="utf-8"?>
<p:tagLst xmlns:p="http://schemas.openxmlformats.org/presentationml/2006/main">
  <p:tag name="KSO_WM_SLIDE_ITEM_CNT" val="6"/>
  <p:tag name="KSO_WM_SLIDE_TYPE" val="contents"/>
  <p:tag name="KSO_WM_DIAGRAM_GROUP_CODE" val="l1-1"/>
  <p:tag name="KSO_WM_BEAUTIFY_FLAG" val="#wm#"/>
  <p:tag name="KSO_WM_TEMPLATE_CATEGORY" val="custom"/>
  <p:tag name="KSO_WM_TEMPLATE_USER_THEME" val="1"/>
  <p:tag name="KSO_WM_SLIDE_INDEX" val="9"/>
  <p:tag name="KSO_WM_SLIDE_ID" val="custom20181724_10"/>
  <p:tag name="KSO_WM_TEMPLATE_SUBCATEGORY" val="0"/>
  <p:tag name="KSO_WM_SLIDE_LAYOUT" val="a_l"/>
  <p:tag name="KSO_WM_SLIDE_LAYOUT_CNT" val="1_1"/>
  <p:tag name="KSO_WM_TAG_VERSION" val="1.0"/>
  <p:tag name="KSO_WM_COMBINE_RELATE_SLIDE_ID" val="custom20181343_13"/>
  <p:tag name="KSO_WM_TEMPLATE_INDEX" val="20181724"/>
  <p:tag name="KSO_WM_TEMPLATE_MASTER_TYPE" val="1"/>
  <p:tag name="KSO_WM_TEMPLATE_COLOR_TYPE" val="0"/>
  <p:tag name="KSO_WM_SLIDE_DIAGTYPE" val="l"/>
  <p:tag name="resource_record_key" val="{&quot;65&quot;:[20181724],&quot;70&quot;:[3319360,3321778,3325100]}"/>
</p:tagLst>
</file>

<file path=ppt/tags/tag767.xml><?xml version="1.0" encoding="utf-8"?>
<p:tagLst xmlns:p="http://schemas.openxmlformats.org/presentationml/2006/main">
  <p:tag name="TABLE_ENDDRAG_ORIGIN_RECT" val="385*377"/>
  <p:tag name="TABLE_ENDDRAG_RECT" val="41*116*385*377"/>
</p:tagLst>
</file>

<file path=ppt/tags/tag768.xml><?xml version="1.0" encoding="utf-8"?>
<p:tagLst xmlns:p="http://schemas.openxmlformats.org/presentationml/2006/main">
  <p:tag name="KSO_WM_SLIDE_TYPE" val="text"/>
  <p:tag name="KSO_WM_BEAUTIFY_FLAG" val="#wm#"/>
  <p:tag name="KSO_WM_TEMPLATE_CATEGORY" val="custom"/>
  <p:tag name="KSO_WM_TEMPLATE_USER_THEME" val="1"/>
  <p:tag name="KSO_WM_SLIDE_INDEX" val="8"/>
  <p:tag name="KSO_WM_SLIDE_ID" val="custom_8"/>
  <p:tag name="KSO_WM_TEMPLATE_SUBCATEGORY" val="29"/>
  <p:tag name="KSO_WM_SLIDE_LAYOUT" val="a_f"/>
  <p:tag name="KSO_WM_SLIDE_LAYOUT_CNT" val="1_1"/>
  <p:tag name="KSO_WM_SLIDE_BACKGROUND_TYPE" val="general"/>
  <p:tag name="KSO_WM_SLIDE_BK_DARK_LIGHT" val="2"/>
  <p:tag name="resource_record_key" val="{&quot;29&quot;:[50000199],&quot;65&quot;:[20181724]}"/>
  <p:tag name="KSO_WM_AICARD_INVALID" val="Invalid"/>
</p:tagLst>
</file>

<file path=ppt/tags/tag769.xml><?xml version="1.0" encoding="utf-8"?>
<p:tagLst xmlns:p="http://schemas.openxmlformats.org/presentationml/2006/main">
  <p:tag name="KSO_WM_DIAGRAM_VIRTUALLY_FRAME" val="{&quot;height&quot;:195.45,&quot;left&quot;:24.45,&quot;top&quot;:84.85,&quot;width&quot;:914.7}"/>
</p:tagLst>
</file>

<file path=ppt/tags/tag77.xml><?xml version="1.0" encoding="utf-8"?>
<p:tagLst xmlns:p="http://schemas.openxmlformats.org/presentationml/2006/main">
  <p:tag name="LayoutZOrder" val="4"/>
  <p:tag name="KSO_WM_UNIT_ID" val="_11**"/>
  <p:tag name="KSO_WM_BEAUTIFY_FLAG" val="#wm#"/>
  <p:tag name="KSO_WM_TAG_VERSION" val="3.0"/>
  <p:tag name="KSO_WM_UNIT_LAYERLEVEL" val="1"/>
  <p:tag name="KSO_WM_TEMPLATE_CATEGORY" val="custom"/>
  <p:tag name="KSO_WM_TEMPLATE_USER_THEME" val="1"/>
</p:tagLst>
</file>

<file path=ppt/tags/tag770.xml><?xml version="1.0" encoding="utf-8"?>
<p:tagLst xmlns:p="http://schemas.openxmlformats.org/presentationml/2006/main">
  <p:tag name="KSO_WM_DIAGRAM_VIRTUALLY_FRAME" val="{&quot;height&quot;:195.45,&quot;left&quot;:24.45,&quot;top&quot;:84.85,&quot;width&quot;:914.7}"/>
</p:tagLst>
</file>

<file path=ppt/tags/tag771.xml><?xml version="1.0" encoding="utf-8"?>
<p:tagLst xmlns:p="http://schemas.openxmlformats.org/presentationml/2006/main">
  <p:tag name="KSO_WM_DIAGRAM_VIRTUALLY_FRAME" val="{&quot;height&quot;:195.45,&quot;left&quot;:24.45,&quot;top&quot;:84.85,&quot;width&quot;:914.7}"/>
</p:tagLst>
</file>

<file path=ppt/tags/tag772.xml><?xml version="1.0" encoding="utf-8"?>
<p:tagLst xmlns:p="http://schemas.openxmlformats.org/presentationml/2006/main">
  <p:tag name="KSO_WM_DIAGRAM_VIRTUALLY_FRAME" val="{&quot;height&quot;:195.45,&quot;left&quot;:24.45,&quot;top&quot;:84.85,&quot;width&quot;:914.7}"/>
</p:tagLst>
</file>

<file path=ppt/tags/tag773.xml><?xml version="1.0" encoding="utf-8"?>
<p:tagLst xmlns:p="http://schemas.openxmlformats.org/presentationml/2006/main">
  <p:tag name="KSO_WM_DIAGRAM_VIRTUALLY_FRAME" val="{&quot;height&quot;:195.45,&quot;left&quot;:24.45,&quot;top&quot;:84.85,&quot;width&quot;:914.7}"/>
</p:tagLst>
</file>

<file path=ppt/tags/tag774.xml><?xml version="1.0" encoding="utf-8"?>
<p:tagLst xmlns:p="http://schemas.openxmlformats.org/presentationml/2006/main">
  <p:tag name="KSO_WM_SLIDE_TYPE" val="text"/>
  <p:tag name="KSO_WM_BEAUTIFY_FLAG" val="#wm#"/>
  <p:tag name="KSO_WM_TEMPLATE_CATEGORY" val="custom"/>
  <p:tag name="KSO_WM_TEMPLATE_USER_THEME" val="1"/>
  <p:tag name="KSO_WM_SLIDE_INDEX" val="8"/>
  <p:tag name="KSO_WM_SLIDE_ID" val="custom_8"/>
  <p:tag name="KSO_WM_TEMPLATE_SUBCATEGORY" val="29"/>
  <p:tag name="KSO_WM_SLIDE_LAYOUT" val="a_f"/>
  <p:tag name="KSO_WM_SLIDE_LAYOUT_CNT" val="1_1"/>
  <p:tag name="KSO_WM_SLIDE_BACKGROUND_TYPE" val="general"/>
  <p:tag name="KSO_WM_SLIDE_BK_DARK_LIGHT" val="2"/>
  <p:tag name="KSO_WM_AICARD_INVALID" val="Invalid"/>
</p:tagLst>
</file>

<file path=ppt/tags/tag775.xml><?xml version="1.0" encoding="utf-8"?>
<p:tagLst xmlns:p="http://schemas.openxmlformats.org/presentationml/2006/main">
  <p:tag name="wpp_generatetext" val="1"/>
</p:tagLst>
</file>

<file path=ppt/tags/tag776.xml><?xml version="1.0" encoding="utf-8"?>
<p:tagLst xmlns:p="http://schemas.openxmlformats.org/presentationml/2006/main">
  <p:tag name="KSO_WM_DIAGRAM_VIRTUALLY_FRAME" val="{&quot;height&quot;:159,&quot;left&quot;:47.5,&quot;top&quot;:352.3,&quot;width&quot;:875.25}"/>
</p:tagLst>
</file>

<file path=ppt/tags/tag777.xml><?xml version="1.0" encoding="utf-8"?>
<p:tagLst xmlns:p="http://schemas.openxmlformats.org/presentationml/2006/main">
  <p:tag name="KSO_WM_DIAGRAM_VIRTUALLY_FRAME" val="{&quot;height&quot;:159,&quot;left&quot;:47.5,&quot;top&quot;:352.3,&quot;width&quot;:875.25}"/>
</p:tagLst>
</file>

<file path=ppt/tags/tag778.xml><?xml version="1.0" encoding="utf-8"?>
<p:tagLst xmlns:p="http://schemas.openxmlformats.org/presentationml/2006/main">
  <p:tag name="KSO_WM_DIAGRAM_VIRTUALLY_FRAME" val="{&quot;height&quot;:159,&quot;left&quot;:47.5,&quot;top&quot;:352.3,&quot;width&quot;:875.25}"/>
</p:tagLst>
</file>

<file path=ppt/tags/tag779.xml><?xml version="1.0" encoding="utf-8"?>
<p:tagLst xmlns:p="http://schemas.openxmlformats.org/presentationml/2006/main">
  <p:tag name="KSO_WM_DIAGRAM_VIRTUALLY_FRAME" val="{&quot;height&quot;:159,&quot;left&quot;:47.5,&quot;top&quot;:352.3,&quot;width&quot;:875.25}"/>
</p:tagLst>
</file>

<file path=ppt/tags/tag78.xml><?xml version="1.0" encoding="utf-8"?>
<p:tagLst xmlns:p="http://schemas.openxmlformats.org/presentationml/2006/main">
  <p:tag name="LayoutZOrder" val="5"/>
  <p:tag name="KSO_WM_UNIT_ID" val="_11**"/>
  <p:tag name="KSO_WM_BEAUTIFY_FLAG" val="#wm#"/>
  <p:tag name="KSO_WM_TAG_VERSION" val="3.0"/>
  <p:tag name="KSO_WM_UNIT_LAYERLEVEL" val="1"/>
  <p:tag name="KSO_WM_TEMPLATE_CATEGORY" val="custom"/>
  <p:tag name="KSO_WM_TEMPLATE_USER_THEME" val="1"/>
</p:tagLst>
</file>

<file path=ppt/tags/tag780.xml><?xml version="1.0" encoding="utf-8"?>
<p:tagLst xmlns:p="http://schemas.openxmlformats.org/presentationml/2006/main">
  <p:tag name="KSO_WM_DIAGRAM_VIRTUALLY_FRAME" val="{&quot;height&quot;:159,&quot;left&quot;:47.5,&quot;top&quot;:352.3,&quot;width&quot;:875.25}"/>
</p:tagLst>
</file>

<file path=ppt/tags/tag781.xml><?xml version="1.0" encoding="utf-8"?>
<p:tagLst xmlns:p="http://schemas.openxmlformats.org/presentationml/2006/main">
  <p:tag name="KSO_WM_DIAGRAM_VIRTUALLY_FRAME" val="{&quot;height&quot;:159,&quot;left&quot;:47.5,&quot;top&quot;:352.3,&quot;width&quot;:875.25}"/>
</p:tagLst>
</file>

<file path=ppt/tags/tag782.xml><?xml version="1.0" encoding="utf-8"?>
<p:tagLst xmlns:p="http://schemas.openxmlformats.org/presentationml/2006/main">
  <p:tag name="KSO_WM_DIAGRAM_VIRTUALLY_FRAME" val="{&quot;height&quot;:159,&quot;left&quot;:47.5,&quot;top&quot;:352.3,&quot;width&quot;:875.25}"/>
</p:tagLst>
</file>

<file path=ppt/tags/tag783.xml><?xml version="1.0" encoding="utf-8"?>
<p:tagLst xmlns:p="http://schemas.openxmlformats.org/presentationml/2006/main">
  <p:tag name="wpp_generatetext" val="1"/>
</p:tagLst>
</file>

<file path=ppt/tags/tag784.xml><?xml version="1.0" encoding="utf-8"?>
<p:tagLst xmlns:p="http://schemas.openxmlformats.org/presentationml/2006/main">
  <p:tag name="KSO_WM_DIAGRAM_VIRTUALLY_FRAME" val="{&quot;height&quot;:159,&quot;left&quot;:47.5,&quot;top&quot;:352.3,&quot;width&quot;:875.25}"/>
</p:tagLst>
</file>

<file path=ppt/tags/tag785.xml><?xml version="1.0" encoding="utf-8"?>
<p:tagLst xmlns:p="http://schemas.openxmlformats.org/presentationml/2006/main">
  <p:tag name="KSO_WM_DIAGRAM_VIRTUALLY_FRAME" val="{&quot;height&quot;:159,&quot;left&quot;:47.5,&quot;top&quot;:352.3,&quot;width&quot;:875.25}"/>
</p:tagLst>
</file>

<file path=ppt/tags/tag786.xml><?xml version="1.0" encoding="utf-8"?>
<p:tagLst xmlns:p="http://schemas.openxmlformats.org/presentationml/2006/main">
  <p:tag name="KSO_WM_DIAGRAM_VIRTUALLY_FRAME" val="{&quot;height&quot;:159,&quot;left&quot;:47.5,&quot;top&quot;:352.3,&quot;width&quot;:875.25}"/>
</p:tagLst>
</file>

<file path=ppt/tags/tag787.xml><?xml version="1.0" encoding="utf-8"?>
<p:tagLst xmlns:p="http://schemas.openxmlformats.org/presentationml/2006/main">
  <p:tag name="KSO_WM_DIAGRAM_VIRTUALLY_FRAME" val="{&quot;height&quot;:159,&quot;left&quot;:47.5,&quot;top&quot;:352.3,&quot;width&quot;:875.25}"/>
</p:tagLst>
</file>

<file path=ppt/tags/tag788.xml><?xml version="1.0" encoding="utf-8"?>
<p:tagLst xmlns:p="http://schemas.openxmlformats.org/presentationml/2006/main">
  <p:tag name="KSO_WM_DIAGRAM_VIRTUALLY_FRAME" val="{&quot;height&quot;:159,&quot;left&quot;:47.5,&quot;top&quot;:352.3,&quot;width&quot;:875.25}"/>
</p:tagLst>
</file>

<file path=ppt/tags/tag789.xml><?xml version="1.0" encoding="utf-8"?>
<p:tagLst xmlns:p="http://schemas.openxmlformats.org/presentationml/2006/main">
  <p:tag name="KSO_WM_DIAGRAM_VIRTUALLY_FRAME" val="{&quot;height&quot;:159,&quot;left&quot;:47.5,&quot;top&quot;:352.3,&quot;width&quot;:875.25}"/>
</p:tagLst>
</file>

<file path=ppt/tags/tag79.xml><?xml version="1.0" encoding="utf-8"?>
<p:tagLst xmlns:p="http://schemas.openxmlformats.org/presentationml/2006/main">
  <p:tag name="KSO_WM_UNIT_TYPE" val="i"/>
  <p:tag name="KSO_WM_UNIT_INDEX" val="1"/>
  <p:tag name="KSO_WM_BEAUTIFY_FLAG" val="#wm#"/>
  <p:tag name="KSO_WM_TAG_VERSION" val="3.0"/>
  <p:tag name="LayoutZOrder" val="9"/>
  <p:tag name="KSO_WM_UNIT_ID" val="_11**"/>
  <p:tag name="KSO_WM_UNIT_LAYERLEVEL" val="1"/>
  <p:tag name="KSO_WM_TEMPLATE_CATEGORY" val="custom"/>
  <p:tag name="KSO_WM_TEMPLATE_USER_THEME" val="1"/>
</p:tagLst>
</file>

<file path=ppt/tags/tag790.xml><?xml version="1.0" encoding="utf-8"?>
<p:tagLst xmlns:p="http://schemas.openxmlformats.org/presentationml/2006/main">
  <p:tag name="KSO_WM_DIAGRAM_VIRTUALLY_FRAME" val="{&quot;height&quot;:159,&quot;left&quot;:47.5,&quot;top&quot;:352.3,&quot;width&quot;:875.25}"/>
</p:tagLst>
</file>

<file path=ppt/tags/tag791.xml><?xml version="1.0" encoding="utf-8"?>
<p:tagLst xmlns:p="http://schemas.openxmlformats.org/presentationml/2006/main">
  <p:tag name="KSO_WM_DIAGRAM_VIRTUALLY_FRAME" val="{&quot;height&quot;:159,&quot;left&quot;:47.5,&quot;top&quot;:352.3,&quot;width&quot;:875.25}"/>
</p:tagLst>
</file>

<file path=ppt/tags/tag792.xml><?xml version="1.0" encoding="utf-8"?>
<p:tagLst xmlns:p="http://schemas.openxmlformats.org/presentationml/2006/main">
  <p:tag name="KSO_WM_DIAGRAM_VIRTUALLY_FRAME" val="{&quot;height&quot;:159,&quot;left&quot;:47.5,&quot;top&quot;:352.3,&quot;width&quot;:875.25}"/>
</p:tagLst>
</file>

<file path=ppt/tags/tag793.xml><?xml version="1.0" encoding="utf-8"?>
<p:tagLst xmlns:p="http://schemas.openxmlformats.org/presentationml/2006/main">
  <p:tag name="KSO_WM_DIAGRAM_VIRTUALLY_FRAME" val="{&quot;height&quot;:159,&quot;left&quot;:47.5,&quot;top&quot;:352.3,&quot;width&quot;:875.25}"/>
</p:tagLst>
</file>

<file path=ppt/tags/tag794.xml><?xml version="1.0" encoding="utf-8"?>
<p:tagLst xmlns:p="http://schemas.openxmlformats.org/presentationml/2006/main">
  <p:tag name="KSO_WM_DIAGRAM_VIRTUALLY_FRAME" val="{&quot;height&quot;:159,&quot;left&quot;:47.5,&quot;top&quot;:352.3,&quot;width&quot;:875.25}"/>
</p:tagLst>
</file>

<file path=ppt/tags/tag795.xml><?xml version="1.0" encoding="utf-8"?>
<p:tagLst xmlns:p="http://schemas.openxmlformats.org/presentationml/2006/main">
  <p:tag name="KSO_WM_DIAGRAM_VIRTUALLY_FRAME" val="{&quot;height&quot;:159,&quot;left&quot;:47.5,&quot;top&quot;:352.3,&quot;width&quot;:875.25}"/>
</p:tagLst>
</file>

<file path=ppt/tags/tag796.xml><?xml version="1.0" encoding="utf-8"?>
<p:tagLst xmlns:p="http://schemas.openxmlformats.org/presentationml/2006/main">
  <p:tag name="KSO_WM_DIAGRAM_VIRTUALLY_FRAME" val="{&quot;height&quot;:159,&quot;left&quot;:47.5,&quot;top&quot;:352.3,&quot;width&quot;:875.25}"/>
</p:tagLst>
</file>

<file path=ppt/tags/tag797.xml><?xml version="1.0" encoding="utf-8"?>
<p:tagLst xmlns:p="http://schemas.openxmlformats.org/presentationml/2006/main">
  <p:tag name="KSO_WM_DIAGRAM_VIRTUALLY_FRAME" val="{&quot;height&quot;:159,&quot;left&quot;:47.5,&quot;top&quot;:352.3,&quot;width&quot;:875.25}"/>
</p:tagLst>
</file>

<file path=ppt/tags/tag798.xml><?xml version="1.0" encoding="utf-8"?>
<p:tagLst xmlns:p="http://schemas.openxmlformats.org/presentationml/2006/main">
  <p:tag name="KSO_WM_DIAGRAM_VIRTUALLY_FRAME" val="{&quot;height&quot;:159,&quot;left&quot;:47.5,&quot;top&quot;:352.3,&quot;width&quot;:875.25}"/>
</p:tagLst>
</file>

<file path=ppt/tags/tag799.xml><?xml version="1.0" encoding="utf-8"?>
<p:tagLst xmlns:p="http://schemas.openxmlformats.org/presentationml/2006/main">
  <p:tag name="KSO_WM_DIAGRAM_VIRTUALLY_FRAME" val="{&quot;height&quot;:159,&quot;left&quot;:47.5,&quot;top&quot;:352.3,&quot;width&quot;:875.25}"/>
  <p:tag name="wpp_generatetex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 name="KSO_WM_TEMPLATE_CATEGORY" val="custom"/>
  <p:tag name="KSO_WM_TEMPLATE_USER_THEME"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TEMPLATE_CATEGORY" val="custom"/>
  <p:tag name="KSO_WM_TEMPLATE_USER_THEME" val="1"/>
</p:tagLst>
</file>

<file path=ppt/tags/tag8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2*n_h_h_a*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0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0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80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0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80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163.84646606445312,&quot;left&quot;:431.7,&quot;top&quot;:131.77676696777343,&quot;width&quot;:331.650078740157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08.xml><?xml version="1.0" encoding="utf-8"?>
<p:tagLst xmlns:p="http://schemas.openxmlformats.org/presentationml/2006/main">
  <p:tag name="KSO_WM_AICARD_INVALID" val="Invalid"/>
</p:tagLst>
</file>

<file path=ppt/tags/tag809.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1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1_1"/>
  <p:tag name="KSO_WM_TEMPLATE_INDEX" val="20231751"/>
  <p:tag name="KSO_WM_TAG_VERSION" val="3.0"/>
  <p:tag name="KSO_WM_DIAGRAM_VERSION" val="3"/>
  <p:tag name="KSO_WM_DIAGRAM_COLOR_TEXT_CAN_REMOVE" val="n"/>
  <p:tag name="KSO_WM_DIAGRAM_MAX_ITEMCNT" val="6"/>
  <p:tag name="KSO_WM_DIAGRAM_VIRTUALLY_FRAME" val="{&quot;height&quot;:408.0249606299212,&quot;left&quot;:17.65,&quot;top&quot;:70.3,&quot;width&quot;:907.0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内容，简明扼要地阐述您的观点。根据需要增减文字，以便观者准确地理解您传达的思想"/>
  <p:tag name="KSO_WM_UNIT_LINE_FORE_SCHEMECOLOR_INDEX" val="5"/>
  <p:tag name="KSO_WM_UNIT_TEXT_FILL_FORE_SCHEMECOLOR_INDEX" val="1"/>
  <p:tag name="KSO_WM_UNIT_TEXT_FILL_TYPE" val="1"/>
  <p:tag name="KSO_WM_UNIT_USESOURCEFORMAT_APPLY" val="1"/>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 name="KSO_WM_TEMPLATE_CATEGORY" val="custom"/>
  <p:tag name="KSO_WM_TEMPLATE_USER_THEME" val="1"/>
</p:tagLst>
</file>

<file path=ppt/tags/tag81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3*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8.0249606299212,&quot;left&quot;:17.65,&quot;top&quot;:70.3,&quot;width&quot;:907.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USESOURCEFORMAT_APPLY" val="1"/>
  <p:tag name="KSO_WM_DIAGRAM_USE_COLOR_VALUE" val="{&quot;color_scheme&quot;:1,&quot;color_type&quot;:1,&quot;theme_color_indexes&quot;:[5,6,5,6,5,6]}"/>
</p:tagLst>
</file>

<file path=ppt/tags/tag811.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2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2_1"/>
  <p:tag name="KSO_WM_TEMPLATE_INDEX" val="20231751"/>
  <p:tag name="KSO_WM_TAG_VERSION" val="3.0"/>
  <p:tag name="KSO_WM_DIAGRAM_VERSION" val="3"/>
  <p:tag name="KSO_WM_DIAGRAM_COLOR_TEXT_CAN_REMOVE" val="n"/>
  <p:tag name="KSO_WM_DIAGRAM_MAX_ITEMCNT" val="6"/>
  <p:tag name="KSO_WM_DIAGRAM_VIRTUALLY_FRAME" val="{&quot;height&quot;:408.0249606299212,&quot;left&quot;:17.65,&quot;top&quot;:70.3,&quot;width&quot;:907.0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 name="KSO_WM_DIAGRAM_USE_COLOR_VALUE" val="{&quot;color_scheme&quot;:1,&quot;color_type&quot;:1,&quot;theme_color_indexes&quot;:[5,6,5,6,5,6]}"/>
</p:tagLst>
</file>

<file path=ppt/tags/tag8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1_3*l_h_a*1_2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8.0249606299212,&quot;left&quot;:17.65,&quot;top&quot;:70.3,&quot;width&quot;:907.0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UNIT_USESOURCEFORMAT_APPLY" val="1"/>
  <p:tag name="KSO_WM_DIAGRAM_USE_COLOR_VALUE" val="{&quot;color_scheme&quot;:1,&quot;color_type&quot;:1,&quot;theme_color_indexes&quot;:[5,6,5,6,5,6]}"/>
</p:tagLst>
</file>

<file path=ppt/tags/tag813.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3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3_1"/>
  <p:tag name="KSO_WM_TEMPLATE_INDEX" val="20231751"/>
  <p:tag name="KSO_WM_TAG_VERSION" val="3.0"/>
  <p:tag name="KSO_WM_DIAGRAM_VERSION" val="3"/>
  <p:tag name="KSO_WM_DIAGRAM_COLOR_TEXT_CAN_REMOVE" val="n"/>
  <p:tag name="KSO_WM_DIAGRAM_MAX_ITEMCNT" val="6"/>
  <p:tag name="KSO_WM_DIAGRAM_VIRTUALLY_FRAME" val="{&quot;height&quot;:408.0249606299212,&quot;left&quot;:17.65,&quot;top&quot;:70.3,&quot;width&quot;:907.0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 name="KSO_WM_DIAGRAM_USE_COLOR_VALUE" val="{&quot;color_scheme&quot;:1,&quot;color_type&quot;:1,&quot;theme_color_indexes&quot;:[5,6,5,6,5,6]}"/>
</p:tagLst>
</file>

<file path=ppt/tags/tag8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1_3*l_h_a*1_3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8.0249606299212,&quot;left&quot;:17.65,&quot;top&quot;:70.3,&quot;width&quot;:907.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USESOURCEFORMAT_APPLY" val="1"/>
  <p:tag name="KSO_WM_DIAGRAM_USE_COLOR_VALUE" val="{&quot;color_scheme&quot;:1,&quot;color_type&quot;:1,&quot;theme_color_indexes&quot;:[5,6,5,6,5,6]}"/>
</p:tagLst>
</file>

<file path=ppt/tags/tag815.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4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4_1"/>
  <p:tag name="KSO_WM_TEMPLATE_INDEX" val="20231751"/>
  <p:tag name="KSO_WM_TAG_VERSION" val="3.0"/>
  <p:tag name="KSO_WM_DIAGRAM_VERSION" val="3"/>
  <p:tag name="KSO_WM_DIAGRAM_COLOR_TEXT_CAN_REMOVE" val="n"/>
  <p:tag name="KSO_WM_DIAGRAM_MAX_ITEMCNT" val="6"/>
  <p:tag name="KSO_WM_DIAGRAM_VIRTUALLY_FRAME" val="{&quot;height&quot;:408.0249606299212,&quot;left&quot;:17.65,&quot;top&quot;:70.3,&quot;width&quot;:907.0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 name="KSO_WM_DIAGRAM_USE_COLOR_VALUE" val="{&quot;color_scheme&quot;:1,&quot;color_type&quot;:1,&quot;theme_color_indexes&quot;:[5,6,5,6,5,6]}"/>
</p:tagLst>
</file>

<file path=ppt/tags/tag8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51_3*l_h_a*1_4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8.0249606299212,&quot;left&quot;:17.65,&quot;top&quot;:70.3,&quot;width&quot;:907.0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UNIT_USESOURCEFORMAT_APPLY" val="1"/>
  <p:tag name="KSO_WM_DIAGRAM_USE_COLOR_VALUE" val="{&quot;color_scheme&quot;:1,&quot;color_type&quot;:1,&quot;theme_color_indexes&quot;:[5,6,5,6,5,6]}"/>
</p:tagLst>
</file>

<file path=ppt/tags/tag817.xml><?xml version="1.0" encoding="utf-8"?>
<p:tagLst xmlns:p="http://schemas.openxmlformats.org/presentationml/2006/main">
  <p:tag name="KSO_WM_SLIDE_ITEM_CNT" val="4"/>
</p:tagLst>
</file>

<file path=ppt/tags/tag818.xml><?xml version="1.0" encoding="utf-8"?>
<p:tagLst xmlns:p="http://schemas.openxmlformats.org/presentationml/2006/main">
  <p:tag name="resource_record_key" val="{&quot;29&quot;:[50000199],&quot;65&quot;:[20181724],&quot;70&quot;:[3319360,3318990,3325986,3321638,3321778,3325100,3312417]}"/>
</p:tagLst>
</file>

<file path=ppt/tags/tag82.xml><?xml version="1.0" encoding="utf-8"?>
<p:tagLst xmlns:p="http://schemas.openxmlformats.org/presentationml/2006/main">
  <p:tag name="MasterZOrder" val="1"/>
  <p:tag name="KSO_WM_UNIT_TYPE" val="i"/>
  <p:tag name="KSO_WM_UNIT_INDEX" val="1"/>
  <p:tag name="KSO_WM_UNIT_ID" val="_0*i*1"/>
  <p:tag name="KSO_WM_BEAUTIFY_FLAG" val="#wm#"/>
  <p:tag name="KSO_WM_TAG_VERSION" val="3.0"/>
  <p:tag name="KSO_WM_UNIT_LAYERLEVEL" val="1"/>
  <p:tag name="KSO_WM_TEMPLATE_CATEGORY" val="custom"/>
  <p:tag name="KSO_WM_TEMPLATE_USER_THEME" val="1"/>
</p:tagLst>
</file>

<file path=ppt/tags/tag83.xml><?xml version="1.0" encoding="utf-8"?>
<p:tagLst xmlns:p="http://schemas.openxmlformats.org/presentationml/2006/main">
  <p:tag name="MasterZOrder" val="2"/>
  <p:tag name="KSO_WM_UNIT_TYPE" val="i"/>
  <p:tag name="KSO_WM_UNIT_INDEX" val="2"/>
  <p:tag name="KSO_WM_UNIT_ID" val="_0*i*2"/>
  <p:tag name="KSO_WM_BEAUTIFY_FLAG" val="#wm#"/>
  <p:tag name="KSO_WM_TAG_VERSION" val="3.0"/>
  <p:tag name="KSO_WM_UNIT_LAYERLEVEL" val="1"/>
  <p:tag name="KSO_WM_TEMPLATE_CATEGORY" val="custom"/>
  <p:tag name="KSO_WM_TEMPLATE_USER_THEME" val="1"/>
</p:tagLst>
</file>

<file path=ppt/tags/tag84.xml><?xml version="1.0" encoding="utf-8"?>
<p:tagLst xmlns:p="http://schemas.openxmlformats.org/presentationml/2006/main">
  <p:tag name="MasterZOrder" val="3"/>
</p:tagLst>
</file>

<file path=ppt/tags/tag85.xml><?xml version="1.0" encoding="utf-8"?>
<p:tagLst xmlns:p="http://schemas.openxmlformats.org/presentationml/2006/main">
  <p:tag name="KSO_WM_UNIT_TYPE" val="i"/>
  <p:tag name="KSO_WM_UNIT_INDEX" val="3"/>
  <p:tag name="KSO_WM_UNIT_ID" val="_0*i*3"/>
  <p:tag name="KSO_WM_BEAUTIFY_FLAG" val="#wm#"/>
  <p:tag name="KSO_WM_TAG_VERSION" val="3.0"/>
  <p:tag name="KSO_WM_UNIT_LAYERLEVEL" val="1"/>
  <p:tag name="KSO_WM_TEMPLATE_CATEGORY" val="custom"/>
  <p:tag name="KSO_WM_TEMPLATE_USER_THEME" val="1"/>
</p:tagLst>
</file>

<file path=ppt/tags/tag86.xml><?xml version="1.0" encoding="utf-8"?>
<p:tagLst xmlns:p="http://schemas.openxmlformats.org/presentationml/2006/main">
  <p:tag name="KSO_WM_UNIT_TYPE" val="i"/>
  <p:tag name="KSO_WM_UNIT_INDEX" val="4"/>
  <p:tag name="KSO_WM_UNIT_ID" val="_0*i*4"/>
  <p:tag name="KSO_WM_BEAUTIFY_FLAG" val="#wm#"/>
  <p:tag name="KSO_WM_TAG_VERSION" val="3.0"/>
  <p:tag name="KSO_WM_UNIT_LAYERLEVEL" val="1"/>
  <p:tag name="KSO_WM_TEMPLATE_CATEGORY" val="custom"/>
  <p:tag name="KSO_WM_TEMPLATE_USER_THEME" val="1"/>
</p:tagLst>
</file>

<file path=ppt/tags/tag87.xml><?xml version="1.0" encoding="utf-8"?>
<p:tagLst xmlns:p="http://schemas.openxmlformats.org/presentationml/2006/main">
  <p:tag name="KSO_WM_UNIT_TYPE" val="i"/>
  <p:tag name="KSO_WM_UNIT_INDEX" val="5"/>
  <p:tag name="KSO_WM_UNIT_ID" val="_0*i*5"/>
  <p:tag name="KSO_WM_BEAUTIFY_FLAG" val="#wm#"/>
  <p:tag name="KSO_WM_TAG_VERSION" val="3.0"/>
  <p:tag name="KSO_WM_UNIT_LAYERLEVEL" val="1"/>
  <p:tag name="KSO_WM_TEMPLATE_CATEGORY" val="custom"/>
  <p:tag name="KSO_WM_TEMPLATE_USER_THEME" val="1"/>
</p:tagLst>
</file>

<file path=ppt/tags/tag88.xml><?xml version="1.0" encoding="utf-8"?>
<p:tagLst xmlns:p="http://schemas.openxmlformats.org/presentationml/2006/main">
  <p:tag name="MasterZOrder" val="4"/>
  <p:tag name="KSO_WM_UNIT_TYPE" val="i"/>
  <p:tag name="KSO_WM_UNIT_INDEX" val="6"/>
  <p:tag name="KSO_WM_UNIT_ID" val="_0*i*6"/>
  <p:tag name="KSO_WM_BEAUTIFY_FLAG" val="#wm#"/>
  <p:tag name="KSO_WM_TAG_VERSION" val="3.0"/>
  <p:tag name="KSO_WM_UNIT_LAYERLEVEL" val="1"/>
  <p:tag name="KSO_WM_TEMPLATE_CATEGORY" val="custom"/>
  <p:tag name="KSO_WM_TEMPLATE_USER_THEME" val="1"/>
</p:tagLst>
</file>

<file path=ppt/tags/tag89.xml><?xml version="1.0" encoding="utf-8"?>
<p:tagLst xmlns:p="http://schemas.openxmlformats.org/presentationml/2006/main">
  <p:tag name="MasterZOrder" val="5"/>
</p:tagLst>
</file>

<file path=ppt/tags/tag9.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CATEGORY" val="custom"/>
  <p:tag name="KSO_WM_TEMPLATE_USER_THEME" val="1"/>
</p:tagLst>
</file>

<file path=ppt/tags/tag90.xml><?xml version="1.0" encoding="utf-8"?>
<p:tagLst xmlns:p="http://schemas.openxmlformats.org/presentationml/2006/main">
  <p:tag name="KSO_WM_UNIT_TYPE" val="i"/>
  <p:tag name="KSO_WM_UNIT_INDEX" val="7"/>
  <p:tag name="KSO_WM_UNIT_ID" val="_0*i*7"/>
  <p:tag name="KSO_WM_BEAUTIFY_FLAG" val="#wm#"/>
  <p:tag name="KSO_WM_TAG_VERSION" val="3.0"/>
  <p:tag name="KSO_WM_UNIT_LAYERLEVEL" val="1"/>
  <p:tag name="KSO_WM_TEMPLATE_CATEGORY" val="custom"/>
  <p:tag name="KSO_WM_TEMPLATE_USER_THEME" val="1"/>
</p:tagLst>
</file>

<file path=ppt/tags/tag91.xml><?xml version="1.0" encoding="utf-8"?>
<p:tagLst xmlns:p="http://schemas.openxmlformats.org/presentationml/2006/main">
  <p:tag name="KSO_WM_UNIT_TYPE" val="i"/>
  <p:tag name="KSO_WM_UNIT_INDEX" val="8"/>
  <p:tag name="KSO_WM_UNIT_ID" val="_0*i*8"/>
  <p:tag name="KSO_WM_BEAUTIFY_FLAG" val="#wm#"/>
  <p:tag name="KSO_WM_TAG_VERSION" val="3.0"/>
  <p:tag name="KSO_WM_UNIT_LAYERLEVEL" val="1"/>
  <p:tag name="KSO_WM_TEMPLATE_CATEGORY" val="custom"/>
  <p:tag name="KSO_WM_TEMPLATE_USER_THEME" val="1"/>
</p:tagLst>
</file>

<file path=ppt/tags/tag92.xml><?xml version="1.0" encoding="utf-8"?>
<p:tagLst xmlns:p="http://schemas.openxmlformats.org/presentationml/2006/main">
  <p:tag name="KSO_WM_UNIT_TYPE" val="i"/>
  <p:tag name="KSO_WM_UNIT_INDEX" val="9"/>
  <p:tag name="KSO_WM_BEAUTIFY_FLAG" val="#wm#"/>
  <p:tag name="KSO_WM_TAG_VERSION" val="3.0"/>
  <p:tag name="KSO_WM_UNIT_ID" val="_0*i*9"/>
  <p:tag name="KSO_WM_UNIT_LAYERLEVEL" val="1"/>
  <p:tag name="KSO_WM_TEMPLATE_CATEGORY" val="custom"/>
  <p:tag name="KSO_WM_TEMPLATE_USER_THEME" val="1"/>
</p:tagLst>
</file>

<file path=ppt/tags/tag93.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Lst>
</file>

<file path=ppt/tags/tag94.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Lst>
</file>

<file path=ppt/tags/tag95.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Lst>
</file>

<file path=ppt/tags/tag96.xml><?xml version="1.0" encoding="utf-8"?>
<p:tagLst xmlns:p="http://schemas.openxmlformats.org/presentationml/2006/main">
  <p:tag name="KSO_WM_UNIT_TYPE" val="f"/>
  <p:tag name="KSO_WM_UNIT_INDEX" val="1"/>
  <p:tag name="KSO_WM_UNIT_ID" val="_0*f*1"/>
  <p:tag name="KSO_WM_BEAUTIFY_FLAG" val="#wm#"/>
  <p:tag name="KSO_WM_TAG_VERSION" val="3.0"/>
  <p:tag name="KSO_WM_UNIT_LAYERLEVEL" val="1"/>
  <p:tag name="KSO_WM_TEMPLATE_CATEGORY" val="custom"/>
  <p:tag name="KSO_WM_TEMPLATE_USER_THEME" val="1"/>
</p:tagLst>
</file>

<file path=ppt/tags/tag97.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CATEGORY" val="custom"/>
  <p:tag name="KSO_WM_TEMPLATE_USER_THEM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1A222C"/>
      </a:dk2>
      <a:lt2>
        <a:srgbClr val="F7F8FA"/>
      </a:lt2>
      <a:accent1>
        <a:srgbClr val="7D95B4"/>
      </a:accent1>
      <a:accent2>
        <a:srgbClr val="D7DFE7"/>
      </a:accent2>
      <a:accent3>
        <a:srgbClr val="3D5783"/>
      </a:accent3>
      <a:accent4>
        <a:srgbClr val="F9E8C9"/>
      </a:accent4>
      <a:accent5>
        <a:srgbClr val="F1A36D"/>
      </a:accent5>
      <a:accent6>
        <a:srgbClr val="F6C19E"/>
      </a:accent6>
      <a:hlink>
        <a:srgbClr val="0026E5"/>
      </a:hlink>
      <a:folHlink>
        <a:srgbClr val="7E1FAD"/>
      </a:folHlink>
    </a:clrScheme>
    <a:fontScheme name="Office">
      <a:majorFont>
        <a:latin typeface="微软雅黑"/>
        <a:ea typeface="微软雅黑"/>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微软雅黑"/>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
      <a:dk1>
        <a:srgbClr val="000000"/>
      </a:dk1>
      <a:lt1>
        <a:srgbClr val="FFFFFF"/>
      </a:lt1>
      <a:dk2>
        <a:srgbClr val="E8E8ED"/>
      </a:dk2>
      <a:lt2>
        <a:srgbClr val="FFFFFF"/>
      </a:lt2>
      <a:accent1>
        <a:srgbClr val="006599"/>
      </a:accent1>
      <a:accent2>
        <a:srgbClr val="1085C2"/>
      </a:accent2>
      <a:accent3>
        <a:srgbClr val="21A6EB"/>
      </a:accent3>
      <a:accent4>
        <a:srgbClr val="35B0CC"/>
      </a:accent4>
      <a:accent5>
        <a:srgbClr val="4DA566"/>
      </a:accent5>
      <a:accent6>
        <a:srgbClr val="659900"/>
      </a:accent6>
      <a:hlink>
        <a:srgbClr val="36303B"/>
      </a:hlink>
      <a:folHlink>
        <a:srgbClr val="948A5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6863</Words>
  <Application>WPS 演示</Application>
  <PresentationFormat>宽屏</PresentationFormat>
  <Paragraphs>306</Paragraphs>
  <Slides>9</Slides>
  <Notes>4</Notes>
  <HiddenSlides>0</HiddenSlides>
  <MMClips>0</MMClips>
  <ScaleCrop>false</ScaleCrop>
  <HeadingPairs>
    <vt:vector size="8" baseType="variant">
      <vt:variant>
        <vt:lpstr>已用的字体</vt:lpstr>
      </vt:variant>
      <vt:variant>
        <vt:i4>24</vt:i4>
      </vt:variant>
      <vt:variant>
        <vt:lpstr>主题</vt:lpstr>
      </vt:variant>
      <vt:variant>
        <vt:i4>6</vt:i4>
      </vt:variant>
      <vt:variant>
        <vt:lpstr>嵌入 OLE 服务器</vt:lpstr>
      </vt:variant>
      <vt:variant>
        <vt:i4>3</vt:i4>
      </vt:variant>
      <vt:variant>
        <vt:lpstr>幻灯片标题</vt:lpstr>
      </vt:variant>
      <vt:variant>
        <vt:i4>9</vt:i4>
      </vt:variant>
    </vt:vector>
  </HeadingPairs>
  <TitlesOfParts>
    <vt:vector size="42" baseType="lpstr">
      <vt:lpstr>Arial</vt:lpstr>
      <vt:lpstr>宋体</vt:lpstr>
      <vt:lpstr>Wingdings</vt:lpstr>
      <vt:lpstr>字魂35号-经典雅黑</vt:lpstr>
      <vt:lpstr>Verdana</vt:lpstr>
      <vt:lpstr>Times New Roman</vt:lpstr>
      <vt:lpstr>黑体</vt:lpstr>
      <vt:lpstr>Lao UI</vt:lpstr>
      <vt:lpstr>Segoe UI Symbol</vt:lpstr>
      <vt:lpstr>微软雅黑</vt:lpstr>
      <vt:lpstr>Calibri</vt:lpstr>
      <vt:lpstr>Calibri</vt:lpstr>
      <vt:lpstr>Wingdings</vt:lpstr>
      <vt:lpstr>Alimama ShuHeiTi</vt:lpstr>
      <vt:lpstr>MingLiU-ExtB</vt:lpstr>
      <vt:lpstr>MiSans</vt:lpstr>
      <vt:lpstr>Arial Unicode MS</vt:lpstr>
      <vt:lpstr>等线</vt:lpstr>
      <vt:lpstr>等线 Light</vt:lpstr>
      <vt:lpstr>Alimama ShuHeiTi</vt:lpstr>
      <vt:lpstr>MiSans</vt:lpstr>
      <vt:lpstr>Verdana</vt:lpstr>
      <vt:lpstr>字魂35号-经典雅黑</vt:lpstr>
      <vt:lpstr>-apple-system</vt:lpstr>
      <vt:lpstr>Office 主题</vt:lpstr>
      <vt:lpstr>3_Office 主题​​</vt:lpstr>
      <vt:lpstr>4_Office 主题​​</vt:lpstr>
      <vt:lpstr>2_Office 主题​​</vt:lpstr>
      <vt:lpstr>5_Office 主题​​</vt:lpstr>
      <vt:lpstr>6_Office 主题​​</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99</cp:lastModifiedBy>
  <cp:revision>197</cp:revision>
  <dcterms:created xsi:type="dcterms:W3CDTF">2019-06-19T02:08:00Z</dcterms:created>
  <dcterms:modified xsi:type="dcterms:W3CDTF">2026-06-02T10:32:18Z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59F1D09D21A642A68DCF2592AB430755_13</vt:lpwstr>
  </property>
</Properties>
</file>