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2.svg" ContentType="image/svg+xml"/>
  <Override PartName="/ppt/media/image3.svg" ContentType="image/svg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425" r:id="rId3"/>
    <p:sldId id="426" r:id="rId4"/>
    <p:sldId id="427" r:id="rId5"/>
    <p:sldId id="428" r:id="rId6"/>
    <p:sldId id="429" r:id="rId7"/>
    <p:sldId id="430" r:id="rId8"/>
    <p:sldId id="431" r:id="rId9"/>
    <p:sldId id="432" r:id="rId10"/>
    <p:sldId id="433" r:id="rId11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  <a:srgbClr val="285B9E"/>
    <a:srgbClr val="224C84"/>
    <a:srgbClr val="F2F5FB"/>
    <a:srgbClr val="B50B0B"/>
    <a:srgbClr val="1E59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7BE55CD-CDFE-440B-9718-99C3CB716325}" styleName="表样式 1 14">
    <a:wholeTbl>
      <a:tcTxStyle>
        <a:fontRef idx="none">
          <a:schemeClr val="tx1"/>
        </a:fontRef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bg1">
              <a:alpha val="0"/>
            </a:schemeClr>
          </a:solidFill>
        </a:fill>
      </a:tcStyle>
    </a:wholeTbl>
    <a:band2H>
      <a:tcStyle>
        <a:tcBdr/>
        <a:fill>
          <a:solidFill>
            <a:schemeClr val="accent1">
              <a:alpha val="25000"/>
              <a:lumMod val="40000"/>
              <a:lumOff val="60000"/>
            </a:schemeClr>
          </a:solidFill>
        </a:fill>
      </a:tcStyle>
    </a:band2H>
    <a:band1V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alpha val="25000"/>
              <a:lumMod val="40000"/>
              <a:lumOff val="60000"/>
            </a:schemeClr>
          </a:solidFill>
        </a:fill>
      </a:tcStyle>
    </a:band1V>
    <a:lastCol>
      <a:tcTxStyle b="on">
        <a:fontRef idx="none">
          <a:schemeClr val="tx1"/>
        </a:fontRef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alpha val="40000"/>
              <a:lumMod val="40000"/>
              <a:lumOff val="60000"/>
            </a:schemeClr>
          </a:solidFill>
        </a:fill>
      </a:tcStyle>
    </a:lastCol>
    <a:firstCol>
      <a:tcTxStyle b="on">
        <a:fontRef idx="none">
          <a:schemeClr val="tx1"/>
        </a:fontRef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alpha val="40000"/>
              <a:lumMod val="40000"/>
              <a:lumOff val="60000"/>
            </a:schemeClr>
          </a:solidFill>
        </a:fill>
      </a:tcStyle>
    </a:firstCol>
    <a:lastRow>
      <a:tcTxStyle b="on">
        <a:fontRef idx="none">
          <a:schemeClr val="bg1"/>
        </a:fontRef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lastRow>
    <a:firstRow>
      <a:tcTxStyle b="on">
        <a:fontRef idx="none">
          <a:schemeClr val="bg1"/>
        </a:fontRef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50C5DC-7757-42E0-AE4B-7CA8DFC0608C}" styleName="补充样式1">
    <a:wholeTbl>
      <a:tcTxStyle>
        <a:fontRef idx="none">
          <a:schemeClr val="tx1"/>
        </a:fontRef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9050" cmpd="sng">
              <a:solidFill>
                <a:schemeClr val="accent1"/>
              </a:solidFill>
              <a:prstDash val="solid"/>
            </a:ln>
          </a:top>
          <a:bottom>
            <a:ln w="19050" cmpd="sng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bg1">
              <a:alpha val="0"/>
            </a:schemeClr>
          </a:solidFill>
        </a:fill>
      </a:tcStyle>
    </a:wholeTbl>
    <a:band2H>
      <a:tcStyle>
        <a:tcBdr/>
        <a:fill>
          <a:solidFill>
            <a:schemeClr val="accent1">
              <a:alpha val="25000"/>
              <a:lumMod val="40000"/>
              <a:lumOff val="60000"/>
            </a:schemeClr>
          </a:solidFill>
        </a:fill>
      </a:tcStyle>
    </a:band2H>
    <a:band1V>
      <a:tcStyle>
        <a:tcBdr/>
        <a:fill>
          <a:solidFill>
            <a:schemeClr val="accent1">
              <a:alpha val="25000"/>
              <a:lumMod val="40000"/>
              <a:lumOff val="60000"/>
            </a:schemeClr>
          </a:solidFill>
        </a:fill>
      </a:tcStyle>
    </a:band1V>
    <a:lastCol>
      <a:tcTxStyle b="on">
        <a:fontRef idx="none">
          <a:schemeClr val="accent1"/>
        </a:fontRef>
      </a:tcTxStyle>
      <a:tcStyle>
        <a:tcBdr/>
        <a:fill>
          <a:solidFill>
            <a:schemeClr val="accent1">
              <a:alpha val="40000"/>
              <a:lumMod val="40000"/>
              <a:lumOff val="60000"/>
            </a:schemeClr>
          </a:solidFill>
        </a:fill>
      </a:tcStyle>
    </a:lastCol>
    <a:firstCol>
      <a:tcTxStyle b="on">
        <a:fontRef idx="none">
          <a:schemeClr val="accent1"/>
        </a:fontRef>
      </a:tcTxStyle>
      <a:tcStyle>
        <a:tcBdr/>
        <a:fill>
          <a:solidFill>
            <a:schemeClr val="accent1">
              <a:alpha val="40000"/>
              <a:lumMod val="40000"/>
              <a:lumOff val="60000"/>
            </a:schemeClr>
          </a:solidFill>
        </a:fill>
      </a:tcStyle>
    </a:firstCol>
    <a:lastRow>
      <a:tcTxStyle b="on">
        <a:fontRef idx="none">
          <a:schemeClr val="accent1"/>
        </a:fontRef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9525" cmpd="sng">
              <a:solidFill>
                <a:schemeClr val="accent1"/>
              </a:solidFill>
              <a:prstDash val="solid"/>
            </a:ln>
          </a:top>
          <a:bottom>
            <a:ln w="12700" cmpd="sng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bg1">
              <a:alpha val="0"/>
            </a:schemeClr>
          </a:solidFill>
        </a:fill>
      </a:tcStyle>
    </a:lastRow>
    <a:firstRow>
      <a:tcTxStyle b="on">
        <a:fontRef idx="none">
          <a:schemeClr val="accent1"/>
        </a:fontRef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9050" cmpd="sng">
              <a:solidFill>
                <a:schemeClr val="accent1"/>
              </a:solidFill>
              <a:prstDash val="solid"/>
            </a:ln>
          </a:top>
          <a:bottom>
            <a:ln w="9525" cmpd="sng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bg1">
              <a:alpha val="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 showGuides="1">
      <p:cViewPr varScale="1">
        <p:scale>
          <a:sx n="118" d="100"/>
          <a:sy n="118" d="100"/>
        </p:scale>
        <p:origin x="514" y="91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96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673E14-7F40-4CB7-AB55-F3EDCF924C2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D36FD0-D103-4633-AD8E-E65D58BACEC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1" Type="http://schemas.openxmlformats.org/officeDocument/2006/relationships/tags" Target="../tags/tag30.xml"/><Relationship Id="rId30" Type="http://schemas.openxmlformats.org/officeDocument/2006/relationships/tags" Target="../tags/tag29.xml"/><Relationship Id="rId3" Type="http://schemas.openxmlformats.org/officeDocument/2006/relationships/tags" Target="../tags/tag2.xml"/><Relationship Id="rId29" Type="http://schemas.openxmlformats.org/officeDocument/2006/relationships/tags" Target="../tags/tag28.xml"/><Relationship Id="rId28" Type="http://schemas.openxmlformats.org/officeDocument/2006/relationships/tags" Target="../tags/tag27.xml"/><Relationship Id="rId27" Type="http://schemas.openxmlformats.org/officeDocument/2006/relationships/tags" Target="../tags/tag26.xml"/><Relationship Id="rId26" Type="http://schemas.openxmlformats.org/officeDocument/2006/relationships/tags" Target="../tags/tag25.xml"/><Relationship Id="rId25" Type="http://schemas.openxmlformats.org/officeDocument/2006/relationships/tags" Target="../tags/tag24.xml"/><Relationship Id="rId24" Type="http://schemas.openxmlformats.org/officeDocument/2006/relationships/tags" Target="../tags/tag23.xml"/><Relationship Id="rId23" Type="http://schemas.openxmlformats.org/officeDocument/2006/relationships/tags" Target="../tags/tag22.xml"/><Relationship Id="rId22" Type="http://schemas.openxmlformats.org/officeDocument/2006/relationships/tags" Target="../tags/tag21.xml"/><Relationship Id="rId21" Type="http://schemas.openxmlformats.org/officeDocument/2006/relationships/tags" Target="../tags/tag20.xml"/><Relationship Id="rId20" Type="http://schemas.openxmlformats.org/officeDocument/2006/relationships/tags" Target="../tags/tag19.xml"/><Relationship Id="rId2" Type="http://schemas.openxmlformats.org/officeDocument/2006/relationships/tags" Target="../tags/tag1.xml"/><Relationship Id="rId19" Type="http://schemas.openxmlformats.org/officeDocument/2006/relationships/tags" Target="../tags/tag18.xml"/><Relationship Id="rId18" Type="http://schemas.openxmlformats.org/officeDocument/2006/relationships/tags" Target="../tags/tag17.xml"/><Relationship Id="rId17" Type="http://schemas.openxmlformats.org/officeDocument/2006/relationships/tags" Target="../tags/tag16.xml"/><Relationship Id="rId16" Type="http://schemas.openxmlformats.org/officeDocument/2006/relationships/tags" Target="../tags/tag15.xml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rgbClr val="F2F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79FB-8E1F-42B9-976B-D1D733C13D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42B5-9B30-457F-8900-BC618F0F3C95}" type="slidenum">
              <a:rPr lang="zh-CN" altLang="en-US" smtClean="0"/>
            </a:fld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11360377" y="6483456"/>
            <a:ext cx="363304" cy="0"/>
          </a:xfrm>
          <a:prstGeom prst="line">
            <a:avLst/>
          </a:prstGeom>
          <a:ln w="47625" cap="rnd">
            <a:solidFill>
              <a:srgbClr val="285B9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 userDrawn="1"/>
        </p:nvCxnSpPr>
        <p:spPr>
          <a:xfrm>
            <a:off x="11625221" y="6625378"/>
            <a:ext cx="98460" cy="0"/>
          </a:xfrm>
          <a:prstGeom prst="line">
            <a:avLst/>
          </a:prstGeom>
          <a:ln w="47625" cap="rnd">
            <a:solidFill>
              <a:srgbClr val="285B9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 userDrawn="1"/>
        </p:nvCxnSpPr>
        <p:spPr>
          <a:xfrm>
            <a:off x="11472558" y="6341533"/>
            <a:ext cx="251123" cy="0"/>
          </a:xfrm>
          <a:prstGeom prst="line">
            <a:avLst/>
          </a:prstGeom>
          <a:ln w="47625" cap="rnd">
            <a:solidFill>
              <a:srgbClr val="285B9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 userDrawn="1"/>
        </p:nvCxnSpPr>
        <p:spPr>
          <a:xfrm flipH="1">
            <a:off x="729644" y="6471445"/>
            <a:ext cx="10331027" cy="0"/>
          </a:xfrm>
          <a:prstGeom prst="line">
            <a:avLst/>
          </a:prstGeom>
          <a:ln w="12700">
            <a:solidFill>
              <a:srgbClr val="285B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79FB-8E1F-42B9-976B-D1D733C13D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42B5-9B30-457F-8900-BC618F0F3C9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79FB-8E1F-42B9-976B-D1D733C13D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42B5-9B30-457F-8900-BC618F0F3C9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79FB-8E1F-42B9-976B-D1D733C13D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42B5-9B30-457F-8900-BC618F0F3C9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rgbClr val="F2F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: 圆顶角 10"/>
          <p:cNvSpPr/>
          <p:nvPr userDrawn="1"/>
        </p:nvSpPr>
        <p:spPr>
          <a:xfrm rot="5400000" flipH="1" flipV="1">
            <a:off x="-193292" y="458535"/>
            <a:ext cx="680940" cy="185069"/>
          </a:xfrm>
          <a:prstGeom prst="round2SameRect">
            <a:avLst>
              <a:gd name="adj1" fmla="val 23010"/>
              <a:gd name="adj2" fmla="val 0"/>
            </a:avLst>
          </a:prstGeom>
          <a:solidFill>
            <a:srgbClr val="224C84"/>
          </a:solidFill>
          <a:ln w="66675" cap="flat" cmpd="sng" algn="ctr">
            <a:noFill/>
            <a:prstDash val="solid"/>
            <a:miter lim="800000"/>
          </a:ln>
          <a:effectLst>
            <a:outerShdw blurRad="101600" dist="114300" dir="2700000" algn="tl" rotWithShape="0">
              <a:srgbClr val="285B9E">
                <a:alpha val="7000"/>
              </a:srgbClr>
            </a:outerShdw>
          </a:effectLst>
        </p:spPr>
        <p:txBody>
          <a:bodyPr rtlCol="0" anchor="ctr"/>
          <a:lstStyle/>
          <a:p>
            <a:pPr algn="ctr">
              <a:defRPr/>
            </a:pPr>
            <a:endParaRPr lang="zh-CN" altLang="en-US" b="1" kern="0" dirty="0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79FB-8E1F-42B9-976B-D1D733C13D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42B5-9B30-457F-8900-BC618F0F3C95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12100560" y="6390640"/>
            <a:ext cx="91440" cy="467360"/>
          </a:xfrm>
          <a:prstGeom prst="rect">
            <a:avLst/>
          </a:prstGeom>
          <a:solidFill>
            <a:srgbClr val="285B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8" name="灯片编号占位符 4"/>
          <p:cNvSpPr txBox="1"/>
          <p:nvPr userDrawn="1"/>
        </p:nvSpPr>
        <p:spPr>
          <a:xfrm>
            <a:off x="11552872" y="6492875"/>
            <a:ext cx="516255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82C42B5-9B30-457F-8900-BC618F0F3C95}" type="slidenum">
              <a:rPr lang="zh-CN" altLang="en-US" sz="1400" smtClean="0">
                <a:solidFill>
                  <a:srgbClr val="285B9E"/>
                </a:solidFill>
              </a:rPr>
            </a:fld>
            <a:endParaRPr lang="zh-CN" altLang="en-US" sz="1400">
              <a:solidFill>
                <a:srgbClr val="285B9E"/>
              </a:solidFill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110490" y="114300"/>
            <a:ext cx="11971020" cy="6263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: 圆顶角 9"/>
          <p:cNvSpPr/>
          <p:nvPr userDrawn="1"/>
        </p:nvSpPr>
        <p:spPr>
          <a:xfrm rot="5400000" flipH="1">
            <a:off x="56234" y="244872"/>
            <a:ext cx="604519" cy="604520"/>
          </a:xfrm>
          <a:prstGeom prst="round2SameRect">
            <a:avLst>
              <a:gd name="adj1" fmla="val 4482"/>
              <a:gd name="adj2" fmla="val 0"/>
            </a:avLst>
          </a:prstGeom>
          <a:solidFill>
            <a:srgbClr val="285B9E"/>
          </a:solidFill>
          <a:ln w="66675" cap="flat" cmpd="sng" algn="ctr">
            <a:noFill/>
            <a:prstDash val="solid"/>
            <a:miter lim="800000"/>
          </a:ln>
          <a:effectLst>
            <a:outerShdw blurRad="101600" dist="114300" dir="2700000" algn="tl" rotWithShape="0">
              <a:srgbClr val="285B9E">
                <a:alpha val="7000"/>
              </a:srgbClr>
            </a:outerShdw>
          </a:effectLst>
        </p:spPr>
        <p:txBody>
          <a:bodyPr rtlCol="0" anchor="ctr"/>
          <a:lstStyle/>
          <a:p>
            <a:pPr algn="ctr">
              <a:defRPr/>
            </a:pPr>
            <a:endParaRPr lang="zh-CN" altLang="en-US" b="1" kern="0" dirty="0">
              <a:solidFill>
                <a:prstClr val="white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79FB-8E1F-42B9-976B-D1D733C13D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42B5-9B30-457F-8900-BC618F0F3C9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79FB-8E1F-42B9-976B-D1D733C13D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42B5-9B30-457F-8900-BC618F0F3C9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79FB-8E1F-42B9-976B-D1D733C13D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矩形 5"/>
          <p:cNvSpPr/>
          <p:nvPr userDrawn="1"/>
        </p:nvSpPr>
        <p:spPr>
          <a:xfrm>
            <a:off x="0" y="6543572"/>
            <a:ext cx="11346180" cy="314428"/>
          </a:xfrm>
          <a:prstGeom prst="rect">
            <a:avLst/>
          </a:prstGeom>
          <a:solidFill>
            <a:srgbClr val="285B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11374755" y="6543572"/>
            <a:ext cx="817245" cy="314428"/>
          </a:xfrm>
          <a:prstGeom prst="rect">
            <a:avLst/>
          </a:prstGeom>
          <a:solidFill>
            <a:srgbClr val="285B9E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8" name="组合 7"/>
          <p:cNvGrpSpPr/>
          <p:nvPr userDrawn="1"/>
        </p:nvGrpSpPr>
        <p:grpSpPr>
          <a:xfrm rot="5400000">
            <a:off x="10671169" y="6385221"/>
            <a:ext cx="317130" cy="394341"/>
            <a:chOff x="10638594" y="3550920"/>
            <a:chExt cx="2086528" cy="2594528"/>
          </a:xfrm>
          <a:solidFill>
            <a:schemeClr val="bg1"/>
          </a:solidFill>
        </p:grpSpPr>
        <p:sp>
          <p:nvSpPr>
            <p:cNvPr id="9" name="PA-椭圆 47"/>
            <p:cNvSpPr/>
            <p:nvPr>
              <p:custDataLst>
                <p:tags r:id="rId2"/>
              </p:custDataLst>
            </p:nvPr>
          </p:nvSpPr>
          <p:spPr>
            <a:xfrm>
              <a:off x="10638594" y="355092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" name="PA-椭圆 48"/>
            <p:cNvSpPr/>
            <p:nvPr>
              <p:custDataLst>
                <p:tags r:id="rId3"/>
              </p:custDataLst>
            </p:nvPr>
          </p:nvSpPr>
          <p:spPr>
            <a:xfrm>
              <a:off x="11133894" y="355092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" name="PA-椭圆 49"/>
            <p:cNvSpPr/>
            <p:nvPr>
              <p:custDataLst>
                <p:tags r:id="rId4"/>
              </p:custDataLst>
            </p:nvPr>
          </p:nvSpPr>
          <p:spPr>
            <a:xfrm>
              <a:off x="11629194" y="355092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" name="PA-椭圆 50"/>
            <p:cNvSpPr/>
            <p:nvPr>
              <p:custDataLst>
                <p:tags r:id="rId5"/>
              </p:custDataLst>
            </p:nvPr>
          </p:nvSpPr>
          <p:spPr>
            <a:xfrm>
              <a:off x="12124494" y="355092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3" name="PA-椭圆 51"/>
            <p:cNvSpPr/>
            <p:nvPr>
              <p:custDataLst>
                <p:tags r:id="rId6"/>
              </p:custDataLst>
            </p:nvPr>
          </p:nvSpPr>
          <p:spPr>
            <a:xfrm>
              <a:off x="12619794" y="355092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4" name="PA-椭圆 52"/>
            <p:cNvSpPr/>
            <p:nvPr>
              <p:custDataLst>
                <p:tags r:id="rId7"/>
              </p:custDataLst>
            </p:nvPr>
          </p:nvSpPr>
          <p:spPr>
            <a:xfrm>
              <a:off x="10638594" y="404876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5" name="PA-椭圆 53"/>
            <p:cNvSpPr/>
            <p:nvPr>
              <p:custDataLst>
                <p:tags r:id="rId8"/>
              </p:custDataLst>
            </p:nvPr>
          </p:nvSpPr>
          <p:spPr>
            <a:xfrm>
              <a:off x="11133894" y="404876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6" name="PA-椭圆 54"/>
            <p:cNvSpPr/>
            <p:nvPr>
              <p:custDataLst>
                <p:tags r:id="rId9"/>
              </p:custDataLst>
            </p:nvPr>
          </p:nvSpPr>
          <p:spPr>
            <a:xfrm>
              <a:off x="11629194" y="404876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7" name="PA-椭圆 55"/>
            <p:cNvSpPr/>
            <p:nvPr>
              <p:custDataLst>
                <p:tags r:id="rId10"/>
              </p:custDataLst>
            </p:nvPr>
          </p:nvSpPr>
          <p:spPr>
            <a:xfrm>
              <a:off x="12124494" y="404876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8" name="PA-椭圆 56"/>
            <p:cNvSpPr/>
            <p:nvPr>
              <p:custDataLst>
                <p:tags r:id="rId11"/>
              </p:custDataLst>
            </p:nvPr>
          </p:nvSpPr>
          <p:spPr>
            <a:xfrm>
              <a:off x="12619794" y="404876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9" name="PA-椭圆 57"/>
            <p:cNvSpPr/>
            <p:nvPr>
              <p:custDataLst>
                <p:tags r:id="rId12"/>
              </p:custDataLst>
            </p:nvPr>
          </p:nvSpPr>
          <p:spPr>
            <a:xfrm>
              <a:off x="10638594" y="454660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20" name="PA-椭圆 58"/>
            <p:cNvSpPr/>
            <p:nvPr>
              <p:custDataLst>
                <p:tags r:id="rId13"/>
              </p:custDataLst>
            </p:nvPr>
          </p:nvSpPr>
          <p:spPr>
            <a:xfrm>
              <a:off x="11133894" y="454660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21" name="PA-椭圆 59"/>
            <p:cNvSpPr/>
            <p:nvPr>
              <p:custDataLst>
                <p:tags r:id="rId14"/>
              </p:custDataLst>
            </p:nvPr>
          </p:nvSpPr>
          <p:spPr>
            <a:xfrm>
              <a:off x="11629194" y="454660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22" name="PA-椭圆 60"/>
            <p:cNvSpPr/>
            <p:nvPr>
              <p:custDataLst>
                <p:tags r:id="rId15"/>
              </p:custDataLst>
            </p:nvPr>
          </p:nvSpPr>
          <p:spPr>
            <a:xfrm>
              <a:off x="12124494" y="454660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23" name="PA-椭圆 61"/>
            <p:cNvSpPr/>
            <p:nvPr>
              <p:custDataLst>
                <p:tags r:id="rId16"/>
              </p:custDataLst>
            </p:nvPr>
          </p:nvSpPr>
          <p:spPr>
            <a:xfrm>
              <a:off x="12619794" y="454660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24" name="PA-椭圆 62"/>
            <p:cNvSpPr/>
            <p:nvPr>
              <p:custDataLst>
                <p:tags r:id="rId17"/>
              </p:custDataLst>
            </p:nvPr>
          </p:nvSpPr>
          <p:spPr>
            <a:xfrm>
              <a:off x="10638594" y="504444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25" name="PA-椭圆 63"/>
            <p:cNvSpPr/>
            <p:nvPr>
              <p:custDataLst>
                <p:tags r:id="rId18"/>
              </p:custDataLst>
            </p:nvPr>
          </p:nvSpPr>
          <p:spPr>
            <a:xfrm>
              <a:off x="11133894" y="504444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26" name="PA-椭圆 64"/>
            <p:cNvSpPr/>
            <p:nvPr>
              <p:custDataLst>
                <p:tags r:id="rId19"/>
              </p:custDataLst>
            </p:nvPr>
          </p:nvSpPr>
          <p:spPr>
            <a:xfrm>
              <a:off x="11629194" y="504444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27" name="PA-椭圆 65"/>
            <p:cNvSpPr/>
            <p:nvPr>
              <p:custDataLst>
                <p:tags r:id="rId20"/>
              </p:custDataLst>
            </p:nvPr>
          </p:nvSpPr>
          <p:spPr>
            <a:xfrm>
              <a:off x="12124494" y="504444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28" name="PA-椭圆 66"/>
            <p:cNvSpPr/>
            <p:nvPr>
              <p:custDataLst>
                <p:tags r:id="rId21"/>
              </p:custDataLst>
            </p:nvPr>
          </p:nvSpPr>
          <p:spPr>
            <a:xfrm>
              <a:off x="12619794" y="504444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29" name="PA-椭圆 67"/>
            <p:cNvSpPr/>
            <p:nvPr>
              <p:custDataLst>
                <p:tags r:id="rId22"/>
              </p:custDataLst>
            </p:nvPr>
          </p:nvSpPr>
          <p:spPr>
            <a:xfrm>
              <a:off x="10638594" y="554228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0" name="PA-椭圆 68"/>
            <p:cNvSpPr/>
            <p:nvPr>
              <p:custDataLst>
                <p:tags r:id="rId23"/>
              </p:custDataLst>
            </p:nvPr>
          </p:nvSpPr>
          <p:spPr>
            <a:xfrm>
              <a:off x="11133894" y="554228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1" name="PA-椭圆 69"/>
            <p:cNvSpPr/>
            <p:nvPr>
              <p:custDataLst>
                <p:tags r:id="rId24"/>
              </p:custDataLst>
            </p:nvPr>
          </p:nvSpPr>
          <p:spPr>
            <a:xfrm>
              <a:off x="11629194" y="554228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2" name="PA-椭圆 70"/>
            <p:cNvSpPr/>
            <p:nvPr>
              <p:custDataLst>
                <p:tags r:id="rId25"/>
              </p:custDataLst>
            </p:nvPr>
          </p:nvSpPr>
          <p:spPr>
            <a:xfrm>
              <a:off x="12124494" y="554228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3" name="PA-椭圆 71"/>
            <p:cNvSpPr/>
            <p:nvPr>
              <p:custDataLst>
                <p:tags r:id="rId26"/>
              </p:custDataLst>
            </p:nvPr>
          </p:nvSpPr>
          <p:spPr>
            <a:xfrm>
              <a:off x="12619794" y="554228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4" name="PA-椭圆 72"/>
            <p:cNvSpPr/>
            <p:nvPr>
              <p:custDataLst>
                <p:tags r:id="rId27"/>
              </p:custDataLst>
            </p:nvPr>
          </p:nvSpPr>
          <p:spPr>
            <a:xfrm>
              <a:off x="10638594" y="604012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5" name="PA-椭圆 73"/>
            <p:cNvSpPr/>
            <p:nvPr>
              <p:custDataLst>
                <p:tags r:id="rId28"/>
              </p:custDataLst>
            </p:nvPr>
          </p:nvSpPr>
          <p:spPr>
            <a:xfrm>
              <a:off x="11133894" y="604012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6" name="PA-椭圆 74"/>
            <p:cNvSpPr/>
            <p:nvPr>
              <p:custDataLst>
                <p:tags r:id="rId29"/>
              </p:custDataLst>
            </p:nvPr>
          </p:nvSpPr>
          <p:spPr>
            <a:xfrm>
              <a:off x="11629194" y="604012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7" name="PA-椭圆 75"/>
            <p:cNvSpPr/>
            <p:nvPr>
              <p:custDataLst>
                <p:tags r:id="rId30"/>
              </p:custDataLst>
            </p:nvPr>
          </p:nvSpPr>
          <p:spPr>
            <a:xfrm>
              <a:off x="12124494" y="604012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8" name="PA-椭圆 76"/>
            <p:cNvSpPr/>
            <p:nvPr>
              <p:custDataLst>
                <p:tags r:id="rId31"/>
              </p:custDataLst>
            </p:nvPr>
          </p:nvSpPr>
          <p:spPr>
            <a:xfrm>
              <a:off x="12619794" y="6040120"/>
              <a:ext cx="105328" cy="1053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39" name="灯片编号占位符 4"/>
          <p:cNvSpPr txBox="1"/>
          <p:nvPr userDrawn="1"/>
        </p:nvSpPr>
        <p:spPr>
          <a:xfrm>
            <a:off x="11652885" y="6548861"/>
            <a:ext cx="2667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82C42B5-9B30-457F-8900-BC618F0F3C95}" type="slidenum">
              <a:rPr lang="zh-CN" altLang="en-US" sz="1400" smtClean="0">
                <a:solidFill>
                  <a:srgbClr val="285B9E"/>
                </a:solidFill>
              </a:rPr>
            </a:fld>
            <a:endParaRPr lang="zh-CN" altLang="en-US" sz="1400">
              <a:solidFill>
                <a:srgbClr val="285B9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79FB-8E1F-42B9-976B-D1D733C13D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42B5-9B30-457F-8900-BC618F0F3C9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79FB-8E1F-42B9-976B-D1D733C13D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42B5-9B30-457F-8900-BC618F0F3C9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79FB-8E1F-42B9-976B-D1D733C13D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42B5-9B30-457F-8900-BC618F0F3C9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D79FB-8E1F-42B9-976B-D1D733C13D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42B5-9B30-457F-8900-BC618F0F3C9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39.xml"/><Relationship Id="rId8" Type="http://schemas.openxmlformats.org/officeDocument/2006/relationships/tags" Target="../tags/tag38.xml"/><Relationship Id="rId7" Type="http://schemas.openxmlformats.org/officeDocument/2006/relationships/tags" Target="../tags/tag37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33" Type="http://schemas.openxmlformats.org/officeDocument/2006/relationships/slideLayout" Target="../slideLayouts/slideLayout1.xml"/><Relationship Id="rId32" Type="http://schemas.openxmlformats.org/officeDocument/2006/relationships/image" Target="../media/image2.svg"/><Relationship Id="rId31" Type="http://schemas.openxmlformats.org/officeDocument/2006/relationships/image" Target="../media/image1.png"/><Relationship Id="rId30" Type="http://schemas.openxmlformats.org/officeDocument/2006/relationships/tags" Target="../tags/tag60.xml"/><Relationship Id="rId3" Type="http://schemas.openxmlformats.org/officeDocument/2006/relationships/tags" Target="../tags/tag33.xml"/><Relationship Id="rId29" Type="http://schemas.openxmlformats.org/officeDocument/2006/relationships/tags" Target="../tags/tag59.xml"/><Relationship Id="rId28" Type="http://schemas.openxmlformats.org/officeDocument/2006/relationships/tags" Target="../tags/tag58.xml"/><Relationship Id="rId27" Type="http://schemas.openxmlformats.org/officeDocument/2006/relationships/tags" Target="../tags/tag57.xml"/><Relationship Id="rId26" Type="http://schemas.openxmlformats.org/officeDocument/2006/relationships/tags" Target="../tags/tag56.xml"/><Relationship Id="rId25" Type="http://schemas.openxmlformats.org/officeDocument/2006/relationships/tags" Target="../tags/tag55.xml"/><Relationship Id="rId24" Type="http://schemas.openxmlformats.org/officeDocument/2006/relationships/tags" Target="../tags/tag54.xml"/><Relationship Id="rId23" Type="http://schemas.openxmlformats.org/officeDocument/2006/relationships/tags" Target="../tags/tag53.xml"/><Relationship Id="rId22" Type="http://schemas.openxmlformats.org/officeDocument/2006/relationships/tags" Target="../tags/tag52.xml"/><Relationship Id="rId21" Type="http://schemas.openxmlformats.org/officeDocument/2006/relationships/tags" Target="../tags/tag51.xml"/><Relationship Id="rId20" Type="http://schemas.openxmlformats.org/officeDocument/2006/relationships/tags" Target="../tags/tag50.xml"/><Relationship Id="rId2" Type="http://schemas.openxmlformats.org/officeDocument/2006/relationships/tags" Target="../tags/tag32.xml"/><Relationship Id="rId19" Type="http://schemas.openxmlformats.org/officeDocument/2006/relationships/tags" Target="../tags/tag49.xml"/><Relationship Id="rId18" Type="http://schemas.openxmlformats.org/officeDocument/2006/relationships/tags" Target="../tags/tag48.xml"/><Relationship Id="rId17" Type="http://schemas.openxmlformats.org/officeDocument/2006/relationships/tags" Target="../tags/tag47.xml"/><Relationship Id="rId16" Type="http://schemas.openxmlformats.org/officeDocument/2006/relationships/tags" Target="../tags/tag46.xml"/><Relationship Id="rId15" Type="http://schemas.openxmlformats.org/officeDocument/2006/relationships/tags" Target="../tags/tag45.xml"/><Relationship Id="rId14" Type="http://schemas.openxmlformats.org/officeDocument/2006/relationships/tags" Target="../tags/tag44.xml"/><Relationship Id="rId13" Type="http://schemas.openxmlformats.org/officeDocument/2006/relationships/tags" Target="../tags/tag43.xml"/><Relationship Id="rId12" Type="http://schemas.openxmlformats.org/officeDocument/2006/relationships/tags" Target="../tags/tag42.xml"/><Relationship Id="rId11" Type="http://schemas.openxmlformats.org/officeDocument/2006/relationships/tags" Target="../tags/tag41.xml"/><Relationship Id="rId10" Type="http://schemas.openxmlformats.org/officeDocument/2006/relationships/tags" Target="../tags/tag40.xml"/><Relationship Id="rId1" Type="http://schemas.openxmlformats.org/officeDocument/2006/relationships/tags" Target="../tags/tag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.xml"/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65.xml"/><Relationship Id="rId1" Type="http://schemas.openxmlformats.org/officeDocument/2006/relationships/tags" Target="../tags/tag6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74.xml"/><Relationship Id="rId8" Type="http://schemas.openxmlformats.org/officeDocument/2006/relationships/tags" Target="../tags/tag73.xml"/><Relationship Id="rId7" Type="http://schemas.openxmlformats.org/officeDocument/2006/relationships/tags" Target="../tags/tag72.xml"/><Relationship Id="rId6" Type="http://schemas.openxmlformats.org/officeDocument/2006/relationships/tags" Target="../tags/tag71.xml"/><Relationship Id="rId5" Type="http://schemas.openxmlformats.org/officeDocument/2006/relationships/tags" Target="../tags/tag70.xml"/><Relationship Id="rId4" Type="http://schemas.openxmlformats.org/officeDocument/2006/relationships/tags" Target="../tags/tag69.xml"/><Relationship Id="rId33" Type="http://schemas.openxmlformats.org/officeDocument/2006/relationships/slideLayout" Target="../slideLayouts/slideLayout1.xml"/><Relationship Id="rId32" Type="http://schemas.openxmlformats.org/officeDocument/2006/relationships/image" Target="../media/image3.svg"/><Relationship Id="rId31" Type="http://schemas.openxmlformats.org/officeDocument/2006/relationships/image" Target="../media/image1.png"/><Relationship Id="rId30" Type="http://schemas.openxmlformats.org/officeDocument/2006/relationships/tags" Target="../tags/tag95.xml"/><Relationship Id="rId3" Type="http://schemas.openxmlformats.org/officeDocument/2006/relationships/tags" Target="../tags/tag68.xml"/><Relationship Id="rId29" Type="http://schemas.openxmlformats.org/officeDocument/2006/relationships/tags" Target="../tags/tag94.xml"/><Relationship Id="rId28" Type="http://schemas.openxmlformats.org/officeDocument/2006/relationships/tags" Target="../tags/tag93.xml"/><Relationship Id="rId27" Type="http://schemas.openxmlformats.org/officeDocument/2006/relationships/tags" Target="../tags/tag92.xml"/><Relationship Id="rId26" Type="http://schemas.openxmlformats.org/officeDocument/2006/relationships/tags" Target="../tags/tag91.xml"/><Relationship Id="rId25" Type="http://schemas.openxmlformats.org/officeDocument/2006/relationships/tags" Target="../tags/tag90.xml"/><Relationship Id="rId24" Type="http://schemas.openxmlformats.org/officeDocument/2006/relationships/tags" Target="../tags/tag89.xml"/><Relationship Id="rId23" Type="http://schemas.openxmlformats.org/officeDocument/2006/relationships/tags" Target="../tags/tag88.xml"/><Relationship Id="rId22" Type="http://schemas.openxmlformats.org/officeDocument/2006/relationships/tags" Target="../tags/tag87.xml"/><Relationship Id="rId21" Type="http://schemas.openxmlformats.org/officeDocument/2006/relationships/tags" Target="../tags/tag86.xml"/><Relationship Id="rId20" Type="http://schemas.openxmlformats.org/officeDocument/2006/relationships/tags" Target="../tags/tag85.xml"/><Relationship Id="rId2" Type="http://schemas.openxmlformats.org/officeDocument/2006/relationships/tags" Target="../tags/tag67.xml"/><Relationship Id="rId19" Type="http://schemas.openxmlformats.org/officeDocument/2006/relationships/tags" Target="../tags/tag84.xml"/><Relationship Id="rId18" Type="http://schemas.openxmlformats.org/officeDocument/2006/relationships/tags" Target="../tags/tag83.xml"/><Relationship Id="rId17" Type="http://schemas.openxmlformats.org/officeDocument/2006/relationships/tags" Target="../tags/tag82.xml"/><Relationship Id="rId16" Type="http://schemas.openxmlformats.org/officeDocument/2006/relationships/tags" Target="../tags/tag81.xml"/><Relationship Id="rId15" Type="http://schemas.openxmlformats.org/officeDocument/2006/relationships/tags" Target="../tags/tag80.xml"/><Relationship Id="rId14" Type="http://schemas.openxmlformats.org/officeDocument/2006/relationships/tags" Target="../tags/tag79.xml"/><Relationship Id="rId13" Type="http://schemas.openxmlformats.org/officeDocument/2006/relationships/tags" Target="../tags/tag78.xml"/><Relationship Id="rId12" Type="http://schemas.openxmlformats.org/officeDocument/2006/relationships/tags" Target="../tags/tag77.xml"/><Relationship Id="rId11" Type="http://schemas.openxmlformats.org/officeDocument/2006/relationships/tags" Target="../tags/tag76.xml"/><Relationship Id="rId10" Type="http://schemas.openxmlformats.org/officeDocument/2006/relationships/tags" Target="../tags/tag75.xml"/><Relationship Id="rId1" Type="http://schemas.openxmlformats.org/officeDocument/2006/relationships/tags" Target="../tags/tag6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组合 46"/>
          <p:cNvGrpSpPr/>
          <p:nvPr/>
        </p:nvGrpSpPr>
        <p:grpSpPr>
          <a:xfrm>
            <a:off x="311284" y="3342320"/>
            <a:ext cx="6023476" cy="343492"/>
            <a:chOff x="182880" y="2880360"/>
            <a:chExt cx="6484620" cy="1032748"/>
          </a:xfrm>
        </p:grpSpPr>
        <p:sp>
          <p:nvSpPr>
            <p:cNvPr id="45" name="椭圆 44"/>
            <p:cNvSpPr/>
            <p:nvPr/>
          </p:nvSpPr>
          <p:spPr>
            <a:xfrm>
              <a:off x="381001" y="3707368"/>
              <a:ext cx="6096000" cy="205740"/>
            </a:xfrm>
            <a:prstGeom prst="ellipse">
              <a:avLst/>
            </a:prstGeom>
            <a:gradFill flip="none" rotWithShape="1">
              <a:gsLst>
                <a:gs pos="0">
                  <a:srgbClr val="285B9E"/>
                </a:gs>
                <a:gs pos="100000">
                  <a:srgbClr val="F2F5FB"/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6" name="矩形 45"/>
            <p:cNvSpPr/>
            <p:nvPr/>
          </p:nvSpPr>
          <p:spPr>
            <a:xfrm>
              <a:off x="182880" y="2880360"/>
              <a:ext cx="6484620" cy="943860"/>
            </a:xfrm>
            <a:prstGeom prst="rect">
              <a:avLst/>
            </a:prstGeom>
            <a:solidFill>
              <a:srgbClr val="F2F5F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6" name="文本框 5"/>
          <p:cNvSpPr txBox="1"/>
          <p:nvPr/>
        </p:nvSpPr>
        <p:spPr>
          <a:xfrm>
            <a:off x="676304" y="2356866"/>
            <a:ext cx="5269230" cy="1322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8000" b="1" dirty="0">
                <a:solidFill>
                  <a:schemeClr val="accent1">
                    <a:lumMod val="75000"/>
                  </a:schemeClr>
                </a:solidFill>
                <a:cs typeface="+mn-ea"/>
                <a:sym typeface="+mn-lt"/>
              </a:rPr>
              <a:t>通痹止痛油</a:t>
            </a:r>
            <a:endParaRPr lang="zh-CN" altLang="en-US" sz="8000" b="1" dirty="0">
              <a:solidFill>
                <a:schemeClr val="accent1">
                  <a:lumMod val="75000"/>
                </a:schemeClr>
              </a:solidFill>
              <a:cs typeface="+mn-ea"/>
              <a:sym typeface="+mn-lt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53440" y="4748530"/>
            <a:ext cx="5241925" cy="438785"/>
            <a:chOff x="2708160" y="3495901"/>
            <a:chExt cx="3125496" cy="438814"/>
          </a:xfrm>
        </p:grpSpPr>
        <p:sp>
          <p:nvSpPr>
            <p:cNvPr id="9" name="矩形: 圆角 8"/>
            <p:cNvSpPr/>
            <p:nvPr/>
          </p:nvSpPr>
          <p:spPr>
            <a:xfrm>
              <a:off x="2708160" y="3495901"/>
              <a:ext cx="3125496" cy="438814"/>
            </a:xfrm>
            <a:prstGeom prst="roundRect">
              <a:avLst>
                <a:gd name="adj" fmla="val 50000"/>
              </a:avLst>
            </a:prstGeom>
            <a:solidFill>
              <a:srgbClr val="285B9E"/>
            </a:solidFill>
            <a:ln w="12700" cap="flat" cmpd="sng" algn="ctr">
              <a:noFill/>
              <a:prstDash val="solid"/>
              <a:miter lim="800000"/>
            </a:ln>
            <a:effectLst>
              <a:outerShdw blurRad="101600" dist="88900" dir="2700000" algn="tl" rotWithShape="0">
                <a:srgbClr val="285B9E">
                  <a:alpha val="16000"/>
                </a:srgbClr>
              </a:outerShdw>
            </a:effectLst>
          </p:spPr>
          <p:txBody>
            <a:bodyPr rtlCol="0" anchor="ctr"/>
            <a:lstStyle/>
            <a:p>
              <a:pPr algn="ctr">
                <a:defRPr/>
              </a:pPr>
              <a:endParaRPr lang="zh-CN" altLang="en-US" kern="0" dirty="0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2842191" y="3530828"/>
              <a:ext cx="2821087" cy="36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zh-CN" altLang="en-US" kern="0" dirty="0">
                  <a:solidFill>
                    <a:prstClr val="white"/>
                  </a:solidFill>
                  <a:cs typeface="+mn-ea"/>
                  <a:sym typeface="+mn-lt"/>
                </a:rPr>
                <a:t>上市许可持有人：澳邦药厂有限公司</a:t>
              </a:r>
              <a:endParaRPr lang="zh-CN" altLang="en-US" kern="0" dirty="0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6" name="矩形: 圆顶角 15"/>
          <p:cNvSpPr/>
          <p:nvPr/>
        </p:nvSpPr>
        <p:spPr>
          <a:xfrm flipV="1">
            <a:off x="9680567" y="-10869"/>
            <a:ext cx="1679810" cy="2023763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285B9E"/>
          </a:solidFill>
          <a:ln w="12700" cap="flat" cmpd="sng" algn="ctr">
            <a:noFill/>
            <a:prstDash val="solid"/>
            <a:miter lim="800000"/>
          </a:ln>
          <a:effectLst>
            <a:outerShdw blurRad="101600" dist="88900" dir="2700000" algn="tl" rotWithShape="0">
              <a:srgbClr val="285B9E">
                <a:alpha val="16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kern="0">
              <a:solidFill>
                <a:prstClr val="white"/>
              </a:solidFill>
              <a:cs typeface="+mn-ea"/>
              <a:sym typeface="+mn-lt"/>
            </a:endParaRPr>
          </a:p>
        </p:txBody>
      </p:sp>
      <p:grpSp>
        <p:nvGrpSpPr>
          <p:cNvPr id="78" name="组合 77"/>
          <p:cNvGrpSpPr/>
          <p:nvPr/>
        </p:nvGrpSpPr>
        <p:grpSpPr>
          <a:xfrm>
            <a:off x="953690" y="737039"/>
            <a:ext cx="707721" cy="880028"/>
            <a:chOff x="10638594" y="3550920"/>
            <a:chExt cx="2086528" cy="2594528"/>
          </a:xfrm>
        </p:grpSpPr>
        <p:sp>
          <p:nvSpPr>
            <p:cNvPr id="48" name="PA-椭圆 47"/>
            <p:cNvSpPr/>
            <p:nvPr>
              <p:custDataLst>
                <p:tags r:id="rId1"/>
              </p:custDataLst>
            </p:nvPr>
          </p:nvSpPr>
          <p:spPr>
            <a:xfrm>
              <a:off x="10638594" y="3550920"/>
              <a:ext cx="105328" cy="105328"/>
            </a:xfrm>
            <a:prstGeom prst="ellipse">
              <a:avLst/>
            </a:prstGeom>
            <a:solidFill>
              <a:srgbClr val="285B9E">
                <a:alpha val="3481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9" name="PA-椭圆 48"/>
            <p:cNvSpPr/>
            <p:nvPr>
              <p:custDataLst>
                <p:tags r:id="rId2"/>
              </p:custDataLst>
            </p:nvPr>
          </p:nvSpPr>
          <p:spPr>
            <a:xfrm>
              <a:off x="11133894" y="3550920"/>
              <a:ext cx="105328" cy="105328"/>
            </a:xfrm>
            <a:prstGeom prst="ellipse">
              <a:avLst/>
            </a:prstGeom>
            <a:solidFill>
              <a:srgbClr val="285B9E">
                <a:alpha val="6051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0" name="PA-椭圆 49"/>
            <p:cNvSpPr/>
            <p:nvPr>
              <p:custDataLst>
                <p:tags r:id="rId3"/>
              </p:custDataLst>
            </p:nvPr>
          </p:nvSpPr>
          <p:spPr>
            <a:xfrm>
              <a:off x="11629194" y="3550920"/>
              <a:ext cx="105328" cy="105328"/>
            </a:xfrm>
            <a:prstGeom prst="ellipse">
              <a:avLst/>
            </a:prstGeom>
            <a:solidFill>
              <a:srgbClr val="285B9E">
                <a:alpha val="8498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1" name="PA-椭圆 50"/>
            <p:cNvSpPr/>
            <p:nvPr>
              <p:custDataLst>
                <p:tags r:id="rId4"/>
              </p:custDataLst>
            </p:nvPr>
          </p:nvSpPr>
          <p:spPr>
            <a:xfrm>
              <a:off x="12124494" y="3550920"/>
              <a:ext cx="105328" cy="105328"/>
            </a:xfrm>
            <a:prstGeom prst="ellipse">
              <a:avLst/>
            </a:prstGeom>
            <a:solidFill>
              <a:srgbClr val="285B9E">
                <a:alpha val="8212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2" name="PA-椭圆 51"/>
            <p:cNvSpPr/>
            <p:nvPr>
              <p:custDataLst>
                <p:tags r:id="rId5"/>
              </p:custDataLst>
            </p:nvPr>
          </p:nvSpPr>
          <p:spPr>
            <a:xfrm>
              <a:off x="12619794" y="3550920"/>
              <a:ext cx="105328" cy="105328"/>
            </a:xfrm>
            <a:prstGeom prst="ellipse">
              <a:avLst/>
            </a:prstGeom>
            <a:solidFill>
              <a:srgbClr val="285B9E">
                <a:alpha val="5446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3" name="PA-椭圆 52"/>
            <p:cNvSpPr/>
            <p:nvPr>
              <p:custDataLst>
                <p:tags r:id="rId6"/>
              </p:custDataLst>
            </p:nvPr>
          </p:nvSpPr>
          <p:spPr>
            <a:xfrm>
              <a:off x="10638594" y="4048760"/>
              <a:ext cx="105328" cy="105328"/>
            </a:xfrm>
            <a:prstGeom prst="ellipse">
              <a:avLst/>
            </a:prstGeom>
            <a:solidFill>
              <a:srgbClr val="285B9E">
                <a:alpha val="4248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4" name="PA-椭圆 53"/>
            <p:cNvSpPr/>
            <p:nvPr>
              <p:custDataLst>
                <p:tags r:id="rId7"/>
              </p:custDataLst>
            </p:nvPr>
          </p:nvSpPr>
          <p:spPr>
            <a:xfrm>
              <a:off x="11133894" y="4048760"/>
              <a:ext cx="105328" cy="105328"/>
            </a:xfrm>
            <a:prstGeom prst="ellipse">
              <a:avLst/>
            </a:prstGeom>
            <a:solidFill>
              <a:srgbClr val="285B9E">
                <a:alpha val="8814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5" name="PA-椭圆 54"/>
            <p:cNvSpPr/>
            <p:nvPr>
              <p:custDataLst>
                <p:tags r:id="rId8"/>
              </p:custDataLst>
            </p:nvPr>
          </p:nvSpPr>
          <p:spPr>
            <a:xfrm>
              <a:off x="11629194" y="4048760"/>
              <a:ext cx="105328" cy="105328"/>
            </a:xfrm>
            <a:prstGeom prst="ellipse">
              <a:avLst/>
            </a:prstGeom>
            <a:solidFill>
              <a:srgbClr val="285B9E">
                <a:alpha val="2038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6" name="PA-椭圆 55"/>
            <p:cNvSpPr/>
            <p:nvPr>
              <p:custDataLst>
                <p:tags r:id="rId9"/>
              </p:custDataLst>
            </p:nvPr>
          </p:nvSpPr>
          <p:spPr>
            <a:xfrm>
              <a:off x="12124494" y="4048760"/>
              <a:ext cx="105328" cy="105328"/>
            </a:xfrm>
            <a:prstGeom prst="ellipse">
              <a:avLst/>
            </a:prstGeom>
            <a:solidFill>
              <a:srgbClr val="285B9E">
                <a:alpha val="4345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7" name="PA-椭圆 56"/>
            <p:cNvSpPr/>
            <p:nvPr>
              <p:custDataLst>
                <p:tags r:id="rId10"/>
              </p:custDataLst>
            </p:nvPr>
          </p:nvSpPr>
          <p:spPr>
            <a:xfrm>
              <a:off x="12619794" y="4048760"/>
              <a:ext cx="105328" cy="105328"/>
            </a:xfrm>
            <a:prstGeom prst="ellipse">
              <a:avLst/>
            </a:prstGeom>
            <a:solidFill>
              <a:srgbClr val="285B9E">
                <a:alpha val="3090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8" name="PA-椭圆 57"/>
            <p:cNvSpPr/>
            <p:nvPr>
              <p:custDataLst>
                <p:tags r:id="rId11"/>
              </p:custDataLst>
            </p:nvPr>
          </p:nvSpPr>
          <p:spPr>
            <a:xfrm>
              <a:off x="10638594" y="4546600"/>
              <a:ext cx="105328" cy="105328"/>
            </a:xfrm>
            <a:prstGeom prst="ellipse">
              <a:avLst/>
            </a:prstGeom>
            <a:solidFill>
              <a:srgbClr val="285B9E">
                <a:alpha val="7692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9" name="PA-椭圆 58"/>
            <p:cNvSpPr/>
            <p:nvPr>
              <p:custDataLst>
                <p:tags r:id="rId12"/>
              </p:custDataLst>
            </p:nvPr>
          </p:nvSpPr>
          <p:spPr>
            <a:xfrm>
              <a:off x="11133894" y="4546600"/>
              <a:ext cx="105328" cy="105328"/>
            </a:xfrm>
            <a:prstGeom prst="ellipse">
              <a:avLst/>
            </a:prstGeom>
            <a:solidFill>
              <a:srgbClr val="285B9E">
                <a:alpha val="3662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0" name="PA-椭圆 59"/>
            <p:cNvSpPr/>
            <p:nvPr>
              <p:custDataLst>
                <p:tags r:id="rId13"/>
              </p:custDataLst>
            </p:nvPr>
          </p:nvSpPr>
          <p:spPr>
            <a:xfrm>
              <a:off x="11629194" y="4546600"/>
              <a:ext cx="105328" cy="105328"/>
            </a:xfrm>
            <a:prstGeom prst="ellipse">
              <a:avLst/>
            </a:prstGeom>
            <a:solidFill>
              <a:srgbClr val="285B9E">
                <a:alpha val="9088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1" name="PA-椭圆 60"/>
            <p:cNvSpPr/>
            <p:nvPr>
              <p:custDataLst>
                <p:tags r:id="rId14"/>
              </p:custDataLst>
            </p:nvPr>
          </p:nvSpPr>
          <p:spPr>
            <a:xfrm>
              <a:off x="12124494" y="4546600"/>
              <a:ext cx="105328" cy="105328"/>
            </a:xfrm>
            <a:prstGeom prst="ellipse">
              <a:avLst/>
            </a:prstGeom>
            <a:solidFill>
              <a:srgbClr val="285B9E">
                <a:alpha val="1246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2" name="PA-椭圆 61"/>
            <p:cNvSpPr/>
            <p:nvPr>
              <p:custDataLst>
                <p:tags r:id="rId15"/>
              </p:custDataLst>
            </p:nvPr>
          </p:nvSpPr>
          <p:spPr>
            <a:xfrm>
              <a:off x="12619794" y="4546600"/>
              <a:ext cx="105328" cy="105328"/>
            </a:xfrm>
            <a:prstGeom prst="ellipse">
              <a:avLst/>
            </a:prstGeom>
            <a:solidFill>
              <a:srgbClr val="285B9E">
                <a:alpha val="8411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3" name="PA-椭圆 62"/>
            <p:cNvSpPr/>
            <p:nvPr>
              <p:custDataLst>
                <p:tags r:id="rId16"/>
              </p:custDataLst>
            </p:nvPr>
          </p:nvSpPr>
          <p:spPr>
            <a:xfrm>
              <a:off x="10638594" y="5044440"/>
              <a:ext cx="105328" cy="105328"/>
            </a:xfrm>
            <a:prstGeom prst="ellipse">
              <a:avLst/>
            </a:prstGeom>
            <a:solidFill>
              <a:srgbClr val="285B9E">
                <a:alpha val="593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4" name="PA-椭圆 63"/>
            <p:cNvSpPr/>
            <p:nvPr>
              <p:custDataLst>
                <p:tags r:id="rId17"/>
              </p:custDataLst>
            </p:nvPr>
          </p:nvSpPr>
          <p:spPr>
            <a:xfrm>
              <a:off x="11133894" y="5044440"/>
              <a:ext cx="105328" cy="105328"/>
            </a:xfrm>
            <a:prstGeom prst="ellipse">
              <a:avLst/>
            </a:prstGeom>
            <a:solidFill>
              <a:srgbClr val="285B9E">
                <a:alpha val="9414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5" name="PA-椭圆 64"/>
            <p:cNvSpPr/>
            <p:nvPr>
              <p:custDataLst>
                <p:tags r:id="rId18"/>
              </p:custDataLst>
            </p:nvPr>
          </p:nvSpPr>
          <p:spPr>
            <a:xfrm>
              <a:off x="11629194" y="5044440"/>
              <a:ext cx="105328" cy="105328"/>
            </a:xfrm>
            <a:prstGeom prst="ellipse">
              <a:avLst/>
            </a:prstGeom>
            <a:solidFill>
              <a:srgbClr val="285B9E">
                <a:alpha val="1479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6" name="PA-椭圆 65"/>
            <p:cNvSpPr/>
            <p:nvPr>
              <p:custDataLst>
                <p:tags r:id="rId19"/>
              </p:custDataLst>
            </p:nvPr>
          </p:nvSpPr>
          <p:spPr>
            <a:xfrm>
              <a:off x="12124494" y="5044440"/>
              <a:ext cx="105328" cy="105328"/>
            </a:xfrm>
            <a:prstGeom prst="ellipse">
              <a:avLst/>
            </a:prstGeom>
            <a:solidFill>
              <a:srgbClr val="285B9E">
                <a:alpha val="3641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7" name="PA-椭圆 66"/>
            <p:cNvSpPr/>
            <p:nvPr>
              <p:custDataLst>
                <p:tags r:id="rId20"/>
              </p:custDataLst>
            </p:nvPr>
          </p:nvSpPr>
          <p:spPr>
            <a:xfrm>
              <a:off x="12619794" y="5044440"/>
              <a:ext cx="105328" cy="105328"/>
            </a:xfrm>
            <a:prstGeom prst="ellipse">
              <a:avLst/>
            </a:prstGeom>
            <a:solidFill>
              <a:srgbClr val="285B9E">
                <a:alpha val="3860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8" name="PA-椭圆 67"/>
            <p:cNvSpPr/>
            <p:nvPr>
              <p:custDataLst>
                <p:tags r:id="rId21"/>
              </p:custDataLst>
            </p:nvPr>
          </p:nvSpPr>
          <p:spPr>
            <a:xfrm>
              <a:off x="10638594" y="5542280"/>
              <a:ext cx="105328" cy="105328"/>
            </a:xfrm>
            <a:prstGeom prst="ellipse">
              <a:avLst/>
            </a:prstGeom>
            <a:solidFill>
              <a:srgbClr val="285B9E">
                <a:alpha val="7120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9" name="PA-椭圆 68"/>
            <p:cNvSpPr/>
            <p:nvPr>
              <p:custDataLst>
                <p:tags r:id="rId22"/>
              </p:custDataLst>
            </p:nvPr>
          </p:nvSpPr>
          <p:spPr>
            <a:xfrm>
              <a:off x="11133894" y="5542280"/>
              <a:ext cx="105328" cy="105328"/>
            </a:xfrm>
            <a:prstGeom prst="ellipse">
              <a:avLst/>
            </a:prstGeom>
            <a:solidFill>
              <a:srgbClr val="285B9E">
                <a:alpha val="984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0" name="PA-椭圆 69"/>
            <p:cNvSpPr/>
            <p:nvPr>
              <p:custDataLst>
                <p:tags r:id="rId23"/>
              </p:custDataLst>
            </p:nvPr>
          </p:nvSpPr>
          <p:spPr>
            <a:xfrm>
              <a:off x="11629194" y="5542280"/>
              <a:ext cx="105328" cy="105328"/>
            </a:xfrm>
            <a:prstGeom prst="ellipse">
              <a:avLst/>
            </a:prstGeom>
            <a:solidFill>
              <a:srgbClr val="285B9E">
                <a:alpha val="739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1" name="PA-椭圆 70"/>
            <p:cNvSpPr/>
            <p:nvPr>
              <p:custDataLst>
                <p:tags r:id="rId24"/>
              </p:custDataLst>
            </p:nvPr>
          </p:nvSpPr>
          <p:spPr>
            <a:xfrm>
              <a:off x="12124494" y="5542280"/>
              <a:ext cx="105328" cy="105328"/>
            </a:xfrm>
            <a:prstGeom prst="ellipse">
              <a:avLst/>
            </a:prstGeom>
            <a:solidFill>
              <a:srgbClr val="285B9E">
                <a:alpha val="9622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2" name="PA-椭圆 71"/>
            <p:cNvSpPr/>
            <p:nvPr>
              <p:custDataLst>
                <p:tags r:id="rId25"/>
              </p:custDataLst>
            </p:nvPr>
          </p:nvSpPr>
          <p:spPr>
            <a:xfrm>
              <a:off x="12619794" y="5542280"/>
              <a:ext cx="105328" cy="105328"/>
            </a:xfrm>
            <a:prstGeom prst="ellipse">
              <a:avLst/>
            </a:prstGeom>
            <a:solidFill>
              <a:srgbClr val="285B9E">
                <a:alpha val="3174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3" name="PA-椭圆 72"/>
            <p:cNvSpPr/>
            <p:nvPr>
              <p:custDataLst>
                <p:tags r:id="rId26"/>
              </p:custDataLst>
            </p:nvPr>
          </p:nvSpPr>
          <p:spPr>
            <a:xfrm>
              <a:off x="10638594" y="6040120"/>
              <a:ext cx="105328" cy="105328"/>
            </a:xfrm>
            <a:prstGeom prst="ellipse">
              <a:avLst/>
            </a:prstGeom>
            <a:solidFill>
              <a:srgbClr val="285B9E">
                <a:alpha val="587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4" name="PA-椭圆 73"/>
            <p:cNvSpPr/>
            <p:nvPr>
              <p:custDataLst>
                <p:tags r:id="rId27"/>
              </p:custDataLst>
            </p:nvPr>
          </p:nvSpPr>
          <p:spPr>
            <a:xfrm>
              <a:off x="11133894" y="6040120"/>
              <a:ext cx="105328" cy="105328"/>
            </a:xfrm>
            <a:prstGeom prst="ellipse">
              <a:avLst/>
            </a:prstGeom>
            <a:solidFill>
              <a:srgbClr val="285B9E">
                <a:alpha val="1075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5" name="PA-椭圆 74"/>
            <p:cNvSpPr/>
            <p:nvPr>
              <p:custDataLst>
                <p:tags r:id="rId28"/>
              </p:custDataLst>
            </p:nvPr>
          </p:nvSpPr>
          <p:spPr>
            <a:xfrm>
              <a:off x="11629194" y="6040120"/>
              <a:ext cx="105328" cy="105328"/>
            </a:xfrm>
            <a:prstGeom prst="ellipse">
              <a:avLst/>
            </a:prstGeom>
            <a:solidFill>
              <a:srgbClr val="285B9E">
                <a:alpha val="89567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6" name="PA-椭圆 75"/>
            <p:cNvSpPr/>
            <p:nvPr>
              <p:custDataLst>
                <p:tags r:id="rId29"/>
              </p:custDataLst>
            </p:nvPr>
          </p:nvSpPr>
          <p:spPr>
            <a:xfrm>
              <a:off x="12124494" y="6040120"/>
              <a:ext cx="105328" cy="105328"/>
            </a:xfrm>
            <a:prstGeom prst="ellipse">
              <a:avLst/>
            </a:prstGeom>
            <a:solidFill>
              <a:srgbClr val="285B9E">
                <a:alpha val="7301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7" name="PA-椭圆 76"/>
            <p:cNvSpPr/>
            <p:nvPr>
              <p:custDataLst>
                <p:tags r:id="rId30"/>
              </p:custDataLst>
            </p:nvPr>
          </p:nvSpPr>
          <p:spPr>
            <a:xfrm>
              <a:off x="12619794" y="6040120"/>
              <a:ext cx="105328" cy="105328"/>
            </a:xfrm>
            <a:prstGeom prst="ellipse">
              <a:avLst/>
            </a:prstGeom>
            <a:solidFill>
              <a:srgbClr val="285B9E">
                <a:alpha val="4879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cxnSp>
        <p:nvCxnSpPr>
          <p:cNvPr id="80" name="直接连接符 79"/>
          <p:cNvCxnSpPr/>
          <p:nvPr/>
        </p:nvCxnSpPr>
        <p:spPr>
          <a:xfrm>
            <a:off x="853186" y="2249693"/>
            <a:ext cx="2991104" cy="0"/>
          </a:xfrm>
          <a:prstGeom prst="line">
            <a:avLst/>
          </a:prstGeom>
          <a:ln w="28575">
            <a:solidFill>
              <a:srgbClr val="285B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786765" y="3819525"/>
            <a:ext cx="5022850" cy="398780"/>
          </a:xfrm>
          <a:prstGeom prst="rect">
            <a:avLst/>
          </a:prstGeom>
        </p:spPr>
        <p:txBody>
          <a:bodyPr wrap="square">
            <a:spAutoFit/>
          </a:bodyPr>
          <a:p>
            <a:pPr algn="dist"/>
            <a:r>
              <a:rPr lang="zh-CN" altLang="en-US" sz="2000" b="1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舒筋活络，活血祛瘀，驱风止痛</a:t>
            </a:r>
            <a:endParaRPr lang="zh-CN" altLang="en-US" sz="2000" b="1">
              <a:solidFill>
                <a:schemeClr val="accent1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图片 2" descr="药瓶"/>
          <p:cNvPicPr>
            <a:picLocks noChangeAspect="1"/>
          </p:cNvPicPr>
          <p:nvPr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10062845" y="419100"/>
            <a:ext cx="914400" cy="914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组合 61"/>
          <p:cNvGrpSpPr/>
          <p:nvPr/>
        </p:nvGrpSpPr>
        <p:grpSpPr>
          <a:xfrm>
            <a:off x="1151774" y="2048957"/>
            <a:ext cx="4599940" cy="673061"/>
            <a:chOff x="1229360" y="1652949"/>
            <a:chExt cx="4599940" cy="673061"/>
          </a:xfrm>
        </p:grpSpPr>
        <p:sp>
          <p:nvSpPr>
            <p:cNvPr id="51" name="矩形 50"/>
            <p:cNvSpPr/>
            <p:nvPr/>
          </p:nvSpPr>
          <p:spPr>
            <a:xfrm>
              <a:off x="2140518" y="1710706"/>
              <a:ext cx="2320290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285B9E"/>
                  </a:solidFill>
                  <a:effectLst/>
                  <a:uLnTx/>
                  <a:uFillTx/>
                  <a:cs typeface="+mn-ea"/>
                  <a:sym typeface="+mn-lt"/>
                </a:rPr>
                <a:t>药品基本信息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285B9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60" name="矩形: 圆角 59"/>
            <p:cNvSpPr/>
            <p:nvPr/>
          </p:nvSpPr>
          <p:spPr>
            <a:xfrm>
              <a:off x="1229360" y="1652949"/>
              <a:ext cx="4599940" cy="604519"/>
            </a:xfrm>
            <a:prstGeom prst="roundRect">
              <a:avLst>
                <a:gd name="adj" fmla="val 3082"/>
              </a:avLst>
            </a:prstGeom>
            <a:noFill/>
            <a:ln>
              <a:solidFill>
                <a:srgbClr val="285B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cs typeface="+mn-ea"/>
                <a:sym typeface="+mn-lt"/>
              </a:endParaRPr>
            </a:p>
          </p:txBody>
        </p:sp>
        <p:sp>
          <p:nvSpPr>
            <p:cNvPr id="59" name="矩形: 圆顶角 58"/>
            <p:cNvSpPr/>
            <p:nvPr/>
          </p:nvSpPr>
          <p:spPr>
            <a:xfrm rot="16200000">
              <a:off x="1233984" y="1652948"/>
              <a:ext cx="604519" cy="604520"/>
            </a:xfrm>
            <a:prstGeom prst="round2SameRect">
              <a:avLst>
                <a:gd name="adj1" fmla="val 4482"/>
                <a:gd name="adj2" fmla="val 0"/>
              </a:avLst>
            </a:prstGeom>
            <a:solidFill>
              <a:srgbClr val="285B9E"/>
            </a:solidFill>
            <a:ln w="66675" cap="flat" cmpd="sng" algn="ctr">
              <a:noFill/>
              <a:prstDash val="solid"/>
              <a:miter lim="800000"/>
            </a:ln>
            <a:effectLst>
              <a:outerShdw blurRad="101600" dist="114300" dir="2700000" algn="tl" rotWithShape="0">
                <a:srgbClr val="285B9E">
                  <a:alpha val="7000"/>
                </a:srgbClr>
              </a:outerShdw>
            </a:effectLst>
          </p:spPr>
          <p:txBody>
            <a:bodyPr rtlCol="0" anchor="ctr"/>
            <a:lstStyle/>
            <a:p>
              <a:pPr algn="ctr">
                <a:defRPr/>
              </a:pPr>
              <a:endParaRPr lang="zh-CN" altLang="en-US" b="1" kern="0" dirty="0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61" name="矩形 60"/>
            <p:cNvSpPr/>
            <p:nvPr/>
          </p:nvSpPr>
          <p:spPr>
            <a:xfrm>
              <a:off x="1312464" y="1679679"/>
              <a:ext cx="44755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36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+mn-ea"/>
                  <a:sym typeface="+mn-lt"/>
                </a:rPr>
                <a:t>1</a:t>
              </a:r>
              <a:endParaRPr kumimoji="0" lang="zh-CN" altLang="en-US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1151774" y="3147432"/>
            <a:ext cx="4599940" cy="646331"/>
            <a:chOff x="1229360" y="1635318"/>
            <a:chExt cx="4599940" cy="646331"/>
          </a:xfrm>
        </p:grpSpPr>
        <p:sp>
          <p:nvSpPr>
            <p:cNvPr id="64" name="矩形 63"/>
            <p:cNvSpPr/>
            <p:nvPr/>
          </p:nvSpPr>
          <p:spPr>
            <a:xfrm>
              <a:off x="2151444" y="1713917"/>
              <a:ext cx="1964055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285B9E"/>
                  </a:solidFill>
                  <a:effectLst/>
                  <a:uLnTx/>
                  <a:uFillTx/>
                  <a:cs typeface="+mn-ea"/>
                  <a:sym typeface="+mn-lt"/>
                </a:rPr>
                <a:t>安全性信息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285B9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65" name="矩形: 圆角 64"/>
            <p:cNvSpPr/>
            <p:nvPr/>
          </p:nvSpPr>
          <p:spPr>
            <a:xfrm>
              <a:off x="1229360" y="1652949"/>
              <a:ext cx="4599940" cy="604519"/>
            </a:xfrm>
            <a:prstGeom prst="roundRect">
              <a:avLst>
                <a:gd name="adj" fmla="val 3082"/>
              </a:avLst>
            </a:prstGeom>
            <a:noFill/>
            <a:ln>
              <a:solidFill>
                <a:srgbClr val="285B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cs typeface="+mn-ea"/>
                <a:sym typeface="+mn-lt"/>
              </a:endParaRPr>
            </a:p>
          </p:txBody>
        </p:sp>
        <p:sp>
          <p:nvSpPr>
            <p:cNvPr id="66" name="矩形: 圆顶角 65"/>
            <p:cNvSpPr/>
            <p:nvPr/>
          </p:nvSpPr>
          <p:spPr>
            <a:xfrm rot="16200000">
              <a:off x="1233984" y="1652948"/>
              <a:ext cx="604519" cy="604520"/>
            </a:xfrm>
            <a:prstGeom prst="round2SameRect">
              <a:avLst>
                <a:gd name="adj1" fmla="val 4482"/>
                <a:gd name="adj2" fmla="val 0"/>
              </a:avLst>
            </a:prstGeom>
            <a:solidFill>
              <a:srgbClr val="285B9E"/>
            </a:solidFill>
            <a:ln w="66675" cap="flat" cmpd="sng" algn="ctr">
              <a:noFill/>
              <a:prstDash val="solid"/>
              <a:miter lim="800000"/>
            </a:ln>
            <a:effectLst>
              <a:outerShdw blurRad="101600" dist="114300" dir="2700000" algn="tl" rotWithShape="0">
                <a:srgbClr val="285B9E">
                  <a:alpha val="7000"/>
                </a:srgbClr>
              </a:outerShdw>
            </a:effectLst>
          </p:spPr>
          <p:txBody>
            <a:bodyPr rtlCol="0" anchor="ctr"/>
            <a:lstStyle/>
            <a:p>
              <a:pPr algn="ctr">
                <a:defRPr/>
              </a:pPr>
              <a:endParaRPr lang="zh-CN" altLang="en-US" b="1" kern="0" dirty="0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67" name="矩形 66"/>
            <p:cNvSpPr/>
            <p:nvPr/>
          </p:nvSpPr>
          <p:spPr>
            <a:xfrm>
              <a:off x="1315670" y="1635318"/>
              <a:ext cx="44755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36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+mn-ea"/>
                  <a:sym typeface="+mn-lt"/>
                </a:rPr>
                <a:t>2</a:t>
              </a:r>
              <a:endParaRPr kumimoji="0" lang="zh-CN" altLang="en-US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68" name="组合 67"/>
          <p:cNvGrpSpPr/>
          <p:nvPr/>
        </p:nvGrpSpPr>
        <p:grpSpPr>
          <a:xfrm>
            <a:off x="1151774" y="4219177"/>
            <a:ext cx="4599940" cy="646331"/>
            <a:chOff x="1229360" y="1635318"/>
            <a:chExt cx="4599940" cy="646331"/>
          </a:xfrm>
        </p:grpSpPr>
        <p:sp>
          <p:nvSpPr>
            <p:cNvPr id="69" name="矩形 68"/>
            <p:cNvSpPr/>
            <p:nvPr/>
          </p:nvSpPr>
          <p:spPr>
            <a:xfrm>
              <a:off x="2151444" y="1720690"/>
              <a:ext cx="1964055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285B9E"/>
                  </a:solidFill>
                  <a:effectLst/>
                  <a:uLnTx/>
                  <a:uFillTx/>
                  <a:cs typeface="+mn-ea"/>
                  <a:sym typeface="+mn-lt"/>
                </a:rPr>
                <a:t>有效性信息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285B9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70" name="矩形: 圆角 69"/>
            <p:cNvSpPr/>
            <p:nvPr/>
          </p:nvSpPr>
          <p:spPr>
            <a:xfrm>
              <a:off x="1229360" y="1652949"/>
              <a:ext cx="4599940" cy="604519"/>
            </a:xfrm>
            <a:prstGeom prst="roundRect">
              <a:avLst>
                <a:gd name="adj" fmla="val 3082"/>
              </a:avLst>
            </a:prstGeom>
            <a:noFill/>
            <a:ln>
              <a:solidFill>
                <a:srgbClr val="285B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cs typeface="+mn-ea"/>
                <a:sym typeface="+mn-lt"/>
              </a:endParaRPr>
            </a:p>
          </p:txBody>
        </p:sp>
        <p:sp>
          <p:nvSpPr>
            <p:cNvPr id="71" name="矩形: 圆顶角 70"/>
            <p:cNvSpPr/>
            <p:nvPr/>
          </p:nvSpPr>
          <p:spPr>
            <a:xfrm rot="16200000">
              <a:off x="1233984" y="1652948"/>
              <a:ext cx="604519" cy="604520"/>
            </a:xfrm>
            <a:prstGeom prst="round2SameRect">
              <a:avLst>
                <a:gd name="adj1" fmla="val 4482"/>
                <a:gd name="adj2" fmla="val 0"/>
              </a:avLst>
            </a:prstGeom>
            <a:solidFill>
              <a:srgbClr val="285B9E"/>
            </a:solidFill>
            <a:ln w="66675" cap="flat" cmpd="sng" algn="ctr">
              <a:noFill/>
              <a:prstDash val="solid"/>
              <a:miter lim="800000"/>
            </a:ln>
            <a:effectLst>
              <a:outerShdw blurRad="101600" dist="114300" dir="2700000" algn="tl" rotWithShape="0">
                <a:srgbClr val="285B9E">
                  <a:alpha val="7000"/>
                </a:srgbClr>
              </a:outerShdw>
            </a:effectLst>
          </p:spPr>
          <p:txBody>
            <a:bodyPr rtlCol="0" anchor="ctr"/>
            <a:lstStyle/>
            <a:p>
              <a:pPr algn="ctr">
                <a:defRPr/>
              </a:pPr>
              <a:endParaRPr lang="zh-CN" altLang="en-US" b="1" kern="0" dirty="0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72" name="矩形 71"/>
            <p:cNvSpPr/>
            <p:nvPr/>
          </p:nvSpPr>
          <p:spPr>
            <a:xfrm>
              <a:off x="1315670" y="1635318"/>
              <a:ext cx="44755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36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+mn-ea"/>
                  <a:sym typeface="+mn-lt"/>
                </a:rPr>
                <a:t>3</a:t>
              </a:r>
              <a:endParaRPr kumimoji="0" lang="zh-CN" altLang="en-US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6234240" y="2402307"/>
            <a:ext cx="4599940" cy="649019"/>
            <a:chOff x="1229360" y="1652949"/>
            <a:chExt cx="4599940" cy="649019"/>
          </a:xfrm>
        </p:grpSpPr>
        <p:sp>
          <p:nvSpPr>
            <p:cNvPr id="74" name="矩形 73"/>
            <p:cNvSpPr/>
            <p:nvPr/>
          </p:nvSpPr>
          <p:spPr>
            <a:xfrm>
              <a:off x="2151444" y="1720690"/>
              <a:ext cx="1964055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285B9E"/>
                  </a:solidFill>
                  <a:effectLst/>
                  <a:uLnTx/>
                  <a:uFillTx/>
                  <a:cs typeface="+mn-ea"/>
                  <a:sym typeface="+mn-lt"/>
                </a:rPr>
                <a:t>创新性信息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285B9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75" name="矩形: 圆角 74"/>
            <p:cNvSpPr/>
            <p:nvPr/>
          </p:nvSpPr>
          <p:spPr>
            <a:xfrm>
              <a:off x="1229360" y="1652949"/>
              <a:ext cx="4599940" cy="604519"/>
            </a:xfrm>
            <a:prstGeom prst="roundRect">
              <a:avLst>
                <a:gd name="adj" fmla="val 3082"/>
              </a:avLst>
            </a:prstGeom>
            <a:noFill/>
            <a:ln>
              <a:solidFill>
                <a:srgbClr val="285B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cs typeface="+mn-ea"/>
                <a:sym typeface="+mn-lt"/>
              </a:endParaRPr>
            </a:p>
          </p:txBody>
        </p:sp>
        <p:sp>
          <p:nvSpPr>
            <p:cNvPr id="76" name="矩形: 圆顶角 75"/>
            <p:cNvSpPr/>
            <p:nvPr/>
          </p:nvSpPr>
          <p:spPr>
            <a:xfrm rot="16200000">
              <a:off x="1233984" y="1652948"/>
              <a:ext cx="604519" cy="604520"/>
            </a:xfrm>
            <a:prstGeom prst="round2SameRect">
              <a:avLst>
                <a:gd name="adj1" fmla="val 4482"/>
                <a:gd name="adj2" fmla="val 0"/>
              </a:avLst>
            </a:prstGeom>
            <a:solidFill>
              <a:srgbClr val="285B9E"/>
            </a:solidFill>
            <a:ln w="66675" cap="flat" cmpd="sng" algn="ctr">
              <a:noFill/>
              <a:prstDash val="solid"/>
              <a:miter lim="800000"/>
            </a:ln>
            <a:effectLst>
              <a:outerShdw blurRad="101600" dist="114300" dir="2700000" algn="tl" rotWithShape="0">
                <a:srgbClr val="285B9E">
                  <a:alpha val="7000"/>
                </a:srgbClr>
              </a:outerShdw>
            </a:effectLst>
          </p:spPr>
          <p:txBody>
            <a:bodyPr rtlCol="0" anchor="ctr"/>
            <a:lstStyle/>
            <a:p>
              <a:pPr algn="ctr">
                <a:defRPr/>
              </a:pPr>
              <a:endParaRPr lang="zh-CN" altLang="en-US" b="1" kern="0" dirty="0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77" name="矩形 76"/>
            <p:cNvSpPr/>
            <p:nvPr/>
          </p:nvSpPr>
          <p:spPr>
            <a:xfrm>
              <a:off x="1315670" y="1655637"/>
              <a:ext cx="44755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36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+mn-ea"/>
                  <a:sym typeface="+mn-lt"/>
                </a:rPr>
                <a:t>4</a:t>
              </a:r>
              <a:endParaRPr kumimoji="0" lang="zh-CN" altLang="en-US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78" name="组合 77"/>
          <p:cNvGrpSpPr/>
          <p:nvPr/>
        </p:nvGrpSpPr>
        <p:grpSpPr>
          <a:xfrm>
            <a:off x="6234240" y="3734882"/>
            <a:ext cx="4599940" cy="673061"/>
            <a:chOff x="1229360" y="1652949"/>
            <a:chExt cx="4599940" cy="673061"/>
          </a:xfrm>
        </p:grpSpPr>
        <p:sp>
          <p:nvSpPr>
            <p:cNvPr id="79" name="矩形 78"/>
            <p:cNvSpPr/>
            <p:nvPr/>
          </p:nvSpPr>
          <p:spPr>
            <a:xfrm>
              <a:off x="2140518" y="1710706"/>
              <a:ext cx="1964055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285B9E"/>
                  </a:solidFill>
                  <a:effectLst/>
                  <a:uLnTx/>
                  <a:uFillTx/>
                  <a:cs typeface="+mn-ea"/>
                  <a:sym typeface="+mn-lt"/>
                </a:rPr>
                <a:t>公平性信息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285B9E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80" name="矩形: 圆角 79"/>
            <p:cNvSpPr/>
            <p:nvPr/>
          </p:nvSpPr>
          <p:spPr>
            <a:xfrm>
              <a:off x="1229360" y="1652949"/>
              <a:ext cx="4599940" cy="604519"/>
            </a:xfrm>
            <a:prstGeom prst="roundRect">
              <a:avLst>
                <a:gd name="adj" fmla="val 3082"/>
              </a:avLst>
            </a:prstGeom>
            <a:noFill/>
            <a:ln>
              <a:solidFill>
                <a:srgbClr val="285B9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="1">
                <a:cs typeface="+mn-ea"/>
                <a:sym typeface="+mn-lt"/>
              </a:endParaRPr>
            </a:p>
          </p:txBody>
        </p:sp>
        <p:sp>
          <p:nvSpPr>
            <p:cNvPr id="81" name="矩形: 圆顶角 80"/>
            <p:cNvSpPr/>
            <p:nvPr/>
          </p:nvSpPr>
          <p:spPr>
            <a:xfrm rot="16200000">
              <a:off x="1233984" y="1652948"/>
              <a:ext cx="604519" cy="604520"/>
            </a:xfrm>
            <a:prstGeom prst="round2SameRect">
              <a:avLst>
                <a:gd name="adj1" fmla="val 4482"/>
                <a:gd name="adj2" fmla="val 0"/>
              </a:avLst>
            </a:prstGeom>
            <a:solidFill>
              <a:srgbClr val="285B9E"/>
            </a:solidFill>
            <a:ln w="66675" cap="flat" cmpd="sng" algn="ctr">
              <a:noFill/>
              <a:prstDash val="solid"/>
              <a:miter lim="800000"/>
            </a:ln>
            <a:effectLst>
              <a:outerShdw blurRad="101600" dist="114300" dir="2700000" algn="tl" rotWithShape="0">
                <a:srgbClr val="285B9E">
                  <a:alpha val="7000"/>
                </a:srgbClr>
              </a:outerShdw>
            </a:effectLst>
          </p:spPr>
          <p:txBody>
            <a:bodyPr rtlCol="0" anchor="ctr"/>
            <a:lstStyle/>
            <a:p>
              <a:pPr algn="ctr">
                <a:defRPr/>
              </a:pPr>
              <a:endParaRPr lang="zh-CN" altLang="en-US" b="1" kern="0" dirty="0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82" name="矩形 81"/>
            <p:cNvSpPr/>
            <p:nvPr/>
          </p:nvSpPr>
          <p:spPr>
            <a:xfrm>
              <a:off x="1312464" y="1679679"/>
              <a:ext cx="44755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36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cs typeface="+mn-ea"/>
                  <a:sym typeface="+mn-lt"/>
                </a:rPr>
                <a:t>5</a:t>
              </a:r>
              <a:endParaRPr kumimoji="0" lang="zh-CN" altLang="en-US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sp>
        <p:nvSpPr>
          <p:cNvPr id="98" name="文本框 97"/>
          <p:cNvSpPr txBox="1"/>
          <p:nvPr/>
        </p:nvSpPr>
        <p:spPr>
          <a:xfrm>
            <a:off x="274722" y="314428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800" b="1" dirty="0">
                <a:solidFill>
                  <a:schemeClr val="accent1">
                    <a:lumMod val="75000"/>
                  </a:schemeClr>
                </a:solidFill>
                <a:cs typeface="+mn-ea"/>
                <a:sym typeface="+mn-lt"/>
              </a:rPr>
              <a:t>目录</a:t>
            </a:r>
            <a:endParaRPr lang="zh-CN" altLang="en-US" sz="4800" b="1" dirty="0">
              <a:solidFill>
                <a:schemeClr val="accent1">
                  <a:lumMod val="7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99" name="文本框 98"/>
          <p:cNvSpPr txBox="1"/>
          <p:nvPr/>
        </p:nvSpPr>
        <p:spPr>
          <a:xfrm>
            <a:off x="1595201" y="729926"/>
            <a:ext cx="93968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b="1" dirty="0">
                <a:solidFill>
                  <a:schemeClr val="accent1">
                    <a:lumMod val="75000"/>
                  </a:schemeClr>
                </a:solidFill>
                <a:cs typeface="+mn-ea"/>
                <a:sym typeface="+mn-lt"/>
              </a:rPr>
              <a:t>CONTENTS</a:t>
            </a:r>
            <a:endParaRPr lang="zh-CN" altLang="en-US" sz="1050" b="1" dirty="0">
              <a:solidFill>
                <a:schemeClr val="accent1">
                  <a:lumMod val="75000"/>
                </a:schemeClr>
              </a:solidFill>
              <a:cs typeface="+mn-ea"/>
              <a:sym typeface="+mn-lt"/>
            </a:endParaRPr>
          </a:p>
        </p:txBody>
      </p:sp>
      <p:cxnSp>
        <p:nvCxnSpPr>
          <p:cNvPr id="101" name="直接连接符 100"/>
          <p:cNvCxnSpPr>
            <a:stCxn id="99" idx="3"/>
          </p:cNvCxnSpPr>
          <p:nvPr/>
        </p:nvCxnSpPr>
        <p:spPr>
          <a:xfrm>
            <a:off x="2534882" y="860731"/>
            <a:ext cx="9077998" cy="0"/>
          </a:xfrm>
          <a:prstGeom prst="line">
            <a:avLst/>
          </a:prstGeom>
          <a:ln w="19050">
            <a:solidFill>
              <a:srgbClr val="285B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660753" y="298888"/>
            <a:ext cx="506095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285B9E"/>
                </a:solidFill>
                <a:effectLst/>
                <a:uLnTx/>
                <a:uFillTx/>
                <a:ea typeface="微软雅黑" panose="020B0503020204020204" pitchFamily="34" charset="-122"/>
                <a:cs typeface="+mn-ea"/>
                <a:sym typeface="+mn-lt"/>
              </a:rPr>
              <a:t>药品基本信息</a:t>
            </a:r>
            <a:r>
              <a:rPr kumimoji="0" lang="en-US" altLang="zh-CN" sz="3200" b="1" i="0" u="none" strike="noStrike" kern="0" cap="none" spc="0" normalizeH="0" baseline="0" noProof="0" dirty="0">
                <a:ln>
                  <a:noFill/>
                </a:ln>
                <a:solidFill>
                  <a:srgbClr val="285B9E"/>
                </a:solidFill>
                <a:effectLst/>
                <a:uLnTx/>
                <a:uFillTx/>
                <a:ea typeface="微软雅黑" panose="020B0503020204020204" pitchFamily="34" charset="-122"/>
                <a:cs typeface="+mn-ea"/>
                <a:sym typeface="+mn-lt"/>
              </a:rPr>
              <a:t>——</a:t>
            </a:r>
            <a:r>
              <a:rPr kumimoji="0" lang="zh-CN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285B9E"/>
                </a:solidFill>
                <a:effectLst/>
                <a:uLnTx/>
                <a:uFillTx/>
                <a:ea typeface="微软雅黑" panose="020B0503020204020204" pitchFamily="34" charset="-122"/>
                <a:cs typeface="+mn-ea"/>
                <a:sym typeface="+mn-lt"/>
              </a:rPr>
              <a:t>产品介绍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rgbClr val="285B9E"/>
              </a:solidFill>
              <a:effectLst/>
              <a:uLnTx/>
              <a:uFillTx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34714" y="271603"/>
            <a:ext cx="4475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+mn-ea"/>
                <a:sym typeface="+mn-lt"/>
              </a:rPr>
              <a:t>1</a:t>
            </a:r>
            <a:endParaRPr kumimoji="0" lang="zh-CN" altLang="en-US" sz="3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34365" y="1179830"/>
            <a:ext cx="10922000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>
                <a:solidFill>
                  <a:srgbClr val="211F2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申报目录类别：</a:t>
            </a:r>
            <a:r>
              <a:rPr lang="zh-CN" altLang="en-US" sz="160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基本医保目录</a:t>
            </a:r>
            <a:endParaRPr lang="zh-CN" altLang="en-US" sz="1600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药品通用名称：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通痹止痛油</a:t>
            </a:r>
            <a:endParaRPr lang="zh-CN" altLang="en-US" sz="1600" dirty="0"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  <a:buClr>
                <a:srgbClr val="EC1B21"/>
              </a:buClr>
            </a:pP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注册规格：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每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克含提取物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 470 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毫克，含水杨酸甲酯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 200 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毫克、薄荷脑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 80 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毫克</a:t>
            </a:r>
            <a:endParaRPr lang="zh-CN" altLang="en-US" sz="1600" dirty="0"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  <a:buClr>
                <a:srgbClr val="EC1B21"/>
              </a:buClr>
            </a:pP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包装：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钠钙玻璃药瓶。每瓶装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 50 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毫升，每盒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 1 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瓶。</a:t>
            </a:r>
            <a:endParaRPr lang="zh-CN" altLang="en-US" sz="1600" dirty="0"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  <a:buClr>
                <a:srgbClr val="EC1B21"/>
              </a:buClr>
            </a:pP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成份：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松节油、水杨酸甲酯、薄荷脑、白樟油、薄荷素油、辣椒油，辅料为轻质液状石蜡、松油、松油醇、红色素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辣椒红色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)(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油溶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endParaRPr lang="en-US" altLang="zh-CN" sz="1600" dirty="0"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  <a:buClr>
                <a:srgbClr val="EC1B21"/>
              </a:buClr>
            </a:pP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功能主治：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舒筋活络，活血祛瘀，驱风止痛。用于跌打损伤、腰酸背痛、关节僵硬、肌肉疲累、运动创伤、筋骨酸痛、碰撞瘀肿。</a:t>
            </a:r>
            <a:endParaRPr lang="zh-CN" altLang="en-US" sz="1600" b="1" dirty="0"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  <a:buClr>
                <a:srgbClr val="EC1B21"/>
              </a:buClr>
            </a:pP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用法用量：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外用。每日涂适量于患处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 3~6 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次，轻轻按摩。</a:t>
            </a:r>
            <a:endParaRPr lang="zh-CN" altLang="en-US" sz="1600" dirty="0"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  <a:buClr>
                <a:srgbClr val="EC1B21"/>
              </a:buClr>
            </a:pP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有效期：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36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个月</a:t>
            </a:r>
            <a:endParaRPr lang="zh-CN" altLang="en-US" sz="1600" dirty="0"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  <a:buClr>
                <a:srgbClr val="EC1B21"/>
              </a:buClr>
            </a:pP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中国大陆首次上市时间：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2026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年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月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10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日</a:t>
            </a:r>
            <a:endParaRPr lang="zh-CN" altLang="en-US" sz="1600" dirty="0"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  <a:buClr>
                <a:srgbClr val="EC1B21"/>
              </a:buClr>
            </a:pP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目前大陆地区同通用名药品的上市情况：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无</a:t>
            </a:r>
            <a:endParaRPr lang="zh-CN" altLang="en-US" sz="1600" dirty="0"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  <a:buClr>
                <a:srgbClr val="EC1B21"/>
              </a:buClr>
            </a:pPr>
            <a:r>
              <a:rPr lang="zh-CN" altLang="en-US" sz="1600" b="1" dirty="0">
                <a:solidFill>
                  <a:srgbClr val="211F2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全球首个上市国家</a:t>
            </a:r>
            <a:r>
              <a:rPr lang="en-US" altLang="zh-CN" sz="1600" b="1" dirty="0">
                <a:solidFill>
                  <a:srgbClr val="211F2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1600" b="1" dirty="0">
                <a:solidFill>
                  <a:srgbClr val="211F2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地区及上市时间：</a:t>
            </a:r>
            <a:r>
              <a:rPr lang="zh-CN" altLang="en-US" sz="1600" dirty="0">
                <a:solidFill>
                  <a:srgbClr val="211F2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中国，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2026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年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月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10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日</a:t>
            </a:r>
            <a:endParaRPr lang="zh-CN" altLang="en-US" sz="1600" dirty="0"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  <a:buClr>
                <a:srgbClr val="EC1B21"/>
              </a:buClr>
            </a:pP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是否为</a:t>
            </a:r>
            <a:r>
              <a:rPr lang="en-US" altLang="zh-CN" sz="1600" b="1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OTC</a:t>
            </a: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药品：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是（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OTC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甲类）</a:t>
            </a:r>
            <a:endParaRPr lang="zh-CN" altLang="en-US" sz="1600" dirty="0"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660753" y="298888"/>
            <a:ext cx="716280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285B9E"/>
                </a:solidFill>
                <a:effectLst/>
                <a:uLnTx/>
                <a:uFillTx/>
                <a:ea typeface="微软雅黑" panose="020B0503020204020204" pitchFamily="34" charset="-122"/>
                <a:cs typeface="+mn-ea"/>
                <a:sym typeface="+mn-lt"/>
              </a:rPr>
              <a:t>药品基本信息</a:t>
            </a:r>
            <a:r>
              <a:rPr kumimoji="0" lang="en-US" altLang="zh-CN" sz="3200" b="1" i="0" u="none" strike="noStrike" kern="0" cap="none" spc="0" normalizeH="0" baseline="0" noProof="0" dirty="0">
                <a:ln>
                  <a:noFill/>
                </a:ln>
                <a:solidFill>
                  <a:srgbClr val="285B9E"/>
                </a:solidFill>
                <a:effectLst/>
                <a:uLnTx/>
                <a:uFillTx/>
                <a:ea typeface="微软雅黑" panose="020B0503020204020204" pitchFamily="34" charset="-122"/>
                <a:cs typeface="+mn-ea"/>
                <a:sym typeface="+mn-lt"/>
              </a:rPr>
              <a:t>——</a:t>
            </a:r>
            <a:r>
              <a:rPr kumimoji="0" lang="zh-CN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285B9E"/>
                </a:solidFill>
                <a:effectLst/>
                <a:uLnTx/>
                <a:uFillTx/>
                <a:ea typeface="微软雅黑" panose="020B0503020204020204" pitchFamily="34" charset="-122"/>
                <a:cs typeface="+mn-ea"/>
                <a:sym typeface="+mn-lt"/>
              </a:rPr>
              <a:t>疾病情况</a:t>
            </a:r>
            <a:r>
              <a:rPr kumimoji="0" lang="en-US" altLang="zh-CN" sz="3200" b="1" i="0" u="none" strike="noStrike" kern="0" cap="none" spc="0" normalizeH="0" baseline="0" noProof="0" dirty="0">
                <a:ln>
                  <a:noFill/>
                </a:ln>
                <a:solidFill>
                  <a:srgbClr val="285B9E"/>
                </a:solidFill>
                <a:effectLst/>
                <a:uLnTx/>
                <a:uFillTx/>
                <a:ea typeface="微软雅黑" panose="020B0503020204020204" pitchFamily="34" charset="-122"/>
                <a:cs typeface="+mn-ea"/>
                <a:sym typeface="+mn-lt"/>
              </a:rPr>
              <a:t> &amp; </a:t>
            </a:r>
            <a:r>
              <a:rPr kumimoji="0" lang="zh-CN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285B9E"/>
                </a:solidFill>
                <a:effectLst/>
                <a:uLnTx/>
                <a:uFillTx/>
                <a:ea typeface="微软雅黑" panose="020B0503020204020204" pitchFamily="34" charset="-122"/>
                <a:cs typeface="+mn-ea"/>
                <a:sym typeface="+mn-lt"/>
              </a:rPr>
              <a:t>参照药品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rgbClr val="285B9E"/>
              </a:solidFill>
              <a:effectLst/>
              <a:uLnTx/>
              <a:uFillTx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34714" y="271603"/>
            <a:ext cx="4475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+mn-ea"/>
                <a:sym typeface="+mn-lt"/>
              </a:rPr>
              <a:t>1</a:t>
            </a:r>
            <a:endParaRPr kumimoji="0" lang="zh-CN" altLang="en-US" sz="3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4" name="文本框 23"/>
          <p:cNvSpPr txBox="1"/>
          <p:nvPr>
            <p:custDataLst>
              <p:tags r:id="rId1"/>
            </p:custDataLst>
          </p:nvPr>
        </p:nvSpPr>
        <p:spPr>
          <a:xfrm>
            <a:off x="582295" y="1124585"/>
            <a:ext cx="4414520" cy="47244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noAutofit/>
          </a:bodyPr>
          <a:p>
            <a:r>
              <a:rPr lang="zh-CN" altLang="en-US" b="1" dirty="0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疾病基本情况</a:t>
            </a:r>
            <a:endParaRPr lang="zh-CN" altLang="en-US" b="1" dirty="0"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2"/>
            </p:custDataLst>
          </p:nvPr>
        </p:nvGraphicFramePr>
        <p:xfrm>
          <a:off x="487680" y="1783715"/>
          <a:ext cx="5229860" cy="3148330"/>
        </p:xfrm>
        <a:graphic>
          <a:graphicData uri="http://schemas.openxmlformats.org/drawingml/2006/table">
            <a:tbl>
              <a:tblPr firstRow="1" bandRow="1">
                <a:tableStyleId>{47BE55CD-CDFE-440B-9718-99C3CB716325}</a:tableStyleId>
              </a:tblPr>
              <a:tblGrid>
                <a:gridCol w="1501775"/>
                <a:gridCol w="3728085"/>
              </a:tblGrid>
              <a:tr h="574675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spc="120"/>
                        <a:t>疾病类型</a:t>
                      </a:r>
                      <a:endParaRPr lang="zh-CN" sz="1200" spc="120"/>
                    </a:p>
                  </a:txBody>
                  <a:tcPr marL="254000" marR="254000" marT="177800" marB="177800" anchor="ctr" anchorCtr="0"/>
                </a:tc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200" spc="120"/>
                        <a:t>流行病学数据</a:t>
                      </a:r>
                      <a:endParaRPr lang="zh-CN" sz="1200" spc="120"/>
                    </a:p>
                  </a:txBody>
                  <a:tcPr marL="254000" marR="254000" marT="177800" marB="177800" anchor="ctr" anchorCtr="0"/>
                </a:tc>
              </a:tr>
              <a:tr h="684530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900" b="1"/>
                        <a:t>腰背痛</a:t>
                      </a:r>
                      <a:endParaRPr lang="zh-CN" sz="900" b="1"/>
                    </a:p>
                  </a:txBody>
                  <a:tcPr marL="254000" marR="254000" marT="177800" marB="177800" anchor="ctr" anchorCtr="0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900"/>
                        <a:t>一项中国居民慢性腰背痛流行病学调查显示，中国居民患病率为</a:t>
                      </a:r>
                      <a:r>
                        <a:rPr lang="en-US" altLang="zh-CN" sz="900"/>
                        <a:t>31.54%</a:t>
                      </a:r>
                      <a:r>
                        <a:rPr lang="zh-CN" altLang="en-US" sz="900"/>
                        <a:t>，发病率随年龄增长呈上升趋势</a:t>
                      </a:r>
                      <a:r>
                        <a:rPr lang="zh-CN" altLang="en-US" sz="900" baseline="30000"/>
                        <a:t>【</a:t>
                      </a:r>
                      <a:r>
                        <a:rPr lang="en-US" altLang="zh-CN" sz="900" baseline="30000"/>
                        <a:t>1</a:t>
                      </a:r>
                      <a:r>
                        <a:rPr lang="zh-CN" altLang="en-US" sz="900" baseline="30000"/>
                        <a:t>】</a:t>
                      </a:r>
                      <a:r>
                        <a:rPr lang="zh-CN" altLang="en-US" sz="900"/>
                        <a:t>。</a:t>
                      </a:r>
                      <a:endParaRPr lang="zh-CN" altLang="en-US" sz="900"/>
                    </a:p>
                  </a:txBody>
                  <a:tcPr marL="254000" marR="254000" marT="177800" marB="177800" anchor="ctr" anchorCtr="0"/>
                </a:tc>
              </a:tr>
              <a:tr h="684530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900" b="1"/>
                        <a:t>肌肉骨骼疼痛</a:t>
                      </a:r>
                      <a:endParaRPr lang="zh-CN" sz="900" b="1"/>
                    </a:p>
                  </a:txBody>
                  <a:tcPr marL="254000" marR="254000" marT="177800" marB="177800" anchor="ctr" anchorCtr="0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900"/>
                        <a:t>根据《中国疼痛医学发展报告</a:t>
                      </a:r>
                      <a:r>
                        <a:rPr lang="en-US" altLang="zh-CN" sz="900"/>
                        <a:t>(2020)</a:t>
                      </a:r>
                      <a:r>
                        <a:rPr lang="zh-CN" altLang="en-US" sz="900"/>
                        <a:t>》显示，我国慢性疼痛病人数量超过</a:t>
                      </a:r>
                      <a:r>
                        <a:rPr lang="en-US" altLang="zh-CN" sz="900"/>
                        <a:t>3</a:t>
                      </a:r>
                      <a:r>
                        <a:rPr lang="zh-CN" altLang="en-US" sz="900"/>
                        <a:t>亿，且正以每年</a:t>
                      </a:r>
                      <a:r>
                        <a:rPr lang="en-US" altLang="zh-CN" sz="900"/>
                        <a:t>1000</a:t>
                      </a:r>
                      <a:r>
                        <a:rPr lang="zh-CN" altLang="en-US" sz="900"/>
                        <a:t>万至</a:t>
                      </a:r>
                      <a:r>
                        <a:rPr lang="en-US" altLang="zh-CN" sz="900"/>
                        <a:t>2000</a:t>
                      </a:r>
                      <a:r>
                        <a:rPr lang="zh-CN" altLang="en-US" sz="900"/>
                        <a:t>万的速度增长。</a:t>
                      </a:r>
                      <a:endParaRPr lang="zh-CN" altLang="en-US" sz="900"/>
                    </a:p>
                  </a:txBody>
                  <a:tcPr marL="254000" marR="254000" marT="177800" marB="177800" anchor="ctr" anchorCtr="0"/>
                </a:tc>
              </a:tr>
              <a:tr h="520065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900" b="1"/>
                        <a:t>运动创伤</a:t>
                      </a:r>
                      <a:endParaRPr lang="zh-CN" sz="900" b="1"/>
                    </a:p>
                  </a:txBody>
                  <a:tcPr marL="254000" marR="254000" marT="177800" marB="177800" anchor="ctr" anchorCtr="0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900" dirty="0">
                          <a:solidFill>
                            <a:schemeClr val="dk1"/>
                          </a:solidFill>
                          <a:effectLst/>
                          <a:sym typeface="+mn-ea"/>
                        </a:rPr>
                        <a:t>我国运动损伤发病率</a:t>
                      </a:r>
                      <a:r>
                        <a:rPr lang="en-US" altLang="zh-CN" sz="900" dirty="0">
                          <a:solidFill>
                            <a:schemeClr val="dk1"/>
                          </a:solidFill>
                          <a:effectLst/>
                          <a:sym typeface="+mn-ea"/>
                        </a:rPr>
                        <a:t>10-20%</a:t>
                      </a:r>
                      <a:r>
                        <a:rPr lang="zh-CN" altLang="en-US" sz="900" dirty="0">
                          <a:solidFill>
                            <a:schemeClr val="dk1"/>
                          </a:solidFill>
                          <a:effectLst/>
                          <a:sym typeface="+mn-ea"/>
                        </a:rPr>
                        <a:t>，且呈逐年上升趋势。</a:t>
                      </a:r>
                      <a:endParaRPr lang="zh-CN" altLang="en-US" sz="900" dirty="0">
                        <a:solidFill>
                          <a:schemeClr val="dk1"/>
                        </a:solidFill>
                        <a:effectLst/>
                        <a:sym typeface="+mn-ea"/>
                      </a:endParaRPr>
                    </a:p>
                  </a:txBody>
                  <a:tcPr marL="254000" marR="254000" marT="177800" marB="177800" anchor="ctr" anchorCtr="0"/>
                </a:tc>
              </a:tr>
              <a:tr h="684530">
                <a:tc>
                  <a:txBody>
                    <a:bodyPr/>
                    <a:p>
                      <a:pPr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900" b="1"/>
                        <a:t>跌打损伤</a:t>
                      </a:r>
                      <a:r>
                        <a:rPr lang="en-US" altLang="zh-CN" sz="900" b="1"/>
                        <a:t>/</a:t>
                      </a:r>
                      <a:r>
                        <a:rPr lang="zh-CN" altLang="en-US" sz="900" b="1"/>
                        <a:t>瘀肿</a:t>
                      </a:r>
                      <a:endParaRPr lang="zh-CN" altLang="en-US" sz="900" b="1"/>
                    </a:p>
                    <a:p>
                      <a:pPr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altLang="en-US" sz="900" b="1"/>
                        <a:t>（软组织损伤）</a:t>
                      </a:r>
                      <a:endParaRPr lang="zh-CN" altLang="en-US" sz="900" b="1"/>
                    </a:p>
                  </a:txBody>
                  <a:tcPr marL="254000" marR="254000" marT="177800" marB="177800" anchor="ctr" anchorCtr="0"/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900"/>
                        <a:t>软组织损伤是最常见的运动相关损伤类型。</a:t>
                      </a:r>
                      <a:endParaRPr lang="zh-CN" altLang="en-US" sz="900"/>
                    </a:p>
                  </a:txBody>
                  <a:tcPr marL="254000" marR="254000" marT="177800" marB="177800" anchor="ctr" anchorCtr="0"/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583565" y="6376035"/>
            <a:ext cx="7814310" cy="229870"/>
          </a:xfrm>
          <a:prstGeom prst="rect">
            <a:avLst/>
          </a:prstGeom>
        </p:spPr>
        <p:txBody>
          <a:bodyPr>
            <a:spAutoFit/>
          </a:bodyPr>
          <a:p>
            <a:r>
              <a:rPr lang="zh-CN" altLang="en-US" sz="9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en-US" altLang="zh-CN" sz="9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9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】中国慢性腰背痛诊疗指南</a:t>
            </a:r>
            <a:r>
              <a:rPr lang="en-US" altLang="zh-CN" sz="9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(2024</a:t>
            </a:r>
            <a:r>
              <a:rPr lang="zh-CN" altLang="en-US" sz="9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版）</a:t>
            </a:r>
            <a:endParaRPr lang="zh-CN" altLang="en-US" sz="9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9" name="表格 8"/>
          <p:cNvGraphicFramePr/>
          <p:nvPr>
            <p:custDataLst>
              <p:tags r:id="rId3"/>
            </p:custDataLst>
          </p:nvPr>
        </p:nvGraphicFramePr>
        <p:xfrm>
          <a:off x="5918200" y="1783715"/>
          <a:ext cx="5824220" cy="2256155"/>
        </p:xfrm>
        <a:graphic>
          <a:graphicData uri="http://schemas.openxmlformats.org/drawingml/2006/table">
            <a:tbl>
              <a:tblPr firstRow="1">
                <a:tableStyleId>{9D50C5DC-7757-42E0-AE4B-7CA8DFC0608C}</a:tableStyleId>
              </a:tblPr>
              <a:tblGrid>
                <a:gridCol w="923925"/>
                <a:gridCol w="2848610"/>
                <a:gridCol w="2051685"/>
              </a:tblGrid>
              <a:tr h="287020"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endParaRPr lang="zh-CN" altLang="en-US" sz="1500" spc="120"/>
                    </a:p>
                  </a:txBody>
                  <a:tcPr marL="25400" marR="25400" marT="6350" marB="6350" anchor="ctr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1300"/>
                        <a:t>通痹止痛油</a:t>
                      </a:r>
                      <a:endParaRPr lang="zh-CN" altLang="en-US" sz="1300"/>
                    </a:p>
                  </a:txBody>
                  <a:tcPr marL="25400" marR="25400" marT="6350" marB="6350" anchor="ctr"/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1300"/>
                        <a:t>跌打万花油</a:t>
                      </a:r>
                      <a:endParaRPr lang="zh-CN" altLang="en-US" sz="1300"/>
                    </a:p>
                  </a:txBody>
                  <a:tcPr marL="25400" marR="25400" marT="6350" marB="6350" anchor="ctr"/>
                </a:tc>
              </a:tr>
              <a:tr h="231775"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1000" b="1" spc="120"/>
                        <a:t>医保情况</a:t>
                      </a:r>
                      <a:endParaRPr lang="zh-CN" altLang="en-US" sz="1000" b="1" spc="120"/>
                    </a:p>
                  </a:txBody>
                  <a:tcPr marL="25400" marR="25400" marT="6350" marB="6350" anchor="ctr" anchorCtr="0">
                    <a:lnR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R>
                    <a:lnB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1200"/>
                        <a:t>无</a:t>
                      </a:r>
                      <a:endParaRPr lang="zh-CN" altLang="en-US" sz="1200"/>
                    </a:p>
                  </a:txBody>
                  <a:tcPr marL="25400" marR="25400" marT="6350" marB="6350" anchor="ctr" anchorCtr="0">
                    <a:lnL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R>
                    <a:lnB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1200"/>
                        <a:t>医保乙类</a:t>
                      </a:r>
                      <a:endParaRPr lang="zh-CN" altLang="en-US" sz="1200"/>
                    </a:p>
                  </a:txBody>
                  <a:tcPr marL="25400" marR="25400" marT="6350" marB="6350" anchor="ctr" anchorCtr="0">
                    <a:lnL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L>
                    <a:lnB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B>
                  </a:tcPr>
                </a:tc>
              </a:tr>
              <a:tr h="231775"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1000" b="1" spc="120"/>
                        <a:t>产品成分</a:t>
                      </a:r>
                      <a:endParaRPr lang="zh-CN" altLang="en-US" sz="1000" b="1" spc="120"/>
                    </a:p>
                  </a:txBody>
                  <a:tcPr marL="25400" marR="25400" marT="6350" marB="6350" anchor="ctr" anchorCtr="0">
                    <a:lnR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sz="1200"/>
                        <a:t>6</a:t>
                      </a:r>
                      <a:r>
                        <a:rPr lang="zh-CN" altLang="en-US" sz="1200"/>
                        <a:t>味活性成分</a:t>
                      </a:r>
                      <a:endParaRPr lang="zh-CN" altLang="en-US" sz="1200"/>
                    </a:p>
                  </a:txBody>
                  <a:tcPr marL="25400" marR="25400" marT="6350" marB="6350" anchor="ctr" anchorCtr="0">
                    <a:lnL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en-US" sz="1200"/>
                        <a:t>30+</a:t>
                      </a:r>
                      <a:r>
                        <a:rPr lang="zh-CN" altLang="en-US" sz="1200"/>
                        <a:t>中药材</a:t>
                      </a:r>
                      <a:endParaRPr lang="zh-CN" altLang="en-US" sz="1200"/>
                    </a:p>
                  </a:txBody>
                  <a:tcPr marL="25400" marR="25400" marT="6350" marB="6350" anchor="ctr" anchorCtr="0">
                    <a:lnL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L>
                    <a:lnT w="12700" cmpd="sng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B>
                  </a:tcPr>
                </a:tc>
              </a:tr>
              <a:tr h="835660"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1000" b="1" spc="120"/>
                        <a:t>适应症</a:t>
                      </a:r>
                      <a:endParaRPr lang="zh-CN" altLang="en-US" sz="1000" b="1" spc="120"/>
                    </a:p>
                  </a:txBody>
                  <a:tcPr marL="25400" marR="25400" marT="6350" marB="6350" anchor="ctr" anchorCtr="0">
                    <a:lnR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>
                        <a:lnSpc>
                          <a:spcPct val="150000"/>
                        </a:lnSpc>
                        <a:buClr>
                          <a:srgbClr val="EC1B21"/>
                        </a:buClr>
                      </a:pPr>
                      <a:r>
                        <a:rPr lang="zh-CN" altLang="en-US" sz="1200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舒筋活络，活血祛瘀，驱风止痛。用于跌打损伤、腰酸背痛、关节僵硬、肌肉疲累、运动创伤、筋骨酸痛、碰撞瘀肿。</a:t>
                      </a:r>
                      <a:endParaRPr lang="zh-CN" altLang="en-US" sz="1200" dirty="0"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marL="25400" marR="25400" marT="6350" marB="6350" anchor="ctr" anchorCtr="0">
                    <a:lnL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l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1200"/>
                        <a:t>消肿散瘀，舒筋活络止痛。用于治疗跌打损伤，扭伤，轻度水火烫伤。</a:t>
                      </a:r>
                      <a:endParaRPr lang="zh-CN" altLang="en-US" sz="1200"/>
                    </a:p>
                  </a:txBody>
                  <a:tcPr marL="25400" marR="25400" marT="6350" marB="6350" anchor="ctr" anchorCtr="0">
                    <a:lnL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L>
                    <a:lnT w="12700" cmpd="sng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B>
                  </a:tcPr>
                </a:tc>
              </a:tr>
              <a:tr h="669925">
                <a:tc>
                  <a:txBody>
                    <a:bodyPr/>
                    <a:p>
                      <a:pPr algn="ctr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1000" b="1" spc="120"/>
                        <a:t>通痹止痛油优势</a:t>
                      </a:r>
                      <a:endParaRPr lang="zh-CN" altLang="en-US" sz="1000" b="1" spc="120"/>
                    </a:p>
                  </a:txBody>
                  <a:tcPr marL="25400" marR="25400" marT="6350" marB="6350" anchor="ctr" anchorCtr="0">
                    <a:lnR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p>
                      <a:pPr algn="l">
                        <a:lnSpc>
                          <a:spcPct val="120000"/>
                        </a:lnSpc>
                        <a:buNone/>
                      </a:pPr>
                      <a:r>
                        <a:rPr lang="en-US" altLang="zh-CN" sz="1200"/>
                        <a:t>1. </a:t>
                      </a:r>
                      <a:r>
                        <a:rPr lang="zh-CN" altLang="en-US" sz="1200"/>
                        <a:t>适应症更广，覆盖各类急慢性疼痛</a:t>
                      </a:r>
                      <a:endParaRPr lang="zh-CN" altLang="en-US" sz="1200"/>
                    </a:p>
                    <a:p>
                      <a:pPr algn="l">
                        <a:lnSpc>
                          <a:spcPct val="120000"/>
                        </a:lnSpc>
                        <a:buNone/>
                      </a:pPr>
                      <a:r>
                        <a:rPr lang="en-US" altLang="zh-CN" sz="1200"/>
                        <a:t>2. </a:t>
                      </a:r>
                      <a:r>
                        <a:rPr lang="zh-CN" altLang="en-US" sz="1200"/>
                        <a:t>产品成分为常见成分，不含毒性药材（马钱子），安全性更高：</a:t>
                      </a:r>
                      <a:endParaRPr lang="zh-CN" altLang="en-US" sz="1200"/>
                    </a:p>
                    <a:p>
                      <a:pPr algn="l">
                        <a:lnSpc>
                          <a:spcPct val="120000"/>
                        </a:lnSpc>
                        <a:buNone/>
                      </a:pPr>
                      <a:r>
                        <a:rPr lang="en-US" altLang="zh-CN" sz="1200"/>
                        <a:t>3. </a:t>
                      </a:r>
                      <a:r>
                        <a:rPr lang="zh-CN" altLang="en-US" sz="1200"/>
                        <a:t>用法精确（每日</a:t>
                      </a:r>
                      <a:r>
                        <a:rPr lang="en-US" altLang="zh-CN" sz="1200"/>
                        <a:t>3-6</a:t>
                      </a:r>
                      <a:r>
                        <a:rPr lang="zh-CN" altLang="en-US" sz="1200"/>
                        <a:t>次</a:t>
                      </a:r>
                      <a:r>
                        <a:rPr lang="en-US" altLang="zh-CN" sz="1200"/>
                        <a:t> + </a:t>
                      </a:r>
                      <a:r>
                        <a:rPr lang="zh-CN" altLang="en-US" sz="1200"/>
                        <a:t>轻轻按摩），患者依从性高</a:t>
                      </a:r>
                      <a:endParaRPr lang="zh-CN" altLang="en-US" sz="1200"/>
                    </a:p>
                  </a:txBody>
                  <a:tcPr marL="25400" marR="25400" marT="6350" marB="6350" anchor="ctr" anchorCtr="0">
                    <a:lnL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L>
                    <a:lnT w="12700" cmpd="sng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T>
                  </a:tcPr>
                </a:tc>
                <a:tc hMerge="1">
                  <a:tcPr anchor="ctr" anchorCtr="0">
                    <a:lnT w="127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22" name="文本框 21"/>
          <p:cNvSpPr txBox="1"/>
          <p:nvPr/>
        </p:nvSpPr>
        <p:spPr>
          <a:xfrm>
            <a:off x="5918200" y="1124585"/>
            <a:ext cx="4579620" cy="47244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noAutofit/>
          </a:bodyPr>
          <a:p>
            <a:r>
              <a:rPr lang="zh-CN" altLang="en-US" b="1" dirty="0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建议参照品：</a:t>
            </a:r>
            <a:r>
              <a:rPr lang="zh-CN" altLang="en-US" b="1" dirty="0">
                <a:solidFill>
                  <a:schemeClr val="bg1"/>
                </a:solidFill>
              </a:rPr>
              <a:t>跌打万花油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874385" y="4099560"/>
            <a:ext cx="5868035" cy="92964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400" b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选择参照药的原因：</a:t>
            </a:r>
            <a:endParaRPr lang="zh-CN" altLang="en-US" sz="14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40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跌打万花油为医保乙类产品，与本品均为油性液体，给药原理相似，核心功效具有一定重合性。但本品适应症更广，安全性更高。</a:t>
            </a:r>
            <a:endParaRPr lang="zh-CN" altLang="en-US" sz="14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文本框 78"/>
          <p:cNvSpPr txBox="1"/>
          <p:nvPr/>
        </p:nvSpPr>
        <p:spPr>
          <a:xfrm>
            <a:off x="467995" y="5222240"/>
            <a:ext cx="11254740" cy="8604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p>
            <a:pPr indent="0" algn="ctr">
              <a:buFont typeface="Wingdings" panose="05000000000000000000" charset="0"/>
              <a:buNone/>
            </a:pPr>
            <a:r>
              <a:rPr lang="zh-CN" altLang="en-US" sz="1400" b="1" kern="0" spc="-1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弥补未被满足的需求</a:t>
            </a:r>
            <a:endParaRPr lang="zh-CN" altLang="en-US" sz="1400" b="1" kern="0" spc="-1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charset="0"/>
              <a:buChar char="u"/>
            </a:pPr>
            <a:r>
              <a:rPr lang="zh-CN" altLang="en-US" sz="1200" kern="0" spc="-1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替代口服镇痛药，减少副作用，局部给药，减少全身性副作用。适合各类轻中度急慢性疼痛，避免过度依赖口服药</a:t>
            </a:r>
            <a:endParaRPr lang="zh-CN" altLang="en-US" sz="1200" kern="0" spc="-1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charset="0"/>
              <a:buChar char="u"/>
            </a:pPr>
            <a:r>
              <a:rPr lang="zh-CN" altLang="en-US" sz="1200" kern="0" spc="-1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满足老年患者的温和镇痛选择需求：老年人因肝肾功能下降，需避免长期服用SAIDs或阿片类药物，透皮吸收，不经过肝脏代谢，安全性较高</a:t>
            </a:r>
            <a:endParaRPr lang="zh-CN" altLang="en-US" sz="1200" kern="0" spc="-1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660753" y="298888"/>
            <a:ext cx="2218055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285B9E"/>
                </a:solidFill>
                <a:effectLst/>
                <a:uLnTx/>
                <a:uFillTx/>
                <a:cs typeface="+mn-ea"/>
                <a:sym typeface="+mn-lt"/>
              </a:rPr>
              <a:t>安全性信息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rgbClr val="285B9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34714" y="271603"/>
            <a:ext cx="44323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+mn-ea"/>
                <a:sym typeface="+mn-lt"/>
              </a:rPr>
              <a:t>2</a:t>
            </a:r>
            <a:endParaRPr kumimoji="0" lang="zh-CN" altLang="en-US" sz="3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61035" y="1053465"/>
            <a:ext cx="10686415" cy="489267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zh-CN" altLang="en-US" sz="1600" b="1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【不良反应】</a:t>
            </a:r>
            <a:r>
              <a:rPr lang="zh-CN" altLang="en-US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本品含薄荷脑，文献报道有皮肤烧灼感、红肿或疼痛的不良反应。 </a:t>
            </a:r>
            <a:endParaRPr lang="zh-CN" altLang="en-US" sz="160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b="1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【禁 忌】 </a:t>
            </a:r>
            <a:endParaRPr lang="zh-CN" altLang="en-US" sz="1600" b="1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1.</a:t>
            </a:r>
            <a:r>
              <a:rPr lang="zh-CN" altLang="en-US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本品为外用药，禁止内服。 </a:t>
            </a:r>
            <a:r>
              <a:rPr lang="en-US" altLang="zh-CN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2.</a:t>
            </a:r>
            <a:r>
              <a:rPr lang="zh-CN" altLang="en-US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婴幼儿及孕妇禁用。 </a:t>
            </a:r>
            <a:r>
              <a:rPr lang="en-US" altLang="zh-CN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3.</a:t>
            </a:r>
            <a:r>
              <a:rPr lang="zh-CN" altLang="en-US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本品禁止触及眼睛、黏膜。 </a:t>
            </a:r>
            <a:r>
              <a:rPr lang="en-US" altLang="zh-CN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4.</a:t>
            </a:r>
            <a:r>
              <a:rPr lang="zh-CN" altLang="en-US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对本品及所含成份过敏者禁用。</a:t>
            </a:r>
            <a:r>
              <a:rPr lang="en-US" altLang="zh-CN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5.</a:t>
            </a:r>
            <a:r>
              <a:rPr lang="zh-CN" altLang="en-US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皮肤有损伤及溃疡者禁用。 </a:t>
            </a:r>
            <a:endParaRPr lang="zh-CN" altLang="en-US" sz="160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b="1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【注意事项】 </a:t>
            </a:r>
            <a:endParaRPr lang="zh-CN" altLang="en-US" sz="1600" b="1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1.</a:t>
            </a:r>
            <a:r>
              <a:rPr lang="zh-CN" altLang="en-US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哺乳期妇女慎用。 </a:t>
            </a:r>
            <a:r>
              <a:rPr lang="en-US" altLang="zh-CN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2.</a:t>
            </a:r>
            <a:r>
              <a:rPr lang="zh-CN" altLang="en-US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过敏体质者慎用。 </a:t>
            </a:r>
            <a:r>
              <a:rPr lang="en-US" altLang="zh-CN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3.</a:t>
            </a:r>
            <a:r>
              <a:rPr lang="zh-CN" altLang="en-US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本品含有水杨酸甲酯，外用亦可经皮肤吸收到血液，对于服用华法林药物的患者过量使 用该药，存在可能引起出血的风险。 </a:t>
            </a:r>
            <a:r>
              <a:rPr lang="en-US" altLang="zh-CN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4.</a:t>
            </a:r>
            <a:r>
              <a:rPr lang="zh-CN" altLang="en-US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患有感冒、水痘或发热病的儿童应避免使用含水杨酸甲酯的产品。 </a:t>
            </a:r>
            <a:r>
              <a:rPr lang="en-US" altLang="zh-CN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5.</a:t>
            </a:r>
            <a:r>
              <a:rPr lang="zh-CN" altLang="en-US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遗传性葡萄糖</a:t>
            </a:r>
            <a:r>
              <a:rPr lang="en-US" altLang="zh-CN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-6-</a:t>
            </a:r>
            <a:r>
              <a:rPr lang="zh-CN" altLang="en-US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磷酸脱氢酶缺乏症患者、对水杨酸类药物过敏者慎用。 </a:t>
            </a:r>
            <a:r>
              <a:rPr lang="en-US" altLang="zh-CN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6.</a:t>
            </a:r>
            <a:r>
              <a:rPr lang="zh-CN" altLang="en-US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本品所含薄荷脑浓度较高，有灼伤皮肤的风险，若出现皮肤灼热感、红肿或疼痛请立即停止使用，严重者请及时就医。 </a:t>
            </a:r>
            <a:r>
              <a:rPr lang="en-US" altLang="zh-CN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7.</a:t>
            </a:r>
            <a:r>
              <a:rPr lang="zh-CN" altLang="en-US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本品性状发生改变时禁止使用。</a:t>
            </a:r>
            <a:r>
              <a:rPr lang="en-US" altLang="zh-CN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8.</a:t>
            </a:r>
            <a:r>
              <a:rPr lang="zh-CN" altLang="en-US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如正在使用其他药品，使用本品前请咨询医师或药师。</a:t>
            </a:r>
            <a:r>
              <a:rPr lang="en-US" altLang="zh-CN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9.</a:t>
            </a:r>
            <a:r>
              <a:rPr lang="zh-CN" altLang="en-US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请将本品放在儿童不能接触的地方。</a:t>
            </a:r>
            <a:r>
              <a:rPr lang="en-US" altLang="zh-CN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10.</a:t>
            </a:r>
            <a:r>
              <a:rPr lang="zh-CN" altLang="en-US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儿童必须在成人的监护下使用。 </a:t>
            </a:r>
            <a:endParaRPr lang="zh-CN" altLang="en-US" sz="160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b="1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【药物相互作用】</a:t>
            </a:r>
            <a:endParaRPr lang="zh-CN" altLang="en-US" sz="1600" b="1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如与其它药物同时使用可能会发生药物相互作用，详情请咨询医师或药师。</a:t>
            </a:r>
            <a:endParaRPr lang="zh-CN" altLang="en-US" sz="160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660753" y="298888"/>
            <a:ext cx="2218055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285B9E"/>
                </a:solidFill>
                <a:effectLst/>
                <a:uLnTx/>
                <a:uFillTx/>
                <a:cs typeface="+mn-ea"/>
                <a:sym typeface="+mn-lt"/>
              </a:rPr>
              <a:t>有效性信息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rgbClr val="285B9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34714" y="271603"/>
            <a:ext cx="44323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+mn-ea"/>
                <a:sym typeface="+mn-lt"/>
              </a:rPr>
              <a:t>3</a:t>
            </a:r>
            <a:endParaRPr kumimoji="0" lang="zh-CN" altLang="en-US" sz="3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61035" y="1708785"/>
            <a:ext cx="10641330" cy="32835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285750" indent="-285750" algn="l" fontAlgn="auto">
              <a:lnSpc>
                <a:spcPct val="100000"/>
              </a:lnSpc>
              <a:buFont typeface="Wingdings" panose="05000000000000000000" charset="0"/>
              <a:buChar char="ü"/>
              <a:defRPr/>
            </a:pPr>
            <a:r>
              <a:rPr lang="zh-CN" altLang="en-US" sz="1400" b="1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水杨酸甲酯：</a:t>
            </a:r>
            <a:endParaRPr lang="zh-CN" altLang="en-US" sz="1400" b="1"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742950" lvl="1" indent="-285750" algn="l" fontAlgn="auto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抑制环氧酶活性减少前列腺素合成，阻断疼痛信号传递，迅速渗透肌肤，</a:t>
            </a:r>
            <a:r>
              <a:rPr lang="zh-CN" alt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促进血液循环，消肿除弊，强效镇痛</a:t>
            </a:r>
            <a:r>
              <a:rPr lang="zh-CN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，对风湿性关节炎、肌肉痛等有显著缓解效果。实验显示3%浓度对急性炎症抑制率达68%，透皮吸收效率优于阿司匹林。</a:t>
            </a:r>
            <a:endParaRPr lang="zh-CN" altLang="en-US" sz="14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l">
              <a:buFont typeface="Wingdings" panose="05000000000000000000" charset="0"/>
              <a:buChar char="ü"/>
            </a:pPr>
            <a:r>
              <a:rPr lang="zh-CN" altLang="en-US" sz="1400" b="1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薄荷脑</a:t>
            </a:r>
            <a:r>
              <a:rPr lang="en-US" altLang="zh-CN" sz="1400" baseline="30000">
                <a:uFillTx/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</a:t>
            </a:r>
            <a:r>
              <a:rPr lang="zh-CN" altLang="en-US" sz="1400" b="1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：</a:t>
            </a:r>
            <a:endParaRPr lang="zh-CN" altLang="en-US" sz="1400" b="1"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zh-CN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薄荷脑作为一种单萜类化合物，不仅对中枢神经系统具有显著的保护作用，还具有体温调节、</a:t>
            </a:r>
            <a:r>
              <a:rPr lang="zh-CN" alt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抗炎、镇痛、促进透皮吸收</a:t>
            </a:r>
            <a:r>
              <a:rPr lang="zh-CN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、抗肿瘤等功效，既可作为药物辅料也可作为活性成分。</a:t>
            </a:r>
            <a:endParaRPr lang="zh-CN" altLang="en-US" sz="14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zh-CN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目前在医药领域主要应用薄荷脑的</a:t>
            </a:r>
            <a:r>
              <a:rPr lang="zh-CN" alt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抗炎、镇痛及促进渗透</a:t>
            </a:r>
            <a:r>
              <a:rPr lang="zh-CN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的作用，制备外用贴膏剂或软膏剂，用于</a:t>
            </a:r>
            <a:r>
              <a:rPr lang="zh-CN" alt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活血祛瘀、舒筋活络、消肿止痛、止痒消炎</a:t>
            </a:r>
            <a:r>
              <a:rPr lang="zh-CN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等；或制备内用制剂，用于清热解表、化痰散结、利咽开音、通窍消肿等。</a:t>
            </a:r>
            <a:endParaRPr lang="zh-CN" altLang="en-US" sz="14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285750" indent="-285750" algn="l">
              <a:buFont typeface="Wingdings" panose="05000000000000000000" charset="0"/>
              <a:buChar char="ü"/>
            </a:pPr>
            <a:r>
              <a:rPr lang="zh-CN" altLang="en-US" sz="1400" b="1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薄荷素油：</a:t>
            </a:r>
            <a:endParaRPr lang="zh-CN" altLang="en-US" sz="1400" b="1">
              <a:solidFill>
                <a:schemeClr val="tx1"/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zh-CN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是从薄荷中通过蒸馏提取的挥发性精油，保留了薄荷的主要活性成分，如薄荷醇（Menthol）、薄荷酮（Menthone）等，具有</a:t>
            </a:r>
            <a:r>
              <a:rPr lang="zh-CN" alt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镇痛、止痒，舒缓、抗炎</a:t>
            </a:r>
            <a:r>
              <a:rPr lang="zh-CN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作用，可用于皮肤或黏膜产生清凉感以减轻不适及疼痛。此等成份按相应比例相须相辅，发挥舒筋活络、祛风止痛、提神醒脑的功效，用于腰背酸痛，跌打损伤，肢体疼痛，颈项疼痛，舟车晕浪，头痛头晕，蚊虫叮咬 </a:t>
            </a:r>
            <a:endParaRPr lang="zh-CN" altLang="en-US" sz="14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285750" indent="-285750" algn="l">
              <a:buFont typeface="Wingdings" panose="05000000000000000000" charset="0"/>
              <a:buChar char="ü"/>
            </a:pPr>
            <a:r>
              <a:rPr lang="zh-CN" alt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白樟油：</a:t>
            </a:r>
            <a:endParaRPr lang="zh-CN" altLang="en-US" sz="1400" b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zh-CN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为粗制樟脑油的一种成分，其第一馏段即为白樟油，主要成分是桉叶素。</a:t>
            </a:r>
            <a:r>
              <a:rPr lang="en-US" altLang="zh-CN"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1,8-</a:t>
            </a:r>
            <a:r>
              <a:rPr lang="zh-CN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桉叶素具有亲脂性，能</a:t>
            </a:r>
            <a:r>
              <a:rPr lang="zh-CN" alt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增加药物渗透性</a:t>
            </a:r>
            <a:r>
              <a:rPr lang="zh-CN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，并在皮肤的上层形成高浓度的药物堆积，且具有</a:t>
            </a:r>
            <a:r>
              <a:rPr lang="zh-CN" alt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抗炎、抗菌、止痒</a:t>
            </a:r>
            <a:r>
              <a:rPr lang="zh-CN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的作用。</a:t>
            </a:r>
            <a:endParaRPr lang="zh-CN" altLang="en-US" sz="14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661035" y="1196340"/>
            <a:ext cx="2524125" cy="47244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noAutofit/>
          </a:bodyPr>
          <a:p>
            <a:pPr algn="ctr"/>
            <a:r>
              <a:rPr lang="zh-CN" altLang="en-US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组方合理性</a:t>
            </a:r>
            <a:endParaRPr lang="zh-CN" altLang="en-US" b="1" dirty="0">
              <a:solidFill>
                <a:schemeClr val="bg1"/>
              </a:solidFill>
              <a:effectLst/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37870" y="5584825"/>
            <a:ext cx="1064958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局部给药，避免首过效应和胃肠道损伤，优于口服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</a:rPr>
              <a:t>NSAIDs</a:t>
            </a:r>
            <a:endParaRPr lang="en-US" altLang="zh-CN" sz="16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适应症惠及更多患者群体：跌打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</a:rPr>
              <a:t>+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运动创伤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</a:rPr>
              <a:t>+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瘀肿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</a:rPr>
              <a:t>+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腰背痛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</a:rPr>
              <a:t>+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关节僵硬等，减少患者多药并用。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661035" y="5102225"/>
            <a:ext cx="2600325" cy="47244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noAutofit/>
          </a:bodyPr>
          <a:p>
            <a:pPr algn="ctr"/>
            <a:r>
              <a:rPr lang="zh-CN" altLang="en-US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能发挥中成药治疗优势</a:t>
            </a:r>
            <a:endParaRPr lang="zh-CN" altLang="en-US" b="1" dirty="0">
              <a:solidFill>
                <a:schemeClr val="bg1"/>
              </a:solidFill>
              <a:effectLst/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61035" y="6390640"/>
            <a:ext cx="6176645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900"/>
              <a:t>1</a:t>
            </a:r>
            <a:r>
              <a:rPr sz="900"/>
              <a:t>朱帅鸣,骆芙瑶,麻浩,等. 薄荷脑的药理作用及开发应用现状 [J]. 中国药房, 2023, 34 (13): 1651-1655.</a:t>
            </a:r>
            <a:endParaRPr sz="9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660753" y="298888"/>
            <a:ext cx="2218055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285B9E"/>
                </a:solidFill>
                <a:effectLst/>
                <a:uLnTx/>
                <a:uFillTx/>
                <a:cs typeface="+mn-ea"/>
                <a:sym typeface="+mn-lt"/>
              </a:rPr>
              <a:t>创新性信息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rgbClr val="285B9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34714" y="271603"/>
            <a:ext cx="44323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+mn-ea"/>
                <a:sym typeface="+mn-lt"/>
              </a:rPr>
              <a:t>4</a:t>
            </a:r>
            <a:endParaRPr kumimoji="0" lang="zh-CN" altLang="en-US" sz="3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61035" y="4840605"/>
            <a:ext cx="10810875" cy="1335405"/>
          </a:xfrm>
          <a:prstGeom prst="rect">
            <a:avLst/>
          </a:prstGeom>
        </p:spPr>
        <p:txBody>
          <a:bodyPr wrap="square">
            <a:spAutoFit/>
          </a:bodyPr>
          <a:p>
            <a:pPr marL="342900" indent="-342900" algn="just" defTabSz="2667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600" b="1">
                <a:solidFill>
                  <a:srgbClr val="333333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惠及更多患者</a:t>
            </a:r>
            <a:endParaRPr lang="zh-CN" altLang="en-US" sz="1600" b="1">
              <a:solidFill>
                <a:srgbClr val="333333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742950" lvl="1" indent="-285750" algn="just" defTabSz="266700"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zh-CN" sz="1400">
                <a:latin typeface="Arial" panose="020B0604020202020204" pitchFamily="34" charset="0"/>
                <a:ea typeface="微软雅黑" panose="020B0503020204020204" pitchFamily="34" charset="-122"/>
              </a:rPr>
              <a:t>7</a:t>
            </a:r>
            <a:r>
              <a:rPr lang="zh-CN" altLang="en-US" sz="1400">
                <a:latin typeface="Arial" panose="020B0604020202020204" pitchFamily="34" charset="0"/>
                <a:ea typeface="微软雅黑" panose="020B0503020204020204" pitchFamily="34" charset="-122"/>
              </a:rPr>
              <a:t>大适应症：跌打损伤、腰酸背痛、关节僵硬、肌肉疲累、运动创伤、筋骨酸痛、碰撞瘀肿</a:t>
            </a:r>
            <a:endParaRPr lang="zh-CN" altLang="en-US" sz="140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742950" lvl="1" indent="-285750" algn="just" defTabSz="266700">
              <a:spcBef>
                <a:spcPct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zh-CN" altLang="en-US" sz="1400">
                <a:latin typeface="Arial" panose="020B0604020202020204" pitchFamily="34" charset="0"/>
                <a:ea typeface="微软雅黑" panose="020B0503020204020204" pitchFamily="34" charset="-122"/>
              </a:rPr>
              <a:t>运动创伤</a:t>
            </a:r>
            <a:r>
              <a:rPr lang="en-US" altLang="zh-CN" sz="1400">
                <a:latin typeface="Arial" panose="020B0604020202020204" pitchFamily="34" charset="0"/>
                <a:ea typeface="微软雅黑" panose="020B0503020204020204" pitchFamily="34" charset="-122"/>
              </a:rPr>
              <a:t>+</a:t>
            </a:r>
            <a:r>
              <a:rPr lang="zh-CN" altLang="en-US" sz="1400">
                <a:latin typeface="Arial" panose="020B0604020202020204" pitchFamily="34" charset="0"/>
                <a:ea typeface="微软雅黑" panose="020B0503020204020204" pitchFamily="34" charset="-122"/>
              </a:rPr>
              <a:t>碰撞瘀肿为差异化功能主治，同类竞品中罕见</a:t>
            </a:r>
            <a:endParaRPr lang="zh-CN" altLang="en-US" sz="140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342900" indent="-342900" algn="just" defTabSz="2667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600" b="1">
                <a:solidFill>
                  <a:srgbClr val="333333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符合《粤港澳大湾区中医药高地建设方案》等区域政策导向</a:t>
            </a:r>
            <a:endParaRPr lang="zh-CN" altLang="en-US" sz="1600" b="1">
              <a:solidFill>
                <a:srgbClr val="333333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48335" y="1132205"/>
            <a:ext cx="5440045" cy="368300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p>
            <a:r>
              <a:rPr lang="zh-CN" altLang="en-US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创新程度</a:t>
            </a:r>
            <a:endParaRPr lang="zh-CN" altLang="en-US" b="1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48335" y="4337050"/>
            <a:ext cx="5440045" cy="368300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p>
            <a:r>
              <a:rPr lang="zh-CN" altLang="en-US" b="1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应用创新</a:t>
            </a:r>
            <a:endParaRPr lang="zh-CN" altLang="en-US" b="1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61035" y="1723390"/>
            <a:ext cx="10811510" cy="23660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342900" indent="-342900" algn="just" defTabSz="2667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600" b="1">
                <a:solidFill>
                  <a:srgbClr val="333333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目录内缺乏覆盖运动创伤</a:t>
            </a:r>
            <a:r>
              <a:rPr lang="en-US" altLang="zh-CN" sz="1600" b="1">
                <a:solidFill>
                  <a:srgbClr val="333333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+</a:t>
            </a:r>
            <a:r>
              <a:rPr lang="zh-CN" altLang="en-US" sz="1600" b="1">
                <a:solidFill>
                  <a:srgbClr val="333333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碰撞瘀肿适应症的外用油剂</a:t>
            </a:r>
            <a:endParaRPr lang="zh-CN" altLang="en-US" sz="1600" b="1">
              <a:solidFill>
                <a:srgbClr val="333333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742950" lvl="1" indent="-285750" algn="just" defTabSz="26670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zh-CN" altLang="en-US" sz="14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医保目录现有外用镇痛品种以贴膏、凝胶为主，油剂剂型选择极少；</a:t>
            </a:r>
            <a:endParaRPr lang="zh-CN" altLang="en-US" sz="140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742950" lvl="1" indent="-285750" algn="just" defTabSz="26670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zh-CN" altLang="en-US" sz="14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通痹止痛油具备</a:t>
            </a:r>
            <a:r>
              <a:rPr lang="en-US" altLang="zh-CN" sz="14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"</a:t>
            </a:r>
            <a:r>
              <a:rPr lang="zh-CN" altLang="en-US" sz="14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活血祛瘀</a:t>
            </a:r>
            <a:r>
              <a:rPr lang="en-US" altLang="zh-CN" sz="14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"</a:t>
            </a:r>
            <a:r>
              <a:rPr lang="zh-CN" altLang="en-US" sz="14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独特功效，填补瘀肿和运动创伤适应症空白</a:t>
            </a:r>
            <a:endParaRPr lang="zh-CN" altLang="en-US" sz="140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342900" indent="-342900" algn="just" defTabSz="2667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600" b="1">
                <a:solidFill>
                  <a:srgbClr val="333333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复方协同，机制创新</a:t>
            </a:r>
            <a:endParaRPr lang="zh-CN" altLang="en-US" sz="1600" b="1">
              <a:solidFill>
                <a:srgbClr val="333333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742950" lvl="1" indent="-285750" algn="just" defTabSz="26670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zh-CN" altLang="en-US" sz="1400" b="1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镇痛协同：</a:t>
            </a:r>
            <a:r>
              <a:rPr lang="zh-CN" altLang="en-US" sz="14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水杨酸甲酯、薄荷脑</a:t>
            </a:r>
            <a:r>
              <a:rPr lang="en-US" altLang="zh-CN" sz="14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/</a:t>
            </a:r>
            <a:r>
              <a:rPr lang="zh-CN" altLang="en-US" sz="14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白樟油、辣椒素、松节油，多种镇痛靶点，覆盖多种疼痛类型</a:t>
            </a:r>
            <a:endParaRPr lang="zh-CN" altLang="en-US" sz="1400">
              <a:latin typeface="Arial" panose="020B0604020202020204" pitchFamily="34" charset="0"/>
              <a:ea typeface="微软雅黑" panose="020B0503020204020204" pitchFamily="34" charset="-122"/>
              <a:sym typeface="+mn-ea"/>
            </a:endParaRPr>
          </a:p>
          <a:p>
            <a:pPr marL="742950" lvl="1" indent="-285750" algn="just" defTabSz="26670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zh-CN" altLang="en-US" sz="1400" b="1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消肿活血协同：</a:t>
            </a:r>
            <a:r>
              <a:rPr lang="zh-CN" altLang="en-US" sz="14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辣椒素</a:t>
            </a:r>
            <a:r>
              <a:rPr lang="zh-CN" sz="14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、</a:t>
            </a:r>
            <a:r>
              <a:rPr lang="en-US" altLang="zh-CN" sz="14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14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水杨酸甲酯</a:t>
            </a:r>
            <a:r>
              <a:rPr lang="zh-CN" sz="14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、</a:t>
            </a:r>
            <a:r>
              <a:rPr lang="zh-CN" altLang="en-US" sz="14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松节油</a:t>
            </a:r>
            <a:r>
              <a:rPr lang="zh-CN" sz="14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、</a:t>
            </a:r>
            <a:r>
              <a:rPr lang="en-US" altLang="zh-CN" sz="14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14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薄荷类，多机制共同扩张局部循环，加速淤血、炎性积液代谢，协同消肿散瘀。</a:t>
            </a:r>
            <a:endParaRPr lang="zh-CN" altLang="en-US" sz="1400">
              <a:latin typeface="Arial" panose="020B0604020202020204" pitchFamily="34" charset="0"/>
              <a:ea typeface="微软雅黑" panose="020B0503020204020204" pitchFamily="34" charset="-122"/>
              <a:sym typeface="+mn-ea"/>
            </a:endParaRPr>
          </a:p>
          <a:p>
            <a:pPr marL="742950" lvl="1" indent="-285750" algn="just" defTabSz="26670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zh-CN" altLang="en-US" sz="1400" b="1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透皮促渗协同：</a:t>
            </a:r>
            <a:r>
              <a:rPr lang="zh-CN" altLang="en-US" sz="140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薄荷脑、白樟油</a:t>
            </a:r>
            <a:r>
              <a:rPr lang="zh-CN" altLang="en-US" sz="1400" dirty="0"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可促进药物吸收，增强局部药物浓度。</a:t>
            </a:r>
            <a:endParaRPr lang="zh-CN" altLang="en-US" sz="1400" dirty="0">
              <a:latin typeface="Arial" panose="020B0604020202020204" pitchFamily="34" charset="0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660753" y="298888"/>
            <a:ext cx="221488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285B9E"/>
                </a:solidFill>
                <a:effectLst/>
                <a:uLnTx/>
                <a:uFillTx/>
                <a:cs typeface="+mn-ea"/>
                <a:sym typeface="+mn-lt"/>
              </a:rPr>
              <a:t>公平性信息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rgbClr val="285B9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34714" y="271603"/>
            <a:ext cx="44323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+mn-ea"/>
                <a:sym typeface="+mn-lt"/>
              </a:rPr>
              <a:t>5</a:t>
            </a:r>
            <a:endParaRPr kumimoji="0" lang="zh-CN" altLang="en-US" sz="36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61035" y="1147445"/>
            <a:ext cx="10453370" cy="5015865"/>
          </a:xfrm>
          <a:prstGeom prst="rect">
            <a:avLst/>
          </a:prstGeom>
        </p:spPr>
        <p:txBody>
          <a:bodyPr wrap="square" anchor="t">
            <a:spAutoFit/>
          </a:bodyPr>
          <a:p>
            <a:pPr marL="457200" indent="-457200">
              <a:lnSpc>
                <a:spcPct val="200000"/>
              </a:lnSpc>
              <a:buFont typeface="+mj-ea"/>
              <a:buAutoNum type="circleNumDbPlain"/>
            </a:pPr>
            <a:r>
              <a:rPr lang="zh-CN" altLang="en-US" sz="1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对公共健康的影响：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通痹止痛油为传统中药制剂，提升基层医疗可及性，降低患者就医成本。其外用特性减少了对口服镇痛药的依赖，避免了胃肠道损伤等西药副作用，尤其适合老年和慢性疼痛患者。同时，它的推广符合中医药发展战略，有助于传承中医文化，增强公众健康管理的便利性和安全性。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endParaRPr lang="en-US" altLang="zh-CN" sz="1600" spc="0" dirty="0">
              <a:solidFill>
                <a:schemeClr val="tx1">
                  <a:lumMod val="75000"/>
                  <a:lumOff val="25000"/>
                </a:scheme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457200" indent="-457200">
              <a:lnSpc>
                <a:spcPct val="200000"/>
              </a:lnSpc>
              <a:buFont typeface="+mj-ea"/>
              <a:buAutoNum type="circleNumDbPlain"/>
            </a:pPr>
            <a:r>
              <a:rPr lang="zh-CN" altLang="en-US" sz="1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保基本原则：</a:t>
            </a:r>
            <a:r>
              <a:rPr lang="zh-CN" altLang="en-US" sz="1600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通痹止痛油</a:t>
            </a:r>
            <a:r>
              <a:rPr lang="zh-CN" sz="160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有明确的适应症，</a:t>
            </a: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符合《国家医保药品目录》对骨科/外科用药的覆盖范围。平均日均消费</a:t>
            </a:r>
            <a:r>
              <a:rPr lang="zh-CN" sz="160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低</a:t>
            </a: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，降低了患者的用药成本，本品治疗费用更经济性。且可有效减少的不良事件发生，本品为甲类非处方药，减少医疗操作，进一步降低医疗成本，节省医保基金，体现公平可及，符合“保基本”的原则。</a:t>
            </a:r>
            <a:endParaRPr sz="1600" spc="0" dirty="0">
              <a:solidFill>
                <a:schemeClr val="tx1">
                  <a:lumMod val="75000"/>
                  <a:lumOff val="25000"/>
                </a:scheme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457200" indent="-457200">
              <a:lnSpc>
                <a:spcPct val="200000"/>
              </a:lnSpc>
              <a:buFont typeface="+mj-ea"/>
              <a:buAutoNum type="circleNumDbPlain"/>
            </a:pPr>
            <a:r>
              <a:rPr lang="zh-CN" altLang="en-US" sz="1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弥补药品目录短板：</a:t>
            </a:r>
            <a:r>
              <a:rPr lang="en-US" altLang="zh-CN" sz="1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目录内缺乏覆盖运动创伤</a:t>
            </a:r>
            <a:r>
              <a:rPr lang="en-US" altLang="zh-CN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+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碰撞瘀肿适应症的外用油剂。通痹止痛油填补该细分领域空白，丰富医保用镇痛药的选择。</a:t>
            </a:r>
            <a:endParaRPr lang="zh-CN" altLang="en-US" sz="1600" spc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457200" indent="-457200">
              <a:lnSpc>
                <a:spcPct val="200000"/>
              </a:lnSpc>
              <a:buFont typeface="+mj-ea"/>
              <a:buAutoNum type="circleNumDbPlain"/>
            </a:pPr>
            <a:r>
              <a:rPr lang="zh-CN" altLang="en-US" sz="1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临床管理难度：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本品为</a:t>
            </a:r>
            <a:r>
              <a:rPr lang="en-US" altLang="zh-CN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OTC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，通过外用涂抹简化临床应用，安全便捷。不存在临床滥用风险和超说明书用药的可能性；适应症表述清晰。</a:t>
            </a:r>
            <a:endParaRPr lang="zh-CN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: 圆顶角 15"/>
          <p:cNvSpPr/>
          <p:nvPr/>
        </p:nvSpPr>
        <p:spPr>
          <a:xfrm flipV="1">
            <a:off x="9680567" y="-10869"/>
            <a:ext cx="1679810" cy="2023763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285B9E"/>
          </a:solidFill>
          <a:ln w="12700" cap="flat" cmpd="sng" algn="ctr">
            <a:noFill/>
            <a:prstDash val="solid"/>
            <a:miter lim="800000"/>
          </a:ln>
          <a:effectLst>
            <a:outerShdw blurRad="101600" dist="88900" dir="2700000" algn="tl" rotWithShape="0">
              <a:srgbClr val="285B9E">
                <a:alpha val="16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kern="0">
              <a:solidFill>
                <a:prstClr val="white"/>
              </a:solidFill>
              <a:cs typeface="+mn-ea"/>
              <a:sym typeface="+mn-lt"/>
            </a:endParaRPr>
          </a:p>
        </p:txBody>
      </p:sp>
      <p:grpSp>
        <p:nvGrpSpPr>
          <p:cNvPr id="78" name="组合 77"/>
          <p:cNvGrpSpPr/>
          <p:nvPr/>
        </p:nvGrpSpPr>
        <p:grpSpPr>
          <a:xfrm>
            <a:off x="953690" y="737039"/>
            <a:ext cx="707721" cy="880028"/>
            <a:chOff x="10638594" y="3550920"/>
            <a:chExt cx="2086528" cy="2594528"/>
          </a:xfrm>
        </p:grpSpPr>
        <p:sp>
          <p:nvSpPr>
            <p:cNvPr id="48" name="PA-椭圆 47"/>
            <p:cNvSpPr/>
            <p:nvPr>
              <p:custDataLst>
                <p:tags r:id="rId1"/>
              </p:custDataLst>
            </p:nvPr>
          </p:nvSpPr>
          <p:spPr>
            <a:xfrm>
              <a:off x="10638594" y="3550920"/>
              <a:ext cx="105328" cy="105328"/>
            </a:xfrm>
            <a:prstGeom prst="ellipse">
              <a:avLst/>
            </a:prstGeom>
            <a:solidFill>
              <a:srgbClr val="285B9E">
                <a:alpha val="3481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9" name="PA-椭圆 48"/>
            <p:cNvSpPr/>
            <p:nvPr>
              <p:custDataLst>
                <p:tags r:id="rId2"/>
              </p:custDataLst>
            </p:nvPr>
          </p:nvSpPr>
          <p:spPr>
            <a:xfrm>
              <a:off x="11133894" y="3550920"/>
              <a:ext cx="105328" cy="105328"/>
            </a:xfrm>
            <a:prstGeom prst="ellipse">
              <a:avLst/>
            </a:prstGeom>
            <a:solidFill>
              <a:srgbClr val="285B9E">
                <a:alpha val="6051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0" name="PA-椭圆 49"/>
            <p:cNvSpPr/>
            <p:nvPr>
              <p:custDataLst>
                <p:tags r:id="rId3"/>
              </p:custDataLst>
            </p:nvPr>
          </p:nvSpPr>
          <p:spPr>
            <a:xfrm>
              <a:off x="11629194" y="3550920"/>
              <a:ext cx="105328" cy="105328"/>
            </a:xfrm>
            <a:prstGeom prst="ellipse">
              <a:avLst/>
            </a:prstGeom>
            <a:solidFill>
              <a:srgbClr val="285B9E">
                <a:alpha val="8498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1" name="PA-椭圆 50"/>
            <p:cNvSpPr/>
            <p:nvPr>
              <p:custDataLst>
                <p:tags r:id="rId4"/>
              </p:custDataLst>
            </p:nvPr>
          </p:nvSpPr>
          <p:spPr>
            <a:xfrm>
              <a:off x="12124494" y="3550920"/>
              <a:ext cx="105328" cy="105328"/>
            </a:xfrm>
            <a:prstGeom prst="ellipse">
              <a:avLst/>
            </a:prstGeom>
            <a:solidFill>
              <a:srgbClr val="285B9E">
                <a:alpha val="8212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2" name="PA-椭圆 51"/>
            <p:cNvSpPr/>
            <p:nvPr>
              <p:custDataLst>
                <p:tags r:id="rId5"/>
              </p:custDataLst>
            </p:nvPr>
          </p:nvSpPr>
          <p:spPr>
            <a:xfrm>
              <a:off x="12619794" y="3550920"/>
              <a:ext cx="105328" cy="105328"/>
            </a:xfrm>
            <a:prstGeom prst="ellipse">
              <a:avLst/>
            </a:prstGeom>
            <a:solidFill>
              <a:srgbClr val="285B9E">
                <a:alpha val="5446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3" name="PA-椭圆 52"/>
            <p:cNvSpPr/>
            <p:nvPr>
              <p:custDataLst>
                <p:tags r:id="rId6"/>
              </p:custDataLst>
            </p:nvPr>
          </p:nvSpPr>
          <p:spPr>
            <a:xfrm>
              <a:off x="10638594" y="4048760"/>
              <a:ext cx="105328" cy="105328"/>
            </a:xfrm>
            <a:prstGeom prst="ellipse">
              <a:avLst/>
            </a:prstGeom>
            <a:solidFill>
              <a:srgbClr val="285B9E">
                <a:alpha val="4248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4" name="PA-椭圆 53"/>
            <p:cNvSpPr/>
            <p:nvPr>
              <p:custDataLst>
                <p:tags r:id="rId7"/>
              </p:custDataLst>
            </p:nvPr>
          </p:nvSpPr>
          <p:spPr>
            <a:xfrm>
              <a:off x="11133894" y="4048760"/>
              <a:ext cx="105328" cy="105328"/>
            </a:xfrm>
            <a:prstGeom prst="ellipse">
              <a:avLst/>
            </a:prstGeom>
            <a:solidFill>
              <a:srgbClr val="285B9E">
                <a:alpha val="8814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5" name="PA-椭圆 54"/>
            <p:cNvSpPr/>
            <p:nvPr>
              <p:custDataLst>
                <p:tags r:id="rId8"/>
              </p:custDataLst>
            </p:nvPr>
          </p:nvSpPr>
          <p:spPr>
            <a:xfrm>
              <a:off x="11629194" y="4048760"/>
              <a:ext cx="105328" cy="105328"/>
            </a:xfrm>
            <a:prstGeom prst="ellipse">
              <a:avLst/>
            </a:prstGeom>
            <a:solidFill>
              <a:srgbClr val="285B9E">
                <a:alpha val="2038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6" name="PA-椭圆 55"/>
            <p:cNvSpPr/>
            <p:nvPr>
              <p:custDataLst>
                <p:tags r:id="rId9"/>
              </p:custDataLst>
            </p:nvPr>
          </p:nvSpPr>
          <p:spPr>
            <a:xfrm>
              <a:off x="12124494" y="4048760"/>
              <a:ext cx="105328" cy="105328"/>
            </a:xfrm>
            <a:prstGeom prst="ellipse">
              <a:avLst/>
            </a:prstGeom>
            <a:solidFill>
              <a:srgbClr val="285B9E">
                <a:alpha val="4345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7" name="PA-椭圆 56"/>
            <p:cNvSpPr/>
            <p:nvPr>
              <p:custDataLst>
                <p:tags r:id="rId10"/>
              </p:custDataLst>
            </p:nvPr>
          </p:nvSpPr>
          <p:spPr>
            <a:xfrm>
              <a:off x="12619794" y="4048760"/>
              <a:ext cx="105328" cy="105328"/>
            </a:xfrm>
            <a:prstGeom prst="ellipse">
              <a:avLst/>
            </a:prstGeom>
            <a:solidFill>
              <a:srgbClr val="285B9E">
                <a:alpha val="3090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8" name="PA-椭圆 57"/>
            <p:cNvSpPr/>
            <p:nvPr>
              <p:custDataLst>
                <p:tags r:id="rId11"/>
              </p:custDataLst>
            </p:nvPr>
          </p:nvSpPr>
          <p:spPr>
            <a:xfrm>
              <a:off x="10638594" y="4546600"/>
              <a:ext cx="105328" cy="105328"/>
            </a:xfrm>
            <a:prstGeom prst="ellipse">
              <a:avLst/>
            </a:prstGeom>
            <a:solidFill>
              <a:srgbClr val="285B9E">
                <a:alpha val="7692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9" name="PA-椭圆 58"/>
            <p:cNvSpPr/>
            <p:nvPr>
              <p:custDataLst>
                <p:tags r:id="rId12"/>
              </p:custDataLst>
            </p:nvPr>
          </p:nvSpPr>
          <p:spPr>
            <a:xfrm>
              <a:off x="11133894" y="4546600"/>
              <a:ext cx="105328" cy="105328"/>
            </a:xfrm>
            <a:prstGeom prst="ellipse">
              <a:avLst/>
            </a:prstGeom>
            <a:solidFill>
              <a:srgbClr val="285B9E">
                <a:alpha val="3662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0" name="PA-椭圆 59"/>
            <p:cNvSpPr/>
            <p:nvPr>
              <p:custDataLst>
                <p:tags r:id="rId13"/>
              </p:custDataLst>
            </p:nvPr>
          </p:nvSpPr>
          <p:spPr>
            <a:xfrm>
              <a:off x="11629194" y="4546600"/>
              <a:ext cx="105328" cy="105328"/>
            </a:xfrm>
            <a:prstGeom prst="ellipse">
              <a:avLst/>
            </a:prstGeom>
            <a:solidFill>
              <a:srgbClr val="285B9E">
                <a:alpha val="9088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1" name="PA-椭圆 60"/>
            <p:cNvSpPr/>
            <p:nvPr>
              <p:custDataLst>
                <p:tags r:id="rId14"/>
              </p:custDataLst>
            </p:nvPr>
          </p:nvSpPr>
          <p:spPr>
            <a:xfrm>
              <a:off x="12124494" y="4546600"/>
              <a:ext cx="105328" cy="105328"/>
            </a:xfrm>
            <a:prstGeom prst="ellipse">
              <a:avLst/>
            </a:prstGeom>
            <a:solidFill>
              <a:srgbClr val="285B9E">
                <a:alpha val="1246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2" name="PA-椭圆 61"/>
            <p:cNvSpPr/>
            <p:nvPr>
              <p:custDataLst>
                <p:tags r:id="rId15"/>
              </p:custDataLst>
            </p:nvPr>
          </p:nvSpPr>
          <p:spPr>
            <a:xfrm>
              <a:off x="12619794" y="4546600"/>
              <a:ext cx="105328" cy="105328"/>
            </a:xfrm>
            <a:prstGeom prst="ellipse">
              <a:avLst/>
            </a:prstGeom>
            <a:solidFill>
              <a:srgbClr val="285B9E">
                <a:alpha val="8411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3" name="PA-椭圆 62"/>
            <p:cNvSpPr/>
            <p:nvPr>
              <p:custDataLst>
                <p:tags r:id="rId16"/>
              </p:custDataLst>
            </p:nvPr>
          </p:nvSpPr>
          <p:spPr>
            <a:xfrm>
              <a:off x="10638594" y="5044440"/>
              <a:ext cx="105328" cy="105328"/>
            </a:xfrm>
            <a:prstGeom prst="ellipse">
              <a:avLst/>
            </a:prstGeom>
            <a:solidFill>
              <a:srgbClr val="285B9E">
                <a:alpha val="593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4" name="PA-椭圆 63"/>
            <p:cNvSpPr/>
            <p:nvPr>
              <p:custDataLst>
                <p:tags r:id="rId17"/>
              </p:custDataLst>
            </p:nvPr>
          </p:nvSpPr>
          <p:spPr>
            <a:xfrm>
              <a:off x="11133894" y="5044440"/>
              <a:ext cx="105328" cy="105328"/>
            </a:xfrm>
            <a:prstGeom prst="ellipse">
              <a:avLst/>
            </a:prstGeom>
            <a:solidFill>
              <a:srgbClr val="285B9E">
                <a:alpha val="9414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5" name="PA-椭圆 64"/>
            <p:cNvSpPr/>
            <p:nvPr>
              <p:custDataLst>
                <p:tags r:id="rId18"/>
              </p:custDataLst>
            </p:nvPr>
          </p:nvSpPr>
          <p:spPr>
            <a:xfrm>
              <a:off x="11629194" y="5044440"/>
              <a:ext cx="105328" cy="105328"/>
            </a:xfrm>
            <a:prstGeom prst="ellipse">
              <a:avLst/>
            </a:prstGeom>
            <a:solidFill>
              <a:srgbClr val="285B9E">
                <a:alpha val="1479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6" name="PA-椭圆 65"/>
            <p:cNvSpPr/>
            <p:nvPr>
              <p:custDataLst>
                <p:tags r:id="rId19"/>
              </p:custDataLst>
            </p:nvPr>
          </p:nvSpPr>
          <p:spPr>
            <a:xfrm>
              <a:off x="12124494" y="5044440"/>
              <a:ext cx="105328" cy="105328"/>
            </a:xfrm>
            <a:prstGeom prst="ellipse">
              <a:avLst/>
            </a:prstGeom>
            <a:solidFill>
              <a:srgbClr val="285B9E">
                <a:alpha val="3641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7" name="PA-椭圆 66"/>
            <p:cNvSpPr/>
            <p:nvPr>
              <p:custDataLst>
                <p:tags r:id="rId20"/>
              </p:custDataLst>
            </p:nvPr>
          </p:nvSpPr>
          <p:spPr>
            <a:xfrm>
              <a:off x="12619794" y="5044440"/>
              <a:ext cx="105328" cy="105328"/>
            </a:xfrm>
            <a:prstGeom prst="ellipse">
              <a:avLst/>
            </a:prstGeom>
            <a:solidFill>
              <a:srgbClr val="285B9E">
                <a:alpha val="3860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8" name="PA-椭圆 67"/>
            <p:cNvSpPr/>
            <p:nvPr>
              <p:custDataLst>
                <p:tags r:id="rId21"/>
              </p:custDataLst>
            </p:nvPr>
          </p:nvSpPr>
          <p:spPr>
            <a:xfrm>
              <a:off x="10638594" y="5542280"/>
              <a:ext cx="105328" cy="105328"/>
            </a:xfrm>
            <a:prstGeom prst="ellipse">
              <a:avLst/>
            </a:prstGeom>
            <a:solidFill>
              <a:srgbClr val="285B9E">
                <a:alpha val="7120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9" name="PA-椭圆 68"/>
            <p:cNvSpPr/>
            <p:nvPr>
              <p:custDataLst>
                <p:tags r:id="rId22"/>
              </p:custDataLst>
            </p:nvPr>
          </p:nvSpPr>
          <p:spPr>
            <a:xfrm>
              <a:off x="11133894" y="5542280"/>
              <a:ext cx="105328" cy="105328"/>
            </a:xfrm>
            <a:prstGeom prst="ellipse">
              <a:avLst/>
            </a:prstGeom>
            <a:solidFill>
              <a:srgbClr val="285B9E">
                <a:alpha val="984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0" name="PA-椭圆 69"/>
            <p:cNvSpPr/>
            <p:nvPr>
              <p:custDataLst>
                <p:tags r:id="rId23"/>
              </p:custDataLst>
            </p:nvPr>
          </p:nvSpPr>
          <p:spPr>
            <a:xfrm>
              <a:off x="11629194" y="5542280"/>
              <a:ext cx="105328" cy="105328"/>
            </a:xfrm>
            <a:prstGeom prst="ellipse">
              <a:avLst/>
            </a:prstGeom>
            <a:solidFill>
              <a:srgbClr val="285B9E">
                <a:alpha val="739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1" name="PA-椭圆 70"/>
            <p:cNvSpPr/>
            <p:nvPr>
              <p:custDataLst>
                <p:tags r:id="rId24"/>
              </p:custDataLst>
            </p:nvPr>
          </p:nvSpPr>
          <p:spPr>
            <a:xfrm>
              <a:off x="12124494" y="5542280"/>
              <a:ext cx="105328" cy="105328"/>
            </a:xfrm>
            <a:prstGeom prst="ellipse">
              <a:avLst/>
            </a:prstGeom>
            <a:solidFill>
              <a:srgbClr val="285B9E">
                <a:alpha val="9622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2" name="PA-椭圆 71"/>
            <p:cNvSpPr/>
            <p:nvPr>
              <p:custDataLst>
                <p:tags r:id="rId25"/>
              </p:custDataLst>
            </p:nvPr>
          </p:nvSpPr>
          <p:spPr>
            <a:xfrm>
              <a:off x="12619794" y="5542280"/>
              <a:ext cx="105328" cy="105328"/>
            </a:xfrm>
            <a:prstGeom prst="ellipse">
              <a:avLst/>
            </a:prstGeom>
            <a:solidFill>
              <a:srgbClr val="285B9E">
                <a:alpha val="3174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3" name="PA-椭圆 72"/>
            <p:cNvSpPr/>
            <p:nvPr>
              <p:custDataLst>
                <p:tags r:id="rId26"/>
              </p:custDataLst>
            </p:nvPr>
          </p:nvSpPr>
          <p:spPr>
            <a:xfrm>
              <a:off x="10638594" y="6040120"/>
              <a:ext cx="105328" cy="105328"/>
            </a:xfrm>
            <a:prstGeom prst="ellipse">
              <a:avLst/>
            </a:prstGeom>
            <a:solidFill>
              <a:srgbClr val="285B9E">
                <a:alpha val="587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4" name="PA-椭圆 73"/>
            <p:cNvSpPr/>
            <p:nvPr>
              <p:custDataLst>
                <p:tags r:id="rId27"/>
              </p:custDataLst>
            </p:nvPr>
          </p:nvSpPr>
          <p:spPr>
            <a:xfrm>
              <a:off x="11133894" y="6040120"/>
              <a:ext cx="105328" cy="105328"/>
            </a:xfrm>
            <a:prstGeom prst="ellipse">
              <a:avLst/>
            </a:prstGeom>
            <a:solidFill>
              <a:srgbClr val="285B9E">
                <a:alpha val="1075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5" name="PA-椭圆 74"/>
            <p:cNvSpPr/>
            <p:nvPr>
              <p:custDataLst>
                <p:tags r:id="rId28"/>
              </p:custDataLst>
            </p:nvPr>
          </p:nvSpPr>
          <p:spPr>
            <a:xfrm>
              <a:off x="11629194" y="6040120"/>
              <a:ext cx="105328" cy="105328"/>
            </a:xfrm>
            <a:prstGeom prst="ellipse">
              <a:avLst/>
            </a:prstGeom>
            <a:solidFill>
              <a:srgbClr val="285B9E">
                <a:alpha val="89567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6" name="PA-椭圆 75"/>
            <p:cNvSpPr/>
            <p:nvPr>
              <p:custDataLst>
                <p:tags r:id="rId29"/>
              </p:custDataLst>
            </p:nvPr>
          </p:nvSpPr>
          <p:spPr>
            <a:xfrm>
              <a:off x="12124494" y="6040120"/>
              <a:ext cx="105328" cy="105328"/>
            </a:xfrm>
            <a:prstGeom prst="ellipse">
              <a:avLst/>
            </a:prstGeom>
            <a:solidFill>
              <a:srgbClr val="285B9E">
                <a:alpha val="7301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7" name="PA-椭圆 76"/>
            <p:cNvSpPr/>
            <p:nvPr>
              <p:custDataLst>
                <p:tags r:id="rId30"/>
              </p:custDataLst>
            </p:nvPr>
          </p:nvSpPr>
          <p:spPr>
            <a:xfrm>
              <a:off x="12619794" y="6040120"/>
              <a:ext cx="105328" cy="105328"/>
            </a:xfrm>
            <a:prstGeom prst="ellipse">
              <a:avLst/>
            </a:prstGeom>
            <a:solidFill>
              <a:srgbClr val="285B9E">
                <a:alpha val="48792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cxnSp>
        <p:nvCxnSpPr>
          <p:cNvPr id="80" name="直接连接符 79"/>
          <p:cNvCxnSpPr/>
          <p:nvPr/>
        </p:nvCxnSpPr>
        <p:spPr>
          <a:xfrm>
            <a:off x="3901440" y="2036968"/>
            <a:ext cx="4853940" cy="0"/>
          </a:xfrm>
          <a:prstGeom prst="line">
            <a:avLst/>
          </a:prstGeom>
          <a:ln w="28575">
            <a:solidFill>
              <a:srgbClr val="285B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 descr="药瓶"/>
          <p:cNvPicPr>
            <a:picLocks noChangeAspect="1"/>
          </p:cNvPicPr>
          <p:nvPr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10062845" y="419100"/>
            <a:ext cx="914400" cy="9144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3486179" y="2414651"/>
            <a:ext cx="5269230" cy="1322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8000" b="1" dirty="0">
                <a:solidFill>
                  <a:schemeClr val="accent1">
                    <a:lumMod val="75000"/>
                  </a:schemeClr>
                </a:solidFill>
                <a:cs typeface="+mn-ea"/>
                <a:sym typeface="+mn-lt"/>
              </a:rPr>
              <a:t>通痹止痛油</a:t>
            </a:r>
            <a:endParaRPr lang="zh-CN" altLang="en-US" sz="8000" b="1" dirty="0">
              <a:solidFill>
                <a:schemeClr val="accent1">
                  <a:lumMod val="7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596640" y="3877310"/>
            <a:ext cx="5022850" cy="398780"/>
          </a:xfrm>
          <a:prstGeom prst="rect">
            <a:avLst/>
          </a:prstGeom>
        </p:spPr>
        <p:txBody>
          <a:bodyPr wrap="square">
            <a:spAutoFit/>
          </a:bodyPr>
          <a:p>
            <a:pPr algn="dist"/>
            <a:r>
              <a:rPr lang="zh-CN" altLang="en-US" sz="2000" b="1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舒筋活络，活血祛瘀，驱风止痛</a:t>
            </a:r>
            <a:endParaRPr lang="zh-CN" altLang="en-US" sz="2000" b="1">
              <a:solidFill>
                <a:schemeClr val="accent1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/>
    </mc:Choice>
    <mc:Fallback>
      <p:transition spd="med"/>
    </mc:Fallback>
  </mc:AlternateContent>
</p:sld>
</file>

<file path=ppt/tags/tag1.xml><?xml version="1.0" encoding="utf-8"?>
<p:tagLst xmlns:p="http://schemas.openxmlformats.org/presentationml/2006/main">
  <p:tag name="PA" val="v5.2.11"/>
</p:tagLst>
</file>

<file path=ppt/tags/tag10.xml><?xml version="1.0" encoding="utf-8"?>
<p:tagLst xmlns:p="http://schemas.openxmlformats.org/presentationml/2006/main">
  <p:tag name="PA" val="v5.2.11"/>
</p:tagLst>
</file>

<file path=ppt/tags/tag11.xml><?xml version="1.0" encoding="utf-8"?>
<p:tagLst xmlns:p="http://schemas.openxmlformats.org/presentationml/2006/main">
  <p:tag name="PA" val="v5.2.11"/>
</p:tagLst>
</file>

<file path=ppt/tags/tag12.xml><?xml version="1.0" encoding="utf-8"?>
<p:tagLst xmlns:p="http://schemas.openxmlformats.org/presentationml/2006/main">
  <p:tag name="PA" val="v5.2.11"/>
</p:tagLst>
</file>

<file path=ppt/tags/tag13.xml><?xml version="1.0" encoding="utf-8"?>
<p:tagLst xmlns:p="http://schemas.openxmlformats.org/presentationml/2006/main">
  <p:tag name="PA" val="v5.2.11"/>
</p:tagLst>
</file>

<file path=ppt/tags/tag14.xml><?xml version="1.0" encoding="utf-8"?>
<p:tagLst xmlns:p="http://schemas.openxmlformats.org/presentationml/2006/main">
  <p:tag name="PA" val="v5.2.11"/>
</p:tagLst>
</file>

<file path=ppt/tags/tag15.xml><?xml version="1.0" encoding="utf-8"?>
<p:tagLst xmlns:p="http://schemas.openxmlformats.org/presentationml/2006/main">
  <p:tag name="PA" val="v5.2.11"/>
</p:tagLst>
</file>

<file path=ppt/tags/tag16.xml><?xml version="1.0" encoding="utf-8"?>
<p:tagLst xmlns:p="http://schemas.openxmlformats.org/presentationml/2006/main">
  <p:tag name="PA" val="v5.2.11"/>
</p:tagLst>
</file>

<file path=ppt/tags/tag17.xml><?xml version="1.0" encoding="utf-8"?>
<p:tagLst xmlns:p="http://schemas.openxmlformats.org/presentationml/2006/main">
  <p:tag name="PA" val="v5.2.11"/>
</p:tagLst>
</file>

<file path=ppt/tags/tag18.xml><?xml version="1.0" encoding="utf-8"?>
<p:tagLst xmlns:p="http://schemas.openxmlformats.org/presentationml/2006/main">
  <p:tag name="PA" val="v5.2.11"/>
</p:tagLst>
</file>

<file path=ppt/tags/tag19.xml><?xml version="1.0" encoding="utf-8"?>
<p:tagLst xmlns:p="http://schemas.openxmlformats.org/presentationml/2006/main">
  <p:tag name="PA" val="v5.2.11"/>
</p:tagLst>
</file>

<file path=ppt/tags/tag2.xml><?xml version="1.0" encoding="utf-8"?>
<p:tagLst xmlns:p="http://schemas.openxmlformats.org/presentationml/2006/main">
  <p:tag name="PA" val="v5.2.11"/>
</p:tagLst>
</file>

<file path=ppt/tags/tag20.xml><?xml version="1.0" encoding="utf-8"?>
<p:tagLst xmlns:p="http://schemas.openxmlformats.org/presentationml/2006/main">
  <p:tag name="PA" val="v5.2.11"/>
</p:tagLst>
</file>

<file path=ppt/tags/tag21.xml><?xml version="1.0" encoding="utf-8"?>
<p:tagLst xmlns:p="http://schemas.openxmlformats.org/presentationml/2006/main">
  <p:tag name="PA" val="v5.2.11"/>
</p:tagLst>
</file>

<file path=ppt/tags/tag22.xml><?xml version="1.0" encoding="utf-8"?>
<p:tagLst xmlns:p="http://schemas.openxmlformats.org/presentationml/2006/main">
  <p:tag name="PA" val="v5.2.11"/>
</p:tagLst>
</file>

<file path=ppt/tags/tag23.xml><?xml version="1.0" encoding="utf-8"?>
<p:tagLst xmlns:p="http://schemas.openxmlformats.org/presentationml/2006/main">
  <p:tag name="PA" val="v5.2.11"/>
</p:tagLst>
</file>

<file path=ppt/tags/tag24.xml><?xml version="1.0" encoding="utf-8"?>
<p:tagLst xmlns:p="http://schemas.openxmlformats.org/presentationml/2006/main">
  <p:tag name="PA" val="v5.2.11"/>
</p:tagLst>
</file>

<file path=ppt/tags/tag25.xml><?xml version="1.0" encoding="utf-8"?>
<p:tagLst xmlns:p="http://schemas.openxmlformats.org/presentationml/2006/main">
  <p:tag name="PA" val="v5.2.11"/>
</p:tagLst>
</file>

<file path=ppt/tags/tag26.xml><?xml version="1.0" encoding="utf-8"?>
<p:tagLst xmlns:p="http://schemas.openxmlformats.org/presentationml/2006/main">
  <p:tag name="PA" val="v5.2.11"/>
</p:tagLst>
</file>

<file path=ppt/tags/tag27.xml><?xml version="1.0" encoding="utf-8"?>
<p:tagLst xmlns:p="http://schemas.openxmlformats.org/presentationml/2006/main">
  <p:tag name="PA" val="v5.2.11"/>
</p:tagLst>
</file>

<file path=ppt/tags/tag28.xml><?xml version="1.0" encoding="utf-8"?>
<p:tagLst xmlns:p="http://schemas.openxmlformats.org/presentationml/2006/main">
  <p:tag name="PA" val="v5.2.11"/>
</p:tagLst>
</file>

<file path=ppt/tags/tag29.xml><?xml version="1.0" encoding="utf-8"?>
<p:tagLst xmlns:p="http://schemas.openxmlformats.org/presentationml/2006/main">
  <p:tag name="PA" val="v5.2.11"/>
</p:tagLst>
</file>

<file path=ppt/tags/tag3.xml><?xml version="1.0" encoding="utf-8"?>
<p:tagLst xmlns:p="http://schemas.openxmlformats.org/presentationml/2006/main">
  <p:tag name="PA" val="v5.2.11"/>
</p:tagLst>
</file>

<file path=ppt/tags/tag30.xml><?xml version="1.0" encoding="utf-8"?>
<p:tagLst xmlns:p="http://schemas.openxmlformats.org/presentationml/2006/main">
  <p:tag name="PA" val="v5.2.11"/>
</p:tagLst>
</file>

<file path=ppt/tags/tag31.xml><?xml version="1.0" encoding="utf-8"?>
<p:tagLst xmlns:p="http://schemas.openxmlformats.org/presentationml/2006/main">
  <p:tag name="PA" val="v5.2.11"/>
</p:tagLst>
</file>

<file path=ppt/tags/tag32.xml><?xml version="1.0" encoding="utf-8"?>
<p:tagLst xmlns:p="http://schemas.openxmlformats.org/presentationml/2006/main">
  <p:tag name="PA" val="v5.2.11"/>
</p:tagLst>
</file>

<file path=ppt/tags/tag33.xml><?xml version="1.0" encoding="utf-8"?>
<p:tagLst xmlns:p="http://schemas.openxmlformats.org/presentationml/2006/main">
  <p:tag name="PA" val="v5.2.11"/>
</p:tagLst>
</file>

<file path=ppt/tags/tag34.xml><?xml version="1.0" encoding="utf-8"?>
<p:tagLst xmlns:p="http://schemas.openxmlformats.org/presentationml/2006/main">
  <p:tag name="PA" val="v5.2.11"/>
</p:tagLst>
</file>

<file path=ppt/tags/tag35.xml><?xml version="1.0" encoding="utf-8"?>
<p:tagLst xmlns:p="http://schemas.openxmlformats.org/presentationml/2006/main">
  <p:tag name="PA" val="v5.2.11"/>
</p:tagLst>
</file>

<file path=ppt/tags/tag36.xml><?xml version="1.0" encoding="utf-8"?>
<p:tagLst xmlns:p="http://schemas.openxmlformats.org/presentationml/2006/main">
  <p:tag name="PA" val="v5.2.11"/>
</p:tagLst>
</file>

<file path=ppt/tags/tag37.xml><?xml version="1.0" encoding="utf-8"?>
<p:tagLst xmlns:p="http://schemas.openxmlformats.org/presentationml/2006/main">
  <p:tag name="PA" val="v5.2.11"/>
</p:tagLst>
</file>

<file path=ppt/tags/tag38.xml><?xml version="1.0" encoding="utf-8"?>
<p:tagLst xmlns:p="http://schemas.openxmlformats.org/presentationml/2006/main">
  <p:tag name="PA" val="v5.2.11"/>
</p:tagLst>
</file>

<file path=ppt/tags/tag39.xml><?xml version="1.0" encoding="utf-8"?>
<p:tagLst xmlns:p="http://schemas.openxmlformats.org/presentationml/2006/main">
  <p:tag name="PA" val="v5.2.11"/>
</p:tagLst>
</file>

<file path=ppt/tags/tag4.xml><?xml version="1.0" encoding="utf-8"?>
<p:tagLst xmlns:p="http://schemas.openxmlformats.org/presentationml/2006/main">
  <p:tag name="PA" val="v5.2.11"/>
</p:tagLst>
</file>

<file path=ppt/tags/tag40.xml><?xml version="1.0" encoding="utf-8"?>
<p:tagLst xmlns:p="http://schemas.openxmlformats.org/presentationml/2006/main">
  <p:tag name="PA" val="v5.2.11"/>
</p:tagLst>
</file>

<file path=ppt/tags/tag41.xml><?xml version="1.0" encoding="utf-8"?>
<p:tagLst xmlns:p="http://schemas.openxmlformats.org/presentationml/2006/main">
  <p:tag name="PA" val="v5.2.11"/>
</p:tagLst>
</file>

<file path=ppt/tags/tag42.xml><?xml version="1.0" encoding="utf-8"?>
<p:tagLst xmlns:p="http://schemas.openxmlformats.org/presentationml/2006/main">
  <p:tag name="PA" val="v5.2.11"/>
</p:tagLst>
</file>

<file path=ppt/tags/tag43.xml><?xml version="1.0" encoding="utf-8"?>
<p:tagLst xmlns:p="http://schemas.openxmlformats.org/presentationml/2006/main">
  <p:tag name="PA" val="v5.2.11"/>
</p:tagLst>
</file>

<file path=ppt/tags/tag44.xml><?xml version="1.0" encoding="utf-8"?>
<p:tagLst xmlns:p="http://schemas.openxmlformats.org/presentationml/2006/main">
  <p:tag name="PA" val="v5.2.11"/>
</p:tagLst>
</file>

<file path=ppt/tags/tag45.xml><?xml version="1.0" encoding="utf-8"?>
<p:tagLst xmlns:p="http://schemas.openxmlformats.org/presentationml/2006/main">
  <p:tag name="PA" val="v5.2.11"/>
</p:tagLst>
</file>

<file path=ppt/tags/tag46.xml><?xml version="1.0" encoding="utf-8"?>
<p:tagLst xmlns:p="http://schemas.openxmlformats.org/presentationml/2006/main">
  <p:tag name="PA" val="v5.2.11"/>
</p:tagLst>
</file>

<file path=ppt/tags/tag47.xml><?xml version="1.0" encoding="utf-8"?>
<p:tagLst xmlns:p="http://schemas.openxmlformats.org/presentationml/2006/main">
  <p:tag name="PA" val="v5.2.11"/>
</p:tagLst>
</file>

<file path=ppt/tags/tag48.xml><?xml version="1.0" encoding="utf-8"?>
<p:tagLst xmlns:p="http://schemas.openxmlformats.org/presentationml/2006/main">
  <p:tag name="PA" val="v5.2.11"/>
</p:tagLst>
</file>

<file path=ppt/tags/tag49.xml><?xml version="1.0" encoding="utf-8"?>
<p:tagLst xmlns:p="http://schemas.openxmlformats.org/presentationml/2006/main">
  <p:tag name="PA" val="v5.2.11"/>
</p:tagLst>
</file>

<file path=ppt/tags/tag5.xml><?xml version="1.0" encoding="utf-8"?>
<p:tagLst xmlns:p="http://schemas.openxmlformats.org/presentationml/2006/main">
  <p:tag name="PA" val="v5.2.11"/>
</p:tagLst>
</file>

<file path=ppt/tags/tag50.xml><?xml version="1.0" encoding="utf-8"?>
<p:tagLst xmlns:p="http://schemas.openxmlformats.org/presentationml/2006/main">
  <p:tag name="PA" val="v5.2.11"/>
</p:tagLst>
</file>

<file path=ppt/tags/tag51.xml><?xml version="1.0" encoding="utf-8"?>
<p:tagLst xmlns:p="http://schemas.openxmlformats.org/presentationml/2006/main">
  <p:tag name="PA" val="v5.2.11"/>
</p:tagLst>
</file>

<file path=ppt/tags/tag52.xml><?xml version="1.0" encoding="utf-8"?>
<p:tagLst xmlns:p="http://schemas.openxmlformats.org/presentationml/2006/main">
  <p:tag name="PA" val="v5.2.11"/>
</p:tagLst>
</file>

<file path=ppt/tags/tag53.xml><?xml version="1.0" encoding="utf-8"?>
<p:tagLst xmlns:p="http://schemas.openxmlformats.org/presentationml/2006/main">
  <p:tag name="PA" val="v5.2.11"/>
</p:tagLst>
</file>

<file path=ppt/tags/tag54.xml><?xml version="1.0" encoding="utf-8"?>
<p:tagLst xmlns:p="http://schemas.openxmlformats.org/presentationml/2006/main">
  <p:tag name="PA" val="v5.2.11"/>
</p:tagLst>
</file>

<file path=ppt/tags/tag55.xml><?xml version="1.0" encoding="utf-8"?>
<p:tagLst xmlns:p="http://schemas.openxmlformats.org/presentationml/2006/main">
  <p:tag name="PA" val="v5.2.11"/>
</p:tagLst>
</file>

<file path=ppt/tags/tag56.xml><?xml version="1.0" encoding="utf-8"?>
<p:tagLst xmlns:p="http://schemas.openxmlformats.org/presentationml/2006/main">
  <p:tag name="PA" val="v5.2.11"/>
</p:tagLst>
</file>

<file path=ppt/tags/tag57.xml><?xml version="1.0" encoding="utf-8"?>
<p:tagLst xmlns:p="http://schemas.openxmlformats.org/presentationml/2006/main">
  <p:tag name="PA" val="v5.2.11"/>
</p:tagLst>
</file>

<file path=ppt/tags/tag58.xml><?xml version="1.0" encoding="utf-8"?>
<p:tagLst xmlns:p="http://schemas.openxmlformats.org/presentationml/2006/main">
  <p:tag name="PA" val="v5.2.11"/>
</p:tagLst>
</file>

<file path=ppt/tags/tag59.xml><?xml version="1.0" encoding="utf-8"?>
<p:tagLst xmlns:p="http://schemas.openxmlformats.org/presentationml/2006/main">
  <p:tag name="PA" val="v5.2.11"/>
</p:tagLst>
</file>

<file path=ppt/tags/tag6.xml><?xml version="1.0" encoding="utf-8"?>
<p:tagLst xmlns:p="http://schemas.openxmlformats.org/presentationml/2006/main">
  <p:tag name="PA" val="v5.2.11"/>
</p:tagLst>
</file>

<file path=ppt/tags/tag60.xml><?xml version="1.0" encoding="utf-8"?>
<p:tagLst xmlns:p="http://schemas.openxmlformats.org/presentationml/2006/main">
  <p:tag name="PA" val="v5.2.11"/>
</p:tagLst>
</file>

<file path=ppt/tags/tag61.xml><?xml version="1.0" encoding="utf-8"?>
<p:tagLst xmlns:p="http://schemas.openxmlformats.org/presentationml/2006/main">
  <p:tag name="KSO_WM_BEAUTIFY_FLAG" val=""/>
</p:tagLst>
</file>

<file path=ppt/tags/tag62.xml><?xml version="1.0" encoding="utf-8"?>
<p:tagLst xmlns:p="http://schemas.openxmlformats.org/presentationml/2006/main">
  <p:tag name="TABLE_ENDDRAG_ORIGIN_RECT" val="411*195"/>
  <p:tag name="TABLE_ENDDRAG_RECT" val="38*140*411*195"/>
</p:tagLst>
</file>

<file path=ppt/tags/tag63.xml><?xml version="1.0" encoding="utf-8"?>
<p:tagLst xmlns:p="http://schemas.openxmlformats.org/presentationml/2006/main">
  <p:tag name="TABLE_ENDDRAG_ORIGIN_RECT" val="458*140"/>
  <p:tag name="TABLE_ENDDRAG_RECT" val="466*140*458*140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PA" val="v5.2.11"/>
</p:tagLst>
</file>

<file path=ppt/tags/tag67.xml><?xml version="1.0" encoding="utf-8"?>
<p:tagLst xmlns:p="http://schemas.openxmlformats.org/presentationml/2006/main">
  <p:tag name="PA" val="v5.2.11"/>
</p:tagLst>
</file>

<file path=ppt/tags/tag68.xml><?xml version="1.0" encoding="utf-8"?>
<p:tagLst xmlns:p="http://schemas.openxmlformats.org/presentationml/2006/main">
  <p:tag name="PA" val="v5.2.11"/>
</p:tagLst>
</file>

<file path=ppt/tags/tag69.xml><?xml version="1.0" encoding="utf-8"?>
<p:tagLst xmlns:p="http://schemas.openxmlformats.org/presentationml/2006/main">
  <p:tag name="PA" val="v5.2.11"/>
</p:tagLst>
</file>

<file path=ppt/tags/tag7.xml><?xml version="1.0" encoding="utf-8"?>
<p:tagLst xmlns:p="http://schemas.openxmlformats.org/presentationml/2006/main">
  <p:tag name="PA" val="v5.2.11"/>
</p:tagLst>
</file>

<file path=ppt/tags/tag70.xml><?xml version="1.0" encoding="utf-8"?>
<p:tagLst xmlns:p="http://schemas.openxmlformats.org/presentationml/2006/main">
  <p:tag name="PA" val="v5.2.11"/>
</p:tagLst>
</file>

<file path=ppt/tags/tag71.xml><?xml version="1.0" encoding="utf-8"?>
<p:tagLst xmlns:p="http://schemas.openxmlformats.org/presentationml/2006/main">
  <p:tag name="PA" val="v5.2.11"/>
</p:tagLst>
</file>

<file path=ppt/tags/tag72.xml><?xml version="1.0" encoding="utf-8"?>
<p:tagLst xmlns:p="http://schemas.openxmlformats.org/presentationml/2006/main">
  <p:tag name="PA" val="v5.2.11"/>
</p:tagLst>
</file>

<file path=ppt/tags/tag73.xml><?xml version="1.0" encoding="utf-8"?>
<p:tagLst xmlns:p="http://schemas.openxmlformats.org/presentationml/2006/main">
  <p:tag name="PA" val="v5.2.11"/>
</p:tagLst>
</file>

<file path=ppt/tags/tag74.xml><?xml version="1.0" encoding="utf-8"?>
<p:tagLst xmlns:p="http://schemas.openxmlformats.org/presentationml/2006/main">
  <p:tag name="PA" val="v5.2.11"/>
</p:tagLst>
</file>

<file path=ppt/tags/tag75.xml><?xml version="1.0" encoding="utf-8"?>
<p:tagLst xmlns:p="http://schemas.openxmlformats.org/presentationml/2006/main">
  <p:tag name="PA" val="v5.2.11"/>
</p:tagLst>
</file>

<file path=ppt/tags/tag76.xml><?xml version="1.0" encoding="utf-8"?>
<p:tagLst xmlns:p="http://schemas.openxmlformats.org/presentationml/2006/main">
  <p:tag name="PA" val="v5.2.11"/>
</p:tagLst>
</file>

<file path=ppt/tags/tag77.xml><?xml version="1.0" encoding="utf-8"?>
<p:tagLst xmlns:p="http://schemas.openxmlformats.org/presentationml/2006/main">
  <p:tag name="PA" val="v5.2.11"/>
</p:tagLst>
</file>

<file path=ppt/tags/tag78.xml><?xml version="1.0" encoding="utf-8"?>
<p:tagLst xmlns:p="http://schemas.openxmlformats.org/presentationml/2006/main">
  <p:tag name="PA" val="v5.2.11"/>
</p:tagLst>
</file>

<file path=ppt/tags/tag79.xml><?xml version="1.0" encoding="utf-8"?>
<p:tagLst xmlns:p="http://schemas.openxmlformats.org/presentationml/2006/main">
  <p:tag name="PA" val="v5.2.11"/>
</p:tagLst>
</file>

<file path=ppt/tags/tag8.xml><?xml version="1.0" encoding="utf-8"?>
<p:tagLst xmlns:p="http://schemas.openxmlformats.org/presentationml/2006/main">
  <p:tag name="PA" val="v5.2.11"/>
</p:tagLst>
</file>

<file path=ppt/tags/tag80.xml><?xml version="1.0" encoding="utf-8"?>
<p:tagLst xmlns:p="http://schemas.openxmlformats.org/presentationml/2006/main">
  <p:tag name="PA" val="v5.2.11"/>
</p:tagLst>
</file>

<file path=ppt/tags/tag81.xml><?xml version="1.0" encoding="utf-8"?>
<p:tagLst xmlns:p="http://schemas.openxmlformats.org/presentationml/2006/main">
  <p:tag name="PA" val="v5.2.11"/>
</p:tagLst>
</file>

<file path=ppt/tags/tag82.xml><?xml version="1.0" encoding="utf-8"?>
<p:tagLst xmlns:p="http://schemas.openxmlformats.org/presentationml/2006/main">
  <p:tag name="PA" val="v5.2.11"/>
</p:tagLst>
</file>

<file path=ppt/tags/tag83.xml><?xml version="1.0" encoding="utf-8"?>
<p:tagLst xmlns:p="http://schemas.openxmlformats.org/presentationml/2006/main">
  <p:tag name="PA" val="v5.2.11"/>
</p:tagLst>
</file>

<file path=ppt/tags/tag84.xml><?xml version="1.0" encoding="utf-8"?>
<p:tagLst xmlns:p="http://schemas.openxmlformats.org/presentationml/2006/main">
  <p:tag name="PA" val="v5.2.11"/>
</p:tagLst>
</file>

<file path=ppt/tags/tag85.xml><?xml version="1.0" encoding="utf-8"?>
<p:tagLst xmlns:p="http://schemas.openxmlformats.org/presentationml/2006/main">
  <p:tag name="PA" val="v5.2.11"/>
</p:tagLst>
</file>

<file path=ppt/tags/tag86.xml><?xml version="1.0" encoding="utf-8"?>
<p:tagLst xmlns:p="http://schemas.openxmlformats.org/presentationml/2006/main">
  <p:tag name="PA" val="v5.2.11"/>
</p:tagLst>
</file>

<file path=ppt/tags/tag87.xml><?xml version="1.0" encoding="utf-8"?>
<p:tagLst xmlns:p="http://schemas.openxmlformats.org/presentationml/2006/main">
  <p:tag name="PA" val="v5.2.11"/>
</p:tagLst>
</file>

<file path=ppt/tags/tag88.xml><?xml version="1.0" encoding="utf-8"?>
<p:tagLst xmlns:p="http://schemas.openxmlformats.org/presentationml/2006/main">
  <p:tag name="PA" val="v5.2.11"/>
</p:tagLst>
</file>

<file path=ppt/tags/tag89.xml><?xml version="1.0" encoding="utf-8"?>
<p:tagLst xmlns:p="http://schemas.openxmlformats.org/presentationml/2006/main">
  <p:tag name="PA" val="v5.2.11"/>
</p:tagLst>
</file>

<file path=ppt/tags/tag9.xml><?xml version="1.0" encoding="utf-8"?>
<p:tagLst xmlns:p="http://schemas.openxmlformats.org/presentationml/2006/main">
  <p:tag name="PA" val="v5.2.11"/>
</p:tagLst>
</file>

<file path=ppt/tags/tag90.xml><?xml version="1.0" encoding="utf-8"?>
<p:tagLst xmlns:p="http://schemas.openxmlformats.org/presentationml/2006/main">
  <p:tag name="PA" val="v5.2.11"/>
</p:tagLst>
</file>

<file path=ppt/tags/tag91.xml><?xml version="1.0" encoding="utf-8"?>
<p:tagLst xmlns:p="http://schemas.openxmlformats.org/presentationml/2006/main">
  <p:tag name="PA" val="v5.2.11"/>
</p:tagLst>
</file>

<file path=ppt/tags/tag92.xml><?xml version="1.0" encoding="utf-8"?>
<p:tagLst xmlns:p="http://schemas.openxmlformats.org/presentationml/2006/main">
  <p:tag name="PA" val="v5.2.11"/>
</p:tagLst>
</file>

<file path=ppt/tags/tag93.xml><?xml version="1.0" encoding="utf-8"?>
<p:tagLst xmlns:p="http://schemas.openxmlformats.org/presentationml/2006/main">
  <p:tag name="PA" val="v5.2.11"/>
</p:tagLst>
</file>

<file path=ppt/tags/tag94.xml><?xml version="1.0" encoding="utf-8"?>
<p:tagLst xmlns:p="http://schemas.openxmlformats.org/presentationml/2006/main">
  <p:tag name="PA" val="v5.2.11"/>
</p:tagLst>
</file>

<file path=ppt/tags/tag95.xml><?xml version="1.0" encoding="utf-8"?>
<p:tagLst xmlns:p="http://schemas.openxmlformats.org/presentationml/2006/main">
  <p:tag name="PA" val="v5.2.11"/>
</p:tagLst>
</file>

<file path=ppt/tags/tag96.xml><?xml version="1.0" encoding="utf-8"?>
<p:tagLst xmlns:p="http://schemas.openxmlformats.org/presentationml/2006/main">
  <p:tag name="resource_record_key" val="{&quot;10&quot;:[21537448],&quot;29&quot;:[50053044,50053024,50053121]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>
        <a:spAutoFit/>
      </a:bodyPr>
      <a:lstStyle>
        <a:defPPr>
          <a:defRPr lang="zh-CN" altLang="en-US">
            <a:solidFill>
              <a:srgbClr val="000000"/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3067</Words>
  <Application>WPS 演示</Application>
  <PresentationFormat>宽屏</PresentationFormat>
  <Paragraphs>186</Paragraphs>
  <Slides>9</Slides>
  <Notes>1</Notes>
  <HiddenSlides>1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Arial</vt:lpstr>
      <vt:lpstr>宋体</vt:lpstr>
      <vt:lpstr>Wingdings</vt:lpstr>
      <vt:lpstr>微软雅黑</vt:lpstr>
      <vt:lpstr>Wingdings</vt:lpstr>
      <vt:lpstr>Arial Unicode MS</vt:lpstr>
      <vt:lpstr>等线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office2016mac10413</dc:creator>
  <cp:lastModifiedBy>wuwanfly</cp:lastModifiedBy>
  <cp:revision>48</cp:revision>
  <dcterms:created xsi:type="dcterms:W3CDTF">2021-12-02T08:32:00Z</dcterms:created>
  <dcterms:modified xsi:type="dcterms:W3CDTF">2026-06-05T08:56:24Z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2052-12.1.0.23125</vt:lpwstr>
  </property>
  <property fmtid="{D5CDD505-2E9C-101B-9397-08002B2CF9AE}" pid="3" name="KSOTemplateUUID">
    <vt:lpwstr>v1.0_mb_/YoOmKORukfPq7VrAhBrcw==</vt:lpwstr>
  </property>
  <property fmtid="{D5CDD505-2E9C-101B-9397-08002B2CF9AE}" pid="4" name="ICV">
    <vt:lpwstr>DA62D65803A94F92AC6A4450F4261BDD_12</vt:lpwstr>
  </property>
</Properties>
</file>