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90" r:id="rId3"/>
    <p:sldId id="257" r:id="rId5"/>
    <p:sldId id="292" r:id="rId6"/>
    <p:sldId id="293" r:id="rId7"/>
    <p:sldId id="273" r:id="rId8"/>
    <p:sldId id="282" r:id="rId9"/>
    <p:sldId id="289" r:id="rId10"/>
    <p:sldId id="284" r:id="rId11"/>
    <p:sldId id="296" r:id="rId12"/>
    <p:sldId id="297" r:id="rId13"/>
  </p:sldIdLst>
  <p:sldSz cx="9144000" cy="5143500" type="screen16x9"/>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12" userDrawn="1">
          <p15:clr>
            <a:srgbClr val="A4A3A4"/>
          </p15:clr>
        </p15:guide>
        <p15:guide id="2" pos="293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FF"/>
    <a:srgbClr val="009E93"/>
    <a:srgbClr val="008E84"/>
    <a:srgbClr val="0E7984"/>
    <a:srgbClr val="008278"/>
    <a:srgbClr val="1D8D8D"/>
    <a:srgbClr val="3EB09D"/>
    <a:srgbClr val="009E8B"/>
    <a:srgbClr val="00AC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552" autoAdjust="0"/>
  </p:normalViewPr>
  <p:slideViewPr>
    <p:cSldViewPr showGuides="1">
      <p:cViewPr varScale="1">
        <p:scale>
          <a:sx n="82" d="100"/>
          <a:sy n="82" d="100"/>
        </p:scale>
        <p:origin x="820" y="48"/>
      </p:cViewPr>
      <p:guideLst>
        <p:guide orient="horz" pos="1512"/>
        <p:guide pos="2930"/>
      </p:guideLst>
    </p:cSldViewPr>
  </p:slideViewPr>
  <p:notesTextViewPr>
    <p:cViewPr>
      <p:scale>
        <a:sx n="1" d="1"/>
        <a:sy n="1" d="1"/>
      </p:scale>
      <p:origin x="0" y="0"/>
    </p:cViewPr>
  </p:notesTextViewPr>
  <p:sorterViewPr>
    <p:cViewPr>
      <p:scale>
        <a:sx n="150" d="100"/>
        <a:sy n="150" d="100"/>
      </p:scale>
      <p:origin x="0" y="-309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gs" Target="tags/tag18.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C12A64-379A-44FA-806D-73DD62019F9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671261-C4D3-40AC-8859-31275D70F0E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D671261-C4D3-40AC-8859-31275D70F0E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D671261-C4D3-40AC-8859-31275D70F0E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671261-C4D3-40AC-8859-31275D70F0E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671261-C4D3-40AC-8859-31275D70F0E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1DB46A9-3E4F-4A91-AF4B-C219521DEBE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5CCB05-7612-4A12-8218-C80FCD61EEA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1DB46A9-3E4F-4A91-AF4B-C219521DEBE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5CCB05-7612-4A12-8218-C80FCD61EEA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1DB46A9-3E4F-4A91-AF4B-C219521DEBE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5CCB05-7612-4A12-8218-C80FCD61EEA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1DB46A9-3E4F-4A91-AF4B-C219521DEBE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5CCB05-7612-4A12-8218-C80FCD61EEA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1DB46A9-3E4F-4A91-AF4B-C219521DEBE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5CCB05-7612-4A12-8218-C80FCD61EEA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E1DB46A9-3E4F-4A91-AF4B-C219521DEBE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5CCB05-7612-4A12-8218-C80FCD61EEA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E1DB46A9-3E4F-4A91-AF4B-C219521DEBE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95CCB05-7612-4A12-8218-C80FCD61EEA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1DB46A9-3E4F-4A91-AF4B-C219521DEBE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95CCB05-7612-4A12-8218-C80FCD61EEA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1DB46A9-3E4F-4A91-AF4B-C219521DEBE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95CCB05-7612-4A12-8218-C80FCD61EEAE}" type="slidenum">
              <a:rPr lang="zh-CN" altLang="en-US" smtClean="0"/>
            </a:fld>
            <a:endParaRPr lang="zh-CN" altLang="en-US"/>
          </a:p>
        </p:txBody>
      </p:sp>
      <p:sp>
        <p:nvSpPr>
          <p:cNvPr id="8" name="矩形 7"/>
          <p:cNvSpPr/>
          <p:nvPr userDrawn="1"/>
        </p:nvSpPr>
        <p:spPr>
          <a:xfrm>
            <a:off x="115122" y="461041"/>
            <a:ext cx="8928000" cy="94485"/>
          </a:xfrm>
          <a:prstGeom prst="rect">
            <a:avLst/>
          </a:prstGeom>
          <a:gradFill>
            <a:gsLst>
              <a:gs pos="0">
                <a:srgbClr val="008E84">
                  <a:shade val="30000"/>
                  <a:satMod val="115000"/>
                </a:srgbClr>
              </a:gs>
              <a:gs pos="50000">
                <a:srgbClr val="008E84">
                  <a:shade val="67500"/>
                  <a:satMod val="115000"/>
                </a:srgbClr>
              </a:gs>
              <a:gs pos="100000">
                <a:schemeClr val="accent5">
                  <a:lumMod val="20000"/>
                  <a:lumOff val="8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userDrawn="1"/>
        </p:nvSpPr>
        <p:spPr>
          <a:xfrm>
            <a:off x="115122" y="4981209"/>
            <a:ext cx="8928000" cy="182829"/>
          </a:xfrm>
          <a:prstGeom prst="rect">
            <a:avLst/>
          </a:prstGeom>
          <a:gradFill>
            <a:gsLst>
              <a:gs pos="0">
                <a:srgbClr val="008E84">
                  <a:shade val="30000"/>
                  <a:satMod val="115000"/>
                </a:srgbClr>
              </a:gs>
              <a:gs pos="50000">
                <a:srgbClr val="008E84">
                  <a:shade val="67500"/>
                  <a:satMod val="115000"/>
                </a:srgbClr>
              </a:gs>
              <a:gs pos="100000">
                <a:schemeClr val="accent5">
                  <a:lumMod val="20000"/>
                  <a:lumOff val="8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1DB46A9-3E4F-4A91-AF4B-C219521DEBE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5CCB05-7612-4A12-8218-C80FCD61EEA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1DB46A9-3E4F-4A91-AF4B-C219521DEBE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5CCB05-7612-4A12-8218-C80FCD61EEA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1DB46A9-3E4F-4A91-AF4B-C219521DEBEF}"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95CCB05-7612-4A12-8218-C80FCD61EEA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tags" Target="../tags/tag4.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7.xml"/><Relationship Id="rId3" Type="http://schemas.openxmlformats.org/officeDocument/2006/relationships/image" Target="../media/image10.png"/><Relationship Id="rId2" Type="http://schemas.openxmlformats.org/officeDocument/2006/relationships/tags" Target="../tags/tag6.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3" Type="http://schemas.openxmlformats.org/officeDocument/2006/relationships/slideLayout" Target="../slideLayouts/slideLayout7.xml"/><Relationship Id="rId12" Type="http://schemas.openxmlformats.org/officeDocument/2006/relationships/image" Target="../media/image12.png"/><Relationship Id="rId11" Type="http://schemas.openxmlformats.org/officeDocument/2006/relationships/tags" Target="../tags/tag17.xml"/><Relationship Id="rId10" Type="http://schemas.openxmlformats.org/officeDocument/2006/relationships/image" Target="../media/image11.png"/><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131590"/>
            <a:ext cx="9144000" cy="4011910"/>
          </a:xfrm>
          <a:prstGeom prst="rect">
            <a:avLst/>
          </a:prstGeom>
          <a:solidFill>
            <a:srgbClr val="008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7" name="组合 6"/>
          <p:cNvGrpSpPr/>
          <p:nvPr/>
        </p:nvGrpSpPr>
        <p:grpSpPr>
          <a:xfrm>
            <a:off x="4369682" y="1133349"/>
            <a:ext cx="4782041" cy="3409121"/>
            <a:chOff x="3520501" y="1040225"/>
            <a:chExt cx="2008038" cy="1431532"/>
          </a:xfrm>
          <a:gradFill>
            <a:gsLst>
              <a:gs pos="23000">
                <a:srgbClr val="008E84"/>
              </a:gs>
              <a:gs pos="0">
                <a:srgbClr val="008E84"/>
              </a:gs>
              <a:gs pos="100000">
                <a:srgbClr val="009E93"/>
              </a:gs>
            </a:gsLst>
            <a:lin ang="16200000" scaled="0"/>
          </a:gradFill>
        </p:grpSpPr>
        <p:sp>
          <p:nvSpPr>
            <p:cNvPr id="8" name="任意多边形 7"/>
            <p:cNvSpPr/>
            <p:nvPr/>
          </p:nvSpPr>
          <p:spPr>
            <a:xfrm>
              <a:off x="3629025" y="1869281"/>
              <a:ext cx="1890713" cy="602476"/>
            </a:xfrm>
            <a:custGeom>
              <a:avLst/>
              <a:gdLst>
                <a:gd name="connsiteX0" fmla="*/ 1890713 w 1890713"/>
                <a:gd name="connsiteY0" fmla="*/ 2382 h 602457"/>
                <a:gd name="connsiteX1" fmla="*/ 1652588 w 1890713"/>
                <a:gd name="connsiteY1" fmla="*/ 0 h 602457"/>
                <a:gd name="connsiteX2" fmla="*/ 245269 w 1890713"/>
                <a:gd name="connsiteY2" fmla="*/ 0 h 602457"/>
                <a:gd name="connsiteX3" fmla="*/ 0 w 1890713"/>
                <a:gd name="connsiteY3" fmla="*/ 2382 h 602457"/>
                <a:gd name="connsiteX4" fmla="*/ 907256 w 1890713"/>
                <a:gd name="connsiteY4" fmla="*/ 602457 h 602457"/>
                <a:gd name="connsiteX5" fmla="*/ 1890713 w 1890713"/>
                <a:gd name="connsiteY5" fmla="*/ 2382 h 602457"/>
                <a:gd name="connsiteX0-1" fmla="*/ 1890713 w 1890713"/>
                <a:gd name="connsiteY0-2" fmla="*/ 2382 h 602457"/>
                <a:gd name="connsiteX1-3" fmla="*/ 1652588 w 1890713"/>
                <a:gd name="connsiteY1-4" fmla="*/ 0 h 602457"/>
                <a:gd name="connsiteX2-5" fmla="*/ 245269 w 1890713"/>
                <a:gd name="connsiteY2-6" fmla="*/ 0 h 602457"/>
                <a:gd name="connsiteX3-7" fmla="*/ 0 w 1890713"/>
                <a:gd name="connsiteY3-8" fmla="*/ 2382 h 602457"/>
                <a:gd name="connsiteX4-9" fmla="*/ 907256 w 1890713"/>
                <a:gd name="connsiteY4-10" fmla="*/ 602457 h 602457"/>
                <a:gd name="connsiteX5-11" fmla="*/ 1890713 w 1890713"/>
                <a:gd name="connsiteY5-12" fmla="*/ 2382 h 602457"/>
                <a:gd name="connsiteX0-13" fmla="*/ 1890713 w 1890713"/>
                <a:gd name="connsiteY0-14" fmla="*/ 2382 h 602533"/>
                <a:gd name="connsiteX1-15" fmla="*/ 1652588 w 1890713"/>
                <a:gd name="connsiteY1-16" fmla="*/ 0 h 602533"/>
                <a:gd name="connsiteX2-17" fmla="*/ 245269 w 1890713"/>
                <a:gd name="connsiteY2-18" fmla="*/ 0 h 602533"/>
                <a:gd name="connsiteX3-19" fmla="*/ 0 w 1890713"/>
                <a:gd name="connsiteY3-20" fmla="*/ 2382 h 602533"/>
                <a:gd name="connsiteX4-21" fmla="*/ 907256 w 1890713"/>
                <a:gd name="connsiteY4-22" fmla="*/ 602457 h 602533"/>
                <a:gd name="connsiteX5-23" fmla="*/ 1890713 w 1890713"/>
                <a:gd name="connsiteY5-24" fmla="*/ 2382 h 602533"/>
                <a:gd name="connsiteX0-25" fmla="*/ 1890713 w 1890713"/>
                <a:gd name="connsiteY0-26" fmla="*/ 2382 h 602533"/>
                <a:gd name="connsiteX1-27" fmla="*/ 1652588 w 1890713"/>
                <a:gd name="connsiteY1-28" fmla="*/ 0 h 602533"/>
                <a:gd name="connsiteX2-29" fmla="*/ 245269 w 1890713"/>
                <a:gd name="connsiteY2-30" fmla="*/ 0 h 602533"/>
                <a:gd name="connsiteX3-31" fmla="*/ 0 w 1890713"/>
                <a:gd name="connsiteY3-32" fmla="*/ 2382 h 602533"/>
                <a:gd name="connsiteX4-33" fmla="*/ 959644 w 1890713"/>
                <a:gd name="connsiteY4-34" fmla="*/ 602457 h 602533"/>
                <a:gd name="connsiteX5-35" fmla="*/ 1890713 w 1890713"/>
                <a:gd name="connsiteY5-36" fmla="*/ 2382 h 602533"/>
                <a:gd name="connsiteX0-37" fmla="*/ 1890713 w 1890713"/>
                <a:gd name="connsiteY0-38" fmla="*/ 2382 h 602476"/>
                <a:gd name="connsiteX1-39" fmla="*/ 1652588 w 1890713"/>
                <a:gd name="connsiteY1-40" fmla="*/ 0 h 602476"/>
                <a:gd name="connsiteX2-41" fmla="*/ 245269 w 1890713"/>
                <a:gd name="connsiteY2-42" fmla="*/ 0 h 602476"/>
                <a:gd name="connsiteX3-43" fmla="*/ 0 w 1890713"/>
                <a:gd name="connsiteY3-44" fmla="*/ 2382 h 602476"/>
                <a:gd name="connsiteX4-45" fmla="*/ 959644 w 1890713"/>
                <a:gd name="connsiteY4-46" fmla="*/ 602457 h 602476"/>
                <a:gd name="connsiteX5-47" fmla="*/ 1890713 w 1890713"/>
                <a:gd name="connsiteY5-48" fmla="*/ 2382 h 602476"/>
                <a:gd name="connsiteX0-49" fmla="*/ 1890713 w 1890713"/>
                <a:gd name="connsiteY0-50" fmla="*/ 2382 h 602476"/>
                <a:gd name="connsiteX1-51" fmla="*/ 1652588 w 1890713"/>
                <a:gd name="connsiteY1-52" fmla="*/ 0 h 602476"/>
                <a:gd name="connsiteX2-53" fmla="*/ 245269 w 1890713"/>
                <a:gd name="connsiteY2-54" fmla="*/ 0 h 602476"/>
                <a:gd name="connsiteX3-55" fmla="*/ 0 w 1890713"/>
                <a:gd name="connsiteY3-56" fmla="*/ 2382 h 602476"/>
                <a:gd name="connsiteX4-57" fmla="*/ 959644 w 1890713"/>
                <a:gd name="connsiteY4-58" fmla="*/ 602457 h 602476"/>
                <a:gd name="connsiteX5-59" fmla="*/ 1890713 w 1890713"/>
                <a:gd name="connsiteY5-60" fmla="*/ 2382 h 602476"/>
                <a:gd name="connsiteX0-61" fmla="*/ 1890713 w 1890713"/>
                <a:gd name="connsiteY0-62" fmla="*/ 26427 h 626521"/>
                <a:gd name="connsiteX1-63" fmla="*/ 1652588 w 1890713"/>
                <a:gd name="connsiteY1-64" fmla="*/ 24045 h 626521"/>
                <a:gd name="connsiteX2-65" fmla="*/ 245269 w 1890713"/>
                <a:gd name="connsiteY2-66" fmla="*/ 24045 h 626521"/>
                <a:gd name="connsiteX3-67" fmla="*/ 0 w 1890713"/>
                <a:gd name="connsiteY3-68" fmla="*/ 26427 h 626521"/>
                <a:gd name="connsiteX4-69" fmla="*/ 959644 w 1890713"/>
                <a:gd name="connsiteY4-70" fmla="*/ 626502 h 626521"/>
                <a:gd name="connsiteX5-71" fmla="*/ 1890713 w 1890713"/>
                <a:gd name="connsiteY5-72" fmla="*/ 26427 h 626521"/>
                <a:gd name="connsiteX0-73" fmla="*/ 1890713 w 1890713"/>
                <a:gd name="connsiteY0-74" fmla="*/ 2382 h 602476"/>
                <a:gd name="connsiteX1-75" fmla="*/ 1652588 w 1890713"/>
                <a:gd name="connsiteY1-76" fmla="*/ 0 h 602476"/>
                <a:gd name="connsiteX2-77" fmla="*/ 245269 w 1890713"/>
                <a:gd name="connsiteY2-78" fmla="*/ 0 h 602476"/>
                <a:gd name="connsiteX3-79" fmla="*/ 0 w 1890713"/>
                <a:gd name="connsiteY3-80" fmla="*/ 2382 h 602476"/>
                <a:gd name="connsiteX4-81" fmla="*/ 959644 w 1890713"/>
                <a:gd name="connsiteY4-82" fmla="*/ 602457 h 602476"/>
                <a:gd name="connsiteX5-83" fmla="*/ 1890713 w 1890713"/>
                <a:gd name="connsiteY5-84" fmla="*/ 2382 h 602476"/>
                <a:gd name="connsiteX0-85" fmla="*/ 1890713 w 1890713"/>
                <a:gd name="connsiteY0-86" fmla="*/ 31657 h 631751"/>
                <a:gd name="connsiteX1-87" fmla="*/ 1652588 w 1890713"/>
                <a:gd name="connsiteY1-88" fmla="*/ 29275 h 631751"/>
                <a:gd name="connsiteX2-89" fmla="*/ 245269 w 1890713"/>
                <a:gd name="connsiteY2-90" fmla="*/ 29275 h 631751"/>
                <a:gd name="connsiteX3-91" fmla="*/ 0 w 1890713"/>
                <a:gd name="connsiteY3-92" fmla="*/ 31657 h 631751"/>
                <a:gd name="connsiteX4-93" fmla="*/ 959644 w 1890713"/>
                <a:gd name="connsiteY4-94" fmla="*/ 631732 h 631751"/>
                <a:gd name="connsiteX5-95" fmla="*/ 1890713 w 1890713"/>
                <a:gd name="connsiteY5-96" fmla="*/ 31657 h 631751"/>
                <a:gd name="connsiteX0-97" fmla="*/ 1890713 w 1890713"/>
                <a:gd name="connsiteY0-98" fmla="*/ 31657 h 631751"/>
                <a:gd name="connsiteX1-99" fmla="*/ 1652588 w 1890713"/>
                <a:gd name="connsiteY1-100" fmla="*/ 29275 h 631751"/>
                <a:gd name="connsiteX2-101" fmla="*/ 245269 w 1890713"/>
                <a:gd name="connsiteY2-102" fmla="*/ 29275 h 631751"/>
                <a:gd name="connsiteX3-103" fmla="*/ 0 w 1890713"/>
                <a:gd name="connsiteY3-104" fmla="*/ 31657 h 631751"/>
                <a:gd name="connsiteX4-105" fmla="*/ 959644 w 1890713"/>
                <a:gd name="connsiteY4-106" fmla="*/ 631732 h 631751"/>
                <a:gd name="connsiteX5-107" fmla="*/ 1890713 w 1890713"/>
                <a:gd name="connsiteY5-108" fmla="*/ 31657 h 631751"/>
                <a:gd name="connsiteX0-109" fmla="*/ 1890713 w 1890713"/>
                <a:gd name="connsiteY0-110" fmla="*/ 32769 h 632863"/>
                <a:gd name="connsiteX1-111" fmla="*/ 1652588 w 1890713"/>
                <a:gd name="connsiteY1-112" fmla="*/ 30387 h 632863"/>
                <a:gd name="connsiteX2-113" fmla="*/ 245269 w 1890713"/>
                <a:gd name="connsiteY2-114" fmla="*/ 30387 h 632863"/>
                <a:gd name="connsiteX3-115" fmla="*/ 0 w 1890713"/>
                <a:gd name="connsiteY3-116" fmla="*/ 32769 h 632863"/>
                <a:gd name="connsiteX4-117" fmla="*/ 959644 w 1890713"/>
                <a:gd name="connsiteY4-118" fmla="*/ 632844 h 632863"/>
                <a:gd name="connsiteX5-119" fmla="*/ 1890713 w 1890713"/>
                <a:gd name="connsiteY5-120" fmla="*/ 32769 h 632863"/>
                <a:gd name="connsiteX0-121" fmla="*/ 1890713 w 1890713"/>
                <a:gd name="connsiteY0-122" fmla="*/ 32769 h 632863"/>
                <a:gd name="connsiteX1-123" fmla="*/ 1652588 w 1890713"/>
                <a:gd name="connsiteY1-124" fmla="*/ 30387 h 632863"/>
                <a:gd name="connsiteX2-125" fmla="*/ 245269 w 1890713"/>
                <a:gd name="connsiteY2-126" fmla="*/ 30387 h 632863"/>
                <a:gd name="connsiteX3-127" fmla="*/ 0 w 1890713"/>
                <a:gd name="connsiteY3-128" fmla="*/ 32769 h 632863"/>
                <a:gd name="connsiteX4-129" fmla="*/ 959644 w 1890713"/>
                <a:gd name="connsiteY4-130" fmla="*/ 632844 h 632863"/>
                <a:gd name="connsiteX5-131" fmla="*/ 1890713 w 1890713"/>
                <a:gd name="connsiteY5-132" fmla="*/ 32769 h 632863"/>
                <a:gd name="connsiteX0-133" fmla="*/ 1890713 w 1890713"/>
                <a:gd name="connsiteY0-134" fmla="*/ 2382 h 602476"/>
                <a:gd name="connsiteX1-135" fmla="*/ 1652588 w 1890713"/>
                <a:gd name="connsiteY1-136" fmla="*/ 0 h 602476"/>
                <a:gd name="connsiteX2-137" fmla="*/ 245269 w 1890713"/>
                <a:gd name="connsiteY2-138" fmla="*/ 0 h 602476"/>
                <a:gd name="connsiteX3-139" fmla="*/ 0 w 1890713"/>
                <a:gd name="connsiteY3-140" fmla="*/ 2382 h 602476"/>
                <a:gd name="connsiteX4-141" fmla="*/ 959644 w 1890713"/>
                <a:gd name="connsiteY4-142" fmla="*/ 602457 h 602476"/>
                <a:gd name="connsiteX5-143" fmla="*/ 1890713 w 1890713"/>
                <a:gd name="connsiteY5-144" fmla="*/ 2382 h 6024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90713" h="602476">
                  <a:moveTo>
                    <a:pt x="1890713" y="2382"/>
                  </a:moveTo>
                  <a:lnTo>
                    <a:pt x="1652588" y="0"/>
                  </a:lnTo>
                  <a:cubicBezTo>
                    <a:pt x="1314451" y="523875"/>
                    <a:pt x="561975" y="507207"/>
                    <a:pt x="245269" y="0"/>
                  </a:cubicBezTo>
                  <a:lnTo>
                    <a:pt x="0" y="2382"/>
                  </a:lnTo>
                  <a:cubicBezTo>
                    <a:pt x="159544" y="388144"/>
                    <a:pt x="600075" y="604838"/>
                    <a:pt x="959644" y="602457"/>
                  </a:cubicBezTo>
                  <a:cubicBezTo>
                    <a:pt x="1328866" y="600012"/>
                    <a:pt x="1718469" y="366714"/>
                    <a:pt x="1890713" y="2382"/>
                  </a:cubicBezTo>
                  <a:close/>
                </a:path>
              </a:pathLst>
            </a:custGeom>
            <a:grpFill/>
            <a:ln w="3175">
              <a:noFill/>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微软雅黑" panose="020B0503020204020204" pitchFamily="34" charset="-122"/>
                <a:cs typeface="MS PGothic" panose="020B0600070205080204" charset="-128"/>
                <a:sym typeface="Arial" panose="020B0604020202020204" pitchFamily="34" charset="0"/>
              </a:endParaRPr>
            </a:p>
          </p:txBody>
        </p:sp>
        <p:sp>
          <p:nvSpPr>
            <p:cNvPr id="9" name="任意多边形 8"/>
            <p:cNvSpPr/>
            <p:nvPr/>
          </p:nvSpPr>
          <p:spPr>
            <a:xfrm>
              <a:off x="3520501" y="1040225"/>
              <a:ext cx="572868" cy="733806"/>
            </a:xfrm>
            <a:custGeom>
              <a:avLst/>
              <a:gdLst>
                <a:gd name="connsiteX0" fmla="*/ 502444 w 504825"/>
                <a:gd name="connsiteY0" fmla="*/ 0 h 735806"/>
                <a:gd name="connsiteX1" fmla="*/ 502444 w 504825"/>
                <a:gd name="connsiteY1" fmla="*/ 183356 h 735806"/>
                <a:gd name="connsiteX2" fmla="*/ 171450 w 504825"/>
                <a:gd name="connsiteY2" fmla="*/ 176213 h 735806"/>
                <a:gd name="connsiteX3" fmla="*/ 166687 w 504825"/>
                <a:gd name="connsiteY3" fmla="*/ 561975 h 735806"/>
                <a:gd name="connsiteX4" fmla="*/ 504825 w 504825"/>
                <a:gd name="connsiteY4" fmla="*/ 554831 h 735806"/>
                <a:gd name="connsiteX5" fmla="*/ 502444 w 504825"/>
                <a:gd name="connsiteY5" fmla="*/ 733425 h 735806"/>
                <a:gd name="connsiteX6" fmla="*/ 0 w 504825"/>
                <a:gd name="connsiteY6" fmla="*/ 735806 h 735806"/>
                <a:gd name="connsiteX7" fmla="*/ 7144 w 504825"/>
                <a:gd name="connsiteY7" fmla="*/ 2381 h 735806"/>
                <a:gd name="connsiteX8" fmla="*/ 502444 w 504825"/>
                <a:gd name="connsiteY8" fmla="*/ 0 h 735806"/>
                <a:gd name="connsiteX0-1" fmla="*/ 546404 w 548785"/>
                <a:gd name="connsiteY0-2" fmla="*/ 0 h 735806"/>
                <a:gd name="connsiteX1-3" fmla="*/ 546404 w 548785"/>
                <a:gd name="connsiteY1-4" fmla="*/ 183356 h 735806"/>
                <a:gd name="connsiteX2-5" fmla="*/ 215410 w 548785"/>
                <a:gd name="connsiteY2-6" fmla="*/ 176213 h 735806"/>
                <a:gd name="connsiteX3-7" fmla="*/ 210647 w 548785"/>
                <a:gd name="connsiteY3-8" fmla="*/ 561975 h 735806"/>
                <a:gd name="connsiteX4-9" fmla="*/ 548785 w 548785"/>
                <a:gd name="connsiteY4-10" fmla="*/ 554831 h 735806"/>
                <a:gd name="connsiteX5-11" fmla="*/ 546404 w 548785"/>
                <a:gd name="connsiteY5-12" fmla="*/ 733425 h 735806"/>
                <a:gd name="connsiteX6-13" fmla="*/ 43960 w 548785"/>
                <a:gd name="connsiteY6-14" fmla="*/ 735806 h 735806"/>
                <a:gd name="connsiteX7-15" fmla="*/ 51104 w 548785"/>
                <a:gd name="connsiteY7-16" fmla="*/ 2381 h 735806"/>
                <a:gd name="connsiteX8-17" fmla="*/ 546404 w 548785"/>
                <a:gd name="connsiteY8-18" fmla="*/ 0 h 735806"/>
                <a:gd name="connsiteX0-19" fmla="*/ 570487 w 572868"/>
                <a:gd name="connsiteY0-20" fmla="*/ 0 h 735806"/>
                <a:gd name="connsiteX1-21" fmla="*/ 570487 w 572868"/>
                <a:gd name="connsiteY1-22" fmla="*/ 183356 h 735806"/>
                <a:gd name="connsiteX2-23" fmla="*/ 239493 w 572868"/>
                <a:gd name="connsiteY2-24" fmla="*/ 176213 h 735806"/>
                <a:gd name="connsiteX3-25" fmla="*/ 234730 w 572868"/>
                <a:gd name="connsiteY3-26" fmla="*/ 561975 h 735806"/>
                <a:gd name="connsiteX4-27" fmla="*/ 572868 w 572868"/>
                <a:gd name="connsiteY4-28" fmla="*/ 554831 h 735806"/>
                <a:gd name="connsiteX5-29" fmla="*/ 570487 w 572868"/>
                <a:gd name="connsiteY5-30" fmla="*/ 733425 h 735806"/>
                <a:gd name="connsiteX6-31" fmla="*/ 68043 w 572868"/>
                <a:gd name="connsiteY6-32" fmla="*/ 735806 h 735806"/>
                <a:gd name="connsiteX7-33" fmla="*/ 75187 w 572868"/>
                <a:gd name="connsiteY7-34" fmla="*/ 2381 h 735806"/>
                <a:gd name="connsiteX8-35" fmla="*/ 570487 w 572868"/>
                <a:gd name="connsiteY8-36" fmla="*/ 0 h 735806"/>
                <a:gd name="connsiteX0-37" fmla="*/ 570487 w 572868"/>
                <a:gd name="connsiteY0-38" fmla="*/ 0 h 735806"/>
                <a:gd name="connsiteX1-39" fmla="*/ 570487 w 572868"/>
                <a:gd name="connsiteY1-40" fmla="*/ 183356 h 735806"/>
                <a:gd name="connsiteX2-41" fmla="*/ 239493 w 572868"/>
                <a:gd name="connsiteY2-42" fmla="*/ 176213 h 735806"/>
                <a:gd name="connsiteX3-43" fmla="*/ 234730 w 572868"/>
                <a:gd name="connsiteY3-44" fmla="*/ 561975 h 735806"/>
                <a:gd name="connsiteX4-45" fmla="*/ 572868 w 572868"/>
                <a:gd name="connsiteY4-46" fmla="*/ 554831 h 735806"/>
                <a:gd name="connsiteX5-47" fmla="*/ 570487 w 572868"/>
                <a:gd name="connsiteY5-48" fmla="*/ 733425 h 735806"/>
                <a:gd name="connsiteX6-49" fmla="*/ 68043 w 572868"/>
                <a:gd name="connsiteY6-50" fmla="*/ 735806 h 735806"/>
                <a:gd name="connsiteX7-51" fmla="*/ 75187 w 572868"/>
                <a:gd name="connsiteY7-52" fmla="*/ 2381 h 735806"/>
                <a:gd name="connsiteX8-53" fmla="*/ 570487 w 572868"/>
                <a:gd name="connsiteY8-54" fmla="*/ 0 h 735806"/>
                <a:gd name="connsiteX0-55" fmla="*/ 570487 w 572868"/>
                <a:gd name="connsiteY0-56" fmla="*/ 0 h 735806"/>
                <a:gd name="connsiteX1-57" fmla="*/ 570487 w 572868"/>
                <a:gd name="connsiteY1-58" fmla="*/ 183356 h 735806"/>
                <a:gd name="connsiteX2-59" fmla="*/ 239493 w 572868"/>
                <a:gd name="connsiteY2-60" fmla="*/ 176213 h 735806"/>
                <a:gd name="connsiteX3-61" fmla="*/ 234730 w 572868"/>
                <a:gd name="connsiteY3-62" fmla="*/ 561975 h 735806"/>
                <a:gd name="connsiteX4-63" fmla="*/ 572868 w 572868"/>
                <a:gd name="connsiteY4-64" fmla="*/ 554831 h 735806"/>
                <a:gd name="connsiteX5-65" fmla="*/ 570487 w 572868"/>
                <a:gd name="connsiteY5-66" fmla="*/ 733425 h 735806"/>
                <a:gd name="connsiteX6-67" fmla="*/ 68043 w 572868"/>
                <a:gd name="connsiteY6-68" fmla="*/ 735806 h 735806"/>
                <a:gd name="connsiteX7-69" fmla="*/ 75187 w 572868"/>
                <a:gd name="connsiteY7-70" fmla="*/ 2381 h 735806"/>
                <a:gd name="connsiteX8-71" fmla="*/ 570487 w 572868"/>
                <a:gd name="connsiteY8-72" fmla="*/ 0 h 735806"/>
                <a:gd name="connsiteX0-73" fmla="*/ 570487 w 572868"/>
                <a:gd name="connsiteY0-74" fmla="*/ 0 h 735806"/>
                <a:gd name="connsiteX1-75" fmla="*/ 572868 w 572868"/>
                <a:gd name="connsiteY1-76" fmla="*/ 176212 h 735806"/>
                <a:gd name="connsiteX2-77" fmla="*/ 239493 w 572868"/>
                <a:gd name="connsiteY2-78" fmla="*/ 176213 h 735806"/>
                <a:gd name="connsiteX3-79" fmla="*/ 234730 w 572868"/>
                <a:gd name="connsiteY3-80" fmla="*/ 561975 h 735806"/>
                <a:gd name="connsiteX4-81" fmla="*/ 572868 w 572868"/>
                <a:gd name="connsiteY4-82" fmla="*/ 554831 h 735806"/>
                <a:gd name="connsiteX5-83" fmla="*/ 570487 w 572868"/>
                <a:gd name="connsiteY5-84" fmla="*/ 733425 h 735806"/>
                <a:gd name="connsiteX6-85" fmla="*/ 68043 w 572868"/>
                <a:gd name="connsiteY6-86" fmla="*/ 735806 h 735806"/>
                <a:gd name="connsiteX7-87" fmla="*/ 75187 w 572868"/>
                <a:gd name="connsiteY7-88" fmla="*/ 2381 h 735806"/>
                <a:gd name="connsiteX8-89" fmla="*/ 570487 w 572868"/>
                <a:gd name="connsiteY8-90" fmla="*/ 0 h 735806"/>
                <a:gd name="connsiteX0-91" fmla="*/ 570487 w 572868"/>
                <a:gd name="connsiteY0-92" fmla="*/ 0 h 735806"/>
                <a:gd name="connsiteX1-93" fmla="*/ 572868 w 572868"/>
                <a:gd name="connsiteY1-94" fmla="*/ 176212 h 735806"/>
                <a:gd name="connsiteX2-95" fmla="*/ 239493 w 572868"/>
                <a:gd name="connsiteY2-96" fmla="*/ 176213 h 735806"/>
                <a:gd name="connsiteX3-97" fmla="*/ 234730 w 572868"/>
                <a:gd name="connsiteY3-98" fmla="*/ 561975 h 735806"/>
                <a:gd name="connsiteX4-99" fmla="*/ 570487 w 572868"/>
                <a:gd name="connsiteY4-100" fmla="*/ 561975 h 735806"/>
                <a:gd name="connsiteX5-101" fmla="*/ 570487 w 572868"/>
                <a:gd name="connsiteY5-102" fmla="*/ 733425 h 735806"/>
                <a:gd name="connsiteX6-103" fmla="*/ 68043 w 572868"/>
                <a:gd name="connsiteY6-104" fmla="*/ 735806 h 735806"/>
                <a:gd name="connsiteX7-105" fmla="*/ 75187 w 572868"/>
                <a:gd name="connsiteY7-106" fmla="*/ 2381 h 735806"/>
                <a:gd name="connsiteX8-107" fmla="*/ 570487 w 572868"/>
                <a:gd name="connsiteY8-108" fmla="*/ 0 h 735806"/>
                <a:gd name="connsiteX0-109" fmla="*/ 570487 w 572868"/>
                <a:gd name="connsiteY0-110" fmla="*/ 0 h 735806"/>
                <a:gd name="connsiteX1-111" fmla="*/ 572868 w 572868"/>
                <a:gd name="connsiteY1-112" fmla="*/ 176212 h 735806"/>
                <a:gd name="connsiteX2-113" fmla="*/ 239493 w 572868"/>
                <a:gd name="connsiteY2-114" fmla="*/ 176213 h 735806"/>
                <a:gd name="connsiteX3-115" fmla="*/ 234730 w 572868"/>
                <a:gd name="connsiteY3-116" fmla="*/ 561975 h 735806"/>
                <a:gd name="connsiteX4-117" fmla="*/ 570487 w 572868"/>
                <a:gd name="connsiteY4-118" fmla="*/ 561975 h 735806"/>
                <a:gd name="connsiteX5-119" fmla="*/ 570487 w 572868"/>
                <a:gd name="connsiteY5-120" fmla="*/ 731043 h 735806"/>
                <a:gd name="connsiteX6-121" fmla="*/ 68043 w 572868"/>
                <a:gd name="connsiteY6-122" fmla="*/ 735806 h 735806"/>
                <a:gd name="connsiteX7-123" fmla="*/ 75187 w 572868"/>
                <a:gd name="connsiteY7-124" fmla="*/ 2381 h 735806"/>
                <a:gd name="connsiteX8-125" fmla="*/ 570487 w 572868"/>
                <a:gd name="connsiteY8-126" fmla="*/ 0 h 735806"/>
                <a:gd name="connsiteX0-127" fmla="*/ 572487 w 572868"/>
                <a:gd name="connsiteY0-128" fmla="*/ 0 h 733806"/>
                <a:gd name="connsiteX1-129" fmla="*/ 572868 w 572868"/>
                <a:gd name="connsiteY1-130" fmla="*/ 174212 h 733806"/>
                <a:gd name="connsiteX2-131" fmla="*/ 239493 w 572868"/>
                <a:gd name="connsiteY2-132" fmla="*/ 174213 h 733806"/>
                <a:gd name="connsiteX3-133" fmla="*/ 234730 w 572868"/>
                <a:gd name="connsiteY3-134" fmla="*/ 559975 h 733806"/>
                <a:gd name="connsiteX4-135" fmla="*/ 570487 w 572868"/>
                <a:gd name="connsiteY4-136" fmla="*/ 559975 h 733806"/>
                <a:gd name="connsiteX5-137" fmla="*/ 570487 w 572868"/>
                <a:gd name="connsiteY5-138" fmla="*/ 729043 h 733806"/>
                <a:gd name="connsiteX6-139" fmla="*/ 68043 w 572868"/>
                <a:gd name="connsiteY6-140" fmla="*/ 733806 h 733806"/>
                <a:gd name="connsiteX7-141" fmla="*/ 75187 w 572868"/>
                <a:gd name="connsiteY7-142" fmla="*/ 381 h 733806"/>
                <a:gd name="connsiteX8-143" fmla="*/ 572487 w 572868"/>
                <a:gd name="connsiteY8-144" fmla="*/ 0 h 7338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72868" h="733806">
                  <a:moveTo>
                    <a:pt x="572487" y="0"/>
                  </a:moveTo>
                  <a:cubicBezTo>
                    <a:pt x="573281" y="58737"/>
                    <a:pt x="572074" y="115475"/>
                    <a:pt x="572868" y="174212"/>
                  </a:cubicBezTo>
                  <a:lnTo>
                    <a:pt x="239493" y="174213"/>
                  </a:lnTo>
                  <a:cubicBezTo>
                    <a:pt x="187899" y="302800"/>
                    <a:pt x="202980" y="455201"/>
                    <a:pt x="234730" y="559975"/>
                  </a:cubicBezTo>
                  <a:lnTo>
                    <a:pt x="570487" y="559975"/>
                  </a:lnTo>
                  <a:cubicBezTo>
                    <a:pt x="569693" y="619506"/>
                    <a:pt x="571281" y="669512"/>
                    <a:pt x="570487" y="729043"/>
                  </a:cubicBezTo>
                  <a:lnTo>
                    <a:pt x="68043" y="733806"/>
                  </a:lnTo>
                  <a:cubicBezTo>
                    <a:pt x="-10539" y="494094"/>
                    <a:pt x="-36732" y="290100"/>
                    <a:pt x="75187" y="381"/>
                  </a:cubicBezTo>
                  <a:lnTo>
                    <a:pt x="572487" y="0"/>
                  </a:lnTo>
                  <a:close/>
                </a:path>
              </a:pathLst>
            </a:custGeom>
            <a:grpFill/>
            <a:ln w="3175">
              <a:noFill/>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微软雅黑" panose="020B0503020204020204" pitchFamily="34" charset="-122"/>
                <a:cs typeface="MS PGothic" panose="020B0600070205080204" charset="-128"/>
                <a:sym typeface="Arial" panose="020B0604020202020204" pitchFamily="34" charset="0"/>
              </a:endParaRPr>
            </a:p>
          </p:txBody>
        </p:sp>
        <p:sp>
          <p:nvSpPr>
            <p:cNvPr id="10" name="任意多边形 9"/>
            <p:cNvSpPr/>
            <p:nvPr/>
          </p:nvSpPr>
          <p:spPr>
            <a:xfrm>
              <a:off x="4195763" y="1040225"/>
              <a:ext cx="728662" cy="731425"/>
            </a:xfrm>
            <a:custGeom>
              <a:avLst/>
              <a:gdLst>
                <a:gd name="connsiteX0" fmla="*/ 726281 w 728662"/>
                <a:gd name="connsiteY0" fmla="*/ 0 h 733425"/>
                <a:gd name="connsiteX1" fmla="*/ 728662 w 728662"/>
                <a:gd name="connsiteY1" fmla="*/ 178594 h 733425"/>
                <a:gd name="connsiteX2" fmla="*/ 180975 w 728662"/>
                <a:gd name="connsiteY2" fmla="*/ 178594 h 733425"/>
                <a:gd name="connsiteX3" fmla="*/ 173831 w 728662"/>
                <a:gd name="connsiteY3" fmla="*/ 559594 h 733425"/>
                <a:gd name="connsiteX4" fmla="*/ 552450 w 728662"/>
                <a:gd name="connsiteY4" fmla="*/ 559594 h 733425"/>
                <a:gd name="connsiteX5" fmla="*/ 550068 w 728662"/>
                <a:gd name="connsiteY5" fmla="*/ 454819 h 733425"/>
                <a:gd name="connsiteX6" fmla="*/ 307181 w 728662"/>
                <a:gd name="connsiteY6" fmla="*/ 454819 h 733425"/>
                <a:gd name="connsiteX7" fmla="*/ 304800 w 728662"/>
                <a:gd name="connsiteY7" fmla="*/ 278606 h 733425"/>
                <a:gd name="connsiteX8" fmla="*/ 728662 w 728662"/>
                <a:gd name="connsiteY8" fmla="*/ 278606 h 733425"/>
                <a:gd name="connsiteX9" fmla="*/ 726281 w 728662"/>
                <a:gd name="connsiteY9" fmla="*/ 733425 h 733425"/>
                <a:gd name="connsiteX10" fmla="*/ 0 w 728662"/>
                <a:gd name="connsiteY10" fmla="*/ 731044 h 733425"/>
                <a:gd name="connsiteX11" fmla="*/ 2381 w 728662"/>
                <a:gd name="connsiteY11" fmla="*/ 2381 h 733425"/>
                <a:gd name="connsiteX12" fmla="*/ 726281 w 728662"/>
                <a:gd name="connsiteY12" fmla="*/ 0 h 733425"/>
                <a:gd name="connsiteX0-1" fmla="*/ 728281 w 728662"/>
                <a:gd name="connsiteY0-2" fmla="*/ 0 h 731425"/>
                <a:gd name="connsiteX1-3" fmla="*/ 728662 w 728662"/>
                <a:gd name="connsiteY1-4" fmla="*/ 176594 h 731425"/>
                <a:gd name="connsiteX2-5" fmla="*/ 180975 w 728662"/>
                <a:gd name="connsiteY2-6" fmla="*/ 176594 h 731425"/>
                <a:gd name="connsiteX3-7" fmla="*/ 173831 w 728662"/>
                <a:gd name="connsiteY3-8" fmla="*/ 557594 h 731425"/>
                <a:gd name="connsiteX4-9" fmla="*/ 552450 w 728662"/>
                <a:gd name="connsiteY4-10" fmla="*/ 557594 h 731425"/>
                <a:gd name="connsiteX5-11" fmla="*/ 550068 w 728662"/>
                <a:gd name="connsiteY5-12" fmla="*/ 452819 h 731425"/>
                <a:gd name="connsiteX6-13" fmla="*/ 307181 w 728662"/>
                <a:gd name="connsiteY6-14" fmla="*/ 452819 h 731425"/>
                <a:gd name="connsiteX7-15" fmla="*/ 304800 w 728662"/>
                <a:gd name="connsiteY7-16" fmla="*/ 276606 h 731425"/>
                <a:gd name="connsiteX8-17" fmla="*/ 728662 w 728662"/>
                <a:gd name="connsiteY8-18" fmla="*/ 276606 h 731425"/>
                <a:gd name="connsiteX9-19" fmla="*/ 726281 w 728662"/>
                <a:gd name="connsiteY9-20" fmla="*/ 731425 h 731425"/>
                <a:gd name="connsiteX10-21" fmla="*/ 0 w 728662"/>
                <a:gd name="connsiteY10-22" fmla="*/ 729044 h 731425"/>
                <a:gd name="connsiteX11-23" fmla="*/ 2381 w 728662"/>
                <a:gd name="connsiteY11-24" fmla="*/ 381 h 731425"/>
                <a:gd name="connsiteX12-25" fmla="*/ 728281 w 728662"/>
                <a:gd name="connsiteY12-26" fmla="*/ 0 h 731425"/>
                <a:gd name="connsiteX0-27" fmla="*/ 728281 w 728662"/>
                <a:gd name="connsiteY0-28" fmla="*/ 0 h 731425"/>
                <a:gd name="connsiteX1-29" fmla="*/ 728662 w 728662"/>
                <a:gd name="connsiteY1-30" fmla="*/ 176594 h 731425"/>
                <a:gd name="connsiteX2-31" fmla="*/ 180975 w 728662"/>
                <a:gd name="connsiteY2-32" fmla="*/ 176594 h 731425"/>
                <a:gd name="connsiteX3-33" fmla="*/ 173831 w 728662"/>
                <a:gd name="connsiteY3-34" fmla="*/ 557594 h 731425"/>
                <a:gd name="connsiteX4-35" fmla="*/ 552450 w 728662"/>
                <a:gd name="connsiteY4-36" fmla="*/ 557594 h 731425"/>
                <a:gd name="connsiteX5-37" fmla="*/ 550068 w 728662"/>
                <a:gd name="connsiteY5-38" fmla="*/ 452819 h 731425"/>
                <a:gd name="connsiteX6-39" fmla="*/ 305181 w 728662"/>
                <a:gd name="connsiteY6-40" fmla="*/ 452819 h 731425"/>
                <a:gd name="connsiteX7-41" fmla="*/ 304800 w 728662"/>
                <a:gd name="connsiteY7-42" fmla="*/ 276606 h 731425"/>
                <a:gd name="connsiteX8-43" fmla="*/ 728662 w 728662"/>
                <a:gd name="connsiteY8-44" fmla="*/ 276606 h 731425"/>
                <a:gd name="connsiteX9-45" fmla="*/ 726281 w 728662"/>
                <a:gd name="connsiteY9-46" fmla="*/ 731425 h 731425"/>
                <a:gd name="connsiteX10-47" fmla="*/ 0 w 728662"/>
                <a:gd name="connsiteY10-48" fmla="*/ 729044 h 731425"/>
                <a:gd name="connsiteX11-49" fmla="*/ 2381 w 728662"/>
                <a:gd name="connsiteY11-50" fmla="*/ 381 h 731425"/>
                <a:gd name="connsiteX12-51" fmla="*/ 728281 w 728662"/>
                <a:gd name="connsiteY12-52" fmla="*/ 0 h 731425"/>
                <a:gd name="connsiteX0-53" fmla="*/ 728281 w 728662"/>
                <a:gd name="connsiteY0-54" fmla="*/ 0 h 731425"/>
                <a:gd name="connsiteX1-55" fmla="*/ 728662 w 728662"/>
                <a:gd name="connsiteY1-56" fmla="*/ 176594 h 731425"/>
                <a:gd name="connsiteX2-57" fmla="*/ 175976 w 728662"/>
                <a:gd name="connsiteY2-58" fmla="*/ 175594 h 731425"/>
                <a:gd name="connsiteX3-59" fmla="*/ 173831 w 728662"/>
                <a:gd name="connsiteY3-60" fmla="*/ 557594 h 731425"/>
                <a:gd name="connsiteX4-61" fmla="*/ 552450 w 728662"/>
                <a:gd name="connsiteY4-62" fmla="*/ 557594 h 731425"/>
                <a:gd name="connsiteX5-63" fmla="*/ 550068 w 728662"/>
                <a:gd name="connsiteY5-64" fmla="*/ 452819 h 731425"/>
                <a:gd name="connsiteX6-65" fmla="*/ 305181 w 728662"/>
                <a:gd name="connsiteY6-66" fmla="*/ 452819 h 731425"/>
                <a:gd name="connsiteX7-67" fmla="*/ 304800 w 728662"/>
                <a:gd name="connsiteY7-68" fmla="*/ 276606 h 731425"/>
                <a:gd name="connsiteX8-69" fmla="*/ 728662 w 728662"/>
                <a:gd name="connsiteY8-70" fmla="*/ 276606 h 731425"/>
                <a:gd name="connsiteX9-71" fmla="*/ 726281 w 728662"/>
                <a:gd name="connsiteY9-72" fmla="*/ 731425 h 731425"/>
                <a:gd name="connsiteX10-73" fmla="*/ 0 w 728662"/>
                <a:gd name="connsiteY10-74" fmla="*/ 729044 h 731425"/>
                <a:gd name="connsiteX11-75" fmla="*/ 2381 w 728662"/>
                <a:gd name="connsiteY11-76" fmla="*/ 381 h 731425"/>
                <a:gd name="connsiteX12-77" fmla="*/ 728281 w 728662"/>
                <a:gd name="connsiteY12-78" fmla="*/ 0 h 731425"/>
                <a:gd name="connsiteX0-79" fmla="*/ 728281 w 728662"/>
                <a:gd name="connsiteY0-80" fmla="*/ 0 h 731425"/>
                <a:gd name="connsiteX1-81" fmla="*/ 728662 w 728662"/>
                <a:gd name="connsiteY1-82" fmla="*/ 176594 h 731425"/>
                <a:gd name="connsiteX2-83" fmla="*/ 175976 w 728662"/>
                <a:gd name="connsiteY2-84" fmla="*/ 175594 h 731425"/>
                <a:gd name="connsiteX3-85" fmla="*/ 176831 w 728662"/>
                <a:gd name="connsiteY3-86" fmla="*/ 557594 h 731425"/>
                <a:gd name="connsiteX4-87" fmla="*/ 552450 w 728662"/>
                <a:gd name="connsiteY4-88" fmla="*/ 557594 h 731425"/>
                <a:gd name="connsiteX5-89" fmla="*/ 550068 w 728662"/>
                <a:gd name="connsiteY5-90" fmla="*/ 452819 h 731425"/>
                <a:gd name="connsiteX6-91" fmla="*/ 305181 w 728662"/>
                <a:gd name="connsiteY6-92" fmla="*/ 452819 h 731425"/>
                <a:gd name="connsiteX7-93" fmla="*/ 304800 w 728662"/>
                <a:gd name="connsiteY7-94" fmla="*/ 276606 h 731425"/>
                <a:gd name="connsiteX8-95" fmla="*/ 728662 w 728662"/>
                <a:gd name="connsiteY8-96" fmla="*/ 276606 h 731425"/>
                <a:gd name="connsiteX9-97" fmla="*/ 726281 w 728662"/>
                <a:gd name="connsiteY9-98" fmla="*/ 731425 h 731425"/>
                <a:gd name="connsiteX10-99" fmla="*/ 0 w 728662"/>
                <a:gd name="connsiteY10-100" fmla="*/ 729044 h 731425"/>
                <a:gd name="connsiteX11-101" fmla="*/ 2381 w 728662"/>
                <a:gd name="connsiteY11-102" fmla="*/ 381 h 731425"/>
                <a:gd name="connsiteX12-103" fmla="*/ 728281 w 728662"/>
                <a:gd name="connsiteY12-104" fmla="*/ 0 h 731425"/>
                <a:gd name="connsiteX0-105" fmla="*/ 728281 w 728662"/>
                <a:gd name="connsiteY0-106" fmla="*/ 0 h 731425"/>
                <a:gd name="connsiteX1-107" fmla="*/ 728662 w 728662"/>
                <a:gd name="connsiteY1-108" fmla="*/ 176594 h 731425"/>
                <a:gd name="connsiteX2-109" fmla="*/ 175976 w 728662"/>
                <a:gd name="connsiteY2-110" fmla="*/ 175594 h 731425"/>
                <a:gd name="connsiteX3-111" fmla="*/ 176831 w 728662"/>
                <a:gd name="connsiteY3-112" fmla="*/ 557594 h 731425"/>
                <a:gd name="connsiteX4-113" fmla="*/ 548450 w 728662"/>
                <a:gd name="connsiteY4-114" fmla="*/ 556594 h 731425"/>
                <a:gd name="connsiteX5-115" fmla="*/ 550068 w 728662"/>
                <a:gd name="connsiteY5-116" fmla="*/ 452819 h 731425"/>
                <a:gd name="connsiteX6-117" fmla="*/ 305181 w 728662"/>
                <a:gd name="connsiteY6-118" fmla="*/ 452819 h 731425"/>
                <a:gd name="connsiteX7-119" fmla="*/ 304800 w 728662"/>
                <a:gd name="connsiteY7-120" fmla="*/ 276606 h 731425"/>
                <a:gd name="connsiteX8-121" fmla="*/ 728662 w 728662"/>
                <a:gd name="connsiteY8-122" fmla="*/ 276606 h 731425"/>
                <a:gd name="connsiteX9-123" fmla="*/ 726281 w 728662"/>
                <a:gd name="connsiteY9-124" fmla="*/ 731425 h 731425"/>
                <a:gd name="connsiteX10-125" fmla="*/ 0 w 728662"/>
                <a:gd name="connsiteY10-126" fmla="*/ 729044 h 731425"/>
                <a:gd name="connsiteX11-127" fmla="*/ 2381 w 728662"/>
                <a:gd name="connsiteY11-128" fmla="*/ 381 h 731425"/>
                <a:gd name="connsiteX12-129" fmla="*/ 728281 w 728662"/>
                <a:gd name="connsiteY12-130" fmla="*/ 0 h 731425"/>
                <a:gd name="connsiteX0-131" fmla="*/ 728281 w 728662"/>
                <a:gd name="connsiteY0-132" fmla="*/ 0 h 731425"/>
                <a:gd name="connsiteX1-133" fmla="*/ 728662 w 728662"/>
                <a:gd name="connsiteY1-134" fmla="*/ 176594 h 731425"/>
                <a:gd name="connsiteX2-135" fmla="*/ 175976 w 728662"/>
                <a:gd name="connsiteY2-136" fmla="*/ 175594 h 731425"/>
                <a:gd name="connsiteX3-137" fmla="*/ 176831 w 728662"/>
                <a:gd name="connsiteY3-138" fmla="*/ 557594 h 731425"/>
                <a:gd name="connsiteX4-139" fmla="*/ 549450 w 728662"/>
                <a:gd name="connsiteY4-140" fmla="*/ 558594 h 731425"/>
                <a:gd name="connsiteX5-141" fmla="*/ 550068 w 728662"/>
                <a:gd name="connsiteY5-142" fmla="*/ 452819 h 731425"/>
                <a:gd name="connsiteX6-143" fmla="*/ 305181 w 728662"/>
                <a:gd name="connsiteY6-144" fmla="*/ 452819 h 731425"/>
                <a:gd name="connsiteX7-145" fmla="*/ 304800 w 728662"/>
                <a:gd name="connsiteY7-146" fmla="*/ 276606 h 731425"/>
                <a:gd name="connsiteX8-147" fmla="*/ 728662 w 728662"/>
                <a:gd name="connsiteY8-148" fmla="*/ 276606 h 731425"/>
                <a:gd name="connsiteX9-149" fmla="*/ 726281 w 728662"/>
                <a:gd name="connsiteY9-150" fmla="*/ 731425 h 731425"/>
                <a:gd name="connsiteX10-151" fmla="*/ 0 w 728662"/>
                <a:gd name="connsiteY10-152" fmla="*/ 729044 h 731425"/>
                <a:gd name="connsiteX11-153" fmla="*/ 2381 w 728662"/>
                <a:gd name="connsiteY11-154" fmla="*/ 381 h 731425"/>
                <a:gd name="connsiteX12-155" fmla="*/ 728281 w 728662"/>
                <a:gd name="connsiteY12-156" fmla="*/ 0 h 731425"/>
                <a:gd name="connsiteX0-157" fmla="*/ 728281 w 728662"/>
                <a:gd name="connsiteY0-158" fmla="*/ 0 h 731425"/>
                <a:gd name="connsiteX1-159" fmla="*/ 728662 w 728662"/>
                <a:gd name="connsiteY1-160" fmla="*/ 176594 h 731425"/>
                <a:gd name="connsiteX2-161" fmla="*/ 175976 w 728662"/>
                <a:gd name="connsiteY2-162" fmla="*/ 175594 h 731425"/>
                <a:gd name="connsiteX3-163" fmla="*/ 176831 w 728662"/>
                <a:gd name="connsiteY3-164" fmla="*/ 557594 h 731425"/>
                <a:gd name="connsiteX4-165" fmla="*/ 549450 w 728662"/>
                <a:gd name="connsiteY4-166" fmla="*/ 558594 h 731425"/>
                <a:gd name="connsiteX5-167" fmla="*/ 550068 w 728662"/>
                <a:gd name="connsiteY5-168" fmla="*/ 452819 h 731425"/>
                <a:gd name="connsiteX6-169" fmla="*/ 305181 w 728662"/>
                <a:gd name="connsiteY6-170" fmla="*/ 452819 h 731425"/>
                <a:gd name="connsiteX7-171" fmla="*/ 304800 w 728662"/>
                <a:gd name="connsiteY7-172" fmla="*/ 276606 h 731425"/>
                <a:gd name="connsiteX8-173" fmla="*/ 728662 w 728662"/>
                <a:gd name="connsiteY8-174" fmla="*/ 278606 h 731425"/>
                <a:gd name="connsiteX9-175" fmla="*/ 726281 w 728662"/>
                <a:gd name="connsiteY9-176" fmla="*/ 731425 h 731425"/>
                <a:gd name="connsiteX10-177" fmla="*/ 0 w 728662"/>
                <a:gd name="connsiteY10-178" fmla="*/ 729044 h 731425"/>
                <a:gd name="connsiteX11-179" fmla="*/ 2381 w 728662"/>
                <a:gd name="connsiteY11-180" fmla="*/ 381 h 731425"/>
                <a:gd name="connsiteX12-181" fmla="*/ 728281 w 728662"/>
                <a:gd name="connsiteY12-182" fmla="*/ 0 h 731425"/>
                <a:gd name="connsiteX0-183" fmla="*/ 728281 w 728662"/>
                <a:gd name="connsiteY0-184" fmla="*/ 0 h 731425"/>
                <a:gd name="connsiteX1-185" fmla="*/ 728662 w 728662"/>
                <a:gd name="connsiteY1-186" fmla="*/ 176594 h 731425"/>
                <a:gd name="connsiteX2-187" fmla="*/ 175976 w 728662"/>
                <a:gd name="connsiteY2-188" fmla="*/ 175594 h 731425"/>
                <a:gd name="connsiteX3-189" fmla="*/ 176831 w 728662"/>
                <a:gd name="connsiteY3-190" fmla="*/ 557594 h 731425"/>
                <a:gd name="connsiteX4-191" fmla="*/ 549450 w 728662"/>
                <a:gd name="connsiteY4-192" fmla="*/ 558594 h 731425"/>
                <a:gd name="connsiteX5-193" fmla="*/ 550068 w 728662"/>
                <a:gd name="connsiteY5-194" fmla="*/ 452819 h 731425"/>
                <a:gd name="connsiteX6-195" fmla="*/ 305181 w 728662"/>
                <a:gd name="connsiteY6-196" fmla="*/ 452819 h 731425"/>
                <a:gd name="connsiteX7-197" fmla="*/ 304800 w 728662"/>
                <a:gd name="connsiteY7-198" fmla="*/ 276606 h 731425"/>
                <a:gd name="connsiteX8-199" fmla="*/ 725662 w 728662"/>
                <a:gd name="connsiteY8-200" fmla="*/ 278606 h 731425"/>
                <a:gd name="connsiteX9-201" fmla="*/ 726281 w 728662"/>
                <a:gd name="connsiteY9-202" fmla="*/ 731425 h 731425"/>
                <a:gd name="connsiteX10-203" fmla="*/ 0 w 728662"/>
                <a:gd name="connsiteY10-204" fmla="*/ 729044 h 731425"/>
                <a:gd name="connsiteX11-205" fmla="*/ 2381 w 728662"/>
                <a:gd name="connsiteY11-206" fmla="*/ 381 h 731425"/>
                <a:gd name="connsiteX12-207" fmla="*/ 728281 w 728662"/>
                <a:gd name="connsiteY12-208" fmla="*/ 0 h 7314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728662" h="731425">
                  <a:moveTo>
                    <a:pt x="728281" y="0"/>
                  </a:moveTo>
                  <a:cubicBezTo>
                    <a:pt x="729075" y="59531"/>
                    <a:pt x="727868" y="117063"/>
                    <a:pt x="728662" y="176594"/>
                  </a:cubicBezTo>
                  <a:lnTo>
                    <a:pt x="175976" y="175594"/>
                  </a:lnTo>
                  <a:lnTo>
                    <a:pt x="176831" y="557594"/>
                  </a:lnTo>
                  <a:lnTo>
                    <a:pt x="549450" y="558594"/>
                  </a:lnTo>
                  <a:cubicBezTo>
                    <a:pt x="549989" y="524002"/>
                    <a:pt x="549529" y="487411"/>
                    <a:pt x="550068" y="452819"/>
                  </a:cubicBezTo>
                  <a:lnTo>
                    <a:pt x="305181" y="452819"/>
                  </a:lnTo>
                  <a:cubicBezTo>
                    <a:pt x="304387" y="394081"/>
                    <a:pt x="305594" y="335344"/>
                    <a:pt x="304800" y="276606"/>
                  </a:cubicBezTo>
                  <a:lnTo>
                    <a:pt x="725662" y="278606"/>
                  </a:lnTo>
                  <a:cubicBezTo>
                    <a:pt x="724868" y="430212"/>
                    <a:pt x="727075" y="579819"/>
                    <a:pt x="726281" y="731425"/>
                  </a:cubicBezTo>
                  <a:lnTo>
                    <a:pt x="0" y="729044"/>
                  </a:lnTo>
                  <a:cubicBezTo>
                    <a:pt x="794" y="486156"/>
                    <a:pt x="1587" y="243269"/>
                    <a:pt x="2381" y="381"/>
                  </a:cubicBezTo>
                  <a:lnTo>
                    <a:pt x="728281" y="0"/>
                  </a:lnTo>
                  <a:close/>
                </a:path>
              </a:pathLst>
            </a:custGeom>
            <a:grpFill/>
            <a:ln w="3175">
              <a:noFill/>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微软雅黑" panose="020B0503020204020204" pitchFamily="34" charset="-122"/>
                <a:cs typeface="MS PGothic" panose="020B0600070205080204" charset="-128"/>
                <a:sym typeface="Arial" panose="020B0604020202020204" pitchFamily="34" charset="0"/>
              </a:endParaRPr>
            </a:p>
          </p:txBody>
        </p:sp>
        <p:grpSp>
          <p:nvGrpSpPr>
            <p:cNvPr id="11" name="组合 10"/>
            <p:cNvGrpSpPr/>
            <p:nvPr/>
          </p:nvGrpSpPr>
          <p:grpSpPr>
            <a:xfrm>
              <a:off x="5026820" y="1040418"/>
              <a:ext cx="501719" cy="731425"/>
              <a:chOff x="5026820" y="1040418"/>
              <a:chExt cx="501719" cy="731425"/>
            </a:xfrm>
            <a:grpFill/>
          </p:grpSpPr>
          <p:sp>
            <p:nvSpPr>
              <p:cNvPr id="12" name="任意多边形 11"/>
              <p:cNvSpPr/>
              <p:nvPr/>
            </p:nvSpPr>
            <p:spPr>
              <a:xfrm>
                <a:off x="5026820" y="1040418"/>
                <a:ext cx="501719" cy="731425"/>
              </a:xfrm>
              <a:custGeom>
                <a:avLst/>
                <a:gdLst>
                  <a:gd name="connsiteX0" fmla="*/ 502444 w 504825"/>
                  <a:gd name="connsiteY0" fmla="*/ 0 h 735806"/>
                  <a:gd name="connsiteX1" fmla="*/ 502444 w 504825"/>
                  <a:gd name="connsiteY1" fmla="*/ 183356 h 735806"/>
                  <a:gd name="connsiteX2" fmla="*/ 171450 w 504825"/>
                  <a:gd name="connsiteY2" fmla="*/ 176213 h 735806"/>
                  <a:gd name="connsiteX3" fmla="*/ 166687 w 504825"/>
                  <a:gd name="connsiteY3" fmla="*/ 561975 h 735806"/>
                  <a:gd name="connsiteX4" fmla="*/ 504825 w 504825"/>
                  <a:gd name="connsiteY4" fmla="*/ 554831 h 735806"/>
                  <a:gd name="connsiteX5" fmla="*/ 502444 w 504825"/>
                  <a:gd name="connsiteY5" fmla="*/ 733425 h 735806"/>
                  <a:gd name="connsiteX6" fmla="*/ 0 w 504825"/>
                  <a:gd name="connsiteY6" fmla="*/ 735806 h 735806"/>
                  <a:gd name="connsiteX7" fmla="*/ 7144 w 504825"/>
                  <a:gd name="connsiteY7" fmla="*/ 2381 h 735806"/>
                  <a:gd name="connsiteX8" fmla="*/ 502444 w 504825"/>
                  <a:gd name="connsiteY8" fmla="*/ 0 h 735806"/>
                  <a:gd name="connsiteX0-1" fmla="*/ 546404 w 548785"/>
                  <a:gd name="connsiteY0-2" fmla="*/ 0 h 735806"/>
                  <a:gd name="connsiteX1-3" fmla="*/ 546404 w 548785"/>
                  <a:gd name="connsiteY1-4" fmla="*/ 183356 h 735806"/>
                  <a:gd name="connsiteX2-5" fmla="*/ 215410 w 548785"/>
                  <a:gd name="connsiteY2-6" fmla="*/ 176213 h 735806"/>
                  <a:gd name="connsiteX3-7" fmla="*/ 210647 w 548785"/>
                  <a:gd name="connsiteY3-8" fmla="*/ 561975 h 735806"/>
                  <a:gd name="connsiteX4-9" fmla="*/ 548785 w 548785"/>
                  <a:gd name="connsiteY4-10" fmla="*/ 554831 h 735806"/>
                  <a:gd name="connsiteX5-11" fmla="*/ 546404 w 548785"/>
                  <a:gd name="connsiteY5-12" fmla="*/ 733425 h 735806"/>
                  <a:gd name="connsiteX6-13" fmla="*/ 43960 w 548785"/>
                  <a:gd name="connsiteY6-14" fmla="*/ 735806 h 735806"/>
                  <a:gd name="connsiteX7-15" fmla="*/ 51104 w 548785"/>
                  <a:gd name="connsiteY7-16" fmla="*/ 2381 h 735806"/>
                  <a:gd name="connsiteX8-17" fmla="*/ 546404 w 548785"/>
                  <a:gd name="connsiteY8-18" fmla="*/ 0 h 735806"/>
                  <a:gd name="connsiteX0-19" fmla="*/ 570487 w 572868"/>
                  <a:gd name="connsiteY0-20" fmla="*/ 0 h 735806"/>
                  <a:gd name="connsiteX1-21" fmla="*/ 570487 w 572868"/>
                  <a:gd name="connsiteY1-22" fmla="*/ 183356 h 735806"/>
                  <a:gd name="connsiteX2-23" fmla="*/ 239493 w 572868"/>
                  <a:gd name="connsiteY2-24" fmla="*/ 176213 h 735806"/>
                  <a:gd name="connsiteX3-25" fmla="*/ 234730 w 572868"/>
                  <a:gd name="connsiteY3-26" fmla="*/ 561975 h 735806"/>
                  <a:gd name="connsiteX4-27" fmla="*/ 572868 w 572868"/>
                  <a:gd name="connsiteY4-28" fmla="*/ 554831 h 735806"/>
                  <a:gd name="connsiteX5-29" fmla="*/ 570487 w 572868"/>
                  <a:gd name="connsiteY5-30" fmla="*/ 733425 h 735806"/>
                  <a:gd name="connsiteX6-31" fmla="*/ 68043 w 572868"/>
                  <a:gd name="connsiteY6-32" fmla="*/ 735806 h 735806"/>
                  <a:gd name="connsiteX7-33" fmla="*/ 75187 w 572868"/>
                  <a:gd name="connsiteY7-34" fmla="*/ 2381 h 735806"/>
                  <a:gd name="connsiteX8-35" fmla="*/ 570487 w 572868"/>
                  <a:gd name="connsiteY8-36" fmla="*/ 0 h 735806"/>
                  <a:gd name="connsiteX0-37" fmla="*/ 570487 w 572868"/>
                  <a:gd name="connsiteY0-38" fmla="*/ 0 h 735806"/>
                  <a:gd name="connsiteX1-39" fmla="*/ 570487 w 572868"/>
                  <a:gd name="connsiteY1-40" fmla="*/ 183356 h 735806"/>
                  <a:gd name="connsiteX2-41" fmla="*/ 239493 w 572868"/>
                  <a:gd name="connsiteY2-42" fmla="*/ 176213 h 735806"/>
                  <a:gd name="connsiteX3-43" fmla="*/ 234730 w 572868"/>
                  <a:gd name="connsiteY3-44" fmla="*/ 561975 h 735806"/>
                  <a:gd name="connsiteX4-45" fmla="*/ 572868 w 572868"/>
                  <a:gd name="connsiteY4-46" fmla="*/ 554831 h 735806"/>
                  <a:gd name="connsiteX5-47" fmla="*/ 570487 w 572868"/>
                  <a:gd name="connsiteY5-48" fmla="*/ 733425 h 735806"/>
                  <a:gd name="connsiteX6-49" fmla="*/ 68043 w 572868"/>
                  <a:gd name="connsiteY6-50" fmla="*/ 735806 h 735806"/>
                  <a:gd name="connsiteX7-51" fmla="*/ 75187 w 572868"/>
                  <a:gd name="connsiteY7-52" fmla="*/ 2381 h 735806"/>
                  <a:gd name="connsiteX8-53" fmla="*/ 570487 w 572868"/>
                  <a:gd name="connsiteY8-54" fmla="*/ 0 h 735806"/>
                  <a:gd name="connsiteX0-55" fmla="*/ 570487 w 572868"/>
                  <a:gd name="connsiteY0-56" fmla="*/ 0 h 735806"/>
                  <a:gd name="connsiteX1-57" fmla="*/ 570487 w 572868"/>
                  <a:gd name="connsiteY1-58" fmla="*/ 183356 h 735806"/>
                  <a:gd name="connsiteX2-59" fmla="*/ 239493 w 572868"/>
                  <a:gd name="connsiteY2-60" fmla="*/ 176213 h 735806"/>
                  <a:gd name="connsiteX3-61" fmla="*/ 234730 w 572868"/>
                  <a:gd name="connsiteY3-62" fmla="*/ 561975 h 735806"/>
                  <a:gd name="connsiteX4-63" fmla="*/ 572868 w 572868"/>
                  <a:gd name="connsiteY4-64" fmla="*/ 554831 h 735806"/>
                  <a:gd name="connsiteX5-65" fmla="*/ 570487 w 572868"/>
                  <a:gd name="connsiteY5-66" fmla="*/ 733425 h 735806"/>
                  <a:gd name="connsiteX6-67" fmla="*/ 68043 w 572868"/>
                  <a:gd name="connsiteY6-68" fmla="*/ 735806 h 735806"/>
                  <a:gd name="connsiteX7-69" fmla="*/ 75187 w 572868"/>
                  <a:gd name="connsiteY7-70" fmla="*/ 2381 h 735806"/>
                  <a:gd name="connsiteX8-71" fmla="*/ 570487 w 572868"/>
                  <a:gd name="connsiteY8-72" fmla="*/ 0 h 735806"/>
                  <a:gd name="connsiteX0-73" fmla="*/ 570487 w 572868"/>
                  <a:gd name="connsiteY0-74" fmla="*/ 0 h 735806"/>
                  <a:gd name="connsiteX1-75" fmla="*/ 572868 w 572868"/>
                  <a:gd name="connsiteY1-76" fmla="*/ 176212 h 735806"/>
                  <a:gd name="connsiteX2-77" fmla="*/ 239493 w 572868"/>
                  <a:gd name="connsiteY2-78" fmla="*/ 176213 h 735806"/>
                  <a:gd name="connsiteX3-79" fmla="*/ 234730 w 572868"/>
                  <a:gd name="connsiteY3-80" fmla="*/ 561975 h 735806"/>
                  <a:gd name="connsiteX4-81" fmla="*/ 572868 w 572868"/>
                  <a:gd name="connsiteY4-82" fmla="*/ 554831 h 735806"/>
                  <a:gd name="connsiteX5-83" fmla="*/ 570487 w 572868"/>
                  <a:gd name="connsiteY5-84" fmla="*/ 733425 h 735806"/>
                  <a:gd name="connsiteX6-85" fmla="*/ 68043 w 572868"/>
                  <a:gd name="connsiteY6-86" fmla="*/ 735806 h 735806"/>
                  <a:gd name="connsiteX7-87" fmla="*/ 75187 w 572868"/>
                  <a:gd name="connsiteY7-88" fmla="*/ 2381 h 735806"/>
                  <a:gd name="connsiteX8-89" fmla="*/ 570487 w 572868"/>
                  <a:gd name="connsiteY8-90" fmla="*/ 0 h 735806"/>
                  <a:gd name="connsiteX0-91" fmla="*/ 570487 w 572868"/>
                  <a:gd name="connsiteY0-92" fmla="*/ 0 h 735806"/>
                  <a:gd name="connsiteX1-93" fmla="*/ 572868 w 572868"/>
                  <a:gd name="connsiteY1-94" fmla="*/ 176212 h 735806"/>
                  <a:gd name="connsiteX2-95" fmla="*/ 239493 w 572868"/>
                  <a:gd name="connsiteY2-96" fmla="*/ 176213 h 735806"/>
                  <a:gd name="connsiteX3-97" fmla="*/ 234730 w 572868"/>
                  <a:gd name="connsiteY3-98" fmla="*/ 561975 h 735806"/>
                  <a:gd name="connsiteX4-99" fmla="*/ 570487 w 572868"/>
                  <a:gd name="connsiteY4-100" fmla="*/ 561975 h 735806"/>
                  <a:gd name="connsiteX5-101" fmla="*/ 570487 w 572868"/>
                  <a:gd name="connsiteY5-102" fmla="*/ 733425 h 735806"/>
                  <a:gd name="connsiteX6-103" fmla="*/ 68043 w 572868"/>
                  <a:gd name="connsiteY6-104" fmla="*/ 735806 h 735806"/>
                  <a:gd name="connsiteX7-105" fmla="*/ 75187 w 572868"/>
                  <a:gd name="connsiteY7-106" fmla="*/ 2381 h 735806"/>
                  <a:gd name="connsiteX8-107" fmla="*/ 570487 w 572868"/>
                  <a:gd name="connsiteY8-108" fmla="*/ 0 h 735806"/>
                  <a:gd name="connsiteX0-109" fmla="*/ 570487 w 572868"/>
                  <a:gd name="connsiteY0-110" fmla="*/ 0 h 735806"/>
                  <a:gd name="connsiteX1-111" fmla="*/ 572868 w 572868"/>
                  <a:gd name="connsiteY1-112" fmla="*/ 176212 h 735806"/>
                  <a:gd name="connsiteX2-113" fmla="*/ 239493 w 572868"/>
                  <a:gd name="connsiteY2-114" fmla="*/ 176213 h 735806"/>
                  <a:gd name="connsiteX3-115" fmla="*/ 234730 w 572868"/>
                  <a:gd name="connsiteY3-116" fmla="*/ 561975 h 735806"/>
                  <a:gd name="connsiteX4-117" fmla="*/ 570487 w 572868"/>
                  <a:gd name="connsiteY4-118" fmla="*/ 561975 h 735806"/>
                  <a:gd name="connsiteX5-119" fmla="*/ 570487 w 572868"/>
                  <a:gd name="connsiteY5-120" fmla="*/ 731043 h 735806"/>
                  <a:gd name="connsiteX6-121" fmla="*/ 68043 w 572868"/>
                  <a:gd name="connsiteY6-122" fmla="*/ 735806 h 735806"/>
                  <a:gd name="connsiteX7-123" fmla="*/ 75187 w 572868"/>
                  <a:gd name="connsiteY7-124" fmla="*/ 2381 h 735806"/>
                  <a:gd name="connsiteX8-125" fmla="*/ 570487 w 572868"/>
                  <a:gd name="connsiteY8-126" fmla="*/ 0 h 735806"/>
                  <a:gd name="connsiteX0-127" fmla="*/ 570487 w 572868"/>
                  <a:gd name="connsiteY0-128" fmla="*/ 0 h 735806"/>
                  <a:gd name="connsiteX1-129" fmla="*/ 572868 w 572868"/>
                  <a:gd name="connsiteY1-130" fmla="*/ 176212 h 735806"/>
                  <a:gd name="connsiteX2-131" fmla="*/ 239493 w 572868"/>
                  <a:gd name="connsiteY2-132" fmla="*/ 176213 h 735806"/>
                  <a:gd name="connsiteX3-133" fmla="*/ 234730 w 572868"/>
                  <a:gd name="connsiteY3-134" fmla="*/ 561975 h 735806"/>
                  <a:gd name="connsiteX4-135" fmla="*/ 570487 w 572868"/>
                  <a:gd name="connsiteY4-136" fmla="*/ 561975 h 735806"/>
                  <a:gd name="connsiteX5-137" fmla="*/ 570487 w 572868"/>
                  <a:gd name="connsiteY5-138" fmla="*/ 731043 h 735806"/>
                  <a:gd name="connsiteX6-139" fmla="*/ 68043 w 572868"/>
                  <a:gd name="connsiteY6-140" fmla="*/ 735806 h 735806"/>
                  <a:gd name="connsiteX7-141" fmla="*/ 75187 w 572868"/>
                  <a:gd name="connsiteY7-142" fmla="*/ 2381 h 735806"/>
                  <a:gd name="connsiteX8-143" fmla="*/ 570487 w 572868"/>
                  <a:gd name="connsiteY8-144" fmla="*/ 0 h 735806"/>
                  <a:gd name="connsiteX0-145" fmla="*/ 502444 w 504825"/>
                  <a:gd name="connsiteY0-146" fmla="*/ 0 h 735806"/>
                  <a:gd name="connsiteX1-147" fmla="*/ 504825 w 504825"/>
                  <a:gd name="connsiteY1-148" fmla="*/ 176212 h 735806"/>
                  <a:gd name="connsiteX2-149" fmla="*/ 171450 w 504825"/>
                  <a:gd name="connsiteY2-150" fmla="*/ 176213 h 735806"/>
                  <a:gd name="connsiteX3-151" fmla="*/ 166687 w 504825"/>
                  <a:gd name="connsiteY3-152" fmla="*/ 561975 h 735806"/>
                  <a:gd name="connsiteX4-153" fmla="*/ 502444 w 504825"/>
                  <a:gd name="connsiteY4-154" fmla="*/ 561975 h 735806"/>
                  <a:gd name="connsiteX5-155" fmla="*/ 502444 w 504825"/>
                  <a:gd name="connsiteY5-156" fmla="*/ 731043 h 735806"/>
                  <a:gd name="connsiteX6-157" fmla="*/ 0 w 504825"/>
                  <a:gd name="connsiteY6-158" fmla="*/ 735806 h 735806"/>
                  <a:gd name="connsiteX7-159" fmla="*/ 7144 w 504825"/>
                  <a:gd name="connsiteY7-160" fmla="*/ 2381 h 735806"/>
                  <a:gd name="connsiteX8-161" fmla="*/ 502444 w 504825"/>
                  <a:gd name="connsiteY8-162" fmla="*/ 0 h 735806"/>
                  <a:gd name="connsiteX0-163" fmla="*/ 540544 w 540556"/>
                  <a:gd name="connsiteY0-164" fmla="*/ 0 h 733425"/>
                  <a:gd name="connsiteX1-165" fmla="*/ 504825 w 540556"/>
                  <a:gd name="connsiteY1-166" fmla="*/ 173831 h 733425"/>
                  <a:gd name="connsiteX2-167" fmla="*/ 171450 w 540556"/>
                  <a:gd name="connsiteY2-168" fmla="*/ 173832 h 733425"/>
                  <a:gd name="connsiteX3-169" fmla="*/ 166687 w 540556"/>
                  <a:gd name="connsiteY3-170" fmla="*/ 559594 h 733425"/>
                  <a:gd name="connsiteX4-171" fmla="*/ 502444 w 540556"/>
                  <a:gd name="connsiteY4-172" fmla="*/ 559594 h 733425"/>
                  <a:gd name="connsiteX5-173" fmla="*/ 502444 w 540556"/>
                  <a:gd name="connsiteY5-174" fmla="*/ 728662 h 733425"/>
                  <a:gd name="connsiteX6-175" fmla="*/ 0 w 540556"/>
                  <a:gd name="connsiteY6-176" fmla="*/ 733425 h 733425"/>
                  <a:gd name="connsiteX7-177" fmla="*/ 7144 w 540556"/>
                  <a:gd name="connsiteY7-178" fmla="*/ 0 h 733425"/>
                  <a:gd name="connsiteX8-179" fmla="*/ 540544 w 540556"/>
                  <a:gd name="connsiteY8-180" fmla="*/ 0 h 733425"/>
                  <a:gd name="connsiteX0-181" fmla="*/ 540544 w 581025"/>
                  <a:gd name="connsiteY0-182" fmla="*/ 0 h 733425"/>
                  <a:gd name="connsiteX1-183" fmla="*/ 581025 w 581025"/>
                  <a:gd name="connsiteY1-184" fmla="*/ 173831 h 733425"/>
                  <a:gd name="connsiteX2-185" fmla="*/ 171450 w 581025"/>
                  <a:gd name="connsiteY2-186" fmla="*/ 173832 h 733425"/>
                  <a:gd name="connsiteX3-187" fmla="*/ 166687 w 581025"/>
                  <a:gd name="connsiteY3-188" fmla="*/ 559594 h 733425"/>
                  <a:gd name="connsiteX4-189" fmla="*/ 502444 w 581025"/>
                  <a:gd name="connsiteY4-190" fmla="*/ 559594 h 733425"/>
                  <a:gd name="connsiteX5-191" fmla="*/ 502444 w 581025"/>
                  <a:gd name="connsiteY5-192" fmla="*/ 728662 h 733425"/>
                  <a:gd name="connsiteX6-193" fmla="*/ 0 w 581025"/>
                  <a:gd name="connsiteY6-194" fmla="*/ 733425 h 733425"/>
                  <a:gd name="connsiteX7-195" fmla="*/ 7144 w 581025"/>
                  <a:gd name="connsiteY7-196" fmla="*/ 0 h 733425"/>
                  <a:gd name="connsiteX8-197" fmla="*/ 540544 w 581025"/>
                  <a:gd name="connsiteY8-198" fmla="*/ 0 h 733425"/>
                  <a:gd name="connsiteX0-199" fmla="*/ 540544 w 581025"/>
                  <a:gd name="connsiteY0-200" fmla="*/ 0 h 733425"/>
                  <a:gd name="connsiteX1-201" fmla="*/ 581025 w 581025"/>
                  <a:gd name="connsiteY1-202" fmla="*/ 173831 h 733425"/>
                  <a:gd name="connsiteX2-203" fmla="*/ 171450 w 581025"/>
                  <a:gd name="connsiteY2-204" fmla="*/ 173832 h 733425"/>
                  <a:gd name="connsiteX3-205" fmla="*/ 166687 w 581025"/>
                  <a:gd name="connsiteY3-206" fmla="*/ 559594 h 733425"/>
                  <a:gd name="connsiteX4-207" fmla="*/ 502444 w 581025"/>
                  <a:gd name="connsiteY4-208" fmla="*/ 559594 h 733425"/>
                  <a:gd name="connsiteX5-209" fmla="*/ 502444 w 581025"/>
                  <a:gd name="connsiteY5-210" fmla="*/ 728662 h 733425"/>
                  <a:gd name="connsiteX6-211" fmla="*/ 0 w 581025"/>
                  <a:gd name="connsiteY6-212" fmla="*/ 733425 h 733425"/>
                  <a:gd name="connsiteX7-213" fmla="*/ 7144 w 581025"/>
                  <a:gd name="connsiteY7-214" fmla="*/ 0 h 733425"/>
                  <a:gd name="connsiteX8-215" fmla="*/ 540544 w 581025"/>
                  <a:gd name="connsiteY8-216" fmla="*/ 0 h 733425"/>
                  <a:gd name="connsiteX0-217" fmla="*/ 540544 w 588169"/>
                  <a:gd name="connsiteY0-218" fmla="*/ 0 h 733425"/>
                  <a:gd name="connsiteX1-219" fmla="*/ 581025 w 588169"/>
                  <a:gd name="connsiteY1-220" fmla="*/ 173831 h 733425"/>
                  <a:gd name="connsiteX2-221" fmla="*/ 171450 w 588169"/>
                  <a:gd name="connsiteY2-222" fmla="*/ 173832 h 733425"/>
                  <a:gd name="connsiteX3-223" fmla="*/ 166687 w 588169"/>
                  <a:gd name="connsiteY3-224" fmla="*/ 559594 h 733425"/>
                  <a:gd name="connsiteX4-225" fmla="*/ 588169 w 588169"/>
                  <a:gd name="connsiteY4-226" fmla="*/ 559594 h 733425"/>
                  <a:gd name="connsiteX5-227" fmla="*/ 502444 w 588169"/>
                  <a:gd name="connsiteY5-228" fmla="*/ 728662 h 733425"/>
                  <a:gd name="connsiteX6-229" fmla="*/ 0 w 588169"/>
                  <a:gd name="connsiteY6-230" fmla="*/ 733425 h 733425"/>
                  <a:gd name="connsiteX7-231" fmla="*/ 7144 w 588169"/>
                  <a:gd name="connsiteY7-232" fmla="*/ 0 h 733425"/>
                  <a:gd name="connsiteX8-233" fmla="*/ 540544 w 588169"/>
                  <a:gd name="connsiteY8-234" fmla="*/ 0 h 733425"/>
                  <a:gd name="connsiteX0-235" fmla="*/ 540544 w 588169"/>
                  <a:gd name="connsiteY0-236" fmla="*/ 0 h 733425"/>
                  <a:gd name="connsiteX1-237" fmla="*/ 581025 w 588169"/>
                  <a:gd name="connsiteY1-238" fmla="*/ 173831 h 733425"/>
                  <a:gd name="connsiteX2-239" fmla="*/ 171450 w 588169"/>
                  <a:gd name="connsiteY2-240" fmla="*/ 173832 h 733425"/>
                  <a:gd name="connsiteX3-241" fmla="*/ 166687 w 588169"/>
                  <a:gd name="connsiteY3-242" fmla="*/ 559594 h 733425"/>
                  <a:gd name="connsiteX4-243" fmla="*/ 588169 w 588169"/>
                  <a:gd name="connsiteY4-244" fmla="*/ 559594 h 733425"/>
                  <a:gd name="connsiteX5-245" fmla="*/ 538162 w 588169"/>
                  <a:gd name="connsiteY5-246" fmla="*/ 733425 h 733425"/>
                  <a:gd name="connsiteX6-247" fmla="*/ 0 w 588169"/>
                  <a:gd name="connsiteY6-248" fmla="*/ 733425 h 733425"/>
                  <a:gd name="connsiteX7-249" fmla="*/ 7144 w 588169"/>
                  <a:gd name="connsiteY7-250" fmla="*/ 0 h 733425"/>
                  <a:gd name="connsiteX8-251" fmla="*/ 540544 w 588169"/>
                  <a:gd name="connsiteY8-252" fmla="*/ 0 h 733425"/>
                  <a:gd name="connsiteX0-253" fmla="*/ 540544 w 588169"/>
                  <a:gd name="connsiteY0-254" fmla="*/ 0 h 733425"/>
                  <a:gd name="connsiteX1-255" fmla="*/ 581025 w 588169"/>
                  <a:gd name="connsiteY1-256" fmla="*/ 173831 h 733425"/>
                  <a:gd name="connsiteX2-257" fmla="*/ 171450 w 588169"/>
                  <a:gd name="connsiteY2-258" fmla="*/ 173832 h 733425"/>
                  <a:gd name="connsiteX3-259" fmla="*/ 166687 w 588169"/>
                  <a:gd name="connsiteY3-260" fmla="*/ 559594 h 733425"/>
                  <a:gd name="connsiteX4-261" fmla="*/ 588169 w 588169"/>
                  <a:gd name="connsiteY4-262" fmla="*/ 559594 h 733425"/>
                  <a:gd name="connsiteX5-263" fmla="*/ 538162 w 588169"/>
                  <a:gd name="connsiteY5-264" fmla="*/ 733425 h 733425"/>
                  <a:gd name="connsiteX6-265" fmla="*/ 0 w 588169"/>
                  <a:gd name="connsiteY6-266" fmla="*/ 733425 h 733425"/>
                  <a:gd name="connsiteX7-267" fmla="*/ 7144 w 588169"/>
                  <a:gd name="connsiteY7-268" fmla="*/ 0 h 733425"/>
                  <a:gd name="connsiteX8-269" fmla="*/ 540544 w 588169"/>
                  <a:gd name="connsiteY8-270" fmla="*/ 0 h 733425"/>
                  <a:gd name="connsiteX0-271" fmla="*/ 540544 w 588169"/>
                  <a:gd name="connsiteY0-272" fmla="*/ 0 h 733425"/>
                  <a:gd name="connsiteX1-273" fmla="*/ 581025 w 588169"/>
                  <a:gd name="connsiteY1-274" fmla="*/ 173831 h 733425"/>
                  <a:gd name="connsiteX2-275" fmla="*/ 171450 w 588169"/>
                  <a:gd name="connsiteY2-276" fmla="*/ 173832 h 733425"/>
                  <a:gd name="connsiteX3-277" fmla="*/ 166687 w 588169"/>
                  <a:gd name="connsiteY3-278" fmla="*/ 559594 h 733425"/>
                  <a:gd name="connsiteX4-279" fmla="*/ 588169 w 588169"/>
                  <a:gd name="connsiteY4-280" fmla="*/ 559594 h 733425"/>
                  <a:gd name="connsiteX5-281" fmla="*/ 538162 w 588169"/>
                  <a:gd name="connsiteY5-282" fmla="*/ 733425 h 733425"/>
                  <a:gd name="connsiteX6-283" fmla="*/ 0 w 588169"/>
                  <a:gd name="connsiteY6-284" fmla="*/ 733425 h 733425"/>
                  <a:gd name="connsiteX7-285" fmla="*/ 7144 w 588169"/>
                  <a:gd name="connsiteY7-286" fmla="*/ 0 h 733425"/>
                  <a:gd name="connsiteX8-287" fmla="*/ 540544 w 588169"/>
                  <a:gd name="connsiteY8-288" fmla="*/ 0 h 733425"/>
                  <a:gd name="connsiteX0-289" fmla="*/ 540544 w 588169"/>
                  <a:gd name="connsiteY0-290" fmla="*/ 0 h 733425"/>
                  <a:gd name="connsiteX1-291" fmla="*/ 581025 w 588169"/>
                  <a:gd name="connsiteY1-292" fmla="*/ 173831 h 733425"/>
                  <a:gd name="connsiteX2-293" fmla="*/ 171450 w 588169"/>
                  <a:gd name="connsiteY2-294" fmla="*/ 173832 h 733425"/>
                  <a:gd name="connsiteX3-295" fmla="*/ 166687 w 588169"/>
                  <a:gd name="connsiteY3-296" fmla="*/ 559594 h 733425"/>
                  <a:gd name="connsiteX4-297" fmla="*/ 588169 w 588169"/>
                  <a:gd name="connsiteY4-298" fmla="*/ 559594 h 733425"/>
                  <a:gd name="connsiteX5-299" fmla="*/ 498509 w 588169"/>
                  <a:gd name="connsiteY5-300" fmla="*/ 733425 h 733425"/>
                  <a:gd name="connsiteX6-301" fmla="*/ 0 w 588169"/>
                  <a:gd name="connsiteY6-302" fmla="*/ 733425 h 733425"/>
                  <a:gd name="connsiteX7-303" fmla="*/ 7144 w 588169"/>
                  <a:gd name="connsiteY7-304" fmla="*/ 0 h 733425"/>
                  <a:gd name="connsiteX8-305" fmla="*/ 540544 w 588169"/>
                  <a:gd name="connsiteY8-306" fmla="*/ 0 h 733425"/>
                  <a:gd name="connsiteX0-307" fmla="*/ 540544 w 581025"/>
                  <a:gd name="connsiteY0-308" fmla="*/ 0 h 733425"/>
                  <a:gd name="connsiteX1-309" fmla="*/ 581025 w 581025"/>
                  <a:gd name="connsiteY1-310" fmla="*/ 173831 h 733425"/>
                  <a:gd name="connsiteX2-311" fmla="*/ 171450 w 581025"/>
                  <a:gd name="connsiteY2-312" fmla="*/ 173832 h 733425"/>
                  <a:gd name="connsiteX3-313" fmla="*/ 166687 w 581025"/>
                  <a:gd name="connsiteY3-314" fmla="*/ 559594 h 733425"/>
                  <a:gd name="connsiteX4-315" fmla="*/ 501428 w 581025"/>
                  <a:gd name="connsiteY4-316" fmla="*/ 559594 h 733425"/>
                  <a:gd name="connsiteX5-317" fmla="*/ 498509 w 581025"/>
                  <a:gd name="connsiteY5-318" fmla="*/ 733425 h 733425"/>
                  <a:gd name="connsiteX6-319" fmla="*/ 0 w 581025"/>
                  <a:gd name="connsiteY6-320" fmla="*/ 733425 h 733425"/>
                  <a:gd name="connsiteX7-321" fmla="*/ 7144 w 581025"/>
                  <a:gd name="connsiteY7-322" fmla="*/ 0 h 733425"/>
                  <a:gd name="connsiteX8-323" fmla="*/ 540544 w 581025"/>
                  <a:gd name="connsiteY8-324" fmla="*/ 0 h 733425"/>
                  <a:gd name="connsiteX0-325" fmla="*/ 540544 w 581025"/>
                  <a:gd name="connsiteY0-326" fmla="*/ 0 h 733425"/>
                  <a:gd name="connsiteX1-327" fmla="*/ 581025 w 581025"/>
                  <a:gd name="connsiteY1-328" fmla="*/ 173831 h 733425"/>
                  <a:gd name="connsiteX2-329" fmla="*/ 171450 w 581025"/>
                  <a:gd name="connsiteY2-330" fmla="*/ 173832 h 733425"/>
                  <a:gd name="connsiteX3-331" fmla="*/ 166687 w 581025"/>
                  <a:gd name="connsiteY3-332" fmla="*/ 559594 h 733425"/>
                  <a:gd name="connsiteX4-333" fmla="*/ 501428 w 581025"/>
                  <a:gd name="connsiteY4-334" fmla="*/ 559594 h 733425"/>
                  <a:gd name="connsiteX5-335" fmla="*/ 498509 w 581025"/>
                  <a:gd name="connsiteY5-336" fmla="*/ 733425 h 733425"/>
                  <a:gd name="connsiteX6-337" fmla="*/ 0 w 581025"/>
                  <a:gd name="connsiteY6-338" fmla="*/ 733425 h 733425"/>
                  <a:gd name="connsiteX7-339" fmla="*/ 7144 w 581025"/>
                  <a:gd name="connsiteY7-340" fmla="*/ 0 h 733425"/>
                  <a:gd name="connsiteX8-341" fmla="*/ 540544 w 581025"/>
                  <a:gd name="connsiteY8-342" fmla="*/ 0 h 733425"/>
                  <a:gd name="connsiteX0-343" fmla="*/ 540544 w 544599"/>
                  <a:gd name="connsiteY0-344" fmla="*/ 0 h 733425"/>
                  <a:gd name="connsiteX1-345" fmla="*/ 501719 w 544599"/>
                  <a:gd name="connsiteY1-346" fmla="*/ 176309 h 733425"/>
                  <a:gd name="connsiteX2-347" fmla="*/ 171450 w 544599"/>
                  <a:gd name="connsiteY2-348" fmla="*/ 173832 h 733425"/>
                  <a:gd name="connsiteX3-349" fmla="*/ 166687 w 544599"/>
                  <a:gd name="connsiteY3-350" fmla="*/ 559594 h 733425"/>
                  <a:gd name="connsiteX4-351" fmla="*/ 501428 w 544599"/>
                  <a:gd name="connsiteY4-352" fmla="*/ 559594 h 733425"/>
                  <a:gd name="connsiteX5-353" fmla="*/ 498509 w 544599"/>
                  <a:gd name="connsiteY5-354" fmla="*/ 733425 h 733425"/>
                  <a:gd name="connsiteX6-355" fmla="*/ 0 w 544599"/>
                  <a:gd name="connsiteY6-356" fmla="*/ 733425 h 733425"/>
                  <a:gd name="connsiteX7-357" fmla="*/ 7144 w 544599"/>
                  <a:gd name="connsiteY7-358" fmla="*/ 0 h 733425"/>
                  <a:gd name="connsiteX8-359" fmla="*/ 540544 w 544599"/>
                  <a:gd name="connsiteY8-360" fmla="*/ 0 h 733425"/>
                  <a:gd name="connsiteX0-361" fmla="*/ 505847 w 513568"/>
                  <a:gd name="connsiteY0-362" fmla="*/ 2479 h 733425"/>
                  <a:gd name="connsiteX1-363" fmla="*/ 501719 w 513568"/>
                  <a:gd name="connsiteY1-364" fmla="*/ 176309 h 733425"/>
                  <a:gd name="connsiteX2-365" fmla="*/ 171450 w 513568"/>
                  <a:gd name="connsiteY2-366" fmla="*/ 173832 h 733425"/>
                  <a:gd name="connsiteX3-367" fmla="*/ 166687 w 513568"/>
                  <a:gd name="connsiteY3-368" fmla="*/ 559594 h 733425"/>
                  <a:gd name="connsiteX4-369" fmla="*/ 501428 w 513568"/>
                  <a:gd name="connsiteY4-370" fmla="*/ 559594 h 733425"/>
                  <a:gd name="connsiteX5-371" fmla="*/ 498509 w 513568"/>
                  <a:gd name="connsiteY5-372" fmla="*/ 733425 h 733425"/>
                  <a:gd name="connsiteX6-373" fmla="*/ 0 w 513568"/>
                  <a:gd name="connsiteY6-374" fmla="*/ 733425 h 733425"/>
                  <a:gd name="connsiteX7-375" fmla="*/ 7144 w 513568"/>
                  <a:gd name="connsiteY7-376" fmla="*/ 0 h 733425"/>
                  <a:gd name="connsiteX8-377" fmla="*/ 505847 w 513568"/>
                  <a:gd name="connsiteY8-378" fmla="*/ 2479 h 733425"/>
                  <a:gd name="connsiteX0-379" fmla="*/ 505847 w 505847"/>
                  <a:gd name="connsiteY0-380" fmla="*/ 2479 h 733425"/>
                  <a:gd name="connsiteX1-381" fmla="*/ 501719 w 505847"/>
                  <a:gd name="connsiteY1-382" fmla="*/ 176309 h 733425"/>
                  <a:gd name="connsiteX2-383" fmla="*/ 171450 w 505847"/>
                  <a:gd name="connsiteY2-384" fmla="*/ 173832 h 733425"/>
                  <a:gd name="connsiteX3-385" fmla="*/ 166687 w 505847"/>
                  <a:gd name="connsiteY3-386" fmla="*/ 559594 h 733425"/>
                  <a:gd name="connsiteX4-387" fmla="*/ 501428 w 505847"/>
                  <a:gd name="connsiteY4-388" fmla="*/ 559594 h 733425"/>
                  <a:gd name="connsiteX5-389" fmla="*/ 498509 w 505847"/>
                  <a:gd name="connsiteY5-390" fmla="*/ 733425 h 733425"/>
                  <a:gd name="connsiteX6-391" fmla="*/ 0 w 505847"/>
                  <a:gd name="connsiteY6-392" fmla="*/ 733425 h 733425"/>
                  <a:gd name="connsiteX7-393" fmla="*/ 7144 w 505847"/>
                  <a:gd name="connsiteY7-394" fmla="*/ 0 h 733425"/>
                  <a:gd name="connsiteX8-395" fmla="*/ 505847 w 505847"/>
                  <a:gd name="connsiteY8-396" fmla="*/ 2479 h 733425"/>
                  <a:gd name="connsiteX0-397" fmla="*/ 498412 w 501719"/>
                  <a:gd name="connsiteY0-398" fmla="*/ 2479 h 733425"/>
                  <a:gd name="connsiteX1-399" fmla="*/ 501719 w 501719"/>
                  <a:gd name="connsiteY1-400" fmla="*/ 176309 h 733425"/>
                  <a:gd name="connsiteX2-401" fmla="*/ 171450 w 501719"/>
                  <a:gd name="connsiteY2-402" fmla="*/ 173832 h 733425"/>
                  <a:gd name="connsiteX3-403" fmla="*/ 166687 w 501719"/>
                  <a:gd name="connsiteY3-404" fmla="*/ 559594 h 733425"/>
                  <a:gd name="connsiteX4-405" fmla="*/ 501428 w 501719"/>
                  <a:gd name="connsiteY4-406" fmla="*/ 559594 h 733425"/>
                  <a:gd name="connsiteX5-407" fmla="*/ 498509 w 501719"/>
                  <a:gd name="connsiteY5-408" fmla="*/ 733425 h 733425"/>
                  <a:gd name="connsiteX6-409" fmla="*/ 0 w 501719"/>
                  <a:gd name="connsiteY6-410" fmla="*/ 733425 h 733425"/>
                  <a:gd name="connsiteX7-411" fmla="*/ 7144 w 501719"/>
                  <a:gd name="connsiteY7-412" fmla="*/ 0 h 733425"/>
                  <a:gd name="connsiteX8-413" fmla="*/ 498412 w 501719"/>
                  <a:gd name="connsiteY8-414" fmla="*/ 2479 h 733425"/>
                  <a:gd name="connsiteX0-415" fmla="*/ 498972 w 502279"/>
                  <a:gd name="connsiteY0-416" fmla="*/ 1479 h 732425"/>
                  <a:gd name="connsiteX1-417" fmla="*/ 502279 w 502279"/>
                  <a:gd name="connsiteY1-418" fmla="*/ 175309 h 732425"/>
                  <a:gd name="connsiteX2-419" fmla="*/ 172010 w 502279"/>
                  <a:gd name="connsiteY2-420" fmla="*/ 172832 h 732425"/>
                  <a:gd name="connsiteX3-421" fmla="*/ 167247 w 502279"/>
                  <a:gd name="connsiteY3-422" fmla="*/ 558594 h 732425"/>
                  <a:gd name="connsiteX4-423" fmla="*/ 501988 w 502279"/>
                  <a:gd name="connsiteY4-424" fmla="*/ 558594 h 732425"/>
                  <a:gd name="connsiteX5-425" fmla="*/ 499069 w 502279"/>
                  <a:gd name="connsiteY5-426" fmla="*/ 732425 h 732425"/>
                  <a:gd name="connsiteX6-427" fmla="*/ 560 w 502279"/>
                  <a:gd name="connsiteY6-428" fmla="*/ 732425 h 732425"/>
                  <a:gd name="connsiteX7-429" fmla="*/ 704 w 502279"/>
                  <a:gd name="connsiteY7-430" fmla="*/ 0 h 732425"/>
                  <a:gd name="connsiteX8-431" fmla="*/ 498972 w 502279"/>
                  <a:gd name="connsiteY8-432" fmla="*/ 1479 h 732425"/>
                  <a:gd name="connsiteX0-433" fmla="*/ 498412 w 501719"/>
                  <a:gd name="connsiteY0-434" fmla="*/ 479 h 731425"/>
                  <a:gd name="connsiteX1-435" fmla="*/ 501719 w 501719"/>
                  <a:gd name="connsiteY1-436" fmla="*/ 174309 h 731425"/>
                  <a:gd name="connsiteX2-437" fmla="*/ 171450 w 501719"/>
                  <a:gd name="connsiteY2-438" fmla="*/ 171832 h 731425"/>
                  <a:gd name="connsiteX3-439" fmla="*/ 166687 w 501719"/>
                  <a:gd name="connsiteY3-440" fmla="*/ 557594 h 731425"/>
                  <a:gd name="connsiteX4-441" fmla="*/ 501428 w 501719"/>
                  <a:gd name="connsiteY4-442" fmla="*/ 557594 h 731425"/>
                  <a:gd name="connsiteX5-443" fmla="*/ 498509 w 501719"/>
                  <a:gd name="connsiteY5-444" fmla="*/ 731425 h 731425"/>
                  <a:gd name="connsiteX6-445" fmla="*/ 0 w 501719"/>
                  <a:gd name="connsiteY6-446" fmla="*/ 731425 h 731425"/>
                  <a:gd name="connsiteX7-447" fmla="*/ 1144 w 501719"/>
                  <a:gd name="connsiteY7-448" fmla="*/ 0 h 731425"/>
                  <a:gd name="connsiteX8-449" fmla="*/ 498412 w 501719"/>
                  <a:gd name="connsiteY8-450" fmla="*/ 479 h 7314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01719" h="731425">
                    <a:moveTo>
                      <a:pt x="498412" y="479"/>
                    </a:moveTo>
                    <a:cubicBezTo>
                      <a:pt x="499514" y="58422"/>
                      <a:pt x="500617" y="116366"/>
                      <a:pt x="501719" y="174309"/>
                    </a:cubicBezTo>
                    <a:lnTo>
                      <a:pt x="171450" y="171832"/>
                    </a:lnTo>
                    <a:cubicBezTo>
                      <a:pt x="169862" y="300419"/>
                      <a:pt x="168275" y="429007"/>
                      <a:pt x="166687" y="557594"/>
                    </a:cubicBezTo>
                    <a:lnTo>
                      <a:pt x="501428" y="557594"/>
                    </a:lnTo>
                    <a:lnTo>
                      <a:pt x="498509" y="731425"/>
                    </a:lnTo>
                    <a:lnTo>
                      <a:pt x="0" y="731425"/>
                    </a:lnTo>
                    <a:cubicBezTo>
                      <a:pt x="2381" y="486950"/>
                      <a:pt x="-1237" y="244475"/>
                      <a:pt x="1144" y="0"/>
                    </a:cubicBezTo>
                    <a:lnTo>
                      <a:pt x="498412" y="479"/>
                    </a:lnTo>
                    <a:close/>
                  </a:path>
                </a:pathLst>
              </a:custGeom>
              <a:grpFill/>
              <a:ln w="3175">
                <a:noFill/>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微软雅黑" panose="020B0503020204020204" pitchFamily="34" charset="-122"/>
                  <a:cs typeface="MS PGothic" panose="020B0600070205080204" charset="-128"/>
                  <a:sym typeface="Arial" panose="020B0604020202020204" pitchFamily="34" charset="0"/>
                </a:endParaRPr>
              </a:p>
            </p:txBody>
          </p:sp>
          <p:sp>
            <p:nvSpPr>
              <p:cNvPr id="13" name="矩形 12"/>
              <p:cNvSpPr/>
              <p:nvPr/>
            </p:nvSpPr>
            <p:spPr bwMode="auto">
              <a:xfrm>
                <a:off x="5300663" y="1319213"/>
                <a:ext cx="224798" cy="173831"/>
              </a:xfrm>
              <a:prstGeom prst="rect">
                <a:avLst/>
              </a:prstGeom>
              <a:grpFill/>
              <a:ln w="317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微软雅黑" panose="020B0503020204020204" pitchFamily="34" charset="-122"/>
                  <a:cs typeface="MS PGothic" panose="020B0600070205080204" charset="-128"/>
                  <a:sym typeface="Arial" panose="020B0604020202020204" pitchFamily="34" charset="0"/>
                </a:endParaRPr>
              </a:p>
            </p:txBody>
          </p:sp>
        </p:grpSp>
      </p:grpSp>
      <p:sp>
        <p:nvSpPr>
          <p:cNvPr id="15" name="TextBox 20"/>
          <p:cNvSpPr txBox="1"/>
          <p:nvPr/>
        </p:nvSpPr>
        <p:spPr>
          <a:xfrm>
            <a:off x="539552" y="1391324"/>
            <a:ext cx="8490788" cy="645160"/>
          </a:xfrm>
          <a:prstGeom prst="rect">
            <a:avLst/>
          </a:prstGeom>
          <a:noFill/>
        </p:spPr>
        <p:txBody>
          <a:bodyPr wrap="square" rtlCol="0">
            <a:spAutoFit/>
          </a:bodyPr>
          <a:lstStyle/>
          <a:p>
            <a:pPr algn="ctr"/>
            <a:r>
              <a:rPr lang="zh-CN" altLang="en-US" sz="3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钇</a:t>
            </a:r>
            <a:r>
              <a:rPr lang="en-US" altLang="zh-CN" sz="3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3600" b="1" baseline="30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90</a:t>
            </a:r>
            <a:r>
              <a:rPr lang="en-US" altLang="zh-CN" sz="3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Y]</a:t>
            </a:r>
            <a:r>
              <a:rPr lang="zh-CN" altLang="en-US" sz="3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微球注射液（易甘泰</a:t>
            </a:r>
            <a:r>
              <a:rPr lang="zh-CN" altLang="en-US" sz="3600" b="1" baseline="30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3600" b="1" dirty="0">
                <a:solidFill>
                  <a:srgbClr val="C00000"/>
                </a:solidFill>
                <a:latin typeface="Arial" panose="020B0604020202020204" pitchFamily="34" charset="0"/>
                <a:ea typeface="微软雅黑" panose="020B0503020204020204" pitchFamily="34" charset="-122"/>
                <a:sym typeface="Arial" panose="020B0604020202020204" pitchFamily="34" charset="0"/>
              </a:rPr>
              <a:t> </a:t>
            </a:r>
            <a:r>
              <a:rPr lang="zh-CN" altLang="en-US" sz="3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z="3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9512" y="134116"/>
            <a:ext cx="1328987" cy="493418"/>
          </a:xfrm>
          <a:prstGeom prst="rect">
            <a:avLst/>
          </a:prstGeom>
        </p:spPr>
      </p:pic>
      <p:pic>
        <p:nvPicPr>
          <p:cNvPr id="19" name="图片 18"/>
          <p:cNvPicPr>
            <a:picLocks noChangeAspect="1"/>
          </p:cNvPicPr>
          <p:nvPr/>
        </p:nvPicPr>
        <p:blipFill rotWithShape="1">
          <a:blip r:embed="rId2" cstate="print">
            <a:extLst>
              <a:ext uri="{28A0092B-C50C-407E-A947-70E740481C1C}">
                <a14:useLocalDpi xmlns:a14="http://schemas.microsoft.com/office/drawing/2010/main" val="0"/>
              </a:ext>
            </a:extLst>
          </a:blip>
          <a:srcRect l="29701" b="-17280"/>
          <a:stretch>
            <a:fillRect/>
          </a:stretch>
        </p:blipFill>
        <p:spPr>
          <a:xfrm>
            <a:off x="1619672" y="220945"/>
            <a:ext cx="2124265" cy="415877"/>
          </a:xfrm>
          <a:prstGeom prst="rect">
            <a:avLst/>
          </a:prstGeom>
        </p:spPr>
      </p:pic>
      <p:sp>
        <p:nvSpPr>
          <p:cNvPr id="16" name="TextBox 21"/>
          <p:cNvSpPr txBox="1"/>
          <p:nvPr/>
        </p:nvSpPr>
        <p:spPr>
          <a:xfrm>
            <a:off x="683894" y="2042795"/>
            <a:ext cx="8208585" cy="3014980"/>
          </a:xfrm>
          <a:prstGeom prst="rect">
            <a:avLst/>
          </a:prstGeom>
          <a:noFill/>
        </p:spPr>
        <p:txBody>
          <a:bodyPr wrap="square" rtlCol="0">
            <a:noAutofit/>
          </a:bodyPr>
          <a:lstStyle/>
          <a:p>
            <a:pPr marL="285750" indent="-285750" algn="l">
              <a:lnSpc>
                <a:spcPct val="150000"/>
              </a:lnSpc>
              <a:buFont typeface="Wingdings" panose="05000000000000000000" pitchFamily="2" charset="2"/>
              <a:buChar char="ü"/>
            </a:pPr>
            <a:r>
              <a:rPr lang="zh-CN" altLang="en-US"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全球唯一</a:t>
            </a:r>
            <a:r>
              <a:rPr lang="zh-CN" altLang="en-US"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一款用于治疗结直肠癌肝转移的</a:t>
            </a:r>
            <a:r>
              <a:rPr lang="zh-CN" altLang="en-US"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选择性内放射治疗产品，填补国内临床治疗空白。</a:t>
            </a:r>
            <a:endParaRPr lang="en-US" altLang="zh-CN"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ü"/>
            </a:pPr>
            <a:r>
              <a:rPr lang="zh-CN" altLang="en-US"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只需一次治疗，肿瘤控制效果优势明显，</a:t>
            </a:r>
            <a:r>
              <a:rPr lang="zh-CN" altLang="en-US"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为患者争取生存机会。</a:t>
            </a:r>
            <a:endParaRPr lang="en-US" altLang="zh-CN"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ü"/>
            </a:pPr>
            <a:r>
              <a:rPr lang="zh-CN" altLang="en-US"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多个国际重磅指南推荐</a:t>
            </a:r>
            <a:r>
              <a:rPr lang="zh-CN" altLang="en-US"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，临床证据充足。</a:t>
            </a:r>
            <a:endParaRPr lang="en-US" altLang="zh-CN"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a:p>
            <a:pPr marL="285750" indent="-285750" algn="l">
              <a:lnSpc>
                <a:spcPct val="150000"/>
              </a:lnSpc>
              <a:buFont typeface="Wingdings" panose="05000000000000000000" pitchFamily="2" charset="2"/>
              <a:buChar char="ü"/>
            </a:pPr>
            <a:r>
              <a:rPr lang="zh-CN" altLang="en-US"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已纳入</a:t>
            </a:r>
            <a:r>
              <a:rPr lang="zh-CN" altLang="en-US" b="1" dirty="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多个地区的</a:t>
            </a:r>
            <a:r>
              <a:rPr lang="zh-CN" altLang="en-US"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惠民保特药目录，</a:t>
            </a:r>
            <a:r>
              <a:rPr lang="zh-CN" altLang="en-US" b="1" dirty="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覆盖全国约</a:t>
            </a:r>
            <a:r>
              <a:rPr lang="en-US" altLang="zh-CN"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150</a:t>
            </a:r>
            <a:r>
              <a:rPr lang="zh-CN" altLang="en-US"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个城市，</a:t>
            </a:r>
            <a:r>
              <a:rPr lang="zh-CN" altLang="en-US"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同时纳入</a:t>
            </a:r>
            <a:r>
              <a:rPr lang="en-US" altLang="zh-CN"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10</a:t>
            </a:r>
            <a:r>
              <a:rPr lang="zh-CN" altLang="en-US"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余款百万医疗、权益卡</a:t>
            </a:r>
            <a:r>
              <a:rPr lang="zh-CN" altLang="en-US"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等商业健康险。</a:t>
            </a:r>
            <a:endParaRPr lang="zh-CN" altLang="en-US"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1543" y="699542"/>
            <a:ext cx="8575988" cy="3862771"/>
            <a:chOff x="231886" y="911763"/>
            <a:chExt cx="8575988" cy="3862771"/>
          </a:xfrm>
        </p:grpSpPr>
        <p:sp>
          <p:nvSpPr>
            <p:cNvPr id="29" name="矩形 28"/>
            <p:cNvSpPr/>
            <p:nvPr/>
          </p:nvSpPr>
          <p:spPr>
            <a:xfrm>
              <a:off x="2746544" y="1151052"/>
              <a:ext cx="1847226" cy="3600000"/>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2735927" y="911763"/>
              <a:ext cx="1857844" cy="377252"/>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 name="矩形 2"/>
            <p:cNvSpPr/>
            <p:nvPr/>
          </p:nvSpPr>
          <p:spPr>
            <a:xfrm>
              <a:off x="2747450" y="1326416"/>
              <a:ext cx="1892828" cy="1753235"/>
            </a:xfrm>
            <a:prstGeom prst="rect">
              <a:avLst/>
            </a:prstGeom>
          </p:spPr>
          <p:txBody>
            <a:bodyPr wrap="square">
              <a:spAutoFit/>
            </a:bodyPr>
            <a:lstStyle/>
            <a:p>
              <a:pPr>
                <a:lnSpc>
                  <a:spcPct val="150000"/>
                </a:lnSpc>
              </a:pPr>
              <a:r>
                <a:rPr lang="zh-CN" altLang="en-US" sz="1200" dirty="0">
                  <a:latin typeface="Arial" panose="020B0604020202020204" pitchFamily="34" charset="0"/>
                  <a:ea typeface="微软雅黑" panose="020B0503020204020204" pitchFamily="34" charset="-122"/>
                  <a:sym typeface="Arial" panose="020B0604020202020204" pitchFamily="34" charset="0"/>
                </a:rPr>
                <a:t>本产品可以精准介入放射治疗无法手术的原发性或转移性肝肿瘤，疗效确切，能够</a:t>
              </a:r>
              <a:r>
                <a:rPr lang="zh-CN" altLang="en-US" sz="1200" b="1" dirty="0">
                  <a:solidFill>
                    <a:srgbClr val="FF0000"/>
                  </a:solidFill>
                  <a:latin typeface="Arial" panose="020B0604020202020204" pitchFamily="34" charset="0"/>
                  <a:ea typeface="微软雅黑" panose="020B0503020204020204" pitchFamily="34" charset="-122"/>
                  <a:sym typeface="Arial" panose="020B0604020202020204" pitchFamily="34" charset="0"/>
                </a:rPr>
                <a:t>降低患者后续治疗成本，延长生存期，满足患者基本治疗需求。</a:t>
              </a:r>
              <a:endParaRPr lang="zh-CN" altLang="en-US" sz="12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Rectangle 26"/>
            <p:cNvSpPr txBox="1">
              <a:spLocks noChangeArrowheads="1"/>
            </p:cNvSpPr>
            <p:nvPr/>
          </p:nvSpPr>
          <p:spPr>
            <a:xfrm>
              <a:off x="2773209" y="940533"/>
              <a:ext cx="2104860" cy="354321"/>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3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符合</a:t>
              </a:r>
              <a:r>
                <a:rPr lang="zh-CN" altLang="en-US" sz="1300" b="1">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“保基本”原则</a:t>
              </a:r>
              <a:endParaRPr lang="zh-CN" altLang="en-US" sz="13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8" name="矩形 27"/>
            <p:cNvSpPr/>
            <p:nvPr/>
          </p:nvSpPr>
          <p:spPr>
            <a:xfrm>
              <a:off x="4728170" y="1163307"/>
              <a:ext cx="1979681" cy="3600000"/>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31"/>
            <p:cNvSpPr/>
            <p:nvPr/>
          </p:nvSpPr>
          <p:spPr>
            <a:xfrm>
              <a:off x="4716016" y="924016"/>
              <a:ext cx="1991836" cy="377252"/>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32"/>
            <p:cNvSpPr/>
            <p:nvPr/>
          </p:nvSpPr>
          <p:spPr>
            <a:xfrm>
              <a:off x="4758699" y="1330038"/>
              <a:ext cx="1949151" cy="1753235"/>
            </a:xfrm>
            <a:prstGeom prst="rect">
              <a:avLst/>
            </a:prstGeom>
          </p:spPr>
          <p:txBody>
            <a:bodyPr wrap="square">
              <a:spAutoFit/>
            </a:bodyPr>
            <a:lstStyle/>
            <a:p>
              <a:pPr algn="just">
                <a:lnSpc>
                  <a:spcPct val="150000"/>
                </a:lnSpc>
              </a:pPr>
              <a:r>
                <a:rPr lang="zh-CN" altLang="en-US" sz="1200" dirty="0">
                  <a:latin typeface="Arial" panose="020B0604020202020204" pitchFamily="34" charset="0"/>
                  <a:ea typeface="微软雅黑" panose="020B0503020204020204" pitchFamily="34" charset="-122"/>
                  <a:sym typeface="Arial" panose="020B0604020202020204" pitchFamily="34" charset="0"/>
                </a:rPr>
                <a:t>当前医保目录内</a:t>
              </a:r>
              <a:r>
                <a:rPr lang="zh-CN" altLang="en-US" sz="1200" b="1" dirty="0">
                  <a:solidFill>
                    <a:srgbClr val="FF0000"/>
                  </a:solidFill>
                  <a:latin typeface="Arial" panose="020B0604020202020204" pitchFamily="34" charset="0"/>
                  <a:ea typeface="微软雅黑" panose="020B0503020204020204" pitchFamily="34" charset="-122"/>
                  <a:sym typeface="Arial" panose="020B0604020202020204" pitchFamily="34" charset="0"/>
                </a:rPr>
                <a:t>无</a:t>
              </a:r>
              <a:r>
                <a:rPr lang="zh-CN" altLang="en-US" sz="1200" b="1" dirty="0">
                  <a:solidFill>
                    <a:srgbClr val="FF0000"/>
                  </a:solidFill>
                  <a:latin typeface="Arial" panose="020B0604020202020204" pitchFamily="34" charset="0"/>
                  <a:ea typeface="微软雅黑" panose="020B0503020204020204" pitchFamily="34" charset="-122"/>
                  <a:sym typeface="Arial" panose="020B0604020202020204" pitchFamily="34" charset="0"/>
                </a:rPr>
                <a:t>针对结直肠癌肝转移的精准内放射治疗药物</a:t>
              </a:r>
              <a:r>
                <a:rPr lang="zh-CN" altLang="en-US" sz="1200" dirty="0">
                  <a:latin typeface="Arial" panose="020B0604020202020204" pitchFamily="34" charset="0"/>
                  <a:ea typeface="微软雅黑" panose="020B0503020204020204" pitchFamily="34" charset="-122"/>
                  <a:sym typeface="Arial" panose="020B0604020202020204" pitchFamily="34" charset="0"/>
                </a:rPr>
                <a:t>，本产品纳入商保创新药目录可填补该治疗领域空白，满足多层次医疗保障需求。</a:t>
              </a:r>
              <a:endParaRPr lang="zh-CN" altLang="en-US" sz="12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Rectangle 26"/>
            <p:cNvSpPr txBox="1">
              <a:spLocks noChangeArrowheads="1"/>
            </p:cNvSpPr>
            <p:nvPr/>
          </p:nvSpPr>
          <p:spPr>
            <a:xfrm>
              <a:off x="4758699" y="940533"/>
              <a:ext cx="1949151" cy="354321"/>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3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满足多层次保障需求</a:t>
              </a:r>
              <a:endParaRPr lang="zh-CN" altLang="en-US" sz="13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 name="矩形 11"/>
            <p:cNvSpPr/>
            <p:nvPr/>
          </p:nvSpPr>
          <p:spPr>
            <a:xfrm>
              <a:off x="231886" y="1153639"/>
              <a:ext cx="2417207" cy="3600000"/>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251519" y="914349"/>
              <a:ext cx="2417207" cy="377252"/>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440167" y="1323163"/>
              <a:ext cx="2734399" cy="377411"/>
            </a:xfrm>
            <a:prstGeom prst="rect">
              <a:avLst/>
            </a:prstGeom>
          </p:spPr>
          <p:txBody>
            <a:bodyPr wrap="square">
              <a:spAutoFit/>
            </a:bodyPr>
            <a:lstStyle/>
            <a:p>
              <a:pPr algn="just">
                <a:lnSpc>
                  <a:spcPct val="150000"/>
                </a:lnSpc>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26"/>
            <p:cNvSpPr txBox="1">
              <a:spLocks noChangeArrowheads="1"/>
            </p:cNvSpPr>
            <p:nvPr/>
          </p:nvSpPr>
          <p:spPr>
            <a:xfrm>
              <a:off x="582166" y="940533"/>
              <a:ext cx="1755912" cy="354321"/>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300" b="1">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对</a:t>
              </a:r>
              <a:r>
                <a:rPr lang="zh-CN" altLang="en-US" sz="13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公共健康的影响</a:t>
              </a:r>
              <a:endParaRPr lang="zh-CN" altLang="en-US" sz="13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文本框 15"/>
            <p:cNvSpPr txBox="1"/>
            <p:nvPr/>
          </p:nvSpPr>
          <p:spPr>
            <a:xfrm>
              <a:off x="319825" y="1344057"/>
              <a:ext cx="2241376" cy="2584450"/>
            </a:xfrm>
            <a:prstGeom prst="rect">
              <a:avLst/>
            </a:prstGeom>
            <a:noFill/>
          </p:spPr>
          <p:txBody>
            <a:bodyPr wrap="square">
              <a:spAutoFit/>
            </a:bodyPr>
            <a:lstStyle/>
            <a:p>
              <a:pPr algn="just">
                <a:lnSpc>
                  <a:spcPct val="150000"/>
                </a:lnSpc>
              </a:pPr>
              <a:r>
                <a:rPr lang="zh-CN" altLang="en-US" sz="1200" dirty="0">
                  <a:latin typeface="Arial" panose="020B0604020202020204" pitchFamily="34" charset="0"/>
                  <a:ea typeface="微软雅黑" panose="020B0503020204020204" pitchFamily="34" charset="-122"/>
                  <a:sym typeface="Arial" panose="020B0604020202020204" pitchFamily="34" charset="0"/>
                </a:rPr>
                <a:t>我国约有</a:t>
              </a:r>
              <a:r>
                <a:rPr lang="en-US" altLang="zh-CN" sz="1200" b="1" dirty="0">
                  <a:solidFill>
                    <a:srgbClr val="FF0000"/>
                  </a:solidFill>
                  <a:latin typeface="Arial" panose="020B0604020202020204" pitchFamily="34" charset="0"/>
                  <a:ea typeface="微软雅黑" panose="020B0503020204020204" pitchFamily="34" charset="-122"/>
                  <a:sym typeface="Arial" panose="020B0604020202020204" pitchFamily="34" charset="0"/>
                </a:rPr>
                <a:t>50%</a:t>
              </a:r>
              <a:r>
                <a:rPr lang="zh-CN" altLang="en-US" sz="1200" dirty="0">
                  <a:latin typeface="Arial" panose="020B0604020202020204" pitchFamily="34" charset="0"/>
                  <a:ea typeface="微软雅黑" panose="020B0503020204020204" pitchFamily="34" charset="-122"/>
                  <a:sym typeface="Arial" panose="020B0604020202020204" pitchFamily="34" charset="0"/>
                </a:rPr>
                <a:t>结直肠癌患者在疾病进展过程中发生肝转移。</a:t>
              </a:r>
              <a:r>
                <a:rPr lang="zh-CN" altLang="en-US" sz="1200" dirty="0">
                  <a:latin typeface="Arial" panose="020B0604020202020204" pitchFamily="34" charset="0"/>
                  <a:ea typeface="微软雅黑" panose="020B0503020204020204" pitchFamily="34" charset="-122"/>
                  <a:sym typeface="+mn-ea"/>
                </a:rPr>
                <a:t>未经治疗的患者</a:t>
              </a:r>
              <a:r>
                <a:rPr lang="zh-CN" altLang="en-US" sz="1200" b="1" dirty="0">
                  <a:solidFill>
                    <a:srgbClr val="FF0000"/>
                  </a:solidFill>
                  <a:latin typeface="微软雅黑" panose="020B0503020204020204" pitchFamily="34" charset="-122"/>
                  <a:ea typeface="微软雅黑" panose="020B0503020204020204" pitchFamily="34" charset="-122"/>
                  <a:sym typeface="+mn-ea"/>
                </a:rPr>
                <a:t>中位生存期不足</a:t>
              </a:r>
              <a:r>
                <a:rPr lang="en-US" altLang="zh-CN" sz="1200" b="1" dirty="0">
                  <a:solidFill>
                    <a:srgbClr val="FF0000"/>
                  </a:solidFill>
                  <a:latin typeface="微软雅黑" panose="020B0503020204020204" pitchFamily="34" charset="-122"/>
                  <a:ea typeface="微软雅黑" panose="020B0503020204020204" pitchFamily="34" charset="-122"/>
                  <a:sym typeface="+mn-ea"/>
                </a:rPr>
                <a:t>8</a:t>
              </a:r>
              <a:r>
                <a:rPr lang="zh-CN" altLang="en-US" sz="1200" b="1" dirty="0">
                  <a:solidFill>
                    <a:srgbClr val="FF0000"/>
                  </a:solidFill>
                  <a:latin typeface="微软雅黑" panose="020B0503020204020204" pitchFamily="34" charset="-122"/>
                  <a:ea typeface="微软雅黑" panose="020B0503020204020204" pitchFamily="34" charset="-122"/>
                  <a:sym typeface="+mn-ea"/>
                </a:rPr>
                <a:t>个月。</a:t>
              </a:r>
              <a:r>
                <a:rPr lang="zh-CN" altLang="en-US" sz="1200" dirty="0">
                  <a:latin typeface="Arial" panose="020B0604020202020204" pitchFamily="34" charset="0"/>
                  <a:ea typeface="微软雅黑" panose="020B0503020204020204" pitchFamily="34" charset="-122"/>
                  <a:sym typeface="Arial" panose="020B0604020202020204" pitchFamily="34" charset="0"/>
                </a:rPr>
                <a:t>对于其中不适合手术</a:t>
              </a:r>
              <a:r>
                <a:rPr lang="en-US" altLang="zh-CN" sz="1200" dirty="0">
                  <a:latin typeface="Arial" panose="020B0604020202020204" pitchFamily="34" charset="0"/>
                  <a:ea typeface="微软雅黑" panose="020B0503020204020204" pitchFamily="34" charset="-122"/>
                  <a:sym typeface="Arial" panose="020B0604020202020204" pitchFamily="34" charset="0"/>
                </a:rPr>
                <a:t>/</a:t>
              </a:r>
              <a:r>
                <a:rPr lang="zh-CN" altLang="en-US" sz="1200" dirty="0">
                  <a:latin typeface="Arial" panose="020B0604020202020204" pitchFamily="34" charset="0"/>
                  <a:ea typeface="微软雅黑" panose="020B0503020204020204" pitchFamily="34" charset="-122"/>
                  <a:sym typeface="Arial" panose="020B0604020202020204" pitchFamily="34" charset="0"/>
                </a:rPr>
                <a:t>不适合热消融</a:t>
              </a:r>
              <a:r>
                <a:rPr lang="en-US" altLang="zh-CN" sz="1200" dirty="0">
                  <a:latin typeface="Arial" panose="020B0604020202020204" pitchFamily="34" charset="0"/>
                  <a:ea typeface="微软雅黑" panose="020B0503020204020204" pitchFamily="34" charset="-122"/>
                  <a:sym typeface="Arial" panose="020B0604020202020204" pitchFamily="34" charset="0"/>
                </a:rPr>
                <a:t>/</a:t>
              </a:r>
              <a:r>
                <a:rPr lang="zh-CN" altLang="en-US" sz="1200" dirty="0">
                  <a:latin typeface="Arial" panose="020B0604020202020204" pitchFamily="34" charset="0"/>
                  <a:ea typeface="微软雅黑" panose="020B0503020204020204" pitchFamily="34" charset="-122"/>
                  <a:sym typeface="Arial" panose="020B0604020202020204" pitchFamily="34" charset="0"/>
                </a:rPr>
                <a:t>化疗耐药或</a:t>
              </a:r>
              <a:r>
                <a:rPr lang="en-US" altLang="zh-CN" sz="1200" dirty="0">
                  <a:latin typeface="Arial" panose="020B0604020202020204" pitchFamily="34" charset="0"/>
                  <a:ea typeface="微软雅黑" panose="020B0503020204020204" pitchFamily="34" charset="-122"/>
                  <a:sym typeface="Arial" panose="020B0604020202020204" pitchFamily="34" charset="0"/>
                </a:rPr>
                <a:t>/</a:t>
              </a:r>
              <a:r>
                <a:rPr lang="zh-CN" altLang="en-US" sz="1200" dirty="0">
                  <a:latin typeface="Arial" panose="020B0604020202020204" pitchFamily="34" charset="0"/>
                  <a:ea typeface="微软雅黑" panose="020B0503020204020204" pitchFamily="34" charset="-122"/>
                  <a:sym typeface="Arial" panose="020B0604020202020204" pitchFamily="34" charset="0"/>
                </a:rPr>
                <a:t>难治性结直肠癌肝转移的结直肠癌肝转移患者，本产品</a:t>
              </a:r>
              <a:r>
                <a:rPr lang="zh-CN" altLang="en-US" sz="1200" b="1" dirty="0">
                  <a:solidFill>
                    <a:srgbClr val="FF0000"/>
                  </a:solidFill>
                  <a:latin typeface="Arial" panose="020B0604020202020204" pitchFamily="34" charset="0"/>
                  <a:ea typeface="微软雅黑" panose="020B0503020204020204" pitchFamily="34" charset="-122"/>
                  <a:sym typeface="Arial" panose="020B0604020202020204" pitchFamily="34" charset="0"/>
                </a:rPr>
                <a:t>有效提高降期转化治疗机会</a:t>
              </a:r>
              <a:r>
                <a:rPr lang="zh-CN" altLang="en-US" sz="1200" dirty="0">
                  <a:latin typeface="Arial" panose="020B0604020202020204" pitchFamily="34" charset="0"/>
                  <a:ea typeface="微软雅黑" panose="020B0503020204020204" pitchFamily="34" charset="-122"/>
                  <a:sym typeface="Arial" panose="020B0604020202020204" pitchFamily="34" charset="0"/>
                </a:rPr>
                <a:t>，</a:t>
              </a:r>
              <a:r>
                <a:rPr lang="zh-CN" altLang="en-US" sz="1200" b="1" dirty="0">
                  <a:solidFill>
                    <a:srgbClr val="FF0000"/>
                  </a:solidFill>
                  <a:latin typeface="Arial" panose="020B0604020202020204" pitchFamily="34" charset="0"/>
                  <a:ea typeface="微软雅黑" panose="020B0503020204020204" pitchFamily="34" charset="-122"/>
                  <a:sym typeface="Arial" panose="020B0604020202020204" pitchFamily="34" charset="0"/>
                </a:rPr>
                <a:t>显著提高延长患者生存期。</a:t>
              </a:r>
              <a:endParaRPr lang="zh-CN" altLang="en-US" sz="12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6828193" y="1174534"/>
              <a:ext cx="1979681" cy="3600000"/>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6815696" y="935243"/>
              <a:ext cx="1991835" cy="377252"/>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21"/>
            <p:cNvSpPr/>
            <p:nvPr/>
          </p:nvSpPr>
          <p:spPr>
            <a:xfrm>
              <a:off x="6856607" y="1300144"/>
              <a:ext cx="1847226" cy="2030095"/>
            </a:xfrm>
            <a:prstGeom prst="rect">
              <a:avLst/>
            </a:prstGeom>
          </p:spPr>
          <p:txBody>
            <a:bodyPr wrap="square">
              <a:spAutoFit/>
            </a:bodyPr>
            <a:lstStyle/>
            <a:p>
              <a:pPr algn="just">
                <a:lnSpc>
                  <a:spcPct val="150000"/>
                </a:lnSpc>
              </a:pPr>
              <a:r>
                <a:rPr lang="zh-CN" altLang="en-US" sz="1200" dirty="0">
                  <a:latin typeface="微软雅黑" panose="020B0503020204020204" pitchFamily="34" charset="-122"/>
                  <a:ea typeface="微软雅黑" panose="020B0503020204020204" pitchFamily="34" charset="-122"/>
                  <a:sym typeface="Arial" panose="020B0604020202020204" pitchFamily="34" charset="0"/>
                </a:rPr>
                <a:t>手术医院</a:t>
              </a:r>
              <a:r>
                <a:rPr lang="zh-CN" altLang="en-US" sz="12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须具备明确的核药资质管理要求。</a:t>
              </a:r>
              <a:r>
                <a:rPr lang="zh-CN" altLang="en-US" sz="1200" dirty="0">
                  <a:latin typeface="微软雅黑" panose="020B0503020204020204" pitchFamily="34" charset="-122"/>
                  <a:ea typeface="微软雅黑" panose="020B0503020204020204" pitchFamily="34" charset="-122"/>
                  <a:sym typeface="Arial" panose="020B0604020202020204" pitchFamily="34" charset="0"/>
                </a:rPr>
                <a:t>医生使用本产品需要在多个科室的合作评估下进行。本产品</a:t>
              </a:r>
              <a:r>
                <a:rPr lang="zh-CN" altLang="en-US" sz="12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适应症明确，</a:t>
              </a:r>
              <a:r>
                <a:rPr lang="zh-CN" altLang="en-US" sz="1200" dirty="0">
                  <a:latin typeface="微软雅黑" panose="020B0503020204020204" pitchFamily="34" charset="-122"/>
                  <a:ea typeface="微软雅黑" panose="020B0503020204020204" pitchFamily="34" charset="-122"/>
                  <a:sym typeface="Arial" panose="020B0604020202020204" pitchFamily="34" charset="0"/>
                </a:rPr>
                <a:t>患者</a:t>
              </a:r>
              <a:r>
                <a:rPr lang="zh-CN" altLang="en-US" sz="12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仅需一次治疗。</a:t>
              </a:r>
              <a:r>
                <a:rPr lang="zh-CN" altLang="en-US" sz="1200" dirty="0">
                  <a:latin typeface="微软雅黑" panose="020B0503020204020204" pitchFamily="34" charset="-122"/>
                  <a:ea typeface="微软雅黑" panose="020B0503020204020204" pitchFamily="34" charset="-122"/>
                  <a:sym typeface="Arial" panose="020B0604020202020204" pitchFamily="34" charset="0"/>
                </a:rPr>
                <a:t>综上，无临床滥用风险。</a:t>
              </a:r>
              <a:endParaRPr lang="zh-CN" altLang="en-US" sz="12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Rectangle 26"/>
            <p:cNvSpPr txBox="1">
              <a:spLocks noChangeArrowheads="1"/>
            </p:cNvSpPr>
            <p:nvPr/>
          </p:nvSpPr>
          <p:spPr>
            <a:xfrm>
              <a:off x="6859585" y="940533"/>
              <a:ext cx="1863177" cy="354321"/>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3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 便于</a:t>
              </a:r>
              <a:r>
                <a:rPr lang="zh-CN" altLang="en-US" sz="1300" b="1">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临床管理</a:t>
              </a:r>
              <a:endParaRPr lang="zh-CN" altLang="en-US" sz="13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7" name="TextBox 7"/>
          <p:cNvSpPr txBox="1"/>
          <p:nvPr/>
        </p:nvSpPr>
        <p:spPr>
          <a:xfrm>
            <a:off x="179512" y="46546"/>
            <a:ext cx="6780968" cy="400110"/>
          </a:xfrm>
          <a:prstGeom prst="rect">
            <a:avLst/>
          </a:prstGeom>
          <a:noFill/>
        </p:spPr>
        <p:txBody>
          <a:bodyPr wrap="square" rtlCol="0">
            <a:spAutoFit/>
          </a:bodyPr>
          <a:lstStyle/>
          <a:p>
            <a:r>
              <a:rPr lang="en-US" altLang="zh-CN" sz="2000" dirty="0">
                <a:solidFill>
                  <a:srgbClr val="008E84"/>
                </a:solidFill>
                <a:latin typeface="Arial" panose="020B0604020202020204" pitchFamily="34" charset="0"/>
                <a:ea typeface="微软雅黑" panose="020B0503020204020204" pitchFamily="34" charset="-122"/>
                <a:sym typeface="Arial" panose="020B0604020202020204" pitchFamily="34" charset="0"/>
              </a:rPr>
              <a:t>05-</a:t>
            </a:r>
            <a:r>
              <a:rPr lang="zh-CN" altLang="en-US" sz="2000" b="1" dirty="0">
                <a:solidFill>
                  <a:srgbClr val="008E84"/>
                </a:solidFill>
                <a:latin typeface="Arial" panose="020B0604020202020204" pitchFamily="34" charset="0"/>
                <a:ea typeface="微软雅黑" panose="020B0503020204020204" pitchFamily="34" charset="-122"/>
                <a:sym typeface="Arial" panose="020B0604020202020204" pitchFamily="34" charset="0"/>
              </a:rPr>
              <a:t>公平性</a:t>
            </a:r>
            <a:r>
              <a:rPr lang="en-US" altLang="zh-CN" sz="2000" b="1" dirty="0">
                <a:solidFill>
                  <a:srgbClr val="008E84"/>
                </a:solidFill>
                <a:latin typeface="Arial" panose="020B0604020202020204" pitchFamily="34" charset="0"/>
                <a:ea typeface="微软雅黑" panose="020B0503020204020204" pitchFamily="34" charset="-122"/>
                <a:sym typeface="Arial" panose="020B0604020202020204" pitchFamily="34" charset="0"/>
              </a:rPr>
              <a:t>----</a:t>
            </a:r>
            <a:r>
              <a:rPr lang="zh-CN" altLang="en-US"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保基本、补短板、满足多层次医疗保障需求</a:t>
            </a:r>
            <a:endParaRPr lang="zh-CN" altLang="en-US" sz="20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8E84"/>
        </a:solidFill>
        <a:effectLst/>
      </p:bgPr>
    </p:bg>
    <p:spTree>
      <p:nvGrpSpPr>
        <p:cNvPr id="1" name=""/>
        <p:cNvGrpSpPr/>
        <p:nvPr/>
      </p:nvGrpSpPr>
      <p:grpSpPr>
        <a:xfrm>
          <a:off x="0" y="0"/>
          <a:ext cx="0" cy="0"/>
          <a:chOff x="0" y="0"/>
          <a:chExt cx="0" cy="0"/>
        </a:xfrm>
      </p:grpSpPr>
      <p:grpSp>
        <p:nvGrpSpPr>
          <p:cNvPr id="14" name="组合 13"/>
          <p:cNvGrpSpPr/>
          <p:nvPr/>
        </p:nvGrpSpPr>
        <p:grpSpPr>
          <a:xfrm>
            <a:off x="4109485" y="109367"/>
            <a:ext cx="5040033" cy="4661268"/>
            <a:chOff x="4111690" y="0"/>
            <a:chExt cx="5040033" cy="4661268"/>
          </a:xfrm>
          <a:gradFill>
            <a:gsLst>
              <a:gs pos="76000">
                <a:srgbClr val="009A8F"/>
              </a:gs>
              <a:gs pos="0">
                <a:srgbClr val="008E84"/>
              </a:gs>
              <a:gs pos="100000">
                <a:srgbClr val="009E93"/>
              </a:gs>
            </a:gsLst>
            <a:lin ang="16200000" scaled="0"/>
          </a:gradFill>
        </p:grpSpPr>
        <p:grpSp>
          <p:nvGrpSpPr>
            <p:cNvPr id="5" name="组合 4"/>
            <p:cNvGrpSpPr/>
            <p:nvPr/>
          </p:nvGrpSpPr>
          <p:grpSpPr>
            <a:xfrm>
              <a:off x="4111690" y="1063204"/>
              <a:ext cx="5040033" cy="3598064"/>
              <a:chOff x="3520501" y="1038225"/>
              <a:chExt cx="2008038" cy="1433532"/>
            </a:xfrm>
            <a:grpFill/>
          </p:grpSpPr>
          <p:sp>
            <p:nvSpPr>
              <p:cNvPr id="8" name="任意多边形 7"/>
              <p:cNvSpPr/>
              <p:nvPr/>
            </p:nvSpPr>
            <p:spPr>
              <a:xfrm>
                <a:off x="3629025" y="1869281"/>
                <a:ext cx="1890713" cy="602476"/>
              </a:xfrm>
              <a:custGeom>
                <a:avLst/>
                <a:gdLst>
                  <a:gd name="connsiteX0" fmla="*/ 1890713 w 1890713"/>
                  <a:gd name="connsiteY0" fmla="*/ 2382 h 602457"/>
                  <a:gd name="connsiteX1" fmla="*/ 1652588 w 1890713"/>
                  <a:gd name="connsiteY1" fmla="*/ 0 h 602457"/>
                  <a:gd name="connsiteX2" fmla="*/ 245269 w 1890713"/>
                  <a:gd name="connsiteY2" fmla="*/ 0 h 602457"/>
                  <a:gd name="connsiteX3" fmla="*/ 0 w 1890713"/>
                  <a:gd name="connsiteY3" fmla="*/ 2382 h 602457"/>
                  <a:gd name="connsiteX4" fmla="*/ 907256 w 1890713"/>
                  <a:gd name="connsiteY4" fmla="*/ 602457 h 602457"/>
                  <a:gd name="connsiteX5" fmla="*/ 1890713 w 1890713"/>
                  <a:gd name="connsiteY5" fmla="*/ 2382 h 602457"/>
                  <a:gd name="connsiteX0-1" fmla="*/ 1890713 w 1890713"/>
                  <a:gd name="connsiteY0-2" fmla="*/ 2382 h 602457"/>
                  <a:gd name="connsiteX1-3" fmla="*/ 1652588 w 1890713"/>
                  <a:gd name="connsiteY1-4" fmla="*/ 0 h 602457"/>
                  <a:gd name="connsiteX2-5" fmla="*/ 245269 w 1890713"/>
                  <a:gd name="connsiteY2-6" fmla="*/ 0 h 602457"/>
                  <a:gd name="connsiteX3-7" fmla="*/ 0 w 1890713"/>
                  <a:gd name="connsiteY3-8" fmla="*/ 2382 h 602457"/>
                  <a:gd name="connsiteX4-9" fmla="*/ 907256 w 1890713"/>
                  <a:gd name="connsiteY4-10" fmla="*/ 602457 h 602457"/>
                  <a:gd name="connsiteX5-11" fmla="*/ 1890713 w 1890713"/>
                  <a:gd name="connsiteY5-12" fmla="*/ 2382 h 602457"/>
                  <a:gd name="connsiteX0-13" fmla="*/ 1890713 w 1890713"/>
                  <a:gd name="connsiteY0-14" fmla="*/ 2382 h 602533"/>
                  <a:gd name="connsiteX1-15" fmla="*/ 1652588 w 1890713"/>
                  <a:gd name="connsiteY1-16" fmla="*/ 0 h 602533"/>
                  <a:gd name="connsiteX2-17" fmla="*/ 245269 w 1890713"/>
                  <a:gd name="connsiteY2-18" fmla="*/ 0 h 602533"/>
                  <a:gd name="connsiteX3-19" fmla="*/ 0 w 1890713"/>
                  <a:gd name="connsiteY3-20" fmla="*/ 2382 h 602533"/>
                  <a:gd name="connsiteX4-21" fmla="*/ 907256 w 1890713"/>
                  <a:gd name="connsiteY4-22" fmla="*/ 602457 h 602533"/>
                  <a:gd name="connsiteX5-23" fmla="*/ 1890713 w 1890713"/>
                  <a:gd name="connsiteY5-24" fmla="*/ 2382 h 602533"/>
                  <a:gd name="connsiteX0-25" fmla="*/ 1890713 w 1890713"/>
                  <a:gd name="connsiteY0-26" fmla="*/ 2382 h 602533"/>
                  <a:gd name="connsiteX1-27" fmla="*/ 1652588 w 1890713"/>
                  <a:gd name="connsiteY1-28" fmla="*/ 0 h 602533"/>
                  <a:gd name="connsiteX2-29" fmla="*/ 245269 w 1890713"/>
                  <a:gd name="connsiteY2-30" fmla="*/ 0 h 602533"/>
                  <a:gd name="connsiteX3-31" fmla="*/ 0 w 1890713"/>
                  <a:gd name="connsiteY3-32" fmla="*/ 2382 h 602533"/>
                  <a:gd name="connsiteX4-33" fmla="*/ 959644 w 1890713"/>
                  <a:gd name="connsiteY4-34" fmla="*/ 602457 h 602533"/>
                  <a:gd name="connsiteX5-35" fmla="*/ 1890713 w 1890713"/>
                  <a:gd name="connsiteY5-36" fmla="*/ 2382 h 602533"/>
                  <a:gd name="connsiteX0-37" fmla="*/ 1890713 w 1890713"/>
                  <a:gd name="connsiteY0-38" fmla="*/ 2382 h 602476"/>
                  <a:gd name="connsiteX1-39" fmla="*/ 1652588 w 1890713"/>
                  <a:gd name="connsiteY1-40" fmla="*/ 0 h 602476"/>
                  <a:gd name="connsiteX2-41" fmla="*/ 245269 w 1890713"/>
                  <a:gd name="connsiteY2-42" fmla="*/ 0 h 602476"/>
                  <a:gd name="connsiteX3-43" fmla="*/ 0 w 1890713"/>
                  <a:gd name="connsiteY3-44" fmla="*/ 2382 h 602476"/>
                  <a:gd name="connsiteX4-45" fmla="*/ 959644 w 1890713"/>
                  <a:gd name="connsiteY4-46" fmla="*/ 602457 h 602476"/>
                  <a:gd name="connsiteX5-47" fmla="*/ 1890713 w 1890713"/>
                  <a:gd name="connsiteY5-48" fmla="*/ 2382 h 602476"/>
                  <a:gd name="connsiteX0-49" fmla="*/ 1890713 w 1890713"/>
                  <a:gd name="connsiteY0-50" fmla="*/ 2382 h 602476"/>
                  <a:gd name="connsiteX1-51" fmla="*/ 1652588 w 1890713"/>
                  <a:gd name="connsiteY1-52" fmla="*/ 0 h 602476"/>
                  <a:gd name="connsiteX2-53" fmla="*/ 245269 w 1890713"/>
                  <a:gd name="connsiteY2-54" fmla="*/ 0 h 602476"/>
                  <a:gd name="connsiteX3-55" fmla="*/ 0 w 1890713"/>
                  <a:gd name="connsiteY3-56" fmla="*/ 2382 h 602476"/>
                  <a:gd name="connsiteX4-57" fmla="*/ 959644 w 1890713"/>
                  <a:gd name="connsiteY4-58" fmla="*/ 602457 h 602476"/>
                  <a:gd name="connsiteX5-59" fmla="*/ 1890713 w 1890713"/>
                  <a:gd name="connsiteY5-60" fmla="*/ 2382 h 602476"/>
                  <a:gd name="connsiteX0-61" fmla="*/ 1890713 w 1890713"/>
                  <a:gd name="connsiteY0-62" fmla="*/ 26427 h 626521"/>
                  <a:gd name="connsiteX1-63" fmla="*/ 1652588 w 1890713"/>
                  <a:gd name="connsiteY1-64" fmla="*/ 24045 h 626521"/>
                  <a:gd name="connsiteX2-65" fmla="*/ 245269 w 1890713"/>
                  <a:gd name="connsiteY2-66" fmla="*/ 24045 h 626521"/>
                  <a:gd name="connsiteX3-67" fmla="*/ 0 w 1890713"/>
                  <a:gd name="connsiteY3-68" fmla="*/ 26427 h 626521"/>
                  <a:gd name="connsiteX4-69" fmla="*/ 959644 w 1890713"/>
                  <a:gd name="connsiteY4-70" fmla="*/ 626502 h 626521"/>
                  <a:gd name="connsiteX5-71" fmla="*/ 1890713 w 1890713"/>
                  <a:gd name="connsiteY5-72" fmla="*/ 26427 h 626521"/>
                  <a:gd name="connsiteX0-73" fmla="*/ 1890713 w 1890713"/>
                  <a:gd name="connsiteY0-74" fmla="*/ 2382 h 602476"/>
                  <a:gd name="connsiteX1-75" fmla="*/ 1652588 w 1890713"/>
                  <a:gd name="connsiteY1-76" fmla="*/ 0 h 602476"/>
                  <a:gd name="connsiteX2-77" fmla="*/ 245269 w 1890713"/>
                  <a:gd name="connsiteY2-78" fmla="*/ 0 h 602476"/>
                  <a:gd name="connsiteX3-79" fmla="*/ 0 w 1890713"/>
                  <a:gd name="connsiteY3-80" fmla="*/ 2382 h 602476"/>
                  <a:gd name="connsiteX4-81" fmla="*/ 959644 w 1890713"/>
                  <a:gd name="connsiteY4-82" fmla="*/ 602457 h 602476"/>
                  <a:gd name="connsiteX5-83" fmla="*/ 1890713 w 1890713"/>
                  <a:gd name="connsiteY5-84" fmla="*/ 2382 h 602476"/>
                  <a:gd name="connsiteX0-85" fmla="*/ 1890713 w 1890713"/>
                  <a:gd name="connsiteY0-86" fmla="*/ 31657 h 631751"/>
                  <a:gd name="connsiteX1-87" fmla="*/ 1652588 w 1890713"/>
                  <a:gd name="connsiteY1-88" fmla="*/ 29275 h 631751"/>
                  <a:gd name="connsiteX2-89" fmla="*/ 245269 w 1890713"/>
                  <a:gd name="connsiteY2-90" fmla="*/ 29275 h 631751"/>
                  <a:gd name="connsiteX3-91" fmla="*/ 0 w 1890713"/>
                  <a:gd name="connsiteY3-92" fmla="*/ 31657 h 631751"/>
                  <a:gd name="connsiteX4-93" fmla="*/ 959644 w 1890713"/>
                  <a:gd name="connsiteY4-94" fmla="*/ 631732 h 631751"/>
                  <a:gd name="connsiteX5-95" fmla="*/ 1890713 w 1890713"/>
                  <a:gd name="connsiteY5-96" fmla="*/ 31657 h 631751"/>
                  <a:gd name="connsiteX0-97" fmla="*/ 1890713 w 1890713"/>
                  <a:gd name="connsiteY0-98" fmla="*/ 31657 h 631751"/>
                  <a:gd name="connsiteX1-99" fmla="*/ 1652588 w 1890713"/>
                  <a:gd name="connsiteY1-100" fmla="*/ 29275 h 631751"/>
                  <a:gd name="connsiteX2-101" fmla="*/ 245269 w 1890713"/>
                  <a:gd name="connsiteY2-102" fmla="*/ 29275 h 631751"/>
                  <a:gd name="connsiteX3-103" fmla="*/ 0 w 1890713"/>
                  <a:gd name="connsiteY3-104" fmla="*/ 31657 h 631751"/>
                  <a:gd name="connsiteX4-105" fmla="*/ 959644 w 1890713"/>
                  <a:gd name="connsiteY4-106" fmla="*/ 631732 h 631751"/>
                  <a:gd name="connsiteX5-107" fmla="*/ 1890713 w 1890713"/>
                  <a:gd name="connsiteY5-108" fmla="*/ 31657 h 631751"/>
                  <a:gd name="connsiteX0-109" fmla="*/ 1890713 w 1890713"/>
                  <a:gd name="connsiteY0-110" fmla="*/ 32769 h 632863"/>
                  <a:gd name="connsiteX1-111" fmla="*/ 1652588 w 1890713"/>
                  <a:gd name="connsiteY1-112" fmla="*/ 30387 h 632863"/>
                  <a:gd name="connsiteX2-113" fmla="*/ 245269 w 1890713"/>
                  <a:gd name="connsiteY2-114" fmla="*/ 30387 h 632863"/>
                  <a:gd name="connsiteX3-115" fmla="*/ 0 w 1890713"/>
                  <a:gd name="connsiteY3-116" fmla="*/ 32769 h 632863"/>
                  <a:gd name="connsiteX4-117" fmla="*/ 959644 w 1890713"/>
                  <a:gd name="connsiteY4-118" fmla="*/ 632844 h 632863"/>
                  <a:gd name="connsiteX5-119" fmla="*/ 1890713 w 1890713"/>
                  <a:gd name="connsiteY5-120" fmla="*/ 32769 h 632863"/>
                  <a:gd name="connsiteX0-121" fmla="*/ 1890713 w 1890713"/>
                  <a:gd name="connsiteY0-122" fmla="*/ 32769 h 632863"/>
                  <a:gd name="connsiteX1-123" fmla="*/ 1652588 w 1890713"/>
                  <a:gd name="connsiteY1-124" fmla="*/ 30387 h 632863"/>
                  <a:gd name="connsiteX2-125" fmla="*/ 245269 w 1890713"/>
                  <a:gd name="connsiteY2-126" fmla="*/ 30387 h 632863"/>
                  <a:gd name="connsiteX3-127" fmla="*/ 0 w 1890713"/>
                  <a:gd name="connsiteY3-128" fmla="*/ 32769 h 632863"/>
                  <a:gd name="connsiteX4-129" fmla="*/ 959644 w 1890713"/>
                  <a:gd name="connsiteY4-130" fmla="*/ 632844 h 632863"/>
                  <a:gd name="connsiteX5-131" fmla="*/ 1890713 w 1890713"/>
                  <a:gd name="connsiteY5-132" fmla="*/ 32769 h 632863"/>
                  <a:gd name="connsiteX0-133" fmla="*/ 1890713 w 1890713"/>
                  <a:gd name="connsiteY0-134" fmla="*/ 2382 h 602476"/>
                  <a:gd name="connsiteX1-135" fmla="*/ 1652588 w 1890713"/>
                  <a:gd name="connsiteY1-136" fmla="*/ 0 h 602476"/>
                  <a:gd name="connsiteX2-137" fmla="*/ 245269 w 1890713"/>
                  <a:gd name="connsiteY2-138" fmla="*/ 0 h 602476"/>
                  <a:gd name="connsiteX3-139" fmla="*/ 0 w 1890713"/>
                  <a:gd name="connsiteY3-140" fmla="*/ 2382 h 602476"/>
                  <a:gd name="connsiteX4-141" fmla="*/ 959644 w 1890713"/>
                  <a:gd name="connsiteY4-142" fmla="*/ 602457 h 602476"/>
                  <a:gd name="connsiteX5-143" fmla="*/ 1890713 w 1890713"/>
                  <a:gd name="connsiteY5-144" fmla="*/ 2382 h 6024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90713" h="602476">
                    <a:moveTo>
                      <a:pt x="1890713" y="2382"/>
                    </a:moveTo>
                    <a:lnTo>
                      <a:pt x="1652588" y="0"/>
                    </a:lnTo>
                    <a:cubicBezTo>
                      <a:pt x="1314451" y="523875"/>
                      <a:pt x="561975" y="507207"/>
                      <a:pt x="245269" y="0"/>
                    </a:cubicBezTo>
                    <a:lnTo>
                      <a:pt x="0" y="2382"/>
                    </a:lnTo>
                    <a:cubicBezTo>
                      <a:pt x="159544" y="388144"/>
                      <a:pt x="600075" y="604838"/>
                      <a:pt x="959644" y="602457"/>
                    </a:cubicBezTo>
                    <a:cubicBezTo>
                      <a:pt x="1328866" y="600012"/>
                      <a:pt x="1718469" y="366714"/>
                      <a:pt x="1890713" y="2382"/>
                    </a:cubicBezTo>
                    <a:close/>
                  </a:path>
                </a:pathLst>
              </a:custGeom>
              <a:grpFill/>
              <a:ln w="3175">
                <a:noFill/>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微软雅黑" panose="020B0503020204020204" pitchFamily="34" charset="-122"/>
                  <a:cs typeface="MS PGothic" panose="020B0600070205080204" charset="-128"/>
                  <a:sym typeface="Arial" panose="020B0604020202020204" pitchFamily="34" charset="0"/>
                </a:endParaRPr>
              </a:p>
            </p:txBody>
          </p:sp>
          <p:sp>
            <p:nvSpPr>
              <p:cNvPr id="9" name="任意多边形 8"/>
              <p:cNvSpPr/>
              <p:nvPr/>
            </p:nvSpPr>
            <p:spPr>
              <a:xfrm>
                <a:off x="3520501" y="1038225"/>
                <a:ext cx="572868" cy="735806"/>
              </a:xfrm>
              <a:custGeom>
                <a:avLst/>
                <a:gdLst>
                  <a:gd name="connsiteX0" fmla="*/ 502444 w 504825"/>
                  <a:gd name="connsiteY0" fmla="*/ 0 h 735806"/>
                  <a:gd name="connsiteX1" fmla="*/ 502444 w 504825"/>
                  <a:gd name="connsiteY1" fmla="*/ 183356 h 735806"/>
                  <a:gd name="connsiteX2" fmla="*/ 171450 w 504825"/>
                  <a:gd name="connsiteY2" fmla="*/ 176213 h 735806"/>
                  <a:gd name="connsiteX3" fmla="*/ 166687 w 504825"/>
                  <a:gd name="connsiteY3" fmla="*/ 561975 h 735806"/>
                  <a:gd name="connsiteX4" fmla="*/ 504825 w 504825"/>
                  <a:gd name="connsiteY4" fmla="*/ 554831 h 735806"/>
                  <a:gd name="connsiteX5" fmla="*/ 502444 w 504825"/>
                  <a:gd name="connsiteY5" fmla="*/ 733425 h 735806"/>
                  <a:gd name="connsiteX6" fmla="*/ 0 w 504825"/>
                  <a:gd name="connsiteY6" fmla="*/ 735806 h 735806"/>
                  <a:gd name="connsiteX7" fmla="*/ 7144 w 504825"/>
                  <a:gd name="connsiteY7" fmla="*/ 2381 h 735806"/>
                  <a:gd name="connsiteX8" fmla="*/ 502444 w 504825"/>
                  <a:gd name="connsiteY8" fmla="*/ 0 h 735806"/>
                  <a:gd name="connsiteX0-1" fmla="*/ 546404 w 548785"/>
                  <a:gd name="connsiteY0-2" fmla="*/ 0 h 735806"/>
                  <a:gd name="connsiteX1-3" fmla="*/ 546404 w 548785"/>
                  <a:gd name="connsiteY1-4" fmla="*/ 183356 h 735806"/>
                  <a:gd name="connsiteX2-5" fmla="*/ 215410 w 548785"/>
                  <a:gd name="connsiteY2-6" fmla="*/ 176213 h 735806"/>
                  <a:gd name="connsiteX3-7" fmla="*/ 210647 w 548785"/>
                  <a:gd name="connsiteY3-8" fmla="*/ 561975 h 735806"/>
                  <a:gd name="connsiteX4-9" fmla="*/ 548785 w 548785"/>
                  <a:gd name="connsiteY4-10" fmla="*/ 554831 h 735806"/>
                  <a:gd name="connsiteX5-11" fmla="*/ 546404 w 548785"/>
                  <a:gd name="connsiteY5-12" fmla="*/ 733425 h 735806"/>
                  <a:gd name="connsiteX6-13" fmla="*/ 43960 w 548785"/>
                  <a:gd name="connsiteY6-14" fmla="*/ 735806 h 735806"/>
                  <a:gd name="connsiteX7-15" fmla="*/ 51104 w 548785"/>
                  <a:gd name="connsiteY7-16" fmla="*/ 2381 h 735806"/>
                  <a:gd name="connsiteX8-17" fmla="*/ 546404 w 548785"/>
                  <a:gd name="connsiteY8-18" fmla="*/ 0 h 735806"/>
                  <a:gd name="connsiteX0-19" fmla="*/ 570487 w 572868"/>
                  <a:gd name="connsiteY0-20" fmla="*/ 0 h 735806"/>
                  <a:gd name="connsiteX1-21" fmla="*/ 570487 w 572868"/>
                  <a:gd name="connsiteY1-22" fmla="*/ 183356 h 735806"/>
                  <a:gd name="connsiteX2-23" fmla="*/ 239493 w 572868"/>
                  <a:gd name="connsiteY2-24" fmla="*/ 176213 h 735806"/>
                  <a:gd name="connsiteX3-25" fmla="*/ 234730 w 572868"/>
                  <a:gd name="connsiteY3-26" fmla="*/ 561975 h 735806"/>
                  <a:gd name="connsiteX4-27" fmla="*/ 572868 w 572868"/>
                  <a:gd name="connsiteY4-28" fmla="*/ 554831 h 735806"/>
                  <a:gd name="connsiteX5-29" fmla="*/ 570487 w 572868"/>
                  <a:gd name="connsiteY5-30" fmla="*/ 733425 h 735806"/>
                  <a:gd name="connsiteX6-31" fmla="*/ 68043 w 572868"/>
                  <a:gd name="connsiteY6-32" fmla="*/ 735806 h 735806"/>
                  <a:gd name="connsiteX7-33" fmla="*/ 75187 w 572868"/>
                  <a:gd name="connsiteY7-34" fmla="*/ 2381 h 735806"/>
                  <a:gd name="connsiteX8-35" fmla="*/ 570487 w 572868"/>
                  <a:gd name="connsiteY8-36" fmla="*/ 0 h 735806"/>
                  <a:gd name="connsiteX0-37" fmla="*/ 570487 w 572868"/>
                  <a:gd name="connsiteY0-38" fmla="*/ 0 h 735806"/>
                  <a:gd name="connsiteX1-39" fmla="*/ 570487 w 572868"/>
                  <a:gd name="connsiteY1-40" fmla="*/ 183356 h 735806"/>
                  <a:gd name="connsiteX2-41" fmla="*/ 239493 w 572868"/>
                  <a:gd name="connsiteY2-42" fmla="*/ 176213 h 735806"/>
                  <a:gd name="connsiteX3-43" fmla="*/ 234730 w 572868"/>
                  <a:gd name="connsiteY3-44" fmla="*/ 561975 h 735806"/>
                  <a:gd name="connsiteX4-45" fmla="*/ 572868 w 572868"/>
                  <a:gd name="connsiteY4-46" fmla="*/ 554831 h 735806"/>
                  <a:gd name="connsiteX5-47" fmla="*/ 570487 w 572868"/>
                  <a:gd name="connsiteY5-48" fmla="*/ 733425 h 735806"/>
                  <a:gd name="connsiteX6-49" fmla="*/ 68043 w 572868"/>
                  <a:gd name="connsiteY6-50" fmla="*/ 735806 h 735806"/>
                  <a:gd name="connsiteX7-51" fmla="*/ 75187 w 572868"/>
                  <a:gd name="connsiteY7-52" fmla="*/ 2381 h 735806"/>
                  <a:gd name="connsiteX8-53" fmla="*/ 570487 w 572868"/>
                  <a:gd name="connsiteY8-54" fmla="*/ 0 h 735806"/>
                  <a:gd name="connsiteX0-55" fmla="*/ 570487 w 572868"/>
                  <a:gd name="connsiteY0-56" fmla="*/ 0 h 735806"/>
                  <a:gd name="connsiteX1-57" fmla="*/ 570487 w 572868"/>
                  <a:gd name="connsiteY1-58" fmla="*/ 183356 h 735806"/>
                  <a:gd name="connsiteX2-59" fmla="*/ 239493 w 572868"/>
                  <a:gd name="connsiteY2-60" fmla="*/ 176213 h 735806"/>
                  <a:gd name="connsiteX3-61" fmla="*/ 234730 w 572868"/>
                  <a:gd name="connsiteY3-62" fmla="*/ 561975 h 735806"/>
                  <a:gd name="connsiteX4-63" fmla="*/ 572868 w 572868"/>
                  <a:gd name="connsiteY4-64" fmla="*/ 554831 h 735806"/>
                  <a:gd name="connsiteX5-65" fmla="*/ 570487 w 572868"/>
                  <a:gd name="connsiteY5-66" fmla="*/ 733425 h 735806"/>
                  <a:gd name="connsiteX6-67" fmla="*/ 68043 w 572868"/>
                  <a:gd name="connsiteY6-68" fmla="*/ 735806 h 735806"/>
                  <a:gd name="connsiteX7-69" fmla="*/ 75187 w 572868"/>
                  <a:gd name="connsiteY7-70" fmla="*/ 2381 h 735806"/>
                  <a:gd name="connsiteX8-71" fmla="*/ 570487 w 572868"/>
                  <a:gd name="connsiteY8-72" fmla="*/ 0 h 735806"/>
                  <a:gd name="connsiteX0-73" fmla="*/ 570487 w 572868"/>
                  <a:gd name="connsiteY0-74" fmla="*/ 0 h 735806"/>
                  <a:gd name="connsiteX1-75" fmla="*/ 572868 w 572868"/>
                  <a:gd name="connsiteY1-76" fmla="*/ 176212 h 735806"/>
                  <a:gd name="connsiteX2-77" fmla="*/ 239493 w 572868"/>
                  <a:gd name="connsiteY2-78" fmla="*/ 176213 h 735806"/>
                  <a:gd name="connsiteX3-79" fmla="*/ 234730 w 572868"/>
                  <a:gd name="connsiteY3-80" fmla="*/ 561975 h 735806"/>
                  <a:gd name="connsiteX4-81" fmla="*/ 572868 w 572868"/>
                  <a:gd name="connsiteY4-82" fmla="*/ 554831 h 735806"/>
                  <a:gd name="connsiteX5-83" fmla="*/ 570487 w 572868"/>
                  <a:gd name="connsiteY5-84" fmla="*/ 733425 h 735806"/>
                  <a:gd name="connsiteX6-85" fmla="*/ 68043 w 572868"/>
                  <a:gd name="connsiteY6-86" fmla="*/ 735806 h 735806"/>
                  <a:gd name="connsiteX7-87" fmla="*/ 75187 w 572868"/>
                  <a:gd name="connsiteY7-88" fmla="*/ 2381 h 735806"/>
                  <a:gd name="connsiteX8-89" fmla="*/ 570487 w 572868"/>
                  <a:gd name="connsiteY8-90" fmla="*/ 0 h 735806"/>
                  <a:gd name="connsiteX0-91" fmla="*/ 570487 w 572868"/>
                  <a:gd name="connsiteY0-92" fmla="*/ 0 h 735806"/>
                  <a:gd name="connsiteX1-93" fmla="*/ 572868 w 572868"/>
                  <a:gd name="connsiteY1-94" fmla="*/ 176212 h 735806"/>
                  <a:gd name="connsiteX2-95" fmla="*/ 239493 w 572868"/>
                  <a:gd name="connsiteY2-96" fmla="*/ 176213 h 735806"/>
                  <a:gd name="connsiteX3-97" fmla="*/ 234730 w 572868"/>
                  <a:gd name="connsiteY3-98" fmla="*/ 561975 h 735806"/>
                  <a:gd name="connsiteX4-99" fmla="*/ 570487 w 572868"/>
                  <a:gd name="connsiteY4-100" fmla="*/ 561975 h 735806"/>
                  <a:gd name="connsiteX5-101" fmla="*/ 570487 w 572868"/>
                  <a:gd name="connsiteY5-102" fmla="*/ 733425 h 735806"/>
                  <a:gd name="connsiteX6-103" fmla="*/ 68043 w 572868"/>
                  <a:gd name="connsiteY6-104" fmla="*/ 735806 h 735806"/>
                  <a:gd name="connsiteX7-105" fmla="*/ 75187 w 572868"/>
                  <a:gd name="connsiteY7-106" fmla="*/ 2381 h 735806"/>
                  <a:gd name="connsiteX8-107" fmla="*/ 570487 w 572868"/>
                  <a:gd name="connsiteY8-108" fmla="*/ 0 h 735806"/>
                  <a:gd name="connsiteX0-109" fmla="*/ 570487 w 572868"/>
                  <a:gd name="connsiteY0-110" fmla="*/ 0 h 735806"/>
                  <a:gd name="connsiteX1-111" fmla="*/ 572868 w 572868"/>
                  <a:gd name="connsiteY1-112" fmla="*/ 176212 h 735806"/>
                  <a:gd name="connsiteX2-113" fmla="*/ 239493 w 572868"/>
                  <a:gd name="connsiteY2-114" fmla="*/ 176213 h 735806"/>
                  <a:gd name="connsiteX3-115" fmla="*/ 234730 w 572868"/>
                  <a:gd name="connsiteY3-116" fmla="*/ 561975 h 735806"/>
                  <a:gd name="connsiteX4-117" fmla="*/ 570487 w 572868"/>
                  <a:gd name="connsiteY4-118" fmla="*/ 561975 h 735806"/>
                  <a:gd name="connsiteX5-119" fmla="*/ 570487 w 572868"/>
                  <a:gd name="connsiteY5-120" fmla="*/ 731043 h 735806"/>
                  <a:gd name="connsiteX6-121" fmla="*/ 68043 w 572868"/>
                  <a:gd name="connsiteY6-122" fmla="*/ 735806 h 735806"/>
                  <a:gd name="connsiteX7-123" fmla="*/ 75187 w 572868"/>
                  <a:gd name="connsiteY7-124" fmla="*/ 2381 h 735806"/>
                  <a:gd name="connsiteX8-125" fmla="*/ 570487 w 572868"/>
                  <a:gd name="connsiteY8-126" fmla="*/ 0 h 7358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72868" h="735806">
                    <a:moveTo>
                      <a:pt x="570487" y="0"/>
                    </a:moveTo>
                    <a:cubicBezTo>
                      <a:pt x="571281" y="58737"/>
                      <a:pt x="572074" y="117475"/>
                      <a:pt x="572868" y="176212"/>
                    </a:cubicBezTo>
                    <a:lnTo>
                      <a:pt x="239493" y="176213"/>
                    </a:lnTo>
                    <a:cubicBezTo>
                      <a:pt x="187899" y="304800"/>
                      <a:pt x="202980" y="457201"/>
                      <a:pt x="234730" y="561975"/>
                    </a:cubicBezTo>
                    <a:lnTo>
                      <a:pt x="570487" y="561975"/>
                    </a:lnTo>
                    <a:cubicBezTo>
                      <a:pt x="569693" y="621506"/>
                      <a:pt x="571281" y="671512"/>
                      <a:pt x="570487" y="731043"/>
                    </a:cubicBezTo>
                    <a:lnTo>
                      <a:pt x="68043" y="735806"/>
                    </a:lnTo>
                    <a:cubicBezTo>
                      <a:pt x="-10539" y="496094"/>
                      <a:pt x="-36732" y="292100"/>
                      <a:pt x="75187" y="2381"/>
                    </a:cubicBezTo>
                    <a:lnTo>
                      <a:pt x="570487" y="0"/>
                    </a:lnTo>
                    <a:close/>
                  </a:path>
                </a:pathLst>
              </a:custGeom>
              <a:grpFill/>
              <a:ln w="3175">
                <a:noFill/>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微软雅黑" panose="020B0503020204020204" pitchFamily="34" charset="-122"/>
                  <a:cs typeface="MS PGothic" panose="020B0600070205080204" charset="-128"/>
                  <a:sym typeface="Arial" panose="020B0604020202020204" pitchFamily="34" charset="0"/>
                </a:endParaRPr>
              </a:p>
            </p:txBody>
          </p:sp>
          <p:sp>
            <p:nvSpPr>
              <p:cNvPr id="10" name="任意多边形 9"/>
              <p:cNvSpPr/>
              <p:nvPr/>
            </p:nvSpPr>
            <p:spPr>
              <a:xfrm>
                <a:off x="4195763" y="1038225"/>
                <a:ext cx="728662" cy="733425"/>
              </a:xfrm>
              <a:custGeom>
                <a:avLst/>
                <a:gdLst>
                  <a:gd name="connsiteX0" fmla="*/ 726281 w 728662"/>
                  <a:gd name="connsiteY0" fmla="*/ 0 h 733425"/>
                  <a:gd name="connsiteX1" fmla="*/ 728662 w 728662"/>
                  <a:gd name="connsiteY1" fmla="*/ 178594 h 733425"/>
                  <a:gd name="connsiteX2" fmla="*/ 180975 w 728662"/>
                  <a:gd name="connsiteY2" fmla="*/ 178594 h 733425"/>
                  <a:gd name="connsiteX3" fmla="*/ 173831 w 728662"/>
                  <a:gd name="connsiteY3" fmla="*/ 559594 h 733425"/>
                  <a:gd name="connsiteX4" fmla="*/ 552450 w 728662"/>
                  <a:gd name="connsiteY4" fmla="*/ 559594 h 733425"/>
                  <a:gd name="connsiteX5" fmla="*/ 550068 w 728662"/>
                  <a:gd name="connsiteY5" fmla="*/ 454819 h 733425"/>
                  <a:gd name="connsiteX6" fmla="*/ 307181 w 728662"/>
                  <a:gd name="connsiteY6" fmla="*/ 454819 h 733425"/>
                  <a:gd name="connsiteX7" fmla="*/ 304800 w 728662"/>
                  <a:gd name="connsiteY7" fmla="*/ 278606 h 733425"/>
                  <a:gd name="connsiteX8" fmla="*/ 728662 w 728662"/>
                  <a:gd name="connsiteY8" fmla="*/ 278606 h 733425"/>
                  <a:gd name="connsiteX9" fmla="*/ 726281 w 728662"/>
                  <a:gd name="connsiteY9" fmla="*/ 733425 h 733425"/>
                  <a:gd name="connsiteX10" fmla="*/ 0 w 728662"/>
                  <a:gd name="connsiteY10" fmla="*/ 731044 h 733425"/>
                  <a:gd name="connsiteX11" fmla="*/ 2381 w 728662"/>
                  <a:gd name="connsiteY11" fmla="*/ 2381 h 733425"/>
                  <a:gd name="connsiteX12" fmla="*/ 726281 w 728662"/>
                  <a:gd name="connsiteY12" fmla="*/ 0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8662" h="733425">
                    <a:moveTo>
                      <a:pt x="726281" y="0"/>
                    </a:moveTo>
                    <a:cubicBezTo>
                      <a:pt x="727075" y="59531"/>
                      <a:pt x="727868" y="119063"/>
                      <a:pt x="728662" y="178594"/>
                    </a:cubicBezTo>
                    <a:lnTo>
                      <a:pt x="180975" y="178594"/>
                    </a:lnTo>
                    <a:lnTo>
                      <a:pt x="173831" y="559594"/>
                    </a:lnTo>
                    <a:lnTo>
                      <a:pt x="552450" y="559594"/>
                    </a:lnTo>
                    <a:lnTo>
                      <a:pt x="550068" y="454819"/>
                    </a:lnTo>
                    <a:lnTo>
                      <a:pt x="307181" y="454819"/>
                    </a:lnTo>
                    <a:cubicBezTo>
                      <a:pt x="306387" y="396081"/>
                      <a:pt x="305594" y="337344"/>
                      <a:pt x="304800" y="278606"/>
                    </a:cubicBezTo>
                    <a:lnTo>
                      <a:pt x="728662" y="278606"/>
                    </a:lnTo>
                    <a:cubicBezTo>
                      <a:pt x="727868" y="430212"/>
                      <a:pt x="727075" y="581819"/>
                      <a:pt x="726281" y="733425"/>
                    </a:cubicBezTo>
                    <a:lnTo>
                      <a:pt x="0" y="731044"/>
                    </a:lnTo>
                    <a:cubicBezTo>
                      <a:pt x="794" y="488156"/>
                      <a:pt x="1587" y="245269"/>
                      <a:pt x="2381" y="2381"/>
                    </a:cubicBezTo>
                    <a:lnTo>
                      <a:pt x="726281" y="0"/>
                    </a:lnTo>
                    <a:close/>
                  </a:path>
                </a:pathLst>
              </a:custGeom>
              <a:grpFill/>
              <a:ln w="3175">
                <a:noFill/>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微软雅黑" panose="020B0503020204020204" pitchFamily="34" charset="-122"/>
                  <a:cs typeface="MS PGothic" panose="020B0600070205080204" charset="-128"/>
                  <a:sym typeface="Arial" panose="020B0604020202020204" pitchFamily="34" charset="0"/>
                </a:endParaRPr>
              </a:p>
            </p:txBody>
          </p:sp>
          <p:grpSp>
            <p:nvGrpSpPr>
              <p:cNvPr id="11" name="组合 10"/>
              <p:cNvGrpSpPr/>
              <p:nvPr/>
            </p:nvGrpSpPr>
            <p:grpSpPr>
              <a:xfrm>
                <a:off x="5026820" y="1038418"/>
                <a:ext cx="501719" cy="733425"/>
                <a:chOff x="5026820" y="1038418"/>
                <a:chExt cx="501719" cy="733425"/>
              </a:xfrm>
              <a:grpFill/>
            </p:grpSpPr>
            <p:sp>
              <p:nvSpPr>
                <p:cNvPr id="12" name="任意多边形 11"/>
                <p:cNvSpPr/>
                <p:nvPr/>
              </p:nvSpPr>
              <p:spPr>
                <a:xfrm>
                  <a:off x="5026820" y="1038418"/>
                  <a:ext cx="501719" cy="733425"/>
                </a:xfrm>
                <a:custGeom>
                  <a:avLst/>
                  <a:gdLst>
                    <a:gd name="connsiteX0" fmla="*/ 502444 w 504825"/>
                    <a:gd name="connsiteY0" fmla="*/ 0 h 735806"/>
                    <a:gd name="connsiteX1" fmla="*/ 502444 w 504825"/>
                    <a:gd name="connsiteY1" fmla="*/ 183356 h 735806"/>
                    <a:gd name="connsiteX2" fmla="*/ 171450 w 504825"/>
                    <a:gd name="connsiteY2" fmla="*/ 176213 h 735806"/>
                    <a:gd name="connsiteX3" fmla="*/ 166687 w 504825"/>
                    <a:gd name="connsiteY3" fmla="*/ 561975 h 735806"/>
                    <a:gd name="connsiteX4" fmla="*/ 504825 w 504825"/>
                    <a:gd name="connsiteY4" fmla="*/ 554831 h 735806"/>
                    <a:gd name="connsiteX5" fmla="*/ 502444 w 504825"/>
                    <a:gd name="connsiteY5" fmla="*/ 733425 h 735806"/>
                    <a:gd name="connsiteX6" fmla="*/ 0 w 504825"/>
                    <a:gd name="connsiteY6" fmla="*/ 735806 h 735806"/>
                    <a:gd name="connsiteX7" fmla="*/ 7144 w 504825"/>
                    <a:gd name="connsiteY7" fmla="*/ 2381 h 735806"/>
                    <a:gd name="connsiteX8" fmla="*/ 502444 w 504825"/>
                    <a:gd name="connsiteY8" fmla="*/ 0 h 735806"/>
                    <a:gd name="connsiteX0-1" fmla="*/ 546404 w 548785"/>
                    <a:gd name="connsiteY0-2" fmla="*/ 0 h 735806"/>
                    <a:gd name="connsiteX1-3" fmla="*/ 546404 w 548785"/>
                    <a:gd name="connsiteY1-4" fmla="*/ 183356 h 735806"/>
                    <a:gd name="connsiteX2-5" fmla="*/ 215410 w 548785"/>
                    <a:gd name="connsiteY2-6" fmla="*/ 176213 h 735806"/>
                    <a:gd name="connsiteX3-7" fmla="*/ 210647 w 548785"/>
                    <a:gd name="connsiteY3-8" fmla="*/ 561975 h 735806"/>
                    <a:gd name="connsiteX4-9" fmla="*/ 548785 w 548785"/>
                    <a:gd name="connsiteY4-10" fmla="*/ 554831 h 735806"/>
                    <a:gd name="connsiteX5-11" fmla="*/ 546404 w 548785"/>
                    <a:gd name="connsiteY5-12" fmla="*/ 733425 h 735806"/>
                    <a:gd name="connsiteX6-13" fmla="*/ 43960 w 548785"/>
                    <a:gd name="connsiteY6-14" fmla="*/ 735806 h 735806"/>
                    <a:gd name="connsiteX7-15" fmla="*/ 51104 w 548785"/>
                    <a:gd name="connsiteY7-16" fmla="*/ 2381 h 735806"/>
                    <a:gd name="connsiteX8-17" fmla="*/ 546404 w 548785"/>
                    <a:gd name="connsiteY8-18" fmla="*/ 0 h 735806"/>
                    <a:gd name="connsiteX0-19" fmla="*/ 570487 w 572868"/>
                    <a:gd name="connsiteY0-20" fmla="*/ 0 h 735806"/>
                    <a:gd name="connsiteX1-21" fmla="*/ 570487 w 572868"/>
                    <a:gd name="connsiteY1-22" fmla="*/ 183356 h 735806"/>
                    <a:gd name="connsiteX2-23" fmla="*/ 239493 w 572868"/>
                    <a:gd name="connsiteY2-24" fmla="*/ 176213 h 735806"/>
                    <a:gd name="connsiteX3-25" fmla="*/ 234730 w 572868"/>
                    <a:gd name="connsiteY3-26" fmla="*/ 561975 h 735806"/>
                    <a:gd name="connsiteX4-27" fmla="*/ 572868 w 572868"/>
                    <a:gd name="connsiteY4-28" fmla="*/ 554831 h 735806"/>
                    <a:gd name="connsiteX5-29" fmla="*/ 570487 w 572868"/>
                    <a:gd name="connsiteY5-30" fmla="*/ 733425 h 735806"/>
                    <a:gd name="connsiteX6-31" fmla="*/ 68043 w 572868"/>
                    <a:gd name="connsiteY6-32" fmla="*/ 735806 h 735806"/>
                    <a:gd name="connsiteX7-33" fmla="*/ 75187 w 572868"/>
                    <a:gd name="connsiteY7-34" fmla="*/ 2381 h 735806"/>
                    <a:gd name="connsiteX8-35" fmla="*/ 570487 w 572868"/>
                    <a:gd name="connsiteY8-36" fmla="*/ 0 h 735806"/>
                    <a:gd name="connsiteX0-37" fmla="*/ 570487 w 572868"/>
                    <a:gd name="connsiteY0-38" fmla="*/ 0 h 735806"/>
                    <a:gd name="connsiteX1-39" fmla="*/ 570487 w 572868"/>
                    <a:gd name="connsiteY1-40" fmla="*/ 183356 h 735806"/>
                    <a:gd name="connsiteX2-41" fmla="*/ 239493 w 572868"/>
                    <a:gd name="connsiteY2-42" fmla="*/ 176213 h 735806"/>
                    <a:gd name="connsiteX3-43" fmla="*/ 234730 w 572868"/>
                    <a:gd name="connsiteY3-44" fmla="*/ 561975 h 735806"/>
                    <a:gd name="connsiteX4-45" fmla="*/ 572868 w 572868"/>
                    <a:gd name="connsiteY4-46" fmla="*/ 554831 h 735806"/>
                    <a:gd name="connsiteX5-47" fmla="*/ 570487 w 572868"/>
                    <a:gd name="connsiteY5-48" fmla="*/ 733425 h 735806"/>
                    <a:gd name="connsiteX6-49" fmla="*/ 68043 w 572868"/>
                    <a:gd name="connsiteY6-50" fmla="*/ 735806 h 735806"/>
                    <a:gd name="connsiteX7-51" fmla="*/ 75187 w 572868"/>
                    <a:gd name="connsiteY7-52" fmla="*/ 2381 h 735806"/>
                    <a:gd name="connsiteX8-53" fmla="*/ 570487 w 572868"/>
                    <a:gd name="connsiteY8-54" fmla="*/ 0 h 735806"/>
                    <a:gd name="connsiteX0-55" fmla="*/ 570487 w 572868"/>
                    <a:gd name="connsiteY0-56" fmla="*/ 0 h 735806"/>
                    <a:gd name="connsiteX1-57" fmla="*/ 570487 w 572868"/>
                    <a:gd name="connsiteY1-58" fmla="*/ 183356 h 735806"/>
                    <a:gd name="connsiteX2-59" fmla="*/ 239493 w 572868"/>
                    <a:gd name="connsiteY2-60" fmla="*/ 176213 h 735806"/>
                    <a:gd name="connsiteX3-61" fmla="*/ 234730 w 572868"/>
                    <a:gd name="connsiteY3-62" fmla="*/ 561975 h 735806"/>
                    <a:gd name="connsiteX4-63" fmla="*/ 572868 w 572868"/>
                    <a:gd name="connsiteY4-64" fmla="*/ 554831 h 735806"/>
                    <a:gd name="connsiteX5-65" fmla="*/ 570487 w 572868"/>
                    <a:gd name="connsiteY5-66" fmla="*/ 733425 h 735806"/>
                    <a:gd name="connsiteX6-67" fmla="*/ 68043 w 572868"/>
                    <a:gd name="connsiteY6-68" fmla="*/ 735806 h 735806"/>
                    <a:gd name="connsiteX7-69" fmla="*/ 75187 w 572868"/>
                    <a:gd name="connsiteY7-70" fmla="*/ 2381 h 735806"/>
                    <a:gd name="connsiteX8-71" fmla="*/ 570487 w 572868"/>
                    <a:gd name="connsiteY8-72" fmla="*/ 0 h 735806"/>
                    <a:gd name="connsiteX0-73" fmla="*/ 570487 w 572868"/>
                    <a:gd name="connsiteY0-74" fmla="*/ 0 h 735806"/>
                    <a:gd name="connsiteX1-75" fmla="*/ 572868 w 572868"/>
                    <a:gd name="connsiteY1-76" fmla="*/ 176212 h 735806"/>
                    <a:gd name="connsiteX2-77" fmla="*/ 239493 w 572868"/>
                    <a:gd name="connsiteY2-78" fmla="*/ 176213 h 735806"/>
                    <a:gd name="connsiteX3-79" fmla="*/ 234730 w 572868"/>
                    <a:gd name="connsiteY3-80" fmla="*/ 561975 h 735806"/>
                    <a:gd name="connsiteX4-81" fmla="*/ 572868 w 572868"/>
                    <a:gd name="connsiteY4-82" fmla="*/ 554831 h 735806"/>
                    <a:gd name="connsiteX5-83" fmla="*/ 570487 w 572868"/>
                    <a:gd name="connsiteY5-84" fmla="*/ 733425 h 735806"/>
                    <a:gd name="connsiteX6-85" fmla="*/ 68043 w 572868"/>
                    <a:gd name="connsiteY6-86" fmla="*/ 735806 h 735806"/>
                    <a:gd name="connsiteX7-87" fmla="*/ 75187 w 572868"/>
                    <a:gd name="connsiteY7-88" fmla="*/ 2381 h 735806"/>
                    <a:gd name="connsiteX8-89" fmla="*/ 570487 w 572868"/>
                    <a:gd name="connsiteY8-90" fmla="*/ 0 h 735806"/>
                    <a:gd name="connsiteX0-91" fmla="*/ 570487 w 572868"/>
                    <a:gd name="connsiteY0-92" fmla="*/ 0 h 735806"/>
                    <a:gd name="connsiteX1-93" fmla="*/ 572868 w 572868"/>
                    <a:gd name="connsiteY1-94" fmla="*/ 176212 h 735806"/>
                    <a:gd name="connsiteX2-95" fmla="*/ 239493 w 572868"/>
                    <a:gd name="connsiteY2-96" fmla="*/ 176213 h 735806"/>
                    <a:gd name="connsiteX3-97" fmla="*/ 234730 w 572868"/>
                    <a:gd name="connsiteY3-98" fmla="*/ 561975 h 735806"/>
                    <a:gd name="connsiteX4-99" fmla="*/ 570487 w 572868"/>
                    <a:gd name="connsiteY4-100" fmla="*/ 561975 h 735806"/>
                    <a:gd name="connsiteX5-101" fmla="*/ 570487 w 572868"/>
                    <a:gd name="connsiteY5-102" fmla="*/ 733425 h 735806"/>
                    <a:gd name="connsiteX6-103" fmla="*/ 68043 w 572868"/>
                    <a:gd name="connsiteY6-104" fmla="*/ 735806 h 735806"/>
                    <a:gd name="connsiteX7-105" fmla="*/ 75187 w 572868"/>
                    <a:gd name="connsiteY7-106" fmla="*/ 2381 h 735806"/>
                    <a:gd name="connsiteX8-107" fmla="*/ 570487 w 572868"/>
                    <a:gd name="connsiteY8-108" fmla="*/ 0 h 735806"/>
                    <a:gd name="connsiteX0-109" fmla="*/ 570487 w 572868"/>
                    <a:gd name="connsiteY0-110" fmla="*/ 0 h 735806"/>
                    <a:gd name="connsiteX1-111" fmla="*/ 572868 w 572868"/>
                    <a:gd name="connsiteY1-112" fmla="*/ 176212 h 735806"/>
                    <a:gd name="connsiteX2-113" fmla="*/ 239493 w 572868"/>
                    <a:gd name="connsiteY2-114" fmla="*/ 176213 h 735806"/>
                    <a:gd name="connsiteX3-115" fmla="*/ 234730 w 572868"/>
                    <a:gd name="connsiteY3-116" fmla="*/ 561975 h 735806"/>
                    <a:gd name="connsiteX4-117" fmla="*/ 570487 w 572868"/>
                    <a:gd name="connsiteY4-118" fmla="*/ 561975 h 735806"/>
                    <a:gd name="connsiteX5-119" fmla="*/ 570487 w 572868"/>
                    <a:gd name="connsiteY5-120" fmla="*/ 731043 h 735806"/>
                    <a:gd name="connsiteX6-121" fmla="*/ 68043 w 572868"/>
                    <a:gd name="connsiteY6-122" fmla="*/ 735806 h 735806"/>
                    <a:gd name="connsiteX7-123" fmla="*/ 75187 w 572868"/>
                    <a:gd name="connsiteY7-124" fmla="*/ 2381 h 735806"/>
                    <a:gd name="connsiteX8-125" fmla="*/ 570487 w 572868"/>
                    <a:gd name="connsiteY8-126" fmla="*/ 0 h 735806"/>
                    <a:gd name="connsiteX0-127" fmla="*/ 570487 w 572868"/>
                    <a:gd name="connsiteY0-128" fmla="*/ 0 h 735806"/>
                    <a:gd name="connsiteX1-129" fmla="*/ 572868 w 572868"/>
                    <a:gd name="connsiteY1-130" fmla="*/ 176212 h 735806"/>
                    <a:gd name="connsiteX2-131" fmla="*/ 239493 w 572868"/>
                    <a:gd name="connsiteY2-132" fmla="*/ 176213 h 735806"/>
                    <a:gd name="connsiteX3-133" fmla="*/ 234730 w 572868"/>
                    <a:gd name="connsiteY3-134" fmla="*/ 561975 h 735806"/>
                    <a:gd name="connsiteX4-135" fmla="*/ 570487 w 572868"/>
                    <a:gd name="connsiteY4-136" fmla="*/ 561975 h 735806"/>
                    <a:gd name="connsiteX5-137" fmla="*/ 570487 w 572868"/>
                    <a:gd name="connsiteY5-138" fmla="*/ 731043 h 735806"/>
                    <a:gd name="connsiteX6-139" fmla="*/ 68043 w 572868"/>
                    <a:gd name="connsiteY6-140" fmla="*/ 735806 h 735806"/>
                    <a:gd name="connsiteX7-141" fmla="*/ 75187 w 572868"/>
                    <a:gd name="connsiteY7-142" fmla="*/ 2381 h 735806"/>
                    <a:gd name="connsiteX8-143" fmla="*/ 570487 w 572868"/>
                    <a:gd name="connsiteY8-144" fmla="*/ 0 h 735806"/>
                    <a:gd name="connsiteX0-145" fmla="*/ 502444 w 504825"/>
                    <a:gd name="connsiteY0-146" fmla="*/ 0 h 735806"/>
                    <a:gd name="connsiteX1-147" fmla="*/ 504825 w 504825"/>
                    <a:gd name="connsiteY1-148" fmla="*/ 176212 h 735806"/>
                    <a:gd name="connsiteX2-149" fmla="*/ 171450 w 504825"/>
                    <a:gd name="connsiteY2-150" fmla="*/ 176213 h 735806"/>
                    <a:gd name="connsiteX3-151" fmla="*/ 166687 w 504825"/>
                    <a:gd name="connsiteY3-152" fmla="*/ 561975 h 735806"/>
                    <a:gd name="connsiteX4-153" fmla="*/ 502444 w 504825"/>
                    <a:gd name="connsiteY4-154" fmla="*/ 561975 h 735806"/>
                    <a:gd name="connsiteX5-155" fmla="*/ 502444 w 504825"/>
                    <a:gd name="connsiteY5-156" fmla="*/ 731043 h 735806"/>
                    <a:gd name="connsiteX6-157" fmla="*/ 0 w 504825"/>
                    <a:gd name="connsiteY6-158" fmla="*/ 735806 h 735806"/>
                    <a:gd name="connsiteX7-159" fmla="*/ 7144 w 504825"/>
                    <a:gd name="connsiteY7-160" fmla="*/ 2381 h 735806"/>
                    <a:gd name="connsiteX8-161" fmla="*/ 502444 w 504825"/>
                    <a:gd name="connsiteY8-162" fmla="*/ 0 h 735806"/>
                    <a:gd name="connsiteX0-163" fmla="*/ 540544 w 540556"/>
                    <a:gd name="connsiteY0-164" fmla="*/ 0 h 733425"/>
                    <a:gd name="connsiteX1-165" fmla="*/ 504825 w 540556"/>
                    <a:gd name="connsiteY1-166" fmla="*/ 173831 h 733425"/>
                    <a:gd name="connsiteX2-167" fmla="*/ 171450 w 540556"/>
                    <a:gd name="connsiteY2-168" fmla="*/ 173832 h 733425"/>
                    <a:gd name="connsiteX3-169" fmla="*/ 166687 w 540556"/>
                    <a:gd name="connsiteY3-170" fmla="*/ 559594 h 733425"/>
                    <a:gd name="connsiteX4-171" fmla="*/ 502444 w 540556"/>
                    <a:gd name="connsiteY4-172" fmla="*/ 559594 h 733425"/>
                    <a:gd name="connsiteX5-173" fmla="*/ 502444 w 540556"/>
                    <a:gd name="connsiteY5-174" fmla="*/ 728662 h 733425"/>
                    <a:gd name="connsiteX6-175" fmla="*/ 0 w 540556"/>
                    <a:gd name="connsiteY6-176" fmla="*/ 733425 h 733425"/>
                    <a:gd name="connsiteX7-177" fmla="*/ 7144 w 540556"/>
                    <a:gd name="connsiteY7-178" fmla="*/ 0 h 733425"/>
                    <a:gd name="connsiteX8-179" fmla="*/ 540544 w 540556"/>
                    <a:gd name="connsiteY8-180" fmla="*/ 0 h 733425"/>
                    <a:gd name="connsiteX0-181" fmla="*/ 540544 w 581025"/>
                    <a:gd name="connsiteY0-182" fmla="*/ 0 h 733425"/>
                    <a:gd name="connsiteX1-183" fmla="*/ 581025 w 581025"/>
                    <a:gd name="connsiteY1-184" fmla="*/ 173831 h 733425"/>
                    <a:gd name="connsiteX2-185" fmla="*/ 171450 w 581025"/>
                    <a:gd name="connsiteY2-186" fmla="*/ 173832 h 733425"/>
                    <a:gd name="connsiteX3-187" fmla="*/ 166687 w 581025"/>
                    <a:gd name="connsiteY3-188" fmla="*/ 559594 h 733425"/>
                    <a:gd name="connsiteX4-189" fmla="*/ 502444 w 581025"/>
                    <a:gd name="connsiteY4-190" fmla="*/ 559594 h 733425"/>
                    <a:gd name="connsiteX5-191" fmla="*/ 502444 w 581025"/>
                    <a:gd name="connsiteY5-192" fmla="*/ 728662 h 733425"/>
                    <a:gd name="connsiteX6-193" fmla="*/ 0 w 581025"/>
                    <a:gd name="connsiteY6-194" fmla="*/ 733425 h 733425"/>
                    <a:gd name="connsiteX7-195" fmla="*/ 7144 w 581025"/>
                    <a:gd name="connsiteY7-196" fmla="*/ 0 h 733425"/>
                    <a:gd name="connsiteX8-197" fmla="*/ 540544 w 581025"/>
                    <a:gd name="connsiteY8-198" fmla="*/ 0 h 733425"/>
                    <a:gd name="connsiteX0-199" fmla="*/ 540544 w 581025"/>
                    <a:gd name="connsiteY0-200" fmla="*/ 0 h 733425"/>
                    <a:gd name="connsiteX1-201" fmla="*/ 581025 w 581025"/>
                    <a:gd name="connsiteY1-202" fmla="*/ 173831 h 733425"/>
                    <a:gd name="connsiteX2-203" fmla="*/ 171450 w 581025"/>
                    <a:gd name="connsiteY2-204" fmla="*/ 173832 h 733425"/>
                    <a:gd name="connsiteX3-205" fmla="*/ 166687 w 581025"/>
                    <a:gd name="connsiteY3-206" fmla="*/ 559594 h 733425"/>
                    <a:gd name="connsiteX4-207" fmla="*/ 502444 w 581025"/>
                    <a:gd name="connsiteY4-208" fmla="*/ 559594 h 733425"/>
                    <a:gd name="connsiteX5-209" fmla="*/ 502444 w 581025"/>
                    <a:gd name="connsiteY5-210" fmla="*/ 728662 h 733425"/>
                    <a:gd name="connsiteX6-211" fmla="*/ 0 w 581025"/>
                    <a:gd name="connsiteY6-212" fmla="*/ 733425 h 733425"/>
                    <a:gd name="connsiteX7-213" fmla="*/ 7144 w 581025"/>
                    <a:gd name="connsiteY7-214" fmla="*/ 0 h 733425"/>
                    <a:gd name="connsiteX8-215" fmla="*/ 540544 w 581025"/>
                    <a:gd name="connsiteY8-216" fmla="*/ 0 h 733425"/>
                    <a:gd name="connsiteX0-217" fmla="*/ 540544 w 588169"/>
                    <a:gd name="connsiteY0-218" fmla="*/ 0 h 733425"/>
                    <a:gd name="connsiteX1-219" fmla="*/ 581025 w 588169"/>
                    <a:gd name="connsiteY1-220" fmla="*/ 173831 h 733425"/>
                    <a:gd name="connsiteX2-221" fmla="*/ 171450 w 588169"/>
                    <a:gd name="connsiteY2-222" fmla="*/ 173832 h 733425"/>
                    <a:gd name="connsiteX3-223" fmla="*/ 166687 w 588169"/>
                    <a:gd name="connsiteY3-224" fmla="*/ 559594 h 733425"/>
                    <a:gd name="connsiteX4-225" fmla="*/ 588169 w 588169"/>
                    <a:gd name="connsiteY4-226" fmla="*/ 559594 h 733425"/>
                    <a:gd name="connsiteX5-227" fmla="*/ 502444 w 588169"/>
                    <a:gd name="connsiteY5-228" fmla="*/ 728662 h 733425"/>
                    <a:gd name="connsiteX6-229" fmla="*/ 0 w 588169"/>
                    <a:gd name="connsiteY6-230" fmla="*/ 733425 h 733425"/>
                    <a:gd name="connsiteX7-231" fmla="*/ 7144 w 588169"/>
                    <a:gd name="connsiteY7-232" fmla="*/ 0 h 733425"/>
                    <a:gd name="connsiteX8-233" fmla="*/ 540544 w 588169"/>
                    <a:gd name="connsiteY8-234" fmla="*/ 0 h 733425"/>
                    <a:gd name="connsiteX0-235" fmla="*/ 540544 w 588169"/>
                    <a:gd name="connsiteY0-236" fmla="*/ 0 h 733425"/>
                    <a:gd name="connsiteX1-237" fmla="*/ 581025 w 588169"/>
                    <a:gd name="connsiteY1-238" fmla="*/ 173831 h 733425"/>
                    <a:gd name="connsiteX2-239" fmla="*/ 171450 w 588169"/>
                    <a:gd name="connsiteY2-240" fmla="*/ 173832 h 733425"/>
                    <a:gd name="connsiteX3-241" fmla="*/ 166687 w 588169"/>
                    <a:gd name="connsiteY3-242" fmla="*/ 559594 h 733425"/>
                    <a:gd name="connsiteX4-243" fmla="*/ 588169 w 588169"/>
                    <a:gd name="connsiteY4-244" fmla="*/ 559594 h 733425"/>
                    <a:gd name="connsiteX5-245" fmla="*/ 538162 w 588169"/>
                    <a:gd name="connsiteY5-246" fmla="*/ 733425 h 733425"/>
                    <a:gd name="connsiteX6-247" fmla="*/ 0 w 588169"/>
                    <a:gd name="connsiteY6-248" fmla="*/ 733425 h 733425"/>
                    <a:gd name="connsiteX7-249" fmla="*/ 7144 w 588169"/>
                    <a:gd name="connsiteY7-250" fmla="*/ 0 h 733425"/>
                    <a:gd name="connsiteX8-251" fmla="*/ 540544 w 588169"/>
                    <a:gd name="connsiteY8-252" fmla="*/ 0 h 733425"/>
                    <a:gd name="connsiteX0-253" fmla="*/ 540544 w 588169"/>
                    <a:gd name="connsiteY0-254" fmla="*/ 0 h 733425"/>
                    <a:gd name="connsiteX1-255" fmla="*/ 581025 w 588169"/>
                    <a:gd name="connsiteY1-256" fmla="*/ 173831 h 733425"/>
                    <a:gd name="connsiteX2-257" fmla="*/ 171450 w 588169"/>
                    <a:gd name="connsiteY2-258" fmla="*/ 173832 h 733425"/>
                    <a:gd name="connsiteX3-259" fmla="*/ 166687 w 588169"/>
                    <a:gd name="connsiteY3-260" fmla="*/ 559594 h 733425"/>
                    <a:gd name="connsiteX4-261" fmla="*/ 588169 w 588169"/>
                    <a:gd name="connsiteY4-262" fmla="*/ 559594 h 733425"/>
                    <a:gd name="connsiteX5-263" fmla="*/ 538162 w 588169"/>
                    <a:gd name="connsiteY5-264" fmla="*/ 733425 h 733425"/>
                    <a:gd name="connsiteX6-265" fmla="*/ 0 w 588169"/>
                    <a:gd name="connsiteY6-266" fmla="*/ 733425 h 733425"/>
                    <a:gd name="connsiteX7-267" fmla="*/ 7144 w 588169"/>
                    <a:gd name="connsiteY7-268" fmla="*/ 0 h 733425"/>
                    <a:gd name="connsiteX8-269" fmla="*/ 540544 w 588169"/>
                    <a:gd name="connsiteY8-270" fmla="*/ 0 h 733425"/>
                    <a:gd name="connsiteX0-271" fmla="*/ 540544 w 588169"/>
                    <a:gd name="connsiteY0-272" fmla="*/ 0 h 733425"/>
                    <a:gd name="connsiteX1-273" fmla="*/ 581025 w 588169"/>
                    <a:gd name="connsiteY1-274" fmla="*/ 173831 h 733425"/>
                    <a:gd name="connsiteX2-275" fmla="*/ 171450 w 588169"/>
                    <a:gd name="connsiteY2-276" fmla="*/ 173832 h 733425"/>
                    <a:gd name="connsiteX3-277" fmla="*/ 166687 w 588169"/>
                    <a:gd name="connsiteY3-278" fmla="*/ 559594 h 733425"/>
                    <a:gd name="connsiteX4-279" fmla="*/ 588169 w 588169"/>
                    <a:gd name="connsiteY4-280" fmla="*/ 559594 h 733425"/>
                    <a:gd name="connsiteX5-281" fmla="*/ 538162 w 588169"/>
                    <a:gd name="connsiteY5-282" fmla="*/ 733425 h 733425"/>
                    <a:gd name="connsiteX6-283" fmla="*/ 0 w 588169"/>
                    <a:gd name="connsiteY6-284" fmla="*/ 733425 h 733425"/>
                    <a:gd name="connsiteX7-285" fmla="*/ 7144 w 588169"/>
                    <a:gd name="connsiteY7-286" fmla="*/ 0 h 733425"/>
                    <a:gd name="connsiteX8-287" fmla="*/ 540544 w 588169"/>
                    <a:gd name="connsiteY8-288" fmla="*/ 0 h 733425"/>
                    <a:gd name="connsiteX0-289" fmla="*/ 540544 w 588169"/>
                    <a:gd name="connsiteY0-290" fmla="*/ 0 h 733425"/>
                    <a:gd name="connsiteX1-291" fmla="*/ 581025 w 588169"/>
                    <a:gd name="connsiteY1-292" fmla="*/ 173831 h 733425"/>
                    <a:gd name="connsiteX2-293" fmla="*/ 171450 w 588169"/>
                    <a:gd name="connsiteY2-294" fmla="*/ 173832 h 733425"/>
                    <a:gd name="connsiteX3-295" fmla="*/ 166687 w 588169"/>
                    <a:gd name="connsiteY3-296" fmla="*/ 559594 h 733425"/>
                    <a:gd name="connsiteX4-297" fmla="*/ 588169 w 588169"/>
                    <a:gd name="connsiteY4-298" fmla="*/ 559594 h 733425"/>
                    <a:gd name="connsiteX5-299" fmla="*/ 498509 w 588169"/>
                    <a:gd name="connsiteY5-300" fmla="*/ 733425 h 733425"/>
                    <a:gd name="connsiteX6-301" fmla="*/ 0 w 588169"/>
                    <a:gd name="connsiteY6-302" fmla="*/ 733425 h 733425"/>
                    <a:gd name="connsiteX7-303" fmla="*/ 7144 w 588169"/>
                    <a:gd name="connsiteY7-304" fmla="*/ 0 h 733425"/>
                    <a:gd name="connsiteX8-305" fmla="*/ 540544 w 588169"/>
                    <a:gd name="connsiteY8-306" fmla="*/ 0 h 733425"/>
                    <a:gd name="connsiteX0-307" fmla="*/ 540544 w 581025"/>
                    <a:gd name="connsiteY0-308" fmla="*/ 0 h 733425"/>
                    <a:gd name="connsiteX1-309" fmla="*/ 581025 w 581025"/>
                    <a:gd name="connsiteY1-310" fmla="*/ 173831 h 733425"/>
                    <a:gd name="connsiteX2-311" fmla="*/ 171450 w 581025"/>
                    <a:gd name="connsiteY2-312" fmla="*/ 173832 h 733425"/>
                    <a:gd name="connsiteX3-313" fmla="*/ 166687 w 581025"/>
                    <a:gd name="connsiteY3-314" fmla="*/ 559594 h 733425"/>
                    <a:gd name="connsiteX4-315" fmla="*/ 501428 w 581025"/>
                    <a:gd name="connsiteY4-316" fmla="*/ 559594 h 733425"/>
                    <a:gd name="connsiteX5-317" fmla="*/ 498509 w 581025"/>
                    <a:gd name="connsiteY5-318" fmla="*/ 733425 h 733425"/>
                    <a:gd name="connsiteX6-319" fmla="*/ 0 w 581025"/>
                    <a:gd name="connsiteY6-320" fmla="*/ 733425 h 733425"/>
                    <a:gd name="connsiteX7-321" fmla="*/ 7144 w 581025"/>
                    <a:gd name="connsiteY7-322" fmla="*/ 0 h 733425"/>
                    <a:gd name="connsiteX8-323" fmla="*/ 540544 w 581025"/>
                    <a:gd name="connsiteY8-324" fmla="*/ 0 h 733425"/>
                    <a:gd name="connsiteX0-325" fmla="*/ 540544 w 581025"/>
                    <a:gd name="connsiteY0-326" fmla="*/ 0 h 733425"/>
                    <a:gd name="connsiteX1-327" fmla="*/ 581025 w 581025"/>
                    <a:gd name="connsiteY1-328" fmla="*/ 173831 h 733425"/>
                    <a:gd name="connsiteX2-329" fmla="*/ 171450 w 581025"/>
                    <a:gd name="connsiteY2-330" fmla="*/ 173832 h 733425"/>
                    <a:gd name="connsiteX3-331" fmla="*/ 166687 w 581025"/>
                    <a:gd name="connsiteY3-332" fmla="*/ 559594 h 733425"/>
                    <a:gd name="connsiteX4-333" fmla="*/ 501428 w 581025"/>
                    <a:gd name="connsiteY4-334" fmla="*/ 559594 h 733425"/>
                    <a:gd name="connsiteX5-335" fmla="*/ 498509 w 581025"/>
                    <a:gd name="connsiteY5-336" fmla="*/ 733425 h 733425"/>
                    <a:gd name="connsiteX6-337" fmla="*/ 0 w 581025"/>
                    <a:gd name="connsiteY6-338" fmla="*/ 733425 h 733425"/>
                    <a:gd name="connsiteX7-339" fmla="*/ 7144 w 581025"/>
                    <a:gd name="connsiteY7-340" fmla="*/ 0 h 733425"/>
                    <a:gd name="connsiteX8-341" fmla="*/ 540544 w 581025"/>
                    <a:gd name="connsiteY8-342" fmla="*/ 0 h 733425"/>
                    <a:gd name="connsiteX0-343" fmla="*/ 540544 w 544599"/>
                    <a:gd name="connsiteY0-344" fmla="*/ 0 h 733425"/>
                    <a:gd name="connsiteX1-345" fmla="*/ 501719 w 544599"/>
                    <a:gd name="connsiteY1-346" fmla="*/ 176309 h 733425"/>
                    <a:gd name="connsiteX2-347" fmla="*/ 171450 w 544599"/>
                    <a:gd name="connsiteY2-348" fmla="*/ 173832 h 733425"/>
                    <a:gd name="connsiteX3-349" fmla="*/ 166687 w 544599"/>
                    <a:gd name="connsiteY3-350" fmla="*/ 559594 h 733425"/>
                    <a:gd name="connsiteX4-351" fmla="*/ 501428 w 544599"/>
                    <a:gd name="connsiteY4-352" fmla="*/ 559594 h 733425"/>
                    <a:gd name="connsiteX5-353" fmla="*/ 498509 w 544599"/>
                    <a:gd name="connsiteY5-354" fmla="*/ 733425 h 733425"/>
                    <a:gd name="connsiteX6-355" fmla="*/ 0 w 544599"/>
                    <a:gd name="connsiteY6-356" fmla="*/ 733425 h 733425"/>
                    <a:gd name="connsiteX7-357" fmla="*/ 7144 w 544599"/>
                    <a:gd name="connsiteY7-358" fmla="*/ 0 h 733425"/>
                    <a:gd name="connsiteX8-359" fmla="*/ 540544 w 544599"/>
                    <a:gd name="connsiteY8-360" fmla="*/ 0 h 733425"/>
                    <a:gd name="connsiteX0-361" fmla="*/ 505847 w 513568"/>
                    <a:gd name="connsiteY0-362" fmla="*/ 2479 h 733425"/>
                    <a:gd name="connsiteX1-363" fmla="*/ 501719 w 513568"/>
                    <a:gd name="connsiteY1-364" fmla="*/ 176309 h 733425"/>
                    <a:gd name="connsiteX2-365" fmla="*/ 171450 w 513568"/>
                    <a:gd name="connsiteY2-366" fmla="*/ 173832 h 733425"/>
                    <a:gd name="connsiteX3-367" fmla="*/ 166687 w 513568"/>
                    <a:gd name="connsiteY3-368" fmla="*/ 559594 h 733425"/>
                    <a:gd name="connsiteX4-369" fmla="*/ 501428 w 513568"/>
                    <a:gd name="connsiteY4-370" fmla="*/ 559594 h 733425"/>
                    <a:gd name="connsiteX5-371" fmla="*/ 498509 w 513568"/>
                    <a:gd name="connsiteY5-372" fmla="*/ 733425 h 733425"/>
                    <a:gd name="connsiteX6-373" fmla="*/ 0 w 513568"/>
                    <a:gd name="connsiteY6-374" fmla="*/ 733425 h 733425"/>
                    <a:gd name="connsiteX7-375" fmla="*/ 7144 w 513568"/>
                    <a:gd name="connsiteY7-376" fmla="*/ 0 h 733425"/>
                    <a:gd name="connsiteX8-377" fmla="*/ 505847 w 513568"/>
                    <a:gd name="connsiteY8-378" fmla="*/ 2479 h 733425"/>
                    <a:gd name="connsiteX0-379" fmla="*/ 505847 w 505847"/>
                    <a:gd name="connsiteY0-380" fmla="*/ 2479 h 733425"/>
                    <a:gd name="connsiteX1-381" fmla="*/ 501719 w 505847"/>
                    <a:gd name="connsiteY1-382" fmla="*/ 176309 h 733425"/>
                    <a:gd name="connsiteX2-383" fmla="*/ 171450 w 505847"/>
                    <a:gd name="connsiteY2-384" fmla="*/ 173832 h 733425"/>
                    <a:gd name="connsiteX3-385" fmla="*/ 166687 w 505847"/>
                    <a:gd name="connsiteY3-386" fmla="*/ 559594 h 733425"/>
                    <a:gd name="connsiteX4-387" fmla="*/ 501428 w 505847"/>
                    <a:gd name="connsiteY4-388" fmla="*/ 559594 h 733425"/>
                    <a:gd name="connsiteX5-389" fmla="*/ 498509 w 505847"/>
                    <a:gd name="connsiteY5-390" fmla="*/ 733425 h 733425"/>
                    <a:gd name="connsiteX6-391" fmla="*/ 0 w 505847"/>
                    <a:gd name="connsiteY6-392" fmla="*/ 733425 h 733425"/>
                    <a:gd name="connsiteX7-393" fmla="*/ 7144 w 505847"/>
                    <a:gd name="connsiteY7-394" fmla="*/ 0 h 733425"/>
                    <a:gd name="connsiteX8-395" fmla="*/ 505847 w 505847"/>
                    <a:gd name="connsiteY8-396" fmla="*/ 2479 h 733425"/>
                    <a:gd name="connsiteX0-397" fmla="*/ 498412 w 501719"/>
                    <a:gd name="connsiteY0-398" fmla="*/ 2479 h 733425"/>
                    <a:gd name="connsiteX1-399" fmla="*/ 501719 w 501719"/>
                    <a:gd name="connsiteY1-400" fmla="*/ 176309 h 733425"/>
                    <a:gd name="connsiteX2-401" fmla="*/ 171450 w 501719"/>
                    <a:gd name="connsiteY2-402" fmla="*/ 173832 h 733425"/>
                    <a:gd name="connsiteX3-403" fmla="*/ 166687 w 501719"/>
                    <a:gd name="connsiteY3-404" fmla="*/ 559594 h 733425"/>
                    <a:gd name="connsiteX4-405" fmla="*/ 501428 w 501719"/>
                    <a:gd name="connsiteY4-406" fmla="*/ 559594 h 733425"/>
                    <a:gd name="connsiteX5-407" fmla="*/ 498509 w 501719"/>
                    <a:gd name="connsiteY5-408" fmla="*/ 733425 h 733425"/>
                    <a:gd name="connsiteX6-409" fmla="*/ 0 w 501719"/>
                    <a:gd name="connsiteY6-410" fmla="*/ 733425 h 733425"/>
                    <a:gd name="connsiteX7-411" fmla="*/ 7144 w 501719"/>
                    <a:gd name="connsiteY7-412" fmla="*/ 0 h 733425"/>
                    <a:gd name="connsiteX8-413" fmla="*/ 498412 w 501719"/>
                    <a:gd name="connsiteY8-414" fmla="*/ 2479 h 7334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01719" h="733425">
                      <a:moveTo>
                        <a:pt x="498412" y="2479"/>
                      </a:moveTo>
                      <a:cubicBezTo>
                        <a:pt x="499514" y="60422"/>
                        <a:pt x="500617" y="118366"/>
                        <a:pt x="501719" y="176309"/>
                      </a:cubicBezTo>
                      <a:lnTo>
                        <a:pt x="171450" y="173832"/>
                      </a:lnTo>
                      <a:cubicBezTo>
                        <a:pt x="169862" y="302419"/>
                        <a:pt x="168275" y="431007"/>
                        <a:pt x="166687" y="559594"/>
                      </a:cubicBezTo>
                      <a:lnTo>
                        <a:pt x="501428" y="559594"/>
                      </a:lnTo>
                      <a:lnTo>
                        <a:pt x="498509" y="733425"/>
                      </a:lnTo>
                      <a:lnTo>
                        <a:pt x="0" y="733425"/>
                      </a:lnTo>
                      <a:cubicBezTo>
                        <a:pt x="2381" y="488950"/>
                        <a:pt x="4763" y="244475"/>
                        <a:pt x="7144" y="0"/>
                      </a:cubicBezTo>
                      <a:lnTo>
                        <a:pt x="498412" y="2479"/>
                      </a:lnTo>
                      <a:close/>
                    </a:path>
                  </a:pathLst>
                </a:custGeom>
                <a:grpFill/>
                <a:ln w="3175">
                  <a:noFill/>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微软雅黑" panose="020B0503020204020204" pitchFamily="34" charset="-122"/>
                    <a:cs typeface="MS PGothic" panose="020B0600070205080204" charset="-128"/>
                    <a:sym typeface="Arial" panose="020B0604020202020204" pitchFamily="34" charset="0"/>
                  </a:endParaRPr>
                </a:p>
              </p:txBody>
            </p:sp>
            <p:sp>
              <p:nvSpPr>
                <p:cNvPr id="13" name="矩形 12"/>
                <p:cNvSpPr/>
                <p:nvPr/>
              </p:nvSpPr>
              <p:spPr bwMode="auto">
                <a:xfrm>
                  <a:off x="5300663" y="1319213"/>
                  <a:ext cx="224798" cy="173831"/>
                </a:xfrm>
                <a:prstGeom prst="rect">
                  <a:avLst/>
                </a:prstGeom>
                <a:grpFill/>
                <a:ln w="317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微软雅黑" panose="020B0503020204020204" pitchFamily="34" charset="-122"/>
                    <a:cs typeface="MS PGothic" panose="020B0600070205080204" charset="-128"/>
                    <a:sym typeface="Arial" panose="020B0604020202020204" pitchFamily="34" charset="0"/>
                  </a:endParaRPr>
                </a:p>
              </p:txBody>
            </p:sp>
          </p:grpSp>
        </p:grpSp>
        <p:sp>
          <p:nvSpPr>
            <p:cNvPr id="7" name="任意多边形 6"/>
            <p:cNvSpPr/>
            <p:nvPr/>
          </p:nvSpPr>
          <p:spPr>
            <a:xfrm>
              <a:off x="4414838" y="0"/>
              <a:ext cx="1600200" cy="800100"/>
            </a:xfrm>
            <a:custGeom>
              <a:avLst/>
              <a:gdLst>
                <a:gd name="connsiteX0" fmla="*/ 0 w 1600200"/>
                <a:gd name="connsiteY0" fmla="*/ 800100 h 800100"/>
                <a:gd name="connsiteX1" fmla="*/ 609600 w 1600200"/>
                <a:gd name="connsiteY1" fmla="*/ 800100 h 800100"/>
                <a:gd name="connsiteX2" fmla="*/ 1600200 w 1600200"/>
                <a:gd name="connsiteY2" fmla="*/ 4763 h 800100"/>
                <a:gd name="connsiteX3" fmla="*/ 616743 w 1600200"/>
                <a:gd name="connsiteY3" fmla="*/ 0 h 800100"/>
                <a:gd name="connsiteX4" fmla="*/ 0 w 1600200"/>
                <a:gd name="connsiteY4" fmla="*/ 800100 h 800100"/>
                <a:gd name="connsiteX0-1" fmla="*/ 0 w 1600200"/>
                <a:gd name="connsiteY0-2" fmla="*/ 800100 h 800100"/>
                <a:gd name="connsiteX1-3" fmla="*/ 609600 w 1600200"/>
                <a:gd name="connsiteY1-4" fmla="*/ 800100 h 800100"/>
                <a:gd name="connsiteX2-5" fmla="*/ 1600200 w 1600200"/>
                <a:gd name="connsiteY2-6" fmla="*/ 4763 h 800100"/>
                <a:gd name="connsiteX3-7" fmla="*/ 616743 w 1600200"/>
                <a:gd name="connsiteY3-8" fmla="*/ 0 h 800100"/>
                <a:gd name="connsiteX4-9" fmla="*/ 0 w 1600200"/>
                <a:gd name="connsiteY4-10" fmla="*/ 800100 h 800100"/>
                <a:gd name="connsiteX0-11" fmla="*/ 0 w 1600200"/>
                <a:gd name="connsiteY0-12" fmla="*/ 800100 h 800100"/>
                <a:gd name="connsiteX1-13" fmla="*/ 609600 w 1600200"/>
                <a:gd name="connsiteY1-14" fmla="*/ 800100 h 800100"/>
                <a:gd name="connsiteX2-15" fmla="*/ 1600200 w 1600200"/>
                <a:gd name="connsiteY2-16" fmla="*/ 4763 h 800100"/>
                <a:gd name="connsiteX3-17" fmla="*/ 616743 w 1600200"/>
                <a:gd name="connsiteY3-18" fmla="*/ 0 h 800100"/>
                <a:gd name="connsiteX4-19" fmla="*/ 0 w 1600200"/>
                <a:gd name="connsiteY4-20" fmla="*/ 800100 h 800100"/>
                <a:gd name="connsiteX0-21" fmla="*/ 0 w 1600200"/>
                <a:gd name="connsiteY0-22" fmla="*/ 800100 h 800100"/>
                <a:gd name="connsiteX1-23" fmla="*/ 609600 w 1600200"/>
                <a:gd name="connsiteY1-24" fmla="*/ 800100 h 800100"/>
                <a:gd name="connsiteX2-25" fmla="*/ 1600200 w 1600200"/>
                <a:gd name="connsiteY2-26" fmla="*/ 4763 h 800100"/>
                <a:gd name="connsiteX3-27" fmla="*/ 616743 w 1600200"/>
                <a:gd name="connsiteY3-28" fmla="*/ 0 h 800100"/>
                <a:gd name="connsiteX4-29" fmla="*/ 0 w 1600200"/>
                <a:gd name="connsiteY4-30" fmla="*/ 800100 h 800100"/>
                <a:gd name="connsiteX0-31" fmla="*/ 0 w 1600200"/>
                <a:gd name="connsiteY0-32" fmla="*/ 800100 h 800100"/>
                <a:gd name="connsiteX1-33" fmla="*/ 609600 w 1600200"/>
                <a:gd name="connsiteY1-34" fmla="*/ 800100 h 800100"/>
                <a:gd name="connsiteX2-35" fmla="*/ 1600200 w 1600200"/>
                <a:gd name="connsiteY2-36" fmla="*/ 4763 h 800100"/>
                <a:gd name="connsiteX3-37" fmla="*/ 616743 w 1600200"/>
                <a:gd name="connsiteY3-38" fmla="*/ 0 h 800100"/>
                <a:gd name="connsiteX4-39" fmla="*/ 0 w 1600200"/>
                <a:gd name="connsiteY4-40" fmla="*/ 800100 h 8001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00200" h="800100">
                  <a:moveTo>
                    <a:pt x="0" y="800100"/>
                  </a:moveTo>
                  <a:lnTo>
                    <a:pt x="609600" y="800100"/>
                  </a:lnTo>
                  <a:cubicBezTo>
                    <a:pt x="756444" y="527845"/>
                    <a:pt x="1179513" y="174625"/>
                    <a:pt x="1600200" y="4763"/>
                  </a:cubicBezTo>
                  <a:lnTo>
                    <a:pt x="616743" y="0"/>
                  </a:lnTo>
                  <a:cubicBezTo>
                    <a:pt x="308768" y="261938"/>
                    <a:pt x="138906" y="531019"/>
                    <a:pt x="0" y="800100"/>
                  </a:cubicBezTo>
                  <a:close/>
                </a:path>
              </a:pathLst>
            </a:custGeom>
            <a:grpFill/>
            <a:ln w="3175">
              <a:noFill/>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a:ln>
                  <a:noFill/>
                </a:ln>
                <a:effectLst/>
                <a:latin typeface="Arial" panose="020B0604020202020204" pitchFamily="34" charset="0"/>
                <a:ea typeface="微软雅黑" panose="020B0503020204020204" pitchFamily="34" charset="-122"/>
                <a:cs typeface="MS PGothic" panose="020B0600070205080204" charset="-128"/>
                <a:sym typeface="Arial" panose="020B0604020202020204" pitchFamily="34" charset="0"/>
              </a:endParaRPr>
            </a:p>
          </p:txBody>
        </p:sp>
      </p:grpSp>
      <p:sp>
        <p:nvSpPr>
          <p:cNvPr id="18" name="Rectangle 32"/>
          <p:cNvSpPr>
            <a:spLocks noChangeArrowheads="1"/>
          </p:cNvSpPr>
          <p:nvPr/>
        </p:nvSpPr>
        <p:spPr bwMode="auto">
          <a:xfrm>
            <a:off x="863696" y="544760"/>
            <a:ext cx="6821487" cy="46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30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黑体" panose="02010609060101010101" pitchFamily="49" charset="-122"/>
                <a:sym typeface="Arial" panose="020B0604020202020204" pitchFamily="34" charset="0"/>
              </a:rPr>
              <a:t>目  录</a:t>
            </a:r>
            <a:endParaRPr kumimoji="0" lang="zh-CN" altLang="en-US" sz="30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Verdana" panose="020B0604030504040204"/>
              <a:sym typeface="Arial" panose="020B0604020202020204" pitchFamily="34" charset="0"/>
            </a:endParaRPr>
          </a:p>
        </p:txBody>
      </p:sp>
      <p:grpSp>
        <p:nvGrpSpPr>
          <p:cNvPr id="61" name="组合 60"/>
          <p:cNvGrpSpPr/>
          <p:nvPr/>
        </p:nvGrpSpPr>
        <p:grpSpPr>
          <a:xfrm>
            <a:off x="1037229" y="1320323"/>
            <a:ext cx="4825583" cy="3374680"/>
            <a:chOff x="1037229" y="1320323"/>
            <a:chExt cx="4825583" cy="3374680"/>
          </a:xfrm>
        </p:grpSpPr>
        <p:grpSp>
          <p:nvGrpSpPr>
            <p:cNvPr id="62" name="组合 61"/>
            <p:cNvGrpSpPr/>
            <p:nvPr/>
          </p:nvGrpSpPr>
          <p:grpSpPr>
            <a:xfrm>
              <a:off x="1037229" y="1320323"/>
              <a:ext cx="2212400" cy="850963"/>
              <a:chOff x="1508403" y="2543364"/>
              <a:chExt cx="3230494" cy="1242556"/>
            </a:xfrm>
          </p:grpSpPr>
          <p:sp>
            <p:nvSpPr>
              <p:cNvPr id="88" name="矩形 87"/>
              <p:cNvSpPr/>
              <p:nvPr/>
            </p:nvSpPr>
            <p:spPr>
              <a:xfrm>
                <a:off x="1508403" y="2543364"/>
                <a:ext cx="2996921" cy="1169658"/>
              </a:xfrm>
              <a:prstGeom prst="rect">
                <a:avLst/>
              </a:prstGeom>
              <a:gradFill>
                <a:gsLst>
                  <a:gs pos="0">
                    <a:schemeClr val="bg1">
                      <a:lumMod val="95000"/>
                    </a:schemeClr>
                  </a:gs>
                  <a:gs pos="60000">
                    <a:schemeClr val="bg1">
                      <a:lumMod val="95000"/>
                    </a:schemeClr>
                  </a:gs>
                </a:gsLst>
                <a:lin ang="2700000" scaled="0"/>
              </a:gra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rmAutofit/>
              </a:bodyPr>
              <a:lstStyle/>
              <a:p>
                <a:pPr algn="ctr" defTabSz="685165"/>
                <a:endParaRPr lang="zh-CN" altLang="en-US" sz="1400" b="1">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9" name="文本框 88"/>
              <p:cNvSpPr txBox="1"/>
              <p:nvPr/>
            </p:nvSpPr>
            <p:spPr>
              <a:xfrm>
                <a:off x="1625190" y="2699586"/>
                <a:ext cx="1701520" cy="461665"/>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16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基本信息</a:t>
                </a:r>
                <a:endParaRPr lang="en-US" altLang="zh-CN"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矩形 89"/>
              <p:cNvSpPr/>
              <p:nvPr/>
            </p:nvSpPr>
            <p:spPr>
              <a:xfrm>
                <a:off x="1625190" y="3156489"/>
                <a:ext cx="1701520" cy="338896"/>
              </a:xfrm>
              <a:prstGeom prst="rect">
                <a:avLst/>
              </a:prstGeom>
            </p:spPr>
            <p:txBody>
              <a:bodyPr wrap="square" anchor="t" anchorCtr="0">
                <a:spAutoFit/>
              </a:bodyPr>
              <a:lstStyle/>
              <a:p>
                <a:pPr>
                  <a:lnSpc>
                    <a:spcPct val="150000"/>
                  </a:lnSpc>
                </a:pPr>
                <a:r>
                  <a:rPr lang="en-US" altLang="zh-CN" sz="700">
                    <a:latin typeface="Arial" panose="020B0604020202020204" pitchFamily="34" charset="0"/>
                    <a:ea typeface="微软雅黑" panose="020B0503020204020204" pitchFamily="34" charset="-122"/>
                    <a:sym typeface="Arial" panose="020B0604020202020204" pitchFamily="34" charset="0"/>
                  </a:rPr>
                  <a:t>Basic Information</a:t>
                </a:r>
                <a:endParaRPr lang="en-US" altLang="zh-CN" sz="700" dirty="0">
                  <a:latin typeface="Arial" panose="020B0604020202020204" pitchFamily="34" charset="0"/>
                  <a:ea typeface="微软雅黑" panose="020B0503020204020204" pitchFamily="34" charset="-122"/>
                  <a:sym typeface="Arial" panose="020B0604020202020204" pitchFamily="34" charset="0"/>
                </a:endParaRPr>
              </a:p>
            </p:txBody>
          </p:sp>
          <p:sp>
            <p:nvSpPr>
              <p:cNvPr id="91" name="任意多边形: 形状 90"/>
              <p:cNvSpPr/>
              <p:nvPr/>
            </p:nvSpPr>
            <p:spPr>
              <a:xfrm>
                <a:off x="3443497" y="2769465"/>
                <a:ext cx="1295400" cy="1016455"/>
              </a:xfrm>
              <a:custGeom>
                <a:avLst/>
                <a:gdLst>
                  <a:gd name="connsiteX0" fmla="*/ 0 w 1295400"/>
                  <a:gd name="connsiteY0" fmla="*/ 0 h 1015662"/>
                  <a:gd name="connsiteX1" fmla="*/ 1295400 w 1295400"/>
                  <a:gd name="connsiteY1" fmla="*/ 0 h 1015662"/>
                  <a:gd name="connsiteX2" fmla="*/ 1295400 w 1295400"/>
                  <a:gd name="connsiteY2" fmla="*/ 1015662 h 1015662"/>
                  <a:gd name="connsiteX3" fmla="*/ 0 w 1295400"/>
                  <a:gd name="connsiteY3" fmla="*/ 1015662 h 1015662"/>
                  <a:gd name="connsiteX4" fmla="*/ 0 w 1295400"/>
                  <a:gd name="connsiteY4" fmla="*/ 0 h 1015662"/>
                  <a:gd name="connsiteX0-1" fmla="*/ 400050 w 1295400"/>
                  <a:gd name="connsiteY0-2" fmla="*/ 25400 h 1015662"/>
                  <a:gd name="connsiteX1-3" fmla="*/ 1295400 w 1295400"/>
                  <a:gd name="connsiteY1-4" fmla="*/ 0 h 1015662"/>
                  <a:gd name="connsiteX2-5" fmla="*/ 1295400 w 1295400"/>
                  <a:gd name="connsiteY2-6" fmla="*/ 1015662 h 1015662"/>
                  <a:gd name="connsiteX3-7" fmla="*/ 0 w 1295400"/>
                  <a:gd name="connsiteY3-8" fmla="*/ 1015662 h 1015662"/>
                  <a:gd name="connsiteX4-9" fmla="*/ 400050 w 1295400"/>
                  <a:gd name="connsiteY4-10" fmla="*/ 25400 h 1015662"/>
                  <a:gd name="connsiteX0-11" fmla="*/ 400050 w 1295400"/>
                  <a:gd name="connsiteY0-12" fmla="*/ 0 h 1016455"/>
                  <a:gd name="connsiteX1-13" fmla="*/ 1295400 w 1295400"/>
                  <a:gd name="connsiteY1-14" fmla="*/ 793 h 1016455"/>
                  <a:gd name="connsiteX2-15" fmla="*/ 1295400 w 1295400"/>
                  <a:gd name="connsiteY2-16" fmla="*/ 1016455 h 1016455"/>
                  <a:gd name="connsiteX3-17" fmla="*/ 0 w 1295400"/>
                  <a:gd name="connsiteY3-18" fmla="*/ 1016455 h 1016455"/>
                  <a:gd name="connsiteX4-19" fmla="*/ 400050 w 1295400"/>
                  <a:gd name="connsiteY4-20" fmla="*/ 0 h 10164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5400" h="1016455">
                    <a:moveTo>
                      <a:pt x="400050" y="0"/>
                    </a:moveTo>
                    <a:lnTo>
                      <a:pt x="1295400" y="793"/>
                    </a:lnTo>
                    <a:lnTo>
                      <a:pt x="1295400" y="1016455"/>
                    </a:lnTo>
                    <a:lnTo>
                      <a:pt x="0" y="1016455"/>
                    </a:lnTo>
                    <a:lnTo>
                      <a:pt x="400050" y="0"/>
                    </a:lnTo>
                    <a:close/>
                  </a:path>
                </a:pathLst>
              </a:custGeom>
              <a:solidFill>
                <a:schemeClr val="bg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rmAutofit/>
              </a:bodyPr>
              <a:lstStyle/>
              <a:p>
                <a:pPr algn="ctr" defTabSz="685165"/>
                <a:endParaRPr lang="zh-CN" altLang="en-US" sz="1400" b="1">
                  <a:solidFill>
                    <a:schemeClr val="accent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92" name="文本框 91"/>
              <p:cNvSpPr txBox="1"/>
              <p:nvPr/>
            </p:nvSpPr>
            <p:spPr>
              <a:xfrm>
                <a:off x="3863975" y="2954923"/>
                <a:ext cx="770548" cy="674112"/>
              </a:xfrm>
              <a:prstGeom prst="rect">
                <a:avLst/>
              </a:prstGeom>
              <a:noFill/>
              <a:effectLst/>
            </p:spPr>
            <p:txBody>
              <a:bodyPr wrap="none" rtlCol="0">
                <a:spAutoFit/>
              </a:bodyPr>
              <a:lstStyle>
                <a:defPPr>
                  <a:defRPr lang="zh-CN"/>
                </a:defPPr>
                <a:lvl1pPr>
                  <a:defRPr sz="3200" b="1">
                    <a:gradFill>
                      <a:gsLst>
                        <a:gs pos="0">
                          <a:schemeClr val="accent3">
                            <a:lumMod val="60000"/>
                            <a:lumOff val="40000"/>
                          </a:schemeClr>
                        </a:gs>
                        <a:gs pos="60000">
                          <a:schemeClr val="accent3"/>
                        </a:gs>
                      </a:gsLst>
                      <a:lin ang="2700000" scaled="0"/>
                    </a:gradFill>
                    <a:effectLst>
                      <a:outerShdw blurRad="76200" dist="50800" dir="5400000" algn="ctr" rotWithShape="0">
                        <a:schemeClr val="accent3">
                          <a:alpha val="20000"/>
                        </a:schemeClr>
                      </a:outerShdw>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sz="2400" dirty="0">
                    <a:solidFill>
                      <a:schemeClr val="tx1">
                        <a:lumMod val="50000"/>
                        <a:lumOff val="50000"/>
                      </a:schemeClr>
                    </a:solidFill>
                    <a:effectLst/>
                    <a:latin typeface="Arial" panose="020B0604020202020204" pitchFamily="34" charset="0"/>
                    <a:ea typeface="微软雅黑" panose="020B0503020204020204" pitchFamily="34" charset="-122"/>
                    <a:sym typeface="Arial" panose="020B0604020202020204" pitchFamily="34" charset="0"/>
                  </a:rPr>
                  <a:t>01</a:t>
                </a:r>
                <a:endParaRPr lang="en-US" altLang="zh-CN" sz="2400" dirty="0">
                  <a:solidFill>
                    <a:schemeClr val="tx1">
                      <a:lumMod val="50000"/>
                      <a:lumOff val="50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63" name="矩形 62"/>
            <p:cNvSpPr/>
            <p:nvPr/>
          </p:nvSpPr>
          <p:spPr>
            <a:xfrm>
              <a:off x="1037229" y="3617929"/>
              <a:ext cx="2052438" cy="801039"/>
            </a:xfrm>
            <a:prstGeom prst="rect">
              <a:avLst/>
            </a:prstGeom>
            <a:gradFill>
              <a:gsLst>
                <a:gs pos="0">
                  <a:schemeClr val="bg1">
                    <a:lumMod val="95000"/>
                  </a:schemeClr>
                </a:gs>
                <a:gs pos="60000">
                  <a:schemeClr val="bg1">
                    <a:lumMod val="95000"/>
                  </a:schemeClr>
                </a:gs>
              </a:gsLst>
              <a:lin ang="2700000" scaled="0"/>
            </a:gra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rmAutofit/>
            </a:bodyPr>
            <a:lstStyle/>
            <a:p>
              <a:pPr algn="ctr" defTabSz="685165"/>
              <a:endParaRPr lang="zh-CN" altLang="en-US" sz="14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4" name="文本框 63"/>
            <p:cNvSpPr txBox="1"/>
            <p:nvPr/>
          </p:nvSpPr>
          <p:spPr>
            <a:xfrm>
              <a:off x="1121339" y="3724917"/>
              <a:ext cx="1203826" cy="316171"/>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16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公平性</a:t>
              </a:r>
              <a:endParaRPr lang="en-US" altLang="zh-CN"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矩形 64"/>
            <p:cNvSpPr/>
            <p:nvPr/>
          </p:nvSpPr>
          <p:spPr>
            <a:xfrm>
              <a:off x="1121339" y="4037827"/>
              <a:ext cx="1203826" cy="232093"/>
            </a:xfrm>
            <a:prstGeom prst="rect">
              <a:avLst/>
            </a:prstGeom>
          </p:spPr>
          <p:txBody>
            <a:bodyPr wrap="square" anchor="t" anchorCtr="0">
              <a:spAutoFit/>
            </a:bodyPr>
            <a:lstStyle/>
            <a:p>
              <a:pPr>
                <a:lnSpc>
                  <a:spcPct val="150000"/>
                </a:lnSpc>
              </a:pPr>
              <a:r>
                <a:rPr lang="en-US" altLang="zh-CN" sz="700">
                  <a:latin typeface="Arial" panose="020B0604020202020204" pitchFamily="34" charset="0"/>
                  <a:ea typeface="微软雅黑" panose="020B0503020204020204" pitchFamily="34" charset="-122"/>
                  <a:sym typeface="Arial" panose="020B0604020202020204" pitchFamily="34" charset="0"/>
                </a:rPr>
                <a:t>Fairness</a:t>
              </a:r>
              <a:endParaRPr lang="en-US" altLang="zh-CN" sz="700" dirty="0">
                <a:latin typeface="Arial" panose="020B0604020202020204" pitchFamily="34" charset="0"/>
                <a:ea typeface="微软雅黑" panose="020B0503020204020204" pitchFamily="34" charset="-122"/>
                <a:sym typeface="Arial" panose="020B0604020202020204" pitchFamily="34" charset="0"/>
              </a:endParaRPr>
            </a:p>
          </p:txBody>
        </p:sp>
        <p:sp>
          <p:nvSpPr>
            <p:cNvPr id="66" name="任意多边形: 形状 65"/>
            <p:cNvSpPr/>
            <p:nvPr/>
          </p:nvSpPr>
          <p:spPr>
            <a:xfrm>
              <a:off x="2362476" y="3772774"/>
              <a:ext cx="887153" cy="696118"/>
            </a:xfrm>
            <a:custGeom>
              <a:avLst/>
              <a:gdLst>
                <a:gd name="connsiteX0" fmla="*/ 0 w 1295400"/>
                <a:gd name="connsiteY0" fmla="*/ 0 h 1015662"/>
                <a:gd name="connsiteX1" fmla="*/ 1295400 w 1295400"/>
                <a:gd name="connsiteY1" fmla="*/ 0 h 1015662"/>
                <a:gd name="connsiteX2" fmla="*/ 1295400 w 1295400"/>
                <a:gd name="connsiteY2" fmla="*/ 1015662 h 1015662"/>
                <a:gd name="connsiteX3" fmla="*/ 0 w 1295400"/>
                <a:gd name="connsiteY3" fmla="*/ 1015662 h 1015662"/>
                <a:gd name="connsiteX4" fmla="*/ 0 w 1295400"/>
                <a:gd name="connsiteY4" fmla="*/ 0 h 1015662"/>
                <a:gd name="connsiteX0-1" fmla="*/ 400050 w 1295400"/>
                <a:gd name="connsiteY0-2" fmla="*/ 25400 h 1015662"/>
                <a:gd name="connsiteX1-3" fmla="*/ 1295400 w 1295400"/>
                <a:gd name="connsiteY1-4" fmla="*/ 0 h 1015662"/>
                <a:gd name="connsiteX2-5" fmla="*/ 1295400 w 1295400"/>
                <a:gd name="connsiteY2-6" fmla="*/ 1015662 h 1015662"/>
                <a:gd name="connsiteX3-7" fmla="*/ 0 w 1295400"/>
                <a:gd name="connsiteY3-8" fmla="*/ 1015662 h 1015662"/>
                <a:gd name="connsiteX4-9" fmla="*/ 400050 w 1295400"/>
                <a:gd name="connsiteY4-10" fmla="*/ 25400 h 1015662"/>
                <a:gd name="connsiteX0-11" fmla="*/ 400050 w 1295400"/>
                <a:gd name="connsiteY0-12" fmla="*/ 0 h 1016455"/>
                <a:gd name="connsiteX1-13" fmla="*/ 1295400 w 1295400"/>
                <a:gd name="connsiteY1-14" fmla="*/ 793 h 1016455"/>
                <a:gd name="connsiteX2-15" fmla="*/ 1295400 w 1295400"/>
                <a:gd name="connsiteY2-16" fmla="*/ 1016455 h 1016455"/>
                <a:gd name="connsiteX3-17" fmla="*/ 0 w 1295400"/>
                <a:gd name="connsiteY3-18" fmla="*/ 1016455 h 1016455"/>
                <a:gd name="connsiteX4-19" fmla="*/ 400050 w 1295400"/>
                <a:gd name="connsiteY4-20" fmla="*/ 0 h 10164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5400" h="1016455">
                  <a:moveTo>
                    <a:pt x="400050" y="0"/>
                  </a:moveTo>
                  <a:lnTo>
                    <a:pt x="1295400" y="793"/>
                  </a:lnTo>
                  <a:lnTo>
                    <a:pt x="1295400" y="1016455"/>
                  </a:lnTo>
                  <a:lnTo>
                    <a:pt x="0" y="1016455"/>
                  </a:lnTo>
                  <a:lnTo>
                    <a:pt x="400050" y="0"/>
                  </a:lnTo>
                  <a:close/>
                </a:path>
              </a:pathLst>
            </a:custGeom>
            <a:solidFill>
              <a:schemeClr val="bg1"/>
            </a:solidFill>
            <a:ln w="57150" cap="rnd">
              <a:noFill/>
              <a:prstDash val="solid"/>
              <a:round/>
            </a:ln>
            <a:effectLst>
              <a:outerShdw blurRad="762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rmAutofit/>
            </a:bodyPr>
            <a:lstStyle/>
            <a:p>
              <a:pPr algn="ctr" defTabSz="685165"/>
              <a:endParaRPr lang="zh-CN" altLang="en-US" sz="1400" b="1">
                <a:solidFill>
                  <a:schemeClr val="accent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7" name="文本框 66"/>
            <p:cNvSpPr txBox="1"/>
            <p:nvPr/>
          </p:nvSpPr>
          <p:spPr>
            <a:xfrm>
              <a:off x="2650440" y="3899785"/>
              <a:ext cx="527709" cy="461665"/>
            </a:xfrm>
            <a:prstGeom prst="rect">
              <a:avLst/>
            </a:prstGeom>
            <a:noFill/>
            <a:effectLst/>
          </p:spPr>
          <p:txBody>
            <a:bodyPr wrap="none" rtlCol="0">
              <a:spAutoFit/>
            </a:bodyPr>
            <a:lstStyle>
              <a:defPPr>
                <a:defRPr lang="zh-CN"/>
              </a:defPPr>
              <a:lvl1pPr>
                <a:defRPr sz="3200" b="1">
                  <a:gradFill>
                    <a:gsLst>
                      <a:gs pos="0">
                        <a:schemeClr val="accent3">
                          <a:lumMod val="60000"/>
                          <a:lumOff val="40000"/>
                        </a:schemeClr>
                      </a:gs>
                      <a:gs pos="60000">
                        <a:schemeClr val="accent3"/>
                      </a:gs>
                    </a:gsLst>
                    <a:lin ang="2700000" scaled="0"/>
                  </a:gradFill>
                  <a:effectLst>
                    <a:outerShdw blurRad="76200" dist="50800" dir="5400000" algn="ctr" rotWithShape="0">
                      <a:schemeClr val="accent3">
                        <a:alpha val="20000"/>
                      </a:schemeClr>
                    </a:outerShdw>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sz="2400" dirty="0">
                  <a:solidFill>
                    <a:schemeClr val="tx1">
                      <a:lumMod val="50000"/>
                      <a:lumOff val="50000"/>
                    </a:schemeClr>
                  </a:solidFill>
                  <a:effectLst/>
                  <a:latin typeface="Arial" panose="020B0604020202020204" pitchFamily="34" charset="0"/>
                  <a:ea typeface="微软雅黑" panose="020B0503020204020204" pitchFamily="34" charset="-122"/>
                  <a:sym typeface="Arial" panose="020B0604020202020204" pitchFamily="34" charset="0"/>
                </a:rPr>
                <a:t>05</a:t>
              </a:r>
              <a:endParaRPr lang="en-US" altLang="zh-CN" sz="2400" dirty="0">
                <a:solidFill>
                  <a:schemeClr val="tx1">
                    <a:lumMod val="50000"/>
                    <a:lumOff val="50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68" name="矩形 67"/>
            <p:cNvSpPr/>
            <p:nvPr/>
          </p:nvSpPr>
          <p:spPr>
            <a:xfrm>
              <a:off x="1037229" y="2469123"/>
              <a:ext cx="2052438" cy="801040"/>
            </a:xfrm>
            <a:prstGeom prst="rect">
              <a:avLst/>
            </a:prstGeom>
            <a:gradFill>
              <a:gsLst>
                <a:gs pos="1000">
                  <a:srgbClr val="63A6B7"/>
                </a:gs>
                <a:gs pos="60000">
                  <a:srgbClr val="1D8D8D"/>
                </a:gs>
              </a:gsLst>
              <a:lin ang="2700000" scaled="0"/>
            </a:gradFill>
            <a:ln w="57150" cap="rnd">
              <a:noFill/>
              <a:prstDash val="solid"/>
              <a:round/>
            </a:ln>
            <a:effectLst>
              <a:outerShdw blurRad="762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p>
              <a:pPr algn="ctr" defTabSz="685165"/>
              <a:endParaRPr lang="zh-CN" altLang="en-US" sz="140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9" name="文本框 68"/>
            <p:cNvSpPr txBox="1"/>
            <p:nvPr/>
          </p:nvSpPr>
          <p:spPr>
            <a:xfrm>
              <a:off x="1117210" y="2576112"/>
              <a:ext cx="1165284" cy="316171"/>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160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有效性</a:t>
              </a:r>
              <a:endParaRPr lang="en-US" altLang="zh-CN" sz="16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0" name="矩形 69"/>
            <p:cNvSpPr/>
            <p:nvPr/>
          </p:nvSpPr>
          <p:spPr>
            <a:xfrm>
              <a:off x="1117210" y="2889023"/>
              <a:ext cx="1165284" cy="232093"/>
            </a:xfrm>
            <a:prstGeom prst="rect">
              <a:avLst/>
            </a:prstGeom>
          </p:spPr>
          <p:txBody>
            <a:bodyPr wrap="square" anchor="t" anchorCtr="0">
              <a:spAutoFit/>
            </a:bodyPr>
            <a:lstStyle/>
            <a:p>
              <a:pPr>
                <a:lnSpc>
                  <a:spcPct val="150000"/>
                </a:lnSpc>
              </a:pPr>
              <a:r>
                <a:rPr lang="en-US" altLang="zh-CN" sz="70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Effectiveness</a:t>
              </a:r>
              <a:endParaRPr lang="en-US" altLang="zh-CN" sz="7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1" name="任意多边形: 形状 70"/>
            <p:cNvSpPr/>
            <p:nvPr/>
          </p:nvSpPr>
          <p:spPr>
            <a:xfrm>
              <a:off x="2362476" y="2623969"/>
              <a:ext cx="887153" cy="696119"/>
            </a:xfrm>
            <a:custGeom>
              <a:avLst/>
              <a:gdLst>
                <a:gd name="connsiteX0" fmla="*/ 0 w 1295400"/>
                <a:gd name="connsiteY0" fmla="*/ 0 h 1015662"/>
                <a:gd name="connsiteX1" fmla="*/ 1295400 w 1295400"/>
                <a:gd name="connsiteY1" fmla="*/ 0 h 1015662"/>
                <a:gd name="connsiteX2" fmla="*/ 1295400 w 1295400"/>
                <a:gd name="connsiteY2" fmla="*/ 1015662 h 1015662"/>
                <a:gd name="connsiteX3" fmla="*/ 0 w 1295400"/>
                <a:gd name="connsiteY3" fmla="*/ 1015662 h 1015662"/>
                <a:gd name="connsiteX4" fmla="*/ 0 w 1295400"/>
                <a:gd name="connsiteY4" fmla="*/ 0 h 1015662"/>
                <a:gd name="connsiteX0-1" fmla="*/ 400050 w 1295400"/>
                <a:gd name="connsiteY0-2" fmla="*/ 25400 h 1015662"/>
                <a:gd name="connsiteX1-3" fmla="*/ 1295400 w 1295400"/>
                <a:gd name="connsiteY1-4" fmla="*/ 0 h 1015662"/>
                <a:gd name="connsiteX2-5" fmla="*/ 1295400 w 1295400"/>
                <a:gd name="connsiteY2-6" fmla="*/ 1015662 h 1015662"/>
                <a:gd name="connsiteX3-7" fmla="*/ 0 w 1295400"/>
                <a:gd name="connsiteY3-8" fmla="*/ 1015662 h 1015662"/>
                <a:gd name="connsiteX4-9" fmla="*/ 400050 w 1295400"/>
                <a:gd name="connsiteY4-10" fmla="*/ 25400 h 1015662"/>
                <a:gd name="connsiteX0-11" fmla="*/ 400050 w 1295400"/>
                <a:gd name="connsiteY0-12" fmla="*/ 0 h 1016455"/>
                <a:gd name="connsiteX1-13" fmla="*/ 1295400 w 1295400"/>
                <a:gd name="connsiteY1-14" fmla="*/ 793 h 1016455"/>
                <a:gd name="connsiteX2-15" fmla="*/ 1295400 w 1295400"/>
                <a:gd name="connsiteY2-16" fmla="*/ 1016455 h 1016455"/>
                <a:gd name="connsiteX3-17" fmla="*/ 0 w 1295400"/>
                <a:gd name="connsiteY3-18" fmla="*/ 1016455 h 1016455"/>
                <a:gd name="connsiteX4-19" fmla="*/ 400050 w 1295400"/>
                <a:gd name="connsiteY4-20" fmla="*/ 0 h 10164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5400" h="1016455">
                  <a:moveTo>
                    <a:pt x="400050" y="0"/>
                  </a:moveTo>
                  <a:lnTo>
                    <a:pt x="1295400" y="793"/>
                  </a:lnTo>
                  <a:lnTo>
                    <a:pt x="1295400" y="1016455"/>
                  </a:lnTo>
                  <a:lnTo>
                    <a:pt x="0" y="1016455"/>
                  </a:lnTo>
                  <a:lnTo>
                    <a:pt x="400050" y="0"/>
                  </a:lnTo>
                  <a:close/>
                </a:path>
              </a:pathLst>
            </a:custGeom>
            <a:solidFill>
              <a:schemeClr val="bg1"/>
            </a:solidFill>
            <a:ln w="57150" cap="rnd">
              <a:noFill/>
              <a:prstDash val="solid"/>
              <a:round/>
            </a:ln>
            <a:effectLst>
              <a:outerShdw blurRad="762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rmAutofit/>
            </a:bodyPr>
            <a:lstStyle/>
            <a:p>
              <a:pPr algn="ctr" defTabSz="685165"/>
              <a:endParaRPr lang="zh-CN" altLang="en-US" sz="1400" b="1">
                <a:solidFill>
                  <a:schemeClr val="accent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2" name="文本框 71"/>
            <p:cNvSpPr txBox="1"/>
            <p:nvPr/>
          </p:nvSpPr>
          <p:spPr>
            <a:xfrm>
              <a:off x="2650439" y="2750981"/>
              <a:ext cx="527709" cy="461665"/>
            </a:xfrm>
            <a:prstGeom prst="rect">
              <a:avLst/>
            </a:prstGeom>
            <a:noFill/>
            <a:effectLst/>
          </p:spPr>
          <p:txBody>
            <a:bodyPr wrap="none" rtlCol="0">
              <a:spAutoFit/>
            </a:bodyPr>
            <a:lstStyle>
              <a:defPPr>
                <a:defRPr lang="zh-CN"/>
              </a:defPPr>
              <a:lvl1pPr>
                <a:defRPr sz="3200" b="1">
                  <a:gradFill>
                    <a:gsLst>
                      <a:gs pos="0">
                        <a:schemeClr val="accent3">
                          <a:lumMod val="60000"/>
                          <a:lumOff val="40000"/>
                        </a:schemeClr>
                      </a:gs>
                      <a:gs pos="60000">
                        <a:schemeClr val="accent3"/>
                      </a:gs>
                    </a:gsLst>
                    <a:lin ang="2700000" scaled="0"/>
                  </a:gradFill>
                  <a:effectLst>
                    <a:outerShdw blurRad="76200" dist="50800" dir="5400000" algn="ctr" rotWithShape="0">
                      <a:schemeClr val="accent3">
                        <a:alpha val="20000"/>
                      </a:schemeClr>
                    </a:outerShdw>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sz="2400" dirty="0">
                  <a:solidFill>
                    <a:schemeClr val="tx1">
                      <a:lumMod val="50000"/>
                      <a:lumOff val="50000"/>
                    </a:schemeClr>
                  </a:solidFill>
                  <a:effectLst/>
                  <a:latin typeface="Arial" panose="020B0604020202020204" pitchFamily="34" charset="0"/>
                  <a:ea typeface="微软雅黑" panose="020B0503020204020204" pitchFamily="34" charset="-122"/>
                  <a:sym typeface="Arial" panose="020B0604020202020204" pitchFamily="34" charset="0"/>
                </a:rPr>
                <a:t>03</a:t>
              </a:r>
              <a:endParaRPr lang="en-US" altLang="zh-CN" sz="2400" dirty="0">
                <a:solidFill>
                  <a:schemeClr val="tx1">
                    <a:lumMod val="50000"/>
                    <a:lumOff val="50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73" name="矩形 72"/>
            <p:cNvSpPr/>
            <p:nvPr/>
          </p:nvSpPr>
          <p:spPr>
            <a:xfrm>
              <a:off x="3650412" y="2695235"/>
              <a:ext cx="2052437" cy="801040"/>
            </a:xfrm>
            <a:prstGeom prst="rect">
              <a:avLst/>
            </a:prstGeom>
            <a:gradFill>
              <a:gsLst>
                <a:gs pos="0">
                  <a:schemeClr val="bg1">
                    <a:lumMod val="95000"/>
                  </a:schemeClr>
                </a:gs>
                <a:gs pos="60000">
                  <a:schemeClr val="bg1">
                    <a:lumMod val="95000"/>
                  </a:schemeClr>
                </a:gs>
              </a:gsLst>
              <a:lin ang="2700000" scaled="0"/>
            </a:gra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rmAutofit/>
            </a:bodyPr>
            <a:lstStyle/>
            <a:p>
              <a:pPr algn="ctr" defTabSz="685165"/>
              <a:endParaRPr lang="zh-CN" altLang="en-US" sz="14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4" name="文本框 73"/>
            <p:cNvSpPr txBox="1"/>
            <p:nvPr/>
          </p:nvSpPr>
          <p:spPr>
            <a:xfrm>
              <a:off x="3734521" y="2802224"/>
              <a:ext cx="1203826" cy="316171"/>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16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创新性</a:t>
              </a:r>
              <a:endParaRPr lang="en-US" altLang="zh-CN"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矩形 74"/>
            <p:cNvSpPr/>
            <p:nvPr/>
          </p:nvSpPr>
          <p:spPr>
            <a:xfrm>
              <a:off x="3734521" y="3115134"/>
              <a:ext cx="1203826" cy="232093"/>
            </a:xfrm>
            <a:prstGeom prst="rect">
              <a:avLst/>
            </a:prstGeom>
          </p:spPr>
          <p:txBody>
            <a:bodyPr wrap="square" anchor="t" anchorCtr="0">
              <a:spAutoFit/>
            </a:bodyPr>
            <a:lstStyle/>
            <a:p>
              <a:pPr>
                <a:lnSpc>
                  <a:spcPct val="150000"/>
                </a:lnSpc>
              </a:pPr>
              <a:r>
                <a:rPr lang="en-US" altLang="zh-CN" sz="700">
                  <a:latin typeface="Arial" panose="020B0604020202020204" pitchFamily="34" charset="0"/>
                  <a:ea typeface="微软雅黑" panose="020B0503020204020204" pitchFamily="34" charset="-122"/>
                  <a:sym typeface="Arial" panose="020B0604020202020204" pitchFamily="34" charset="0"/>
                </a:rPr>
                <a:t>Innovation</a:t>
              </a:r>
              <a:endParaRPr lang="en-US" altLang="zh-CN" sz="700" dirty="0">
                <a:latin typeface="Arial" panose="020B0604020202020204" pitchFamily="34" charset="0"/>
                <a:ea typeface="微软雅黑" panose="020B0503020204020204" pitchFamily="34" charset="-122"/>
                <a:sym typeface="Arial" panose="020B0604020202020204" pitchFamily="34" charset="0"/>
              </a:endParaRPr>
            </a:p>
          </p:txBody>
        </p:sp>
        <p:sp>
          <p:nvSpPr>
            <p:cNvPr id="76" name="任意多边形: 形状 75"/>
            <p:cNvSpPr/>
            <p:nvPr/>
          </p:nvSpPr>
          <p:spPr>
            <a:xfrm>
              <a:off x="4975659" y="2850080"/>
              <a:ext cx="887153" cy="696119"/>
            </a:xfrm>
            <a:custGeom>
              <a:avLst/>
              <a:gdLst>
                <a:gd name="connsiteX0" fmla="*/ 0 w 1295400"/>
                <a:gd name="connsiteY0" fmla="*/ 0 h 1015662"/>
                <a:gd name="connsiteX1" fmla="*/ 1295400 w 1295400"/>
                <a:gd name="connsiteY1" fmla="*/ 0 h 1015662"/>
                <a:gd name="connsiteX2" fmla="*/ 1295400 w 1295400"/>
                <a:gd name="connsiteY2" fmla="*/ 1015662 h 1015662"/>
                <a:gd name="connsiteX3" fmla="*/ 0 w 1295400"/>
                <a:gd name="connsiteY3" fmla="*/ 1015662 h 1015662"/>
                <a:gd name="connsiteX4" fmla="*/ 0 w 1295400"/>
                <a:gd name="connsiteY4" fmla="*/ 0 h 1015662"/>
                <a:gd name="connsiteX0-1" fmla="*/ 400050 w 1295400"/>
                <a:gd name="connsiteY0-2" fmla="*/ 25400 h 1015662"/>
                <a:gd name="connsiteX1-3" fmla="*/ 1295400 w 1295400"/>
                <a:gd name="connsiteY1-4" fmla="*/ 0 h 1015662"/>
                <a:gd name="connsiteX2-5" fmla="*/ 1295400 w 1295400"/>
                <a:gd name="connsiteY2-6" fmla="*/ 1015662 h 1015662"/>
                <a:gd name="connsiteX3-7" fmla="*/ 0 w 1295400"/>
                <a:gd name="connsiteY3-8" fmla="*/ 1015662 h 1015662"/>
                <a:gd name="connsiteX4-9" fmla="*/ 400050 w 1295400"/>
                <a:gd name="connsiteY4-10" fmla="*/ 25400 h 1015662"/>
                <a:gd name="connsiteX0-11" fmla="*/ 400050 w 1295400"/>
                <a:gd name="connsiteY0-12" fmla="*/ 0 h 1016455"/>
                <a:gd name="connsiteX1-13" fmla="*/ 1295400 w 1295400"/>
                <a:gd name="connsiteY1-14" fmla="*/ 793 h 1016455"/>
                <a:gd name="connsiteX2-15" fmla="*/ 1295400 w 1295400"/>
                <a:gd name="connsiteY2-16" fmla="*/ 1016455 h 1016455"/>
                <a:gd name="connsiteX3-17" fmla="*/ 0 w 1295400"/>
                <a:gd name="connsiteY3-18" fmla="*/ 1016455 h 1016455"/>
                <a:gd name="connsiteX4-19" fmla="*/ 400050 w 1295400"/>
                <a:gd name="connsiteY4-20" fmla="*/ 0 h 10164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5400" h="1016455">
                  <a:moveTo>
                    <a:pt x="400050" y="0"/>
                  </a:moveTo>
                  <a:lnTo>
                    <a:pt x="1295400" y="793"/>
                  </a:lnTo>
                  <a:lnTo>
                    <a:pt x="1295400" y="1016455"/>
                  </a:lnTo>
                  <a:lnTo>
                    <a:pt x="0" y="1016455"/>
                  </a:lnTo>
                  <a:lnTo>
                    <a:pt x="400050" y="0"/>
                  </a:lnTo>
                  <a:close/>
                </a:path>
              </a:pathLst>
            </a:custGeom>
            <a:solidFill>
              <a:schemeClr val="bg1"/>
            </a:solidFill>
            <a:ln w="57150" cap="rnd">
              <a:noFill/>
              <a:prstDash val="solid"/>
              <a:round/>
            </a:ln>
            <a:effectLst>
              <a:outerShdw blurRad="762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rmAutofit/>
            </a:bodyPr>
            <a:lstStyle/>
            <a:p>
              <a:pPr algn="ctr" defTabSz="685165"/>
              <a:endParaRPr lang="zh-CN" altLang="en-US" sz="1400" b="1">
                <a:solidFill>
                  <a:schemeClr val="accent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7" name="文本框 76"/>
            <p:cNvSpPr txBox="1"/>
            <p:nvPr/>
          </p:nvSpPr>
          <p:spPr>
            <a:xfrm>
              <a:off x="5263622" y="2977092"/>
              <a:ext cx="527709" cy="461665"/>
            </a:xfrm>
            <a:prstGeom prst="rect">
              <a:avLst/>
            </a:prstGeom>
            <a:noFill/>
            <a:effectLst/>
          </p:spPr>
          <p:txBody>
            <a:bodyPr wrap="none" rtlCol="0">
              <a:spAutoFit/>
            </a:bodyPr>
            <a:lstStyle>
              <a:defPPr>
                <a:defRPr lang="zh-CN"/>
              </a:defPPr>
              <a:lvl1pPr>
                <a:defRPr sz="3200" b="1">
                  <a:gradFill>
                    <a:gsLst>
                      <a:gs pos="0">
                        <a:schemeClr val="accent3">
                          <a:lumMod val="60000"/>
                          <a:lumOff val="40000"/>
                        </a:schemeClr>
                      </a:gs>
                      <a:gs pos="60000">
                        <a:schemeClr val="accent3"/>
                      </a:gs>
                    </a:gsLst>
                    <a:lin ang="2700000" scaled="0"/>
                  </a:gradFill>
                  <a:effectLst>
                    <a:outerShdw blurRad="76200" dist="50800" dir="5400000" algn="ctr" rotWithShape="0">
                      <a:schemeClr val="accent3">
                        <a:alpha val="20000"/>
                      </a:schemeClr>
                    </a:outerShdw>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sz="2400">
                  <a:solidFill>
                    <a:schemeClr val="tx1">
                      <a:lumMod val="50000"/>
                      <a:lumOff val="50000"/>
                    </a:schemeClr>
                  </a:solidFill>
                  <a:effectLst/>
                  <a:latin typeface="Arial" panose="020B0604020202020204" pitchFamily="34" charset="0"/>
                  <a:ea typeface="微软雅黑" panose="020B0503020204020204" pitchFamily="34" charset="-122"/>
                  <a:sym typeface="Arial" panose="020B0604020202020204" pitchFamily="34" charset="0"/>
                </a:rPr>
                <a:t>04</a:t>
              </a:r>
              <a:endParaRPr lang="en-US" altLang="zh-CN" sz="2400" dirty="0">
                <a:solidFill>
                  <a:schemeClr val="tx1">
                    <a:lumMod val="50000"/>
                    <a:lumOff val="50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78" name="矩形 77"/>
            <p:cNvSpPr/>
            <p:nvPr/>
          </p:nvSpPr>
          <p:spPr>
            <a:xfrm>
              <a:off x="3650412" y="1546434"/>
              <a:ext cx="2052438" cy="801039"/>
            </a:xfrm>
            <a:prstGeom prst="rect">
              <a:avLst/>
            </a:prstGeom>
            <a:gradFill>
              <a:gsLst>
                <a:gs pos="1000">
                  <a:srgbClr val="63A6B7"/>
                </a:gs>
                <a:gs pos="60000">
                  <a:srgbClr val="1D8D8D"/>
                </a:gs>
              </a:gsLst>
              <a:lin ang="2700000" scaled="0"/>
            </a:gradFill>
            <a:ln w="57150" cap="rnd">
              <a:noFill/>
              <a:prstDash val="solid"/>
              <a:round/>
            </a:ln>
            <a:effectLst>
              <a:outerShdw blurRad="762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p>
              <a:pPr algn="ctr" defTabSz="685165"/>
              <a:endParaRPr lang="zh-CN" altLang="en-US" sz="140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9" name="文本框 78"/>
            <p:cNvSpPr txBox="1"/>
            <p:nvPr/>
          </p:nvSpPr>
          <p:spPr>
            <a:xfrm>
              <a:off x="3730393" y="1653422"/>
              <a:ext cx="1165284" cy="316171"/>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160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安全性</a:t>
              </a:r>
              <a:endParaRPr lang="en-US" altLang="zh-CN" sz="16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0" name="矩形 79"/>
            <p:cNvSpPr/>
            <p:nvPr/>
          </p:nvSpPr>
          <p:spPr>
            <a:xfrm>
              <a:off x="3730393" y="1966332"/>
              <a:ext cx="1165284" cy="232093"/>
            </a:xfrm>
            <a:prstGeom prst="rect">
              <a:avLst/>
            </a:prstGeom>
          </p:spPr>
          <p:txBody>
            <a:bodyPr wrap="square" anchor="t" anchorCtr="0">
              <a:spAutoFit/>
            </a:bodyPr>
            <a:lstStyle/>
            <a:p>
              <a:pPr>
                <a:lnSpc>
                  <a:spcPct val="150000"/>
                </a:lnSpc>
              </a:pPr>
              <a:r>
                <a:rPr lang="en-US" altLang="zh-CN" sz="70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Security</a:t>
              </a:r>
              <a:endParaRPr lang="en-US" altLang="zh-CN" sz="7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1" name="任意多边形: 形状 80"/>
            <p:cNvSpPr/>
            <p:nvPr/>
          </p:nvSpPr>
          <p:spPr>
            <a:xfrm>
              <a:off x="4975659" y="1701279"/>
              <a:ext cx="887153" cy="696118"/>
            </a:xfrm>
            <a:custGeom>
              <a:avLst/>
              <a:gdLst>
                <a:gd name="connsiteX0" fmla="*/ 0 w 1295400"/>
                <a:gd name="connsiteY0" fmla="*/ 0 h 1015662"/>
                <a:gd name="connsiteX1" fmla="*/ 1295400 w 1295400"/>
                <a:gd name="connsiteY1" fmla="*/ 0 h 1015662"/>
                <a:gd name="connsiteX2" fmla="*/ 1295400 w 1295400"/>
                <a:gd name="connsiteY2" fmla="*/ 1015662 h 1015662"/>
                <a:gd name="connsiteX3" fmla="*/ 0 w 1295400"/>
                <a:gd name="connsiteY3" fmla="*/ 1015662 h 1015662"/>
                <a:gd name="connsiteX4" fmla="*/ 0 w 1295400"/>
                <a:gd name="connsiteY4" fmla="*/ 0 h 1015662"/>
                <a:gd name="connsiteX0-1" fmla="*/ 400050 w 1295400"/>
                <a:gd name="connsiteY0-2" fmla="*/ 25400 h 1015662"/>
                <a:gd name="connsiteX1-3" fmla="*/ 1295400 w 1295400"/>
                <a:gd name="connsiteY1-4" fmla="*/ 0 h 1015662"/>
                <a:gd name="connsiteX2-5" fmla="*/ 1295400 w 1295400"/>
                <a:gd name="connsiteY2-6" fmla="*/ 1015662 h 1015662"/>
                <a:gd name="connsiteX3-7" fmla="*/ 0 w 1295400"/>
                <a:gd name="connsiteY3-8" fmla="*/ 1015662 h 1015662"/>
                <a:gd name="connsiteX4-9" fmla="*/ 400050 w 1295400"/>
                <a:gd name="connsiteY4-10" fmla="*/ 25400 h 1015662"/>
                <a:gd name="connsiteX0-11" fmla="*/ 400050 w 1295400"/>
                <a:gd name="connsiteY0-12" fmla="*/ 0 h 1016455"/>
                <a:gd name="connsiteX1-13" fmla="*/ 1295400 w 1295400"/>
                <a:gd name="connsiteY1-14" fmla="*/ 793 h 1016455"/>
                <a:gd name="connsiteX2-15" fmla="*/ 1295400 w 1295400"/>
                <a:gd name="connsiteY2-16" fmla="*/ 1016455 h 1016455"/>
                <a:gd name="connsiteX3-17" fmla="*/ 0 w 1295400"/>
                <a:gd name="connsiteY3-18" fmla="*/ 1016455 h 1016455"/>
                <a:gd name="connsiteX4-19" fmla="*/ 400050 w 1295400"/>
                <a:gd name="connsiteY4-20" fmla="*/ 0 h 10164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5400" h="1016455">
                  <a:moveTo>
                    <a:pt x="400050" y="0"/>
                  </a:moveTo>
                  <a:lnTo>
                    <a:pt x="1295400" y="793"/>
                  </a:lnTo>
                  <a:lnTo>
                    <a:pt x="1295400" y="1016455"/>
                  </a:lnTo>
                  <a:lnTo>
                    <a:pt x="0" y="1016455"/>
                  </a:lnTo>
                  <a:lnTo>
                    <a:pt x="400050" y="0"/>
                  </a:lnTo>
                  <a:close/>
                </a:path>
              </a:pathLst>
            </a:custGeom>
            <a:solidFill>
              <a:schemeClr val="bg1"/>
            </a:solidFill>
            <a:ln w="57150" cap="rnd">
              <a:noFill/>
              <a:prstDash val="solid"/>
              <a:round/>
            </a:ln>
            <a:effectLst>
              <a:outerShdw blurRad="762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rmAutofit/>
            </a:bodyPr>
            <a:lstStyle/>
            <a:p>
              <a:pPr algn="ctr" defTabSz="685165"/>
              <a:endParaRPr lang="zh-CN" altLang="en-US" sz="1400" b="1">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2" name="文本框 81"/>
            <p:cNvSpPr txBox="1"/>
            <p:nvPr/>
          </p:nvSpPr>
          <p:spPr>
            <a:xfrm>
              <a:off x="5263623" y="1828290"/>
              <a:ext cx="527709" cy="461665"/>
            </a:xfrm>
            <a:prstGeom prst="rect">
              <a:avLst/>
            </a:prstGeom>
            <a:noFill/>
            <a:effectLst/>
          </p:spPr>
          <p:txBody>
            <a:bodyPr wrap="none" rtlCol="0">
              <a:spAutoFit/>
            </a:bodyPr>
            <a:lstStyle>
              <a:defPPr>
                <a:defRPr lang="zh-CN"/>
              </a:defPPr>
              <a:lvl1pPr>
                <a:defRPr sz="3200" b="1">
                  <a:gradFill>
                    <a:gsLst>
                      <a:gs pos="0">
                        <a:schemeClr val="accent3">
                          <a:lumMod val="60000"/>
                          <a:lumOff val="40000"/>
                        </a:schemeClr>
                      </a:gs>
                      <a:gs pos="60000">
                        <a:schemeClr val="accent3"/>
                      </a:gs>
                    </a:gsLst>
                    <a:lin ang="2700000" scaled="0"/>
                  </a:gradFill>
                  <a:effectLst>
                    <a:outerShdw blurRad="76200" dist="50800" dir="5400000" algn="ctr" rotWithShape="0">
                      <a:schemeClr val="accent3">
                        <a:alpha val="20000"/>
                      </a:schemeClr>
                    </a:outerShdw>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sz="2400">
                  <a:solidFill>
                    <a:schemeClr val="tx1">
                      <a:lumMod val="50000"/>
                      <a:lumOff val="50000"/>
                    </a:schemeClr>
                  </a:solidFill>
                  <a:effectLst/>
                  <a:latin typeface="Arial" panose="020B0604020202020204" pitchFamily="34" charset="0"/>
                  <a:ea typeface="微软雅黑" panose="020B0503020204020204" pitchFamily="34" charset="-122"/>
                  <a:sym typeface="Arial" panose="020B0604020202020204" pitchFamily="34" charset="0"/>
                </a:rPr>
                <a:t>02</a:t>
              </a:r>
              <a:endParaRPr lang="en-US" altLang="zh-CN" sz="2400" dirty="0">
                <a:solidFill>
                  <a:schemeClr val="tx1">
                    <a:lumMod val="50000"/>
                    <a:lumOff val="50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83" name="矩形 82"/>
            <p:cNvSpPr/>
            <p:nvPr/>
          </p:nvSpPr>
          <p:spPr>
            <a:xfrm>
              <a:off x="3650412" y="3844040"/>
              <a:ext cx="2052438" cy="801039"/>
            </a:xfrm>
            <a:prstGeom prst="rect">
              <a:avLst/>
            </a:prstGeom>
            <a:gradFill>
              <a:gsLst>
                <a:gs pos="1000">
                  <a:srgbClr val="63A6B7"/>
                </a:gs>
                <a:gs pos="60000">
                  <a:srgbClr val="1D8D8D"/>
                </a:gs>
              </a:gsLst>
              <a:lin ang="2700000" scaled="0"/>
            </a:gradFill>
            <a:ln w="57150" cap="rnd">
              <a:noFill/>
              <a:prstDash val="solid"/>
              <a:round/>
            </a:ln>
            <a:effectLst>
              <a:outerShdw blurRad="762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p>
              <a:pPr algn="ctr" defTabSz="685165"/>
              <a:endParaRPr lang="zh-CN" altLang="en-US" sz="14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4" name="文本框 83"/>
            <p:cNvSpPr txBox="1"/>
            <p:nvPr/>
          </p:nvSpPr>
          <p:spPr>
            <a:xfrm>
              <a:off x="3734522" y="3951028"/>
              <a:ext cx="1203826" cy="316171"/>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160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经济性</a:t>
              </a:r>
              <a:endParaRPr lang="en-US" altLang="zh-CN" sz="16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5" name="矩形 84"/>
            <p:cNvSpPr/>
            <p:nvPr/>
          </p:nvSpPr>
          <p:spPr>
            <a:xfrm>
              <a:off x="3734522" y="4263938"/>
              <a:ext cx="1203826" cy="232093"/>
            </a:xfrm>
            <a:prstGeom prst="rect">
              <a:avLst/>
            </a:prstGeom>
          </p:spPr>
          <p:txBody>
            <a:bodyPr wrap="square" anchor="t" anchorCtr="0">
              <a:spAutoFit/>
            </a:bodyPr>
            <a:lstStyle/>
            <a:p>
              <a:pPr>
                <a:lnSpc>
                  <a:spcPct val="150000"/>
                </a:lnSpc>
              </a:pPr>
              <a:r>
                <a:rPr lang="en-US" altLang="zh-CN" sz="70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Economy</a:t>
              </a:r>
              <a:endParaRPr lang="en-US" altLang="zh-CN" sz="7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6" name="任意多边形: 形状 85"/>
            <p:cNvSpPr/>
            <p:nvPr/>
          </p:nvSpPr>
          <p:spPr>
            <a:xfrm>
              <a:off x="4975659" y="3998885"/>
              <a:ext cx="887153" cy="696118"/>
            </a:xfrm>
            <a:custGeom>
              <a:avLst/>
              <a:gdLst>
                <a:gd name="connsiteX0" fmla="*/ 0 w 1295400"/>
                <a:gd name="connsiteY0" fmla="*/ 0 h 1015662"/>
                <a:gd name="connsiteX1" fmla="*/ 1295400 w 1295400"/>
                <a:gd name="connsiteY1" fmla="*/ 0 h 1015662"/>
                <a:gd name="connsiteX2" fmla="*/ 1295400 w 1295400"/>
                <a:gd name="connsiteY2" fmla="*/ 1015662 h 1015662"/>
                <a:gd name="connsiteX3" fmla="*/ 0 w 1295400"/>
                <a:gd name="connsiteY3" fmla="*/ 1015662 h 1015662"/>
                <a:gd name="connsiteX4" fmla="*/ 0 w 1295400"/>
                <a:gd name="connsiteY4" fmla="*/ 0 h 1015662"/>
                <a:gd name="connsiteX0-1" fmla="*/ 400050 w 1295400"/>
                <a:gd name="connsiteY0-2" fmla="*/ 25400 h 1015662"/>
                <a:gd name="connsiteX1-3" fmla="*/ 1295400 w 1295400"/>
                <a:gd name="connsiteY1-4" fmla="*/ 0 h 1015662"/>
                <a:gd name="connsiteX2-5" fmla="*/ 1295400 w 1295400"/>
                <a:gd name="connsiteY2-6" fmla="*/ 1015662 h 1015662"/>
                <a:gd name="connsiteX3-7" fmla="*/ 0 w 1295400"/>
                <a:gd name="connsiteY3-8" fmla="*/ 1015662 h 1015662"/>
                <a:gd name="connsiteX4-9" fmla="*/ 400050 w 1295400"/>
                <a:gd name="connsiteY4-10" fmla="*/ 25400 h 1015662"/>
                <a:gd name="connsiteX0-11" fmla="*/ 400050 w 1295400"/>
                <a:gd name="connsiteY0-12" fmla="*/ 0 h 1016455"/>
                <a:gd name="connsiteX1-13" fmla="*/ 1295400 w 1295400"/>
                <a:gd name="connsiteY1-14" fmla="*/ 793 h 1016455"/>
                <a:gd name="connsiteX2-15" fmla="*/ 1295400 w 1295400"/>
                <a:gd name="connsiteY2-16" fmla="*/ 1016455 h 1016455"/>
                <a:gd name="connsiteX3-17" fmla="*/ 0 w 1295400"/>
                <a:gd name="connsiteY3-18" fmla="*/ 1016455 h 1016455"/>
                <a:gd name="connsiteX4-19" fmla="*/ 400050 w 1295400"/>
                <a:gd name="connsiteY4-20" fmla="*/ 0 h 10164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5400" h="1016455">
                  <a:moveTo>
                    <a:pt x="400050" y="0"/>
                  </a:moveTo>
                  <a:lnTo>
                    <a:pt x="1295400" y="793"/>
                  </a:lnTo>
                  <a:lnTo>
                    <a:pt x="1295400" y="1016455"/>
                  </a:lnTo>
                  <a:lnTo>
                    <a:pt x="0" y="1016455"/>
                  </a:lnTo>
                  <a:lnTo>
                    <a:pt x="400050" y="0"/>
                  </a:lnTo>
                  <a:close/>
                </a:path>
              </a:pathLst>
            </a:custGeom>
            <a:solidFill>
              <a:schemeClr val="bg1"/>
            </a:solidFill>
            <a:ln w="57150" cap="rnd">
              <a:noFill/>
              <a:prstDash val="solid"/>
              <a:round/>
            </a:ln>
            <a:effectLst>
              <a:outerShdw blurRad="762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rmAutofit/>
            </a:bodyPr>
            <a:lstStyle/>
            <a:p>
              <a:pPr algn="ctr" defTabSz="685165"/>
              <a:endParaRPr lang="zh-CN" altLang="en-US" sz="1400" b="1">
                <a:solidFill>
                  <a:schemeClr val="accent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7" name="文本框 86"/>
            <p:cNvSpPr txBox="1"/>
            <p:nvPr/>
          </p:nvSpPr>
          <p:spPr>
            <a:xfrm>
              <a:off x="5263623" y="4125896"/>
              <a:ext cx="527709" cy="461665"/>
            </a:xfrm>
            <a:prstGeom prst="rect">
              <a:avLst/>
            </a:prstGeom>
            <a:noFill/>
            <a:effectLst/>
          </p:spPr>
          <p:txBody>
            <a:bodyPr wrap="none" rtlCol="0">
              <a:spAutoFit/>
            </a:bodyPr>
            <a:lstStyle>
              <a:defPPr>
                <a:defRPr lang="zh-CN"/>
              </a:defPPr>
              <a:lvl1pPr>
                <a:defRPr sz="3200" b="1">
                  <a:gradFill>
                    <a:gsLst>
                      <a:gs pos="0">
                        <a:schemeClr val="accent3">
                          <a:lumMod val="60000"/>
                          <a:lumOff val="40000"/>
                        </a:schemeClr>
                      </a:gs>
                      <a:gs pos="60000">
                        <a:schemeClr val="accent3"/>
                      </a:gs>
                    </a:gsLst>
                    <a:lin ang="2700000" scaled="0"/>
                  </a:gradFill>
                  <a:effectLst>
                    <a:outerShdw blurRad="76200" dist="50800" dir="5400000" algn="ctr" rotWithShape="0">
                      <a:schemeClr val="accent3">
                        <a:alpha val="20000"/>
                      </a:schemeClr>
                    </a:outerShdw>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sz="2400">
                  <a:solidFill>
                    <a:schemeClr val="tx1">
                      <a:lumMod val="50000"/>
                      <a:lumOff val="50000"/>
                    </a:schemeClr>
                  </a:solidFill>
                  <a:effectLst/>
                  <a:latin typeface="Arial" panose="020B0604020202020204" pitchFamily="34" charset="0"/>
                  <a:ea typeface="微软雅黑" panose="020B0503020204020204" pitchFamily="34" charset="-122"/>
                  <a:sym typeface="Arial" panose="020B0604020202020204" pitchFamily="34" charset="0"/>
                </a:rPr>
                <a:t>06</a:t>
              </a:r>
              <a:endParaRPr lang="en-US" altLang="zh-CN" sz="2400" dirty="0">
                <a:solidFill>
                  <a:schemeClr val="tx1">
                    <a:lumMod val="50000"/>
                    <a:lumOff val="50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2" name="object 9"/>
          <p:cNvSpPr/>
          <p:nvPr>
            <p:custDataLst>
              <p:tags r:id="rId1"/>
            </p:custDataLst>
          </p:nvPr>
        </p:nvSpPr>
        <p:spPr>
          <a:xfrm>
            <a:off x="6083935" y="1905635"/>
            <a:ext cx="2931160" cy="1938655"/>
          </a:xfrm>
          <a:prstGeom prst="roundRect">
            <a:avLst/>
          </a:prstGeom>
          <a:blipFill>
            <a:blip r:embed="rId2" cstate="print"/>
            <a:stretch>
              <a:fillRect t="-45426" b="-22770"/>
            </a:stretch>
          </a:blipFill>
          <a:ln>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3" name="图片 2"/>
          <p:cNvPicPr>
            <a:picLocks noChangeAspect="1"/>
          </p:cNvPicPr>
          <p:nvPr/>
        </p:nvPicPr>
        <p:blipFill>
          <a:blip r:embed="rId3"/>
          <a:stretch>
            <a:fillRect/>
          </a:stretch>
        </p:blipFill>
        <p:spPr>
          <a:xfrm>
            <a:off x="7379335" y="123825"/>
            <a:ext cx="1468755" cy="5975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251520" y="89085"/>
            <a:ext cx="8918845" cy="398780"/>
            <a:chOff x="251520" y="89085"/>
            <a:chExt cx="8918845" cy="398780"/>
          </a:xfrm>
        </p:grpSpPr>
        <p:sp>
          <p:nvSpPr>
            <p:cNvPr id="2" name="矩形 1"/>
            <p:cNvSpPr/>
            <p:nvPr/>
          </p:nvSpPr>
          <p:spPr>
            <a:xfrm>
              <a:off x="7118645" y="108219"/>
              <a:ext cx="2051720" cy="338554"/>
            </a:xfrm>
            <a:prstGeom prst="rect">
              <a:avLst/>
            </a:prstGeom>
          </p:spPr>
          <p:txBody>
            <a:bodyPr wrap="square">
              <a:spAutoFit/>
            </a:bodyPr>
            <a:lstStyle/>
            <a:p>
              <a:r>
                <a:rPr lang="zh-CN" altLang="en-US" sz="1600">
                  <a:solidFill>
                    <a:srgbClr val="1D8D8D"/>
                  </a:solidFill>
                  <a:latin typeface="Arial" panose="020B0604020202020204" pitchFamily="34" charset="0"/>
                  <a:ea typeface="微软雅黑" panose="020B0503020204020204" pitchFamily="34" charset="-122"/>
                  <a:sym typeface="Arial" panose="020B0604020202020204" pitchFamily="34" charset="0"/>
                </a:rPr>
                <a:t>填补临床治疗空白</a:t>
              </a:r>
              <a:endParaRPr lang="zh-CN" altLang="en-US" sz="1600" dirty="0">
                <a:solidFill>
                  <a:srgbClr val="1D8D8D"/>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7"/>
            <p:cNvSpPr txBox="1"/>
            <p:nvPr/>
          </p:nvSpPr>
          <p:spPr>
            <a:xfrm>
              <a:off x="251520" y="89085"/>
              <a:ext cx="3240360" cy="398780"/>
            </a:xfrm>
            <a:prstGeom prst="rect">
              <a:avLst/>
            </a:prstGeom>
            <a:noFill/>
          </p:spPr>
          <p:txBody>
            <a:bodyPr wrap="square" rtlCol="0">
              <a:spAutoFit/>
            </a:bodyPr>
            <a:lstStyle/>
            <a:p>
              <a:r>
                <a:rPr lang="en-US" altLang="zh-CN" sz="2000" dirty="0">
                  <a:solidFill>
                    <a:srgbClr val="008E84"/>
                  </a:solidFill>
                  <a:latin typeface="Arial" panose="020B0604020202020204" pitchFamily="34" charset="0"/>
                  <a:ea typeface="微软雅黑" panose="020B0503020204020204" pitchFamily="34" charset="-122"/>
                  <a:sym typeface="Arial" panose="020B0604020202020204" pitchFamily="34" charset="0"/>
                </a:rPr>
                <a:t>01-</a:t>
              </a:r>
              <a:r>
                <a:rPr lang="zh-CN" altLang="en-US" sz="2000" b="1" dirty="0">
                  <a:solidFill>
                    <a:srgbClr val="008E84"/>
                  </a:solidFill>
                  <a:latin typeface="Arial" panose="020B0604020202020204" pitchFamily="34" charset="0"/>
                  <a:ea typeface="微软雅黑" panose="020B0503020204020204" pitchFamily="34" charset="-122"/>
                  <a:sym typeface="Arial" panose="020B0604020202020204" pitchFamily="34" charset="0"/>
                </a:rPr>
                <a:t>基本信息</a:t>
              </a:r>
              <a:endParaRPr lang="zh-CN" altLang="en-US" sz="2000" b="1" dirty="0">
                <a:solidFill>
                  <a:srgbClr val="008E84"/>
                </a:solidFill>
                <a:latin typeface="Arial" panose="020B0604020202020204" pitchFamily="34" charset="0"/>
                <a:ea typeface="微软雅黑" panose="020B0503020204020204" pitchFamily="34" charset="-122"/>
                <a:sym typeface="Arial" panose="020B0604020202020204" pitchFamily="34" charset="0"/>
              </a:endParaRPr>
            </a:p>
          </p:txBody>
        </p:sp>
      </p:grpSp>
      <p:graphicFrame>
        <p:nvGraphicFramePr>
          <p:cNvPr id="9" name="表格 8"/>
          <p:cNvGraphicFramePr>
            <a:graphicFrameLocks noGrp="1"/>
          </p:cNvGraphicFramePr>
          <p:nvPr>
            <p:custDataLst>
              <p:tags r:id="rId1"/>
            </p:custDataLst>
          </p:nvPr>
        </p:nvGraphicFramePr>
        <p:xfrm>
          <a:off x="453390" y="628015"/>
          <a:ext cx="8075930" cy="2538730"/>
        </p:xfrm>
        <a:graphic>
          <a:graphicData uri="http://schemas.openxmlformats.org/drawingml/2006/table">
            <a:tbl>
              <a:tblPr firstCol="1" bandRow="1">
                <a:tableStyleId>{5C22544A-7EE6-4342-B048-85BDC9FD1C3A}</a:tableStyleId>
              </a:tblPr>
              <a:tblGrid>
                <a:gridCol w="2822575"/>
                <a:gridCol w="5253355"/>
              </a:tblGrid>
              <a:tr h="220980">
                <a:tc>
                  <a:txBody>
                    <a:bodyPr/>
                    <a:lstStyle/>
                    <a:p>
                      <a:pPr algn="just">
                        <a:spcAft>
                          <a:spcPts val="0"/>
                        </a:spcAft>
                      </a:pPr>
                      <a:r>
                        <a:rPr lang="zh-CN" sz="1100" kern="100" dirty="0">
                          <a:solidFill>
                            <a:schemeClr val="accent5">
                              <a:lumMod val="50000"/>
                            </a:schemeClr>
                          </a:solidFill>
                          <a:effectLst/>
                          <a:latin typeface="Arial" panose="020B0604020202020204" pitchFamily="34" charset="0"/>
                          <a:ea typeface="微软雅黑" panose="020B0503020204020204" pitchFamily="34" charset="-122"/>
                          <a:sym typeface="Arial" panose="020B0604020202020204" pitchFamily="34" charset="0"/>
                        </a:rPr>
                        <a:t>通用名</a:t>
                      </a:r>
                      <a:r>
                        <a:rPr lang="en-US" altLang="zh-CN" sz="1100" kern="100" dirty="0">
                          <a:solidFill>
                            <a:schemeClr val="accent5">
                              <a:lumMod val="50000"/>
                            </a:schemeClr>
                          </a:solidFill>
                          <a:effectLst/>
                          <a:latin typeface="Arial" panose="020B0604020202020204" pitchFamily="34" charset="0"/>
                          <a:ea typeface="微软雅黑" panose="020B0503020204020204" pitchFamily="34" charset="-122"/>
                          <a:sym typeface="Arial" panose="020B0604020202020204" pitchFamily="34" charset="0"/>
                        </a:rPr>
                        <a:t>/</a:t>
                      </a:r>
                      <a:r>
                        <a:rPr lang="zh-CN" altLang="en-US" sz="1100" kern="100" dirty="0">
                          <a:solidFill>
                            <a:schemeClr val="accent5">
                              <a:lumMod val="50000"/>
                            </a:schemeClr>
                          </a:solidFill>
                          <a:effectLst/>
                          <a:latin typeface="Arial" panose="020B0604020202020204" pitchFamily="34" charset="0"/>
                          <a:ea typeface="微软雅黑" panose="020B0503020204020204" pitchFamily="34" charset="-122"/>
                          <a:sym typeface="Arial" panose="020B0604020202020204" pitchFamily="34" charset="0"/>
                        </a:rPr>
                        <a:t>商品名</a:t>
                      </a:r>
                      <a:endParaRPr lang="zh-CN" sz="1100" kern="100" dirty="0">
                        <a:solidFill>
                          <a:schemeClr val="accent5">
                            <a:lumMod val="50000"/>
                          </a:schemeClr>
                        </a:solidFill>
                        <a:effectLst/>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endParaRPr>
                    </a:p>
                  </a:txBody>
                  <a:tcPr marL="68580" marR="68580" marT="0" marB="0" anchor="ctr">
                    <a:lnR w="12700" cmpd="sng">
                      <a:noFill/>
                    </a:lnR>
                    <a:solidFill>
                      <a:schemeClr val="accent5">
                        <a:lumMod val="20000"/>
                        <a:lumOff val="80000"/>
                      </a:schemeClr>
                    </a:solidFill>
                  </a:tcPr>
                </a:tc>
                <a:tc>
                  <a:txBody>
                    <a:bodyPr/>
                    <a:lstStyle/>
                    <a:p>
                      <a:pPr algn="just">
                        <a:spcAft>
                          <a:spcPts val="0"/>
                        </a:spcAft>
                      </a:pPr>
                      <a:r>
                        <a:rPr lang="zh-CN" altLang="en-US" sz="1400" b="1" kern="100" dirty="0">
                          <a:solidFill>
                            <a:srgbClr val="FF0000"/>
                          </a:solidFill>
                          <a:effectLst/>
                          <a:latin typeface="Arial" panose="020B0604020202020204" pitchFamily="34" charset="0"/>
                          <a:ea typeface="微软雅黑" panose="020B0503020204020204" pitchFamily="34" charset="-122"/>
                          <a:sym typeface="Arial" panose="020B0604020202020204" pitchFamily="34" charset="0"/>
                        </a:rPr>
                        <a:t>钇</a:t>
                      </a:r>
                      <a:r>
                        <a:rPr lang="en-US" altLang="zh-CN" sz="1400" b="1" kern="100" dirty="0">
                          <a:solidFill>
                            <a:srgbClr val="FF0000"/>
                          </a:solidFill>
                          <a:effectLst/>
                          <a:latin typeface="Arial" panose="020B0604020202020204" pitchFamily="34" charset="0"/>
                          <a:ea typeface="微软雅黑" panose="020B0503020204020204" pitchFamily="34" charset="-122"/>
                          <a:sym typeface="Arial" panose="020B0604020202020204" pitchFamily="34" charset="0"/>
                        </a:rPr>
                        <a:t>[</a:t>
                      </a:r>
                      <a:r>
                        <a:rPr lang="en-US" altLang="zh-CN" sz="1400" b="1" kern="100" baseline="30000" dirty="0">
                          <a:solidFill>
                            <a:srgbClr val="FF0000"/>
                          </a:solidFill>
                          <a:effectLst/>
                          <a:latin typeface="Arial" panose="020B0604020202020204" pitchFamily="34" charset="0"/>
                          <a:ea typeface="微软雅黑" panose="020B0503020204020204" pitchFamily="34" charset="-122"/>
                          <a:sym typeface="Arial" panose="020B0604020202020204" pitchFamily="34" charset="0"/>
                        </a:rPr>
                        <a:t>90</a:t>
                      </a:r>
                      <a:r>
                        <a:rPr lang="en-US" altLang="zh-CN" sz="1400" b="1" kern="100" dirty="0">
                          <a:solidFill>
                            <a:srgbClr val="FF0000"/>
                          </a:solidFill>
                          <a:effectLst/>
                          <a:latin typeface="Arial" panose="020B0604020202020204" pitchFamily="34" charset="0"/>
                          <a:ea typeface="微软雅黑" panose="020B0503020204020204" pitchFamily="34" charset="-122"/>
                          <a:sym typeface="Arial" panose="020B0604020202020204" pitchFamily="34" charset="0"/>
                        </a:rPr>
                        <a:t>Y]</a:t>
                      </a:r>
                      <a:r>
                        <a:rPr lang="zh-CN" altLang="en-US" sz="1400" b="1" kern="100" dirty="0">
                          <a:solidFill>
                            <a:srgbClr val="FF0000"/>
                          </a:solidFill>
                          <a:effectLst/>
                          <a:latin typeface="Arial" panose="020B0604020202020204" pitchFamily="34" charset="0"/>
                          <a:ea typeface="微软雅黑" panose="020B0503020204020204" pitchFamily="34" charset="-122"/>
                          <a:sym typeface="Arial" panose="020B0604020202020204" pitchFamily="34" charset="0"/>
                        </a:rPr>
                        <a:t>微球注射液</a:t>
                      </a:r>
                      <a:r>
                        <a:rPr lang="en-US" altLang="zh-CN" sz="1400" b="1" kern="100" dirty="0">
                          <a:solidFill>
                            <a:srgbClr val="FF0000"/>
                          </a:solidFill>
                          <a:effectLst/>
                          <a:latin typeface="Arial" panose="020B0604020202020204" pitchFamily="34" charset="0"/>
                          <a:ea typeface="微软雅黑" panose="020B0503020204020204" pitchFamily="34" charset="-122"/>
                          <a:sym typeface="Arial" panose="020B0604020202020204" pitchFamily="34" charset="0"/>
                        </a:rPr>
                        <a:t>/</a:t>
                      </a:r>
                      <a:r>
                        <a:rPr lang="zh-CN" altLang="en-US" sz="1400" b="1" kern="100" dirty="0">
                          <a:solidFill>
                            <a:srgbClr val="FF0000"/>
                          </a:solidFill>
                          <a:effectLst/>
                          <a:latin typeface="Arial" panose="020B0604020202020204" pitchFamily="34" charset="0"/>
                          <a:ea typeface="微软雅黑" panose="020B0503020204020204" pitchFamily="34" charset="-122"/>
                          <a:sym typeface="Arial" panose="020B0604020202020204" pitchFamily="34" charset="0"/>
                        </a:rPr>
                        <a:t>易甘泰</a:t>
                      </a:r>
                      <a:r>
                        <a:rPr lang="en-US" altLang="zh-CN" sz="1400" b="1" kern="100" baseline="30000" dirty="0">
                          <a:solidFill>
                            <a:srgbClr val="FF0000"/>
                          </a:solidFill>
                          <a:effectLst/>
                          <a:latin typeface="Arial" panose="020B0604020202020204" pitchFamily="34" charset="0"/>
                          <a:ea typeface="微软雅黑" panose="020B0503020204020204" pitchFamily="34" charset="-122"/>
                          <a:sym typeface="Arial" panose="020B0604020202020204" pitchFamily="34" charset="0"/>
                        </a:rPr>
                        <a:t>®</a:t>
                      </a:r>
                      <a:endParaRPr lang="en-US" altLang="zh-CN" sz="1400" b="1" kern="100" baseline="30000" dirty="0">
                        <a:solidFill>
                          <a:srgbClr val="FF0000"/>
                        </a:solidFill>
                        <a:effectLst/>
                        <a:latin typeface="Arial" panose="020B0604020202020204" pitchFamily="34" charset="0"/>
                        <a:ea typeface="微软雅黑" panose="020B0503020204020204" pitchFamily="34" charset="-122"/>
                        <a:sym typeface="Arial" panose="020B0604020202020204" pitchFamily="34" charset="0"/>
                      </a:endParaRPr>
                    </a:p>
                  </a:txBody>
                  <a:tcPr marL="68580" marR="6858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2250">
                <a:tc>
                  <a:txBody>
                    <a:bodyPr/>
                    <a:lstStyle/>
                    <a:p>
                      <a:pPr algn="just">
                        <a:spcAft>
                          <a:spcPts val="0"/>
                        </a:spcAft>
                      </a:pPr>
                      <a:r>
                        <a:rPr lang="zh-CN" sz="1100" kern="100" dirty="0">
                          <a:solidFill>
                            <a:schemeClr val="accent5">
                              <a:lumMod val="50000"/>
                            </a:schemeClr>
                          </a:solidFill>
                          <a:effectLst/>
                          <a:latin typeface="Arial" panose="020B0604020202020204" pitchFamily="34" charset="0"/>
                          <a:ea typeface="微软雅黑" panose="020B0503020204020204" pitchFamily="34" charset="-122"/>
                          <a:sym typeface="Arial" panose="020B0604020202020204" pitchFamily="34" charset="0"/>
                        </a:rPr>
                        <a:t>注册规格</a:t>
                      </a:r>
                      <a:endParaRPr lang="zh-CN" sz="1100" kern="100" dirty="0">
                        <a:solidFill>
                          <a:schemeClr val="accent5">
                            <a:lumMod val="50000"/>
                          </a:schemeClr>
                        </a:solidFill>
                        <a:effectLst/>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endParaRPr>
                    </a:p>
                  </a:txBody>
                  <a:tcPr marL="68580" marR="68580" marT="0" marB="0" anchor="ctr">
                    <a:lnR w="12700" cmpd="sng">
                      <a:noFill/>
                    </a:lnR>
                    <a:solidFill>
                      <a:schemeClr val="bg1"/>
                    </a:solidFill>
                  </a:tcPr>
                </a:tc>
                <a:tc>
                  <a:txBody>
                    <a:bodyPr/>
                    <a:lstStyle/>
                    <a:p>
                      <a:pPr algn="just">
                        <a:spcAft>
                          <a:spcPts val="0"/>
                        </a:spcAft>
                      </a:pPr>
                      <a:r>
                        <a:rPr lang="en-US" sz="1200" b="0" kern="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3 GBq±10%（在校准时间）</a:t>
                      </a:r>
                      <a:endParaRPr lang="zh-CN" altLang="en-US" sz="2000" b="0" kern="100" dirty="0">
                        <a:solidFill>
                          <a:schemeClr val="tx1"/>
                        </a:solidFill>
                        <a:effectLst/>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2250">
                <a:tc>
                  <a:txBody>
                    <a:bodyPr/>
                    <a:lstStyle/>
                    <a:p>
                      <a:pPr algn="just">
                        <a:spcAft>
                          <a:spcPts val="0"/>
                        </a:spcAft>
                      </a:pPr>
                      <a:r>
                        <a:rPr lang="zh-CN" altLang="en-US" sz="1100" kern="100" dirty="0">
                          <a:solidFill>
                            <a:schemeClr val="accent5">
                              <a:lumMod val="50000"/>
                            </a:schemeClr>
                          </a:solidFill>
                          <a:effectLst/>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rPr>
                        <a:t>是否为</a:t>
                      </a:r>
                      <a:r>
                        <a:rPr lang="en-US" altLang="zh-CN" sz="1100" kern="100" dirty="0">
                          <a:solidFill>
                            <a:schemeClr val="accent5">
                              <a:lumMod val="50000"/>
                            </a:schemeClr>
                          </a:solidFill>
                          <a:effectLst/>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rPr>
                        <a:t>OTC</a:t>
                      </a:r>
                      <a:r>
                        <a:rPr lang="zh-CN" altLang="en-US" sz="1100" kern="100" dirty="0">
                          <a:solidFill>
                            <a:schemeClr val="accent5">
                              <a:lumMod val="50000"/>
                            </a:schemeClr>
                          </a:solidFill>
                          <a:effectLst/>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rPr>
                        <a:t>药品 </a:t>
                      </a:r>
                      <a:r>
                        <a:rPr lang="en-US" altLang="zh-CN" sz="1100" kern="100" dirty="0">
                          <a:solidFill>
                            <a:schemeClr val="accent5">
                              <a:lumMod val="50000"/>
                            </a:schemeClr>
                          </a:solidFill>
                          <a:effectLst/>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rPr>
                        <a:t>/ </a:t>
                      </a:r>
                      <a:r>
                        <a:rPr lang="zh-CN" altLang="en-US" sz="1100" kern="100" dirty="0">
                          <a:solidFill>
                            <a:schemeClr val="accent5">
                              <a:lumMod val="50000"/>
                            </a:schemeClr>
                          </a:solidFill>
                          <a:effectLst/>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rPr>
                        <a:t>是否独家</a:t>
                      </a:r>
                      <a:endParaRPr lang="zh-CN" sz="1100" kern="100" dirty="0">
                        <a:solidFill>
                          <a:schemeClr val="accent5">
                            <a:lumMod val="50000"/>
                          </a:schemeClr>
                        </a:solidFill>
                        <a:effectLst/>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endParaRPr>
                    </a:p>
                  </a:txBody>
                  <a:tcPr marL="68580" marR="68580" marT="0" marB="0" anchor="ctr">
                    <a:lnR w="12700" cmpd="sng">
                      <a:noFill/>
                    </a:lnR>
                    <a:solidFill>
                      <a:schemeClr val="accent5">
                        <a:lumMod val="20000"/>
                        <a:lumOff val="80000"/>
                      </a:schemeClr>
                    </a:solidFill>
                  </a:tcPr>
                </a:tc>
                <a:tc>
                  <a:txBody>
                    <a:bodyPr/>
                    <a:lstStyle/>
                    <a:p>
                      <a:pPr algn="just">
                        <a:spcAft>
                          <a:spcPts val="0"/>
                        </a:spcAft>
                      </a:pPr>
                      <a:r>
                        <a:rPr lang="zh-CN" altLang="en-US"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非</a:t>
                      </a:r>
                      <a:r>
                        <a:rPr lang="en-US" altLang="zh-CN"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OTC</a:t>
                      </a:r>
                      <a:r>
                        <a:rPr lang="zh-CN" altLang="en-US"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药品 </a:t>
                      </a:r>
                      <a:r>
                        <a:rPr lang="en-US" altLang="zh-CN"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 </a:t>
                      </a:r>
                      <a:r>
                        <a:rPr lang="zh-CN" altLang="en-US"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独家产品</a:t>
                      </a:r>
                      <a:endParaRPr lang="zh-CN"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2250">
                <a:tc>
                  <a:txBody>
                    <a:bodyPr/>
                    <a:lstStyle/>
                    <a:p>
                      <a:pPr algn="just">
                        <a:spcAft>
                          <a:spcPts val="0"/>
                        </a:spcAft>
                      </a:pPr>
                      <a:r>
                        <a:rPr lang="zh-CN" sz="1100" kern="100" dirty="0">
                          <a:solidFill>
                            <a:schemeClr val="accent5">
                              <a:lumMod val="50000"/>
                            </a:schemeClr>
                          </a:solidFill>
                          <a:effectLst/>
                          <a:latin typeface="Arial" panose="020B0604020202020204" pitchFamily="34" charset="0"/>
                          <a:ea typeface="微软雅黑" panose="020B0503020204020204" pitchFamily="34" charset="-122"/>
                          <a:sym typeface="Arial" panose="020B0604020202020204" pitchFamily="34" charset="0"/>
                        </a:rPr>
                        <a:t>中国大陆首次上市时间</a:t>
                      </a:r>
                      <a:endParaRPr lang="zh-CN" sz="1100" kern="100" dirty="0">
                        <a:solidFill>
                          <a:schemeClr val="accent5">
                            <a:lumMod val="50000"/>
                          </a:schemeClr>
                        </a:solidFill>
                        <a:effectLst/>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endParaRPr>
                    </a:p>
                  </a:txBody>
                  <a:tcPr marL="68580" marR="68580" marT="0" marB="0" anchor="ctr">
                    <a:lnR w="12700" cmpd="sng">
                      <a:noFill/>
                    </a:lnR>
                    <a:solidFill>
                      <a:schemeClr val="bg1"/>
                    </a:solidFill>
                  </a:tcPr>
                </a:tc>
                <a:tc>
                  <a:txBody>
                    <a:bodyPr/>
                    <a:lstStyle/>
                    <a:p>
                      <a:pPr algn="just">
                        <a:spcAft>
                          <a:spcPts val="0"/>
                        </a:spcAft>
                        <a:buClrTx/>
                        <a:buSzTx/>
                        <a:buFontTx/>
                      </a:pPr>
                      <a:r>
                        <a:rPr lang="zh-CN" altLang="en-US" sz="1200" b="0" kern="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2022年1月30号</a:t>
                      </a:r>
                      <a:endParaRPr lang="zh-CN" altLang="en-US" sz="1200" b="0" kern="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1615">
                <a:tc>
                  <a:txBody>
                    <a:bodyPr/>
                    <a:lstStyle/>
                    <a:p>
                      <a:pPr algn="just">
                        <a:spcAft>
                          <a:spcPts val="0"/>
                        </a:spcAft>
                      </a:pPr>
                      <a:r>
                        <a:rPr lang="zh-CN" sz="1100" kern="100" dirty="0">
                          <a:solidFill>
                            <a:schemeClr val="accent5">
                              <a:lumMod val="50000"/>
                            </a:schemeClr>
                          </a:solidFill>
                          <a:effectLst/>
                          <a:latin typeface="Arial" panose="020B0604020202020204" pitchFamily="34" charset="0"/>
                          <a:ea typeface="微软雅黑" panose="020B0503020204020204" pitchFamily="34" charset="-122"/>
                          <a:sym typeface="Arial" panose="020B0604020202020204" pitchFamily="34" charset="0"/>
                        </a:rPr>
                        <a:t>全球首个上市国家</a:t>
                      </a:r>
                      <a:r>
                        <a:rPr lang="zh-CN" altLang="en-US" sz="1100" kern="100" dirty="0">
                          <a:solidFill>
                            <a:schemeClr val="accent5">
                              <a:lumMod val="50000"/>
                            </a:schemeClr>
                          </a:solidFill>
                          <a:effectLst/>
                          <a:latin typeface="Arial" panose="020B0604020202020204" pitchFamily="34" charset="0"/>
                          <a:ea typeface="微软雅黑" panose="020B0503020204020204" pitchFamily="34" charset="-122"/>
                          <a:sym typeface="Arial" panose="020B0604020202020204" pitchFamily="34" charset="0"/>
                        </a:rPr>
                        <a:t>，</a:t>
                      </a:r>
                      <a:r>
                        <a:rPr lang="zh-CN" sz="1100" kern="100" dirty="0">
                          <a:solidFill>
                            <a:schemeClr val="accent5">
                              <a:lumMod val="50000"/>
                            </a:schemeClr>
                          </a:solidFill>
                          <a:effectLst/>
                          <a:latin typeface="Arial" panose="020B0604020202020204" pitchFamily="34" charset="0"/>
                          <a:ea typeface="微软雅黑" panose="020B0503020204020204" pitchFamily="34" charset="-122"/>
                          <a:sym typeface="Arial" panose="020B0604020202020204" pitchFamily="34" charset="0"/>
                        </a:rPr>
                        <a:t>上市时间</a:t>
                      </a:r>
                      <a:r>
                        <a:rPr lang="zh-CN" altLang="en-US" sz="1100" kern="100" dirty="0">
                          <a:solidFill>
                            <a:schemeClr val="accent5">
                              <a:lumMod val="50000"/>
                            </a:schemeClr>
                          </a:solidFill>
                          <a:effectLst/>
                          <a:latin typeface="Arial" panose="020B0604020202020204" pitchFamily="34" charset="0"/>
                          <a:ea typeface="微软雅黑" panose="020B0503020204020204" pitchFamily="34" charset="-122"/>
                          <a:sym typeface="Arial" panose="020B0604020202020204" pitchFamily="34" charset="0"/>
                        </a:rPr>
                        <a:t>，批准适应症</a:t>
                      </a:r>
                      <a:endParaRPr lang="zh-CN" sz="1100" kern="100" dirty="0">
                        <a:solidFill>
                          <a:schemeClr val="accent5">
                            <a:lumMod val="50000"/>
                          </a:schemeClr>
                        </a:solidFill>
                        <a:effectLst/>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endParaRPr>
                    </a:p>
                  </a:txBody>
                  <a:tcPr marL="68580" marR="68580" marT="0" marB="0" anchor="ctr">
                    <a:lnR w="12700" cmpd="sng">
                      <a:noFill/>
                    </a:lnR>
                    <a:solidFill>
                      <a:schemeClr val="accent5">
                        <a:lumMod val="20000"/>
                        <a:lumOff val="80000"/>
                      </a:schemeClr>
                    </a:solidFill>
                  </a:tcPr>
                </a:tc>
                <a:tc>
                  <a:txBody>
                    <a:bodyPr/>
                    <a:lstStyle/>
                    <a:p>
                      <a:pPr algn="just">
                        <a:spcAft>
                          <a:spcPts val="0"/>
                        </a:spcAft>
                      </a:pPr>
                      <a:r>
                        <a:rPr lang="zh-CN" altLang="en-US" sz="1200" b="0" kern="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澳大利亚，</a:t>
                      </a:r>
                      <a:r>
                        <a:rPr lang="en-US" sz="1200" b="0" kern="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1998</a:t>
                      </a:r>
                      <a:r>
                        <a:rPr lang="zh-CN" altLang="en-US" sz="1200" b="0" kern="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年</a:t>
                      </a:r>
                      <a:r>
                        <a:rPr lang="en-US" altLang="zh-CN" sz="1200" b="0" kern="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2</a:t>
                      </a:r>
                      <a:r>
                        <a:rPr lang="zh-CN" altLang="en-US" sz="1200" b="0" kern="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月</a:t>
                      </a:r>
                      <a:r>
                        <a:rPr lang="en-US" altLang="zh-CN" sz="1200" b="0" kern="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27</a:t>
                      </a:r>
                      <a:r>
                        <a:rPr lang="zh-CN" altLang="en-US" sz="1200" b="0" kern="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号，不可手术的晚期肝部肿瘤</a:t>
                      </a:r>
                      <a:endParaRPr lang="zh-CN" altLang="en-US" sz="1200" b="0" kern="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2250">
                <a:tc>
                  <a:txBody>
                    <a:bodyPr/>
                    <a:lstStyle/>
                    <a:p>
                      <a:pPr algn="just">
                        <a:spcAft>
                          <a:spcPts val="0"/>
                        </a:spcAft>
                      </a:pPr>
                      <a:r>
                        <a:rPr lang="zh-CN" altLang="en-US" sz="1100" b="1" kern="100" dirty="0">
                          <a:solidFill>
                            <a:schemeClr val="accent5">
                              <a:lumMod val="50000"/>
                            </a:schemeClr>
                          </a:solidFill>
                          <a:effectLst/>
                          <a:latin typeface="Arial" panose="020B0604020202020204" pitchFamily="34" charset="0"/>
                          <a:ea typeface="微软雅黑" panose="020B0503020204020204" pitchFamily="34" charset="-122"/>
                          <a:cs typeface="+mn-cs"/>
                          <a:sym typeface="Arial" panose="020B0604020202020204" pitchFamily="34" charset="0"/>
                        </a:rPr>
                        <a:t>国内已获批适应症</a:t>
                      </a:r>
                      <a:endParaRPr lang="zh-CN" altLang="en-US" sz="1100" b="1" kern="100" dirty="0">
                        <a:solidFill>
                          <a:schemeClr val="accent5">
                            <a:lumMod val="50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68580" marR="68580" marT="0" marB="0" anchor="ctr">
                    <a:lnR w="12700" cmpd="sng">
                      <a:noFill/>
                    </a:lnR>
                    <a:solidFill>
                      <a:schemeClr val="bg1"/>
                    </a:solidFill>
                  </a:tcPr>
                </a:tc>
                <a:tc>
                  <a:txBody>
                    <a:bodyPr/>
                    <a:lstStyle/>
                    <a:p>
                      <a:pPr algn="just">
                        <a:spcAft>
                          <a:spcPts val="0"/>
                        </a:spcAft>
                      </a:pPr>
                      <a:r>
                        <a:rPr lang="zh-CN" altLang="en-US"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适用于经标准治疗失败的不可手术切除的结直肠癌肝转移患者</a:t>
                      </a:r>
                      <a:endParaRPr lang="zh-CN" altLang="en-US"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36905">
                <a:tc>
                  <a:txBody>
                    <a:bodyPr/>
                    <a:lstStyle/>
                    <a:p>
                      <a:pPr algn="just">
                        <a:spcAft>
                          <a:spcPts val="0"/>
                        </a:spcAft>
                      </a:pPr>
                      <a:r>
                        <a:rPr lang="zh-CN" sz="1100" kern="100" dirty="0">
                          <a:solidFill>
                            <a:schemeClr val="accent5">
                              <a:lumMod val="50000"/>
                            </a:schemeClr>
                          </a:solidFill>
                          <a:effectLst/>
                          <a:latin typeface="Arial" panose="020B0604020202020204" pitchFamily="34" charset="0"/>
                          <a:ea typeface="微软雅黑" panose="020B0503020204020204" pitchFamily="34" charset="-122"/>
                          <a:sym typeface="Arial" panose="020B0604020202020204" pitchFamily="34" charset="0"/>
                        </a:rPr>
                        <a:t>用法用量</a:t>
                      </a:r>
                      <a:endParaRPr lang="zh-CN" sz="1100" kern="100" dirty="0">
                        <a:solidFill>
                          <a:schemeClr val="accent5">
                            <a:lumMod val="50000"/>
                          </a:schemeClr>
                        </a:solidFill>
                        <a:effectLst/>
                        <a:latin typeface="Arial" panose="020B0604020202020204" pitchFamily="34" charset="0"/>
                        <a:ea typeface="微软雅黑" panose="020B0503020204020204" pitchFamily="34" charset="-122"/>
                        <a:cs typeface="Times New Roman" panose="02020603050405020304" charset="0"/>
                        <a:sym typeface="Arial" panose="020B0604020202020204" pitchFamily="34" charset="0"/>
                      </a:endParaRPr>
                    </a:p>
                  </a:txBody>
                  <a:tcPr marL="68580" marR="68580" marT="0" marB="0" anchor="ctr">
                    <a:lnR w="12700" cmpd="sng">
                      <a:noFill/>
                    </a:lnR>
                    <a:solidFill>
                      <a:schemeClr val="accent5">
                        <a:lumMod val="20000"/>
                        <a:lumOff val="80000"/>
                      </a:schemeClr>
                    </a:solidFill>
                  </a:tcPr>
                </a:tc>
                <a:tc>
                  <a:txBody>
                    <a:bodyPr/>
                    <a:lstStyle/>
                    <a:p>
                      <a:pPr algn="just">
                        <a:spcAft>
                          <a:spcPts val="0"/>
                        </a:spcAft>
                      </a:pPr>
                      <a:r>
                        <a:rPr lang="zh-CN" altLang="en-US" sz="1200" b="1" kern="100" dirty="0">
                          <a:solidFill>
                            <a:srgbClr val="FF0000"/>
                          </a:solidFill>
                          <a:effectLst/>
                          <a:latin typeface="Arial" panose="020B0604020202020204" pitchFamily="34" charset="0"/>
                          <a:ea typeface="微软雅黑" panose="020B0503020204020204" pitchFamily="34" charset="-122"/>
                          <a:cs typeface="+mn-cs"/>
                          <a:sym typeface="Arial" panose="020B0604020202020204" pitchFamily="34" charset="0"/>
                        </a:rPr>
                        <a:t>只需一次治疗。</a:t>
                      </a:r>
                      <a:r>
                        <a:rPr lang="zh-CN" altLang="en-US"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使用微导管导丝经肝动脉插管达肿瘤供血动脉后，通过附带输送装置与微导管相连接，以约</a:t>
                      </a:r>
                      <a:r>
                        <a:rPr lang="en-US" altLang="zh-CN"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5ml/min </a:t>
                      </a:r>
                      <a:r>
                        <a:rPr lang="zh-CN" altLang="en-US"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的注射速度注入指定剂量的钇</a:t>
                      </a:r>
                      <a:r>
                        <a:rPr lang="en-US" altLang="zh-CN"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[90Y]</a:t>
                      </a:r>
                      <a:r>
                        <a:rPr lang="zh-CN" altLang="en-US"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微球注射液。</a:t>
                      </a:r>
                      <a:endParaRPr lang="zh-CN" altLang="en-US"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endParaRPr>
                    </a:p>
                    <a:p>
                      <a:pPr algn="just">
                        <a:spcAft>
                          <a:spcPts val="0"/>
                        </a:spcAft>
                      </a:pPr>
                      <a:r>
                        <a:rPr lang="zh-CN" altLang="en-US"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本品输注宜在</a:t>
                      </a:r>
                      <a:r>
                        <a:rPr lang="en-US" altLang="zh-CN"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30-60</a:t>
                      </a:r>
                      <a:r>
                        <a:rPr lang="zh-CN" altLang="en-US"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分钟内完成，不得采用静脉内推注或快速静脉注射给药。</a:t>
                      </a:r>
                      <a:endParaRPr lang="zh-CN" altLang="en-US"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475615">
                <a:tc>
                  <a:txBody>
                    <a:bodyPr/>
                    <a:lstStyle/>
                    <a:p>
                      <a:pPr algn="just">
                        <a:spcAft>
                          <a:spcPts val="0"/>
                        </a:spcAft>
                        <a:buNone/>
                      </a:pPr>
                      <a:r>
                        <a:rPr lang="zh-CN" altLang="en-US" sz="1100" b="1" kern="100" dirty="0">
                          <a:solidFill>
                            <a:schemeClr val="accent5">
                              <a:lumMod val="50000"/>
                            </a:schemeClr>
                          </a:solidFill>
                          <a:effectLst/>
                          <a:latin typeface="Arial" panose="020B0604020202020204" pitchFamily="34" charset="0"/>
                          <a:ea typeface="微软雅黑" panose="020B0503020204020204" pitchFamily="34" charset="-122"/>
                          <a:cs typeface="+mn-cs"/>
                          <a:sym typeface="Arial" panose="020B0604020202020204" pitchFamily="34" charset="0"/>
                        </a:rPr>
                        <a:t>参照药品及选择理由</a:t>
                      </a:r>
                      <a:endParaRPr lang="zh-CN" altLang="en-US" sz="1100" b="1" kern="100" dirty="0">
                        <a:solidFill>
                          <a:schemeClr val="accent5">
                            <a:lumMod val="50000"/>
                          </a:schemeClr>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68580" marR="68580" marT="0" marB="0" anchor="ctr">
                    <a:lnR w="12700" cmpd="sng">
                      <a:noFill/>
                    </a:lnR>
                    <a:solidFill>
                      <a:schemeClr val="accent5">
                        <a:lumMod val="20000"/>
                        <a:lumOff val="80000"/>
                      </a:schemeClr>
                    </a:solidFill>
                  </a:tcPr>
                </a:tc>
                <a:tc>
                  <a:txBody>
                    <a:bodyPr/>
                    <a:lstStyle/>
                    <a:p>
                      <a:pPr algn="just">
                        <a:spcAft>
                          <a:spcPts val="0"/>
                        </a:spcAft>
                        <a:buNone/>
                      </a:pPr>
                      <a:r>
                        <a:rPr lang="zh-CN" altLang="en-US" sz="1200" b="1" kern="100" dirty="0">
                          <a:solidFill>
                            <a:srgbClr val="FF0000"/>
                          </a:solidFill>
                          <a:effectLst/>
                          <a:latin typeface="Arial" panose="020B0604020202020204" pitchFamily="34" charset="0"/>
                          <a:ea typeface="微软雅黑" panose="020B0503020204020204" pitchFamily="34" charset="-122"/>
                          <a:cs typeface="+mn-cs"/>
                          <a:sym typeface="Arial" panose="020B0604020202020204" pitchFamily="34" charset="0"/>
                        </a:rPr>
                        <a:t>无参照药。</a:t>
                      </a:r>
                      <a:r>
                        <a:rPr lang="zh-CN" altLang="en-US"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本品是目前全球唯一一款用于治疗结直肠癌肝转移的选择性内放射治疗产品，尚无同类作用机制的其他药品。</a:t>
                      </a:r>
                      <a:endParaRPr lang="zh-CN" altLang="en-US" sz="1200" b="0" kern="1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grpSp>
        <p:nvGrpSpPr>
          <p:cNvPr id="19" name="组合 18"/>
          <p:cNvGrpSpPr/>
          <p:nvPr/>
        </p:nvGrpSpPr>
        <p:grpSpPr>
          <a:xfrm>
            <a:off x="477716" y="3076623"/>
            <a:ext cx="8486772" cy="1439343"/>
            <a:chOff x="467543" y="2979732"/>
            <a:chExt cx="8486772" cy="1439343"/>
          </a:xfrm>
        </p:grpSpPr>
        <p:grpSp>
          <p:nvGrpSpPr>
            <p:cNvPr id="20" name="组合 19"/>
            <p:cNvGrpSpPr/>
            <p:nvPr/>
          </p:nvGrpSpPr>
          <p:grpSpPr>
            <a:xfrm>
              <a:off x="467544" y="2979732"/>
              <a:ext cx="8486771" cy="1439343"/>
              <a:chOff x="341143" y="684321"/>
              <a:chExt cx="8486771" cy="1490188"/>
            </a:xfrm>
          </p:grpSpPr>
          <p:sp>
            <p:nvSpPr>
              <p:cNvPr id="22" name="矩形 21"/>
              <p:cNvSpPr/>
              <p:nvPr/>
            </p:nvSpPr>
            <p:spPr>
              <a:xfrm>
                <a:off x="341143" y="868796"/>
                <a:ext cx="8486771" cy="1305713"/>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22"/>
              <p:cNvSpPr/>
              <p:nvPr/>
            </p:nvSpPr>
            <p:spPr>
              <a:xfrm>
                <a:off x="341143" y="807591"/>
                <a:ext cx="4002405" cy="397746"/>
              </a:xfrm>
              <a:prstGeom prst="rect">
                <a:avLst/>
              </a:prstGeom>
              <a:solidFill>
                <a:srgbClr val="3EB0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9E8B"/>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Rectangle 26"/>
              <p:cNvSpPr txBox="1">
                <a:spLocks noChangeArrowheads="1"/>
              </p:cNvSpPr>
              <p:nvPr/>
            </p:nvSpPr>
            <p:spPr>
              <a:xfrm>
                <a:off x="341143" y="684321"/>
                <a:ext cx="5838190" cy="68767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zh-CN" altLang="en-US" sz="1600" b="1"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3" name="矩形 2"/>
            <p:cNvSpPr/>
            <p:nvPr/>
          </p:nvSpPr>
          <p:spPr>
            <a:xfrm>
              <a:off x="467543" y="3517375"/>
              <a:ext cx="8486770" cy="901700"/>
            </a:xfrm>
            <a:prstGeom prst="rect">
              <a:avLst/>
            </a:prstGeom>
          </p:spPr>
          <p:txBody>
            <a:bodyPr wrap="square">
              <a:spAutoFit/>
            </a:bodyPr>
            <a:lstStyle/>
            <a:p>
              <a:pPr marL="171450" indent="-171450">
                <a:lnSpc>
                  <a:spcPct val="120000"/>
                </a:lnSpc>
                <a:buFont typeface="Arial" panose="020B0604020202020204" pitchFamily="34" charset="0"/>
                <a:buChar char="•"/>
              </a:pPr>
              <a:r>
                <a:rPr lang="zh-CN" altLang="en-US" sz="1100" b="1" dirty="0">
                  <a:solidFill>
                    <a:srgbClr val="FF0000"/>
                  </a:solidFill>
                  <a:latin typeface="微软雅黑" panose="020B0503020204020204" pitchFamily="34" charset="-122"/>
                  <a:ea typeface="微软雅黑" panose="020B0503020204020204" pitchFamily="34" charset="-122"/>
                </a:rPr>
                <a:t>结直肠癌（</a:t>
              </a:r>
              <a:r>
                <a:rPr lang="en-US" altLang="zh-CN" sz="1100" b="1" dirty="0">
                  <a:solidFill>
                    <a:srgbClr val="FF0000"/>
                  </a:solidFill>
                  <a:latin typeface="微软雅黑" panose="020B0503020204020204" pitchFamily="34" charset="-122"/>
                  <a:ea typeface="微软雅黑" panose="020B0503020204020204" pitchFamily="34" charset="-122"/>
                </a:rPr>
                <a:t>CRC</a:t>
              </a:r>
              <a:r>
                <a:rPr lang="zh-CN" altLang="en-US" sz="1100" b="1" dirty="0">
                  <a:solidFill>
                    <a:srgbClr val="FF0000"/>
                  </a:solidFill>
                  <a:latin typeface="微软雅黑" panose="020B0503020204020204" pitchFamily="34" charset="-122"/>
                  <a:ea typeface="微软雅黑" panose="020B0503020204020204" pitchFamily="34" charset="-122"/>
                </a:rPr>
                <a:t>）是我国第四大癌症死亡原因，</a:t>
              </a:r>
              <a:r>
                <a:rPr lang="en-US" altLang="zh-CN" sz="1100" b="1" dirty="0">
                  <a:solidFill>
                    <a:srgbClr val="FF0000"/>
                  </a:solidFill>
                  <a:latin typeface="微软雅黑" panose="020B0503020204020204" pitchFamily="34" charset="-122"/>
                  <a:ea typeface="微软雅黑" panose="020B0503020204020204" pitchFamily="34" charset="-122"/>
                </a:rPr>
                <a:t>2024</a:t>
              </a:r>
              <a:r>
                <a:rPr lang="zh-CN" altLang="en-US" sz="1100" b="1" dirty="0">
                  <a:solidFill>
                    <a:srgbClr val="FF0000"/>
                  </a:solidFill>
                  <a:latin typeface="微软雅黑" panose="020B0503020204020204" pitchFamily="34" charset="-122"/>
                  <a:ea typeface="微软雅黑" panose="020B0503020204020204" pitchFamily="34" charset="-122"/>
                </a:rPr>
                <a:t>年新发病例约</a:t>
              </a:r>
              <a:r>
                <a:rPr lang="en-US" altLang="zh-CN" sz="1100" b="1" dirty="0">
                  <a:solidFill>
                    <a:srgbClr val="FF0000"/>
                  </a:solidFill>
                  <a:latin typeface="微软雅黑" panose="020B0503020204020204" pitchFamily="34" charset="-122"/>
                  <a:ea typeface="微软雅黑" panose="020B0503020204020204" pitchFamily="34" charset="-122"/>
                </a:rPr>
                <a:t>56</a:t>
              </a:r>
              <a:r>
                <a:rPr lang="zh-CN" altLang="en-US" sz="1100" b="1" dirty="0">
                  <a:solidFill>
                    <a:srgbClr val="FF0000"/>
                  </a:solidFill>
                  <a:latin typeface="微软雅黑" panose="020B0503020204020204" pitchFamily="34" charset="-122"/>
                  <a:ea typeface="微软雅黑" panose="020B0503020204020204" pitchFamily="34" charset="-122"/>
                </a:rPr>
                <a:t>万例，死亡病例约</a:t>
              </a:r>
              <a:r>
                <a:rPr lang="en-US" altLang="zh-CN" sz="1100" b="1" dirty="0">
                  <a:solidFill>
                    <a:srgbClr val="FF0000"/>
                  </a:solidFill>
                  <a:latin typeface="微软雅黑" panose="020B0503020204020204" pitchFamily="34" charset="-122"/>
                  <a:ea typeface="微软雅黑" panose="020B0503020204020204" pitchFamily="34" charset="-122"/>
                </a:rPr>
                <a:t>25</a:t>
              </a:r>
              <a:r>
                <a:rPr lang="zh-CN" altLang="en-US" sz="1100" b="1" dirty="0">
                  <a:solidFill>
                    <a:srgbClr val="FF0000"/>
                  </a:solidFill>
                  <a:latin typeface="微软雅黑" panose="020B0503020204020204" pitchFamily="34" charset="-122"/>
                  <a:ea typeface="微软雅黑" panose="020B0503020204020204" pitchFamily="34" charset="-122"/>
                </a:rPr>
                <a:t>万例</a:t>
              </a:r>
              <a:r>
                <a:rPr lang="en-US" altLang="zh-CN" sz="1100" b="1" baseline="30000" dirty="0">
                  <a:solidFill>
                    <a:srgbClr val="FF0000"/>
                  </a:solidFill>
                  <a:latin typeface="微软雅黑" panose="020B0503020204020204" pitchFamily="34" charset="-122"/>
                  <a:ea typeface="微软雅黑" panose="020B0503020204020204" pitchFamily="34" charset="-122"/>
                </a:rPr>
                <a:t>[1]</a:t>
              </a:r>
              <a:endParaRPr lang="zh-CN" altLang="en-US" sz="1100" b="1" dirty="0">
                <a:solidFill>
                  <a:srgbClr val="FF0000"/>
                </a:solidFill>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en-US" sz="1100" b="1" dirty="0">
                  <a:solidFill>
                    <a:srgbClr val="FF0000"/>
                  </a:solidFill>
                  <a:latin typeface="微软雅黑" panose="020B0503020204020204" pitchFamily="34" charset="-122"/>
                  <a:ea typeface="微软雅黑" panose="020B0503020204020204" pitchFamily="34" charset="-122"/>
                </a:rPr>
                <a:t>约</a:t>
              </a:r>
              <a:r>
                <a:rPr lang="en-US" altLang="zh-CN" sz="1100" b="1" dirty="0">
                  <a:solidFill>
                    <a:srgbClr val="FF0000"/>
                  </a:solidFill>
                  <a:latin typeface="微软雅黑" panose="020B0503020204020204" pitchFamily="34" charset="-122"/>
                  <a:ea typeface="微软雅黑" panose="020B0503020204020204" pitchFamily="34" charset="-122"/>
                </a:rPr>
                <a:t>50%</a:t>
              </a:r>
              <a:r>
                <a:rPr lang="zh-CN" altLang="en-US" sz="1100" b="1" dirty="0">
                  <a:solidFill>
                    <a:srgbClr val="FF0000"/>
                  </a:solidFill>
                  <a:latin typeface="微软雅黑" panose="020B0503020204020204" pitchFamily="34" charset="-122"/>
                  <a:ea typeface="微软雅黑" panose="020B0503020204020204" pitchFamily="34" charset="-122"/>
                </a:rPr>
                <a:t>的</a:t>
              </a:r>
              <a:r>
                <a:rPr lang="en-US" altLang="zh-CN" sz="1100" b="1" dirty="0">
                  <a:solidFill>
                    <a:srgbClr val="FF0000"/>
                  </a:solidFill>
                  <a:latin typeface="微软雅黑" panose="020B0503020204020204" pitchFamily="34" charset="-122"/>
                  <a:ea typeface="微软雅黑" panose="020B0503020204020204" pitchFamily="34" charset="-122"/>
                </a:rPr>
                <a:t>CRC</a:t>
              </a:r>
              <a:r>
                <a:rPr lang="zh-CN" altLang="en-US" sz="1100" b="1" dirty="0">
                  <a:solidFill>
                    <a:srgbClr val="FF0000"/>
                  </a:solidFill>
                  <a:latin typeface="微软雅黑" panose="020B0503020204020204" pitchFamily="34" charset="-122"/>
                  <a:ea typeface="微软雅黑" panose="020B0503020204020204" pitchFamily="34" charset="-122"/>
                </a:rPr>
                <a:t>患者在疾病进展过程中发生肝转移，其中</a:t>
              </a:r>
              <a:r>
                <a:rPr lang="en-US" altLang="zh-CN" sz="1100" b="1" dirty="0">
                  <a:solidFill>
                    <a:srgbClr val="FF0000"/>
                  </a:solidFill>
                  <a:latin typeface="微软雅黑" panose="020B0503020204020204" pitchFamily="34" charset="-122"/>
                  <a:ea typeface="微软雅黑" panose="020B0503020204020204" pitchFamily="34" charset="-122"/>
                </a:rPr>
                <a:t>15%–25%</a:t>
              </a:r>
              <a:r>
                <a:rPr lang="zh-CN" altLang="en-US" sz="1100" b="1" dirty="0">
                  <a:solidFill>
                    <a:srgbClr val="FF0000"/>
                  </a:solidFill>
                  <a:latin typeface="微软雅黑" panose="020B0503020204020204" pitchFamily="34" charset="-122"/>
                  <a:ea typeface="微软雅黑" panose="020B0503020204020204" pitchFamily="34" charset="-122"/>
                </a:rPr>
                <a:t>的患者在初诊时即合并肝转移</a:t>
              </a:r>
              <a:r>
                <a:rPr lang="en-US" altLang="zh-CN" sz="1100" b="1" baseline="30000" dirty="0">
                  <a:solidFill>
                    <a:srgbClr val="FF0000"/>
                  </a:solidFill>
                  <a:latin typeface="微软雅黑" panose="020B0503020204020204" pitchFamily="34" charset="-122"/>
                  <a:ea typeface="微软雅黑" panose="020B0503020204020204" pitchFamily="34" charset="-122"/>
                </a:rPr>
                <a:t>[2]</a:t>
              </a:r>
              <a:endParaRPr lang="zh-CN" altLang="en-US" sz="1100" b="1" dirty="0">
                <a:solidFill>
                  <a:srgbClr val="FF0000"/>
                </a:solidFill>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en-US" sz="1100" b="1" dirty="0">
                  <a:solidFill>
                    <a:srgbClr val="FF0000"/>
                  </a:solidFill>
                  <a:latin typeface="微软雅黑" panose="020B0503020204020204" pitchFamily="34" charset="-122"/>
                  <a:ea typeface="微软雅黑" panose="020B0503020204020204" pitchFamily="34" charset="-122"/>
                  <a:sym typeface="+mn-ea"/>
                </a:rPr>
                <a:t>结直肠癌肝转移（</a:t>
              </a:r>
              <a:r>
                <a:rPr lang="en-US" altLang="zh-CN" sz="1100" b="1" dirty="0">
                  <a:solidFill>
                    <a:srgbClr val="FF0000"/>
                  </a:solidFill>
                  <a:latin typeface="微软雅黑" panose="020B0503020204020204" pitchFamily="34" charset="-122"/>
                  <a:ea typeface="微软雅黑" panose="020B0503020204020204" pitchFamily="34" charset="-122"/>
                </a:rPr>
                <a:t>CRLM</a:t>
              </a:r>
              <a:r>
                <a:rPr lang="zh-CN" altLang="en-US" sz="1100" b="1" dirty="0">
                  <a:solidFill>
                    <a:srgbClr val="FF0000"/>
                  </a:solidFill>
                  <a:latin typeface="微软雅黑" panose="020B0503020204020204" pitchFamily="34" charset="-122"/>
                  <a:ea typeface="微软雅黑" panose="020B0503020204020204" pitchFamily="34" charset="-122"/>
                </a:rPr>
                <a:t>）发生机制主要包括肿瘤细胞通过门静脉系统转移至肝脏，伴随肿瘤细胞外基质重塑血管生成及免疫逃逸</a:t>
              </a:r>
              <a:r>
                <a:rPr lang="en-US" altLang="zh-CN" sz="1100" b="1" baseline="30000" dirty="0">
                  <a:solidFill>
                    <a:srgbClr val="FF0000"/>
                  </a:solidFill>
                  <a:latin typeface="微软雅黑" panose="020B0503020204020204" pitchFamily="34" charset="-122"/>
                  <a:ea typeface="微软雅黑" panose="020B0503020204020204" pitchFamily="34" charset="-122"/>
                </a:rPr>
                <a:t>[3]</a:t>
              </a:r>
              <a:endParaRPr lang="zh-CN" altLang="en-US" sz="1100" b="1" dirty="0">
                <a:solidFill>
                  <a:srgbClr val="FF0000"/>
                </a:solidFill>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en-US" sz="1100" b="1" dirty="0">
                  <a:solidFill>
                    <a:srgbClr val="FF0000"/>
                  </a:solidFill>
                  <a:latin typeface="微软雅黑" panose="020B0503020204020204" pitchFamily="34" charset="-122"/>
                  <a:ea typeface="微软雅黑" panose="020B0503020204020204" pitchFamily="34" charset="-122"/>
                </a:rPr>
                <a:t>未经治疗的</a:t>
              </a:r>
              <a:r>
                <a:rPr lang="en-US" altLang="zh-CN" sz="1100" b="1" dirty="0">
                  <a:solidFill>
                    <a:srgbClr val="FF0000"/>
                  </a:solidFill>
                  <a:latin typeface="微软雅黑" panose="020B0503020204020204" pitchFamily="34" charset="-122"/>
                  <a:ea typeface="微软雅黑" panose="020B0503020204020204" pitchFamily="34" charset="-122"/>
                </a:rPr>
                <a:t>CRLM</a:t>
              </a:r>
              <a:r>
                <a:rPr lang="zh-CN" altLang="en-US" sz="1100" b="1" dirty="0">
                  <a:solidFill>
                    <a:srgbClr val="FF0000"/>
                  </a:solidFill>
                  <a:latin typeface="微软雅黑" panose="020B0503020204020204" pitchFamily="34" charset="-122"/>
                  <a:ea typeface="微软雅黑" panose="020B0503020204020204" pitchFamily="34" charset="-122"/>
                </a:rPr>
                <a:t>患者中位生存不足</a:t>
              </a:r>
              <a:r>
                <a:rPr lang="en-US" altLang="zh-CN" sz="1100" b="1" dirty="0">
                  <a:solidFill>
                    <a:srgbClr val="FF0000"/>
                  </a:solidFill>
                  <a:latin typeface="微软雅黑" panose="020B0503020204020204" pitchFamily="34" charset="-122"/>
                  <a:ea typeface="微软雅黑" panose="020B0503020204020204" pitchFamily="34" charset="-122"/>
                </a:rPr>
                <a:t>8</a:t>
              </a:r>
              <a:r>
                <a:rPr lang="zh-CN" altLang="en-US" sz="1100" b="1" dirty="0">
                  <a:solidFill>
                    <a:srgbClr val="FF0000"/>
                  </a:solidFill>
                  <a:latin typeface="微软雅黑" panose="020B0503020204020204" pitchFamily="34" charset="-122"/>
                  <a:ea typeface="微软雅黑" panose="020B0503020204020204" pitchFamily="34" charset="-122"/>
                </a:rPr>
                <a:t>个月</a:t>
              </a:r>
              <a:r>
                <a:rPr lang="en-US" altLang="zh-CN" sz="1100" b="1" baseline="30000" dirty="0">
                  <a:solidFill>
                    <a:srgbClr val="FF0000"/>
                  </a:solidFill>
                  <a:latin typeface="微软雅黑" panose="020B0503020204020204" pitchFamily="34" charset="-122"/>
                  <a:ea typeface="微软雅黑" panose="020B0503020204020204" pitchFamily="34" charset="-122"/>
                </a:rPr>
                <a:t>[4]</a:t>
              </a:r>
              <a:r>
                <a:rPr lang="zh-CN" altLang="en-US" sz="1100" b="1" dirty="0">
                  <a:solidFill>
                    <a:srgbClr val="FF0000"/>
                  </a:solidFill>
                  <a:latin typeface="微软雅黑" panose="020B0503020204020204" pitchFamily="34" charset="-122"/>
                  <a:ea typeface="微软雅黑" panose="020B0503020204020204" pitchFamily="34" charset="-122"/>
                </a:rPr>
                <a:t>。使用易甘泰可</a:t>
              </a:r>
              <a:r>
                <a:rPr lang="zh-CN" altLang="en-US" sz="1100" b="1" dirty="0">
                  <a:solidFill>
                    <a:srgbClr val="FF0000"/>
                  </a:solidFill>
                  <a:latin typeface="Arial" panose="020B0604020202020204" pitchFamily="34" charset="0"/>
                  <a:ea typeface="微软雅黑" panose="020B0503020204020204" pitchFamily="34" charset="-122"/>
                  <a:sym typeface="Arial" panose="020B0604020202020204" pitchFamily="34" charset="0"/>
                </a:rPr>
                <a:t>显著延长右半结肠癌肝转移患者的生存期</a:t>
              </a:r>
              <a:r>
                <a:rPr lang="en-US" altLang="zh-CN" sz="1100" b="1" dirty="0">
                  <a:solidFill>
                    <a:srgbClr val="FF0000"/>
                  </a:solidFill>
                  <a:latin typeface="Arial" panose="020B0604020202020204" pitchFamily="34" charset="0"/>
                  <a:ea typeface="微软雅黑" panose="020B0503020204020204" pitchFamily="34" charset="-122"/>
                  <a:sym typeface="Arial" panose="020B0604020202020204" pitchFamily="34" charset="0"/>
                </a:rPr>
                <a:t>4.9</a:t>
              </a:r>
              <a:r>
                <a:rPr lang="zh-CN" altLang="en-US" sz="1100" b="1" dirty="0">
                  <a:solidFill>
                    <a:srgbClr val="FF0000"/>
                  </a:solidFill>
                  <a:latin typeface="Arial" panose="020B0604020202020204" pitchFamily="34" charset="0"/>
                  <a:ea typeface="微软雅黑" panose="020B0503020204020204" pitchFamily="34" charset="-122"/>
                  <a:sym typeface="Arial" panose="020B0604020202020204" pitchFamily="34" charset="0"/>
                </a:rPr>
                <a:t>个月，</a:t>
              </a:r>
              <a:r>
                <a:rPr lang="zh-CN" altLang="en-US" sz="1100" b="1" dirty="0">
                  <a:solidFill>
                    <a:srgbClr val="FF0000"/>
                  </a:solidFill>
                  <a:latin typeface="Arial" panose="020B0604020202020204" pitchFamily="34" charset="0"/>
                  <a:ea typeface="微软雅黑" panose="020B0503020204020204" pitchFamily="34" charset="-122"/>
                  <a:sym typeface="+mn-ea"/>
                </a:rPr>
                <a:t>死亡风险降低36%</a:t>
              </a:r>
              <a:r>
                <a:rPr lang="en-US" altLang="zh-CN" sz="1100" baseline="30000" dirty="0">
                  <a:solidFill>
                    <a:srgbClr val="FF0000"/>
                  </a:solidFill>
                  <a:latin typeface="Arial" panose="020B0604020202020204" pitchFamily="34" charset="0"/>
                  <a:ea typeface="微软雅黑" panose="020B0503020204020204" pitchFamily="34" charset="-122"/>
                  <a:sym typeface="+mn-ea"/>
                </a:rPr>
                <a:t>[5]</a:t>
              </a:r>
              <a:r>
                <a:rPr lang="zh-CN" altLang="en-US" sz="1100" b="1" dirty="0">
                  <a:solidFill>
                    <a:srgbClr val="FF0000"/>
                  </a:solidFill>
                  <a:latin typeface="Arial" panose="020B0604020202020204" pitchFamily="34" charset="0"/>
                  <a:ea typeface="微软雅黑" panose="020B0503020204020204" pitchFamily="34" charset="-122"/>
                </a:rPr>
                <a:t>。</a:t>
              </a:r>
              <a:endParaRPr lang="zh-CN" altLang="en-US" sz="1100" b="1" dirty="0">
                <a:solidFill>
                  <a:srgbClr val="FF0000"/>
                </a:solidFill>
                <a:latin typeface="微软雅黑" panose="020B0503020204020204" pitchFamily="34" charset="-122"/>
                <a:ea typeface="微软雅黑" panose="020B0503020204020204" pitchFamily="34" charset="-122"/>
              </a:endParaRPr>
            </a:p>
          </p:txBody>
        </p:sp>
      </p:grpSp>
      <p:sp>
        <p:nvSpPr>
          <p:cNvPr id="4" name="文本框 3"/>
          <p:cNvSpPr txBox="1"/>
          <p:nvPr/>
        </p:nvSpPr>
        <p:spPr>
          <a:xfrm>
            <a:off x="339725" y="4550410"/>
            <a:ext cx="8303260" cy="583565"/>
          </a:xfrm>
          <a:prstGeom prst="rect">
            <a:avLst/>
          </a:prstGeom>
          <a:noFill/>
        </p:spPr>
        <p:txBody>
          <a:bodyPr wrap="square" rtlCol="0" anchor="t">
            <a:spAutoFit/>
          </a:bodyPr>
          <a:lstStyle/>
          <a:p>
            <a:r>
              <a:rPr lang="en-US" altLang="zh-CN" sz="8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800">
                <a:latin typeface="微软雅黑" panose="020B0503020204020204" pitchFamily="34" charset="-122"/>
                <a:ea typeface="微软雅黑" panose="020B0503020204020204" pitchFamily="34" charset="-122"/>
                <a:cs typeface="微软雅黑" panose="020B0503020204020204" pitchFamily="34" charset="-122"/>
              </a:rPr>
              <a:t>孙可欣</a:t>
            </a:r>
            <a:r>
              <a:rPr lang="en-US" altLang="zh-CN" sz="8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800">
                <a:latin typeface="微软雅黑" panose="020B0503020204020204" pitchFamily="34" charset="-122"/>
                <a:ea typeface="微软雅黑" panose="020B0503020204020204" pitchFamily="34" charset="-122"/>
                <a:cs typeface="微软雅黑" panose="020B0503020204020204" pitchFamily="34" charset="-122"/>
              </a:rPr>
              <a:t> 等. 2024年中国分地区恶性肿瘤流行情况分析[</a:t>
            </a:r>
            <a:r>
              <a:rPr lang="en-US" altLang="zh-CN" sz="800">
                <a:latin typeface="微软雅黑" panose="020B0503020204020204" pitchFamily="34" charset="-122"/>
                <a:ea typeface="微软雅黑" panose="020B0503020204020204" pitchFamily="34" charset="-122"/>
                <a:cs typeface="微软雅黑" panose="020B0503020204020204" pitchFamily="34" charset="-122"/>
              </a:rPr>
              <a:t>J]. </a:t>
            </a:r>
            <a:r>
              <a:rPr lang="zh-CN" altLang="en-US" sz="800">
                <a:latin typeface="微软雅黑" panose="020B0503020204020204" pitchFamily="34" charset="-122"/>
                <a:ea typeface="微软雅黑" panose="020B0503020204020204" pitchFamily="34" charset="-122"/>
                <a:cs typeface="微软雅黑" panose="020B0503020204020204" pitchFamily="34" charset="-122"/>
              </a:rPr>
              <a:t>中华肿瘤杂志, 2026, 48(3):400-412.</a:t>
            </a:r>
            <a:r>
              <a:rPr lang="en-US" altLang="zh-CN" sz="800">
                <a:latin typeface="微软雅黑" panose="020B0503020204020204" pitchFamily="34" charset="-122"/>
                <a:ea typeface="微软雅黑" panose="020B0503020204020204" pitchFamily="34" charset="-122"/>
                <a:cs typeface="微软雅黑" panose="020B0503020204020204" pitchFamily="34" charset="-122"/>
              </a:rPr>
              <a:t> [2] Van Cutsem E, et al. Ann Oncol. 2016. [3] Hess KR, et al. Clin Cancer Res. 2006. [4] Adam R, et al. J Clin Oncol. 2005. [5] </a:t>
            </a:r>
            <a:r>
              <a:rPr lang="en-US" altLang="zh-CN" sz="800" kern="0" noProof="0" dirty="0">
                <a:ln>
                  <a:noFill/>
                </a:ln>
                <a:solidFill>
                  <a:prstClr val="black"/>
                </a:solidFill>
                <a:effectLst/>
                <a:uLnTx/>
                <a:uFillTx/>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rPr>
              <a:t>Wasan HS, Gibbs P, Sharma NK, et al. First-line selective internal radiotherapy plus chemotherapy versus chemotherapy alone in patients with liver metastases from colorectal cancer (FOXFIRE, SIRFLOX, and FOXFIRE-Global): a combined analysis of three multicentre, randomised, phase 3 trials. Lancet Oncol. 2017;18(9):1159-1171.</a:t>
            </a:r>
            <a:endParaRPr kumimoji="0" lang="en-US" altLang="zh-CN" sz="800" b="0" i="0" u="none" strike="noStrike" kern="0" cap="none" spc="0" normalizeH="0" baseline="0" noProof="0" dirty="0">
              <a:ln>
                <a:noFill/>
              </a:ln>
              <a:solidFill>
                <a:prstClr val="black"/>
              </a:solidFill>
              <a:effectLst/>
              <a:uLnTx/>
              <a:uFillTx/>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endParaRPr>
          </a:p>
          <a:p>
            <a:endParaRPr lang="en-US" altLang="zh-CN" sz="8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487059" y="3193880"/>
            <a:ext cx="4583622" cy="323165"/>
          </a:xfrm>
          <a:prstGeom prst="rect">
            <a:avLst/>
          </a:prstGeom>
          <a:noFill/>
        </p:spPr>
        <p:txBody>
          <a:bodyPr wrap="square">
            <a:spAutoFit/>
          </a:bodyPr>
          <a:lstStyle/>
          <a:p>
            <a:pPr algn="l"/>
            <a:r>
              <a:rPr lang="zh-CN" altLang="en-US" sz="1500" b="1"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基本情况</a:t>
            </a:r>
            <a:endParaRPr lang="zh-CN" altLang="en-US" sz="1500" b="1"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16203" y="748011"/>
            <a:ext cx="5003869" cy="2190115"/>
            <a:chOff x="340116" y="809693"/>
            <a:chExt cx="3513268" cy="2190115"/>
          </a:xfrm>
        </p:grpSpPr>
        <p:sp>
          <p:nvSpPr>
            <p:cNvPr id="18" name="矩形 17"/>
            <p:cNvSpPr/>
            <p:nvPr/>
          </p:nvSpPr>
          <p:spPr>
            <a:xfrm>
              <a:off x="351964" y="958918"/>
              <a:ext cx="3489939" cy="2040890"/>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23"/>
            <p:cNvSpPr/>
            <p:nvPr/>
          </p:nvSpPr>
          <p:spPr>
            <a:xfrm>
              <a:off x="340116" y="809693"/>
              <a:ext cx="1395173" cy="377252"/>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同治疗领域药品</a:t>
              </a:r>
              <a:endParaRPr lang="zh-CN" altLang="en-US" sz="1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9" name="文本框 28"/>
            <p:cNvSpPr txBox="1"/>
            <p:nvPr/>
          </p:nvSpPr>
          <p:spPr>
            <a:xfrm>
              <a:off x="351964" y="1264842"/>
              <a:ext cx="3501420" cy="1709420"/>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zh-CN" altLang="en-US" sz="2000" b="1" baseline="300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本品是目前全球唯一一款用于治疗结直肠癌肝转移的选择性内放射治疗产品，尚无无同类作用机制的其他药品。</a:t>
              </a:r>
              <a:endParaRPr lang="en-US" altLang="zh-CN" sz="2000" b="1" baseline="300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just">
                <a:lnSpc>
                  <a:spcPct val="150000"/>
                </a:lnSpc>
                <a:buFont typeface="Arial" panose="020B0604020202020204" pitchFamily="34" charset="0"/>
                <a:buChar char="•"/>
              </a:pPr>
              <a:r>
                <a:rPr lang="zh-CN" altLang="en-US" sz="1700" b="1" baseline="30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对于化疗失败或不耐受的患者，单独使用或联合化疗也能够显著延长生存期，延缓疾病进展；钇</a:t>
              </a:r>
              <a:r>
                <a:rPr lang="en-US" altLang="zh-CN" sz="1700" b="1" baseline="30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[90Y]</a:t>
              </a:r>
              <a:r>
                <a:rPr lang="zh-CN" altLang="en-US" sz="1700" b="1" baseline="30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微球</a:t>
              </a:r>
              <a:r>
                <a:rPr lang="zh-CN" altLang="en-US" sz="1700" b="1" baseline="30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注射液可作为局部控制手段（化疗药物耐药率高），直接作用于肝转移灶，避免系统化疗或靶向治疗的全身毒性，是更有效的治疗方式。</a:t>
              </a:r>
              <a:endParaRPr lang="zh-CN" altLang="en-US" sz="1700" b="1" baseline="30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grpSp>
      <p:grpSp>
        <p:nvGrpSpPr>
          <p:cNvPr id="50" name="组合 49"/>
          <p:cNvGrpSpPr/>
          <p:nvPr/>
        </p:nvGrpSpPr>
        <p:grpSpPr>
          <a:xfrm>
            <a:off x="216203" y="3154980"/>
            <a:ext cx="8673465" cy="1691023"/>
            <a:chOff x="340116" y="809693"/>
            <a:chExt cx="4252354" cy="1691023"/>
          </a:xfrm>
        </p:grpSpPr>
        <p:sp>
          <p:nvSpPr>
            <p:cNvPr id="51" name="矩形 50"/>
            <p:cNvSpPr/>
            <p:nvPr/>
          </p:nvSpPr>
          <p:spPr>
            <a:xfrm>
              <a:off x="351759" y="959171"/>
              <a:ext cx="4213698" cy="1541545"/>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矩形 51"/>
            <p:cNvSpPr/>
            <p:nvPr/>
          </p:nvSpPr>
          <p:spPr>
            <a:xfrm>
              <a:off x="340116" y="809693"/>
              <a:ext cx="974225" cy="377252"/>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满足临床治疗需求</a:t>
              </a:r>
              <a:endParaRPr lang="zh-CN" altLang="en-US" sz="1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3" name="文本框 52"/>
            <p:cNvSpPr txBox="1"/>
            <p:nvPr/>
          </p:nvSpPr>
          <p:spPr>
            <a:xfrm>
              <a:off x="341673" y="1184343"/>
              <a:ext cx="4250797" cy="1167130"/>
            </a:xfrm>
            <a:prstGeom prst="rect">
              <a:avLst/>
            </a:prstGeom>
            <a:noFill/>
          </p:spPr>
          <p:txBody>
            <a:bodyPr wrap="square">
              <a:spAutoFit/>
            </a:bodyPr>
            <a:lstStyle/>
            <a:p>
              <a:pPr marL="285750" indent="-285750" algn="just">
                <a:lnSpc>
                  <a:spcPct val="130000"/>
                </a:lnSpc>
                <a:spcBef>
                  <a:spcPts val="600"/>
                </a:spcBef>
                <a:buFont typeface="Arial" panose="020B0604020202020204" pitchFamily="34" charset="0"/>
                <a:buChar char="•"/>
              </a:pP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易甘泰</a:t>
              </a: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获优先审评审批</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上市，</a:t>
              </a: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被多项重磅指南推荐，</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填补了结直肠癌</a:t>
              </a: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肝转移选择性内放射治疗空白，标志着我国结直肠癌肝转移治疗进入精准介入新时代。</a:t>
              </a:r>
              <a:endPar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a:p>
              <a:pPr indent="-285750" algn="just">
                <a:lnSpc>
                  <a:spcPct val="130000"/>
                </a:lnSpc>
                <a:spcBef>
                  <a:spcPts val="600"/>
                </a:spcBef>
                <a:spcAft>
                  <a:spcPts val="600"/>
                </a:spcAft>
                <a:buFont typeface="Arial" panose="020B0604020202020204" pitchFamily="34" charset="0"/>
                <a:buChar char="•"/>
              </a:pPr>
              <a:r>
                <a:rPr lang="zh-CN" altLang="en-US" sz="11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易甘泰可与化疗方案联用使患者肝转移灶达到可手术切除的状态；相比经动脉化疗栓塞（</a:t>
              </a:r>
              <a:r>
                <a:rPr lang="en-US" altLang="zh-CN" sz="11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TACE</a:t>
              </a:r>
              <a:r>
                <a:rPr lang="zh-CN" altLang="en-US" sz="11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）等局部治疗，易甘泰可在控制肿瘤同时增大残余肝体积，为患者手术切除或后续治疗提供更多保障。</a:t>
              </a:r>
              <a:endParaRPr lang="zh-CN" altLang="en-US" sz="11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grpSp>
      <p:grpSp>
        <p:nvGrpSpPr>
          <p:cNvPr id="56" name="组合 55"/>
          <p:cNvGrpSpPr/>
          <p:nvPr/>
        </p:nvGrpSpPr>
        <p:grpSpPr>
          <a:xfrm>
            <a:off x="251520" y="89085"/>
            <a:ext cx="8918845" cy="398780"/>
            <a:chOff x="251520" y="89085"/>
            <a:chExt cx="8918845" cy="398780"/>
          </a:xfrm>
        </p:grpSpPr>
        <p:sp>
          <p:nvSpPr>
            <p:cNvPr id="58" name="矩形 57"/>
            <p:cNvSpPr/>
            <p:nvPr/>
          </p:nvSpPr>
          <p:spPr>
            <a:xfrm>
              <a:off x="7118645" y="108219"/>
              <a:ext cx="2051720" cy="338554"/>
            </a:xfrm>
            <a:prstGeom prst="rect">
              <a:avLst/>
            </a:prstGeom>
          </p:spPr>
          <p:txBody>
            <a:bodyPr wrap="square">
              <a:spAutoFit/>
            </a:bodyPr>
            <a:lstStyle/>
            <a:p>
              <a:r>
                <a:rPr lang="zh-CN" altLang="en-US" sz="1600" dirty="0">
                  <a:solidFill>
                    <a:srgbClr val="1D8D8D"/>
                  </a:solidFill>
                  <a:latin typeface="Arial" panose="020B0604020202020204" pitchFamily="34" charset="0"/>
                  <a:ea typeface="微软雅黑" panose="020B0503020204020204" pitchFamily="34" charset="-122"/>
                  <a:sym typeface="Arial" panose="020B0604020202020204" pitchFamily="34" charset="0"/>
                </a:rPr>
                <a:t>填补临床治疗空白</a:t>
              </a:r>
              <a:endParaRPr lang="zh-CN" altLang="en-US" sz="1600" dirty="0">
                <a:solidFill>
                  <a:srgbClr val="1D8D8D"/>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TextBox 7"/>
            <p:cNvSpPr txBox="1"/>
            <p:nvPr/>
          </p:nvSpPr>
          <p:spPr>
            <a:xfrm>
              <a:off x="251520" y="89085"/>
              <a:ext cx="3240360" cy="398780"/>
            </a:xfrm>
            <a:prstGeom prst="rect">
              <a:avLst/>
            </a:prstGeom>
            <a:noFill/>
          </p:spPr>
          <p:txBody>
            <a:bodyPr wrap="square" rtlCol="0">
              <a:spAutoFit/>
            </a:bodyPr>
            <a:lstStyle/>
            <a:p>
              <a:r>
                <a:rPr lang="en-US" altLang="zh-CN" sz="2000" dirty="0">
                  <a:solidFill>
                    <a:srgbClr val="008E84"/>
                  </a:solidFill>
                  <a:latin typeface="Arial" panose="020B0604020202020204" pitchFamily="34" charset="0"/>
                  <a:ea typeface="微软雅黑" panose="020B0503020204020204" pitchFamily="34" charset="-122"/>
                  <a:sym typeface="Arial" panose="020B0604020202020204" pitchFamily="34" charset="0"/>
                </a:rPr>
                <a:t>01-</a:t>
              </a:r>
              <a:r>
                <a:rPr lang="zh-CN" altLang="en-US" sz="2000" b="1" dirty="0">
                  <a:solidFill>
                    <a:srgbClr val="008E84"/>
                  </a:solidFill>
                  <a:latin typeface="Arial" panose="020B0604020202020204" pitchFamily="34" charset="0"/>
                  <a:ea typeface="微软雅黑" panose="020B0503020204020204" pitchFamily="34" charset="-122"/>
                  <a:sym typeface="Arial" panose="020B0604020202020204" pitchFamily="34" charset="0"/>
                </a:rPr>
                <a:t>基本信息</a:t>
              </a:r>
              <a:endParaRPr lang="zh-CN" altLang="en-US" sz="2000" b="1" dirty="0">
                <a:solidFill>
                  <a:srgbClr val="008E84"/>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 name="文本框 1"/>
          <p:cNvSpPr txBox="1"/>
          <p:nvPr/>
        </p:nvSpPr>
        <p:spPr>
          <a:xfrm>
            <a:off x="4932315" y="528370"/>
            <a:ext cx="3909225" cy="306705"/>
          </a:xfrm>
          <a:prstGeom prst="rect">
            <a:avLst/>
          </a:prstGeom>
          <a:noFill/>
        </p:spPr>
        <p:txBody>
          <a:bodyPr wrap="square" rtlCol="0">
            <a:spAutoFit/>
          </a:bodyPr>
          <a:lstStyle/>
          <a:p>
            <a:pPr algn="ctr"/>
            <a:r>
              <a:rPr lang="zh-CN" altLang="en-US" sz="1400" b="1" dirty="0">
                <a:solidFill>
                  <a:srgbClr val="FF0000"/>
                </a:solidFill>
                <a:latin typeface="微软雅黑" panose="020B0503020204020204" pitchFamily="34" charset="-122"/>
                <a:ea typeface="微软雅黑" panose="020B0503020204020204" pitchFamily="34" charset="-122"/>
              </a:rPr>
              <a:t>易甘泰不良反应发生率低，安全可控</a:t>
            </a:r>
            <a:endParaRPr lang="zh-CN" altLang="en-US" sz="1400" b="1" dirty="0">
              <a:solidFill>
                <a:srgbClr val="FF0000"/>
              </a:solidFill>
              <a:latin typeface="微软雅黑" panose="020B0503020204020204" pitchFamily="34" charset="-122"/>
              <a:ea typeface="微软雅黑" panose="020B0503020204020204" pitchFamily="34" charset="-122"/>
            </a:endParaRPr>
          </a:p>
        </p:txBody>
      </p:sp>
      <p:graphicFrame>
        <p:nvGraphicFramePr>
          <p:cNvPr id="11" name="Content Placeholder 4"/>
          <p:cNvGraphicFramePr/>
          <p:nvPr>
            <p:custDataLst>
              <p:tags r:id="rId1"/>
            </p:custDataLst>
          </p:nvPr>
        </p:nvGraphicFramePr>
        <p:xfrm>
          <a:off x="5449570" y="807085"/>
          <a:ext cx="2876550" cy="2598420"/>
        </p:xfrm>
        <a:graphic>
          <a:graphicData uri="http://schemas.openxmlformats.org/drawingml/2006/table">
            <a:tbl>
              <a:tblPr firstRow="1" bandRow="1">
                <a:tableStyleId>{7DF18680-E054-41AD-8BC1-D1AEF772440D}</a:tableStyleId>
              </a:tblPr>
              <a:tblGrid>
                <a:gridCol w="1525270"/>
                <a:gridCol w="690245"/>
                <a:gridCol w="661035"/>
              </a:tblGrid>
              <a:tr h="26162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nSpc>
                          <a:spcPct val="100000"/>
                        </a:lnSpc>
                      </a:pPr>
                      <a:r>
                        <a:rPr lang="zh-CN" altLang="en-US" sz="800" dirty="0">
                          <a:latin typeface="微软雅黑" panose="020B0503020204020204" pitchFamily="34" charset="-122"/>
                          <a:ea typeface="微软雅黑" panose="020B0503020204020204" pitchFamily="34" charset="-122"/>
                          <a:cs typeface="微软雅黑" panose="020B0503020204020204" pitchFamily="34" charset="-122"/>
                        </a:rPr>
                        <a:t>至注射后</a:t>
                      </a:r>
                      <a:r>
                        <a:rPr lang="en-US" altLang="zh-CN" sz="800" dirty="0">
                          <a:latin typeface="微软雅黑" panose="020B0503020204020204" pitchFamily="34" charset="-122"/>
                          <a:ea typeface="微软雅黑" panose="020B0503020204020204" pitchFamily="34" charset="-122"/>
                          <a:cs typeface="微软雅黑" panose="020B0503020204020204" pitchFamily="34" charset="-122"/>
                        </a:rPr>
                        <a:t>184</a:t>
                      </a:r>
                      <a:r>
                        <a:rPr lang="zh-CN" altLang="en-US" sz="800" dirty="0">
                          <a:latin typeface="微软雅黑" panose="020B0503020204020204" pitchFamily="34" charset="-122"/>
                          <a:ea typeface="微软雅黑" panose="020B0503020204020204" pitchFamily="34" charset="-122"/>
                          <a:cs typeface="微软雅黑" panose="020B0503020204020204" pitchFamily="34" charset="-122"/>
                        </a:rPr>
                        <a:t>天的不良反应</a:t>
                      </a:r>
                      <a:endParaRPr lang="zh-CN" altLang="en-US" sz="800" dirty="0">
                        <a:latin typeface="微软雅黑" panose="020B0503020204020204" pitchFamily="34" charset="-122"/>
                        <a:ea typeface="微软雅黑" panose="020B0503020204020204" pitchFamily="34" charset="-122"/>
                        <a:cs typeface="微软雅黑" panose="020B0503020204020204" pitchFamily="34" charset="-122"/>
                      </a:endParaRPr>
                    </a:p>
                  </a:txBody>
                  <a:tcPr marL="104497" marR="104497" marT="69665" marB="69665" anchor="ctr">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rgbClr val="009E93"/>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100000"/>
                        </a:lnSpc>
                      </a:pPr>
                      <a:r>
                        <a:rPr lang="en-US" altLang="zh-CN" sz="800" dirty="0">
                          <a:latin typeface="微软雅黑" panose="020B0503020204020204" pitchFamily="34" charset="-122"/>
                          <a:ea typeface="微软雅黑" panose="020B0503020204020204" pitchFamily="34" charset="-122"/>
                          <a:cs typeface="微软雅黑" panose="020B0503020204020204" pitchFamily="34" charset="-122"/>
                        </a:rPr>
                        <a:t>1-2</a:t>
                      </a:r>
                      <a:r>
                        <a:rPr lang="zh-CN" altLang="en-US" sz="800" dirty="0">
                          <a:latin typeface="微软雅黑" panose="020B0503020204020204" pitchFamily="34" charset="-122"/>
                          <a:ea typeface="微软雅黑" panose="020B0503020204020204" pitchFamily="34" charset="-122"/>
                          <a:cs typeface="微软雅黑" panose="020B0503020204020204" pitchFamily="34" charset="-122"/>
                        </a:rPr>
                        <a:t>级</a:t>
                      </a:r>
                      <a:endParaRPr lang="zh-CN" altLang="en-US" sz="800" dirty="0">
                        <a:latin typeface="微软雅黑" panose="020B0503020204020204" pitchFamily="34" charset="-122"/>
                        <a:ea typeface="微软雅黑" panose="020B0503020204020204" pitchFamily="34" charset="-122"/>
                        <a:cs typeface="微软雅黑" panose="020B0503020204020204" pitchFamily="34" charset="-122"/>
                      </a:endParaRPr>
                    </a:p>
                  </a:txBody>
                  <a:tcPr marL="104497" marR="104497" marT="69665" marB="69665" anchor="ctr">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rgbClr val="009E93"/>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algn="ctr" rtl="0" eaLnBrk="1" fontAlgn="t" latinLnBrk="0" hangingPunct="1">
                        <a:lnSpc>
                          <a:spcPct val="100000"/>
                        </a:lnSpc>
                        <a:spcBef>
                          <a:spcPts val="0"/>
                        </a:spcBef>
                        <a:spcAft>
                          <a:spcPts val="0"/>
                        </a:spcAft>
                      </a:pPr>
                      <a:r>
                        <a:rPr lang="en-US" altLang="zh-CN" sz="800" u="none" strike="noStrike" kern="1200" dirty="0">
                          <a:effectLst/>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800" u="none" strike="noStrike" kern="1200" dirty="0">
                          <a:effectLst/>
                          <a:latin typeface="微软雅黑" panose="020B0503020204020204" pitchFamily="34" charset="-122"/>
                          <a:ea typeface="微软雅黑" panose="020B0503020204020204" pitchFamily="34" charset="-122"/>
                          <a:cs typeface="微软雅黑" panose="020B0503020204020204" pitchFamily="34" charset="-122"/>
                        </a:rPr>
                        <a:t>级及以上</a:t>
                      </a:r>
                      <a:endParaRPr lang="zh-CN" altLang="en-US" sz="800" u="none" strike="noStrike" kern="120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69665" marB="69665" anchor="ctr">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rgbClr val="009E93"/>
                    </a:solidFill>
                  </a:tcPr>
                </a:tc>
              </a:tr>
              <a:tr h="23368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nSpc>
                          <a:spcPct val="100000"/>
                        </a:lnSpc>
                        <a:spcAft>
                          <a:spcPts val="0"/>
                        </a:spcAft>
                      </a:pPr>
                      <a:r>
                        <a:rPr lang="zh-CN" altLang="en-US" sz="600" b="1" kern="1200" dirty="0">
                          <a:latin typeface="微软雅黑" panose="020B0503020204020204" pitchFamily="34" charset="-122"/>
                          <a:ea typeface="微软雅黑" panose="020B0503020204020204" pitchFamily="34" charset="-122"/>
                        </a:rPr>
                        <a:t>消化道不良反应</a:t>
                      </a:r>
                      <a:endParaRPr lang="zh-CN" altLang="en-US" sz="600" b="1" kern="1200" dirty="0">
                        <a:latin typeface="微软雅黑" panose="020B0503020204020204" pitchFamily="34" charset="-122"/>
                        <a:ea typeface="微软雅黑" panose="020B0503020204020204" pitchFamily="34" charset="-122"/>
                      </a:endParaRPr>
                    </a:p>
                  </a:txBody>
                  <a:tcPr marL="102852" marR="41140" marT="71310" marB="7131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lnSpc>
                          <a:spcPct val="100000"/>
                        </a:lnSpc>
                      </a:pPr>
                      <a:r>
                        <a:rPr lang="en-GB" sz="600" dirty="0">
                          <a:latin typeface="微软雅黑" panose="020B0503020204020204" pitchFamily="34" charset="-122"/>
                          <a:ea typeface="微软雅黑" panose="020B0503020204020204" pitchFamily="34" charset="-122"/>
                        </a:rPr>
                        <a:t>41.4%</a:t>
                      </a:r>
                      <a:endParaRPr lang="en-GB" sz="600" dirty="0">
                        <a:latin typeface="微软雅黑" panose="020B0503020204020204" pitchFamily="34" charset="-122"/>
                        <a:ea typeface="微软雅黑" panose="020B0503020204020204" pitchFamily="34" charset="-122"/>
                      </a:endParaRPr>
                    </a:p>
                  </a:txBody>
                  <a:tcPr marL="104497" marR="104497" marT="69665" marB="69665">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ctr" rtl="0" eaLnBrk="1" fontAlgn="t" latinLnBrk="0" hangingPunct="1">
                        <a:lnSpc>
                          <a:spcPct val="100000"/>
                        </a:lnSpc>
                        <a:spcBef>
                          <a:spcPts val="0"/>
                        </a:spcBef>
                        <a:spcAft>
                          <a:spcPts val="0"/>
                        </a:spcAft>
                      </a:pPr>
                      <a:r>
                        <a:rPr lang="en-GB" sz="600" u="none" strike="noStrike" kern="1200" dirty="0">
                          <a:effectLst/>
                          <a:latin typeface="微软雅黑" panose="020B0503020204020204" pitchFamily="34" charset="-122"/>
                          <a:ea typeface="微软雅黑" panose="020B0503020204020204" pitchFamily="34" charset="-122"/>
                        </a:rPr>
                        <a:t>10.2%</a:t>
                      </a:r>
                      <a:endParaRPr lang="en-GB" sz="600" u="none" strike="noStrike" kern="1200" dirty="0">
                        <a:effectLst/>
                        <a:latin typeface="微软雅黑" panose="020B0503020204020204" pitchFamily="34" charset="-122"/>
                        <a:ea typeface="微软雅黑" panose="020B0503020204020204" pitchFamily="34" charset="-122"/>
                      </a:endParaRPr>
                    </a:p>
                  </a:txBody>
                  <a:tcPr marL="104497" marR="104497" marT="69665" marB="69665">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r>
              <a:tr h="233680">
                <a:tc>
                  <a:txBody>
                    <a:bodyPr/>
                    <a:lstStyle/>
                    <a:p>
                      <a:pPr marL="179705">
                        <a:lnSpc>
                          <a:spcPct val="100000"/>
                        </a:lnSpc>
                        <a:spcAft>
                          <a:spcPts val="0"/>
                        </a:spcAft>
                      </a:pPr>
                      <a:r>
                        <a:rPr lang="zh-CN" altLang="en-US" sz="600" kern="1200" dirty="0">
                          <a:latin typeface="微软雅黑" panose="020B0503020204020204" pitchFamily="34" charset="-122"/>
                          <a:ea typeface="微软雅黑" panose="020B0503020204020204" pitchFamily="34" charset="-122"/>
                          <a:cs typeface="微软雅黑" panose="020B0503020204020204" pitchFamily="34" charset="-122"/>
                        </a:rPr>
                        <a:t>腹痛</a:t>
                      </a:r>
                      <a:endParaRPr lang="zh-CN" altLang="en-US" sz="600" kern="1200" dirty="0">
                        <a:latin typeface="微软雅黑" panose="020B0503020204020204" pitchFamily="34" charset="-122"/>
                        <a:ea typeface="微软雅黑" panose="020B0503020204020204" pitchFamily="34" charset="-122"/>
                        <a:cs typeface="微软雅黑" panose="020B0503020204020204" pitchFamily="34" charset="-122"/>
                      </a:endParaRPr>
                    </a:p>
                  </a:txBody>
                  <a:tcPr marL="102852" marR="41140" marT="71310" marB="7131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c>
                  <a:txBody>
                    <a:bodyPr/>
                    <a:lstStyle/>
                    <a:p>
                      <a:pPr algn="ctr">
                        <a:lnSpc>
                          <a:spcPct val="100000"/>
                        </a:lnSpc>
                      </a:pPr>
                      <a:r>
                        <a:rPr lang="en-GB" sz="600" dirty="0">
                          <a:latin typeface="微软雅黑" panose="020B0503020204020204" pitchFamily="34" charset="-122"/>
                          <a:ea typeface="微软雅黑" panose="020B0503020204020204" pitchFamily="34" charset="-122"/>
                        </a:rPr>
                        <a:t>33.0%</a:t>
                      </a:r>
                      <a:endParaRPr lang="en-GB" sz="600" dirty="0">
                        <a:latin typeface="微软雅黑" panose="020B0503020204020204" pitchFamily="34" charset="-122"/>
                        <a:ea typeface="微软雅黑" panose="020B0503020204020204" pitchFamily="34" charset="-122"/>
                      </a:endParaRPr>
                    </a:p>
                  </a:txBody>
                  <a:tcPr marL="104497" marR="104497" marT="69665" marB="69665">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c>
                  <a:txBody>
                    <a:bodyPr/>
                    <a:lstStyle/>
                    <a:p>
                      <a:pPr marL="0" algn="ctr" rtl="0" eaLnBrk="1" fontAlgn="t" latinLnBrk="0" hangingPunct="1">
                        <a:lnSpc>
                          <a:spcPct val="100000"/>
                        </a:lnSpc>
                        <a:spcBef>
                          <a:spcPts val="0"/>
                        </a:spcBef>
                        <a:spcAft>
                          <a:spcPts val="0"/>
                        </a:spcAft>
                      </a:pPr>
                      <a:r>
                        <a:rPr lang="en-GB" sz="600" u="none" strike="noStrike" kern="1200" dirty="0">
                          <a:effectLst/>
                          <a:latin typeface="微软雅黑" panose="020B0503020204020204" pitchFamily="34" charset="-122"/>
                          <a:ea typeface="微软雅黑" panose="020B0503020204020204" pitchFamily="34" charset="-122"/>
                        </a:rPr>
                        <a:t>6.1%</a:t>
                      </a:r>
                      <a:endParaRPr lang="en-GB" sz="600" u="none" strike="noStrike" kern="1200" dirty="0">
                        <a:effectLst/>
                        <a:latin typeface="微软雅黑" panose="020B0503020204020204" pitchFamily="34" charset="-122"/>
                        <a:ea typeface="微软雅黑" panose="020B0503020204020204" pitchFamily="34" charset="-122"/>
                      </a:endParaRPr>
                    </a:p>
                  </a:txBody>
                  <a:tcPr marL="104497" marR="104497" marT="69665" marB="69665">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r>
              <a:tr h="233680">
                <a:tc>
                  <a:txBody>
                    <a:bodyPr/>
                    <a:lstStyle/>
                    <a:p>
                      <a:pPr marL="179705">
                        <a:lnSpc>
                          <a:spcPct val="100000"/>
                        </a:lnSpc>
                        <a:spcAft>
                          <a:spcPts val="0"/>
                        </a:spcAft>
                      </a:pPr>
                      <a:r>
                        <a:rPr lang="zh-CN" altLang="en-US" sz="600" kern="1200" dirty="0">
                          <a:latin typeface="微软雅黑" panose="020B0503020204020204" pitchFamily="34" charset="-122"/>
                          <a:ea typeface="微软雅黑" panose="020B0503020204020204" pitchFamily="34" charset="-122"/>
                          <a:cs typeface="微软雅黑" panose="020B0503020204020204" pitchFamily="34" charset="-122"/>
                        </a:rPr>
                        <a:t>恶心</a:t>
                      </a:r>
                      <a:endParaRPr lang="zh-CN" altLang="en-US" sz="600" kern="1200" dirty="0">
                        <a:latin typeface="微软雅黑" panose="020B0503020204020204" pitchFamily="34" charset="-122"/>
                        <a:ea typeface="微软雅黑" panose="020B0503020204020204" pitchFamily="34" charset="-122"/>
                        <a:cs typeface="微软雅黑" panose="020B0503020204020204" pitchFamily="34" charset="-122"/>
                      </a:endParaRPr>
                    </a:p>
                  </a:txBody>
                  <a:tcPr marL="102852" marR="41140" marT="71310" marB="7131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c>
                  <a:txBody>
                    <a:bodyPr/>
                    <a:lstStyle/>
                    <a:p>
                      <a:pPr algn="ctr">
                        <a:lnSpc>
                          <a:spcPct val="100000"/>
                        </a:lnSpc>
                      </a:pPr>
                      <a:r>
                        <a:rPr lang="en-GB" sz="600" dirty="0">
                          <a:latin typeface="微软雅黑" panose="020B0503020204020204" pitchFamily="34" charset="-122"/>
                          <a:ea typeface="微软雅黑" panose="020B0503020204020204" pitchFamily="34" charset="-122"/>
                        </a:rPr>
                        <a:t>26.2%</a:t>
                      </a:r>
                      <a:endParaRPr lang="en-GB" sz="600" dirty="0">
                        <a:latin typeface="微软雅黑" panose="020B0503020204020204" pitchFamily="34" charset="-122"/>
                        <a:ea typeface="微软雅黑" panose="020B0503020204020204" pitchFamily="34" charset="-122"/>
                      </a:endParaRPr>
                    </a:p>
                  </a:txBody>
                  <a:tcPr marL="104497" marR="104497" marT="69665" marB="69665">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c>
                  <a:txBody>
                    <a:bodyPr/>
                    <a:lstStyle/>
                    <a:p>
                      <a:pPr marL="0" algn="ctr" rtl="0" eaLnBrk="1" fontAlgn="t" latinLnBrk="0" hangingPunct="1">
                        <a:lnSpc>
                          <a:spcPct val="100000"/>
                        </a:lnSpc>
                        <a:spcBef>
                          <a:spcPts val="0"/>
                        </a:spcBef>
                        <a:spcAft>
                          <a:spcPts val="0"/>
                        </a:spcAft>
                      </a:pPr>
                      <a:r>
                        <a:rPr lang="en-GB" sz="600" u="none" strike="noStrike" kern="1200" dirty="0">
                          <a:effectLst/>
                          <a:latin typeface="微软雅黑" panose="020B0503020204020204" pitchFamily="34" charset="-122"/>
                          <a:ea typeface="微软雅黑" panose="020B0503020204020204" pitchFamily="34" charset="-122"/>
                        </a:rPr>
                        <a:t>1.3%</a:t>
                      </a:r>
                      <a:endParaRPr lang="en-GB" sz="600" u="none" strike="noStrike" kern="1200" dirty="0">
                        <a:effectLst/>
                        <a:latin typeface="微软雅黑" panose="020B0503020204020204" pitchFamily="34" charset="-122"/>
                        <a:ea typeface="微软雅黑" panose="020B0503020204020204" pitchFamily="34" charset="-122"/>
                      </a:endParaRPr>
                    </a:p>
                  </a:txBody>
                  <a:tcPr marL="104497" marR="104497" marT="69665" marB="69665">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r>
              <a:tr h="233680">
                <a:tc>
                  <a:txBody>
                    <a:bodyPr/>
                    <a:lstStyle/>
                    <a:p>
                      <a:pPr marL="179705">
                        <a:lnSpc>
                          <a:spcPct val="100000"/>
                        </a:lnSpc>
                        <a:spcAft>
                          <a:spcPts val="0"/>
                        </a:spcAft>
                      </a:pPr>
                      <a:r>
                        <a:rPr lang="zh-CN" altLang="en-US" sz="600" kern="1200" dirty="0">
                          <a:latin typeface="微软雅黑" panose="020B0503020204020204" pitchFamily="34" charset="-122"/>
                          <a:ea typeface="微软雅黑" panose="020B0503020204020204" pitchFamily="34" charset="-122"/>
                          <a:cs typeface="微软雅黑" panose="020B0503020204020204" pitchFamily="34" charset="-122"/>
                        </a:rPr>
                        <a:t>呕吐</a:t>
                      </a:r>
                      <a:endParaRPr lang="zh-CN" altLang="en-US" sz="600" kern="1200" dirty="0">
                        <a:latin typeface="微软雅黑" panose="020B0503020204020204" pitchFamily="34" charset="-122"/>
                        <a:ea typeface="微软雅黑" panose="020B0503020204020204" pitchFamily="34" charset="-122"/>
                        <a:cs typeface="微软雅黑" panose="020B0503020204020204" pitchFamily="34" charset="-122"/>
                      </a:endParaRPr>
                    </a:p>
                  </a:txBody>
                  <a:tcPr marL="102852" marR="41140" marT="71310" marB="7131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c>
                  <a:txBody>
                    <a:bodyPr/>
                    <a:lstStyle/>
                    <a:p>
                      <a:pPr algn="ctr">
                        <a:lnSpc>
                          <a:spcPct val="100000"/>
                        </a:lnSpc>
                      </a:pPr>
                      <a:r>
                        <a:rPr lang="en-GB" sz="600" dirty="0">
                          <a:latin typeface="微软雅黑" panose="020B0503020204020204" pitchFamily="34" charset="-122"/>
                          <a:ea typeface="微软雅黑" panose="020B0503020204020204" pitchFamily="34" charset="-122"/>
                        </a:rPr>
                        <a:t>9.1%</a:t>
                      </a:r>
                      <a:endParaRPr lang="en-GB" sz="600" dirty="0">
                        <a:latin typeface="微软雅黑" panose="020B0503020204020204" pitchFamily="34" charset="-122"/>
                        <a:ea typeface="微软雅黑" panose="020B0503020204020204" pitchFamily="34" charset="-122"/>
                      </a:endParaRPr>
                    </a:p>
                  </a:txBody>
                  <a:tcPr marL="104497" marR="104497" marT="69665" marB="69665">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c>
                  <a:txBody>
                    <a:bodyPr/>
                    <a:lstStyle/>
                    <a:p>
                      <a:pPr marL="0" algn="ctr" rtl="0" eaLnBrk="1" fontAlgn="t" latinLnBrk="0" hangingPunct="1">
                        <a:lnSpc>
                          <a:spcPct val="100000"/>
                        </a:lnSpc>
                        <a:spcBef>
                          <a:spcPts val="0"/>
                        </a:spcBef>
                        <a:spcAft>
                          <a:spcPts val="0"/>
                        </a:spcAft>
                      </a:pPr>
                      <a:r>
                        <a:rPr lang="en-GB" sz="600" u="none" strike="noStrike" kern="1200" dirty="0">
                          <a:effectLst/>
                          <a:latin typeface="微软雅黑" panose="020B0503020204020204" pitchFamily="34" charset="-122"/>
                          <a:ea typeface="微软雅黑" panose="020B0503020204020204" pitchFamily="34" charset="-122"/>
                        </a:rPr>
                        <a:t>1.5%</a:t>
                      </a:r>
                      <a:endParaRPr lang="en-GB" sz="600" u="none" strike="noStrike" kern="1200" dirty="0">
                        <a:effectLst/>
                        <a:latin typeface="微软雅黑" panose="020B0503020204020204" pitchFamily="34" charset="-122"/>
                        <a:ea typeface="微软雅黑" panose="020B0503020204020204" pitchFamily="34" charset="-122"/>
                      </a:endParaRPr>
                    </a:p>
                  </a:txBody>
                  <a:tcPr marL="104497" marR="104497" marT="69665" marB="69665">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r>
              <a:tr h="233680">
                <a:tc>
                  <a:txBody>
                    <a:bodyPr/>
                    <a:lstStyle/>
                    <a:p>
                      <a:pPr marL="179705">
                        <a:lnSpc>
                          <a:spcPct val="100000"/>
                        </a:lnSpc>
                        <a:spcAft>
                          <a:spcPts val="0"/>
                        </a:spcAft>
                      </a:pPr>
                      <a:r>
                        <a:rPr lang="zh-CN" altLang="en-US" sz="600" kern="1200" dirty="0">
                          <a:latin typeface="微软雅黑" panose="020B0503020204020204" pitchFamily="34" charset="-122"/>
                          <a:ea typeface="微软雅黑" panose="020B0503020204020204" pitchFamily="34" charset="-122"/>
                          <a:cs typeface="微软雅黑" panose="020B0503020204020204" pitchFamily="34" charset="-122"/>
                        </a:rPr>
                        <a:t>消化道溃疡</a:t>
                      </a:r>
                      <a:endParaRPr lang="zh-CN" altLang="en-US" sz="600" kern="1200" dirty="0">
                        <a:latin typeface="微软雅黑" panose="020B0503020204020204" pitchFamily="34" charset="-122"/>
                        <a:ea typeface="微软雅黑" panose="020B0503020204020204" pitchFamily="34" charset="-122"/>
                        <a:cs typeface="微软雅黑" panose="020B0503020204020204" pitchFamily="34" charset="-122"/>
                      </a:endParaRPr>
                    </a:p>
                  </a:txBody>
                  <a:tcPr marL="102852" marR="41140" marT="71310" marB="7131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c>
                  <a:txBody>
                    <a:bodyPr/>
                    <a:lstStyle/>
                    <a:p>
                      <a:pPr algn="ctr">
                        <a:lnSpc>
                          <a:spcPct val="100000"/>
                        </a:lnSpc>
                      </a:pPr>
                      <a:r>
                        <a:rPr lang="en-GB" sz="600" dirty="0">
                          <a:latin typeface="微软雅黑" panose="020B0503020204020204" pitchFamily="34" charset="-122"/>
                          <a:ea typeface="微软雅黑" panose="020B0503020204020204" pitchFamily="34" charset="-122"/>
                        </a:rPr>
                        <a:t>1.7%</a:t>
                      </a:r>
                      <a:endParaRPr lang="en-GB" sz="600" dirty="0">
                        <a:latin typeface="微软雅黑" panose="020B0503020204020204" pitchFamily="34" charset="-122"/>
                        <a:ea typeface="微软雅黑" panose="020B0503020204020204" pitchFamily="34" charset="-122"/>
                      </a:endParaRPr>
                    </a:p>
                  </a:txBody>
                  <a:tcPr marL="104497" marR="104497" marT="69665" marB="69665">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c>
                  <a:txBody>
                    <a:bodyPr/>
                    <a:lstStyle/>
                    <a:p>
                      <a:pPr marL="0" algn="ctr" rtl="0" eaLnBrk="1" fontAlgn="t" latinLnBrk="0" hangingPunct="1">
                        <a:lnSpc>
                          <a:spcPct val="100000"/>
                        </a:lnSpc>
                        <a:spcBef>
                          <a:spcPts val="0"/>
                        </a:spcBef>
                        <a:spcAft>
                          <a:spcPts val="0"/>
                        </a:spcAft>
                      </a:pPr>
                      <a:r>
                        <a:rPr lang="en-GB" sz="600" u="none" strike="noStrike" kern="1200" dirty="0">
                          <a:effectLst/>
                          <a:latin typeface="微软雅黑" panose="020B0503020204020204" pitchFamily="34" charset="-122"/>
                          <a:ea typeface="微软雅黑" panose="020B0503020204020204" pitchFamily="34" charset="-122"/>
                        </a:rPr>
                        <a:t>1.7%</a:t>
                      </a:r>
                      <a:endParaRPr lang="en-GB" sz="600" u="none" strike="noStrike" kern="1200" dirty="0">
                        <a:effectLst/>
                        <a:latin typeface="微软雅黑" panose="020B0503020204020204" pitchFamily="34" charset="-122"/>
                        <a:ea typeface="微软雅黑" panose="020B0503020204020204" pitchFamily="34" charset="-122"/>
                      </a:endParaRPr>
                    </a:p>
                  </a:txBody>
                  <a:tcPr marL="104497" marR="104497" marT="69665" marB="69665">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r>
              <a:tr h="233680">
                <a:tc>
                  <a:txBody>
                    <a:bodyPr/>
                    <a:lstStyle/>
                    <a:p>
                      <a:pPr marL="0" marR="0" indent="0" algn="l" defTabSz="457200" rtl="0" eaLnBrk="1" fontAlgn="auto" latinLnBrk="0" hangingPunct="1">
                        <a:lnSpc>
                          <a:spcPct val="100000"/>
                        </a:lnSpc>
                        <a:spcBef>
                          <a:spcPts val="0"/>
                        </a:spcBef>
                        <a:spcAft>
                          <a:spcPts val="300"/>
                        </a:spcAft>
                        <a:buClrTx/>
                        <a:buSzTx/>
                        <a:buFontTx/>
                        <a:buNone/>
                        <a:tabLst>
                          <a:tab pos="2334895" algn="l"/>
                        </a:tabLst>
                        <a:defRPr/>
                      </a:pPr>
                      <a:r>
                        <a:rPr lang="zh-CN" altLang="en-US" sz="600" b="1" dirty="0">
                          <a:latin typeface="微软雅黑" panose="020B0503020204020204" pitchFamily="34" charset="-122"/>
                          <a:ea typeface="微软雅黑" panose="020B0503020204020204" pitchFamily="34" charset="-122"/>
                        </a:rPr>
                        <a:t>疲劳</a:t>
                      </a:r>
                      <a:endParaRPr lang="zh-CN" altLang="en-US" sz="600" b="1" dirty="0">
                        <a:latin typeface="微软雅黑" panose="020B0503020204020204" pitchFamily="34" charset="-122"/>
                        <a:ea typeface="微软雅黑" panose="020B0503020204020204" pitchFamily="34" charset="-122"/>
                      </a:endParaRPr>
                    </a:p>
                  </a:txBody>
                  <a:tcPr marL="102852" marR="41140" marT="71310" marB="7131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c>
                  <a:txBody>
                    <a:bodyPr/>
                    <a:lstStyle/>
                    <a:p>
                      <a:pPr algn="ctr">
                        <a:lnSpc>
                          <a:spcPct val="100000"/>
                        </a:lnSpc>
                        <a:spcAft>
                          <a:spcPts val="300"/>
                        </a:spcAft>
                      </a:pPr>
                      <a:r>
                        <a:rPr lang="en-GB" sz="600" dirty="0">
                          <a:latin typeface="微软雅黑" panose="020B0503020204020204" pitchFamily="34" charset="-122"/>
                          <a:ea typeface="微软雅黑" panose="020B0503020204020204" pitchFamily="34" charset="-122"/>
                        </a:rPr>
                        <a:t>37.6%</a:t>
                      </a:r>
                      <a:endParaRPr lang="en-GB" sz="600" dirty="0">
                        <a:latin typeface="微软雅黑" panose="020B0503020204020204" pitchFamily="34" charset="-122"/>
                        <a:ea typeface="微软雅黑" panose="020B0503020204020204" pitchFamily="34" charset="-122"/>
                      </a:endParaRPr>
                    </a:p>
                  </a:txBody>
                  <a:tcPr marL="104497" marR="104497" marT="69665" marB="69665">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c>
                  <a:txBody>
                    <a:bodyPr/>
                    <a:lstStyle/>
                    <a:p>
                      <a:pPr marL="0" algn="ctr" rtl="0" eaLnBrk="1" fontAlgn="t" latinLnBrk="0" hangingPunct="1">
                        <a:lnSpc>
                          <a:spcPct val="100000"/>
                        </a:lnSpc>
                        <a:spcBef>
                          <a:spcPts val="0"/>
                        </a:spcBef>
                        <a:spcAft>
                          <a:spcPts val="300"/>
                        </a:spcAft>
                      </a:pPr>
                      <a:r>
                        <a:rPr lang="en-GB" sz="600" u="none" strike="noStrike" dirty="0">
                          <a:effectLst/>
                          <a:latin typeface="微软雅黑" panose="020B0503020204020204" pitchFamily="34" charset="-122"/>
                          <a:ea typeface="微软雅黑" panose="020B0503020204020204" pitchFamily="34" charset="-122"/>
                        </a:rPr>
                        <a:t>5.5%</a:t>
                      </a:r>
                      <a:endParaRPr lang="en-GB" sz="600" u="none" strike="noStrike" dirty="0">
                        <a:effectLst/>
                        <a:latin typeface="微软雅黑" panose="020B0503020204020204" pitchFamily="34" charset="-122"/>
                        <a:ea typeface="微软雅黑" panose="020B0503020204020204" pitchFamily="34" charset="-122"/>
                      </a:endParaRPr>
                    </a:p>
                  </a:txBody>
                  <a:tcPr marL="104497" marR="104497" marT="69665" marB="69665">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r>
              <a:tr h="233680">
                <a:tc>
                  <a:txBody>
                    <a:bodyPr/>
                    <a:lstStyle/>
                    <a:p>
                      <a:pPr marL="0" marR="0" indent="0" algn="l" defTabSz="457200" rtl="0" eaLnBrk="1" fontAlgn="auto" latinLnBrk="0" hangingPunct="1">
                        <a:lnSpc>
                          <a:spcPct val="100000"/>
                        </a:lnSpc>
                        <a:spcBef>
                          <a:spcPts val="0"/>
                        </a:spcBef>
                        <a:spcAft>
                          <a:spcPts val="300"/>
                        </a:spcAft>
                        <a:buClrTx/>
                        <a:buSzTx/>
                        <a:buFontTx/>
                        <a:buNone/>
                        <a:tabLst>
                          <a:tab pos="2334895" algn="l"/>
                        </a:tabLst>
                        <a:defRPr/>
                      </a:pPr>
                      <a:r>
                        <a:rPr lang="zh-CN" altLang="en-US" sz="600" b="1" dirty="0">
                          <a:latin typeface="微软雅黑" panose="020B0503020204020204" pitchFamily="34" charset="-122"/>
                          <a:ea typeface="微软雅黑" panose="020B0503020204020204" pitchFamily="34" charset="-122"/>
                        </a:rPr>
                        <a:t>发热</a:t>
                      </a:r>
                      <a:endParaRPr lang="zh-CN" altLang="en-US" sz="600" b="1" dirty="0">
                        <a:latin typeface="微软雅黑" panose="020B0503020204020204" pitchFamily="34" charset="-122"/>
                        <a:ea typeface="微软雅黑" panose="020B0503020204020204" pitchFamily="34" charset="-122"/>
                      </a:endParaRPr>
                    </a:p>
                  </a:txBody>
                  <a:tcPr marL="102852" marR="41140" marT="71310" marB="7131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c>
                  <a:txBody>
                    <a:bodyPr/>
                    <a:lstStyle/>
                    <a:p>
                      <a:pPr algn="ctr">
                        <a:lnSpc>
                          <a:spcPct val="100000"/>
                        </a:lnSpc>
                        <a:spcAft>
                          <a:spcPts val="300"/>
                        </a:spcAft>
                      </a:pPr>
                      <a:r>
                        <a:rPr lang="en-GB" sz="600" dirty="0">
                          <a:latin typeface="微软雅黑" panose="020B0503020204020204" pitchFamily="34" charset="-122"/>
                          <a:ea typeface="微软雅黑" panose="020B0503020204020204" pitchFamily="34" charset="-122"/>
                        </a:rPr>
                        <a:t>7.1%</a:t>
                      </a:r>
                      <a:endParaRPr lang="en-GB" sz="600" dirty="0">
                        <a:latin typeface="微软雅黑" panose="020B0503020204020204" pitchFamily="34" charset="-122"/>
                        <a:ea typeface="微软雅黑" panose="020B0503020204020204" pitchFamily="34" charset="-122"/>
                      </a:endParaRPr>
                    </a:p>
                  </a:txBody>
                  <a:tcPr marL="104497" marR="104497" marT="69665" marB="69665">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c>
                  <a:txBody>
                    <a:bodyPr/>
                    <a:lstStyle/>
                    <a:p>
                      <a:pPr marL="0" algn="ctr" rtl="0" eaLnBrk="1" fontAlgn="t" latinLnBrk="0" hangingPunct="1">
                        <a:lnSpc>
                          <a:spcPct val="100000"/>
                        </a:lnSpc>
                        <a:spcBef>
                          <a:spcPts val="0"/>
                        </a:spcBef>
                        <a:spcAft>
                          <a:spcPts val="300"/>
                        </a:spcAft>
                      </a:pPr>
                      <a:r>
                        <a:rPr lang="en-GB" sz="600" u="none" strike="noStrike" dirty="0">
                          <a:effectLst/>
                          <a:latin typeface="微软雅黑" panose="020B0503020204020204" pitchFamily="34" charset="-122"/>
                          <a:ea typeface="微软雅黑" panose="020B0503020204020204" pitchFamily="34" charset="-122"/>
                        </a:rPr>
                        <a:t>0.3%</a:t>
                      </a:r>
                      <a:endParaRPr lang="en-GB" sz="600" u="none" strike="noStrike" dirty="0">
                        <a:effectLst/>
                        <a:latin typeface="微软雅黑" panose="020B0503020204020204" pitchFamily="34" charset="-122"/>
                        <a:ea typeface="微软雅黑" panose="020B0503020204020204" pitchFamily="34" charset="-122"/>
                      </a:endParaRPr>
                    </a:p>
                  </a:txBody>
                  <a:tcPr marL="104497" marR="104497" marT="69665" marB="69665">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r>
              <a:tr h="233680">
                <a:tc>
                  <a:txBody>
                    <a:bodyPr/>
                    <a:lstStyle/>
                    <a:p>
                      <a:pPr marL="0" marR="0" indent="0" algn="l" defTabSz="457200" rtl="0" eaLnBrk="1" fontAlgn="auto" latinLnBrk="0" hangingPunct="1">
                        <a:lnSpc>
                          <a:spcPct val="100000"/>
                        </a:lnSpc>
                        <a:spcBef>
                          <a:spcPts val="0"/>
                        </a:spcBef>
                        <a:spcAft>
                          <a:spcPts val="300"/>
                        </a:spcAft>
                        <a:buClrTx/>
                        <a:buSzTx/>
                        <a:buFontTx/>
                        <a:buNone/>
                        <a:tabLst>
                          <a:tab pos="2334895" algn="l"/>
                        </a:tabLst>
                        <a:defRPr/>
                      </a:pPr>
                      <a:r>
                        <a:rPr lang="zh-CN" altLang="en-US" sz="600" b="1" dirty="0">
                          <a:latin typeface="微软雅黑" panose="020B0503020204020204" pitchFamily="34" charset="-122"/>
                          <a:ea typeface="微软雅黑" panose="020B0503020204020204" pitchFamily="34" charset="-122"/>
                        </a:rPr>
                        <a:t>精神性食欲匮乏</a:t>
                      </a:r>
                      <a:endParaRPr lang="zh-CN" altLang="en-US" sz="600" b="1" dirty="0">
                        <a:latin typeface="微软雅黑" panose="020B0503020204020204" pitchFamily="34" charset="-122"/>
                        <a:ea typeface="微软雅黑" panose="020B0503020204020204" pitchFamily="34" charset="-122"/>
                      </a:endParaRPr>
                    </a:p>
                  </a:txBody>
                  <a:tcPr marL="102852" marR="41140" marT="71310" marB="7131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c>
                  <a:txBody>
                    <a:bodyPr/>
                    <a:lstStyle/>
                    <a:p>
                      <a:pPr algn="ctr">
                        <a:lnSpc>
                          <a:spcPct val="100000"/>
                        </a:lnSpc>
                        <a:spcAft>
                          <a:spcPts val="300"/>
                        </a:spcAft>
                      </a:pPr>
                      <a:r>
                        <a:rPr lang="en-GB" sz="600" dirty="0">
                          <a:latin typeface="微软雅黑" panose="020B0503020204020204" pitchFamily="34" charset="-122"/>
                          <a:ea typeface="微软雅黑" panose="020B0503020204020204" pitchFamily="34" charset="-122"/>
                        </a:rPr>
                        <a:t>6.8%</a:t>
                      </a:r>
                      <a:endParaRPr lang="en-GB" sz="600" dirty="0">
                        <a:latin typeface="微软雅黑" panose="020B0503020204020204" pitchFamily="34" charset="-122"/>
                        <a:ea typeface="微软雅黑" panose="020B0503020204020204" pitchFamily="34" charset="-122"/>
                      </a:endParaRPr>
                    </a:p>
                  </a:txBody>
                  <a:tcPr marL="104497" marR="104497" marT="69665" marB="69665">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c>
                  <a:txBody>
                    <a:bodyPr/>
                    <a:lstStyle/>
                    <a:p>
                      <a:pPr marL="0" algn="ctr" rtl="0" eaLnBrk="1" fontAlgn="t" latinLnBrk="0" hangingPunct="1">
                        <a:lnSpc>
                          <a:spcPct val="100000"/>
                        </a:lnSpc>
                        <a:spcBef>
                          <a:spcPts val="0"/>
                        </a:spcBef>
                        <a:spcAft>
                          <a:spcPts val="300"/>
                        </a:spcAft>
                      </a:pPr>
                      <a:r>
                        <a:rPr lang="en-GB" sz="600" u="none" strike="noStrike" dirty="0">
                          <a:effectLst/>
                          <a:latin typeface="微软雅黑" panose="020B0503020204020204" pitchFamily="34" charset="-122"/>
                          <a:ea typeface="微软雅黑" panose="020B0503020204020204" pitchFamily="34" charset="-122"/>
                        </a:rPr>
                        <a:t>0.8%</a:t>
                      </a:r>
                      <a:endParaRPr lang="en-GB" sz="600" u="none" strike="noStrike" dirty="0">
                        <a:effectLst/>
                        <a:latin typeface="微软雅黑" panose="020B0503020204020204" pitchFamily="34" charset="-122"/>
                        <a:ea typeface="微软雅黑" panose="020B0503020204020204" pitchFamily="34" charset="-122"/>
                      </a:endParaRPr>
                    </a:p>
                  </a:txBody>
                  <a:tcPr marL="104497" marR="104497" marT="69665" marB="69665">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r>
              <a:tr h="233680">
                <a:tc>
                  <a:txBody>
                    <a:bodyPr/>
                    <a:lstStyle/>
                    <a:p>
                      <a:pPr marL="0" marR="0" indent="0" algn="l" defTabSz="457200" rtl="0" eaLnBrk="1" fontAlgn="auto" latinLnBrk="0" hangingPunct="1">
                        <a:lnSpc>
                          <a:spcPct val="100000"/>
                        </a:lnSpc>
                        <a:spcBef>
                          <a:spcPts val="0"/>
                        </a:spcBef>
                        <a:spcAft>
                          <a:spcPts val="300"/>
                        </a:spcAft>
                        <a:buClrTx/>
                        <a:buSzTx/>
                        <a:buFontTx/>
                        <a:buNone/>
                        <a:tabLst>
                          <a:tab pos="2334895" algn="l"/>
                        </a:tabLst>
                        <a:defRPr/>
                      </a:pPr>
                      <a:r>
                        <a:rPr lang="zh-CN" altLang="en-US" sz="600" b="1" dirty="0">
                          <a:latin typeface="微软雅黑" panose="020B0503020204020204" pitchFamily="34" charset="-122"/>
                          <a:ea typeface="微软雅黑" panose="020B0503020204020204" pitchFamily="34" charset="-122"/>
                        </a:rPr>
                        <a:t>肝胆相关不良反应</a:t>
                      </a:r>
                      <a:endParaRPr lang="zh-CN" altLang="en-US" sz="600" b="1" dirty="0">
                        <a:latin typeface="微软雅黑" panose="020B0503020204020204" pitchFamily="34" charset="-122"/>
                        <a:ea typeface="微软雅黑" panose="020B0503020204020204" pitchFamily="34" charset="-122"/>
                      </a:endParaRPr>
                    </a:p>
                  </a:txBody>
                  <a:tcPr marL="102852" marR="41140" marT="71310" marB="7131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c>
                  <a:txBody>
                    <a:bodyPr/>
                    <a:lstStyle/>
                    <a:p>
                      <a:pPr algn="ctr">
                        <a:lnSpc>
                          <a:spcPct val="100000"/>
                        </a:lnSpc>
                        <a:spcAft>
                          <a:spcPts val="300"/>
                        </a:spcAft>
                      </a:pPr>
                      <a:r>
                        <a:rPr lang="en-GB" sz="600" dirty="0">
                          <a:latin typeface="微软雅黑" panose="020B0503020204020204" pitchFamily="34" charset="-122"/>
                          <a:ea typeface="微软雅黑" panose="020B0503020204020204" pitchFamily="34" charset="-122"/>
                        </a:rPr>
                        <a:t>11.4%</a:t>
                      </a:r>
                      <a:endParaRPr lang="en-GB" sz="600" dirty="0">
                        <a:latin typeface="微软雅黑" panose="020B0503020204020204" pitchFamily="34" charset="-122"/>
                        <a:ea typeface="微软雅黑" panose="020B0503020204020204" pitchFamily="34" charset="-122"/>
                      </a:endParaRPr>
                    </a:p>
                  </a:txBody>
                  <a:tcPr marL="104497" marR="104497" marT="69665" marB="69665">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c>
                  <a:txBody>
                    <a:bodyPr/>
                    <a:lstStyle/>
                    <a:p>
                      <a:pPr marL="0" algn="ctr" rtl="0" eaLnBrk="1" fontAlgn="t" latinLnBrk="0" hangingPunct="1">
                        <a:lnSpc>
                          <a:spcPct val="100000"/>
                        </a:lnSpc>
                        <a:spcBef>
                          <a:spcPts val="0"/>
                        </a:spcBef>
                        <a:spcAft>
                          <a:spcPts val="300"/>
                        </a:spcAft>
                      </a:pPr>
                      <a:r>
                        <a:rPr lang="en-GB" sz="600" u="none" strike="noStrike" dirty="0">
                          <a:effectLst/>
                          <a:latin typeface="微软雅黑" panose="020B0503020204020204" pitchFamily="34" charset="-122"/>
                          <a:ea typeface="微软雅黑" panose="020B0503020204020204" pitchFamily="34" charset="-122"/>
                        </a:rPr>
                        <a:t>8.6%</a:t>
                      </a:r>
                      <a:endParaRPr lang="en-GB" sz="600" u="none" strike="noStrike" dirty="0">
                        <a:effectLst/>
                        <a:latin typeface="微软雅黑" panose="020B0503020204020204" pitchFamily="34" charset="-122"/>
                        <a:ea typeface="微软雅黑" panose="020B0503020204020204" pitchFamily="34" charset="-122"/>
                      </a:endParaRPr>
                    </a:p>
                  </a:txBody>
                  <a:tcPr marL="104497" marR="104497" marT="69665" marB="69665">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r>
              <a:tr h="233680">
                <a:tc>
                  <a:txBody>
                    <a:bodyPr/>
                    <a:lstStyle/>
                    <a:p>
                      <a:pPr marL="179705" marR="0" indent="0" algn="l" defTabSz="457200" rtl="0" eaLnBrk="1" fontAlgn="auto" latinLnBrk="0" hangingPunct="1">
                        <a:lnSpc>
                          <a:spcPct val="100000"/>
                        </a:lnSpc>
                        <a:spcBef>
                          <a:spcPts val="0"/>
                        </a:spcBef>
                        <a:spcAft>
                          <a:spcPts val="300"/>
                        </a:spcAft>
                        <a:buClrTx/>
                        <a:buSzTx/>
                        <a:buFontTx/>
                        <a:buNone/>
                        <a:tabLst>
                          <a:tab pos="2334895" algn="l"/>
                        </a:tabLst>
                        <a:defRPr/>
                      </a:pPr>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放射相关肝病</a:t>
                      </a:r>
                      <a:endParaRPr lang="zh-CN" altLang="en-US" sz="600" dirty="0">
                        <a:latin typeface="微软雅黑" panose="020B0503020204020204" pitchFamily="34" charset="-122"/>
                        <a:ea typeface="微软雅黑" panose="020B0503020204020204" pitchFamily="34" charset="-122"/>
                        <a:cs typeface="微软雅黑" panose="020B0503020204020204" pitchFamily="34" charset="-122"/>
                      </a:endParaRPr>
                    </a:p>
                  </a:txBody>
                  <a:tcPr marL="102852" marR="41140" marT="71310" marB="71310">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c>
                  <a:txBody>
                    <a:bodyPr/>
                    <a:lstStyle/>
                    <a:p>
                      <a:pPr algn="ctr">
                        <a:lnSpc>
                          <a:spcPct val="100000"/>
                        </a:lnSpc>
                        <a:spcAft>
                          <a:spcPts val="300"/>
                        </a:spcAft>
                        <a:buClrTx/>
                        <a:buSzTx/>
                        <a:buFontTx/>
                      </a:pPr>
                      <a:r>
                        <a:rPr lang="en-GB" sz="600" dirty="0">
                          <a:latin typeface="微软雅黑" panose="020B0503020204020204" pitchFamily="34" charset="-122"/>
                          <a:ea typeface="微软雅黑" panose="020B0503020204020204" pitchFamily="34" charset="-122"/>
                        </a:rPr>
                        <a:t>0.3%</a:t>
                      </a:r>
                      <a:endParaRPr lang="en-GB" sz="600" dirty="0">
                        <a:latin typeface="微软雅黑" panose="020B0503020204020204" pitchFamily="34" charset="-122"/>
                        <a:ea typeface="微软雅黑" panose="020B0503020204020204" pitchFamily="34" charset="-122"/>
                      </a:endParaRPr>
                    </a:p>
                  </a:txBody>
                  <a:tcPr marL="104497" marR="104497" marT="69665" marB="69665">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c>
                  <a:txBody>
                    <a:bodyPr/>
                    <a:lstStyle/>
                    <a:p>
                      <a:pPr marL="0" algn="ctr" rtl="0" eaLnBrk="1" latinLnBrk="0" hangingPunct="1">
                        <a:lnSpc>
                          <a:spcPct val="100000"/>
                        </a:lnSpc>
                        <a:spcBef>
                          <a:spcPts val="0"/>
                        </a:spcBef>
                        <a:spcAft>
                          <a:spcPts val="300"/>
                        </a:spcAft>
                        <a:buClrTx/>
                        <a:buSzTx/>
                        <a:buFontTx/>
                      </a:pPr>
                      <a:r>
                        <a:rPr lang="en-GB" sz="600" u="none" strike="noStrike" dirty="0">
                          <a:latin typeface="微软雅黑" panose="020B0503020204020204" pitchFamily="34" charset="-122"/>
                          <a:ea typeface="微软雅黑" panose="020B0503020204020204" pitchFamily="34" charset="-122"/>
                        </a:rPr>
                        <a:t>0.5%</a:t>
                      </a:r>
                      <a:endParaRPr lang="en-GB" sz="600" u="none" strike="noStrike" dirty="0">
                        <a:latin typeface="微软雅黑" panose="020B0503020204020204" pitchFamily="34" charset="-122"/>
                        <a:ea typeface="微软雅黑" panose="020B0503020204020204" pitchFamily="34" charset="-122"/>
                      </a:endParaRPr>
                    </a:p>
                  </a:txBody>
                  <a:tcPr marL="104497" marR="104497" marT="69665" marB="69665">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235585" y="77470"/>
            <a:ext cx="6509385" cy="398780"/>
          </a:xfrm>
          <a:prstGeom prst="rect">
            <a:avLst/>
          </a:prstGeom>
          <a:noFill/>
        </p:spPr>
        <p:txBody>
          <a:bodyPr wrap="square" rtlCol="0">
            <a:spAutoFit/>
          </a:bodyPr>
          <a:lstStyle/>
          <a:p>
            <a:r>
              <a:rPr lang="en-US" altLang="zh-CN" sz="2000" dirty="0">
                <a:solidFill>
                  <a:srgbClr val="008E84"/>
                </a:solidFill>
                <a:latin typeface="Arial" panose="020B0604020202020204" pitchFamily="34" charset="0"/>
                <a:ea typeface="微软雅黑" panose="020B0503020204020204" pitchFamily="34" charset="-122"/>
                <a:sym typeface="Arial" panose="020B0604020202020204" pitchFamily="34" charset="0"/>
              </a:rPr>
              <a:t>02-</a:t>
            </a:r>
            <a:r>
              <a:rPr lang="zh-CN" altLang="en-US" sz="2000" b="1" dirty="0">
                <a:solidFill>
                  <a:srgbClr val="008E84"/>
                </a:solidFill>
                <a:latin typeface="Arial" panose="020B0604020202020204" pitchFamily="34" charset="0"/>
                <a:ea typeface="微软雅黑" panose="020B0503020204020204" pitchFamily="34" charset="-122"/>
                <a:sym typeface="Arial" panose="020B0604020202020204" pitchFamily="34" charset="0"/>
              </a:rPr>
              <a:t>安全性</a:t>
            </a:r>
            <a:r>
              <a:rPr lang="en-US" altLang="zh-CN" sz="2000" b="1" dirty="0">
                <a:solidFill>
                  <a:srgbClr val="008E84"/>
                </a:solidFill>
                <a:latin typeface="Arial" panose="020B0604020202020204" pitchFamily="34" charset="0"/>
                <a:ea typeface="微软雅黑" panose="020B0503020204020204" pitchFamily="34" charset="-122"/>
                <a:sym typeface="Arial" panose="020B0604020202020204" pitchFamily="34" charset="0"/>
              </a:rPr>
              <a:t>----</a:t>
            </a:r>
            <a:r>
              <a:rPr lang="zh-CN" altLang="en-US"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不良反应发生率低，安全性好</a:t>
            </a:r>
            <a:endParaRPr lang="zh-CN" altLang="en-US" sz="20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 name="组合 3"/>
          <p:cNvGrpSpPr/>
          <p:nvPr/>
        </p:nvGrpSpPr>
        <p:grpSpPr>
          <a:xfrm>
            <a:off x="326724" y="1944381"/>
            <a:ext cx="8422005" cy="792392"/>
            <a:chOff x="330527" y="2015427"/>
            <a:chExt cx="8422005" cy="792392"/>
          </a:xfrm>
        </p:grpSpPr>
        <p:sp>
          <p:nvSpPr>
            <p:cNvPr id="13" name="矩形 12"/>
            <p:cNvSpPr/>
            <p:nvPr/>
          </p:nvSpPr>
          <p:spPr>
            <a:xfrm>
              <a:off x="341322" y="2254822"/>
              <a:ext cx="8411210" cy="541655"/>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330527" y="2015427"/>
              <a:ext cx="5260340" cy="377190"/>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26"/>
            <p:cNvSpPr txBox="1">
              <a:spLocks noChangeArrowheads="1"/>
            </p:cNvSpPr>
            <p:nvPr/>
          </p:nvSpPr>
          <p:spPr>
            <a:xfrm>
              <a:off x="330527" y="2032572"/>
              <a:ext cx="5308600" cy="35433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药品不良反应监测：</a:t>
              </a:r>
              <a:r>
                <a:rPr lang="zh-CN" altLang="en-US" sz="16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安全性良好，上市以来未有黑框警告</a:t>
              </a:r>
              <a:endParaRPr lang="zh-CN" altLang="en-US" sz="16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2" name="文本框 21"/>
            <p:cNvSpPr txBox="1"/>
            <p:nvPr/>
          </p:nvSpPr>
          <p:spPr>
            <a:xfrm>
              <a:off x="387280" y="2393799"/>
              <a:ext cx="8333836" cy="414020"/>
            </a:xfrm>
            <a:prstGeom prst="rect">
              <a:avLst/>
            </a:prstGeom>
            <a:noFill/>
          </p:spPr>
          <p:txBody>
            <a:bodyPr wrap="square">
              <a:spAutoFit/>
            </a:bodyPr>
            <a:lstStyle/>
            <a:p>
              <a:pPr marL="171450" indent="-171450" algn="just">
                <a:lnSpc>
                  <a:spcPct val="150000"/>
                </a:lnSpc>
                <a:spcAft>
                  <a:spcPts val="600"/>
                </a:spcAft>
                <a:buFont typeface="Arial" panose="020B0604020202020204" pitchFamily="34" charset="0"/>
                <a:buChar char="•"/>
              </a:pPr>
              <a:r>
                <a:rPr lang="en-US" altLang="zh-CN" sz="1200">
                  <a:solidFill>
                    <a:schemeClr val="tx1"/>
                  </a:solidFill>
                  <a:latin typeface="Arial" panose="020B0604020202020204" pitchFamily="34" charset="0"/>
                  <a:ea typeface="微软雅黑" panose="020B0503020204020204" pitchFamily="34" charset="-122"/>
                  <a:sym typeface="Arial" panose="020B0604020202020204" pitchFamily="34" charset="0"/>
                </a:rPr>
                <a:t>  </a:t>
              </a:r>
              <a:r>
                <a:rPr lang="zh-CN" altLang="en-US" sz="1200">
                  <a:solidFill>
                    <a:schemeClr val="tx1"/>
                  </a:solidFill>
                  <a:latin typeface="Arial" panose="020B0604020202020204" pitchFamily="34" charset="0"/>
                  <a:ea typeface="微软雅黑" panose="020B0503020204020204" pitchFamily="34" charset="-122"/>
                  <a:sym typeface="Arial" panose="020B0604020202020204" pitchFamily="34" charset="0"/>
                </a:rPr>
                <a:t>药品超</a:t>
              </a:r>
              <a:r>
                <a:rPr lang="en-US" altLang="zh-CN" sz="1200">
                  <a:solidFill>
                    <a:schemeClr val="tx1"/>
                  </a:solidFill>
                  <a:latin typeface="Arial" panose="020B0604020202020204" pitchFamily="34" charset="0"/>
                  <a:ea typeface="微软雅黑" panose="020B0503020204020204" pitchFamily="34" charset="-122"/>
                  <a:sym typeface="Arial" panose="020B0604020202020204" pitchFamily="34" charset="0"/>
                </a:rPr>
                <a:t>50</a:t>
              </a:r>
              <a:r>
                <a:rPr lang="zh-CN" altLang="en-US" sz="1200">
                  <a:solidFill>
                    <a:schemeClr val="tx1"/>
                  </a:solidFill>
                  <a:latin typeface="Arial" panose="020B0604020202020204" pitchFamily="34" charset="0"/>
                  <a:ea typeface="微软雅黑" panose="020B0503020204020204" pitchFamily="34" charset="-122"/>
                  <a:sym typeface="Arial" panose="020B0604020202020204" pitchFamily="34" charset="0"/>
                </a:rPr>
                <a:t>个国家</a:t>
              </a:r>
              <a:r>
                <a:rPr lang="en-US" altLang="zh-CN" sz="1200">
                  <a:solidFill>
                    <a:schemeClr val="tx1"/>
                  </a:solidFill>
                  <a:latin typeface="Arial" panose="020B0604020202020204" pitchFamily="34" charset="0"/>
                  <a:ea typeface="微软雅黑" panose="020B0503020204020204" pitchFamily="34" charset="-122"/>
                  <a:sym typeface="Arial" panose="020B0604020202020204" pitchFamily="34" charset="0"/>
                </a:rPr>
                <a:t>/</a:t>
              </a:r>
              <a:r>
                <a:rPr lang="zh-CN" altLang="en-US" sz="1200" dirty="0">
                  <a:solidFill>
                    <a:schemeClr val="tx1"/>
                  </a:solidFill>
                  <a:latin typeface="Arial" panose="020B0604020202020204" pitchFamily="34" charset="0"/>
                  <a:ea typeface="微软雅黑" panose="020B0503020204020204" pitchFamily="34" charset="-122"/>
                  <a:sym typeface="Arial" panose="020B0604020202020204" pitchFamily="34" charset="0"/>
                </a:rPr>
                <a:t>地区上市后，近五年各国家或地区药监部门</a:t>
              </a:r>
              <a:r>
                <a:rPr lang="zh-CN" altLang="en-US" sz="1400" b="1">
                  <a:solidFill>
                    <a:srgbClr val="FF0000"/>
                  </a:solidFill>
                  <a:latin typeface="Arial" panose="020B0604020202020204" pitchFamily="34" charset="0"/>
                  <a:ea typeface="微软雅黑" panose="020B0503020204020204" pitchFamily="34" charset="-122"/>
                  <a:sym typeface="Arial" panose="020B0604020202020204" pitchFamily="34" charset="0"/>
                </a:rPr>
                <a:t>未发布安全性警告、黑框警告、撤市信息。</a:t>
              </a:r>
              <a:endPar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11"/>
          <p:cNvGrpSpPr/>
          <p:nvPr/>
        </p:nvGrpSpPr>
        <p:grpSpPr>
          <a:xfrm>
            <a:off x="328142" y="2860040"/>
            <a:ext cx="8487563" cy="1760220"/>
            <a:chOff x="325365" y="1056942"/>
            <a:chExt cx="8487705" cy="1628017"/>
          </a:xfrm>
        </p:grpSpPr>
        <p:sp>
          <p:nvSpPr>
            <p:cNvPr id="18" name="矩形 17"/>
            <p:cNvSpPr/>
            <p:nvPr/>
          </p:nvSpPr>
          <p:spPr>
            <a:xfrm>
              <a:off x="325518" y="1368208"/>
              <a:ext cx="8487552" cy="11581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文本框 18"/>
            <p:cNvSpPr txBox="1"/>
            <p:nvPr/>
          </p:nvSpPr>
          <p:spPr>
            <a:xfrm>
              <a:off x="362983" y="1452166"/>
              <a:ext cx="8096250" cy="1151710"/>
            </a:xfrm>
            <a:prstGeom prst="rect">
              <a:avLst/>
            </a:prstGeom>
            <a:noFill/>
          </p:spPr>
          <p:txBody>
            <a:bodyPr wrap="square">
              <a:spAutoFit/>
            </a:bodyPr>
            <a:lstStyle/>
            <a:p>
              <a:pPr marL="285750" indent="-285750">
                <a:lnSpc>
                  <a:spcPct val="150000"/>
                </a:lnSpc>
                <a:buFont typeface="Arial" panose="020B0604020202020204" pitchFamily="34" charset="0"/>
                <a:buChar char="•"/>
              </a:pP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与同疾病领域其他治疗方案相较，不良反应发生率低，安全性良好。</a:t>
              </a:r>
              <a:endPar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a:p>
              <a:pPr marL="285750" indent="-285750">
                <a:lnSpc>
                  <a:spcPct val="1500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sym typeface="+mn-ea"/>
                </a:rPr>
                <a:t>回顾性真实世界研究（</a:t>
              </a:r>
              <a:r>
                <a:rPr lang="en-US" altLang="zh-CN" sz="1200" dirty="0">
                  <a:latin typeface="微软雅黑" panose="020B0503020204020204" pitchFamily="34" charset="-122"/>
                  <a:ea typeface="微软雅黑" panose="020B0503020204020204" pitchFamily="34" charset="-122"/>
                  <a:sym typeface="+mn-ea"/>
                </a:rPr>
                <a:t>MORE</a:t>
              </a:r>
              <a:r>
                <a:rPr lang="zh-CN" altLang="en-US" sz="1200" dirty="0">
                  <a:latin typeface="微软雅黑" panose="020B0503020204020204" pitchFamily="34" charset="-122"/>
                  <a:ea typeface="微软雅黑" panose="020B0503020204020204" pitchFamily="34" charset="-122"/>
                  <a:sym typeface="+mn-ea"/>
                </a:rPr>
                <a:t>）显示（</a:t>
              </a:r>
              <a:r>
                <a:rPr lang="en-US" altLang="zh-CN" sz="1200" dirty="0">
                  <a:latin typeface="微软雅黑" panose="020B0503020204020204" pitchFamily="34" charset="-122"/>
                  <a:ea typeface="微软雅黑" panose="020B0503020204020204" pitchFamily="34" charset="-122"/>
                  <a:sym typeface="+mn-ea"/>
                </a:rPr>
                <a:t>606</a:t>
              </a:r>
              <a:r>
                <a:rPr lang="zh-CN" altLang="en-US" sz="1200" dirty="0">
                  <a:latin typeface="微软雅黑" panose="020B0503020204020204" pitchFamily="34" charset="-122"/>
                  <a:ea typeface="微软雅黑" panose="020B0503020204020204" pitchFamily="34" charset="-122"/>
                  <a:sym typeface="+mn-ea"/>
                </a:rPr>
                <a:t>例）：</a:t>
              </a:r>
              <a:r>
                <a:rPr lang="en-US" altLang="zh-CN" sz="1200" dirty="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rPr>
                <a:t>3</a:t>
              </a:r>
              <a:r>
                <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rPr>
                <a:t>级以上不良反应率低，最常见为消化道不良反应（</a:t>
              </a:r>
              <a:r>
                <a:rPr lang="en-US" altLang="zh-CN" sz="1200" dirty="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rPr>
                <a:t>10.2%</a:t>
              </a:r>
              <a:r>
                <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rPr>
                <a:t>）、肝胆相关不良反应（</a:t>
              </a:r>
              <a:r>
                <a:rPr lang="en-US" altLang="zh-CN" sz="1200" dirty="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rPr>
                <a:t>8.6%</a:t>
              </a:r>
              <a:r>
                <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rPr>
                <a:t>）和疲劳（</a:t>
              </a:r>
              <a:r>
                <a:rPr lang="en-US" altLang="zh-CN" sz="1200" dirty="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rPr>
                <a:t>5.5%</a:t>
              </a:r>
              <a:r>
                <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1200" dirty="0">
                  <a:latin typeface="微软雅黑" panose="020B0503020204020204" pitchFamily="34" charset="-122"/>
                  <a:ea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cs typeface="Times New Roman" panose="02020603050405020304" charset="0"/>
                  <a:sym typeface="+mn-ea"/>
                </a:rPr>
                <a:t>消化道</a:t>
              </a:r>
              <a:r>
                <a:rPr lang="en-US" altLang="zh-CN" sz="1200" dirty="0">
                  <a:latin typeface="微软雅黑" panose="020B0503020204020204" pitchFamily="34" charset="-122"/>
                  <a:ea typeface="微软雅黑" panose="020B0503020204020204" pitchFamily="34" charset="-122"/>
                  <a:cs typeface="Times New Roman" panose="02020603050405020304" charset="0"/>
                  <a:sym typeface="+mn-ea"/>
                </a:rPr>
                <a:t>3</a:t>
              </a:r>
              <a:r>
                <a:rPr lang="zh-CN" altLang="en-US" sz="1200" dirty="0">
                  <a:latin typeface="微软雅黑" panose="020B0503020204020204" pitchFamily="34" charset="-122"/>
                  <a:ea typeface="微软雅黑" panose="020B0503020204020204" pitchFamily="34" charset="-122"/>
                  <a:cs typeface="Times New Roman" panose="02020603050405020304" charset="0"/>
                  <a:sym typeface="+mn-ea"/>
                </a:rPr>
                <a:t>级以上不良反应以腹痛（</a:t>
              </a:r>
              <a:r>
                <a:rPr lang="en-US" altLang="zh-CN" sz="1200" dirty="0">
                  <a:latin typeface="微软雅黑" panose="020B0503020204020204" pitchFamily="34" charset="-122"/>
                  <a:ea typeface="微软雅黑" panose="020B0503020204020204" pitchFamily="34" charset="-122"/>
                  <a:cs typeface="Times New Roman" panose="02020603050405020304" charset="0"/>
                  <a:sym typeface="+mn-ea"/>
                </a:rPr>
                <a:t>6.1%</a:t>
              </a:r>
              <a:r>
                <a:rPr lang="zh-CN" altLang="en-US" sz="1200" dirty="0">
                  <a:latin typeface="微软雅黑" panose="020B0503020204020204" pitchFamily="34" charset="-122"/>
                  <a:ea typeface="微软雅黑" panose="020B0503020204020204" pitchFamily="34" charset="-122"/>
                  <a:cs typeface="Times New Roman" panose="02020603050405020304" charset="0"/>
                  <a:sym typeface="+mn-ea"/>
                </a:rPr>
                <a:t>）为主，其余包括恶心（</a:t>
              </a:r>
              <a:r>
                <a:rPr lang="en-US" altLang="zh-CN" sz="1200" dirty="0">
                  <a:latin typeface="微软雅黑" panose="020B0503020204020204" pitchFamily="34" charset="-122"/>
                  <a:ea typeface="微软雅黑" panose="020B0503020204020204" pitchFamily="34" charset="-122"/>
                  <a:cs typeface="Times New Roman" panose="02020603050405020304" charset="0"/>
                  <a:sym typeface="+mn-ea"/>
                </a:rPr>
                <a:t>1.3%</a:t>
              </a:r>
              <a:r>
                <a:rPr lang="zh-CN" altLang="en-US" sz="1200" dirty="0">
                  <a:latin typeface="微软雅黑" panose="020B0503020204020204" pitchFamily="34" charset="-122"/>
                  <a:ea typeface="微软雅黑" panose="020B0503020204020204" pitchFamily="34" charset="-122"/>
                  <a:cs typeface="Times New Roman" panose="02020603050405020304" charset="0"/>
                  <a:sym typeface="+mn-ea"/>
                </a:rPr>
                <a:t>）、呕吐（</a:t>
              </a:r>
              <a:r>
                <a:rPr lang="en-US" altLang="zh-CN" sz="1200" dirty="0">
                  <a:latin typeface="微软雅黑" panose="020B0503020204020204" pitchFamily="34" charset="-122"/>
                  <a:ea typeface="微软雅黑" panose="020B0503020204020204" pitchFamily="34" charset="-122"/>
                  <a:cs typeface="Times New Roman" panose="02020603050405020304" charset="0"/>
                  <a:sym typeface="+mn-ea"/>
                </a:rPr>
                <a:t>1.5%</a:t>
              </a:r>
              <a:r>
                <a:rPr lang="zh-CN" altLang="en-US" sz="1200" dirty="0">
                  <a:latin typeface="微软雅黑" panose="020B0503020204020204" pitchFamily="34" charset="-122"/>
                  <a:ea typeface="微软雅黑" panose="020B0503020204020204" pitchFamily="34" charset="-122"/>
                  <a:cs typeface="Times New Roman" panose="02020603050405020304" charset="0"/>
                  <a:sym typeface="+mn-ea"/>
                </a:rPr>
                <a:t>）、消化道溃疡等（</a:t>
              </a:r>
              <a:r>
                <a:rPr lang="en-US" altLang="zh-CN" sz="1200" dirty="0">
                  <a:latin typeface="微软雅黑" panose="020B0503020204020204" pitchFamily="34" charset="-122"/>
                  <a:ea typeface="微软雅黑" panose="020B0503020204020204" pitchFamily="34" charset="-122"/>
                  <a:cs typeface="Times New Roman" panose="02020603050405020304" charset="0"/>
                  <a:sym typeface="+mn-ea"/>
                </a:rPr>
                <a:t>1.7%</a:t>
              </a:r>
              <a:r>
                <a:rPr lang="zh-CN" altLang="en-US" sz="1200" dirty="0">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rPr>
                <a:t>，放射相关肝病</a:t>
              </a:r>
              <a:r>
                <a:rPr lang="en-US" altLang="zh-CN" sz="1200" dirty="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rPr>
                <a:t>3</a:t>
              </a:r>
              <a:r>
                <a:rPr lang="zh-CN" altLang="en-US" sz="1200" dirty="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rPr>
                <a:t>级以上不良反应率约为</a:t>
              </a:r>
              <a:r>
                <a:rPr lang="en-US" altLang="zh-CN" sz="1200" dirty="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rPr>
                <a:t>0.5%</a:t>
              </a:r>
              <a:r>
                <a:rPr lang="en-US" altLang="zh-CN" sz="1200" baseline="30000" dirty="0">
                  <a:latin typeface="Arial" panose="020B0604020202020204" pitchFamily="34" charset="0"/>
                  <a:ea typeface="微软雅黑" panose="020B0503020204020204" pitchFamily="34" charset="-122"/>
                  <a:sym typeface="Arial" panose="020B0604020202020204" pitchFamily="34" charset="0"/>
                </a:rPr>
                <a:t>[2] </a:t>
              </a:r>
              <a:r>
                <a:rPr lang="zh-CN" altLang="en-US" sz="1200" dirty="0">
                  <a:latin typeface="Arial" panose="020B0604020202020204" pitchFamily="34" charset="0"/>
                  <a:ea typeface="微软雅黑" panose="020B0503020204020204" pitchFamily="34" charset="-122"/>
                  <a:sym typeface="Arial" panose="020B0604020202020204" pitchFamily="34" charset="0"/>
                </a:rPr>
                <a:t>。</a:t>
              </a:r>
              <a:endParaRPr lang="zh-CN" altLang="en-US" sz="12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28"/>
            <p:cNvSpPr/>
            <p:nvPr/>
          </p:nvSpPr>
          <p:spPr>
            <a:xfrm>
              <a:off x="335043" y="1281881"/>
              <a:ext cx="8388490" cy="1403078"/>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325365" y="1056942"/>
              <a:ext cx="5614129" cy="377052"/>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Rectangle 26"/>
            <p:cNvSpPr txBox="1">
              <a:spLocks noChangeArrowheads="1"/>
            </p:cNvSpPr>
            <p:nvPr/>
          </p:nvSpPr>
          <p:spPr>
            <a:xfrm>
              <a:off x="347590" y="1112148"/>
              <a:ext cx="6509494" cy="35414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真实世界研究文献报告：</a:t>
              </a:r>
              <a:r>
                <a:rPr lang="zh-CN" altLang="en-US" sz="16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mn-ea"/>
                </a:rPr>
                <a:t>治疗结直肠癌肝转移安全性良好</a:t>
              </a:r>
              <a:endParaRPr lang="zh-CN" altLang="en-US" sz="16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mn-ea"/>
              </a:endParaRPr>
            </a:p>
          </p:txBody>
        </p:sp>
      </p:grpSp>
      <p:sp>
        <p:nvSpPr>
          <p:cNvPr id="33" name="文本框 32"/>
          <p:cNvSpPr txBox="1"/>
          <p:nvPr/>
        </p:nvSpPr>
        <p:spPr>
          <a:xfrm>
            <a:off x="107950" y="4587875"/>
            <a:ext cx="8790305" cy="414020"/>
          </a:xfrm>
          <a:prstGeom prst="rect">
            <a:avLst/>
          </a:prstGeom>
          <a:noFill/>
        </p:spPr>
        <p:txBody>
          <a:bodyPr wrap="square">
            <a:spAutoFit/>
          </a:bodyPr>
          <a:lstStyle/>
          <a:p>
            <a:r>
              <a:rPr lang="en-US" altLang="zh-CN" sz="700">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rPr>
              <a:t>[1] </a:t>
            </a:r>
            <a:r>
              <a:rPr lang="zh-CN" altLang="en-US" sz="700">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rPr>
              <a:t>钇</a:t>
            </a:r>
            <a:r>
              <a:rPr lang="en-US" altLang="zh-CN" sz="700">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rPr>
              <a:t>[</a:t>
            </a:r>
            <a:r>
              <a:rPr lang="en-US" altLang="zh-CN" sz="700" baseline="30000">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rPr>
              <a:t>90</a:t>
            </a:r>
            <a:r>
              <a:rPr lang="en-US" altLang="zh-CN" sz="700">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rPr>
              <a:t>Y]</a:t>
            </a:r>
            <a:r>
              <a:rPr lang="zh-CN" altLang="en-US" sz="700">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rPr>
              <a:t>微球注射液说明书  </a:t>
            </a:r>
            <a:endParaRPr lang="zh-CN" altLang="en-US" sz="700">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endParaRPr>
          </a:p>
          <a:p>
            <a:r>
              <a:rPr lang="en-US" altLang="zh-CN" sz="700">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rPr>
              <a:t>[2] Kennedy AS, Ball D, Cohen SJ, et al. Multicenter evaluation of the safety and efficacy of radioembolization in patients with unresectable colorectal liver metastases selected as candidates for (90)Y resin microspheres. J Gastrointest Oncol. 2015;6(2):134-142. </a:t>
            </a:r>
            <a:endParaRPr lang="en-US" altLang="zh-CN" sz="700" dirty="0">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endParaRPr>
          </a:p>
        </p:txBody>
      </p:sp>
      <p:grpSp>
        <p:nvGrpSpPr>
          <p:cNvPr id="3" name="组合 2"/>
          <p:cNvGrpSpPr/>
          <p:nvPr/>
        </p:nvGrpSpPr>
        <p:grpSpPr>
          <a:xfrm>
            <a:off x="335787" y="785593"/>
            <a:ext cx="8381526" cy="1102995"/>
            <a:chOff x="382719" y="787441"/>
            <a:chExt cx="8381526" cy="1102995"/>
          </a:xfrm>
        </p:grpSpPr>
        <p:sp>
          <p:nvSpPr>
            <p:cNvPr id="9" name="矩形 8"/>
            <p:cNvSpPr/>
            <p:nvPr/>
          </p:nvSpPr>
          <p:spPr>
            <a:xfrm>
              <a:off x="382719" y="1006271"/>
              <a:ext cx="8381526" cy="851148"/>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nvSpPr>
          <p:spPr>
            <a:xfrm>
              <a:off x="430344" y="1164631"/>
              <a:ext cx="8222615" cy="725805"/>
            </a:xfrm>
            <a:prstGeom prst="rect">
              <a:avLst/>
            </a:prstGeom>
          </p:spPr>
          <p:txBody>
            <a:bodyPr/>
            <a:lstStyle/>
            <a:p>
              <a:pPr marL="285750" lvl="0" indent="-285750" algn="just">
                <a:lnSpc>
                  <a:spcPct val="150000"/>
                </a:lnSpc>
                <a:buFont typeface="Arial" panose="020B0604020202020204" pitchFamily="34" charset="0"/>
                <a:buChar char="•"/>
              </a:pPr>
              <a:r>
                <a:rPr lang="zh-CN" sz="1200" dirty="0">
                  <a:solidFill>
                    <a:schemeClr val="tx1"/>
                  </a:solidFill>
                  <a:latin typeface="Arial" panose="020B0604020202020204" pitchFamily="34" charset="0"/>
                  <a:ea typeface="微软雅黑" panose="020B0503020204020204" pitchFamily="34" charset="-122"/>
                  <a:sym typeface="Arial" panose="020B0604020202020204" pitchFamily="34" charset="0"/>
                </a:rPr>
                <a:t>接受钇[</a:t>
              </a:r>
              <a:r>
                <a:rPr lang="zh-CN" altLang="en-US" sz="1200" baseline="30000" dirty="0">
                  <a:solidFill>
                    <a:schemeClr val="tx1"/>
                  </a:solidFill>
                  <a:latin typeface="Arial" panose="020B0604020202020204" pitchFamily="34" charset="0"/>
                  <a:ea typeface="微软雅黑" panose="020B0503020204020204" pitchFamily="34" charset="-122"/>
                  <a:sym typeface="Arial" panose="020B0604020202020204" pitchFamily="34" charset="0"/>
                </a:rPr>
                <a:t>90</a:t>
              </a:r>
              <a:r>
                <a:rPr lang="zh-CN" altLang="en-US" sz="1200" dirty="0">
                  <a:solidFill>
                    <a:schemeClr val="tx1"/>
                  </a:solidFill>
                  <a:latin typeface="Arial" panose="020B0604020202020204" pitchFamily="34" charset="0"/>
                  <a:ea typeface="微软雅黑" panose="020B0503020204020204" pitchFamily="34" charset="-122"/>
                  <a:sym typeface="Arial" panose="020B0604020202020204" pitchFamily="34" charset="0"/>
                </a:rPr>
                <a:t>Y]微球注射液治疗后的常见不良反应为发热、血红蛋白一过性下降、</a:t>
              </a:r>
              <a:r>
                <a:rPr lang="zh-CN" altLang="en-US" sz="1200" b="1" dirty="0">
                  <a:solidFill>
                    <a:srgbClr val="FF0000"/>
                  </a:solidFill>
                  <a:latin typeface="Arial" panose="020B0604020202020204" pitchFamily="34" charset="0"/>
                  <a:ea typeface="微软雅黑" panose="020B0503020204020204" pitchFamily="34" charset="-122"/>
                  <a:sym typeface="Arial" panose="020B0604020202020204" pitchFamily="34" charset="0"/>
                </a:rPr>
                <a:t> </a:t>
              </a:r>
              <a:r>
                <a:rPr lang="zh-CN" altLang="en-US" sz="1200" dirty="0">
                  <a:solidFill>
                    <a:schemeClr val="tx1"/>
                  </a:solidFill>
                  <a:latin typeface="Arial" panose="020B0604020202020204" pitchFamily="34" charset="0"/>
                  <a:ea typeface="微软雅黑" panose="020B0503020204020204" pitchFamily="34" charset="-122"/>
                  <a:sym typeface="Arial" panose="020B0604020202020204" pitchFamily="34" charset="0"/>
                </a:rPr>
                <a:t>肝功能检查轻中度异常、</a:t>
              </a:r>
              <a:r>
                <a:rPr lang="zh-CN" altLang="en-US" sz="1200" dirty="0">
                  <a:latin typeface="Arial" panose="020B0604020202020204" pitchFamily="34" charset="0"/>
                  <a:ea typeface="微软雅黑" panose="020B0503020204020204" pitchFamily="34" charset="-122"/>
                  <a:sym typeface="Arial" panose="020B0604020202020204" pitchFamily="34" charset="0"/>
                </a:rPr>
                <a:t>腹痛、恶 心、呕吐和腹泻</a:t>
              </a:r>
              <a:r>
                <a:rPr lang="zh-CN" altLang="en-US" sz="1200" dirty="0">
                  <a:solidFill>
                    <a:schemeClr val="tx1"/>
                  </a:solidFill>
                  <a:latin typeface="Arial" panose="020B0604020202020204" pitchFamily="34" charset="0"/>
                  <a:ea typeface="微软雅黑" panose="020B0503020204020204" pitchFamily="34" charset="-122"/>
                  <a:sym typeface="Arial" panose="020B0604020202020204" pitchFamily="34" charset="0"/>
                </a:rPr>
                <a:t>。</a:t>
              </a:r>
              <a:endParaRPr lang="zh-CN" altLang="en-US" sz="12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nvSpPr>
          <p:spPr>
            <a:xfrm>
              <a:off x="382719" y="787441"/>
              <a:ext cx="7353935" cy="377190"/>
            </a:xfrm>
            <a:prstGeom prst="rect">
              <a:avLst/>
            </a:prstGeom>
            <a:solidFill>
              <a:srgbClr val="009E93"/>
            </a:solidFill>
            <a:ln>
              <a:solidFill>
                <a:srgbClr val="009E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defRPr sz="1600" b="1">
                  <a:solidFill>
                    <a:schemeClr val="bg1"/>
                  </a:solidFill>
                  <a:latin typeface="Arial" panose="020B0604020202020204" pitchFamily="34" charset="0"/>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effectLst>
                    <a:outerShdw blurRad="38100" dist="38100" dir="2700000" algn="tl">
                      <a:srgbClr val="000000">
                        <a:alpha val="43137"/>
                      </a:srgbClr>
                    </a:outerShdw>
                  </a:effectLst>
                  <a:sym typeface="Arial" panose="020B0604020202020204" pitchFamily="34" charset="0"/>
                </a:rPr>
                <a:t>说明书</a:t>
              </a:r>
              <a:r>
                <a:rPr lang="zh-CN" altLang="en-US" dirty="0">
                  <a:sym typeface="Arial" panose="020B0604020202020204" pitchFamily="34" charset="0"/>
                </a:rPr>
                <a:t>：</a:t>
              </a:r>
              <a:r>
                <a:rPr lang="zh-CN" altLang="en-US" dirty="0">
                  <a:solidFill>
                    <a:srgbClr val="FFFF00"/>
                  </a:solidFill>
                  <a:effectLst>
                    <a:outerShdw blurRad="38100" dist="38100" dir="2700000" algn="tl">
                      <a:srgbClr val="000000">
                        <a:alpha val="43137"/>
                      </a:srgbClr>
                    </a:outerShdw>
                  </a:effectLst>
                  <a:sym typeface="Arial" panose="020B0604020202020204" pitchFamily="34" charset="0"/>
                </a:rPr>
                <a:t>钇</a:t>
              </a:r>
              <a:r>
                <a:rPr lang="en-US" altLang="zh-CN" dirty="0">
                  <a:solidFill>
                    <a:srgbClr val="FFFF00"/>
                  </a:solidFill>
                  <a:effectLst>
                    <a:outerShdw blurRad="38100" dist="38100" dir="2700000" algn="tl">
                      <a:srgbClr val="000000">
                        <a:alpha val="43137"/>
                      </a:srgbClr>
                    </a:outerShdw>
                  </a:effectLst>
                  <a:sym typeface="Arial" panose="020B0604020202020204" pitchFamily="34" charset="0"/>
                </a:rPr>
                <a:t>[</a:t>
              </a:r>
              <a:r>
                <a:rPr lang="en-US" altLang="zh-CN" baseline="30000" dirty="0">
                  <a:solidFill>
                    <a:srgbClr val="FFFF00"/>
                  </a:solidFill>
                  <a:effectLst>
                    <a:outerShdw blurRad="38100" dist="38100" dir="2700000" algn="tl">
                      <a:srgbClr val="000000">
                        <a:alpha val="43137"/>
                      </a:srgbClr>
                    </a:outerShdw>
                  </a:effectLst>
                  <a:sym typeface="Arial" panose="020B0604020202020204" pitchFamily="34" charset="0"/>
                </a:rPr>
                <a:t>90</a:t>
              </a:r>
              <a:r>
                <a:rPr lang="en-US" altLang="zh-CN" dirty="0">
                  <a:solidFill>
                    <a:srgbClr val="FFFF00"/>
                  </a:solidFill>
                  <a:effectLst>
                    <a:outerShdw blurRad="38100" dist="38100" dir="2700000" algn="tl">
                      <a:srgbClr val="000000">
                        <a:alpha val="43137"/>
                      </a:srgbClr>
                    </a:outerShdw>
                  </a:effectLst>
                  <a:sym typeface="Arial" panose="020B0604020202020204" pitchFamily="34" charset="0"/>
                </a:rPr>
                <a:t>Y]</a:t>
              </a:r>
              <a:r>
                <a:rPr lang="zh-CN" altLang="en-US" dirty="0">
                  <a:solidFill>
                    <a:srgbClr val="FFFF00"/>
                  </a:solidFill>
                  <a:effectLst>
                    <a:outerShdw blurRad="38100" dist="38100" dir="2700000" algn="tl">
                      <a:srgbClr val="000000">
                        <a:alpha val="43137"/>
                      </a:srgbClr>
                    </a:outerShdw>
                  </a:effectLst>
                  <a:sym typeface="Arial" panose="020B0604020202020204" pitchFamily="34" charset="0"/>
                </a:rPr>
                <a:t>微球注射液，多为临床常见不良反应</a:t>
              </a:r>
              <a:r>
                <a:rPr lang="en-US" altLang="zh-CN" baseline="30000" dirty="0">
                  <a:solidFill>
                    <a:srgbClr val="FFFF00"/>
                  </a:solidFill>
                  <a:effectLst>
                    <a:outerShdw blurRad="38100" dist="38100" dir="2700000" algn="tl">
                      <a:srgbClr val="000000">
                        <a:alpha val="43137"/>
                      </a:srgbClr>
                    </a:outerShdw>
                  </a:effectLst>
                  <a:sym typeface="Arial" panose="020B0604020202020204" pitchFamily="34" charset="0"/>
                </a:rPr>
                <a:t>[1]</a:t>
              </a:r>
              <a:endParaRPr lang="en-US" altLang="zh-CN" baseline="30000" dirty="0">
                <a:solidFill>
                  <a:srgbClr val="FFFF00"/>
                </a:solidFill>
                <a:effectLst>
                  <a:outerShdw blurRad="38100" dist="38100" dir="2700000" algn="tl">
                    <a:srgbClr val="000000">
                      <a:alpha val="43137"/>
                    </a:srgbClr>
                  </a:outerShdw>
                </a:effectLst>
                <a:sym typeface="Arial" panose="020B0604020202020204" pitchFamily="34"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303842" y="4692566"/>
            <a:ext cx="6870023" cy="30670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700" b="0" i="0" u="none" strike="noStrike" kern="0" cap="none" spc="0" normalizeH="0" baseline="0" noProof="0" dirty="0">
                <a:ln>
                  <a:noFill/>
                </a:ln>
                <a:solidFill>
                  <a:prstClr val="black"/>
                </a:solidFill>
                <a:effectLst/>
                <a:uLnTx/>
                <a:uFillTx/>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rPr>
              <a:t>[1] Gray B, Van Hazel G, Hope M, et al. Randomised trial of SIR-Spheres plus chemotherapy vs. chemotherapy alone for treating patients with liver metastases from primary large bowel cancer. Ann Oncol. 2001;12(12):1711-1720.</a:t>
            </a:r>
            <a:endParaRPr kumimoji="0" lang="en-US" altLang="zh-CN" sz="700" b="0" i="0" u="none" strike="noStrike" kern="0" cap="none" spc="0" normalizeH="0" baseline="0" noProof="0" dirty="0">
              <a:ln>
                <a:noFill/>
              </a:ln>
              <a:solidFill>
                <a:prstClr val="black"/>
              </a:solidFill>
              <a:effectLst/>
              <a:uLnTx/>
              <a:uFillTx/>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endParaRPr>
          </a:p>
        </p:txBody>
      </p:sp>
      <p:grpSp>
        <p:nvGrpSpPr>
          <p:cNvPr id="28" name="组合 27"/>
          <p:cNvGrpSpPr/>
          <p:nvPr/>
        </p:nvGrpSpPr>
        <p:grpSpPr>
          <a:xfrm>
            <a:off x="264924" y="648288"/>
            <a:ext cx="8703945" cy="2059940"/>
            <a:chOff x="275587" y="859820"/>
            <a:chExt cx="8703945" cy="2059940"/>
          </a:xfrm>
        </p:grpSpPr>
        <p:grpSp>
          <p:nvGrpSpPr>
            <p:cNvPr id="4" name="组合 3"/>
            <p:cNvGrpSpPr/>
            <p:nvPr/>
          </p:nvGrpSpPr>
          <p:grpSpPr>
            <a:xfrm>
              <a:off x="275587" y="859820"/>
              <a:ext cx="8703945" cy="2059940"/>
              <a:chOff x="275587" y="829015"/>
              <a:chExt cx="8703945" cy="1506347"/>
            </a:xfrm>
          </p:grpSpPr>
          <p:sp>
            <p:nvSpPr>
              <p:cNvPr id="18" name="矩形 17"/>
              <p:cNvSpPr/>
              <p:nvPr/>
            </p:nvSpPr>
            <p:spPr>
              <a:xfrm>
                <a:off x="275587" y="953745"/>
                <a:ext cx="8487552" cy="11581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28"/>
              <p:cNvSpPr/>
              <p:nvPr/>
            </p:nvSpPr>
            <p:spPr>
              <a:xfrm>
                <a:off x="352422" y="984572"/>
                <a:ext cx="8627110" cy="1350790"/>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341627" y="829015"/>
                <a:ext cx="5310493" cy="293429"/>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Rectangle 26"/>
              <p:cNvSpPr txBox="1">
                <a:spLocks noChangeArrowheads="1"/>
              </p:cNvSpPr>
              <p:nvPr/>
            </p:nvSpPr>
            <p:spPr>
              <a:xfrm>
                <a:off x="338370" y="846807"/>
                <a:ext cx="5419725" cy="35432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Ⅲ期临床研究</a:t>
                </a:r>
                <a:r>
                  <a:rPr lang="en-US" altLang="zh-CN" sz="1600" b="1"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 </a:t>
                </a:r>
                <a:r>
                  <a:rPr lang="zh-CN" altLang="en-US" sz="1200" b="1"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前瞻性、多中心、随机对照</a:t>
                </a:r>
                <a:r>
                  <a:rPr lang="en-US" altLang="zh-CN" sz="1200" b="1" baseline="30000"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[1]</a:t>
                </a:r>
                <a:r>
                  <a:rPr lang="zh-CN" altLang="en-US" sz="12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 </a:t>
                </a:r>
                <a:endPar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9" name="文本框 8"/>
            <p:cNvSpPr txBox="1"/>
            <p:nvPr/>
          </p:nvSpPr>
          <p:spPr>
            <a:xfrm>
              <a:off x="353692" y="1284635"/>
              <a:ext cx="5370195" cy="1591310"/>
            </a:xfrm>
            <a:prstGeom prst="rect">
              <a:avLst/>
            </a:prstGeom>
            <a:noFill/>
          </p:spPr>
          <p:txBody>
            <a:bodyPr wrap="square">
              <a:spAutoFit/>
            </a:bodyPr>
            <a:lstStyle/>
            <a:p>
              <a:pPr algn="just">
                <a:lnSpc>
                  <a:spcPct val="150000"/>
                </a:lnSpc>
              </a:pPr>
              <a:r>
                <a:rPr lang="en-US" altLang="zh-CN" sz="1300" dirty="0">
                  <a:latin typeface="Arial" panose="020B0604020202020204" pitchFamily="34" charset="0"/>
                  <a:ea typeface="微软雅黑" panose="020B0503020204020204" pitchFamily="34" charset="-122"/>
                  <a:sym typeface="Arial" panose="020B0604020202020204" pitchFamily="34" charset="0"/>
                </a:rPr>
                <a:t>74</a:t>
              </a:r>
              <a:r>
                <a:rPr lang="zh-CN" altLang="en-US" sz="1300" dirty="0">
                  <a:latin typeface="Arial" panose="020B0604020202020204" pitchFamily="34" charset="0"/>
                  <a:ea typeface="微软雅黑" panose="020B0503020204020204" pitchFamily="34" charset="-122"/>
                  <a:sym typeface="Arial" panose="020B0604020202020204" pitchFamily="34" charset="0"/>
                </a:rPr>
                <a:t>例不可手术切除的结直肠癌肝转移患者，随机接受</a:t>
              </a:r>
              <a:r>
                <a:rPr lang="zh-CN" altLang="en-US" sz="1300" dirty="0">
                  <a:solidFill>
                    <a:schemeClr val="tx1"/>
                  </a:solidFill>
                  <a:latin typeface="Arial" panose="020B0604020202020204" pitchFamily="34" charset="0"/>
                  <a:ea typeface="微软雅黑" panose="020B0503020204020204" pitchFamily="34" charset="-122"/>
                  <a:sym typeface="Arial" panose="020B0604020202020204" pitchFamily="34" charset="0"/>
                </a:rPr>
                <a:t>钇</a:t>
              </a:r>
              <a:r>
                <a:rPr lang="en-US" altLang="zh-CN" sz="1300" dirty="0">
                  <a:solidFill>
                    <a:schemeClr val="tx1"/>
                  </a:solidFill>
                  <a:latin typeface="Arial" panose="020B0604020202020204" pitchFamily="34" charset="0"/>
                  <a:ea typeface="微软雅黑" panose="020B0503020204020204" pitchFamily="34" charset="-122"/>
                  <a:sym typeface="Arial" panose="020B0604020202020204" pitchFamily="34" charset="0"/>
                </a:rPr>
                <a:t>[</a:t>
              </a:r>
              <a:r>
                <a:rPr lang="en-US" altLang="zh-CN" sz="1300" baseline="30000" dirty="0">
                  <a:solidFill>
                    <a:schemeClr val="tx1"/>
                  </a:solidFill>
                  <a:latin typeface="Arial" panose="020B0604020202020204" pitchFamily="34" charset="0"/>
                  <a:ea typeface="微软雅黑" panose="020B0503020204020204" pitchFamily="34" charset="-122"/>
                  <a:sym typeface="Arial" panose="020B0604020202020204" pitchFamily="34" charset="0"/>
                </a:rPr>
                <a:t>90</a:t>
              </a:r>
              <a:r>
                <a:rPr lang="en-US" altLang="zh-CN" sz="1300" dirty="0">
                  <a:solidFill>
                    <a:schemeClr val="tx1"/>
                  </a:solidFill>
                  <a:latin typeface="Arial" panose="020B0604020202020204" pitchFamily="34" charset="0"/>
                  <a:ea typeface="微软雅黑" panose="020B0503020204020204" pitchFamily="34" charset="-122"/>
                  <a:sym typeface="Arial" panose="020B0604020202020204" pitchFamily="34" charset="0"/>
                </a:rPr>
                <a:t>Y]</a:t>
              </a:r>
              <a:r>
                <a:rPr lang="zh-CN" altLang="en-US" sz="1300" dirty="0">
                  <a:solidFill>
                    <a:schemeClr val="tx1"/>
                  </a:solidFill>
                  <a:latin typeface="Arial" panose="020B0604020202020204" pitchFamily="34" charset="0"/>
                  <a:ea typeface="微软雅黑" panose="020B0503020204020204" pitchFamily="34" charset="-122"/>
                  <a:sym typeface="Arial" panose="020B0604020202020204" pitchFamily="34" charset="0"/>
                </a:rPr>
                <a:t>微球注射液联合氟尿苷肝动脉灌注</a:t>
              </a:r>
              <a:r>
                <a:rPr lang="zh-CN" altLang="en-US" sz="1300" dirty="0">
                  <a:latin typeface="Arial" panose="020B0604020202020204" pitchFamily="34" charset="0"/>
                  <a:ea typeface="微软雅黑" panose="020B0503020204020204" pitchFamily="34" charset="-122"/>
                  <a:sym typeface="Arial" panose="020B0604020202020204" pitchFamily="34" charset="0"/>
                </a:rPr>
                <a:t>（试验组）和</a:t>
              </a:r>
              <a:r>
                <a:rPr lang="zh-CN" altLang="en-US" sz="1300" dirty="0">
                  <a:solidFill>
                    <a:schemeClr val="tx1"/>
                  </a:solidFill>
                  <a:latin typeface="Arial" panose="020B0604020202020204" pitchFamily="34" charset="0"/>
                  <a:ea typeface="微软雅黑" panose="020B0503020204020204" pitchFamily="34" charset="-122"/>
                  <a:sym typeface="Arial" panose="020B0604020202020204" pitchFamily="34" charset="0"/>
                </a:rPr>
                <a:t>氟尿苷肝动脉灌注</a:t>
              </a:r>
              <a:r>
                <a:rPr lang="zh-CN" altLang="en-US" sz="1300" dirty="0">
                  <a:latin typeface="Arial" panose="020B0604020202020204" pitchFamily="34" charset="0"/>
                  <a:ea typeface="微软雅黑" panose="020B0503020204020204" pitchFamily="34" charset="-122"/>
                  <a:sym typeface="Arial" panose="020B0604020202020204" pitchFamily="34" charset="0"/>
                </a:rPr>
                <a:t>（对照组）治疗。结果表明，与对照组相比，试验组</a:t>
              </a:r>
              <a:r>
                <a:rPr lang="zh-CN" altLang="en-US" sz="1300" dirty="0">
                  <a:solidFill>
                    <a:schemeClr val="tx1"/>
                  </a:solidFill>
                  <a:latin typeface="Arial" panose="020B0604020202020204" pitchFamily="34" charset="0"/>
                  <a:ea typeface="微软雅黑" panose="020B0503020204020204" pitchFamily="34" charset="-122"/>
                  <a:sym typeface="Arial" panose="020B0604020202020204" pitchFamily="34" charset="0"/>
                </a:rPr>
                <a:t>无论</a:t>
              </a:r>
              <a:r>
                <a:rPr lang="zh-CN" altLang="en-US" sz="13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按照肿瘤面积法、肿瘤体积法还是CEA标准计算的</a:t>
              </a:r>
              <a:r>
                <a:rPr lang="zh-CN" altLang="en-US" sz="1300" b="1" dirty="0">
                  <a:solidFill>
                    <a:srgbClr val="FF0000"/>
                  </a:solidFill>
                  <a:latin typeface="Arial" panose="020B0604020202020204" pitchFamily="34" charset="0"/>
                  <a:ea typeface="微软雅黑" panose="020B0503020204020204" pitchFamily="34" charset="-122"/>
                  <a:sym typeface="Arial" panose="020B0604020202020204" pitchFamily="34" charset="0"/>
                </a:rPr>
                <a:t>肿瘤缓解率（</a:t>
              </a:r>
              <a:r>
                <a:rPr lang="en-US" altLang="zh-CN" sz="1300" b="1" dirty="0">
                  <a:solidFill>
                    <a:srgbClr val="FF0000"/>
                  </a:solidFill>
                  <a:latin typeface="Arial" panose="020B0604020202020204" pitchFamily="34" charset="0"/>
                  <a:ea typeface="微软雅黑" panose="020B0503020204020204" pitchFamily="34" charset="-122"/>
                  <a:sym typeface="Arial" panose="020B0604020202020204" pitchFamily="34" charset="0"/>
                </a:rPr>
                <a:t>ORR</a:t>
              </a:r>
              <a:r>
                <a:rPr lang="zh-CN" altLang="en-US" sz="1300" b="1" dirty="0">
                  <a:solidFill>
                    <a:srgbClr val="FF0000"/>
                  </a:solidFill>
                  <a:latin typeface="Arial" panose="020B0604020202020204" pitchFamily="34" charset="0"/>
                  <a:ea typeface="微软雅黑" panose="020B0503020204020204" pitchFamily="34" charset="-122"/>
                  <a:sym typeface="Arial" panose="020B0604020202020204" pitchFamily="34" charset="0"/>
                </a:rPr>
                <a:t>）都显著改善，能够强效缩瘤争取降期切除</a:t>
              </a:r>
              <a:r>
                <a:rPr lang="zh-CN" altLang="en-US" sz="1300" dirty="0">
                  <a:latin typeface="Arial" panose="020B0604020202020204" pitchFamily="34" charset="0"/>
                  <a:ea typeface="微软雅黑" panose="020B0503020204020204" pitchFamily="34" charset="-122"/>
                  <a:sym typeface="Arial" panose="020B0604020202020204" pitchFamily="34" charset="0"/>
                </a:rPr>
                <a:t>。</a:t>
              </a:r>
              <a:endParaRPr lang="zh-CN" altLang="en-US" sz="13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 name="TextBox 7"/>
          <p:cNvSpPr txBox="1"/>
          <p:nvPr/>
        </p:nvSpPr>
        <p:spPr>
          <a:xfrm>
            <a:off x="163830" y="89535"/>
            <a:ext cx="7301865" cy="398780"/>
          </a:xfrm>
          <a:prstGeom prst="rect">
            <a:avLst/>
          </a:prstGeom>
          <a:noFill/>
        </p:spPr>
        <p:txBody>
          <a:bodyPr wrap="square" rtlCol="0">
            <a:spAutoFit/>
          </a:bodyPr>
          <a:lstStyle/>
          <a:p>
            <a:r>
              <a:rPr lang="en-US" altLang="zh-CN" sz="2000" dirty="0">
                <a:solidFill>
                  <a:srgbClr val="008E84"/>
                </a:solidFill>
                <a:latin typeface="Arial" panose="020B0604020202020204" pitchFamily="34" charset="0"/>
                <a:ea typeface="微软雅黑" panose="020B0503020204020204" pitchFamily="34" charset="-122"/>
                <a:sym typeface="Arial" panose="020B0604020202020204" pitchFamily="34" charset="0"/>
              </a:rPr>
              <a:t>03-</a:t>
            </a:r>
            <a:r>
              <a:rPr lang="zh-CN" altLang="en-US" sz="2000" b="1" dirty="0">
                <a:solidFill>
                  <a:srgbClr val="008E84"/>
                </a:solidFill>
                <a:latin typeface="Arial" panose="020B0604020202020204" pitchFamily="34" charset="0"/>
                <a:ea typeface="微软雅黑" panose="020B0503020204020204" pitchFamily="34" charset="-122"/>
                <a:sym typeface="Arial" panose="020B0604020202020204" pitchFamily="34" charset="0"/>
              </a:rPr>
              <a:t>有效性</a:t>
            </a:r>
            <a:r>
              <a:rPr lang="en-US" altLang="zh-CN" sz="2000" b="1" dirty="0">
                <a:solidFill>
                  <a:srgbClr val="008E84"/>
                </a:solidFill>
                <a:latin typeface="Arial" panose="020B0604020202020204" pitchFamily="34" charset="0"/>
                <a:ea typeface="微软雅黑" panose="020B0503020204020204" pitchFamily="34" charset="-122"/>
                <a:sym typeface="Arial" panose="020B0604020202020204" pitchFamily="34" charset="0"/>
              </a:rPr>
              <a:t>----</a:t>
            </a:r>
            <a:r>
              <a:rPr lang="zh-CN" altLang="en-US"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强效缩瘤、争取降期切除</a:t>
            </a:r>
            <a:endParaRPr lang="zh-CN" altLang="en-US" sz="20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5" name="图片 4"/>
          <p:cNvPicPr>
            <a:picLocks noChangeAspect="1"/>
          </p:cNvPicPr>
          <p:nvPr/>
        </p:nvPicPr>
        <p:blipFill>
          <a:blip r:embed="rId1"/>
          <a:stretch>
            <a:fillRect/>
          </a:stretch>
        </p:blipFill>
        <p:spPr>
          <a:xfrm>
            <a:off x="5747385" y="1271905"/>
            <a:ext cx="3188335" cy="1296035"/>
          </a:xfrm>
          <a:prstGeom prst="rect">
            <a:avLst/>
          </a:prstGeom>
        </p:spPr>
      </p:pic>
      <p:sp>
        <p:nvSpPr>
          <p:cNvPr id="14" name="文本框 13"/>
          <p:cNvSpPr txBox="1"/>
          <p:nvPr/>
        </p:nvSpPr>
        <p:spPr>
          <a:xfrm>
            <a:off x="5868670" y="1059180"/>
            <a:ext cx="2956560" cy="208915"/>
          </a:xfrm>
          <a:prstGeom prst="rect">
            <a:avLst/>
          </a:prstGeom>
          <a:noFill/>
        </p:spPr>
        <p:txBody>
          <a:bodyPr wrap="square" rtlCol="0">
            <a:noAutofit/>
          </a:bodyPr>
          <a:lstStyle/>
          <a:p>
            <a:pPr algn="ctr"/>
            <a:r>
              <a:rPr lang="zh-CN" altLang="en-US" sz="900">
                <a:latin typeface="微软雅黑" panose="020B0503020204020204" pitchFamily="34" charset="-122"/>
                <a:ea typeface="微软雅黑" panose="020B0503020204020204" pitchFamily="34" charset="-122"/>
                <a:cs typeface="微软雅黑" panose="020B0503020204020204" pitchFamily="34" charset="-122"/>
              </a:rPr>
              <a:t>试验组：</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SIRT+HAIC</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，对照组：</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HAIC</a:t>
            </a:r>
            <a:endParaRPr lang="en-US" altLang="zh-CN" sz="9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p:nvSpPr>
        <p:spPr>
          <a:xfrm>
            <a:off x="342900" y="2870835"/>
            <a:ext cx="8627110" cy="1771015"/>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342900" y="2860040"/>
            <a:ext cx="8626475" cy="691515"/>
          </a:xfrm>
          <a:prstGeom prst="rect">
            <a:avLst/>
          </a:prstGeom>
          <a:noFill/>
        </p:spPr>
        <p:txBody>
          <a:bodyPr wrap="square">
            <a:spAutoFit/>
          </a:bodyPr>
          <a:lstStyle/>
          <a:p>
            <a:pPr algn="just">
              <a:lnSpc>
                <a:spcPct val="150000"/>
              </a:lnSpc>
            </a:pPr>
            <a:r>
              <a:rPr lang="zh-CN" altLang="en-US" sz="1300" dirty="0">
                <a:latin typeface="Arial" panose="020B0604020202020204" pitchFamily="34" charset="0"/>
                <a:ea typeface="微软雅黑" panose="020B0503020204020204" pitchFamily="34" charset="-122"/>
                <a:sym typeface="Arial" panose="020B0604020202020204" pitchFamily="34" charset="0"/>
              </a:rPr>
              <a:t>试验组</a:t>
            </a:r>
            <a:r>
              <a:rPr lang="zh-CN" altLang="en-US" sz="1300" dirty="0">
                <a:solidFill>
                  <a:schemeClr val="tx1"/>
                </a:solidFill>
                <a:latin typeface="Arial" panose="020B0604020202020204" pitchFamily="34" charset="0"/>
                <a:ea typeface="微软雅黑" panose="020B0503020204020204" pitchFamily="34" charset="-122"/>
                <a:sym typeface="Arial" panose="020B0604020202020204" pitchFamily="34" charset="0"/>
              </a:rPr>
              <a:t>的</a:t>
            </a:r>
            <a:r>
              <a:rPr lang="zh-CN" altLang="en-US" sz="1300" b="1" dirty="0">
                <a:solidFill>
                  <a:srgbClr val="FF0000"/>
                </a:solidFill>
                <a:latin typeface="Arial" panose="020B0604020202020204" pitchFamily="34" charset="0"/>
                <a:ea typeface="微软雅黑" panose="020B0503020204020204" pitchFamily="34" charset="-122"/>
                <a:sym typeface="Arial" panose="020B0604020202020204" pitchFamily="34" charset="0"/>
              </a:rPr>
              <a:t>疾病进展时间TTP显著延长</a:t>
            </a:r>
            <a:r>
              <a:rPr lang="zh-CN" altLang="en-US" sz="1300" dirty="0">
                <a:solidFill>
                  <a:schemeClr val="tx1"/>
                </a:solidFill>
                <a:latin typeface="Arial" panose="020B0604020202020204" pitchFamily="34" charset="0"/>
                <a:ea typeface="微软雅黑" panose="020B0503020204020204" pitchFamily="34" charset="-122"/>
                <a:sym typeface="Arial" panose="020B0604020202020204" pitchFamily="34" charset="0"/>
              </a:rPr>
              <a:t>（表</a:t>
            </a:r>
            <a:r>
              <a:rPr lang="en-US" altLang="zh-CN" sz="1300" dirty="0">
                <a:solidFill>
                  <a:schemeClr val="tx1"/>
                </a:solidFill>
                <a:latin typeface="Arial" panose="020B0604020202020204" pitchFamily="34" charset="0"/>
                <a:ea typeface="微软雅黑" panose="020B0503020204020204" pitchFamily="34" charset="-122"/>
                <a:sym typeface="Arial" panose="020B0604020202020204" pitchFamily="34" charset="0"/>
              </a:rPr>
              <a:t>2</a:t>
            </a:r>
            <a:r>
              <a:rPr lang="zh-CN" altLang="en-US" sz="1300" dirty="0">
                <a:solidFill>
                  <a:schemeClr val="tx1"/>
                </a:solidFill>
                <a:latin typeface="Arial" panose="020B0604020202020204" pitchFamily="34" charset="0"/>
                <a:ea typeface="微软雅黑" panose="020B0503020204020204" pitchFamily="34" charset="-122"/>
                <a:sym typeface="Arial" panose="020B0604020202020204" pitchFamily="34" charset="0"/>
              </a:rPr>
              <a:t>），</a:t>
            </a:r>
            <a:r>
              <a:rPr lang="zh-CN" altLang="en-US" sz="13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无进展生存期</a:t>
            </a:r>
            <a:r>
              <a:rPr lang="en-US" altLang="zh-CN" sz="13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PFS</a:t>
            </a:r>
            <a:r>
              <a:rPr lang="zh-CN" altLang="en-US" sz="13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显著延长</a:t>
            </a:r>
            <a:r>
              <a:rPr lang="zh-CN" altLang="en-US" sz="13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（图</a:t>
            </a:r>
            <a:r>
              <a:rPr lang="en-US" altLang="zh-CN" sz="13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a:t>
            </a:r>
            <a:r>
              <a:rPr lang="zh-CN" altLang="en-US" sz="13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13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总生存期</a:t>
            </a:r>
            <a:r>
              <a:rPr lang="en-US" altLang="zh-CN" sz="1300" b="1"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OS有</a:t>
            </a:r>
            <a:r>
              <a:rPr lang="zh-CN" altLang="en-US" sz="1300" b="1"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显著</a:t>
            </a:r>
            <a:r>
              <a:rPr lang="en-US" altLang="zh-CN" sz="1300" b="1"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延长趋势</a:t>
            </a:r>
            <a:r>
              <a:rPr lang="zh-CN" altLang="en-US" sz="13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（图</a:t>
            </a:r>
            <a:r>
              <a:rPr lang="en-US" altLang="zh-CN" sz="13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3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300" b="1"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生存率显著提高</a:t>
            </a:r>
            <a:r>
              <a:rPr lang="zh-CN" altLang="en-US" sz="13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（表</a:t>
            </a:r>
            <a:r>
              <a:rPr lang="en-US" altLang="zh-CN" sz="13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3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3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 name="文本框 16"/>
          <p:cNvSpPr txBox="1"/>
          <p:nvPr/>
        </p:nvSpPr>
        <p:spPr>
          <a:xfrm>
            <a:off x="5791835" y="874395"/>
            <a:ext cx="2956560" cy="210185"/>
          </a:xfrm>
          <a:prstGeom prst="rect">
            <a:avLst/>
          </a:prstGeom>
          <a:noFill/>
        </p:spPr>
        <p:txBody>
          <a:bodyPr wrap="square" rtlCol="0">
            <a:noAutofit/>
          </a:bodyPr>
          <a:lstStyle/>
          <a:p>
            <a:pPr algn="ctr"/>
            <a:r>
              <a:rPr lang="zh-CN" altLang="en-US" sz="900">
                <a:latin typeface="微软雅黑" panose="020B0503020204020204" pitchFamily="34" charset="-122"/>
                <a:ea typeface="微软雅黑" panose="020B0503020204020204" pitchFamily="34" charset="-122"/>
                <a:cs typeface="微软雅黑" panose="020B0503020204020204" pitchFamily="34" charset="-122"/>
              </a:rPr>
              <a:t>表</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肿瘤缓解</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9" name="图片 18"/>
          <p:cNvPicPr>
            <a:picLocks noChangeAspect="1"/>
          </p:cNvPicPr>
          <p:nvPr/>
        </p:nvPicPr>
        <p:blipFill>
          <a:blip r:embed="rId2"/>
          <a:stretch>
            <a:fillRect/>
          </a:stretch>
        </p:blipFill>
        <p:spPr>
          <a:xfrm>
            <a:off x="611505" y="3843655"/>
            <a:ext cx="2103120" cy="770890"/>
          </a:xfrm>
          <a:prstGeom prst="rect">
            <a:avLst/>
          </a:prstGeom>
        </p:spPr>
      </p:pic>
      <p:sp>
        <p:nvSpPr>
          <p:cNvPr id="20" name="文本框 19"/>
          <p:cNvSpPr txBox="1"/>
          <p:nvPr/>
        </p:nvSpPr>
        <p:spPr>
          <a:xfrm>
            <a:off x="390525" y="3602355"/>
            <a:ext cx="2580005" cy="186690"/>
          </a:xfrm>
          <a:prstGeom prst="rect">
            <a:avLst/>
          </a:prstGeom>
          <a:noFill/>
        </p:spPr>
        <p:txBody>
          <a:bodyPr wrap="square" rtlCol="0">
            <a:noAutofit/>
          </a:bodyPr>
          <a:lstStyle/>
          <a:p>
            <a:pPr algn="ctr"/>
            <a:r>
              <a:rPr lang="zh-CN" altLang="en-US" sz="900">
                <a:latin typeface="微软雅黑" panose="020B0503020204020204" pitchFamily="34" charset="-122"/>
                <a:ea typeface="微软雅黑" panose="020B0503020204020204" pitchFamily="34" charset="-122"/>
                <a:cs typeface="微软雅黑" panose="020B0503020204020204" pitchFamily="34" charset="-122"/>
              </a:rPr>
              <a:t>表</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首次肝脏疾病进展时间</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4" name="图片 43"/>
          <p:cNvPicPr>
            <a:picLocks noChangeAspect="1"/>
          </p:cNvPicPr>
          <p:nvPr/>
        </p:nvPicPr>
        <p:blipFill>
          <a:blip r:embed="rId3"/>
          <a:stretch>
            <a:fillRect/>
          </a:stretch>
        </p:blipFill>
        <p:spPr>
          <a:xfrm>
            <a:off x="2987675" y="3813175"/>
            <a:ext cx="2090420" cy="804545"/>
          </a:xfrm>
          <a:prstGeom prst="rect">
            <a:avLst/>
          </a:prstGeom>
        </p:spPr>
      </p:pic>
      <p:sp>
        <p:nvSpPr>
          <p:cNvPr id="46" name="文本框 45"/>
          <p:cNvSpPr txBox="1"/>
          <p:nvPr/>
        </p:nvSpPr>
        <p:spPr>
          <a:xfrm>
            <a:off x="2714625" y="3601085"/>
            <a:ext cx="2580005" cy="186690"/>
          </a:xfrm>
          <a:prstGeom prst="rect">
            <a:avLst/>
          </a:prstGeom>
          <a:noFill/>
        </p:spPr>
        <p:txBody>
          <a:bodyPr wrap="square" rtlCol="0">
            <a:noAutofit/>
          </a:bodyPr>
          <a:lstStyle/>
          <a:p>
            <a:pPr algn="ctr"/>
            <a:r>
              <a:rPr lang="zh-CN" altLang="en-US" sz="9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图</a:t>
            </a:r>
            <a:r>
              <a:rPr lang="en-US" altLang="zh-CN" sz="9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9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肝脏</a:t>
            </a:r>
            <a:r>
              <a:rPr lang="en-US" altLang="zh-CN" sz="9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PFS</a:t>
            </a:r>
            <a:endParaRPr lang="en-US" altLang="zh-CN" sz="9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47"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6588"/>
          <a:stretch>
            <a:fillRect/>
          </a:stretch>
        </p:blipFill>
        <p:spPr bwMode="auto">
          <a:xfrm>
            <a:off x="5436235" y="3674745"/>
            <a:ext cx="1441450" cy="93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文本框 47"/>
          <p:cNvSpPr txBox="1"/>
          <p:nvPr/>
        </p:nvSpPr>
        <p:spPr>
          <a:xfrm>
            <a:off x="4860290" y="3524885"/>
            <a:ext cx="2580005" cy="186690"/>
          </a:xfrm>
          <a:prstGeom prst="rect">
            <a:avLst/>
          </a:prstGeom>
          <a:noFill/>
        </p:spPr>
        <p:txBody>
          <a:bodyPr wrap="square" rtlCol="0">
            <a:noAutofit/>
          </a:bodyPr>
          <a:lstStyle/>
          <a:p>
            <a:pPr algn="ctr"/>
            <a:r>
              <a:rPr lang="zh-CN" altLang="en-US" sz="9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图</a:t>
            </a:r>
            <a:r>
              <a:rPr lang="en-US" altLang="zh-CN" sz="9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9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生存曲线</a:t>
            </a:r>
            <a:endParaRPr lang="zh-CN" altLang="en-US" sz="9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49" name="表格 48"/>
          <p:cNvGraphicFramePr>
            <a:graphicFrameLocks noGrp="1"/>
          </p:cNvGraphicFramePr>
          <p:nvPr>
            <p:custDataLst>
              <p:tags r:id="rId5"/>
            </p:custDataLst>
          </p:nvPr>
        </p:nvGraphicFramePr>
        <p:xfrm>
          <a:off x="7203440" y="3802380"/>
          <a:ext cx="1588770" cy="804545"/>
        </p:xfrm>
        <a:graphic>
          <a:graphicData uri="http://schemas.openxmlformats.org/drawingml/2006/table">
            <a:tbl>
              <a:tblPr>
                <a:tableStyleId>{9D7B26C5-4107-4FEC-AEDC-1716B250A1EF}</a:tableStyleId>
              </a:tblPr>
              <a:tblGrid>
                <a:gridCol w="432435"/>
                <a:gridCol w="539750"/>
                <a:gridCol w="616585"/>
              </a:tblGrid>
              <a:tr h="267970">
                <a:tc>
                  <a:txBody>
                    <a:bodyPr/>
                    <a:lstStyle/>
                    <a:p>
                      <a:pPr algn="ctr">
                        <a:spcAft>
                          <a:spcPts val="0"/>
                        </a:spcAft>
                      </a:pPr>
                      <a:r>
                        <a:rPr lang="zh-CN" sz="800">
                          <a:effectLst/>
                          <a:latin typeface="微软雅黑" panose="020B0503020204020204" pitchFamily="34" charset="-122"/>
                          <a:ea typeface="微软雅黑" panose="020B0503020204020204" pitchFamily="34" charset="-122"/>
                        </a:rPr>
                        <a:t> </a:t>
                      </a:r>
                      <a:endParaRPr lang="zh-CN" sz="800">
                        <a:effectLst/>
                        <a:latin typeface="微软雅黑" panose="020B0503020204020204" pitchFamily="34" charset="-122"/>
                        <a:ea typeface="微软雅黑" panose="020B0503020204020204" pitchFamily="34" charset="-122"/>
                      </a:endParaRPr>
                    </a:p>
                  </a:txBody>
                  <a:tcPr marL="65023" marR="65023" marT="0" marB="0" anchor="ctr"/>
                </a:tc>
                <a:tc>
                  <a:txBody>
                    <a:bodyPr/>
                    <a:lstStyle/>
                    <a:p>
                      <a:pPr algn="ctr">
                        <a:spcAft>
                          <a:spcPts val="0"/>
                        </a:spcAft>
                      </a:pPr>
                      <a:r>
                        <a:rPr lang="zh-CN" sz="800">
                          <a:effectLst/>
                          <a:latin typeface="微软雅黑" panose="020B0503020204020204" pitchFamily="34" charset="-122"/>
                          <a:ea typeface="微软雅黑" panose="020B0503020204020204" pitchFamily="34" charset="-122"/>
                        </a:rPr>
                        <a:t>HA</a:t>
                      </a:r>
                      <a:r>
                        <a:rPr lang="en-US" altLang="zh-CN" sz="800">
                          <a:effectLst/>
                          <a:latin typeface="微软雅黑" panose="020B0503020204020204" pitchFamily="34" charset="-122"/>
                          <a:ea typeface="微软雅黑" panose="020B0503020204020204" pitchFamily="34" charset="-122"/>
                        </a:rPr>
                        <a:t>I</a:t>
                      </a:r>
                      <a:r>
                        <a:rPr lang="zh-CN" sz="800">
                          <a:effectLst/>
                          <a:latin typeface="微软雅黑" panose="020B0503020204020204" pitchFamily="34" charset="-122"/>
                          <a:ea typeface="微软雅黑" panose="020B0503020204020204" pitchFamily="34" charset="-122"/>
                        </a:rPr>
                        <a:t>C</a:t>
                      </a:r>
                      <a:endParaRPr lang="zh-CN" sz="800">
                        <a:effectLst/>
                        <a:latin typeface="微软雅黑" panose="020B0503020204020204" pitchFamily="34" charset="-122"/>
                        <a:ea typeface="微软雅黑" panose="020B0503020204020204" pitchFamily="34" charset="-122"/>
                      </a:endParaRPr>
                    </a:p>
                  </a:txBody>
                  <a:tcPr marL="65023" marR="65023" marT="0" marB="0" anchor="ctr"/>
                </a:tc>
                <a:tc>
                  <a:txBody>
                    <a:bodyPr/>
                    <a:lstStyle/>
                    <a:p>
                      <a:pPr algn="ctr">
                        <a:spcAft>
                          <a:spcPts val="0"/>
                        </a:spcAft>
                      </a:pPr>
                      <a:r>
                        <a:rPr lang="zh-CN" sz="800" dirty="0">
                          <a:effectLst/>
                          <a:latin typeface="微软雅黑" panose="020B0503020204020204" pitchFamily="34" charset="-122"/>
                          <a:ea typeface="微软雅黑" panose="020B0503020204020204" pitchFamily="34" charset="-122"/>
                        </a:rPr>
                        <a:t>S</a:t>
                      </a:r>
                      <a:r>
                        <a:rPr lang="en-US" altLang="zh-CN" sz="800" dirty="0">
                          <a:effectLst/>
                          <a:latin typeface="微软雅黑" panose="020B0503020204020204" pitchFamily="34" charset="-122"/>
                          <a:ea typeface="微软雅黑" panose="020B0503020204020204" pitchFamily="34" charset="-122"/>
                        </a:rPr>
                        <a:t>I</a:t>
                      </a:r>
                      <a:r>
                        <a:rPr lang="zh-CN" sz="800" dirty="0">
                          <a:effectLst/>
                          <a:latin typeface="微软雅黑" panose="020B0503020204020204" pitchFamily="34" charset="-122"/>
                          <a:ea typeface="微软雅黑" panose="020B0503020204020204" pitchFamily="34" charset="-122"/>
                        </a:rPr>
                        <a:t>RT+HA</a:t>
                      </a:r>
                      <a:r>
                        <a:rPr lang="en-US" altLang="zh-CN" sz="800" dirty="0">
                          <a:effectLst/>
                          <a:latin typeface="微软雅黑" panose="020B0503020204020204" pitchFamily="34" charset="-122"/>
                          <a:ea typeface="微软雅黑" panose="020B0503020204020204" pitchFamily="34" charset="-122"/>
                        </a:rPr>
                        <a:t>I</a:t>
                      </a:r>
                      <a:r>
                        <a:rPr lang="zh-CN" sz="800" dirty="0">
                          <a:effectLst/>
                          <a:latin typeface="微软雅黑" panose="020B0503020204020204" pitchFamily="34" charset="-122"/>
                          <a:ea typeface="微软雅黑" panose="020B0503020204020204" pitchFamily="34" charset="-122"/>
                        </a:rPr>
                        <a:t>C</a:t>
                      </a:r>
                      <a:endParaRPr lang="zh-CN" sz="800" dirty="0">
                        <a:effectLst/>
                        <a:latin typeface="微软雅黑" panose="020B0503020204020204" pitchFamily="34" charset="-122"/>
                        <a:ea typeface="微软雅黑" panose="020B0503020204020204" pitchFamily="34" charset="-122"/>
                      </a:endParaRPr>
                    </a:p>
                  </a:txBody>
                  <a:tcPr marL="65023" marR="65023" marT="0" marB="0" anchor="ctr"/>
                </a:tc>
              </a:tr>
              <a:tr h="134620">
                <a:tc>
                  <a:txBody>
                    <a:bodyPr/>
                    <a:lstStyle/>
                    <a:p>
                      <a:pPr algn="ctr">
                        <a:spcAft>
                          <a:spcPts val="0"/>
                        </a:spcAft>
                      </a:pPr>
                      <a:r>
                        <a:rPr lang="zh-CN" sz="800" dirty="0">
                          <a:effectLst/>
                          <a:latin typeface="微软雅黑" panose="020B0503020204020204" pitchFamily="34" charset="-122"/>
                          <a:ea typeface="微软雅黑" panose="020B0503020204020204" pitchFamily="34" charset="-122"/>
                        </a:rPr>
                        <a:t>1年</a:t>
                      </a:r>
                      <a:endParaRPr lang="zh-CN" sz="800" dirty="0">
                        <a:effectLst/>
                        <a:latin typeface="微软雅黑" panose="020B0503020204020204" pitchFamily="34" charset="-122"/>
                        <a:ea typeface="微软雅黑" panose="020B0503020204020204" pitchFamily="34" charset="-122"/>
                      </a:endParaRPr>
                    </a:p>
                  </a:txBody>
                  <a:tcPr marL="65023" marR="65023" marT="0" marB="0" anchor="ctr"/>
                </a:tc>
                <a:tc>
                  <a:txBody>
                    <a:bodyPr/>
                    <a:lstStyle/>
                    <a:p>
                      <a:pPr algn="ctr">
                        <a:spcAft>
                          <a:spcPts val="0"/>
                        </a:spcAft>
                      </a:pPr>
                      <a:r>
                        <a:rPr lang="zh-CN" sz="800">
                          <a:effectLst/>
                          <a:latin typeface="微软雅黑" panose="020B0503020204020204" pitchFamily="34" charset="-122"/>
                          <a:ea typeface="微软雅黑" panose="020B0503020204020204" pitchFamily="34" charset="-122"/>
                        </a:rPr>
                        <a:t>68%</a:t>
                      </a:r>
                      <a:endParaRPr lang="zh-CN" sz="800">
                        <a:effectLst/>
                        <a:latin typeface="微软雅黑" panose="020B0503020204020204" pitchFamily="34" charset="-122"/>
                        <a:ea typeface="微软雅黑" panose="020B0503020204020204" pitchFamily="34" charset="-122"/>
                      </a:endParaRPr>
                    </a:p>
                  </a:txBody>
                  <a:tcPr marL="65023" marR="65023" marT="0" marB="0" anchor="ctr"/>
                </a:tc>
                <a:tc>
                  <a:txBody>
                    <a:bodyPr/>
                    <a:lstStyle/>
                    <a:p>
                      <a:pPr algn="ctr">
                        <a:spcAft>
                          <a:spcPts val="0"/>
                        </a:spcAft>
                      </a:pPr>
                      <a:r>
                        <a:rPr lang="zh-CN" sz="800" dirty="0">
                          <a:effectLst/>
                          <a:latin typeface="微软雅黑" panose="020B0503020204020204" pitchFamily="34" charset="-122"/>
                          <a:ea typeface="微软雅黑" panose="020B0503020204020204" pitchFamily="34" charset="-122"/>
                        </a:rPr>
                        <a:t>72%</a:t>
                      </a:r>
                      <a:endParaRPr lang="zh-CN" sz="800" dirty="0">
                        <a:effectLst/>
                        <a:latin typeface="微软雅黑" panose="020B0503020204020204" pitchFamily="34" charset="-122"/>
                        <a:ea typeface="微软雅黑" panose="020B0503020204020204" pitchFamily="34" charset="-122"/>
                      </a:endParaRPr>
                    </a:p>
                  </a:txBody>
                  <a:tcPr marL="65023" marR="65023" marT="0" marB="0" anchor="ctr"/>
                </a:tc>
              </a:tr>
              <a:tr h="133985">
                <a:tc>
                  <a:txBody>
                    <a:bodyPr/>
                    <a:lstStyle/>
                    <a:p>
                      <a:pPr algn="ctr">
                        <a:spcAft>
                          <a:spcPts val="0"/>
                        </a:spcAft>
                      </a:pPr>
                      <a:r>
                        <a:rPr lang="zh-CN" sz="800">
                          <a:effectLst/>
                          <a:latin typeface="微软雅黑" panose="020B0503020204020204" pitchFamily="34" charset="-122"/>
                          <a:ea typeface="微软雅黑" panose="020B0503020204020204" pitchFamily="34" charset="-122"/>
                        </a:rPr>
                        <a:t>2年</a:t>
                      </a:r>
                      <a:endParaRPr lang="zh-CN" sz="800">
                        <a:effectLst/>
                        <a:latin typeface="微软雅黑" panose="020B0503020204020204" pitchFamily="34" charset="-122"/>
                        <a:ea typeface="微软雅黑" panose="020B0503020204020204" pitchFamily="34" charset="-122"/>
                      </a:endParaRPr>
                    </a:p>
                  </a:txBody>
                  <a:tcPr marL="65023" marR="65023" marT="0" marB="0" anchor="ctr"/>
                </a:tc>
                <a:tc>
                  <a:txBody>
                    <a:bodyPr/>
                    <a:lstStyle/>
                    <a:p>
                      <a:pPr algn="ctr">
                        <a:spcAft>
                          <a:spcPts val="0"/>
                        </a:spcAft>
                      </a:pPr>
                      <a:r>
                        <a:rPr lang="zh-CN" sz="800">
                          <a:effectLst/>
                          <a:latin typeface="微软雅黑" panose="020B0503020204020204" pitchFamily="34" charset="-122"/>
                          <a:ea typeface="微软雅黑" panose="020B0503020204020204" pitchFamily="34" charset="-122"/>
                        </a:rPr>
                        <a:t>29%</a:t>
                      </a:r>
                      <a:endParaRPr lang="zh-CN" sz="800">
                        <a:effectLst/>
                        <a:latin typeface="微软雅黑" panose="020B0503020204020204" pitchFamily="34" charset="-122"/>
                        <a:ea typeface="微软雅黑" panose="020B0503020204020204" pitchFamily="34" charset="-122"/>
                      </a:endParaRPr>
                    </a:p>
                  </a:txBody>
                  <a:tcPr marL="65023" marR="65023" marT="0" marB="0" anchor="ctr"/>
                </a:tc>
                <a:tc>
                  <a:txBody>
                    <a:bodyPr/>
                    <a:lstStyle/>
                    <a:p>
                      <a:pPr algn="ctr">
                        <a:spcAft>
                          <a:spcPts val="0"/>
                        </a:spcAft>
                      </a:pPr>
                      <a:r>
                        <a:rPr lang="zh-CN" sz="800" dirty="0">
                          <a:effectLst/>
                          <a:latin typeface="微软雅黑" panose="020B0503020204020204" pitchFamily="34" charset="-122"/>
                          <a:ea typeface="微软雅黑" panose="020B0503020204020204" pitchFamily="34" charset="-122"/>
                        </a:rPr>
                        <a:t>39%</a:t>
                      </a:r>
                      <a:endParaRPr lang="zh-CN" sz="800" dirty="0">
                        <a:effectLst/>
                        <a:latin typeface="微软雅黑" panose="020B0503020204020204" pitchFamily="34" charset="-122"/>
                        <a:ea typeface="微软雅黑" panose="020B0503020204020204" pitchFamily="34" charset="-122"/>
                      </a:endParaRPr>
                    </a:p>
                  </a:txBody>
                  <a:tcPr marL="65023" marR="65023" marT="0" marB="0" anchor="ctr"/>
                </a:tc>
              </a:tr>
              <a:tr h="133985">
                <a:tc>
                  <a:txBody>
                    <a:bodyPr/>
                    <a:lstStyle/>
                    <a:p>
                      <a:pPr algn="ctr">
                        <a:spcAft>
                          <a:spcPts val="0"/>
                        </a:spcAft>
                      </a:pPr>
                      <a:r>
                        <a:rPr lang="zh-CN" sz="800">
                          <a:effectLst/>
                          <a:latin typeface="微软雅黑" panose="020B0503020204020204" pitchFamily="34" charset="-122"/>
                          <a:ea typeface="微软雅黑" panose="020B0503020204020204" pitchFamily="34" charset="-122"/>
                        </a:rPr>
                        <a:t>3年</a:t>
                      </a:r>
                      <a:endParaRPr lang="zh-CN" sz="800">
                        <a:effectLst/>
                        <a:latin typeface="微软雅黑" panose="020B0503020204020204" pitchFamily="34" charset="-122"/>
                        <a:ea typeface="微软雅黑" panose="020B0503020204020204" pitchFamily="34" charset="-122"/>
                      </a:endParaRPr>
                    </a:p>
                  </a:txBody>
                  <a:tcPr marL="65023" marR="65023" marT="0" marB="0" anchor="ctr"/>
                </a:tc>
                <a:tc>
                  <a:txBody>
                    <a:bodyPr/>
                    <a:lstStyle/>
                    <a:p>
                      <a:pPr algn="ctr">
                        <a:spcAft>
                          <a:spcPts val="0"/>
                        </a:spcAft>
                      </a:pPr>
                      <a:r>
                        <a:rPr lang="zh-CN" sz="800">
                          <a:effectLst/>
                          <a:latin typeface="微软雅黑" panose="020B0503020204020204" pitchFamily="34" charset="-122"/>
                          <a:ea typeface="微软雅黑" panose="020B0503020204020204" pitchFamily="34" charset="-122"/>
                        </a:rPr>
                        <a:t>6%</a:t>
                      </a:r>
                      <a:endParaRPr lang="zh-CN" sz="800">
                        <a:effectLst/>
                        <a:latin typeface="微软雅黑" panose="020B0503020204020204" pitchFamily="34" charset="-122"/>
                        <a:ea typeface="微软雅黑" panose="020B0503020204020204" pitchFamily="34" charset="-122"/>
                      </a:endParaRPr>
                    </a:p>
                  </a:txBody>
                  <a:tcPr marL="65023" marR="65023" marT="0" marB="0" anchor="ctr"/>
                </a:tc>
                <a:tc>
                  <a:txBody>
                    <a:bodyPr/>
                    <a:lstStyle/>
                    <a:p>
                      <a:pPr algn="ctr">
                        <a:spcAft>
                          <a:spcPts val="0"/>
                        </a:spcAft>
                      </a:pPr>
                      <a:r>
                        <a:rPr lang="zh-CN" sz="800">
                          <a:effectLst/>
                          <a:latin typeface="微软雅黑" panose="020B0503020204020204" pitchFamily="34" charset="-122"/>
                          <a:ea typeface="微软雅黑" panose="020B0503020204020204" pitchFamily="34" charset="-122"/>
                        </a:rPr>
                        <a:t>17%</a:t>
                      </a:r>
                      <a:endParaRPr lang="zh-CN" sz="800">
                        <a:effectLst/>
                        <a:latin typeface="微软雅黑" panose="020B0503020204020204" pitchFamily="34" charset="-122"/>
                        <a:ea typeface="微软雅黑" panose="020B0503020204020204" pitchFamily="34" charset="-122"/>
                      </a:endParaRPr>
                    </a:p>
                  </a:txBody>
                  <a:tcPr marL="65023" marR="65023" marT="0" marB="0" anchor="ctr"/>
                </a:tc>
              </a:tr>
              <a:tr h="133985">
                <a:tc>
                  <a:txBody>
                    <a:bodyPr/>
                    <a:lstStyle/>
                    <a:p>
                      <a:pPr algn="ctr">
                        <a:spcAft>
                          <a:spcPts val="0"/>
                        </a:spcAft>
                      </a:pPr>
                      <a:r>
                        <a:rPr lang="zh-CN" sz="800">
                          <a:effectLst/>
                          <a:latin typeface="微软雅黑" panose="020B0503020204020204" pitchFamily="34" charset="-122"/>
                          <a:ea typeface="微软雅黑" panose="020B0503020204020204" pitchFamily="34" charset="-122"/>
                        </a:rPr>
                        <a:t>5年</a:t>
                      </a:r>
                      <a:endParaRPr lang="zh-CN" sz="800">
                        <a:effectLst/>
                        <a:latin typeface="微软雅黑" panose="020B0503020204020204" pitchFamily="34" charset="-122"/>
                        <a:ea typeface="微软雅黑" panose="020B0503020204020204" pitchFamily="34" charset="-122"/>
                      </a:endParaRPr>
                    </a:p>
                  </a:txBody>
                  <a:tcPr marL="65023" marR="65023" marT="0" marB="0" anchor="ctr"/>
                </a:tc>
                <a:tc>
                  <a:txBody>
                    <a:bodyPr/>
                    <a:lstStyle/>
                    <a:p>
                      <a:pPr algn="ctr">
                        <a:spcAft>
                          <a:spcPts val="0"/>
                        </a:spcAft>
                      </a:pPr>
                      <a:r>
                        <a:rPr lang="zh-CN" sz="800">
                          <a:effectLst/>
                          <a:latin typeface="微软雅黑" panose="020B0503020204020204" pitchFamily="34" charset="-122"/>
                          <a:ea typeface="微软雅黑" panose="020B0503020204020204" pitchFamily="34" charset="-122"/>
                        </a:rPr>
                        <a:t>0%</a:t>
                      </a:r>
                      <a:endParaRPr lang="zh-CN" sz="800">
                        <a:effectLst/>
                        <a:latin typeface="微软雅黑" panose="020B0503020204020204" pitchFamily="34" charset="-122"/>
                        <a:ea typeface="微软雅黑" panose="020B0503020204020204" pitchFamily="34" charset="-122"/>
                      </a:endParaRPr>
                    </a:p>
                  </a:txBody>
                  <a:tcPr marL="65023" marR="65023" marT="0" marB="0" anchor="ctr"/>
                </a:tc>
                <a:tc>
                  <a:txBody>
                    <a:bodyPr/>
                    <a:lstStyle/>
                    <a:p>
                      <a:pPr algn="ctr">
                        <a:spcAft>
                          <a:spcPts val="0"/>
                        </a:spcAft>
                      </a:pPr>
                      <a:r>
                        <a:rPr lang="zh-CN" sz="800" dirty="0">
                          <a:effectLst/>
                          <a:latin typeface="微软雅黑" panose="020B0503020204020204" pitchFamily="34" charset="-122"/>
                          <a:ea typeface="微软雅黑" panose="020B0503020204020204" pitchFamily="34" charset="-122"/>
                        </a:rPr>
                        <a:t>3.5%</a:t>
                      </a:r>
                      <a:endParaRPr lang="zh-CN" sz="800" dirty="0">
                        <a:effectLst/>
                        <a:latin typeface="微软雅黑" panose="020B0503020204020204" pitchFamily="34" charset="-122"/>
                        <a:ea typeface="微软雅黑" panose="020B0503020204020204" pitchFamily="34" charset="-122"/>
                      </a:endParaRPr>
                    </a:p>
                  </a:txBody>
                  <a:tcPr marL="65023" marR="65023" marT="0" marB="0" anchor="ctr"/>
                </a:tc>
              </a:tr>
            </a:tbl>
          </a:graphicData>
        </a:graphic>
      </p:graphicFrame>
      <p:sp>
        <p:nvSpPr>
          <p:cNvPr id="50" name="文本框 49"/>
          <p:cNvSpPr txBox="1"/>
          <p:nvPr/>
        </p:nvSpPr>
        <p:spPr>
          <a:xfrm>
            <a:off x="7019290" y="3559175"/>
            <a:ext cx="1884680" cy="174625"/>
          </a:xfrm>
          <a:prstGeom prst="rect">
            <a:avLst/>
          </a:prstGeom>
          <a:noFill/>
        </p:spPr>
        <p:txBody>
          <a:bodyPr wrap="square" rtlCol="0">
            <a:noAutofit/>
          </a:bodyPr>
          <a:lstStyle/>
          <a:p>
            <a:pPr algn="ctr"/>
            <a:r>
              <a:rPr lang="zh-CN" altLang="en-US" sz="900">
                <a:latin typeface="微软雅黑" panose="020B0503020204020204" pitchFamily="34" charset="-122"/>
                <a:ea typeface="微软雅黑" panose="020B0503020204020204" pitchFamily="34" charset="-122"/>
                <a:cs typeface="微软雅黑" panose="020B0503020204020204" pitchFamily="34" charset="-122"/>
              </a:rPr>
              <a:t>表</a:t>
            </a:r>
            <a:r>
              <a:rPr lang="en-US" altLang="zh-CN" sz="90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生存率</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descr="10"/>
          <p:cNvPicPr>
            <a:picLocks noChangeAspect="1"/>
          </p:cNvPicPr>
          <p:nvPr/>
        </p:nvPicPr>
        <p:blipFill>
          <a:blip r:embed="rId6"/>
          <a:stretch>
            <a:fillRect/>
          </a:stretch>
        </p:blipFill>
        <p:spPr>
          <a:xfrm>
            <a:off x="7376795" y="2560320"/>
            <a:ext cx="1456690" cy="1447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303530" y="4692650"/>
            <a:ext cx="8415655" cy="30670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700" b="0" i="0" u="none" strike="noStrike" kern="0" cap="none" spc="0" normalizeH="0" baseline="0" noProof="0" dirty="0">
                <a:ln>
                  <a:noFill/>
                </a:ln>
                <a:solidFill>
                  <a:prstClr val="black"/>
                </a:solidFill>
                <a:effectLst/>
                <a:uLnTx/>
                <a:uFillTx/>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rPr>
              <a:t>[1] Gibbs P, Heinemann V, Sharma NK, , et al. SIRFLOX and FOXFIRE Global Trial Investigators. Effect of Primary Tumor Side on Survival Outcomes in Untreated Patients With Metastatic Colorectal Cancer When Selective Internal Radiation Therapy Is Added to Chemotherapy: Combined Analysis of Two Randomized Controlled Studies. Clin Colorectal Cancer. 2018 ;17(4):e617-e629.</a:t>
            </a:r>
            <a:endParaRPr kumimoji="0" lang="en-US" altLang="zh-CN" sz="700" b="0" i="0" u="none" strike="noStrike" kern="0" cap="none" spc="0" normalizeH="0" baseline="0" noProof="0" dirty="0">
              <a:ln>
                <a:noFill/>
              </a:ln>
              <a:solidFill>
                <a:prstClr val="black"/>
              </a:solidFill>
              <a:effectLst/>
              <a:uLnTx/>
              <a:uFillTx/>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endParaRPr>
          </a:p>
        </p:txBody>
      </p:sp>
      <p:grpSp>
        <p:nvGrpSpPr>
          <p:cNvPr id="28" name="组合 27"/>
          <p:cNvGrpSpPr/>
          <p:nvPr/>
        </p:nvGrpSpPr>
        <p:grpSpPr>
          <a:xfrm>
            <a:off x="264924" y="648288"/>
            <a:ext cx="8703945" cy="3910965"/>
            <a:chOff x="275587" y="859820"/>
            <a:chExt cx="8703945" cy="3910965"/>
          </a:xfrm>
        </p:grpSpPr>
        <p:grpSp>
          <p:nvGrpSpPr>
            <p:cNvPr id="4" name="组合 3"/>
            <p:cNvGrpSpPr/>
            <p:nvPr/>
          </p:nvGrpSpPr>
          <p:grpSpPr>
            <a:xfrm>
              <a:off x="275587" y="859820"/>
              <a:ext cx="8703945" cy="3910965"/>
              <a:chOff x="275587" y="829015"/>
              <a:chExt cx="8703945" cy="2859924"/>
            </a:xfrm>
          </p:grpSpPr>
          <p:sp>
            <p:nvSpPr>
              <p:cNvPr id="18" name="矩形 17"/>
              <p:cNvSpPr/>
              <p:nvPr/>
            </p:nvSpPr>
            <p:spPr>
              <a:xfrm>
                <a:off x="275587" y="953745"/>
                <a:ext cx="8487552" cy="11581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28"/>
              <p:cNvSpPr/>
              <p:nvPr/>
            </p:nvSpPr>
            <p:spPr>
              <a:xfrm>
                <a:off x="352422" y="984572"/>
                <a:ext cx="8627110" cy="2704367"/>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341627" y="829015"/>
                <a:ext cx="5310493" cy="293429"/>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Rectangle 26"/>
              <p:cNvSpPr txBox="1">
                <a:spLocks noChangeArrowheads="1"/>
              </p:cNvSpPr>
              <p:nvPr/>
            </p:nvSpPr>
            <p:spPr>
              <a:xfrm>
                <a:off x="338370" y="846807"/>
                <a:ext cx="5419725" cy="35432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Ⅲ</a:t>
                </a:r>
                <a:r>
                  <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期临床研究</a:t>
                </a:r>
                <a:r>
                  <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合并分析</a:t>
                </a:r>
                <a:r>
                  <a:rPr lang="en-US" altLang="zh-CN" sz="1600" b="1"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 </a:t>
                </a:r>
                <a:r>
                  <a:rPr lang="en-US" altLang="zh-CN" sz="1200" b="1"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2</a:t>
                </a:r>
                <a:r>
                  <a:rPr lang="zh-CN" altLang="en-US" sz="1200" b="1"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项国际多中心、随机对照</a:t>
                </a:r>
                <a:r>
                  <a:rPr lang="en-US" altLang="zh-CN" sz="1200" b="1" baseline="30000"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[1]</a:t>
                </a:r>
                <a:r>
                  <a:rPr lang="zh-CN" altLang="en-US" sz="12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 </a:t>
                </a:r>
                <a:endPar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9" name="文本框 8"/>
            <p:cNvSpPr txBox="1"/>
            <p:nvPr/>
          </p:nvSpPr>
          <p:spPr>
            <a:xfrm>
              <a:off x="496567" y="1680875"/>
              <a:ext cx="4149725" cy="2627630"/>
            </a:xfrm>
            <a:prstGeom prst="rect">
              <a:avLst/>
            </a:prstGeom>
            <a:noFill/>
          </p:spPr>
          <p:txBody>
            <a:bodyPr wrap="square">
              <a:noAutofit/>
            </a:bodyPr>
            <a:lstStyle/>
            <a:p>
              <a:pPr algn="just">
                <a:lnSpc>
                  <a:spcPct val="15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两项</a:t>
              </a:r>
              <a:r>
                <a:rPr lang="en-US" altLang="en-US" sz="1400" dirty="0">
                  <a:latin typeface="Arial" panose="020B0604020202020204" pitchFamily="34" charset="0"/>
                  <a:ea typeface="微软雅黑" panose="020B0503020204020204" pitchFamily="34" charset="-122"/>
                  <a:sym typeface="Arial" panose="020B0604020202020204" pitchFamily="34" charset="0"/>
                </a:rPr>
                <a:t>Ⅲ</a:t>
              </a:r>
              <a:r>
                <a:rPr lang="zh-CN" altLang="en-US" sz="1400" dirty="0">
                  <a:latin typeface="Arial" panose="020B0604020202020204" pitchFamily="34" charset="0"/>
                  <a:ea typeface="微软雅黑" panose="020B0503020204020204" pitchFamily="34" charset="-122"/>
                  <a:sym typeface="Arial" panose="020B0604020202020204" pitchFamily="34" charset="0"/>
                </a:rPr>
                <a:t> 期临床研究</a:t>
              </a:r>
              <a:r>
                <a:rPr lang="zh-CN" altLang="en-US" sz="1400" dirty="0">
                  <a:latin typeface="Arial" panose="020B0604020202020204" pitchFamily="34" charset="0"/>
                  <a:ea typeface="微软雅黑" panose="020B0503020204020204" pitchFamily="34" charset="-122"/>
                  <a:sym typeface="Arial" panose="020B0604020202020204" pitchFamily="34" charset="0"/>
                </a:rPr>
                <a:t>（SIRFLOX 和 FOXFIRE Global）</a:t>
              </a:r>
              <a:r>
                <a:rPr lang="zh-CN" altLang="en-US" sz="1400" dirty="0">
                  <a:latin typeface="Arial" panose="020B0604020202020204" pitchFamily="34" charset="0"/>
                  <a:ea typeface="微软雅黑" panose="020B0503020204020204" pitchFamily="34" charset="-122"/>
                  <a:sym typeface="Arial" panose="020B0604020202020204" pitchFamily="34" charset="0"/>
                </a:rPr>
                <a:t>的合并分析，主要终点是意向性治疗人群的总生存期。179 例右半结肠癌肝转移患者进行亚组分析发现，</a:t>
              </a:r>
              <a:r>
                <a:rPr lang="zh-CN" altLang="en-US" sz="1400" dirty="0">
                  <a:latin typeface="Arial" panose="020B0604020202020204" pitchFamily="34" charset="0"/>
                  <a:ea typeface="微软雅黑" panose="020B0503020204020204" pitchFamily="34" charset="-122"/>
                  <a:sym typeface="Arial" panose="020B0604020202020204" pitchFamily="34" charset="0"/>
                </a:rPr>
                <a:t>与对照组相比</a:t>
              </a:r>
              <a:r>
                <a:rPr lang="zh-CN" altLang="en-US" sz="1400" dirty="0">
                  <a:latin typeface="Arial" panose="020B0604020202020204" pitchFamily="34" charset="0"/>
                  <a:ea typeface="微软雅黑" panose="020B0503020204020204" pitchFamily="34" charset="-122"/>
                  <a:sym typeface="Arial" panose="020B0604020202020204" pitchFamily="34" charset="0"/>
                </a:rPr>
                <a:t>，试验组可以</a:t>
              </a:r>
              <a:r>
                <a:rPr lang="zh-CN" altLang="en-US" sz="1600" b="1" dirty="0">
                  <a:solidFill>
                    <a:srgbClr val="FF0000"/>
                  </a:solidFill>
                  <a:latin typeface="Arial" panose="020B0604020202020204" pitchFamily="34" charset="0"/>
                  <a:ea typeface="微软雅黑" panose="020B0503020204020204" pitchFamily="34" charset="-122"/>
                  <a:sym typeface="Arial" panose="020B0604020202020204" pitchFamily="34" charset="0"/>
                </a:rPr>
                <a:t>显著延长右半结肠癌肝转移患者的中位总生存期</a:t>
              </a:r>
              <a:r>
                <a:rPr lang="en-US" altLang="zh-CN" sz="1600" b="1" dirty="0">
                  <a:solidFill>
                    <a:srgbClr val="FF0000"/>
                  </a:solidFill>
                  <a:latin typeface="Arial" panose="020B0604020202020204" pitchFamily="34" charset="0"/>
                  <a:ea typeface="微软雅黑" panose="020B0503020204020204" pitchFamily="34" charset="-122"/>
                  <a:sym typeface="Arial" panose="020B0604020202020204" pitchFamily="34" charset="0"/>
                </a:rPr>
                <a:t>4.9</a:t>
              </a:r>
              <a:r>
                <a:rPr lang="zh-CN" altLang="en-US" sz="1600" b="1" dirty="0">
                  <a:solidFill>
                    <a:srgbClr val="FF0000"/>
                  </a:solidFill>
                  <a:latin typeface="Arial" panose="020B0604020202020204" pitchFamily="34" charset="0"/>
                  <a:ea typeface="微软雅黑" panose="020B0503020204020204" pitchFamily="34" charset="-122"/>
                  <a:sym typeface="Arial" panose="020B0604020202020204" pitchFamily="34" charset="0"/>
                </a:rPr>
                <a:t>个月</a:t>
              </a:r>
              <a:r>
                <a:rPr lang="zh-CN" altLang="en-US" sz="1400" dirty="0">
                  <a:latin typeface="Arial" panose="020B0604020202020204" pitchFamily="34" charset="0"/>
                  <a:ea typeface="微软雅黑" panose="020B0503020204020204" pitchFamily="34" charset="-122"/>
                  <a:sym typeface="Arial" panose="020B0604020202020204" pitchFamily="34" charset="0"/>
                </a:rPr>
                <a:t>（22.0 月 vs 17.1 月，p=0.008）。</a:t>
              </a:r>
              <a:endPar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 name="TextBox 7"/>
          <p:cNvSpPr txBox="1"/>
          <p:nvPr/>
        </p:nvSpPr>
        <p:spPr>
          <a:xfrm>
            <a:off x="163830" y="89535"/>
            <a:ext cx="7301865" cy="398780"/>
          </a:xfrm>
          <a:prstGeom prst="rect">
            <a:avLst/>
          </a:prstGeom>
          <a:noFill/>
        </p:spPr>
        <p:txBody>
          <a:bodyPr wrap="square" rtlCol="0">
            <a:spAutoFit/>
          </a:bodyPr>
          <a:lstStyle/>
          <a:p>
            <a:r>
              <a:rPr lang="en-US" altLang="zh-CN" sz="2000" dirty="0">
                <a:solidFill>
                  <a:srgbClr val="008E84"/>
                </a:solidFill>
                <a:latin typeface="Arial" panose="020B0604020202020204" pitchFamily="34" charset="0"/>
                <a:ea typeface="微软雅黑" panose="020B0503020204020204" pitchFamily="34" charset="-122"/>
                <a:sym typeface="Arial" panose="020B0604020202020204" pitchFamily="34" charset="0"/>
              </a:rPr>
              <a:t>03-</a:t>
            </a:r>
            <a:r>
              <a:rPr lang="zh-CN" altLang="en-US" sz="2000" b="1" dirty="0">
                <a:solidFill>
                  <a:srgbClr val="008E84"/>
                </a:solidFill>
                <a:latin typeface="Arial" panose="020B0604020202020204" pitchFamily="34" charset="0"/>
                <a:ea typeface="微软雅黑" panose="020B0503020204020204" pitchFamily="34" charset="-122"/>
                <a:sym typeface="Arial" panose="020B0604020202020204" pitchFamily="34" charset="0"/>
              </a:rPr>
              <a:t>有效性</a:t>
            </a:r>
            <a:r>
              <a:rPr lang="en-US" altLang="zh-CN" sz="2000" b="1" dirty="0">
                <a:solidFill>
                  <a:srgbClr val="008E84"/>
                </a:solidFill>
                <a:latin typeface="Arial" panose="020B0604020202020204" pitchFamily="34" charset="0"/>
                <a:ea typeface="微软雅黑" panose="020B0503020204020204" pitchFamily="34" charset="-122"/>
                <a:sym typeface="Arial" panose="020B0604020202020204" pitchFamily="34" charset="0"/>
              </a:rPr>
              <a:t>----</a:t>
            </a:r>
            <a:r>
              <a:rPr lang="zh-CN" altLang="en-US" sz="2000" b="1" dirty="0">
                <a:solidFill>
                  <a:srgbClr val="FF0000"/>
                </a:solidFill>
                <a:effectLst/>
                <a:latin typeface="Arial" panose="020B0604020202020204" pitchFamily="34" charset="0"/>
                <a:ea typeface="微软雅黑" panose="020B0503020204020204" pitchFamily="34" charset="-122"/>
                <a:sym typeface="+mn-ea"/>
              </a:rPr>
              <a:t>显著延长结肠癌患者生存时间</a:t>
            </a:r>
            <a:endParaRPr lang="zh-CN" altLang="en-US" sz="2000" b="1" dirty="0">
              <a:solidFill>
                <a:srgbClr val="FF0000"/>
              </a:solidFill>
              <a:effectLst/>
              <a:latin typeface="Arial" panose="020B0604020202020204" pitchFamily="34" charset="0"/>
              <a:ea typeface="微软雅黑" panose="020B0503020204020204" pitchFamily="34" charset="-122"/>
              <a:sym typeface="+mn-ea"/>
            </a:endParaRPr>
          </a:p>
        </p:txBody>
      </p:sp>
      <p:grpSp>
        <p:nvGrpSpPr>
          <p:cNvPr id="11" name="组合 10"/>
          <p:cNvGrpSpPr/>
          <p:nvPr/>
        </p:nvGrpSpPr>
        <p:grpSpPr>
          <a:xfrm>
            <a:off x="4758690" y="1156335"/>
            <a:ext cx="4084955" cy="2886075"/>
            <a:chOff x="806520" y="2026393"/>
            <a:chExt cx="3388079" cy="2791948"/>
          </a:xfrm>
        </p:grpSpPr>
        <p:sp>
          <p:nvSpPr>
            <p:cNvPr id="41" name="矩形: 圆角 39"/>
            <p:cNvSpPr/>
            <p:nvPr/>
          </p:nvSpPr>
          <p:spPr>
            <a:xfrm>
              <a:off x="806520" y="2026393"/>
              <a:ext cx="3388079" cy="2791948"/>
            </a:xfrm>
            <a:prstGeom prst="roundRect">
              <a:avLst>
                <a:gd name="adj" fmla="val 3721"/>
              </a:avLst>
            </a:prstGeom>
            <a:solidFill>
              <a:schemeClr val="accent1">
                <a:lumMod val="20000"/>
                <a:lumOff val="80000"/>
                <a:alpha val="17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95"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2" name="文本框 10"/>
            <p:cNvSpPr txBox="1"/>
            <p:nvPr>
              <p:custDataLst>
                <p:tags r:id="rId1"/>
              </p:custDataLst>
            </p:nvPr>
          </p:nvSpPr>
          <p:spPr>
            <a:xfrm>
              <a:off x="1147723" y="2093955"/>
              <a:ext cx="2813050" cy="266602"/>
            </a:xfrm>
            <a:prstGeom prst="rect">
              <a:avLst/>
            </a:prstGeom>
            <a:ln w="12700">
              <a:miter lim="400000"/>
            </a:ln>
          </p:spPr>
          <p:txBody>
            <a:bodyPr wrap="square" lIns="57798" rIns="57798">
              <a:spAutoFit/>
            </a:bodyPr>
            <a:lstStyle>
              <a:lvl1pPr>
                <a:defRPr>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ct val="0"/>
                </a:spcAft>
                <a:buClrTx/>
                <a:buSzTx/>
                <a:buFontTx/>
                <a:buNone/>
                <a:defRPr/>
              </a:pPr>
              <a:r>
                <a:rPr kumimoji="0" lang="zh-CN" altLang="en-US" sz="1200" b="1" i="0" u="none" strike="noStrike" kern="1200" cap="none" spc="0" normalizeH="0" baseline="0" noProof="0" dirty="0">
                  <a:ln>
                    <a:noFill/>
                  </a:ln>
                  <a:solidFill>
                    <a:srgbClr val="E97132"/>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右半结肠癌</a:t>
              </a: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患者</a:t>
              </a:r>
              <a:r>
                <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OS</a:t>
              </a: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显著延长</a:t>
              </a:r>
              <a:endPar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 name="图片 5"/>
            <p:cNvPicPr>
              <a:picLocks noChangeAspect="1" noChangeArrowheads="1"/>
            </p:cNvPicPr>
            <p:nvPr>
              <p:custDataLst>
                <p:tags r:id="rId2"/>
              </p:custDataLst>
            </p:nvPr>
          </p:nvPicPr>
          <p:blipFill rotWithShape="1">
            <a:blip r:embed="rId3" cstate="print">
              <a:extLst>
                <a:ext uri="{28A0092B-C50C-407E-A947-70E740481C1C}">
                  <a14:useLocalDpi xmlns:a14="http://schemas.microsoft.com/office/drawing/2010/main" val="0"/>
                </a:ext>
              </a:extLst>
            </a:blip>
            <a:srcRect l="2700" t="9312" b="12247"/>
            <a:stretch>
              <a:fillRect/>
            </a:stretch>
          </p:blipFill>
          <p:spPr bwMode="auto">
            <a:xfrm>
              <a:off x="904737" y="2563940"/>
              <a:ext cx="3191645" cy="1639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p:nvPr/>
          </p:nvGrpSpPr>
          <p:grpSpPr>
            <a:xfrm>
              <a:off x="1464988" y="2457827"/>
              <a:ext cx="2071143" cy="43348"/>
              <a:chOff x="6997632" y="5126375"/>
              <a:chExt cx="2184400" cy="45719"/>
            </a:xfrm>
          </p:grpSpPr>
          <p:cxnSp>
            <p:nvCxnSpPr>
              <p:cNvPr id="6" name="直接连接符 5"/>
              <p:cNvCxnSpPr/>
              <p:nvPr/>
            </p:nvCxnSpPr>
            <p:spPr>
              <a:xfrm>
                <a:off x="6997632" y="5126375"/>
                <a:ext cx="987339" cy="0"/>
              </a:xfrm>
              <a:prstGeom prst="line">
                <a:avLst/>
              </a:prstGeom>
              <a:ln>
                <a:gradFill flip="none" rotWithShape="1">
                  <a:gsLst>
                    <a:gs pos="100000">
                      <a:schemeClr val="accent1">
                        <a:alpha val="0"/>
                      </a:schemeClr>
                    </a:gs>
                    <a:gs pos="0">
                      <a:schemeClr val="accent1"/>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flipV="1">
                <a:off x="8038660" y="5126375"/>
                <a:ext cx="102344" cy="4571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9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0" name="直接连接符 9"/>
              <p:cNvCxnSpPr/>
              <p:nvPr/>
            </p:nvCxnSpPr>
            <p:spPr>
              <a:xfrm flipH="1">
                <a:off x="8194693" y="5126375"/>
                <a:ext cx="987339" cy="0"/>
              </a:xfrm>
              <a:prstGeom prst="line">
                <a:avLst/>
              </a:prstGeom>
              <a:ln>
                <a:gradFill flip="none" rotWithShape="1">
                  <a:gsLst>
                    <a:gs pos="0">
                      <a:schemeClr val="accent1"/>
                    </a:gs>
                    <a:gs pos="100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grpSp>
        <p:sp>
          <p:nvSpPr>
            <p:cNvPr id="12" name="文本框 11"/>
            <p:cNvSpPr txBox="1"/>
            <p:nvPr>
              <p:custDataLst>
                <p:tags r:id="rId4"/>
              </p:custDataLst>
            </p:nvPr>
          </p:nvSpPr>
          <p:spPr>
            <a:xfrm>
              <a:off x="855275" y="4267378"/>
              <a:ext cx="3290570" cy="35628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22.0</a:t>
              </a:r>
              <a:r>
                <a:rPr kumimoji="0" lang="zh-CN" altLang="en-US"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个月 </a:t>
              </a:r>
              <a:r>
                <a:rPr kumimoji="0" lang="en-US" altLang="zh-CN"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vs 17.1</a:t>
              </a:r>
              <a:r>
                <a:rPr kumimoji="0" lang="zh-CN" altLang="en-US"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个月（</a:t>
              </a:r>
              <a:r>
                <a:rPr kumimoji="0" lang="en-US" altLang="zh-CN" sz="900" b="1" i="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P</a:t>
              </a:r>
              <a:r>
                <a:rPr kumimoji="0" lang="en-US" altLang="zh-CN"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=0.008</a:t>
              </a:r>
              <a:r>
                <a:rPr kumimoji="0" lang="zh-CN" altLang="en-US"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OS</a:t>
              </a:r>
              <a:r>
                <a:rPr kumimoji="0" lang="zh-CN" altLang="en-US"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延长</a:t>
              </a:r>
              <a:r>
                <a:rPr kumimoji="0" lang="en-US" altLang="zh-CN" sz="900" b="1" i="0" u="none" strike="noStrike" kern="1200" cap="none" spc="0" normalizeH="0" baseline="0" noProof="0" dirty="0">
                  <a:ln>
                    <a:noFill/>
                  </a:ln>
                  <a:solidFill>
                    <a:srgbClr val="E97132"/>
                  </a:solidFill>
                  <a:effectLst/>
                  <a:uLnTx/>
                  <a:uFillTx/>
                  <a:latin typeface="微软雅黑" panose="020B0503020204020204" pitchFamily="34" charset="-122"/>
                  <a:ea typeface="微软雅黑" panose="020B0503020204020204" pitchFamily="34" charset="-122"/>
                  <a:cs typeface="+mn-cs"/>
                </a:rPr>
                <a:t>4.9</a:t>
              </a:r>
              <a:r>
                <a:rPr kumimoji="0" lang="zh-CN" altLang="en-US" sz="900" b="1" i="0" u="none" strike="noStrike" kern="1200" cap="none" spc="0" normalizeH="0" baseline="0" noProof="0" dirty="0">
                  <a:ln>
                    <a:noFill/>
                  </a:ln>
                  <a:solidFill>
                    <a:srgbClr val="E97132"/>
                  </a:solidFill>
                  <a:effectLst/>
                  <a:uLnTx/>
                  <a:uFillTx/>
                  <a:latin typeface="微软雅黑" panose="020B0503020204020204" pitchFamily="34" charset="-122"/>
                  <a:ea typeface="微软雅黑" panose="020B0503020204020204" pitchFamily="34" charset="-122"/>
                  <a:cs typeface="+mn-cs"/>
                </a:rPr>
                <a:t>个月</a:t>
              </a:r>
              <a:r>
                <a:rPr kumimoji="0" lang="zh-CN" altLang="en-US" sz="9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900" b="1" i="0" u="none" strike="noStrike" kern="1200" cap="none" spc="0" normalizeH="0" baseline="0" noProof="0" dirty="0">
                  <a:ln>
                    <a:noFill/>
                  </a:ln>
                  <a:solidFill>
                    <a:srgbClr val="E97132"/>
                  </a:solidFill>
                  <a:effectLst/>
                  <a:uLnTx/>
                  <a:uFillTx/>
                  <a:latin typeface="微软雅黑" panose="020B0503020204020204" pitchFamily="34" charset="-122"/>
                  <a:ea typeface="微软雅黑" panose="020B0503020204020204" pitchFamily="34" charset="-122"/>
                  <a:cs typeface="+mn-cs"/>
                </a:rPr>
                <a:t>死亡风险降低</a:t>
              </a:r>
              <a:r>
                <a:rPr kumimoji="0" lang="en-US" altLang="zh-CN" sz="900" b="1" i="0" u="none" strike="noStrike" kern="1200" cap="none" spc="0" normalizeH="0" baseline="0" noProof="0" dirty="0">
                  <a:ln>
                    <a:noFill/>
                  </a:ln>
                  <a:solidFill>
                    <a:srgbClr val="E97132"/>
                  </a:solidFill>
                  <a:effectLst/>
                  <a:uLnTx/>
                  <a:uFillTx/>
                  <a:latin typeface="微软雅黑" panose="020B0503020204020204" pitchFamily="34" charset="-122"/>
                  <a:ea typeface="微软雅黑" panose="020B0503020204020204" pitchFamily="34" charset="-122"/>
                  <a:cs typeface="+mn-cs"/>
                </a:rPr>
                <a:t>36%</a:t>
              </a:r>
              <a:endParaRPr kumimoji="0" lang="en-US" altLang="zh-CN" sz="900" b="1" i="0" u="none" strike="noStrike" kern="1200" cap="none" spc="0" normalizeH="0" baseline="0" noProof="0" dirty="0">
                <a:ln>
                  <a:noFill/>
                </a:ln>
                <a:solidFill>
                  <a:srgbClr val="E97132"/>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51771" y="1209223"/>
            <a:ext cx="8487552" cy="15838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15"/>
          <p:cNvSpPr/>
          <p:nvPr/>
        </p:nvSpPr>
        <p:spPr>
          <a:xfrm>
            <a:off x="275587" y="3188980"/>
            <a:ext cx="8487552" cy="11581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22"/>
          <p:cNvSpPr/>
          <p:nvPr/>
        </p:nvSpPr>
        <p:spPr>
          <a:xfrm>
            <a:off x="5020575" y="1083859"/>
            <a:ext cx="4877500" cy="11581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6" name="组合 35"/>
          <p:cNvGrpSpPr/>
          <p:nvPr/>
        </p:nvGrpSpPr>
        <p:grpSpPr>
          <a:xfrm>
            <a:off x="318770" y="982345"/>
            <a:ext cx="4164965" cy="1578610"/>
            <a:chOff x="338370" y="859820"/>
            <a:chExt cx="4161622" cy="1578870"/>
          </a:xfrm>
        </p:grpSpPr>
        <p:sp>
          <p:nvSpPr>
            <p:cNvPr id="29" name="矩形 28"/>
            <p:cNvSpPr/>
            <p:nvPr/>
          </p:nvSpPr>
          <p:spPr>
            <a:xfrm>
              <a:off x="342811" y="1150063"/>
              <a:ext cx="4147663" cy="1288627"/>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338370" y="859820"/>
              <a:ext cx="4160988" cy="401386"/>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Rectangle 26"/>
            <p:cNvSpPr txBox="1">
              <a:spLocks noChangeArrowheads="1"/>
            </p:cNvSpPr>
            <p:nvPr/>
          </p:nvSpPr>
          <p:spPr>
            <a:xfrm>
              <a:off x="338370" y="890502"/>
              <a:ext cx="3610052" cy="48453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2025 NCCN </a:t>
              </a:r>
              <a:r>
                <a:rPr lang="zh-CN" altLang="en-US" sz="1600" b="1" dirty="0">
                  <a:solidFill>
                    <a:srgbClr val="FFFF00"/>
                  </a:solidFill>
                  <a:latin typeface="Arial" panose="020B0604020202020204" pitchFamily="34" charset="0"/>
                  <a:ea typeface="微软雅黑" panose="020B0503020204020204" pitchFamily="34" charset="-122"/>
                  <a:cs typeface="+mn-cs"/>
                  <a:sym typeface="微软雅黑" panose="020B0503020204020204" pitchFamily="34" charset="-122"/>
                </a:rPr>
                <a:t>结肠癌/直肠癌指南</a:t>
              </a:r>
              <a:r>
                <a:rPr lang="en-US" altLang="zh-CN" sz="1600" b="1" baseline="30000"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[1]</a:t>
              </a:r>
              <a:r>
                <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 </a:t>
              </a:r>
              <a:endPar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 name="文本框 8"/>
            <p:cNvSpPr txBox="1"/>
            <p:nvPr/>
          </p:nvSpPr>
          <p:spPr>
            <a:xfrm>
              <a:off x="352701" y="1251679"/>
              <a:ext cx="4147291" cy="1124770"/>
            </a:xfrm>
            <a:prstGeom prst="rect">
              <a:avLst/>
            </a:prstGeom>
            <a:noFill/>
          </p:spPr>
          <p:txBody>
            <a:bodyPr wrap="square">
              <a:spAutoFit/>
            </a:bodyPr>
            <a:lstStyle/>
            <a:p>
              <a:pPr marL="285750" indent="-285750" algn="just">
                <a:lnSpc>
                  <a:spcPct val="120000"/>
                </a:lnSpc>
                <a:buFont typeface="Wingdings" panose="05000000000000000000" charset="0"/>
                <a:buChar char=""/>
              </a:pP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推荐当</a:t>
              </a:r>
              <a:r>
                <a:rPr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肝转移病灶因残余肝体积不足而无法切除</a:t>
              </a:r>
              <a:r>
                <a:rPr sz="1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，可实现缩小肿瘤和增大余肝的获益</a:t>
              </a:r>
              <a:r>
                <a:rPr sz="1400" dirty="0">
                  <a:latin typeface="Arial" panose="020B0604020202020204" pitchFamily="34" charset="0"/>
                  <a:ea typeface="微软雅黑" panose="020B0503020204020204" pitchFamily="34" charset="-122"/>
                  <a:sym typeface="Arial" panose="020B0604020202020204" pitchFamily="34" charset="0"/>
                </a:rPr>
                <a:t>。</a:t>
              </a:r>
              <a:r>
                <a:rPr lang="zh-CN" altLang="en-US" sz="1400" dirty="0">
                  <a:solidFill>
                    <a:schemeClr val="tx1"/>
                  </a:solidFill>
                  <a:latin typeface="Arial" panose="020B0604020202020204" pitchFamily="34" charset="0"/>
                  <a:ea typeface="微软雅黑" panose="020B0503020204020204" pitchFamily="34" charset="-122"/>
                  <a:sym typeface="Arial" panose="020B0604020202020204" pitchFamily="34" charset="0"/>
                </a:rPr>
                <a:t>(2A)</a:t>
              </a:r>
              <a:endParaRPr lang="zh-CN" altLang="en-US" sz="14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marL="285750" indent="-285750" algn="just">
                <a:lnSpc>
                  <a:spcPct val="120000"/>
                </a:lnSpc>
                <a:buFont typeface="Wingdings" panose="05000000000000000000" charset="0"/>
                <a:buChar char=""/>
              </a:pP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化疗耐药/难治性，以肝转移灶为主的患者</a:t>
              </a:r>
              <a:r>
                <a:rPr lang="zh-CN" altLang="en-US" sz="1400" dirty="0">
                  <a:latin typeface="Arial" panose="020B0604020202020204" pitchFamily="34" charset="0"/>
                  <a:ea typeface="微软雅黑" panose="020B0503020204020204" pitchFamily="34" charset="-122"/>
                  <a:sym typeface="Arial" panose="020B0604020202020204" pitchFamily="34" charset="0"/>
                </a:rPr>
                <a:t>，推荐使用。</a:t>
              </a:r>
              <a:endParaRPr lang="zh-CN" altLang="en-US" sz="14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组合 38"/>
          <p:cNvGrpSpPr/>
          <p:nvPr/>
        </p:nvGrpSpPr>
        <p:grpSpPr>
          <a:xfrm>
            <a:off x="4624070" y="981075"/>
            <a:ext cx="4164330" cy="1585596"/>
            <a:chOff x="4981165" y="2855751"/>
            <a:chExt cx="4164330" cy="1588911"/>
          </a:xfrm>
        </p:grpSpPr>
        <p:sp>
          <p:nvSpPr>
            <p:cNvPr id="32" name="矩形 31"/>
            <p:cNvSpPr/>
            <p:nvPr/>
          </p:nvSpPr>
          <p:spPr>
            <a:xfrm>
              <a:off x="5001485" y="3084193"/>
              <a:ext cx="4144010" cy="1360469"/>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32"/>
            <p:cNvSpPr/>
            <p:nvPr/>
          </p:nvSpPr>
          <p:spPr>
            <a:xfrm>
              <a:off x="4983705" y="2855751"/>
              <a:ext cx="4161790" cy="636905"/>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26"/>
            <p:cNvSpPr txBox="1">
              <a:spLocks noChangeArrowheads="1"/>
            </p:cNvSpPr>
            <p:nvPr/>
          </p:nvSpPr>
          <p:spPr>
            <a:xfrm>
              <a:off x="4981165" y="2873531"/>
              <a:ext cx="4128770" cy="5873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2023 </a:t>
              </a:r>
              <a:r>
                <a:rPr lang="zh-CN" altLang="en-US" sz="1600" b="1">
                  <a:solidFill>
                    <a:srgbClr val="FFFF00"/>
                  </a:solidFill>
                  <a:latin typeface="Arial" panose="020B0604020202020204" pitchFamily="34" charset="0"/>
                  <a:ea typeface="微软雅黑" panose="020B0503020204020204" pitchFamily="34" charset="-122"/>
                  <a:cs typeface="+mn-cs"/>
                  <a:sym typeface="+mn-ea"/>
                </a:rPr>
                <a:t>ESMO 临床实践指南：转移性结直肠癌的诊断、治疗和随访</a:t>
              </a:r>
              <a:r>
                <a:rPr lang="en-US" altLang="zh-CN" sz="1600" b="1" baseline="30000"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[2]</a:t>
              </a:r>
              <a:r>
                <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 </a:t>
              </a:r>
              <a:endPar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5" name="文本框 34"/>
            <p:cNvSpPr txBox="1"/>
            <p:nvPr/>
          </p:nvSpPr>
          <p:spPr>
            <a:xfrm>
              <a:off x="5021822" y="3516844"/>
              <a:ext cx="4047464" cy="523061"/>
            </a:xfrm>
            <a:prstGeom prst="rect">
              <a:avLst/>
            </a:prstGeom>
            <a:noFill/>
          </p:spPr>
          <p:txBody>
            <a:bodyPr wrap="square">
              <a:spAutoFit/>
            </a:bodyPr>
            <a:lstStyle/>
            <a:p>
              <a:pPr marL="285750" indent="-285750" algn="l">
                <a:buFont typeface="Wingdings" panose="05000000000000000000" charset="0"/>
                <a:buChar char=""/>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TARE/</a:t>
              </a:r>
              <a:r>
                <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钇</a:t>
              </a:r>
              <a:r>
                <a:rPr lang="en-US" altLang="zh-CN"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1" baseline="30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90</a:t>
              </a:r>
              <a:r>
                <a:rPr lang="en-US" altLang="zh-CN"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Y]</a:t>
              </a:r>
              <a:r>
                <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微球（</a:t>
              </a:r>
              <a:r>
                <a:rPr lang="en-US" altLang="zh-CN"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SIRT</a:t>
              </a:r>
              <a:r>
                <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可以作为非根治性治疗目的的治疗方案。</a:t>
              </a:r>
              <a:endPar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1" name="文本框 40"/>
          <p:cNvSpPr txBox="1"/>
          <p:nvPr/>
        </p:nvSpPr>
        <p:spPr>
          <a:xfrm>
            <a:off x="275587" y="4372038"/>
            <a:ext cx="7731552" cy="629920"/>
          </a:xfrm>
          <a:prstGeom prst="rect">
            <a:avLst/>
          </a:prstGeom>
          <a:noFill/>
        </p:spPr>
        <p:txBody>
          <a:bodyPr wrap="square">
            <a:spAutoFit/>
          </a:bodyPr>
          <a:lstStyle/>
          <a:p>
            <a:r>
              <a:rPr lang="en-US" altLang="zh-CN" sz="700" dirty="0">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rPr>
              <a:t>[1] National Comprehensive Cancer Network . NCCN Clinical Practice Guidelines in Oncology (NCCN Guidelines®): Colon cancer [v.3.2025] 2025. </a:t>
            </a:r>
            <a:endParaRPr lang="en-US" altLang="zh-CN" sz="700" dirty="0">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endParaRPr>
          </a:p>
          <a:p>
            <a:r>
              <a:rPr lang="en-US" altLang="zh-CN" sz="700" dirty="0">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rPr>
              <a:t>[2] Cervantes A, Adam R, Roselló S, et al. Metastatic colorectal cancer: ESMO Clinical Practice Guideline for diagnosis, treatment and follow-up. Ann Oncol. 2023;34(1):10-32.</a:t>
            </a:r>
            <a:endParaRPr lang="en-US" altLang="zh-CN" sz="700" dirty="0">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endParaRPr>
          </a:p>
          <a:p>
            <a:r>
              <a:rPr lang="en-US" altLang="zh-CN" sz="700" dirty="0">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rPr>
              <a:t>[3] Alarcon-Rozas AE, Bejarano S, Croitoru AE, et al. Treatment of Patients With Late-Stage Colorectal Cancer: ASCO Resource-Stratified Guideline. JCO Glob Oncol. 2020;6:414-438.</a:t>
            </a:r>
            <a:endParaRPr lang="en-US" altLang="zh-CN" sz="700" dirty="0">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endParaRPr>
          </a:p>
          <a:p>
            <a:r>
              <a:rPr lang="en-US" altLang="zh-CN" sz="700" dirty="0">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rPr>
              <a:t>[4] </a:t>
            </a:r>
            <a:r>
              <a:rPr lang="en-US" altLang="zh-CN" sz="700" dirty="0">
                <a:solidFill>
                  <a:schemeClr val="tx1"/>
                </a:solidFill>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rPr>
              <a:t>Yoshino T, Cervantes A, Bando H, et al. Pan-Asian adapted ESMO Clinical Practice Guidelines for the diagnosis, treatment and follow-up of patients with metastatic colorectal cancer. ESMO Open. 2023;8(3):101558. </a:t>
            </a:r>
            <a:endParaRPr lang="en-US" altLang="zh-CN" sz="700" dirty="0">
              <a:solidFill>
                <a:schemeClr val="tx1"/>
              </a:solidFill>
              <a:latin typeface="Times New Roman Regular" panose="02020603050405020304" charset="0"/>
              <a:ea typeface="微软雅黑" panose="020B0503020204020204" pitchFamily="34" charset="-122"/>
              <a:cs typeface="Times New Roman Regular" panose="02020603050405020304" charset="0"/>
              <a:sym typeface="Arial" panose="020B0604020202020204" pitchFamily="34" charset="0"/>
            </a:endParaRPr>
          </a:p>
        </p:txBody>
      </p:sp>
      <p:sp>
        <p:nvSpPr>
          <p:cNvPr id="10" name="TextBox 7"/>
          <p:cNvSpPr txBox="1"/>
          <p:nvPr/>
        </p:nvSpPr>
        <p:spPr>
          <a:xfrm>
            <a:off x="235585" y="77470"/>
            <a:ext cx="8737600" cy="398780"/>
          </a:xfrm>
          <a:prstGeom prst="rect">
            <a:avLst/>
          </a:prstGeom>
          <a:noFill/>
        </p:spPr>
        <p:txBody>
          <a:bodyPr wrap="square" rtlCol="0">
            <a:spAutoFit/>
          </a:bodyPr>
          <a:lstStyle/>
          <a:p>
            <a:r>
              <a:rPr lang="en-US" altLang="zh-CN" sz="2000" dirty="0">
                <a:solidFill>
                  <a:srgbClr val="008E84"/>
                </a:solidFill>
                <a:latin typeface="Arial" panose="020B0604020202020204" pitchFamily="34" charset="0"/>
                <a:ea typeface="微软雅黑" panose="020B0503020204020204" pitchFamily="34" charset="-122"/>
                <a:sym typeface="Arial" panose="020B0604020202020204" pitchFamily="34" charset="0"/>
              </a:rPr>
              <a:t>03-</a:t>
            </a:r>
            <a:r>
              <a:rPr lang="zh-CN" altLang="en-US" sz="2000" dirty="0">
                <a:solidFill>
                  <a:srgbClr val="008E84"/>
                </a:solidFill>
                <a:latin typeface="Arial" panose="020B0604020202020204" pitchFamily="34" charset="0"/>
                <a:ea typeface="微软雅黑" panose="020B0503020204020204" pitchFamily="34" charset="-122"/>
                <a:sym typeface="Arial" panose="020B0604020202020204" pitchFamily="34" charset="0"/>
              </a:rPr>
              <a:t>钇</a:t>
            </a:r>
            <a:r>
              <a:rPr lang="en-US" altLang="zh-CN" sz="2000" dirty="0">
                <a:solidFill>
                  <a:srgbClr val="008E84"/>
                </a:solidFill>
                <a:latin typeface="Arial" panose="020B0604020202020204" pitchFamily="34" charset="0"/>
                <a:ea typeface="微软雅黑" panose="020B0503020204020204" pitchFamily="34" charset="-122"/>
                <a:sym typeface="Arial" panose="020B0604020202020204" pitchFamily="34" charset="0"/>
              </a:rPr>
              <a:t>[</a:t>
            </a:r>
            <a:r>
              <a:rPr lang="en-US" altLang="zh-CN" sz="2000" baseline="30000" dirty="0">
                <a:solidFill>
                  <a:srgbClr val="008E84"/>
                </a:solidFill>
                <a:latin typeface="Arial" panose="020B0604020202020204" pitchFamily="34" charset="0"/>
                <a:ea typeface="微软雅黑" panose="020B0503020204020204" pitchFamily="34" charset="-122"/>
                <a:sym typeface="Arial" panose="020B0604020202020204" pitchFamily="34" charset="0"/>
              </a:rPr>
              <a:t>90</a:t>
            </a:r>
            <a:r>
              <a:rPr lang="en-US" altLang="zh-CN" sz="2000" dirty="0">
                <a:solidFill>
                  <a:srgbClr val="008E84"/>
                </a:solidFill>
                <a:latin typeface="Arial" panose="020B0604020202020204" pitchFamily="34" charset="0"/>
                <a:ea typeface="微软雅黑" panose="020B0503020204020204" pitchFamily="34" charset="-122"/>
                <a:sym typeface="Arial" panose="020B0604020202020204" pitchFamily="34" charset="0"/>
              </a:rPr>
              <a:t>Y]</a:t>
            </a:r>
            <a:r>
              <a:rPr lang="zh-CN" altLang="en-US" sz="2000" dirty="0">
                <a:solidFill>
                  <a:srgbClr val="008E84"/>
                </a:solidFill>
                <a:latin typeface="Arial" panose="020B0604020202020204" pitchFamily="34" charset="0"/>
                <a:ea typeface="微软雅黑" panose="020B0503020204020204" pitchFamily="34" charset="-122"/>
                <a:sym typeface="Arial" panose="020B0604020202020204" pitchFamily="34" charset="0"/>
              </a:rPr>
              <a:t>微球注射液</a:t>
            </a:r>
            <a:r>
              <a:rPr lang="en-US" altLang="zh-CN" sz="2000" b="1" dirty="0">
                <a:solidFill>
                  <a:srgbClr val="008E84"/>
                </a:solidFill>
                <a:latin typeface="Arial" panose="020B0604020202020204" pitchFamily="34" charset="0"/>
                <a:ea typeface="微软雅黑" panose="020B0503020204020204" pitchFamily="34" charset="-122"/>
                <a:sym typeface="Arial" panose="020B0604020202020204" pitchFamily="34" charset="0"/>
              </a:rPr>
              <a:t>---</a:t>
            </a:r>
            <a:r>
              <a:rPr lang="zh-CN" altLang="en-US"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多项重磅指南推荐</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6" name="组合 5"/>
          <p:cNvGrpSpPr/>
          <p:nvPr/>
        </p:nvGrpSpPr>
        <p:grpSpPr>
          <a:xfrm>
            <a:off x="287655" y="2789555"/>
            <a:ext cx="4186555" cy="1354438"/>
            <a:chOff x="4981165" y="2855115"/>
            <a:chExt cx="4186555" cy="990763"/>
          </a:xfrm>
        </p:grpSpPr>
        <p:sp>
          <p:nvSpPr>
            <p:cNvPr id="11" name="矩形 10"/>
            <p:cNvSpPr/>
            <p:nvPr/>
          </p:nvSpPr>
          <p:spPr>
            <a:xfrm>
              <a:off x="5001485" y="3096920"/>
              <a:ext cx="4144010" cy="748958"/>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5005930" y="2855115"/>
              <a:ext cx="4161790" cy="376070"/>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3" name="Rectangle 26"/>
            <p:cNvSpPr txBox="1">
              <a:spLocks noChangeArrowheads="1"/>
            </p:cNvSpPr>
            <p:nvPr/>
          </p:nvSpPr>
          <p:spPr>
            <a:xfrm>
              <a:off x="4981165" y="2873568"/>
              <a:ext cx="4128770" cy="40152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2020 </a:t>
              </a:r>
              <a:r>
                <a:rPr lang="zh-CN" altLang="en-US" sz="1600" b="1">
                  <a:solidFill>
                    <a:srgbClr val="FFFF00"/>
                  </a:solidFill>
                  <a:latin typeface="Arial" panose="020B0604020202020204" pitchFamily="34" charset="0"/>
                  <a:ea typeface="微软雅黑" panose="020B0503020204020204" pitchFamily="34" charset="-122"/>
                  <a:cs typeface="+mn-cs"/>
                  <a:sym typeface="+mn-ea"/>
                </a:rPr>
                <a:t>转移性结直肠癌的治疗：ASCO指南</a:t>
              </a:r>
              <a:r>
                <a:rPr lang="en-US" altLang="zh-CN" sz="1600" b="1" baseline="30000"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[3]</a:t>
              </a:r>
              <a:r>
                <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 </a:t>
              </a:r>
              <a:endPar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文本框 13"/>
            <p:cNvSpPr txBox="1"/>
            <p:nvPr/>
          </p:nvSpPr>
          <p:spPr>
            <a:xfrm>
              <a:off x="5021822" y="3301129"/>
              <a:ext cx="4047464" cy="539283"/>
            </a:xfrm>
            <a:prstGeom prst="rect">
              <a:avLst/>
            </a:prstGeom>
            <a:noFill/>
          </p:spPr>
          <p:txBody>
            <a:bodyPr wrap="square">
              <a:spAutoFit/>
            </a:bodyPr>
            <a:lstStyle/>
            <a:p>
              <a:pPr marL="285750" indent="-285750" algn="l">
                <a:buFont typeface="Wingdings" panose="05000000000000000000" charset="0"/>
                <a:buChar char=""/>
              </a:pPr>
              <a:r>
                <a:rPr sz="1400">
                  <a:latin typeface="微软雅黑" panose="020B0503020204020204" pitchFamily="34" charset="-122"/>
                  <a:ea typeface="微软雅黑" panose="020B0503020204020204" pitchFamily="34" charset="-122"/>
                  <a:cs typeface="微软雅黑" panose="020B0503020204020204" pitchFamily="34" charset="-122"/>
                  <a:sym typeface="+mn-ea"/>
                </a:rPr>
                <a:t>推荐</a:t>
              </a: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钇</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en-US" altLang="zh-CN" sz="1400" baseline="300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90</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Y]</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微球</a:t>
              </a:r>
              <a:r>
                <a:rPr sz="1400">
                  <a:latin typeface="微软雅黑" panose="020B0503020204020204" pitchFamily="34" charset="-122"/>
                  <a:ea typeface="微软雅黑" panose="020B0503020204020204" pitchFamily="34" charset="-122"/>
                  <a:cs typeface="微软雅黑" panose="020B0503020204020204" pitchFamily="34" charset="-122"/>
                  <a:sym typeface="+mn-ea"/>
                </a:rPr>
                <a:t>用于对</a:t>
              </a:r>
              <a:r>
                <a:rPr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化疗不耐受或对化疗无效的</a:t>
              </a:r>
              <a:r>
                <a:rPr lang="zh-CN"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结直肠癌</a:t>
              </a:r>
              <a:r>
                <a:rPr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肝转移</a:t>
              </a:r>
              <a:r>
                <a:rPr sz="1400">
                  <a:latin typeface="微软雅黑" panose="020B0503020204020204" pitchFamily="34" charset="-122"/>
                  <a:ea typeface="微软雅黑" panose="020B0503020204020204" pitchFamily="34" charset="-122"/>
                  <a:cs typeface="微软雅黑" panose="020B0503020204020204" pitchFamily="34" charset="-122"/>
                  <a:sym typeface="+mn-ea"/>
                </a:rPr>
                <a:t>患者</a:t>
              </a:r>
              <a:r>
                <a:rPr lang="zh-CN" sz="1400">
                  <a:latin typeface="微软雅黑" panose="020B0503020204020204" pitchFamily="34" charset="-122"/>
                  <a:ea typeface="微软雅黑" panose="020B0503020204020204" pitchFamily="34" charset="-122"/>
                  <a:cs typeface="微软雅黑" panose="020B0503020204020204" pitchFamily="34" charset="-122"/>
                  <a:sym typeface="+mn-ea"/>
                </a:rPr>
                <a:t>。</a:t>
              </a:r>
              <a:endParaRPr sz="14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buFont typeface="Arial" panose="020B0604020202020204" pitchFamily="34" charset="0"/>
                <a:buChar char="•"/>
              </a:pPr>
              <a:endPar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组合 14"/>
          <p:cNvGrpSpPr/>
          <p:nvPr/>
        </p:nvGrpSpPr>
        <p:grpSpPr>
          <a:xfrm>
            <a:off x="4626610" y="2787015"/>
            <a:ext cx="4191635" cy="1358901"/>
            <a:chOff x="4981165" y="2855115"/>
            <a:chExt cx="4191635" cy="1006001"/>
          </a:xfrm>
        </p:grpSpPr>
        <p:sp>
          <p:nvSpPr>
            <p:cNvPr id="17" name="矩形 16"/>
            <p:cNvSpPr/>
            <p:nvPr/>
          </p:nvSpPr>
          <p:spPr>
            <a:xfrm>
              <a:off x="5001485" y="3099465"/>
              <a:ext cx="4144010" cy="748958"/>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矩形 18"/>
            <p:cNvSpPr/>
            <p:nvPr/>
          </p:nvSpPr>
          <p:spPr>
            <a:xfrm>
              <a:off x="4983705" y="2855115"/>
              <a:ext cx="4161790" cy="376070"/>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26"/>
            <p:cNvSpPr txBox="1">
              <a:spLocks noChangeArrowheads="1"/>
            </p:cNvSpPr>
            <p:nvPr/>
          </p:nvSpPr>
          <p:spPr>
            <a:xfrm>
              <a:off x="4981165" y="2873449"/>
              <a:ext cx="4128770" cy="3521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2022 </a:t>
              </a:r>
              <a:r>
                <a:rPr lang="zh-CN" altLang="en-US" sz="1600" b="1">
                  <a:solidFill>
                    <a:srgbClr val="FFFF00"/>
                  </a:solidFill>
                  <a:latin typeface="Arial" panose="020B0604020202020204" pitchFamily="34" charset="0"/>
                  <a:ea typeface="微软雅黑" panose="020B0503020204020204" pitchFamily="34" charset="-122"/>
                  <a:cs typeface="+mn-cs"/>
                  <a:sym typeface="微软雅黑" panose="020B0503020204020204" pitchFamily="34" charset="-122"/>
                </a:rPr>
                <a:t>泛亚ESMO转移性结直肠癌共识指南</a:t>
              </a:r>
              <a:r>
                <a:rPr lang="en-US" altLang="zh-CN" sz="1600" b="1" baseline="30000" dirty="0">
                  <a:solidFill>
                    <a:schemeClr val="bg1"/>
                  </a:solidFill>
                  <a:latin typeface="Arial" panose="020B0604020202020204" pitchFamily="34" charset="0"/>
                  <a:ea typeface="微软雅黑" panose="020B0503020204020204" pitchFamily="34" charset="-122"/>
                  <a:cs typeface="+mn-cs"/>
                  <a:sym typeface="Arial" panose="020B0604020202020204" pitchFamily="34" charset="0"/>
                </a:rPr>
                <a:t>[4]</a:t>
              </a:r>
              <a:r>
                <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rPr>
                <a:t> </a:t>
              </a:r>
              <a:endParaRPr lang="zh-CN" altLang="en-US" sz="1600" b="1" dirty="0">
                <a:solidFill>
                  <a:srgbClr val="FFFF00"/>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 name="文本框 20"/>
            <p:cNvSpPr txBox="1"/>
            <p:nvPr/>
          </p:nvSpPr>
          <p:spPr>
            <a:xfrm>
              <a:off x="5019265" y="3308286"/>
              <a:ext cx="4153535" cy="552830"/>
            </a:xfrm>
            <a:prstGeom prst="rect">
              <a:avLst/>
            </a:prstGeom>
            <a:noFill/>
          </p:spPr>
          <p:txBody>
            <a:bodyPr wrap="square">
              <a:noAutofit/>
            </a:bodyPr>
            <a:lstStyle/>
            <a:p>
              <a:pPr marL="285750" indent="-285750" algn="l">
                <a:buFont typeface="Wingdings" panose="05000000000000000000" charset="0"/>
                <a:buChar char=""/>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经动脉放射性栓塞</a:t>
              </a:r>
              <a:r>
                <a:rPr lang="zh-CN" alt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TARE/SIRT</a:t>
              </a:r>
              <a:r>
                <a:rPr lang="zh-CN" alt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）可作为非治愈意图的治疗选择。</a:t>
              </a: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411" name="gaippt-10"/>
          <p:cNvSpPr/>
          <p:nvPr>
            <p:custDataLst>
              <p:tags r:id="rId1"/>
            </p:custDataLst>
          </p:nvPr>
        </p:nvSpPr>
        <p:spPr>
          <a:xfrm>
            <a:off x="301752" y="1274445"/>
            <a:ext cx="8540425" cy="1593056"/>
          </a:xfrm>
          <a:prstGeom prst="roundRect">
            <a:avLst>
              <a:gd name="adj" fmla="val 3237"/>
            </a:avLst>
          </a:prstGeom>
          <a:gradFill>
            <a:gsLst>
              <a:gs pos="0">
                <a:srgbClr val="009E93"/>
              </a:gs>
              <a:gs pos="100000">
                <a:schemeClr val="accent1">
                  <a:alpha val="0"/>
                </a:schemeClr>
              </a:gs>
            </a:gsLst>
            <a:lin ang="5400000" scaled="1"/>
          </a:gradFill>
          <a:ln w="12700">
            <a:gradFill>
              <a:gsLst>
                <a:gs pos="0">
                  <a:schemeClr val="accent1"/>
                </a:gs>
                <a:gs pos="100000">
                  <a:schemeClr val="accent1">
                    <a:alpha val="0"/>
                  </a:schemeClr>
                </a:gs>
              </a:gsLst>
              <a:lin ang="5400000" scaled="1"/>
            </a:gradFill>
          </a:ln>
        </p:spPr>
        <p:txBody>
          <a:bodyPr wrap="square" rtlCol="0" anchor="ctr"/>
          <a:lstStyle/>
          <a:p>
            <a:pPr>
              <a:defRPr/>
            </a:pPr>
            <a:endParaRPr sz="900"/>
          </a:p>
        </p:txBody>
      </p:sp>
      <p:sp>
        <p:nvSpPr>
          <p:cNvPr id="94191" name="gaippt-11"/>
          <p:cNvSpPr/>
          <p:nvPr>
            <p:custDataLst>
              <p:tags r:id="rId2"/>
            </p:custDataLst>
          </p:nvPr>
        </p:nvSpPr>
        <p:spPr>
          <a:xfrm>
            <a:off x="3533140" y="1471295"/>
            <a:ext cx="2392680" cy="3188335"/>
          </a:xfrm>
          <a:prstGeom prst="roundRect">
            <a:avLst>
              <a:gd name="adj" fmla="val 3434"/>
            </a:avLst>
          </a:prstGeom>
          <a:solidFill>
            <a:schemeClr val="bg1">
              <a:alpha val="50000"/>
            </a:schemeClr>
          </a:solidFill>
          <a:ln w="16891">
            <a:solidFill>
              <a:schemeClr val="bg1"/>
            </a:solidFill>
            <a:miter lim="800000"/>
          </a:ln>
        </p:spPr>
        <p:txBody>
          <a:bodyPr wrap="square" rtlCol="0" anchor="ctr"/>
          <a:lstStyle/>
          <a:p>
            <a:pPr>
              <a:defRPr/>
            </a:pPr>
            <a:endParaRPr sz="900"/>
          </a:p>
        </p:txBody>
      </p:sp>
      <p:sp>
        <p:nvSpPr>
          <p:cNvPr id="66531" name="gaippt-12"/>
          <p:cNvSpPr/>
          <p:nvPr>
            <p:custDataLst>
              <p:tags r:id="rId3"/>
            </p:custDataLst>
          </p:nvPr>
        </p:nvSpPr>
        <p:spPr>
          <a:xfrm>
            <a:off x="3533140" y="1481455"/>
            <a:ext cx="2392680" cy="448945"/>
          </a:xfrm>
          <a:prstGeom prst="round2SameRect">
            <a:avLst>
              <a:gd name="adj1" fmla="val 9301"/>
              <a:gd name="adj2" fmla="val 0"/>
            </a:avLst>
          </a:prstGeom>
          <a:solidFill>
            <a:srgbClr val="009E93"/>
          </a:solidFill>
          <a:ln w="21082">
            <a:noFill/>
            <a:miter lim="800000"/>
          </a:ln>
        </p:spPr>
        <p:txBody>
          <a:bodyPr wrap="square" rtlCol="0" anchor="ctr"/>
          <a:lstStyle/>
          <a:p>
            <a:pPr>
              <a:defRPr/>
            </a:pPr>
            <a:endParaRPr sz="900">
              <a:latin typeface="微软雅黑" panose="020B0503020204020204" pitchFamily="34" charset="-122"/>
              <a:ea typeface="微软雅黑" panose="020B0503020204020204" pitchFamily="34" charset="-122"/>
            </a:endParaRPr>
          </a:p>
        </p:txBody>
      </p:sp>
      <p:sp>
        <p:nvSpPr>
          <p:cNvPr id="71992" name="gaippt-17"/>
          <p:cNvSpPr/>
          <p:nvPr>
            <p:custDataLst>
              <p:tags r:id="rId4"/>
            </p:custDataLst>
          </p:nvPr>
        </p:nvSpPr>
        <p:spPr>
          <a:xfrm>
            <a:off x="516890" y="1471295"/>
            <a:ext cx="2444750" cy="3237865"/>
          </a:xfrm>
          <a:prstGeom prst="roundRect">
            <a:avLst>
              <a:gd name="adj" fmla="val 3434"/>
            </a:avLst>
          </a:prstGeom>
          <a:solidFill>
            <a:schemeClr val="bg1">
              <a:alpha val="50000"/>
            </a:schemeClr>
          </a:solidFill>
          <a:ln w="16891">
            <a:solidFill>
              <a:schemeClr val="bg1"/>
            </a:solidFill>
            <a:miter lim="800000"/>
          </a:ln>
        </p:spPr>
        <p:txBody>
          <a:bodyPr wrap="square" rtlCol="0" anchor="ctr"/>
          <a:lstStyle/>
          <a:p>
            <a:pPr>
              <a:defRPr/>
            </a:pPr>
            <a:endParaRPr sz="900"/>
          </a:p>
        </p:txBody>
      </p:sp>
      <p:sp>
        <p:nvSpPr>
          <p:cNvPr id="469945" name="gaippt-18"/>
          <p:cNvSpPr/>
          <p:nvPr>
            <p:custDataLst>
              <p:tags r:id="rId5"/>
            </p:custDataLst>
          </p:nvPr>
        </p:nvSpPr>
        <p:spPr>
          <a:xfrm>
            <a:off x="516890" y="1481455"/>
            <a:ext cx="2444750" cy="448945"/>
          </a:xfrm>
          <a:prstGeom prst="round2SameRect">
            <a:avLst>
              <a:gd name="adj1" fmla="val 9301"/>
              <a:gd name="adj2" fmla="val 0"/>
            </a:avLst>
          </a:prstGeom>
          <a:solidFill>
            <a:srgbClr val="009E93"/>
          </a:solidFill>
          <a:ln w="21082">
            <a:noFill/>
            <a:miter lim="800000"/>
          </a:ln>
        </p:spPr>
        <p:txBody>
          <a:bodyPr wrap="square" rtlCol="0" anchor="ctr"/>
          <a:lstStyle/>
          <a:p>
            <a:pPr>
              <a:defRPr/>
            </a:pPr>
            <a:endParaRPr sz="900">
              <a:latin typeface="微软雅黑" panose="020B0503020204020204" pitchFamily="34" charset="-122"/>
              <a:ea typeface="微软雅黑" panose="020B0503020204020204" pitchFamily="34" charset="-122"/>
            </a:endParaRPr>
          </a:p>
        </p:txBody>
      </p:sp>
      <p:sp>
        <p:nvSpPr>
          <p:cNvPr id="519935" name="gaippt-21"/>
          <p:cNvSpPr txBox="1"/>
          <p:nvPr>
            <p:custDataLst>
              <p:tags r:id="rId6"/>
            </p:custDataLst>
          </p:nvPr>
        </p:nvSpPr>
        <p:spPr>
          <a:xfrm>
            <a:off x="3563620" y="1563370"/>
            <a:ext cx="2439670" cy="323165"/>
          </a:xfrm>
          <a:prstGeom prst="rect">
            <a:avLst/>
          </a:prstGeom>
          <a:noFill/>
        </p:spPr>
        <p:txBody>
          <a:bodyPr wrap="square" rtlCol="0" anchor="t">
            <a:spAutoFit/>
          </a:bodyPr>
          <a:lstStyle/>
          <a:p>
            <a:pPr algn="ctr">
              <a:lnSpc>
                <a:spcPct val="100000"/>
              </a:lnSpc>
            </a:pPr>
            <a:r>
              <a:rPr lang="zh-CN" altLang="en-US" sz="1500" b="1" dirty="0">
                <a:solidFill>
                  <a:srgbClr val="FF0000"/>
                </a:solidFill>
                <a:highlight>
                  <a:srgbClr val="FFFF00"/>
                </a:highlight>
                <a:latin typeface="微软雅黑" panose="020B0503020204020204" pitchFamily="34" charset="-122"/>
                <a:ea typeface="微软雅黑" panose="020B0503020204020204" pitchFamily="34" charset="-122"/>
              </a:rPr>
              <a:t>全新治疗机制</a:t>
            </a:r>
            <a:endParaRPr lang="zh-CN" altLang="en-US" sz="1500" b="1" dirty="0">
              <a:solidFill>
                <a:srgbClr val="FF0000"/>
              </a:solidFill>
              <a:highlight>
                <a:srgbClr val="FFFF00"/>
              </a:highlight>
              <a:latin typeface="微软雅黑" panose="020B0503020204020204" pitchFamily="34" charset="-122"/>
              <a:ea typeface="微软雅黑" panose="020B0503020204020204" pitchFamily="34" charset="-122"/>
            </a:endParaRPr>
          </a:p>
        </p:txBody>
      </p:sp>
      <p:sp>
        <p:nvSpPr>
          <p:cNvPr id="811031" name="gaippt-22"/>
          <p:cNvSpPr txBox="1"/>
          <p:nvPr>
            <p:custDataLst>
              <p:tags r:id="rId7"/>
            </p:custDataLst>
          </p:nvPr>
        </p:nvSpPr>
        <p:spPr>
          <a:xfrm>
            <a:off x="3650615" y="1995805"/>
            <a:ext cx="2157730" cy="2511137"/>
          </a:xfrm>
          <a:prstGeom prst="rect">
            <a:avLst/>
          </a:prstGeom>
          <a:noFill/>
        </p:spPr>
        <p:txBody>
          <a:bodyPr wrap="square" rtlCol="0" anchor="t">
            <a:spAutoFit/>
          </a:bodyPr>
          <a:lstStyle/>
          <a:p>
            <a:pPr algn="just">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通过微创介入技术将载有放射性核素钇</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baseline="300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90</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Y]</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的树脂微球精准输送至肝脏肿瘤血管，释放高能β射线近距离杀灭肿瘤细胞，实现“</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精准内放射治疗</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”，且</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对正常肝组织损伤极小</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。其微球粒径和比重经优化设计，可随血流富集于肿瘤毛细血管网，确保辐射均匀覆盖肿瘤组织，</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大幅提升疗效及安全性。</a:t>
            </a:r>
            <a:endPar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0018" name="gaippt-25"/>
          <p:cNvSpPr txBox="1"/>
          <p:nvPr>
            <p:custDataLst>
              <p:tags r:id="rId8"/>
            </p:custDataLst>
          </p:nvPr>
        </p:nvSpPr>
        <p:spPr>
          <a:xfrm>
            <a:off x="636905" y="1581150"/>
            <a:ext cx="2212975" cy="323165"/>
          </a:xfrm>
          <a:prstGeom prst="rect">
            <a:avLst/>
          </a:prstGeom>
          <a:noFill/>
        </p:spPr>
        <p:txBody>
          <a:bodyPr wrap="square" rtlCol="0" anchor="t">
            <a:spAutoFit/>
          </a:bodyPr>
          <a:lstStyle/>
          <a:p>
            <a:pPr algn="ctr">
              <a:lnSpc>
                <a:spcPct val="100000"/>
              </a:lnSpc>
            </a:pPr>
            <a:r>
              <a:rPr lang="zh-CN" altLang="en-US" sz="1500" b="1" dirty="0">
                <a:solidFill>
                  <a:srgbClr val="FF0000"/>
                </a:solidFill>
                <a:highlight>
                  <a:srgbClr val="FFFF00"/>
                </a:highlight>
                <a:latin typeface="微软雅黑" panose="020B0503020204020204" pitchFamily="34" charset="-122"/>
                <a:ea typeface="微软雅黑" panose="020B0503020204020204" pitchFamily="34" charset="-122"/>
              </a:rPr>
              <a:t>优先审评审批</a:t>
            </a:r>
            <a:endParaRPr lang="zh-CN" altLang="en-US" sz="1500" b="1" dirty="0">
              <a:solidFill>
                <a:srgbClr val="FF0000"/>
              </a:solidFill>
              <a:highlight>
                <a:srgbClr val="FFFF00"/>
              </a:highlight>
              <a:latin typeface="微软雅黑" panose="020B0503020204020204" pitchFamily="34" charset="-122"/>
              <a:ea typeface="微软雅黑" panose="020B0503020204020204" pitchFamily="34" charset="-122"/>
            </a:endParaRPr>
          </a:p>
        </p:txBody>
      </p:sp>
      <p:sp>
        <p:nvSpPr>
          <p:cNvPr id="218383" name="gaippt-26"/>
          <p:cNvSpPr txBox="1"/>
          <p:nvPr>
            <p:custDataLst>
              <p:tags r:id="rId9"/>
            </p:custDataLst>
          </p:nvPr>
        </p:nvSpPr>
        <p:spPr>
          <a:xfrm>
            <a:off x="701040" y="1995805"/>
            <a:ext cx="2084070" cy="2524760"/>
          </a:xfrm>
          <a:prstGeom prst="rect">
            <a:avLst/>
          </a:prstGeom>
          <a:noFill/>
        </p:spPr>
        <p:txBody>
          <a:bodyPr wrap="square" rtlCol="0" anchor="t">
            <a:spAutoFit/>
          </a:bodyPr>
          <a:lstStyle/>
          <a:p>
            <a:pPr algn="just">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作为</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国内首款放射性微球治疗药物</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，2022年1月获NMPA批准上市，适应症为“经标准治疗失败的不可手术切除的结直肠癌肝转移”。其获批基于全球超15万例应用的安全有效性数据，</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且因其</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填补肝转移局部治疗空白，获优先审评审批，</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标志</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着中国</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结直肠癌肝转移</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治疗进入精准介入新时代。</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9149" name="gaippt-37"/>
          <p:cNvSpPr txBox="1"/>
          <p:nvPr/>
        </p:nvSpPr>
        <p:spPr>
          <a:xfrm>
            <a:off x="794456" y="738315"/>
            <a:ext cx="7554944" cy="368300"/>
          </a:xfrm>
          <a:prstGeom prst="rect">
            <a:avLst/>
          </a:prstGeom>
          <a:noFill/>
        </p:spPr>
        <p:txBody>
          <a:bodyPr wrap="square" rtlCol="0" anchor="t">
            <a:spAutoFit/>
          </a:bodyPr>
          <a:lstStyle/>
          <a:p>
            <a:pPr algn="ctr">
              <a:lnSpc>
                <a:spcPct val="100000"/>
              </a:lnSpc>
            </a:pPr>
            <a:r>
              <a:rPr lang="zh-CN" altLang="en-US" dirty="0">
                <a:solidFill>
                  <a:schemeClr val="tx1"/>
                </a:solidFill>
                <a:latin typeface="微软雅黑" panose="020B0503020204020204" pitchFamily="34" charset="-122"/>
                <a:ea typeface="微软雅黑" panose="020B0503020204020204" pitchFamily="34" charset="-122"/>
              </a:rPr>
              <a:t>精准治疗新突破</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7" name="TextBox 7"/>
          <p:cNvSpPr txBox="1"/>
          <p:nvPr/>
        </p:nvSpPr>
        <p:spPr>
          <a:xfrm>
            <a:off x="274265" y="89365"/>
            <a:ext cx="7517720" cy="398780"/>
          </a:xfrm>
          <a:prstGeom prst="rect">
            <a:avLst/>
          </a:prstGeom>
          <a:noFill/>
        </p:spPr>
        <p:txBody>
          <a:bodyPr wrap="square" rtlCol="0">
            <a:spAutoFit/>
          </a:bodyPr>
          <a:lstStyle/>
          <a:p>
            <a:r>
              <a:rPr lang="en-US" altLang="zh-CN" sz="2000" dirty="0">
                <a:solidFill>
                  <a:srgbClr val="008E84"/>
                </a:solidFill>
                <a:latin typeface="Arial" panose="020B0604020202020204" pitchFamily="34" charset="0"/>
                <a:ea typeface="微软雅黑" panose="020B0503020204020204" pitchFamily="34" charset="-122"/>
                <a:sym typeface="Arial" panose="020B0604020202020204" pitchFamily="34" charset="0"/>
              </a:rPr>
              <a:t>04-</a:t>
            </a:r>
            <a:r>
              <a:rPr lang="zh-CN" altLang="en-US" sz="2000" b="1" dirty="0">
                <a:solidFill>
                  <a:srgbClr val="008E84"/>
                </a:solidFill>
                <a:latin typeface="Arial" panose="020B0604020202020204" pitchFamily="34" charset="0"/>
                <a:ea typeface="微软雅黑" panose="020B0503020204020204" pitchFamily="34" charset="-122"/>
                <a:sym typeface="Arial" panose="020B0604020202020204" pitchFamily="34" charset="0"/>
              </a:rPr>
              <a:t>创新性</a:t>
            </a:r>
            <a:r>
              <a:rPr lang="en-US" altLang="zh-CN" sz="2000" b="1" dirty="0">
                <a:solidFill>
                  <a:srgbClr val="008E84"/>
                </a:solidFill>
                <a:latin typeface="Arial" panose="020B0604020202020204" pitchFamily="34" charset="0"/>
                <a:ea typeface="微软雅黑" panose="020B0503020204020204" pitchFamily="34" charset="-122"/>
                <a:sym typeface="Arial" panose="020B0604020202020204" pitchFamily="34" charset="0"/>
              </a:rPr>
              <a:t>----</a:t>
            </a:r>
            <a:r>
              <a:rPr lang="zh-CN" altLang="en-US" sz="2000" b="1">
                <a:solidFill>
                  <a:srgbClr val="FF0000"/>
                </a:solidFill>
                <a:latin typeface="Arial" panose="020B0604020202020204" pitchFamily="34" charset="0"/>
                <a:ea typeface="微软雅黑" panose="020B0503020204020204" pitchFamily="34" charset="-122"/>
                <a:sym typeface="Arial" panose="020B0604020202020204" pitchFamily="34" charset="0"/>
              </a:rPr>
              <a:t>精准治疗新突破，</a:t>
            </a:r>
            <a:r>
              <a:rPr lang="zh-CN" altLang="en-US"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填补</a:t>
            </a:r>
            <a:r>
              <a:rPr lang="zh-CN" altLang="en-US" sz="2000" b="1">
                <a:solidFill>
                  <a:srgbClr val="FF0000"/>
                </a:solidFill>
                <a:latin typeface="Arial" panose="020B0604020202020204" pitchFamily="34" charset="0"/>
                <a:ea typeface="微软雅黑" panose="020B0503020204020204" pitchFamily="34" charset="-122"/>
                <a:sym typeface="Arial" panose="020B0604020202020204" pitchFamily="34" charset="0"/>
              </a:rPr>
              <a:t>临床空白</a:t>
            </a:r>
            <a:endParaRPr lang="zh-CN" altLang="en-US" sz="20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84" name="图片 83"/>
          <p:cNvPicPr>
            <a:picLocks noChangeAspect="1"/>
          </p:cNvPicPr>
          <p:nvPr/>
        </p:nvPicPr>
        <p:blipFill>
          <a:blip r:embed="rId10"/>
          <a:stretch>
            <a:fillRect/>
          </a:stretch>
        </p:blipFill>
        <p:spPr>
          <a:xfrm>
            <a:off x="6256655" y="1344930"/>
            <a:ext cx="2494915" cy="1777365"/>
          </a:xfrm>
          <a:prstGeom prst="roundRect">
            <a:avLst>
              <a:gd name="adj" fmla="val 3573"/>
            </a:avLst>
          </a:prstGeom>
        </p:spPr>
      </p:pic>
      <p:pic>
        <p:nvPicPr>
          <p:cNvPr id="12" name="Picture 11"/>
          <p:cNvPicPr/>
          <p:nvPr>
            <p:custDataLst>
              <p:tags r:id="rId11"/>
            </p:custDataLst>
          </p:nvPr>
        </p:nvPicPr>
        <p:blipFill>
          <a:blip r:embed="rId12"/>
          <a:stretch>
            <a:fillRect/>
          </a:stretch>
        </p:blipFill>
        <p:spPr>
          <a:xfrm>
            <a:off x="6300470" y="3360420"/>
            <a:ext cx="2379345" cy="1569085"/>
          </a:xfrm>
          <a:prstGeom prst="roundRect">
            <a:avLst>
              <a:gd name="adj" fmla="val 3570"/>
            </a:avLst>
          </a:prstGeom>
          <a:ln>
            <a:solidFill>
              <a:schemeClr val="accent2">
                <a:lumMod val="20000"/>
                <a:lumOff val="80000"/>
              </a:schemeClr>
            </a:solidFill>
          </a:ln>
        </p:spPr>
      </p:pic>
    </p:spTree>
  </p:cSld>
  <p:clrMapOvr>
    <a:masterClrMapping/>
  </p:clrMapOvr>
</p:sld>
</file>

<file path=ppt/tags/tag1.xml><?xml version="1.0" encoding="utf-8"?>
<p:tagLst xmlns:p="http://schemas.openxmlformats.org/presentationml/2006/main">
  <p:tag name="KSO_WM_DIAGRAM_VIRTUALLY_FRAME" val="{&quot;height&quot;:342.5095669291338,&quot;left&quot;:37.26645669291339,&quot;top&quot;:138.4232283464567,&quot;width&quot;:884.4998031496061}"/>
</p:tagLst>
</file>

<file path=ppt/tags/tag10.xml><?xml version="1.0" encoding="utf-8"?>
<p:tagLst xmlns:p="http://schemas.openxmlformats.org/presentationml/2006/main">
  <p:tag name="KSO_WM_DIAGRAM_VIRTUALLY_FRAME" val="{&quot;height&quot;:273,&quot;left&quot;:23.759999999999998,&quot;top&quot;:100.35,&quot;width&quot;:672.474409448819}"/>
</p:tagLst>
</file>

<file path=ppt/tags/tag11.xml><?xml version="1.0" encoding="utf-8"?>
<p:tagLst xmlns:p="http://schemas.openxmlformats.org/presentationml/2006/main">
  <p:tag name="KSO_WM_DIAGRAM_VIRTUALLY_FRAME" val="{&quot;height&quot;:273,&quot;left&quot;:23.759999999999998,&quot;top&quot;:100.35,&quot;width&quot;:672.474409448819}"/>
</p:tagLst>
</file>

<file path=ppt/tags/tag12.xml><?xml version="1.0" encoding="utf-8"?>
<p:tagLst xmlns:p="http://schemas.openxmlformats.org/presentationml/2006/main">
  <p:tag name="KSO_WM_DIAGRAM_VIRTUALLY_FRAME" val="{&quot;height&quot;:273,&quot;left&quot;:23.759999999999998,&quot;top&quot;:100.35,&quot;width&quot;:672.474409448819}"/>
</p:tagLst>
</file>

<file path=ppt/tags/tag13.xml><?xml version="1.0" encoding="utf-8"?>
<p:tagLst xmlns:p="http://schemas.openxmlformats.org/presentationml/2006/main">
  <p:tag name="KSO_WM_DIAGRAM_VIRTUALLY_FRAME" val="{&quot;height&quot;:273,&quot;left&quot;:23.759999999999998,&quot;top&quot;:100.35,&quot;width&quot;:672.474409448819}"/>
</p:tagLst>
</file>

<file path=ppt/tags/tag14.xml><?xml version="1.0" encoding="utf-8"?>
<p:tagLst xmlns:p="http://schemas.openxmlformats.org/presentationml/2006/main">
  <p:tag name="KSO_WM_DIAGRAM_VIRTUALLY_FRAME" val="{&quot;height&quot;:273,&quot;left&quot;:23.759999999999998,&quot;top&quot;:100.35,&quot;width&quot;:672.474409448819}"/>
</p:tagLst>
</file>

<file path=ppt/tags/tag15.xml><?xml version="1.0" encoding="utf-8"?>
<p:tagLst xmlns:p="http://schemas.openxmlformats.org/presentationml/2006/main">
  <p:tag name="KSO_WM_DIAGRAM_VIRTUALLY_FRAME" val="{&quot;height&quot;:273,&quot;left&quot;:23.759999999999998,&quot;top&quot;:100.35,&quot;width&quot;:672.474409448819}"/>
</p:tagLst>
</file>

<file path=ppt/tags/tag16.xml><?xml version="1.0" encoding="utf-8"?>
<p:tagLst xmlns:p="http://schemas.openxmlformats.org/presentationml/2006/main">
  <p:tag name="KSO_WM_DIAGRAM_VIRTUALLY_FRAME" val="{&quot;height&quot;:273,&quot;left&quot;:23.759999999999998,&quot;top&quot;:100.35,&quot;width&quot;:672.474409448819}"/>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PP_MARK_KEY" val="358f14a8-9686-41ad-88e3-652f361c8a06"/>
  <p:tag name="COMMONDATA" val="eyJoZGlkIjoiMTI2NzczYzVlNTg3Zjc5NWRiZjYyMDI4Nzg4YTZlMzEifQ=="/>
</p:tagLst>
</file>

<file path=ppt/tags/tag2.xml><?xml version="1.0" encoding="utf-8"?>
<p:tagLst xmlns:p="http://schemas.openxmlformats.org/presentationml/2006/main">
  <p:tag name="TABLE_ENDDRAG_ORIGIN_RECT" val="635*188"/>
  <p:tag name="TABLE_ENDDRAG_RECT" val="35*49*635*188"/>
</p:tagLst>
</file>

<file path=ppt/tags/tag3.xml><?xml version="1.0" encoding="utf-8"?>
<p:tagLst xmlns:p="http://schemas.openxmlformats.org/presentationml/2006/main">
  <p:tag name="KSO_WM_BEAUTIFY_FLAG" val=""/>
  <p:tag name="TABLE_ENDDRAG_ORIGIN_RECT" val="226*184"/>
  <p:tag name="TABLE_ENDDRAG_RECT" val="429*63*226*184"/>
</p:tagLst>
</file>

<file path=ppt/tags/tag4.xml><?xml version="1.0" encoding="utf-8"?>
<p:tagLst xmlns:p="http://schemas.openxmlformats.org/presentationml/2006/main">
  <p:tag name="KSO_WM_UNIT_TABLE_BEAUTIFY" val="smartTable{ee253d4c-7219-4277-a1c8-e0d53e53936a}"/>
  <p:tag name="TABLE_ENDDRAG_ORIGIN_RECT" val="125*63"/>
  <p:tag name="TABLE_ENDDRAG_RECT" val="558*322*125*63"/>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DIAGRAM_VIRTUALLY_FRAME" val="{&quot;height&quot;:255.6,&quot;left&quot;:23.759999999999998,&quot;top&quot;:100.35,&quot;width&quot;:672.474409448819}"/>
</p:tagLst>
</file>

<file path=ppt/tags/tag9.xml><?xml version="1.0" encoding="utf-8"?>
<p:tagLst xmlns:p="http://schemas.openxmlformats.org/presentationml/2006/main">
  <p:tag name="KSO_WM_DIAGRAM_VIRTUALLY_FRAME" val="{&quot;height&quot;:273,&quot;left&quot;:23.759999999999998,&quot;top&quot;:100.35,&quot;width&quot;:672.47440944881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5480</Words>
  <Application>WPS 演示</Application>
  <PresentationFormat>全屏显示(16:9)</PresentationFormat>
  <Paragraphs>312</Paragraphs>
  <Slides>10</Slides>
  <Notes>5</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10</vt:i4>
      </vt:variant>
    </vt:vector>
  </HeadingPairs>
  <TitlesOfParts>
    <vt:vector size="25" baseType="lpstr">
      <vt:lpstr>Arial</vt:lpstr>
      <vt:lpstr>宋体</vt:lpstr>
      <vt:lpstr>Wingdings</vt:lpstr>
      <vt:lpstr>微软雅黑</vt:lpstr>
      <vt:lpstr>MS PGothic</vt:lpstr>
      <vt:lpstr>黑体</vt:lpstr>
      <vt:lpstr>Verdana</vt:lpstr>
      <vt:lpstr>Times New Roman</vt:lpstr>
      <vt:lpstr>Times New Roman Regular</vt:lpstr>
      <vt:lpstr>Arial</vt:lpstr>
      <vt:lpstr>等线</vt:lpstr>
      <vt:lpstr>Wingdings</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jinhu.me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施学工</dc:creator>
  <cp:lastModifiedBy>周亚君</cp:lastModifiedBy>
  <cp:revision>485</cp:revision>
  <dcterms:created xsi:type="dcterms:W3CDTF">2025-07-08T15:40:00Z</dcterms:created>
  <dcterms:modified xsi:type="dcterms:W3CDTF">2026-06-07T14:56:06Z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9BE0E4F104A64919BAD6139D996A3BDE_13</vt:lpwstr>
  </property>
  <property fmtid="{D5CDD505-2E9C-101B-9397-08002B2CF9AE}" pid="3" name="KSOProductBuildVer">
    <vt:lpwstr>2052-12.1.0.26895</vt:lpwstr>
  </property>
</Properties>
</file>