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1.xml" ContentType="application/vnd.openxmlformats-officedocument.presentationml.notesSlide+xml"/>
  <Override PartName="/ppt/tags/tag8.xml" ContentType="application/vnd.openxmlformats-officedocument.presentationml.tags+xml"/>
  <Override PartName="/ppt/notesSlides/notesSlide2.xml" ContentType="application/vnd.openxmlformats-officedocument.presentationml.notesSlid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70" r:id="rId2"/>
    <p:sldId id="288" r:id="rId3"/>
    <p:sldId id="258" r:id="rId4"/>
    <p:sldId id="284" r:id="rId5"/>
    <p:sldId id="266" r:id="rId6"/>
    <p:sldId id="291" r:id="rId7"/>
    <p:sldId id="263" r:id="rId8"/>
    <p:sldId id="276" r:id="rId9"/>
    <p:sldId id="272" r:id="rId10"/>
    <p:sldId id="265" r:id="rId11"/>
  </p:sldIdLst>
  <p:sldSz cx="12192000" cy="6858000"/>
  <p:notesSz cx="6858000" cy="9144000"/>
  <p:custDataLst>
    <p:tags r:id="rId14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ECF0"/>
    <a:srgbClr val="CCCCFF"/>
    <a:srgbClr val="CFD5EA"/>
    <a:srgbClr val="FFFFFF"/>
    <a:srgbClr val="EDF5FB"/>
    <a:srgbClr val="BDD7EE"/>
    <a:srgbClr val="F0F6FB"/>
    <a:srgbClr val="CEE5F6"/>
    <a:srgbClr val="5AC8EC"/>
    <a:srgbClr val="67B2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7" d="100"/>
          <a:sy n="87" d="100"/>
        </p:scale>
        <p:origin x="246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pPr/>
              <a:t>2026-6-5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pPr/>
              <a:t>2026-6-5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434394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2026-6-5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tags" Target="../tags/tag18.xml"/><Relationship Id="rId13" Type="http://schemas.openxmlformats.org/officeDocument/2006/relationships/tags" Target="../tags/tag23.xml"/><Relationship Id="rId3" Type="http://schemas.openxmlformats.org/officeDocument/2006/relationships/tags" Target="../tags/tag13.xml"/><Relationship Id="rId7" Type="http://schemas.openxmlformats.org/officeDocument/2006/relationships/tags" Target="../tags/tag17.xml"/><Relationship Id="rId12" Type="http://schemas.openxmlformats.org/officeDocument/2006/relationships/tags" Target="../tags/tag22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tags" Target="../tags/tag16.xml"/><Relationship Id="rId11" Type="http://schemas.openxmlformats.org/officeDocument/2006/relationships/tags" Target="../tags/tag21.xml"/><Relationship Id="rId5" Type="http://schemas.openxmlformats.org/officeDocument/2006/relationships/tags" Target="../tags/tag15.xml"/><Relationship Id="rId10" Type="http://schemas.openxmlformats.org/officeDocument/2006/relationships/tags" Target="../tags/tag20.xml"/><Relationship Id="rId4" Type="http://schemas.openxmlformats.org/officeDocument/2006/relationships/tags" Target="../tags/tag14.xml"/><Relationship Id="rId9" Type="http://schemas.openxmlformats.org/officeDocument/2006/relationships/tags" Target="../tags/tag19.xml"/><Relationship Id="rId14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7" Type="http://schemas.openxmlformats.org/officeDocument/2006/relationships/notesSlide" Target="../notesSlides/notesSlide1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6" Type="http://schemas.openxmlformats.org/officeDocument/2006/relationships/slideLayout" Target="../slideLayouts/slideLayout1.xml"/><Relationship Id="rId5" Type="http://schemas.openxmlformats.org/officeDocument/2006/relationships/tags" Target="../tags/tag7.xml"/><Relationship Id="rId4" Type="http://schemas.openxmlformats.org/officeDocument/2006/relationships/tags" Target="../tags/tag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12"/>
          <p:cNvSpPr txBox="1"/>
          <p:nvPr/>
        </p:nvSpPr>
        <p:spPr>
          <a:xfrm>
            <a:off x="1844030" y="4438181"/>
            <a:ext cx="4888866" cy="461665"/>
          </a:xfrm>
          <a:prstGeom prst="rect">
            <a:avLst/>
          </a:prstGeom>
          <a:ln w="12700">
            <a:miter lim="400000"/>
          </a:ln>
        </p:spPr>
        <p:txBody>
          <a:bodyPr wrap="square" lIns="45719" rIns="45719">
            <a:spAutoFit/>
          </a:bodyPr>
          <a:lstStyle>
            <a:lvl1pPr>
              <a:defRPr sz="36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r>
              <a:rPr lang="zh-CN" altLang="en-US" sz="2400" b="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          </a:t>
            </a:r>
            <a:r>
              <a:rPr lang="zh-CN" altLang="en-US" sz="2000" b="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河北万岁药业</a:t>
            </a:r>
            <a:r>
              <a:rPr sz="2000" b="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有限公司</a:t>
            </a:r>
          </a:p>
        </p:txBody>
      </p:sp>
      <p:sp>
        <p:nvSpPr>
          <p:cNvPr id="1048585" name="文本框 6"/>
          <p:cNvSpPr txBox="1"/>
          <p:nvPr/>
        </p:nvSpPr>
        <p:spPr>
          <a:xfrm>
            <a:off x="909044" y="1999221"/>
            <a:ext cx="6959600" cy="107442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zh-CN" altLang="en-US" sz="7200" b="1" spc="25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枇杷清肺饮颗粒</a:t>
            </a:r>
          </a:p>
        </p:txBody>
      </p:sp>
      <p:sp>
        <p:nvSpPr>
          <p:cNvPr id="34" name="文本框 33"/>
          <p:cNvSpPr txBox="1"/>
          <p:nvPr>
            <p:custDataLst>
              <p:tags r:id="rId1"/>
            </p:custDataLst>
          </p:nvPr>
        </p:nvSpPr>
        <p:spPr>
          <a:xfrm>
            <a:off x="1961914" y="3491107"/>
            <a:ext cx="4358005" cy="460375"/>
          </a:xfrm>
          <a:prstGeom prst="rect">
            <a:avLst/>
          </a:prstGeom>
        </p:spPr>
        <p:txBody>
          <a:bodyPr wrap="square">
            <a:spAutoFit/>
            <a:extLst>
              <a:ext uri="{4A0BC546-FE56-4ADE-93B0-CB8AF2F6F144}">
                <wpsdc:textFrameExt xmlns:wpsdc="http://www.wps.cn/officeDocument/2022/drawingmlCustomData" xmlns="" type="text"/>
              </a:ext>
            </a:extLst>
          </a:bodyPr>
          <a:lstStyle/>
          <a:p>
            <a:pPr algn="l"/>
            <a:r>
              <a:rPr lang="en-US" altLang="zh-CN" sz="2400" b="1" spc="3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hnschrift SemiBold" panose="020B0502040204020203" charset="0"/>
                <a:ea typeface="楷体" panose="02010609060101010101" charset="-122"/>
                <a:cs typeface="Bahnschrift SemiBold" panose="020B0502040204020203" charset="0"/>
                <a:sym typeface="+mn-ea"/>
              </a:rPr>
              <a:t>  </a:t>
            </a:r>
            <a:r>
              <a:rPr lang="zh-CN" altLang="en-US" sz="2400" b="1" spc="3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中药</a:t>
            </a:r>
            <a:r>
              <a:rPr lang="en-US" altLang="zh-CN" sz="2400" b="1" spc="3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3.1</a:t>
            </a:r>
            <a:r>
              <a:rPr lang="zh-CN" altLang="en-US" sz="2400" b="1" spc="3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类经典名方制剂</a:t>
            </a:r>
          </a:p>
        </p:txBody>
      </p:sp>
      <p:pic>
        <p:nvPicPr>
          <p:cNvPr id="1026" name="Picture 2" descr="C:\Documents and Settings\Administrator\桌面\枇杷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89711">
            <a:off x="7492621" y="1115502"/>
            <a:ext cx="3057099" cy="3434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6"/>
          <p:cNvGrpSpPr/>
          <p:nvPr>
            <p:custDataLst>
              <p:tags r:id="rId1"/>
            </p:custDataLst>
          </p:nvPr>
        </p:nvGrpSpPr>
        <p:grpSpPr>
          <a:xfrm rot="21600000">
            <a:off x="652145" y="1557655"/>
            <a:ext cx="10938510" cy="4759960"/>
            <a:chOff x="0" y="0"/>
            <a:chExt cx="10938522" cy="4247388"/>
          </a:xfrm>
        </p:grpSpPr>
        <p:sp>
          <p:nvSpPr>
            <p:cNvPr id="212" name="path 212"/>
            <p:cNvSpPr/>
            <p:nvPr>
              <p:custDataLst>
                <p:tags r:id="rId6"/>
              </p:custDataLst>
            </p:nvPr>
          </p:nvSpPr>
          <p:spPr>
            <a:xfrm>
              <a:off x="0" y="0"/>
              <a:ext cx="2368296" cy="4247388"/>
            </a:xfrm>
            <a:custGeom>
              <a:avLst/>
              <a:gdLst/>
              <a:ahLst/>
              <a:cxnLst/>
              <a:rect l="0" t="0" r="0" b="0"/>
              <a:pathLst>
                <a:path w="3729" h="6688">
                  <a:moveTo>
                    <a:pt x="0" y="0"/>
                  </a:moveTo>
                  <a:lnTo>
                    <a:pt x="3729" y="0"/>
                  </a:lnTo>
                  <a:lnTo>
                    <a:pt x="3729" y="6688"/>
                  </a:lnTo>
                  <a:lnTo>
                    <a:pt x="0" y="668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>
                <a:alpha val="10196"/>
              </a:scheme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214" name="path 214"/>
            <p:cNvSpPr/>
            <p:nvPr>
              <p:custDataLst>
                <p:tags r:id="rId7"/>
              </p:custDataLst>
            </p:nvPr>
          </p:nvSpPr>
          <p:spPr>
            <a:xfrm>
              <a:off x="2124621" y="349351"/>
              <a:ext cx="601205" cy="673899"/>
            </a:xfrm>
            <a:custGeom>
              <a:avLst/>
              <a:gdLst/>
              <a:ahLst/>
              <a:cxnLst/>
              <a:rect l="0" t="0" r="0" b="0"/>
              <a:pathLst>
                <a:path w="946" h="1061">
                  <a:moveTo>
                    <a:pt x="102" y="0"/>
                  </a:moveTo>
                  <a:lnTo>
                    <a:pt x="489" y="59"/>
                  </a:lnTo>
                  <a:lnTo>
                    <a:pt x="946" y="749"/>
                  </a:lnTo>
                  <a:lnTo>
                    <a:pt x="457" y="1061"/>
                  </a:lnTo>
                  <a:lnTo>
                    <a:pt x="0" y="371"/>
                  </a:lnTo>
                  <a:lnTo>
                    <a:pt x="102" y="0"/>
                  </a:lnTo>
                  <a:close/>
                  <a:moveTo>
                    <a:pt x="179" y="250"/>
                  </a:moveTo>
                  <a:cubicBezTo>
                    <a:pt x="202" y="284"/>
                    <a:pt x="248" y="294"/>
                    <a:pt x="282" y="272"/>
                  </a:cubicBezTo>
                  <a:cubicBezTo>
                    <a:pt x="316" y="250"/>
                    <a:pt x="326" y="205"/>
                    <a:pt x="303" y="171"/>
                  </a:cubicBezTo>
                  <a:cubicBezTo>
                    <a:pt x="281" y="137"/>
                    <a:pt x="235" y="128"/>
                    <a:pt x="201" y="149"/>
                  </a:cubicBezTo>
                  <a:cubicBezTo>
                    <a:pt x="167" y="171"/>
                    <a:pt x="157" y="216"/>
                    <a:pt x="179" y="250"/>
                  </a:cubicBezTo>
                </a:path>
              </a:pathLst>
            </a:custGeom>
            <a:solidFill>
              <a:schemeClr val="accent2"/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216" name="path 216"/>
            <p:cNvSpPr/>
            <p:nvPr>
              <p:custDataLst>
                <p:tags r:id="rId8"/>
              </p:custDataLst>
            </p:nvPr>
          </p:nvSpPr>
          <p:spPr>
            <a:xfrm>
              <a:off x="2737103" y="0"/>
              <a:ext cx="2368295" cy="4247388"/>
            </a:xfrm>
            <a:custGeom>
              <a:avLst/>
              <a:gdLst/>
              <a:ahLst/>
              <a:cxnLst/>
              <a:rect l="0" t="0" r="0" b="0"/>
              <a:pathLst>
                <a:path w="3729" h="6688">
                  <a:moveTo>
                    <a:pt x="0" y="0"/>
                  </a:moveTo>
                  <a:lnTo>
                    <a:pt x="3729" y="0"/>
                  </a:lnTo>
                  <a:lnTo>
                    <a:pt x="3729" y="6688"/>
                  </a:lnTo>
                  <a:lnTo>
                    <a:pt x="0" y="668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>
                <a:alpha val="10196"/>
              </a:scheme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218" name="path 218"/>
            <p:cNvSpPr/>
            <p:nvPr>
              <p:custDataLst>
                <p:tags r:id="rId9"/>
              </p:custDataLst>
            </p:nvPr>
          </p:nvSpPr>
          <p:spPr>
            <a:xfrm>
              <a:off x="4862182" y="349351"/>
              <a:ext cx="601217" cy="673899"/>
            </a:xfrm>
            <a:custGeom>
              <a:avLst/>
              <a:gdLst/>
              <a:ahLst/>
              <a:cxnLst/>
              <a:rect l="0" t="0" r="0" b="0"/>
              <a:pathLst>
                <a:path w="946" h="1061">
                  <a:moveTo>
                    <a:pt x="102" y="0"/>
                  </a:moveTo>
                  <a:lnTo>
                    <a:pt x="489" y="59"/>
                  </a:lnTo>
                  <a:lnTo>
                    <a:pt x="946" y="749"/>
                  </a:lnTo>
                  <a:lnTo>
                    <a:pt x="457" y="1061"/>
                  </a:lnTo>
                  <a:lnTo>
                    <a:pt x="0" y="371"/>
                  </a:lnTo>
                  <a:lnTo>
                    <a:pt x="102" y="0"/>
                  </a:lnTo>
                  <a:close/>
                  <a:moveTo>
                    <a:pt x="179" y="250"/>
                  </a:moveTo>
                  <a:cubicBezTo>
                    <a:pt x="202" y="284"/>
                    <a:pt x="248" y="294"/>
                    <a:pt x="282" y="272"/>
                  </a:cubicBezTo>
                  <a:cubicBezTo>
                    <a:pt x="316" y="250"/>
                    <a:pt x="326" y="205"/>
                    <a:pt x="303" y="171"/>
                  </a:cubicBezTo>
                  <a:cubicBezTo>
                    <a:pt x="281" y="137"/>
                    <a:pt x="235" y="128"/>
                    <a:pt x="201" y="149"/>
                  </a:cubicBezTo>
                  <a:cubicBezTo>
                    <a:pt x="167" y="171"/>
                    <a:pt x="157" y="216"/>
                    <a:pt x="179" y="250"/>
                  </a:cubicBezTo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220" name="path 220"/>
            <p:cNvSpPr/>
            <p:nvPr>
              <p:custDataLst>
                <p:tags r:id="rId10"/>
              </p:custDataLst>
            </p:nvPr>
          </p:nvSpPr>
          <p:spPr>
            <a:xfrm>
              <a:off x="5475732" y="0"/>
              <a:ext cx="2366771" cy="4247388"/>
            </a:xfrm>
            <a:custGeom>
              <a:avLst/>
              <a:gdLst/>
              <a:ahLst/>
              <a:cxnLst/>
              <a:rect l="0" t="0" r="0" b="0"/>
              <a:pathLst>
                <a:path w="3727" h="6688">
                  <a:moveTo>
                    <a:pt x="0" y="0"/>
                  </a:moveTo>
                  <a:lnTo>
                    <a:pt x="3727" y="0"/>
                  </a:lnTo>
                  <a:lnTo>
                    <a:pt x="3727" y="6688"/>
                  </a:lnTo>
                  <a:lnTo>
                    <a:pt x="0" y="668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>
                <a:alpha val="10196"/>
              </a:scheme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222" name="path 222"/>
            <p:cNvSpPr/>
            <p:nvPr>
              <p:custDataLst>
                <p:tags r:id="rId11"/>
              </p:custDataLst>
            </p:nvPr>
          </p:nvSpPr>
          <p:spPr>
            <a:xfrm>
              <a:off x="7599743" y="349351"/>
              <a:ext cx="601217" cy="673899"/>
            </a:xfrm>
            <a:custGeom>
              <a:avLst/>
              <a:gdLst/>
              <a:ahLst/>
              <a:cxnLst/>
              <a:rect l="0" t="0" r="0" b="0"/>
              <a:pathLst>
                <a:path w="946" h="1061">
                  <a:moveTo>
                    <a:pt x="102" y="0"/>
                  </a:moveTo>
                  <a:lnTo>
                    <a:pt x="489" y="59"/>
                  </a:lnTo>
                  <a:lnTo>
                    <a:pt x="946" y="749"/>
                  </a:lnTo>
                  <a:lnTo>
                    <a:pt x="457" y="1061"/>
                  </a:lnTo>
                  <a:lnTo>
                    <a:pt x="0" y="371"/>
                  </a:lnTo>
                  <a:lnTo>
                    <a:pt x="102" y="0"/>
                  </a:lnTo>
                  <a:close/>
                  <a:moveTo>
                    <a:pt x="179" y="250"/>
                  </a:moveTo>
                  <a:cubicBezTo>
                    <a:pt x="202" y="284"/>
                    <a:pt x="248" y="294"/>
                    <a:pt x="282" y="272"/>
                  </a:cubicBezTo>
                  <a:cubicBezTo>
                    <a:pt x="316" y="250"/>
                    <a:pt x="326" y="205"/>
                    <a:pt x="303" y="171"/>
                  </a:cubicBezTo>
                  <a:cubicBezTo>
                    <a:pt x="281" y="137"/>
                    <a:pt x="235" y="128"/>
                    <a:pt x="201" y="149"/>
                  </a:cubicBezTo>
                  <a:cubicBezTo>
                    <a:pt x="167" y="171"/>
                    <a:pt x="157" y="216"/>
                    <a:pt x="179" y="250"/>
                  </a:cubicBezTo>
                </a:path>
              </a:pathLst>
            </a:custGeom>
            <a:solidFill>
              <a:schemeClr val="accent2"/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224" name="path 224"/>
            <p:cNvSpPr/>
            <p:nvPr>
              <p:custDataLst>
                <p:tags r:id="rId12"/>
              </p:custDataLst>
            </p:nvPr>
          </p:nvSpPr>
          <p:spPr>
            <a:xfrm>
              <a:off x="8212835" y="0"/>
              <a:ext cx="2368295" cy="4247388"/>
            </a:xfrm>
            <a:custGeom>
              <a:avLst/>
              <a:gdLst/>
              <a:ahLst/>
              <a:cxnLst/>
              <a:rect l="0" t="0" r="0" b="0"/>
              <a:pathLst>
                <a:path w="3729" h="6688">
                  <a:moveTo>
                    <a:pt x="0" y="0"/>
                  </a:moveTo>
                  <a:lnTo>
                    <a:pt x="3729" y="0"/>
                  </a:lnTo>
                  <a:lnTo>
                    <a:pt x="3729" y="6688"/>
                  </a:lnTo>
                  <a:lnTo>
                    <a:pt x="0" y="668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>
                <a:alpha val="10196"/>
              </a:scheme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226" name="path 226"/>
            <p:cNvSpPr/>
            <p:nvPr>
              <p:custDataLst>
                <p:tags r:id="rId13"/>
              </p:custDataLst>
            </p:nvPr>
          </p:nvSpPr>
          <p:spPr>
            <a:xfrm>
              <a:off x="10337303" y="349351"/>
              <a:ext cx="601218" cy="673899"/>
            </a:xfrm>
            <a:custGeom>
              <a:avLst/>
              <a:gdLst/>
              <a:ahLst/>
              <a:cxnLst/>
              <a:rect l="0" t="0" r="0" b="0"/>
              <a:pathLst>
                <a:path w="946" h="1061">
                  <a:moveTo>
                    <a:pt x="102" y="0"/>
                  </a:moveTo>
                  <a:lnTo>
                    <a:pt x="489" y="59"/>
                  </a:lnTo>
                  <a:lnTo>
                    <a:pt x="946" y="749"/>
                  </a:lnTo>
                  <a:lnTo>
                    <a:pt x="457" y="1061"/>
                  </a:lnTo>
                  <a:lnTo>
                    <a:pt x="0" y="371"/>
                  </a:lnTo>
                  <a:lnTo>
                    <a:pt x="102" y="0"/>
                  </a:lnTo>
                  <a:close/>
                  <a:moveTo>
                    <a:pt x="179" y="250"/>
                  </a:moveTo>
                  <a:cubicBezTo>
                    <a:pt x="202" y="284"/>
                    <a:pt x="248" y="294"/>
                    <a:pt x="282" y="272"/>
                  </a:cubicBezTo>
                  <a:cubicBezTo>
                    <a:pt x="316" y="250"/>
                    <a:pt x="326" y="205"/>
                    <a:pt x="303" y="171"/>
                  </a:cubicBezTo>
                  <a:cubicBezTo>
                    <a:pt x="281" y="137"/>
                    <a:pt x="235" y="128"/>
                    <a:pt x="201" y="149"/>
                  </a:cubicBezTo>
                  <a:cubicBezTo>
                    <a:pt x="167" y="171"/>
                    <a:pt x="157" y="216"/>
                    <a:pt x="179" y="250"/>
                  </a:cubicBezTo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sp>
        <p:nvSpPr>
          <p:cNvPr id="228" name="textbox 228"/>
          <p:cNvSpPr/>
          <p:nvPr>
            <p:custDataLst>
              <p:tags r:id="rId2"/>
            </p:custDataLst>
          </p:nvPr>
        </p:nvSpPr>
        <p:spPr>
          <a:xfrm>
            <a:off x="9099550" y="2155825"/>
            <a:ext cx="2004060" cy="363982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0000"/>
              </a:lnSpc>
            </a:pPr>
            <a:r>
              <a:rPr lang="en-US" b="1" kern="0" spc="-10" dirty="0">
                <a:solidFill>
                  <a:schemeClr val="accent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</a:t>
            </a:r>
            <a:r>
              <a:rPr b="1" kern="0" spc="-1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临床管理</a:t>
            </a:r>
            <a:r>
              <a:rPr lang="zh-CN" b="1" kern="0" spc="-1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难度</a:t>
            </a:r>
          </a:p>
          <a:p>
            <a:pPr algn="l" rtl="0" eaLnBrk="0">
              <a:lnSpc>
                <a:spcPct val="80000"/>
              </a:lnSpc>
            </a:pPr>
            <a:endParaRPr lang="zh-CN" b="1" kern="0" spc="-10" dirty="0">
              <a:solidFill>
                <a:schemeClr val="accent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algn="just" rtl="0" eaLnBrk="0">
              <a:lnSpc>
                <a:spcPct val="150000"/>
              </a:lnSpc>
            </a:pPr>
            <a:r>
              <a:rPr lang="zh-CN" altLang="en-US" sz="12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宋体" panose="02010600030101010101" pitchFamily="2" charset="-122"/>
                <a:sym typeface="+mn-ea"/>
              </a:rPr>
              <a:t>（</a:t>
            </a:r>
            <a:r>
              <a:rPr lang="en-US" altLang="zh-CN" sz="12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宋体" panose="02010600030101010101" pitchFamily="2" charset="-122"/>
                <a:sym typeface="+mn-ea"/>
              </a:rPr>
              <a:t>1</a:t>
            </a:r>
            <a:r>
              <a:rPr lang="zh-CN" altLang="en-US" sz="12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宋体" panose="02010600030101010101" pitchFamily="2" charset="-122"/>
                <a:sym typeface="+mn-ea"/>
              </a:rPr>
              <a:t>）枇杷清肺饮颗粒属于处方药，功能主治、用法用量明确，不会出现滥用药或超适应症用药情况；</a:t>
            </a:r>
          </a:p>
          <a:p>
            <a:pPr algn="just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charset="0"/>
              <a:buNone/>
            </a:pPr>
            <a:r>
              <a:rPr lang="zh-CN" altLang="en-US" sz="12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宋体" panose="02010600030101010101" pitchFamily="2" charset="-122"/>
                <a:sym typeface="+mn-ea"/>
              </a:rPr>
              <a:t>（</a:t>
            </a:r>
            <a:r>
              <a:rPr lang="en-US" altLang="zh-CN" sz="12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宋体" panose="02010600030101010101" pitchFamily="2" charset="-122"/>
                <a:sym typeface="+mn-ea"/>
              </a:rPr>
              <a:t>2</a:t>
            </a:r>
            <a:r>
              <a:rPr lang="zh-CN" altLang="en-US" sz="12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宋体" panose="02010600030101010101" pitchFamily="2" charset="-122"/>
                <a:sym typeface="+mn-ea"/>
              </a:rPr>
              <a:t>）颗粒剂型对于患者服药</a:t>
            </a:r>
            <a:r>
              <a:rPr lang="zh-CN" altLang="en-US" sz="1200" b="1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宋体" panose="02010600030101010101" pitchFamily="2" charset="-122"/>
                <a:sym typeface="+mn-ea"/>
              </a:rPr>
              <a:t>依从性高，临床便利；</a:t>
            </a:r>
          </a:p>
          <a:p>
            <a:pPr algn="just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charset="0"/>
              <a:buNone/>
            </a:pPr>
            <a:r>
              <a:rPr lang="zh-CN" altLang="en-US" sz="12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宋体" panose="02010600030101010101" pitchFamily="2" charset="-122"/>
                <a:sym typeface="+mn-ea"/>
              </a:rPr>
              <a:t>（</a:t>
            </a:r>
            <a:r>
              <a:rPr lang="en-US" altLang="zh-CN" sz="12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宋体" panose="02010600030101010101" pitchFamily="2" charset="-122"/>
                <a:sym typeface="+mn-ea"/>
              </a:rPr>
              <a:t>3</a:t>
            </a:r>
            <a:r>
              <a:rPr lang="zh-CN" altLang="en-US" sz="12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宋体" panose="02010600030101010101" pitchFamily="2" charset="-122"/>
                <a:sym typeface="+mn-ea"/>
              </a:rPr>
              <a:t>）</a:t>
            </a:r>
            <a:r>
              <a:rPr lang="zh-CN" altLang="en-US" sz="1200" b="1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宋体" panose="02010600030101010101" pitchFamily="2" charset="-122"/>
                <a:sym typeface="+mn-ea"/>
              </a:rPr>
              <a:t>稳定性良好，仅密封存放即可，</a:t>
            </a:r>
            <a:r>
              <a:rPr lang="zh-CN" altLang="en-US" sz="12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宋体" panose="02010600030101010101" pitchFamily="2" charset="-122"/>
                <a:sym typeface="+mn-ea"/>
              </a:rPr>
              <a:t>降低了药品贮藏管理难度。</a:t>
            </a:r>
          </a:p>
        </p:txBody>
      </p:sp>
      <p:sp>
        <p:nvSpPr>
          <p:cNvPr id="230" name="textbox 230"/>
          <p:cNvSpPr/>
          <p:nvPr>
            <p:custDataLst>
              <p:tags r:id="rId3"/>
            </p:custDataLst>
          </p:nvPr>
        </p:nvSpPr>
        <p:spPr>
          <a:xfrm>
            <a:off x="3519170" y="2155825"/>
            <a:ext cx="2162175" cy="352552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0000"/>
              </a:lnSpc>
            </a:pPr>
            <a:r>
              <a:rPr lang="en-US" b="1" kern="0" spc="-10" dirty="0">
                <a:solidFill>
                  <a:schemeClr val="accent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</a:t>
            </a:r>
            <a:r>
              <a:rPr b="1" kern="0" spc="-1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弥补药品目录短板</a:t>
            </a:r>
          </a:p>
          <a:p>
            <a:pPr algn="l" rtl="0" eaLnBrk="0">
              <a:lnSpc>
                <a:spcPct val="80000"/>
              </a:lnSpc>
            </a:pPr>
            <a:endParaRPr b="1" kern="0" spc="-10" dirty="0">
              <a:solidFill>
                <a:schemeClr val="accent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just" rtl="0" eaLnBrk="0">
              <a:lnSpc>
                <a:spcPct val="150000"/>
              </a:lnSpc>
            </a:pPr>
            <a:r>
              <a:rPr lang="zh-CN" altLang="en-US" sz="12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（</a:t>
            </a:r>
            <a:r>
              <a:rPr lang="en-US" altLang="zh-CN" sz="12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1</a:t>
            </a:r>
            <a:r>
              <a:rPr lang="zh-CN" altLang="en-US" sz="12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）本品可弥补医保目录“清肺经热”中成药空白。《国家基本医疗保险、工伤保险和生育保险药品目录（202</a:t>
            </a:r>
            <a:r>
              <a:rPr lang="en-US" altLang="zh-CN" sz="12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5</a:t>
            </a:r>
            <a:r>
              <a:rPr lang="zh-CN" altLang="en-US" sz="12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年）》</a:t>
            </a:r>
            <a:r>
              <a:rPr lang="zh-CN" altLang="en-US" sz="12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中成药分类：清热剂分类，无“清肺经热”中成药，也无“肺风酒刺”中成药。</a:t>
            </a:r>
          </a:p>
          <a:p>
            <a:pPr algn="just" fontAlgn="auto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charset="0"/>
              <a:buNone/>
            </a:pPr>
            <a:r>
              <a:rPr lang="zh-CN" altLang="en-US" sz="12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（</a:t>
            </a:r>
            <a:r>
              <a:rPr lang="en-US" altLang="zh-CN" sz="12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2</a:t>
            </a:r>
            <a:r>
              <a:rPr lang="zh-CN" altLang="en-US" sz="12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）枇杷清肺饮颗粒是</a:t>
            </a:r>
            <a:r>
              <a:rPr lang="zh-CN" altLang="en-US" sz="1200" b="1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“清肺经热”代表药物，是皮肤疾病领域首个古代经典名方中药复方制剂，</a:t>
            </a:r>
            <a:r>
              <a:rPr lang="zh-CN" altLang="en-US" sz="12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如果进入医保，能使医保目录结构更加科学合理。</a:t>
            </a:r>
            <a:endParaRPr lang="zh-CN" altLang="en-US" sz="1200" baseline="-6000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232" name="textbox 232"/>
          <p:cNvSpPr/>
          <p:nvPr>
            <p:custDataLst>
              <p:tags r:id="rId4"/>
            </p:custDataLst>
          </p:nvPr>
        </p:nvSpPr>
        <p:spPr>
          <a:xfrm>
            <a:off x="812800" y="1925955"/>
            <a:ext cx="1973580" cy="423418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0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210185" algn="l" rtl="0" eaLnBrk="0">
              <a:lnSpc>
                <a:spcPct val="76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12000"/>
              </a:lnSpc>
            </a:pPr>
            <a:r>
              <a:rPr lang="en-US" b="1" kern="0" spc="-10" dirty="0">
                <a:solidFill>
                  <a:schemeClr val="accent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b="1" kern="0" spc="-1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对公共健康的影响</a:t>
            </a:r>
          </a:p>
          <a:p>
            <a:pPr marL="13970" algn="l" rtl="0" eaLnBrk="0">
              <a:lnSpc>
                <a:spcPct val="88000"/>
              </a:lnSpc>
              <a:spcBef>
                <a:spcPts val="430"/>
              </a:spcBef>
            </a:pPr>
            <a:endParaRPr lang="zh-CN" altLang="en-US" sz="12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algn="just" rtl="0" eaLnBrk="0">
              <a:lnSpc>
                <a:spcPct val="150000"/>
              </a:lnSpc>
            </a:pPr>
            <a:r>
              <a:rPr lang="zh-CN" altLang="en-US" sz="12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肺风酒刺是一种脂腺的慢性炎症性皮肤病。因典型皮损能挤出白色半透明状粉汁，故称之粉刺。以皮肤散在性粉刺、丘疹、脓疱、结节及囊肿，伴皮脂溢出为临床特征。好发于颜面、胸、背部，多见于青春期男女。病情易反复发作，使患者的生活质量明显降低，部分伴有耻辱感、影响职业或者与焦虑、抑郁等精神疾病并存，给患者带来心理负担。</a:t>
            </a:r>
            <a:endParaRPr lang="zh-CN" altLang="en-US" sz="1200" spc="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rtl="0" eaLnBrk="0">
              <a:lnSpc>
                <a:spcPct val="186000"/>
              </a:lnSpc>
            </a:pPr>
            <a:endParaRPr lang="zh-CN" altLang="en-US" sz="1200" b="1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34" name="textbox 234"/>
          <p:cNvSpPr/>
          <p:nvPr>
            <p:custDataLst>
              <p:tags r:id="rId5"/>
            </p:custDataLst>
          </p:nvPr>
        </p:nvSpPr>
        <p:spPr>
          <a:xfrm>
            <a:off x="6334518" y="2155856"/>
            <a:ext cx="1973579" cy="3274059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0000"/>
              </a:lnSpc>
            </a:pPr>
            <a:r>
              <a:rPr lang="en-US" b="1" kern="0" spc="-10" dirty="0">
                <a:solidFill>
                  <a:schemeClr val="accent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b="1" kern="0" spc="-1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符合</a:t>
            </a:r>
            <a:r>
              <a:rPr b="1" kern="0" spc="-1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+mn-ea"/>
              </a:rPr>
              <a:t>"</a:t>
            </a:r>
            <a:r>
              <a:rPr b="1" kern="0" spc="-1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保基本</a:t>
            </a:r>
            <a:r>
              <a:rPr b="1" kern="0" spc="-1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+mn-ea"/>
              </a:rPr>
              <a:t>"</a:t>
            </a:r>
            <a:r>
              <a:rPr b="1" kern="0" spc="-1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原则</a:t>
            </a:r>
          </a:p>
          <a:p>
            <a:pPr algn="l" rtl="0" eaLnBrk="0">
              <a:lnSpc>
                <a:spcPct val="80000"/>
              </a:lnSpc>
            </a:pPr>
            <a:endParaRPr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just" rtl="0" eaLnBrk="0">
              <a:lnSpc>
                <a:spcPct val="150000"/>
              </a:lnSpc>
            </a:pPr>
            <a:r>
              <a:rPr lang="zh-CN" altLang="en-US" sz="12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（</a:t>
            </a:r>
            <a:r>
              <a:rPr lang="en-US" altLang="zh-CN" sz="12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1</a:t>
            </a:r>
            <a:r>
              <a:rPr lang="zh-CN" altLang="en-US" sz="12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）枇杷清肺饮颗粒为古代经典名方中药</a:t>
            </a:r>
            <a:r>
              <a:rPr lang="en-US" altLang="zh-CN" sz="12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3.1</a:t>
            </a:r>
            <a:r>
              <a:rPr lang="zh-CN" altLang="en-US" sz="12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类新药，药品费用在参保人承受能力范围内。</a:t>
            </a:r>
          </a:p>
          <a:p>
            <a:pPr marL="20955" algn="just" rtl="0" eaLnBrk="0">
              <a:lnSpc>
                <a:spcPct val="150000"/>
              </a:lnSpc>
              <a:spcBef>
                <a:spcPts val="360"/>
              </a:spcBef>
            </a:pPr>
            <a:r>
              <a:rPr lang="zh-CN" altLang="en-US" sz="12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（</a:t>
            </a:r>
            <a:r>
              <a:rPr lang="en-US" altLang="zh-CN" sz="12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2</a:t>
            </a:r>
            <a:r>
              <a:rPr lang="zh-CN" altLang="en-US" sz="12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）患者均在门诊治疗，</a:t>
            </a:r>
            <a:r>
              <a:rPr lang="zh-CN" altLang="en-US" sz="1200" b="1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未占用过多医保资金，符合</a:t>
            </a:r>
            <a:r>
              <a:rPr lang="en-US" altLang="zh-CN" sz="1200" b="1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"</a:t>
            </a:r>
            <a:r>
              <a:rPr lang="zh-CN" altLang="en-US" sz="1200" b="1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保基本</a:t>
            </a:r>
            <a:r>
              <a:rPr lang="en-US" altLang="zh-CN" sz="1200" b="1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"</a:t>
            </a:r>
            <a:r>
              <a:rPr lang="zh-CN" altLang="en-US" sz="1200" b="1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原则。</a:t>
            </a:r>
          </a:p>
          <a:p>
            <a:pPr marL="20955" algn="just" rtl="0" eaLnBrk="0">
              <a:lnSpc>
                <a:spcPct val="87000"/>
              </a:lnSpc>
              <a:spcBef>
                <a:spcPts val="360"/>
              </a:spcBef>
            </a:pPr>
            <a:endParaRPr lang="zh-CN" altLang="en-US" sz="1200" b="1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236" name="rect 236"/>
          <p:cNvSpPr/>
          <p:nvPr/>
        </p:nvSpPr>
        <p:spPr>
          <a:xfrm>
            <a:off x="11856719" y="0"/>
            <a:ext cx="335280" cy="685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0"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238" name="rect 238"/>
          <p:cNvSpPr/>
          <p:nvPr/>
        </p:nvSpPr>
        <p:spPr>
          <a:xfrm>
            <a:off x="0" y="0"/>
            <a:ext cx="335279" cy="685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0"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244" name="textbox 244"/>
          <p:cNvSpPr/>
          <p:nvPr/>
        </p:nvSpPr>
        <p:spPr>
          <a:xfrm>
            <a:off x="1790700" y="540385"/>
            <a:ext cx="2873375" cy="48895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8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87000"/>
              </a:lnSpc>
            </a:pPr>
            <a:r>
              <a:rPr sz="3500" b="1" kern="0" spc="7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公平性</a:t>
            </a:r>
            <a:endParaRPr sz="35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64" name="textbox 164"/>
          <p:cNvSpPr/>
          <p:nvPr/>
        </p:nvSpPr>
        <p:spPr>
          <a:xfrm>
            <a:off x="0" y="415771"/>
            <a:ext cx="1595755" cy="73786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marL="673100" algn="l" rtl="0" eaLnBrk="0">
              <a:lnSpc>
                <a:spcPts val="5445"/>
              </a:lnSpc>
            </a:pPr>
            <a:r>
              <a:rPr sz="3900" b="1" kern="0" spc="-5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0</a:t>
            </a:r>
            <a:r>
              <a:rPr lang="en-US" sz="3900" b="1" kern="0" spc="-5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6"/>
          <p:cNvSpPr/>
          <p:nvPr/>
        </p:nvSpPr>
        <p:spPr>
          <a:xfrm>
            <a:off x="0" y="692785"/>
            <a:ext cx="2856230" cy="132715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00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0000"/>
              </a:lnSpc>
            </a:pPr>
            <a:r>
              <a:rPr lang="en-US" sz="4400" b="1" kern="0" spc="-26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</a:t>
            </a:r>
            <a:r>
              <a:rPr sz="4400" kern="0" spc="-26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目</a:t>
            </a:r>
            <a:r>
              <a:rPr lang="en-US" sz="4400" kern="0" spc="-26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4400" kern="0" spc="-26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录</a:t>
            </a:r>
            <a:endParaRPr sz="44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rtl="0" eaLnBrk="0">
              <a:lnSpc>
                <a:spcPct val="112000"/>
              </a:lnSpc>
            </a:pPr>
            <a:r>
              <a:rPr lang="en-US" sz="2000" kern="0" spc="-2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          </a:t>
            </a:r>
            <a:r>
              <a:rPr sz="2000" kern="0" spc="-2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CONTENTS</a:t>
            </a:r>
            <a:endParaRPr sz="20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/>
              <a:ea typeface="Arial" panose="020B0604020202020204"/>
              <a:cs typeface="Arial" panose="020B0604020202020204"/>
            </a:endParaRPr>
          </a:p>
        </p:txBody>
      </p:sp>
      <p:sp>
        <p:nvSpPr>
          <p:cNvPr id="28" name="textbox 28"/>
          <p:cNvSpPr/>
          <p:nvPr/>
        </p:nvSpPr>
        <p:spPr>
          <a:xfrm>
            <a:off x="4468495" y="4847335"/>
            <a:ext cx="3133725" cy="104393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45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210820" algn="l" rtl="0" eaLnBrk="0">
              <a:lnSpc>
                <a:spcPts val="4625"/>
              </a:lnSpc>
              <a:spcBef>
                <a:spcPts val="5"/>
              </a:spcBef>
            </a:pPr>
            <a:r>
              <a:rPr sz="3300" b="1" kern="0" spc="-2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05</a:t>
            </a:r>
            <a:r>
              <a:rPr sz="3300" b="1" kern="0" spc="17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    </a:t>
            </a:r>
            <a:r>
              <a:rPr sz="4000" b="1" kern="0" spc="-20" baseline="1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公平性</a:t>
            </a:r>
          </a:p>
        </p:txBody>
      </p:sp>
      <p:sp>
        <p:nvSpPr>
          <p:cNvPr id="30" name="textbox 30"/>
          <p:cNvSpPr/>
          <p:nvPr/>
        </p:nvSpPr>
        <p:spPr>
          <a:xfrm>
            <a:off x="4468495" y="3247897"/>
            <a:ext cx="3131820" cy="104457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0" cap="flat">
            <a:solidFill>
              <a:srgbClr val="67B2E0"/>
            </a:solidFill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45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210185" algn="l" rtl="0" eaLnBrk="0">
              <a:lnSpc>
                <a:spcPts val="4625"/>
              </a:lnSpc>
            </a:pPr>
            <a:r>
              <a:rPr sz="3300" b="1" kern="0" spc="-2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03</a:t>
            </a:r>
            <a:r>
              <a:rPr sz="3300" b="1" kern="0" spc="17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    </a:t>
            </a:r>
            <a:r>
              <a:rPr sz="4000" b="1" kern="0" spc="-20" baseline="1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有效性</a:t>
            </a:r>
          </a:p>
        </p:txBody>
      </p:sp>
      <p:sp>
        <p:nvSpPr>
          <p:cNvPr id="32" name="textbox 32"/>
          <p:cNvSpPr/>
          <p:nvPr/>
        </p:nvSpPr>
        <p:spPr>
          <a:xfrm>
            <a:off x="8524240" y="3248025"/>
            <a:ext cx="2883535" cy="104457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45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210185" algn="l" rtl="0" eaLnBrk="0">
              <a:lnSpc>
                <a:spcPts val="4625"/>
              </a:lnSpc>
            </a:pPr>
            <a:r>
              <a:rPr lang="en-US" sz="3300" kern="0" spc="-20" dirty="0">
                <a:solidFill>
                  <a:srgbClr val="3959B9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</a:t>
            </a:r>
            <a:r>
              <a:rPr sz="3300" b="1" kern="0" spc="-2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04</a:t>
            </a:r>
            <a:r>
              <a:rPr sz="3300" b="1" kern="0" spc="17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  </a:t>
            </a:r>
            <a:r>
              <a:rPr sz="2600" b="1" kern="0" spc="-2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创新性</a:t>
            </a:r>
          </a:p>
        </p:txBody>
      </p:sp>
      <p:sp>
        <p:nvSpPr>
          <p:cNvPr id="34" name="textbox 34"/>
          <p:cNvSpPr/>
          <p:nvPr/>
        </p:nvSpPr>
        <p:spPr>
          <a:xfrm>
            <a:off x="8524240" y="1649095"/>
            <a:ext cx="2883535" cy="104394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45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210185" algn="l" rtl="0" eaLnBrk="0">
              <a:lnSpc>
                <a:spcPts val="4625"/>
              </a:lnSpc>
              <a:spcBef>
                <a:spcPts val="0"/>
              </a:spcBef>
            </a:pPr>
            <a:r>
              <a:rPr lang="en-US" sz="3300" kern="0" spc="-20" dirty="0">
                <a:solidFill>
                  <a:srgbClr val="3959B9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</a:t>
            </a:r>
            <a:r>
              <a:rPr sz="3300" b="1" kern="0" spc="-2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02</a:t>
            </a:r>
            <a:r>
              <a:rPr sz="3300" b="1" kern="0" spc="17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  </a:t>
            </a:r>
            <a:r>
              <a:rPr sz="2600" b="1" kern="0" spc="-2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安全性</a:t>
            </a:r>
          </a:p>
        </p:txBody>
      </p:sp>
      <p:sp>
        <p:nvSpPr>
          <p:cNvPr id="36" name="textbox 36"/>
          <p:cNvSpPr/>
          <p:nvPr/>
        </p:nvSpPr>
        <p:spPr>
          <a:xfrm>
            <a:off x="4468114" y="1649349"/>
            <a:ext cx="3132454" cy="104393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45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210185" algn="l" rtl="0" eaLnBrk="0">
              <a:lnSpc>
                <a:spcPts val="4625"/>
              </a:lnSpc>
              <a:spcBef>
                <a:spcPts val="0"/>
              </a:spcBef>
            </a:pPr>
            <a:r>
              <a:rPr lang="en-US" sz="3300" kern="0" spc="-20" dirty="0">
                <a:solidFill>
                  <a:srgbClr val="3959B9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</a:t>
            </a:r>
            <a:r>
              <a:rPr sz="2800" b="1" kern="0" spc="-2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  <a:cs typeface="Arial" panose="020B0604020202020204"/>
              </a:rPr>
              <a:t>01</a:t>
            </a:r>
            <a:r>
              <a:rPr sz="2800" b="1" kern="0" spc="69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  <a:cs typeface="Arial" panose="020B0604020202020204"/>
              </a:rPr>
              <a:t> </a:t>
            </a:r>
            <a:r>
              <a:rPr lang="en-US" sz="2800" b="1" kern="0" spc="69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  <a:cs typeface="Arial" panose="020B0604020202020204"/>
              </a:rPr>
              <a:t> </a:t>
            </a:r>
            <a:r>
              <a:rPr sz="2800" b="1" kern="0" spc="-2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  <a:cs typeface="微软雅黑" panose="020B0503020204020204" charset="-122"/>
              </a:rPr>
              <a:t>基本信息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8" name="table 38"/>
          <p:cNvGraphicFramePr>
            <a:graphicFrameLocks noGrp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023360925"/>
              </p:ext>
            </p:extLst>
          </p:nvPr>
        </p:nvGraphicFramePr>
        <p:xfrm>
          <a:off x="477671" y="1528548"/>
          <a:ext cx="6455391" cy="4756100"/>
        </p:xfrm>
        <a:graphic>
          <a:graphicData uri="http://schemas.openxmlformats.org/drawingml/2006/table">
            <a:tbl>
              <a:tblPr/>
              <a:tblGrid>
                <a:gridCol w="10503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871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77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801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12147">
                <a:tc>
                  <a:txBody>
                    <a:bodyPr/>
                    <a:lstStyle/>
                    <a:p>
                      <a:pPr indent="0" algn="l" rtl="0" eaLnBrk="0" fontAlgn="auto">
                        <a:lnSpc>
                          <a:spcPct val="109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8425" indent="0" algn="l" rtl="0" eaLnBrk="0" fontAlgn="auto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1200" b="1" kern="0" spc="-1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通用名</a:t>
                      </a:r>
                      <a:endParaRPr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indent="0" algn="l" rtl="0" eaLnBrk="0" fontAlgn="auto">
                        <a:lnSpc>
                          <a:spcPct val="109000"/>
                        </a:lnSpc>
                      </a:pPr>
                      <a:endParaRPr sz="70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Arial" panose="020B0604020202020204"/>
                      </a:endParaRPr>
                    </a:p>
                    <a:p>
                      <a:pPr indent="0" algn="l" rtl="0" eaLnBrk="0" fontAlgn="auto">
                        <a:lnSpc>
                          <a:spcPct val="6000"/>
                        </a:lnSpc>
                      </a:pPr>
                      <a:endParaRPr sz="10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Arial" panose="020B0604020202020204"/>
                      </a:endParaRPr>
                    </a:p>
                    <a:p>
                      <a:pPr marL="93980" indent="0" algn="l" rtl="0" eaLnBrk="0" fontAlgn="auto">
                        <a:lnSpc>
                          <a:spcPct val="88000"/>
                        </a:lnSpc>
                      </a:pPr>
                      <a:r>
                        <a:rPr lang="zh-CN" sz="1200" b="0" kern="0" spc="-1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枇杷清肺饮颗粒</a:t>
                      </a:r>
                      <a:endParaRPr lang="en-US" altLang="zh-CN" sz="1200" b="0" kern="0" spc="-1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marL="0" marR="0" marT="0" marB="0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5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marL="0" marR="0" marT="0" marB="0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5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4606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779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200" b="1" kern="0" spc="-1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注册规格</a:t>
                      </a:r>
                      <a:endParaRPr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500" b="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  <a:p>
                      <a:pPr marL="93980" algn="l" rtl="0" eaLnBrk="0">
                        <a:lnSpc>
                          <a:spcPts val="1550"/>
                        </a:lnSpc>
                      </a:pPr>
                      <a:r>
                        <a:rPr lang="en-US" altLang="zh-CN" sz="12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相当于饮片24.62g(</a:t>
                      </a:r>
                      <a:r>
                        <a:rPr lang="zh-CN" altLang="en-US" sz="12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每袋装</a:t>
                      </a:r>
                      <a:r>
                        <a:rPr lang="en-US" altLang="zh-CN" sz="12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8g)</a:t>
                      </a:r>
                      <a:endParaRPr sz="1200" b="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marL="0" marR="0" marT="0" marB="0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5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marL="0" marR="0" marT="0" marB="0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5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922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9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130000"/>
                        </a:lnSpc>
                      </a:pPr>
                      <a:r>
                        <a:rPr lang="en-US" sz="1200" b="1" kern="0" spc="-10" dirty="0">
                          <a:solidFill>
                            <a:srgbClr val="3959B9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 </a:t>
                      </a:r>
                      <a:r>
                        <a:rPr sz="1200" b="1" kern="0" spc="-1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功能主治</a:t>
                      </a:r>
                      <a:endParaRPr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rtl="0" eaLnBrk="0">
                        <a:lnSpc>
                          <a:spcPct val="117000"/>
                        </a:lnSpc>
                      </a:pPr>
                      <a:r>
                        <a:rPr lang="en-US" altLang="zh-CN" sz="1200" b="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 </a:t>
                      </a:r>
                    </a:p>
                    <a:p>
                      <a:pPr algn="l" rtl="0" eaLnBrk="0">
                        <a:lnSpc>
                          <a:spcPct val="117000"/>
                        </a:lnSpc>
                      </a:pPr>
                      <a:r>
                        <a:rPr lang="en-US" altLang="zh-CN" sz="1200" b="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  </a:t>
                      </a:r>
                      <a:r>
                        <a:rPr lang="zh-CN" altLang="en-US" sz="1200" b="1" dirty="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清肺经热。</a:t>
                      </a:r>
                      <a:r>
                        <a:rPr lang="zh-CN" altLang="en-US" sz="1200" b="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用于肺风酒刺。症见面鼻疙瘩，红赤肿痛，破出粉汁或结屑等。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marL="0" marR="0" marT="0" marB="0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marL="0" marR="0" marT="0" marB="0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595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033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1200" b="1" kern="0" spc="-2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用法用量</a:t>
                      </a:r>
                      <a:endParaRPr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rtl="0" eaLnBrk="0">
                        <a:lnSpc>
                          <a:spcPct val="117000"/>
                        </a:lnSpc>
                      </a:pPr>
                      <a:endParaRPr sz="300" b="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  <a:p>
                      <a:pPr marL="107315" algn="l" rtl="0" eaLnBrk="0">
                        <a:lnSpc>
                          <a:spcPts val="1425"/>
                        </a:lnSpc>
                        <a:spcBef>
                          <a:spcPts val="0"/>
                        </a:spcBef>
                      </a:pPr>
                      <a:r>
                        <a:rPr lang="zh-CN" altLang="en-US" sz="1200" b="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餐前或餐后两小时，温开水冲服。</a:t>
                      </a:r>
                      <a:r>
                        <a:rPr lang="zh-CN" altLang="en-US" sz="1200" b="1" dirty="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一次1袋，一日1次。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marL="0" marR="0" marT="0" marB="0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5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marL="0" marR="0" marT="0" marB="0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5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5955">
                <a:tc>
                  <a:txBody>
                    <a:bodyPr/>
                    <a:lstStyle/>
                    <a:p>
                      <a:pPr marL="10033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</a:pPr>
                      <a:r>
                        <a:rPr sz="1200" b="1" kern="0" spc="-2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CDE注册分类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107315" indent="0" algn="l" defTabSz="914400" rtl="0" eaLnBrk="0" fontAlgn="auto" latinLnBrk="0" hangingPunct="1">
                        <a:lnSpc>
                          <a:spcPts val="1425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zh-CN" altLang="en-US" sz="1200" kern="1200" dirty="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Arial" panose="020B0604020202020204"/>
                          <a:sym typeface="Arial" panose="020B0604020202020204" pitchFamily="34" charset="0"/>
                        </a:rPr>
                        <a:t>中药 3.1类</a:t>
                      </a:r>
                      <a:endParaRPr lang="zh-CN" altLang="en-US" sz="1200" kern="1200" dirty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Arial" panose="020B0604020202020204"/>
                        <a:sym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marL="0" marR="0" marT="0" marB="0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5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marL="0" marR="0" marT="0" marB="0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5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429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1600" indent="3175" algn="l" rtl="0" eaLnBrk="0">
                        <a:lnSpc>
                          <a:spcPct val="93000"/>
                        </a:lnSpc>
                      </a:pPr>
                      <a:r>
                        <a:rPr sz="1200" b="1" kern="0" spc="-2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中国大陆首次上</a:t>
                      </a:r>
                      <a:r>
                        <a:rPr sz="1200" b="1" kern="0" spc="1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  </a:t>
                      </a:r>
                      <a:r>
                        <a:rPr sz="1200" b="1" kern="0" spc="-2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市时间</a:t>
                      </a:r>
                      <a:endParaRPr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53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10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40690" algn="l" rtl="0" eaLnBrk="0">
                        <a:lnSpc>
                          <a:spcPts val="1425"/>
                        </a:lnSpc>
                      </a:pPr>
                      <a:r>
                        <a:rPr lang="en-US"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 </a:t>
                      </a: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202</a:t>
                      </a:r>
                      <a:r>
                        <a:rPr lang="en-US"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3</a:t>
                      </a: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年</a:t>
                      </a:r>
                      <a:r>
                        <a:rPr lang="en-US"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7</a:t>
                      </a:r>
                      <a:r>
                        <a:rPr sz="12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月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3360" indent="-112395" algn="l" rtl="0" eaLnBrk="0">
                        <a:lnSpc>
                          <a:spcPct val="104000"/>
                        </a:lnSpc>
                      </a:pPr>
                      <a:r>
                        <a:rPr sz="1200" b="1" kern="0" spc="-1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全球首个上市国家/</a:t>
                      </a:r>
                      <a:r>
                        <a:rPr sz="1200" b="1" kern="0" spc="2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  </a:t>
                      </a:r>
                      <a:r>
                        <a:rPr sz="1200" b="1" kern="0" spc="-1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地区及上市时间</a:t>
                      </a:r>
                      <a:endParaRPr sz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3690" indent="-178435" algn="l" rtl="0" eaLnBrk="0">
                        <a:lnSpc>
                          <a:spcPct val="99000"/>
                        </a:lnSpc>
                        <a:spcBef>
                          <a:spcPts val="5"/>
                        </a:spcBef>
                      </a:pPr>
                      <a:r>
                        <a:rPr lang="en-US"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    </a:t>
                      </a: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202</a:t>
                      </a:r>
                      <a:r>
                        <a:rPr lang="en-US"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3</a:t>
                      </a:r>
                      <a:r>
                        <a:rPr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年</a:t>
                      </a:r>
                      <a:r>
                        <a:rPr lang="en-US" sz="12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7</a:t>
                      </a:r>
                      <a:r>
                        <a:rPr lang="zh-CN" sz="12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月</a:t>
                      </a:r>
                    </a:p>
                    <a:p>
                      <a:pPr marL="313690" indent="-178435" algn="l" rtl="0" eaLnBrk="0">
                        <a:lnSpc>
                          <a:spcPct val="99000"/>
                        </a:lnSpc>
                        <a:spcBef>
                          <a:spcPts val="5"/>
                        </a:spcBef>
                      </a:pPr>
                      <a:r>
                        <a:rPr lang="en-US" altLang="zh-CN" sz="12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  </a:t>
                      </a:r>
                      <a:r>
                        <a:rPr sz="12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中国首次</a:t>
                      </a:r>
                      <a:r>
                        <a:rPr sz="12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上市</a:t>
                      </a:r>
                      <a:endParaRPr sz="1200" kern="0" spc="-10" dirty="0">
                        <a:solidFill>
                          <a:srgbClr val="000000">
                            <a:alpha val="100000"/>
                          </a:srgbClr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56868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8425" indent="15240" algn="l" rtl="0" eaLnBrk="0">
                        <a:lnSpc>
                          <a:spcPct val="95000"/>
                        </a:lnSpc>
                        <a:spcBef>
                          <a:spcPts val="5"/>
                        </a:spcBef>
                      </a:pPr>
                      <a:r>
                        <a:rPr sz="1200" b="1" kern="0" spc="-3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目前大陆地区同</a:t>
                      </a:r>
                      <a:r>
                        <a:rPr sz="1200" b="1" kern="0" spc="1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  </a:t>
                      </a:r>
                      <a:r>
                        <a:rPr sz="1200" b="1" kern="0" spc="-1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通用名药品的上</a:t>
                      </a:r>
                      <a:r>
                        <a:rPr sz="1200" b="1" kern="0" spc="1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  </a:t>
                      </a:r>
                      <a:r>
                        <a:rPr sz="1200" b="1" kern="0" spc="-1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市情况</a:t>
                      </a:r>
                      <a:endParaRPr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79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50570" algn="l" rtl="0" eaLnBrk="0">
                        <a:lnSpc>
                          <a:spcPct val="80000"/>
                        </a:lnSpc>
                        <a:spcBef>
                          <a:spcPts val="0"/>
                        </a:spcBef>
                      </a:pPr>
                      <a:r>
                        <a:rPr lang="zh-CN" altLang="en-US" sz="12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共</a:t>
                      </a:r>
                      <a:r>
                        <a:rPr lang="en-US" altLang="zh-CN" sz="12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4</a:t>
                      </a:r>
                      <a:r>
                        <a:rPr lang="zh-CN" altLang="en-US" sz="12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家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72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4005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200" b="1" kern="0" spc="-2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是否OTC</a:t>
                      </a:r>
                      <a:endParaRPr sz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95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3980" algn="l" rtl="0" eaLnBrk="0">
                        <a:lnSpc>
                          <a:spcPct val="81000"/>
                        </a:lnSpc>
                      </a:pPr>
                      <a:r>
                        <a:rPr lang="en-US"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</a:t>
                      </a:r>
                      <a:r>
                        <a:rPr lang="en-US" sz="12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           </a:t>
                      </a:r>
                      <a:r>
                        <a:rPr sz="12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否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41127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3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133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7155" algn="l" rtl="0" eaLnBrk="0">
                        <a:lnSpc>
                          <a:spcPct val="88000"/>
                        </a:lnSpc>
                      </a:pPr>
                      <a:endParaRPr sz="1200" b="1" kern="0" spc="-10" dirty="0">
                        <a:solidFill>
                          <a:srgbClr val="3959B9">
                            <a:alpha val="100000"/>
                          </a:srgbClr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  <a:p>
                      <a:pPr marL="97155" algn="l" rtl="0" eaLnBrk="0">
                        <a:lnSpc>
                          <a:spcPct val="88000"/>
                        </a:lnSpc>
                      </a:pPr>
                      <a:endParaRPr sz="1200" b="1" kern="0" spc="-10" dirty="0">
                        <a:solidFill>
                          <a:srgbClr val="3959B9">
                            <a:alpha val="100000"/>
                          </a:srgbClr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  <a:p>
                      <a:pPr marL="97155" algn="l" rtl="0" eaLnBrk="0">
                        <a:lnSpc>
                          <a:spcPct val="88000"/>
                        </a:lnSpc>
                      </a:pPr>
                      <a:r>
                        <a:rPr sz="1200" b="1" kern="0" spc="-1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疾病基本情况</a:t>
                      </a:r>
                      <a:endParaRPr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indent="0" algn="just">
                        <a:lnSpc>
                          <a:spcPct val="150000"/>
                        </a:lnSpc>
                        <a:buFont typeface="Wingdings" panose="05000000000000000000" charset="0"/>
                        <a:buNone/>
                      </a:pPr>
                      <a:endParaRPr lang="zh-CN" altLang="en-US" sz="1200" b="0" dirty="0">
                        <a:solidFill>
                          <a:schemeClr val="tx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  <a:sym typeface="+mn-ea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marL="0" marR="0" marT="0" marB="0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5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marL="0" marR="0" marT="0" marB="0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5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0" name="textbox 50"/>
          <p:cNvSpPr/>
          <p:nvPr/>
        </p:nvSpPr>
        <p:spPr>
          <a:xfrm>
            <a:off x="1800275" y="428777"/>
            <a:ext cx="4170045" cy="62865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4750"/>
              </a:lnSpc>
            </a:pPr>
            <a:r>
              <a:rPr sz="3500" b="1" kern="0" spc="4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药品基本信息</a:t>
            </a:r>
            <a:r>
              <a:rPr sz="3500" b="1" kern="0" spc="19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3500" b="1" kern="0" spc="190" dirty="0">
                <a:solidFill>
                  <a:srgbClr val="3959B9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endParaRPr sz="35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2" name="rect 52"/>
          <p:cNvSpPr/>
          <p:nvPr/>
        </p:nvSpPr>
        <p:spPr>
          <a:xfrm>
            <a:off x="11856719" y="0"/>
            <a:ext cx="335280" cy="685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0"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54" name="rect 54"/>
          <p:cNvSpPr/>
          <p:nvPr/>
        </p:nvSpPr>
        <p:spPr>
          <a:xfrm>
            <a:off x="0" y="0"/>
            <a:ext cx="335279" cy="6858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0"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56" name="textbox 56"/>
          <p:cNvSpPr/>
          <p:nvPr/>
        </p:nvSpPr>
        <p:spPr>
          <a:xfrm>
            <a:off x="0" y="400531"/>
            <a:ext cx="1595755" cy="73786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marL="673100" algn="l" rtl="0" eaLnBrk="0">
              <a:lnSpc>
                <a:spcPts val="5445"/>
              </a:lnSpc>
            </a:pPr>
            <a:r>
              <a:rPr sz="3900" b="1" kern="0" spc="-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01</a:t>
            </a:r>
            <a:endParaRPr sz="3900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/>
              <a:ea typeface="Arial" panose="020B0604020202020204"/>
              <a:cs typeface="Arial" panose="020B0604020202020204"/>
            </a:endParaRPr>
          </a:p>
        </p:txBody>
      </p:sp>
      <p:graphicFrame>
        <p:nvGraphicFramePr>
          <p:cNvPr id="3" name="table 38"/>
          <p:cNvGraphicFramePr>
            <a:graphicFrameLocks noGrp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421506297"/>
              </p:ext>
            </p:extLst>
          </p:nvPr>
        </p:nvGraphicFramePr>
        <p:xfrm>
          <a:off x="6880224" y="1131675"/>
          <a:ext cx="4628515" cy="1774190"/>
        </p:xfrm>
        <a:graphic>
          <a:graphicData uri="http://schemas.openxmlformats.org/drawingml/2006/table">
            <a:tbl>
              <a:tblPr/>
              <a:tblGrid>
                <a:gridCol w="11214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071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77419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3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133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7155" algn="l" rtl="0" eaLnBrk="0">
                        <a:lnSpc>
                          <a:spcPct val="88000"/>
                        </a:lnSpc>
                      </a:pPr>
                      <a:endParaRPr lang="zh-CN" sz="1200" b="1" kern="0" spc="-10" dirty="0">
                        <a:solidFill>
                          <a:srgbClr val="3959B9">
                            <a:alpha val="100000"/>
                          </a:srgbClr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  <a:p>
                      <a:pPr marL="97155" algn="l" rtl="0" eaLnBrk="0">
                        <a:lnSpc>
                          <a:spcPct val="88000"/>
                        </a:lnSpc>
                      </a:pPr>
                      <a:endParaRPr lang="zh-CN" sz="1200" b="1" kern="0" spc="-10" dirty="0">
                        <a:solidFill>
                          <a:srgbClr val="3959B9">
                            <a:alpha val="100000"/>
                          </a:srgbClr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  <a:p>
                      <a:pPr marL="97155" algn="l" rtl="0" eaLnBrk="0">
                        <a:lnSpc>
                          <a:spcPct val="88000"/>
                        </a:lnSpc>
                      </a:pPr>
                      <a:r>
                        <a:rPr lang="en-US" altLang="zh-CN" sz="1200" b="1" kern="0" spc="-10" dirty="0">
                          <a:solidFill>
                            <a:srgbClr val="3959B9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</a:t>
                      </a:r>
                      <a:r>
                        <a:rPr lang="zh-CN" sz="1200" b="1" kern="0" spc="-1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发病率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indent="0" algn="just">
                        <a:lnSpc>
                          <a:spcPct val="150000"/>
                        </a:lnSpc>
                        <a:buFont typeface="Wingdings" panose="05000000000000000000" charset="0"/>
                        <a:buNone/>
                      </a:pPr>
                      <a:endParaRPr lang="zh-CN" altLang="en-US" sz="1200" b="1" dirty="0">
                        <a:solidFill>
                          <a:schemeClr val="tx1"/>
                        </a:solidFill>
                        <a:cs typeface="宋体" panose="02010600030101010101" pitchFamily="2" charset="-122"/>
                        <a:sym typeface="+mn-ea"/>
                      </a:endParaRPr>
                    </a:p>
                    <a:p>
                      <a:pPr indent="0" algn="just">
                        <a:lnSpc>
                          <a:spcPct val="150000"/>
                        </a:lnSpc>
                        <a:buFont typeface="Wingdings" panose="05000000000000000000" charset="0"/>
                        <a:buNone/>
                      </a:pPr>
                      <a:endParaRPr lang="zh-CN" altLang="en-US" sz="1200" b="0" baseline="30000" dirty="0">
                        <a:solidFill>
                          <a:schemeClr val="tx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  <a:sym typeface="+mn-ea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" name="文本框 9"/>
          <p:cNvSpPr txBox="1"/>
          <p:nvPr>
            <p:custDataLst>
              <p:tags r:id="rId3"/>
            </p:custDataLst>
          </p:nvPr>
        </p:nvSpPr>
        <p:spPr>
          <a:xfrm>
            <a:off x="506730" y="6278880"/>
            <a:ext cx="10149205" cy="579120"/>
          </a:xfrm>
          <a:prstGeom prst="rect">
            <a:avLst/>
          </a:prstGeom>
          <a:noFill/>
        </p:spPr>
        <p:txBody>
          <a:bodyPr wrap="square">
            <a:normAutofit lnSpcReduction="10000"/>
          </a:bodyPr>
          <a:lstStyle/>
          <a:p>
            <a:pPr indent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Font typeface="+mj-lt"/>
              <a:buNone/>
            </a:pPr>
            <a:r>
              <a:rPr lang="en-US" altLang="zh-CN" sz="900" dirty="0">
                <a:solidFill>
                  <a:schemeClr val="tx1"/>
                </a:solidFill>
                <a:cs typeface="宋体" panose="02010600030101010101" pitchFamily="2" charset="-122"/>
              </a:rPr>
              <a:t>1.</a:t>
            </a:r>
            <a:r>
              <a:rPr lang="zh-CN" altLang="en-US" sz="900" dirty="0">
                <a:solidFill>
                  <a:schemeClr val="tx1"/>
                </a:solidFill>
                <a:cs typeface="宋体" panose="02010600030101010101" pitchFamily="2" charset="-122"/>
              </a:rPr>
              <a:t>鞠强</a:t>
            </a:r>
            <a:r>
              <a:rPr lang="en-US" altLang="zh-CN" sz="900" dirty="0">
                <a:solidFill>
                  <a:schemeClr val="tx1"/>
                </a:solidFill>
                <a:cs typeface="宋体" panose="02010600030101010101" pitchFamily="2" charset="-122"/>
              </a:rPr>
              <a:t>.</a:t>
            </a:r>
            <a:r>
              <a:rPr lang="zh-CN" altLang="en-US" sz="900" dirty="0">
                <a:solidFill>
                  <a:schemeClr val="tx1"/>
                </a:solidFill>
                <a:cs typeface="宋体" panose="02010600030101010101" pitchFamily="2" charset="-122"/>
              </a:rPr>
              <a:t>中国痤疮治疗指南（</a:t>
            </a:r>
            <a:r>
              <a:rPr lang="en-US" altLang="zh-CN" sz="900" dirty="0">
                <a:solidFill>
                  <a:schemeClr val="tx1"/>
                </a:solidFill>
                <a:cs typeface="宋体" panose="02010600030101010101" pitchFamily="2" charset="-122"/>
              </a:rPr>
              <a:t>2019</a:t>
            </a:r>
            <a:r>
              <a:rPr lang="zh-CN" altLang="en-US" sz="900" dirty="0">
                <a:solidFill>
                  <a:schemeClr val="tx1"/>
                </a:solidFill>
                <a:cs typeface="宋体" panose="02010600030101010101" pitchFamily="2" charset="-122"/>
              </a:rPr>
              <a:t>修订版）</a:t>
            </a:r>
            <a:r>
              <a:rPr lang="en-US" altLang="zh-CN" sz="900" dirty="0">
                <a:solidFill>
                  <a:schemeClr val="tx1"/>
                </a:solidFill>
                <a:cs typeface="宋体" panose="02010600030101010101" pitchFamily="2" charset="-122"/>
              </a:rPr>
              <a:t>[J].</a:t>
            </a:r>
            <a:r>
              <a:rPr lang="zh-CN" altLang="en-US" sz="900" dirty="0">
                <a:solidFill>
                  <a:schemeClr val="tx1"/>
                </a:solidFill>
                <a:cs typeface="宋体" panose="02010600030101010101" pitchFamily="2" charset="-122"/>
              </a:rPr>
              <a:t>临床皮肤科杂志</a:t>
            </a:r>
            <a:r>
              <a:rPr lang="en-US" altLang="zh-CN" sz="900" dirty="0">
                <a:solidFill>
                  <a:schemeClr val="tx1"/>
                </a:solidFill>
                <a:cs typeface="宋体" panose="02010600030101010101" pitchFamily="2" charset="-122"/>
              </a:rPr>
              <a:t>,2019,48(09):583-588. DOI:10.16761/</a:t>
            </a:r>
            <a:r>
              <a:rPr lang="en-US" altLang="zh-CN" sz="900" dirty="0" err="1">
                <a:solidFill>
                  <a:schemeClr val="tx1"/>
                </a:solidFill>
                <a:cs typeface="宋体" panose="02010600030101010101" pitchFamily="2" charset="-122"/>
              </a:rPr>
              <a:t>j.cnki</a:t>
            </a:r>
            <a:r>
              <a:rPr lang="en-US" altLang="zh-CN" sz="900" dirty="0">
                <a:solidFill>
                  <a:schemeClr val="tx1"/>
                </a:solidFill>
                <a:cs typeface="宋体" panose="02010600030101010101" pitchFamily="2" charset="-122"/>
              </a:rPr>
              <a:t>. 1000-4963.2019.09.020.</a:t>
            </a:r>
          </a:p>
          <a:p>
            <a:pPr indent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Font typeface="+mj-lt"/>
              <a:buNone/>
            </a:pPr>
            <a:r>
              <a:rPr lang="en-US" altLang="zh-CN" sz="900" dirty="0">
                <a:solidFill>
                  <a:schemeClr val="tx1"/>
                </a:solidFill>
                <a:cs typeface="宋体" panose="02010600030101010101" pitchFamily="2" charset="-122"/>
                <a:sym typeface="+mn-ea"/>
              </a:rPr>
              <a:t>2.</a:t>
            </a:r>
            <a:r>
              <a:rPr lang="zh-CN" altLang="en-US" sz="900" dirty="0">
                <a:solidFill>
                  <a:schemeClr val="tx1"/>
                </a:solidFill>
                <a:cs typeface="宋体" panose="02010600030101010101" pitchFamily="2" charset="-122"/>
                <a:sym typeface="+mn-ea"/>
              </a:rPr>
              <a:t>王冬雪</a:t>
            </a:r>
            <a:r>
              <a:rPr lang="en-US" altLang="zh-CN" sz="900" dirty="0">
                <a:solidFill>
                  <a:schemeClr val="tx1"/>
                </a:solidFill>
                <a:cs typeface="宋体" panose="02010600030101010101" pitchFamily="2" charset="-122"/>
                <a:sym typeface="+mn-ea"/>
              </a:rPr>
              <a:t>,</a:t>
            </a:r>
            <a:r>
              <a:rPr lang="zh-CN" altLang="en-US" sz="900" dirty="0">
                <a:solidFill>
                  <a:schemeClr val="tx1"/>
                </a:solidFill>
                <a:cs typeface="宋体" panose="02010600030101010101" pitchFamily="2" charset="-122"/>
                <a:sym typeface="+mn-ea"/>
              </a:rPr>
              <a:t>刘浩</a:t>
            </a:r>
            <a:r>
              <a:rPr lang="en-US" altLang="zh-CN" sz="900" dirty="0">
                <a:solidFill>
                  <a:schemeClr val="tx1"/>
                </a:solidFill>
                <a:cs typeface="宋体" panose="02010600030101010101" pitchFamily="2" charset="-122"/>
                <a:sym typeface="+mn-ea"/>
              </a:rPr>
              <a:t>,</a:t>
            </a:r>
            <a:r>
              <a:rPr lang="zh-CN" altLang="en-US" sz="900" dirty="0">
                <a:solidFill>
                  <a:schemeClr val="tx1"/>
                </a:solidFill>
                <a:cs typeface="宋体" panose="02010600030101010101" pitchFamily="2" charset="-122"/>
                <a:sym typeface="+mn-ea"/>
              </a:rPr>
              <a:t>杨彪</a:t>
            </a:r>
            <a:r>
              <a:rPr lang="en-US" altLang="zh-CN" sz="900" dirty="0">
                <a:solidFill>
                  <a:schemeClr val="tx1"/>
                </a:solidFill>
                <a:cs typeface="宋体" panose="02010600030101010101" pitchFamily="2" charset="-122"/>
                <a:sym typeface="+mn-ea"/>
              </a:rPr>
              <a:t>,</a:t>
            </a:r>
            <a:r>
              <a:rPr lang="zh-CN" altLang="en-US" sz="900" dirty="0">
                <a:solidFill>
                  <a:schemeClr val="tx1"/>
                </a:solidFill>
                <a:cs typeface="宋体" panose="02010600030101010101" pitchFamily="2" charset="-122"/>
                <a:sym typeface="+mn-ea"/>
              </a:rPr>
              <a:t>赵倩</a:t>
            </a:r>
            <a:r>
              <a:rPr lang="en-US" altLang="zh-CN" sz="900" dirty="0">
                <a:solidFill>
                  <a:schemeClr val="tx1"/>
                </a:solidFill>
                <a:cs typeface="宋体" panose="02010600030101010101" pitchFamily="2" charset="-122"/>
                <a:sym typeface="+mn-ea"/>
              </a:rPr>
              <a:t>,</a:t>
            </a:r>
            <a:r>
              <a:rPr lang="zh-CN" altLang="en-US" sz="900" dirty="0">
                <a:solidFill>
                  <a:schemeClr val="tx1"/>
                </a:solidFill>
                <a:cs typeface="宋体" panose="02010600030101010101" pitchFamily="2" charset="-122"/>
                <a:sym typeface="+mn-ea"/>
              </a:rPr>
              <a:t>杨洁</a:t>
            </a:r>
            <a:r>
              <a:rPr lang="en-US" altLang="zh-CN" sz="900" dirty="0">
                <a:solidFill>
                  <a:schemeClr val="tx1"/>
                </a:solidFill>
                <a:cs typeface="宋体" panose="02010600030101010101" pitchFamily="2" charset="-122"/>
                <a:sym typeface="+mn-ea"/>
              </a:rPr>
              <a:t>.</a:t>
            </a:r>
            <a:r>
              <a:rPr lang="zh-CN" altLang="en-US" sz="900" dirty="0">
                <a:solidFill>
                  <a:schemeClr val="tx1"/>
                </a:solidFill>
                <a:cs typeface="宋体" panose="02010600030101010101" pitchFamily="2" charset="-122"/>
                <a:sym typeface="+mn-ea"/>
              </a:rPr>
              <a:t>玫瑰痤疮患者的社会心理影响及其生活质量的研究现状</a:t>
            </a:r>
            <a:r>
              <a:rPr lang="en-US" altLang="zh-CN" sz="900" dirty="0">
                <a:solidFill>
                  <a:schemeClr val="tx1"/>
                </a:solidFill>
                <a:cs typeface="宋体" panose="02010600030101010101" pitchFamily="2" charset="-122"/>
                <a:sym typeface="+mn-ea"/>
              </a:rPr>
              <a:t>[J].</a:t>
            </a:r>
            <a:r>
              <a:rPr lang="zh-CN" altLang="en-US" sz="900" dirty="0">
                <a:solidFill>
                  <a:schemeClr val="tx1"/>
                </a:solidFill>
                <a:cs typeface="宋体" panose="02010600030101010101" pitchFamily="2" charset="-122"/>
                <a:sym typeface="+mn-ea"/>
              </a:rPr>
              <a:t>世界最新医学信息文摘</a:t>
            </a:r>
            <a:r>
              <a:rPr lang="en-US" altLang="zh-CN" sz="900" dirty="0">
                <a:solidFill>
                  <a:schemeClr val="tx1"/>
                </a:solidFill>
                <a:cs typeface="宋体" panose="02010600030101010101" pitchFamily="2" charset="-122"/>
                <a:sym typeface="+mn-ea"/>
              </a:rPr>
              <a:t>,2018,18(92):58-60+62.</a:t>
            </a:r>
          </a:p>
          <a:p>
            <a:pPr indent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Font typeface="+mj-lt"/>
              <a:buNone/>
            </a:pPr>
            <a:r>
              <a:rPr lang="en-US" altLang="zh-CN" sz="900" dirty="0">
                <a:solidFill>
                  <a:schemeClr val="tx1"/>
                </a:solidFill>
                <a:cs typeface="宋体" panose="02010600030101010101" pitchFamily="2" charset="-122"/>
                <a:sym typeface="+mn-ea"/>
              </a:rPr>
              <a:t>3.</a:t>
            </a:r>
            <a:r>
              <a:rPr lang="zh-CN" altLang="en-US" sz="900" dirty="0">
                <a:solidFill>
                  <a:schemeClr val="tx1"/>
                </a:solidFill>
                <a:cs typeface="宋体" panose="02010600030101010101" pitchFamily="2" charset="-122"/>
                <a:sym typeface="+mn-ea"/>
              </a:rPr>
              <a:t>杜耀武</a:t>
            </a:r>
            <a:r>
              <a:rPr lang="en-US" altLang="zh-CN" sz="900" dirty="0">
                <a:solidFill>
                  <a:schemeClr val="tx1"/>
                </a:solidFill>
                <a:cs typeface="宋体" panose="02010600030101010101" pitchFamily="2" charset="-122"/>
                <a:sym typeface="+mn-ea"/>
              </a:rPr>
              <a:t>,</a:t>
            </a:r>
            <a:r>
              <a:rPr lang="zh-CN" altLang="en-US" sz="900" dirty="0">
                <a:solidFill>
                  <a:schemeClr val="tx1"/>
                </a:solidFill>
                <a:cs typeface="宋体" panose="02010600030101010101" pitchFamily="2" charset="-122"/>
                <a:sym typeface="+mn-ea"/>
              </a:rPr>
              <a:t>寇鹏涛</a:t>
            </a:r>
            <a:r>
              <a:rPr lang="en-US" altLang="zh-CN" sz="900" dirty="0">
                <a:solidFill>
                  <a:schemeClr val="tx1"/>
                </a:solidFill>
                <a:cs typeface="宋体" panose="02010600030101010101" pitchFamily="2" charset="-122"/>
                <a:sym typeface="+mn-ea"/>
              </a:rPr>
              <a:t>.</a:t>
            </a:r>
            <a:r>
              <a:rPr lang="zh-CN" altLang="en-US" sz="900" dirty="0">
                <a:solidFill>
                  <a:schemeClr val="tx1"/>
                </a:solidFill>
                <a:cs typeface="宋体" panose="02010600030101010101" pitchFamily="2" charset="-122"/>
                <a:sym typeface="+mn-ea"/>
              </a:rPr>
              <a:t>青春期痤疮患者抑郁状况的观察</a:t>
            </a:r>
            <a:r>
              <a:rPr lang="en-US" altLang="zh-CN" sz="900" dirty="0">
                <a:solidFill>
                  <a:schemeClr val="tx1"/>
                </a:solidFill>
                <a:cs typeface="宋体" panose="02010600030101010101" pitchFamily="2" charset="-122"/>
                <a:sym typeface="+mn-ea"/>
              </a:rPr>
              <a:t>[J].</a:t>
            </a:r>
            <a:r>
              <a:rPr lang="zh-CN" altLang="en-US" sz="900" dirty="0">
                <a:solidFill>
                  <a:schemeClr val="tx1"/>
                </a:solidFill>
                <a:cs typeface="宋体" panose="02010600030101010101" pitchFamily="2" charset="-122"/>
                <a:sym typeface="+mn-ea"/>
              </a:rPr>
              <a:t>国际精神病学杂志</a:t>
            </a:r>
            <a:r>
              <a:rPr lang="en-US" altLang="zh-CN" sz="900" dirty="0">
                <a:solidFill>
                  <a:schemeClr val="tx1"/>
                </a:solidFill>
                <a:cs typeface="宋体" panose="02010600030101010101" pitchFamily="2" charset="-122"/>
                <a:sym typeface="+mn-ea"/>
              </a:rPr>
              <a:t>,2019,46(06):1092-1094.DOI:10.13479/j.cnki.jip.2019.06.040.</a:t>
            </a:r>
            <a:endParaRPr lang="en-US" altLang="zh-CN" sz="900" dirty="0">
              <a:solidFill>
                <a:schemeClr val="tx1"/>
              </a:solidFill>
              <a:cs typeface="宋体" panose="02010600030101010101" pitchFamily="2" charset="-122"/>
            </a:endParaRPr>
          </a:p>
          <a:p>
            <a:pPr indent="0">
              <a:buFont typeface="+mj-lt"/>
              <a:buNone/>
            </a:pPr>
            <a:endParaRPr lang="en-US" altLang="zh-CN" sz="900" dirty="0">
              <a:solidFill>
                <a:schemeClr val="tx1"/>
              </a:solidFill>
              <a:cs typeface="宋体" panose="0201060003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767639" y="4959350"/>
            <a:ext cx="4890770" cy="1290320"/>
          </a:xfrm>
          <a:prstGeom prst="rect">
            <a:avLst/>
          </a:prstGeom>
        </p:spPr>
        <p:txBody>
          <a:bodyPr wrap="square">
            <a:spAutoFit/>
            <a:extLst>
              <a:ext uri="{4A0BC546-FE56-4ADE-93B0-CB8AF2F6F144}">
                <wpsdc:textFrameExt xmlns:wpsdc="http://www.wps.cn/officeDocument/2022/drawingmlCustomData" xmlns="" type="text"/>
              </a:ext>
            </a:extLst>
          </a:bodyPr>
          <a:lstStyle/>
          <a:p>
            <a:pPr algn="just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2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本品处方源于清·吴谦等《医宗金鉴》,原文“此证由肺经血热而成。每发于面鼻，起碎疙瘩，形如黍屑，色赤肿痛，破出白粉汁，日久皆成白屑，形如黍米白屑。宜内服枇杷清肺饮。”肺风酒刺，是一种毛囊皮脂腺的慢性炎症性皮肤病，多由肺热引起，易反复发作，对患者心理健康造成负担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8098127" y="1283785"/>
            <a:ext cx="3436620" cy="1508760"/>
          </a:xfrm>
          <a:prstGeom prst="rect">
            <a:avLst/>
          </a:prstGeom>
        </p:spPr>
        <p:txBody>
          <a:bodyPr wrap="square">
            <a:noAutofit/>
            <a:extLst>
              <a:ext uri="{4A0BC546-FE56-4ADE-93B0-CB8AF2F6F144}">
                <wpsdc:textFrameExt xmlns:wpsdc="http://www.wps.cn/officeDocument/2022/drawingmlCustomData" xmlns="" type="text"/>
              </a:ext>
            </a:extLst>
          </a:bodyPr>
          <a:lstStyle/>
          <a:p>
            <a:pPr indent="0" algn="just">
              <a:lnSpc>
                <a:spcPct val="150000"/>
              </a:lnSpc>
              <a:buFont typeface="Wingdings" panose="05000000000000000000" charset="0"/>
              <a:buNone/>
            </a:pPr>
            <a:r>
              <a:rPr lang="zh-CN" altLang="en-US" sz="12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国内发病率为 </a:t>
            </a:r>
            <a:r>
              <a:rPr lang="en-US" altLang="zh-CN" sz="12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8.1%</a:t>
            </a:r>
            <a:r>
              <a:rPr lang="en-US" altLang="zh-CN" sz="1200" baseline="300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1</a:t>
            </a:r>
            <a:r>
              <a:rPr lang="zh-CN" altLang="en-US" sz="12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。好发于青少年及年轻人，患者的生活质量明显降低</a:t>
            </a:r>
            <a:r>
              <a:rPr lang="zh-CN" sz="12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，</a:t>
            </a:r>
            <a:r>
              <a:rPr lang="zh-CN" altLang="en-US" sz="12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部分伴有耻辱感、影响职业或者与焦虑、抑郁等精神疾病并存</a:t>
            </a:r>
            <a:r>
              <a:rPr lang="zh-CN" altLang="en-US" sz="1200" baseline="300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2</a:t>
            </a:r>
            <a:r>
              <a:rPr lang="zh-CN" altLang="en-US" sz="12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。</a:t>
            </a:r>
            <a:endParaRPr lang="zh-CN" altLang="en-US" sz="1200" b="0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indent="0" algn="just">
              <a:lnSpc>
                <a:spcPct val="150000"/>
              </a:lnSpc>
              <a:buFont typeface="Wingdings" panose="05000000000000000000" charset="0"/>
              <a:buNone/>
            </a:pPr>
            <a:r>
              <a:rPr lang="zh-CN" altLang="en-US" sz="12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研究显示，青春期患者抑郁发生率高于正常人群，发生率分别为</a:t>
            </a:r>
            <a:r>
              <a:rPr lang="en-US" altLang="zh-CN" sz="12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56.7%</a:t>
            </a:r>
            <a:r>
              <a:rPr lang="zh-CN" altLang="en-US" sz="12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和</a:t>
            </a:r>
            <a:r>
              <a:rPr lang="en-US" altLang="zh-CN" sz="12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6.7%</a:t>
            </a:r>
            <a:r>
              <a:rPr lang="en-US" altLang="zh-CN" sz="1200" baseline="300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3 </a:t>
            </a:r>
            <a:r>
              <a:rPr lang="zh-CN" altLang="en-US" sz="12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。</a:t>
            </a:r>
            <a:endParaRPr lang="zh-CN" altLang="en-US" sz="1200" b="0" baseline="30000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indent="0" algn="just">
              <a:lnSpc>
                <a:spcPct val="150000"/>
              </a:lnSpc>
              <a:buFont typeface="Wingdings" panose="05000000000000000000" charset="0"/>
              <a:buNone/>
            </a:pPr>
            <a:endParaRPr lang="zh-CN" altLang="en-US" sz="1200" b="0" baseline="30000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graphicFrame>
        <p:nvGraphicFramePr>
          <p:cNvPr id="4" name="table 38"/>
          <p:cNvGraphicFramePr>
            <a:graphicFrameLocks noGrp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2041243723"/>
              </p:ext>
            </p:extLst>
          </p:nvPr>
        </p:nvGraphicFramePr>
        <p:xfrm>
          <a:off x="6911216" y="4321727"/>
          <a:ext cx="4660265" cy="1957154"/>
        </p:xfrm>
        <a:graphic>
          <a:graphicData uri="http://schemas.openxmlformats.org/drawingml/2006/table">
            <a:tbl>
              <a:tblPr/>
              <a:tblGrid>
                <a:gridCol w="11296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30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95715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3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133000"/>
                        </a:lnSpc>
                      </a:pPr>
                      <a:endParaRPr lang="zh-CN" sz="1200" b="1" kern="0" spc="-10" dirty="0">
                        <a:solidFill>
                          <a:srgbClr val="3959B9">
                            <a:alpha val="100000"/>
                          </a:srgbClr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  <a:p>
                      <a:pPr algn="l" rtl="0" eaLnBrk="0">
                        <a:lnSpc>
                          <a:spcPct val="133000"/>
                        </a:lnSpc>
                      </a:pPr>
                      <a:r>
                        <a:rPr lang="en-US" altLang="zh-CN" sz="1200" b="1" kern="0" spc="-10" dirty="0">
                          <a:solidFill>
                            <a:srgbClr val="3959B9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  </a:t>
                      </a:r>
                    </a:p>
                    <a:p>
                      <a:pPr algn="l" rtl="0" eaLnBrk="0">
                        <a:lnSpc>
                          <a:spcPct val="133000"/>
                        </a:lnSpc>
                      </a:pPr>
                      <a:r>
                        <a:rPr lang="zh-CN" sz="1200" b="1" kern="0" spc="-1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参照药品建议</a:t>
                      </a:r>
                      <a:r>
                        <a:rPr lang="en-US" altLang="zh-CN" sz="1200" b="1" kern="0" spc="-1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  </a:t>
                      </a:r>
                    </a:p>
                    <a:p>
                      <a:pPr algn="l" rtl="0" eaLnBrk="0">
                        <a:lnSpc>
                          <a:spcPct val="133000"/>
                        </a:lnSpc>
                      </a:pPr>
                      <a:r>
                        <a:rPr lang="en-US" altLang="zh-CN" sz="1200" b="1" kern="0" spc="-1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  </a:t>
                      </a:r>
                      <a:r>
                        <a:rPr lang="zh-CN" sz="1200" b="1" kern="0" spc="-1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理由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indent="0" algn="just">
                        <a:lnSpc>
                          <a:spcPct val="150000"/>
                        </a:lnSpc>
                        <a:buFont typeface="Wingdings" panose="05000000000000000000" charset="0"/>
                        <a:buNone/>
                      </a:pPr>
                      <a:endParaRPr lang="zh-CN" altLang="en-US" sz="1200" b="0" dirty="0">
                        <a:solidFill>
                          <a:schemeClr val="tx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  <a:sym typeface="+mn-ea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" name="table 38"/>
          <p:cNvGraphicFramePr>
            <a:graphicFrameLocks noGrp="1"/>
          </p:cNvGraphicFramePr>
          <p:nvPr>
            <p:custDataLst>
              <p:tags r:id="rId5"/>
            </p:custDataLst>
            <p:extLst>
              <p:ext uri="{D42A27DB-BD31-4B8C-83A1-F6EECF244321}">
                <p14:modId xmlns:p14="http://schemas.microsoft.com/office/powerpoint/2010/main" val="24392457"/>
              </p:ext>
            </p:extLst>
          </p:nvPr>
        </p:nvGraphicFramePr>
        <p:xfrm>
          <a:off x="6905517" y="2964285"/>
          <a:ext cx="4602161" cy="1268102"/>
        </p:xfrm>
        <a:graphic>
          <a:graphicData uri="http://schemas.openxmlformats.org/drawingml/2006/table">
            <a:tbl>
              <a:tblPr/>
              <a:tblGrid>
                <a:gridCol w="10990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031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68102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3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133000"/>
                        </a:lnSpc>
                      </a:pPr>
                      <a:endParaRPr lang="zh-CN" sz="1200" b="1" kern="0" spc="-10" dirty="0">
                        <a:solidFill>
                          <a:srgbClr val="3959B9">
                            <a:alpha val="100000"/>
                          </a:srgbClr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  <a:p>
                      <a:pPr algn="l" rtl="0" eaLnBrk="0">
                        <a:lnSpc>
                          <a:spcPct val="133000"/>
                        </a:lnSpc>
                      </a:pPr>
                      <a:r>
                        <a:rPr lang="en-US" altLang="zh-CN" sz="1200" b="1" kern="0" spc="-1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  </a:t>
                      </a:r>
                      <a:r>
                        <a:rPr lang="zh-CN" sz="1200" b="1" kern="0" spc="-1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参照药品建议</a:t>
                      </a:r>
                      <a:r>
                        <a:rPr lang="en-US" altLang="zh-CN" sz="1200" b="1" kern="0" spc="-1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  </a:t>
                      </a:r>
                    </a:p>
                    <a:p>
                      <a:pPr algn="l" rtl="0" eaLnBrk="0">
                        <a:lnSpc>
                          <a:spcPct val="133000"/>
                        </a:lnSpc>
                      </a:pPr>
                      <a:r>
                        <a:rPr lang="en-US" altLang="zh-CN" sz="1200" b="1" kern="0" spc="-10" dirty="0">
                          <a:solidFill>
                            <a:srgbClr val="3959B9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</a:t>
                      </a:r>
                      <a:endParaRPr lang="zh-CN" sz="1200" b="1" kern="0" spc="-10" dirty="0">
                        <a:solidFill>
                          <a:srgbClr val="3959B9">
                            <a:alpha val="100000"/>
                          </a:srgbClr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indent="0" algn="just">
                        <a:lnSpc>
                          <a:spcPct val="150000"/>
                        </a:lnSpc>
                        <a:buFont typeface="Wingdings" panose="05000000000000000000" charset="0"/>
                        <a:buNone/>
                      </a:pPr>
                      <a:r>
                        <a:rPr lang="en-US" altLang="zh-CN" sz="1200" spc="5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  </a:t>
                      </a:r>
                    </a:p>
                  </a:txBody>
                  <a:tcPr marL="0" marR="0" marT="0" marB="0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文本框 6"/>
          <p:cNvSpPr txBox="1"/>
          <p:nvPr/>
        </p:nvSpPr>
        <p:spPr>
          <a:xfrm>
            <a:off x="9136710" y="3398500"/>
            <a:ext cx="437515" cy="275590"/>
          </a:xfrm>
          <a:prstGeom prst="rect">
            <a:avLst/>
          </a:prstGeom>
        </p:spPr>
        <p:txBody>
          <a:bodyPr wrap="square">
            <a:spAutoFit/>
            <a:extLst>
              <a:ext uri="{4A0BC546-FE56-4ADE-93B0-CB8AF2F6F144}">
                <wpsdc:textFrameExt xmlns:wpsdc="http://www.wps.cn/officeDocument/2022/drawingmlCustomData" xmlns="" type="text"/>
              </a:ext>
            </a:extLst>
          </a:bodyPr>
          <a:lstStyle/>
          <a:p>
            <a:pPr algn="l"/>
            <a:r>
              <a:rPr lang="zh-CN" altLang="en-US" sz="1200" dirty="0">
                <a:latin typeface="Arial" panose="020B0604020202020204" pitchFamily="34" charset="0"/>
                <a:ea typeface="微软雅黑" panose="020B0503020204020204" charset="-122"/>
              </a:rPr>
              <a:t>无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8197014" y="4749699"/>
            <a:ext cx="3310664" cy="1588871"/>
          </a:xfrm>
          <a:prstGeom prst="rect">
            <a:avLst/>
          </a:prstGeom>
        </p:spPr>
        <p:txBody>
          <a:bodyPr wrap="square">
            <a:noAutofit/>
            <a:extLst>
              <a:ext uri="{4A0BC546-FE56-4ADE-93B0-CB8AF2F6F144}">
                <wpsdc:textFrameExt xmlns:wpsdc="http://www.wps.cn/officeDocument/2022/drawingmlCustomData" xmlns="" type="text"/>
              </a:ext>
            </a:extLst>
          </a:bodyPr>
          <a:lstStyle/>
          <a:p>
            <a:pPr algn="l">
              <a:lnSpc>
                <a:spcPct val="150000"/>
              </a:lnSpc>
            </a:pPr>
            <a:r>
              <a:rPr lang="zh-CN" altLang="en-US" sz="1200" spc="5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枇杷清肺饮颗粒具有清肺经热功效。用于肺风酒刺。症见面鼻疙瘩，红赤肿痛，破出粉汁或结屑等。针对肺风酒刺，</a:t>
            </a:r>
            <a:r>
              <a:rPr lang="zh-CN" altLang="en-US" sz="1200" b="1" spc="5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在医保目录内尚无对症药物。</a:t>
            </a:r>
            <a:endParaRPr lang="zh-CN" altLang="en-US" sz="1200" b="0" dirty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algn="l"/>
            <a:endParaRPr lang="zh-CN" altLang="en-US" sz="1200" b="0" dirty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graphicFrame>
        <p:nvGraphicFramePr>
          <p:cNvPr id="11" name="表格 10">
            <a:extLst>
              <a:ext uri="{FF2B5EF4-FFF2-40B4-BE49-F238E27FC236}">
                <a16:creationId xmlns:a16="http://schemas.microsoft.com/office/drawing/2014/main" id="{87DAD17D-DAE4-D46F-F428-774875F12D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6738940"/>
              </p:ext>
            </p:extLst>
          </p:nvPr>
        </p:nvGraphicFramePr>
        <p:xfrm>
          <a:off x="464024" y="1160060"/>
          <a:ext cx="6394439" cy="454071"/>
        </p:xfrm>
        <a:graphic>
          <a:graphicData uri="http://schemas.openxmlformats.org/drawingml/2006/table">
            <a:tbl>
              <a:tblPr/>
              <a:tblGrid>
                <a:gridCol w="1066340">
                  <a:extLst>
                    <a:ext uri="{9D8B030D-6E8A-4147-A177-3AD203B41FA5}">
                      <a16:colId xmlns:a16="http://schemas.microsoft.com/office/drawing/2014/main" val="12861298"/>
                    </a:ext>
                  </a:extLst>
                </a:gridCol>
                <a:gridCol w="5328099">
                  <a:extLst>
                    <a:ext uri="{9D8B030D-6E8A-4147-A177-3AD203B41FA5}">
                      <a16:colId xmlns:a16="http://schemas.microsoft.com/office/drawing/2014/main" val="3832356859"/>
                    </a:ext>
                  </a:extLst>
                </a:gridCol>
              </a:tblGrid>
              <a:tr h="454071">
                <a:tc>
                  <a:txBody>
                    <a:bodyPr/>
                    <a:lstStyle/>
                    <a:p>
                      <a:pPr indent="0" algn="l" rtl="0" eaLnBrk="0" fontAlgn="auto">
                        <a:lnSpc>
                          <a:spcPct val="109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8425" indent="0" algn="l" rtl="0" eaLnBrk="0" fontAlgn="auto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lang="zh-CN" altLang="en-US" sz="1200" b="1" kern="0" spc="-1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申报目录类别</a:t>
                      </a:r>
                      <a:endParaRPr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l" rtl="0" eaLnBrk="0" fontAlgn="auto">
                        <a:lnSpc>
                          <a:spcPct val="109000"/>
                        </a:lnSpc>
                      </a:pPr>
                      <a:endParaRPr sz="700" dirty="0">
                        <a:latin typeface="微软雅黑" panose="020B0503020204020204" charset="-122"/>
                        <a:ea typeface="微软雅黑" panose="020B0503020204020204" charset="-122"/>
                        <a:cs typeface="Arial" panose="020B0604020202020204"/>
                      </a:endParaRPr>
                    </a:p>
                    <a:p>
                      <a:pPr indent="0" algn="l" rtl="0" eaLnBrk="0" fontAlgn="auto">
                        <a:lnSpc>
                          <a:spcPct val="6000"/>
                        </a:lnSpc>
                      </a:pPr>
                      <a:endParaRPr sz="100" dirty="0">
                        <a:latin typeface="微软雅黑" panose="020B0503020204020204" charset="-122"/>
                        <a:ea typeface="微软雅黑" panose="020B0503020204020204" charset="-122"/>
                        <a:cs typeface="Arial" panose="020B0604020202020204"/>
                      </a:endParaRPr>
                    </a:p>
                    <a:p>
                      <a:pPr marL="93980" indent="0" algn="l" rtl="0" eaLnBrk="0" fontAlgn="auto">
                        <a:lnSpc>
                          <a:spcPct val="88000"/>
                        </a:lnSpc>
                      </a:pPr>
                      <a:r>
                        <a:rPr lang="zh-CN" altLang="en-US" sz="1200" b="1" kern="0" spc="-10" dirty="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</a:t>
                      </a:r>
                      <a:r>
                        <a:rPr lang="zh-CN" altLang="en-US" sz="1200" b="0" kern="0" spc="-1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基本医保目录</a:t>
                      </a:r>
                      <a:endParaRPr lang="en-US" altLang="zh-CN" sz="1200" b="0" kern="0" spc="-1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420476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textbox 76"/>
          <p:cNvSpPr/>
          <p:nvPr/>
        </p:nvSpPr>
        <p:spPr>
          <a:xfrm>
            <a:off x="1064525" y="1364776"/>
            <a:ext cx="4978135" cy="507696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0" cap="flat">
            <a:solidFill>
              <a:srgbClr val="E6ECF0"/>
            </a:solidFill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5000"/>
              </a:lnSpc>
            </a:pPr>
            <a:endParaRPr sz="100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3335" algn="l" rtl="0" eaLnBrk="0">
              <a:lnSpc>
                <a:spcPct val="88000"/>
              </a:lnSpc>
            </a:pPr>
            <a:endParaRPr lang="en-US" sz="1400" kern="0" spc="-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3335" eaLnBrk="0">
              <a:lnSpc>
                <a:spcPct val="88000"/>
              </a:lnSpc>
            </a:pPr>
            <a:r>
              <a:rPr lang="en-US" altLang="zh-CN" b="1" kern="0" spc="70" dirty="0">
                <a:solidFill>
                  <a:schemeClr val="tx2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1.</a:t>
            </a:r>
            <a:r>
              <a:rPr lang="zh-CN" altLang="en-US" b="1" kern="0" spc="70" dirty="0">
                <a:solidFill>
                  <a:schemeClr val="tx2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说明书收载的安全性</a:t>
            </a:r>
            <a:r>
              <a:rPr lang="zh-CN" altLang="en-US" b="1" kern="0" spc="60" dirty="0">
                <a:solidFill>
                  <a:schemeClr val="tx2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信息</a:t>
            </a:r>
            <a:endParaRPr lang="zh-CN" altLang="en-US" b="1" kern="0" spc="60" baseline="30000" dirty="0">
              <a:solidFill>
                <a:schemeClr val="tx2">
                  <a:lumMod val="5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3335" algn="l" rtl="0" eaLnBrk="0">
              <a:lnSpc>
                <a:spcPct val="88000"/>
              </a:lnSpc>
            </a:pPr>
            <a:endParaRPr lang="en-US" sz="1400" kern="0" spc="-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3335" algn="l" rtl="0" eaLnBrk="0">
              <a:lnSpc>
                <a:spcPct val="88000"/>
              </a:lnSpc>
            </a:pPr>
            <a:endParaRPr lang="en-US" sz="1400" kern="0" spc="-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3335" algn="l" rtl="0" eaLnBrk="0">
              <a:lnSpc>
                <a:spcPct val="88000"/>
              </a:lnSpc>
            </a:pPr>
            <a:r>
              <a:rPr lang="en-US" sz="1400" kern="0" spc="-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400" kern="0" spc="-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不良反应：</a:t>
            </a:r>
            <a:r>
              <a:rPr lang="zh-CN" altLang="en-US" sz="14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尚不明确。</a:t>
            </a:r>
            <a:endParaRPr sz="1400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algn="l" rtl="0" eaLnBrk="0">
              <a:lnSpc>
                <a:spcPct val="88000"/>
              </a:lnSpc>
              <a:spcBef>
                <a:spcPts val="1495"/>
              </a:spcBef>
            </a:pPr>
            <a:r>
              <a:rPr lang="en-US" sz="1400" kern="0" spc="-2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400" kern="0" spc="-2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禁</a:t>
            </a:r>
            <a:r>
              <a:rPr lang="en-US" sz="1400" kern="0" spc="-2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</a:t>
            </a:r>
            <a:r>
              <a:rPr sz="1400" kern="0" spc="-2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忌：</a:t>
            </a:r>
            <a:r>
              <a:rPr lang="zh-CN" altLang="en-US" sz="14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曾经对本品所含药物过敏者禁用。</a:t>
            </a:r>
            <a:endParaRPr sz="1400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3335" algn="l" rtl="0" eaLnBrk="0">
              <a:lnSpc>
                <a:spcPct val="150000"/>
              </a:lnSpc>
              <a:spcBef>
                <a:spcPts val="1490"/>
              </a:spcBef>
            </a:pPr>
            <a:r>
              <a:rPr lang="en-US" sz="1400" kern="0" spc="-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400" kern="0" spc="-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注意事项：</a:t>
            </a:r>
            <a:endParaRPr sz="1400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0" lvl="1" indent="0" algn="l" fontAlgn="auto">
              <a:lnSpc>
                <a:spcPct val="150000"/>
              </a:lnSpc>
              <a:buClrTx/>
              <a:buSzTx/>
              <a:buFont typeface="+mj-lt"/>
              <a:buNone/>
            </a:pPr>
            <a:r>
              <a:rPr lang="zh-CN" altLang="en-US" sz="14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（</a:t>
            </a:r>
            <a:r>
              <a:rPr lang="en-US" altLang="zh-CN" sz="14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1</a:t>
            </a:r>
            <a:r>
              <a:rPr lang="zh-CN" altLang="en-US" sz="14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）脾胃虚寒见大便溏泄者慎用。</a:t>
            </a:r>
          </a:p>
          <a:p>
            <a:pPr marL="0" lvl="1" indent="0" algn="l" fontAlgn="auto">
              <a:lnSpc>
                <a:spcPct val="150000"/>
              </a:lnSpc>
              <a:buClrTx/>
              <a:buSzTx/>
              <a:buFont typeface="+mj-lt"/>
              <a:buNone/>
            </a:pPr>
            <a:r>
              <a:rPr lang="zh-CN" altLang="en-US" sz="14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（</a:t>
            </a:r>
            <a:r>
              <a:rPr lang="en-US" altLang="zh-CN" sz="14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2</a:t>
            </a:r>
            <a:r>
              <a:rPr lang="zh-CN" altLang="en-US" sz="14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）服药期间，忌烟酒及辛辣、糖类、油腻饮食。</a:t>
            </a:r>
          </a:p>
          <a:p>
            <a:pPr marL="0" lvl="1" indent="0" algn="l" fontAlgn="auto">
              <a:lnSpc>
                <a:spcPct val="150000"/>
              </a:lnSpc>
              <a:buClrTx/>
              <a:buSzTx/>
              <a:buFont typeface="+mj-lt"/>
              <a:buNone/>
            </a:pPr>
            <a:r>
              <a:rPr lang="zh-CN" altLang="en-US" sz="14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（</a:t>
            </a:r>
            <a:r>
              <a:rPr lang="en-US" altLang="zh-CN" sz="14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3</a:t>
            </a:r>
            <a:r>
              <a:rPr lang="zh-CN" altLang="en-US" sz="14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）保持面部卫生，每日用温水清洁面部，不宜用碱性香皂或 肥皂洗面。</a:t>
            </a:r>
          </a:p>
          <a:p>
            <a:pPr marL="0" lvl="1" indent="0" algn="l" fontAlgn="auto">
              <a:lnSpc>
                <a:spcPct val="150000"/>
              </a:lnSpc>
              <a:buClrTx/>
              <a:buSzTx/>
              <a:buFont typeface="+mj-lt"/>
              <a:buNone/>
            </a:pPr>
            <a:r>
              <a:rPr lang="zh-CN" sz="14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（</a:t>
            </a:r>
            <a:r>
              <a:rPr lang="en-US" altLang="zh-CN" sz="14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4</a:t>
            </a:r>
            <a:r>
              <a:rPr lang="zh-CN" sz="14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）</a:t>
            </a:r>
            <a:r>
              <a:rPr lang="zh-CN" altLang="en-US" sz="14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切忌以手挤压患处。</a:t>
            </a:r>
          </a:p>
          <a:p>
            <a:pPr marL="0" lvl="1" indent="0" algn="l" fontAlgn="auto">
              <a:lnSpc>
                <a:spcPct val="150000"/>
              </a:lnSpc>
              <a:buClrTx/>
              <a:buSzTx/>
              <a:buFont typeface="+mj-lt"/>
              <a:buNone/>
            </a:pPr>
            <a:r>
              <a:rPr lang="zh-CN" sz="14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（</a:t>
            </a:r>
            <a:r>
              <a:rPr lang="en-US" altLang="zh-CN" sz="14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5</a:t>
            </a:r>
            <a:r>
              <a:rPr lang="zh-CN" sz="14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）</a:t>
            </a:r>
            <a:r>
              <a:rPr lang="zh-CN" altLang="en-US" sz="14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用药后如出现不良反应，应及时停药并就诊。</a:t>
            </a:r>
          </a:p>
          <a:p>
            <a:pPr marL="0" lvl="1" indent="0" algn="just" fontAlgn="auto">
              <a:lnSpc>
                <a:spcPct val="150000"/>
              </a:lnSpc>
              <a:buClrTx/>
              <a:buSzTx/>
              <a:buFont typeface="+mj-lt"/>
              <a:buNone/>
            </a:pPr>
            <a:r>
              <a:rPr lang="zh-CN" sz="14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（</a:t>
            </a:r>
            <a:r>
              <a:rPr lang="en-US" altLang="zh-CN" sz="14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6</a:t>
            </a:r>
            <a:r>
              <a:rPr lang="zh-CN" sz="14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）</a:t>
            </a:r>
            <a:r>
              <a:rPr lang="en-US" altLang="zh-CN" sz="14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zh-CN" altLang="en-US" sz="14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本品含人参、甘草，不宜与含海藻、京大戟、红大戟、甘遂、芫花、藜芦、五灵脂、莱菔子的中药方剂或成药同时服用。</a:t>
            </a:r>
          </a:p>
        </p:txBody>
      </p:sp>
      <p:sp>
        <p:nvSpPr>
          <p:cNvPr id="86" name="rect 86"/>
          <p:cNvSpPr/>
          <p:nvPr/>
        </p:nvSpPr>
        <p:spPr>
          <a:xfrm>
            <a:off x="6213475" y="1351280"/>
            <a:ext cx="4823460" cy="20777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0"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88" name="rect 88"/>
          <p:cNvSpPr/>
          <p:nvPr/>
        </p:nvSpPr>
        <p:spPr>
          <a:xfrm>
            <a:off x="6213475" y="3481070"/>
            <a:ext cx="4823460" cy="29495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0"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92" name="textbox 92"/>
          <p:cNvSpPr/>
          <p:nvPr/>
        </p:nvSpPr>
        <p:spPr>
          <a:xfrm>
            <a:off x="6478802" y="1718748"/>
            <a:ext cx="4288154" cy="176212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7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88000"/>
              </a:lnSpc>
            </a:pPr>
            <a:r>
              <a:rPr b="1" kern="0" spc="60" dirty="0">
                <a:solidFill>
                  <a:schemeClr val="tx2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/>
              </a:rPr>
              <a:t>2</a:t>
            </a:r>
            <a:r>
              <a:rPr lang="en-US" b="1" kern="0" spc="60" dirty="0">
                <a:solidFill>
                  <a:schemeClr val="tx2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/>
              </a:rPr>
              <a:t>.</a:t>
            </a:r>
            <a:r>
              <a:rPr b="1" kern="0" spc="60" dirty="0">
                <a:solidFill>
                  <a:schemeClr val="tx2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国内外不良反应发生情况</a:t>
            </a:r>
            <a:endParaRPr sz="1600" baseline="23000" dirty="0">
              <a:solidFill>
                <a:schemeClr val="tx2">
                  <a:lumMod val="50000"/>
                </a:schemeClr>
              </a:solidFill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21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just" rtl="0" eaLnBrk="0">
              <a:lnSpc>
                <a:spcPct val="200000"/>
              </a:lnSpc>
              <a:spcBef>
                <a:spcPts val="360"/>
              </a:spcBef>
            </a:pPr>
            <a:r>
              <a:rPr lang="zh-CN" altLang="en-US" sz="14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宋体" panose="02010600030101010101" pitchFamily="2" charset="-122"/>
                <a:sym typeface="+mn-ea"/>
              </a:rPr>
              <a:t>枇杷清肺饮颗粒目前在临床上未广泛使用，未监测到任何不良反应发生及相关文献报道。</a:t>
            </a:r>
          </a:p>
        </p:txBody>
      </p:sp>
      <p:sp>
        <p:nvSpPr>
          <p:cNvPr id="96" name="textbox 96"/>
          <p:cNvSpPr/>
          <p:nvPr/>
        </p:nvSpPr>
        <p:spPr>
          <a:xfrm>
            <a:off x="6483350" y="3972560"/>
            <a:ext cx="4283710" cy="227012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just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just" rtl="0" eaLnBrk="0">
              <a:lnSpc>
                <a:spcPts val="2105"/>
              </a:lnSpc>
            </a:pPr>
            <a:r>
              <a:rPr b="1" kern="0" spc="80" dirty="0">
                <a:solidFill>
                  <a:schemeClr val="tx2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</a:t>
            </a:r>
            <a:r>
              <a:rPr lang="en-US" b="1" kern="0" spc="80" dirty="0">
                <a:solidFill>
                  <a:schemeClr val="tx2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.</a:t>
            </a:r>
            <a:r>
              <a:rPr b="1" kern="0" spc="80" dirty="0">
                <a:solidFill>
                  <a:schemeClr val="tx2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安全性方面</a:t>
            </a:r>
            <a:r>
              <a:rPr lang="zh-CN" b="1" kern="0" spc="80" dirty="0">
                <a:solidFill>
                  <a:schemeClr val="tx2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主要的</a:t>
            </a:r>
            <a:r>
              <a:rPr b="1" kern="0" spc="80" dirty="0">
                <a:solidFill>
                  <a:schemeClr val="tx2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优势和不足</a:t>
            </a:r>
            <a:endParaRPr sz="1500" dirty="0">
              <a:solidFill>
                <a:schemeClr val="tx2">
                  <a:lumMod val="5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just" rtl="0" eaLnBrk="0">
              <a:lnSpc>
                <a:spcPct val="130000"/>
              </a:lnSpc>
            </a:pPr>
            <a:endParaRPr lang="zh-CN" altLang="en-US" sz="1400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algn="just" rtl="0" eaLnBrk="0">
              <a:lnSpc>
                <a:spcPct val="200000"/>
              </a:lnSpc>
            </a:pPr>
            <a:r>
              <a:rPr lang="zh-CN" altLang="en-US" sz="14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枇杷清肺饮颗粒处方</a:t>
            </a:r>
            <a:r>
              <a:rPr lang="zh-CN" altLang="en-US" sz="1400" b="1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源自清·吴谦等《医宗金鉴》</a:t>
            </a:r>
            <a:r>
              <a:rPr lang="zh-CN" altLang="en-US" sz="1400" b="1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，已经有100多年的临床使用经验，疗效确切，至今仍被广泛使用，是古代经典名方典型代表之一。</a:t>
            </a:r>
            <a:r>
              <a:rPr lang="zh-CN" altLang="en-US" sz="14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现代药理毒理实验结果进一步证明其安全性。</a:t>
            </a:r>
          </a:p>
        </p:txBody>
      </p:sp>
      <p:sp>
        <p:nvSpPr>
          <p:cNvPr id="98" name="rect 98"/>
          <p:cNvSpPr/>
          <p:nvPr/>
        </p:nvSpPr>
        <p:spPr>
          <a:xfrm>
            <a:off x="11856719" y="0"/>
            <a:ext cx="335280" cy="685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0"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100" name="rect 100"/>
          <p:cNvSpPr/>
          <p:nvPr/>
        </p:nvSpPr>
        <p:spPr>
          <a:xfrm>
            <a:off x="0" y="0"/>
            <a:ext cx="335279" cy="685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0"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102" name="rect 102"/>
          <p:cNvSpPr/>
          <p:nvPr/>
        </p:nvSpPr>
        <p:spPr>
          <a:xfrm>
            <a:off x="0" y="410336"/>
            <a:ext cx="1595500" cy="727633"/>
          </a:xfrm>
          <a:prstGeom prst="rect">
            <a:avLst/>
          </a:prstGeom>
          <a:solidFill>
            <a:srgbClr val="3959B9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104" name="textbox 104"/>
          <p:cNvSpPr/>
          <p:nvPr/>
        </p:nvSpPr>
        <p:spPr>
          <a:xfrm>
            <a:off x="-12700" y="387831"/>
            <a:ext cx="3203575" cy="71755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5445"/>
              </a:lnSpc>
              <a:tabLst>
                <a:tab pos="685800" algn="l"/>
              </a:tabLst>
            </a:pPr>
            <a:r>
              <a:rPr sz="3900" kern="0" spc="0" dirty="0">
                <a:solidFill>
                  <a:srgbClr val="FFFFFF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	</a:t>
            </a:r>
            <a:r>
              <a:rPr sz="3900" kern="0" spc="30" dirty="0">
                <a:solidFill>
                  <a:srgbClr val="FFFFFF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02</a:t>
            </a:r>
            <a:r>
              <a:rPr sz="3900" kern="0" spc="80" dirty="0">
                <a:solidFill>
                  <a:srgbClr val="FFFFFF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   </a:t>
            </a:r>
            <a:r>
              <a:rPr sz="3500" b="1" kern="0" spc="30" dirty="0">
                <a:solidFill>
                  <a:schemeClr val="tx2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安全性</a:t>
            </a:r>
            <a:endParaRPr sz="3500" dirty="0">
              <a:solidFill>
                <a:schemeClr val="tx2">
                  <a:lumMod val="5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6" name="textbox 56"/>
          <p:cNvSpPr/>
          <p:nvPr/>
        </p:nvSpPr>
        <p:spPr>
          <a:xfrm>
            <a:off x="0" y="400531"/>
            <a:ext cx="1595755" cy="73786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marL="673100" algn="l" rtl="0" eaLnBrk="0">
              <a:lnSpc>
                <a:spcPts val="5445"/>
              </a:lnSpc>
            </a:pPr>
            <a:r>
              <a:rPr sz="3900" b="1" kern="0" spc="-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0</a:t>
            </a:r>
            <a:r>
              <a:rPr lang="en-US" sz="3900" b="1" kern="0" spc="-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2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textbox 152"/>
          <p:cNvSpPr/>
          <p:nvPr/>
        </p:nvSpPr>
        <p:spPr>
          <a:xfrm>
            <a:off x="888365" y="2090420"/>
            <a:ext cx="10234930" cy="54102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9000"/>
              </a:lnSpc>
            </a:pPr>
            <a:endParaRPr sz="200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Arial" panose="020B0604020202020204"/>
            </a:endParaRPr>
          </a:p>
          <a:p>
            <a:pPr marL="0" lvl="1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4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宋体" panose="02010600030101010101" pitchFamily="2" charset="-122"/>
                <a:sym typeface="+mn-ea"/>
              </a:rPr>
              <a:t>本品清肺经热。用于肺风酒刺。症见面鼻疙瘩，红赤肿痛，破出粉汁或结屑等。医保目录内尚无对症药物。</a:t>
            </a:r>
          </a:p>
        </p:txBody>
      </p:sp>
      <p:sp>
        <p:nvSpPr>
          <p:cNvPr id="158" name="rect 158"/>
          <p:cNvSpPr/>
          <p:nvPr/>
        </p:nvSpPr>
        <p:spPr>
          <a:xfrm>
            <a:off x="11856719" y="0"/>
            <a:ext cx="335280" cy="685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0"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160" name="rect 160"/>
          <p:cNvSpPr/>
          <p:nvPr/>
        </p:nvSpPr>
        <p:spPr>
          <a:xfrm>
            <a:off x="0" y="0"/>
            <a:ext cx="335279" cy="685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0"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pic>
        <p:nvPicPr>
          <p:cNvPr id="162" name="picture 16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0" y="6759253"/>
            <a:ext cx="12192000" cy="98746"/>
          </a:xfrm>
          <a:prstGeom prst="rect">
            <a:avLst/>
          </a:prstGeom>
        </p:spPr>
      </p:pic>
      <p:sp>
        <p:nvSpPr>
          <p:cNvPr id="164" name="textbox 164"/>
          <p:cNvSpPr/>
          <p:nvPr/>
        </p:nvSpPr>
        <p:spPr>
          <a:xfrm>
            <a:off x="0" y="400531"/>
            <a:ext cx="1595755" cy="73786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marL="673100" algn="l" rtl="0" eaLnBrk="0">
              <a:lnSpc>
                <a:spcPts val="5445"/>
              </a:lnSpc>
            </a:pPr>
            <a:r>
              <a:rPr sz="3900" b="1" kern="0" spc="-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03</a:t>
            </a:r>
            <a:endParaRPr sz="3900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/>
              <a:ea typeface="Arial" panose="020B0604020202020204"/>
              <a:cs typeface="Arial" panose="020B0604020202020204"/>
            </a:endParaRPr>
          </a:p>
        </p:txBody>
      </p:sp>
      <p:sp>
        <p:nvSpPr>
          <p:cNvPr id="168" name="textbox 168"/>
          <p:cNvSpPr/>
          <p:nvPr/>
        </p:nvSpPr>
        <p:spPr>
          <a:xfrm>
            <a:off x="1842160" y="520179"/>
            <a:ext cx="1390650" cy="49593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8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88000"/>
              </a:lnSpc>
            </a:pPr>
            <a:r>
              <a:rPr sz="3500" b="1" kern="0" spc="70" dirty="0">
                <a:solidFill>
                  <a:schemeClr val="tx2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有效性</a:t>
            </a:r>
            <a:endParaRPr sz="3500" dirty="0">
              <a:solidFill>
                <a:schemeClr val="tx2">
                  <a:lumMod val="5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72" name="textbox 172"/>
          <p:cNvSpPr/>
          <p:nvPr/>
        </p:nvSpPr>
        <p:spPr>
          <a:xfrm>
            <a:off x="3541395" y="424815"/>
            <a:ext cx="1283970" cy="62865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22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74" name="textbox 174"/>
          <p:cNvSpPr/>
          <p:nvPr/>
        </p:nvSpPr>
        <p:spPr>
          <a:xfrm>
            <a:off x="3478530" y="570865"/>
            <a:ext cx="592455" cy="43751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9000"/>
              </a:lnSpc>
            </a:pPr>
            <a:endParaRPr sz="3500" dirty="0">
              <a:latin typeface="Arial" panose="020B0604020202020204"/>
              <a:ea typeface="Arial" panose="020B0604020202020204"/>
              <a:cs typeface="Arial" panose="020B0604020202020204"/>
            </a:endParaRPr>
          </a:p>
        </p:txBody>
      </p:sp>
      <p:sp>
        <p:nvSpPr>
          <p:cNvPr id="7" name="textbox 152"/>
          <p:cNvSpPr/>
          <p:nvPr/>
        </p:nvSpPr>
        <p:spPr>
          <a:xfrm>
            <a:off x="854075" y="3673475"/>
            <a:ext cx="10234930" cy="54102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9000"/>
              </a:lnSpc>
            </a:pPr>
            <a:endParaRPr sz="200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0" lvl="1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1.</a:t>
            </a:r>
            <a:r>
              <a:rPr lang="zh-CN" altLang="en-US" sz="1400" b="1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中医皮肤科常见病诊疗指南</a:t>
            </a:r>
            <a:r>
              <a:rPr lang="en-US" altLang="zh-CN" sz="1400" b="1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en-US" altLang="zh-CN" sz="1400" b="1" baseline="300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1 </a:t>
            </a:r>
            <a:r>
              <a:rPr lang="en-US" altLang="zh-CN" sz="1400" b="1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2. </a:t>
            </a:r>
            <a:r>
              <a:rPr lang="zh-CN" altLang="en-US" sz="1400" b="1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中国痤疮治疗指南（</a:t>
            </a:r>
            <a:r>
              <a:rPr lang="en-US" altLang="zh-CN" sz="1400" b="1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2019</a:t>
            </a:r>
            <a:r>
              <a:rPr lang="zh-CN" altLang="en-US" sz="1400" b="1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修订版）</a:t>
            </a:r>
            <a:r>
              <a:rPr lang="en-US" altLang="zh-CN" sz="1400" b="1" baseline="300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2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867723" y="6020151"/>
            <a:ext cx="9236710" cy="57975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algn="l">
              <a:lnSpc>
                <a:spcPct val="150000"/>
              </a:lnSpc>
            </a:pPr>
            <a:r>
              <a:rPr lang="en-US" altLang="zh-CN" sz="12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1. </a:t>
            </a:r>
            <a:r>
              <a:rPr lang="zh-CN" altLang="en-US" sz="12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中华中医药学会. 中医皮肤科常见病诊疗指南——肺风粉刺: ZYYXH/T345-2012. [S].   2012: 8-11.</a:t>
            </a:r>
            <a:r>
              <a:rPr lang="en-US" altLang="zh-CN" sz="12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</a:p>
          <a:p>
            <a:pPr algn="l">
              <a:lnSpc>
                <a:spcPct val="150000"/>
              </a:lnSpc>
            </a:pPr>
            <a:r>
              <a:rPr lang="en-US" altLang="zh-CN" sz="12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2. </a:t>
            </a:r>
            <a:r>
              <a:rPr lang="zh-CN" altLang="en-US" sz="12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鞠强</a:t>
            </a:r>
            <a:r>
              <a:rPr lang="en-US" altLang="zh-CN" sz="12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.</a:t>
            </a:r>
            <a:r>
              <a:rPr lang="zh-CN" altLang="en-US" sz="12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中国痤疮治疗指南（</a:t>
            </a:r>
            <a:r>
              <a:rPr lang="en-US" altLang="zh-CN" sz="12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2019</a:t>
            </a:r>
            <a:r>
              <a:rPr lang="zh-CN" altLang="en-US" sz="12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修订版）</a:t>
            </a:r>
            <a:r>
              <a:rPr lang="en-US" altLang="zh-CN" sz="12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[J].</a:t>
            </a:r>
            <a:r>
              <a:rPr lang="zh-CN" altLang="en-US" sz="12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临床皮肤科杂志</a:t>
            </a:r>
            <a:r>
              <a:rPr lang="en-US" altLang="zh-CN" sz="12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,2019,48(09):583-588. DOI:10.16761/</a:t>
            </a:r>
            <a:r>
              <a:rPr lang="en-US" altLang="zh-CN" sz="1200" dirty="0" err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j.cnki</a:t>
            </a:r>
            <a:r>
              <a:rPr lang="en-US" altLang="zh-CN" sz="12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. 1000-4963.2019.09.020.</a:t>
            </a:r>
            <a:endParaRPr lang="en-US" altLang="zh-CN" sz="1200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endParaRPr lang="en-US" altLang="zh-CN" sz="1200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6" name="textbox 152"/>
          <p:cNvSpPr/>
          <p:nvPr/>
        </p:nvSpPr>
        <p:spPr>
          <a:xfrm>
            <a:off x="943610" y="5226685"/>
            <a:ext cx="10234930" cy="54102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9000"/>
              </a:lnSpc>
            </a:pPr>
            <a:endParaRPr sz="200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0" lvl="1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4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基于专家审评意见和审评结论，现有研究和数据支持枇杷清肺</a:t>
            </a:r>
            <a:r>
              <a:rPr lang="zh-CN" altLang="en-US" sz="14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饮</a:t>
            </a:r>
            <a:r>
              <a:rPr lang="zh-CN" altLang="en-US" sz="14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颗粒按照中药 3.1 类按古代经典名方目录管理的中药复方制剂上市。</a:t>
            </a:r>
          </a:p>
        </p:txBody>
      </p:sp>
      <p:sp>
        <p:nvSpPr>
          <p:cNvPr id="9" name="圆角矩形 8"/>
          <p:cNvSpPr/>
          <p:nvPr/>
        </p:nvSpPr>
        <p:spPr>
          <a:xfrm>
            <a:off x="728980" y="3306445"/>
            <a:ext cx="10658475" cy="1021080"/>
          </a:xfrm>
          <a:prstGeom prst="round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圆角矩形 9"/>
          <p:cNvSpPr/>
          <p:nvPr/>
        </p:nvSpPr>
        <p:spPr>
          <a:xfrm>
            <a:off x="725805" y="1819275"/>
            <a:ext cx="10659110" cy="943610"/>
          </a:xfrm>
          <a:prstGeom prst="round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圆角矩形 10"/>
          <p:cNvSpPr/>
          <p:nvPr/>
        </p:nvSpPr>
        <p:spPr>
          <a:xfrm>
            <a:off x="732155" y="4871085"/>
            <a:ext cx="10658475" cy="981075"/>
          </a:xfrm>
          <a:prstGeom prst="round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圆角矩形 11"/>
          <p:cNvSpPr/>
          <p:nvPr/>
        </p:nvSpPr>
        <p:spPr>
          <a:xfrm>
            <a:off x="888364" y="1466215"/>
            <a:ext cx="4570740" cy="70358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文本框 16"/>
          <p:cNvSpPr txBox="1"/>
          <p:nvPr/>
        </p:nvSpPr>
        <p:spPr>
          <a:xfrm>
            <a:off x="854074" y="1657985"/>
            <a:ext cx="4482201" cy="432435"/>
          </a:xfrm>
          <a:prstGeom prst="rect">
            <a:avLst/>
          </a:prstGeom>
        </p:spPr>
        <p:txBody>
          <a:bodyPr>
            <a:noAutofit/>
            <a:extLst>
              <a:ext uri="{4A0BC546-FE56-4ADE-93B0-CB8AF2F6F144}">
                <wpsdc:textFrameExt xmlns:wpsdc="http://www.wps.cn/officeDocument/2022/drawingmlCustomData" xmlns="" type="text"/>
              </a:ext>
            </a:extLst>
          </a:bodyPr>
          <a:lstStyle/>
          <a:p>
            <a:pPr algn="l"/>
            <a:r>
              <a:rPr b="1" kern="0" spc="9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与对照药品</a:t>
            </a:r>
            <a:r>
              <a:rPr lang="zh-CN" b="1" kern="0" spc="9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相比</a:t>
            </a:r>
            <a:r>
              <a:rPr b="1" kern="0" spc="9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疗效方面</a:t>
            </a:r>
            <a:r>
              <a:rPr lang="zh-CN" b="1" kern="0" spc="9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的</a:t>
            </a:r>
            <a:r>
              <a:rPr b="1" kern="0" spc="9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优势</a:t>
            </a:r>
            <a:r>
              <a:rPr lang="zh-CN" b="1" kern="0" spc="9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和</a:t>
            </a:r>
            <a:r>
              <a:rPr lang="zh-CN" altLang="en-US" b="1" kern="0" spc="9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不足</a:t>
            </a:r>
            <a:endParaRPr lang="zh-CN" altLang="en-US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18" name="圆角矩形 17"/>
          <p:cNvSpPr/>
          <p:nvPr/>
        </p:nvSpPr>
        <p:spPr>
          <a:xfrm>
            <a:off x="854075" y="3061970"/>
            <a:ext cx="4577734" cy="70358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圆角矩形 18"/>
          <p:cNvSpPr/>
          <p:nvPr/>
        </p:nvSpPr>
        <p:spPr>
          <a:xfrm>
            <a:off x="854074" y="4523105"/>
            <a:ext cx="4523143" cy="70358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rtl="0" eaLnBrk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国家药品审评中心《技术审评报告》中</a:t>
            </a:r>
          </a:p>
          <a:p>
            <a:pPr marL="0" lvl="1" rtl="0" eaLnBrk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关于本品有效性的描述</a:t>
            </a:r>
          </a:p>
        </p:txBody>
      </p:sp>
      <p:sp>
        <p:nvSpPr>
          <p:cNvPr id="20" name="文本框 19"/>
          <p:cNvSpPr txBox="1"/>
          <p:nvPr/>
        </p:nvSpPr>
        <p:spPr>
          <a:xfrm>
            <a:off x="1326515" y="3265805"/>
            <a:ext cx="2851150" cy="368300"/>
          </a:xfrm>
          <a:prstGeom prst="rect">
            <a:avLst/>
          </a:prstGeom>
        </p:spPr>
        <p:txBody>
          <a:bodyPr wrap="square">
            <a:spAutoFit/>
            <a:extLst>
              <a:ext uri="{4A0BC546-FE56-4ADE-93B0-CB8AF2F6F144}">
                <wpsdc:textFrameExt xmlns:wpsdc="http://www.wps.cn/officeDocument/2022/drawingmlCustomData" xmlns="" type="text"/>
              </a:ext>
            </a:extLst>
          </a:bodyPr>
          <a:lstStyle/>
          <a:p>
            <a:pPr algn="l"/>
            <a:r>
              <a:rPr b="1" kern="0" spc="9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临床指南/诊疗规范推荐</a:t>
            </a:r>
            <a:endParaRPr lang="zh-CN" altLang="en-US" sz="1800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ea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ath 114"/>
          <p:cNvSpPr/>
          <p:nvPr/>
        </p:nvSpPr>
        <p:spPr>
          <a:xfrm>
            <a:off x="685800" y="1772411"/>
            <a:ext cx="10866119" cy="365759"/>
          </a:xfrm>
          <a:custGeom>
            <a:avLst/>
            <a:gdLst/>
            <a:ahLst/>
            <a:cxnLst/>
            <a:rect l="0" t="0" r="0" b="0"/>
            <a:pathLst>
              <a:path w="17111" h="575">
                <a:moveTo>
                  <a:pt x="0" y="0"/>
                </a:moveTo>
                <a:lnTo>
                  <a:pt x="17111" y="0"/>
                </a:lnTo>
                <a:lnTo>
                  <a:pt x="17111" y="575"/>
                </a:lnTo>
                <a:lnTo>
                  <a:pt x="0" y="575"/>
                </a:lnTo>
                <a:lnTo>
                  <a:pt x="0" y="0"/>
                </a:lnTo>
                <a:close/>
              </a:path>
            </a:pathLst>
          </a:custGeom>
          <a:solidFill>
            <a:srgbClr val="8499D9">
              <a:alpha val="5098"/>
            </a:srgbClr>
          </a:solidFill>
          <a:ln w="0" cap="flat">
            <a:noFill/>
            <a:prstDash val="solid"/>
            <a:miter lim="0"/>
          </a:ln>
        </p:spPr>
        <p:txBody>
          <a:bodyPr rtlCol="0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16" name="table 116"/>
          <p:cNvGraphicFramePr>
            <a:graphicFrameLocks noGrp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580283692"/>
              </p:ext>
            </p:extLst>
          </p:nvPr>
        </p:nvGraphicFramePr>
        <p:xfrm>
          <a:off x="656590" y="1454925"/>
          <a:ext cx="10800715" cy="4918318"/>
        </p:xfrm>
        <a:graphic>
          <a:graphicData uri="http://schemas.openxmlformats.org/drawingml/2006/table">
            <a:tbl>
              <a:tblPr/>
              <a:tblGrid>
                <a:gridCol w="6896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7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67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921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540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1673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101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1365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0382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9578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682633">
                <a:tc gridSpan="10">
                  <a:txBody>
                    <a:bodyPr/>
                    <a:lstStyle/>
                    <a:p>
                      <a:pPr marL="420370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  <a:buNone/>
                      </a:pPr>
                      <a:endParaRPr lang="en-US" altLang="zh-CN" sz="700" b="1" kern="0" spc="90" dirty="0">
                        <a:solidFill>
                          <a:schemeClr val="accent1">
                            <a:alpha val="100000"/>
                          </a:schemeClr>
                        </a:solidFill>
                        <a:latin typeface="Arial" panose="020B0604020202020204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  <a:p>
                      <a:pPr marL="420370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zh-CN" altLang="zh-CN" sz="3200" b="1" kern="0" spc="9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临床有效性部分文献</a:t>
                      </a:r>
                      <a:endParaRPr lang="zh-CN" altLang="en-US" sz="3200" b="1" kern="0" spc="9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marL="0" marR="0" marT="0" marB="0">
                    <a:lnL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marL="0" marR="0" marT="0" marB="0">
                    <a:lnL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958B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marL="0" marR="0" marT="0" marB="0">
                    <a:lnL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958B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marL="0" marR="0" marT="0" marB="0">
                    <a:lnL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958B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marL="0" marR="0" marT="0" marB="0">
                    <a:lnL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958B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marL="0" marR="0" marT="0" marB="0">
                    <a:lnL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958B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marL="0" marR="0" marT="0" marB="0">
                    <a:lnL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958B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marL="0" marR="0" marT="0" marB="0">
                    <a:lnL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rgbClr val="1F5FBF"/>
                        </a:gs>
                        <a:gs pos="0">
                          <a:srgbClr val="1486CB"/>
                        </a:gs>
                        <a:gs pos="100000">
                          <a:srgbClr val="2A34B2"/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377"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435"/>
                        </a:lnSpc>
                        <a:buNone/>
                      </a:pPr>
                      <a:endParaRPr lang="zh-CN" altLang="en-US"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435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435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435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435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435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435"/>
                        </a:lnSpc>
                        <a:buNone/>
                      </a:pPr>
                      <a:endParaRPr lang="zh-CN" altLang="en-US"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435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435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435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20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  <a:buNone/>
                      </a:pPr>
                      <a:endParaRPr lang="zh-CN" altLang="en-US" sz="12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12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0380">
                <a:tc>
                  <a:txBody>
                    <a:bodyPr/>
                    <a:lstStyle/>
                    <a:p>
                      <a:pPr algn="ctr" rtl="0" eaLnBrk="0" fontAlgn="b">
                        <a:lnSpc>
                          <a:spcPct val="113000"/>
                        </a:lnSpc>
                        <a:buNone/>
                      </a:pPr>
                      <a:r>
                        <a:rPr lang="zh-CN" altLang="en-US" sz="1400" b="1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序号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6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eaLnBrk="0" fontAlgn="b">
                        <a:lnSpc>
                          <a:spcPct val="113000"/>
                        </a:lnSpc>
                      </a:pPr>
                      <a:r>
                        <a:rPr lang="zh-CN" sz="1400" b="1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患者类型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6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eaLnBrk="0" fontAlgn="b">
                        <a:lnSpc>
                          <a:spcPct val="100000"/>
                        </a:lnSpc>
                      </a:pPr>
                      <a:r>
                        <a:rPr sz="1400" b="1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文献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6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eaLnBrk="0" fontAlgn="b">
                        <a:lnSpc>
                          <a:spcPct val="114000"/>
                        </a:lnSpc>
                      </a:pPr>
                      <a:r>
                        <a:rPr sz="1400" b="1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年份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6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eaLnBrk="0" fontAlgn="b">
                        <a:lnSpc>
                          <a:spcPct val="100000"/>
                        </a:lnSpc>
                      </a:pPr>
                      <a:endParaRPr sz="900" b="1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ctr" rtl="0" eaLnBrk="0" fontAlgn="b">
                        <a:lnSpc>
                          <a:spcPct val="7000"/>
                        </a:lnSpc>
                      </a:pPr>
                      <a:r>
                        <a:rPr sz="1400" b="1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样本量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6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eaLnBrk="0" fontAlgn="b">
                        <a:lnSpc>
                          <a:spcPct val="101000"/>
                        </a:lnSpc>
                      </a:pPr>
                      <a:r>
                        <a:rPr lang="zh-CN" sz="1400" b="1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对照方案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6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eaLnBrk="0" fontAlgn="b">
                        <a:lnSpc>
                          <a:spcPct val="101000"/>
                        </a:lnSpc>
                      </a:pPr>
                      <a:r>
                        <a:rPr lang="zh-CN" sz="1400" b="1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疗程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6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eaLnBrk="0" fontAlgn="b">
                        <a:lnSpc>
                          <a:spcPct val="100000"/>
                        </a:lnSpc>
                      </a:pPr>
                      <a:r>
                        <a:rPr lang="zh-CN" sz="1400" b="1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试验组</a:t>
                      </a:r>
                      <a:r>
                        <a:rPr sz="1400" b="1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有效率</a:t>
                      </a:r>
                      <a:endParaRPr lang="zh-CN" sz="1400" b="1" kern="0" spc="-10" dirty="0">
                        <a:solidFill>
                          <a:srgbClr val="000000">
                            <a:alpha val="100000"/>
                          </a:srgbClr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6E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eaLnBrk="0" fontAlgn="b">
                        <a:lnSpc>
                          <a:spcPct val="100000"/>
                        </a:lnSpc>
                      </a:pPr>
                      <a:r>
                        <a:rPr lang="zh-CN" sz="1400" b="1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对照组有效率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6E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6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6405">
                <a:tc>
                  <a:txBody>
                    <a:bodyPr/>
                    <a:lstStyle/>
                    <a:p>
                      <a:pPr marL="295275" algn="l" rtl="0" eaLnBrk="0">
                        <a:lnSpc>
                          <a:spcPts val="1285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</a:pPr>
                      <a:r>
                        <a:rPr lang="en-US" altLang="en-US" sz="1200" b="0" kern="0" spc="40" dirty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9FD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 rtl="0" eaLnBrk="0" fontAlgn="auto">
                        <a:lnSpc>
                          <a:spcPts val="1285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</a:pPr>
                      <a:r>
                        <a:rPr lang="zh-CN" altLang="en-US" sz="1200" b="1" kern="0" spc="40" dirty="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肺风粉刺</a:t>
                      </a:r>
                      <a:endParaRPr lang="en-US" sz="1200" b="1" kern="0" spc="40" dirty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  <a:sym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9FD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l" rtl="0" eaLnBrk="0" fontAlgn="auto">
                        <a:lnSpc>
                          <a:spcPts val="1285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</a:pPr>
                      <a:r>
                        <a:rPr lang="en-US" sz="1200" kern="0" spc="40" dirty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《</a:t>
                      </a:r>
                      <a:r>
                        <a:rPr lang="zh-CN" altLang="en-US" sz="1200" kern="0" spc="40" dirty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古代经典名方枇杷清肺饮治疗肺风粉刺的临床疗效评价研究 </a:t>
                      </a:r>
                      <a:r>
                        <a:rPr lang="en-US" sz="1200" kern="0" spc="40" dirty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》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9FD"/>
                    </a:solidFill>
                  </a:tcPr>
                </a:tc>
                <a:tc>
                  <a:txBody>
                    <a:bodyPr/>
                    <a:lstStyle/>
                    <a:p>
                      <a:pPr marL="295275" algn="l" rtl="0" eaLnBrk="0">
                        <a:lnSpc>
                          <a:spcPts val="1285"/>
                        </a:lnSpc>
                        <a:buClrTx/>
                        <a:buSzTx/>
                        <a:buFontTx/>
                        <a:buNone/>
                      </a:pPr>
                      <a:r>
                        <a:rPr lang="en-US" sz="12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2026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9FD"/>
                    </a:solidFill>
                  </a:tcPr>
                </a:tc>
                <a:tc>
                  <a:txBody>
                    <a:bodyPr/>
                    <a:lstStyle/>
                    <a:p>
                      <a:pPr marL="295275" algn="l" rtl="0" eaLnBrk="0">
                        <a:lnSpc>
                          <a:spcPts val="1285"/>
                        </a:lnSpc>
                        <a:buClrTx/>
                        <a:buSzTx/>
                        <a:buFontTx/>
                        <a:buNone/>
                      </a:pPr>
                      <a:r>
                        <a:rPr lang="en-US" sz="12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60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9FD"/>
                    </a:solidFill>
                  </a:tcPr>
                </a:tc>
                <a:tc>
                  <a:txBody>
                    <a:bodyPr/>
                    <a:lstStyle/>
                    <a:p>
                      <a:pPr marL="295275" algn="l" rtl="0" eaLnBrk="0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</a:pPr>
                      <a:r>
                        <a:rPr lang="zh-CN" altLang="en-US" sz="12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枇杷清肺饮</a:t>
                      </a:r>
                      <a:r>
                        <a:rPr lang="en-US" altLang="zh-CN" sz="12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+</a:t>
                      </a:r>
                      <a:r>
                        <a:rPr lang="zh-CN" altLang="en-US" sz="12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阿达帕林凝胶</a:t>
                      </a:r>
                      <a:r>
                        <a:rPr lang="en-US" altLang="zh-CN" sz="12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+</a:t>
                      </a:r>
                      <a:r>
                        <a:rPr lang="zh-CN" altLang="en-US" sz="12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盐酸米诺环素胶囊</a:t>
                      </a:r>
                      <a:endParaRPr lang="en-US" altLang="zh-CN" sz="1200" kern="0" spc="40" dirty="0">
                        <a:solidFill>
                          <a:srgbClr val="000000">
                            <a:alpha val="100000"/>
                          </a:srgbClr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  <a:p>
                      <a:pPr marL="295275" algn="l" rtl="0" eaLnBrk="0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</a:pPr>
                      <a:r>
                        <a:rPr lang="zh-CN" altLang="en-US" sz="12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阿达帕林凝胶</a:t>
                      </a:r>
                      <a:r>
                        <a:rPr lang="en-US" altLang="zh-CN" sz="12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+</a:t>
                      </a:r>
                      <a:r>
                        <a:rPr lang="zh-CN" altLang="en-US" sz="12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盐酸米诺环素胶囊</a:t>
                      </a:r>
                      <a:endParaRPr lang="en-US" sz="1200" kern="0" spc="40" dirty="0">
                        <a:solidFill>
                          <a:srgbClr val="000000">
                            <a:alpha val="100000"/>
                          </a:srgbClr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9FD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 rtl="0" eaLnBrk="0" fontAlgn="auto">
                        <a:lnSpc>
                          <a:spcPts val="1285"/>
                        </a:lnSpc>
                        <a:buClrTx/>
                        <a:buSzTx/>
                        <a:buFontTx/>
                        <a:buNone/>
                      </a:pPr>
                      <a:r>
                        <a:rPr lang="en-US" sz="12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8</a:t>
                      </a:r>
                      <a:r>
                        <a:rPr lang="zh-CN" altLang="en-US" sz="12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周</a:t>
                      </a:r>
                      <a:endParaRPr lang="en-US" sz="1200" kern="0" spc="40" dirty="0">
                        <a:solidFill>
                          <a:srgbClr val="000000">
                            <a:alpha val="100000"/>
                          </a:srgbClr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9FD"/>
                    </a:solidFill>
                  </a:tcPr>
                </a:tc>
                <a:tc>
                  <a:txBody>
                    <a:bodyPr/>
                    <a:lstStyle/>
                    <a:p>
                      <a:pPr marL="295275" algn="l" rtl="0" eaLnBrk="0">
                        <a:lnSpc>
                          <a:spcPts val="1285"/>
                        </a:lnSpc>
                        <a:buClrTx/>
                        <a:buSzTx/>
                        <a:buFontTx/>
                        <a:buNone/>
                      </a:pPr>
                      <a:r>
                        <a:rPr lang="en-US" sz="1200" b="0" kern="0" spc="40" dirty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91.67%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9F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295275" algn="l" rtl="0" eaLnBrk="0">
                        <a:lnSpc>
                          <a:spcPts val="1285"/>
                        </a:lnSpc>
                        <a:buClrTx/>
                        <a:buSzTx/>
                        <a:buFontTx/>
                        <a:buNone/>
                      </a:pPr>
                      <a:r>
                        <a:rPr lang="en-US" sz="1200" b="0" kern="0" spc="4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78.33%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9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 marL="295275" algn="l" rtl="0" eaLnBrk="0">
                        <a:lnSpc>
                          <a:spcPts val="1285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</a:pPr>
                      <a:r>
                        <a:rPr lang="en-US" altLang="en-US" sz="1200" b="0" kern="0" spc="40" dirty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9FD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 rtl="0" eaLnBrk="0" fontAlgn="auto">
                        <a:lnSpc>
                          <a:spcPts val="1285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</a:pPr>
                      <a:r>
                        <a:rPr lang="zh-CN" altLang="en-US" sz="1200" b="1" kern="0" spc="40" dirty="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肺经风热型痤疮</a:t>
                      </a:r>
                      <a:endParaRPr lang="en-US" sz="1200" b="1" kern="0" spc="40" dirty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  <a:sym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9FD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l" rtl="0" eaLnBrk="0" fontAlgn="auto">
                        <a:lnSpc>
                          <a:spcPts val="1285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</a:pPr>
                      <a:r>
                        <a:rPr lang="en-US" sz="1200" kern="0" spc="40" dirty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《</a:t>
                      </a:r>
                      <a:r>
                        <a:rPr lang="zh-CN" altLang="en-US" sz="1200" kern="0" spc="40" dirty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枇杷清肺饮加减联合肤痔清软膏治疗肺经风热型痤疮临床观察</a:t>
                      </a:r>
                      <a:r>
                        <a:rPr lang="en-US" sz="1200" kern="0" spc="40" dirty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》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9FD"/>
                    </a:solidFill>
                  </a:tcPr>
                </a:tc>
                <a:tc>
                  <a:txBody>
                    <a:bodyPr/>
                    <a:lstStyle/>
                    <a:p>
                      <a:pPr marL="295275" algn="l" rtl="0" eaLnBrk="0">
                        <a:lnSpc>
                          <a:spcPts val="1285"/>
                        </a:lnSpc>
                        <a:buClrTx/>
                        <a:buSzTx/>
                        <a:buFontTx/>
                        <a:buNone/>
                      </a:pPr>
                      <a:r>
                        <a:rPr lang="en-US" sz="12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2026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9FD"/>
                    </a:solidFill>
                  </a:tcPr>
                </a:tc>
                <a:tc>
                  <a:txBody>
                    <a:bodyPr/>
                    <a:lstStyle/>
                    <a:p>
                      <a:pPr marL="295275" algn="l" rtl="0" eaLnBrk="0">
                        <a:lnSpc>
                          <a:spcPts val="1285"/>
                        </a:lnSpc>
                        <a:buClrTx/>
                        <a:buSzTx/>
                        <a:buFontTx/>
                        <a:buNone/>
                      </a:pPr>
                      <a:r>
                        <a:rPr lang="en-US" sz="12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32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9FD"/>
                    </a:solidFill>
                  </a:tcPr>
                </a:tc>
                <a:tc>
                  <a:txBody>
                    <a:bodyPr/>
                    <a:lstStyle/>
                    <a:p>
                      <a:pPr marL="295275" marR="0" indent="0" algn="l" defTabSz="914400" rtl="0" eaLnBrk="0" fontAlgn="auto" latinLnBrk="0" hangingPunct="1">
                        <a:lnSpc>
                          <a:spcPts val="128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枇杷清肺饮</a:t>
                      </a:r>
                      <a:r>
                        <a:rPr lang="en-US" altLang="zh-CN" sz="12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+</a:t>
                      </a:r>
                      <a:r>
                        <a:rPr lang="zh-CN" altLang="en-US" sz="1200" kern="0" spc="40" dirty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肤痔清软膏</a:t>
                      </a:r>
                      <a:r>
                        <a:rPr lang="en-US" altLang="zh-CN" sz="1200" kern="0" spc="40" dirty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+</a:t>
                      </a:r>
                      <a:r>
                        <a:rPr lang="zh-CN" altLang="en-US" sz="12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异维 </a:t>
                      </a:r>
                      <a:r>
                        <a:rPr lang="en-US" altLang="zh-CN" sz="12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A </a:t>
                      </a:r>
                      <a:r>
                        <a:rPr lang="zh-CN" altLang="en-US" sz="12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酸软胶囊</a:t>
                      </a:r>
                      <a:r>
                        <a:rPr lang="en-US" altLang="zh-CN" sz="12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+</a:t>
                      </a:r>
                      <a:r>
                        <a:rPr lang="zh-CN" altLang="en-US" sz="12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阿达帕林凝胶</a:t>
                      </a:r>
                      <a:endParaRPr lang="en-US" altLang="zh-CN" sz="1200" kern="0" spc="40" dirty="0">
                        <a:solidFill>
                          <a:srgbClr val="000000">
                            <a:alpha val="100000"/>
                          </a:srgbClr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  <a:p>
                      <a:pPr marL="295275" algn="l" rtl="0" eaLnBrk="0">
                        <a:lnSpc>
                          <a:spcPts val="1285"/>
                        </a:lnSpc>
                        <a:buClrTx/>
                        <a:buSzTx/>
                        <a:buFontTx/>
                        <a:buNone/>
                      </a:pPr>
                      <a:r>
                        <a:rPr lang="zh-CN" altLang="en-US" sz="12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异维 </a:t>
                      </a:r>
                      <a:r>
                        <a:rPr lang="en-US" altLang="zh-CN" sz="12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A </a:t>
                      </a:r>
                      <a:r>
                        <a:rPr lang="zh-CN" altLang="en-US" sz="12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酸软胶囊</a:t>
                      </a:r>
                      <a:r>
                        <a:rPr lang="en-US" altLang="zh-CN" sz="12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+</a:t>
                      </a:r>
                      <a:r>
                        <a:rPr lang="zh-CN" altLang="en-US" sz="12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阿达帕林凝胶</a:t>
                      </a:r>
                      <a:endParaRPr lang="en-US" sz="1200" kern="0" spc="40" dirty="0">
                        <a:solidFill>
                          <a:srgbClr val="000000">
                            <a:alpha val="100000"/>
                          </a:srgbClr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9FD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 rtl="0" eaLnBrk="0" fontAlgn="auto">
                        <a:lnSpc>
                          <a:spcPts val="1285"/>
                        </a:lnSpc>
                        <a:buClrTx/>
                        <a:buSzTx/>
                        <a:buFontTx/>
                        <a:buNone/>
                      </a:pPr>
                      <a:r>
                        <a:rPr lang="en-US" sz="12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4</a:t>
                      </a:r>
                      <a:r>
                        <a:rPr lang="zh-CN" altLang="en-US" sz="12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周</a:t>
                      </a:r>
                      <a:endParaRPr lang="en-US" sz="1200" kern="0" spc="40" dirty="0">
                        <a:solidFill>
                          <a:srgbClr val="000000">
                            <a:alpha val="100000"/>
                          </a:srgbClr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9FD"/>
                    </a:solidFill>
                  </a:tcPr>
                </a:tc>
                <a:tc>
                  <a:txBody>
                    <a:bodyPr/>
                    <a:lstStyle/>
                    <a:p>
                      <a:pPr marL="295275" algn="l" rtl="0" eaLnBrk="0">
                        <a:lnSpc>
                          <a:spcPts val="1285"/>
                        </a:lnSpc>
                        <a:buClrTx/>
                        <a:buSzTx/>
                        <a:buFontTx/>
                        <a:buNone/>
                      </a:pPr>
                      <a:r>
                        <a:rPr lang="en-US" sz="1200" b="0" kern="0" spc="40" dirty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93.8%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9F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295275" algn="l" rtl="0" eaLnBrk="0">
                        <a:lnSpc>
                          <a:spcPts val="1285"/>
                        </a:lnSpc>
                        <a:buClrTx/>
                        <a:buSzTx/>
                        <a:buFontTx/>
                        <a:buNone/>
                      </a:pPr>
                      <a:r>
                        <a:rPr lang="en-US" sz="1200" b="0" kern="0" spc="4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75%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9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1160">
                <a:tc>
                  <a:txBody>
                    <a:bodyPr/>
                    <a:lstStyle/>
                    <a:p>
                      <a:pPr marL="295275" algn="l" rtl="0" eaLnBrk="0">
                        <a:lnSpc>
                          <a:spcPts val="1285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</a:pPr>
                      <a:r>
                        <a:rPr lang="en-US" altLang="en-US" sz="1200" b="0" kern="0" spc="40" dirty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9FD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 rtl="0" eaLnBrk="0" fontAlgn="auto">
                        <a:lnSpc>
                          <a:spcPts val="1285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</a:pPr>
                      <a:r>
                        <a:rPr lang="zh-CN" altLang="en-US" sz="1200" b="1" kern="0" spc="40" dirty="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痤疮</a:t>
                      </a:r>
                      <a:endParaRPr lang="en-US" sz="1200" b="1" kern="0" spc="40" dirty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  <a:sym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9FD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l" rtl="0" eaLnBrk="0" fontAlgn="auto">
                        <a:lnSpc>
                          <a:spcPts val="1285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</a:pPr>
                      <a:r>
                        <a:rPr lang="en-US" altLang="zh-CN" sz="1200" kern="0" spc="40" dirty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《</a:t>
                      </a:r>
                      <a:r>
                        <a:rPr lang="zh-CN" altLang="en-US" sz="1200" kern="0" spc="40" dirty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枇杷清肺饮加减联合罗红霉素对痤疮患者血清</a:t>
                      </a:r>
                      <a:r>
                        <a:rPr lang="en-US" altLang="zh-CN" sz="1200" kern="0" spc="40" dirty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CRP</a:t>
                      </a:r>
                      <a:r>
                        <a:rPr lang="zh-CN" altLang="en-US" sz="1200" kern="0" spc="40" dirty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、</a:t>
                      </a:r>
                      <a:r>
                        <a:rPr lang="en-US" altLang="zh-CN" sz="1200" kern="0" spc="40" dirty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IL-6</a:t>
                      </a:r>
                      <a:r>
                        <a:rPr lang="zh-CN" altLang="en-US" sz="1200" kern="0" spc="40" dirty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、</a:t>
                      </a:r>
                      <a:r>
                        <a:rPr lang="en-US" altLang="zh-CN" sz="1200" kern="0" spc="40" dirty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IL-8</a:t>
                      </a:r>
                      <a:r>
                        <a:rPr lang="zh-CN" altLang="en-US" sz="1200" kern="0" spc="40" dirty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水平的影响</a:t>
                      </a:r>
                      <a:r>
                        <a:rPr lang="en-US" altLang="zh-CN" sz="1200" kern="0" spc="40" dirty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》</a:t>
                      </a:r>
                      <a:endParaRPr lang="en-US" sz="1200" kern="0" spc="40" dirty="0">
                        <a:solidFill>
                          <a:schemeClr val="tx1">
                            <a:alpha val="100000"/>
                          </a:schemeClr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9FD"/>
                    </a:solidFill>
                  </a:tcPr>
                </a:tc>
                <a:tc>
                  <a:txBody>
                    <a:bodyPr/>
                    <a:lstStyle/>
                    <a:p>
                      <a:pPr marL="295275" algn="l" rtl="0" eaLnBrk="0">
                        <a:lnSpc>
                          <a:spcPts val="1285"/>
                        </a:lnSpc>
                        <a:buClrTx/>
                        <a:buSzTx/>
                        <a:buFontTx/>
                        <a:buNone/>
                      </a:pPr>
                      <a:r>
                        <a:rPr lang="en-US" sz="12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2025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9FD"/>
                    </a:solidFill>
                  </a:tcPr>
                </a:tc>
                <a:tc>
                  <a:txBody>
                    <a:bodyPr/>
                    <a:lstStyle/>
                    <a:p>
                      <a:pPr marL="295275" algn="l" rtl="0" eaLnBrk="0">
                        <a:lnSpc>
                          <a:spcPts val="1285"/>
                        </a:lnSpc>
                        <a:buClrTx/>
                        <a:buSzTx/>
                        <a:buFontTx/>
                        <a:buNone/>
                      </a:pPr>
                      <a:r>
                        <a:rPr lang="en-US" sz="12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43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9FD"/>
                    </a:solidFill>
                  </a:tcPr>
                </a:tc>
                <a:tc>
                  <a:txBody>
                    <a:bodyPr/>
                    <a:lstStyle/>
                    <a:p>
                      <a:pPr marL="295275" algn="l" rtl="0" eaLnBrk="0">
                        <a:lnSpc>
                          <a:spcPts val="1285"/>
                        </a:lnSpc>
                        <a:buClrTx/>
                        <a:buSzTx/>
                        <a:buFontTx/>
                        <a:buNone/>
                      </a:pPr>
                      <a:r>
                        <a:rPr lang="zh-CN" altLang="en-US" sz="12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枇杷清肺饮</a:t>
                      </a:r>
                      <a:r>
                        <a:rPr lang="en-US" altLang="zh-CN" sz="12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+</a:t>
                      </a:r>
                      <a:r>
                        <a:rPr lang="zh-CN" altLang="en-US" sz="12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罗红霉素</a:t>
                      </a:r>
                      <a:endParaRPr lang="en-US" altLang="zh-CN" sz="1200" kern="0" spc="40" dirty="0">
                        <a:solidFill>
                          <a:srgbClr val="000000">
                            <a:alpha val="100000"/>
                          </a:srgbClr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  <a:p>
                      <a:pPr marL="295275" algn="l" rtl="0" eaLnBrk="0">
                        <a:lnSpc>
                          <a:spcPts val="1285"/>
                        </a:lnSpc>
                        <a:buClrTx/>
                        <a:buSzTx/>
                        <a:buFontTx/>
                        <a:buNone/>
                      </a:pPr>
                      <a:r>
                        <a:rPr lang="zh-CN" altLang="en-US" sz="12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罗红霉素</a:t>
                      </a:r>
                      <a:endParaRPr lang="en-US" sz="1200" kern="0" spc="40" dirty="0">
                        <a:solidFill>
                          <a:srgbClr val="000000">
                            <a:alpha val="100000"/>
                          </a:srgbClr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9FD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 rtl="0" eaLnBrk="0" fontAlgn="auto">
                        <a:lnSpc>
                          <a:spcPts val="1285"/>
                        </a:lnSpc>
                        <a:buClrTx/>
                        <a:buSzTx/>
                        <a:buFontTx/>
                        <a:buNone/>
                      </a:pPr>
                      <a:r>
                        <a:rPr lang="en-US" sz="12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4</a:t>
                      </a:r>
                      <a:r>
                        <a:rPr lang="zh-CN" altLang="en-US" sz="12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周</a:t>
                      </a:r>
                      <a:endParaRPr lang="en-US" sz="1200" kern="0" spc="40" dirty="0">
                        <a:solidFill>
                          <a:srgbClr val="000000">
                            <a:alpha val="100000"/>
                          </a:srgbClr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9FD"/>
                    </a:solidFill>
                  </a:tcPr>
                </a:tc>
                <a:tc>
                  <a:txBody>
                    <a:bodyPr/>
                    <a:lstStyle/>
                    <a:p>
                      <a:pPr marL="295275" algn="l" rtl="0" eaLnBrk="0">
                        <a:lnSpc>
                          <a:spcPts val="1285"/>
                        </a:lnSpc>
                        <a:buClrTx/>
                        <a:buSzTx/>
                        <a:buFontTx/>
                        <a:buNone/>
                      </a:pPr>
                      <a:r>
                        <a:rPr lang="en-US" sz="1200" b="0" kern="0" spc="40" dirty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95.35%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9F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295275" algn="l" rtl="0" eaLnBrk="0">
                        <a:lnSpc>
                          <a:spcPts val="1285"/>
                        </a:lnSpc>
                        <a:buClrTx/>
                        <a:buSzTx/>
                        <a:buFontTx/>
                        <a:buNone/>
                      </a:pPr>
                      <a:r>
                        <a:rPr lang="en-US" sz="12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81.40%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9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marL="0" marR="0" marT="0" marB="0">
                    <a:lnL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15290">
                <a:tc>
                  <a:txBody>
                    <a:bodyPr/>
                    <a:lstStyle/>
                    <a:p>
                      <a:pPr marL="295275" algn="l" rtl="0" eaLnBrk="0">
                        <a:lnSpc>
                          <a:spcPts val="1285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</a:pPr>
                      <a:r>
                        <a:rPr lang="en-US" altLang="en-US" sz="1200" b="0" kern="0" spc="40" dirty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9FD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 rtl="0" eaLnBrk="0" fontAlgn="auto">
                        <a:lnSpc>
                          <a:spcPts val="1285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</a:pPr>
                      <a:r>
                        <a:rPr lang="en-US" sz="1200" b="1" kern="0" spc="40" dirty="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聚合型痤疮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9FD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l" rtl="0" eaLnBrk="0" fontAlgn="auto">
                        <a:lnSpc>
                          <a:spcPts val="1285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</a:pPr>
                      <a:r>
                        <a:rPr lang="en-US" sz="1200" kern="0" spc="40" dirty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《枇杷清肺饮加减联合异维A酸胶囊治疗聚合型痤疮疗效观察》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9FD"/>
                    </a:solidFill>
                  </a:tcPr>
                </a:tc>
                <a:tc>
                  <a:txBody>
                    <a:bodyPr/>
                    <a:lstStyle/>
                    <a:p>
                      <a:pPr marL="295275" algn="l" rtl="0" eaLnBrk="0">
                        <a:lnSpc>
                          <a:spcPts val="1285"/>
                        </a:lnSpc>
                        <a:buClrTx/>
                        <a:buSzTx/>
                        <a:buFontTx/>
                        <a:buNone/>
                      </a:pPr>
                      <a:r>
                        <a:rPr lang="en-US" sz="12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2025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9FD"/>
                    </a:solidFill>
                  </a:tcPr>
                </a:tc>
                <a:tc>
                  <a:txBody>
                    <a:bodyPr/>
                    <a:lstStyle/>
                    <a:p>
                      <a:pPr marL="295275" algn="l" rtl="0" eaLnBrk="0">
                        <a:lnSpc>
                          <a:spcPts val="1285"/>
                        </a:lnSpc>
                        <a:buClrTx/>
                        <a:buSzTx/>
                        <a:buFontTx/>
                        <a:buNone/>
                      </a:pPr>
                      <a:r>
                        <a:rPr lang="en-US" sz="12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52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9FD"/>
                    </a:solidFill>
                  </a:tcPr>
                </a:tc>
                <a:tc>
                  <a:txBody>
                    <a:bodyPr/>
                    <a:lstStyle/>
                    <a:p>
                      <a:pPr marL="295275" algn="l" rtl="0" eaLnBrk="0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</a:pPr>
                      <a:r>
                        <a:rPr lang="zh-CN" altLang="en-US" sz="12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枇杷清肺饮</a:t>
                      </a:r>
                      <a:r>
                        <a:rPr lang="en-US" altLang="zh-CN" sz="12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+</a:t>
                      </a:r>
                      <a:r>
                        <a:rPr lang="en-US" sz="12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异维A酸胶囊</a:t>
                      </a:r>
                    </a:p>
                    <a:p>
                      <a:pPr marL="295275" algn="l" rtl="0" eaLnBrk="0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</a:pPr>
                      <a:r>
                        <a:rPr lang="en-US" sz="12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异维A酸胶囊</a:t>
                      </a:r>
                      <a:endParaRPr lang="en-US" sz="1200" kern="0" spc="40" dirty="0">
                        <a:solidFill>
                          <a:srgbClr val="000000">
                            <a:alpha val="100000"/>
                          </a:srgbClr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9FD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 rtl="0" eaLnBrk="0" fontAlgn="auto">
                        <a:lnSpc>
                          <a:spcPts val="1285"/>
                        </a:lnSpc>
                        <a:buClrTx/>
                        <a:buSzTx/>
                        <a:buFontTx/>
                        <a:buNone/>
                      </a:pPr>
                      <a:r>
                        <a:rPr lang="en-US" sz="12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8周</a:t>
                      </a:r>
                      <a:endParaRPr lang="en-US" sz="1200" kern="0" spc="40" dirty="0">
                        <a:solidFill>
                          <a:srgbClr val="000000">
                            <a:alpha val="100000"/>
                          </a:srgbClr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9FD"/>
                    </a:solidFill>
                  </a:tcPr>
                </a:tc>
                <a:tc>
                  <a:txBody>
                    <a:bodyPr/>
                    <a:lstStyle/>
                    <a:p>
                      <a:pPr marL="295275" algn="l" rtl="0" eaLnBrk="0">
                        <a:lnSpc>
                          <a:spcPts val="1285"/>
                        </a:lnSpc>
                        <a:buClrTx/>
                        <a:buSzTx/>
                        <a:buFontTx/>
                        <a:buNone/>
                      </a:pPr>
                      <a:r>
                        <a:rPr lang="en-US" sz="1200" b="0" kern="0" spc="40" dirty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96.15%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9F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295275" algn="l" rtl="0" eaLnBrk="0">
                        <a:lnSpc>
                          <a:spcPts val="1285"/>
                        </a:lnSpc>
                        <a:buClrTx/>
                        <a:buSzTx/>
                        <a:buFontTx/>
                        <a:buNone/>
                      </a:pPr>
                      <a:r>
                        <a:rPr lang="en-US" sz="1200" b="0" kern="0" spc="4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82.69%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9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marL="295275" algn="l" rtl="0" eaLnBrk="0">
                        <a:lnSpc>
                          <a:spcPts val="1285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</a:pPr>
                      <a:r>
                        <a:rPr lang="en-US" altLang="en-US" sz="1200" b="0" kern="0" spc="40" dirty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9FD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 rtl="0" eaLnBrk="0" fontAlgn="auto">
                        <a:lnSpc>
                          <a:spcPts val="1285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</a:pPr>
                      <a:r>
                        <a:rPr lang="zh-CN" altLang="en-US" sz="1200" b="1" kern="0" spc="40" dirty="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肺经风热型痤疮</a:t>
                      </a:r>
                      <a:endParaRPr lang="zh-CN" altLang="en-US" sz="1200" b="1" kern="0" spc="40" dirty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  <a:sym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9FD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l" rtl="0" eaLnBrk="0" fontAlgn="auto">
                        <a:lnSpc>
                          <a:spcPts val="1285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</a:pPr>
                      <a:r>
                        <a:rPr lang="en-US" altLang="zh-CN" sz="1200" kern="0" spc="40" dirty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《</a:t>
                      </a:r>
                      <a:r>
                        <a:rPr lang="zh-CN" altLang="en-US" sz="1200" kern="0" spc="40" dirty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枇杷清肺饮加减治疗肺经风热型痤疮 </a:t>
                      </a:r>
                      <a:r>
                        <a:rPr lang="en-US" altLang="zh-CN" sz="1200" kern="0" spc="40" dirty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48 </a:t>
                      </a:r>
                      <a:r>
                        <a:rPr lang="zh-CN" altLang="en-US" sz="1200" kern="0" spc="40" dirty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例疗效观察</a:t>
                      </a:r>
                      <a:r>
                        <a:rPr lang="en-US" altLang="zh-CN" sz="1200" kern="0" spc="40" dirty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》</a:t>
                      </a:r>
                      <a:endParaRPr lang="en-US" sz="1200" kern="0" spc="40" dirty="0">
                        <a:solidFill>
                          <a:schemeClr val="tx1">
                            <a:alpha val="100000"/>
                          </a:schemeClr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9FD"/>
                    </a:solidFill>
                  </a:tcPr>
                </a:tc>
                <a:tc>
                  <a:txBody>
                    <a:bodyPr/>
                    <a:lstStyle/>
                    <a:p>
                      <a:pPr marL="295275" algn="l" rtl="0" eaLnBrk="0">
                        <a:lnSpc>
                          <a:spcPts val="1285"/>
                        </a:lnSpc>
                        <a:buClrTx/>
                        <a:buSzTx/>
                        <a:buFontTx/>
                        <a:buNone/>
                      </a:pPr>
                      <a:r>
                        <a:rPr lang="en-US" sz="12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2024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9FD"/>
                    </a:solidFill>
                  </a:tcPr>
                </a:tc>
                <a:tc>
                  <a:txBody>
                    <a:bodyPr/>
                    <a:lstStyle/>
                    <a:p>
                      <a:pPr marL="295275" algn="l" rtl="0" eaLnBrk="0">
                        <a:lnSpc>
                          <a:spcPts val="1285"/>
                        </a:lnSpc>
                        <a:buClrTx/>
                        <a:buSzTx/>
                        <a:buFontTx/>
                        <a:buNone/>
                      </a:pPr>
                      <a:r>
                        <a:rPr lang="en-US" sz="12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48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9FD"/>
                    </a:solidFill>
                  </a:tcPr>
                </a:tc>
                <a:tc>
                  <a:txBody>
                    <a:bodyPr/>
                    <a:lstStyle/>
                    <a:p>
                      <a:pPr marL="295275" algn="l" rtl="0" eaLnBrk="0">
                        <a:lnSpc>
                          <a:spcPts val="1285"/>
                        </a:lnSpc>
                        <a:buClrTx/>
                        <a:buSzTx/>
                        <a:buFontTx/>
                        <a:buNone/>
                      </a:pPr>
                      <a:r>
                        <a:rPr lang="zh-CN" altLang="en-US" sz="12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枇杷清肺饮</a:t>
                      </a:r>
                      <a:endParaRPr lang="en-US" altLang="zh-CN" sz="1200" kern="0" spc="40" dirty="0">
                        <a:solidFill>
                          <a:srgbClr val="000000">
                            <a:alpha val="100000"/>
                          </a:srgbClr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  <a:p>
                      <a:pPr marL="295275" algn="l" rtl="0" eaLnBrk="0">
                        <a:lnSpc>
                          <a:spcPts val="1285"/>
                        </a:lnSpc>
                        <a:buClrTx/>
                        <a:buSzTx/>
                        <a:buFontTx/>
                        <a:buNone/>
                      </a:pPr>
                      <a:r>
                        <a:rPr lang="zh-CN" altLang="en-US" sz="12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盐酸多西环素片</a:t>
                      </a:r>
                      <a:endParaRPr lang="en-US" sz="1200" kern="0" spc="40" dirty="0">
                        <a:solidFill>
                          <a:srgbClr val="000000">
                            <a:alpha val="100000"/>
                          </a:srgbClr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9FD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 rtl="0" eaLnBrk="0" fontAlgn="auto">
                        <a:lnSpc>
                          <a:spcPts val="1285"/>
                        </a:lnSpc>
                        <a:buClrTx/>
                        <a:buSzTx/>
                        <a:buFontTx/>
                        <a:buNone/>
                      </a:pPr>
                      <a:r>
                        <a:rPr lang="en-US" sz="12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6</a:t>
                      </a:r>
                      <a:r>
                        <a:rPr lang="zh-CN" altLang="en-US" sz="12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周</a:t>
                      </a:r>
                      <a:endParaRPr lang="en-US" sz="1200" kern="0" spc="40" dirty="0">
                        <a:solidFill>
                          <a:srgbClr val="000000">
                            <a:alpha val="100000"/>
                          </a:srgbClr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9FD"/>
                    </a:solidFill>
                  </a:tcPr>
                </a:tc>
                <a:tc>
                  <a:txBody>
                    <a:bodyPr/>
                    <a:lstStyle/>
                    <a:p>
                      <a:pPr marL="295275" algn="l" rtl="0" eaLnBrk="0">
                        <a:lnSpc>
                          <a:spcPts val="1285"/>
                        </a:lnSpc>
                        <a:buClrTx/>
                        <a:buSzTx/>
                        <a:buFontTx/>
                        <a:buNone/>
                      </a:pPr>
                      <a:r>
                        <a:rPr lang="en-US" sz="1200" b="0" kern="0" spc="40" dirty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97.92%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9F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295275" algn="l" rtl="0" eaLnBrk="0">
                        <a:lnSpc>
                          <a:spcPts val="1285"/>
                        </a:lnSpc>
                        <a:buClrTx/>
                        <a:buSzTx/>
                        <a:buFontTx/>
                        <a:buNone/>
                      </a:pPr>
                      <a:r>
                        <a:rPr lang="en-US" sz="12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72.92%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9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marL="0" marR="0" marT="0" marB="0">
                    <a:lnL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22645">
                <a:tc>
                  <a:txBody>
                    <a:bodyPr/>
                    <a:lstStyle/>
                    <a:p>
                      <a:pPr marL="295275" algn="l" rtl="0" eaLnBrk="0">
                        <a:lnSpc>
                          <a:spcPts val="1285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</a:pPr>
                      <a:r>
                        <a:rPr lang="en-US" altLang="en-US" sz="1200" b="0" kern="0" spc="40" dirty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9FD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 rtl="0" eaLnBrk="0" fontAlgn="auto">
                        <a:lnSpc>
                          <a:spcPts val="1285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</a:pPr>
                      <a:r>
                        <a:rPr lang="zh-CN" altLang="en-US" sz="1200" b="1" kern="0" spc="40" dirty="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肺经风热型</a:t>
                      </a:r>
                      <a:endParaRPr lang="en-US" altLang="zh-CN" sz="1200" b="1" kern="0" spc="40" dirty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  <a:p>
                      <a:pPr indent="0" algn="ctr" rtl="0" eaLnBrk="0" fontAlgn="auto">
                        <a:lnSpc>
                          <a:spcPts val="1285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</a:pPr>
                      <a:r>
                        <a:rPr lang="zh-CN" altLang="en-US" sz="1200" b="1" kern="0" spc="40" dirty="0">
                          <a:solidFill>
                            <a:srgbClr val="FF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寻常性痤疮</a:t>
                      </a:r>
                      <a:endParaRPr lang="en-US" sz="1200" b="1" kern="0" spc="40" dirty="0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  <a:sym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9FD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l" rtl="0" eaLnBrk="0" fontAlgn="auto">
                        <a:lnSpc>
                          <a:spcPts val="1285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</a:pPr>
                      <a:r>
                        <a:rPr lang="en-US" altLang="zh-CN" sz="1200" kern="0" spc="40" dirty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《</a:t>
                      </a:r>
                      <a:r>
                        <a:rPr lang="zh-CN" altLang="en-US" sz="1200" kern="0" spc="40" dirty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枇杷清肺饮加减治疗肺经风热型寻常性痤疮临床疗效</a:t>
                      </a:r>
                      <a:r>
                        <a:rPr lang="en-US" altLang="zh-CN" sz="1200" kern="0" spc="40" dirty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》</a:t>
                      </a:r>
                      <a:endParaRPr lang="en-US" sz="1200" kern="0" spc="40" dirty="0">
                        <a:solidFill>
                          <a:schemeClr val="tx1">
                            <a:alpha val="100000"/>
                          </a:schemeClr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9FD"/>
                    </a:solidFill>
                  </a:tcPr>
                </a:tc>
                <a:tc>
                  <a:txBody>
                    <a:bodyPr/>
                    <a:lstStyle/>
                    <a:p>
                      <a:pPr marL="295275" algn="l" rtl="0" eaLnBrk="0">
                        <a:lnSpc>
                          <a:spcPts val="1285"/>
                        </a:lnSpc>
                        <a:buClrTx/>
                        <a:buSzTx/>
                        <a:buFontTx/>
                        <a:buNone/>
                      </a:pPr>
                      <a:r>
                        <a:rPr lang="en-US" sz="12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2019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9FD"/>
                    </a:solidFill>
                  </a:tcPr>
                </a:tc>
                <a:tc>
                  <a:txBody>
                    <a:bodyPr/>
                    <a:lstStyle/>
                    <a:p>
                      <a:pPr marL="295275" algn="l" rtl="0" eaLnBrk="0">
                        <a:lnSpc>
                          <a:spcPts val="1285"/>
                        </a:lnSpc>
                        <a:buClrTx/>
                        <a:buSzTx/>
                        <a:buFontTx/>
                        <a:buNone/>
                      </a:pPr>
                      <a:r>
                        <a:rPr lang="en-US" sz="12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50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9FD"/>
                    </a:solidFill>
                  </a:tcPr>
                </a:tc>
                <a:tc>
                  <a:txBody>
                    <a:bodyPr/>
                    <a:lstStyle/>
                    <a:p>
                      <a:pPr marL="295275" algn="l" rtl="0" eaLnBrk="0">
                        <a:lnSpc>
                          <a:spcPts val="1285"/>
                        </a:lnSpc>
                        <a:buClrTx/>
                        <a:buSzTx/>
                        <a:buFontTx/>
                        <a:buNone/>
                      </a:pPr>
                      <a:r>
                        <a:rPr lang="zh-CN" altLang="en-US" sz="12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枇杷清肺饮</a:t>
                      </a:r>
                      <a:endParaRPr lang="en-US" altLang="zh-CN" sz="1200" kern="0" spc="40" dirty="0">
                        <a:solidFill>
                          <a:srgbClr val="000000">
                            <a:alpha val="100000"/>
                          </a:srgbClr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  <a:p>
                      <a:pPr marL="295275" algn="l" rtl="0" eaLnBrk="0">
                        <a:lnSpc>
                          <a:spcPts val="1285"/>
                        </a:lnSpc>
                        <a:buClrTx/>
                        <a:buSzTx/>
                        <a:buFontTx/>
                        <a:buNone/>
                      </a:pPr>
                      <a:r>
                        <a:rPr lang="zh-CN" altLang="en-US" sz="12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美满霉素</a:t>
                      </a:r>
                      <a:endParaRPr lang="en-US" sz="1200" kern="0" spc="40" dirty="0">
                        <a:solidFill>
                          <a:srgbClr val="000000">
                            <a:alpha val="100000"/>
                          </a:srgbClr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9FD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 rtl="0" eaLnBrk="0" fontAlgn="auto">
                        <a:lnSpc>
                          <a:spcPts val="1285"/>
                        </a:lnSpc>
                        <a:buClrTx/>
                        <a:buSzTx/>
                        <a:buFontTx/>
                        <a:buNone/>
                      </a:pPr>
                      <a:r>
                        <a:rPr lang="en-US" sz="12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8</a:t>
                      </a:r>
                      <a:r>
                        <a:rPr lang="zh-CN" altLang="en-US" sz="12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周</a:t>
                      </a:r>
                      <a:endParaRPr lang="en-US" sz="1200" kern="0" spc="40" dirty="0">
                        <a:solidFill>
                          <a:srgbClr val="000000">
                            <a:alpha val="100000"/>
                          </a:srgbClr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9FD"/>
                    </a:solidFill>
                  </a:tcPr>
                </a:tc>
                <a:tc>
                  <a:txBody>
                    <a:bodyPr/>
                    <a:lstStyle/>
                    <a:p>
                      <a:pPr marL="295275" algn="l" rtl="0" eaLnBrk="0">
                        <a:lnSpc>
                          <a:spcPts val="1285"/>
                        </a:lnSpc>
                        <a:buClrTx/>
                        <a:buSzTx/>
                        <a:buFontTx/>
                        <a:buNone/>
                      </a:pPr>
                      <a:r>
                        <a:rPr lang="en-US" sz="1200" b="0" kern="0" spc="40" dirty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90. 0%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9F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295275" algn="l" rtl="0" eaLnBrk="0">
                        <a:lnSpc>
                          <a:spcPts val="1285"/>
                        </a:lnSpc>
                        <a:buClrTx/>
                        <a:buSzTx/>
                        <a:buFontTx/>
                        <a:buNone/>
                      </a:pPr>
                      <a:r>
                        <a:rPr lang="en-US" sz="12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80. 0%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9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marL="0" marR="0" marT="0" marB="0">
                    <a:lnL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E3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136" name="rect 136"/>
          <p:cNvSpPr/>
          <p:nvPr/>
        </p:nvSpPr>
        <p:spPr>
          <a:xfrm>
            <a:off x="0" y="0"/>
            <a:ext cx="335279" cy="685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0" cap="flat">
            <a:noFill/>
            <a:prstDash val="solid"/>
            <a:miter lim="0"/>
          </a:ln>
        </p:spPr>
        <p:txBody>
          <a:bodyPr rtlCol="0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8" name="rect 138"/>
          <p:cNvSpPr/>
          <p:nvPr/>
        </p:nvSpPr>
        <p:spPr>
          <a:xfrm>
            <a:off x="0" y="410336"/>
            <a:ext cx="1595500" cy="727633"/>
          </a:xfrm>
          <a:prstGeom prst="rect">
            <a:avLst/>
          </a:prstGeom>
          <a:solidFill>
            <a:srgbClr val="3959B9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rtlCol="0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0" name="textbox 140"/>
          <p:cNvSpPr/>
          <p:nvPr/>
        </p:nvSpPr>
        <p:spPr>
          <a:xfrm>
            <a:off x="-12700" y="387831"/>
            <a:ext cx="4745354" cy="71755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marL="0" marR="0" lvl="0" indent="0" algn="l" defTabSz="914400" rtl="0" eaLnBrk="0" fontAlgn="auto" latinLnBrk="0" hangingPunct="1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marR="0" lvl="0" indent="0" algn="l" defTabSz="914400" rtl="0" eaLnBrk="0" fontAlgn="auto" latinLnBrk="0" hangingPunct="1">
              <a:lnSpc>
                <a:spcPts val="5445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685800" algn="l"/>
              </a:tabLst>
              <a:defRPr/>
            </a:pPr>
            <a:r>
              <a:rPr kumimoji="0" sz="3800" b="0" i="0" u="none" strike="noStrike" kern="0" cap="none" spc="0" normalizeH="0" baseline="0" noProof="0" dirty="0">
                <a:ln>
                  <a:noFill/>
                </a:ln>
                <a:solidFill>
                  <a:srgbClr val="FFFFFF">
                    <a:alpha val="100000"/>
                  </a:srgbClr>
                </a:solidFill>
                <a:effectLst/>
                <a:uLnTx/>
                <a:uFillTx/>
                <a:latin typeface="Arial" panose="020B0604020202020204"/>
                <a:ea typeface="Arial" panose="020B0604020202020204"/>
                <a:cs typeface="Arial" panose="020B0604020202020204"/>
              </a:rPr>
              <a:t>	</a:t>
            </a:r>
            <a:r>
              <a:rPr kumimoji="0" sz="3800" b="0" i="0" u="none" strike="noStrike" kern="0" cap="none" spc="-140" normalizeH="0" baseline="0" noProof="0" dirty="0">
                <a:ln>
                  <a:noFill/>
                </a:ln>
                <a:solidFill>
                  <a:srgbClr val="FFFFFF">
                    <a:alpha val="100000"/>
                  </a:srgbClr>
                </a:solidFill>
                <a:effectLst/>
                <a:uLnTx/>
                <a:uFillTx/>
                <a:latin typeface="Arial" panose="020B0604020202020204"/>
                <a:ea typeface="Arial" panose="020B0604020202020204"/>
                <a:cs typeface="Arial" panose="020B0604020202020204"/>
              </a:rPr>
              <a:t>03     </a:t>
            </a:r>
            <a:r>
              <a:rPr kumimoji="0" sz="3400" b="1" i="0" u="none" strike="noStrike" kern="0" cap="none" spc="-14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有效性 </a:t>
            </a:r>
            <a:endParaRPr kumimoji="0" sz="34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42" name="rect 142"/>
          <p:cNvSpPr/>
          <p:nvPr/>
        </p:nvSpPr>
        <p:spPr>
          <a:xfrm>
            <a:off x="11856719" y="0"/>
            <a:ext cx="335280" cy="685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0" cap="flat">
            <a:noFill/>
            <a:prstDash val="solid"/>
            <a:miter lim="0"/>
          </a:ln>
        </p:spPr>
        <p:txBody>
          <a:bodyPr rtlCol="0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4" name="textbox 164"/>
          <p:cNvSpPr/>
          <p:nvPr/>
        </p:nvSpPr>
        <p:spPr>
          <a:xfrm>
            <a:off x="0" y="400531"/>
            <a:ext cx="1595755" cy="73786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marL="673100" marR="0" lvl="0" indent="0" algn="l" defTabSz="914400" rtl="0" eaLnBrk="0" fontAlgn="auto" latinLnBrk="0" hangingPunct="1">
              <a:lnSpc>
                <a:spcPts val="5445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3900" b="1" i="0" u="none" strike="noStrike" kern="0" cap="none" spc="-5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Arial" panose="020B0604020202020204"/>
                <a:ea typeface="Arial" panose="020B0604020202020204"/>
                <a:cs typeface="Arial" panose="020B0604020202020204"/>
              </a:rPr>
              <a:t>03</a:t>
            </a:r>
            <a:endParaRPr kumimoji="0" sz="3900" b="1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Arial" panose="020B0604020202020204"/>
              <a:ea typeface="Arial" panose="020B0604020202020204"/>
              <a:cs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15466090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圆角矩形 7"/>
          <p:cNvSpPr/>
          <p:nvPr/>
        </p:nvSpPr>
        <p:spPr>
          <a:xfrm>
            <a:off x="6170295" y="1957070"/>
            <a:ext cx="5356860" cy="458089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圆角矩形 6"/>
          <p:cNvSpPr/>
          <p:nvPr/>
        </p:nvSpPr>
        <p:spPr>
          <a:xfrm>
            <a:off x="483235" y="1957070"/>
            <a:ext cx="5356860" cy="458089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0" name="textbox 180"/>
          <p:cNvSpPr/>
          <p:nvPr/>
        </p:nvSpPr>
        <p:spPr>
          <a:xfrm>
            <a:off x="6506210" y="2674718"/>
            <a:ext cx="4685029" cy="349059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just" rtl="0" eaLnBrk="0">
              <a:lnSpc>
                <a:spcPct val="69000"/>
              </a:lnSpc>
            </a:pPr>
            <a:endParaRPr sz="100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1.</a:t>
            </a:r>
            <a:r>
              <a:rPr lang="zh-CN" altLang="en-US" sz="14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枇杷清肺饮颗粒是“清肺经热”代表药物，是皮肤疾</a:t>
            </a:r>
            <a:r>
              <a:rPr lang="en-US" altLang="zh-CN" sz="14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</a:p>
          <a:p>
            <a:pPr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</a:t>
            </a:r>
            <a:r>
              <a:rPr lang="zh-CN" altLang="en-US" sz="14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病领域首个古代经典名方中药复方制剂；</a:t>
            </a:r>
            <a:endParaRPr lang="en-US" altLang="zh-CN" sz="1400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2.</a:t>
            </a:r>
            <a:r>
              <a:rPr lang="zh-CN" altLang="en-US" sz="14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选用道地药材，高质量还原“一碗汤”的工艺手法，建立了药材</a:t>
            </a:r>
            <a:r>
              <a:rPr lang="en-US" altLang="zh-CN" sz="14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-</a:t>
            </a:r>
            <a:r>
              <a:rPr lang="zh-CN" altLang="en-US" sz="14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生产</a:t>
            </a:r>
            <a:r>
              <a:rPr lang="en-US" altLang="zh-CN" sz="14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-</a:t>
            </a:r>
            <a:r>
              <a:rPr lang="zh-CN" altLang="en-US" sz="14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制剂全过程的质量控制体系；</a:t>
            </a:r>
            <a:endParaRPr lang="en-US" altLang="zh-CN" sz="1400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3</a:t>
            </a: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、颗粒剂型提高了可及性、便易性；</a:t>
            </a:r>
            <a:endParaRPr lang="en-US" altLang="zh-CN" sz="14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4 .</a:t>
            </a: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填补医保目录“清肺经热”中成药的空白。</a:t>
            </a:r>
          </a:p>
          <a:p>
            <a:pPr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endParaRPr lang="zh-CN" altLang="en-US" sz="1600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endParaRPr lang="zh-CN" altLang="en-US" sz="1600" b="1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endParaRPr lang="zh-CN" altLang="en-US" sz="1600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287020" indent="-274320" algn="just" rtl="0" eaLnBrk="0">
              <a:lnSpc>
                <a:spcPct val="174000"/>
              </a:lnSpc>
            </a:pPr>
            <a:endParaRPr lang="zh-CN" altLang="en-US" sz="1600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82" name="rect 182"/>
          <p:cNvSpPr/>
          <p:nvPr/>
        </p:nvSpPr>
        <p:spPr>
          <a:xfrm>
            <a:off x="0" y="0"/>
            <a:ext cx="335279" cy="685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0"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184" name="rect 184"/>
          <p:cNvSpPr/>
          <p:nvPr/>
        </p:nvSpPr>
        <p:spPr>
          <a:xfrm>
            <a:off x="0" y="410336"/>
            <a:ext cx="1595500" cy="727633"/>
          </a:xfrm>
          <a:prstGeom prst="rect">
            <a:avLst/>
          </a:prstGeom>
          <a:solidFill>
            <a:srgbClr val="3959B9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186" name="textbox 186"/>
          <p:cNvSpPr/>
          <p:nvPr/>
        </p:nvSpPr>
        <p:spPr>
          <a:xfrm>
            <a:off x="-12700" y="387831"/>
            <a:ext cx="4745354" cy="1271269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5445"/>
              </a:lnSpc>
              <a:tabLst>
                <a:tab pos="685800" algn="l"/>
              </a:tabLst>
            </a:pPr>
            <a:r>
              <a:rPr sz="3800" kern="0" spc="0" dirty="0">
                <a:solidFill>
                  <a:srgbClr val="FFFFFF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	</a:t>
            </a:r>
            <a:r>
              <a:rPr sz="3800" kern="0" spc="-140" dirty="0">
                <a:solidFill>
                  <a:srgbClr val="FFFFFF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03     </a:t>
            </a:r>
            <a:r>
              <a:rPr sz="3400" b="1" kern="0" spc="-14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有效性</a:t>
            </a:r>
            <a:r>
              <a:rPr sz="3400" b="1" kern="0" spc="-140" dirty="0">
                <a:solidFill>
                  <a:srgbClr val="3959B9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endParaRPr sz="34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rtl="0" eaLnBrk="0">
              <a:lnSpc>
                <a:spcPct val="133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0000"/>
              </a:lnSpc>
            </a:pPr>
            <a:endParaRPr sz="5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424180" algn="l" rtl="0" eaLnBrk="0">
              <a:lnSpc>
                <a:spcPct val="86000"/>
              </a:lnSpc>
            </a:pPr>
            <a:endParaRPr sz="2000" b="1" u="sng" kern="0" spc="0" dirty="0">
              <a:solidFill>
                <a:srgbClr val="3959B9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424180" algn="l" rtl="0" eaLnBrk="0">
              <a:lnSpc>
                <a:spcPct val="86000"/>
              </a:lnSpc>
            </a:pPr>
            <a:r>
              <a:rPr lang="en-US" sz="2000" b="1" kern="0" spc="0" dirty="0">
                <a:solidFill>
                  <a:srgbClr val="FF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endParaRPr lang="zh-CN" sz="2000" b="1" u="sng" kern="0" spc="0" baseline="22000" dirty="0">
              <a:solidFill>
                <a:srgbClr val="FF0000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90" name="rect 190"/>
          <p:cNvSpPr/>
          <p:nvPr/>
        </p:nvSpPr>
        <p:spPr>
          <a:xfrm>
            <a:off x="11856719" y="0"/>
            <a:ext cx="335280" cy="685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0"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2" name="文本框 1"/>
          <p:cNvSpPr txBox="1"/>
          <p:nvPr/>
        </p:nvSpPr>
        <p:spPr>
          <a:xfrm>
            <a:off x="709930" y="2515235"/>
            <a:ext cx="4903470" cy="309584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n-US" altLang="zh-CN" sz="14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1.</a:t>
            </a:r>
            <a:r>
              <a:rPr lang="zh-CN" altLang="en-US" sz="14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枇杷清肺</a:t>
            </a: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饮</a:t>
            </a:r>
            <a:r>
              <a:rPr lang="zh-CN" altLang="en-US" sz="14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颗粒处方源自清·吴谦等《医宗金鉴》枇杷清肺</a:t>
            </a:r>
            <a:r>
              <a:rPr lang="en-US" altLang="zh-CN" sz="14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</a:p>
          <a:p>
            <a:pPr algn="just">
              <a:lnSpc>
                <a:spcPct val="200000"/>
              </a:lnSpc>
            </a:pPr>
            <a:r>
              <a:rPr lang="en-US" altLang="zh-CN" sz="14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</a:t>
            </a:r>
            <a:r>
              <a:rPr lang="zh-CN" altLang="en-US" sz="14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饮，收载于国家中医药管理局发布的《古代经典名方目录</a:t>
            </a:r>
            <a:r>
              <a:rPr lang="en-US" altLang="zh-CN" sz="14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</a:t>
            </a:r>
          </a:p>
          <a:p>
            <a:pPr algn="just">
              <a:lnSpc>
                <a:spcPct val="200000"/>
              </a:lnSpc>
            </a:pPr>
            <a:r>
              <a:rPr lang="en-US" altLang="zh-CN" sz="14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</a:t>
            </a:r>
            <a:r>
              <a:rPr lang="zh-CN" altLang="en-US" sz="14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(第一批)》(第94首)。</a:t>
            </a:r>
            <a:endParaRPr lang="zh-CN" altLang="en-US" sz="1600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algn="just">
              <a:lnSpc>
                <a:spcPct val="200000"/>
              </a:lnSpc>
            </a:pPr>
            <a:r>
              <a:rPr lang="en-US" altLang="zh-CN" sz="14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2.</a:t>
            </a:r>
            <a:r>
              <a:rPr lang="zh-CN" altLang="en-US" sz="14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本品处方组成、功能主治与《古代经典名方关键信息表(7</a:t>
            </a:r>
          </a:p>
          <a:p>
            <a:pPr algn="just">
              <a:lnSpc>
                <a:spcPct val="200000"/>
              </a:lnSpc>
            </a:pPr>
            <a:r>
              <a:rPr lang="zh-CN" altLang="en-US" sz="14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en-US" altLang="zh-CN" sz="14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</a:t>
            </a:r>
            <a:r>
              <a:rPr lang="zh-CN" altLang="en-US" sz="14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首方剂)》（第6首）相关内容一致。该方自清代以来，已</a:t>
            </a:r>
          </a:p>
          <a:p>
            <a:pPr algn="just">
              <a:lnSpc>
                <a:spcPct val="200000"/>
              </a:lnSpc>
            </a:pPr>
            <a:r>
              <a:rPr lang="zh-CN" altLang="en-US" sz="14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en-US" altLang="zh-CN" sz="14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</a:t>
            </a:r>
            <a:r>
              <a:rPr lang="zh-CN" altLang="en-US" sz="14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有100多年的临床使用经验。组方合理、疗效确切、安全</a:t>
            </a:r>
          </a:p>
          <a:p>
            <a:pPr algn="just">
              <a:lnSpc>
                <a:spcPct val="200000"/>
              </a:lnSpc>
            </a:pPr>
            <a:r>
              <a:rPr lang="zh-CN" altLang="en-US" sz="14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en-US" altLang="zh-CN" sz="14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</a:t>
            </a:r>
            <a:r>
              <a:rPr lang="zh-CN" altLang="en-US" sz="14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性良好，是至今仍被广泛使用的经方代表之一。</a:t>
            </a:r>
            <a:r>
              <a:rPr lang="en-US" altLang="zh-CN" sz="16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</a:p>
        </p:txBody>
      </p:sp>
      <p:sp>
        <p:nvSpPr>
          <p:cNvPr id="4" name="圆角矩形标注 3"/>
          <p:cNvSpPr/>
          <p:nvPr/>
        </p:nvSpPr>
        <p:spPr>
          <a:xfrm>
            <a:off x="863600" y="1578610"/>
            <a:ext cx="2329815" cy="667385"/>
          </a:xfrm>
          <a:prstGeom prst="wedgeRoundRectCallout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圆角矩形标注 4"/>
          <p:cNvSpPr/>
          <p:nvPr/>
        </p:nvSpPr>
        <p:spPr>
          <a:xfrm>
            <a:off x="6624955" y="1578610"/>
            <a:ext cx="2110740" cy="691515"/>
          </a:xfrm>
          <a:prstGeom prst="wedgeRoundRectCallou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1297305" y="1706245"/>
            <a:ext cx="1462405" cy="398780"/>
          </a:xfrm>
          <a:prstGeom prst="rect">
            <a:avLst/>
          </a:prstGeom>
        </p:spPr>
        <p:txBody>
          <a:bodyPr wrap="square">
            <a:spAutoFit/>
            <a:extLst>
              <a:ext uri="{4A0BC546-FE56-4ADE-93B0-CB8AF2F6F144}">
                <wpsdc:textFrameExt xmlns:wpsdc="http://www.wps.cn/officeDocument/2022/drawingmlCustomData" xmlns="" type="text"/>
              </a:ext>
            </a:extLst>
          </a:bodyPr>
          <a:lstStyle/>
          <a:p>
            <a:pPr algn="l"/>
            <a:r>
              <a:rPr lang="zh-CN" altLang="en-US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rPr>
              <a:t>组方合理性</a:t>
            </a:r>
          </a:p>
        </p:txBody>
      </p:sp>
      <p:sp>
        <p:nvSpPr>
          <p:cNvPr id="196" name="textbox 196"/>
          <p:cNvSpPr/>
          <p:nvPr/>
        </p:nvSpPr>
        <p:spPr>
          <a:xfrm>
            <a:off x="6780029" y="1814418"/>
            <a:ext cx="1800860" cy="290829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4000"/>
              </a:lnSpc>
            </a:pPr>
            <a:endParaRPr sz="100" dirty="0">
              <a:solidFill>
                <a:schemeClr val="accent1"/>
              </a:solidFill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87000"/>
              </a:lnSpc>
            </a:pPr>
            <a:r>
              <a:rPr sz="2000" b="1" kern="0" spc="-1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发挥中成药优势</a:t>
            </a:r>
          </a:p>
        </p:txBody>
      </p:sp>
      <p:sp>
        <p:nvSpPr>
          <p:cNvPr id="164" name="textbox 164"/>
          <p:cNvSpPr/>
          <p:nvPr/>
        </p:nvSpPr>
        <p:spPr>
          <a:xfrm>
            <a:off x="0" y="400531"/>
            <a:ext cx="1595755" cy="73786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marL="673100" algn="l" rtl="0" eaLnBrk="0">
              <a:lnSpc>
                <a:spcPts val="5445"/>
              </a:lnSpc>
            </a:pPr>
            <a:r>
              <a:rPr sz="3900" b="1" kern="0" spc="-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03</a:t>
            </a:r>
            <a:endParaRPr sz="3900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/>
              <a:ea typeface="Arial" panose="020B0604020202020204"/>
              <a:cs typeface="Arial" panose="020B0604020202020204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rect 200"/>
          <p:cNvSpPr/>
          <p:nvPr/>
        </p:nvSpPr>
        <p:spPr>
          <a:xfrm>
            <a:off x="0" y="0"/>
            <a:ext cx="335279" cy="685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0"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202" name="rect 202"/>
          <p:cNvSpPr/>
          <p:nvPr/>
        </p:nvSpPr>
        <p:spPr>
          <a:xfrm>
            <a:off x="0" y="410336"/>
            <a:ext cx="1595500" cy="727633"/>
          </a:xfrm>
          <a:prstGeom prst="rect">
            <a:avLst/>
          </a:prstGeom>
          <a:solidFill>
            <a:srgbClr val="3959B9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204" name="textbox 204"/>
          <p:cNvSpPr/>
          <p:nvPr/>
        </p:nvSpPr>
        <p:spPr>
          <a:xfrm>
            <a:off x="-12700" y="387831"/>
            <a:ext cx="4538345" cy="645604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5445"/>
              </a:lnSpc>
              <a:tabLst>
                <a:tab pos="685800" algn="l"/>
              </a:tabLst>
            </a:pPr>
            <a:r>
              <a:rPr sz="3900" kern="0" spc="0" dirty="0">
                <a:solidFill>
                  <a:srgbClr val="FFFFFF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	</a:t>
            </a:r>
            <a:r>
              <a:rPr sz="3900" kern="0" spc="40" dirty="0">
                <a:solidFill>
                  <a:srgbClr val="FFFFFF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04</a:t>
            </a:r>
            <a:r>
              <a:rPr sz="3900" kern="0" spc="230" dirty="0">
                <a:solidFill>
                  <a:srgbClr val="FFFFFF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   </a:t>
            </a:r>
            <a:r>
              <a:rPr sz="3500" b="1" kern="0" spc="4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创新性</a:t>
            </a:r>
            <a:endParaRPr sz="35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rtl="0" eaLnBrk="0">
              <a:lnSpc>
                <a:spcPct val="122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22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2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2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2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2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2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2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2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2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2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2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2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2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2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2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2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3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3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3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3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3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3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3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3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398145" algn="l" rtl="0" eaLnBrk="0">
              <a:lnSpc>
                <a:spcPts val="1285"/>
              </a:lnSpc>
              <a:spcBef>
                <a:spcPts val="280"/>
              </a:spcBef>
            </a:pPr>
            <a:endParaRPr sz="9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10" name="rect 210"/>
          <p:cNvSpPr/>
          <p:nvPr/>
        </p:nvSpPr>
        <p:spPr>
          <a:xfrm>
            <a:off x="11856719" y="0"/>
            <a:ext cx="335280" cy="685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0"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graphicFrame>
        <p:nvGraphicFramePr>
          <p:cNvPr id="62" name="table 62"/>
          <p:cNvGraphicFramePr>
            <a:graphicFrameLocks noGrp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128713282"/>
              </p:ext>
            </p:extLst>
          </p:nvPr>
        </p:nvGraphicFramePr>
        <p:xfrm>
          <a:off x="1007745" y="1830706"/>
          <a:ext cx="9601498" cy="4223954"/>
        </p:xfrm>
        <a:graphic>
          <a:graphicData uri="http://schemas.openxmlformats.org/drawingml/2006/table">
            <a:tbl>
              <a:tblPr/>
              <a:tblGrid>
                <a:gridCol w="13754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260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62619">
                <a:tc rowSpan="4"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12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2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3099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7B2E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</a:pPr>
                      <a:endParaRPr sz="12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57263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7B2E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buNone/>
                      </a:pPr>
                      <a:endParaRPr lang="zh-CN" altLang="en-US" sz="12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10973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7B2E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buNone/>
                      </a:pPr>
                      <a:endParaRPr lang="zh-CN" altLang="en-US" sz="12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文本框 6"/>
          <p:cNvSpPr txBox="1"/>
          <p:nvPr/>
        </p:nvSpPr>
        <p:spPr>
          <a:xfrm>
            <a:off x="2412649" y="1990725"/>
            <a:ext cx="8285196" cy="700576"/>
          </a:xfrm>
          <a:prstGeom prst="rect">
            <a:avLst/>
          </a:prstGeom>
        </p:spPr>
        <p:txBody>
          <a:bodyPr wrap="square">
            <a:spAutoFit/>
            <a:extLst>
              <a:ext uri="{4A0BC546-FE56-4ADE-93B0-CB8AF2F6F144}">
                <wpsdc:textFrameExt xmlns:wpsdc="http://www.wps.cn/officeDocument/2022/drawingmlCustomData" xmlns="" type="text"/>
              </a:ext>
            </a:extLst>
          </a:bodyPr>
          <a:lstStyle/>
          <a:p>
            <a:pPr algn="l">
              <a:lnSpc>
                <a:spcPct val="150000"/>
              </a:lnSpc>
            </a:pP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（</a:t>
            </a:r>
            <a:r>
              <a:rPr lang="en-US" altLang="zh-CN" sz="14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1</a:t>
            </a: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）根据《中共中央国务院关于促进中医药传承创新发展的意见》“切实把中医药这一祖先留给我们的宝贵财富继承好、发展好、利用好”，研制该</a:t>
            </a:r>
            <a:r>
              <a:rPr lang="en-US" altLang="zh-CN" sz="14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3.1</a:t>
            </a: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类经典名方；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2412649" y="3032760"/>
            <a:ext cx="7006305" cy="458202"/>
          </a:xfrm>
          <a:prstGeom prst="rect">
            <a:avLst/>
          </a:prstGeom>
        </p:spPr>
        <p:txBody>
          <a:bodyPr wrap="square">
            <a:spAutoFit/>
            <a:extLst>
              <a:ext uri="{4A0BC546-FE56-4ADE-93B0-CB8AF2F6F144}">
                <wpsdc:textFrameExt xmlns:wpsdc="http://www.wps.cn/officeDocument/2022/drawingmlCustomData" xmlns="" type="text"/>
              </a:ext>
            </a:extLst>
          </a:bodyPr>
          <a:lstStyle/>
          <a:p>
            <a:pPr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（</a:t>
            </a:r>
            <a:r>
              <a:rPr lang="en-US" altLang="zh-CN" sz="14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2</a:t>
            </a: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）加强中药材质量控制，</a:t>
            </a:r>
            <a:r>
              <a:rPr lang="zh-CN" altLang="en-US" sz="1400" b="1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精选道地药材</a:t>
            </a: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；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2412650" y="3811926"/>
            <a:ext cx="8207237" cy="9541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  <a:extLst>
              <a:ext uri="{4A0BC546-FE56-4ADE-93B0-CB8AF2F6F144}">
                <wpsdc:textFrameExt xmlns:wpsdc="http://www.wps.cn/officeDocument/2022/drawingmlCustomData" xmlns="" type="text"/>
              </a:ext>
            </a:extLst>
          </a:bodyPr>
          <a:lstStyle/>
          <a:p>
            <a:pPr algn="l">
              <a:lnSpc>
                <a:spcPct val="150000"/>
              </a:lnSpc>
            </a:pPr>
            <a:r>
              <a:rPr lang="zh-CN" altLang="en-US" sz="14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（</a:t>
            </a:r>
            <a:r>
              <a:rPr lang="en-US" altLang="zh-CN" sz="14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3</a:t>
            </a:r>
            <a:r>
              <a:rPr lang="zh-CN" altLang="en-US" sz="14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）</a:t>
            </a: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采用现代制药技术，建立工艺控制体系，确保药品安全、有效、稳定和可控，</a:t>
            </a:r>
            <a:r>
              <a:rPr lang="zh-CN" altLang="en-US" sz="14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实现</a:t>
            </a:r>
          </a:p>
          <a:p>
            <a:pPr algn="l">
              <a:lnSpc>
                <a:spcPct val="150000"/>
              </a:lnSpc>
            </a:pPr>
            <a:r>
              <a:rPr lang="zh-CN" altLang="en-US" sz="14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en-US" altLang="zh-CN" sz="14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</a:t>
            </a:r>
            <a:r>
              <a:rPr lang="zh-CN" altLang="en-US" sz="14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生产工艺传承创新；</a:t>
            </a:r>
          </a:p>
          <a:p>
            <a:pPr algn="l"/>
            <a:endParaRPr lang="zh-CN" altLang="en-US" sz="1400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2412650" y="4790363"/>
            <a:ext cx="8196594" cy="114313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noAutofit/>
            <a:extLst>
              <a:ext uri="{4A0BC546-FE56-4ADE-93B0-CB8AF2F6F144}">
                <wpsdc:textFrameExt xmlns:wpsdc="http://www.wps.cn/officeDocument/2022/drawingmlCustomData" xmlns="" type="text"/>
              </a:ext>
            </a:extLst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4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（</a:t>
            </a:r>
            <a:r>
              <a:rPr lang="en-US" altLang="zh-CN" sz="14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4</a:t>
            </a:r>
            <a:r>
              <a:rPr lang="zh-CN" altLang="en-US" sz="14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）</a:t>
            </a: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采用现代分析技术，从道地药材、中间产品到复方制剂，</a:t>
            </a:r>
            <a:r>
              <a:rPr lang="zh-CN" altLang="en-US" sz="14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实现了对古代经典名方的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</a:t>
            </a:r>
            <a:r>
              <a:rPr lang="zh-CN" altLang="en-US" sz="14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传承创新。</a:t>
            </a:r>
            <a:endParaRPr lang="zh-CN" altLang="en-US" sz="1400" b="1" dirty="0">
              <a:solidFill>
                <a:schemeClr val="accent1">
                  <a:lumMod val="7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zh-CN" altLang="en-US" sz="1400" b="1" dirty="0">
              <a:solidFill>
                <a:schemeClr val="accent1">
                  <a:lumMod val="7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algn="l"/>
            <a:endParaRPr lang="zh-CN" altLang="en-US" sz="1400" b="1" dirty="0">
              <a:solidFill>
                <a:schemeClr val="accent1">
                  <a:lumMod val="7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164" name="textbox 164"/>
          <p:cNvSpPr/>
          <p:nvPr/>
        </p:nvSpPr>
        <p:spPr>
          <a:xfrm>
            <a:off x="0" y="400531"/>
            <a:ext cx="1595755" cy="73786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marL="673100" algn="l" rtl="0" eaLnBrk="0">
              <a:lnSpc>
                <a:spcPts val="5445"/>
              </a:lnSpc>
            </a:pPr>
            <a:r>
              <a:rPr sz="3900" b="1" kern="0" spc="-5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0</a:t>
            </a:r>
            <a:r>
              <a:rPr lang="en-US" sz="3900" b="1" kern="0" spc="-5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4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1367231" y="2594723"/>
            <a:ext cx="615553" cy="27142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CN" alt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主</a:t>
            </a:r>
            <a:r>
              <a:rPr lang="en-US" altLang="zh-CN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 </a:t>
            </a:r>
            <a:r>
              <a:rPr lang="zh-CN" alt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要</a:t>
            </a:r>
            <a:r>
              <a:rPr lang="en-US" altLang="zh-CN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 </a:t>
            </a:r>
            <a:r>
              <a:rPr lang="zh-CN" alt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创</a:t>
            </a:r>
            <a:r>
              <a:rPr lang="en-US" altLang="zh-CN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 </a:t>
            </a:r>
            <a:r>
              <a:rPr lang="zh-CN" alt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新</a:t>
            </a:r>
            <a:r>
              <a:rPr lang="en-US" altLang="zh-CN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 </a:t>
            </a:r>
            <a:r>
              <a:rPr lang="zh-CN" alt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点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rect 200"/>
          <p:cNvSpPr/>
          <p:nvPr/>
        </p:nvSpPr>
        <p:spPr>
          <a:xfrm>
            <a:off x="0" y="0"/>
            <a:ext cx="335279" cy="685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0"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202" name="rect 202"/>
          <p:cNvSpPr/>
          <p:nvPr/>
        </p:nvSpPr>
        <p:spPr>
          <a:xfrm>
            <a:off x="0" y="410336"/>
            <a:ext cx="1595500" cy="727633"/>
          </a:xfrm>
          <a:prstGeom prst="rect">
            <a:avLst/>
          </a:prstGeom>
          <a:solidFill>
            <a:srgbClr val="3959B9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204" name="textbox 204"/>
          <p:cNvSpPr/>
          <p:nvPr/>
        </p:nvSpPr>
        <p:spPr>
          <a:xfrm>
            <a:off x="-12700" y="387831"/>
            <a:ext cx="4538345" cy="645604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5445"/>
              </a:lnSpc>
              <a:tabLst>
                <a:tab pos="685800" algn="l"/>
              </a:tabLst>
            </a:pPr>
            <a:r>
              <a:rPr sz="3900" kern="0" spc="0" dirty="0">
                <a:solidFill>
                  <a:srgbClr val="FFFFFF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	</a:t>
            </a:r>
            <a:r>
              <a:rPr sz="3900" kern="0" spc="40" dirty="0">
                <a:solidFill>
                  <a:srgbClr val="FFFFFF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04</a:t>
            </a:r>
            <a:r>
              <a:rPr sz="3900" kern="0" spc="230" dirty="0">
                <a:solidFill>
                  <a:srgbClr val="FFFFFF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   </a:t>
            </a:r>
            <a:r>
              <a:rPr sz="3500" b="1" kern="0" spc="4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创新性</a:t>
            </a:r>
            <a:endParaRPr sz="35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rtl="0" eaLnBrk="0">
              <a:lnSpc>
                <a:spcPct val="122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22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2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2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2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2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2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2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2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2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2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2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2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2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2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2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2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3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3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3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3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3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3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3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3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398145" algn="l" rtl="0" eaLnBrk="0">
              <a:lnSpc>
                <a:spcPts val="1285"/>
              </a:lnSpc>
              <a:spcBef>
                <a:spcPts val="280"/>
              </a:spcBef>
            </a:pPr>
            <a:endParaRPr sz="9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10" name="rect 210"/>
          <p:cNvSpPr/>
          <p:nvPr/>
        </p:nvSpPr>
        <p:spPr>
          <a:xfrm>
            <a:off x="11856719" y="0"/>
            <a:ext cx="335280" cy="685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0"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graphicFrame>
        <p:nvGraphicFramePr>
          <p:cNvPr id="62" name="table 62"/>
          <p:cNvGraphicFramePr>
            <a:graphicFrameLocks noGrp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78752615"/>
              </p:ext>
            </p:extLst>
          </p:nvPr>
        </p:nvGraphicFramePr>
        <p:xfrm>
          <a:off x="1007745" y="1637029"/>
          <a:ext cx="10175875" cy="4935856"/>
        </p:xfrm>
        <a:graphic>
          <a:graphicData uri="http://schemas.openxmlformats.org/drawingml/2006/table">
            <a:tbl>
              <a:tblPr/>
              <a:tblGrid>
                <a:gridCol w="14376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382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90421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12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2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31637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1200" dirty="0">
                        <a:solidFill>
                          <a:srgbClr val="67B2E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</a:pPr>
                      <a:endParaRPr sz="12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文本框 6"/>
          <p:cNvSpPr txBox="1"/>
          <p:nvPr/>
        </p:nvSpPr>
        <p:spPr>
          <a:xfrm>
            <a:off x="2586355" y="1831975"/>
            <a:ext cx="8270875" cy="1383665"/>
          </a:xfrm>
          <a:prstGeom prst="rect">
            <a:avLst/>
          </a:prstGeom>
        </p:spPr>
        <p:txBody>
          <a:bodyPr wrap="square">
            <a:spAutoFit/>
            <a:extLst>
              <a:ext uri="{4A0BC546-FE56-4ADE-93B0-CB8AF2F6F144}">
                <wpsdc:textFrameExt xmlns:wpsdc="http://www.wps.cn/officeDocument/2022/drawingmlCustomData" xmlns="" type="text"/>
              </a:ext>
            </a:extLst>
          </a:bodyPr>
          <a:lstStyle/>
          <a:p>
            <a:pPr marL="0" lvl="1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（1）选用道地药材，高质量还原“一碗汤”的工艺手法，建立了药材-生产-制剂全过程的质量控制</a:t>
            </a:r>
            <a:r>
              <a:rPr lang="en-US" altLang="zh-CN" sz="14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</a:p>
          <a:p>
            <a:pPr marL="0" lvl="1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en-US" altLang="zh-CN" sz="14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</a:t>
            </a: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体系；</a:t>
            </a:r>
            <a:endParaRPr lang="zh-CN" altLang="en-US" sz="1400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0" lvl="1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（2）采用现代先进制药技术，把古代经典名方枇杷清肺饮制成颗粒剂，提高了药品的可及性、便易性；</a:t>
            </a:r>
            <a:endParaRPr lang="zh-CN" altLang="en-US" sz="1400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0" lvl="1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（3）</a:t>
            </a:r>
            <a:r>
              <a:rPr lang="zh-CN" altLang="en-US" sz="1400" b="1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填补医保目录“清肺经热”中成药的空白。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2586355" y="3681095"/>
            <a:ext cx="8025130" cy="2891790"/>
          </a:xfrm>
          <a:prstGeom prst="rect">
            <a:avLst/>
          </a:prstGeom>
        </p:spPr>
        <p:txBody>
          <a:bodyPr wrap="square">
            <a:spAutoFit/>
            <a:extLst>
              <a:ext uri="{4A0BC546-FE56-4ADE-93B0-CB8AF2F6F144}">
                <wpsdc:textFrameExt xmlns:wpsdc="http://www.wps.cn/officeDocument/2022/drawingmlCustomData" xmlns="" type="text"/>
              </a:ext>
            </a:extLst>
          </a:bodyPr>
          <a:lstStyle/>
          <a:p>
            <a:pPr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（</a:t>
            </a:r>
            <a:r>
              <a:rPr lang="en-US" altLang="zh-CN" sz="14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1</a:t>
            </a: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）枇杷清肺饮颗粒为典型的中医药传承创新药。本品源自清·吴谦等《医宗金鉴》的枇杷清肺饮,为</a:t>
            </a:r>
          </a:p>
          <a:p>
            <a:pPr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en-US" altLang="zh-CN" sz="14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</a:t>
            </a: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中药3.1类按古代经典名方目录管理的中药复方制剂；</a:t>
            </a:r>
          </a:p>
          <a:p>
            <a:pPr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（</a:t>
            </a:r>
            <a:r>
              <a:rPr lang="en-US" altLang="zh-CN" sz="14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2</a:t>
            </a: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）在国家“推动中医药传承创新发展，提升中医药服务能力水平”的时代背景下，其研发上市是</a:t>
            </a:r>
            <a:r>
              <a:rPr lang="en-US" altLang="zh-CN" sz="14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</a:p>
          <a:p>
            <a:pPr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</a:t>
            </a: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“切实把中医药这一祖先留给我们的宝贵财富继承好、发展好、利用好”的例证，是典型的中医</a:t>
            </a:r>
            <a:r>
              <a:rPr lang="en-US" altLang="zh-CN" sz="14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</a:t>
            </a:r>
          </a:p>
          <a:p>
            <a:pPr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</a:t>
            </a: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药传承创新发展的成功实例；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（</a:t>
            </a:r>
            <a:r>
              <a:rPr lang="en-US" altLang="zh-CN" sz="14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3</a:t>
            </a: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）</a:t>
            </a:r>
            <a:r>
              <a:rPr lang="zh-CN" altLang="en-US" sz="1400" b="1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在遵循中医药理论的基础上，将现代技术应用于古代经典名方，保证了经典名方复方制剂与古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400" b="1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en-US" altLang="zh-CN" sz="1400" b="1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</a:t>
            </a:r>
            <a:r>
              <a:rPr lang="zh-CN" altLang="en-US" sz="1400" b="1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方疗效一致。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1007745" y="2421255"/>
            <a:ext cx="1578610" cy="398780"/>
          </a:xfrm>
          <a:prstGeom prst="rect">
            <a:avLst/>
          </a:prstGeom>
        </p:spPr>
        <p:txBody>
          <a:bodyPr wrap="square">
            <a:spAutoFit/>
            <a:extLst>
              <a:ext uri="{4A0BC546-FE56-4ADE-93B0-CB8AF2F6F144}">
                <wpsdc:textFrameExt xmlns:wpsdc="http://www.wps.cn/officeDocument/2022/drawingmlCustomData" xmlns="" type="text"/>
              </a:ext>
            </a:extLst>
          </a:bodyPr>
          <a:lstStyle/>
          <a:p>
            <a:pPr algn="l"/>
            <a:r>
              <a:rPr lang="en-US" altLang="zh-CN" sz="2000" b="1" dirty="0">
                <a:solidFill>
                  <a:schemeClr val="accent1"/>
                </a:solidFill>
                <a:latin typeface="Arial" panose="020B0604020202020204" pitchFamily="34" charset="0"/>
                <a:ea typeface="微软雅黑" panose="020B0503020204020204" charset="-122"/>
              </a:rPr>
              <a:t>  </a:t>
            </a:r>
            <a:r>
              <a:rPr lang="zh-CN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rPr>
              <a:t>创新优势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268730" y="4570095"/>
            <a:ext cx="1209040" cy="398780"/>
          </a:xfrm>
          <a:prstGeom prst="rect">
            <a:avLst/>
          </a:prstGeom>
        </p:spPr>
        <p:txBody>
          <a:bodyPr wrap="square">
            <a:spAutoFit/>
            <a:extLst>
              <a:ext uri="{4A0BC546-FE56-4ADE-93B0-CB8AF2F6F144}">
                <wpsdc:textFrameExt xmlns:wpsdc="http://www.wps.cn/officeDocument/2022/drawingmlCustomData" xmlns="" type="text"/>
              </a:ext>
            </a:extLst>
          </a:bodyPr>
          <a:lstStyle/>
          <a:p>
            <a:pPr algn="l"/>
            <a:r>
              <a:rPr lang="zh-CN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rPr>
              <a:t>传承性</a:t>
            </a:r>
          </a:p>
        </p:txBody>
      </p:sp>
      <p:sp>
        <p:nvSpPr>
          <p:cNvPr id="164" name="textbox 164"/>
          <p:cNvSpPr/>
          <p:nvPr/>
        </p:nvSpPr>
        <p:spPr>
          <a:xfrm>
            <a:off x="0" y="400531"/>
            <a:ext cx="1595755" cy="73786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marL="673100" algn="l" rtl="0" eaLnBrk="0">
              <a:lnSpc>
                <a:spcPts val="5445"/>
              </a:lnSpc>
            </a:pPr>
            <a:r>
              <a:rPr sz="3900" b="1" kern="0" spc="-5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0</a:t>
            </a:r>
            <a:r>
              <a:rPr lang="en-US" sz="3900" b="1" kern="0" spc="-5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4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OURCE_RECORD_KEY" val="{&quot;13&quot;:[4519452,4364907,4364942,4364924]}"/>
  <p:tag name="COMMONDATA" val="eyJoZGlkIjoiZTNmOGRjYTAwNzdmY2NhOGI1NDFiNjA4NzE5MmU1ZTgifQ==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801*388"/>
  <p:tag name="TABLE_ENDDRAG_RECT" val="79*128*801*388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34.43999999999994,&quot;left&quot;:53.4,&quot;top&quot;:122.64000000000003,&quot;width&quot;:861.3009448818897}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34.43999999999994,&quot;left&quot;:53.4,&quot;top&quot;:122.64000000000003,&quot;width&quot;:861.3009448818897}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34.43999999999994,&quot;left&quot;:53.4,&quot;top&quot;:122.64000000000003,&quot;width&quot;:861.3009448818897}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34.43999999999994,&quot;left&quot;:53.4,&quot;top&quot;:122.64000000000003,&quot;width&quot;:861.3009448818897}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34.43999999999994,&quot;left&quot;:53.4,&quot;top&quot;:122.64000000000003,&quot;width&quot;:861.3009448818897}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34.43999999999994,&quot;left&quot;:53.4,&quot;top&quot;:122.64000000000003,&quot;width&quot;:861.3009448818897}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34.43999999999994,&quot;left&quot;:53.4,&quot;top&quot;:122.64000000000003,&quot;width&quot;:861.3009448818897}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34.43999999999994,&quot;left&quot;:53.4,&quot;top&quot;:122.64000000000003,&quot;width&quot;:861.3009448818897}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34.43999999999994,&quot;left&quot;:53.4,&quot;top&quot;:122.64000000000003,&quot;width&quot;:861.3009448818897}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NDEX" val="2"/>
  <p:tag name="KSO_WM_UNIT_TYPE" val="f"/>
  <p:tag name="KSO_WM_UNIT_SUBTYPE" val="a"/>
  <p:tag name="KSO_WM_BEAUTIFY_FLAG" val="#wm#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34.43999999999994,&quot;left&quot;:53.4,&quot;top&quot;:122.64000000000003,&quot;width&quot;:861.3009448818897}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34.43999999999994,&quot;left&quot;:53.4,&quot;top&quot;:122.64000000000003,&quot;width&quot;:861.3009448818897}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34.43999999999994,&quot;left&quot;:53.4,&quot;top&quot;:122.64000000000003,&quot;width&quot;:861.3009448818897}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34.43999999999994,&quot;left&quot;:53.4,&quot;top&quot;:122.64000000000003,&quot;width&quot;:861.3009448818897}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506*393"/>
  <p:tag name="TABLE_ENDDRAG_RECT" val="31*97*506*39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364*140"/>
  <p:tag name="TABLE_ENDDRAG_RECT" val="543*96*364*14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NDEX" val="13"/>
  <p:tag name="KSO_WM_UNIT_TYPE" val="f"/>
  <p:tag name="KSO_WM_UNIT_SUBTYPE" val="a"/>
  <p:tag name="KSO_WM_BEAUTIFY_FLAG" val="#wm#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366*115"/>
  <p:tag name="TABLE_ENDDRAG_RECT" val="540*374*366*11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364*137"/>
  <p:tag name="TABLE_ENDDRAG_RECT" val="540*235*364*137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851*410"/>
  <p:tag name="TABLE_ENDDRAG_RECT" val="51*99*851*41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801*352"/>
  <p:tag name="TABLE_ENDDRAG_RECT" val="79*125*801*352"/>
</p:tagLst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satMod val="110000"/>
                <a:lum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satMod val="105000"/>
                <a:lum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shade val="94000"/>
              </a:schemeClr>
            </a:gs>
            <a:gs pos="50000">
              <a:schemeClr val="phClr">
                <a:lumMod val="110000"/>
                <a:satMod val="100000"/>
                <a:tint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1044</TotalTime>
  <Words>2066</Words>
  <Application>Microsoft Office PowerPoint</Application>
  <PresentationFormat>宽屏</PresentationFormat>
  <Paragraphs>334</Paragraphs>
  <Slides>10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8" baseType="lpstr">
      <vt:lpstr>楷体</vt:lpstr>
      <vt:lpstr>宋体</vt:lpstr>
      <vt:lpstr>微软雅黑</vt:lpstr>
      <vt:lpstr>Arial</vt:lpstr>
      <vt:lpstr>Bahnschrift SemiBold</vt:lpstr>
      <vt:lpstr>Calibri</vt:lpstr>
      <vt:lpstr>Wingdings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微软用户</cp:lastModifiedBy>
  <cp:revision>166</cp:revision>
  <dcterms:created xsi:type="dcterms:W3CDTF">2025-07-10T06:22:00Z</dcterms:created>
  <dcterms:modified xsi:type="dcterms:W3CDTF">2026-06-05T06:29:54Z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O">
    <vt:lpwstr>wqlLaW5nc29mdCBQREYgdG8gV1BTIDExMA</vt:lpwstr>
  </property>
  <property fmtid="{D5CDD505-2E9C-101B-9397-08002B2CF9AE}" pid="3" name="Created">
    <vt:filetime>2025-07-14T22:16:21Z</vt:filetime>
  </property>
  <property fmtid="{D5CDD505-2E9C-101B-9397-08002B2CF9AE}" pid="4" name="ICV">
    <vt:lpwstr>C5A921C703BD4013B53AF3F0A4FC1A47_13</vt:lpwstr>
  </property>
  <property fmtid="{D5CDD505-2E9C-101B-9397-08002B2CF9AE}" pid="5" name="KSOProductBuildVer">
    <vt:lpwstr>2052-12.1.0.16120</vt:lpwstr>
  </property>
</Properties>
</file>