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heme/theme7.xml" ContentType="application/vnd.openxmlformats-officedocument.theme+xml"/>
  <Override PartName="/ppt/tags/tag8.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6" r:id="rId2"/>
    <p:sldMasterId id="2147483682" r:id="rId3"/>
    <p:sldMasterId id="2147483700" r:id="rId4"/>
    <p:sldMasterId id="2147483706" r:id="rId5"/>
    <p:sldMasterId id="2147483712" r:id="rId6"/>
    <p:sldMasterId id="2147483718" r:id="rId7"/>
    <p:sldMasterId id="2147483759" r:id="rId8"/>
  </p:sldMasterIdLst>
  <p:notesMasterIdLst>
    <p:notesMasterId r:id="rId20"/>
  </p:notesMasterIdLst>
  <p:handoutMasterIdLst>
    <p:handoutMasterId r:id="rId21"/>
  </p:handoutMasterIdLst>
  <p:sldIdLst>
    <p:sldId id="2600" r:id="rId9"/>
    <p:sldId id="2790231" r:id="rId10"/>
    <p:sldId id="2790188" r:id="rId11"/>
    <p:sldId id="2790232" r:id="rId12"/>
    <p:sldId id="2790224" r:id="rId13"/>
    <p:sldId id="2790215" r:id="rId14"/>
    <p:sldId id="2790219" r:id="rId15"/>
    <p:sldId id="2790227" r:id="rId16"/>
    <p:sldId id="2790235" r:id="rId17"/>
    <p:sldId id="2790233" r:id="rId18"/>
    <p:sldId id="2790236" r:id="rId19"/>
  </p:sldIdLst>
  <p:sldSz cx="9144000" cy="5143500" type="screen16x9"/>
  <p:notesSz cx="6670675" cy="9875838"/>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760C40-320B-5DAF-2D1E-9AA4FA450F47}" name="Nichoel Shen" initials="NS" userId="S::nichoel.shen@pediatrixtherapeutics.com::69a9563f-412c-4ff0-a823-f3e60711d2e5" providerId="AD"/>
  <p188:author id="{9149037C-20D5-A7B5-CF15-089C20CE85EC}" name="Arya Hu" initials="AH" userId="S::arya.hu@pediatrixtherapeutics.com::ec5d998e-b71d-4616-89a9-19c612de7477" providerId="AD"/>
  <p188:author id="{33D468C9-219D-F0C6-DD8B-4CE9DACB1C22}" name="Sharon Kang" initials="SK" userId="S::sharon.kang@pediatrixtherapeutics.com::d01dd078-4ba7-48ec-adf0-ebad640e03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者" lastIdx="1" clrIdx="0">
    <p:extLst>
      <p:ext uri="{19B8F6BF-5375-455C-9EA6-DF929625EA0E}">
        <p15:presenceInfo xmlns:p15="http://schemas.microsoft.com/office/powerpoint/2012/main" userId="作者" providerId="None"/>
      </p:ext>
    </p:extLst>
  </p:cmAuthor>
  <p:cmAuthor id="2" name="Sharon Kang" initials="SK" lastIdx="1" clrIdx="1">
    <p:extLst>
      <p:ext uri="{19B8F6BF-5375-455C-9EA6-DF929625EA0E}">
        <p15:presenceInfo xmlns:p15="http://schemas.microsoft.com/office/powerpoint/2012/main" userId="S::sharon.kang@pediatrixtherapeutics.com::d01dd078-4ba7-48ec-adf0-ebad640e03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3865"/>
    <a:srgbClr val="FFFFFF"/>
    <a:srgbClr val="002F5F"/>
    <a:srgbClr val="00ADD0"/>
    <a:srgbClr val="00A9CE"/>
    <a:srgbClr val="D8DC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86" autoAdjust="0"/>
    <p:restoredTop sz="96314" autoAdjust="0"/>
  </p:normalViewPr>
  <p:slideViewPr>
    <p:cSldViewPr snapToGrid="0" snapToObjects="1" showGuides="1">
      <p:cViewPr varScale="1">
        <p:scale>
          <a:sx n="148" d="100"/>
          <a:sy n="148" d="100"/>
        </p:scale>
        <p:origin x="208" y="536"/>
      </p:cViewPr>
      <p:guideLst>
        <p:guide orient="horz"/>
        <p:guide/>
        <p:guide pos="5666"/>
      </p:guideLst>
    </p:cSldViewPr>
  </p:slideViewPr>
  <p:notesTextViewPr>
    <p:cViewPr>
      <p:scale>
        <a:sx n="400" d="100"/>
        <a:sy n="400" d="100"/>
      </p:scale>
      <p:origin x="0" y="0"/>
    </p:cViewPr>
  </p:notesTextViewPr>
  <p:sorterViewPr>
    <p:cViewPr>
      <p:scale>
        <a:sx n="146" d="100"/>
        <a:sy n="146" d="100"/>
      </p:scale>
      <p:origin x="0" y="-538"/>
    </p:cViewPr>
  </p:sorterViewPr>
  <p:notesViewPr>
    <p:cSldViewPr snapToGrid="0" snapToObjects="1">
      <p:cViewPr varScale="1">
        <p:scale>
          <a:sx n="55" d="100"/>
          <a:sy n="55" d="100"/>
        </p:scale>
        <p:origin x="-2770" y="-82"/>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t>6/8/26</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t>6/8/26</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F6F5E656-969D-431F-8E44-C5A751DA432F}" type="datetime6">
              <a:rPr lang="en-US" altLang="zh-CN" smtClean="0"/>
              <a:t>June 26</a:t>
            </a:fld>
            <a:endParaRPr lang="en-US"/>
          </a:p>
        </p:txBody>
      </p:sp>
      <p:sp>
        <p:nvSpPr>
          <p:cNvPr id="5" name="灯片编号占位符 4"/>
          <p:cNvSpPr>
            <a:spLocks noGrp="1"/>
          </p:cNvSpPr>
          <p:nvPr>
            <p:ph type="sldNum" sz="quarter" idx="5"/>
          </p:nvPr>
        </p:nvSpPr>
        <p:spPr/>
        <p:txBody>
          <a:bodyPr/>
          <a:lstStyle/>
          <a:p>
            <a:fld id="{67DBF1D6-9D96-4531-B10A-153EB61F0153}" type="slidenum">
              <a:rPr lang="en-US" smtClean="0"/>
              <a:t>2</a:t>
            </a:fld>
            <a:endParaRPr lang="en-US"/>
          </a:p>
        </p:txBody>
      </p:sp>
    </p:spTree>
    <p:extLst>
      <p:ext uri="{BB962C8B-B14F-4D97-AF65-F5344CB8AC3E}">
        <p14:creationId xmlns:p14="http://schemas.microsoft.com/office/powerpoint/2010/main" val="384075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F6F5E656-969D-431F-8E44-C5A751DA432F}" type="datetime6">
              <a:rPr lang="en-US" altLang="zh-CN" smtClean="0"/>
              <a:t>June 26</a:t>
            </a:fld>
            <a:endParaRPr lang="en-US"/>
          </a:p>
        </p:txBody>
      </p:sp>
      <p:sp>
        <p:nvSpPr>
          <p:cNvPr id="5" name="灯片编号占位符 4"/>
          <p:cNvSpPr>
            <a:spLocks noGrp="1"/>
          </p:cNvSpPr>
          <p:nvPr>
            <p:ph type="sldNum" sz="quarter" idx="5"/>
          </p:nvPr>
        </p:nvSpPr>
        <p:spPr/>
        <p:txBody>
          <a:bodyPr/>
          <a:lstStyle/>
          <a:p>
            <a:fld id="{67DBF1D6-9D96-4531-B10A-153EB61F0153}" type="slidenum">
              <a:rPr lang="en-US" smtClean="0"/>
              <a:t>3</a:t>
            </a:fld>
            <a:endParaRPr lang="en-US"/>
          </a:p>
        </p:txBody>
      </p:sp>
    </p:spTree>
    <p:extLst>
      <p:ext uri="{BB962C8B-B14F-4D97-AF65-F5344CB8AC3E}">
        <p14:creationId xmlns:p14="http://schemas.microsoft.com/office/powerpoint/2010/main" val="168253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00" dirty="0"/>
          </a:p>
        </p:txBody>
      </p:sp>
      <p:sp>
        <p:nvSpPr>
          <p:cNvPr id="4" name="灯片编号占位符 3"/>
          <p:cNvSpPr>
            <a:spLocks noGrp="1"/>
          </p:cNvSpPr>
          <p:nvPr>
            <p:ph type="sldNum" sz="quarter" idx="5"/>
          </p:nvPr>
        </p:nvSpPr>
        <p:spPr/>
        <p:txBody>
          <a:bodyPr/>
          <a:lstStyle/>
          <a:p>
            <a:fld id="{FAD751AE-7ABC-314D-AFAD-47B860ED6FFE}" type="slidenum">
              <a:rPr lang="en-US" smtClean="0"/>
              <a:t>6</a:t>
            </a:fld>
            <a:endParaRPr lang="en-US"/>
          </a:p>
        </p:txBody>
      </p:sp>
    </p:spTree>
    <p:extLst>
      <p:ext uri="{BB962C8B-B14F-4D97-AF65-F5344CB8AC3E}">
        <p14:creationId xmlns:p14="http://schemas.microsoft.com/office/powerpoint/2010/main" val="410357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defRPr/>
            </a:pPr>
            <a:r>
              <a:rPr kumimoji="0" lang="en-GB" sz="18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6</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anose="020B0604020202020204" pitchFamily="34" charset="0"/>
                <a:cs typeface="Arial" panose="020B0604020202020204" pitchFamily="34" charset="0"/>
              </a:defRPr>
            </a:lvl1pPr>
            <a:lvl2pPr marL="472440" indent="-135255">
              <a:lnSpc>
                <a:spcPct val="100000"/>
              </a:lnSpc>
              <a:spcBef>
                <a:spcPts val="0"/>
              </a:spcBef>
              <a:buClrTx/>
              <a:buFont typeface="Arial" panose="020B0604020202020204" pitchFamily="34" charset="0"/>
              <a:buChar char="•"/>
              <a:defRPr sz="16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content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ock title">
    <p:spTree>
      <p:nvGrpSpPr>
        <p:cNvPr id="1" name=""/>
        <p:cNvGrpSpPr/>
        <p:nvPr/>
      </p:nvGrpSpPr>
      <p:grpSpPr>
        <a:xfrm>
          <a:off x="0" y="0"/>
          <a:ext cx="0" cy="0"/>
          <a:chOff x="0" y="0"/>
          <a:chExt cx="0" cy="0"/>
        </a:xfrm>
      </p:grpSpPr>
      <p:sp>
        <p:nvSpPr>
          <p:cNvPr id="8" name="Rectangle 7"/>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799"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80023" indent="-180023">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0068" indent="-180023">
              <a:lnSpc>
                <a:spcPct val="100000"/>
              </a:lnSpc>
              <a:spcBef>
                <a:spcPts val="0"/>
              </a:spcBef>
              <a:buClr>
                <a:schemeClr val="accent2"/>
              </a:buClr>
              <a:defRPr sz="1601" baseline="0">
                <a:solidFill>
                  <a:schemeClr val="tx1"/>
                </a:solidFill>
                <a:latin typeface="Arial" panose="020B0604020202020204" pitchFamily="34" charset="0"/>
                <a:cs typeface="Arial" panose="020B0604020202020204" pitchFamily="34" charset="0"/>
              </a:defRPr>
            </a:lvl2pPr>
            <a:lvl3pPr marL="972026" indent="-180023">
              <a:defRPr sz="1399" baseline="0">
                <a:latin typeface="Arial" panose="020B0604020202020204" pitchFamily="34" charset="0"/>
                <a:cs typeface="Arial" panose="020B0604020202020204" pitchFamily="34" charset="0"/>
              </a:defRPr>
            </a:lvl3pPr>
            <a:lvl4pPr marL="622935" indent="-180023">
              <a:defRPr sz="1399">
                <a:latin typeface="Arial" panose="020B0604020202020204" pitchFamily="34" charset="0"/>
                <a:cs typeface="Arial" panose="020B0604020202020204" pitchFamily="34" charset="0"/>
              </a:defRPr>
            </a:lvl4pPr>
            <a:lvl5pPr marL="622935">
              <a:defRPr sz="1399">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35154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LIC Slide Title - Colour">
    <p:spTree>
      <p:nvGrpSpPr>
        <p:cNvPr id="1" name=""/>
        <p:cNvGrpSpPr/>
        <p:nvPr/>
      </p:nvGrpSpPr>
      <p:grpSpPr>
        <a:xfrm>
          <a:off x="0" y="0"/>
          <a:ext cx="0" cy="0"/>
          <a:chOff x="0" y="0"/>
          <a:chExt cx="0" cy="0"/>
        </a:xfrm>
      </p:grpSpPr>
      <p:sp>
        <p:nvSpPr>
          <p:cNvPr id="8" name="Rectangle 7"/>
          <p:cNvSpPr/>
          <p:nvPr userDrawn="1"/>
        </p:nvSpPr>
        <p:spPr>
          <a:xfrm>
            <a:off x="143999" y="1275732"/>
            <a:ext cx="8856000" cy="372826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Picture 13" descr="globe.png"/>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15542" y="3048000"/>
            <a:ext cx="2384457" cy="1956000"/>
          </a:xfrm>
          <a:prstGeom prst="rect">
            <a:avLst/>
          </a:prstGeom>
        </p:spPr>
      </p:pic>
      <p:sp>
        <p:nvSpPr>
          <p:cNvPr id="13" name="Title 8"/>
          <p:cNvSpPr>
            <a:spLocks noGrp="1"/>
          </p:cNvSpPr>
          <p:nvPr>
            <p:ph type="title" hasCustomPrompt="1"/>
          </p:nvPr>
        </p:nvSpPr>
        <p:spPr>
          <a:xfrm>
            <a:off x="216002" y="1386482"/>
            <a:ext cx="6822759" cy="504000"/>
          </a:xfrm>
          <a:prstGeom prst="rect">
            <a:avLst/>
          </a:prstGeom>
        </p:spPr>
        <p:txBody>
          <a:bodyPr vert="horz"/>
          <a:lstStyle>
            <a:lvl1pPr algn="l">
              <a:lnSpc>
                <a:spcPct val="90000"/>
              </a:lnSpc>
              <a:defRPr sz="2800" b="1" baseline="0">
                <a:solidFill>
                  <a:srgbClr val="FFFFFF"/>
                </a:solidFill>
                <a:latin typeface="Arial" panose="020B0604020202020204" pitchFamily="34" charset="0"/>
                <a:cs typeface="Arial" panose="020B0604020202020204"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chemeClr val="bg1"/>
                </a:solidFill>
                <a:latin typeface="Arial" panose="020B0604020202020204" pitchFamily="34" charset="0"/>
                <a:cs typeface="Arial" panose="020B0604020202020204" pitchFamily="34" charset="0"/>
              </a:defRPr>
            </a:lvl1pPr>
          </a:lstStyle>
          <a:p>
            <a:pPr lvl="0"/>
            <a:r>
              <a:rPr lang="en-GB" noProof="0" dirty="0"/>
              <a:t>Click to add speaker title</a:t>
            </a:r>
          </a:p>
        </p:txBody>
      </p:sp>
      <p:sp>
        <p:nvSpPr>
          <p:cNvPr id="11" name="Text Placeholder 29"/>
          <p:cNvSpPr>
            <a:spLocks noGrp="1"/>
          </p:cNvSpPr>
          <p:nvPr>
            <p:ph type="body" sz="quarter" idx="12"/>
          </p:nvPr>
        </p:nvSpPr>
        <p:spPr>
          <a:xfrm>
            <a:off x="215999" y="4670244"/>
            <a:ext cx="6480000" cy="190800"/>
          </a:xfrm>
          <a:prstGeom prst="rect">
            <a:avLst/>
          </a:prstGeom>
        </p:spPr>
        <p:txBody>
          <a:bodyPr vert="horz"/>
          <a:lstStyle>
            <a:lvl1pPr marL="0" indent="0">
              <a:lnSpc>
                <a:spcPts val="1100"/>
              </a:lnSpc>
              <a:spcBef>
                <a:spcPts val="0"/>
              </a:spcBef>
              <a:buNone/>
              <a:defRPr lang="en-GB" sz="600" smtClean="0">
                <a:effectLst/>
              </a:defRPr>
            </a:lvl1pPr>
          </a:lstStyle>
          <a:p>
            <a:pPr lvl="0"/>
            <a:endParaRPr lang="en-GB" noProof="0" dirty="0"/>
          </a:p>
        </p:txBody>
      </p:sp>
      <p:sp>
        <p:nvSpPr>
          <p:cNvPr id="16" name="Text Placeholder 29"/>
          <p:cNvSpPr>
            <a:spLocks noGrp="1"/>
          </p:cNvSpPr>
          <p:nvPr>
            <p:ph type="body" sz="quarter" idx="15" hasCustomPrompt="1"/>
          </p:nvPr>
        </p:nvSpPr>
        <p:spPr>
          <a:xfrm>
            <a:off x="7128000" y="4463994"/>
            <a:ext cx="1872000" cy="190800"/>
          </a:xfrm>
          <a:prstGeom prst="rect">
            <a:avLst/>
          </a:prstGeom>
          <a:solidFill>
            <a:srgbClr val="002060"/>
          </a:solidFill>
        </p:spPr>
        <p:txBody>
          <a:bodyPr vert="horz"/>
          <a:lstStyle>
            <a:lvl1pPr marL="0" indent="0">
              <a:lnSpc>
                <a:spcPts val="1100"/>
              </a:lnSpc>
              <a:spcBef>
                <a:spcPts val="0"/>
              </a:spcBef>
              <a:buNone/>
              <a:defRPr sz="1200" baseline="0">
                <a:solidFill>
                  <a:schemeClr val="bg1"/>
                </a:solidFill>
                <a:latin typeface="Arial" panose="020B0604020202020204" pitchFamily="34" charset="0"/>
                <a:cs typeface="Arial" panose="020B0604020202020204"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4670244"/>
            <a:ext cx="1872000" cy="190800"/>
          </a:xfrm>
          <a:prstGeom prst="rect">
            <a:avLst/>
          </a:prstGeom>
          <a:solidFill>
            <a:srgbClr val="002060"/>
          </a:solidFill>
        </p:spPr>
        <p:txBody>
          <a:bodyPr vert="horz"/>
          <a:lstStyle>
            <a:lvl1pPr marL="0" indent="0">
              <a:lnSpc>
                <a:spcPts val="1100"/>
              </a:lnSpc>
              <a:spcBef>
                <a:spcPts val="0"/>
              </a:spcBef>
              <a:buNone/>
              <a:defRPr sz="1200">
                <a:solidFill>
                  <a:schemeClr val="bg1"/>
                </a:solidFill>
                <a:latin typeface="Arial" panose="020B0604020202020204" pitchFamily="34" charset="0"/>
                <a:cs typeface="Arial" panose="020B0604020202020204" pitchFamily="34" charset="0"/>
              </a:defRPr>
            </a:lvl1pPr>
          </a:lstStyle>
          <a:p>
            <a:pPr lvl="0"/>
            <a:r>
              <a:rPr lang="en-GB" noProof="0" dirty="0"/>
              <a:t>00 Month Year</a:t>
            </a:r>
          </a:p>
        </p:txBody>
      </p:sp>
      <p:sp>
        <p:nvSpPr>
          <p:cNvPr id="3" name="Slide Number Placeholder 2"/>
          <p:cNvSpPr>
            <a:spLocks noGrp="1"/>
          </p:cNvSpPr>
          <p:nvPr>
            <p:ph type="sldNum" sz="quarter" idx="16"/>
          </p:nvPr>
        </p:nvSpPr>
        <p:spPr>
          <a:xfrm>
            <a:off x="318375" y="4846755"/>
            <a:ext cx="6560835" cy="124961"/>
          </a:xfrm>
        </p:spPr>
        <p:txBody>
          <a:bodyPr/>
          <a:lstStyle/>
          <a:p>
            <a:pPr defTabSz="457200"/>
            <a:fld id="{3C4F54F3-C349-4609-AFEE-01462D5C7942}" type="slidenum">
              <a:rPr lang="en-GB" smtClean="0">
                <a:solidFill>
                  <a:srgbClr val="000000"/>
                </a:solidFill>
              </a:rPr>
              <a:t>‹#›</a:t>
            </a:fld>
            <a:endParaRPr lang="en-GB" dirty="0">
              <a:solidFill>
                <a:srgbClr val="000000"/>
              </a:solidFill>
            </a:endParaRPr>
          </a:p>
        </p:txBody>
      </p:sp>
    </p:spTree>
    <p:extLst>
      <p:ext uri="{BB962C8B-B14F-4D97-AF65-F5344CB8AC3E}">
        <p14:creationId xmlns:p14="http://schemas.microsoft.com/office/powerpoint/2010/main" val="22769755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F30F44B5-1E2F-66EC-62A6-98378F4C4096}"/>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55718DF1-DDAA-CF1E-E5EC-DC585883DFDC}"/>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A01BE4C8-E830-6ED2-7BBB-29D91AAE81FD}"/>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FD189E9D-F359-BCB5-52F6-8D87D16BCB08}"/>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3CFC9D17-645F-76FF-D017-E9872CB08CFA}"/>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75504AFC-2E49-F274-B500-BBA93ADD76B6}"/>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3" name="Rectangle 7">
            <a:extLst>
              <a:ext uri="{FF2B5EF4-FFF2-40B4-BE49-F238E27FC236}">
                <a16:creationId xmlns:a16="http://schemas.microsoft.com/office/drawing/2014/main" id="{C2433496-4A94-B57B-83AF-92E526B539E3}"/>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7EA36A4C-71DD-FF98-5643-AC3FBC984DED}"/>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3F08CE82-CC12-094A-0309-1041CBE02930}"/>
              </a:ext>
            </a:extLst>
          </p:cNvPr>
          <p:cNvSpPr/>
          <p:nvPr userDrawn="1"/>
        </p:nvSpPr>
        <p:spPr>
          <a:xfrm>
            <a:off x="0" y="-2028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ECB2B8AC-E602-49ED-A4E1-DA37409C3CC8}"/>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223567FE-29B0-1713-AD79-8833FBCC0B7A}"/>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27C64792-66FD-F0C1-0E7C-567E0781BDD9}"/>
              </a:ext>
            </a:extLst>
          </p:cNvPr>
          <p:cNvSpPr/>
          <p:nvPr userDrawn="1"/>
        </p:nvSpPr>
        <p:spPr>
          <a:xfrm>
            <a:off x="0" y="-2028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5" name="Rectangle 4"/>
          <p:cNvSpPr>
            <a:spLocks noGrp="1" noChangeArrowheads="1"/>
          </p:cNvSpPr>
          <p:nvPr userDrawn="1"/>
        </p:nvSpPr>
        <p:spPr bwMode="auto">
          <a:xfrm>
            <a:off x="528759" y="3431381"/>
            <a:ext cx="2689225" cy="285750"/>
          </a:xfrm>
          <a:prstGeom prst="rect">
            <a:avLst/>
          </a:prstGeom>
          <a:noFill/>
          <a:ln w="9525">
            <a:noFill/>
            <a:miter lim="800000"/>
          </a:ln>
          <a:effectLst/>
        </p:spPr>
        <p:txBody>
          <a:bodyPr anchor="b"/>
          <a:lstStyle/>
          <a:p>
            <a:r>
              <a:rPr lang="en-GB" sz="1400" b="1" dirty="0">
                <a:solidFill>
                  <a:schemeClr val="tx1"/>
                </a:solidFill>
                <a:latin typeface="Arial" panose="020B0604020202020204" pitchFamily="34" charset="0"/>
                <a:cs typeface="Arial" panose="020B0604020202020204" pitchFamily="34" charset="0"/>
              </a:rPr>
              <a:t>Confidentiality Notice </a:t>
            </a:r>
            <a:endParaRPr lang="en-GB" sz="2400" dirty="0">
              <a:solidFill>
                <a:schemeClr val="tx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B374376B-0515-6D34-D504-868092BAF616}"/>
              </a:ext>
            </a:extLst>
          </p:cNvPr>
          <p:cNvSpPr/>
          <p:nvPr userDrawn="1"/>
        </p:nvSpPr>
        <p:spPr>
          <a:xfrm>
            <a:off x="0" y="-3175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6" name="Rectangle 5"/>
          <p:cNvSpPr/>
          <p:nvPr userDrawn="1"/>
        </p:nvSpPr>
        <p:spPr>
          <a:xfrm>
            <a:off x="0" y="-1"/>
            <a:ext cx="9144000" cy="9223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10" name="Rectangle 9"/>
          <p:cNvSpPr/>
          <p:nvPr userDrawn="1"/>
        </p:nvSpPr>
        <p:spPr>
          <a:xfrm>
            <a:off x="0" y="-1"/>
            <a:ext cx="9144000" cy="9223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Tree>
    <p:extLst>
      <p:ext uri="{BB962C8B-B14F-4D97-AF65-F5344CB8AC3E}">
        <p14:creationId xmlns:p14="http://schemas.microsoft.com/office/powerpoint/2010/main" val="297301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defRPr/>
            </a:pPr>
            <a:r>
              <a:rPr kumimoji="0" lang="en-GB" sz="18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104200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Tree>
    <p:extLst>
      <p:ext uri="{BB962C8B-B14F-4D97-AF65-F5344CB8AC3E}">
        <p14:creationId xmlns:p14="http://schemas.microsoft.com/office/powerpoint/2010/main" val="281910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18176956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3057191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53723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2821359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38420964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759786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534971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24974039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419341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431563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600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2868208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6969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70777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6800588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910568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1780083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2021527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4204953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90799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496702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anose="020B0604020202020204" pitchFamily="34" charset="0"/>
                <a:cs typeface="Arial" panose="020B0604020202020204" pitchFamily="34" charset="0"/>
              </a:defRPr>
            </a:lvl1pPr>
            <a:lvl2pPr marL="472440" indent="-135255">
              <a:lnSpc>
                <a:spcPct val="100000"/>
              </a:lnSpc>
              <a:spcBef>
                <a:spcPts val="0"/>
              </a:spcBef>
              <a:buClrTx/>
              <a:buFont typeface="Arial" panose="020B0604020202020204" pitchFamily="34" charset="0"/>
              <a:buChar char="•"/>
              <a:defRPr sz="16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content title</a:t>
            </a:r>
          </a:p>
        </p:txBody>
      </p:sp>
    </p:spTree>
    <p:extLst>
      <p:ext uri="{BB962C8B-B14F-4D97-AF65-F5344CB8AC3E}">
        <p14:creationId xmlns:p14="http://schemas.microsoft.com/office/powerpoint/2010/main" val="9269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26801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580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ock title">
    <p:spTree>
      <p:nvGrpSpPr>
        <p:cNvPr id="1" name=""/>
        <p:cNvGrpSpPr/>
        <p:nvPr/>
      </p:nvGrpSpPr>
      <p:grpSpPr>
        <a:xfrm>
          <a:off x="0" y="0"/>
          <a:ext cx="0" cy="0"/>
          <a:chOff x="0" y="0"/>
          <a:chExt cx="0" cy="0"/>
        </a:xfrm>
      </p:grpSpPr>
      <p:sp>
        <p:nvSpPr>
          <p:cNvPr id="8" name="Rectangle 7"/>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799"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80023" indent="-180023">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0068" indent="-180023">
              <a:lnSpc>
                <a:spcPct val="100000"/>
              </a:lnSpc>
              <a:spcBef>
                <a:spcPts val="0"/>
              </a:spcBef>
              <a:buClr>
                <a:schemeClr val="accent2"/>
              </a:buClr>
              <a:defRPr sz="1601" baseline="0">
                <a:solidFill>
                  <a:schemeClr val="tx1"/>
                </a:solidFill>
                <a:latin typeface="Arial" panose="020B0604020202020204" pitchFamily="34" charset="0"/>
                <a:cs typeface="Arial" panose="020B0604020202020204" pitchFamily="34" charset="0"/>
              </a:defRPr>
            </a:lvl2pPr>
            <a:lvl3pPr marL="972026" indent="-180023">
              <a:defRPr sz="1399" baseline="0">
                <a:latin typeface="Arial" panose="020B0604020202020204" pitchFamily="34" charset="0"/>
                <a:cs typeface="Arial" panose="020B0604020202020204" pitchFamily="34" charset="0"/>
              </a:defRPr>
            </a:lvl3pPr>
            <a:lvl4pPr marL="622935" indent="-180023">
              <a:defRPr sz="1399">
                <a:latin typeface="Arial" panose="020B0604020202020204" pitchFamily="34" charset="0"/>
                <a:cs typeface="Arial" panose="020B0604020202020204" pitchFamily="34" charset="0"/>
              </a:defRPr>
            </a:lvl4pPr>
            <a:lvl5pPr marL="622935">
              <a:defRPr sz="1399">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5574783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CLIC Slide Title - Colour">
    <p:spTree>
      <p:nvGrpSpPr>
        <p:cNvPr id="1" name=""/>
        <p:cNvGrpSpPr/>
        <p:nvPr/>
      </p:nvGrpSpPr>
      <p:grpSpPr>
        <a:xfrm>
          <a:off x="0" y="0"/>
          <a:ext cx="0" cy="0"/>
          <a:chOff x="0" y="0"/>
          <a:chExt cx="0" cy="0"/>
        </a:xfrm>
      </p:grpSpPr>
      <p:sp>
        <p:nvSpPr>
          <p:cNvPr id="8" name="Rectangle 7"/>
          <p:cNvSpPr/>
          <p:nvPr userDrawn="1"/>
        </p:nvSpPr>
        <p:spPr>
          <a:xfrm>
            <a:off x="143999" y="1275732"/>
            <a:ext cx="8856000" cy="372826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Picture 13" descr="globe.png"/>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15542" y="3048000"/>
            <a:ext cx="2384457" cy="1956000"/>
          </a:xfrm>
          <a:prstGeom prst="rect">
            <a:avLst/>
          </a:prstGeom>
        </p:spPr>
      </p:pic>
      <p:sp>
        <p:nvSpPr>
          <p:cNvPr id="13" name="Title 8"/>
          <p:cNvSpPr>
            <a:spLocks noGrp="1"/>
          </p:cNvSpPr>
          <p:nvPr>
            <p:ph type="title" hasCustomPrompt="1"/>
          </p:nvPr>
        </p:nvSpPr>
        <p:spPr>
          <a:xfrm>
            <a:off x="216002" y="1386482"/>
            <a:ext cx="6822759" cy="504000"/>
          </a:xfrm>
          <a:prstGeom prst="rect">
            <a:avLst/>
          </a:prstGeom>
        </p:spPr>
        <p:txBody>
          <a:bodyPr vert="horz"/>
          <a:lstStyle>
            <a:lvl1pPr algn="l">
              <a:lnSpc>
                <a:spcPct val="90000"/>
              </a:lnSpc>
              <a:defRPr sz="2800" b="1" baseline="0">
                <a:solidFill>
                  <a:srgbClr val="FFFFFF"/>
                </a:solidFill>
                <a:latin typeface="Arial" panose="020B0604020202020204" pitchFamily="34" charset="0"/>
                <a:cs typeface="Arial" panose="020B0604020202020204"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chemeClr val="bg1"/>
                </a:solidFill>
                <a:latin typeface="Arial" panose="020B0604020202020204" pitchFamily="34" charset="0"/>
                <a:cs typeface="Arial" panose="020B0604020202020204" pitchFamily="34" charset="0"/>
              </a:defRPr>
            </a:lvl1pPr>
          </a:lstStyle>
          <a:p>
            <a:pPr lvl="0"/>
            <a:r>
              <a:rPr lang="en-GB" noProof="0" dirty="0"/>
              <a:t>Click to add speaker title</a:t>
            </a:r>
          </a:p>
        </p:txBody>
      </p:sp>
      <p:sp>
        <p:nvSpPr>
          <p:cNvPr id="11" name="Text Placeholder 29"/>
          <p:cNvSpPr>
            <a:spLocks noGrp="1"/>
          </p:cNvSpPr>
          <p:nvPr>
            <p:ph type="body" sz="quarter" idx="12"/>
          </p:nvPr>
        </p:nvSpPr>
        <p:spPr>
          <a:xfrm>
            <a:off x="215999" y="4670244"/>
            <a:ext cx="6480000" cy="190800"/>
          </a:xfrm>
          <a:prstGeom prst="rect">
            <a:avLst/>
          </a:prstGeom>
        </p:spPr>
        <p:txBody>
          <a:bodyPr vert="horz"/>
          <a:lstStyle>
            <a:lvl1pPr marL="0" indent="0">
              <a:lnSpc>
                <a:spcPts val="1100"/>
              </a:lnSpc>
              <a:spcBef>
                <a:spcPts val="0"/>
              </a:spcBef>
              <a:buNone/>
              <a:defRPr lang="en-GB" sz="600" smtClean="0">
                <a:effectLst/>
              </a:defRPr>
            </a:lvl1pPr>
          </a:lstStyle>
          <a:p>
            <a:pPr lvl="0"/>
            <a:endParaRPr lang="en-GB" noProof="0" dirty="0"/>
          </a:p>
        </p:txBody>
      </p:sp>
      <p:sp>
        <p:nvSpPr>
          <p:cNvPr id="16" name="Text Placeholder 29"/>
          <p:cNvSpPr>
            <a:spLocks noGrp="1"/>
          </p:cNvSpPr>
          <p:nvPr>
            <p:ph type="body" sz="quarter" idx="15" hasCustomPrompt="1"/>
          </p:nvPr>
        </p:nvSpPr>
        <p:spPr>
          <a:xfrm>
            <a:off x="7128000" y="4463994"/>
            <a:ext cx="1872000" cy="190800"/>
          </a:xfrm>
          <a:prstGeom prst="rect">
            <a:avLst/>
          </a:prstGeom>
          <a:solidFill>
            <a:srgbClr val="002060"/>
          </a:solidFill>
        </p:spPr>
        <p:txBody>
          <a:bodyPr vert="horz"/>
          <a:lstStyle>
            <a:lvl1pPr marL="0" indent="0">
              <a:lnSpc>
                <a:spcPts val="1100"/>
              </a:lnSpc>
              <a:spcBef>
                <a:spcPts val="0"/>
              </a:spcBef>
              <a:buNone/>
              <a:defRPr sz="1200" baseline="0">
                <a:solidFill>
                  <a:schemeClr val="bg1"/>
                </a:solidFill>
                <a:latin typeface="Arial" panose="020B0604020202020204" pitchFamily="34" charset="0"/>
                <a:cs typeface="Arial" panose="020B0604020202020204"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4670244"/>
            <a:ext cx="1872000" cy="190800"/>
          </a:xfrm>
          <a:prstGeom prst="rect">
            <a:avLst/>
          </a:prstGeom>
          <a:solidFill>
            <a:srgbClr val="002060"/>
          </a:solidFill>
        </p:spPr>
        <p:txBody>
          <a:bodyPr vert="horz"/>
          <a:lstStyle>
            <a:lvl1pPr marL="0" indent="0">
              <a:lnSpc>
                <a:spcPts val="1100"/>
              </a:lnSpc>
              <a:spcBef>
                <a:spcPts val="0"/>
              </a:spcBef>
              <a:buNone/>
              <a:defRPr sz="1200">
                <a:solidFill>
                  <a:schemeClr val="bg1"/>
                </a:solidFill>
                <a:latin typeface="Arial" panose="020B0604020202020204" pitchFamily="34" charset="0"/>
                <a:cs typeface="Arial" panose="020B0604020202020204" pitchFamily="34" charset="0"/>
              </a:defRPr>
            </a:lvl1pPr>
          </a:lstStyle>
          <a:p>
            <a:pPr lvl="0"/>
            <a:r>
              <a:rPr lang="en-GB" noProof="0" dirty="0"/>
              <a:t>00 Month Year</a:t>
            </a:r>
          </a:p>
        </p:txBody>
      </p:sp>
      <p:sp>
        <p:nvSpPr>
          <p:cNvPr id="3" name="Slide Number Placeholder 2"/>
          <p:cNvSpPr>
            <a:spLocks noGrp="1"/>
          </p:cNvSpPr>
          <p:nvPr>
            <p:ph type="sldNum" sz="quarter" idx="16"/>
          </p:nvPr>
        </p:nvSpPr>
        <p:spPr>
          <a:xfrm>
            <a:off x="318375" y="4846755"/>
            <a:ext cx="6560835" cy="124961"/>
          </a:xfrm>
        </p:spPr>
        <p:txBody>
          <a:bodyPr/>
          <a:lstStyle/>
          <a:p>
            <a:pPr defTabSz="457200"/>
            <a:fld id="{3C4F54F3-C349-4609-AFEE-01462D5C7942}" type="slidenum">
              <a:rPr lang="en-GB" smtClean="0">
                <a:solidFill>
                  <a:srgbClr val="000000"/>
                </a:solidFill>
              </a:rPr>
              <a:t>‹#›</a:t>
            </a:fld>
            <a:endParaRPr lang="en-GB" dirty="0">
              <a:solidFill>
                <a:srgbClr val="000000"/>
              </a:solidFill>
            </a:endParaRPr>
          </a:p>
        </p:txBody>
      </p:sp>
    </p:spTree>
    <p:extLst>
      <p:ext uri="{BB962C8B-B14F-4D97-AF65-F5344CB8AC3E}">
        <p14:creationId xmlns:p14="http://schemas.microsoft.com/office/powerpoint/2010/main" val="55593675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32.xml"/><Relationship Id="rId7" Type="http://schemas.openxmlformats.org/officeDocument/2006/relationships/tags" Target="../tags/tag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2.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37.xml"/><Relationship Id="rId7" Type="http://schemas.openxmlformats.org/officeDocument/2006/relationships/tags" Target="../tags/tag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42.xml"/><Relationship Id="rId7" Type="http://schemas.openxmlformats.org/officeDocument/2006/relationships/tags" Target="../tags/tag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47.xml"/><Relationship Id="rId7" Type="http://schemas.openxmlformats.org/officeDocument/2006/relationships/tags" Target="../tags/tag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2.xml"/><Relationship Id="rId7"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8.xml"/><Relationship Id="rId1" Type="http://schemas.openxmlformats.org/officeDocument/2006/relationships/theme" Target="../theme/theme7.xml"/><Relationship Id="rId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image" Target="../media/image1.emf"/><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oleObject" Target="../embeddings/oleObject1.bin"/><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tags" Target="../tags/tag9.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theme" Target="../theme/theme8.xml"/><Relationship Id="rId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2" imgW="5080" imgH="5080" progId="TCLayout.ActiveDocument.1">
                  <p:embed/>
                </p:oleObj>
              </mc:Choice>
              <mc:Fallback>
                <p:oleObj name="think-cell 幻灯片" r:id="rId32" imgW="5080" imgH="5080" progId="TCLayout.ActiveDocument.1">
                  <p:embed/>
                  <p:pic>
                    <p:nvPicPr>
                      <p:cNvPr id="2" name="Object 1"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文本框 2">
            <a:extLst>
              <a:ext uri="{FF2B5EF4-FFF2-40B4-BE49-F238E27FC236}">
                <a16:creationId xmlns:a16="http://schemas.microsoft.com/office/drawing/2014/main" id="{46A10035-9F12-CF54-902B-C8D9599D1B62}"/>
              </a:ext>
            </a:extLst>
          </p:cNvPr>
          <p:cNvSpPr txBox="1"/>
          <p:nvPr userDrawn="1"/>
        </p:nvSpPr>
        <p:spPr>
          <a:xfrm>
            <a:off x="0" y="4909714"/>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757" r:id="rId28"/>
    <p:sldLayoutId id="2147483758"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100005327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EF620AFC-F2A8-D3AD-D994-3E527844BE3E}"/>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4243358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3" name="文本框 2">
            <a:extLst>
              <a:ext uri="{FF2B5EF4-FFF2-40B4-BE49-F238E27FC236}">
                <a16:creationId xmlns:a16="http://schemas.microsoft.com/office/drawing/2014/main" id="{D09F1CBB-6EC4-13E1-D5BA-312059C55469}"/>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B6641B26-62A5-454B-0FD2-5D8C203D7422}"/>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3" name="文本框 2">
            <a:extLst>
              <a:ext uri="{FF2B5EF4-FFF2-40B4-BE49-F238E27FC236}">
                <a16:creationId xmlns:a16="http://schemas.microsoft.com/office/drawing/2014/main" id="{CC74C4CE-FFBB-72E0-75E8-5E4A6F627827}"/>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7" imgW="5080" imgH="5080" progId="TCLayout.ActiveDocument.1">
                  <p:embed/>
                </p:oleObj>
              </mc:Choice>
              <mc:Fallback>
                <p:oleObj name="think-cell 幻灯片" r:id="rId7" imgW="5080" imgH="5080" progId="TCLayout.ActiveDocument.1">
                  <p:embed/>
                  <p:pic>
                    <p:nvPicPr>
                      <p:cNvPr id="2" name="Object 1" hidden="1"/>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3" imgW="5080" imgH="5080" progId="TCLayout.ActiveDocument.1">
                  <p:embed/>
                </p:oleObj>
              </mc:Choice>
              <mc:Fallback>
                <p:oleObj name="think-cell 幻灯片" r:id="rId3" imgW="5080" imgH="5080" progId="TCLayout.ActiveDocument.1">
                  <p:embed/>
                  <p:pic>
                    <p:nvPicPr>
                      <p:cNvPr id="2" name="Object 1" hidden="1"/>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2A3AF85B-C72A-4D82-22F7-3EAA6245874F}"/>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2" imgW="5080" imgH="5080" progId="TCLayout.ActiveDocument.1">
                  <p:embed/>
                </p:oleObj>
              </mc:Choice>
              <mc:Fallback>
                <p:oleObj name="think-cell 幻灯片" r:id="rId32" imgW="5080" imgH="5080" progId="TCLayout.ActiveDocument.1">
                  <p:embed/>
                  <p:pic>
                    <p:nvPicPr>
                      <p:cNvPr id="2" name="Object 1"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文本框 2">
            <a:extLst>
              <a:ext uri="{FF2B5EF4-FFF2-40B4-BE49-F238E27FC236}">
                <a16:creationId xmlns:a16="http://schemas.microsoft.com/office/drawing/2014/main" id="{46A10035-9F12-CF54-902B-C8D9599D1B62}"/>
              </a:ext>
            </a:extLst>
          </p:cNvPr>
          <p:cNvSpPr txBox="1"/>
          <p:nvPr userDrawn="1"/>
        </p:nvSpPr>
        <p:spPr>
          <a:xfrm>
            <a:off x="0" y="4857460"/>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2023</a:t>
            </a:r>
            <a:r>
              <a:rPr lang="zh-CN" altLang="en-US" sz="800" dirty="0">
                <a:latin typeface="微软雅黑" panose="020B0503020204020204" pitchFamily="34" charset="-122"/>
                <a:ea typeface="微软雅黑" panose="020B0503020204020204" pitchFamily="34" charset="-122"/>
              </a:rPr>
              <a:t>国家医保药品目录调整申报</a:t>
            </a:r>
          </a:p>
        </p:txBody>
      </p:sp>
    </p:spTree>
    <p:extLst>
      <p:ext uri="{BB962C8B-B14F-4D97-AF65-F5344CB8AC3E}">
        <p14:creationId xmlns:p14="http://schemas.microsoft.com/office/powerpoint/2010/main" val="8465929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1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016/S2215-0366(18)30269-4"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14.xml"/><Relationship Id="rId5" Type="http://schemas.openxmlformats.org/officeDocument/2006/relationships/image" Target="../media/image4.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8.xml"/><Relationship Id="rId1" Type="http://schemas.openxmlformats.org/officeDocument/2006/relationships/tags" Target="../tags/tag15.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8.xml"/><Relationship Id="rId1" Type="http://schemas.openxmlformats.org/officeDocument/2006/relationships/tags" Target="../tags/tag19.xml"/><Relationship Id="rId5" Type="http://schemas.openxmlformats.org/officeDocument/2006/relationships/image" Target="../media/image5.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1727548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幻灯片" r:id="rId5" imgW="5715" imgH="5715" progId="TCLayout.ActiveDocument.1">
                  <p:embed/>
                </p:oleObj>
              </mc:Choice>
              <mc:Fallback>
                <p:oleObj name="think-cell 幻灯片" r:id="rId5" imgW="5715" imgH="5715" progId="TCLayout.ActiveDocument.1">
                  <p:embed/>
                  <p:pic>
                    <p:nvPicPr>
                      <p:cNvPr id="3" name="Object 2" hidden="1"/>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 y="1"/>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defTabSz="457200">
              <a:lnSpc>
                <a:spcPct val="90000"/>
              </a:lnSpc>
              <a:spcBef>
                <a:spcPct val="0"/>
              </a:spcBef>
              <a:spcAft>
                <a:spcPct val="0"/>
              </a:spcAft>
            </a:pPr>
            <a:endParaRPr lang="en-GB" sz="2600" b="1" dirty="0">
              <a:solidFill>
                <a:srgbClr val="FFFFFF"/>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5" name="タイトル 6">
            <a:extLst>
              <a:ext uri="{FF2B5EF4-FFF2-40B4-BE49-F238E27FC236}">
                <a16:creationId xmlns:a16="http://schemas.microsoft.com/office/drawing/2014/main" id="{C212AD19-9D48-2232-9519-992A0ED161F5}"/>
              </a:ext>
            </a:extLst>
          </p:cNvPr>
          <p:cNvSpPr txBox="1">
            <a:spLocks/>
          </p:cNvSpPr>
          <p:nvPr/>
        </p:nvSpPr>
        <p:spPr>
          <a:xfrm>
            <a:off x="72846" y="321523"/>
            <a:ext cx="6822759" cy="341030"/>
          </a:xfrm>
          <a:prstGeom prst="rect">
            <a:avLst/>
          </a:prstGeom>
        </p:spPr>
        <p:txBody>
          <a:bodyPr vert="horz"/>
          <a:lstStyle>
            <a:lvl1pPr algn="l" defTabSz="457200" rtl="0" eaLnBrk="1" latinLnBrk="0" hangingPunct="1">
              <a:lnSpc>
                <a:spcPct val="90000"/>
              </a:lnSpc>
              <a:spcBef>
                <a:spcPct val="0"/>
              </a:spcBef>
              <a:buNone/>
              <a:defRPr sz="2800" b="1" kern="1200" baseline="0">
                <a:solidFill>
                  <a:srgbClr val="FFFFFF"/>
                </a:solidFill>
                <a:latin typeface="Arial" panose="020B0604020202020204" pitchFamily="34" charset="0"/>
                <a:ea typeface="+mj-ea"/>
                <a:cs typeface="Arial" panose="020B0604020202020204" pitchFamily="34" charset="0"/>
              </a:defRPr>
            </a:lvl1pPr>
          </a:lstStyle>
          <a:p>
            <a:pPr>
              <a:spcBef>
                <a:spcPts val="200"/>
              </a:spcBef>
              <a:spcAft>
                <a:spcPts val="200"/>
              </a:spcAft>
            </a:pPr>
            <a:r>
              <a:rPr lang="en-US" altLang="zh-CN"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2026</a:t>
            </a:r>
            <a:r>
              <a:rPr lang="zh-CN" altLang="en-US"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国家医保药品目录调整申报资料摘要幻灯</a:t>
            </a:r>
            <a:endParaRPr lang="en-US" altLang="zh-CN"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endParaRPr>
          </a:p>
          <a:p>
            <a:pPr>
              <a:spcBef>
                <a:spcPts val="200"/>
              </a:spcBef>
              <a:spcAft>
                <a:spcPts val="200"/>
              </a:spcAft>
            </a:pPr>
            <a:br>
              <a:rPr lang="en-GB" altLang="ja-JP"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br>
            <a:br>
              <a:rPr lang="en-GB" altLang="ja-JP"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br>
            <a:br>
              <a:rPr lang="en-GB" altLang="ja-JP" sz="2400" dirty="0">
                <a:latin typeface="微软雅黑" panose="020B0503020204020204" pitchFamily="34" charset="-122"/>
                <a:ea typeface="微软雅黑" panose="020B0503020204020204" pitchFamily="34" charset="-122"/>
                <a:cs typeface="Calibri" panose="020F0502020204030204" pitchFamily="34" charset="0"/>
              </a:rPr>
            </a:br>
            <a:endParaRPr lang="ja-JP" altLang="en-US" sz="3200" i="1" dirty="0">
              <a:solidFill>
                <a:schemeClr val="tx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文本占位符 11">
            <a:extLst>
              <a:ext uri="{FF2B5EF4-FFF2-40B4-BE49-F238E27FC236}">
                <a16:creationId xmlns:a16="http://schemas.microsoft.com/office/drawing/2014/main" id="{88D4A9F2-0FE4-FA45-448C-C2E69214889F}"/>
              </a:ext>
            </a:extLst>
          </p:cNvPr>
          <p:cNvSpPr txBox="1">
            <a:spLocks/>
          </p:cNvSpPr>
          <p:nvPr/>
        </p:nvSpPr>
        <p:spPr>
          <a:xfrm>
            <a:off x="764119" y="1589266"/>
            <a:ext cx="7725626" cy="1720161"/>
          </a:xfrm>
          <a:prstGeom prst="rect">
            <a:avLst/>
          </a:prstGeom>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nSpc>
                <a:spcPct val="120000"/>
              </a:lnSpc>
              <a:buNone/>
            </a:pP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5" name="Text Placeholder 8">
            <a:extLst>
              <a:ext uri="{FF2B5EF4-FFF2-40B4-BE49-F238E27FC236}">
                <a16:creationId xmlns:a16="http://schemas.microsoft.com/office/drawing/2014/main" id="{59AFFC5A-B499-78AA-548D-A31033500134}"/>
              </a:ext>
            </a:extLst>
          </p:cNvPr>
          <p:cNvSpPr txBox="1">
            <a:spLocks/>
          </p:cNvSpPr>
          <p:nvPr/>
        </p:nvSpPr>
        <p:spPr>
          <a:xfrm>
            <a:off x="5951782" y="4292718"/>
            <a:ext cx="3334309" cy="779947"/>
          </a:xfrm>
          <a:prstGeom prst="rect">
            <a:avLst/>
          </a:prstGeom>
        </p:spPr>
        <p:txBody>
          <a:bodyPr anchor="ct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sz="3200" b="1" u="none" strike="noStrike" kern="1200" cap="none" spc="150" normalizeH="0" baseline="0">
                <a:solidFill>
                  <a:srgbClr val="424B9D"/>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1400" dirty="0">
                <a:solidFill>
                  <a:srgbClr val="FFFFFF"/>
                </a:solidFill>
                <a:cs typeface="Arial" panose="020B0604020202020204" pitchFamily="34" charset="0"/>
              </a:rPr>
              <a:t>祐儿医药科技（上海）有限公司</a:t>
            </a:r>
            <a:endParaRPr lang="en-US" altLang="zh-CN" sz="1400" dirty="0">
              <a:solidFill>
                <a:srgbClr val="FFFFFF"/>
              </a:solidFill>
              <a:cs typeface="Arial" panose="020B0604020202020204" pitchFamily="34" charset="0"/>
            </a:endParaRPr>
          </a:p>
        </p:txBody>
      </p:sp>
      <p:sp>
        <p:nvSpPr>
          <p:cNvPr id="9" name="标题 8">
            <a:extLst>
              <a:ext uri="{FF2B5EF4-FFF2-40B4-BE49-F238E27FC236}">
                <a16:creationId xmlns:a16="http://schemas.microsoft.com/office/drawing/2014/main" id="{487B6345-FFB8-6196-D710-C933C33B385B}"/>
              </a:ext>
            </a:extLst>
          </p:cNvPr>
          <p:cNvSpPr>
            <a:spLocks noGrp="1"/>
          </p:cNvSpPr>
          <p:nvPr>
            <p:ph type="title"/>
          </p:nvPr>
        </p:nvSpPr>
        <p:spPr>
          <a:xfrm>
            <a:off x="2008045" y="1846720"/>
            <a:ext cx="6822759" cy="1270993"/>
          </a:xfrm>
        </p:spPr>
        <p:txBody>
          <a:bodyPr/>
          <a:lstStyle/>
          <a:p>
            <a:r>
              <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rPr>
              <a:t>盐酸哌甲酯缓释咀嚼片（优宁睿</a:t>
            </a:r>
            <a:r>
              <a:rPr lang="en-US" altLang="zh-CN" sz="2400" baseline="30000" dirty="0">
                <a:solidFill>
                  <a:schemeClr val="accent5">
                    <a:lumMod val="60000"/>
                    <a:lumOff val="40000"/>
                  </a:schemeClr>
                </a:solidFill>
                <a:latin typeface="微软雅黑" panose="020B0503020204020204" pitchFamily="34" charset="-122"/>
                <a:ea typeface="微软雅黑" panose="020B0503020204020204" pitchFamily="34" charset="-122"/>
              </a:rPr>
              <a:t>®</a:t>
            </a:r>
            <a:r>
              <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rPr>
              <a:t>）</a:t>
            </a:r>
            <a:br>
              <a:rPr lang="en-US" altLang="zh-CN" sz="2400" dirty="0">
                <a:solidFill>
                  <a:schemeClr val="accent5">
                    <a:lumMod val="60000"/>
                    <a:lumOff val="40000"/>
                  </a:schemeClr>
                </a:solidFill>
                <a:latin typeface="微软雅黑" panose="020B0503020204020204" pitchFamily="34" charset="-122"/>
                <a:ea typeface="微软雅黑" panose="020B0503020204020204" pitchFamily="34" charset="-122"/>
              </a:rPr>
            </a:br>
            <a:endPar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4DB4B57A-D01E-0C35-12B6-39113220C99B}"/>
              </a:ext>
            </a:extLst>
          </p:cNvPr>
          <p:cNvSpPr txBox="1"/>
          <p:nvPr/>
        </p:nvSpPr>
        <p:spPr>
          <a:xfrm>
            <a:off x="614452" y="2558898"/>
            <a:ext cx="8024959" cy="1154162"/>
          </a:xfrm>
          <a:prstGeom prst="rect">
            <a:avLst/>
          </a:prstGeom>
          <a:noFill/>
        </p:spPr>
        <p:txBody>
          <a:bodyPr wrap="square">
            <a:spAutoFit/>
          </a:bodyPr>
          <a:lstStyle/>
          <a:p>
            <a:pPr algn="ctr">
              <a:spcBef>
                <a:spcPts val="600"/>
              </a:spcBef>
            </a:pP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治疗</a:t>
            </a:r>
            <a:r>
              <a:rPr lang="en-US" altLang="zh-CN"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ADHD</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一线药物哌甲酯的 </a:t>
            </a:r>
            <a:r>
              <a:rPr lang="zh-CN" altLang="en-US" sz="2400" b="1" i="1" dirty="0">
                <a:solidFill>
                  <a:srgbClr val="FFFF00"/>
                </a:solidFill>
                <a:latin typeface="微软雅黑" panose="020B0503020204020204" pitchFamily="34" charset="-122"/>
                <a:ea typeface="微软雅黑" panose="020B0503020204020204" pitchFamily="34" charset="-122"/>
                <a:cs typeface="Calibri" panose="020F0502020204030204" pitchFamily="34" charset="0"/>
              </a:rPr>
              <a:t>全球唯一缓释咀嚼片 </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剂型</a:t>
            </a:r>
            <a:endParaRPr lang="en-US" altLang="zh-CN"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600"/>
              </a:spcBef>
            </a:pPr>
            <a:r>
              <a:rPr lang="zh-CN" altLang="en-US" sz="2000" b="1" dirty="0">
                <a:solidFill>
                  <a:schemeClr val="accent5">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更适合大龄儿童和不愿吞咽的青少年和成人</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1" dirty="0">
                <a:solidFill>
                  <a:schemeClr val="accent5">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携带方便</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、填补目录空白、灵活调整剂量、提高长期治疗依从性</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DE54E7C-5F56-7AD5-53A1-3785389B5BDB}"/>
              </a:ext>
            </a:extLst>
          </p:cNvPr>
          <p:cNvSpPr>
            <a:spLocks noGrp="1"/>
          </p:cNvSpPr>
          <p:nvPr>
            <p:ph type="title"/>
          </p:nvPr>
        </p:nvSpPr>
        <p:spPr/>
        <p:txBody>
          <a:bodyPr/>
          <a:lstStyle/>
          <a:p>
            <a:r>
              <a:rPr lang="zh-CN" altLang="en-US" sz="1600" dirty="0">
                <a:latin typeface="微软雅黑" panose="020B0503020204020204" pitchFamily="34" charset="-122"/>
                <a:ea typeface="微软雅黑" panose="020B0503020204020204" pitchFamily="34" charset="-122"/>
              </a:rPr>
              <a:t>全球唯一哌甲酯缓释咀嚼片剂型，采用全球独有的</a:t>
            </a:r>
            <a:r>
              <a:rPr lang="en-US" altLang="zh-CN" sz="1600" dirty="0">
                <a:latin typeface="微软雅黑" panose="020B0503020204020204" pitchFamily="34" charset="-122"/>
                <a:ea typeface="微软雅黑" panose="020B0503020204020204" pitchFamily="34" charset="-122"/>
              </a:rPr>
              <a:t>Liqui XR</a:t>
            </a:r>
            <a:r>
              <a:rPr lang="en-US" altLang="zh-CN" sz="1800" b="1" baseline="30000" dirty="0">
                <a:effectLst/>
                <a:latin typeface="Times New Roman" panose="02020603050405020304" pitchFamily="18" charset="0"/>
                <a:ea typeface="宋体" panose="02010600030101010101" pitchFamily="2" charset="-122"/>
              </a:rPr>
              <a:t>®</a:t>
            </a:r>
            <a:r>
              <a:rPr lang="zh-CN" altLang="en-US" sz="1600" dirty="0">
                <a:latin typeface="微软雅黑" panose="020B0503020204020204" pitchFamily="34" charset="-122"/>
                <a:ea typeface="微软雅黑" panose="020B0503020204020204" pitchFamily="34" charset="-122"/>
              </a:rPr>
              <a:t>专利缓释技术</a:t>
            </a:r>
            <a:br>
              <a:rPr lang="en-US" altLang="zh-CN" sz="1600" dirty="0">
                <a:latin typeface="微软雅黑" panose="020B0503020204020204" pitchFamily="34" charset="-122"/>
                <a:ea typeface="微软雅黑" panose="020B0503020204020204" pitchFamily="34" charset="-122"/>
              </a:rPr>
            </a:br>
            <a:br>
              <a:rPr lang="zh-CN" altLang="en-US" dirty="0"/>
            </a:br>
            <a:endParaRPr lang="zh-CN" altLang="en-US" dirty="0"/>
          </a:p>
        </p:txBody>
      </p:sp>
      <p:sp>
        <p:nvSpPr>
          <p:cNvPr id="3" name="矩形 2">
            <a:extLst>
              <a:ext uri="{FF2B5EF4-FFF2-40B4-BE49-F238E27FC236}">
                <a16:creationId xmlns:a16="http://schemas.microsoft.com/office/drawing/2014/main" id="{0E3470A0-A797-D66C-2438-BFC67C97DAA5}"/>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创新性</a:t>
            </a:r>
          </a:p>
        </p:txBody>
      </p:sp>
      <p:sp>
        <p:nvSpPr>
          <p:cNvPr id="7" name="Rectangle 34">
            <a:extLst>
              <a:ext uri="{FF2B5EF4-FFF2-40B4-BE49-F238E27FC236}">
                <a16:creationId xmlns:a16="http://schemas.microsoft.com/office/drawing/2014/main" id="{F5B1E4A3-B381-7D15-2E80-726DAD1A2BCA}"/>
              </a:ext>
            </a:extLst>
          </p:cNvPr>
          <p:cNvSpPr/>
          <p:nvPr/>
        </p:nvSpPr>
        <p:spPr bwMode="gray">
          <a:xfrm>
            <a:off x="377580" y="927452"/>
            <a:ext cx="2052000"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产品创新</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Rectangle 35">
            <a:extLst>
              <a:ext uri="{FF2B5EF4-FFF2-40B4-BE49-F238E27FC236}">
                <a16:creationId xmlns:a16="http://schemas.microsoft.com/office/drawing/2014/main" id="{520FB064-0585-C483-ECB9-0800DFC51D4C}"/>
              </a:ext>
            </a:extLst>
          </p:cNvPr>
          <p:cNvSpPr>
            <a:spLocks noChangeArrowheads="1"/>
          </p:cNvSpPr>
          <p:nvPr/>
        </p:nvSpPr>
        <p:spPr bwMode="gray">
          <a:xfrm>
            <a:off x="377580" y="1285694"/>
            <a:ext cx="4194420" cy="1128818"/>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9" name="Rectangle 35">
            <a:extLst>
              <a:ext uri="{FF2B5EF4-FFF2-40B4-BE49-F238E27FC236}">
                <a16:creationId xmlns:a16="http://schemas.microsoft.com/office/drawing/2014/main" id="{78D7458F-B80D-6D1D-8F64-D4A6A1D14E24}"/>
              </a:ext>
            </a:extLst>
          </p:cNvPr>
          <p:cNvSpPr>
            <a:spLocks noChangeArrowheads="1"/>
          </p:cNvSpPr>
          <p:nvPr/>
        </p:nvSpPr>
        <p:spPr bwMode="gray">
          <a:xfrm>
            <a:off x="344687" y="1263550"/>
            <a:ext cx="4194421" cy="1047442"/>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10" name="Rectangle 34">
            <a:extLst>
              <a:ext uri="{FF2B5EF4-FFF2-40B4-BE49-F238E27FC236}">
                <a16:creationId xmlns:a16="http://schemas.microsoft.com/office/drawing/2014/main" id="{F2AFF4BF-3C85-6BA1-066A-C6C91D47B6E9}"/>
              </a:ext>
            </a:extLst>
          </p:cNvPr>
          <p:cNvSpPr/>
          <p:nvPr/>
        </p:nvSpPr>
        <p:spPr bwMode="gray">
          <a:xfrm>
            <a:off x="377580" y="2483733"/>
            <a:ext cx="2052000"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创新应用和探索</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Rectangle 35">
            <a:extLst>
              <a:ext uri="{FF2B5EF4-FFF2-40B4-BE49-F238E27FC236}">
                <a16:creationId xmlns:a16="http://schemas.microsoft.com/office/drawing/2014/main" id="{2BBD8EAB-1532-CA48-1D01-377334B3F001}"/>
              </a:ext>
            </a:extLst>
          </p:cNvPr>
          <p:cNvSpPr>
            <a:spLocks noChangeArrowheads="1"/>
          </p:cNvSpPr>
          <p:nvPr/>
        </p:nvSpPr>
        <p:spPr bwMode="gray">
          <a:xfrm>
            <a:off x="377580" y="2938254"/>
            <a:ext cx="8536175" cy="1777047"/>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ts val="600"/>
              </a:spcBef>
              <a:buFont typeface="Arial" panose="020B0604020202020204" pitchFamily="34" charset="0"/>
              <a:buChar char="•"/>
            </a:pPr>
            <a:endParaRPr lang="zh-CN" altLang="en-US" sz="1100" dirty="0">
              <a:solidFill>
                <a:srgbClr val="00206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377176B3-F0C2-FFCE-F5F4-B4DF5EA59769}"/>
              </a:ext>
            </a:extLst>
          </p:cNvPr>
          <p:cNvSpPr txBox="1"/>
          <p:nvPr/>
        </p:nvSpPr>
        <p:spPr>
          <a:xfrm>
            <a:off x="377580" y="1315960"/>
            <a:ext cx="4074913" cy="1200329"/>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全球</a:t>
            </a:r>
            <a:r>
              <a:rPr lang="zh-CN" altLang="en-US" sz="1100" b="1" dirty="0">
                <a:solidFill>
                  <a:srgbClr val="002060"/>
                </a:solidFill>
                <a:latin typeface="微软雅黑" panose="020B0503020204020204" pitchFamily="34" charset="-122"/>
                <a:ea typeface="微软雅黑" panose="020B0503020204020204" pitchFamily="34" charset="-122"/>
              </a:rPr>
              <a:t>唯一</a:t>
            </a:r>
            <a:r>
              <a:rPr lang="zh-CN" altLang="en-US" sz="1100" dirty="0">
                <a:solidFill>
                  <a:srgbClr val="002060"/>
                </a:solidFill>
                <a:latin typeface="微软雅黑" panose="020B0503020204020204" pitchFamily="34" charset="-122"/>
                <a:ea typeface="微软雅黑" panose="020B0503020204020204" pitchFamily="34" charset="-122"/>
              </a:rPr>
              <a:t>哌甲酯</a:t>
            </a:r>
            <a:r>
              <a:rPr lang="zh-CN" altLang="en-US" sz="1100" b="1" dirty="0">
                <a:solidFill>
                  <a:srgbClr val="002060"/>
                </a:solidFill>
                <a:latin typeface="微软雅黑" panose="020B0503020204020204" pitchFamily="34" charset="-122"/>
                <a:ea typeface="微软雅黑" panose="020B0503020204020204" pitchFamily="34" charset="-122"/>
              </a:rPr>
              <a:t>缓释咀嚼片剂型</a:t>
            </a:r>
            <a:endParaRPr lang="en-US" altLang="zh-CN" sz="1100" b="1"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全球</a:t>
            </a:r>
            <a:r>
              <a:rPr lang="zh-CN" altLang="en-US" sz="1100" b="1" dirty="0">
                <a:solidFill>
                  <a:srgbClr val="002060"/>
                </a:solidFill>
                <a:latin typeface="微软雅黑" panose="020B0503020204020204" pitchFamily="34" charset="-122"/>
                <a:ea typeface="微软雅黑" panose="020B0503020204020204" pitchFamily="34" charset="-122"/>
              </a:rPr>
              <a:t>独有</a:t>
            </a:r>
            <a:r>
              <a:rPr lang="zh-CN" altLang="en-US" sz="1100" dirty="0">
                <a:solidFill>
                  <a:srgbClr val="002060"/>
                </a:solidFill>
                <a:latin typeface="微软雅黑" panose="020B0503020204020204" pitchFamily="34" charset="-122"/>
                <a:ea typeface="微软雅黑" panose="020B0503020204020204" pitchFamily="34" charset="-122"/>
              </a:rPr>
              <a:t>的</a:t>
            </a:r>
            <a:r>
              <a:rPr lang="en-US" altLang="zh-CN" sz="1100" dirty="0">
                <a:solidFill>
                  <a:srgbClr val="002060"/>
                </a:solidFill>
                <a:latin typeface="微软雅黑" panose="020B0503020204020204" pitchFamily="34" charset="-122"/>
                <a:ea typeface="微软雅黑" panose="020B0503020204020204" pitchFamily="34" charset="-122"/>
              </a:rPr>
              <a:t>Liqui XR</a:t>
            </a:r>
            <a:r>
              <a:rPr lang="en-US" altLang="zh-CN" sz="1100" baseline="30000" dirty="0">
                <a:solidFill>
                  <a:srgbClr val="002060"/>
                </a:solidFill>
                <a:latin typeface="微软雅黑" panose="020B0503020204020204" pitchFamily="34" charset="-122"/>
                <a:ea typeface="微软雅黑" panose="020B0503020204020204" pitchFamily="34" charset="-122"/>
              </a:rPr>
              <a:t>®</a:t>
            </a:r>
            <a:r>
              <a:rPr lang="zh-CN" altLang="en-US" sz="1100" b="1" dirty="0">
                <a:solidFill>
                  <a:srgbClr val="002060"/>
                </a:solidFill>
                <a:latin typeface="微软雅黑" panose="020B0503020204020204" pitchFamily="34" charset="-122"/>
                <a:ea typeface="微软雅黑" panose="020B0503020204020204" pitchFamily="34" charset="-122"/>
              </a:rPr>
              <a:t>专利</a:t>
            </a:r>
            <a:r>
              <a:rPr lang="zh-CN" altLang="en-US" sz="1100" dirty="0">
                <a:solidFill>
                  <a:srgbClr val="002060"/>
                </a:solidFill>
                <a:latin typeface="微软雅黑" panose="020B0503020204020204" pitchFamily="34" charset="-122"/>
                <a:ea typeface="微软雅黑" panose="020B0503020204020204" pitchFamily="34" charset="-122"/>
              </a:rPr>
              <a:t>缓释技术</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国家药监局新药审评时纳入</a:t>
            </a:r>
            <a:r>
              <a:rPr lang="zh-CN" altLang="en-US" sz="1100" b="1" dirty="0">
                <a:solidFill>
                  <a:srgbClr val="002060"/>
                </a:solidFill>
                <a:latin typeface="微软雅黑" panose="020B0503020204020204" pitchFamily="34" charset="-122"/>
                <a:ea typeface="微软雅黑" panose="020B0503020204020204" pitchFamily="34" charset="-122"/>
              </a:rPr>
              <a:t>优先审评审批</a:t>
            </a:r>
            <a:r>
              <a:rPr lang="zh-CN" altLang="en-US" sz="1100" dirty="0">
                <a:solidFill>
                  <a:srgbClr val="002060"/>
                </a:solidFill>
                <a:latin typeface="微软雅黑" panose="020B0503020204020204" pitchFamily="34" charset="-122"/>
                <a:ea typeface="微软雅黑" panose="020B0503020204020204" pitchFamily="34" charset="-122"/>
              </a:rPr>
              <a:t>，肯定其临床价值和急需性</a:t>
            </a:r>
            <a:endParaRPr lang="en-US" altLang="zh-CN" sz="1100" dirty="0">
              <a:solidFill>
                <a:srgbClr val="002060"/>
              </a:solidFill>
              <a:latin typeface="微软雅黑" panose="020B0503020204020204" pitchFamily="34" charset="-122"/>
              <a:ea typeface="微软雅黑" panose="020B0503020204020204" pitchFamily="34" charset="-122"/>
            </a:endParaRPr>
          </a:p>
          <a:p>
            <a:endParaRPr lang="zh-CN" altLang="en-US" dirty="0"/>
          </a:p>
        </p:txBody>
      </p:sp>
      <p:sp>
        <p:nvSpPr>
          <p:cNvPr id="13" name="Rectangle 35">
            <a:extLst>
              <a:ext uri="{FF2B5EF4-FFF2-40B4-BE49-F238E27FC236}">
                <a16:creationId xmlns:a16="http://schemas.microsoft.com/office/drawing/2014/main" id="{546C4C33-B0EF-2654-2353-6F3AB20C2CEE}"/>
              </a:ext>
            </a:extLst>
          </p:cNvPr>
          <p:cNvSpPr>
            <a:spLocks noChangeArrowheads="1"/>
          </p:cNvSpPr>
          <p:nvPr/>
        </p:nvSpPr>
        <p:spPr bwMode="gray">
          <a:xfrm>
            <a:off x="4724400" y="1285694"/>
            <a:ext cx="4189355" cy="1128818"/>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14" name="文本框 13">
            <a:extLst>
              <a:ext uri="{FF2B5EF4-FFF2-40B4-BE49-F238E27FC236}">
                <a16:creationId xmlns:a16="http://schemas.microsoft.com/office/drawing/2014/main" id="{57820052-2C05-9DE2-FFAF-A8A461D10ECA}"/>
              </a:ext>
            </a:extLst>
          </p:cNvPr>
          <p:cNvSpPr txBox="1"/>
          <p:nvPr/>
        </p:nvSpPr>
        <p:spPr>
          <a:xfrm>
            <a:off x="4691508" y="1290975"/>
            <a:ext cx="3564353" cy="1118255"/>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zh-CN" altLang="en-US" sz="1000" b="1" dirty="0">
                <a:solidFill>
                  <a:srgbClr val="002060"/>
                </a:solidFill>
                <a:latin typeface="微软雅黑" panose="020B0503020204020204" pitchFamily="34" charset="-122"/>
                <a:ea typeface="微软雅黑" panose="020B0503020204020204" pitchFamily="34" charset="-122"/>
              </a:rPr>
              <a:t>稳定的共聚微球颗粒</a:t>
            </a:r>
            <a:r>
              <a:rPr lang="zh-CN" altLang="en-US" sz="1000" dirty="0">
                <a:solidFill>
                  <a:srgbClr val="002060"/>
                </a:solidFill>
                <a:latin typeface="微软雅黑" panose="020B0503020204020204" pitchFamily="34" charset="-122"/>
                <a:ea typeface="微软雅黑" panose="020B0503020204020204" pitchFamily="34" charset="-122"/>
              </a:rPr>
              <a:t>：活性药物与</a:t>
            </a:r>
            <a:r>
              <a:rPr lang="zh-CN" altLang="zh-CN" sz="1000" dirty="0">
                <a:solidFill>
                  <a:srgbClr val="002060"/>
                </a:solidFill>
                <a:latin typeface="微软雅黑" panose="020B0503020204020204" pitchFamily="34" charset="-122"/>
                <a:ea typeface="微软雅黑" panose="020B0503020204020204" pitchFamily="34" charset="-122"/>
              </a:rPr>
              <a:t>聚苯乙烯骨架</a:t>
            </a:r>
            <a:r>
              <a:rPr lang="zh-CN" altLang="en-US" sz="1000" dirty="0">
                <a:solidFill>
                  <a:srgbClr val="002060"/>
                </a:solidFill>
                <a:latin typeface="微软雅黑" panose="020B0503020204020204" pitchFamily="34" charset="-122"/>
                <a:ea typeface="微软雅黑" panose="020B0503020204020204" pitchFamily="34" charset="-122"/>
              </a:rPr>
              <a:t>络合形成共聚微球颗粒，该颗粒无法通过物理破坏和化学提取获得活性药物</a:t>
            </a:r>
            <a:endParaRPr lang="en-US" altLang="zh-CN" sz="1000" dirty="0">
              <a:solidFill>
                <a:srgbClr val="002060"/>
              </a:solidFill>
              <a:latin typeface="微软雅黑" panose="020B0503020204020204" pitchFamily="34" charset="-122"/>
              <a:ea typeface="微软雅黑" panose="020B0503020204020204" pitchFamily="34" charset="-122"/>
            </a:endParaRPr>
          </a:p>
          <a:p>
            <a:pPr marL="171450" indent="-171450">
              <a:spcBef>
                <a:spcPts val="400"/>
              </a:spcBef>
              <a:buFont typeface="Arial" panose="020B0604020202020204" pitchFamily="34" charset="0"/>
              <a:buChar char="•"/>
            </a:pPr>
            <a:r>
              <a:rPr lang="zh-CN" altLang="en-US" sz="1000" b="1" dirty="0">
                <a:solidFill>
                  <a:srgbClr val="002060"/>
                </a:solidFill>
                <a:latin typeface="微软雅黑" panose="020B0503020204020204" pitchFamily="34" charset="-122"/>
                <a:ea typeface="微软雅黑" panose="020B0503020204020204" pitchFamily="34" charset="-122"/>
              </a:rPr>
              <a:t>不同厚度包衣</a:t>
            </a:r>
            <a:r>
              <a:rPr lang="zh-CN" altLang="en-US" sz="1000" dirty="0">
                <a:solidFill>
                  <a:srgbClr val="002060"/>
                </a:solidFill>
                <a:latin typeface="微软雅黑" panose="020B0503020204020204" pitchFamily="34" charset="-122"/>
                <a:ea typeface="微软雅黑" panose="020B0503020204020204" pitchFamily="34" charset="-122"/>
              </a:rPr>
              <a:t>：微球颗粒外包水性包衣调整释放速度，以达到缓释</a:t>
            </a:r>
            <a:endParaRPr lang="en-US" altLang="zh-CN" sz="1000" dirty="0">
              <a:solidFill>
                <a:srgbClr val="002060"/>
              </a:solidFill>
              <a:latin typeface="微软雅黑" panose="020B0503020204020204" pitchFamily="34" charset="-122"/>
              <a:ea typeface="微软雅黑" panose="020B0503020204020204" pitchFamily="34" charset="-122"/>
            </a:endParaRPr>
          </a:p>
          <a:p>
            <a:pPr marL="171450" indent="-171450">
              <a:spcBef>
                <a:spcPts val="400"/>
              </a:spcBef>
              <a:buFont typeface="Arial" panose="020B0604020202020204" pitchFamily="34" charset="0"/>
              <a:buChar char="•"/>
            </a:pPr>
            <a:r>
              <a:rPr lang="zh-CN" altLang="en-US" sz="1000" dirty="0">
                <a:solidFill>
                  <a:srgbClr val="002060"/>
                </a:solidFill>
                <a:latin typeface="微软雅黑" panose="020B0503020204020204" pitchFamily="34" charset="-122"/>
                <a:ea typeface="微软雅黑" panose="020B0503020204020204" pitchFamily="34" charset="-122"/>
              </a:rPr>
              <a:t>微粒配方可做成</a:t>
            </a:r>
            <a:r>
              <a:rPr lang="zh-CN" altLang="en-US" sz="1000" b="1" dirty="0">
                <a:solidFill>
                  <a:srgbClr val="002060"/>
                </a:solidFill>
                <a:latin typeface="微软雅黑" panose="020B0503020204020204" pitchFamily="34" charset="-122"/>
                <a:ea typeface="微软雅黑" panose="020B0503020204020204" pitchFamily="34" charset="-122"/>
              </a:rPr>
              <a:t>可咀嚼掰开的片剂</a:t>
            </a:r>
            <a:r>
              <a:rPr lang="zh-CN" altLang="en-US" sz="1000" dirty="0">
                <a:solidFill>
                  <a:srgbClr val="002060"/>
                </a:solidFill>
                <a:latin typeface="微软雅黑" panose="020B0503020204020204" pitchFamily="34" charset="-122"/>
                <a:ea typeface="微软雅黑" panose="020B0503020204020204" pitchFamily="34" charset="-122"/>
              </a:rPr>
              <a:t>和液体</a:t>
            </a:r>
            <a:endParaRPr lang="en-US" altLang="zh-CN" sz="1000" dirty="0">
              <a:solidFill>
                <a:srgbClr val="002060"/>
              </a:solidFill>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3A83AB52-A9AE-71BB-726F-7997E202F48E}"/>
              </a:ext>
            </a:extLst>
          </p:cNvPr>
          <p:cNvPicPr>
            <a:picLocks noChangeAspect="1"/>
          </p:cNvPicPr>
          <p:nvPr/>
        </p:nvPicPr>
        <p:blipFill>
          <a:blip r:embed="rId2"/>
          <a:stretch>
            <a:fillRect/>
          </a:stretch>
        </p:blipFill>
        <p:spPr>
          <a:xfrm>
            <a:off x="8223551" y="1315960"/>
            <a:ext cx="681016" cy="657532"/>
          </a:xfrm>
          <a:prstGeom prst="rect">
            <a:avLst/>
          </a:prstGeom>
        </p:spPr>
      </p:pic>
      <p:sp>
        <p:nvSpPr>
          <p:cNvPr id="17" name="文本框 16">
            <a:extLst>
              <a:ext uri="{FF2B5EF4-FFF2-40B4-BE49-F238E27FC236}">
                <a16:creationId xmlns:a16="http://schemas.microsoft.com/office/drawing/2014/main" id="{ADF56D6D-2E13-1844-0412-A7A3B1EE50B1}"/>
              </a:ext>
            </a:extLst>
          </p:cNvPr>
          <p:cNvSpPr txBox="1"/>
          <p:nvPr/>
        </p:nvSpPr>
        <p:spPr>
          <a:xfrm>
            <a:off x="400896" y="3045313"/>
            <a:ext cx="8437354" cy="1601400"/>
          </a:xfrm>
          <a:prstGeom prst="rect">
            <a:avLst/>
          </a:prstGeom>
          <a:noFill/>
        </p:spPr>
        <p:txBody>
          <a:bodyPr wrap="square" rtlCol="0">
            <a:spAutoFit/>
          </a:bodyPr>
          <a:lstStyle/>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儿童适宜剂型</a:t>
            </a:r>
            <a:r>
              <a:rPr lang="en-US" altLang="zh-CN" sz="1100" dirty="0">
                <a:solidFill>
                  <a:srgbClr val="002060"/>
                </a:solidFill>
                <a:latin typeface="微软雅黑" panose="020B0503020204020204" pitchFamily="34" charset="-122"/>
                <a:ea typeface="微软雅黑" panose="020B0503020204020204" pitchFamily="34" charset="-122"/>
              </a:rPr>
              <a:t>,</a:t>
            </a:r>
            <a:r>
              <a:rPr lang="zh-CN" altLang="en-US" sz="1100" dirty="0">
                <a:solidFill>
                  <a:srgbClr val="002060"/>
                </a:solidFill>
                <a:latin typeface="微软雅黑" panose="020B0503020204020204" pitchFamily="34" charset="-122"/>
                <a:ea typeface="微软雅黑" panose="020B0503020204020204" pitchFamily="34" charset="-122"/>
              </a:rPr>
              <a:t> 口味好，提高药物长期使用依从性</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灵活剂量调整：</a:t>
            </a:r>
            <a:r>
              <a:rPr lang="zh-CN" altLang="en-US" sz="1100" dirty="0">
                <a:solidFill>
                  <a:srgbClr val="002060"/>
                </a:solidFill>
                <a:latin typeface="微软雅黑" panose="020B0503020204020204" pitchFamily="34" charset="-122"/>
                <a:ea typeface="微软雅黑" panose="020B0503020204020204" pitchFamily="34" charset="-122"/>
              </a:rPr>
              <a:t>可最低以</a:t>
            </a:r>
            <a:r>
              <a:rPr lang="en-US" altLang="zh-CN" sz="1100" dirty="0">
                <a:solidFill>
                  <a:srgbClr val="002060"/>
                </a:solidFill>
                <a:latin typeface="微软雅黑" panose="020B0503020204020204" pitchFamily="34" charset="-122"/>
                <a:ea typeface="微软雅黑" panose="020B0503020204020204" pitchFamily="34" charset="-122"/>
              </a:rPr>
              <a:t>10</a:t>
            </a:r>
            <a:r>
              <a:rPr lang="en-US" altLang="en-US" sz="1100" dirty="0">
                <a:solidFill>
                  <a:srgbClr val="002060"/>
                </a:solidFill>
                <a:latin typeface="微软雅黑" panose="020B0503020204020204" pitchFamily="34" charset="-122"/>
                <a:ea typeface="微软雅黑" panose="020B0503020204020204" pitchFamily="34" charset="-122"/>
              </a:rPr>
              <a:t>mg</a:t>
            </a:r>
            <a:r>
              <a:rPr lang="zh-CN" altLang="en-US" sz="1100" dirty="0">
                <a:solidFill>
                  <a:srgbClr val="002060"/>
                </a:solidFill>
                <a:latin typeface="微软雅黑" panose="020B0503020204020204" pitchFamily="34" charset="-122"/>
                <a:ea typeface="微软雅黑" panose="020B0503020204020204" pitchFamily="34" charset="-122"/>
              </a:rPr>
              <a:t>的剂量进行精准滴定，实现个体化最优剂量方案，确保疗效和安全性同时达标</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同时实现</a:t>
            </a:r>
            <a:r>
              <a:rPr lang="en-US" altLang="zh-CN" sz="1100" b="1" dirty="0">
                <a:solidFill>
                  <a:srgbClr val="002060"/>
                </a:solidFill>
                <a:latin typeface="微软雅黑" panose="020B0503020204020204" pitchFamily="34" charset="-122"/>
                <a:ea typeface="微软雅黑" panose="020B0503020204020204" pitchFamily="34" charset="-122"/>
              </a:rPr>
              <a:t>45min</a:t>
            </a:r>
            <a:r>
              <a:rPr lang="zh-CN" altLang="en-US" sz="1100" b="1" dirty="0">
                <a:solidFill>
                  <a:srgbClr val="002060"/>
                </a:solidFill>
                <a:latin typeface="微软雅黑" panose="020B0503020204020204" pitchFamily="34" charset="-122"/>
                <a:ea typeface="微软雅黑" panose="020B0503020204020204" pitchFamily="34" charset="-122"/>
              </a:rPr>
              <a:t>快速起效</a:t>
            </a:r>
            <a:r>
              <a:rPr lang="zh-CN" altLang="en-US" sz="1100" dirty="0">
                <a:solidFill>
                  <a:srgbClr val="002060"/>
                </a:solidFill>
                <a:latin typeface="微软雅黑" panose="020B0503020204020204" pitchFamily="34" charset="-122"/>
                <a:ea typeface="微软雅黑" panose="020B0503020204020204" pitchFamily="34" charset="-122"/>
              </a:rPr>
              <a:t>和超过</a:t>
            </a:r>
            <a:r>
              <a:rPr lang="en-US" altLang="zh-CN" sz="1100" b="1" dirty="0">
                <a:solidFill>
                  <a:srgbClr val="002060"/>
                </a:solidFill>
                <a:latin typeface="微软雅黑" panose="020B0503020204020204" pitchFamily="34" charset="-122"/>
                <a:ea typeface="微软雅黑" panose="020B0503020204020204" pitchFamily="34" charset="-122"/>
              </a:rPr>
              <a:t>8</a:t>
            </a:r>
            <a:r>
              <a:rPr lang="zh-CN" altLang="en-US" sz="1100" b="1" dirty="0">
                <a:solidFill>
                  <a:srgbClr val="002060"/>
                </a:solidFill>
                <a:latin typeface="微软雅黑" panose="020B0503020204020204" pitchFamily="34" charset="-122"/>
                <a:ea typeface="微软雅黑" panose="020B0503020204020204" pitchFamily="34" charset="-122"/>
              </a:rPr>
              <a:t>小时缓释长效</a:t>
            </a:r>
            <a:r>
              <a:rPr lang="zh-CN" altLang="en-US" sz="1100" dirty="0">
                <a:solidFill>
                  <a:srgbClr val="002060"/>
                </a:solidFill>
                <a:latin typeface="微软雅黑" panose="020B0503020204020204" pitchFamily="34" charset="-122"/>
                <a:ea typeface="微软雅黑" panose="020B0503020204020204" pitchFamily="34" charset="-122"/>
              </a:rPr>
              <a:t>，避免因起效慢导致的无法预留足够的提前服药时间，给患者造成不便。同时保障孩子在校期间症状有效控制</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防滥用：</a:t>
            </a:r>
            <a:r>
              <a:rPr lang="zh-CN" altLang="en-US" sz="1100" dirty="0">
                <a:solidFill>
                  <a:srgbClr val="002060"/>
                </a:solidFill>
                <a:latin typeface="微软雅黑" panose="020B0503020204020204" pitchFamily="34" charset="-122"/>
                <a:ea typeface="微软雅黑" panose="020B0503020204020204" pitchFamily="34" charset="-122"/>
              </a:rPr>
              <a:t>活性药物成分难以提取，</a:t>
            </a:r>
            <a:r>
              <a:rPr lang="zh-CN" altLang="zh-CN" sz="1100" dirty="0">
                <a:solidFill>
                  <a:srgbClr val="002060"/>
                </a:solidFill>
                <a:latin typeface="微软雅黑" panose="020B0503020204020204" pitchFamily="34" charset="-122"/>
                <a:ea typeface="微软雅黑" panose="020B0503020204020204" pitchFamily="34" charset="-122"/>
              </a:rPr>
              <a:t>避免了通过鼻腔吸食及注射等滥用风险</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与液体剂型相比</a:t>
            </a:r>
            <a:r>
              <a:rPr lang="zh-CN" altLang="en-US" sz="1100" b="1" dirty="0">
                <a:solidFill>
                  <a:srgbClr val="FF0000"/>
                </a:solidFill>
                <a:latin typeface="微软雅黑" panose="020B0503020204020204" pitchFamily="34" charset="-122"/>
                <a:ea typeface="微软雅黑" panose="020B0503020204020204" pitchFamily="34" charset="-122"/>
              </a:rPr>
              <a:t>更方便携带</a:t>
            </a:r>
            <a:r>
              <a:rPr lang="zh-CN" altLang="en-US" sz="1100" b="1" dirty="0">
                <a:solidFill>
                  <a:srgbClr val="002060"/>
                </a:solidFill>
                <a:latin typeface="微软雅黑" panose="020B0503020204020204" pitchFamily="34" charset="-122"/>
                <a:ea typeface="微软雅黑" panose="020B0503020204020204" pitchFamily="34" charset="-122"/>
              </a:rPr>
              <a:t>，</a:t>
            </a:r>
            <a:r>
              <a:rPr kumimoji="0" lang="zh-CN" altLang="en-US" sz="11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对</a:t>
            </a:r>
            <a:r>
              <a:rPr kumimoji="0" lang="zh-CN" altLang="en-US" sz="11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大龄儿童</a:t>
            </a:r>
            <a:r>
              <a:rPr kumimoji="0" lang="zh-CN" altLang="en-US" sz="11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1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不愿吞咽青少年</a:t>
            </a:r>
            <a:r>
              <a:rPr kumimoji="0" lang="zh-CN" altLang="en-US" sz="11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和</a:t>
            </a:r>
            <a:r>
              <a:rPr kumimoji="0" lang="zh-CN" altLang="en-US" sz="11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成人患者更友好</a:t>
            </a:r>
            <a:endParaRPr lang="zh-CN" altLang="en-US" sz="1100" dirty="0"/>
          </a:p>
        </p:txBody>
      </p:sp>
      <p:sp>
        <p:nvSpPr>
          <p:cNvPr id="2" name="文本框 1">
            <a:extLst>
              <a:ext uri="{FF2B5EF4-FFF2-40B4-BE49-F238E27FC236}">
                <a16:creationId xmlns:a16="http://schemas.microsoft.com/office/drawing/2014/main" id="{CDDED9F7-FF7F-ACD9-37A6-7E3CE953E077}"/>
              </a:ext>
            </a:extLst>
          </p:cNvPr>
          <p:cNvSpPr txBox="1"/>
          <p:nvPr/>
        </p:nvSpPr>
        <p:spPr>
          <a:xfrm>
            <a:off x="4619573" y="1032048"/>
            <a:ext cx="1702710" cy="430887"/>
          </a:xfrm>
          <a:prstGeom prst="rect">
            <a:avLst/>
          </a:prstGeom>
          <a:noFill/>
        </p:spPr>
        <p:txBody>
          <a:bodyPr wrap="none" rtlCol="0">
            <a:spAutoFit/>
          </a:bodyPr>
          <a:lstStyle/>
          <a:p>
            <a:r>
              <a:rPr lang="en-US" altLang="zh-CN" sz="1100" b="1" dirty="0">
                <a:solidFill>
                  <a:srgbClr val="002060"/>
                </a:solidFill>
                <a:latin typeface="微软雅黑" panose="020B0503020204020204" pitchFamily="34" charset="-122"/>
                <a:ea typeface="微软雅黑" panose="020B0503020204020204" pitchFamily="34" charset="-122"/>
              </a:rPr>
              <a:t>Liqui XR</a:t>
            </a:r>
            <a:r>
              <a:rPr lang="en-US" altLang="zh-CN" sz="1100" b="1" baseline="30000" dirty="0">
                <a:solidFill>
                  <a:srgbClr val="002060"/>
                </a:solidFill>
                <a:latin typeface="微软雅黑" panose="020B0503020204020204" pitchFamily="34" charset="-122"/>
                <a:ea typeface="微软雅黑" panose="020B0503020204020204" pitchFamily="34" charset="-122"/>
              </a:rPr>
              <a:t>®</a:t>
            </a:r>
            <a:r>
              <a:rPr lang="zh-CN" altLang="en-US" sz="1100" b="1" dirty="0">
                <a:solidFill>
                  <a:srgbClr val="002060"/>
                </a:solidFill>
                <a:latin typeface="微软雅黑" panose="020B0503020204020204" pitchFamily="34" charset="-122"/>
                <a:ea typeface="微软雅黑" panose="020B0503020204020204" pitchFamily="34" charset="-122"/>
              </a:rPr>
              <a:t>专利缓释技术</a:t>
            </a:r>
            <a:endParaRPr lang="en-US" altLang="zh-CN" sz="1100" b="1" dirty="0">
              <a:solidFill>
                <a:srgbClr val="002060"/>
              </a:solidFill>
              <a:latin typeface="微软雅黑" panose="020B0503020204020204" pitchFamily="34" charset="-122"/>
              <a:ea typeface="微软雅黑" panose="020B0503020204020204" pitchFamily="34" charset="-122"/>
            </a:endParaRPr>
          </a:p>
          <a:p>
            <a:endParaRPr lang="zh-CN" altLang="en-US" sz="1100" dirty="0"/>
          </a:p>
        </p:txBody>
      </p:sp>
      <p:sp>
        <p:nvSpPr>
          <p:cNvPr id="5" name="文本框 4">
            <a:extLst>
              <a:ext uri="{FF2B5EF4-FFF2-40B4-BE49-F238E27FC236}">
                <a16:creationId xmlns:a16="http://schemas.microsoft.com/office/drawing/2014/main" id="{FBBFF4DF-4BB3-BBF4-609E-75433C0C1EDB}"/>
              </a:ext>
            </a:extLst>
          </p:cNvPr>
          <p:cNvSpPr txBox="1"/>
          <p:nvPr/>
        </p:nvSpPr>
        <p:spPr>
          <a:xfrm>
            <a:off x="3371684" y="4866501"/>
            <a:ext cx="2400631" cy="276999"/>
          </a:xfrm>
          <a:prstGeom prst="rect">
            <a:avLst/>
          </a:prstGeom>
          <a:solidFill>
            <a:schemeClr val="bg1"/>
          </a:solidFill>
        </p:spPr>
        <p:txBody>
          <a:bodyPr wrap="square" rtlCol="0">
            <a:spAutoFit/>
          </a:bodyPr>
          <a:lstStyle/>
          <a:p>
            <a:r>
              <a:rPr kumimoji="1" lang="en-US" altLang="zh-CN" sz="1200" dirty="0"/>
              <a:t>2026</a:t>
            </a:r>
            <a:r>
              <a:rPr kumimoji="1" lang="zh-CN" altLang="en-US" sz="1200" dirty="0"/>
              <a:t>国家医保药品目录调整申报</a:t>
            </a:r>
          </a:p>
        </p:txBody>
      </p:sp>
    </p:spTree>
    <p:extLst>
      <p:ext uri="{BB962C8B-B14F-4D97-AF65-F5344CB8AC3E}">
        <p14:creationId xmlns:p14="http://schemas.microsoft.com/office/powerpoint/2010/main" val="47035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7696A71-3715-04F4-85AC-DB1A13E9893C}"/>
              </a:ext>
            </a:extLst>
          </p:cNvPr>
          <p:cNvSpPr>
            <a:spLocks noGrp="1"/>
          </p:cNvSpPr>
          <p:nvPr>
            <p:ph type="title"/>
          </p:nvPr>
        </p:nvSpPr>
        <p:spPr>
          <a:xfrm>
            <a:off x="189175" y="28849"/>
            <a:ext cx="7237344" cy="310500"/>
          </a:xfrm>
        </p:spPr>
        <p:txBody>
          <a:bodyPr/>
          <a:lstStyle/>
          <a:p>
            <a:r>
              <a:rPr lang="zh-CN" altLang="en-US" sz="1600" dirty="0">
                <a:latin typeface="微软雅黑" panose="020B0503020204020204" pitchFamily="34" charset="-122"/>
                <a:ea typeface="微软雅黑" panose="020B0503020204020204" pitchFamily="34" charset="-122"/>
              </a:rPr>
              <a:t>填补目录内哌甲酯咀嚼片剂型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儿童适宜剂型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的空白，保障个体化、灵活剂量调整的用药要求，提高长期用药依从性</a:t>
            </a:r>
          </a:p>
        </p:txBody>
      </p:sp>
      <p:sp>
        <p:nvSpPr>
          <p:cNvPr id="7" name="Pentagon 22">
            <a:extLst>
              <a:ext uri="{FF2B5EF4-FFF2-40B4-BE49-F238E27FC236}">
                <a16:creationId xmlns:a16="http://schemas.microsoft.com/office/drawing/2014/main" id="{154D67DF-4C8B-EB07-C649-84928ED4FFBA}"/>
              </a:ext>
            </a:extLst>
          </p:cNvPr>
          <p:cNvSpPr/>
          <p:nvPr/>
        </p:nvSpPr>
        <p:spPr>
          <a:xfrm>
            <a:off x="532850" y="1303915"/>
            <a:ext cx="3924692"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8" name="Rectangle 37">
            <a:extLst>
              <a:ext uri="{FF2B5EF4-FFF2-40B4-BE49-F238E27FC236}">
                <a16:creationId xmlns:a16="http://schemas.microsoft.com/office/drawing/2014/main" id="{7443F871-CEC4-7470-E35B-FF941FA63A4E}"/>
              </a:ext>
            </a:extLst>
          </p:cNvPr>
          <p:cNvSpPr/>
          <p:nvPr/>
        </p:nvSpPr>
        <p:spPr>
          <a:xfrm>
            <a:off x="532851" y="981640"/>
            <a:ext cx="3924692"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对公共健康</a:t>
            </a:r>
            <a:r>
              <a:rPr kumimoji="0" lang="zh-CN" altLang="en-US" sz="1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的影响</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9" name="矩形 18">
            <a:extLst>
              <a:ext uri="{FF2B5EF4-FFF2-40B4-BE49-F238E27FC236}">
                <a16:creationId xmlns:a16="http://schemas.microsoft.com/office/drawing/2014/main" id="{16816601-C5E0-1B23-A35B-CD9728C3C3AE}"/>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公平性</a:t>
            </a:r>
          </a:p>
        </p:txBody>
      </p:sp>
      <p:sp>
        <p:nvSpPr>
          <p:cNvPr id="23" name="Pentagon 22">
            <a:extLst>
              <a:ext uri="{FF2B5EF4-FFF2-40B4-BE49-F238E27FC236}">
                <a16:creationId xmlns:a16="http://schemas.microsoft.com/office/drawing/2014/main" id="{4218405B-C2CE-8425-1210-EEFA2AC6E64E}"/>
              </a:ext>
            </a:extLst>
          </p:cNvPr>
          <p:cNvSpPr/>
          <p:nvPr/>
        </p:nvSpPr>
        <p:spPr>
          <a:xfrm>
            <a:off x="4910398" y="1286134"/>
            <a:ext cx="3981105"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4" name="Rectangle 37">
            <a:extLst>
              <a:ext uri="{FF2B5EF4-FFF2-40B4-BE49-F238E27FC236}">
                <a16:creationId xmlns:a16="http://schemas.microsoft.com/office/drawing/2014/main" id="{B082D91E-58FD-1A00-DEE4-D3D299E5ACCD}"/>
              </a:ext>
            </a:extLst>
          </p:cNvPr>
          <p:cNvSpPr/>
          <p:nvPr/>
        </p:nvSpPr>
        <p:spPr>
          <a:xfrm>
            <a:off x="4910399" y="970417"/>
            <a:ext cx="3981105"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符合“保基本”原则</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5" name="Pentagon 22">
            <a:extLst>
              <a:ext uri="{FF2B5EF4-FFF2-40B4-BE49-F238E27FC236}">
                <a16:creationId xmlns:a16="http://schemas.microsoft.com/office/drawing/2014/main" id="{919FC4FE-32D4-E4A0-9F3A-605A49D891BE}"/>
              </a:ext>
            </a:extLst>
          </p:cNvPr>
          <p:cNvSpPr/>
          <p:nvPr/>
        </p:nvSpPr>
        <p:spPr>
          <a:xfrm>
            <a:off x="532848" y="2922748"/>
            <a:ext cx="3924695" cy="1649253"/>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6" name="Rectangle 37">
            <a:extLst>
              <a:ext uri="{FF2B5EF4-FFF2-40B4-BE49-F238E27FC236}">
                <a16:creationId xmlns:a16="http://schemas.microsoft.com/office/drawing/2014/main" id="{6E04C3FF-F4DF-7BB6-7CB5-1551078A7E72}"/>
              </a:ext>
            </a:extLst>
          </p:cNvPr>
          <p:cNvSpPr/>
          <p:nvPr/>
        </p:nvSpPr>
        <p:spPr>
          <a:xfrm>
            <a:off x="532849" y="2746343"/>
            <a:ext cx="3952751"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弥补目录保障</a:t>
            </a:r>
            <a:r>
              <a:rPr kumimoji="0" lang="zh-CN" altLang="en-US" sz="1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短板</a:t>
            </a:r>
            <a:endParaRPr kumimoji="0" lang="en-US" alt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7" name="Pentagon 22">
            <a:extLst>
              <a:ext uri="{FF2B5EF4-FFF2-40B4-BE49-F238E27FC236}">
                <a16:creationId xmlns:a16="http://schemas.microsoft.com/office/drawing/2014/main" id="{A2FCB955-FC16-D80A-1BDB-5D0B3E14217B}"/>
              </a:ext>
            </a:extLst>
          </p:cNvPr>
          <p:cNvSpPr/>
          <p:nvPr/>
        </p:nvSpPr>
        <p:spPr>
          <a:xfrm>
            <a:off x="4910398" y="3039617"/>
            <a:ext cx="3981105" cy="1532384"/>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8" name="Rectangle 37">
            <a:extLst>
              <a:ext uri="{FF2B5EF4-FFF2-40B4-BE49-F238E27FC236}">
                <a16:creationId xmlns:a16="http://schemas.microsoft.com/office/drawing/2014/main" id="{AE8BF067-3880-08BA-BE6E-BE50A77449EB}"/>
              </a:ext>
            </a:extLst>
          </p:cNvPr>
          <p:cNvSpPr/>
          <p:nvPr/>
        </p:nvSpPr>
        <p:spPr>
          <a:xfrm>
            <a:off x="4910398" y="2729045"/>
            <a:ext cx="3981106"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sym typeface="Trebuchet MS" panose="020B0603020202020204" pitchFamily="34" charset="0"/>
              </a:rPr>
              <a:t>临床管理体系成熟</a:t>
            </a:r>
            <a:endParaRPr kumimoji="0" lang="en-US" alt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42" name="文本框 41">
            <a:extLst>
              <a:ext uri="{FF2B5EF4-FFF2-40B4-BE49-F238E27FC236}">
                <a16:creationId xmlns:a16="http://schemas.microsoft.com/office/drawing/2014/main" id="{24068172-DF2D-E50F-F2D2-D8D791D930A4}"/>
              </a:ext>
            </a:extLst>
          </p:cNvPr>
          <p:cNvSpPr txBox="1"/>
          <p:nvPr/>
        </p:nvSpPr>
        <p:spPr>
          <a:xfrm>
            <a:off x="513248" y="1300274"/>
            <a:ext cx="3886987" cy="1477328"/>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学习功能影响</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90%</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以上在校学习、遵守纪律及完成作业方面存在困难</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a:t>
            </a:r>
            <a:endParaRPr kumimoji="0" lang="zh-CN" altLang="en-US"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家庭功能影响</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34.2%</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的父母认为家庭遭到破坏，</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26.8%</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的父母婚姻关系遭到破坏</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a:t>
            </a:r>
            <a:endPar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犯罪行为</a:t>
            </a:r>
            <a:r>
              <a:rPr kumimoji="0" lang="zh-CN" altLang="en-US" sz="1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1/3</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 青少年犯罪与</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ADHD</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相关</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2</a:t>
            </a:r>
            <a:r>
              <a:rPr kumimoji="0" lang="zh-CN" altLang="en-US"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成人</a:t>
            </a:r>
            <a:r>
              <a:rPr kumimoji="0" lang="en-US"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ADHD</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犯罪风险较普通人群增加</a:t>
            </a:r>
            <a:r>
              <a:rPr kumimoji="0" lang="en-US"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60%</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3" name="文本框 42">
            <a:extLst>
              <a:ext uri="{FF2B5EF4-FFF2-40B4-BE49-F238E27FC236}">
                <a16:creationId xmlns:a16="http://schemas.microsoft.com/office/drawing/2014/main" id="{5704CAC1-F0FD-810A-E44E-96D21DDE3A71}"/>
              </a:ext>
            </a:extLst>
          </p:cNvPr>
          <p:cNvSpPr txBox="1"/>
          <p:nvPr/>
        </p:nvSpPr>
        <p:spPr>
          <a:xfrm>
            <a:off x="426928" y="4623373"/>
            <a:ext cx="3438762" cy="615553"/>
          </a:xfrm>
          <a:prstGeom prst="rect">
            <a:avLst/>
          </a:prstGeom>
          <a:noFill/>
        </p:spPr>
        <p:txBody>
          <a:bodyPr wrap="none" rtlCol="0">
            <a:spAutoFit/>
          </a:bodyPr>
          <a:lstStyle/>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rPr>
              <a:t>中国注意缺陷多动障碍防治指南（第二版）</a:t>
            </a:r>
            <a:endParaRPr kumimoji="0" lang="en-US" altLang="zh-CN"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闫秀萍</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注意缺陷多动障碍与青少年犯罪的相关性研究</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首都医科大学</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,2010.</a:t>
            </a:r>
          </a:p>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中国成人注意缺陷多动障碍诊断和治疗专家共识</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中华医学杂志，</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2023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103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28</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2133-2144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zh-CN" altLang="en-US"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4" name="文本框 43">
            <a:extLst>
              <a:ext uri="{FF2B5EF4-FFF2-40B4-BE49-F238E27FC236}">
                <a16:creationId xmlns:a16="http://schemas.microsoft.com/office/drawing/2014/main" id="{DDF56278-D94E-F091-9B85-0B83E9B03E78}"/>
              </a:ext>
            </a:extLst>
          </p:cNvPr>
          <p:cNvSpPr txBox="1"/>
          <p:nvPr/>
        </p:nvSpPr>
        <p:spPr>
          <a:xfrm>
            <a:off x="4809104" y="1331022"/>
            <a:ext cx="4049047" cy="1477328"/>
          </a:xfrm>
          <a:prstGeom prst="rect">
            <a:avLst/>
          </a:prstGeom>
          <a:noFill/>
        </p:spPr>
        <p:txBody>
          <a:bodyPr wrap="square" rtlCol="0">
            <a:spAutoFit/>
          </a:bodyPr>
          <a:lstStyle/>
          <a:p>
            <a:pPr marL="171450" marR="0" lvl="0" indent="-85725"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儿童用药</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是国家医药产业鼓励发展的方向，</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ADHD</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患病率高，社会危害大，治疗时间长，需要儿童适宜剂型的有效药物长期治疗</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目前国内仅有一款中枢兴奋剂，纳入医保将为患者提供更多的治疗选择以保障用药的公平性，盐酸哌甲酯缓释咀嚼片</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在美国已纳入医保报销范围</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人身险和医疗险等商业保险对精神疾病药物</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未纳入商保范围</a:t>
            </a:r>
            <a:r>
              <a:rPr kumimoji="0" lang="zh-CN" altLang="en-US" sz="1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将盐酸哌甲酯缓释咀嚼片纳入国家医保目录，体现了“保基本”要求</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00000"/>
              </a:lnSpc>
              <a:spcBef>
                <a:spcPts val="400"/>
              </a:spcBef>
              <a:spcAft>
                <a:spcPts val="0"/>
              </a:spcAft>
              <a:buClrTx/>
              <a:buSzTx/>
              <a:buFontTx/>
              <a:buNone/>
              <a:tabLst/>
              <a:defRPr/>
            </a:pPr>
            <a:endParaRPr kumimoji="0" lang="zh-CN" altLang="en-US" sz="10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5" name="文本框 44">
            <a:extLst>
              <a:ext uri="{FF2B5EF4-FFF2-40B4-BE49-F238E27FC236}">
                <a16:creationId xmlns:a16="http://schemas.microsoft.com/office/drawing/2014/main" id="{C88E01ED-B5FB-42BC-98D1-FFBFC4D3E2EE}"/>
              </a:ext>
            </a:extLst>
          </p:cNvPr>
          <p:cNvSpPr txBox="1"/>
          <p:nvPr/>
        </p:nvSpPr>
        <p:spPr>
          <a:xfrm>
            <a:off x="532850" y="3098002"/>
            <a:ext cx="3823400" cy="1785104"/>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目前医保目录只有专注达</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缓释片剂，不能掰开和研磨，无法灵活调整剂量。弥补了</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哌甲酯需要精准滴定，及个体化治疗</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的空白。</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弥补</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目录内专注达</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需整片吞服，目前无哌甲酯缓释</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咀嚼片</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更适用于</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大龄儿童</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和</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不愿吞咽的青少年和成人</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空白，提升了用药依从性</a:t>
            </a:r>
            <a:endParaRPr kumimoji="0" lang="en-US" altLang="zh-CN"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弥补近</a:t>
            </a:r>
            <a:r>
              <a:rPr kumimoji="0" lang="en-US" altLang="zh-CN"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20</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年来中枢兴奋剂无新药品上市的空白</a:t>
            </a: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a:extLst>
              <a:ext uri="{FF2B5EF4-FFF2-40B4-BE49-F238E27FC236}">
                <a16:creationId xmlns:a16="http://schemas.microsoft.com/office/drawing/2014/main" id="{EFA409C8-483D-FF63-FF1B-A7BD5C1CE89A}"/>
              </a:ext>
            </a:extLst>
          </p:cNvPr>
          <p:cNvSpPr txBox="1"/>
          <p:nvPr/>
        </p:nvSpPr>
        <p:spPr>
          <a:xfrm>
            <a:off x="4809103" y="3215247"/>
            <a:ext cx="3981105" cy="1169551"/>
          </a:xfrm>
          <a:prstGeom prst="rect">
            <a:avLst/>
          </a:prstGeom>
          <a:noFill/>
        </p:spPr>
        <p:txBody>
          <a:bodyPr wrap="square" rtlCol="0">
            <a:spAutoFit/>
          </a:bodyPr>
          <a:lstStyle/>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本品</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说明书适应症明确，使用方法清晰简单</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，临床滥用或超说明书用药的可能性低，降低医保管理难度。</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我国对</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哌甲酯处方管理有近</a:t>
            </a:r>
            <a:r>
              <a:rPr kumimoji="0" lang="en-US"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20</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年的经验，建立了完善的处方管理体系</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规范精麻药品管理</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专利技术</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防止滥用</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，可</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纳入现有</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哌甲酯处方</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管理体系</a:t>
            </a:r>
            <a:endParaRPr kumimoji="0" lang="en-US" altLang="zh-CN"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8BA52C43-925F-EE26-3AB1-F9D260B32C8E}"/>
              </a:ext>
            </a:extLst>
          </p:cNvPr>
          <p:cNvSpPr txBox="1"/>
          <p:nvPr/>
        </p:nvSpPr>
        <p:spPr>
          <a:xfrm>
            <a:off x="3807847" y="4866501"/>
            <a:ext cx="2400631" cy="276999"/>
          </a:xfrm>
          <a:prstGeom prst="rect">
            <a:avLst/>
          </a:prstGeom>
          <a:solidFill>
            <a:schemeClr val="bg1"/>
          </a:solidFill>
        </p:spPr>
        <p:txBody>
          <a:bodyPr wrap="square" rtlCol="0">
            <a:spAutoFit/>
          </a:bodyPr>
          <a:lstStyle/>
          <a:p>
            <a:r>
              <a:rPr kumimoji="1" lang="en-US" altLang="zh-CN" sz="1200" dirty="0"/>
              <a:t>2026</a:t>
            </a:r>
            <a:r>
              <a:rPr kumimoji="1" lang="zh-CN" altLang="en-US" sz="1200" dirty="0"/>
              <a:t>国家医保药品目录调整申报</a:t>
            </a:r>
          </a:p>
        </p:txBody>
      </p:sp>
    </p:spTree>
    <p:extLst>
      <p:ext uri="{BB962C8B-B14F-4D97-AF65-F5344CB8AC3E}">
        <p14:creationId xmlns:p14="http://schemas.microsoft.com/office/powerpoint/2010/main" val="246768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5A02E626-2C0C-90C8-FD68-6BCA64D4013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6" name="对象 5" hidden="1">
                        <a:extLst>
                          <a:ext uri="{FF2B5EF4-FFF2-40B4-BE49-F238E27FC236}">
                            <a16:creationId xmlns:a16="http://schemas.microsoft.com/office/drawing/2014/main" id="{5A02E626-2C0C-90C8-FD68-6BCA64D4013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7D69AB5E-B444-67A8-76A0-03A9FD8B6834}"/>
              </a:ext>
            </a:extLst>
          </p:cNvPr>
          <p:cNvSpPr>
            <a:spLocks noGrp="1"/>
          </p:cNvSpPr>
          <p:nvPr>
            <p:ph type="title"/>
          </p:nvPr>
        </p:nvSpPr>
        <p:spPr>
          <a:xfrm>
            <a:off x="237063" y="194740"/>
            <a:ext cx="8765651" cy="310500"/>
          </a:xfrm>
        </p:spPr>
        <p:txBody>
          <a:bodyPr vert="horz"/>
          <a:lstStyle/>
          <a:p>
            <a:r>
              <a:rPr lang="zh-CN" altLang="en-US" dirty="0">
                <a:latin typeface="微软雅黑" panose="020B0503020204020204" pitchFamily="34" charset="-122"/>
                <a:ea typeface="微软雅黑" panose="020B0503020204020204" pitchFamily="34" charset="-122"/>
              </a:rPr>
              <a:t>申报幻灯目录</a:t>
            </a:r>
          </a:p>
        </p:txBody>
      </p:sp>
      <p:grpSp>
        <p:nvGrpSpPr>
          <p:cNvPr id="8" name="组合 7">
            <a:extLst>
              <a:ext uri="{FF2B5EF4-FFF2-40B4-BE49-F238E27FC236}">
                <a16:creationId xmlns:a16="http://schemas.microsoft.com/office/drawing/2014/main" id="{0A3C8988-869E-623F-6EB0-15721C665CBC}"/>
              </a:ext>
            </a:extLst>
          </p:cNvPr>
          <p:cNvGrpSpPr/>
          <p:nvPr/>
        </p:nvGrpSpPr>
        <p:grpSpPr>
          <a:xfrm>
            <a:off x="763182" y="962745"/>
            <a:ext cx="7220718" cy="3796973"/>
            <a:chOff x="4031105" y="1855142"/>
            <a:chExt cx="7895539" cy="4200857"/>
          </a:xfrm>
          <a:solidFill>
            <a:schemeClr val="bg1">
              <a:lumMod val="85000"/>
            </a:schemeClr>
          </a:solidFill>
        </p:grpSpPr>
        <p:grpSp>
          <p:nvGrpSpPr>
            <p:cNvPr id="9" name="组合 8">
              <a:extLst>
                <a:ext uri="{FF2B5EF4-FFF2-40B4-BE49-F238E27FC236}">
                  <a16:creationId xmlns:a16="http://schemas.microsoft.com/office/drawing/2014/main" id="{4D505AED-1561-8EEA-B9B6-F1A44135FD1C}"/>
                </a:ext>
              </a:extLst>
            </p:cNvPr>
            <p:cNvGrpSpPr/>
            <p:nvPr/>
          </p:nvGrpSpPr>
          <p:grpSpPr>
            <a:xfrm>
              <a:off x="4031105" y="1855142"/>
              <a:ext cx="7895539" cy="943225"/>
              <a:chOff x="4031105" y="1855142"/>
              <a:chExt cx="7895539" cy="943225"/>
            </a:xfrm>
            <a:grpFill/>
          </p:grpSpPr>
          <p:sp>
            <p:nvSpPr>
              <p:cNvPr id="25" name="ZoneTexte 186">
                <a:extLst>
                  <a:ext uri="{FF2B5EF4-FFF2-40B4-BE49-F238E27FC236}">
                    <a16:creationId xmlns:a16="http://schemas.microsoft.com/office/drawing/2014/main" id="{97D58F51-9CF2-697C-687C-BFFF844A83C5}"/>
                  </a:ext>
                </a:extLst>
              </p:cNvPr>
              <p:cNvSpPr txBox="1"/>
              <p:nvPr/>
            </p:nvSpPr>
            <p:spPr>
              <a:xfrm>
                <a:off x="4031105" y="1862733"/>
                <a:ext cx="3473115" cy="769563"/>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01</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药品基本信息</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药品信息介绍</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疾病背景和未满足治疗需求</a:t>
                </a:r>
                <a:endParaRPr lang="en-US" altLang="zh-CN" sz="1200" dirty="0">
                  <a:solidFill>
                    <a:srgbClr val="002F5F"/>
                  </a:solidFill>
                  <a:latin typeface="微软雅黑" panose="020B0503020204020204" pitchFamily="34" charset="-122"/>
                  <a:ea typeface="微软雅黑" panose="020B0503020204020204" pitchFamily="34" charset="-122"/>
                  <a:cs typeface="Arial"/>
                </a:endParaRPr>
              </a:p>
            </p:txBody>
          </p:sp>
          <p:sp>
            <p:nvSpPr>
              <p:cNvPr id="23" name="ZoneTexte 186">
                <a:extLst>
                  <a:ext uri="{FF2B5EF4-FFF2-40B4-BE49-F238E27FC236}">
                    <a16:creationId xmlns:a16="http://schemas.microsoft.com/office/drawing/2014/main" id="{8B5790F2-B1F9-C685-C595-93E9D62B70AC}"/>
                  </a:ext>
                </a:extLst>
              </p:cNvPr>
              <p:cNvSpPr txBox="1"/>
              <p:nvPr/>
            </p:nvSpPr>
            <p:spPr>
              <a:xfrm>
                <a:off x="8650044" y="1855142"/>
                <a:ext cx="3276600" cy="943225"/>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02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安全性优势</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灵活剂量调整</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上市后安全性良好</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有效防滥用</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grpSp>
        <p:sp>
          <p:nvSpPr>
            <p:cNvPr id="19" name="ZoneTexte 186">
              <a:extLst>
                <a:ext uri="{FF2B5EF4-FFF2-40B4-BE49-F238E27FC236}">
                  <a16:creationId xmlns:a16="http://schemas.microsoft.com/office/drawing/2014/main" id="{EB4DA665-9DF1-4D68-3741-5E234FEFDC7E}"/>
                </a:ext>
              </a:extLst>
            </p:cNvPr>
            <p:cNvSpPr txBox="1"/>
            <p:nvPr/>
          </p:nvSpPr>
          <p:spPr>
            <a:xfrm>
              <a:off x="4040628" y="3466116"/>
              <a:ext cx="3276598" cy="943226"/>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03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有效性优势</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指南推荐一线药物</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快速起效，作用时间长</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吞咽容易改善依从性</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grpSp>
          <p:nvGrpSpPr>
            <p:cNvPr id="13" name="组合 12">
              <a:extLst>
                <a:ext uri="{FF2B5EF4-FFF2-40B4-BE49-F238E27FC236}">
                  <a16:creationId xmlns:a16="http://schemas.microsoft.com/office/drawing/2014/main" id="{82D6C9C5-3834-99AB-24D1-A06A1B9CF4D7}"/>
                </a:ext>
              </a:extLst>
            </p:cNvPr>
            <p:cNvGrpSpPr/>
            <p:nvPr/>
          </p:nvGrpSpPr>
          <p:grpSpPr>
            <a:xfrm>
              <a:off x="4047821" y="3449939"/>
              <a:ext cx="7878823" cy="2606060"/>
              <a:chOff x="510537" y="430005"/>
              <a:chExt cx="7878823" cy="2606060"/>
            </a:xfrm>
            <a:grpFill/>
          </p:grpSpPr>
          <p:sp>
            <p:nvSpPr>
              <p:cNvPr id="14" name="ZoneTexte 186">
                <a:extLst>
                  <a:ext uri="{FF2B5EF4-FFF2-40B4-BE49-F238E27FC236}">
                    <a16:creationId xmlns:a16="http://schemas.microsoft.com/office/drawing/2014/main" id="{39085DAD-B129-0738-5F71-0AEF9F92B26C}"/>
                  </a:ext>
                </a:extLst>
              </p:cNvPr>
              <p:cNvSpPr txBox="1"/>
              <p:nvPr/>
            </p:nvSpPr>
            <p:spPr>
              <a:xfrm>
                <a:off x="510537" y="1939607"/>
                <a:ext cx="3276599" cy="1096458"/>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05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公平性</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提升儿童公共健康获益</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符合“保基本”原则</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弥补目录短板</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临床管理体系成熟</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sp>
            <p:nvSpPr>
              <p:cNvPr id="15" name="ZoneTexte 186">
                <a:extLst>
                  <a:ext uri="{FF2B5EF4-FFF2-40B4-BE49-F238E27FC236}">
                    <a16:creationId xmlns:a16="http://schemas.microsoft.com/office/drawing/2014/main" id="{9A8693FC-072F-36FB-B289-FBC0DA6626E8}"/>
                  </a:ext>
                </a:extLst>
              </p:cNvPr>
              <p:cNvSpPr txBox="1"/>
              <p:nvPr/>
            </p:nvSpPr>
            <p:spPr>
              <a:xfrm>
                <a:off x="5112761" y="430005"/>
                <a:ext cx="3276599" cy="749132"/>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04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创新性</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rPr>
                  <a:t>全球独家专利缓释技术</a:t>
                </a:r>
                <a:endParaRPr lang="en-US" altLang="zh-CN" sz="1200" dirty="0">
                  <a:solidFill>
                    <a:srgbClr val="002F5F"/>
                  </a:solidFill>
                  <a:latin typeface="微软雅黑" panose="020B0503020204020204" pitchFamily="34" charset="-122"/>
                  <a:ea typeface="微软雅黑" panose="020B0503020204020204" pitchFamily="34" charset="-122"/>
                  <a:cs typeface="+mj-cs"/>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rPr>
                  <a:t>全球唯一哌甲酯缓释咀嚼片剂型</a:t>
                </a:r>
                <a:endParaRPr lang="en-US" altLang="zh-CN" sz="1200" dirty="0">
                  <a:solidFill>
                    <a:srgbClr val="002F5F"/>
                  </a:solidFill>
                  <a:latin typeface="微软雅黑" panose="020B0503020204020204" pitchFamily="34" charset="-122"/>
                  <a:ea typeface="微软雅黑" panose="020B0503020204020204" pitchFamily="34" charset="-122"/>
                  <a:cs typeface="+mj-cs"/>
                </a:endParaRPr>
              </a:p>
            </p:txBody>
          </p:sp>
        </p:grpSp>
      </p:grpSp>
      <p:sp>
        <p:nvSpPr>
          <p:cNvPr id="2" name="矩形 1">
            <a:extLst>
              <a:ext uri="{FF2B5EF4-FFF2-40B4-BE49-F238E27FC236}">
                <a16:creationId xmlns:a16="http://schemas.microsoft.com/office/drawing/2014/main" id="{E4211459-A85E-E2F3-29A3-581883272F18}"/>
              </a:ext>
            </a:extLst>
          </p:cNvPr>
          <p:cNvSpPr/>
          <p:nvPr/>
        </p:nvSpPr>
        <p:spPr>
          <a:xfrm>
            <a:off x="679274" y="801189"/>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FCE29555-70B6-D9A4-03D9-C8FD158EF59A}"/>
              </a:ext>
            </a:extLst>
          </p:cNvPr>
          <p:cNvSpPr/>
          <p:nvPr/>
        </p:nvSpPr>
        <p:spPr>
          <a:xfrm>
            <a:off x="4915992" y="801189"/>
            <a:ext cx="3176274"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F0135860-E2A2-D102-4E58-EFBF162DD7CB}"/>
              </a:ext>
            </a:extLst>
          </p:cNvPr>
          <p:cNvSpPr/>
          <p:nvPr/>
        </p:nvSpPr>
        <p:spPr>
          <a:xfrm>
            <a:off x="4915991" y="2223342"/>
            <a:ext cx="3176274"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5DFF12F6-C92C-6168-19C3-53DAE0BB3D9E}"/>
              </a:ext>
            </a:extLst>
          </p:cNvPr>
          <p:cNvSpPr/>
          <p:nvPr/>
        </p:nvSpPr>
        <p:spPr>
          <a:xfrm>
            <a:off x="690016" y="2223484"/>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6" name="矩形 25">
            <a:extLst>
              <a:ext uri="{FF2B5EF4-FFF2-40B4-BE49-F238E27FC236}">
                <a16:creationId xmlns:a16="http://schemas.microsoft.com/office/drawing/2014/main" id="{FEA1E348-222A-0E43-A8BB-AF939637CBFE}"/>
              </a:ext>
            </a:extLst>
          </p:cNvPr>
          <p:cNvSpPr/>
          <p:nvPr/>
        </p:nvSpPr>
        <p:spPr>
          <a:xfrm>
            <a:off x="706294" y="3648396"/>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10" name="文本框 9">
            <a:extLst>
              <a:ext uri="{FF2B5EF4-FFF2-40B4-BE49-F238E27FC236}">
                <a16:creationId xmlns:a16="http://schemas.microsoft.com/office/drawing/2014/main" id="{6D9E0510-8381-1D5C-E34F-C2A67B603952}"/>
              </a:ext>
            </a:extLst>
          </p:cNvPr>
          <p:cNvSpPr txBox="1"/>
          <p:nvPr/>
        </p:nvSpPr>
        <p:spPr>
          <a:xfrm>
            <a:off x="3360089" y="4875645"/>
            <a:ext cx="2400631" cy="276999"/>
          </a:xfrm>
          <a:prstGeom prst="rect">
            <a:avLst/>
          </a:prstGeom>
          <a:solidFill>
            <a:schemeClr val="bg1"/>
          </a:solidFill>
        </p:spPr>
        <p:txBody>
          <a:bodyPr wrap="square" rtlCol="0">
            <a:spAutoFit/>
          </a:bodyPr>
          <a:lstStyle/>
          <a:p>
            <a:r>
              <a:rPr kumimoji="1" lang="en-US" altLang="zh-CN" sz="1200" dirty="0"/>
              <a:t>2026</a:t>
            </a:r>
            <a:r>
              <a:rPr kumimoji="1" lang="zh-CN" altLang="en-US" sz="1200" dirty="0"/>
              <a:t>国家医保药品目录调整申报</a:t>
            </a:r>
          </a:p>
        </p:txBody>
      </p:sp>
    </p:spTree>
    <p:extLst>
      <p:ext uri="{BB962C8B-B14F-4D97-AF65-F5344CB8AC3E}">
        <p14:creationId xmlns:p14="http://schemas.microsoft.com/office/powerpoint/2010/main" val="72163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5A02E626-2C0C-90C8-FD68-6BCA64D4013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6" name="对象 5" hidden="1">
                        <a:extLst>
                          <a:ext uri="{FF2B5EF4-FFF2-40B4-BE49-F238E27FC236}">
                            <a16:creationId xmlns:a16="http://schemas.microsoft.com/office/drawing/2014/main" id="{5A02E626-2C0C-90C8-FD68-6BCA64D4013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标题 3">
            <a:extLst>
              <a:ext uri="{FF2B5EF4-FFF2-40B4-BE49-F238E27FC236}">
                <a16:creationId xmlns:a16="http://schemas.microsoft.com/office/drawing/2014/main" id="{B8A66022-394D-CAD0-123F-2A800BA513C1}"/>
              </a:ext>
            </a:extLst>
          </p:cNvPr>
          <p:cNvSpPr>
            <a:spLocks noGrp="1"/>
          </p:cNvSpPr>
          <p:nvPr>
            <p:ph type="title"/>
          </p:nvPr>
        </p:nvSpPr>
        <p:spPr>
          <a:xfrm>
            <a:off x="237063" y="194740"/>
            <a:ext cx="8765651" cy="310500"/>
          </a:xfrm>
        </p:spPr>
        <p:txBody>
          <a:bodyPr vert="horz"/>
          <a:lstStyle/>
          <a:p>
            <a:r>
              <a:rPr lang="zh-CN" altLang="en-US" dirty="0">
                <a:latin typeface="微软雅黑" panose="020B0503020204020204" pitchFamily="34" charset="-122"/>
                <a:ea typeface="微软雅黑" panose="020B0503020204020204" pitchFamily="34" charset="-122"/>
              </a:rPr>
              <a:t>盐酸哌甲酯缓释</a:t>
            </a:r>
            <a:r>
              <a:rPr lang="zh-CN" altLang="en-US" sz="2400" dirty="0">
                <a:latin typeface="微软雅黑" panose="020B0503020204020204" pitchFamily="34" charset="-122"/>
                <a:ea typeface="微软雅黑" panose="020B0503020204020204" pitchFamily="34" charset="-122"/>
              </a:rPr>
              <a:t>咀嚼片</a:t>
            </a:r>
            <a:r>
              <a:rPr lang="zh-CN" altLang="en-US" dirty="0">
                <a:latin typeface="微软雅黑" panose="020B0503020204020204" pitchFamily="34" charset="-122"/>
                <a:ea typeface="微软雅黑" panose="020B0503020204020204" pitchFamily="34" charset="-122"/>
              </a:rPr>
              <a:t>基本信息介绍</a:t>
            </a:r>
          </a:p>
        </p:txBody>
      </p:sp>
      <p:sp>
        <p:nvSpPr>
          <p:cNvPr id="8" name="矩形 7">
            <a:extLst>
              <a:ext uri="{FF2B5EF4-FFF2-40B4-BE49-F238E27FC236}">
                <a16:creationId xmlns:a16="http://schemas.microsoft.com/office/drawing/2014/main" id="{A28DBEAF-E234-88A9-43D2-005D4927E39D}"/>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药品基本信息</a:t>
            </a:r>
          </a:p>
        </p:txBody>
      </p:sp>
      <p:graphicFrame>
        <p:nvGraphicFramePr>
          <p:cNvPr id="9" name="表格 9">
            <a:extLst>
              <a:ext uri="{FF2B5EF4-FFF2-40B4-BE49-F238E27FC236}">
                <a16:creationId xmlns:a16="http://schemas.microsoft.com/office/drawing/2014/main" id="{BFAB3DAE-F8DD-951B-A957-580D26D7C885}"/>
              </a:ext>
            </a:extLst>
          </p:cNvPr>
          <p:cNvGraphicFramePr>
            <a:graphicFrameLocks noGrp="1"/>
          </p:cNvGraphicFramePr>
          <p:nvPr>
            <p:extLst>
              <p:ext uri="{D42A27DB-BD31-4B8C-83A1-F6EECF244321}">
                <p14:modId xmlns:p14="http://schemas.microsoft.com/office/powerpoint/2010/main" val="4217061788"/>
              </p:ext>
            </p:extLst>
          </p:nvPr>
        </p:nvGraphicFramePr>
        <p:xfrm>
          <a:off x="348656" y="993452"/>
          <a:ext cx="8598426" cy="3789427"/>
        </p:xfrm>
        <a:graphic>
          <a:graphicData uri="http://schemas.openxmlformats.org/drawingml/2006/table">
            <a:tbl>
              <a:tblPr firstRow="1" bandRow="1">
                <a:tableStyleId>{5C22544A-7EE6-4342-B048-85BDC9FD1C3A}</a:tableStyleId>
              </a:tblPr>
              <a:tblGrid>
                <a:gridCol w="2386103">
                  <a:extLst>
                    <a:ext uri="{9D8B030D-6E8A-4147-A177-3AD203B41FA5}">
                      <a16:colId xmlns:a16="http://schemas.microsoft.com/office/drawing/2014/main" val="1831540120"/>
                    </a:ext>
                  </a:extLst>
                </a:gridCol>
                <a:gridCol w="6212323">
                  <a:extLst>
                    <a:ext uri="{9D8B030D-6E8A-4147-A177-3AD203B41FA5}">
                      <a16:colId xmlns:a16="http://schemas.microsoft.com/office/drawing/2014/main" val="499569412"/>
                    </a:ext>
                  </a:extLst>
                </a:gridCol>
              </a:tblGrid>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通用名</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100" kern="1200" noProof="0" dirty="0">
                          <a:solidFill>
                            <a:srgbClr val="002060"/>
                          </a:solidFill>
                          <a:latin typeface="微软雅黑" panose="020B0503020204020204" pitchFamily="34" charset="-122"/>
                          <a:ea typeface="微软雅黑" panose="020B0503020204020204" pitchFamily="34" charset="-122"/>
                          <a:cs typeface="+mn-cs"/>
                        </a:rPr>
                        <a:t>盐酸哌甲酯缓释</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咀嚼片</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32173344"/>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药品类别</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latinLnBrk="0" hangingPunct="1"/>
                      <a:r>
                        <a:rPr lang="zh-CN" altLang="en-US" sz="1100" b="1" kern="1200" dirty="0">
                          <a:solidFill>
                            <a:srgbClr val="002060"/>
                          </a:solidFill>
                          <a:latin typeface="微软雅黑" panose="020B0503020204020204" pitchFamily="34" charset="-122"/>
                          <a:ea typeface="微软雅黑" panose="020B0503020204020204" pitchFamily="34" charset="-122"/>
                          <a:cs typeface="+mn-cs"/>
                        </a:rPr>
                        <a:t>西药</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非</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OTC</a:t>
                      </a:r>
                      <a:endParaRPr lang="zh-CN" altLang="en-US" sz="1100" b="1"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89703461"/>
                  </a:ext>
                </a:extLst>
              </a:tr>
              <a:tr h="251006">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注册规格</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30mg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40mg</a:t>
                      </a:r>
                      <a:endParaRPr lang="zh-CN" altLang="en-US" sz="1100" b="1"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73158632"/>
                  </a:ext>
                </a:extLst>
              </a:tr>
              <a:tr h="36567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说明书适应症</a:t>
                      </a:r>
                      <a:r>
                        <a:rPr lang="en-US" altLang="zh-CN" sz="1100" b="1" dirty="0">
                          <a:solidFill>
                            <a:schemeClr val="bg1"/>
                          </a:solidFill>
                          <a:latin typeface="微软雅黑" panose="020B0503020204020204" pitchFamily="34" charset="-122"/>
                          <a:ea typeface="微软雅黑" panose="020B0503020204020204" pitchFamily="34" charset="-122"/>
                        </a:rPr>
                        <a:t>/</a:t>
                      </a:r>
                      <a:r>
                        <a:rPr lang="zh-CN" altLang="en-US" sz="1100" b="1" dirty="0">
                          <a:solidFill>
                            <a:schemeClr val="bg1"/>
                          </a:solidFill>
                          <a:latin typeface="微软雅黑" panose="020B0503020204020204" pitchFamily="34" charset="-122"/>
                          <a:ea typeface="微软雅黑" panose="020B0503020204020204" pitchFamily="34" charset="-122"/>
                        </a:rPr>
                        <a:t>功能主治</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6</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岁及</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6</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岁以上注意缺陷多动障碍（</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ADHD</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35282638"/>
                  </a:ext>
                </a:extLst>
              </a:tr>
              <a:tr h="609668">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用法用量</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just">
                        <a:lnSpc>
                          <a:spcPct val="125000"/>
                        </a:lnSpc>
                      </a:pP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本品应在每天清晨口服一次，随餐或空腹服用本品皆可</a:t>
                      </a:r>
                    </a:p>
                    <a:p>
                      <a:pPr algn="just">
                        <a:lnSpc>
                          <a:spcPct val="125000"/>
                        </a:lnSpc>
                      </a:pP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岁及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岁以上的患者：推荐起始剂量为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 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，每天清晨口服一次。可每周调整剂量，调整幅度为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10 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15 mg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或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 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天。不建议日剂量超过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60 mg</a:t>
                      </a:r>
                      <a:endParaRPr lang="zh-CN" altLang="en-US" sz="1100" b="1"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52871765"/>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中国大陆首次上市时间</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2023</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年</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12</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月</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13</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日</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28487713"/>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大陆地区同通用名药品上市情况</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独家药品，唯一在国内获批</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12551243"/>
                  </a:ext>
                </a:extLst>
              </a:tr>
              <a:tr h="319185">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全球首个上市国家</a:t>
                      </a:r>
                      <a:r>
                        <a:rPr lang="en-US" altLang="zh-CN" sz="1100" b="1" dirty="0">
                          <a:solidFill>
                            <a:schemeClr val="bg1"/>
                          </a:solidFill>
                          <a:latin typeface="微软雅黑" panose="020B0503020204020204" pitchFamily="34" charset="-122"/>
                          <a:ea typeface="微软雅黑" panose="020B0503020204020204" pitchFamily="34" charset="-122"/>
                        </a:rPr>
                        <a:t>/</a:t>
                      </a:r>
                      <a:r>
                        <a:rPr lang="zh-CN" altLang="en-US" sz="1100" b="1" dirty="0">
                          <a:solidFill>
                            <a:schemeClr val="bg1"/>
                          </a:solidFill>
                          <a:latin typeface="微软雅黑" panose="020B0503020204020204" pitchFamily="34" charset="-122"/>
                          <a:ea typeface="微软雅黑" panose="020B0503020204020204" pitchFamily="34" charset="-122"/>
                        </a:rPr>
                        <a:t>地区及上市时间</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en-US" sz="1100" b="1" kern="1200" dirty="0">
                          <a:solidFill>
                            <a:srgbClr val="002060"/>
                          </a:solidFill>
                          <a:latin typeface="微软雅黑" panose="020B0503020204020204" pitchFamily="34" charset="-122"/>
                          <a:ea typeface="微软雅黑" panose="020B0503020204020204" pitchFamily="34" charset="-122"/>
                          <a:cs typeface="+mn-cs"/>
                        </a:rPr>
                        <a:t>美国，</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2015</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年</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12</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月</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4</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日</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20725824"/>
                  </a:ext>
                </a:extLst>
              </a:tr>
              <a:tr h="319185">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参照药品建议及原因</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zh-CN" sz="1100" b="1" kern="1200" dirty="0">
                          <a:solidFill>
                            <a:srgbClr val="002060"/>
                          </a:solidFill>
                          <a:latin typeface="微软雅黑" panose="020B0503020204020204" pitchFamily="34" charset="-122"/>
                          <a:ea typeface="微软雅黑" panose="020B0503020204020204" pitchFamily="34" charset="-122"/>
                          <a:cs typeface="+mn-cs"/>
                        </a:rPr>
                        <a:t>专注达</a:t>
                      </a:r>
                      <a:r>
                        <a:rPr lang="en-US" altLang="zh-CN" sz="1100" b="1" kern="1200" baseline="30000" dirty="0">
                          <a:solidFill>
                            <a:srgbClr val="002060"/>
                          </a:solidFill>
                          <a:latin typeface="微软雅黑" panose="020B0503020204020204" pitchFamily="34" charset="-122"/>
                          <a:ea typeface="微软雅黑" panose="020B0503020204020204" pitchFamily="34" charset="-122"/>
                          <a:cs typeface="+mn-cs"/>
                        </a:rPr>
                        <a:t>®</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（盐酸哌甲酯缓释片）：医保目录内、同分子、同适应症</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17673302"/>
                  </a:ext>
                </a:extLst>
              </a:tr>
              <a:tr h="538624">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参照药品优势和不足</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优势：全球首个且唯一获批的哌甲酯缓释咀嚼片剂型；灵活调整剂量实现</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精准滴定，满足</a:t>
                      </a:r>
                      <a:r>
                        <a:rPr lang="en-US" altLang="zh-CN" sz="1100" b="1" u="sng" kern="1200">
                          <a:solidFill>
                            <a:srgbClr val="FF0000"/>
                          </a:solidFill>
                          <a:latin typeface="微软雅黑" panose="020B0503020204020204" pitchFamily="34" charset="-122"/>
                          <a:ea typeface="微软雅黑" panose="020B0503020204020204" pitchFamily="34" charset="-122"/>
                          <a:cs typeface="+mn-cs"/>
                        </a:rPr>
                        <a:t>10-60mg</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个体化最佳剂量方案</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；水果口味、服药方式适合</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大年龄儿童和不愿意吞咽的青少年和成人</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携带方便</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，提高长期服药依从性。</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51235068"/>
                  </a:ext>
                </a:extLst>
              </a:tr>
            </a:tbl>
          </a:graphicData>
        </a:graphic>
      </p:graphicFrame>
      <p:pic>
        <p:nvPicPr>
          <p:cNvPr id="3" name="图片 2">
            <a:extLst>
              <a:ext uri="{FF2B5EF4-FFF2-40B4-BE49-F238E27FC236}">
                <a16:creationId xmlns:a16="http://schemas.microsoft.com/office/drawing/2014/main" id="{E9B76723-D9D2-E8F5-975C-947E3AD91F91}"/>
              </a:ext>
            </a:extLst>
          </p:cNvPr>
          <p:cNvPicPr>
            <a:picLocks noChangeAspect="1"/>
          </p:cNvPicPr>
          <p:nvPr/>
        </p:nvPicPr>
        <p:blipFill rotWithShape="1">
          <a:blip r:embed="rId6"/>
          <a:srcRect l="4833" t="10245" r="20487" b="24922"/>
          <a:stretch/>
        </p:blipFill>
        <p:spPr>
          <a:xfrm>
            <a:off x="6689365" y="993453"/>
            <a:ext cx="2221250" cy="809033"/>
          </a:xfrm>
          <a:prstGeom prst="rect">
            <a:avLst/>
          </a:prstGeom>
        </p:spPr>
      </p:pic>
      <p:sp>
        <p:nvSpPr>
          <p:cNvPr id="2" name="文本框 1">
            <a:extLst>
              <a:ext uri="{FF2B5EF4-FFF2-40B4-BE49-F238E27FC236}">
                <a16:creationId xmlns:a16="http://schemas.microsoft.com/office/drawing/2014/main" id="{B650674E-DE21-EDB9-85F1-DFB027FF959E}"/>
              </a:ext>
            </a:extLst>
          </p:cNvPr>
          <p:cNvSpPr txBox="1"/>
          <p:nvPr/>
        </p:nvSpPr>
        <p:spPr>
          <a:xfrm>
            <a:off x="3360089" y="4875645"/>
            <a:ext cx="2400631" cy="276999"/>
          </a:xfrm>
          <a:prstGeom prst="rect">
            <a:avLst/>
          </a:prstGeom>
          <a:solidFill>
            <a:schemeClr val="bg1"/>
          </a:solidFill>
        </p:spPr>
        <p:txBody>
          <a:bodyPr wrap="square" rtlCol="0">
            <a:spAutoFit/>
          </a:bodyPr>
          <a:lstStyle/>
          <a:p>
            <a:r>
              <a:rPr kumimoji="1" lang="en-US" altLang="zh-CN" sz="1200" dirty="0"/>
              <a:t>2026</a:t>
            </a:r>
            <a:r>
              <a:rPr kumimoji="1" lang="zh-CN" altLang="en-US" sz="1200" dirty="0"/>
              <a:t>国家医保药品目录调整申报</a:t>
            </a:r>
          </a:p>
        </p:txBody>
      </p:sp>
    </p:spTree>
    <p:extLst>
      <p:ext uri="{BB962C8B-B14F-4D97-AF65-F5344CB8AC3E}">
        <p14:creationId xmlns:p14="http://schemas.microsoft.com/office/powerpoint/2010/main" val="278234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AC3D083F-B97B-83EB-1A43-AEAC7678F435}"/>
              </a:ext>
            </a:extLst>
          </p:cNvPr>
          <p:cNvSpPr/>
          <p:nvPr/>
        </p:nvSpPr>
        <p:spPr bwMode="gray">
          <a:xfrm>
            <a:off x="335499" y="1951856"/>
            <a:ext cx="8606645" cy="1012867"/>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fontAlgn="base"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标题 3">
            <a:extLst>
              <a:ext uri="{FF2B5EF4-FFF2-40B4-BE49-F238E27FC236}">
                <a16:creationId xmlns:a16="http://schemas.microsoft.com/office/drawing/2014/main" id="{139209FE-9328-E877-8B52-C306C54167A6}"/>
              </a:ext>
            </a:extLst>
          </p:cNvPr>
          <p:cNvSpPr>
            <a:spLocks noGrp="1"/>
          </p:cNvSpPr>
          <p:nvPr>
            <p:ph type="title"/>
          </p:nvPr>
        </p:nvSpPr>
        <p:spPr>
          <a:xfrm>
            <a:off x="237063" y="92646"/>
            <a:ext cx="6597913" cy="310500"/>
          </a:xfrm>
        </p:spPr>
        <p:txBody>
          <a:bodyPr/>
          <a:lstStyle/>
          <a:p>
            <a:pPr>
              <a:lnSpc>
                <a:spcPct val="100000"/>
              </a:lnSpc>
            </a:pPr>
            <a:r>
              <a:rPr lang="en-US" altLang="zh-CN" sz="1600" dirty="0">
                <a:latin typeface="微软雅黑" panose="020B0503020204020204" pitchFamily="34" charset="-122"/>
                <a:ea typeface="微软雅黑" panose="020B0503020204020204" pitchFamily="34" charset="-122"/>
              </a:rPr>
              <a:t>ADHD</a:t>
            </a:r>
            <a:r>
              <a:rPr lang="zh-CN" altLang="en-US" sz="1600" dirty="0">
                <a:latin typeface="微软雅黑" panose="020B0503020204020204" pitchFamily="34" charset="-122"/>
                <a:ea typeface="微软雅黑" panose="020B0503020204020204" pitchFamily="34" charset="-122"/>
              </a:rPr>
              <a:t>患病率高，社会危害性大，目前医保目录仅有一款中枢兴奋剂在临床应用安全性、依从性等方面有一定局限性</a:t>
            </a:r>
            <a:br>
              <a:rPr lang="zh-CN" altLang="en-US" sz="1600" dirty="0">
                <a:latin typeface="微软雅黑" panose="020B0503020204020204" pitchFamily="34" charset="-122"/>
                <a:ea typeface="微软雅黑" panose="020B0503020204020204" pitchFamily="34" charset="-122"/>
              </a:rPr>
            </a:br>
            <a:endParaRPr lang="zh-CN" altLang="en-US" sz="16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5560EE51-83BB-0EAA-99E6-5255322BE822}"/>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药品基本信息</a:t>
            </a:r>
          </a:p>
        </p:txBody>
      </p:sp>
      <p:sp>
        <p:nvSpPr>
          <p:cNvPr id="6" name="矩形 5">
            <a:extLst>
              <a:ext uri="{FF2B5EF4-FFF2-40B4-BE49-F238E27FC236}">
                <a16:creationId xmlns:a16="http://schemas.microsoft.com/office/drawing/2014/main" id="{C93917B4-72F4-890E-BA84-A67C287697D5}"/>
              </a:ext>
            </a:extLst>
          </p:cNvPr>
          <p:cNvSpPr/>
          <p:nvPr/>
        </p:nvSpPr>
        <p:spPr bwMode="gray">
          <a:xfrm>
            <a:off x="335499" y="978803"/>
            <a:ext cx="8606645" cy="796015"/>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fontAlgn="base"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内容占位符 2">
            <a:extLst>
              <a:ext uri="{FF2B5EF4-FFF2-40B4-BE49-F238E27FC236}">
                <a16:creationId xmlns:a16="http://schemas.microsoft.com/office/drawing/2014/main" id="{1326CA65-0004-149F-2BAB-ABF36807C98E}"/>
              </a:ext>
            </a:extLst>
          </p:cNvPr>
          <p:cNvSpPr>
            <a:spLocks noGrp="1"/>
          </p:cNvSpPr>
          <p:nvPr>
            <p:ph idx="16"/>
          </p:nvPr>
        </p:nvSpPr>
        <p:spPr>
          <a:xfrm>
            <a:off x="499012" y="1122621"/>
            <a:ext cx="8516975" cy="788320"/>
          </a:xfrm>
        </p:spPr>
        <p:txBody>
          <a:bodyPr/>
          <a:lstStyle/>
          <a:p>
            <a:pPr>
              <a:lnSpc>
                <a:spcPct val="110000"/>
              </a:lnSpc>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患病率高，大多数持续到青少年</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我国儿童和青少年（</a:t>
            </a:r>
            <a:r>
              <a:rPr lang="en-US" altLang="zh-CN" sz="1050" dirty="0">
                <a:solidFill>
                  <a:srgbClr val="002060"/>
                </a:solidFill>
                <a:latin typeface="微软雅黑" panose="020B0503020204020204" pitchFamily="34" charset="-122"/>
                <a:ea typeface="微软雅黑" panose="020B0503020204020204" pitchFamily="34" charset="-122"/>
              </a:rPr>
              <a:t>6-17</a:t>
            </a:r>
            <a:r>
              <a:rPr lang="zh-CN" altLang="en-US" sz="1050" dirty="0">
                <a:solidFill>
                  <a:srgbClr val="002060"/>
                </a:solidFill>
                <a:latin typeface="微软雅黑" panose="020B0503020204020204" pitchFamily="34" charset="-122"/>
                <a:ea typeface="微软雅黑" panose="020B0503020204020204" pitchFamily="34" charset="-122"/>
              </a:rPr>
              <a:t>岁）</a:t>
            </a:r>
            <a:r>
              <a:rPr lang="en-US" altLang="zh-CN" sz="1050" dirty="0">
                <a:solidFill>
                  <a:srgbClr val="002060"/>
                </a:solidFill>
                <a:latin typeface="微软雅黑" panose="020B0503020204020204" pitchFamily="34" charset="-122"/>
                <a:ea typeface="微软雅黑" panose="020B0503020204020204" pitchFamily="34" charset="-122"/>
              </a:rPr>
              <a:t>ADHD</a:t>
            </a:r>
            <a:r>
              <a:rPr lang="zh-CN" altLang="en-US" sz="1050" dirty="0">
                <a:solidFill>
                  <a:srgbClr val="002060"/>
                </a:solidFill>
                <a:latin typeface="微软雅黑" panose="020B0503020204020204" pitchFamily="34" charset="-122"/>
                <a:ea typeface="微软雅黑" panose="020B0503020204020204" pitchFamily="34" charset="-122"/>
              </a:rPr>
              <a:t>患病率为</a:t>
            </a:r>
            <a:r>
              <a:rPr lang="en-US" altLang="zh-CN" sz="1050" dirty="0">
                <a:solidFill>
                  <a:srgbClr val="002060"/>
                </a:solidFill>
                <a:latin typeface="微软雅黑" panose="020B0503020204020204" pitchFamily="34" charset="-122"/>
                <a:ea typeface="微软雅黑" panose="020B0503020204020204" pitchFamily="34" charset="-122"/>
              </a:rPr>
              <a:t>6.4%</a:t>
            </a:r>
            <a:r>
              <a:rPr lang="en-US" altLang="zh-CN" sz="1050" baseline="30000" dirty="0">
                <a:solidFill>
                  <a:srgbClr val="002060"/>
                </a:solidFill>
                <a:latin typeface="微软雅黑" panose="020B0503020204020204" pitchFamily="34" charset="-122"/>
                <a:ea typeface="微软雅黑" panose="020B0503020204020204" pitchFamily="34" charset="-122"/>
              </a:rPr>
              <a:t>1</a:t>
            </a:r>
            <a:r>
              <a:rPr lang="zh-CN" altLang="en-US" sz="1050" dirty="0">
                <a:solidFill>
                  <a:srgbClr val="002060"/>
                </a:solidFill>
                <a:latin typeface="微软雅黑" panose="020B0503020204020204" pitchFamily="34" charset="-122"/>
                <a:ea typeface="微软雅黑" panose="020B0503020204020204" pitchFamily="34" charset="-122"/>
              </a:rPr>
              <a:t>（约</a:t>
            </a:r>
            <a:r>
              <a:rPr lang="en-US" altLang="zh-CN" sz="1050" dirty="0">
                <a:solidFill>
                  <a:srgbClr val="002060"/>
                </a:solidFill>
                <a:latin typeface="微软雅黑" panose="020B0503020204020204" pitchFamily="34" charset="-122"/>
                <a:ea typeface="微软雅黑" panose="020B0503020204020204" pitchFamily="34" charset="-122"/>
              </a:rPr>
              <a:t>2300</a:t>
            </a:r>
            <a:r>
              <a:rPr lang="zh-CN" altLang="en-US" sz="1050" dirty="0">
                <a:solidFill>
                  <a:srgbClr val="002060"/>
                </a:solidFill>
                <a:latin typeface="微软雅黑" panose="020B0503020204020204" pitchFamily="34" charset="-122"/>
                <a:ea typeface="微软雅黑" panose="020B0503020204020204" pitchFamily="34" charset="-122"/>
              </a:rPr>
              <a:t>万人），</a:t>
            </a:r>
            <a:r>
              <a:rPr lang="en-US" altLang="zh-CN" sz="1050" b="1" dirty="0">
                <a:solidFill>
                  <a:srgbClr val="00A3E0"/>
                </a:solidFill>
                <a:latin typeface="微软雅黑" panose="020B0503020204020204" pitchFamily="34" charset="-122"/>
                <a:ea typeface="微软雅黑" panose="020B0503020204020204" pitchFamily="34" charset="-122"/>
              </a:rPr>
              <a:t>60~80%</a:t>
            </a:r>
            <a:r>
              <a:rPr lang="zh-CN" altLang="en-US" sz="1050" b="1" dirty="0">
                <a:solidFill>
                  <a:srgbClr val="00A3E0"/>
                </a:solidFill>
                <a:latin typeface="微软雅黑" panose="020B0503020204020204" pitchFamily="34" charset="-122"/>
                <a:ea typeface="微软雅黑" panose="020B0503020204020204" pitchFamily="34" charset="-122"/>
              </a:rPr>
              <a:t>儿童患者</a:t>
            </a:r>
            <a:r>
              <a:rPr lang="zh-CN" altLang="zh-CN" sz="1050" b="1" dirty="0">
                <a:solidFill>
                  <a:srgbClr val="00A3E0"/>
                </a:solidFill>
                <a:latin typeface="微软雅黑" panose="020B0503020204020204" pitchFamily="34" charset="-122"/>
                <a:ea typeface="微软雅黑" panose="020B0503020204020204" pitchFamily="34" charset="-122"/>
              </a:rPr>
              <a:t>持续至青少年</a:t>
            </a:r>
            <a:r>
              <a:rPr lang="zh-CN" altLang="zh-CN" sz="1050" dirty="0">
                <a:solidFill>
                  <a:srgbClr val="002060"/>
                </a:solidFill>
                <a:latin typeface="微软雅黑" panose="020B0503020204020204" pitchFamily="34" charset="-122"/>
                <a:ea typeface="微软雅黑" panose="020B0503020204020204" pitchFamily="34" charset="-122"/>
              </a:rPr>
              <a:t>，</a:t>
            </a:r>
            <a:r>
              <a:rPr lang="en-US" altLang="zh-CN" sz="1050" dirty="0">
                <a:solidFill>
                  <a:srgbClr val="002060"/>
                </a:solidFill>
                <a:latin typeface="微软雅黑" panose="020B0503020204020204" pitchFamily="34" charset="-122"/>
                <a:ea typeface="微软雅黑" panose="020B0503020204020204" pitchFamily="34" charset="-122"/>
              </a:rPr>
              <a:t>50.9%</a:t>
            </a:r>
            <a:r>
              <a:rPr lang="zh-CN" altLang="zh-CN" sz="1050" dirty="0">
                <a:solidFill>
                  <a:srgbClr val="002060"/>
                </a:solidFill>
                <a:latin typeface="微软雅黑" panose="020B0503020204020204" pitchFamily="34" charset="-122"/>
                <a:ea typeface="微软雅黑" panose="020B0503020204020204" pitchFamily="34" charset="-122"/>
              </a:rPr>
              <a:t>持续为成人</a:t>
            </a:r>
            <a:r>
              <a:rPr lang="en-US" altLang="zh-CN" sz="1050" dirty="0">
                <a:solidFill>
                  <a:srgbClr val="002060"/>
                </a:solidFill>
                <a:latin typeface="微软雅黑" panose="020B0503020204020204" pitchFamily="34" charset="-122"/>
                <a:ea typeface="微软雅黑" panose="020B0503020204020204" pitchFamily="34" charset="-122"/>
              </a:rPr>
              <a:t>ADHD</a:t>
            </a:r>
            <a:r>
              <a:rPr lang="en-US" altLang="zh-CN" sz="1050" baseline="30000" dirty="0">
                <a:solidFill>
                  <a:srgbClr val="002060"/>
                </a:solidFill>
                <a:latin typeface="微软雅黑" panose="020B0503020204020204" pitchFamily="34" charset="-122"/>
                <a:ea typeface="微软雅黑" panose="020B0503020204020204" pitchFamily="34" charset="-122"/>
              </a:rPr>
              <a:t>2</a:t>
            </a:r>
            <a:r>
              <a:rPr lang="zh-CN" altLang="en-US" sz="1050" b="1" dirty="0">
                <a:solidFill>
                  <a:srgbClr val="002060"/>
                </a:solidFill>
                <a:latin typeface="微软雅黑" panose="020B0503020204020204" pitchFamily="34" charset="-122"/>
                <a:ea typeface="微软雅黑" panose="020B0503020204020204" pitchFamily="34" charset="-122"/>
              </a:rPr>
              <a:t> 。</a:t>
            </a:r>
            <a:r>
              <a:rPr lang="zh-CN" altLang="en-US" sz="1050" b="1" dirty="0">
                <a:solidFill>
                  <a:srgbClr val="00A3E0"/>
                </a:solidFill>
                <a:latin typeface="微软雅黑" panose="020B0503020204020204" pitchFamily="34" charset="-122"/>
                <a:ea typeface="微软雅黑" panose="020B0503020204020204" pitchFamily="34" charset="-122"/>
              </a:rPr>
              <a:t>成人</a:t>
            </a:r>
            <a:r>
              <a:rPr lang="en-US" altLang="zh-CN" sz="1050" b="1" dirty="0">
                <a:solidFill>
                  <a:srgbClr val="00A3E0"/>
                </a:solidFill>
                <a:latin typeface="微软雅黑" panose="020B0503020204020204" pitchFamily="34" charset="-122"/>
                <a:ea typeface="微软雅黑" panose="020B0503020204020204" pitchFamily="34" charset="-122"/>
              </a:rPr>
              <a:t>ADHD</a:t>
            </a:r>
            <a:r>
              <a:rPr lang="zh-CN" altLang="en-US" sz="1050" b="1" dirty="0">
                <a:solidFill>
                  <a:srgbClr val="00A3E0"/>
                </a:solidFill>
                <a:latin typeface="微软雅黑" panose="020B0503020204020204" pitchFamily="34" charset="-122"/>
                <a:ea typeface="微软雅黑" panose="020B0503020204020204" pitchFamily="34" charset="-122"/>
              </a:rPr>
              <a:t>患病率约为</a:t>
            </a:r>
            <a:r>
              <a:rPr lang="en-US" altLang="zh-CN" sz="1050" b="1" dirty="0">
                <a:solidFill>
                  <a:srgbClr val="00A3E0"/>
                </a:solidFill>
                <a:latin typeface="微软雅黑" panose="020B0503020204020204" pitchFamily="34" charset="-122"/>
                <a:ea typeface="微软雅黑" panose="020B0503020204020204" pitchFamily="34" charset="-122"/>
              </a:rPr>
              <a:t>3%</a:t>
            </a:r>
            <a:r>
              <a:rPr lang="en-US" altLang="zh-CN" sz="1050" baseline="30000" dirty="0">
                <a:solidFill>
                  <a:srgbClr val="002060"/>
                </a:solidFill>
                <a:latin typeface="微软雅黑" panose="020B0503020204020204" pitchFamily="34" charset="-122"/>
                <a:ea typeface="微软雅黑" panose="020B0503020204020204" pitchFamily="34" charset="-122"/>
              </a:rPr>
              <a:t>3</a:t>
            </a:r>
            <a:r>
              <a:rPr lang="zh-CN" altLang="en-US" sz="1050" b="1" dirty="0">
                <a:solidFill>
                  <a:srgbClr val="002060"/>
                </a:solidFill>
                <a:latin typeface="微软雅黑" panose="020B0503020204020204" pitchFamily="34" charset="-122"/>
                <a:ea typeface="微软雅黑" panose="020B0503020204020204" pitchFamily="34" charset="-122"/>
              </a:rPr>
              <a:t> 。</a:t>
            </a:r>
            <a:r>
              <a:rPr lang="zh-CN" altLang="en-US" sz="1050" b="1" dirty="0">
                <a:solidFill>
                  <a:srgbClr val="FF0000"/>
                </a:solidFill>
                <a:latin typeface="微软雅黑" panose="020B0503020204020204" pitchFamily="34" charset="-122"/>
                <a:ea typeface="微软雅黑" panose="020B0503020204020204" pitchFamily="34" charset="-122"/>
                <a:cs typeface="+mn-cs"/>
              </a:rPr>
              <a:t>预估青少年和成人</a:t>
            </a:r>
            <a:r>
              <a:rPr lang="en-US" altLang="zh-CN" sz="1050" b="1" dirty="0">
                <a:solidFill>
                  <a:srgbClr val="FF0000"/>
                </a:solidFill>
                <a:latin typeface="微软雅黑" panose="020B0503020204020204" pitchFamily="34" charset="-122"/>
                <a:ea typeface="微软雅黑" panose="020B0503020204020204" pitchFamily="34" charset="-122"/>
                <a:cs typeface="+mn-cs"/>
              </a:rPr>
              <a:t>ADHD</a:t>
            </a:r>
            <a:r>
              <a:rPr lang="zh-CN" altLang="en-US" sz="1050" b="1" dirty="0">
                <a:solidFill>
                  <a:srgbClr val="FF0000"/>
                </a:solidFill>
                <a:latin typeface="微软雅黑" panose="020B0503020204020204" pitchFamily="34" charset="-122"/>
                <a:ea typeface="微软雅黑" panose="020B0503020204020204" pitchFamily="34" charset="-122"/>
                <a:cs typeface="+mn-cs"/>
              </a:rPr>
              <a:t>超过</a:t>
            </a:r>
            <a:r>
              <a:rPr lang="en-US" altLang="zh-CN" sz="1050" b="1" dirty="0">
                <a:solidFill>
                  <a:srgbClr val="FF0000"/>
                </a:solidFill>
                <a:latin typeface="微软雅黑" panose="020B0503020204020204" pitchFamily="34" charset="-122"/>
                <a:ea typeface="微软雅黑" panose="020B0503020204020204" pitchFamily="34" charset="-122"/>
                <a:cs typeface="+mn-cs"/>
              </a:rPr>
              <a:t>1000</a:t>
            </a:r>
            <a:r>
              <a:rPr lang="zh-CN" altLang="en-US" sz="1050" b="1" dirty="0">
                <a:solidFill>
                  <a:srgbClr val="FF0000"/>
                </a:solidFill>
                <a:latin typeface="微软雅黑" panose="020B0503020204020204" pitchFamily="34" charset="-122"/>
                <a:ea typeface="微软雅黑" panose="020B0503020204020204" pitchFamily="34" charset="-122"/>
                <a:cs typeface="+mn-cs"/>
              </a:rPr>
              <a:t>万人</a:t>
            </a:r>
            <a:endParaRPr lang="en-US" altLang="zh-CN" sz="1050" b="1" dirty="0">
              <a:solidFill>
                <a:srgbClr val="FF0000"/>
              </a:solidFill>
              <a:latin typeface="微软雅黑" panose="020B0503020204020204" pitchFamily="34" charset="-122"/>
              <a:ea typeface="微软雅黑" panose="020B0503020204020204" pitchFamily="34" charset="-122"/>
              <a:cs typeface="+mn-cs"/>
            </a:endParaRPr>
          </a:p>
          <a:p>
            <a:pPr>
              <a:lnSpc>
                <a:spcPct val="110000"/>
              </a:lnSpc>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社会危害大</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损害学习、心理、家庭及社会功能</a:t>
            </a:r>
            <a:r>
              <a:rPr lang="zh-CN" altLang="en-US" sz="1050" b="1" dirty="0">
                <a:solidFill>
                  <a:srgbClr val="002060"/>
                </a:solidFill>
                <a:latin typeface="微软雅黑" panose="020B0503020204020204" pitchFamily="34" charset="-122"/>
                <a:ea typeface="微软雅黑" panose="020B0503020204020204" pitchFamily="34" charset="-122"/>
              </a:rPr>
              <a:t>。</a:t>
            </a:r>
            <a:r>
              <a:rPr lang="en-US" altLang="zh-CN" sz="1050" dirty="0">
                <a:solidFill>
                  <a:srgbClr val="002060"/>
                </a:solidFill>
                <a:effectLst/>
                <a:latin typeface="微软雅黑" panose="020B0503020204020204" pitchFamily="34" charset="-122"/>
                <a:ea typeface="微软雅黑" panose="020B0503020204020204" pitchFamily="34" charset="-122"/>
                <a:cs typeface="NEU-BZ-Regular"/>
              </a:rPr>
              <a:t> </a:t>
            </a:r>
            <a:r>
              <a:rPr lang="zh-CN" altLang="en-US" sz="1050" dirty="0">
                <a:solidFill>
                  <a:srgbClr val="002060"/>
                </a:solidFill>
                <a:effectLst/>
                <a:latin typeface="微软雅黑" panose="020B0503020204020204" pitchFamily="34" charset="-122"/>
                <a:ea typeface="微软雅黑" panose="020B0503020204020204" pitchFamily="34" charset="-122"/>
                <a:cs typeface="NEU-BZ-Regular"/>
              </a:rPr>
              <a:t>我国</a:t>
            </a:r>
            <a:r>
              <a:rPr lang="en-US" altLang="zh-CN" sz="1050" dirty="0">
                <a:solidFill>
                  <a:srgbClr val="002060"/>
                </a:solidFill>
                <a:latin typeface="微软雅黑" panose="020B0503020204020204" pitchFamily="34" charset="-122"/>
                <a:ea typeface="微软雅黑" panose="020B0503020204020204" pitchFamily="34" charset="-122"/>
              </a:rPr>
              <a:t>1/3</a:t>
            </a:r>
            <a:r>
              <a:rPr lang="zh-CN" altLang="en-US" sz="1050" dirty="0">
                <a:solidFill>
                  <a:srgbClr val="002060"/>
                </a:solidFill>
                <a:latin typeface="微软雅黑" panose="020B0503020204020204" pitchFamily="34" charset="-122"/>
                <a:ea typeface="微软雅黑" panose="020B0503020204020204" pitchFamily="34" charset="-122"/>
              </a:rPr>
              <a:t>少年犯罪与</a:t>
            </a:r>
            <a:r>
              <a:rPr lang="en-US" altLang="zh-CN" sz="1050" dirty="0">
                <a:solidFill>
                  <a:srgbClr val="002060"/>
                </a:solidFill>
                <a:latin typeface="微软雅黑" panose="020B0503020204020204" pitchFamily="34" charset="-122"/>
                <a:ea typeface="微软雅黑" panose="020B0503020204020204" pitchFamily="34" charset="-122"/>
              </a:rPr>
              <a:t>ADHD</a:t>
            </a:r>
            <a:r>
              <a:rPr lang="zh-CN" altLang="en-US" sz="1050" dirty="0">
                <a:solidFill>
                  <a:srgbClr val="002060"/>
                </a:solidFill>
                <a:latin typeface="微软雅黑" panose="020B0503020204020204" pitchFamily="34" charset="-122"/>
                <a:ea typeface="微软雅黑" panose="020B0503020204020204" pitchFamily="34" charset="-122"/>
              </a:rPr>
              <a:t>相关</a:t>
            </a:r>
            <a:r>
              <a:rPr lang="en-US" altLang="zh-CN" sz="1050" baseline="30000" dirty="0">
                <a:solidFill>
                  <a:srgbClr val="002060"/>
                </a:solidFill>
                <a:latin typeface="微软雅黑" panose="020B0503020204020204" pitchFamily="34" charset="-122"/>
                <a:ea typeface="微软雅黑" panose="020B0503020204020204" pitchFamily="34" charset="-122"/>
              </a:rPr>
              <a:t>4</a:t>
            </a:r>
            <a:r>
              <a:rPr lang="en-US" altLang="zh-CN" sz="1050" dirty="0">
                <a:solidFill>
                  <a:srgbClr val="002060"/>
                </a:solidFill>
                <a:latin typeface="微软雅黑" panose="020B0503020204020204" pitchFamily="34" charset="-122"/>
                <a:ea typeface="微软雅黑" panose="020B0503020204020204" pitchFamily="34" charset="-122"/>
              </a:rPr>
              <a:t> </a:t>
            </a:r>
            <a:r>
              <a:rPr lang="zh-CN" altLang="en-US" sz="1050" dirty="0">
                <a:solidFill>
                  <a:srgbClr val="002060"/>
                </a:solidFill>
                <a:latin typeface="微软雅黑" panose="020B0503020204020204" pitchFamily="34" charset="-122"/>
                <a:ea typeface="微软雅黑" panose="020B0503020204020204" pitchFamily="34" charset="-122"/>
              </a:rPr>
              <a:t>，</a:t>
            </a:r>
            <a:r>
              <a:rPr lang="zh-CN" altLang="en-US" sz="1050" b="1" dirty="0">
                <a:solidFill>
                  <a:srgbClr val="00A3E0"/>
                </a:solidFill>
                <a:latin typeface="微软雅黑" panose="020B0503020204020204" pitchFamily="34" charset="-122"/>
                <a:ea typeface="微软雅黑" panose="020B0503020204020204" pitchFamily="34" charset="-122"/>
              </a:rPr>
              <a:t>成人</a:t>
            </a:r>
            <a:r>
              <a:rPr lang="en-US" altLang="zh-CN" sz="1050" b="1" dirty="0">
                <a:solidFill>
                  <a:srgbClr val="00A3E0"/>
                </a:solidFill>
                <a:latin typeface="微软雅黑" panose="020B0503020204020204" pitchFamily="34" charset="-122"/>
                <a:ea typeface="微软雅黑" panose="020B0503020204020204" pitchFamily="34" charset="-122"/>
              </a:rPr>
              <a:t>ADHD</a:t>
            </a:r>
            <a:r>
              <a:rPr lang="zh-CN" altLang="en-US" sz="1050" b="1" dirty="0">
                <a:solidFill>
                  <a:srgbClr val="00A3E0"/>
                </a:solidFill>
                <a:latin typeface="微软雅黑" panose="020B0503020204020204" pitchFamily="34" charset="-122"/>
                <a:ea typeface="微软雅黑" panose="020B0503020204020204" pitchFamily="34" charset="-122"/>
              </a:rPr>
              <a:t>犯罪风险较普通人群增加</a:t>
            </a:r>
            <a:r>
              <a:rPr lang="en-US" altLang="zh-CN" sz="1050" b="1" dirty="0">
                <a:solidFill>
                  <a:srgbClr val="00A3E0"/>
                </a:solidFill>
                <a:latin typeface="微软雅黑" panose="020B0503020204020204" pitchFamily="34" charset="-122"/>
                <a:ea typeface="微软雅黑" panose="020B0503020204020204" pitchFamily="34" charset="-122"/>
              </a:rPr>
              <a:t>60%</a:t>
            </a:r>
            <a:r>
              <a:rPr lang="en-US" altLang="zh-CN" sz="1050" baseline="30000" dirty="0">
                <a:solidFill>
                  <a:srgbClr val="002060"/>
                </a:solidFill>
                <a:latin typeface="微软雅黑" panose="020B0503020204020204" pitchFamily="34" charset="-122"/>
                <a:ea typeface="微软雅黑" panose="020B0503020204020204" pitchFamily="34" charset="-122"/>
              </a:rPr>
              <a:t>3</a:t>
            </a:r>
          </a:p>
        </p:txBody>
      </p:sp>
      <p:sp>
        <p:nvSpPr>
          <p:cNvPr id="8" name="文本框 7">
            <a:extLst>
              <a:ext uri="{FF2B5EF4-FFF2-40B4-BE49-F238E27FC236}">
                <a16:creationId xmlns:a16="http://schemas.microsoft.com/office/drawing/2014/main" id="{DDF5333F-A7D3-FCAA-60CC-F4484F34B963}"/>
              </a:ext>
            </a:extLst>
          </p:cNvPr>
          <p:cNvSpPr txBox="1"/>
          <p:nvPr/>
        </p:nvSpPr>
        <p:spPr>
          <a:xfrm>
            <a:off x="5690093" y="4705842"/>
            <a:ext cx="3453907" cy="523220"/>
          </a:xfrm>
          <a:prstGeom prst="rect">
            <a:avLst/>
          </a:prstGeom>
          <a:noFill/>
        </p:spPr>
        <p:txBody>
          <a:bodyPr wrap="square" rtlCol="0">
            <a:spAutoFit/>
          </a:bodyPr>
          <a:lstStyle/>
          <a:p>
            <a:pPr marL="92075" indent="-92075">
              <a:lnSpc>
                <a:spcPct val="80000"/>
              </a:lnSpc>
              <a:buAutoNum type="arabicPeriod"/>
            </a:pPr>
            <a:r>
              <a:rPr lang="en-US" altLang="zh-CN" sz="500" dirty="0">
                <a:effectLst/>
                <a:latin typeface="Times New Roman" panose="02020603050405020304" pitchFamily="18" charset="0"/>
                <a:ea typeface="宋体" panose="02010600030101010101" pitchFamily="2" charset="-122"/>
              </a:rPr>
              <a:t>Li F. J Child Psychol Psychiatry. 2022 Jan;63(1):34-46.</a:t>
            </a:r>
          </a:p>
          <a:p>
            <a:pPr marL="92075" indent="-92075">
              <a:lnSpc>
                <a:spcPct val="80000"/>
              </a:lnSpc>
              <a:buFontTx/>
              <a:buAutoNum type="arabicPeriod"/>
            </a:pPr>
            <a:r>
              <a:rPr lang="zh-CN" altLang="zh-CN" sz="500" dirty="0">
                <a:latin typeface="Times New Roman" panose="02020603050405020304" pitchFamily="18" charset="0"/>
                <a:ea typeface="宋体" panose="02010600030101010101" pitchFamily="2" charset="-122"/>
              </a:rPr>
              <a:t>中华医学会儿科学分会发育行为学组。中华儿科杂志，</a:t>
            </a:r>
            <a:r>
              <a:rPr lang="en-US" altLang="zh-CN" sz="500" dirty="0">
                <a:latin typeface="Times New Roman" panose="02020603050405020304" pitchFamily="18" charset="0"/>
                <a:ea typeface="宋体" panose="02010600030101010101" pitchFamily="2" charset="-122"/>
              </a:rPr>
              <a:t>2020</a:t>
            </a:r>
            <a:r>
              <a:rPr lang="zh-CN" altLang="zh-CN" sz="500" dirty="0">
                <a:latin typeface="Times New Roman" panose="02020603050405020304" pitchFamily="18" charset="0"/>
                <a:ea typeface="宋体" panose="02010600030101010101" pitchFamily="2" charset="-122"/>
              </a:rPr>
              <a:t>，</a:t>
            </a:r>
            <a:r>
              <a:rPr lang="en-US" altLang="zh-CN" sz="500" dirty="0">
                <a:latin typeface="Times New Roman" panose="02020603050405020304" pitchFamily="18" charset="0"/>
                <a:ea typeface="宋体" panose="02010600030101010101" pitchFamily="2" charset="-122"/>
              </a:rPr>
              <a:t>58</a:t>
            </a:r>
            <a:r>
              <a:rPr lang="zh-CN" altLang="zh-CN" sz="500" dirty="0">
                <a:latin typeface="Times New Roman" panose="02020603050405020304" pitchFamily="18" charset="0"/>
                <a:ea typeface="宋体" panose="02010600030101010101" pitchFamily="2" charset="-122"/>
              </a:rPr>
              <a:t>（</a:t>
            </a:r>
            <a:r>
              <a:rPr lang="en-US" altLang="zh-CN" sz="500" dirty="0">
                <a:latin typeface="Times New Roman" panose="02020603050405020304" pitchFamily="18" charset="0"/>
                <a:ea typeface="宋体" panose="02010600030101010101" pitchFamily="2" charset="-122"/>
              </a:rPr>
              <a:t>3</a:t>
            </a:r>
            <a:r>
              <a:rPr lang="zh-CN" altLang="zh-CN" sz="500" dirty="0">
                <a:latin typeface="Times New Roman" panose="02020603050405020304" pitchFamily="18" charset="0"/>
                <a:ea typeface="宋体" panose="02010600030101010101" pitchFamily="2" charset="-122"/>
              </a:rPr>
              <a:t>）</a:t>
            </a:r>
            <a:endParaRPr lang="en-US" altLang="zh-CN" sz="500" dirty="0">
              <a:effectLst/>
              <a:latin typeface="Times New Roman" panose="02020603050405020304" pitchFamily="18" charset="0"/>
              <a:ea typeface="宋体" panose="02010600030101010101" pitchFamily="2" charset="-122"/>
            </a:endParaRPr>
          </a:p>
          <a:p>
            <a:pPr marL="92075" indent="-92075">
              <a:lnSpc>
                <a:spcPct val="80000"/>
              </a:lnSpc>
              <a:buAutoNum type="arabicPeriod"/>
            </a:pPr>
            <a:r>
              <a:rPr lang="zh-CN" altLang="en-US" sz="500" dirty="0">
                <a:latin typeface="Times New Roman" panose="02020603050405020304" pitchFamily="18" charset="0"/>
                <a:ea typeface="宋体" panose="02010600030101010101" pitchFamily="2" charset="-122"/>
              </a:rPr>
              <a:t>中国成人注意缺陷多动障碍诊断和治疗专家共识</a:t>
            </a:r>
            <a:r>
              <a:rPr lang="en-US" altLang="zh-CN" sz="500" dirty="0">
                <a:latin typeface="Times New Roman" panose="02020603050405020304" pitchFamily="18" charset="0"/>
                <a:ea typeface="宋体" panose="02010600030101010101" pitchFamily="2" charset="-122"/>
              </a:rPr>
              <a:t>.</a:t>
            </a:r>
            <a:r>
              <a:rPr lang="zh-CN" altLang="en-US" sz="500" dirty="0">
                <a:latin typeface="Times New Roman" panose="02020603050405020304" pitchFamily="18" charset="0"/>
                <a:ea typeface="宋体" panose="02010600030101010101" pitchFamily="2" charset="-122"/>
              </a:rPr>
              <a:t>中华医学杂志，</a:t>
            </a:r>
            <a:r>
              <a:rPr lang="en-US" altLang="zh-CN" sz="500" dirty="0">
                <a:latin typeface="Times New Roman" panose="02020603050405020304" pitchFamily="18" charset="0"/>
                <a:ea typeface="宋体" panose="02010600030101010101" pitchFamily="2" charset="-122"/>
              </a:rPr>
              <a:t>2023</a:t>
            </a:r>
            <a:r>
              <a:rPr lang="zh-CN" altLang="en-US" sz="500" dirty="0">
                <a:latin typeface="Times New Roman" panose="02020603050405020304" pitchFamily="18" charset="0"/>
                <a:ea typeface="宋体" panose="02010600030101010101" pitchFamily="2" charset="-122"/>
              </a:rPr>
              <a:t>，</a:t>
            </a:r>
            <a:r>
              <a:rPr lang="en-US" altLang="zh-CN" sz="500" dirty="0">
                <a:latin typeface="Times New Roman" panose="02020603050405020304" pitchFamily="18" charset="0"/>
                <a:ea typeface="宋体" panose="02010600030101010101" pitchFamily="2" charset="-122"/>
              </a:rPr>
              <a:t>103</a:t>
            </a:r>
            <a:r>
              <a:rPr lang="zh-CN" altLang="en-US" sz="500" dirty="0">
                <a:latin typeface="Times New Roman" panose="02020603050405020304" pitchFamily="18" charset="0"/>
                <a:ea typeface="宋体" panose="02010600030101010101" pitchFamily="2" charset="-122"/>
              </a:rPr>
              <a:t>（</a:t>
            </a:r>
            <a:r>
              <a:rPr lang="en-US" altLang="zh-CN" sz="500" dirty="0">
                <a:latin typeface="Times New Roman" panose="02020603050405020304" pitchFamily="18" charset="0"/>
                <a:ea typeface="宋体" panose="02010600030101010101" pitchFamily="2" charset="-122"/>
              </a:rPr>
              <a:t>28</a:t>
            </a:r>
            <a:r>
              <a:rPr lang="zh-CN" altLang="en-US" sz="500" dirty="0">
                <a:latin typeface="Times New Roman" panose="02020603050405020304" pitchFamily="18" charset="0"/>
                <a:ea typeface="宋体" panose="02010600030101010101" pitchFamily="2" charset="-122"/>
              </a:rPr>
              <a:t>）：</a:t>
            </a:r>
            <a:r>
              <a:rPr lang="en-US" altLang="zh-CN" sz="500" dirty="0">
                <a:latin typeface="Times New Roman" panose="02020603050405020304" pitchFamily="18" charset="0"/>
                <a:ea typeface="宋体" panose="02010600030101010101" pitchFamily="2" charset="-122"/>
              </a:rPr>
              <a:t>2133-2144</a:t>
            </a:r>
          </a:p>
          <a:p>
            <a:pPr marL="92075" indent="-92075">
              <a:lnSpc>
                <a:spcPct val="80000"/>
              </a:lnSpc>
              <a:buAutoNum type="arabicPeriod"/>
            </a:pPr>
            <a:r>
              <a:rPr lang="zh-CN" altLang="en-US" sz="500" dirty="0">
                <a:latin typeface="Times New Roman" panose="02020603050405020304" pitchFamily="18" charset="0"/>
                <a:ea typeface="宋体" panose="02010600030101010101" pitchFamily="2" charset="-122"/>
              </a:rPr>
              <a:t>闫秀萍</a:t>
            </a:r>
            <a:r>
              <a:rPr lang="en-US" altLang="zh-CN" sz="500" dirty="0">
                <a:latin typeface="Times New Roman" panose="02020603050405020304" pitchFamily="18" charset="0"/>
                <a:ea typeface="宋体" panose="02010600030101010101" pitchFamily="2" charset="-122"/>
              </a:rPr>
              <a:t>.</a:t>
            </a:r>
            <a:r>
              <a:rPr lang="zh-CN" altLang="en-US" sz="500" dirty="0">
                <a:latin typeface="Times New Roman" panose="02020603050405020304" pitchFamily="18" charset="0"/>
                <a:ea typeface="宋体" panose="02010600030101010101" pitchFamily="2" charset="-122"/>
              </a:rPr>
              <a:t>注意缺陷多动障碍与青少年犯罪的相关性研究</a:t>
            </a:r>
            <a:r>
              <a:rPr lang="en-US" altLang="zh-CN" sz="500" dirty="0">
                <a:latin typeface="Times New Roman" panose="02020603050405020304" pitchFamily="18" charset="0"/>
                <a:ea typeface="宋体" panose="02010600030101010101" pitchFamily="2" charset="-122"/>
              </a:rPr>
              <a:t>[D].</a:t>
            </a:r>
            <a:r>
              <a:rPr lang="zh-CN" altLang="en-US" sz="500" dirty="0">
                <a:latin typeface="Times New Roman" panose="02020603050405020304" pitchFamily="18" charset="0"/>
                <a:ea typeface="宋体" panose="02010600030101010101" pitchFamily="2" charset="-122"/>
              </a:rPr>
              <a:t>首都医科大学</a:t>
            </a:r>
            <a:r>
              <a:rPr lang="en-US" altLang="zh-CN" sz="500" dirty="0">
                <a:latin typeface="Times New Roman" panose="02020603050405020304" pitchFamily="18" charset="0"/>
                <a:ea typeface="宋体" panose="02010600030101010101" pitchFamily="2" charset="-122"/>
              </a:rPr>
              <a:t>,2010.</a:t>
            </a:r>
          </a:p>
          <a:p>
            <a:pPr marL="92075" indent="-92075">
              <a:lnSpc>
                <a:spcPct val="80000"/>
              </a:lnSpc>
              <a:buAutoNum type="arabicPeriod"/>
            </a:pPr>
            <a:r>
              <a:rPr lang="en-US" altLang="zh-CN" sz="500" dirty="0">
                <a:latin typeface="Times New Roman" panose="02020603050405020304" pitchFamily="18" charset="0"/>
                <a:ea typeface="宋体" panose="02010600030101010101" pitchFamily="2" charset="-122"/>
              </a:rPr>
              <a:t>Cortese S, et al., JAMA Psychiatry, 2018. </a:t>
            </a:r>
            <a:r>
              <a:rPr lang="en-US" altLang="zh-CN" sz="500" dirty="0">
                <a:latin typeface="Times New Roman" panose="02020603050405020304" pitchFamily="18" charset="0"/>
                <a:ea typeface="宋体" panose="02010600030101010101" pitchFamily="2" charset="-122"/>
                <a:hlinkClick r:id="rId2"/>
              </a:rPr>
              <a:t>http://dx.doi.org/10.1016/S2215-0366(18)30269-4</a:t>
            </a:r>
            <a:endParaRPr lang="en-US" altLang="zh-CN" sz="500" dirty="0">
              <a:latin typeface="Times New Roman" panose="02020603050405020304" pitchFamily="18" charset="0"/>
              <a:ea typeface="宋体" panose="02010600030101010101" pitchFamily="2" charset="-122"/>
            </a:endParaRPr>
          </a:p>
          <a:p>
            <a:pPr marL="92075" indent="-92075">
              <a:lnSpc>
                <a:spcPct val="80000"/>
              </a:lnSpc>
              <a:buAutoNum type="arabicPeriod"/>
            </a:pPr>
            <a:r>
              <a:rPr lang="en-US" altLang="zh-CN" sz="500" dirty="0">
                <a:latin typeface="Times New Roman" panose="02020603050405020304" pitchFamily="18" charset="0"/>
                <a:ea typeface="宋体" panose="02010600030101010101" pitchFamily="2" charset="-122"/>
              </a:rPr>
              <a:t>Yi Zheng. Chinese Medical Journal 2011;124(20):3269-3274 </a:t>
            </a:r>
          </a:p>
          <a:p>
            <a:pPr marL="92075" indent="-92075">
              <a:lnSpc>
                <a:spcPct val="80000"/>
              </a:lnSpc>
              <a:buAutoNum type="arabicPeriod"/>
            </a:pPr>
            <a:endParaRPr lang="zh-CN" altLang="en-US" sz="500" dirty="0">
              <a:latin typeface="Times New Roman" panose="02020603050405020304" pitchFamily="18" charset="0"/>
              <a:ea typeface="宋体" panose="02010600030101010101" pitchFamily="2" charset="-122"/>
            </a:endParaRPr>
          </a:p>
        </p:txBody>
      </p:sp>
      <p:sp>
        <p:nvSpPr>
          <p:cNvPr id="10" name="矩形 9">
            <a:extLst>
              <a:ext uri="{FF2B5EF4-FFF2-40B4-BE49-F238E27FC236}">
                <a16:creationId xmlns:a16="http://schemas.microsoft.com/office/drawing/2014/main" id="{664649E3-03DD-1020-7208-89EA1C7A70E9}"/>
              </a:ext>
            </a:extLst>
          </p:cNvPr>
          <p:cNvSpPr/>
          <p:nvPr/>
        </p:nvSpPr>
        <p:spPr bwMode="gray">
          <a:xfrm>
            <a:off x="335499" y="3151997"/>
            <a:ext cx="8606645" cy="1553845"/>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fontAlgn="base"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2" name="内容占位符 2">
            <a:extLst>
              <a:ext uri="{FF2B5EF4-FFF2-40B4-BE49-F238E27FC236}">
                <a16:creationId xmlns:a16="http://schemas.microsoft.com/office/drawing/2014/main" id="{2917C630-E113-BF74-8FC0-B19F98F56329}"/>
              </a:ext>
            </a:extLst>
          </p:cNvPr>
          <p:cNvSpPr txBox="1">
            <a:spLocks/>
          </p:cNvSpPr>
          <p:nvPr/>
        </p:nvSpPr>
        <p:spPr>
          <a:xfrm>
            <a:off x="481311" y="3358821"/>
            <a:ext cx="8474647" cy="1294429"/>
          </a:xfrm>
          <a:prstGeom prst="rect">
            <a:avLst/>
          </a:prstGeom>
        </p:spPr>
        <p:txBody>
          <a:bodyPr/>
          <a:lstStyle>
            <a:lvl1pPr marL="180023" indent="-180023" algn="l" defTabSz="4572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40068" indent="-180023" algn="l" defTabSz="457200" rtl="0" eaLnBrk="1" latinLnBrk="0" hangingPunct="1">
              <a:lnSpc>
                <a:spcPct val="100000"/>
              </a:lnSpc>
              <a:spcBef>
                <a:spcPts val="0"/>
              </a:spcBef>
              <a:buClr>
                <a:schemeClr val="accent2"/>
              </a:buClr>
              <a:buFont typeface="Arial" panose="020B0604020202020204"/>
              <a:buChar char="–"/>
              <a:defRPr sz="1601" kern="1200" baseline="0">
                <a:solidFill>
                  <a:schemeClr val="tx1"/>
                </a:solidFill>
                <a:latin typeface="Arial" panose="020B0604020202020204" pitchFamily="34" charset="0"/>
                <a:ea typeface="+mn-ea"/>
                <a:cs typeface="Arial" panose="020B0604020202020204" pitchFamily="34" charset="0"/>
              </a:defRPr>
            </a:lvl2pPr>
            <a:lvl3pPr marL="972026" indent="-180023" algn="l" defTabSz="457200" rtl="0" eaLnBrk="1" latinLnBrk="0" hangingPunct="1">
              <a:spcBef>
                <a:spcPct val="20000"/>
              </a:spcBef>
              <a:buFont typeface="Arial" panose="020B0604020202020204"/>
              <a:buChar char="•"/>
              <a:defRPr sz="1399" kern="1200" baseline="0">
                <a:solidFill>
                  <a:schemeClr val="tx1"/>
                </a:solidFill>
                <a:latin typeface="Arial" panose="020B0604020202020204" pitchFamily="34" charset="0"/>
                <a:ea typeface="+mn-ea"/>
                <a:cs typeface="Arial" panose="020B0604020202020204" pitchFamily="34" charset="0"/>
              </a:defRPr>
            </a:lvl3pPr>
            <a:lvl4pPr marL="622935" indent="-180023" algn="l" defTabSz="457200" rtl="0" eaLnBrk="1" latinLnBrk="0" hangingPunct="1">
              <a:spcBef>
                <a:spcPct val="20000"/>
              </a:spcBef>
              <a:buFont typeface="Arial" panose="020B0604020202020204"/>
              <a:buChar char="–"/>
              <a:defRPr sz="1399" kern="1200">
                <a:solidFill>
                  <a:schemeClr val="tx1"/>
                </a:solidFill>
                <a:latin typeface="Arial" panose="020B0604020202020204" pitchFamily="34" charset="0"/>
                <a:ea typeface="+mn-ea"/>
                <a:cs typeface="Arial" panose="020B0604020202020204" pitchFamily="34" charset="0"/>
              </a:defRPr>
            </a:lvl4pPr>
            <a:lvl5pPr marL="622935" indent="-228600" algn="l" defTabSz="457200" rtl="0" eaLnBrk="1" latinLnBrk="0" hangingPunct="1">
              <a:spcBef>
                <a:spcPct val="20000"/>
              </a:spcBef>
              <a:buFont typeface="Arial" panose="020B0604020202020204"/>
              <a:buChar char="»"/>
              <a:defRPr sz="1399"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品种、剂型单一，存在安全隐患，</a:t>
            </a:r>
            <a:r>
              <a:rPr lang="zh-CN" altLang="en-US" sz="1050" dirty="0">
                <a:solidFill>
                  <a:srgbClr val="002060"/>
                </a:solidFill>
                <a:latin typeface="微软雅黑" panose="020B0503020204020204" pitchFamily="34" charset="-122"/>
                <a:ea typeface="微软雅黑" panose="020B0503020204020204" pitchFamily="34" charset="-122"/>
              </a:rPr>
              <a:t>我国目前医保目录哌甲酯仅有专注达</a:t>
            </a:r>
            <a:r>
              <a:rPr lang="en-US" altLang="zh-CN" sz="1050" baseline="30000"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a:t>
            </a:r>
            <a:r>
              <a:rPr lang="zh-CN" altLang="en-US" sz="1050" b="1" dirty="0">
                <a:solidFill>
                  <a:srgbClr val="00A3E0"/>
                </a:solidFill>
                <a:latin typeface="微软雅黑" panose="020B0503020204020204" pitchFamily="34" charset="-122"/>
                <a:ea typeface="微软雅黑" panose="020B0503020204020204" pitchFamily="34" charset="-122"/>
              </a:rPr>
              <a:t>缓释片剂不能掰开，因会造成人为破坏其缓释结构而导致缓释结构失效从而引发用药安全性隐患</a:t>
            </a:r>
            <a:endParaRPr lang="en-US" altLang="zh-CN" sz="1050" b="1" dirty="0">
              <a:solidFill>
                <a:srgbClr val="00A3E0"/>
              </a:solidFill>
              <a:latin typeface="微软雅黑" panose="020B0503020204020204" pitchFamily="34" charset="-122"/>
              <a:ea typeface="微软雅黑" panose="020B0503020204020204" pitchFamily="34" charset="-122"/>
            </a:endParaRPr>
          </a:p>
          <a:p>
            <a:pPr>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不能灵活调整剂量、无法实现个体化最佳剂量且不良反应停药率高</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专注达</a:t>
            </a:r>
            <a:r>
              <a:rPr lang="en-US" altLang="zh-CN" sz="1050"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片剂最小剂量为</a:t>
            </a:r>
            <a:r>
              <a:rPr lang="en-US" altLang="zh-CN" sz="1050" dirty="0">
                <a:solidFill>
                  <a:srgbClr val="002060"/>
                </a:solidFill>
                <a:latin typeface="微软雅黑" panose="020B0503020204020204" pitchFamily="34" charset="-122"/>
                <a:ea typeface="微软雅黑" panose="020B0503020204020204" pitchFamily="34" charset="-122"/>
              </a:rPr>
              <a:t>18mg</a:t>
            </a:r>
            <a:r>
              <a:rPr lang="zh-CN" altLang="en-US" sz="1050" dirty="0">
                <a:solidFill>
                  <a:srgbClr val="002060"/>
                </a:solidFill>
                <a:latin typeface="微软雅黑" panose="020B0503020204020204" pitchFamily="34" charset="-122"/>
                <a:ea typeface="微软雅黑" panose="020B0503020204020204" pitchFamily="34" charset="-122"/>
              </a:rPr>
              <a:t>，不能掰开，临床实践中</a:t>
            </a:r>
            <a:r>
              <a:rPr lang="en-US" altLang="zh-CN" sz="1050" dirty="0">
                <a:solidFill>
                  <a:srgbClr val="002060"/>
                </a:solidFill>
                <a:latin typeface="微软雅黑" panose="020B0503020204020204" pitchFamily="34" charset="-122"/>
                <a:ea typeface="微软雅黑" panose="020B0503020204020204" pitchFamily="34" charset="-122"/>
              </a:rPr>
              <a:t>96.8%</a:t>
            </a:r>
            <a:r>
              <a:rPr lang="zh-CN" altLang="en-US" sz="1050" dirty="0">
                <a:solidFill>
                  <a:srgbClr val="002060"/>
                </a:solidFill>
                <a:latin typeface="微软雅黑" panose="020B0503020204020204" pitchFamily="34" charset="-122"/>
                <a:ea typeface="微软雅黑" panose="020B0503020204020204" pitchFamily="34" charset="-122"/>
              </a:rPr>
              <a:t>的中国儿童患者没有按照说明书要求进行个体化剂量调整，而是采用最低剂量、固定剂量服用</a:t>
            </a:r>
            <a:r>
              <a:rPr lang="en-US" altLang="zh-CN" sz="1050" baseline="30000" dirty="0">
                <a:solidFill>
                  <a:srgbClr val="002060"/>
                </a:solidFill>
                <a:latin typeface="微软雅黑" panose="020B0503020204020204" pitchFamily="34" charset="-122"/>
                <a:ea typeface="微软雅黑" panose="020B0503020204020204" pitchFamily="34" charset="-122"/>
              </a:rPr>
              <a:t>7 </a:t>
            </a:r>
            <a:r>
              <a:rPr lang="zh-CN" altLang="en-US" sz="1050" dirty="0">
                <a:solidFill>
                  <a:srgbClr val="002060"/>
                </a:solidFill>
                <a:latin typeface="微软雅黑" panose="020B0503020204020204" pitchFamily="34" charset="-122"/>
                <a:ea typeface="微软雅黑" panose="020B0503020204020204" pitchFamily="34" charset="-122"/>
              </a:rPr>
              <a:t>，无法达到最佳治疗效果</a:t>
            </a:r>
            <a:endParaRPr lang="zh-CN" altLang="en-US" sz="1050" baseline="30000" dirty="0">
              <a:solidFill>
                <a:srgbClr val="002060"/>
              </a:solidFill>
              <a:latin typeface="微软雅黑" panose="020B0503020204020204" pitchFamily="34" charset="-122"/>
              <a:ea typeface="微软雅黑" panose="020B0503020204020204" pitchFamily="34" charset="-122"/>
            </a:endParaRPr>
          </a:p>
          <a:p>
            <a:pPr>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片剂大、不易吞咽、窒息风险、影响依从性</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专注达</a:t>
            </a:r>
            <a:r>
              <a:rPr lang="en-US" altLang="zh-CN" sz="1050" baseline="30000"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最低剂量</a:t>
            </a:r>
            <a:r>
              <a:rPr lang="en-US" altLang="zh-CN" sz="1050" dirty="0">
                <a:solidFill>
                  <a:srgbClr val="002060"/>
                </a:solidFill>
                <a:latin typeface="微软雅黑" panose="020B0503020204020204" pitchFamily="34" charset="-122"/>
                <a:ea typeface="微软雅黑" panose="020B0503020204020204" pitchFamily="34" charset="-122"/>
              </a:rPr>
              <a:t>18mg</a:t>
            </a:r>
            <a:r>
              <a:rPr lang="zh-CN" altLang="en-US" sz="1050" dirty="0">
                <a:solidFill>
                  <a:srgbClr val="002060"/>
                </a:solidFill>
                <a:latin typeface="微软雅黑" panose="020B0503020204020204" pitchFamily="34" charset="-122"/>
                <a:ea typeface="微软雅黑" panose="020B0503020204020204" pitchFamily="34" charset="-122"/>
              </a:rPr>
              <a:t>片剂直径已达到</a:t>
            </a:r>
            <a:r>
              <a:rPr lang="en-US" altLang="zh-CN" sz="1050" dirty="0">
                <a:solidFill>
                  <a:srgbClr val="002060"/>
                </a:solidFill>
                <a:latin typeface="微软雅黑" panose="020B0503020204020204" pitchFamily="34" charset="-122"/>
                <a:ea typeface="微软雅黑" panose="020B0503020204020204" pitchFamily="34" charset="-122"/>
              </a:rPr>
              <a:t>10mm</a:t>
            </a:r>
            <a:r>
              <a:rPr lang="zh-CN" altLang="en-US" sz="1050" dirty="0">
                <a:solidFill>
                  <a:srgbClr val="002060"/>
                </a:solidFill>
                <a:latin typeface="微软雅黑" panose="020B0503020204020204" pitchFamily="34" charset="-122"/>
                <a:ea typeface="微软雅黑" panose="020B0503020204020204" pitchFamily="34" charset="-122"/>
              </a:rPr>
              <a:t>，</a:t>
            </a:r>
            <a:r>
              <a:rPr lang="en-US" altLang="zh-CN" sz="1050" dirty="0">
                <a:solidFill>
                  <a:srgbClr val="002060"/>
                </a:solidFill>
                <a:latin typeface="微软雅黑" panose="020B0503020204020204" pitchFamily="34" charset="-122"/>
                <a:ea typeface="微软雅黑" panose="020B0503020204020204" pitchFamily="34" charset="-122"/>
              </a:rPr>
              <a:t>36mg</a:t>
            </a:r>
            <a:r>
              <a:rPr lang="zh-CN" altLang="en-US" sz="1050" dirty="0">
                <a:solidFill>
                  <a:srgbClr val="002060"/>
                </a:solidFill>
                <a:latin typeface="微软雅黑" panose="020B0503020204020204" pitchFamily="34" charset="-122"/>
                <a:ea typeface="微软雅黑" panose="020B0503020204020204" pitchFamily="34" charset="-122"/>
              </a:rPr>
              <a:t>的直径接近</a:t>
            </a:r>
            <a:r>
              <a:rPr lang="en-US" altLang="zh-CN" sz="1050" dirty="0">
                <a:solidFill>
                  <a:srgbClr val="002060"/>
                </a:solidFill>
                <a:latin typeface="微软雅黑" panose="020B0503020204020204" pitchFamily="34" charset="-122"/>
                <a:ea typeface="微软雅黑" panose="020B0503020204020204" pitchFamily="34" charset="-122"/>
              </a:rPr>
              <a:t>15mm</a:t>
            </a:r>
            <a:r>
              <a:rPr lang="zh-CN" altLang="en-US" sz="1050" dirty="0">
                <a:solidFill>
                  <a:srgbClr val="002060"/>
                </a:solidFill>
                <a:latin typeface="微软雅黑" panose="020B0503020204020204" pitchFamily="34" charset="-122"/>
                <a:ea typeface="微软雅黑" panose="020B0503020204020204" pitchFamily="34" charset="-122"/>
              </a:rPr>
              <a:t>。患儿对药物服用的抗拒影响长期治疗依从性</a:t>
            </a:r>
            <a:endParaRPr lang="en-US" altLang="zh-CN" sz="1050" dirty="0">
              <a:solidFill>
                <a:srgbClr val="002060"/>
              </a:solidFill>
              <a:latin typeface="微软雅黑" panose="020B0503020204020204" pitchFamily="34" charset="-122"/>
              <a:ea typeface="微软雅黑" panose="020B0503020204020204" pitchFamily="34" charset="-122"/>
            </a:endParaRPr>
          </a:p>
          <a:p>
            <a:pPr>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携带便利性</a:t>
            </a:r>
            <a:r>
              <a:rPr lang="zh-CN" altLang="en-US" sz="1050" dirty="0">
                <a:solidFill>
                  <a:srgbClr val="002060"/>
                </a:solidFill>
                <a:latin typeface="微软雅黑" panose="020B0503020204020204" pitchFamily="34" charset="-122"/>
                <a:ea typeface="微软雅黑" panose="020B0503020204020204" pitchFamily="34" charset="-122"/>
              </a:rPr>
              <a:t>，液体剂型虽可以灵活调整剂量、易吞咽，但携带不便。</a:t>
            </a:r>
            <a:r>
              <a:rPr lang="zh-CN" altLang="en-US" sz="1050" b="1" dirty="0">
                <a:solidFill>
                  <a:srgbClr val="FF0000"/>
                </a:solidFill>
                <a:latin typeface="微软雅黑" panose="020B0503020204020204" pitchFamily="34" charset="-122"/>
                <a:ea typeface="微软雅黑" panose="020B0503020204020204" pitchFamily="34" charset="-122"/>
                <a:cs typeface="+mn-cs"/>
              </a:rPr>
              <a:t>需要适合青少年和成人灵活调整剂量、吞咽容易并携带便利的剂型</a:t>
            </a:r>
            <a:r>
              <a:rPr lang="zh-CN" altLang="en-US" sz="1050" dirty="0">
                <a:solidFill>
                  <a:srgbClr val="002060"/>
                </a:solidFill>
                <a:latin typeface="微软雅黑" panose="020B0503020204020204" pitchFamily="34" charset="-122"/>
                <a:ea typeface="微软雅黑" panose="020B0503020204020204" pitchFamily="34" charset="-122"/>
              </a:rPr>
              <a:t>。</a:t>
            </a:r>
            <a:endParaRPr lang="en-US" altLang="zh-CN" sz="1050" dirty="0">
              <a:solidFill>
                <a:srgbClr val="002060"/>
              </a:solidFill>
              <a:latin typeface="微软雅黑" panose="020B0503020204020204" pitchFamily="34" charset="-122"/>
              <a:ea typeface="微软雅黑" panose="020B0503020204020204" pitchFamily="34" charset="-122"/>
            </a:endParaRPr>
          </a:p>
        </p:txBody>
      </p:sp>
      <p:sp>
        <p:nvSpPr>
          <p:cNvPr id="13" name="Rectangle 34">
            <a:extLst>
              <a:ext uri="{FF2B5EF4-FFF2-40B4-BE49-F238E27FC236}">
                <a16:creationId xmlns:a16="http://schemas.microsoft.com/office/drawing/2014/main" id="{1468B91F-6D18-62EF-CF16-A287FA650334}"/>
              </a:ext>
            </a:extLst>
          </p:cNvPr>
          <p:cNvSpPr/>
          <p:nvPr/>
        </p:nvSpPr>
        <p:spPr bwMode="gray">
          <a:xfrm>
            <a:off x="554662" y="742541"/>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疾病现状</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Rectangle 34">
            <a:extLst>
              <a:ext uri="{FF2B5EF4-FFF2-40B4-BE49-F238E27FC236}">
                <a16:creationId xmlns:a16="http://schemas.microsoft.com/office/drawing/2014/main" id="{BDF47761-B560-E5BB-1879-92D16D3ECFA5}"/>
              </a:ext>
            </a:extLst>
          </p:cNvPr>
          <p:cNvSpPr/>
          <p:nvPr/>
        </p:nvSpPr>
        <p:spPr bwMode="gray">
          <a:xfrm>
            <a:off x="568477" y="3038781"/>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未满足治疗需求</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5" name="Rectangle 34">
            <a:extLst>
              <a:ext uri="{FF2B5EF4-FFF2-40B4-BE49-F238E27FC236}">
                <a16:creationId xmlns:a16="http://schemas.microsoft.com/office/drawing/2014/main" id="{D9DD950A-D244-0BDC-ABFC-B4F05296114A}"/>
              </a:ext>
            </a:extLst>
          </p:cNvPr>
          <p:cNvSpPr/>
          <p:nvPr/>
        </p:nvSpPr>
        <p:spPr bwMode="gray">
          <a:xfrm>
            <a:off x="554662" y="1832744"/>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现有治疗手段</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7" name="文本框 16">
            <a:extLst>
              <a:ext uri="{FF2B5EF4-FFF2-40B4-BE49-F238E27FC236}">
                <a16:creationId xmlns:a16="http://schemas.microsoft.com/office/drawing/2014/main" id="{87FA079B-F4D4-2AC6-1A96-98760A17C3AB}"/>
              </a:ext>
            </a:extLst>
          </p:cNvPr>
          <p:cNvSpPr txBox="1"/>
          <p:nvPr/>
        </p:nvSpPr>
        <p:spPr>
          <a:xfrm>
            <a:off x="499012" y="2195153"/>
            <a:ext cx="8534182" cy="769570"/>
          </a:xfrm>
          <a:prstGeom prst="rect">
            <a:avLst/>
          </a:prstGeom>
          <a:noFill/>
        </p:spPr>
        <p:txBody>
          <a:bodyPr wrap="square" rtlCol="0">
            <a:spAutoFit/>
          </a:bodyPr>
          <a:lstStyle/>
          <a:p>
            <a:pPr marL="171450" lvl="1" indent="-171450" defTabSz="914400" fontAlgn="base" hangingPunct="0">
              <a:lnSpc>
                <a:spcPct val="130000"/>
              </a:lnSpc>
              <a:spcAft>
                <a:spcPts val="300"/>
              </a:spcAft>
              <a:buClr>
                <a:srgbClr val="0070C0"/>
              </a:buClr>
              <a:buSzPct val="100000"/>
              <a:buFont typeface="Arial" panose="020B0604020202020204" pitchFamily="34" charset="0"/>
              <a:buChar char="•"/>
              <a:defRPr/>
            </a:pPr>
            <a:r>
              <a:rPr lang="zh-CN" altLang="en-US" sz="1100" kern="0" dirty="0">
                <a:solidFill>
                  <a:srgbClr val="56609F"/>
                </a:solidFill>
                <a:latin typeface="微软雅黑" panose="020B0503020204020204" pitchFamily="34" charset="-122"/>
                <a:ea typeface="微软雅黑" panose="020B0503020204020204" pitchFamily="34" charset="-122"/>
                <a:cs typeface="Calibri" panose="020F0502020204030204" pitchFamily="34" charset="0"/>
              </a:rPr>
              <a:t>国内外权威指南</a:t>
            </a:r>
            <a:r>
              <a:rPr lang="en-US" altLang="zh-CN" sz="1100" kern="0" baseline="30000" dirty="0">
                <a:solidFill>
                  <a:srgbClr val="56609F"/>
                </a:solidFill>
                <a:latin typeface="微软雅黑" panose="020B0503020204020204" pitchFamily="34" charset="-122"/>
                <a:ea typeface="微软雅黑" panose="020B0503020204020204" pitchFamily="34" charset="-122"/>
                <a:cs typeface="Calibri" panose="020F0502020204030204" pitchFamily="34" charset="0"/>
              </a:rPr>
              <a:t>2-5</a:t>
            </a:r>
            <a:r>
              <a:rPr lang="zh-CN" altLang="en-US"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一致推荐，哌甲酯为</a:t>
            </a:r>
            <a:r>
              <a:rPr lang="en-US" altLang="zh-CN"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ADHD</a:t>
            </a:r>
            <a:r>
              <a:rPr lang="zh-CN" altLang="en-US"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药物治疗一线治疗首选方案（</a:t>
            </a:r>
            <a:r>
              <a:rPr lang="en-US" altLang="zh-CN"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1A</a:t>
            </a:r>
            <a:r>
              <a:rPr lang="zh-CN" altLang="en-US"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a:t>
            </a:r>
            <a:endParaRPr lang="en-US" altLang="zh-CN"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endParaRPr>
          </a:p>
          <a:p>
            <a:pPr marL="171450" lvl="1" indent="-171450" defTabSz="914400" fontAlgn="base" hangingPunct="0">
              <a:lnSpc>
                <a:spcPct val="130000"/>
              </a:lnSpc>
              <a:spcAft>
                <a:spcPts val="300"/>
              </a:spcAft>
              <a:buClr>
                <a:srgbClr val="0070C0"/>
              </a:buClr>
              <a:buSzPct val="100000"/>
              <a:buFont typeface="Arial" panose="020B0604020202020204" pitchFamily="34" charset="0"/>
              <a:buChar char="•"/>
              <a:defRPr/>
            </a:pPr>
            <a:r>
              <a:rPr lang="zh-CN" altLang="en-US" sz="1100"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哌甲酯临床使用指南推荐剂量推荐</a:t>
            </a:r>
            <a:r>
              <a:rPr lang="zh-CN" altLang="en-US"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从小剂量起始滴定到最优剂量；最佳剂量非常个体化，既要达到最好的疗效，同时不良反应最小。  目前国内现有方案难以实现个体化的剂量调整</a:t>
            </a:r>
            <a:endParaRPr lang="en-US" altLang="zh-CN" sz="1100" b="1" kern="0" dirty="0">
              <a:solidFill>
                <a:srgbClr val="FF0000"/>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a:extLst>
              <a:ext uri="{FF2B5EF4-FFF2-40B4-BE49-F238E27FC236}">
                <a16:creationId xmlns:a16="http://schemas.microsoft.com/office/drawing/2014/main" id="{46EFD13E-8C69-C92A-670F-EC41E39932F1}"/>
              </a:ext>
            </a:extLst>
          </p:cNvPr>
          <p:cNvSpPr txBox="1"/>
          <p:nvPr/>
        </p:nvSpPr>
        <p:spPr>
          <a:xfrm>
            <a:off x="3289462" y="4866501"/>
            <a:ext cx="2400631" cy="276999"/>
          </a:xfrm>
          <a:prstGeom prst="rect">
            <a:avLst/>
          </a:prstGeom>
          <a:solidFill>
            <a:schemeClr val="bg1"/>
          </a:solidFill>
        </p:spPr>
        <p:txBody>
          <a:bodyPr wrap="square" rtlCol="0">
            <a:spAutoFit/>
          </a:bodyPr>
          <a:lstStyle/>
          <a:p>
            <a:r>
              <a:rPr kumimoji="1" lang="en-US" altLang="zh-CN" sz="1200" dirty="0"/>
              <a:t>2026</a:t>
            </a:r>
            <a:r>
              <a:rPr kumimoji="1" lang="zh-CN" altLang="en-US" sz="1200" dirty="0"/>
              <a:t>国家医保药品目录调整申报</a:t>
            </a:r>
          </a:p>
        </p:txBody>
      </p:sp>
    </p:spTree>
    <p:extLst>
      <p:ext uri="{BB962C8B-B14F-4D97-AF65-F5344CB8AC3E}">
        <p14:creationId xmlns:p14="http://schemas.microsoft.com/office/powerpoint/2010/main" val="132730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D6F518D-5F8F-6467-965F-453DF8F4A349}"/>
              </a:ext>
            </a:extLst>
          </p:cNvPr>
          <p:cNvSpPr>
            <a:spLocks noGrp="1"/>
          </p:cNvSpPr>
          <p:nvPr>
            <p:ph type="title"/>
          </p:nvPr>
        </p:nvSpPr>
        <p:spPr/>
        <p:txBody>
          <a:bodyPr/>
          <a:lstStyle/>
          <a:p>
            <a:r>
              <a:rPr lang="zh-CN" altLang="en-US" sz="2000" dirty="0">
                <a:latin typeface="微软雅黑" panose="020B0503020204020204" pitchFamily="34" charset="-122"/>
                <a:ea typeface="微软雅黑" panose="020B0503020204020204" pitchFamily="34" charset="-122"/>
              </a:rPr>
              <a:t>盐酸哌甲酯缓释咀嚼片在美国上市多年，安全性高、耐受性好</a:t>
            </a:r>
            <a:endParaRPr lang="en-US" altLang="zh-CN" sz="2000" dirty="0">
              <a:latin typeface="微软雅黑" panose="020B0503020204020204" pitchFamily="34" charset="-122"/>
              <a:ea typeface="微软雅黑" panose="020B0503020204020204" pitchFamily="34" charset="-122"/>
            </a:endParaRPr>
          </a:p>
        </p:txBody>
      </p:sp>
      <p:sp>
        <p:nvSpPr>
          <p:cNvPr id="6" name="Rectangle 32">
            <a:extLst>
              <a:ext uri="{FF2B5EF4-FFF2-40B4-BE49-F238E27FC236}">
                <a16:creationId xmlns:a16="http://schemas.microsoft.com/office/drawing/2014/main" id="{E24F92E1-4068-AE8C-FCDB-2CA026F529D8}"/>
              </a:ext>
            </a:extLst>
          </p:cNvPr>
          <p:cNvSpPr/>
          <p:nvPr/>
        </p:nvSpPr>
        <p:spPr bwMode="auto">
          <a:xfrm>
            <a:off x="393223" y="1164043"/>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药品说明书收载的安全性信息</a:t>
            </a:r>
            <a:r>
              <a:rPr lang="en-US" altLang="zh-CN" sz="1400" b="1" kern="0"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1</a:t>
            </a:r>
            <a:endParaRPr lang="en-US" altLang="en-US" sz="1400" b="1" kern="0"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Rectangle 32">
            <a:extLst>
              <a:ext uri="{FF2B5EF4-FFF2-40B4-BE49-F238E27FC236}">
                <a16:creationId xmlns:a16="http://schemas.microsoft.com/office/drawing/2014/main" id="{3DCFCF25-A3EE-5E28-A4AA-FC37D78CC68E}"/>
              </a:ext>
            </a:extLst>
          </p:cNvPr>
          <p:cNvSpPr/>
          <p:nvPr/>
        </p:nvSpPr>
        <p:spPr bwMode="auto">
          <a:xfrm>
            <a:off x="393221" y="2861598"/>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国内外不良反应</a:t>
            </a:r>
            <a:br>
              <a:rPr lang="en-US" altLang="zh-CN"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b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发生情况</a:t>
            </a:r>
          </a:p>
        </p:txBody>
      </p:sp>
      <p:sp>
        <p:nvSpPr>
          <p:cNvPr id="8" name="Rectangle 32">
            <a:extLst>
              <a:ext uri="{FF2B5EF4-FFF2-40B4-BE49-F238E27FC236}">
                <a16:creationId xmlns:a16="http://schemas.microsoft.com/office/drawing/2014/main" id="{4FA2E5F2-0038-67C5-88B4-9E21BFF64242}"/>
              </a:ext>
            </a:extLst>
          </p:cNvPr>
          <p:cNvSpPr/>
          <p:nvPr/>
        </p:nvSpPr>
        <p:spPr bwMode="auto">
          <a:xfrm>
            <a:off x="393223" y="3837210"/>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与目录内同类药品安全性方面的比较</a:t>
            </a:r>
          </a:p>
        </p:txBody>
      </p:sp>
      <p:sp>
        <p:nvSpPr>
          <p:cNvPr id="10" name="灯片编号占位符 1">
            <a:extLst>
              <a:ext uri="{FF2B5EF4-FFF2-40B4-BE49-F238E27FC236}">
                <a16:creationId xmlns:a16="http://schemas.microsoft.com/office/drawing/2014/main" id="{58A3DF29-5A9D-9017-99F6-3C6CAB98CF70}"/>
              </a:ext>
            </a:extLst>
          </p:cNvPr>
          <p:cNvSpPr txBox="1">
            <a:spLocks/>
          </p:cNvSpPr>
          <p:nvPr/>
        </p:nvSpPr>
        <p:spPr>
          <a:xfrm>
            <a:off x="149478" y="4922811"/>
            <a:ext cx="396000" cy="162000"/>
          </a:xfrm>
          <a:prstGeom prst="rect">
            <a:avLst/>
          </a:prstGeom>
        </p:spPr>
        <p:txBody>
          <a:bodyPr vert="horz" lIns="0" tIns="0" rIns="0" bIns="0" rtlCol="0" anchor="t" anchorCtr="0"/>
          <a:lstStyle>
            <a:defPPr>
              <a:defRPr lang="en-US"/>
            </a:defPPr>
            <a:lvl1pPr marL="0" algn="l" defTabSz="457200" rtl="0" eaLnBrk="1" latinLnBrk="0" hangingPunct="1">
              <a:defRPr sz="799" b="1"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4F54F3-C349-4609-AFEE-01462D5C7942}" type="slidenum">
              <a:rPr lang="en-GB" smtClean="0">
                <a:solidFill>
                  <a:srgbClr val="000000"/>
                </a:solidFill>
              </a:rPr>
              <a:pPr/>
              <a:t>5</a:t>
            </a:fld>
            <a:endParaRPr lang="en-GB" dirty="0">
              <a:solidFill>
                <a:srgbClr val="000000"/>
              </a:solidFill>
            </a:endParaRPr>
          </a:p>
        </p:txBody>
      </p:sp>
      <p:sp>
        <p:nvSpPr>
          <p:cNvPr id="2" name="Rounded Rectangle 47">
            <a:extLst>
              <a:ext uri="{FF2B5EF4-FFF2-40B4-BE49-F238E27FC236}">
                <a16:creationId xmlns:a16="http://schemas.microsoft.com/office/drawing/2014/main" id="{35EB86F5-E567-516C-AAE5-AC6B18C131FB}"/>
              </a:ext>
            </a:extLst>
          </p:cNvPr>
          <p:cNvSpPr/>
          <p:nvPr/>
        </p:nvSpPr>
        <p:spPr>
          <a:xfrm>
            <a:off x="2161790" y="2861598"/>
            <a:ext cx="6439993" cy="523123"/>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3" name="文本框 2">
            <a:extLst>
              <a:ext uri="{FF2B5EF4-FFF2-40B4-BE49-F238E27FC236}">
                <a16:creationId xmlns:a16="http://schemas.microsoft.com/office/drawing/2014/main" id="{E4E4FBBD-623A-FCD2-C24E-44DE54347FD2}"/>
              </a:ext>
            </a:extLst>
          </p:cNvPr>
          <p:cNvSpPr txBox="1"/>
          <p:nvPr/>
        </p:nvSpPr>
        <p:spPr>
          <a:xfrm>
            <a:off x="2161788" y="2914780"/>
            <a:ext cx="6407198" cy="463717"/>
          </a:xfrm>
          <a:prstGeom prst="rect">
            <a:avLst/>
          </a:prstGeom>
          <a:noFill/>
        </p:spPr>
        <p:txBody>
          <a:bodyPr wrap="square">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盐酸哌甲酯缓释咀嚼片已于</a:t>
            </a:r>
            <a:r>
              <a:rPr lang="en-US" altLang="zh-CN" sz="1050" b="1" dirty="0">
                <a:solidFill>
                  <a:srgbClr val="002060"/>
                </a:solidFill>
                <a:latin typeface="微软雅黑" panose="020B0503020204020204" pitchFamily="34" charset="-122"/>
                <a:ea typeface="微软雅黑" panose="020B0503020204020204" pitchFamily="34" charset="-122"/>
              </a:rPr>
              <a:t>2015</a:t>
            </a:r>
            <a:r>
              <a:rPr lang="zh-CN" altLang="en-US" sz="1050" b="1" dirty="0">
                <a:solidFill>
                  <a:srgbClr val="002060"/>
                </a:solidFill>
                <a:latin typeface="微软雅黑" panose="020B0503020204020204" pitchFamily="34" charset="-122"/>
                <a:ea typeface="微软雅黑" panose="020B0503020204020204" pitchFamily="34" charset="-122"/>
              </a:rPr>
              <a:t>年在美国上市</a:t>
            </a:r>
            <a:r>
              <a:rPr lang="zh-CN" altLang="en-US" sz="1050" dirty="0">
                <a:solidFill>
                  <a:srgbClr val="002060"/>
                </a:solidFill>
                <a:latin typeface="微软雅黑" panose="020B0503020204020204" pitchFamily="34" charset="-122"/>
                <a:ea typeface="微软雅黑" panose="020B0503020204020204" pitchFamily="34" charset="-122"/>
              </a:rPr>
              <a:t>，有多年临床使用经验，</a:t>
            </a:r>
            <a:r>
              <a:rPr lang="zh-CN" altLang="en-US" sz="1050" b="1" dirty="0">
                <a:solidFill>
                  <a:srgbClr val="002060"/>
                </a:solidFill>
                <a:latin typeface="微软雅黑" panose="020B0503020204020204" pitchFamily="34" charset="-122"/>
                <a:ea typeface="微软雅黑" panose="020B0503020204020204" pitchFamily="34" charset="-122"/>
              </a:rPr>
              <a:t>无重大不良反应（无因不良反应导致停药事件的发生），安全性明确</a:t>
            </a:r>
          </a:p>
        </p:txBody>
      </p:sp>
      <p:sp>
        <p:nvSpPr>
          <p:cNvPr id="9" name="Rounded Rectangle 47">
            <a:extLst>
              <a:ext uri="{FF2B5EF4-FFF2-40B4-BE49-F238E27FC236}">
                <a16:creationId xmlns:a16="http://schemas.microsoft.com/office/drawing/2014/main" id="{B4CB017E-A9FC-E712-EA78-9232C3A99D67}"/>
              </a:ext>
            </a:extLst>
          </p:cNvPr>
          <p:cNvSpPr/>
          <p:nvPr/>
        </p:nvSpPr>
        <p:spPr>
          <a:xfrm>
            <a:off x="2194585" y="3837209"/>
            <a:ext cx="6407198" cy="523123"/>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11" name="文本框 10">
            <a:extLst>
              <a:ext uri="{FF2B5EF4-FFF2-40B4-BE49-F238E27FC236}">
                <a16:creationId xmlns:a16="http://schemas.microsoft.com/office/drawing/2014/main" id="{93FB08AA-E2DB-13EE-C2EE-EBD450294E1A}"/>
              </a:ext>
            </a:extLst>
          </p:cNvPr>
          <p:cNvSpPr txBox="1"/>
          <p:nvPr/>
        </p:nvSpPr>
        <p:spPr>
          <a:xfrm>
            <a:off x="2194585" y="3876810"/>
            <a:ext cx="5911438" cy="463717"/>
          </a:xfrm>
          <a:prstGeom prst="rect">
            <a:avLst/>
          </a:prstGeom>
          <a:noFill/>
        </p:spPr>
        <p:txBody>
          <a:bodyPr wrap="square">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与同在目录内的专注达相比，本品</a:t>
            </a:r>
            <a:r>
              <a:rPr lang="zh-CN" altLang="en-US" sz="1050" b="1" dirty="0">
                <a:solidFill>
                  <a:srgbClr val="002060"/>
                </a:solidFill>
                <a:latin typeface="微软雅黑" panose="020B0503020204020204" pitchFamily="34" charset="-122"/>
                <a:ea typeface="微软雅黑" panose="020B0503020204020204" pitchFamily="34" charset="-122"/>
              </a:rPr>
              <a:t>没有胃肠道梗阻的风险</a:t>
            </a:r>
            <a:r>
              <a:rPr lang="zh-CN" altLang="en-US" sz="1050" dirty="0">
                <a:solidFill>
                  <a:srgbClr val="002060"/>
                </a:solidFill>
                <a:latin typeface="微软雅黑" panose="020B0503020204020204" pitchFamily="34" charset="-122"/>
                <a:ea typeface="微软雅黑" panose="020B0503020204020204" pitchFamily="34" charset="-122"/>
              </a:rPr>
              <a:t>，而专注达由于制剂技术的限制，有胃肠道狭窄患者发生梗阻性症状的报道。</a:t>
            </a:r>
          </a:p>
        </p:txBody>
      </p:sp>
      <p:sp>
        <p:nvSpPr>
          <p:cNvPr id="12" name="Rounded Rectangle 47">
            <a:extLst>
              <a:ext uri="{FF2B5EF4-FFF2-40B4-BE49-F238E27FC236}">
                <a16:creationId xmlns:a16="http://schemas.microsoft.com/office/drawing/2014/main" id="{09F36369-5A68-EC80-65DF-8EFF4F23B5C7}"/>
              </a:ext>
            </a:extLst>
          </p:cNvPr>
          <p:cNvSpPr/>
          <p:nvPr/>
        </p:nvSpPr>
        <p:spPr>
          <a:xfrm>
            <a:off x="2161789" y="1064448"/>
            <a:ext cx="6439993" cy="1344662"/>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15" name="文本框 14">
            <a:extLst>
              <a:ext uri="{FF2B5EF4-FFF2-40B4-BE49-F238E27FC236}">
                <a16:creationId xmlns:a16="http://schemas.microsoft.com/office/drawing/2014/main" id="{3BC2DD4E-3A86-DC1A-E958-F10E034A16E0}"/>
              </a:ext>
            </a:extLst>
          </p:cNvPr>
          <p:cNvSpPr txBox="1"/>
          <p:nvPr/>
        </p:nvSpPr>
        <p:spPr>
          <a:xfrm>
            <a:off x="2161788" y="1095938"/>
            <a:ext cx="6439993" cy="121571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临床试验中发生率≥</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且大于安慰剂组的常见不良反应：食欲减退、攻击、情绪贫乏、恶心、头痛、体重降低</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用药禁忌：对哌甲酯或本品其他成分过敏；在单胺氧化酶抑制剂治疗期间及在单胺氧化酶抑制剂终止治疗后</a:t>
            </a:r>
            <a:r>
              <a:rPr lang="en-US" altLang="zh-CN" sz="1050" dirty="0">
                <a:solidFill>
                  <a:srgbClr val="002060"/>
                </a:solidFill>
                <a:latin typeface="微软雅黑" panose="020B0503020204020204" pitchFamily="34" charset="-122"/>
                <a:ea typeface="微软雅黑" panose="020B0503020204020204" pitchFamily="34" charset="-122"/>
              </a:rPr>
              <a:t>14</a:t>
            </a:r>
            <a:r>
              <a:rPr lang="zh-CN" altLang="en-US" sz="1050" dirty="0">
                <a:solidFill>
                  <a:srgbClr val="002060"/>
                </a:solidFill>
                <a:latin typeface="微软雅黑" panose="020B0503020204020204" pitchFamily="34" charset="-122"/>
                <a:ea typeface="微软雅黑" panose="020B0503020204020204" pitchFamily="34" charset="-122"/>
              </a:rPr>
              <a:t>天内禁忌使用本品</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注意事项：</a:t>
            </a:r>
            <a:r>
              <a:rPr lang="en-US" altLang="zh-CN" sz="1050" dirty="0">
                <a:solidFill>
                  <a:srgbClr val="002060"/>
                </a:solidFill>
                <a:latin typeface="微软雅黑" panose="020B0503020204020204" pitchFamily="34" charset="-122"/>
                <a:ea typeface="微软雅黑" panose="020B0503020204020204" pitchFamily="34" charset="-122"/>
              </a:rPr>
              <a:t>1.</a:t>
            </a:r>
            <a:r>
              <a:rPr lang="zh-CN" altLang="en-US" sz="1050" dirty="0">
                <a:solidFill>
                  <a:srgbClr val="002060"/>
                </a:solidFill>
                <a:latin typeface="微软雅黑" panose="020B0503020204020204" pitchFamily="34" charset="-122"/>
                <a:ea typeface="微软雅黑" panose="020B0503020204020204" pitchFamily="34" charset="-122"/>
              </a:rPr>
              <a:t>滥用和依赖可能；</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严重心血管反应；</a:t>
            </a:r>
            <a:r>
              <a:rPr lang="en-US" altLang="zh-CN" sz="1050" dirty="0">
                <a:solidFill>
                  <a:srgbClr val="002060"/>
                </a:solidFill>
                <a:latin typeface="微软雅黑" panose="020B0503020204020204" pitchFamily="34" charset="-122"/>
                <a:ea typeface="微软雅黑" panose="020B0503020204020204" pitchFamily="34" charset="-122"/>
              </a:rPr>
              <a:t>3.</a:t>
            </a:r>
            <a:r>
              <a:rPr lang="zh-CN" altLang="en-US" sz="1050" dirty="0">
                <a:solidFill>
                  <a:srgbClr val="002060"/>
                </a:solidFill>
                <a:latin typeface="微软雅黑" panose="020B0503020204020204" pitchFamily="34" charset="-122"/>
                <a:ea typeface="微软雅黑" panose="020B0503020204020204" pitchFamily="34" charset="-122"/>
              </a:rPr>
              <a:t>血压和心率升高；</a:t>
            </a:r>
            <a:r>
              <a:rPr lang="en-US" altLang="zh-CN" sz="1050" dirty="0">
                <a:solidFill>
                  <a:srgbClr val="002060"/>
                </a:solidFill>
                <a:latin typeface="微软雅黑" panose="020B0503020204020204" pitchFamily="34" charset="-122"/>
                <a:ea typeface="微软雅黑" panose="020B0503020204020204" pitchFamily="34" charset="-122"/>
              </a:rPr>
              <a:t>4.</a:t>
            </a:r>
            <a:r>
              <a:rPr lang="zh-CN" altLang="en-US" sz="1050" dirty="0">
                <a:solidFill>
                  <a:srgbClr val="002060"/>
                </a:solidFill>
                <a:latin typeface="微软雅黑" panose="020B0503020204020204" pitchFamily="34" charset="-122"/>
                <a:ea typeface="微软雅黑" panose="020B0503020204020204" pitchFamily="34" charset="-122"/>
              </a:rPr>
              <a:t>精神病类不良反应；</a:t>
            </a:r>
            <a:r>
              <a:rPr lang="en-US" altLang="zh-CN" sz="1050" dirty="0">
                <a:solidFill>
                  <a:srgbClr val="002060"/>
                </a:solidFill>
                <a:latin typeface="微软雅黑" panose="020B0503020204020204" pitchFamily="34" charset="-122"/>
                <a:ea typeface="微软雅黑" panose="020B0503020204020204" pitchFamily="34" charset="-122"/>
              </a:rPr>
              <a:t>5.</a:t>
            </a:r>
            <a:r>
              <a:rPr lang="zh-CN" altLang="en-US" sz="1050" dirty="0">
                <a:solidFill>
                  <a:srgbClr val="002060"/>
                </a:solidFill>
                <a:latin typeface="微软雅黑" panose="020B0503020204020204" pitchFamily="34" charset="-122"/>
                <a:ea typeface="微软雅黑" panose="020B0503020204020204" pitchFamily="34" charset="-122"/>
              </a:rPr>
              <a:t>阴茎异常勃起；</a:t>
            </a:r>
            <a:r>
              <a:rPr lang="en-US" altLang="zh-CN" sz="1050" dirty="0">
                <a:solidFill>
                  <a:srgbClr val="002060"/>
                </a:solidFill>
                <a:latin typeface="微软雅黑" panose="020B0503020204020204" pitchFamily="34" charset="-122"/>
                <a:ea typeface="微软雅黑" panose="020B0503020204020204" pitchFamily="34" charset="-122"/>
              </a:rPr>
              <a:t>6.</a:t>
            </a:r>
            <a:r>
              <a:rPr lang="zh-CN" altLang="en-US" sz="1050" dirty="0">
                <a:solidFill>
                  <a:srgbClr val="002060"/>
                </a:solidFill>
                <a:latin typeface="微软雅黑" panose="020B0503020204020204" pitchFamily="34" charset="-122"/>
                <a:ea typeface="微软雅黑" panose="020B0503020204020204" pitchFamily="34" charset="-122"/>
              </a:rPr>
              <a:t>周围血管病变，包括雷诺现象；</a:t>
            </a:r>
            <a:r>
              <a:rPr lang="en-US" altLang="zh-CN" sz="1050" dirty="0">
                <a:solidFill>
                  <a:srgbClr val="002060"/>
                </a:solidFill>
                <a:latin typeface="微软雅黑" panose="020B0503020204020204" pitchFamily="34" charset="-122"/>
                <a:ea typeface="微软雅黑" panose="020B0503020204020204" pitchFamily="34" charset="-122"/>
              </a:rPr>
              <a:t>7.</a:t>
            </a:r>
            <a:r>
              <a:rPr lang="zh-CN" altLang="en-US" sz="1050" dirty="0">
                <a:solidFill>
                  <a:srgbClr val="002060"/>
                </a:solidFill>
                <a:latin typeface="微软雅黑" panose="020B0503020204020204" pitchFamily="34" charset="-122"/>
                <a:ea typeface="微软雅黑" panose="020B0503020204020204" pitchFamily="34" charset="-122"/>
              </a:rPr>
              <a:t>长期生长抑制；</a:t>
            </a:r>
            <a:r>
              <a:rPr lang="en-US" altLang="zh-CN" sz="1050" dirty="0">
                <a:solidFill>
                  <a:srgbClr val="002060"/>
                </a:solidFill>
                <a:latin typeface="微软雅黑" panose="020B0503020204020204" pitchFamily="34" charset="-122"/>
                <a:ea typeface="微软雅黑" panose="020B0503020204020204" pitchFamily="34" charset="-122"/>
              </a:rPr>
              <a:t>8.</a:t>
            </a:r>
            <a:r>
              <a:rPr lang="zh-CN" altLang="en-US" sz="1050" dirty="0">
                <a:solidFill>
                  <a:srgbClr val="002060"/>
                </a:solidFill>
                <a:latin typeface="微软雅黑" panose="020B0503020204020204" pitchFamily="34" charset="-122"/>
                <a:ea typeface="微软雅黑" panose="020B0503020204020204" pitchFamily="34" charset="-122"/>
              </a:rPr>
              <a:t>苯丙酮尿症患者的风险；</a:t>
            </a:r>
            <a:r>
              <a:rPr lang="en-US" altLang="zh-CN" sz="1050" dirty="0">
                <a:solidFill>
                  <a:srgbClr val="002060"/>
                </a:solidFill>
                <a:latin typeface="微软雅黑" panose="020B0503020204020204" pitchFamily="34" charset="-122"/>
                <a:ea typeface="微软雅黑" panose="020B0503020204020204" pitchFamily="34" charset="-122"/>
              </a:rPr>
              <a:t>9.</a:t>
            </a:r>
            <a:r>
              <a:rPr lang="zh-CN" altLang="en-US" sz="1050" dirty="0">
                <a:solidFill>
                  <a:srgbClr val="002060"/>
                </a:solidFill>
                <a:latin typeface="微软雅黑" panose="020B0503020204020204" pitchFamily="34" charset="-122"/>
                <a:ea typeface="微软雅黑" panose="020B0503020204020204" pitchFamily="34" charset="-122"/>
              </a:rPr>
              <a:t>运动员慎用</a:t>
            </a:r>
          </a:p>
        </p:txBody>
      </p:sp>
      <p:sp>
        <p:nvSpPr>
          <p:cNvPr id="5" name="文本框 4">
            <a:extLst>
              <a:ext uri="{FF2B5EF4-FFF2-40B4-BE49-F238E27FC236}">
                <a16:creationId xmlns:a16="http://schemas.microsoft.com/office/drawing/2014/main" id="{55EC4D4A-4117-409D-30DC-84DD5B7A6CC9}"/>
              </a:ext>
            </a:extLst>
          </p:cNvPr>
          <p:cNvSpPr txBox="1"/>
          <p:nvPr/>
        </p:nvSpPr>
        <p:spPr>
          <a:xfrm>
            <a:off x="6840155" y="4905495"/>
            <a:ext cx="3258625" cy="175433"/>
          </a:xfrm>
          <a:prstGeom prst="rect">
            <a:avLst/>
          </a:prstGeom>
          <a:noFill/>
        </p:spPr>
        <p:txBody>
          <a:bodyPr wrap="square">
            <a:spAutoFit/>
          </a:bodyPr>
          <a:lstStyle/>
          <a:p>
            <a:pPr marL="228600" indent="-228600">
              <a:lnSpc>
                <a:spcPct val="90000"/>
              </a:lnSpc>
              <a:buFontTx/>
              <a:buAutoNum type="arabicPeriod"/>
            </a:pPr>
            <a:r>
              <a:rPr lang="zh-CN" altLang="en-US" sz="600" kern="100" dirty="0">
                <a:latin typeface="微软雅黑" panose="020B0503020204020204" pitchFamily="34" charset="-122"/>
                <a:ea typeface="微软雅黑" panose="020B0503020204020204" pitchFamily="34" charset="-122"/>
                <a:cs typeface="Times New Roman" panose="02020603050405020304" pitchFamily="18" charset="0"/>
              </a:rPr>
              <a:t>盐酸哌甲酯缓释咀嚼片说明书</a:t>
            </a:r>
            <a:endPar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id="{258373BE-8B18-1F00-BF92-B84F642A1F6D}"/>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安全性</a:t>
            </a:r>
          </a:p>
        </p:txBody>
      </p:sp>
      <p:sp>
        <p:nvSpPr>
          <p:cNvPr id="14" name="文本框 13">
            <a:extLst>
              <a:ext uri="{FF2B5EF4-FFF2-40B4-BE49-F238E27FC236}">
                <a16:creationId xmlns:a16="http://schemas.microsoft.com/office/drawing/2014/main" id="{2515A1F0-1238-3113-0D6C-2644CEAA9161}"/>
              </a:ext>
            </a:extLst>
          </p:cNvPr>
          <p:cNvSpPr txBox="1"/>
          <p:nvPr/>
        </p:nvSpPr>
        <p:spPr>
          <a:xfrm>
            <a:off x="3371684" y="4854711"/>
            <a:ext cx="2400631" cy="276999"/>
          </a:xfrm>
          <a:prstGeom prst="rect">
            <a:avLst/>
          </a:prstGeom>
          <a:solidFill>
            <a:schemeClr val="bg1"/>
          </a:solidFill>
        </p:spPr>
        <p:txBody>
          <a:bodyPr wrap="square" rtlCol="0">
            <a:spAutoFit/>
          </a:bodyPr>
          <a:lstStyle/>
          <a:p>
            <a:r>
              <a:rPr kumimoji="1" lang="en-US" altLang="zh-CN" sz="1200" dirty="0"/>
              <a:t>2026</a:t>
            </a:r>
            <a:r>
              <a:rPr kumimoji="1" lang="zh-CN" altLang="en-US" sz="1200" dirty="0"/>
              <a:t>国家医保药品目录调整申报</a:t>
            </a:r>
          </a:p>
        </p:txBody>
      </p:sp>
    </p:spTree>
    <p:extLst>
      <p:ext uri="{BB962C8B-B14F-4D97-AF65-F5344CB8AC3E}">
        <p14:creationId xmlns:p14="http://schemas.microsoft.com/office/powerpoint/2010/main" val="64119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对象 18" hidden="1">
            <a:extLst>
              <a:ext uri="{FF2B5EF4-FFF2-40B4-BE49-F238E27FC236}">
                <a16:creationId xmlns:a16="http://schemas.microsoft.com/office/drawing/2014/main" id="{C5719E95-7522-314B-D9C6-8672BB96B0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19" name="对象 18" hidden="1">
                        <a:extLst>
                          <a:ext uri="{FF2B5EF4-FFF2-40B4-BE49-F238E27FC236}">
                            <a16:creationId xmlns:a16="http://schemas.microsoft.com/office/drawing/2014/main" id="{C5719E95-7522-314B-D9C6-8672BB96B0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2496FD65-558B-F383-ABCC-E76752EABC54}"/>
              </a:ext>
            </a:extLst>
          </p:cNvPr>
          <p:cNvSpPr>
            <a:spLocks noGrp="1"/>
          </p:cNvSpPr>
          <p:nvPr>
            <p:ph type="sldNum" sz="quarter" idx="4"/>
          </p:nvPr>
        </p:nvSpPr>
        <p:spPr/>
        <p:txBody>
          <a:bodyPr/>
          <a:lstStyle/>
          <a:p>
            <a:fld id="{3C4F54F3-C349-4609-AFEE-01462D5C7942}" type="slidenum">
              <a:rPr lang="en-GB" smtClean="0">
                <a:solidFill>
                  <a:srgbClr val="000000"/>
                </a:solidFill>
              </a:rPr>
              <a:pPr/>
              <a:t>6</a:t>
            </a:fld>
            <a:endParaRPr lang="en-GB" dirty="0">
              <a:solidFill>
                <a:srgbClr val="000000"/>
              </a:solidFill>
            </a:endParaRPr>
          </a:p>
        </p:txBody>
      </p:sp>
      <p:sp>
        <p:nvSpPr>
          <p:cNvPr id="4" name="标题 3">
            <a:extLst>
              <a:ext uri="{FF2B5EF4-FFF2-40B4-BE49-F238E27FC236}">
                <a16:creationId xmlns:a16="http://schemas.microsoft.com/office/drawing/2014/main" id="{2EA7BD33-0C94-F673-072B-165F75786A19}"/>
              </a:ext>
            </a:extLst>
          </p:cNvPr>
          <p:cNvSpPr>
            <a:spLocks noGrp="1"/>
          </p:cNvSpPr>
          <p:nvPr>
            <p:ph type="title"/>
          </p:nvPr>
        </p:nvSpPr>
        <p:spPr>
          <a:xfrm>
            <a:off x="237063" y="97305"/>
            <a:ext cx="8765651" cy="310500"/>
          </a:xfrm>
        </p:spPr>
        <p:txBody>
          <a:bodyPr vert="horz"/>
          <a:lstStyle/>
          <a:p>
            <a:pPr>
              <a:lnSpc>
                <a:spcPct val="90000"/>
              </a:lnSpc>
            </a:pPr>
            <a:r>
              <a:rPr lang="zh-CN" altLang="en-US" dirty="0">
                <a:latin typeface="微软雅黑" panose="020B0503020204020204" pitchFamily="34" charset="-122"/>
                <a:ea typeface="微软雅黑" panose="020B0503020204020204" pitchFamily="34" charset="-122"/>
              </a:rPr>
              <a:t>国际专利的</a:t>
            </a:r>
            <a:r>
              <a:rPr lang="en-US" altLang="zh-CN" dirty="0">
                <a:latin typeface="微软雅黑" panose="020B0503020204020204" pitchFamily="34" charset="-122"/>
                <a:ea typeface="微软雅黑" panose="020B0503020204020204" pitchFamily="34" charset="-122"/>
              </a:rPr>
              <a:t>Liqui </a:t>
            </a:r>
            <a:r>
              <a:rPr lang="en-US" altLang="zh-CN" baseline="30000"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XR</a:t>
            </a:r>
            <a:r>
              <a:rPr lang="zh-CN" altLang="en-US" dirty="0">
                <a:latin typeface="微软雅黑" panose="020B0503020204020204" pitchFamily="34" charset="-122"/>
                <a:ea typeface="微软雅黑" panose="020B0503020204020204" pitchFamily="34" charset="-122"/>
              </a:rPr>
              <a:t>制剂技术有效防止滥用</a:t>
            </a:r>
          </a:p>
        </p:txBody>
      </p:sp>
      <p:cxnSp>
        <p:nvCxnSpPr>
          <p:cNvPr id="8" name="直接连接符 7">
            <a:extLst>
              <a:ext uri="{FF2B5EF4-FFF2-40B4-BE49-F238E27FC236}">
                <a16:creationId xmlns:a16="http://schemas.microsoft.com/office/drawing/2014/main" id="{65E778DE-2526-735D-1199-46A6BE8094CF}"/>
              </a:ext>
            </a:extLst>
          </p:cNvPr>
          <p:cNvCxnSpPr>
            <a:cxnSpLocks/>
          </p:cNvCxnSpPr>
          <p:nvPr/>
        </p:nvCxnSpPr>
        <p:spPr>
          <a:xfrm>
            <a:off x="1903751" y="1368302"/>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9" name="矩形 8">
            <a:extLst>
              <a:ext uri="{FF2B5EF4-FFF2-40B4-BE49-F238E27FC236}">
                <a16:creationId xmlns:a16="http://schemas.microsoft.com/office/drawing/2014/main" id="{52FDF07E-0589-F389-C490-B48A699752AB}"/>
              </a:ext>
            </a:extLst>
          </p:cNvPr>
          <p:cNvSpPr/>
          <p:nvPr/>
        </p:nvSpPr>
        <p:spPr>
          <a:xfrm>
            <a:off x="1709694" y="1207054"/>
            <a:ext cx="94594" cy="338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95F1B40-9CCA-466C-4052-7A7CF9F052EE}"/>
              </a:ext>
            </a:extLst>
          </p:cNvPr>
          <p:cNvSpPr txBox="1"/>
          <p:nvPr/>
        </p:nvSpPr>
        <p:spPr>
          <a:xfrm>
            <a:off x="2031003" y="1484161"/>
            <a:ext cx="6610664" cy="851515"/>
          </a:xfrm>
          <a:prstGeom prst="rect">
            <a:avLst/>
          </a:prstGeom>
          <a:noFill/>
        </p:spPr>
        <p:txBody>
          <a:bodyPr wrap="square" rtlCol="0">
            <a:spAutoFit/>
          </a:bodyPr>
          <a:lstStyle/>
          <a:p>
            <a:pPr>
              <a:lnSpc>
                <a:spcPct val="120000"/>
              </a:lnSpc>
            </a:pPr>
            <a:r>
              <a:rPr lang="zh-CN" altLang="en-US" sz="1050" b="1" i="1" dirty="0">
                <a:solidFill>
                  <a:srgbClr val="00A3E0"/>
                </a:solidFill>
                <a:latin typeface="微软雅黑" panose="020B0503020204020204" pitchFamily="34" charset="-122"/>
                <a:ea typeface="微软雅黑" panose="020B0503020204020204" pitchFamily="34" charset="-122"/>
              </a:rPr>
              <a:t>根据</a:t>
            </a:r>
            <a:r>
              <a:rPr lang="en-US" altLang="zh-CN" sz="1050" b="1" i="1" dirty="0">
                <a:solidFill>
                  <a:srgbClr val="00A3E0"/>
                </a:solidFill>
                <a:latin typeface="微软雅黑" panose="020B0503020204020204" pitchFamily="34" charset="-122"/>
                <a:ea typeface="微软雅黑" panose="020B0503020204020204" pitchFamily="34" charset="-122"/>
              </a:rPr>
              <a:t>FDA</a:t>
            </a:r>
            <a:r>
              <a:rPr lang="zh-CN" altLang="en-US" sz="1050" b="1" i="1" dirty="0">
                <a:solidFill>
                  <a:srgbClr val="00A3E0"/>
                </a:solidFill>
                <a:latin typeface="微软雅黑" panose="020B0503020204020204" pitchFamily="34" charset="-122"/>
                <a:ea typeface="微软雅黑" panose="020B0503020204020204" pitchFamily="34" charset="-122"/>
              </a:rPr>
              <a:t>防滥用的指导原则</a:t>
            </a:r>
            <a:r>
              <a:rPr lang="en-US" altLang="zh-CN" sz="1050" b="1" i="1" baseline="30000" dirty="0">
                <a:solidFill>
                  <a:srgbClr val="00A3E0"/>
                </a:solidFill>
                <a:latin typeface="微软雅黑" panose="020B0503020204020204" pitchFamily="34" charset="-122"/>
                <a:ea typeface="微软雅黑" panose="020B0503020204020204" pitchFamily="34" charset="-122"/>
              </a:rPr>
              <a:t>1</a:t>
            </a:r>
            <a:r>
              <a:rPr lang="zh-CN" altLang="en-US" sz="1050" b="1" i="1" dirty="0">
                <a:solidFill>
                  <a:srgbClr val="00A3E0"/>
                </a:solidFill>
                <a:latin typeface="微软雅黑" panose="020B0503020204020204" pitchFamily="34" charset="-122"/>
                <a:ea typeface="微软雅黑" panose="020B0503020204020204" pitchFamily="34" charset="-122"/>
              </a:rPr>
              <a:t>进行了体外研究，模拟滥用者最可能使用的方法进行游离药物的提取：</a:t>
            </a:r>
            <a:endParaRPr lang="en-US" altLang="zh-CN" sz="1050" b="1" i="1" dirty="0">
              <a:solidFill>
                <a:srgbClr val="00A3E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对共聚微球用各类</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级或</a:t>
            </a:r>
            <a:r>
              <a:rPr lang="en-US" altLang="zh-CN" sz="1050" dirty="0">
                <a:solidFill>
                  <a:srgbClr val="002060"/>
                </a:solidFill>
                <a:latin typeface="微软雅黑" panose="020B0503020204020204" pitchFamily="34" charset="-122"/>
                <a:ea typeface="微软雅黑" panose="020B0503020204020204" pitchFamily="34" charset="-122"/>
              </a:rPr>
              <a:t>3</a:t>
            </a:r>
            <a:r>
              <a:rPr lang="zh-CN" altLang="en-US" sz="1050" dirty="0">
                <a:solidFill>
                  <a:srgbClr val="002060"/>
                </a:solidFill>
                <a:latin typeface="微软雅黑" panose="020B0503020204020204" pitchFamily="34" charset="-122"/>
                <a:ea typeface="微软雅黑" panose="020B0503020204020204" pitchFamily="34" charset="-122"/>
              </a:rPr>
              <a:t>级溶剂提取，游离哌甲酯药物总量不到</a:t>
            </a:r>
            <a:r>
              <a:rPr lang="en-US" altLang="zh-CN" sz="1050" dirty="0">
                <a:solidFill>
                  <a:srgbClr val="002060"/>
                </a:solidFill>
                <a:latin typeface="微软雅黑" panose="020B0503020204020204" pitchFamily="34" charset="-122"/>
                <a:ea typeface="微软雅黑" panose="020B0503020204020204" pitchFamily="34" charset="-122"/>
              </a:rPr>
              <a:t>23%</a:t>
            </a:r>
            <a:r>
              <a:rPr lang="zh-CN" altLang="en-US" sz="1050" dirty="0">
                <a:solidFill>
                  <a:srgbClr val="002060"/>
                </a:solidFill>
                <a:latin typeface="微软雅黑" panose="020B0503020204020204" pitchFamily="34" charset="-122"/>
                <a:ea typeface="微软雅黑" panose="020B0503020204020204" pitchFamily="34" charset="-122"/>
              </a:rPr>
              <a:t>，</a:t>
            </a:r>
            <a:r>
              <a:rPr lang="zh-CN" altLang="zh-CN" sz="1050" dirty="0">
                <a:solidFill>
                  <a:srgbClr val="002060"/>
                </a:solidFill>
                <a:latin typeface="微软雅黑" panose="020B0503020204020204" pitchFamily="34" charset="-122"/>
                <a:ea typeface="微软雅黑" panose="020B0503020204020204" pitchFamily="34" charset="-122"/>
              </a:rPr>
              <a:t>无法获得</a:t>
            </a:r>
            <a:r>
              <a:rPr lang="zh-CN" altLang="en-US" sz="1050" dirty="0">
                <a:solidFill>
                  <a:srgbClr val="002060"/>
                </a:solidFill>
                <a:latin typeface="微软雅黑" panose="020B0503020204020204" pitchFamily="34" charset="-122"/>
                <a:ea typeface="微软雅黑" panose="020B0503020204020204" pitchFamily="34" charset="-122"/>
              </a:rPr>
              <a:t>滥用者所</a:t>
            </a:r>
            <a:r>
              <a:rPr lang="zh-CN" altLang="zh-CN" sz="1050" dirty="0">
                <a:solidFill>
                  <a:srgbClr val="002060"/>
                </a:solidFill>
                <a:latin typeface="微软雅黑" panose="020B0503020204020204" pitchFamily="34" charset="-122"/>
                <a:ea typeface="微软雅黑" panose="020B0503020204020204" pitchFamily="34" charset="-122"/>
              </a:rPr>
              <a:t>需要的足量的药物</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zh-CN" sz="1050" dirty="0">
                <a:solidFill>
                  <a:srgbClr val="002060"/>
                </a:solidFill>
                <a:latin typeface="微软雅黑" panose="020B0503020204020204" pitchFamily="34" charset="-122"/>
                <a:ea typeface="微软雅黑" panose="020B0503020204020204" pitchFamily="34" charset="-122"/>
              </a:rPr>
              <a:t>对共聚微球进行物理处理后再提取：滥用者即使对颗粒进行物理破坏，仍然无法获得</a:t>
            </a:r>
            <a:r>
              <a:rPr lang="zh-CN" altLang="en-US" sz="1050" dirty="0">
                <a:solidFill>
                  <a:srgbClr val="002060"/>
                </a:solidFill>
                <a:latin typeface="微软雅黑" panose="020B0503020204020204" pitchFamily="34" charset="-122"/>
                <a:ea typeface="微软雅黑" panose="020B0503020204020204" pitchFamily="34" charset="-122"/>
              </a:rPr>
              <a:t>所</a:t>
            </a:r>
            <a:r>
              <a:rPr lang="zh-CN" altLang="zh-CN" sz="1050" dirty="0">
                <a:solidFill>
                  <a:srgbClr val="002060"/>
                </a:solidFill>
                <a:latin typeface="微软雅黑" panose="020B0503020204020204" pitchFamily="34" charset="-122"/>
                <a:ea typeface="微软雅黑" panose="020B0503020204020204" pitchFamily="34" charset="-122"/>
              </a:rPr>
              <a:t>需要的药物</a:t>
            </a:r>
            <a:endParaRPr lang="en-US" altLang="zh-CN" sz="1050" dirty="0">
              <a:solidFill>
                <a:srgbClr val="002060"/>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D32ED3E3-8D79-0334-2A1F-4C2F43C7FD8E}"/>
              </a:ext>
            </a:extLst>
          </p:cNvPr>
          <p:cNvSpPr txBox="1"/>
          <p:nvPr/>
        </p:nvSpPr>
        <p:spPr>
          <a:xfrm>
            <a:off x="2098458" y="1207162"/>
            <a:ext cx="2668523"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固有的防处理特性，有效防止滥用</a:t>
            </a:r>
          </a:p>
        </p:txBody>
      </p:sp>
      <p:grpSp>
        <p:nvGrpSpPr>
          <p:cNvPr id="17" name="组合 16">
            <a:extLst>
              <a:ext uri="{FF2B5EF4-FFF2-40B4-BE49-F238E27FC236}">
                <a16:creationId xmlns:a16="http://schemas.microsoft.com/office/drawing/2014/main" id="{170A5FF6-5F25-C9E6-7E58-EF398D0C3BF7}"/>
              </a:ext>
            </a:extLst>
          </p:cNvPr>
          <p:cNvGrpSpPr/>
          <p:nvPr/>
        </p:nvGrpSpPr>
        <p:grpSpPr>
          <a:xfrm>
            <a:off x="1903751" y="2405656"/>
            <a:ext cx="6910301" cy="594048"/>
            <a:chOff x="1903752" y="2128657"/>
            <a:chExt cx="6910301" cy="594048"/>
          </a:xfrm>
        </p:grpSpPr>
        <p:cxnSp>
          <p:nvCxnSpPr>
            <p:cNvPr id="7" name="直接连接符 6">
              <a:extLst>
                <a:ext uri="{FF2B5EF4-FFF2-40B4-BE49-F238E27FC236}">
                  <a16:creationId xmlns:a16="http://schemas.microsoft.com/office/drawing/2014/main" id="{35426A2D-10AC-088F-AC9A-1967A82E6709}"/>
                </a:ext>
              </a:extLst>
            </p:cNvPr>
            <p:cNvCxnSpPr>
              <a:cxnSpLocks/>
            </p:cNvCxnSpPr>
            <p:nvPr/>
          </p:nvCxnSpPr>
          <p:spPr>
            <a:xfrm>
              <a:off x="1903752" y="2267156"/>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12" name="文本框 11">
              <a:extLst>
                <a:ext uri="{FF2B5EF4-FFF2-40B4-BE49-F238E27FC236}">
                  <a16:creationId xmlns:a16="http://schemas.microsoft.com/office/drawing/2014/main" id="{03B39304-C57E-0266-E623-DD0C04488BFC}"/>
                </a:ext>
              </a:extLst>
            </p:cNvPr>
            <p:cNvSpPr txBox="1"/>
            <p:nvPr/>
          </p:nvSpPr>
          <p:spPr>
            <a:xfrm>
              <a:off x="2031004" y="2452888"/>
              <a:ext cx="6783049" cy="26981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哌甲酯与阳离子树脂络合形成共聚微球，共聚微球本身较大，注射滥用时会发生堵塞，有效防止注射滥用</a:t>
              </a:r>
            </a:p>
          </p:txBody>
        </p:sp>
        <p:sp>
          <p:nvSpPr>
            <p:cNvPr id="13" name="文本框 12">
              <a:extLst>
                <a:ext uri="{FF2B5EF4-FFF2-40B4-BE49-F238E27FC236}">
                  <a16:creationId xmlns:a16="http://schemas.microsoft.com/office/drawing/2014/main" id="{F6C18A6F-59EB-4E06-913B-3CF49E9D58EF}"/>
                </a:ext>
              </a:extLst>
            </p:cNvPr>
            <p:cNvSpPr txBox="1"/>
            <p:nvPr/>
          </p:nvSpPr>
          <p:spPr>
            <a:xfrm>
              <a:off x="2098458" y="2128657"/>
              <a:ext cx="2668524"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共聚微球颗粒大，不利于注射滥用</a:t>
              </a:r>
            </a:p>
          </p:txBody>
        </p:sp>
      </p:grpSp>
      <p:grpSp>
        <p:nvGrpSpPr>
          <p:cNvPr id="3" name="组合 2">
            <a:extLst>
              <a:ext uri="{FF2B5EF4-FFF2-40B4-BE49-F238E27FC236}">
                <a16:creationId xmlns:a16="http://schemas.microsoft.com/office/drawing/2014/main" id="{79B01470-547D-21A6-83E5-F7AC9C72DA21}"/>
              </a:ext>
            </a:extLst>
          </p:cNvPr>
          <p:cNvGrpSpPr/>
          <p:nvPr/>
        </p:nvGrpSpPr>
        <p:grpSpPr>
          <a:xfrm>
            <a:off x="1918741" y="3050583"/>
            <a:ext cx="6895311" cy="958815"/>
            <a:chOff x="1918742" y="3048113"/>
            <a:chExt cx="6895311" cy="958815"/>
          </a:xfrm>
        </p:grpSpPr>
        <p:cxnSp>
          <p:nvCxnSpPr>
            <p:cNvPr id="6" name="直接连接符 5">
              <a:extLst>
                <a:ext uri="{FF2B5EF4-FFF2-40B4-BE49-F238E27FC236}">
                  <a16:creationId xmlns:a16="http://schemas.microsoft.com/office/drawing/2014/main" id="{50B53606-4173-C65D-775E-8A241EC45292}"/>
                </a:ext>
              </a:extLst>
            </p:cNvPr>
            <p:cNvCxnSpPr>
              <a:cxnSpLocks/>
            </p:cNvCxnSpPr>
            <p:nvPr/>
          </p:nvCxnSpPr>
          <p:spPr>
            <a:xfrm>
              <a:off x="1918742" y="3186612"/>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14" name="文本框 13">
              <a:extLst>
                <a:ext uri="{FF2B5EF4-FFF2-40B4-BE49-F238E27FC236}">
                  <a16:creationId xmlns:a16="http://schemas.microsoft.com/office/drawing/2014/main" id="{E49BF8F6-C2D1-F69B-A652-C4AEC2985B5B}"/>
                </a:ext>
              </a:extLst>
            </p:cNvPr>
            <p:cNvSpPr txBox="1"/>
            <p:nvPr/>
          </p:nvSpPr>
          <p:spPr>
            <a:xfrm>
              <a:off x="2098458" y="3048113"/>
              <a:ext cx="3400642"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缓慢、均衡、持续的释放药物</a:t>
              </a:r>
              <a:r>
                <a:rPr lang="en-US" altLang="zh-CN" sz="1200" b="1" baseline="30000" dirty="0">
                  <a:solidFill>
                    <a:srgbClr val="002F5F"/>
                  </a:solidFill>
                  <a:latin typeface="微软雅黑" panose="020B0503020204020204" pitchFamily="34" charset="-122"/>
                  <a:ea typeface="微软雅黑" panose="020B0503020204020204" pitchFamily="34" charset="-122"/>
                </a:rPr>
                <a:t>2</a:t>
              </a:r>
              <a:r>
                <a:rPr lang="zh-CN" altLang="en-US" sz="1200" b="1" dirty="0">
                  <a:solidFill>
                    <a:srgbClr val="002F5F"/>
                  </a:solidFill>
                  <a:latin typeface="微软雅黑" panose="020B0503020204020204" pitchFamily="34" charset="-122"/>
                  <a:ea typeface="微软雅黑" panose="020B0503020204020204" pitchFamily="34" charset="-122"/>
                </a:rPr>
                <a:t>，减少成瘾可能</a:t>
              </a:r>
            </a:p>
          </p:txBody>
        </p:sp>
        <p:sp>
          <p:nvSpPr>
            <p:cNvPr id="15" name="文本框 14">
              <a:extLst>
                <a:ext uri="{FF2B5EF4-FFF2-40B4-BE49-F238E27FC236}">
                  <a16:creationId xmlns:a16="http://schemas.microsoft.com/office/drawing/2014/main" id="{5D000F7B-35B7-D65C-ECAA-AD1EE91F9B85}"/>
                </a:ext>
              </a:extLst>
            </p:cNvPr>
            <p:cNvSpPr txBox="1"/>
            <p:nvPr/>
          </p:nvSpPr>
          <p:spPr>
            <a:xfrm>
              <a:off x="2031004" y="3349312"/>
              <a:ext cx="6783049" cy="657616"/>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足够慢的速度、足够长的时间和足量但不饱和的药物作用于目标靶点，减少产生“兴奋”或滥用</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减少了给药频率，不利于积累更多的药物。</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减少速释药物吸收的高峰，减少成瘾性</a:t>
              </a:r>
              <a:endParaRPr lang="en-US" altLang="zh-CN" sz="1050" dirty="0">
                <a:solidFill>
                  <a:srgbClr val="002060"/>
                </a:solidFill>
                <a:latin typeface="微软雅黑" panose="020B0503020204020204" pitchFamily="34" charset="-122"/>
                <a:ea typeface="微软雅黑" panose="020B0503020204020204" pitchFamily="34" charset="-122"/>
              </a:endParaRPr>
            </a:p>
          </p:txBody>
        </p:sp>
      </p:grpSp>
      <p:sp>
        <p:nvSpPr>
          <p:cNvPr id="16" name="文本框 15">
            <a:extLst>
              <a:ext uri="{FF2B5EF4-FFF2-40B4-BE49-F238E27FC236}">
                <a16:creationId xmlns:a16="http://schemas.microsoft.com/office/drawing/2014/main" id="{5603170E-B4F5-010C-7DEF-95F9EA44FF81}"/>
              </a:ext>
            </a:extLst>
          </p:cNvPr>
          <p:cNvSpPr txBox="1"/>
          <p:nvPr/>
        </p:nvSpPr>
        <p:spPr>
          <a:xfrm>
            <a:off x="76081" y="1898754"/>
            <a:ext cx="1633613" cy="1567801"/>
          </a:xfrm>
          <a:prstGeom prst="rect">
            <a:avLst/>
          </a:prstGeom>
          <a:noFill/>
        </p:spPr>
        <p:txBody>
          <a:bodyPr wrap="square" lIns="0" tIns="0" rIns="0" bIns="0">
            <a:spAutoFit/>
          </a:bodyPr>
          <a:lstStyle/>
          <a:p>
            <a:pPr marL="285750" indent="-285750" algn="ctr">
              <a:buSzPct val="100000"/>
              <a:buFont typeface="Arial" panose="020B0604020202020204" pitchFamily="34" charset="0"/>
              <a:buChar char="•"/>
            </a:pPr>
            <a:endParaRPr lang="en-US" altLang="zh-CN" sz="1400" b="1" u="sng"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200" b="1" dirty="0">
                <a:solidFill>
                  <a:srgbClr val="00A3E0"/>
                </a:solidFill>
                <a:latin typeface="微软雅黑" panose="020B0503020204020204" pitchFamily="34" charset="-122"/>
                <a:ea typeface="微软雅黑" panose="020B0503020204020204" pitchFamily="34" charset="-122"/>
              </a:rPr>
              <a:t>哌甲酯与聚苯乙烯骨架结合形成</a:t>
            </a:r>
            <a:r>
              <a:rPr lang="zh-CN" altLang="en-US" sz="1200" b="1" dirty="0">
                <a:solidFill>
                  <a:srgbClr val="002F5F"/>
                </a:solidFill>
                <a:latin typeface="微软雅黑" panose="020B0503020204020204" pitchFamily="34" charset="-122"/>
                <a:ea typeface="微软雅黑" panose="020B0503020204020204" pitchFamily="34" charset="-122"/>
              </a:rPr>
              <a:t>共聚微球</a:t>
            </a:r>
            <a:r>
              <a:rPr lang="zh-CN" altLang="en-US" sz="1200" b="1" dirty="0">
                <a:solidFill>
                  <a:srgbClr val="00A3E0"/>
                </a:solidFill>
                <a:latin typeface="微软雅黑" panose="020B0503020204020204" pitchFamily="34" charset="-122"/>
                <a:ea typeface="微软雅黑" panose="020B0503020204020204" pitchFamily="34" charset="-122"/>
              </a:rPr>
              <a:t>，</a:t>
            </a:r>
            <a:endParaRPr lang="en-US" altLang="zh-CN" sz="1200" b="1"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200" b="1" dirty="0">
                <a:solidFill>
                  <a:srgbClr val="00A3E0"/>
                </a:solidFill>
                <a:latin typeface="微软雅黑" panose="020B0503020204020204" pitchFamily="34" charset="-122"/>
                <a:ea typeface="微软雅黑" panose="020B0503020204020204" pitchFamily="34" charset="-122"/>
              </a:rPr>
              <a:t>使用</a:t>
            </a:r>
            <a:r>
              <a:rPr lang="zh-CN" altLang="en-US" sz="1200" b="1" dirty="0">
                <a:solidFill>
                  <a:srgbClr val="002F5F"/>
                </a:solidFill>
                <a:latin typeface="微软雅黑" panose="020B0503020204020204" pitchFamily="34" charset="-122"/>
                <a:ea typeface="微软雅黑" panose="020B0503020204020204" pitchFamily="34" charset="-122"/>
              </a:rPr>
              <a:t>极其坚固和韧性的颗粒包衣材料</a:t>
            </a:r>
            <a:r>
              <a:rPr lang="zh-CN" altLang="en-US" sz="1200" b="1" dirty="0">
                <a:solidFill>
                  <a:srgbClr val="00A3E0"/>
                </a:solidFill>
                <a:latin typeface="微软雅黑" panose="020B0503020204020204" pitchFamily="34" charset="-122"/>
                <a:ea typeface="微软雅黑" panose="020B0503020204020204" pitchFamily="34" charset="-122"/>
              </a:rPr>
              <a:t>进行包衣，</a:t>
            </a:r>
            <a:endParaRPr lang="en-US" altLang="zh-CN" sz="1200" b="1"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200" b="1" dirty="0">
                <a:solidFill>
                  <a:srgbClr val="00A3E0"/>
                </a:solidFill>
                <a:latin typeface="微软雅黑" panose="020B0503020204020204" pitchFamily="34" charset="-122"/>
                <a:ea typeface="微软雅黑" panose="020B0503020204020204" pitchFamily="34" charset="-122"/>
              </a:rPr>
              <a:t>获得</a:t>
            </a:r>
            <a:r>
              <a:rPr lang="zh-CN" altLang="en-US" sz="1200" b="1" dirty="0">
                <a:solidFill>
                  <a:srgbClr val="002F5F"/>
                </a:solidFill>
                <a:latin typeface="微软雅黑" panose="020B0503020204020204" pitchFamily="34" charset="-122"/>
                <a:ea typeface="微软雅黑" panose="020B0503020204020204" pitchFamily="34" charset="-122"/>
              </a:rPr>
              <a:t>独特的溶出特征</a:t>
            </a:r>
            <a:endParaRPr lang="en-US" altLang="zh-CN" sz="1200" b="1" dirty="0">
              <a:solidFill>
                <a:srgbClr val="002F5F"/>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6B3D8A39-99C4-33F4-335A-E2CBA125E1C9}"/>
              </a:ext>
            </a:extLst>
          </p:cNvPr>
          <p:cNvSpPr txBox="1"/>
          <p:nvPr/>
        </p:nvSpPr>
        <p:spPr>
          <a:xfrm>
            <a:off x="5422528" y="4556322"/>
            <a:ext cx="3462564" cy="452432"/>
          </a:xfrm>
          <a:prstGeom prst="rect">
            <a:avLst/>
          </a:prstGeom>
          <a:noFill/>
        </p:spPr>
        <p:txBody>
          <a:bodyPr wrap="square">
            <a:spAutoFit/>
          </a:bodyPr>
          <a:lstStyle/>
          <a:p>
            <a:pPr marL="228600" indent="-228600">
              <a:lnSpc>
                <a:spcPct val="90000"/>
              </a:lnSpc>
              <a:buFontTx/>
              <a:buAutoNum type="arabicPeriod"/>
            </a:pPr>
            <a:r>
              <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rPr>
              <a:t>FDA guidance</a:t>
            </a:r>
            <a:r>
              <a:rPr lang="zh-CN" altLang="en-US" sz="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rPr>
              <a:t>Guidance for industry: General principles for evaluating the abuse deterrence of generic solid oral opioid drug products, November 2017.</a:t>
            </a:r>
          </a:p>
          <a:p>
            <a:pPr marL="228600" indent="-228600">
              <a:lnSpc>
                <a:spcPct val="90000"/>
              </a:lnSpc>
              <a:buFontTx/>
              <a:buAutoNum type="arabicPeriod"/>
            </a:pPr>
            <a:r>
              <a:rPr lang="en-US" altLang="zh-CN" sz="700" kern="100" dirty="0">
                <a:effectLst/>
                <a:latin typeface="Times New Roman" panose="02020603050405020304" pitchFamily="18" charset="0"/>
                <a:ea typeface="宋体" panose="02010600030101010101" pitchFamily="2" charset="-122"/>
              </a:rPr>
              <a:t> Stephen M. Stahl.  Stahl’s essential Psychopharmacology. Fourth Edition</a:t>
            </a:r>
            <a:r>
              <a:rPr lang="en-US" altLang="zh-CN" sz="700" kern="100" dirty="0">
                <a:latin typeface="Times New Roman" panose="02020603050405020304" pitchFamily="18" charset="0"/>
                <a:ea typeface="宋体" panose="02010600030101010101" pitchFamily="2" charset="-122"/>
              </a:rPr>
              <a:t>.</a:t>
            </a:r>
            <a:r>
              <a:rPr lang="zh-CN" altLang="en-US" sz="700" kern="100" dirty="0">
                <a:latin typeface="Times New Roman" panose="02020603050405020304" pitchFamily="18" charset="0"/>
                <a:ea typeface="宋体" panose="02010600030101010101" pitchFamily="2" charset="-122"/>
              </a:rPr>
              <a:t> </a:t>
            </a:r>
            <a:r>
              <a:rPr lang="en-US" altLang="zh-CN" sz="700" kern="100" dirty="0">
                <a:effectLst/>
                <a:latin typeface="Times New Roman" panose="02020603050405020304" pitchFamily="18" charset="0"/>
                <a:ea typeface="宋体" panose="02010600030101010101" pitchFamily="2" charset="-122"/>
              </a:rPr>
              <a:t>Cambridge university press</a:t>
            </a:r>
            <a:endPar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0" name="组合 19">
            <a:extLst>
              <a:ext uri="{FF2B5EF4-FFF2-40B4-BE49-F238E27FC236}">
                <a16:creationId xmlns:a16="http://schemas.microsoft.com/office/drawing/2014/main" id="{C677E63E-B9C0-6F34-1317-5052004C55FF}"/>
              </a:ext>
            </a:extLst>
          </p:cNvPr>
          <p:cNvGrpSpPr/>
          <p:nvPr/>
        </p:nvGrpSpPr>
        <p:grpSpPr>
          <a:xfrm>
            <a:off x="1967376" y="4044239"/>
            <a:ext cx="6846675" cy="546815"/>
            <a:chOff x="1903752" y="2128657"/>
            <a:chExt cx="6846675" cy="546815"/>
          </a:xfrm>
        </p:grpSpPr>
        <p:cxnSp>
          <p:nvCxnSpPr>
            <p:cNvPr id="21" name="直接连接符 20">
              <a:extLst>
                <a:ext uri="{FF2B5EF4-FFF2-40B4-BE49-F238E27FC236}">
                  <a16:creationId xmlns:a16="http://schemas.microsoft.com/office/drawing/2014/main" id="{4ABE3CE4-043F-30E8-9A38-F70020B52864}"/>
                </a:ext>
              </a:extLst>
            </p:cNvPr>
            <p:cNvCxnSpPr>
              <a:cxnSpLocks/>
            </p:cNvCxnSpPr>
            <p:nvPr/>
          </p:nvCxnSpPr>
          <p:spPr>
            <a:xfrm>
              <a:off x="1903752" y="2267156"/>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22" name="文本框 21">
              <a:extLst>
                <a:ext uri="{FF2B5EF4-FFF2-40B4-BE49-F238E27FC236}">
                  <a16:creationId xmlns:a16="http://schemas.microsoft.com/office/drawing/2014/main" id="{68BC1205-E21B-580B-CDC9-53D288265A63}"/>
                </a:ext>
              </a:extLst>
            </p:cNvPr>
            <p:cNvSpPr txBox="1"/>
            <p:nvPr/>
          </p:nvSpPr>
          <p:spPr>
            <a:xfrm>
              <a:off x="1967378" y="2405655"/>
              <a:ext cx="6783049" cy="26981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只有在胃肠道中与胆盐接触，才能释放出游离的药物，有效防止滥用</a:t>
              </a:r>
            </a:p>
          </p:txBody>
        </p:sp>
        <p:sp>
          <p:nvSpPr>
            <p:cNvPr id="23" name="文本框 22">
              <a:extLst>
                <a:ext uri="{FF2B5EF4-FFF2-40B4-BE49-F238E27FC236}">
                  <a16:creationId xmlns:a16="http://schemas.microsoft.com/office/drawing/2014/main" id="{A7F8719C-B1C8-478C-EBC4-3C10A40CE724}"/>
                </a:ext>
              </a:extLst>
            </p:cNvPr>
            <p:cNvSpPr txBox="1"/>
            <p:nvPr/>
          </p:nvSpPr>
          <p:spPr>
            <a:xfrm>
              <a:off x="2098458" y="2128657"/>
              <a:ext cx="2668524"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体内特定环境下才能释放，减少滥用</a:t>
              </a:r>
            </a:p>
          </p:txBody>
        </p:sp>
      </p:grpSp>
      <p:sp>
        <p:nvSpPr>
          <p:cNvPr id="5" name="矩形 4">
            <a:extLst>
              <a:ext uri="{FF2B5EF4-FFF2-40B4-BE49-F238E27FC236}">
                <a16:creationId xmlns:a16="http://schemas.microsoft.com/office/drawing/2014/main" id="{4A55C6CE-935B-887F-C094-2A5FFEB5B31A}"/>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安全性</a:t>
            </a:r>
          </a:p>
        </p:txBody>
      </p:sp>
      <p:sp>
        <p:nvSpPr>
          <p:cNvPr id="25" name="文本框 24">
            <a:extLst>
              <a:ext uri="{FF2B5EF4-FFF2-40B4-BE49-F238E27FC236}">
                <a16:creationId xmlns:a16="http://schemas.microsoft.com/office/drawing/2014/main" id="{3D90B0FF-F907-8771-3305-B7115A316B15}"/>
              </a:ext>
            </a:extLst>
          </p:cNvPr>
          <p:cNvSpPr txBox="1"/>
          <p:nvPr/>
        </p:nvSpPr>
        <p:spPr>
          <a:xfrm>
            <a:off x="621664" y="756123"/>
            <a:ext cx="7900671" cy="307777"/>
          </a:xfrm>
          <a:prstGeom prst="rect">
            <a:avLst/>
          </a:prstGeom>
          <a:noFill/>
        </p:spPr>
        <p:txBody>
          <a:bodyPr wrap="square" rtlCol="0">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一类精神药品因具有一定的成瘾性，可能被滥用，由此带来严重的个人健康、公共卫生和社会问题</a:t>
            </a:r>
          </a:p>
        </p:txBody>
      </p:sp>
      <p:sp>
        <p:nvSpPr>
          <p:cNvPr id="24" name="文本框 23">
            <a:extLst>
              <a:ext uri="{FF2B5EF4-FFF2-40B4-BE49-F238E27FC236}">
                <a16:creationId xmlns:a16="http://schemas.microsoft.com/office/drawing/2014/main" id="{3D007055-655E-3DEC-EDBD-A4E34E40A906}"/>
              </a:ext>
            </a:extLst>
          </p:cNvPr>
          <p:cNvSpPr txBox="1"/>
          <p:nvPr/>
        </p:nvSpPr>
        <p:spPr>
          <a:xfrm>
            <a:off x="3098468" y="4877370"/>
            <a:ext cx="2400631" cy="276999"/>
          </a:xfrm>
          <a:prstGeom prst="rect">
            <a:avLst/>
          </a:prstGeom>
          <a:solidFill>
            <a:schemeClr val="bg1"/>
          </a:solidFill>
        </p:spPr>
        <p:txBody>
          <a:bodyPr wrap="square" rtlCol="0">
            <a:spAutoFit/>
          </a:bodyPr>
          <a:lstStyle/>
          <a:p>
            <a:r>
              <a:rPr kumimoji="1" lang="en-US" altLang="zh-CN" sz="1200" dirty="0"/>
              <a:t>2026</a:t>
            </a:r>
            <a:r>
              <a:rPr kumimoji="1" lang="zh-CN" altLang="en-US" sz="1200" dirty="0"/>
              <a:t>国家医保药品目录调整申报</a:t>
            </a:r>
          </a:p>
        </p:txBody>
      </p:sp>
    </p:spTree>
    <p:extLst>
      <p:ext uri="{BB962C8B-B14F-4D97-AF65-F5344CB8AC3E}">
        <p14:creationId xmlns:p14="http://schemas.microsoft.com/office/powerpoint/2010/main" val="306362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对象 11" hidden="1">
            <a:extLst>
              <a:ext uri="{FF2B5EF4-FFF2-40B4-BE49-F238E27FC236}">
                <a16:creationId xmlns:a16="http://schemas.microsoft.com/office/drawing/2014/main" id="{F96086F9-14F7-0202-20F8-F90562A9ED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3" imgH="476" progId="TCLayout.ActiveDocument.1">
                  <p:embed/>
                </p:oleObj>
              </mc:Choice>
              <mc:Fallback>
                <p:oleObj name="think-cell 幻灯片" r:id="rId3" imgW="473" imgH="476" progId="TCLayout.ActiveDocument.1">
                  <p:embed/>
                  <p:pic>
                    <p:nvPicPr>
                      <p:cNvPr id="12" name="对象 11" hidden="1">
                        <a:extLst>
                          <a:ext uri="{FF2B5EF4-FFF2-40B4-BE49-F238E27FC236}">
                            <a16:creationId xmlns:a16="http://schemas.microsoft.com/office/drawing/2014/main" id="{F96086F9-14F7-0202-20F8-F90562A9ED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2E97135C-34E0-9909-20B2-A975DE8A089B}"/>
              </a:ext>
            </a:extLst>
          </p:cNvPr>
          <p:cNvSpPr>
            <a:spLocks noGrp="1"/>
          </p:cNvSpPr>
          <p:nvPr>
            <p:ph type="sldNum" sz="quarter" idx="4"/>
          </p:nvPr>
        </p:nvSpPr>
        <p:spPr/>
        <p:txBody>
          <a:bodyPr/>
          <a:lstStyle/>
          <a:p>
            <a:fld id="{3C4F54F3-C349-4609-AFEE-01462D5C7942}" type="slidenum">
              <a:rPr lang="en-GB" smtClean="0">
                <a:solidFill>
                  <a:srgbClr val="000000"/>
                </a:solidFill>
              </a:rPr>
              <a:pPr/>
              <a:t>7</a:t>
            </a:fld>
            <a:endParaRPr lang="en-GB" dirty="0">
              <a:solidFill>
                <a:srgbClr val="000000"/>
              </a:solidFill>
            </a:endParaRPr>
          </a:p>
        </p:txBody>
      </p:sp>
      <p:sp>
        <p:nvSpPr>
          <p:cNvPr id="4" name="标题 3">
            <a:extLst>
              <a:ext uri="{FF2B5EF4-FFF2-40B4-BE49-F238E27FC236}">
                <a16:creationId xmlns:a16="http://schemas.microsoft.com/office/drawing/2014/main" id="{E380122D-4C82-9C25-7D93-355EBD90884E}"/>
              </a:ext>
            </a:extLst>
          </p:cNvPr>
          <p:cNvSpPr>
            <a:spLocks noGrp="1"/>
          </p:cNvSpPr>
          <p:nvPr>
            <p:ph type="title"/>
          </p:nvPr>
        </p:nvSpPr>
        <p:spPr>
          <a:xfrm>
            <a:off x="237063" y="127285"/>
            <a:ext cx="8765651" cy="310500"/>
          </a:xfrm>
        </p:spPr>
        <p:txBody>
          <a:bodyPr vert="horz"/>
          <a:lstStyle/>
          <a:p>
            <a:r>
              <a:rPr lang="zh-CN" altLang="en-US" dirty="0">
                <a:latin typeface="微软雅黑" panose="020B0503020204020204" pitchFamily="34" charset="-122"/>
                <a:ea typeface="微软雅黑" panose="020B0503020204020204" pitchFamily="34" charset="-122"/>
              </a:rPr>
              <a:t>国内外指南</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共识推荐</a:t>
            </a:r>
          </a:p>
        </p:txBody>
      </p:sp>
      <p:graphicFrame>
        <p:nvGraphicFramePr>
          <p:cNvPr id="6" name="表格 5">
            <a:extLst>
              <a:ext uri="{FF2B5EF4-FFF2-40B4-BE49-F238E27FC236}">
                <a16:creationId xmlns:a16="http://schemas.microsoft.com/office/drawing/2014/main" id="{B3305C3A-FFED-A1B8-0777-1DF9A63A72EC}"/>
              </a:ext>
            </a:extLst>
          </p:cNvPr>
          <p:cNvGraphicFramePr>
            <a:graphicFrameLocks noGrp="1"/>
          </p:cNvGraphicFramePr>
          <p:nvPr>
            <p:extLst>
              <p:ext uri="{D42A27DB-BD31-4B8C-83A1-F6EECF244321}">
                <p14:modId xmlns:p14="http://schemas.microsoft.com/office/powerpoint/2010/main" val="2847810926"/>
              </p:ext>
            </p:extLst>
          </p:nvPr>
        </p:nvGraphicFramePr>
        <p:xfrm>
          <a:off x="659566" y="1526124"/>
          <a:ext cx="7620833" cy="2508646"/>
        </p:xfrm>
        <a:graphic>
          <a:graphicData uri="http://schemas.openxmlformats.org/drawingml/2006/table">
            <a:tbl>
              <a:tblPr/>
              <a:tblGrid>
                <a:gridCol w="3371160">
                  <a:extLst>
                    <a:ext uri="{9D8B030D-6E8A-4147-A177-3AD203B41FA5}">
                      <a16:colId xmlns:a16="http://schemas.microsoft.com/office/drawing/2014/main" val="411579924"/>
                    </a:ext>
                  </a:extLst>
                </a:gridCol>
                <a:gridCol w="4249673">
                  <a:extLst>
                    <a:ext uri="{9D8B030D-6E8A-4147-A177-3AD203B41FA5}">
                      <a16:colId xmlns:a16="http://schemas.microsoft.com/office/drawing/2014/main" val="3212374385"/>
                    </a:ext>
                  </a:extLst>
                </a:gridCol>
              </a:tblGrid>
              <a:tr h="334378">
                <a:tc>
                  <a:txBody>
                    <a:body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临床指南</a:t>
                      </a:r>
                      <a:r>
                        <a:rPr lang="en-US" altLang="zh-CN" sz="1200" b="1"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诊疗规范推荐情况</a:t>
                      </a:r>
                      <a:endParaRPr lang="en-US" alt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3E0"/>
                    </a:solidFill>
                  </a:tcPr>
                </a:tc>
                <a:tc>
                  <a:txBody>
                    <a:bodyPr/>
                    <a:lstStyle/>
                    <a:p>
                      <a:pPr algn="ctr" fontAlgn="ctr"/>
                      <a:r>
                        <a:rPr lang="zh-CN" altLang="en-US" sz="1200" b="1" i="0" u="none" strike="noStrike" kern="1200" dirty="0">
                          <a:solidFill>
                            <a:schemeClr val="bg1"/>
                          </a:solidFill>
                          <a:effectLst/>
                          <a:latin typeface="微软雅黑" panose="020B0503020204020204" pitchFamily="34" charset="-122"/>
                          <a:ea typeface="微软雅黑" panose="020B0503020204020204" pitchFamily="34" charset="-122"/>
                          <a:cs typeface="+mn-cs"/>
                        </a:rPr>
                        <a:t>推荐内容</a:t>
                      </a: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3E0"/>
                    </a:solidFill>
                  </a:tcPr>
                </a:tc>
                <a:extLst>
                  <a:ext uri="{0D108BD9-81ED-4DB2-BD59-A6C34878D82A}">
                    <a16:rowId xmlns:a16="http://schemas.microsoft.com/office/drawing/2014/main" val="1353053845"/>
                  </a:ext>
                </a:extLst>
              </a:tr>
              <a:tr h="347072">
                <a:tc>
                  <a:txBody>
                    <a:bodyPr/>
                    <a:lstStyle/>
                    <a:p>
                      <a:pPr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2015</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防治指南</a:t>
                      </a:r>
                      <a:endPar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主要推荐治疗药物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11810"/>
                  </a:ext>
                </a:extLst>
              </a:tr>
              <a:tr h="402387">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2019</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AAP</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临床实践指南</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治疗</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证据最多、治疗效果最好的药物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23594"/>
                  </a:ext>
                </a:extLst>
              </a:tr>
              <a:tr h="402387">
                <a:tc>
                  <a:txBody>
                    <a:bodyPr/>
                    <a:lstStyle/>
                    <a:p>
                      <a:pPr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2020</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年精神障碍诊疗规范</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zh-CN" altLang="en-US" sz="1050" b="1" kern="1200" dirty="0">
                          <a:solidFill>
                            <a:srgbClr val="C00000"/>
                          </a:solidFill>
                          <a:latin typeface="微软雅黑" panose="020B0503020204020204" pitchFamily="34" charset="-122"/>
                          <a:ea typeface="微软雅黑" panose="020B0503020204020204" pitchFamily="34" charset="-122"/>
                          <a:cs typeface="+mn-cs"/>
                        </a:rPr>
                        <a:t>  </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推荐的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第一位的治疗药物，</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建议</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小剂量开始逐渐增加，需要个体化滴定</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497426"/>
                  </a:ext>
                </a:extLst>
              </a:tr>
              <a:tr h="219956">
                <a:tc>
                  <a:txBody>
                    <a:bodyPr/>
                    <a:lstStyle/>
                    <a:p>
                      <a:pPr marL="87313" indent="-87313"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2020</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年中国注意缺陷多动障碍早期识别、规范诊断和治疗的儿童专家共识</a:t>
                      </a:r>
                      <a:endPar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defTabSz="457200" rtl="0" eaLnBrk="1" fontAlgn="ctr" latinLnBrk="0" hangingPunct="1">
                        <a:lnSpc>
                          <a:spcPct val="120000"/>
                        </a:lnSpc>
                        <a:buFontTx/>
                        <a:buNone/>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一线治疗药物，</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注意</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逐步增加剂量</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以达到</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最佳剂量</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858737"/>
                  </a:ext>
                </a:extLst>
              </a:tr>
              <a:tr h="347072">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2021</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年世界</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联盟共识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哌甲酯</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在治疗儿童和青少年</a:t>
                      </a:r>
                      <a:r>
                        <a:rPr lang="en-US" altLang="zh-CN" sz="1050" b="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时具有</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最佳获益风险比</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08764"/>
                  </a:ext>
                </a:extLst>
              </a:tr>
              <a:tr h="347072">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2023</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年中国成人</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诊断和治疗专家共识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成人</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的一线治疗药物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620523"/>
                  </a:ext>
                </a:extLst>
              </a:tr>
            </a:tbl>
          </a:graphicData>
        </a:graphic>
      </p:graphicFrame>
      <p:sp>
        <p:nvSpPr>
          <p:cNvPr id="9" name="文本框 8">
            <a:extLst>
              <a:ext uri="{FF2B5EF4-FFF2-40B4-BE49-F238E27FC236}">
                <a16:creationId xmlns:a16="http://schemas.microsoft.com/office/drawing/2014/main" id="{1E79CC6A-03D6-7F82-60E4-87B1F25771C3}"/>
              </a:ext>
            </a:extLst>
          </p:cNvPr>
          <p:cNvSpPr txBox="1"/>
          <p:nvPr/>
        </p:nvSpPr>
        <p:spPr>
          <a:xfrm>
            <a:off x="5379094" y="4096771"/>
            <a:ext cx="2628629" cy="230832"/>
          </a:xfrm>
          <a:prstGeom prst="rect">
            <a:avLst/>
          </a:prstGeom>
          <a:noFill/>
        </p:spPr>
        <p:txBody>
          <a:bodyPr wrap="square">
            <a:spAutoFit/>
          </a:bodyPr>
          <a:lstStyle/>
          <a:p>
            <a:r>
              <a:rPr lang="en-US" altLang="zh-CN" sz="900" dirty="0">
                <a:latin typeface="微软雅黑" panose="020B0503020204020204" pitchFamily="34" charset="-122"/>
                <a:ea typeface="微软雅黑" panose="020B0503020204020204" pitchFamily="34" charset="-122"/>
              </a:rPr>
              <a:t>ADHD: </a:t>
            </a:r>
            <a:r>
              <a:rPr lang="zh-CN" altLang="en-US" sz="900" dirty="0">
                <a:latin typeface="微软雅黑" panose="020B0503020204020204" pitchFamily="34" charset="-122"/>
                <a:ea typeface="微软雅黑" panose="020B0503020204020204" pitchFamily="34" charset="-122"/>
              </a:rPr>
              <a:t>注意缺陷多动障碍</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 </a:t>
            </a:r>
            <a:r>
              <a:rPr lang="en-US" altLang="zh-CN" sz="900" dirty="0">
                <a:latin typeface="微软雅黑" panose="020B0503020204020204" pitchFamily="34" charset="-122"/>
                <a:ea typeface="微软雅黑" panose="020B0503020204020204" pitchFamily="34" charset="-122"/>
              </a:rPr>
              <a:t>AAP: </a:t>
            </a:r>
            <a:r>
              <a:rPr lang="zh-CN" altLang="en-US" sz="900" dirty="0">
                <a:latin typeface="微软雅黑" panose="020B0503020204020204" pitchFamily="34" charset="-122"/>
                <a:ea typeface="微软雅黑" panose="020B0503020204020204" pitchFamily="34" charset="-122"/>
              </a:rPr>
              <a:t>美国儿科学会</a:t>
            </a:r>
          </a:p>
        </p:txBody>
      </p:sp>
      <p:sp>
        <p:nvSpPr>
          <p:cNvPr id="11" name="文本框 10">
            <a:extLst>
              <a:ext uri="{FF2B5EF4-FFF2-40B4-BE49-F238E27FC236}">
                <a16:creationId xmlns:a16="http://schemas.microsoft.com/office/drawing/2014/main" id="{48E989F2-E899-521F-D497-F31A9983C187}"/>
              </a:ext>
            </a:extLst>
          </p:cNvPr>
          <p:cNvSpPr txBox="1"/>
          <p:nvPr/>
        </p:nvSpPr>
        <p:spPr>
          <a:xfrm>
            <a:off x="608412" y="931313"/>
            <a:ext cx="7671987" cy="523220"/>
          </a:xfrm>
          <a:prstGeom prst="rect">
            <a:avLst/>
          </a:prstGeom>
          <a:noFill/>
        </p:spPr>
        <p:txBody>
          <a:bodyPr wrap="square">
            <a:spAutoFit/>
          </a:bodyPr>
          <a:lstStyle/>
          <a:p>
            <a:r>
              <a:rPr lang="zh-CN" altLang="en-US" sz="1400" b="1" u="sng" dirty="0">
                <a:solidFill>
                  <a:srgbClr val="002060"/>
                </a:solidFill>
                <a:latin typeface="微软雅黑" panose="020B0503020204020204" pitchFamily="34" charset="-122"/>
                <a:ea typeface="微软雅黑" panose="020B0503020204020204" pitchFamily="34" charset="-122"/>
              </a:rPr>
              <a:t>哌甲酯是国内外指南或共识一致推荐的</a:t>
            </a:r>
            <a:r>
              <a:rPr lang="en-US" altLang="zh-CN" sz="1400" b="1" u="sng" dirty="0">
                <a:solidFill>
                  <a:srgbClr val="002060"/>
                </a:solidFill>
                <a:latin typeface="微软雅黑" panose="020B0503020204020204" pitchFamily="34" charset="-122"/>
                <a:ea typeface="微软雅黑" panose="020B0503020204020204" pitchFamily="34" charset="-122"/>
              </a:rPr>
              <a:t>ADHD</a:t>
            </a:r>
            <a:r>
              <a:rPr lang="zh-CN" altLang="en-US" sz="1400" b="1" u="sng" dirty="0">
                <a:solidFill>
                  <a:srgbClr val="002060"/>
                </a:solidFill>
                <a:latin typeface="微软雅黑" panose="020B0503020204020204" pitchFamily="34" charset="-122"/>
                <a:ea typeface="微软雅黑" panose="020B0503020204020204" pitchFamily="34" charset="-122"/>
              </a:rPr>
              <a:t>的一线治疗，</a:t>
            </a:r>
            <a:r>
              <a:rPr lang="zh-CN" altLang="en-US" sz="1400" b="1" u="sng" dirty="0">
                <a:solidFill>
                  <a:srgbClr val="FF0000"/>
                </a:solidFill>
                <a:latin typeface="微软雅黑" panose="020B0503020204020204" pitchFamily="34" charset="-122"/>
                <a:ea typeface="微软雅黑" panose="020B0503020204020204" pitchFamily="34" charset="-122"/>
              </a:rPr>
              <a:t>个体化剂量调整得到权威指南的一致认可，而国内目前的药物无法有效实现</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CF38203A-3EA0-C847-078B-70958DA42BE1}"/>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
        <p:nvSpPr>
          <p:cNvPr id="5" name="文本框 4">
            <a:extLst>
              <a:ext uri="{FF2B5EF4-FFF2-40B4-BE49-F238E27FC236}">
                <a16:creationId xmlns:a16="http://schemas.microsoft.com/office/drawing/2014/main" id="{D6AE4B93-EF1C-27DA-C575-157DC68CE38A}"/>
              </a:ext>
            </a:extLst>
          </p:cNvPr>
          <p:cNvSpPr txBox="1"/>
          <p:nvPr/>
        </p:nvSpPr>
        <p:spPr>
          <a:xfrm>
            <a:off x="3371684" y="4857603"/>
            <a:ext cx="2400631" cy="276999"/>
          </a:xfrm>
          <a:prstGeom prst="rect">
            <a:avLst/>
          </a:prstGeom>
          <a:solidFill>
            <a:schemeClr val="bg1"/>
          </a:solidFill>
        </p:spPr>
        <p:txBody>
          <a:bodyPr wrap="square" rtlCol="0">
            <a:spAutoFit/>
          </a:bodyPr>
          <a:lstStyle/>
          <a:p>
            <a:r>
              <a:rPr kumimoji="1" lang="en-US" altLang="zh-CN" sz="1200" dirty="0"/>
              <a:t>2026</a:t>
            </a:r>
            <a:r>
              <a:rPr kumimoji="1" lang="zh-CN" altLang="en-US" sz="1200" dirty="0"/>
              <a:t>国家医保药品目录调整申报</a:t>
            </a:r>
          </a:p>
        </p:txBody>
      </p:sp>
    </p:spTree>
    <p:extLst>
      <p:ext uri="{BB962C8B-B14F-4D97-AF65-F5344CB8AC3E}">
        <p14:creationId xmlns:p14="http://schemas.microsoft.com/office/powerpoint/2010/main" val="176787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913952D-ABD0-01CD-D7DD-C1EC789A73D2}"/>
              </a:ext>
            </a:extLst>
          </p:cNvPr>
          <p:cNvSpPr>
            <a:spLocks noGrp="1"/>
          </p:cNvSpPr>
          <p:nvPr>
            <p:ph type="sldNum" sz="quarter" idx="4"/>
          </p:nvPr>
        </p:nvSpPr>
        <p:spPr/>
        <p:txBody>
          <a:bodyPr/>
          <a:lstStyle/>
          <a:p>
            <a:fld id="{3C4F54F3-C349-4609-AFEE-01462D5C7942}" type="slidenum">
              <a:rPr lang="en-GB" smtClean="0">
                <a:solidFill>
                  <a:srgbClr val="000000"/>
                </a:solidFill>
              </a:rPr>
              <a:pPr/>
              <a:t>8</a:t>
            </a:fld>
            <a:endParaRPr lang="en-GB" dirty="0">
              <a:solidFill>
                <a:srgbClr val="000000"/>
              </a:solidFill>
            </a:endParaRPr>
          </a:p>
        </p:txBody>
      </p:sp>
      <p:sp>
        <p:nvSpPr>
          <p:cNvPr id="4" name="标题 3">
            <a:extLst>
              <a:ext uri="{FF2B5EF4-FFF2-40B4-BE49-F238E27FC236}">
                <a16:creationId xmlns:a16="http://schemas.microsoft.com/office/drawing/2014/main" id="{D7EAAD82-3949-569A-2403-E877357EAC7E}"/>
              </a:ext>
            </a:extLst>
          </p:cNvPr>
          <p:cNvSpPr>
            <a:spLocks noGrp="1"/>
          </p:cNvSpPr>
          <p:nvPr>
            <p:ph type="title"/>
          </p:nvPr>
        </p:nvSpPr>
        <p:spPr/>
        <p:txBody>
          <a:bodyPr/>
          <a:lstStyle/>
          <a:p>
            <a:r>
              <a:rPr lang="zh-CN" altLang="en-US" sz="1800" dirty="0">
                <a:latin typeface="微软雅黑" panose="020B0503020204020204" pitchFamily="34" charset="-122"/>
                <a:ea typeface="微软雅黑" panose="020B0503020204020204" pitchFamily="34" charset="-122"/>
              </a:rPr>
              <a:t>盐酸哌甲酯缓释咀嚼片起效快、作用持久，显著改善核心症状</a:t>
            </a:r>
            <a:endParaRPr lang="en-US" altLang="zh-CN" sz="1800" dirty="0">
              <a:latin typeface="微软雅黑" panose="020B0503020204020204" pitchFamily="34" charset="-122"/>
              <a:ea typeface="微软雅黑" panose="020B0503020204020204" pitchFamily="34" charset="-122"/>
            </a:endParaRPr>
          </a:p>
        </p:txBody>
      </p:sp>
      <p:sp>
        <p:nvSpPr>
          <p:cNvPr id="5" name="矩形: 圆角 4">
            <a:extLst>
              <a:ext uri="{FF2B5EF4-FFF2-40B4-BE49-F238E27FC236}">
                <a16:creationId xmlns:a16="http://schemas.microsoft.com/office/drawing/2014/main" id="{389F7D19-4AED-D9AD-126E-B37B96611254}"/>
              </a:ext>
            </a:extLst>
          </p:cNvPr>
          <p:cNvSpPr/>
          <p:nvPr/>
        </p:nvSpPr>
        <p:spPr>
          <a:xfrm>
            <a:off x="324000" y="828000"/>
            <a:ext cx="8414745" cy="414098"/>
          </a:xfrm>
          <a:prstGeom prst="roundRect">
            <a:avLst/>
          </a:prstGeom>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gn="ctr"/>
            <a:r>
              <a:rPr lang="zh-CN" altLang="en-US" sz="1600" dirty="0">
                <a:latin typeface="微软雅黑" panose="020B0503020204020204" pitchFamily="34" charset="-122"/>
                <a:ea typeface="微软雅黑" panose="020B0503020204020204" pitchFamily="34" charset="-122"/>
              </a:rPr>
              <a:t>盐酸哌甲酯缓释咀嚼片</a:t>
            </a:r>
            <a:r>
              <a:rPr lang="en-US" altLang="zh-CN" sz="1600" dirty="0">
                <a:latin typeface="微软雅黑" panose="020B0503020204020204" pitchFamily="34" charset="-122"/>
                <a:ea typeface="微软雅黑" panose="020B0503020204020204" pitchFamily="34" charset="-122"/>
              </a:rPr>
              <a:t>45</a:t>
            </a:r>
            <a:r>
              <a:rPr lang="zh-CN" altLang="en-US" sz="1600" dirty="0">
                <a:latin typeface="微软雅黑" panose="020B0503020204020204" pitchFamily="34" charset="-122"/>
                <a:ea typeface="微软雅黑" panose="020B0503020204020204" pitchFamily="34" charset="-122"/>
              </a:rPr>
              <a:t>分钟起效，持续</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小时以上，显著改善</a:t>
            </a:r>
            <a:r>
              <a:rPr lang="en-US" altLang="zh-CN" sz="1600" dirty="0">
                <a:latin typeface="微软雅黑" panose="020B0503020204020204" pitchFamily="34" charset="-122"/>
                <a:ea typeface="微软雅黑" panose="020B0503020204020204" pitchFamily="34" charset="-122"/>
              </a:rPr>
              <a:t>ADHD</a:t>
            </a:r>
            <a:r>
              <a:rPr lang="zh-CN" altLang="en-US" sz="1600" dirty="0">
                <a:latin typeface="微软雅黑" panose="020B0503020204020204" pitchFamily="34" charset="-122"/>
                <a:ea typeface="微软雅黑" panose="020B0503020204020204" pitchFamily="34" charset="-122"/>
              </a:rPr>
              <a:t>患者核心症状</a:t>
            </a:r>
          </a:p>
        </p:txBody>
      </p:sp>
      <p:sp>
        <p:nvSpPr>
          <p:cNvPr id="3" name="文本框 2">
            <a:extLst>
              <a:ext uri="{FF2B5EF4-FFF2-40B4-BE49-F238E27FC236}">
                <a16:creationId xmlns:a16="http://schemas.microsoft.com/office/drawing/2014/main" id="{05D64D12-5F34-741B-6CD2-16C77F9A4FDE}"/>
              </a:ext>
            </a:extLst>
          </p:cNvPr>
          <p:cNvSpPr txBox="1"/>
          <p:nvPr/>
        </p:nvSpPr>
        <p:spPr>
          <a:xfrm>
            <a:off x="369254" y="4112019"/>
            <a:ext cx="8414745" cy="553998"/>
          </a:xfrm>
          <a:prstGeom prst="rect">
            <a:avLst/>
          </a:prstGeom>
          <a:noFill/>
          <a:ln>
            <a:solidFill>
              <a:schemeClr val="accent1"/>
            </a:solidFill>
          </a:ln>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一项在</a:t>
            </a:r>
            <a:r>
              <a:rPr lang="en-US" altLang="zh-CN" sz="1000" dirty="0">
                <a:latin typeface="微软雅黑" panose="020B0503020204020204" pitchFamily="34" charset="-122"/>
                <a:ea typeface="微软雅黑" panose="020B0503020204020204" pitchFamily="34" charset="-122"/>
              </a:rPr>
              <a:t>90</a:t>
            </a:r>
            <a:r>
              <a:rPr lang="zh-CN" altLang="en-US" sz="1000" dirty="0">
                <a:latin typeface="微软雅黑" panose="020B0503020204020204" pitchFamily="34" charset="-122"/>
                <a:ea typeface="微软雅黑" panose="020B0503020204020204" pitchFamily="34" charset="-122"/>
              </a:rPr>
              <a:t>例</a:t>
            </a:r>
            <a:r>
              <a:rPr lang="zh-CN" altLang="en-US" sz="1000" spc="0" dirty="0">
                <a:solidFill>
                  <a:srgbClr val="000000"/>
                </a:solidFill>
                <a:latin typeface="微软雅黑" panose="020B0503020204020204" pitchFamily="34" charset="-122"/>
                <a:ea typeface="微软雅黑" panose="020B0503020204020204" pitchFamily="34" charset="-122"/>
                <a:cs typeface="+mn-lt"/>
              </a:rPr>
              <a:t>诊断为</a:t>
            </a:r>
            <a:r>
              <a:rPr lang="en-US" altLang="zh-CN" sz="1000" spc="0" dirty="0">
                <a:solidFill>
                  <a:srgbClr val="000000"/>
                </a:solidFill>
                <a:latin typeface="微软雅黑" panose="020B0503020204020204" pitchFamily="34" charset="-122"/>
                <a:ea typeface="微软雅黑" panose="020B0503020204020204" pitchFamily="34" charset="-122"/>
                <a:cs typeface="+mn-lt"/>
              </a:rPr>
              <a:t>ADHD</a:t>
            </a:r>
            <a:r>
              <a:rPr lang="zh-CN" altLang="en-US" sz="1000" spc="0" dirty="0">
                <a:solidFill>
                  <a:srgbClr val="000000"/>
                </a:solidFill>
                <a:latin typeface="微软雅黑" panose="020B0503020204020204" pitchFamily="34" charset="-122"/>
                <a:ea typeface="微软雅黑" panose="020B0503020204020204" pitchFamily="34" charset="-122"/>
                <a:cs typeface="+mn-lt"/>
              </a:rPr>
              <a:t>的</a:t>
            </a:r>
            <a:r>
              <a:rPr lang="en-US" altLang="zh-CN" sz="1000" spc="0" dirty="0">
                <a:solidFill>
                  <a:srgbClr val="000000"/>
                </a:solidFill>
                <a:latin typeface="微软雅黑" panose="020B0503020204020204" pitchFamily="34" charset="-122"/>
                <a:ea typeface="微软雅黑" panose="020B0503020204020204" pitchFamily="34" charset="-122"/>
                <a:cs typeface="+mn-lt"/>
              </a:rPr>
              <a:t>6-12</a:t>
            </a:r>
            <a:r>
              <a:rPr lang="zh-CN" altLang="en-US" sz="1000" spc="0" dirty="0">
                <a:solidFill>
                  <a:srgbClr val="000000"/>
                </a:solidFill>
                <a:latin typeface="微软雅黑" panose="020B0503020204020204" pitchFamily="34" charset="-122"/>
                <a:ea typeface="微软雅黑" panose="020B0503020204020204" pitchFamily="34" charset="-122"/>
                <a:cs typeface="+mn-lt"/>
              </a:rPr>
              <a:t>岁儿童中进行的随机双盲、安慰剂对照</a:t>
            </a:r>
            <a:r>
              <a:rPr lang="zh-CN" altLang="en-US" sz="1000" dirty="0">
                <a:latin typeface="微软雅黑" panose="020B0503020204020204" pitchFamily="34" charset="-122"/>
                <a:ea typeface="微软雅黑" panose="020B0503020204020204" pitchFamily="34" charset="-122"/>
              </a:rPr>
              <a:t>三期临床研究，评估盐酸哌甲酯缓释咀嚼片在</a:t>
            </a:r>
            <a:r>
              <a:rPr lang="en-US" altLang="zh-CN" sz="1000" dirty="0">
                <a:latin typeface="微软雅黑" panose="020B0503020204020204" pitchFamily="34" charset="-122"/>
                <a:ea typeface="微软雅黑" panose="020B0503020204020204" pitchFamily="34" charset="-122"/>
              </a:rPr>
              <a:t>7</a:t>
            </a:r>
            <a:r>
              <a:rPr lang="zh-CN" altLang="en-US" sz="1000" dirty="0">
                <a:latin typeface="微软雅黑" panose="020B0503020204020204" pitchFamily="34" charset="-122"/>
                <a:ea typeface="微软雅黑" panose="020B0503020204020204" pitchFamily="34" charset="-122"/>
              </a:rPr>
              <a:t>周的治疗后与安慰剂相比</a:t>
            </a:r>
            <a:r>
              <a:rPr lang="zh-CN" altLang="en-US" sz="1000" spc="0" dirty="0">
                <a:solidFill>
                  <a:srgbClr val="000000"/>
                </a:solidFill>
                <a:ea typeface="微软雅黑" panose="020B0503020204020204" pitchFamily="34" charset="-122"/>
                <a:cs typeface="+mn-lt"/>
              </a:rPr>
              <a:t>在实验教室评估日（第</a:t>
            </a:r>
            <a:r>
              <a:rPr lang="en-US" altLang="zh-CN" sz="1000" spc="0" dirty="0">
                <a:solidFill>
                  <a:srgbClr val="000000"/>
                </a:solidFill>
                <a:ea typeface="微软雅黑" panose="020B0503020204020204" pitchFamily="34" charset="-122"/>
                <a:cs typeface="+mn-lt"/>
              </a:rPr>
              <a:t>9</a:t>
            </a:r>
            <a:r>
              <a:rPr lang="zh-CN" altLang="en-US" sz="1000" spc="0" dirty="0">
                <a:solidFill>
                  <a:srgbClr val="000000"/>
                </a:solidFill>
                <a:ea typeface="微软雅黑" panose="020B0503020204020204" pitchFamily="34" charset="-122"/>
                <a:cs typeface="+mn-lt"/>
              </a:rPr>
              <a:t>次访视）所有给药后</a:t>
            </a:r>
            <a:r>
              <a:rPr lang="en-US" altLang="zh-CN" sz="1000" spc="0" dirty="0">
                <a:solidFill>
                  <a:srgbClr val="000000"/>
                </a:solidFill>
                <a:ea typeface="微软雅黑" panose="020B0503020204020204" pitchFamily="34" charset="-122"/>
                <a:cs typeface="+mn-lt"/>
              </a:rPr>
              <a:t>SKAMP</a:t>
            </a:r>
            <a:r>
              <a:rPr lang="zh-CN" altLang="en-US" sz="1000" spc="0" dirty="0">
                <a:solidFill>
                  <a:srgbClr val="000000"/>
                </a:solidFill>
                <a:ea typeface="微软雅黑" panose="020B0503020204020204" pitchFamily="34" charset="-122"/>
                <a:cs typeface="+mn-lt"/>
              </a:rPr>
              <a:t>综合评分模型调整后的平均值。剂量滴定方法：</a:t>
            </a:r>
            <a:r>
              <a:rPr lang="zh-CN" altLang="en-US" sz="1000" dirty="0">
                <a:solidFill>
                  <a:srgbClr val="000000"/>
                </a:solidFill>
                <a:ea typeface="微软雅黑" panose="020B0503020204020204" pitchFamily="34" charset="-122"/>
                <a:cs typeface="+mn-lt"/>
              </a:rPr>
              <a:t>初始剂量每次</a:t>
            </a:r>
            <a:r>
              <a:rPr lang="en-US" altLang="zh-CN" sz="1000" dirty="0">
                <a:solidFill>
                  <a:srgbClr val="000000"/>
                </a:solidFill>
                <a:ea typeface="微软雅黑" panose="020B0503020204020204" pitchFamily="34" charset="-122"/>
                <a:cs typeface="+mn-lt"/>
              </a:rPr>
              <a:t>20 mg</a:t>
            </a:r>
            <a:r>
              <a:rPr lang="zh-CN" altLang="en-US" sz="1000" dirty="0">
                <a:solidFill>
                  <a:srgbClr val="000000"/>
                </a:solidFill>
                <a:ea typeface="微软雅黑" panose="020B0503020204020204" pitchFamily="34" charset="-122"/>
                <a:cs typeface="+mn-lt"/>
              </a:rPr>
              <a:t>，每日上午一次。每周以</a:t>
            </a:r>
            <a:r>
              <a:rPr lang="en-US" altLang="zh-CN" sz="1000" dirty="0">
                <a:solidFill>
                  <a:srgbClr val="000000"/>
                </a:solidFill>
                <a:ea typeface="微软雅黑" panose="020B0503020204020204" pitchFamily="34" charset="-122"/>
                <a:cs typeface="+mn-lt"/>
              </a:rPr>
              <a:t>10-20 mg/</a:t>
            </a:r>
            <a:r>
              <a:rPr lang="zh-CN" altLang="en-US" sz="1000" dirty="0">
                <a:solidFill>
                  <a:srgbClr val="000000"/>
                </a:solidFill>
                <a:ea typeface="微软雅黑" panose="020B0503020204020204" pitchFamily="34" charset="-122"/>
                <a:cs typeface="+mn-lt"/>
              </a:rPr>
              <a:t>日上调或下调一次剂量以达到最优剂量，或直至</a:t>
            </a:r>
            <a:r>
              <a:rPr lang="en-US" altLang="zh-CN" sz="1000" dirty="0">
                <a:solidFill>
                  <a:srgbClr val="000000"/>
                </a:solidFill>
                <a:ea typeface="微软雅黑" panose="020B0503020204020204" pitchFamily="34" charset="-122"/>
                <a:cs typeface="+mn-lt"/>
              </a:rPr>
              <a:t>60 mg/</a:t>
            </a:r>
            <a:r>
              <a:rPr lang="zh-CN" altLang="en-US" sz="1000" dirty="0">
                <a:solidFill>
                  <a:srgbClr val="000000"/>
                </a:solidFill>
                <a:ea typeface="微软雅黑" panose="020B0503020204020204" pitchFamily="34" charset="-122"/>
                <a:cs typeface="+mn-lt"/>
              </a:rPr>
              <a:t>日最大允许剂量。</a:t>
            </a:r>
          </a:p>
        </p:txBody>
      </p:sp>
      <p:pic>
        <p:nvPicPr>
          <p:cNvPr id="6" name="图片 5">
            <a:extLst>
              <a:ext uri="{FF2B5EF4-FFF2-40B4-BE49-F238E27FC236}">
                <a16:creationId xmlns:a16="http://schemas.microsoft.com/office/drawing/2014/main" id="{F8EA216C-0EDC-BD63-74BA-CEC5D99CF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677" y="1532205"/>
            <a:ext cx="4666081" cy="2661311"/>
          </a:xfrm>
          <a:prstGeom prst="rect">
            <a:avLst/>
          </a:prstGeom>
        </p:spPr>
      </p:pic>
      <p:sp>
        <p:nvSpPr>
          <p:cNvPr id="17" name="文本框 16">
            <a:extLst>
              <a:ext uri="{FF2B5EF4-FFF2-40B4-BE49-F238E27FC236}">
                <a16:creationId xmlns:a16="http://schemas.microsoft.com/office/drawing/2014/main" id="{6855A6F4-E428-611B-D4CA-B6798BD5B944}"/>
              </a:ext>
            </a:extLst>
          </p:cNvPr>
          <p:cNvSpPr txBox="1"/>
          <p:nvPr/>
        </p:nvSpPr>
        <p:spPr>
          <a:xfrm>
            <a:off x="5087488" y="4685588"/>
            <a:ext cx="3592587" cy="215444"/>
          </a:xfrm>
          <a:prstGeom prst="rect">
            <a:avLst/>
          </a:prstGeom>
          <a:noFill/>
        </p:spPr>
        <p:txBody>
          <a:bodyPr wrap="square" rtlCol="0">
            <a:spAutoFit/>
          </a:bodyPr>
          <a:lstStyle/>
          <a:p>
            <a:r>
              <a:rPr lang="en-US" altLang="zh-CN" sz="800" dirty="0">
                <a:latin typeface="微软雅黑" panose="020B0503020204020204" pitchFamily="34" charset="-122"/>
                <a:ea typeface="微软雅黑" panose="020B0503020204020204" pitchFamily="34" charset="-122"/>
              </a:rPr>
              <a:t>SKAMP</a:t>
            </a:r>
            <a:r>
              <a:rPr lang="zh-CN" altLang="en-US" sz="800" dirty="0">
                <a:latin typeface="微软雅黑" panose="020B0503020204020204" pitchFamily="34" charset="-122"/>
                <a:ea typeface="微软雅黑" panose="020B0503020204020204" pitchFamily="34" charset="-122"/>
              </a:rPr>
              <a:t>综合评分：</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 Swanson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err="1">
                <a:solidFill>
                  <a:srgbClr val="000000"/>
                </a:solidFill>
                <a:latin typeface="Arial" panose="020B0604020202020204" pitchFamily="34" charset="0"/>
                <a:ea typeface="微软雅黑" panose="020B0503020204020204" pitchFamily="34" charset="-122"/>
                <a:cs typeface="Arial" panose="020B0604020202020204" pitchFamily="34" charset="0"/>
              </a:rPr>
              <a:t>Kotkin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err="1">
                <a:solidFill>
                  <a:srgbClr val="000000"/>
                </a:solidFill>
                <a:latin typeface="Arial" panose="020B0604020202020204" pitchFamily="34" charset="0"/>
                <a:ea typeface="微软雅黑" panose="020B0503020204020204" pitchFamily="34" charset="-122"/>
                <a:cs typeface="Arial" panose="020B0604020202020204" pitchFamily="34" charset="0"/>
              </a:rPr>
              <a:t>Agler</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M-Flynn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和</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Pelham</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评定量表</a:t>
            </a:r>
            <a:endParaRPr lang="zh-CN" altLang="en-US" sz="800" dirty="0">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id="{6E0E9E74-82AF-F33F-8488-FED547AB6FBC}"/>
              </a:ext>
            </a:extLst>
          </p:cNvPr>
          <p:cNvGrpSpPr/>
          <p:nvPr/>
        </p:nvGrpSpPr>
        <p:grpSpPr>
          <a:xfrm>
            <a:off x="5459494" y="2838408"/>
            <a:ext cx="2074138" cy="215268"/>
            <a:chOff x="11190" y="7009"/>
            <a:chExt cx="4549" cy="424"/>
          </a:xfrm>
        </p:grpSpPr>
        <p:sp>
          <p:nvSpPr>
            <p:cNvPr id="22" name="文本框 21">
              <a:extLst>
                <a:ext uri="{FF2B5EF4-FFF2-40B4-BE49-F238E27FC236}">
                  <a16:creationId xmlns:a16="http://schemas.microsoft.com/office/drawing/2014/main" id="{59EAD96B-AF32-91C3-A3FA-F7CE40285821}"/>
                </a:ext>
              </a:extLst>
            </p:cNvPr>
            <p:cNvSpPr txBox="1"/>
            <p:nvPr>
              <p:custDataLst>
                <p:tags r:id="rId2"/>
              </p:custDataLst>
            </p:nvPr>
          </p:nvSpPr>
          <p:spPr>
            <a:xfrm>
              <a:off x="11330" y="7009"/>
              <a:ext cx="4409" cy="424"/>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nchor="t" anchorCtr="0">
              <a:spAutoFit/>
            </a:bodyPr>
            <a:lstStyle/>
            <a:p>
              <a:pPr algn="l"/>
              <a:r>
                <a:rPr sz="800" dirty="0">
                  <a:solidFill>
                    <a:srgbClr val="000000"/>
                  </a:solidFill>
                  <a:latin typeface="微软雅黑" panose="020B0503020204020204" pitchFamily="34" charset="-122"/>
                  <a:ea typeface="微软雅黑" panose="020B0503020204020204" pitchFamily="34" charset="-122"/>
                  <a:cs typeface="Avenir" charset="0"/>
                </a:rPr>
                <a:t>盐酸哌甲酯缓释咀嚼片</a:t>
              </a:r>
              <a:r>
                <a:rPr lang="en-US" sz="800" dirty="0">
                  <a:solidFill>
                    <a:srgbClr val="000000"/>
                  </a:solidFill>
                  <a:latin typeface="微软雅黑" panose="020B0503020204020204" pitchFamily="34" charset="-122"/>
                  <a:ea typeface="微软雅黑" panose="020B0503020204020204" pitchFamily="34" charset="-122"/>
                  <a:cs typeface="Avenir" charset="0"/>
                </a:rPr>
                <a:t>(</a:t>
              </a:r>
              <a:r>
                <a:rPr sz="800" dirty="0">
                  <a:solidFill>
                    <a:srgbClr val="000000"/>
                  </a:solidFill>
                  <a:latin typeface="微软雅黑" panose="020B0503020204020204" pitchFamily="34" charset="-122"/>
                  <a:ea typeface="微软雅黑" panose="020B0503020204020204" pitchFamily="34" charset="-122"/>
                  <a:cs typeface="Avenir" charset="0"/>
                </a:rPr>
                <a:t>n=42</a:t>
              </a:r>
              <a:r>
                <a:rPr lang="en-US" sz="800" dirty="0">
                  <a:solidFill>
                    <a:srgbClr val="000000"/>
                  </a:solidFill>
                  <a:latin typeface="微软雅黑" panose="020B0503020204020204" pitchFamily="34" charset="-122"/>
                  <a:ea typeface="微软雅黑" panose="020B0503020204020204" pitchFamily="34" charset="-122"/>
                  <a:cs typeface="Avenir" charset="0"/>
                </a:rPr>
                <a:t>)</a:t>
              </a:r>
            </a:p>
          </p:txBody>
        </p:sp>
        <p:sp>
          <p:nvSpPr>
            <p:cNvPr id="23" name="椭圆 22">
              <a:extLst>
                <a:ext uri="{FF2B5EF4-FFF2-40B4-BE49-F238E27FC236}">
                  <a16:creationId xmlns:a16="http://schemas.microsoft.com/office/drawing/2014/main" id="{08E1CB68-B72A-FC80-EE4A-51CBAAA99336}"/>
                </a:ext>
              </a:extLst>
            </p:cNvPr>
            <p:cNvSpPr/>
            <p:nvPr>
              <p:custDataLst>
                <p:tags r:id="rId3"/>
              </p:custDataLst>
            </p:nvPr>
          </p:nvSpPr>
          <p:spPr>
            <a:xfrm>
              <a:off x="11190" y="7097"/>
              <a:ext cx="158" cy="142"/>
            </a:xfrm>
            <a:prstGeom prst="ellipse">
              <a:avLst/>
            </a:prstGeom>
            <a:solidFill>
              <a:srgbClr val="5E67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000000"/>
                </a:solidFill>
              </a:endParaRPr>
            </a:p>
          </p:txBody>
        </p:sp>
      </p:grpSp>
      <p:grpSp>
        <p:nvGrpSpPr>
          <p:cNvPr id="24" name="组合 23">
            <a:extLst>
              <a:ext uri="{FF2B5EF4-FFF2-40B4-BE49-F238E27FC236}">
                <a16:creationId xmlns:a16="http://schemas.microsoft.com/office/drawing/2014/main" id="{9AD0AAD8-0228-A723-A8E6-C0540DD5D503}"/>
              </a:ext>
            </a:extLst>
          </p:cNvPr>
          <p:cNvGrpSpPr/>
          <p:nvPr/>
        </p:nvGrpSpPr>
        <p:grpSpPr>
          <a:xfrm>
            <a:off x="5422469" y="3073247"/>
            <a:ext cx="1128041" cy="215265"/>
            <a:chOff x="11301" y="7437"/>
            <a:chExt cx="4527" cy="339"/>
          </a:xfrm>
        </p:grpSpPr>
        <p:sp>
          <p:nvSpPr>
            <p:cNvPr id="25" name="椭圆 24">
              <a:extLst>
                <a:ext uri="{FF2B5EF4-FFF2-40B4-BE49-F238E27FC236}">
                  <a16:creationId xmlns:a16="http://schemas.microsoft.com/office/drawing/2014/main" id="{42372A14-B80D-701D-6FFB-B213DDB2FA19}"/>
                </a:ext>
              </a:extLst>
            </p:cNvPr>
            <p:cNvSpPr/>
            <p:nvPr>
              <p:custDataLst>
                <p:tags r:id="rId1"/>
              </p:custDataLst>
            </p:nvPr>
          </p:nvSpPr>
          <p:spPr>
            <a:xfrm>
              <a:off x="11301" y="7525"/>
              <a:ext cx="289" cy="113"/>
            </a:xfrm>
            <a:prstGeom prst="ellipse">
              <a:avLst/>
            </a:prstGeom>
            <a:solidFill>
              <a:srgbClr val="8098A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800">
                <a:solidFill>
                  <a:srgbClr val="000000"/>
                </a:solidFill>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AF5F9394-7E00-4C77-9A51-0B73FF35BA3C}"/>
                </a:ext>
              </a:extLst>
            </p:cNvPr>
            <p:cNvSpPr txBox="1"/>
            <p:nvPr/>
          </p:nvSpPr>
          <p:spPr>
            <a:xfrm>
              <a:off x="11446" y="7437"/>
              <a:ext cx="4382" cy="339"/>
            </a:xfrm>
            <a:prstGeom prst="rect">
              <a:avLst/>
            </a:prstGeom>
            <a:noFill/>
          </p:spPr>
          <p:txBody>
            <a:bodyPr wrap="square" rtlCol="0" anchor="t">
              <a:spAutoFit/>
            </a:bodyPr>
            <a:lstStyle/>
            <a:p>
              <a:pPr algn="l"/>
              <a:r>
                <a:rPr lang="zh-CN" altLang="en-US" sz="800" dirty="0">
                  <a:solidFill>
                    <a:srgbClr val="000000"/>
                  </a:solidFill>
                  <a:latin typeface="微软雅黑" panose="020B0503020204020204" pitchFamily="34" charset="-122"/>
                  <a:ea typeface="微软雅黑" panose="020B0503020204020204" pitchFamily="34" charset="-122"/>
                  <a:cs typeface="Avenir" charset="0"/>
                  <a:sym typeface="+mn-ea"/>
                </a:rPr>
                <a:t> 安慰剂</a:t>
              </a:r>
              <a:r>
                <a:rPr lang="en-US" altLang="zh-CN" sz="800" dirty="0">
                  <a:solidFill>
                    <a:srgbClr val="000000"/>
                  </a:solidFill>
                  <a:latin typeface="微软雅黑" panose="020B0503020204020204" pitchFamily="34" charset="-122"/>
                  <a:ea typeface="微软雅黑" panose="020B0503020204020204" pitchFamily="34" charset="-122"/>
                  <a:cs typeface="Avenir" charset="0"/>
                  <a:sym typeface="+mn-ea"/>
                </a:rPr>
                <a:t>(n=43)</a:t>
              </a:r>
            </a:p>
          </p:txBody>
        </p:sp>
      </p:grpSp>
      <p:sp>
        <p:nvSpPr>
          <p:cNvPr id="27" name="文本框 26">
            <a:extLst>
              <a:ext uri="{FF2B5EF4-FFF2-40B4-BE49-F238E27FC236}">
                <a16:creationId xmlns:a16="http://schemas.microsoft.com/office/drawing/2014/main" id="{4CA1B828-B172-2A21-52E9-DD36538EBE71}"/>
              </a:ext>
            </a:extLst>
          </p:cNvPr>
          <p:cNvSpPr txBox="1"/>
          <p:nvPr/>
        </p:nvSpPr>
        <p:spPr>
          <a:xfrm>
            <a:off x="1931209" y="1301373"/>
            <a:ext cx="1423147" cy="230832"/>
          </a:xfrm>
          <a:prstGeom prst="rect">
            <a:avLst/>
          </a:prstGeom>
          <a:noFill/>
        </p:spPr>
        <p:txBody>
          <a:bodyPr wrap="square" rtlCol="0">
            <a:spAutoFit/>
          </a:bodyPr>
          <a:lstStyle/>
          <a:p>
            <a:r>
              <a:rPr lang="zh-CN" altLang="en-US" sz="900" b="1" dirty="0">
                <a:latin typeface="Microsoft YaHei Light" panose="020B0502040204020203" pitchFamily="34" charset="-122"/>
                <a:ea typeface="Microsoft YaHei Light" panose="020B0502040204020203" pitchFamily="34" charset="-122"/>
              </a:rPr>
              <a:t>主要疗效终点</a:t>
            </a:r>
          </a:p>
        </p:txBody>
      </p:sp>
      <p:pic>
        <p:nvPicPr>
          <p:cNvPr id="9" name="图片 8">
            <a:extLst>
              <a:ext uri="{FF2B5EF4-FFF2-40B4-BE49-F238E27FC236}">
                <a16:creationId xmlns:a16="http://schemas.microsoft.com/office/drawing/2014/main" id="{E1B537CD-1309-0950-BB28-7FB4C0BB69AA}"/>
              </a:ext>
            </a:extLst>
          </p:cNvPr>
          <p:cNvPicPr>
            <a:picLocks noChangeAspect="1"/>
          </p:cNvPicPr>
          <p:nvPr/>
        </p:nvPicPr>
        <p:blipFill>
          <a:blip r:embed="rId6"/>
          <a:stretch>
            <a:fillRect/>
          </a:stretch>
        </p:blipFill>
        <p:spPr>
          <a:xfrm>
            <a:off x="5331758" y="1382019"/>
            <a:ext cx="2758313" cy="1320330"/>
          </a:xfrm>
          <a:prstGeom prst="rect">
            <a:avLst/>
          </a:prstGeom>
        </p:spPr>
      </p:pic>
      <p:sp>
        <p:nvSpPr>
          <p:cNvPr id="7" name="矩形 6">
            <a:extLst>
              <a:ext uri="{FF2B5EF4-FFF2-40B4-BE49-F238E27FC236}">
                <a16:creationId xmlns:a16="http://schemas.microsoft.com/office/drawing/2014/main" id="{15E82E91-06D4-7B4B-DA90-B10DAA676665}"/>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
        <p:nvSpPr>
          <p:cNvPr id="8" name="文本框 7">
            <a:extLst>
              <a:ext uri="{FF2B5EF4-FFF2-40B4-BE49-F238E27FC236}">
                <a16:creationId xmlns:a16="http://schemas.microsoft.com/office/drawing/2014/main" id="{298FDABE-59FC-4462-5B8C-1680542B4464}"/>
              </a:ext>
            </a:extLst>
          </p:cNvPr>
          <p:cNvSpPr txBox="1"/>
          <p:nvPr/>
        </p:nvSpPr>
        <p:spPr>
          <a:xfrm>
            <a:off x="3331056" y="4860927"/>
            <a:ext cx="2400631" cy="276999"/>
          </a:xfrm>
          <a:prstGeom prst="rect">
            <a:avLst/>
          </a:prstGeom>
          <a:solidFill>
            <a:schemeClr val="bg1"/>
          </a:solidFill>
        </p:spPr>
        <p:txBody>
          <a:bodyPr wrap="square" rtlCol="0">
            <a:spAutoFit/>
          </a:bodyPr>
          <a:lstStyle/>
          <a:p>
            <a:r>
              <a:rPr kumimoji="1" lang="en-US" altLang="zh-CN" sz="1200" dirty="0"/>
              <a:t>2026</a:t>
            </a:r>
            <a:r>
              <a:rPr kumimoji="1" lang="zh-CN" altLang="en-US" sz="1200" dirty="0"/>
              <a:t>国家医保药品目录调整申报</a:t>
            </a:r>
          </a:p>
        </p:txBody>
      </p:sp>
    </p:spTree>
    <p:extLst>
      <p:ext uri="{BB962C8B-B14F-4D97-AF65-F5344CB8AC3E}">
        <p14:creationId xmlns:p14="http://schemas.microsoft.com/office/powerpoint/2010/main" val="204868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913952D-ABD0-01CD-D7DD-C1EC789A73D2}"/>
              </a:ext>
            </a:extLst>
          </p:cNvPr>
          <p:cNvSpPr>
            <a:spLocks noGrp="1"/>
          </p:cNvSpPr>
          <p:nvPr>
            <p:ph type="sldNum" sz="quarter" idx="4"/>
          </p:nvPr>
        </p:nvSpPr>
        <p:spPr/>
        <p:txBody>
          <a:bodyPr/>
          <a:lstStyle/>
          <a:p>
            <a:fld id="{3C4F54F3-C349-4609-AFEE-01462D5C7942}" type="slidenum">
              <a:rPr lang="en-GB" smtClean="0">
                <a:solidFill>
                  <a:srgbClr val="000000"/>
                </a:solidFill>
              </a:rPr>
              <a:pPr/>
              <a:t>9</a:t>
            </a:fld>
            <a:endParaRPr lang="en-GB" dirty="0">
              <a:solidFill>
                <a:srgbClr val="000000"/>
              </a:solidFill>
            </a:endParaRPr>
          </a:p>
        </p:txBody>
      </p:sp>
      <p:sp>
        <p:nvSpPr>
          <p:cNvPr id="4" name="标题 3">
            <a:extLst>
              <a:ext uri="{FF2B5EF4-FFF2-40B4-BE49-F238E27FC236}">
                <a16:creationId xmlns:a16="http://schemas.microsoft.com/office/drawing/2014/main" id="{D7EAAD82-3949-569A-2403-E877357EAC7E}"/>
              </a:ext>
            </a:extLst>
          </p:cNvPr>
          <p:cNvSpPr>
            <a:spLocks noGrp="1"/>
          </p:cNvSpPr>
          <p:nvPr>
            <p:ph type="title"/>
          </p:nvPr>
        </p:nvSpPr>
        <p:spPr>
          <a:xfrm>
            <a:off x="109759" y="228762"/>
            <a:ext cx="8612825" cy="444666"/>
          </a:xfrm>
        </p:spPr>
        <p:txBody>
          <a:bodyPr/>
          <a:lstStyle/>
          <a:p>
            <a:r>
              <a:rPr lang="zh-CN" altLang="en-US" sz="1800" dirty="0">
                <a:latin typeface="微软雅黑" panose="020B0503020204020204" pitchFamily="34" charset="-122"/>
                <a:ea typeface="微软雅黑" panose="020B0503020204020204" pitchFamily="34" charset="-122"/>
              </a:rPr>
              <a:t>盐酸哌甲酯缓释咀嚼片灵活剂量调整、最佳剂量个体化，疗效更佳，减少停药风险</a:t>
            </a:r>
            <a:endParaRPr lang="en-US" altLang="zh-CN" sz="18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364782F9-0437-3574-A99E-F252149C1BCC}"/>
              </a:ext>
            </a:extLst>
          </p:cNvPr>
          <p:cNvSpPr txBox="1"/>
          <p:nvPr/>
        </p:nvSpPr>
        <p:spPr>
          <a:xfrm>
            <a:off x="6237027" y="3751281"/>
            <a:ext cx="2363935" cy="646331"/>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刻痕设计、以最小</a:t>
            </a:r>
            <a:r>
              <a:rPr lang="en-US" altLang="zh-CN" sz="1200" b="1" dirty="0">
                <a:latin typeface="微软雅黑" panose="020B0503020204020204" pitchFamily="34" charset="-122"/>
                <a:ea typeface="微软雅黑" panose="020B0503020204020204" pitchFamily="34" charset="-122"/>
              </a:rPr>
              <a:t>10mg</a:t>
            </a:r>
            <a:r>
              <a:rPr lang="zh-CN" altLang="en-US" sz="1200" b="1" dirty="0">
                <a:latin typeface="微软雅黑" panose="020B0503020204020204" pitchFamily="34" charset="-122"/>
                <a:ea typeface="微软雅黑" panose="020B0503020204020204" pitchFamily="34" charset="-122"/>
              </a:rPr>
              <a:t>剂量调整单位灵活调整剂量，实现最佳剂量个体化</a:t>
            </a:r>
            <a:r>
              <a:rPr lang="en-US" altLang="zh-CN" sz="1200" b="1" baseline="30000" dirty="0">
                <a:latin typeface="微软雅黑" panose="020B0503020204020204" pitchFamily="34" charset="-122"/>
                <a:ea typeface="微软雅黑" panose="020B0503020204020204" pitchFamily="34" charset="-122"/>
              </a:rPr>
              <a:t>2</a:t>
            </a:r>
            <a:endParaRPr lang="zh-CN" altLang="en-US" sz="1200" b="1" baseline="30000" dirty="0">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8363CCBE-BA2F-E18A-1671-0B8C9030FE89}"/>
              </a:ext>
            </a:extLst>
          </p:cNvPr>
          <p:cNvPicPr>
            <a:picLocks noChangeAspect="1"/>
          </p:cNvPicPr>
          <p:nvPr>
            <p:custDataLst>
              <p:tags r:id="rId1"/>
            </p:custDataLst>
          </p:nvPr>
        </p:nvPicPr>
        <p:blipFill>
          <a:blip r:embed="rId3"/>
          <a:stretch>
            <a:fillRect/>
          </a:stretch>
        </p:blipFill>
        <p:spPr>
          <a:xfrm>
            <a:off x="5564095" y="1651513"/>
            <a:ext cx="3036867" cy="1641550"/>
          </a:xfrm>
          <a:prstGeom prst="rect">
            <a:avLst/>
          </a:prstGeom>
        </p:spPr>
      </p:pic>
      <p:sp>
        <p:nvSpPr>
          <p:cNvPr id="28" name="文本框 27">
            <a:extLst>
              <a:ext uri="{FF2B5EF4-FFF2-40B4-BE49-F238E27FC236}">
                <a16:creationId xmlns:a16="http://schemas.microsoft.com/office/drawing/2014/main" id="{806DD05A-B7BC-93AD-6B0A-25305604EF0E}"/>
              </a:ext>
            </a:extLst>
          </p:cNvPr>
          <p:cNvSpPr txBox="1"/>
          <p:nvPr/>
        </p:nvSpPr>
        <p:spPr>
          <a:xfrm>
            <a:off x="7325010" y="3228237"/>
            <a:ext cx="1573990" cy="215444"/>
          </a:xfrm>
          <a:prstGeom prst="rect">
            <a:avLst/>
          </a:prstGeom>
          <a:noFill/>
        </p:spPr>
        <p:txBody>
          <a:bodyPr wrap="square" rtlCol="0">
            <a:spAutoFit/>
          </a:bodyPr>
          <a:lstStyle/>
          <a:p>
            <a:r>
              <a:rPr lang="zh-CN" altLang="en-US" sz="800" b="1" dirty="0">
                <a:latin typeface="Microsoft YaHei Light" panose="020B0502040204020203" pitchFamily="34" charset="-122"/>
                <a:ea typeface="Microsoft YaHei Light" panose="020B0502040204020203" pitchFamily="34" charset="-122"/>
              </a:rPr>
              <a:t>不同最优剂量及患者比例</a:t>
            </a:r>
          </a:p>
        </p:txBody>
      </p:sp>
      <p:pic>
        <p:nvPicPr>
          <p:cNvPr id="9" name="图片 8">
            <a:extLst>
              <a:ext uri="{FF2B5EF4-FFF2-40B4-BE49-F238E27FC236}">
                <a16:creationId xmlns:a16="http://schemas.microsoft.com/office/drawing/2014/main" id="{51EF5EBD-733C-1AF2-F41E-8241A4C77A3D}"/>
              </a:ext>
            </a:extLst>
          </p:cNvPr>
          <p:cNvPicPr>
            <a:picLocks noChangeAspect="1"/>
          </p:cNvPicPr>
          <p:nvPr/>
        </p:nvPicPr>
        <p:blipFill>
          <a:blip r:embed="rId4"/>
          <a:stretch>
            <a:fillRect/>
          </a:stretch>
        </p:blipFill>
        <p:spPr>
          <a:xfrm>
            <a:off x="350614" y="1163679"/>
            <a:ext cx="5061999" cy="3152827"/>
          </a:xfrm>
          <a:prstGeom prst="rect">
            <a:avLst/>
          </a:prstGeom>
        </p:spPr>
      </p:pic>
      <p:sp>
        <p:nvSpPr>
          <p:cNvPr id="10" name="矩形: 圆角 9">
            <a:extLst>
              <a:ext uri="{FF2B5EF4-FFF2-40B4-BE49-F238E27FC236}">
                <a16:creationId xmlns:a16="http://schemas.microsoft.com/office/drawing/2014/main" id="{0A7E5DD4-D891-9273-6B59-0B66350CF6FF}"/>
              </a:ext>
            </a:extLst>
          </p:cNvPr>
          <p:cNvSpPr/>
          <p:nvPr/>
        </p:nvSpPr>
        <p:spPr>
          <a:xfrm>
            <a:off x="324000" y="698812"/>
            <a:ext cx="8459999" cy="414098"/>
          </a:xfrm>
          <a:prstGeom prst="roundRect">
            <a:avLst/>
          </a:prstGeom>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gn="ctr"/>
            <a:r>
              <a:rPr lang="zh-CN" altLang="en-US" sz="1600" b="1" dirty="0">
                <a:solidFill>
                  <a:schemeClr val="accent2">
                    <a:lumMod val="90000"/>
                    <a:lumOff val="10000"/>
                  </a:schemeClr>
                </a:solidFill>
                <a:latin typeface="微软雅黑" panose="020B0503020204020204" pitchFamily="34" charset="-122"/>
                <a:ea typeface="微软雅黑" panose="020B0503020204020204" pitchFamily="34" charset="-122"/>
              </a:rPr>
              <a:t>灵活的剂量调整确保疗效更佳，能有效</a:t>
            </a:r>
            <a:r>
              <a:rPr lang="zh-CN" altLang="en-US" sz="1600" b="1" dirty="0">
                <a:solidFill>
                  <a:srgbClr val="FF0000"/>
                </a:solidFill>
                <a:latin typeface="微软雅黑" panose="020B0503020204020204" pitchFamily="34" charset="-122"/>
                <a:ea typeface="微软雅黑" panose="020B0503020204020204" pitchFamily="34" charset="-122"/>
              </a:rPr>
              <a:t>减少固定剂量因不良事件导致的停药风险</a:t>
            </a:r>
          </a:p>
        </p:txBody>
      </p:sp>
      <p:sp>
        <p:nvSpPr>
          <p:cNvPr id="11" name="文本框 10">
            <a:extLst>
              <a:ext uri="{FF2B5EF4-FFF2-40B4-BE49-F238E27FC236}">
                <a16:creationId xmlns:a16="http://schemas.microsoft.com/office/drawing/2014/main" id="{9899903D-5E85-550E-A8F9-2BADED3DA631}"/>
              </a:ext>
            </a:extLst>
          </p:cNvPr>
          <p:cNvSpPr txBox="1"/>
          <p:nvPr/>
        </p:nvSpPr>
        <p:spPr>
          <a:xfrm>
            <a:off x="5678525" y="4706429"/>
            <a:ext cx="3292970" cy="338554"/>
          </a:xfrm>
          <a:prstGeom prst="rect">
            <a:avLst/>
          </a:prstGeom>
          <a:noFill/>
        </p:spPr>
        <p:txBody>
          <a:bodyPr wrap="square" rtlCol="0">
            <a:spAutoFit/>
          </a:bodyPr>
          <a:lstStyle/>
          <a:p>
            <a:pPr marL="228600" indent="-228600">
              <a:buAutoNum type="arabicPeriod"/>
            </a:pPr>
            <a:r>
              <a:rPr kumimoji="0" lang="en-US" altLang="zh-CN" sz="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Farhat LC, et al. Mol Psychiatry. 2022 Mar;27(3):1562-1572</a:t>
            </a:r>
          </a:p>
          <a:p>
            <a:pPr marL="228600" indent="-228600">
              <a:buAutoNum type="arabicPeriod"/>
            </a:pP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盐酸哌甲酯缓释咀嚼片美国</a:t>
            </a:r>
            <a:r>
              <a:rPr lang="en-US" altLang="zh-CN" sz="8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3</a:t>
            </a:r>
            <a:r>
              <a:rPr lang="zh-CN" altLang="en-US" sz="8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期临床研究</a:t>
            </a:r>
            <a:endParaRPr lang="zh-CN" altLang="en-US" sz="800"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4280269D-1BBE-8147-5C54-7A867A853C8F}"/>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
        <p:nvSpPr>
          <p:cNvPr id="5" name="矩形 4">
            <a:extLst>
              <a:ext uri="{FF2B5EF4-FFF2-40B4-BE49-F238E27FC236}">
                <a16:creationId xmlns:a16="http://schemas.microsoft.com/office/drawing/2014/main" id="{73D38A5B-DAF1-ECED-61B5-163F3E2BDC1C}"/>
              </a:ext>
            </a:extLst>
          </p:cNvPr>
          <p:cNvSpPr/>
          <p:nvPr/>
        </p:nvSpPr>
        <p:spPr>
          <a:xfrm>
            <a:off x="5459395" y="1243756"/>
            <a:ext cx="3141567" cy="2769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400" b="1" dirty="0"/>
              <a:t>满足</a:t>
            </a:r>
            <a:r>
              <a:rPr lang="en-US" altLang="zh-CN" sz="1400" b="1" dirty="0"/>
              <a:t>20-60mg</a:t>
            </a:r>
            <a:r>
              <a:rPr lang="zh-CN" altLang="en-US" sz="1400" b="1" dirty="0"/>
              <a:t>个体化最佳剂量方案</a:t>
            </a:r>
          </a:p>
        </p:txBody>
      </p:sp>
      <p:pic>
        <p:nvPicPr>
          <p:cNvPr id="6" name="图片 5">
            <a:extLst>
              <a:ext uri="{FF2B5EF4-FFF2-40B4-BE49-F238E27FC236}">
                <a16:creationId xmlns:a16="http://schemas.microsoft.com/office/drawing/2014/main" id="{D3D3D84A-46B7-FB17-1AEE-5B5ADEDF1F97}"/>
              </a:ext>
            </a:extLst>
          </p:cNvPr>
          <p:cNvPicPr>
            <a:picLocks noChangeAspect="1"/>
          </p:cNvPicPr>
          <p:nvPr/>
        </p:nvPicPr>
        <p:blipFill rotWithShape="1">
          <a:blip r:embed="rId5"/>
          <a:srcRect l="4833" t="10245" r="73667" b="24922"/>
          <a:stretch/>
        </p:blipFill>
        <p:spPr>
          <a:xfrm>
            <a:off x="5552959" y="3621150"/>
            <a:ext cx="734947" cy="929808"/>
          </a:xfrm>
          <a:prstGeom prst="rect">
            <a:avLst/>
          </a:prstGeom>
        </p:spPr>
      </p:pic>
      <p:sp>
        <p:nvSpPr>
          <p:cNvPr id="12" name="文本框 11">
            <a:extLst>
              <a:ext uri="{FF2B5EF4-FFF2-40B4-BE49-F238E27FC236}">
                <a16:creationId xmlns:a16="http://schemas.microsoft.com/office/drawing/2014/main" id="{07271D6A-1799-E3AF-2843-49850C0F3652}"/>
              </a:ext>
            </a:extLst>
          </p:cNvPr>
          <p:cNvSpPr txBox="1"/>
          <p:nvPr/>
        </p:nvSpPr>
        <p:spPr>
          <a:xfrm>
            <a:off x="817712" y="3848506"/>
            <a:ext cx="1686560" cy="468000"/>
          </a:xfrm>
          <a:prstGeom prst="rect">
            <a:avLst/>
          </a:prstGeom>
          <a:noFill/>
          <a:ln w="31750">
            <a:solidFill>
              <a:srgbClr val="FF0000"/>
            </a:solidFill>
          </a:ln>
        </p:spPr>
        <p:txBody>
          <a:bodyPr wrap="square" rtlCol="0">
            <a:spAutoFit/>
          </a:bodyPr>
          <a:lstStyle/>
          <a:p>
            <a:endParaRPr lang="zh-CN" altLang="en-US" dirty="0"/>
          </a:p>
        </p:txBody>
      </p:sp>
      <p:sp>
        <p:nvSpPr>
          <p:cNvPr id="13" name="文本框 12">
            <a:extLst>
              <a:ext uri="{FF2B5EF4-FFF2-40B4-BE49-F238E27FC236}">
                <a16:creationId xmlns:a16="http://schemas.microsoft.com/office/drawing/2014/main" id="{9A58283C-7925-8D51-BD9E-03FDDBA3D611}"/>
              </a:ext>
            </a:extLst>
          </p:cNvPr>
          <p:cNvSpPr txBox="1"/>
          <p:nvPr/>
        </p:nvSpPr>
        <p:spPr>
          <a:xfrm>
            <a:off x="3470384" y="3848506"/>
            <a:ext cx="1686560" cy="468000"/>
          </a:xfrm>
          <a:prstGeom prst="rect">
            <a:avLst/>
          </a:prstGeom>
          <a:noFill/>
          <a:ln w="31750">
            <a:solidFill>
              <a:srgbClr val="FF0000"/>
            </a:solidFill>
          </a:ln>
        </p:spPr>
        <p:txBody>
          <a:bodyPr wrap="square" rtlCol="0">
            <a:spAutoFit/>
          </a:bodyPr>
          <a:lstStyle/>
          <a:p>
            <a:endParaRPr lang="zh-CN" altLang="en-US" dirty="0"/>
          </a:p>
        </p:txBody>
      </p:sp>
      <p:sp>
        <p:nvSpPr>
          <p:cNvPr id="14" name="文本框 13">
            <a:extLst>
              <a:ext uri="{FF2B5EF4-FFF2-40B4-BE49-F238E27FC236}">
                <a16:creationId xmlns:a16="http://schemas.microsoft.com/office/drawing/2014/main" id="{91F6EA4B-034E-444D-0C09-6005F996EEB1}"/>
              </a:ext>
            </a:extLst>
          </p:cNvPr>
          <p:cNvSpPr txBox="1"/>
          <p:nvPr/>
        </p:nvSpPr>
        <p:spPr>
          <a:xfrm>
            <a:off x="747931" y="4499351"/>
            <a:ext cx="3592907" cy="347403"/>
          </a:xfrm>
          <a:prstGeom prst="rect">
            <a:avLst/>
          </a:prstGeom>
          <a:noFill/>
          <a:ln w="6350">
            <a:solidFill>
              <a:srgbClr val="003865"/>
            </a:solidFill>
          </a:ln>
        </p:spPr>
        <p:txBody>
          <a:bodyPr wrap="square" lIns="36000" tIns="0" rIns="36000" bIns="0" rtlCol="0">
            <a:spAutoFit/>
          </a:bodyPr>
          <a:lstStyle/>
          <a:p>
            <a:pPr>
              <a:lnSpc>
                <a:spcPct val="150000"/>
              </a:lnSpc>
              <a:spcAft>
                <a:spcPts val="0"/>
              </a:spcAft>
              <a:buClr>
                <a:srgbClr val="000000"/>
              </a:buClr>
              <a:buSzPct val="100000"/>
            </a:pP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固定剂量方案</a:t>
            </a:r>
            <a:r>
              <a:rPr lang="en-US" altLang="zh-CN" sz="800" baseline="300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：受试者被随机分配到预设剂量，不考虑受试者的应答和耐受性</a:t>
            </a:r>
          </a:p>
          <a:p>
            <a:pPr>
              <a:lnSpc>
                <a:spcPct val="150000"/>
              </a:lnSpc>
              <a:spcAft>
                <a:spcPts val="0"/>
              </a:spcAft>
              <a:buClr>
                <a:srgbClr val="000000"/>
              </a:buClr>
              <a:buSzPct val="100000"/>
            </a:pP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灵活剂量方案：根据受试者症状控制情况和耐受性调整治疗剂量</a:t>
            </a:r>
          </a:p>
        </p:txBody>
      </p:sp>
      <p:sp>
        <p:nvSpPr>
          <p:cNvPr id="8" name="文本框 7">
            <a:extLst>
              <a:ext uri="{FF2B5EF4-FFF2-40B4-BE49-F238E27FC236}">
                <a16:creationId xmlns:a16="http://schemas.microsoft.com/office/drawing/2014/main" id="{DDCB84A8-47C5-75BD-7BF8-202747784391}"/>
              </a:ext>
            </a:extLst>
          </p:cNvPr>
          <p:cNvSpPr txBox="1"/>
          <p:nvPr/>
        </p:nvSpPr>
        <p:spPr>
          <a:xfrm>
            <a:off x="3241784" y="4866590"/>
            <a:ext cx="2479237" cy="276910"/>
          </a:xfrm>
          <a:prstGeom prst="rect">
            <a:avLst/>
          </a:prstGeom>
          <a:solidFill>
            <a:schemeClr val="bg1"/>
          </a:solidFill>
        </p:spPr>
        <p:txBody>
          <a:bodyPr wrap="square" rtlCol="0">
            <a:spAutoFit/>
          </a:bodyPr>
          <a:lstStyle/>
          <a:p>
            <a:r>
              <a:rPr kumimoji="1" lang="en-US" altLang="zh-CN" sz="1200" dirty="0"/>
              <a:t>2026</a:t>
            </a:r>
            <a:r>
              <a:rPr kumimoji="1" lang="zh-CN" altLang="en-US" sz="1200" dirty="0"/>
              <a:t>国家医保药品目录调整申报</a:t>
            </a:r>
          </a:p>
        </p:txBody>
      </p:sp>
    </p:spTree>
    <p:extLst>
      <p:ext uri="{BB962C8B-B14F-4D97-AF65-F5344CB8AC3E}">
        <p14:creationId xmlns:p14="http://schemas.microsoft.com/office/powerpoint/2010/main" val="148732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 name="THINKCELLPRESENTATIONDONOTDELETE" val="&lt;?xml version=&quot;1.0&quot; encoding=&quot;UTF-16&quot; standalone=&quot;yes&quot;?&gt;&lt;root reqver=&quot;25060&quot;&gt;&lt;version val=&quot;28302&quot;/&gt;&lt;CPresentation id=&quot;1&quot;&gt;&lt;m_precDefaultNumber&gt;&lt;m_bNumberIsYear val=&quot;1&quot;/&gt;&lt;m_chMinusSymbol&gt;-&lt;/m_chMinusSymbol&gt;&lt;m_chDecimalSymbol17909&gt;.&lt;/m_chDecimalSymbol17909&gt;&lt;m_nGroupingDigits17909 val=&quot;2147483647&quot;/&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2147483647&quot;/&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zUECOpdTXSjSxShocPzc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9457</TotalTime>
  <Words>2848</Words>
  <Application>Microsoft Macintosh PowerPoint</Application>
  <PresentationFormat>全屏显示(16:9)</PresentationFormat>
  <Paragraphs>198</Paragraphs>
  <Slides>11</Slides>
  <Notes>4</Notes>
  <HiddenSlides>0</HiddenSlides>
  <MMClips>0</MMClips>
  <ScaleCrop>false</ScaleCrop>
  <HeadingPairs>
    <vt:vector size="8" baseType="variant">
      <vt:variant>
        <vt:lpstr>已用的字体</vt:lpstr>
      </vt:variant>
      <vt:variant>
        <vt:i4>6</vt:i4>
      </vt:variant>
      <vt:variant>
        <vt:lpstr>主题</vt:lpstr>
      </vt:variant>
      <vt:variant>
        <vt:i4>8</vt:i4>
      </vt:variant>
      <vt:variant>
        <vt:lpstr>嵌入 OLE 服务器</vt:lpstr>
      </vt:variant>
      <vt:variant>
        <vt:i4>1</vt:i4>
      </vt:variant>
      <vt:variant>
        <vt:lpstr>幻灯片标题</vt:lpstr>
      </vt:variant>
      <vt:variant>
        <vt:i4>11</vt:i4>
      </vt:variant>
    </vt:vector>
  </HeadingPairs>
  <TitlesOfParts>
    <vt:vector size="26" baseType="lpstr">
      <vt:lpstr>楷体</vt:lpstr>
      <vt:lpstr>微软雅黑</vt:lpstr>
      <vt:lpstr>Microsoft YaHei Light</vt:lpstr>
      <vt:lpstr>Arial</vt:lpstr>
      <vt:lpstr>Calibri</vt:lpstr>
      <vt:lpstr>Times New Roman</vt:lpstr>
      <vt:lpstr>AZ General Master Slide Options</vt:lpstr>
      <vt:lpstr>Content slides</vt:lpstr>
      <vt:lpstr>1_Content slides</vt:lpstr>
      <vt:lpstr>4_Content slides</vt:lpstr>
      <vt:lpstr>5_Content slides</vt:lpstr>
      <vt:lpstr>6_Content slides</vt:lpstr>
      <vt:lpstr>7_Content slides</vt:lpstr>
      <vt:lpstr>1_AZ General Master Slide Options</vt:lpstr>
      <vt:lpstr>think-cell 幻灯片</vt:lpstr>
      <vt:lpstr>盐酸哌甲酯缓释咀嚼片（优宁睿®） </vt:lpstr>
      <vt:lpstr>申报幻灯目录</vt:lpstr>
      <vt:lpstr>盐酸哌甲酯缓释咀嚼片基本信息介绍</vt:lpstr>
      <vt:lpstr>ADHD患病率高，社会危害性大，目前医保目录仅有一款中枢兴奋剂在临床应用安全性、依从性等方面有一定局限性 </vt:lpstr>
      <vt:lpstr>盐酸哌甲酯缓释咀嚼片在美国上市多年，安全性高、耐受性好</vt:lpstr>
      <vt:lpstr>国际专利的Liqui ®XR制剂技术有效防止滥用</vt:lpstr>
      <vt:lpstr>国内外指南/共识推荐</vt:lpstr>
      <vt:lpstr>盐酸哌甲酯缓释咀嚼片起效快、作用持久，显著改善核心症状</vt:lpstr>
      <vt:lpstr>盐酸哌甲酯缓释咀嚼片灵活剂量调整、最佳剂量个体化，疗效更佳，减少停药风险</vt:lpstr>
      <vt:lpstr>全球唯一哌甲酯缓释咀嚼片剂型，采用全球独有的Liqui XR®专利缓释技术  </vt:lpstr>
      <vt:lpstr>填补目录内哌甲酯咀嚼片剂型(儿童适宜剂型)的空白，保障个体化、灵活剂量调整的用药要求，提高长期用药依从性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Flora</dc:creator>
  <cp:keywords>16:9</cp:keywords>
  <dc:description>v1.0</dc:description>
  <cp:lastModifiedBy>赵雨冲</cp:lastModifiedBy>
  <cp:revision>1082</cp:revision>
  <cp:lastPrinted>2018-03-07T14:46:00Z</cp:lastPrinted>
  <dcterms:created xsi:type="dcterms:W3CDTF">2020-09-02T02:15:00Z</dcterms:created>
  <dcterms:modified xsi:type="dcterms:W3CDTF">2026-06-07T17:28:29Z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y fmtid="{D5CDD505-2E9C-101B-9397-08002B2CF9AE}" pid="7" name="ICV">
    <vt:lpwstr>5A4AF511E8734DABBDCB117E9DA8198C</vt:lpwstr>
  </property>
  <property fmtid="{D5CDD505-2E9C-101B-9397-08002B2CF9AE}" pid="8" name="KSOProductBuildVer">
    <vt:lpwstr>2052-11.1.0.10650</vt:lpwstr>
  </property>
</Properties>
</file>