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handoutMasterIdLst>
    <p:handoutMasterId r:id="rId15"/>
  </p:handoutMasterIdLst>
  <p:sldIdLst>
    <p:sldId id="395" r:id="rId3"/>
    <p:sldId id="550" r:id="rId4"/>
    <p:sldId id="551" r:id="rId5"/>
    <p:sldId id="570" r:id="rId6"/>
    <p:sldId id="591" r:id="rId7"/>
    <p:sldId id="589" r:id="rId8"/>
    <p:sldId id="599" r:id="rId9"/>
    <p:sldId id="600" r:id="rId11"/>
    <p:sldId id="588" r:id="rId12"/>
    <p:sldId id="539" r:id="rId13"/>
    <p:sldId id="535" r:id="rId14"/>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王春芳" initials="王春芳" lastIdx="5" clrIdx="0"/>
  <p:cmAuthor id="43" name="lenovo" initials="l" lastIdx="1" clrIdx="42"/>
  <p:cmAuthor id="1" name="李伟" initials="j" lastIdx="0" clrIdx="0"/>
  <p:cmAuthor id="44" name="AutoBVT" initials="A" lastIdx="1" clrIdx="12"/>
  <p:cmAuthor id="2" name="zheng" initials="z" lastIdx="1" clrIdx="1"/>
  <p:cmAuthor id="3" name="智会静" initials="ZHJ" lastIdx="3" clrIdx="2"/>
  <p:cmAuthor id="4" name="houyanjun@gensci-china.com" initials="" lastIdx="30" clrIdx="3"/>
  <p:cmAuthor id="47" name="46045" initials="4" lastIdx="1" clrIdx="46"/>
  <p:cmAuthor id="5" name="宋洁然" initials="宋" lastIdx="2" clrIdx="1"/>
  <p:cmAuthor id="6" name="ming qiu" initials="m" lastIdx="17" clrIdx="1"/>
  <p:cmAuthor id="7" name="1206988966@qq.com" initials="1" lastIdx="1" clrIdx="2"/>
  <p:cmAuthor id="8" name="姜伟光" initials="姜" lastIdx="1" clrIdx="0"/>
  <p:cmAuthor id="9" name="Zhang, Maicon" initials="Z" lastIdx="2" clrIdx="20"/>
  <p:cmAuthor id="52" name="simonlu" initials="s" lastIdx="1" clrIdx="51"/>
  <p:cmAuthor id="10" name="Rick" initials="R" lastIdx="1" clrIdx="9"/>
  <p:cmAuthor id="11" name="马可" initials="马" lastIdx="1" clrIdx="10"/>
  <p:cmAuthor id="54" name="Gensci" initials="G" lastIdx="1" clrIdx="53"/>
  <p:cmAuthor id="12" name="dell" initials="d" lastIdx="10" clrIdx="0"/>
  <p:cmAuthor id="13" name="Eric.Wu" initials="MO用" lastIdx="1" clrIdx="12"/>
  <p:cmAuthor id="14" name="于航" initials="于" lastIdx="1" clrIdx="13"/>
  <p:cmAuthor id="15" name="Dingying" initials="DY" lastIdx="17" clrIdx="14"/>
  <p:cmAuthor id="16" name="刘旖" initials="LY" lastIdx="6" clrIdx="15"/>
  <p:cmAuthor id="17" name="阳 焦" initials="阳" lastIdx="1" clrIdx="0"/>
  <p:cmAuthor id="18" name="Aimee" initials="Aimee" lastIdx="3" clrIdx="17"/>
  <p:cmAuthor id="19" name="Yoki Wu" initials="YW" lastIdx="1" clrIdx="18"/>
  <p:cmAuthor id="20" name="fengjie wang" initials="f" lastIdx="8" clrIdx="0"/>
  <p:cmAuthor id="21" name="未知用户1" initials="未知用户1" lastIdx="6" clrIdx="20"/>
  <p:cmAuthor id="22" name="airun" initials="a" lastIdx="2" clrIdx="21"/>
  <p:cmAuthor id="23" name="4236" initials="4" lastIdx="6" clrIdx="22"/>
  <p:cmAuthor id="2001" name="骆倩怡_Znauj26B" initials="authorId_382814100" lastIdx="0" clrIdx="0"/>
  <p:cmAuthor id="24" name="未知用户12" initials="未" lastIdx="0" clrIdx="1"/>
  <p:cmAuthor id="2002" name="dinghan" initials="d" lastIdx="2" clrIdx="52"/>
  <p:cmAuthor id="25" name="未知用户6" initials="未" lastIdx="13" clrIdx="2"/>
  <p:cmAuthor id="26" name="未知用户7" initials="未" lastIdx="4" clrIdx="3"/>
  <p:cmAuthor id="27" name="jiashuang(贾爽)" initials="j" lastIdx="3" clrIdx="8"/>
  <p:cmAuthor id="28" name="qiuyue(邱悦)" initials="q" lastIdx="4" clrIdx="9"/>
  <p:cmAuthor id="29" name="未知用户30" initials="未" lastIdx="0" clrIdx="1"/>
  <p:cmAuthor id="30" name="未知用户20" initials="未" lastIdx="3" clrIdx="0"/>
  <p:cmAuthor id="31" name="未知用户21" initials="未" lastIdx="11" clrIdx="0"/>
  <p:cmAuthor id="475196944" name="姚琳" initials="姚" lastIdx="1133934" clrIdx="0"/>
  <p:cmAuthor id="75" name="作者" initials="A" lastIdx="0" clrIdx="24"/>
  <p:cmAuthor id="32" name="未知用户10" initials="未" lastIdx="1" clrIdx="0"/>
  <p:cmAuthor id="475196945" name="Dawei Zhu" initials="DZ" lastIdx="1" clrIdx="54"/>
  <p:cmAuthor id="76" name="Administrator" initials="A" lastIdx="8" clrIdx="25"/>
  <p:cmAuthor id="33" name="未知用户15" initials="未" lastIdx="2" clrIdx="0"/>
  <p:cmAuthor id="77" name="1" initials="1" lastIdx="15" clrIdx="26"/>
  <p:cmAuthor id="78" name="wanglili(王莉莉（长春）)" initials="w" lastIdx="2" clrIdx="27"/>
  <p:cmAuthor id="35" name="未知用户3" initials="未" lastIdx="3" clrIdx="0"/>
  <p:cmAuthor id="79" name="Alan tian" initials="At" lastIdx="1" clrIdx="28"/>
  <p:cmAuthor id="36" name="未知用户4" initials="未" lastIdx="11" clrIdx="0"/>
  <p:cmAuthor id="37" name="未知用户5" initials="未" lastIdx="1" clrIdx="1"/>
  <p:cmAuthor id="80" name="13" initials="1" lastIdx="2" clrIdx="29"/>
  <p:cmAuthor id="81" name="Microsoft Office 用户" initials="Office" lastIdx="1" clrIdx="30"/>
  <p:cmAuthor id="40" name="未知用户8" initials="未" lastIdx="1" clrIdx="3"/>
  <p:cmAuthor id="41" name="Tclsevers" initials="T" lastIdx="1" clrIdx="0"/>
  <p:cmAuthor id="42" name="13373909772@163.com" initials="1" lastIdx="1" clrIdx="8"/>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3864"/>
    <a:srgbClr val="FEF4ED"/>
    <a:srgbClr val="EEEDED"/>
    <a:srgbClr val="7486A6"/>
    <a:srgbClr val="9A3A3A"/>
    <a:srgbClr val="E1F8FF"/>
    <a:srgbClr val="FFFDF5"/>
    <a:srgbClr val="FEF3EB"/>
    <a:srgbClr val="C3F1FF"/>
    <a:srgbClr val="7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40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gs" Target="tags/tag59.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037461-4585-4156-9752-EAE832D9BDCE}"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497FEF-4302-421B-B2FE-3E722057148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F24FA20-62C8-4D18-8599-5BB88694B04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F24FA20-62C8-4D18-8599-5BB88694B04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1D969D7B-8BE5-4D58-964A-AAB71B0B4D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F3060A-BE1F-4FB4-85A3-6769B8303C9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69D7B-8BE5-4D58-964A-AAB71B0B4D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F3060A-BE1F-4FB4-85A3-6769B8303C9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8" Type="http://schemas.openxmlformats.org/officeDocument/2006/relationships/slideLayout" Target="../slideLayouts/slideLayout2.xml"/><Relationship Id="rId27" Type="http://schemas.openxmlformats.org/officeDocument/2006/relationships/tags" Target="../tags/tag27.xml"/><Relationship Id="rId26" Type="http://schemas.openxmlformats.org/officeDocument/2006/relationships/image" Target="../media/image2.png"/><Relationship Id="rId25" Type="http://schemas.openxmlformats.org/officeDocument/2006/relationships/tags" Target="../tags/tag26.xml"/><Relationship Id="rId24" Type="http://schemas.openxmlformats.org/officeDocument/2006/relationships/tags" Target="../tags/tag25.xml"/><Relationship Id="rId23" Type="http://schemas.openxmlformats.org/officeDocument/2006/relationships/tags" Target="../tags/tag24.xml"/><Relationship Id="rId22" Type="http://schemas.openxmlformats.org/officeDocument/2006/relationships/tags" Target="../tags/tag23.xml"/><Relationship Id="rId21" Type="http://schemas.openxmlformats.org/officeDocument/2006/relationships/tags" Target="../tags/tag22.xml"/><Relationship Id="rId20" Type="http://schemas.openxmlformats.org/officeDocument/2006/relationships/tags" Target="../tags/tag21.xml"/><Relationship Id="rId2" Type="http://schemas.openxmlformats.org/officeDocument/2006/relationships/tags" Target="../tags/tag3.xml"/><Relationship Id="rId19" Type="http://schemas.openxmlformats.org/officeDocument/2006/relationships/tags" Target="../tags/tag20.xml"/><Relationship Id="rId18" Type="http://schemas.openxmlformats.org/officeDocument/2006/relationships/tags" Target="../tags/tag19.xml"/><Relationship Id="rId17" Type="http://schemas.openxmlformats.org/officeDocument/2006/relationships/tags" Target="../tags/tag18.xml"/><Relationship Id="rId16" Type="http://schemas.openxmlformats.org/officeDocument/2006/relationships/tags" Target="../tags/tag17.xml"/><Relationship Id="rId15" Type="http://schemas.openxmlformats.org/officeDocument/2006/relationships/tags" Target="../tags/tag16.xml"/><Relationship Id="rId14" Type="http://schemas.openxmlformats.org/officeDocument/2006/relationships/tags" Target="../tags/tag15.xml"/><Relationship Id="rId13" Type="http://schemas.openxmlformats.org/officeDocument/2006/relationships/tags" Target="../tags/tag14.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5" Type="http://schemas.openxmlformats.org/officeDocument/2006/relationships/slideLayout" Target="../slideLayouts/slideLayout2.xml"/><Relationship Id="rId14" Type="http://schemas.openxmlformats.org/officeDocument/2006/relationships/tags" Target="../tags/tag41.xml"/><Relationship Id="rId13" Type="http://schemas.openxmlformats.org/officeDocument/2006/relationships/tags" Target="../tags/tag40.xml"/><Relationship Id="rId12" Type="http://schemas.openxmlformats.org/officeDocument/2006/relationships/tags" Target="../tags/tag39.xml"/><Relationship Id="rId11" Type="http://schemas.openxmlformats.org/officeDocument/2006/relationships/tags" Target="../tags/tag38.xml"/><Relationship Id="rId10" Type="http://schemas.openxmlformats.org/officeDocument/2006/relationships/tags" Target="../tags/tag37.xml"/><Relationship Id="rId1" Type="http://schemas.openxmlformats.org/officeDocument/2006/relationships/tags" Target="../tags/tag28.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tags" Target="../tags/tag53.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55.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tags" Target="../tags/tag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0" y="2140912"/>
            <a:ext cx="12191365" cy="3037205"/>
            <a:chOff x="0" y="2140912"/>
            <a:chExt cx="12191365" cy="3037205"/>
          </a:xfrm>
        </p:grpSpPr>
        <p:sp>
          <p:nvSpPr>
            <p:cNvPr id="4" name="矩形 3"/>
            <p:cNvSpPr/>
            <p:nvPr/>
          </p:nvSpPr>
          <p:spPr>
            <a:xfrm>
              <a:off x="0" y="2140912"/>
              <a:ext cx="12191365" cy="3037205"/>
            </a:xfrm>
            <a:prstGeom prst="rect">
              <a:avLst/>
            </a:prstGeom>
            <a:solidFill>
              <a:srgbClr val="8728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文本框 8"/>
            <p:cNvSpPr txBox="1"/>
            <p:nvPr/>
          </p:nvSpPr>
          <p:spPr>
            <a:xfrm>
              <a:off x="478790" y="3081982"/>
              <a:ext cx="7135495" cy="1106805"/>
            </a:xfrm>
            <a:prstGeom prst="rect">
              <a:avLst/>
            </a:prstGeom>
            <a:noFill/>
          </p:spPr>
          <p:txBody>
            <a:bodyPr wrap="square" rtlCol="0">
              <a:spAutoFit/>
            </a:bodyPr>
            <a:lstStyle/>
            <a:p>
              <a:pPr algn="ctr"/>
              <a:r>
                <a:rPr lang="zh-CN" altLang="en-US" sz="6600" b="1" dirty="0">
                  <a:solidFill>
                    <a:srgbClr val="FFFF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小儿黄金止咳颗粒</a:t>
              </a:r>
              <a:endParaRPr lang="zh-CN" altLang="en-US" sz="6600" b="1" dirty="0">
                <a:solidFill>
                  <a:srgbClr val="FFFF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endParaRPr>
            </a:p>
          </p:txBody>
        </p:sp>
      </p:grpSp>
      <p:sp>
        <p:nvSpPr>
          <p:cNvPr id="3" name="文本框 2"/>
          <p:cNvSpPr txBox="1"/>
          <p:nvPr/>
        </p:nvSpPr>
        <p:spPr>
          <a:xfrm>
            <a:off x="2317115" y="5511106"/>
            <a:ext cx="7851140" cy="645160"/>
          </a:xfrm>
          <a:prstGeom prst="rect">
            <a:avLst/>
          </a:prstGeom>
        </p:spPr>
        <p:txBody>
          <a:bodyPr wrap="square">
            <a:spAutoFit/>
            <a:extLst>
              <a:ext uri="{4A0BC546-FE56-4ADE-93B0-CB8AF2F6F144}">
                <wpsdc:textFrameExt xmlns:wpsdc="http://www.wps.cn/officeDocument/2022/drawingmlCustomData" type="text"/>
              </a:ext>
            </a:extLst>
          </a:bodyPr>
          <a:lstStyle/>
          <a:p>
            <a:pPr algn="ctr"/>
            <a:r>
              <a:rPr lang="zh-CN" altLang="en-US" sz="3600" dirty="0">
                <a:latin typeface="黑体" panose="02010609060101010101" charset="-122"/>
                <a:ea typeface="黑体" panose="02010609060101010101" charset="-122"/>
              </a:rPr>
              <a:t>北京东方运嘉药业有限公司</a:t>
            </a:r>
            <a:endParaRPr lang="zh-CN" altLang="en-US" sz="3600" dirty="0">
              <a:latin typeface="黑体" panose="02010609060101010101" charset="-122"/>
              <a:ea typeface="黑体" panose="02010609060101010101" charset="-122"/>
            </a:endParaRPr>
          </a:p>
        </p:txBody>
      </p:sp>
      <p:grpSp>
        <p:nvGrpSpPr>
          <p:cNvPr id="28" name="组合 27"/>
          <p:cNvGrpSpPr/>
          <p:nvPr/>
        </p:nvGrpSpPr>
        <p:grpSpPr>
          <a:xfrm>
            <a:off x="1727421" y="643402"/>
            <a:ext cx="1832878" cy="1225296"/>
            <a:chOff x="2319774" y="643402"/>
            <a:chExt cx="1832878" cy="1225296"/>
          </a:xfrm>
        </p:grpSpPr>
        <p:sp>
          <p:nvSpPr>
            <p:cNvPr id="14" name="文本框 13"/>
            <p:cNvSpPr txBox="1"/>
            <p:nvPr/>
          </p:nvSpPr>
          <p:spPr>
            <a:xfrm>
              <a:off x="2319774" y="809308"/>
              <a:ext cx="1832878" cy="829945"/>
            </a:xfrm>
            <a:prstGeom prst="rect">
              <a:avLst/>
            </a:prstGeom>
            <a:noFill/>
          </p:spPr>
          <p:txBody>
            <a:bodyPr wrap="square" rtlCol="0">
              <a:spAutoFit/>
            </a:bodyPr>
            <a:lstStyle/>
            <a:p>
              <a:pPr algn="ctr"/>
              <a:r>
                <a:rPr lang="zh-CN" altLang="en-US" sz="2400" dirty="0">
                  <a:latin typeface="黑体" panose="02010609060101010101" charset="-122"/>
                  <a:ea typeface="黑体" panose="02010609060101010101" charset="-122"/>
                </a:rPr>
                <a:t>中药创新药</a:t>
              </a:r>
              <a:r>
                <a:rPr lang="en-US" altLang="zh-CN" sz="2400" dirty="0">
                  <a:latin typeface="黑体" panose="02010609060101010101" charset="-122"/>
                  <a:ea typeface="黑体" panose="02010609060101010101" charset="-122"/>
                </a:rPr>
                <a:t>1.1</a:t>
              </a:r>
              <a:r>
                <a:rPr lang="zh-CN" altLang="en-US" sz="2400" dirty="0">
                  <a:latin typeface="黑体" panose="02010609060101010101" charset="-122"/>
                  <a:ea typeface="黑体" panose="02010609060101010101" charset="-122"/>
                </a:rPr>
                <a:t>类</a:t>
              </a:r>
              <a:endParaRPr lang="zh-CN" altLang="en-US" sz="2400" dirty="0">
                <a:latin typeface="黑体" panose="02010609060101010101" charset="-122"/>
                <a:ea typeface="黑体" panose="02010609060101010101" charset="-122"/>
              </a:endParaRPr>
            </a:p>
          </p:txBody>
        </p:sp>
        <p:sp>
          <p:nvSpPr>
            <p:cNvPr id="23" name="思想气泡: 云 22"/>
            <p:cNvSpPr>
              <a:spLocks noChangeAspect="1"/>
            </p:cNvSpPr>
            <p:nvPr/>
          </p:nvSpPr>
          <p:spPr>
            <a:xfrm>
              <a:off x="2322208" y="643402"/>
              <a:ext cx="1828800" cy="1225296"/>
            </a:xfrm>
            <a:prstGeom prst="cloudCallou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27" name="组合 26"/>
          <p:cNvGrpSpPr/>
          <p:nvPr/>
        </p:nvGrpSpPr>
        <p:grpSpPr>
          <a:xfrm>
            <a:off x="5309684" y="639058"/>
            <a:ext cx="1895845" cy="1225296"/>
            <a:chOff x="4976126" y="639058"/>
            <a:chExt cx="1895845" cy="1225296"/>
          </a:xfrm>
        </p:grpSpPr>
        <p:sp>
          <p:nvSpPr>
            <p:cNvPr id="18" name="文本框 17"/>
            <p:cNvSpPr txBox="1"/>
            <p:nvPr/>
          </p:nvSpPr>
          <p:spPr>
            <a:xfrm>
              <a:off x="5039093" y="929051"/>
              <a:ext cx="1832878" cy="461665"/>
            </a:xfrm>
            <a:prstGeom prst="rect">
              <a:avLst/>
            </a:prstGeom>
            <a:noFill/>
          </p:spPr>
          <p:txBody>
            <a:bodyPr wrap="square" rtlCol="0">
              <a:spAutoFit/>
            </a:bodyPr>
            <a:lstStyle/>
            <a:p>
              <a:pPr algn="ctr"/>
              <a:r>
                <a:rPr lang="zh-CN" altLang="en-US" sz="2400" dirty="0">
                  <a:latin typeface="黑体" panose="02010609060101010101" charset="-122"/>
                  <a:ea typeface="黑体" panose="02010609060101010101" charset="-122"/>
                </a:rPr>
                <a:t>儿童专用药</a:t>
              </a:r>
              <a:endParaRPr lang="zh-CN" altLang="en-US" sz="2400" dirty="0">
                <a:latin typeface="黑体" panose="02010609060101010101" charset="-122"/>
                <a:ea typeface="黑体" panose="02010609060101010101" charset="-122"/>
              </a:endParaRPr>
            </a:p>
          </p:txBody>
        </p:sp>
        <p:sp>
          <p:nvSpPr>
            <p:cNvPr id="24" name="思想气泡: 云 23"/>
            <p:cNvSpPr>
              <a:spLocks noChangeAspect="1"/>
            </p:cNvSpPr>
            <p:nvPr/>
          </p:nvSpPr>
          <p:spPr>
            <a:xfrm>
              <a:off x="4976126" y="639058"/>
              <a:ext cx="1828800" cy="1225296"/>
            </a:xfrm>
            <a:prstGeom prst="cloudCallou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29" name="组合 28"/>
          <p:cNvGrpSpPr/>
          <p:nvPr/>
        </p:nvGrpSpPr>
        <p:grpSpPr>
          <a:xfrm>
            <a:off x="9061716" y="625996"/>
            <a:ext cx="1853403" cy="1225296"/>
            <a:chOff x="9061716" y="625996"/>
            <a:chExt cx="1853403" cy="1225296"/>
          </a:xfrm>
        </p:grpSpPr>
        <p:sp>
          <p:nvSpPr>
            <p:cNvPr id="22" name="文本框 21"/>
            <p:cNvSpPr txBox="1"/>
            <p:nvPr/>
          </p:nvSpPr>
          <p:spPr>
            <a:xfrm>
              <a:off x="9082241" y="767920"/>
              <a:ext cx="1832878" cy="830997"/>
            </a:xfrm>
            <a:prstGeom prst="rect">
              <a:avLst/>
            </a:prstGeom>
            <a:noFill/>
          </p:spPr>
          <p:txBody>
            <a:bodyPr wrap="square" rtlCol="0">
              <a:spAutoFit/>
            </a:bodyPr>
            <a:lstStyle/>
            <a:p>
              <a:pPr algn="ctr"/>
              <a:r>
                <a:rPr lang="zh-CN" altLang="en-US" sz="2400" dirty="0">
                  <a:latin typeface="黑体" panose="02010609060101010101" charset="-122"/>
                  <a:ea typeface="黑体" panose="02010609060101010101" charset="-122"/>
                </a:rPr>
                <a:t>肃肺止咳</a:t>
              </a:r>
              <a:endParaRPr lang="en-US" altLang="zh-CN" sz="2400" dirty="0">
                <a:latin typeface="黑体" panose="02010609060101010101" charset="-122"/>
                <a:ea typeface="黑体" panose="02010609060101010101" charset="-122"/>
              </a:endParaRPr>
            </a:p>
            <a:p>
              <a:pPr algn="ctr"/>
              <a:r>
                <a:rPr lang="zh-CN" altLang="en-US" sz="2400" dirty="0">
                  <a:latin typeface="黑体" panose="02010609060101010101" charset="-122"/>
                  <a:ea typeface="黑体" panose="02010609060101010101" charset="-122"/>
                </a:rPr>
                <a:t>唯一治则</a:t>
              </a:r>
              <a:endParaRPr lang="en-US" altLang="zh-CN" sz="2400" dirty="0">
                <a:latin typeface="黑体" panose="02010609060101010101" charset="-122"/>
                <a:ea typeface="黑体" panose="02010609060101010101" charset="-122"/>
              </a:endParaRPr>
            </a:p>
          </p:txBody>
        </p:sp>
        <p:sp>
          <p:nvSpPr>
            <p:cNvPr id="25" name="思想气泡: 云 24"/>
            <p:cNvSpPr>
              <a:spLocks noChangeAspect="1"/>
            </p:cNvSpPr>
            <p:nvPr/>
          </p:nvSpPr>
          <p:spPr>
            <a:xfrm>
              <a:off x="9061716" y="625996"/>
              <a:ext cx="1828800" cy="1225296"/>
            </a:xfrm>
            <a:prstGeom prst="cloudCallou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pic>
        <p:nvPicPr>
          <p:cNvPr id="13" name="图片 12" descr="14391e0999598f056d44247c58f3928"/>
          <p:cNvPicPr>
            <a:picLocks noChangeAspect="1"/>
          </p:cNvPicPr>
          <p:nvPr/>
        </p:nvPicPr>
        <p:blipFill>
          <a:blip r:embed="rId1"/>
          <a:stretch>
            <a:fillRect/>
          </a:stretch>
        </p:blipFill>
        <p:spPr>
          <a:xfrm>
            <a:off x="7943215" y="1579880"/>
            <a:ext cx="4111625" cy="4111625"/>
          </a:xfrm>
          <a:prstGeom prst="rect">
            <a:avLst/>
          </a:prstGeom>
        </p:spPr>
      </p:pic>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决策 5"/>
          <p:cNvSpPr/>
          <p:nvPr/>
        </p:nvSpPr>
        <p:spPr>
          <a:xfrm>
            <a:off x="3495040" y="2181153"/>
            <a:ext cx="5129530" cy="3081020"/>
          </a:xfrm>
          <a:prstGeom prst="flowChartDecision">
            <a:avLst/>
          </a:prstGeom>
          <a:solidFill>
            <a:schemeClr val="accent1">
              <a:lumMod val="40000"/>
              <a:lumOff val="6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1" name="圆角矩形 20"/>
          <p:cNvSpPr/>
          <p:nvPr/>
        </p:nvSpPr>
        <p:spPr>
          <a:xfrm>
            <a:off x="7584440" y="3822700"/>
            <a:ext cx="3589020" cy="2435225"/>
          </a:xfrm>
          <a:prstGeom prst="roundRect">
            <a:avLst/>
          </a:prstGeom>
          <a:solidFill>
            <a:schemeClr val="accent1">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20" name="圆角矩形 19"/>
          <p:cNvSpPr/>
          <p:nvPr/>
        </p:nvSpPr>
        <p:spPr>
          <a:xfrm>
            <a:off x="7583170" y="954405"/>
            <a:ext cx="3589020" cy="2586990"/>
          </a:xfrm>
          <a:prstGeom prst="roundRect">
            <a:avLst/>
          </a:prstGeom>
          <a:solidFill>
            <a:schemeClr val="accent1">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19" name="圆角矩形 18"/>
          <p:cNvSpPr/>
          <p:nvPr/>
        </p:nvSpPr>
        <p:spPr>
          <a:xfrm>
            <a:off x="997585" y="3833495"/>
            <a:ext cx="3589020" cy="2423160"/>
          </a:xfrm>
          <a:prstGeom prst="roundRect">
            <a:avLst/>
          </a:prstGeom>
          <a:solidFill>
            <a:schemeClr val="accent1">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10" name="圆角矩形 9"/>
          <p:cNvSpPr/>
          <p:nvPr/>
        </p:nvSpPr>
        <p:spPr>
          <a:xfrm>
            <a:off x="997585" y="954405"/>
            <a:ext cx="3589020" cy="2587625"/>
          </a:xfrm>
          <a:prstGeom prst="roundRect">
            <a:avLst/>
          </a:prstGeom>
          <a:solidFill>
            <a:schemeClr val="accent1">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9" name="文本框 8"/>
          <p:cNvSpPr txBox="1"/>
          <p:nvPr/>
        </p:nvSpPr>
        <p:spPr>
          <a:xfrm>
            <a:off x="7587821" y="852170"/>
            <a:ext cx="3684196" cy="2749550"/>
          </a:xfrm>
          <a:prstGeom prst="rect">
            <a:avLst/>
          </a:prstGeom>
          <a:noFill/>
        </p:spPr>
        <p:txBody>
          <a:bodyPr wrap="square" rtlCol="0" anchor="t">
            <a:noAutofit/>
          </a:bodyPr>
          <a:lstStyle/>
          <a:p>
            <a:pPr indent="0" algn="ctr" fontAlgn="auto">
              <a:lnSpc>
                <a:spcPct val="120000"/>
              </a:lnSpc>
              <a:spcAft>
                <a:spcPts val="600"/>
              </a:spcAft>
            </a:pPr>
            <a:r>
              <a:rPr lang="zh-CN" altLang="en-US" sz="2000" b="1" dirty="0">
                <a:solidFill>
                  <a:srgbClr val="C00000"/>
                </a:solidFill>
                <a:latin typeface="微软雅黑" panose="020B0503020204020204" charset="-122"/>
                <a:ea typeface="微软雅黑" panose="020B0503020204020204" charset="-122"/>
                <a:sym typeface="+mn-ea"/>
              </a:rPr>
              <a:t>应用创新</a:t>
            </a:r>
            <a:endParaRPr lang="zh-CN" altLang="en-US" sz="1600" b="1" dirty="0">
              <a:solidFill>
                <a:srgbClr val="C00000"/>
              </a:solidFill>
              <a:latin typeface="微软雅黑" panose="020B0503020204020204" charset="-122"/>
              <a:ea typeface="微软雅黑" panose="020B0503020204020204" charset="-122"/>
              <a:sym typeface="+mn-ea"/>
            </a:endParaRPr>
          </a:p>
          <a:p>
            <a:pPr indent="0" fontAlgn="auto">
              <a:lnSpc>
                <a:spcPct val="135000"/>
              </a:lnSpc>
            </a:pPr>
            <a:r>
              <a:rPr lang="zh-CN" altLang="en-US" dirty="0">
                <a:solidFill>
                  <a:schemeClr val="accent1">
                    <a:lumMod val="50000"/>
                  </a:schemeClr>
                </a:solidFill>
                <a:latin typeface="微软雅黑" panose="020B0503020204020204" charset="-122"/>
                <a:ea typeface="微软雅黑" panose="020B0503020204020204" charset="-122"/>
                <a:sym typeface="+mn-ea"/>
              </a:rPr>
              <a:t>考虑儿童脏腑娇嫩特点，在组方中力求精炼，力避毒性、大寒药材；匠心独运，应用</a:t>
            </a:r>
            <a:r>
              <a:rPr lang="en-US" altLang="zh-CN" dirty="0">
                <a:solidFill>
                  <a:schemeClr val="accent1">
                    <a:lumMod val="50000"/>
                  </a:schemeClr>
                </a:solidFill>
                <a:latin typeface="微软雅黑" panose="020B0503020204020204" charset="-122"/>
                <a:ea typeface="微软雅黑" panose="020B0503020204020204" charset="-122"/>
                <a:sym typeface="+mn-ea"/>
              </a:rPr>
              <a:t>”</a:t>
            </a:r>
            <a:r>
              <a:rPr lang="zh-CN" altLang="en-US" b="1" dirty="0">
                <a:solidFill>
                  <a:srgbClr val="C00000"/>
                </a:solidFill>
                <a:latin typeface="微软雅黑" panose="020B0503020204020204" charset="-122"/>
                <a:ea typeface="微软雅黑" panose="020B0503020204020204" charset="-122"/>
                <a:sym typeface="+mn-ea"/>
              </a:rPr>
              <a:t>肺主肃降</a:t>
            </a:r>
            <a:r>
              <a:rPr lang="en-US" altLang="zh-CN" dirty="0">
                <a:solidFill>
                  <a:schemeClr val="accent1">
                    <a:lumMod val="50000"/>
                  </a:schemeClr>
                </a:solidFill>
                <a:latin typeface="微软雅黑" panose="020B0503020204020204" charset="-122"/>
                <a:ea typeface="微软雅黑" panose="020B0503020204020204" charset="-122"/>
                <a:sym typeface="+mn-ea"/>
              </a:rPr>
              <a:t>“</a:t>
            </a:r>
            <a:r>
              <a:rPr lang="zh-CN" altLang="en-US" dirty="0">
                <a:solidFill>
                  <a:schemeClr val="accent1">
                    <a:lumMod val="50000"/>
                  </a:schemeClr>
                </a:solidFill>
                <a:latin typeface="微软雅黑" panose="020B0503020204020204" charset="-122"/>
                <a:ea typeface="微软雅黑" panose="020B0503020204020204" charset="-122"/>
                <a:sym typeface="+mn-ea"/>
              </a:rPr>
              <a:t>理论，制定了清热化痰、肃肺止咳的治则，目前医保目录中尚未有</a:t>
            </a:r>
            <a:r>
              <a:rPr lang="en-US" altLang="zh-CN" dirty="0">
                <a:solidFill>
                  <a:schemeClr val="accent1">
                    <a:lumMod val="50000"/>
                  </a:schemeClr>
                </a:solidFill>
                <a:latin typeface="微软雅黑" panose="020B0503020204020204" charset="-122"/>
                <a:ea typeface="微软雅黑" panose="020B0503020204020204" charset="-122"/>
                <a:sym typeface="+mn-ea"/>
              </a:rPr>
              <a:t>“</a:t>
            </a:r>
            <a:r>
              <a:rPr lang="zh-CN" altLang="en-US" b="1" dirty="0">
                <a:solidFill>
                  <a:srgbClr val="C00000"/>
                </a:solidFill>
                <a:latin typeface="微软雅黑" panose="020B0503020204020204" charset="-122"/>
                <a:ea typeface="微软雅黑" panose="020B0503020204020204" charset="-122"/>
                <a:sym typeface="+mn-ea"/>
              </a:rPr>
              <a:t>肃肺止咳</a:t>
            </a:r>
            <a:r>
              <a:rPr lang="en-US" altLang="zh-CN" dirty="0">
                <a:solidFill>
                  <a:schemeClr val="accent1">
                    <a:lumMod val="50000"/>
                  </a:schemeClr>
                </a:solidFill>
                <a:latin typeface="微软雅黑" panose="020B0503020204020204" charset="-122"/>
                <a:ea typeface="微软雅黑" panose="020B0503020204020204" charset="-122"/>
                <a:sym typeface="+mn-ea"/>
              </a:rPr>
              <a:t>”</a:t>
            </a:r>
            <a:r>
              <a:rPr lang="zh-CN" altLang="en-US" dirty="0">
                <a:solidFill>
                  <a:schemeClr val="accent1">
                    <a:lumMod val="50000"/>
                  </a:schemeClr>
                </a:solidFill>
                <a:latin typeface="微软雅黑" panose="020B0503020204020204" charset="-122"/>
                <a:ea typeface="微软雅黑" panose="020B0503020204020204" charset="-122"/>
                <a:sym typeface="+mn-ea"/>
              </a:rPr>
              <a:t>治则的儿童用药。</a:t>
            </a:r>
            <a:endParaRPr lang="zh-CN" altLang="en-US" dirty="0">
              <a:solidFill>
                <a:schemeClr val="accent1">
                  <a:lumMod val="75000"/>
                </a:schemeClr>
              </a:solidFill>
              <a:latin typeface="微软雅黑" panose="020B0503020204020204" charset="-122"/>
              <a:ea typeface="微软雅黑" panose="020B0503020204020204" charset="-122"/>
            </a:endParaRPr>
          </a:p>
        </p:txBody>
      </p:sp>
      <p:sp>
        <p:nvSpPr>
          <p:cNvPr id="13" name="文本框 12"/>
          <p:cNvSpPr txBox="1"/>
          <p:nvPr/>
        </p:nvSpPr>
        <p:spPr>
          <a:xfrm>
            <a:off x="1073785" y="3844290"/>
            <a:ext cx="3531235" cy="2338705"/>
          </a:xfrm>
          <a:prstGeom prst="rect">
            <a:avLst/>
          </a:prstGeom>
          <a:noFill/>
        </p:spPr>
        <p:txBody>
          <a:bodyPr wrap="square" rtlCol="0" anchor="t">
            <a:noAutofit/>
          </a:bodyPr>
          <a:lstStyle/>
          <a:p>
            <a:pPr indent="0" algn="ctr" fontAlgn="auto">
              <a:lnSpc>
                <a:spcPct val="120000"/>
              </a:lnSpc>
              <a:spcAft>
                <a:spcPts val="600"/>
              </a:spcAft>
            </a:pPr>
            <a:r>
              <a:rPr lang="zh-CN" altLang="en-US" sz="2000" b="1" dirty="0">
                <a:solidFill>
                  <a:srgbClr val="C00000"/>
                </a:solidFill>
                <a:latin typeface="微软雅黑" panose="020B0503020204020204" charset="-122"/>
                <a:ea typeface="微软雅黑" panose="020B0503020204020204" charset="-122"/>
                <a:sym typeface="+mn-ea"/>
              </a:rPr>
              <a:t>技术创新</a:t>
            </a:r>
            <a:endParaRPr lang="zh-CN" altLang="en-US" b="1" dirty="0">
              <a:solidFill>
                <a:srgbClr val="C00000"/>
              </a:solidFill>
              <a:latin typeface="微软雅黑" panose="020B0503020204020204" charset="-122"/>
              <a:ea typeface="微软雅黑" panose="020B0503020204020204" charset="-122"/>
              <a:sym typeface="+mn-ea"/>
            </a:endParaRPr>
          </a:p>
          <a:p>
            <a:pPr indent="0" fontAlgn="auto">
              <a:lnSpc>
                <a:spcPct val="135000"/>
              </a:lnSpc>
            </a:pPr>
            <a:r>
              <a:rPr lang="zh-CN" altLang="en-US" dirty="0">
                <a:solidFill>
                  <a:schemeClr val="accent1">
                    <a:lumMod val="50000"/>
                  </a:schemeClr>
                </a:solidFill>
                <a:latin typeface="微软雅黑" panose="020B0503020204020204" charset="-122"/>
                <a:ea typeface="微软雅黑" panose="020B0503020204020204" charset="-122"/>
                <a:sym typeface="+mn-ea"/>
              </a:rPr>
              <a:t>改进提取技术、不使用有机溶剂，运用</a:t>
            </a:r>
            <a:r>
              <a:rPr lang="zh-CN" altLang="en-US" b="1" dirty="0">
                <a:solidFill>
                  <a:srgbClr val="C00000"/>
                </a:solidFill>
                <a:latin typeface="微软雅黑" panose="020B0503020204020204" charset="-122"/>
                <a:ea typeface="微软雅黑" panose="020B0503020204020204" charset="-122"/>
                <a:sym typeface="+mn-ea"/>
              </a:rPr>
              <a:t>“轻煎慢干”工艺</a:t>
            </a:r>
            <a:r>
              <a:rPr lang="zh-CN" altLang="en-US" dirty="0">
                <a:solidFill>
                  <a:schemeClr val="accent1">
                    <a:lumMod val="50000"/>
                  </a:schemeClr>
                </a:solidFill>
                <a:latin typeface="微软雅黑" panose="020B0503020204020204" charset="-122"/>
                <a:ea typeface="微软雅黑" panose="020B0503020204020204" charset="-122"/>
                <a:sym typeface="+mn-ea"/>
              </a:rPr>
              <a:t>，提高生产质控指标；</a:t>
            </a:r>
            <a:r>
              <a:rPr lang="zh-CN" altLang="en-US" b="1" dirty="0">
                <a:solidFill>
                  <a:srgbClr val="C00000"/>
                </a:solidFill>
                <a:latin typeface="微软雅黑" panose="020B0503020204020204" charset="-122"/>
                <a:ea typeface="微软雅黑" panose="020B0503020204020204" charset="-122"/>
                <a:sym typeface="+mn-ea"/>
              </a:rPr>
              <a:t>合理配伍辅料</a:t>
            </a:r>
            <a:r>
              <a:rPr lang="zh-CN" altLang="en-US" dirty="0">
                <a:solidFill>
                  <a:schemeClr val="accent1">
                    <a:lumMod val="50000"/>
                  </a:schemeClr>
                </a:solidFill>
                <a:latin typeface="微软雅黑" panose="020B0503020204020204" charset="-122"/>
                <a:ea typeface="微软雅黑" panose="020B0503020204020204" charset="-122"/>
                <a:sym typeface="+mn-ea"/>
              </a:rPr>
              <a:t>，提升药物口感舒适度，使小儿黄金止咳颗粒的依从性达到</a:t>
            </a:r>
            <a:r>
              <a:rPr lang="en-US" altLang="zh-CN" dirty="0">
                <a:solidFill>
                  <a:schemeClr val="accent1">
                    <a:lumMod val="50000"/>
                  </a:schemeClr>
                </a:solidFill>
                <a:latin typeface="微软雅黑" panose="020B0503020204020204" charset="-122"/>
                <a:ea typeface="微软雅黑" panose="020B0503020204020204" charset="-122"/>
                <a:sym typeface="+mn-ea"/>
              </a:rPr>
              <a:t>96.6%</a:t>
            </a:r>
            <a:r>
              <a:rPr lang="zh-CN" altLang="en-US" dirty="0">
                <a:solidFill>
                  <a:schemeClr val="accent1">
                    <a:lumMod val="50000"/>
                  </a:schemeClr>
                </a:solidFill>
                <a:latin typeface="微软雅黑" panose="020B0503020204020204" charset="-122"/>
                <a:ea typeface="微软雅黑" panose="020B0503020204020204" charset="-122"/>
                <a:sym typeface="+mn-ea"/>
              </a:rPr>
              <a:t>。</a:t>
            </a:r>
            <a:endParaRPr lang="zh-CN" altLang="en-US" dirty="0">
              <a:solidFill>
                <a:schemeClr val="accent1">
                  <a:lumMod val="50000"/>
                </a:schemeClr>
              </a:solidFill>
              <a:latin typeface="微软雅黑" panose="020B0503020204020204" charset="-122"/>
              <a:ea typeface="微软雅黑" panose="020B0503020204020204" charset="-122"/>
              <a:sym typeface="+mn-ea"/>
            </a:endParaRPr>
          </a:p>
        </p:txBody>
      </p:sp>
      <p:sp>
        <p:nvSpPr>
          <p:cNvPr id="2" name="标题 5"/>
          <p:cNvSpPr>
            <a:spLocks noGrp="1"/>
          </p:cNvSpPr>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药品创新性</a:t>
            </a:r>
            <a:endParaRPr lang="zh-CN" altLang="en-US" sz="3110" b="1" dirty="0">
              <a:solidFill>
                <a:schemeClr val="tx1"/>
              </a:solidFill>
              <a:latin typeface="微软雅黑" panose="020B0503020204020204" charset="-122"/>
              <a:ea typeface="微软雅黑" panose="020B0503020204020204" charset="-122"/>
            </a:endParaRPr>
          </a:p>
        </p:txBody>
      </p:sp>
      <p:sp>
        <p:nvSpPr>
          <p:cNvPr id="3" name="文本框 2"/>
          <p:cNvSpPr txBox="1"/>
          <p:nvPr/>
        </p:nvSpPr>
        <p:spPr>
          <a:xfrm>
            <a:off x="7725410" y="3843655"/>
            <a:ext cx="3373755" cy="2338705"/>
          </a:xfrm>
          <a:prstGeom prst="rect">
            <a:avLst/>
          </a:prstGeom>
          <a:noFill/>
        </p:spPr>
        <p:txBody>
          <a:bodyPr wrap="square" rtlCol="0" anchor="t">
            <a:noAutofit/>
          </a:bodyPr>
          <a:lstStyle/>
          <a:p>
            <a:pPr indent="0" algn="ctr" fontAlgn="auto">
              <a:lnSpc>
                <a:spcPct val="120000"/>
              </a:lnSpc>
              <a:spcAft>
                <a:spcPts val="600"/>
              </a:spcAft>
            </a:pPr>
            <a:r>
              <a:rPr lang="zh-CN" altLang="en-US" sz="2000" b="1" dirty="0">
                <a:solidFill>
                  <a:srgbClr val="C00000"/>
                </a:solidFill>
                <a:latin typeface="微软雅黑" panose="020B0503020204020204" charset="-122"/>
                <a:ea typeface="微软雅黑" panose="020B0503020204020204" charset="-122"/>
                <a:sym typeface="+mn-ea"/>
              </a:rPr>
              <a:t>科技创新</a:t>
            </a:r>
            <a:endParaRPr lang="zh-CN" altLang="en-US" sz="2000" b="1" dirty="0">
              <a:solidFill>
                <a:srgbClr val="C00000"/>
              </a:solidFill>
              <a:latin typeface="微软雅黑" panose="020B0503020204020204" charset="-122"/>
              <a:ea typeface="微软雅黑" panose="020B0503020204020204" charset="-122"/>
              <a:sym typeface="+mn-ea"/>
            </a:endParaRPr>
          </a:p>
          <a:p>
            <a:pPr indent="0" fontAlgn="auto">
              <a:lnSpc>
                <a:spcPct val="135000"/>
              </a:lnSpc>
            </a:pPr>
            <a:r>
              <a:rPr lang="zh-CN" altLang="en-US" dirty="0">
                <a:solidFill>
                  <a:schemeClr val="accent1">
                    <a:lumMod val="50000"/>
                  </a:schemeClr>
                </a:solidFill>
                <a:latin typeface="微软雅黑" panose="020B0503020204020204" charset="-122"/>
                <a:ea typeface="微软雅黑" panose="020B0503020204020204" charset="-122"/>
                <a:sym typeface="+mn-ea"/>
              </a:rPr>
              <a:t>承担并完成了“</a:t>
            </a:r>
            <a:r>
              <a:rPr lang="zh-CN" altLang="en-US" b="1" dirty="0">
                <a:solidFill>
                  <a:srgbClr val="C00000"/>
                </a:solidFill>
                <a:latin typeface="微软雅黑" panose="020B0503020204020204" charset="-122"/>
                <a:ea typeface="微软雅黑" panose="020B0503020204020204" charset="-122"/>
                <a:sym typeface="+mn-ea"/>
              </a:rPr>
              <a:t>G20工程医药产业创新研发”</a:t>
            </a:r>
            <a:r>
              <a:rPr lang="zh-CN" altLang="en-US" dirty="0">
                <a:solidFill>
                  <a:schemeClr val="accent1">
                    <a:lumMod val="50000"/>
                  </a:schemeClr>
                </a:solidFill>
                <a:latin typeface="微软雅黑" panose="020B0503020204020204" charset="-122"/>
                <a:ea typeface="微软雅黑" panose="020B0503020204020204" charset="-122"/>
                <a:sym typeface="+mn-ea"/>
              </a:rPr>
              <a:t>项目；</a:t>
            </a:r>
            <a:endParaRPr lang="zh-CN" altLang="en-US" dirty="0">
              <a:solidFill>
                <a:schemeClr val="accent1">
                  <a:lumMod val="50000"/>
                </a:schemeClr>
              </a:solidFill>
              <a:latin typeface="微软雅黑" panose="020B0503020204020204" charset="-122"/>
              <a:ea typeface="微软雅黑" panose="020B0503020204020204" charset="-122"/>
              <a:sym typeface="+mn-ea"/>
            </a:endParaRPr>
          </a:p>
          <a:p>
            <a:pPr indent="0" fontAlgn="auto">
              <a:lnSpc>
                <a:spcPct val="135000"/>
              </a:lnSpc>
            </a:pPr>
            <a:r>
              <a:rPr lang="zh-CN" altLang="en-US" dirty="0">
                <a:solidFill>
                  <a:schemeClr val="accent1">
                    <a:lumMod val="50000"/>
                  </a:schemeClr>
                </a:solidFill>
                <a:latin typeface="微软雅黑" panose="020B0503020204020204" charset="-122"/>
                <a:ea typeface="微软雅黑" panose="020B0503020204020204" charset="-122"/>
                <a:sym typeface="+mn-ea"/>
              </a:rPr>
              <a:t>自主知识产权：获得组方、制备等</a:t>
            </a:r>
            <a:r>
              <a:rPr lang="zh-CN" altLang="en-US" b="1" dirty="0">
                <a:solidFill>
                  <a:srgbClr val="C00000"/>
                </a:solidFill>
                <a:latin typeface="微软雅黑" panose="020B0503020204020204" charset="-122"/>
                <a:ea typeface="微软雅黑" panose="020B0503020204020204" charset="-122"/>
                <a:sym typeface="+mn-ea"/>
              </a:rPr>
              <a:t>三项发明专利证书</a:t>
            </a:r>
            <a:r>
              <a:rPr lang="zh-CN" altLang="en-US" dirty="0">
                <a:solidFill>
                  <a:schemeClr val="accent1">
                    <a:lumMod val="50000"/>
                  </a:schemeClr>
                </a:solidFill>
                <a:latin typeface="微软雅黑" panose="020B0503020204020204" charset="-122"/>
                <a:ea typeface="微软雅黑" panose="020B0503020204020204" charset="-122"/>
                <a:sym typeface="+mn-ea"/>
              </a:rPr>
              <a:t>。</a:t>
            </a:r>
            <a:endParaRPr lang="en-US" altLang="zh-CN" dirty="0">
              <a:solidFill>
                <a:schemeClr val="accent1">
                  <a:lumMod val="75000"/>
                </a:schemeClr>
              </a:solidFill>
            </a:endParaRPr>
          </a:p>
        </p:txBody>
      </p:sp>
      <p:sp>
        <p:nvSpPr>
          <p:cNvPr id="4" name="文本框 3"/>
          <p:cNvSpPr txBox="1"/>
          <p:nvPr>
            <p:custDataLst>
              <p:tags r:id="rId1"/>
            </p:custDataLst>
          </p:nvPr>
        </p:nvSpPr>
        <p:spPr>
          <a:xfrm>
            <a:off x="997585" y="900430"/>
            <a:ext cx="3537585" cy="2473960"/>
          </a:xfrm>
          <a:prstGeom prst="rect">
            <a:avLst/>
          </a:prstGeom>
          <a:noFill/>
        </p:spPr>
        <p:txBody>
          <a:bodyPr wrap="square">
            <a:spAutoFit/>
          </a:bodyPr>
          <a:lstStyle/>
          <a:p>
            <a:pPr indent="0" algn="ctr" defTabSz="914400" fontAlgn="auto">
              <a:lnSpc>
                <a:spcPct val="120000"/>
              </a:lnSpc>
              <a:spcAft>
                <a:spcPts val="600"/>
              </a:spcAft>
              <a:defRPr/>
            </a:pPr>
            <a:r>
              <a:rPr lang="zh-CN" altLang="en-US" sz="2000" b="1" dirty="0">
                <a:solidFill>
                  <a:srgbClr val="9A3A3A"/>
                </a:solidFill>
                <a:latin typeface="微软雅黑" panose="020B0503020204020204" charset="-122"/>
                <a:ea typeface="微软雅黑" panose="020B0503020204020204" charset="-122"/>
                <a:cs typeface="微软雅黑" panose="020B0503020204020204" charset="-122"/>
              </a:rPr>
              <a:t>传承创新</a:t>
            </a:r>
            <a:endParaRPr lang="zh-CN" altLang="en-US" sz="2000" b="1" dirty="0">
              <a:solidFill>
                <a:srgbClr val="9A3A3A"/>
              </a:solidFill>
              <a:latin typeface="微软雅黑" panose="020B0503020204020204" charset="-122"/>
              <a:ea typeface="微软雅黑" panose="020B0503020204020204" charset="-122"/>
              <a:cs typeface="微软雅黑" panose="020B0503020204020204" charset="-122"/>
            </a:endParaRPr>
          </a:p>
          <a:p>
            <a:pPr indent="0" algn="just" defTabSz="914400" fontAlgn="auto">
              <a:lnSpc>
                <a:spcPct val="140000"/>
              </a:lnSpc>
              <a:defRPr/>
            </a:pPr>
            <a:r>
              <a:rPr lang="zh-CN" altLang="en-US" dirty="0">
                <a:solidFill>
                  <a:schemeClr val="accent1">
                    <a:lumMod val="50000"/>
                  </a:schemeClr>
                </a:solidFill>
                <a:latin typeface="微软雅黑" panose="020B0503020204020204" charset="-122"/>
                <a:ea typeface="微软雅黑" panose="020B0503020204020204" charset="-122"/>
                <a:sym typeface="+mn-ea"/>
              </a:rPr>
              <a:t>组方源自中医呼吸领域的学科奠基人、</a:t>
            </a:r>
            <a:r>
              <a:rPr lang="zh-CN" altLang="en-US" b="1" dirty="0">
                <a:solidFill>
                  <a:srgbClr val="C00000"/>
                </a:solidFill>
                <a:latin typeface="微软雅黑" panose="020B0503020204020204" charset="-122"/>
                <a:ea typeface="微软雅黑" panose="020B0503020204020204" charset="-122"/>
                <a:sym typeface="+mn-ea"/>
              </a:rPr>
              <a:t>国医大师晁恩祥</a:t>
            </a:r>
            <a:r>
              <a:rPr lang="zh-CN" altLang="en-US" dirty="0">
                <a:solidFill>
                  <a:schemeClr val="accent1">
                    <a:lumMod val="50000"/>
                  </a:schemeClr>
                </a:solidFill>
                <a:latin typeface="微软雅黑" panose="020B0503020204020204" charset="-122"/>
                <a:ea typeface="微软雅黑" panose="020B0503020204020204" charset="-122"/>
                <a:sym typeface="+mn-ea"/>
              </a:rPr>
              <a:t>教授行医近</a:t>
            </a:r>
            <a:r>
              <a:rPr lang="en-US" altLang="zh-CN" dirty="0">
                <a:solidFill>
                  <a:schemeClr val="accent1">
                    <a:lumMod val="50000"/>
                  </a:schemeClr>
                </a:solidFill>
                <a:latin typeface="微软雅黑" panose="020B0503020204020204" charset="-122"/>
                <a:ea typeface="微软雅黑" panose="020B0503020204020204" charset="-122"/>
                <a:sym typeface="+mn-ea"/>
              </a:rPr>
              <a:t>60</a:t>
            </a:r>
            <a:r>
              <a:rPr lang="zh-CN" altLang="en-US" dirty="0">
                <a:solidFill>
                  <a:schemeClr val="accent1">
                    <a:lumMod val="50000"/>
                  </a:schemeClr>
                </a:solidFill>
                <a:latin typeface="微软雅黑" panose="020B0503020204020204" charset="-122"/>
                <a:ea typeface="微软雅黑" panose="020B0503020204020204" charset="-122"/>
                <a:sym typeface="+mn-ea"/>
              </a:rPr>
              <a:t>年一线临床实践而成的经验方。药品的研制成功是一次中医临床成果的创新转化。</a:t>
            </a:r>
            <a:endParaRPr lang="zh-CN" altLang="en-US"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5" name="标题 5"/>
          <p:cNvSpPr>
            <a:spLocks noGrp="1"/>
          </p:cNvSpPr>
          <p:nvPr/>
        </p:nvSpPr>
        <p:spPr>
          <a:xfrm>
            <a:off x="4622452" y="2795905"/>
            <a:ext cx="3227585" cy="2065020"/>
          </a:xfrm>
          <a:prstGeom prst="rect">
            <a:avLst/>
          </a:prstGeom>
        </p:spPr>
        <p:txBody>
          <a:bodyPr vert="horz" lIns="91440" tIns="45720" rIns="91440" bIns="45720" rtlCol="0" anchor="ctr" anchorCtr="0">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indent="0" algn="ctr" fontAlgn="ctr">
              <a:lnSpc>
                <a:spcPct val="135000"/>
              </a:lnSpc>
              <a:spcAft>
                <a:spcPts val="1200"/>
              </a:spcAft>
            </a:pPr>
            <a:r>
              <a:rPr lang="zh-CN" altLang="en-US" sz="3110" b="1" dirty="0">
                <a:solidFill>
                  <a:srgbClr val="C00000"/>
                </a:solidFill>
                <a:latin typeface="微软雅黑" panose="020B0503020204020204" charset="-122"/>
                <a:ea typeface="微软雅黑" panose="020B0503020204020204" charset="-122"/>
              </a:rPr>
              <a:t>新注册分类实施以来，第</a:t>
            </a:r>
            <a:r>
              <a:rPr lang="en-US" altLang="zh-CN" sz="3110" b="1" dirty="0">
                <a:solidFill>
                  <a:srgbClr val="C00000"/>
                </a:solidFill>
                <a:latin typeface="微软雅黑" panose="020B0503020204020204" charset="-122"/>
                <a:ea typeface="微软雅黑" panose="020B0503020204020204" charset="-122"/>
              </a:rPr>
              <a:t>2</a:t>
            </a:r>
            <a:r>
              <a:rPr lang="zh-CN" altLang="en-US" sz="3110" b="1" dirty="0">
                <a:solidFill>
                  <a:srgbClr val="C00000"/>
                </a:solidFill>
                <a:latin typeface="微软雅黑" panose="020B0503020204020204" charset="-122"/>
                <a:ea typeface="微软雅黑" panose="020B0503020204020204" charset="-122"/>
              </a:rPr>
              <a:t>款获批中药</a:t>
            </a:r>
            <a:r>
              <a:rPr lang="en-US" altLang="zh-CN" sz="3110" b="1" dirty="0">
                <a:solidFill>
                  <a:srgbClr val="C00000"/>
                </a:solidFill>
                <a:latin typeface="微软雅黑" panose="020B0503020204020204" charset="-122"/>
                <a:ea typeface="微软雅黑" panose="020B0503020204020204" charset="-122"/>
              </a:rPr>
              <a:t>1.1</a:t>
            </a:r>
            <a:r>
              <a:rPr lang="zh-CN" altLang="en-US" sz="3110" b="1" dirty="0">
                <a:solidFill>
                  <a:srgbClr val="C00000"/>
                </a:solidFill>
                <a:latin typeface="微软雅黑" panose="020B0503020204020204" charset="-122"/>
                <a:ea typeface="微软雅黑" panose="020B0503020204020204" charset="-122"/>
              </a:rPr>
              <a:t>类儿童专用药</a:t>
            </a:r>
            <a:endParaRPr lang="zh-CN" altLang="en-US" sz="3110" b="1" dirty="0">
              <a:solidFill>
                <a:srgbClr val="C00000"/>
              </a:solidFill>
              <a:latin typeface="微软雅黑" panose="020B0503020204020204" charset="-122"/>
              <a:ea typeface="微软雅黑" panose="020B0503020204020204" charset="-122"/>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药品公平性</a:t>
            </a:r>
            <a:endParaRPr lang="en-US" altLang="zh-CN" sz="3110" b="1" dirty="0">
              <a:solidFill>
                <a:schemeClr val="tx1"/>
              </a:solidFill>
              <a:latin typeface="微软雅黑" panose="020B0503020204020204" charset="-122"/>
              <a:ea typeface="微软雅黑" panose="020B0503020204020204" charset="-122"/>
            </a:endParaRPr>
          </a:p>
        </p:txBody>
      </p:sp>
      <p:sp>
        <p:nvSpPr>
          <p:cNvPr id="3" name="矩形: 圆角 33"/>
          <p:cNvSpPr/>
          <p:nvPr/>
        </p:nvSpPr>
        <p:spPr>
          <a:xfrm>
            <a:off x="262890" y="741045"/>
            <a:ext cx="5631042" cy="249248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4" name="文本框 3"/>
          <p:cNvSpPr txBox="1"/>
          <p:nvPr/>
        </p:nvSpPr>
        <p:spPr>
          <a:xfrm>
            <a:off x="958850" y="825720"/>
            <a:ext cx="379222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rPr>
              <a:t>弥补目录短板</a:t>
            </a:r>
            <a:endPar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308141" y="1460112"/>
            <a:ext cx="5514036" cy="1773418"/>
          </a:xfrm>
          <a:prstGeom prst="rect">
            <a:avLst/>
          </a:prstGeom>
          <a:solidFill>
            <a:schemeClr val="bg1">
              <a:lumMod val="95000"/>
            </a:schemeClr>
          </a:solidFill>
        </p:spPr>
        <p:txBody>
          <a:bodyPr wrap="square" rtlCol="0" anchor="t">
            <a:noAutofit/>
          </a:bodyPr>
          <a:lstStyle/>
          <a:p>
            <a:pPr marL="342900" indent="-342900">
              <a:buFont typeface="Wingdings" panose="05000000000000000000" pitchFamily="2" charset="2"/>
              <a:buChar char="p"/>
            </a:pPr>
            <a:r>
              <a:rPr lang="zh-CN" altLang="en-US" sz="1900" kern="0" noProof="0" dirty="0">
                <a:ln>
                  <a:noFill/>
                </a:ln>
                <a:solidFill>
                  <a:schemeClr val="tx1"/>
                </a:solidFill>
                <a:effectLst/>
                <a:uLnTx/>
                <a:uFillTx/>
                <a:latin typeface="微软雅黑" panose="020B0503020204020204" charset="-122"/>
                <a:ea typeface="微软雅黑" panose="020B0503020204020204" charset="-122"/>
                <a:cs typeface="+mn-ea"/>
              </a:rPr>
              <a:t>中国</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rPr>
              <a:t>首个肃肺止咳药品</a:t>
            </a:r>
            <a:r>
              <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rPr>
              <a:t>，弥补医保目录空白，</a:t>
            </a:r>
            <a:r>
              <a:rPr lang="zh-CN" altLang="en-US" sz="1900" kern="0" noProof="0" dirty="0">
                <a:ln>
                  <a:noFill/>
                </a:ln>
                <a:solidFill>
                  <a:schemeClr val="tx1"/>
                </a:solidFill>
                <a:effectLst/>
                <a:uLnTx/>
                <a:uFillTx/>
                <a:latin typeface="微软雅黑" panose="020B0503020204020204" charset="-122"/>
                <a:ea typeface="微软雅黑" panose="020B0503020204020204" charset="-122"/>
                <a:cs typeface="+mn-ea"/>
                <a:sym typeface="+mn-ea"/>
              </a:rPr>
              <a:t>填补临床</a:t>
            </a:r>
            <a:r>
              <a:rPr lang="zh-CN" altLang="en-US" sz="1900" kern="0" noProof="0" dirty="0">
                <a:ln>
                  <a:noFill/>
                </a:ln>
                <a:effectLst/>
                <a:uLnTx/>
                <a:uFillTx/>
                <a:latin typeface="微软雅黑" panose="020B0503020204020204" charset="-122"/>
                <a:ea typeface="微软雅黑" panose="020B0503020204020204" charset="-122"/>
                <a:cs typeface="+mn-ea"/>
                <a:sym typeface="+mn-ea"/>
              </a:rPr>
              <a:t>儿童急性支气管炎肃肺治疗</a:t>
            </a:r>
            <a:r>
              <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sym typeface="+mn-ea"/>
              </a:rPr>
              <a:t>的空白。</a:t>
            </a:r>
            <a:endParaRPr lang="en-US" altLang="zh-CN" sz="1900" kern="0" noProof="0" dirty="0">
              <a:ln>
                <a:noFill/>
              </a:ln>
              <a:solidFill>
                <a:prstClr val="black"/>
              </a:solidFill>
              <a:effectLst/>
              <a:uLnTx/>
              <a:uFillTx/>
              <a:latin typeface="微软雅黑" panose="020B0503020204020204" charset="-122"/>
              <a:ea typeface="微软雅黑" panose="020B0503020204020204" charset="-122"/>
              <a:cs typeface="+mn-ea"/>
              <a:sym typeface="+mn-ea"/>
            </a:endParaRPr>
          </a:p>
          <a:p>
            <a:pPr marL="342900" indent="-342900">
              <a:buFont typeface="Wingdings" panose="05000000000000000000" pitchFamily="2" charset="2"/>
              <a:buChar char="p"/>
            </a:pPr>
            <a:endParaRPr lang="en-US" altLang="zh-CN" sz="1900" kern="0" noProof="0" dirty="0">
              <a:ln>
                <a:noFill/>
              </a:ln>
              <a:solidFill>
                <a:prstClr val="black"/>
              </a:solidFill>
              <a:effectLst/>
              <a:uLnTx/>
              <a:uFillTx/>
              <a:latin typeface="微软雅黑" panose="020B0503020204020204" charset="-122"/>
              <a:ea typeface="微软雅黑" panose="020B0503020204020204" charset="-122"/>
              <a:cs typeface="+mn-ea"/>
              <a:sym typeface="+mn-ea"/>
            </a:endParaRPr>
          </a:p>
          <a:p>
            <a:pPr marL="342900" indent="-342900">
              <a:buFont typeface="Wingdings" panose="05000000000000000000" pitchFamily="2" charset="2"/>
              <a:buChar char="p"/>
            </a:pPr>
            <a:r>
              <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sym typeface="+mn-ea"/>
              </a:rPr>
              <a:t>首个针对</a:t>
            </a:r>
            <a:r>
              <a:rPr lang="zh-CN" altLang="en-US" sz="1900" kern="0" dirty="0">
                <a:latin typeface="微软雅黑" panose="020B0503020204020204" charset="-122"/>
                <a:ea typeface="微软雅黑" panose="020B0503020204020204" charset="-122"/>
                <a:cs typeface="+mn-ea"/>
                <a:sym typeface="+mn-ea"/>
              </a:rPr>
              <a:t>儿童痰热阻肺证</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sym typeface="+mn-ea"/>
              </a:rPr>
              <a:t>不含</a:t>
            </a:r>
            <a:r>
              <a:rPr lang="zh-CN" altLang="en-US" sz="1900" b="1" dirty="0">
                <a:solidFill>
                  <a:srgbClr val="C00000"/>
                </a:solidFill>
                <a:latin typeface="微软雅黑" panose="020B0503020204020204" charset="-122"/>
                <a:ea typeface="微软雅黑" panose="020B0503020204020204" charset="-122"/>
                <a:sym typeface="+mn-ea"/>
              </a:rPr>
              <a:t>有毒中药材</a:t>
            </a:r>
            <a:r>
              <a:rPr lang="zh-CN" altLang="en-US" sz="1900" kern="0" noProof="0" dirty="0">
                <a:ln>
                  <a:noFill/>
                </a:ln>
                <a:effectLst/>
                <a:uLnTx/>
                <a:uFillTx/>
                <a:latin typeface="微软雅黑" panose="020B0503020204020204" charset="-122"/>
                <a:ea typeface="微软雅黑" panose="020B0503020204020204" charset="-122"/>
                <a:cs typeface="+mn-ea"/>
                <a:sym typeface="+mn-ea"/>
              </a:rPr>
              <a:t>（如</a:t>
            </a:r>
            <a:r>
              <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sym typeface="+mn-ea"/>
              </a:rPr>
              <a:t>麻黄、半夏、杏仁等</a:t>
            </a:r>
            <a:r>
              <a:rPr lang="zh-CN" altLang="en-US" sz="1900" kern="0" noProof="0" dirty="0">
                <a:ln>
                  <a:noFill/>
                </a:ln>
                <a:effectLst/>
                <a:uLnTx/>
                <a:uFillTx/>
                <a:latin typeface="微软雅黑" panose="020B0503020204020204" charset="-122"/>
                <a:ea typeface="微软雅黑" panose="020B0503020204020204" charset="-122"/>
                <a:cs typeface="+mn-ea"/>
                <a:sym typeface="+mn-ea"/>
              </a:rPr>
              <a:t>）</a:t>
            </a:r>
            <a:r>
              <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sym typeface="+mn-ea"/>
              </a:rPr>
              <a:t>的药品。</a:t>
            </a:r>
            <a:endParaRPr lang="zh-CN" altLang="en-US" sz="1900" kern="0" noProof="0" dirty="0">
              <a:ln>
                <a:noFill/>
              </a:ln>
              <a:solidFill>
                <a:prstClr val="black"/>
              </a:solidFill>
              <a:effectLst/>
              <a:uLnTx/>
              <a:uFillTx/>
              <a:latin typeface="微软雅黑" panose="020B0503020204020204" charset="-122"/>
              <a:ea typeface="微软雅黑" panose="020B0503020204020204" charset="-122"/>
              <a:cs typeface="+mn-ea"/>
              <a:sym typeface="+mn-ea"/>
            </a:endParaRPr>
          </a:p>
        </p:txBody>
      </p:sp>
      <p:sp>
        <p:nvSpPr>
          <p:cNvPr id="10" name="矩形: 圆角 33"/>
          <p:cNvSpPr/>
          <p:nvPr/>
        </p:nvSpPr>
        <p:spPr>
          <a:xfrm>
            <a:off x="6272751" y="741045"/>
            <a:ext cx="5640954" cy="249248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1" name="文本框 10"/>
          <p:cNvSpPr txBox="1"/>
          <p:nvPr/>
        </p:nvSpPr>
        <p:spPr>
          <a:xfrm>
            <a:off x="6968711" y="825720"/>
            <a:ext cx="4182368"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rPr>
              <a:t>公共健康获益</a:t>
            </a:r>
            <a:endPar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2" name="文本框 11"/>
          <p:cNvSpPr txBox="1"/>
          <p:nvPr/>
        </p:nvSpPr>
        <p:spPr>
          <a:xfrm>
            <a:off x="6304750" y="1460112"/>
            <a:ext cx="5565857" cy="1773418"/>
          </a:xfrm>
          <a:prstGeom prst="rect">
            <a:avLst/>
          </a:prstGeom>
          <a:solidFill>
            <a:schemeClr val="bg1">
              <a:lumMod val="95000"/>
            </a:schemeClr>
          </a:solidFill>
        </p:spPr>
        <p:txBody>
          <a:bodyPr wrap="square" rtlCol="0" anchor="t">
            <a:noAutofit/>
          </a:bodyPr>
          <a:lstStyle/>
          <a:p>
            <a:pPr marL="342900" indent="-342900">
              <a:buFont typeface="Wingdings" panose="05000000000000000000" pitchFamily="2" charset="2"/>
              <a:buChar char="p"/>
            </a:pPr>
            <a:r>
              <a:rPr lang="zh-CN" altLang="en-US" sz="1900" kern="0" dirty="0">
                <a:solidFill>
                  <a:prstClr val="black"/>
                </a:solidFill>
                <a:latin typeface="微软雅黑" panose="020B0503020204020204" charset="-122"/>
                <a:ea typeface="微软雅黑" panose="020B0503020204020204" charset="-122"/>
                <a:cs typeface="+mn-ea"/>
              </a:rPr>
              <a:t>急性支气管炎是</a:t>
            </a:r>
            <a:r>
              <a:rPr lang="zh-CN" altLang="en-US" sz="1900" b="1" dirty="0">
                <a:solidFill>
                  <a:srgbClr val="C00000"/>
                </a:solidFill>
                <a:latin typeface="微软雅黑" panose="020B0503020204020204" charset="-122"/>
                <a:ea typeface="微软雅黑" panose="020B0503020204020204" charset="-122"/>
              </a:rPr>
              <a:t>常见的儿童呼吸道疾病</a:t>
            </a:r>
            <a:r>
              <a:rPr lang="zh-CN" altLang="en-US" sz="1900" kern="0" dirty="0">
                <a:solidFill>
                  <a:prstClr val="black"/>
                </a:solidFill>
                <a:latin typeface="微软雅黑" panose="020B0503020204020204" charset="-122"/>
                <a:ea typeface="微软雅黑" panose="020B0503020204020204" charset="-122"/>
                <a:cs typeface="+mn-ea"/>
              </a:rPr>
              <a:t>，发病率高，起病急，</a:t>
            </a:r>
            <a:r>
              <a:rPr lang="zh-CN" altLang="en-US" sz="1900" kern="0" dirty="0">
                <a:solidFill>
                  <a:prstClr val="black"/>
                </a:solidFill>
                <a:latin typeface="微软雅黑" panose="020B0503020204020204" charset="-122"/>
                <a:ea typeface="微软雅黑" panose="020B0503020204020204" charset="-122"/>
                <a:cs typeface="+mn-ea"/>
                <a:sym typeface="WPS灵秀黑" charset="-122"/>
              </a:rPr>
              <a:t>有时迁延2</a:t>
            </a:r>
            <a:r>
              <a:rPr lang="en-US" altLang="zh-CN" sz="1900" kern="0" dirty="0">
                <a:solidFill>
                  <a:prstClr val="black"/>
                </a:solidFill>
                <a:latin typeface="微软雅黑" panose="020B0503020204020204" charset="-122"/>
                <a:ea typeface="微软雅黑" panose="020B0503020204020204" charset="-122"/>
                <a:cs typeface="+mn-ea"/>
                <a:sym typeface="WPS灵秀黑" charset="-122"/>
              </a:rPr>
              <a:t>-</a:t>
            </a:r>
            <a:r>
              <a:rPr lang="zh-CN" altLang="en-US" sz="1900" kern="0" dirty="0">
                <a:solidFill>
                  <a:prstClr val="black"/>
                </a:solidFill>
                <a:latin typeface="微软雅黑" panose="020B0503020204020204" charset="-122"/>
                <a:ea typeface="微软雅黑" panose="020B0503020204020204" charset="-122"/>
                <a:cs typeface="+mn-ea"/>
                <a:sym typeface="WPS灵秀黑" charset="-122"/>
              </a:rPr>
              <a:t>3周或反复发作。本品疗效突出，</a:t>
            </a:r>
            <a:r>
              <a:rPr lang="zh-CN" altLang="en-US" sz="1900" b="1" dirty="0">
                <a:solidFill>
                  <a:srgbClr val="C00000"/>
                </a:solidFill>
                <a:latin typeface="微软雅黑" panose="020B0503020204020204" charset="-122"/>
                <a:ea typeface="微软雅黑" panose="020B0503020204020204" charset="-122"/>
                <a:sym typeface="WPS灵秀黑" charset="-122"/>
              </a:rPr>
              <a:t>患儿获益高</a:t>
            </a:r>
            <a:r>
              <a:rPr lang="zh-CN" altLang="en-US" sz="1900" kern="0" dirty="0">
                <a:solidFill>
                  <a:prstClr val="black"/>
                </a:solidFill>
                <a:latin typeface="微软雅黑" panose="020B0503020204020204" charset="-122"/>
                <a:ea typeface="微软雅黑" panose="020B0503020204020204" charset="-122"/>
                <a:cs typeface="+mn-ea"/>
                <a:sym typeface="WPS灵秀黑" charset="-122"/>
              </a:rPr>
              <a:t>。</a:t>
            </a:r>
            <a:endParaRPr lang="en-US" altLang="zh-CN" sz="1900" kern="0" dirty="0">
              <a:solidFill>
                <a:prstClr val="black"/>
              </a:solidFill>
              <a:latin typeface="微软雅黑" panose="020B0503020204020204" charset="-122"/>
              <a:ea typeface="微软雅黑" panose="020B0503020204020204" charset="-122"/>
              <a:cs typeface="+mn-ea"/>
              <a:sym typeface="WPS灵秀黑" charset="-122"/>
            </a:endParaRPr>
          </a:p>
          <a:p>
            <a:pPr marL="342900" indent="-342900">
              <a:buFont typeface="Wingdings" panose="05000000000000000000" pitchFamily="2" charset="2"/>
              <a:buChar char="p"/>
            </a:pPr>
            <a:endParaRPr lang="zh-CN" altLang="en-US" sz="1900" kern="0" dirty="0">
              <a:solidFill>
                <a:prstClr val="black"/>
              </a:solidFill>
              <a:latin typeface="微软雅黑" panose="020B0503020204020204" charset="-122"/>
              <a:ea typeface="微软雅黑" panose="020B0503020204020204" charset="-122"/>
              <a:cs typeface="+mn-ea"/>
              <a:sym typeface="WPS灵秀黑" charset="-122"/>
            </a:endParaRPr>
          </a:p>
          <a:p>
            <a:pPr marL="342900" indent="-342900" algn="l">
              <a:buClrTx/>
              <a:buSzTx/>
              <a:buFont typeface="Wingdings" panose="05000000000000000000" pitchFamily="2" charset="2"/>
              <a:buChar char="p"/>
            </a:pPr>
            <a:r>
              <a:rPr lang="zh-CN" altLang="en-US" sz="1900" kern="0" dirty="0">
                <a:solidFill>
                  <a:prstClr val="black"/>
                </a:solidFill>
                <a:latin typeface="微软雅黑" panose="020B0503020204020204" charset="-122"/>
                <a:ea typeface="微软雅黑" panose="020B0503020204020204" charset="-122"/>
                <a:cs typeface="+mn-ea"/>
              </a:rPr>
              <a:t>如治疗不及时， 可发展为支气管肺炎，</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rPr>
              <a:t>治疗成本和死亡率都会大幅增加。</a:t>
            </a:r>
            <a:endParaRPr lang="zh-CN" altLang="en-US" sz="19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3" name="矩形: 圆角 33"/>
          <p:cNvSpPr/>
          <p:nvPr/>
        </p:nvSpPr>
        <p:spPr>
          <a:xfrm>
            <a:off x="262890" y="3624470"/>
            <a:ext cx="5631042" cy="249248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4" name="文本框 13"/>
          <p:cNvSpPr txBox="1"/>
          <p:nvPr/>
        </p:nvSpPr>
        <p:spPr>
          <a:xfrm>
            <a:off x="419045" y="3709145"/>
            <a:ext cx="479944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rPr>
              <a:t>符合“保基本”原则</a:t>
            </a:r>
            <a:endPar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5" name="文本框 14"/>
          <p:cNvSpPr txBox="1"/>
          <p:nvPr/>
        </p:nvSpPr>
        <p:spPr>
          <a:xfrm>
            <a:off x="308141" y="4332035"/>
            <a:ext cx="5514036" cy="1773418"/>
          </a:xfrm>
          <a:prstGeom prst="rect">
            <a:avLst/>
          </a:prstGeom>
          <a:solidFill>
            <a:schemeClr val="bg1">
              <a:lumMod val="95000"/>
            </a:schemeClr>
          </a:solidFill>
        </p:spPr>
        <p:txBody>
          <a:bodyPr wrap="square" rtlCol="0" anchor="t">
            <a:noAutofit/>
          </a:bodyPr>
          <a:lstStyle/>
          <a:p>
            <a:pPr marL="342900" indent="-342900">
              <a:buFont typeface="Wingdings" panose="05000000000000000000" pitchFamily="2" charset="2"/>
              <a:buChar char="p"/>
            </a:pPr>
            <a:r>
              <a:rPr lang="zh-CN" altLang="en-US" sz="1900" kern="0" dirty="0">
                <a:latin typeface="微软雅黑" panose="020B0503020204020204" charset="-122"/>
                <a:ea typeface="微软雅黑" panose="020B0503020204020204" charset="-122"/>
                <a:cs typeface="+mn-ea"/>
              </a:rPr>
              <a:t>适应症针对小儿常见病，符合基本医疗卫生服务用药需求的定义</a:t>
            </a:r>
            <a:r>
              <a:rPr lang="zh-CN" altLang="en-US" sz="1900" kern="0" dirty="0">
                <a:latin typeface="微软雅黑" panose="020B0503020204020204" charset="-122"/>
                <a:ea typeface="微软雅黑" panose="020B0503020204020204" charset="-122"/>
                <a:cs typeface="+mn-ea"/>
                <a:sym typeface="+mn-ea"/>
              </a:rPr>
              <a:t>。</a:t>
            </a:r>
            <a:endParaRPr lang="en-US" altLang="zh-CN" sz="1900" kern="0" dirty="0">
              <a:latin typeface="微软雅黑" panose="020B0503020204020204" charset="-122"/>
              <a:ea typeface="微软雅黑" panose="020B0503020204020204" charset="-122"/>
              <a:cs typeface="+mn-ea"/>
              <a:sym typeface="+mn-ea"/>
            </a:endParaRPr>
          </a:p>
          <a:p>
            <a:pPr marL="342900" indent="-342900">
              <a:buFont typeface="Wingdings" panose="05000000000000000000" pitchFamily="2" charset="2"/>
              <a:buChar char="p"/>
            </a:pPr>
            <a:endParaRPr lang="en-US" altLang="zh-CN" sz="2000" kern="0" dirty="0">
              <a:latin typeface="微软雅黑" panose="020B0503020204020204" charset="-122"/>
              <a:ea typeface="微软雅黑" panose="020B0503020204020204" charset="-122"/>
              <a:cs typeface="+mn-ea"/>
              <a:sym typeface="+mn-ea"/>
            </a:endParaRPr>
          </a:p>
          <a:p>
            <a:pPr marL="342900" indent="-342900">
              <a:buFont typeface="Wingdings" panose="05000000000000000000" pitchFamily="2" charset="2"/>
              <a:buChar char="p"/>
            </a:pPr>
            <a:r>
              <a:rPr lang="zh-CN" altLang="en-US" sz="1900" kern="0" dirty="0">
                <a:latin typeface="微软雅黑" panose="020B0503020204020204" charset="-122"/>
                <a:ea typeface="微软雅黑" panose="020B0503020204020204" charset="-122"/>
                <a:cs typeface="+mn-ea"/>
                <a:sym typeface="+mn-ea"/>
              </a:rPr>
              <a:t>疗效明确，证据可靠，</a:t>
            </a:r>
            <a:r>
              <a:rPr lang="zh-CN" altLang="en-US" sz="1900" b="1" dirty="0">
                <a:solidFill>
                  <a:srgbClr val="C00000"/>
                </a:solidFill>
                <a:latin typeface="微软雅黑" panose="020B0503020204020204" charset="-122"/>
                <a:ea typeface="微软雅黑" panose="020B0503020204020204" charset="-122"/>
                <a:sym typeface="+mn-ea"/>
              </a:rPr>
              <a:t>可替代</a:t>
            </a:r>
            <a:r>
              <a:rPr lang="zh-CN" altLang="en-US" sz="1900" kern="0" dirty="0">
                <a:latin typeface="微软雅黑" panose="020B0503020204020204" charset="-122"/>
                <a:ea typeface="微软雅黑" panose="020B0503020204020204" charset="-122"/>
                <a:cs typeface="+mn-ea"/>
                <a:sym typeface="+mn-ea"/>
              </a:rPr>
              <a:t>目录内同类品种，</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sym typeface="+mn-ea"/>
              </a:rPr>
              <a:t>可减少</a:t>
            </a:r>
            <a:r>
              <a:rPr lang="zh-CN" altLang="en-US" sz="1900" kern="0" dirty="0">
                <a:latin typeface="微软雅黑" panose="020B0503020204020204" charset="-122"/>
                <a:ea typeface="微软雅黑" panose="020B0503020204020204" charset="-122"/>
                <a:cs typeface="+mn-ea"/>
                <a:sym typeface="+mn-ea"/>
              </a:rPr>
              <a:t>抗菌药物、镇咳药、抗组胺药、支气管舒张剂等药物的使用，</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sym typeface="+mn-ea"/>
              </a:rPr>
              <a:t>不会增加医保基金支出</a:t>
            </a:r>
            <a:r>
              <a:rPr lang="zh-CN" altLang="en-US" sz="1900" kern="0" dirty="0">
                <a:latin typeface="微软雅黑" panose="020B0503020204020204" charset="-122"/>
                <a:ea typeface="微软雅黑" panose="020B0503020204020204" charset="-122"/>
                <a:cs typeface="+mn-ea"/>
                <a:sym typeface="+mn-ea"/>
              </a:rPr>
              <a:t>。</a:t>
            </a:r>
            <a:endParaRPr lang="en-US" altLang="zh-CN" sz="1900" kern="0" dirty="0">
              <a:latin typeface="微软雅黑" panose="020B0503020204020204" charset="-122"/>
              <a:ea typeface="微软雅黑" panose="020B0503020204020204" charset="-122"/>
              <a:cs typeface="+mn-ea"/>
              <a:sym typeface="+mn-ea"/>
            </a:endParaRPr>
          </a:p>
        </p:txBody>
      </p:sp>
      <p:sp>
        <p:nvSpPr>
          <p:cNvPr id="16" name="矩形: 圆角 33"/>
          <p:cNvSpPr/>
          <p:nvPr/>
        </p:nvSpPr>
        <p:spPr>
          <a:xfrm>
            <a:off x="6314717" y="3624470"/>
            <a:ext cx="5598988" cy="249248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7" name="文本框 16"/>
          <p:cNvSpPr txBox="1"/>
          <p:nvPr/>
        </p:nvSpPr>
        <p:spPr>
          <a:xfrm>
            <a:off x="7010677" y="3709145"/>
            <a:ext cx="379222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rPr>
              <a:t>便于临床管理</a:t>
            </a:r>
            <a:endParaRPr lang="zh-CN" altLang="en-US" sz="24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8" name="文本框 17"/>
          <p:cNvSpPr txBox="1"/>
          <p:nvPr/>
        </p:nvSpPr>
        <p:spPr>
          <a:xfrm>
            <a:off x="6359968" y="4343537"/>
            <a:ext cx="5510639" cy="1773418"/>
          </a:xfrm>
          <a:prstGeom prst="rect">
            <a:avLst/>
          </a:prstGeom>
          <a:solidFill>
            <a:schemeClr val="bg1">
              <a:lumMod val="95000"/>
            </a:schemeClr>
          </a:solidFill>
        </p:spPr>
        <p:txBody>
          <a:bodyPr wrap="square" rtlCol="0" anchor="t">
            <a:noAutofit/>
          </a:bodyPr>
          <a:lstStyle/>
          <a:p>
            <a:pPr marL="342900" indent="-342900">
              <a:buFont typeface="Wingdings" panose="05000000000000000000" pitchFamily="2" charset="2"/>
              <a:buChar char="p"/>
            </a:pPr>
            <a:r>
              <a:rPr lang="zh-CN" altLang="en-US" sz="1900" kern="0" dirty="0">
                <a:solidFill>
                  <a:prstClr val="black"/>
                </a:solidFill>
                <a:latin typeface="微软雅黑" panose="020B0503020204020204" charset="-122"/>
                <a:ea typeface="微软雅黑" panose="020B0503020204020204" charset="-122"/>
                <a:cs typeface="+mn-ea"/>
              </a:rPr>
              <a:t>专为儿童设计，易为患儿接受，</a:t>
            </a:r>
            <a:r>
              <a:rPr lang="zh-CN" altLang="en-US" sz="1900" kern="0" dirty="0">
                <a:solidFill>
                  <a:prstClr val="black"/>
                </a:solidFill>
                <a:latin typeface="微软雅黑" panose="020B0503020204020204" charset="-122"/>
                <a:ea typeface="微软雅黑" panose="020B0503020204020204" charset="-122"/>
                <a:cs typeface="+mn-ea"/>
                <a:sym typeface="+mn-ea"/>
              </a:rPr>
              <a:t>口感佳、</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rPr>
              <a:t>依从性好。</a:t>
            </a:r>
            <a:endParaRPr lang="en-US" altLang="zh-CN" sz="1900" kern="0" dirty="0">
              <a:solidFill>
                <a:prstClr val="black"/>
              </a:solidFill>
              <a:latin typeface="微软雅黑" panose="020B0503020204020204" charset="-122"/>
              <a:ea typeface="微软雅黑" panose="020B0503020204020204" charset="-122"/>
              <a:cs typeface="+mn-ea"/>
            </a:endParaRPr>
          </a:p>
          <a:p>
            <a:pPr marL="342900" indent="-342900">
              <a:buFont typeface="Wingdings" panose="05000000000000000000" pitchFamily="2" charset="2"/>
              <a:buChar char="p"/>
            </a:pPr>
            <a:endParaRPr lang="en-US" altLang="zh-CN" sz="1900" kern="0" dirty="0">
              <a:solidFill>
                <a:prstClr val="black"/>
              </a:solidFill>
              <a:latin typeface="微软雅黑" panose="020B0503020204020204" charset="-122"/>
              <a:ea typeface="微软雅黑" panose="020B0503020204020204" charset="-122"/>
              <a:cs typeface="+mn-ea"/>
            </a:endParaRPr>
          </a:p>
          <a:p>
            <a:pPr marL="342900" indent="-342900">
              <a:buFont typeface="Wingdings" panose="05000000000000000000" pitchFamily="2" charset="2"/>
              <a:buChar char="p"/>
            </a:pPr>
            <a:r>
              <a:rPr lang="zh-CN" altLang="en-US" sz="1900" kern="0" dirty="0">
                <a:solidFill>
                  <a:prstClr val="black"/>
                </a:solidFill>
                <a:latin typeface="微软雅黑" panose="020B0503020204020204" charset="-122"/>
                <a:ea typeface="微软雅黑" panose="020B0503020204020204" charset="-122"/>
                <a:cs typeface="+mn-ea"/>
              </a:rPr>
              <a:t>有明确的年龄、适应症和用法用量，</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sym typeface="+mn-ea"/>
              </a:rPr>
              <a:t>避免超说明书使用，</a:t>
            </a:r>
            <a:r>
              <a:rPr lang="zh-CN" altLang="en-US" sz="1900" b="1" dirty="0">
                <a:solidFill>
                  <a:srgbClr val="C00000"/>
                </a:solidFill>
                <a:latin typeface="微软雅黑" panose="020B0503020204020204" charset="-122"/>
                <a:ea typeface="微软雅黑" panose="020B0503020204020204" charset="-122"/>
                <a:cs typeface="微软雅黑" panose="020B0503020204020204" charset="-122"/>
              </a:rPr>
              <a:t>不易形成临床滥用</a:t>
            </a:r>
            <a:r>
              <a:rPr lang="zh-CN" altLang="en-US" sz="1900" kern="0" dirty="0">
                <a:solidFill>
                  <a:prstClr val="black"/>
                </a:solidFill>
                <a:latin typeface="微软雅黑" panose="020B0503020204020204" charset="-122"/>
                <a:ea typeface="微软雅黑" panose="020B0503020204020204" charset="-122"/>
                <a:cs typeface="+mn-ea"/>
              </a:rPr>
              <a:t>现象，便于医保规范管理。</a:t>
            </a:r>
            <a:endParaRPr lang="zh-CN" altLang="en-US" sz="1900" kern="0" dirty="0">
              <a:solidFill>
                <a:prstClr val="black"/>
              </a:solidFill>
              <a:latin typeface="微软雅黑" panose="020B0503020204020204" charset="-122"/>
              <a:ea typeface="微软雅黑" panose="020B0503020204020204" charset="-122"/>
              <a:cs typeface="+mn-ea"/>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1511300" y="1912620"/>
            <a:ext cx="8851900" cy="4168775"/>
            <a:chOff x="2190" y="2452"/>
            <a:chExt cx="13940" cy="6565"/>
          </a:xfrm>
        </p:grpSpPr>
        <p:sp>
          <p:nvSpPr>
            <p:cNvPr id="41" name="圆角矩形 40"/>
            <p:cNvSpPr/>
            <p:nvPr>
              <p:custDataLst>
                <p:tags r:id="rId1"/>
              </p:custDataLst>
            </p:nvPr>
          </p:nvSpPr>
          <p:spPr>
            <a:xfrm>
              <a:off x="2190" y="2452"/>
              <a:ext cx="4798" cy="907"/>
            </a:xfrm>
            <a:prstGeom prst="roundRect">
              <a:avLst>
                <a:gd name="adj" fmla="val 0"/>
              </a:avLst>
            </a:prstGeom>
            <a:no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9" name="矩形 8"/>
            <p:cNvSpPr/>
            <p:nvPr>
              <p:custDataLst>
                <p:tags r:id="rId2"/>
              </p:custDataLst>
            </p:nvPr>
          </p:nvSpPr>
          <p:spPr>
            <a:xfrm>
              <a:off x="2190" y="2452"/>
              <a:ext cx="907" cy="90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42" name="文本框 9"/>
            <p:cNvSpPr txBox="1"/>
            <p:nvPr>
              <p:custDataLst>
                <p:tags r:id="rId3"/>
              </p:custDataLst>
            </p:nvPr>
          </p:nvSpPr>
          <p:spPr>
            <a:xfrm>
              <a:off x="2280" y="2566"/>
              <a:ext cx="4708" cy="1463"/>
            </a:xfrm>
            <a:prstGeom prst="rect">
              <a:avLst/>
            </a:prstGeom>
            <a:noFill/>
          </p:spPr>
          <p:txBody>
            <a:bodyPr wrap="square" lIns="68563" tIns="34281" rIns="68563" bIns="34281" rtlCol="0">
              <a:spAutoFit/>
            </a:bodyPr>
            <a:lstStyle/>
            <a:p>
              <a:pPr marL="0" lvl="1" algn="l"/>
              <a:r>
                <a:rPr lang="en-US" altLang="zh-CN" sz="2800" dirty="0">
                  <a:solidFill>
                    <a:schemeClr val="bg1"/>
                  </a:solidFill>
                  <a:latin typeface="Impact MT Std" pitchFamily="34" charset="0"/>
                  <a:ea typeface="微软雅黑" panose="020B0503020204020204" charset="-122"/>
                </a:rPr>
                <a:t>01    </a:t>
              </a:r>
              <a:r>
                <a:rPr lang="en-US" altLang="zh-CN" sz="2800" dirty="0">
                  <a:solidFill>
                    <a:srgbClr val="0070C0"/>
                  </a:solidFill>
                  <a:latin typeface="微软雅黑" panose="020B0503020204020204" charset="-122"/>
                  <a:ea typeface="微软雅黑" panose="020B0503020204020204" charset="-122"/>
                </a:rPr>
                <a:t> </a:t>
              </a:r>
              <a:r>
                <a:rPr lang="en-US" altLang="zh-CN" sz="2800" dirty="0">
                  <a:solidFill>
                    <a:srgbClr val="0070C0"/>
                  </a:solidFill>
                  <a:latin typeface="黑体" panose="02010609060101010101" charset="-122"/>
                  <a:ea typeface="黑体" panose="02010609060101010101" charset="-122"/>
                  <a:cs typeface="黑体" panose="02010609060101010101" charset="-122"/>
                </a:rPr>
                <a:t> </a:t>
              </a:r>
              <a:r>
                <a:rPr lang="zh-CN" altLang="en-US" sz="2800" b="1" dirty="0">
                  <a:solidFill>
                    <a:srgbClr val="2F5EB0"/>
                  </a:solidFill>
                  <a:latin typeface="黑体" panose="02010609060101010101" charset="-122"/>
                  <a:ea typeface="黑体" panose="02010609060101010101" charset="-122"/>
                  <a:cs typeface="黑体" panose="02010609060101010101" charset="-122"/>
                </a:rPr>
                <a:t>基本信息</a:t>
              </a:r>
              <a:endParaRPr lang="zh-CN" altLang="en-US" sz="2800" b="1" dirty="0">
                <a:latin typeface="微软雅黑" panose="020B0503020204020204" charset="-122"/>
                <a:ea typeface="微软雅黑" panose="020B0503020204020204" charset="-122"/>
              </a:endParaRPr>
            </a:p>
            <a:p>
              <a:pPr marL="0" lvl="1"/>
              <a:endParaRPr lang="zh-CN" altLang="en-US" sz="2800" b="1" dirty="0">
                <a:solidFill>
                  <a:srgbClr val="2F5EB0"/>
                </a:solidFill>
                <a:latin typeface="微软雅黑" panose="020B0503020204020204" charset="-122"/>
                <a:ea typeface="微软雅黑" panose="020B0503020204020204" charset="-122"/>
              </a:endParaRPr>
            </a:p>
          </p:txBody>
        </p:sp>
        <p:sp>
          <p:nvSpPr>
            <p:cNvPr id="43" name="圆角矩形 42"/>
            <p:cNvSpPr/>
            <p:nvPr>
              <p:custDataLst>
                <p:tags r:id="rId4"/>
              </p:custDataLst>
            </p:nvPr>
          </p:nvSpPr>
          <p:spPr>
            <a:xfrm>
              <a:off x="2190" y="3699"/>
              <a:ext cx="4798" cy="907"/>
            </a:xfrm>
            <a:prstGeom prst="roundRect">
              <a:avLst>
                <a:gd name="adj" fmla="val 0"/>
              </a:avLst>
            </a:prstGeom>
            <a:no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44" name="矩形 43"/>
            <p:cNvSpPr/>
            <p:nvPr>
              <p:custDataLst>
                <p:tags r:id="rId5"/>
              </p:custDataLst>
            </p:nvPr>
          </p:nvSpPr>
          <p:spPr>
            <a:xfrm>
              <a:off x="2190" y="3699"/>
              <a:ext cx="907" cy="90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45" name="文本框 9"/>
            <p:cNvSpPr txBox="1"/>
            <p:nvPr>
              <p:custDataLst>
                <p:tags r:id="rId6"/>
              </p:custDataLst>
            </p:nvPr>
          </p:nvSpPr>
          <p:spPr>
            <a:xfrm>
              <a:off x="2280" y="3813"/>
              <a:ext cx="6485" cy="784"/>
            </a:xfrm>
            <a:prstGeom prst="rect">
              <a:avLst/>
            </a:prstGeom>
            <a:noFill/>
          </p:spPr>
          <p:txBody>
            <a:bodyPr wrap="square" lIns="68563" tIns="34281" rIns="68563" bIns="34281" rtlCol="0">
              <a:spAutoFit/>
            </a:bodyPr>
            <a:lstStyle/>
            <a:p>
              <a:pPr marL="0" lvl="1"/>
              <a:r>
                <a:rPr lang="en-US" altLang="zh-CN" sz="2800" dirty="0">
                  <a:solidFill>
                    <a:schemeClr val="bg1"/>
                  </a:solidFill>
                  <a:latin typeface="Impact MT Std" pitchFamily="34" charset="0"/>
                  <a:ea typeface="微软雅黑" panose="020B0503020204020204" charset="-122"/>
                </a:rPr>
                <a:t>02    </a:t>
              </a:r>
              <a:r>
                <a:rPr lang="en-US" altLang="zh-CN" sz="2800" dirty="0">
                  <a:solidFill>
                    <a:srgbClr val="0070C0"/>
                  </a:solidFill>
                  <a:latin typeface="微软雅黑" panose="020B0503020204020204" charset="-122"/>
                  <a:ea typeface="微软雅黑" panose="020B0503020204020204" charset="-122"/>
                </a:rPr>
                <a:t>    </a:t>
              </a:r>
              <a:r>
                <a:rPr lang="zh-CN" altLang="en-US" sz="2800" b="1" dirty="0">
                  <a:solidFill>
                    <a:srgbClr val="2F5EB0"/>
                  </a:solidFill>
                  <a:latin typeface="黑体" panose="02010609060101010101" charset="-122"/>
                  <a:ea typeface="黑体" panose="02010609060101010101" charset="-122"/>
                </a:rPr>
                <a:t>安全性</a:t>
              </a:r>
              <a:endParaRPr lang="zh-CN" altLang="en-US" sz="2800" b="1" dirty="0">
                <a:solidFill>
                  <a:srgbClr val="2F5EB0"/>
                </a:solidFill>
                <a:latin typeface="黑体" panose="02010609060101010101" charset="-122"/>
                <a:ea typeface="黑体" panose="02010609060101010101" charset="-122"/>
              </a:endParaRPr>
            </a:p>
          </p:txBody>
        </p:sp>
        <p:sp>
          <p:nvSpPr>
            <p:cNvPr id="46" name="圆角矩形 45"/>
            <p:cNvSpPr/>
            <p:nvPr>
              <p:custDataLst>
                <p:tags r:id="rId7"/>
              </p:custDataLst>
            </p:nvPr>
          </p:nvSpPr>
          <p:spPr>
            <a:xfrm>
              <a:off x="2190" y="4947"/>
              <a:ext cx="4798" cy="907"/>
            </a:xfrm>
            <a:prstGeom prst="roundRect">
              <a:avLst>
                <a:gd name="adj" fmla="val 0"/>
              </a:avLst>
            </a:prstGeom>
            <a:no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47" name="矩形 46"/>
            <p:cNvSpPr/>
            <p:nvPr>
              <p:custDataLst>
                <p:tags r:id="rId8"/>
              </p:custDataLst>
            </p:nvPr>
          </p:nvSpPr>
          <p:spPr>
            <a:xfrm>
              <a:off x="2190" y="4947"/>
              <a:ext cx="907" cy="90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48" name="文本框 9"/>
            <p:cNvSpPr txBox="1"/>
            <p:nvPr>
              <p:custDataLst>
                <p:tags r:id="rId9"/>
              </p:custDataLst>
            </p:nvPr>
          </p:nvSpPr>
          <p:spPr>
            <a:xfrm>
              <a:off x="2280" y="5060"/>
              <a:ext cx="6485" cy="1463"/>
            </a:xfrm>
            <a:prstGeom prst="rect">
              <a:avLst/>
            </a:prstGeom>
            <a:noFill/>
          </p:spPr>
          <p:txBody>
            <a:bodyPr wrap="square" lIns="68563" tIns="34281" rIns="68563" bIns="34281" rtlCol="0">
              <a:spAutoFit/>
            </a:bodyPr>
            <a:lstStyle/>
            <a:p>
              <a:pPr marL="0" lvl="1"/>
              <a:r>
                <a:rPr lang="en-US" altLang="zh-CN" sz="2800" dirty="0">
                  <a:solidFill>
                    <a:schemeClr val="bg1"/>
                  </a:solidFill>
                  <a:latin typeface="Impact MT Std" pitchFamily="34" charset="0"/>
                  <a:ea typeface="微软雅黑" panose="020B0503020204020204" charset="-122"/>
                </a:rPr>
                <a:t>03    </a:t>
              </a:r>
              <a:r>
                <a:rPr lang="en-US" altLang="zh-CN" sz="2800" dirty="0">
                  <a:solidFill>
                    <a:srgbClr val="0070C0"/>
                  </a:solidFill>
                  <a:latin typeface="微软雅黑" panose="020B0503020204020204" charset="-122"/>
                  <a:ea typeface="微软雅黑" panose="020B0503020204020204" charset="-122"/>
                </a:rPr>
                <a:t>    </a:t>
              </a:r>
              <a:r>
                <a:rPr lang="zh-CN" altLang="en-US" sz="2800" b="1" dirty="0">
                  <a:solidFill>
                    <a:srgbClr val="2F5EB0"/>
                  </a:solidFill>
                  <a:latin typeface="黑体" panose="02010609060101010101" charset="-122"/>
                  <a:ea typeface="黑体" panose="02010609060101010101" charset="-122"/>
                </a:rPr>
                <a:t>有效性</a:t>
              </a:r>
              <a:endParaRPr lang="zh-CN" altLang="en-US" sz="2800" b="1" dirty="0">
                <a:solidFill>
                  <a:srgbClr val="2F5EB0"/>
                </a:solidFill>
                <a:latin typeface="黑体" panose="02010609060101010101" charset="-122"/>
                <a:ea typeface="黑体" panose="02010609060101010101" charset="-122"/>
              </a:endParaRPr>
            </a:p>
            <a:p>
              <a:pPr marL="0" lvl="1"/>
              <a:endParaRPr lang="zh-CN" altLang="en-US" sz="2800" b="1" dirty="0">
                <a:solidFill>
                  <a:srgbClr val="2F5EB0"/>
                </a:solidFill>
                <a:latin typeface="黑体" panose="02010609060101010101" charset="-122"/>
                <a:ea typeface="黑体" panose="02010609060101010101" charset="-122"/>
              </a:endParaRPr>
            </a:p>
          </p:txBody>
        </p:sp>
        <p:sp>
          <p:nvSpPr>
            <p:cNvPr id="49" name="圆角矩形 48"/>
            <p:cNvSpPr/>
            <p:nvPr>
              <p:custDataLst>
                <p:tags r:id="rId10"/>
              </p:custDataLst>
            </p:nvPr>
          </p:nvSpPr>
          <p:spPr>
            <a:xfrm>
              <a:off x="2190" y="6194"/>
              <a:ext cx="4798" cy="907"/>
            </a:xfrm>
            <a:prstGeom prst="roundRect">
              <a:avLst>
                <a:gd name="adj" fmla="val 0"/>
              </a:avLst>
            </a:prstGeom>
            <a:no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50" name="矩形 49"/>
            <p:cNvSpPr/>
            <p:nvPr>
              <p:custDataLst>
                <p:tags r:id="rId11"/>
              </p:custDataLst>
            </p:nvPr>
          </p:nvSpPr>
          <p:spPr>
            <a:xfrm>
              <a:off x="2190" y="6194"/>
              <a:ext cx="907" cy="90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51" name="文本框 9"/>
            <p:cNvSpPr txBox="1"/>
            <p:nvPr>
              <p:custDataLst>
                <p:tags r:id="rId12"/>
              </p:custDataLst>
            </p:nvPr>
          </p:nvSpPr>
          <p:spPr>
            <a:xfrm>
              <a:off x="2280" y="6307"/>
              <a:ext cx="6485" cy="1463"/>
            </a:xfrm>
            <a:prstGeom prst="rect">
              <a:avLst/>
            </a:prstGeom>
            <a:noFill/>
          </p:spPr>
          <p:txBody>
            <a:bodyPr wrap="square" lIns="68563" tIns="34281" rIns="68563" bIns="34281" rtlCol="0">
              <a:spAutoFit/>
            </a:bodyPr>
            <a:lstStyle/>
            <a:p>
              <a:pPr marL="0" lvl="1"/>
              <a:r>
                <a:rPr lang="en-US" altLang="zh-CN" sz="2800" dirty="0">
                  <a:solidFill>
                    <a:schemeClr val="bg1"/>
                  </a:solidFill>
                  <a:latin typeface="Impact MT Std" pitchFamily="34" charset="0"/>
                  <a:ea typeface="微软雅黑" panose="020B0503020204020204" charset="-122"/>
                </a:rPr>
                <a:t>04    </a:t>
              </a:r>
              <a:r>
                <a:rPr lang="en-US" altLang="zh-CN" sz="2800" dirty="0">
                  <a:solidFill>
                    <a:srgbClr val="0070C0"/>
                  </a:solidFill>
                  <a:latin typeface="微软雅黑" panose="020B0503020204020204" charset="-122"/>
                  <a:ea typeface="微软雅黑" panose="020B0503020204020204" charset="-122"/>
                </a:rPr>
                <a:t>    </a:t>
              </a:r>
              <a:r>
                <a:rPr lang="zh-CN" altLang="en-US" sz="2800" b="1" dirty="0">
                  <a:solidFill>
                    <a:srgbClr val="2F5EB0"/>
                  </a:solidFill>
                  <a:latin typeface="黑体" panose="02010609060101010101" charset="-122"/>
                  <a:ea typeface="黑体" panose="02010609060101010101" charset="-122"/>
                </a:rPr>
                <a:t>创新性</a:t>
              </a:r>
              <a:endParaRPr lang="zh-CN" altLang="en-US" sz="2800" b="1" dirty="0">
                <a:solidFill>
                  <a:srgbClr val="2F5EB0"/>
                </a:solidFill>
                <a:latin typeface="微软雅黑" panose="020B0503020204020204" charset="-122"/>
                <a:ea typeface="微软雅黑" panose="020B0503020204020204" charset="-122"/>
              </a:endParaRPr>
            </a:p>
            <a:p>
              <a:pPr marL="0" lvl="1"/>
              <a:endParaRPr lang="zh-CN" altLang="en-US" sz="2800" b="1" dirty="0">
                <a:solidFill>
                  <a:srgbClr val="2F5EB0"/>
                </a:solidFill>
                <a:latin typeface="微软雅黑" panose="020B0503020204020204" charset="-122"/>
                <a:ea typeface="微软雅黑" panose="020B0503020204020204" charset="-122"/>
              </a:endParaRPr>
            </a:p>
          </p:txBody>
        </p:sp>
        <p:sp>
          <p:nvSpPr>
            <p:cNvPr id="52" name="圆角矩形 51"/>
            <p:cNvSpPr/>
            <p:nvPr>
              <p:custDataLst>
                <p:tags r:id="rId13"/>
              </p:custDataLst>
            </p:nvPr>
          </p:nvSpPr>
          <p:spPr>
            <a:xfrm>
              <a:off x="2190" y="7441"/>
              <a:ext cx="4798" cy="907"/>
            </a:xfrm>
            <a:prstGeom prst="roundRect">
              <a:avLst>
                <a:gd name="adj" fmla="val 0"/>
              </a:avLst>
            </a:prstGeom>
            <a:no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53" name="矩形 52"/>
            <p:cNvSpPr/>
            <p:nvPr>
              <p:custDataLst>
                <p:tags r:id="rId14"/>
              </p:custDataLst>
            </p:nvPr>
          </p:nvSpPr>
          <p:spPr>
            <a:xfrm>
              <a:off x="2190" y="7441"/>
              <a:ext cx="907" cy="90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54" name="文本框 9"/>
            <p:cNvSpPr txBox="1"/>
            <p:nvPr>
              <p:custDataLst>
                <p:tags r:id="rId15"/>
              </p:custDataLst>
            </p:nvPr>
          </p:nvSpPr>
          <p:spPr>
            <a:xfrm>
              <a:off x="2280" y="7554"/>
              <a:ext cx="6485" cy="1463"/>
            </a:xfrm>
            <a:prstGeom prst="rect">
              <a:avLst/>
            </a:prstGeom>
            <a:noFill/>
          </p:spPr>
          <p:txBody>
            <a:bodyPr wrap="square" lIns="68563" tIns="34281" rIns="68563" bIns="34281" rtlCol="0">
              <a:spAutoFit/>
            </a:bodyPr>
            <a:lstStyle/>
            <a:p>
              <a:pPr marL="0" lvl="1"/>
              <a:r>
                <a:rPr lang="en-US" altLang="zh-CN" sz="2800" dirty="0">
                  <a:solidFill>
                    <a:schemeClr val="bg1"/>
                  </a:solidFill>
                  <a:latin typeface="Impact MT Std" pitchFamily="34" charset="0"/>
                  <a:ea typeface="微软雅黑" panose="020B0503020204020204" charset="-122"/>
                </a:rPr>
                <a:t>05    </a:t>
              </a:r>
              <a:r>
                <a:rPr lang="en-US" altLang="zh-CN" sz="2800" dirty="0">
                  <a:solidFill>
                    <a:srgbClr val="0070C0"/>
                  </a:solidFill>
                  <a:latin typeface="微软雅黑" panose="020B0503020204020204" charset="-122"/>
                  <a:ea typeface="微软雅黑" panose="020B0503020204020204" charset="-122"/>
                </a:rPr>
                <a:t>    </a:t>
              </a:r>
              <a:r>
                <a:rPr lang="zh-CN" altLang="en-US" sz="2800" b="1" dirty="0">
                  <a:solidFill>
                    <a:srgbClr val="2F5EB0"/>
                  </a:solidFill>
                  <a:latin typeface="黑体" panose="02010609060101010101" charset="-122"/>
                  <a:ea typeface="黑体" panose="02010609060101010101" charset="-122"/>
                </a:rPr>
                <a:t>公平性</a:t>
              </a:r>
              <a:endParaRPr lang="zh-CN" altLang="en-US" sz="2800" b="1" dirty="0">
                <a:solidFill>
                  <a:srgbClr val="2F5EB0"/>
                </a:solidFill>
                <a:latin typeface="微软雅黑" panose="020B0503020204020204" charset="-122"/>
                <a:ea typeface="微软雅黑" panose="020B0503020204020204" charset="-122"/>
              </a:endParaRPr>
            </a:p>
            <a:p>
              <a:pPr marL="0" lvl="1"/>
              <a:endParaRPr lang="zh-CN" altLang="en-US" sz="2800" b="1" dirty="0">
                <a:solidFill>
                  <a:srgbClr val="2F5EB0"/>
                </a:solidFill>
                <a:latin typeface="微软雅黑" panose="020B0503020204020204" charset="-122"/>
                <a:ea typeface="微软雅黑" panose="020B0503020204020204" charset="-122"/>
              </a:endParaRPr>
            </a:p>
          </p:txBody>
        </p:sp>
        <p:sp>
          <p:nvSpPr>
            <p:cNvPr id="4" name="圆角矩形 3"/>
            <p:cNvSpPr/>
            <p:nvPr>
              <p:custDataLst>
                <p:tags r:id="rId16"/>
              </p:custDataLst>
            </p:nvPr>
          </p:nvSpPr>
          <p:spPr>
            <a:xfrm>
              <a:off x="6988" y="2453"/>
              <a:ext cx="9134" cy="907"/>
            </a:xfrm>
            <a:prstGeom prst="roundRect">
              <a:avLst>
                <a:gd name="adj" fmla="val 0"/>
              </a:avLst>
            </a:prstGeom>
            <a:solidFill>
              <a:srgbClr val="C00000"/>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5" name="文本框 4"/>
            <p:cNvSpPr txBox="1"/>
            <p:nvPr/>
          </p:nvSpPr>
          <p:spPr>
            <a:xfrm>
              <a:off x="7379" y="2561"/>
              <a:ext cx="8608" cy="725"/>
            </a:xfrm>
            <a:prstGeom prst="rect">
              <a:avLst/>
            </a:prstGeom>
            <a:noFill/>
          </p:spPr>
          <p:txBody>
            <a:bodyPr wrap="square" rtlCol="0">
              <a:spAutoFit/>
            </a:bodyPr>
            <a:lstStyle/>
            <a:p>
              <a:pPr algn="ctr"/>
              <a:r>
                <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rPr>
                <a:t>中药</a:t>
              </a:r>
              <a:r>
                <a:rPr lang="en-US" altLang="zh-CN" sz="2400">
                  <a:solidFill>
                    <a:schemeClr val="bg1"/>
                  </a:solidFill>
                  <a:latin typeface="宋体" panose="02010600030101010101" pitchFamily="2" charset="-122"/>
                  <a:ea typeface="宋体" panose="02010600030101010101" pitchFamily="2" charset="-122"/>
                  <a:cs typeface="宋体" panose="02010600030101010101" pitchFamily="2" charset="-122"/>
                </a:rPr>
                <a:t>1.1</a:t>
              </a:r>
              <a:r>
                <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rPr>
                <a:t>类创新药；肃肺止咳</a:t>
              </a:r>
              <a:endPar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6" name="圆角矩形 5"/>
            <p:cNvSpPr/>
            <p:nvPr>
              <p:custDataLst>
                <p:tags r:id="rId17"/>
              </p:custDataLst>
            </p:nvPr>
          </p:nvSpPr>
          <p:spPr>
            <a:xfrm>
              <a:off x="6988" y="3701"/>
              <a:ext cx="9134" cy="907"/>
            </a:xfrm>
            <a:prstGeom prst="roundRect">
              <a:avLst>
                <a:gd name="adj" fmla="val 0"/>
              </a:avLst>
            </a:prstGeom>
            <a:solidFill>
              <a:srgbClr val="C00000"/>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7" name="文本框 6"/>
            <p:cNvSpPr txBox="1"/>
            <p:nvPr>
              <p:custDataLst>
                <p:tags r:id="rId18"/>
              </p:custDataLst>
            </p:nvPr>
          </p:nvSpPr>
          <p:spPr>
            <a:xfrm>
              <a:off x="7379" y="3801"/>
              <a:ext cx="8608" cy="725"/>
            </a:xfrm>
            <a:prstGeom prst="rect">
              <a:avLst/>
            </a:prstGeom>
            <a:noFill/>
          </p:spPr>
          <p:txBody>
            <a:bodyPr wrap="square" rtlCol="0">
              <a:spAutoFit/>
            </a:bodyPr>
            <a:lstStyle/>
            <a:p>
              <a:pPr algn="ct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“组方</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研发</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生产</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使用”全流程安全</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8" name="圆角矩形 7"/>
            <p:cNvSpPr/>
            <p:nvPr>
              <p:custDataLst>
                <p:tags r:id="rId19"/>
              </p:custDataLst>
            </p:nvPr>
          </p:nvSpPr>
          <p:spPr>
            <a:xfrm>
              <a:off x="6988" y="4949"/>
              <a:ext cx="9134" cy="907"/>
            </a:xfrm>
            <a:prstGeom prst="roundRect">
              <a:avLst>
                <a:gd name="adj" fmla="val 0"/>
              </a:avLst>
            </a:prstGeom>
            <a:solidFill>
              <a:srgbClr val="C00000"/>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10" name="文本框 9"/>
            <p:cNvSpPr txBox="1"/>
            <p:nvPr>
              <p:custDataLst>
                <p:tags r:id="rId20"/>
              </p:custDataLst>
            </p:nvPr>
          </p:nvSpPr>
          <p:spPr>
            <a:xfrm>
              <a:off x="7379" y="5049"/>
              <a:ext cx="8608" cy="725"/>
            </a:xfrm>
            <a:prstGeom prst="rect">
              <a:avLst/>
            </a:prstGeom>
            <a:noFill/>
          </p:spPr>
          <p:txBody>
            <a:bodyPr wrap="square" rtlCol="0">
              <a:spAutoFit/>
            </a:bodyPr>
            <a:lstStyle/>
            <a:p>
              <a:pPr algn="ctr"/>
              <a:r>
                <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rPr>
                <a:t>同类止咳效果最好；夜间咳嗽疗效显著</a:t>
              </a:r>
              <a:endPar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11" name="圆角矩形 10"/>
            <p:cNvSpPr/>
            <p:nvPr>
              <p:custDataLst>
                <p:tags r:id="rId21"/>
              </p:custDataLst>
            </p:nvPr>
          </p:nvSpPr>
          <p:spPr>
            <a:xfrm>
              <a:off x="6996" y="6189"/>
              <a:ext cx="9134" cy="907"/>
            </a:xfrm>
            <a:prstGeom prst="roundRect">
              <a:avLst>
                <a:gd name="adj" fmla="val 0"/>
              </a:avLst>
            </a:prstGeom>
            <a:solidFill>
              <a:srgbClr val="C00000"/>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12" name="文本框 11"/>
            <p:cNvSpPr txBox="1"/>
            <p:nvPr>
              <p:custDataLst>
                <p:tags r:id="rId22"/>
              </p:custDataLst>
            </p:nvPr>
          </p:nvSpPr>
          <p:spPr>
            <a:xfrm>
              <a:off x="7052" y="6289"/>
              <a:ext cx="8999" cy="725"/>
            </a:xfrm>
            <a:prstGeom prst="rect">
              <a:avLst/>
            </a:prstGeom>
            <a:noFill/>
          </p:spPr>
          <p:txBody>
            <a:bodyPr wrap="square" rtlCol="0">
              <a:spAutoFit/>
            </a:bodyPr>
            <a:lstStyle/>
            <a:p>
              <a:pPr algn="ctr"/>
              <a:r>
                <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rPr>
                <a:t>国医大师传承创新；中医药产业科技创新</a:t>
              </a:r>
              <a:endPar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13" name="圆角矩形 12"/>
            <p:cNvSpPr/>
            <p:nvPr>
              <p:custDataLst>
                <p:tags r:id="rId23"/>
              </p:custDataLst>
            </p:nvPr>
          </p:nvSpPr>
          <p:spPr>
            <a:xfrm>
              <a:off x="6988" y="7437"/>
              <a:ext cx="9134" cy="907"/>
            </a:xfrm>
            <a:prstGeom prst="roundRect">
              <a:avLst>
                <a:gd name="adj" fmla="val 0"/>
              </a:avLst>
            </a:prstGeom>
            <a:solidFill>
              <a:srgbClr val="C00000"/>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bg1"/>
                </a:solidFill>
              </a:endParaRPr>
            </a:p>
          </p:txBody>
        </p:sp>
        <p:sp>
          <p:nvSpPr>
            <p:cNvPr id="14" name="文本框 13"/>
            <p:cNvSpPr txBox="1"/>
            <p:nvPr>
              <p:custDataLst>
                <p:tags r:id="rId24"/>
              </p:custDataLst>
            </p:nvPr>
          </p:nvSpPr>
          <p:spPr>
            <a:xfrm>
              <a:off x="7051" y="7537"/>
              <a:ext cx="8936" cy="725"/>
            </a:xfrm>
            <a:prstGeom prst="rect">
              <a:avLst/>
            </a:prstGeom>
            <a:noFill/>
          </p:spPr>
          <p:txBody>
            <a:bodyPr wrap="square" rtlCol="0">
              <a:spAutoFit/>
            </a:bodyPr>
            <a:lstStyle/>
            <a:p>
              <a:pPr algn="ctr"/>
              <a:r>
                <a:rPr lang="zh-CN" altLang="en-US" sz="2400" dirty="0">
                  <a:solidFill>
                    <a:schemeClr val="bg1"/>
                  </a:solidFill>
                  <a:latin typeface="宋体" panose="02010600030101010101" pitchFamily="2" charset="-122"/>
                  <a:ea typeface="宋体" panose="02010600030101010101" pitchFamily="2" charset="-122"/>
                  <a:sym typeface="+mn-ea"/>
                </a:rPr>
                <a:t>减少抗菌、镇咳祛痰药物使用；依从性高</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endParaRPr>
            </a:p>
          </p:txBody>
        </p:sp>
      </p:grpSp>
      <p:pic>
        <p:nvPicPr>
          <p:cNvPr id="26" name="图片 25"/>
          <p:cNvPicPr>
            <a:picLocks noChangeAspect="1"/>
          </p:cNvPicPr>
          <p:nvPr>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11425857" y="209963"/>
            <a:ext cx="659565" cy="1793471"/>
          </a:xfrm>
          <a:prstGeom prst="rect">
            <a:avLst/>
          </a:prstGeom>
        </p:spPr>
      </p:pic>
      <p:sp>
        <p:nvSpPr>
          <p:cNvPr id="16" name="文本框 15"/>
          <p:cNvSpPr txBox="1"/>
          <p:nvPr/>
        </p:nvSpPr>
        <p:spPr>
          <a:xfrm>
            <a:off x="3380740" y="722630"/>
            <a:ext cx="5090795" cy="768350"/>
          </a:xfrm>
          <a:prstGeom prst="rect">
            <a:avLst/>
          </a:prstGeom>
          <a:noFill/>
        </p:spPr>
        <p:txBody>
          <a:bodyPr wrap="square" rtlCol="0">
            <a:spAutoFit/>
          </a:bodyPr>
          <a:lstStyle/>
          <a:p>
            <a:pPr algn="ctr"/>
            <a:r>
              <a:rPr lang="zh-CN" altLang="en-US" sz="4400" b="1">
                <a:solidFill>
                  <a:srgbClr val="C00000"/>
                </a:solidFill>
                <a:latin typeface="楷体" panose="02010609060101010101" charset="-122"/>
                <a:ea typeface="楷体" panose="02010609060101010101" charset="-122"/>
              </a:rPr>
              <a:t>目</a:t>
            </a:r>
            <a:r>
              <a:rPr lang="en-US" altLang="zh-CN" sz="4400" b="1">
                <a:solidFill>
                  <a:srgbClr val="C00000"/>
                </a:solidFill>
                <a:latin typeface="楷体" panose="02010609060101010101" charset="-122"/>
                <a:ea typeface="楷体" panose="02010609060101010101" charset="-122"/>
              </a:rPr>
              <a:t> </a:t>
            </a:r>
            <a:r>
              <a:rPr lang="zh-CN" altLang="en-US" sz="4400" b="1">
                <a:solidFill>
                  <a:srgbClr val="C00000"/>
                </a:solidFill>
                <a:latin typeface="楷体" panose="02010609060101010101" charset="-122"/>
                <a:ea typeface="楷体" panose="02010609060101010101" charset="-122"/>
              </a:rPr>
              <a:t>录</a:t>
            </a:r>
            <a:endParaRPr lang="zh-CN" altLang="en-US" sz="4400" b="1">
              <a:solidFill>
                <a:srgbClr val="C00000"/>
              </a:solidFill>
              <a:latin typeface="楷体" panose="02010609060101010101" charset="-122"/>
              <a:ea typeface="楷体" panose="02010609060101010101" charset="-122"/>
            </a:endParaRPr>
          </a:p>
        </p:txBody>
      </p:sp>
    </p:spTree>
    <p:custDataLst>
      <p:tags r:id="rId2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3" name="矩形 209922"/>
          <p:cNvSpPr/>
          <p:nvPr>
            <p:custDataLst>
              <p:tags r:id="rId1"/>
            </p:custDataLst>
          </p:nvPr>
        </p:nvSpPr>
        <p:spPr>
          <a:xfrm>
            <a:off x="793750" y="1978660"/>
            <a:ext cx="2555875" cy="3974465"/>
          </a:xfrm>
          <a:prstGeom prst="rect">
            <a:avLst/>
          </a:prstGeom>
          <a:noFill/>
          <a:ln w="6350">
            <a:noFill/>
          </a:ln>
        </p:spPr>
        <p:txBody>
          <a:bodyPr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79705" indent="-179705" algn="just">
              <a:lnSpc>
                <a:spcPct val="120000"/>
              </a:lnSpc>
              <a:spcAft>
                <a:spcPts val="1200"/>
              </a:spcAft>
              <a:buFont typeface="Arial" panose="020B0604020202020204" pitchFamily="34" charset="0"/>
              <a:buChar char="•"/>
              <a:defRPr/>
            </a:pPr>
            <a:r>
              <a:rPr kumimoji="1" lang="zh-CN" altLang="en-US" sz="1800" b="0" dirty="0">
                <a:solidFill>
                  <a:schemeClr val="tx1"/>
                </a:solidFill>
                <a:latin typeface="宋体" panose="02010600030101010101" pitchFamily="2" charset="-122"/>
                <a:cs typeface="宋体" panose="02010600030101010101" pitchFamily="2" charset="-122"/>
                <a:sym typeface="+mn-lt"/>
              </a:rPr>
              <a:t>我国儿童急性咳嗽主要因上呼吸道感染和急性支气管炎引起，占比分别为</a:t>
            </a:r>
            <a:r>
              <a:rPr lang="zh-CN" altLang="en-US" sz="16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lt"/>
              </a:rPr>
              <a:t>62.4%、33.3%。</a:t>
            </a:r>
            <a:endParaRPr kumimoji="1" lang="zh-CN" altLang="en-US" sz="1800" b="0" dirty="0">
              <a:solidFill>
                <a:schemeClr val="tx1"/>
              </a:solidFill>
              <a:latin typeface="宋体" panose="02010600030101010101" pitchFamily="2" charset="-122"/>
              <a:cs typeface="宋体" panose="02010600030101010101" pitchFamily="2" charset="-122"/>
              <a:sym typeface="+mn-lt"/>
            </a:endParaRPr>
          </a:p>
          <a:p>
            <a:pPr marL="179705" indent="-179705" algn="just">
              <a:lnSpc>
                <a:spcPct val="120000"/>
              </a:lnSpc>
              <a:spcAft>
                <a:spcPts val="1200"/>
              </a:spcAft>
              <a:buFont typeface="Arial" panose="020B0604020202020204" pitchFamily="34" charset="0"/>
              <a:buChar char="•"/>
              <a:defRPr/>
            </a:pPr>
            <a:r>
              <a:rPr lang="zh-CN" altLang="en-US" sz="1800" b="0" noProof="0" dirty="0">
                <a:ln>
                  <a:noFill/>
                </a:ln>
                <a:solidFill>
                  <a:schemeClr val="tx1"/>
                </a:solidFill>
                <a:effectLst/>
                <a:uLnTx/>
                <a:uFillTx/>
                <a:latin typeface="宋体" panose="02010600030101010101" pitchFamily="2" charset="-122"/>
                <a:cs typeface="宋体" panose="02010600030101010101" pitchFamily="2" charset="-122"/>
                <a:sym typeface="+mn-lt"/>
              </a:rPr>
              <a:t>儿童急性咳嗽极大地影响了患儿的生活质量，其就诊率为</a:t>
            </a:r>
            <a:r>
              <a:rPr lang="zh-CN" altLang="en-US" sz="16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lt"/>
              </a:rPr>
              <a:t>66.09%。</a:t>
            </a:r>
            <a:endParaRPr lang="zh-CN" altLang="de-DE" sz="1800" b="0" dirty="0">
              <a:solidFill>
                <a:schemeClr val="tx1"/>
              </a:solidFill>
              <a:latin typeface="宋体" panose="02010600030101010101" pitchFamily="2" charset="-122"/>
              <a:cs typeface="宋体" panose="02010600030101010101" pitchFamily="2" charset="-122"/>
            </a:endParaRPr>
          </a:p>
          <a:p>
            <a:pPr marL="179705" indent="-179705" algn="just">
              <a:lnSpc>
                <a:spcPct val="120000"/>
              </a:lnSpc>
              <a:buFont typeface="Arial" panose="020B0604020202020204" pitchFamily="34" charset="0"/>
              <a:buChar char="•"/>
              <a:defRPr/>
            </a:pPr>
            <a:r>
              <a:rPr lang="zh-CN" altLang="en-US" sz="1800" b="0" dirty="0">
                <a:ln>
                  <a:noFill/>
                </a:ln>
                <a:solidFill>
                  <a:schemeClr val="tx1"/>
                </a:solidFill>
                <a:effectLst>
                  <a:innerShdw blurRad="63500" dist="50800">
                    <a:prstClr val="black">
                      <a:alpha val="50000"/>
                    </a:prstClr>
                  </a:innerShdw>
                </a:effectLst>
                <a:latin typeface="宋体" panose="02010600030101010101" pitchFamily="2" charset="-122"/>
                <a:cs typeface="宋体" panose="02010600030101010101" pitchFamily="2" charset="-122"/>
                <a:sym typeface="+mn-ea"/>
              </a:rPr>
              <a:t>中华医学会</a:t>
            </a:r>
            <a:r>
              <a:rPr lang="en-US" altLang="zh-CN" sz="1800" b="0" dirty="0">
                <a:ln>
                  <a:noFill/>
                </a:ln>
                <a:solidFill>
                  <a:schemeClr val="tx1"/>
                </a:solidFill>
                <a:effectLst>
                  <a:innerShdw blurRad="63500" dist="50800">
                    <a:prstClr val="black">
                      <a:alpha val="50000"/>
                    </a:prstClr>
                  </a:innerShdw>
                </a:effectLst>
                <a:latin typeface="宋体" panose="02010600030101010101" pitchFamily="2" charset="-122"/>
                <a:cs typeface="宋体" panose="02010600030101010101" pitchFamily="2" charset="-122"/>
                <a:sym typeface="+mn-ea"/>
              </a:rPr>
              <a:t>2021</a:t>
            </a:r>
            <a:r>
              <a:rPr lang="zh-CN" altLang="en-US" sz="1800" b="0" dirty="0">
                <a:ln>
                  <a:noFill/>
                </a:ln>
                <a:solidFill>
                  <a:schemeClr val="tx1"/>
                </a:solidFill>
                <a:effectLst>
                  <a:innerShdw blurRad="63500" dist="50800">
                    <a:prstClr val="black">
                      <a:alpha val="50000"/>
                    </a:prstClr>
                  </a:innerShdw>
                </a:effectLst>
                <a:latin typeface="宋体" panose="02010600030101010101" pitchFamily="2" charset="-122"/>
                <a:cs typeface="宋体" panose="02010600030101010101" pitchFamily="2" charset="-122"/>
                <a:sym typeface="+mn-ea"/>
              </a:rPr>
              <a:t>版指南中，明确提出儿童急性咳嗽</a:t>
            </a:r>
            <a:r>
              <a:rPr lang="zh-CN" altLang="en-US" sz="16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不推荐</a:t>
            </a:r>
            <a:r>
              <a:rPr lang="zh-CN" altLang="en-US" sz="1800" b="0" dirty="0">
                <a:ln>
                  <a:noFill/>
                </a:ln>
                <a:solidFill>
                  <a:schemeClr val="tx1"/>
                </a:solidFill>
                <a:effectLst>
                  <a:innerShdw blurRad="63500" dist="50800">
                    <a:prstClr val="black">
                      <a:alpha val="50000"/>
                    </a:prstClr>
                  </a:innerShdw>
                </a:effectLst>
                <a:latin typeface="宋体" panose="02010600030101010101" pitchFamily="2" charset="-122"/>
                <a:cs typeface="宋体" panose="02010600030101010101" pitchFamily="2" charset="-122"/>
                <a:sym typeface="+mn-ea"/>
              </a:rPr>
              <a:t>常规使用抗菌、镇咳、祛痰等药物。</a:t>
            </a:r>
            <a:endParaRPr lang="zh-CN" altLang="en-US" sz="1800" b="0" dirty="0">
              <a:ln>
                <a:noFill/>
              </a:ln>
              <a:solidFill>
                <a:schemeClr val="tx1"/>
              </a:solidFill>
              <a:effectLst>
                <a:innerShdw blurRad="63500" dist="50800">
                  <a:prstClr val="black">
                    <a:alpha val="50000"/>
                  </a:prstClr>
                </a:innerShdw>
              </a:effectLst>
              <a:latin typeface="宋体" panose="02010600030101010101" pitchFamily="2" charset="-122"/>
              <a:cs typeface="宋体" panose="02010600030101010101" pitchFamily="2" charset="-122"/>
              <a:sym typeface="+mn-ea"/>
            </a:endParaRPr>
          </a:p>
        </p:txBody>
      </p:sp>
      <p:sp>
        <p:nvSpPr>
          <p:cNvPr id="209924" name="矩形 209923"/>
          <p:cNvSpPr/>
          <p:nvPr>
            <p:custDataLst>
              <p:tags r:id="rId2"/>
            </p:custDataLst>
          </p:nvPr>
        </p:nvSpPr>
        <p:spPr>
          <a:xfrm>
            <a:off x="685800" y="1363345"/>
            <a:ext cx="2733675" cy="438150"/>
          </a:xfrm>
          <a:prstGeom prst="rect">
            <a:avLst/>
          </a:prstGeom>
          <a:solidFill>
            <a:schemeClr val="accent2"/>
          </a:solidFill>
          <a:ln w="6350">
            <a:noFill/>
          </a:ln>
          <a:effectLst>
            <a:outerShdw dist="35921" dir="2699999" algn="ctr" rotWithShape="0">
              <a:schemeClr val="bg2"/>
            </a:outerShdw>
          </a:effectLst>
        </p:spPr>
        <p:txBody>
          <a:bodyPr/>
          <a:lstStyle/>
          <a:p>
            <a:endParaRPr lang="zh-CN" altLang="en-US"/>
          </a:p>
        </p:txBody>
      </p:sp>
      <p:sp>
        <p:nvSpPr>
          <p:cNvPr id="209925" name="文本框 209924"/>
          <p:cNvSpPr txBox="1"/>
          <p:nvPr>
            <p:custDataLst>
              <p:tags r:id="rId3"/>
            </p:custDataLst>
          </p:nvPr>
        </p:nvSpPr>
        <p:spPr>
          <a:xfrm>
            <a:off x="885825" y="1443832"/>
            <a:ext cx="2333625" cy="276860"/>
          </a:xfrm>
          <a:prstGeom prst="rect">
            <a:avLst/>
          </a:prstGeom>
          <a:noFill/>
          <a:ln w="6350">
            <a:noFill/>
          </a:ln>
        </p:spPr>
        <p:txBody>
          <a:bodyPr lIns="0" tIns="0" rIns="0" bIns="0" anchor="ctr" anchorCtr="0">
            <a:spAutoFit/>
          </a:bodyPr>
          <a:lstStyle/>
          <a:p>
            <a:pPr algn="ctr"/>
            <a:r>
              <a:rPr lang="zh-CN" altLang="en-US" dirty="0">
                <a:solidFill>
                  <a:schemeClr val="tx1"/>
                </a:solidFill>
                <a:latin typeface="微软雅黑" panose="020B0503020204020204" charset="-122"/>
                <a:ea typeface="微软雅黑" panose="020B0503020204020204" charset="-122"/>
              </a:rPr>
              <a:t>疾病基本情况</a:t>
            </a:r>
            <a:endParaRPr lang="zh-CN" altLang="en-US" dirty="0">
              <a:solidFill>
                <a:schemeClr val="tx1"/>
              </a:solidFill>
              <a:latin typeface="微软雅黑" panose="020B0503020204020204" charset="-122"/>
              <a:ea typeface="微软雅黑" panose="020B0503020204020204" charset="-122"/>
            </a:endParaRPr>
          </a:p>
        </p:txBody>
      </p:sp>
      <p:sp>
        <p:nvSpPr>
          <p:cNvPr id="209926" name="矩形 209925"/>
          <p:cNvSpPr/>
          <p:nvPr>
            <p:custDataLst>
              <p:tags r:id="rId4"/>
            </p:custDataLst>
          </p:nvPr>
        </p:nvSpPr>
        <p:spPr>
          <a:xfrm>
            <a:off x="685800" y="1946910"/>
            <a:ext cx="2733675" cy="4085590"/>
          </a:xfrm>
          <a:prstGeom prst="rect">
            <a:avLst/>
          </a:prstGeom>
          <a:noFill/>
          <a:ln w="6350" cap="flat" cmpd="sng">
            <a:solidFill>
              <a:schemeClr val="tx1"/>
            </a:solidFill>
            <a:prstDash val="solid"/>
            <a:miter/>
            <a:headEnd type="none" w="med" len="med"/>
            <a:tailEnd type="none" w="med" len="med"/>
          </a:ln>
        </p:spPr>
        <p:txBody>
          <a:bodyPr/>
          <a:lstStyle/>
          <a:p>
            <a:endParaRPr lang="zh-CN" altLang="en-US"/>
          </a:p>
        </p:txBody>
      </p:sp>
      <p:sp>
        <p:nvSpPr>
          <p:cNvPr id="209928" name="矩形 209927"/>
          <p:cNvSpPr/>
          <p:nvPr>
            <p:custDataLst>
              <p:tags r:id="rId5"/>
            </p:custDataLst>
          </p:nvPr>
        </p:nvSpPr>
        <p:spPr>
          <a:xfrm>
            <a:off x="3586480" y="794385"/>
            <a:ext cx="5004435" cy="438150"/>
          </a:xfrm>
          <a:prstGeom prst="rect">
            <a:avLst/>
          </a:prstGeom>
          <a:solidFill>
            <a:schemeClr val="accent2"/>
          </a:solidFill>
          <a:ln w="6350">
            <a:noFill/>
          </a:ln>
          <a:effectLst>
            <a:outerShdw dist="35921" dir="2699999" algn="ctr" rotWithShape="0">
              <a:schemeClr val="bg2"/>
            </a:outerShdw>
          </a:effectLst>
        </p:spPr>
        <p:txBody>
          <a:bodyPr/>
          <a:lstStyle/>
          <a:p>
            <a:endParaRPr lang="zh-CN" altLang="en-US"/>
          </a:p>
        </p:txBody>
      </p:sp>
      <p:sp>
        <p:nvSpPr>
          <p:cNvPr id="209929" name="文本框 209928"/>
          <p:cNvSpPr txBox="1"/>
          <p:nvPr>
            <p:custDataLst>
              <p:tags r:id="rId6"/>
            </p:custDataLst>
          </p:nvPr>
        </p:nvSpPr>
        <p:spPr>
          <a:xfrm>
            <a:off x="3786505" y="874395"/>
            <a:ext cx="4694555" cy="276860"/>
          </a:xfrm>
          <a:prstGeom prst="rect">
            <a:avLst/>
          </a:prstGeom>
          <a:noFill/>
          <a:ln w="6350">
            <a:noFill/>
          </a:ln>
        </p:spPr>
        <p:txBody>
          <a:bodyPr wrap="square" lIns="0" tIns="0" rIns="0" bIns="0" anchor="ctr" anchorCtr="0">
            <a:spAutoFit/>
          </a:bodyPr>
          <a:lstStyle/>
          <a:p>
            <a:pPr algn="ctr"/>
            <a:r>
              <a:rPr lang="zh-CN" altLang="en-US" dirty="0">
                <a:solidFill>
                  <a:schemeClr val="tx1"/>
                </a:solidFill>
                <a:latin typeface="微软雅黑" panose="020B0503020204020204" charset="-122"/>
                <a:ea typeface="微软雅黑" panose="020B0503020204020204" charset="-122"/>
              </a:rPr>
              <a:t>药品基本情况</a:t>
            </a:r>
            <a:endParaRPr lang="zh-CN" altLang="en-US" dirty="0">
              <a:solidFill>
                <a:schemeClr val="tx1"/>
              </a:solidFill>
              <a:latin typeface="微软雅黑" panose="020B0503020204020204" charset="-122"/>
              <a:ea typeface="微软雅黑" panose="020B0503020204020204" charset="-122"/>
            </a:endParaRPr>
          </a:p>
        </p:txBody>
      </p:sp>
      <p:sp>
        <p:nvSpPr>
          <p:cNvPr id="209930" name="矩形 209929"/>
          <p:cNvSpPr/>
          <p:nvPr>
            <p:custDataLst>
              <p:tags r:id="rId7"/>
            </p:custDataLst>
          </p:nvPr>
        </p:nvSpPr>
        <p:spPr>
          <a:xfrm>
            <a:off x="3586480" y="1369060"/>
            <a:ext cx="5000625" cy="4663440"/>
          </a:xfrm>
          <a:prstGeom prst="rect">
            <a:avLst/>
          </a:prstGeom>
          <a:noFill/>
          <a:ln w="6350" cap="flat" cmpd="sng">
            <a:solidFill>
              <a:schemeClr val="tx1"/>
            </a:solidFill>
            <a:prstDash val="solid"/>
            <a:miter/>
            <a:headEnd type="none" w="med" len="med"/>
            <a:tailEnd type="none" w="med" len="med"/>
          </a:ln>
        </p:spPr>
        <p:txBody>
          <a:bodyPr/>
          <a:lstStyle/>
          <a:p>
            <a:endParaRPr lang="zh-CN" altLang="en-US"/>
          </a:p>
        </p:txBody>
      </p:sp>
      <p:sp>
        <p:nvSpPr>
          <p:cNvPr id="209931" name="矩形 209930"/>
          <p:cNvSpPr/>
          <p:nvPr>
            <p:custDataLst>
              <p:tags r:id="rId8"/>
            </p:custDataLst>
          </p:nvPr>
        </p:nvSpPr>
        <p:spPr>
          <a:xfrm>
            <a:off x="8751570" y="2054860"/>
            <a:ext cx="2719070" cy="3898265"/>
          </a:xfrm>
          <a:prstGeom prst="rect">
            <a:avLst/>
          </a:prstGeom>
          <a:noFill/>
          <a:ln w="6350">
            <a:noFill/>
          </a:ln>
        </p:spPr>
        <p:txBody>
          <a:bodyPr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285750" indent="-285750" algn="just" fontAlgn="auto">
              <a:lnSpc>
                <a:spcPct val="140000"/>
              </a:lnSpc>
              <a:spcAft>
                <a:spcPts val="0"/>
              </a:spcAft>
              <a:buFont typeface="Wingdings" panose="05000000000000000000" charset="0"/>
              <a:buChar char="n"/>
              <a:defRPr/>
            </a:pPr>
            <a:r>
              <a:rPr lang="zh-CN" altLang="en-US" sz="1800" b="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国医大师经验方</a:t>
            </a:r>
            <a:endParaRPr lang="en-US" altLang="zh-CN" sz="1800" b="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人用经验丰富</a:t>
            </a:r>
            <a:endParaRPr lang="en-US" altLang="zh-CN"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严格</a:t>
            </a:r>
            <a:r>
              <a:rPr lang="en-US" altLang="zh-CN"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II</a:t>
            </a:r>
            <a:r>
              <a:rPr lang="zh-CN" altLang="en-US"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a:t>
            </a:r>
            <a:r>
              <a:rPr lang="en-US" altLang="zh-CN"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III</a:t>
            </a:r>
            <a:r>
              <a:rPr lang="zh-CN" altLang="en-US"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期临床验证</a:t>
            </a:r>
            <a:endParaRPr lang="en-US" altLang="zh-CN" sz="1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中药</a:t>
            </a:r>
            <a:r>
              <a:rPr lang="en-US" altLang="zh-CN"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1.1</a:t>
            </a: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类儿童专用药</a:t>
            </a:r>
            <a:endPar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纳入优先审评品种</a:t>
            </a:r>
            <a:endParaRPr lang="en-US" altLang="zh-CN"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疗效强、安全性好</a:t>
            </a:r>
            <a:endParaRPr lang="en-US" altLang="zh-CN"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口感好，依从性高</a:t>
            </a:r>
            <a:endParaRPr lang="zh-CN" altLang="en-US" sz="1800" b="0" dirty="0">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中华系列杂志发表</a:t>
            </a: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文献</a:t>
            </a:r>
            <a:endPar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被国家级指南推荐</a:t>
            </a:r>
            <a:endPar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140000"/>
              </a:lnSpc>
              <a:spcAft>
                <a:spcPts val="0"/>
              </a:spcAft>
              <a:buFont typeface="Wingdings" panose="05000000000000000000" charset="0"/>
              <a:buChar char="n"/>
              <a:defRPr/>
            </a:pPr>
            <a:r>
              <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首个肃肺止咳治则</a:t>
            </a:r>
            <a:endParaRPr lang="zh-CN" altLang="en-US" sz="1800" dirty="0">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p:txBody>
      </p:sp>
      <p:sp>
        <p:nvSpPr>
          <p:cNvPr id="209932" name="矩形 209931"/>
          <p:cNvSpPr/>
          <p:nvPr>
            <p:custDataLst>
              <p:tags r:id="rId9"/>
            </p:custDataLst>
          </p:nvPr>
        </p:nvSpPr>
        <p:spPr>
          <a:xfrm>
            <a:off x="8757285" y="1363345"/>
            <a:ext cx="2733675" cy="438150"/>
          </a:xfrm>
          <a:prstGeom prst="rect">
            <a:avLst/>
          </a:prstGeom>
          <a:solidFill>
            <a:schemeClr val="accent2"/>
          </a:solidFill>
          <a:ln w="6350">
            <a:noFill/>
          </a:ln>
          <a:effectLst>
            <a:outerShdw dist="35921" dir="2699999" algn="ctr" rotWithShape="0">
              <a:schemeClr val="bg2"/>
            </a:outerShdw>
          </a:effectLst>
        </p:spPr>
        <p:txBody>
          <a:bodyPr/>
          <a:lstStyle/>
          <a:p>
            <a:endParaRPr lang="zh-CN" altLang="en-US"/>
          </a:p>
        </p:txBody>
      </p:sp>
      <p:sp>
        <p:nvSpPr>
          <p:cNvPr id="209933" name="文本框 209932"/>
          <p:cNvSpPr txBox="1"/>
          <p:nvPr>
            <p:custDataLst>
              <p:tags r:id="rId10"/>
            </p:custDataLst>
          </p:nvPr>
        </p:nvSpPr>
        <p:spPr>
          <a:xfrm>
            <a:off x="8957310" y="1443197"/>
            <a:ext cx="2333625" cy="276860"/>
          </a:xfrm>
          <a:prstGeom prst="rect">
            <a:avLst/>
          </a:prstGeom>
          <a:noFill/>
          <a:ln w="6350">
            <a:noFill/>
          </a:ln>
        </p:spPr>
        <p:txBody>
          <a:bodyPr lIns="0" tIns="0" rIns="0" bIns="0" anchor="ctr" anchorCtr="0">
            <a:spAutoFit/>
          </a:bodyPr>
          <a:lstStyle/>
          <a:p>
            <a:pPr algn="ctr"/>
            <a:r>
              <a:rPr lang="zh-CN" altLang="en-US" dirty="0">
                <a:solidFill>
                  <a:schemeClr val="tx1"/>
                </a:solidFill>
                <a:latin typeface="微软雅黑" panose="020B0503020204020204" charset="-122"/>
                <a:ea typeface="微软雅黑" panose="020B0503020204020204" charset="-122"/>
              </a:rPr>
              <a:t>特点与优势</a:t>
            </a:r>
            <a:endParaRPr lang="zh-CN" altLang="en-US" dirty="0">
              <a:solidFill>
                <a:schemeClr val="tx1"/>
              </a:solidFill>
              <a:latin typeface="微软雅黑" panose="020B0503020204020204" charset="-122"/>
              <a:ea typeface="微软雅黑" panose="020B0503020204020204" charset="-122"/>
            </a:endParaRPr>
          </a:p>
        </p:txBody>
      </p:sp>
      <p:sp>
        <p:nvSpPr>
          <p:cNvPr id="209934" name="矩形 209933"/>
          <p:cNvSpPr/>
          <p:nvPr>
            <p:custDataLst>
              <p:tags r:id="rId11"/>
            </p:custDataLst>
          </p:nvPr>
        </p:nvSpPr>
        <p:spPr>
          <a:xfrm>
            <a:off x="8757285" y="1946910"/>
            <a:ext cx="2733675" cy="4085590"/>
          </a:xfrm>
          <a:prstGeom prst="rect">
            <a:avLst/>
          </a:prstGeom>
          <a:noFill/>
          <a:ln w="6350" cap="flat" cmpd="sng">
            <a:solidFill>
              <a:schemeClr val="tx1"/>
            </a:solidFill>
            <a:prstDash val="solid"/>
            <a:miter/>
            <a:headEnd type="none" w="med" len="med"/>
            <a:tailEnd type="none" w="med" len="med"/>
          </a:ln>
        </p:spPr>
        <p:txBody>
          <a:bodyPr/>
          <a:lstStyle/>
          <a:p>
            <a:endParaRPr lang="zh-CN" altLang="en-US"/>
          </a:p>
        </p:txBody>
      </p:sp>
      <p:graphicFrame>
        <p:nvGraphicFramePr>
          <p:cNvPr id="4" name="表格 3"/>
          <p:cNvGraphicFramePr/>
          <p:nvPr>
            <p:custDataLst>
              <p:tags r:id="rId12"/>
            </p:custDataLst>
          </p:nvPr>
        </p:nvGraphicFramePr>
        <p:xfrm>
          <a:off x="3594100" y="1356360"/>
          <a:ext cx="4982210" cy="4681220"/>
        </p:xfrm>
        <a:graphic>
          <a:graphicData uri="http://schemas.openxmlformats.org/drawingml/2006/table">
            <a:tbl>
              <a:tblPr firstRow="1" bandRow="1">
                <a:tableStyleId>{5C22544A-7EE6-4342-B048-85BDC9FD1C3A}</a:tableStyleId>
              </a:tblPr>
              <a:tblGrid>
                <a:gridCol w="1489710"/>
                <a:gridCol w="3492500"/>
              </a:tblGrid>
              <a:tr h="335280">
                <a:tc>
                  <a:txBody>
                    <a:bodyPr/>
                    <a:lstStyle/>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通用名称</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algn="ctr">
                        <a:buNone/>
                      </a:pPr>
                      <a:r>
                        <a:rPr lang="zh-CN"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小儿黄金止咳颗粒</a:t>
                      </a:r>
                      <a:endParaRPr lang="zh-CN" altLang="en-US"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335280">
                <a:tc>
                  <a:txBody>
                    <a:bodyPr/>
                    <a:lstStyle/>
                    <a:p>
                      <a:pPr algn="ctr">
                        <a:buNone/>
                      </a:pPr>
                      <a:r>
                        <a:rPr lang="zh-CN" altLang="en-US" sz="1400" b="1">
                          <a:solidFill>
                            <a:schemeClr val="accent1">
                              <a:lumMod val="75000"/>
                            </a:schemeClr>
                          </a:solidFill>
                          <a:latin typeface="微软雅黑" panose="020B0503020204020204" charset="-122"/>
                          <a:ea typeface="微软雅黑" panose="020B0503020204020204" charset="-122"/>
                          <a:sym typeface="+mn-ea"/>
                        </a:rPr>
                        <a:t>注册分类</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ctr" fontAlgn="auto">
                        <a:buNone/>
                      </a:pP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sym typeface="+mn-ea"/>
                        </a:rPr>
                        <a:t>中药创新药</a:t>
                      </a:r>
                      <a:r>
                        <a:rPr lang="en-US" altLang="zh-CN" sz="1600" b="1" dirty="0">
                          <a:solidFill>
                            <a:srgbClr val="FF0000"/>
                          </a:solidFill>
                          <a:latin typeface="微软雅黑" panose="020B0503020204020204" charset="-122"/>
                          <a:ea typeface="微软雅黑" panose="020B0503020204020204" charset="-122"/>
                          <a:cs typeface="微软雅黑" panose="020B0503020204020204" charset="-122"/>
                          <a:sym typeface="+mn-ea"/>
                        </a:rPr>
                        <a:t>1.1</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sym typeface="+mn-ea"/>
                        </a:rPr>
                        <a:t>类</a:t>
                      </a:r>
                      <a:endParaRPr lang="zh-CN" altLang="en-US"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335280">
                <a:tc>
                  <a:txBody>
                    <a:bodyPr/>
                    <a:lstStyle/>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注册规格</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ctr" fontAlgn="auto">
                        <a:buNone/>
                      </a:pP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每袋相当于饮片</a:t>
                      </a:r>
                      <a:r>
                        <a:rPr lang="en-US" alt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6.66g</a:t>
                      </a: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a:t>
                      </a:r>
                      <a:r>
                        <a:rPr 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3g/</a:t>
                      </a: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袋）</a:t>
                      </a:r>
                      <a:endPar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1064260">
                <a:tc>
                  <a:txBody>
                    <a:bodyPr/>
                    <a:lstStyle/>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功能主治</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l" fontAlgn="auto">
                        <a:buNone/>
                      </a:pP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清肺化痰，</a:t>
                      </a:r>
                      <a:r>
                        <a:rPr lang="zh-CN" altLang="en-US"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肃肺止咳</a:t>
                      </a: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。用于儿童轻度急性支气管</a:t>
                      </a:r>
                      <a:r>
                        <a:rPr lang="zh-CN" altLang="en-US"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炎痰热阻肺证</a:t>
                      </a: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引起的</a:t>
                      </a:r>
                      <a:r>
                        <a:rPr lang="zh-CN" altLang="en-US" sz="1600" b="1"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咳嗽</a:t>
                      </a:r>
                      <a:r>
                        <a:rPr lang="zh-CN" alt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，舌红苔薄黄或黄腻。</a:t>
                      </a:r>
                      <a:endPar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678815">
                <a:tc>
                  <a:txBody>
                    <a:bodyPr/>
                    <a:lstStyle/>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用法用量</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l" fontAlgn="auto">
                        <a:buNone/>
                      </a:pPr>
                      <a:r>
                        <a:rPr 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温开水冲服。</a:t>
                      </a:r>
                      <a:r>
                        <a:rPr 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3-7</a:t>
                      </a:r>
                      <a:r>
                        <a:rPr 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岁，一次</a:t>
                      </a:r>
                      <a:r>
                        <a:rPr 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2</a:t>
                      </a:r>
                      <a:r>
                        <a:rPr 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袋，一日</a:t>
                      </a:r>
                      <a:r>
                        <a:rPr 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2</a:t>
                      </a:r>
                      <a:r>
                        <a:rPr 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次。疗程</a:t>
                      </a:r>
                      <a:r>
                        <a:rPr lang="en-US"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7</a:t>
                      </a:r>
                      <a:r>
                        <a:rPr lang="zh-CN" sz="16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天。</a:t>
                      </a:r>
                      <a:endPar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335280">
                <a:tc>
                  <a:txBody>
                    <a:bodyPr/>
                    <a:lstStyle/>
                    <a:p>
                      <a:pPr algn="ctr">
                        <a:buNone/>
                      </a:pPr>
                      <a:r>
                        <a:rPr lang="zh-CN" altLang="en-US" sz="1400" b="1">
                          <a:solidFill>
                            <a:schemeClr val="accent1">
                              <a:lumMod val="75000"/>
                            </a:schemeClr>
                          </a:solidFill>
                          <a:latin typeface="微软雅黑" panose="020B0503020204020204" charset="-122"/>
                          <a:ea typeface="微软雅黑" panose="020B0503020204020204" charset="-122"/>
                          <a:sym typeface="+mn-ea"/>
                        </a:rPr>
                        <a:t>是否独家</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ctr" fontAlgn="auto">
                        <a:buNone/>
                      </a:pPr>
                      <a:r>
                        <a:rPr lang="zh-CN" altLang="en-US" sz="1600" b="1" dirty="0">
                          <a:solidFill>
                            <a:schemeClr val="accent1">
                              <a:lumMod val="75000"/>
                            </a:schemeClr>
                          </a:solidFill>
                          <a:latin typeface="微软雅黑" panose="020B0503020204020204" charset="-122"/>
                          <a:ea typeface="微软雅黑" panose="020B0503020204020204" charset="-122"/>
                          <a:sym typeface="+mn-ea"/>
                        </a:rPr>
                        <a:t>独家药品</a:t>
                      </a:r>
                      <a:endParaRPr lang="zh-CN" altLang="en-US" sz="1600" b="1"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335280">
                <a:tc>
                  <a:txBody>
                    <a:bodyPr/>
                    <a:lstStyle/>
                    <a:p>
                      <a:pPr algn="ctr">
                        <a:buNone/>
                      </a:pPr>
                      <a:r>
                        <a:rPr lang="zh-CN" altLang="en-US" sz="14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是否</a:t>
                      </a:r>
                      <a:r>
                        <a:rPr lang="en-US" altLang="zh-CN" sz="14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OTC</a:t>
                      </a:r>
                      <a:endParaRPr lang="en-US" alt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ctr" fontAlgn="auto">
                        <a:buNone/>
                      </a:pPr>
                      <a:r>
                        <a:rPr lang="zh-CN" altLang="en-US" sz="1600" b="1" dirty="0">
                          <a:solidFill>
                            <a:schemeClr val="accent1">
                              <a:lumMod val="75000"/>
                            </a:schemeClr>
                          </a:solidFill>
                          <a:latin typeface="微软雅黑" panose="020B0503020204020204" charset="-122"/>
                          <a:ea typeface="微软雅黑" panose="020B0503020204020204" charset="-122"/>
                          <a:sym typeface="+mn-ea"/>
                        </a:rPr>
                        <a:t>否</a:t>
                      </a:r>
                      <a:endParaRPr lang="zh-CN" altLang="en-US" sz="1600" b="1"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579120">
                <a:tc>
                  <a:txBody>
                    <a:bodyPr/>
                    <a:lstStyle/>
                    <a:p>
                      <a:pPr algn="ctr">
                        <a:buNone/>
                      </a:pPr>
                      <a:r>
                        <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上市许可持有人</a:t>
                      </a:r>
                      <a:endParaRPr lang="zh-CN" altLang="en-US"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marL="71755" indent="0" algn="ctr" fontAlgn="auto">
                        <a:buNone/>
                      </a:pPr>
                      <a:r>
                        <a:rPr lang="zh-CN" altLang="en-US" sz="1600" b="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北京东方运嘉药业有限公司</a:t>
                      </a:r>
                      <a:endParaRPr lang="zh-CN" altLang="en-US" sz="1600" b="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r h="682625">
                <a:tc>
                  <a:txBody>
                    <a:bodyPr/>
                    <a:lstStyle/>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中国大陆首</a:t>
                      </a:r>
                      <a:endPar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p>
                      <a:pPr algn="ctr">
                        <a:buNone/>
                      </a:pPr>
                      <a:r>
                        <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次上市时间</a:t>
                      </a:r>
                      <a:endParaRPr lang="zh-CN" sz="1400" b="1">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c>
                  <a:txBody>
                    <a:bodyPr/>
                    <a:lstStyle/>
                    <a:p>
                      <a:pPr algn="ctr">
                        <a:buNone/>
                      </a:pPr>
                      <a:r>
                        <a:rPr lang="en-US" altLang="zh-CN"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2025</a:t>
                      </a:r>
                      <a:r>
                        <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年</a:t>
                      </a:r>
                      <a:r>
                        <a:rPr lang="en-US" altLang="zh-CN"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1</a:t>
                      </a:r>
                      <a:r>
                        <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月</a:t>
                      </a:r>
                      <a:r>
                        <a:rPr lang="en-US" altLang="zh-CN"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3</a:t>
                      </a:r>
                      <a:r>
                        <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rPr>
                        <a:t>日</a:t>
                      </a:r>
                      <a:endParaRPr lang="zh-CN" altLang="en-US" sz="1600" b="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mn-ea"/>
                      </a:endParaRPr>
                    </a:p>
                  </a:txBody>
                  <a:tcPr anchor="ct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solidFill>
                      <a:srgbClr val="EEEDED"/>
                    </a:solidFill>
                  </a:tcPr>
                </a:tc>
              </a:tr>
            </a:tbl>
          </a:graphicData>
        </a:graphic>
      </p:graphicFrame>
      <p:sp>
        <p:nvSpPr>
          <p:cNvPr id="6" name="标题 5"/>
          <p:cNvSpPr>
            <a:spLocks noGrp="1"/>
          </p:cNvSpPr>
          <p:nvPr>
            <p:custDataLst>
              <p:tags r:id="rId13"/>
            </p:custDataLst>
          </p:nvPr>
        </p:nvSpPr>
        <p:spPr>
          <a:xfrm>
            <a:off x="10350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基本信息</a:t>
            </a:r>
            <a:endParaRPr lang="zh-CN" altLang="en-US" sz="3110" b="1" dirty="0">
              <a:solidFill>
                <a:schemeClr val="tx1"/>
              </a:solidFill>
              <a:latin typeface="微软雅黑" panose="020B0503020204020204" charset="-122"/>
              <a:ea typeface="微软雅黑" panose="020B0503020204020204" charset="-122"/>
            </a:endParaRPr>
          </a:p>
        </p:txBody>
      </p:sp>
    </p:spTree>
    <p:custDataLst>
      <p:tags r:id="rId1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551815" y="1040765"/>
          <a:ext cx="11289030" cy="5006340"/>
        </p:xfrm>
        <a:graphic>
          <a:graphicData uri="http://schemas.openxmlformats.org/drawingml/2006/table">
            <a:tbl>
              <a:tblPr firstRow="1" bandRow="1">
                <a:tableStyleId>{5C22544A-7EE6-4342-B048-85BDC9FD1C3A}</a:tableStyleId>
              </a:tblPr>
              <a:tblGrid>
                <a:gridCol w="2059305"/>
                <a:gridCol w="1143000"/>
                <a:gridCol w="1623695"/>
                <a:gridCol w="1241425"/>
                <a:gridCol w="850900"/>
                <a:gridCol w="835025"/>
                <a:gridCol w="868045"/>
                <a:gridCol w="1038860"/>
                <a:gridCol w="1628775"/>
              </a:tblGrid>
              <a:tr h="393065">
                <a:tc>
                  <a:txBody>
                    <a:bodyPr/>
                    <a:lstStyle/>
                    <a:p>
                      <a:pPr algn="ctr"/>
                      <a:endParaRPr lang="zh-CN" altLang="en-US" dirty="0">
                        <a:latin typeface="黑体" panose="02010609060101010101" charset="-122"/>
                        <a:ea typeface="黑体" panose="02010609060101010101"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治则</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适应症</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atin typeface="微软雅黑" panose="020B0503020204020204" charset="-122"/>
                          <a:ea typeface="微软雅黑" panose="020B0503020204020204" charset="-122"/>
                        </a:rPr>
                        <a:t>中医证型</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atin typeface="微软雅黑" panose="020B0503020204020204" charset="-122"/>
                          <a:ea typeface="微软雅黑" panose="020B0503020204020204" charset="-122"/>
                        </a:rPr>
                        <a:t>剂型</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年龄段</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处方药</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独家品种</a:t>
                      </a:r>
                      <a:endParaRPr lang="zh-CN" altLang="en-US" sz="1600" dirty="0">
                        <a:latin typeface="微软雅黑" panose="020B0503020204020204" charset="-122"/>
                        <a:ea typeface="微软雅黑" panose="020B0503020204020204" charset="-122"/>
                      </a:endParaRPr>
                    </a:p>
                  </a:txBody>
                  <a:tcPr anchor="ctr">
                    <a:solidFill>
                      <a:schemeClr val="accent2"/>
                    </a:solidFill>
                  </a:tcPr>
                </a:tc>
                <a:tc>
                  <a:txBody>
                    <a:bodyPr/>
                    <a:lstStyle/>
                    <a:p>
                      <a:pPr algn="ctr"/>
                      <a:r>
                        <a:rPr lang="zh-CN" altLang="en-US" sz="1600" dirty="0">
                          <a:latin typeface="微软雅黑" panose="020B0503020204020204" charset="-122"/>
                          <a:ea typeface="微软雅黑" panose="020B0503020204020204" charset="-122"/>
                        </a:rPr>
                        <a:t>注册性临床试验</a:t>
                      </a:r>
                      <a:endParaRPr lang="zh-CN" altLang="en-US" sz="1600" dirty="0">
                        <a:latin typeface="微软雅黑" panose="020B0503020204020204" charset="-122"/>
                        <a:ea typeface="微软雅黑" panose="020B0503020204020204" charset="-122"/>
                      </a:endParaRPr>
                    </a:p>
                  </a:txBody>
                  <a:tcPr anchor="ctr">
                    <a:solidFill>
                      <a:schemeClr val="accent2"/>
                    </a:solidFill>
                  </a:tcPr>
                </a:tc>
              </a:tr>
              <a:tr h="407035">
                <a:tc>
                  <a:txBody>
                    <a:bodyPr/>
                    <a:lstStyle/>
                    <a:p>
                      <a:pPr algn="ctr" fontAlgn="ctr"/>
                      <a:r>
                        <a:rPr lang="zh-CN" altLang="en-US" sz="1600" b="1" dirty="0">
                          <a:solidFill>
                            <a:srgbClr val="FF0000"/>
                          </a:solidFill>
                          <a:latin typeface="微软雅黑" panose="020B0503020204020204" charset="-122"/>
                          <a:ea typeface="微软雅黑" panose="020B0503020204020204" charset="-122"/>
                        </a:rPr>
                        <a:t>小儿黄金止咳颗粒</a:t>
                      </a:r>
                      <a:endParaRPr lang="zh-CN" altLang="en-US" sz="1600" b="1" dirty="0">
                        <a:solidFill>
                          <a:srgbClr val="FF0000"/>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1600" b="1" dirty="0">
                          <a:solidFill>
                            <a:schemeClr val="tx1"/>
                          </a:solidFill>
                          <a:latin typeface="微软雅黑" panose="020B0503020204020204" charset="-122"/>
                          <a:ea typeface="微软雅黑" panose="020B0503020204020204" charset="-122"/>
                        </a:rPr>
                        <a:t>肃肺止咳</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1600" b="1" dirty="0">
                          <a:solidFill>
                            <a:schemeClr val="tx1"/>
                          </a:solidFill>
                          <a:latin typeface="微软雅黑" panose="020B0503020204020204" charset="-122"/>
                          <a:ea typeface="微软雅黑" panose="020B0503020204020204" charset="-122"/>
                        </a:rPr>
                        <a:t>急性支气管炎</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微软雅黑" panose="020B0503020204020204" charset="-122"/>
                          <a:ea typeface="微软雅黑" panose="020B0503020204020204" charset="-122"/>
                        </a:rPr>
                        <a:t>痰热阻肺证</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微软雅黑" panose="020B0503020204020204" charset="-122"/>
                          <a:ea typeface="微软雅黑" panose="020B0503020204020204" charset="-122"/>
                        </a:rPr>
                        <a:t>颗粒剂</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en-US" altLang="zh-CN" sz="1600" b="1" dirty="0">
                          <a:solidFill>
                            <a:schemeClr val="tx1"/>
                          </a:solidFill>
                          <a:latin typeface="微软雅黑" panose="020B0503020204020204" charset="-122"/>
                          <a:ea typeface="微软雅黑" panose="020B0503020204020204" charset="-122"/>
                          <a:cs typeface="微软雅黑" panose="020B0503020204020204" charset="-122"/>
                        </a:rPr>
                        <a:t>3-7</a:t>
                      </a: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rPr>
                        <a:t>岁</a:t>
                      </a:r>
                      <a:endParaRPr lang="zh-CN" altLang="en-US" sz="1600" b="1"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accent1">
                        <a:tint val="20000"/>
                      </a:schemeClr>
                    </a:solidFill>
                  </a:tcPr>
                </a:tc>
                <a:tc>
                  <a:txBody>
                    <a:bodyPr/>
                    <a:lstStyle/>
                    <a:p>
                      <a:pPr algn="ctr"/>
                      <a:r>
                        <a:rPr lang="zh-CN" altLang="en-US" sz="1600" b="1" dirty="0">
                          <a:solidFill>
                            <a:schemeClr val="tx1"/>
                          </a:solidFill>
                          <a:latin typeface="微软雅黑" panose="020B0503020204020204" charset="-122"/>
                          <a:ea typeface="微软雅黑" panose="020B0503020204020204" charset="-122"/>
                        </a:rPr>
                        <a:t>处方药</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1600" b="1" dirty="0">
                          <a:solidFill>
                            <a:schemeClr val="tx1"/>
                          </a:solidFill>
                          <a:latin typeface="微软雅黑" panose="020B0503020204020204" charset="-122"/>
                          <a:ea typeface="微软雅黑" panose="020B0503020204020204" charset="-122"/>
                        </a:rPr>
                        <a:t>独家</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en-US" altLang="zh-CN" sz="1600" b="1" dirty="0">
                          <a:solidFill>
                            <a:schemeClr val="tx1"/>
                          </a:solidFill>
                          <a:latin typeface="微软雅黑" panose="020B0503020204020204" charset="-122"/>
                          <a:ea typeface="微软雅黑" panose="020B0503020204020204" charset="-122"/>
                        </a:rPr>
                        <a:t>RCT</a:t>
                      </a:r>
                      <a:r>
                        <a:rPr lang="zh-CN" altLang="en-US" sz="1600" b="1" dirty="0">
                          <a:solidFill>
                            <a:schemeClr val="tx1"/>
                          </a:solidFill>
                          <a:latin typeface="微软雅黑" panose="020B0503020204020204" charset="-122"/>
                          <a:ea typeface="微软雅黑" panose="020B0503020204020204" charset="-122"/>
                        </a:rPr>
                        <a:t>随机双盲</a:t>
                      </a:r>
                      <a:endParaRPr lang="zh-CN" altLang="en-US" sz="1600" b="1" dirty="0">
                        <a:solidFill>
                          <a:schemeClr val="tx1"/>
                        </a:solidFill>
                        <a:latin typeface="微软雅黑" panose="020B0503020204020204" charset="-122"/>
                        <a:ea typeface="微软雅黑" panose="020B0503020204020204" charset="-122"/>
                      </a:endParaRPr>
                    </a:p>
                  </a:txBody>
                  <a:tcPr anchor="ctr">
                    <a:solidFill>
                      <a:schemeClr val="accent1">
                        <a:tint val="20000"/>
                      </a:schemeClr>
                    </a:solidFill>
                  </a:tcPr>
                </a:tc>
              </a:tr>
              <a:tr h="579120">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600" b="1" kern="1200" dirty="0">
                          <a:solidFill>
                            <a:srgbClr val="FF0000"/>
                          </a:solidFill>
                          <a:latin typeface="黑体" panose="02010609060101010101" charset="-122"/>
                          <a:ea typeface="黑体" panose="02010609060101010101" charset="-122"/>
                          <a:cs typeface="+mn-cs"/>
                        </a:rPr>
                        <a:t>小儿肺热清颗粒</a:t>
                      </a:r>
                      <a:endParaRPr lang="zh-CN" altLang="en-US" sz="1600" b="1" kern="1200" dirty="0">
                        <a:solidFill>
                          <a:srgbClr val="FF0000"/>
                        </a:solidFill>
                        <a:latin typeface="黑体" panose="02010609060101010101" charset="-122"/>
                        <a:ea typeface="黑体" panose="02010609060101010101" charset="-122"/>
                        <a:cs typeface="+mn-cs"/>
                      </a:endParaRPr>
                    </a:p>
                    <a:p>
                      <a:pPr marL="0" marR="0" lvl="0" indent="0" algn="ctr" defTabSz="914400" rtl="0" eaLnBrk="1" fontAlgn="ctr" latinLnBrk="0" hangingPunct="1">
                        <a:lnSpc>
                          <a:spcPct val="100000"/>
                        </a:lnSpc>
                        <a:spcBef>
                          <a:spcPts val="0"/>
                        </a:spcBef>
                        <a:spcAft>
                          <a:spcPts val="0"/>
                        </a:spcAft>
                        <a:buClrTx/>
                        <a:buSzTx/>
                        <a:buFontTx/>
                        <a:buNone/>
                        <a:defRPr/>
                      </a:pPr>
                      <a:r>
                        <a:rPr lang="zh-CN" altLang="en-US" sz="1600" b="1" kern="1200" dirty="0">
                          <a:solidFill>
                            <a:schemeClr val="tx1"/>
                          </a:solidFill>
                          <a:latin typeface="黑体" panose="02010609060101010101" charset="-122"/>
                          <a:ea typeface="黑体" panose="02010609060101010101" charset="-122"/>
                          <a:cs typeface="+mn-cs"/>
                        </a:rPr>
                        <a:t>（建议参照药）</a:t>
                      </a:r>
                      <a:endParaRPr lang="zh-CN" altLang="en-US" sz="1600" b="1" kern="1200" dirty="0">
                        <a:solidFill>
                          <a:schemeClr val="tx1"/>
                        </a:solidFill>
                        <a:latin typeface="黑体" panose="02010609060101010101" charset="-122"/>
                        <a:ea typeface="黑体" panose="02010609060101010101" charset="-122"/>
                        <a:cs typeface="+mn-cs"/>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no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小儿咳喘灵颗粒</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双跨</a:t>
                      </a:r>
                      <a:endPar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r>
                        <a:rPr lang="zh-CN" altLang="en-US" sz="1600" kern="1200" dirty="0">
                          <a:solidFill>
                            <a:schemeClr val="dk1"/>
                          </a:solidFill>
                          <a:latin typeface="黑体" panose="02010609060101010101" charset="-122"/>
                          <a:ea typeface="黑体" panose="02010609060101010101" charset="-122"/>
                          <a:cs typeface="+mn-cs"/>
                        </a:rPr>
                        <a:t>小儿宣肺止咳颗粒</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小儿肺热咳喘颗粒</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双跨</a:t>
                      </a:r>
                      <a:endParaRPr lang="zh-CN" altLang="en-US" sz="16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小儿咳喘颗粒</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小儿咳嗽宁糖浆</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双跨</a:t>
                      </a:r>
                      <a:endPar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小儿清热利肺口服液</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双跨</a:t>
                      </a:r>
                      <a:endParaRPr lang="zh-CN" altLang="en-US" sz="1600" dirty="0">
                        <a:ln>
                          <a:noFill/>
                        </a:ln>
                        <a:solidFill>
                          <a:schemeClr val="tx1"/>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r h="518160">
                <a:tc>
                  <a:txBody>
                    <a:bodyPr/>
                    <a:lstStyle/>
                    <a:p>
                      <a:pPr marL="0" algn="ctr" defTabSz="914400" rtl="0" eaLnBrk="1" fontAlgn="ctr" latinLnBrk="0" hangingPunct="1">
                        <a:buNone/>
                      </a:pPr>
                      <a:r>
                        <a:rPr lang="zh-CN" altLang="en-US" sz="1600" kern="1200" dirty="0">
                          <a:solidFill>
                            <a:schemeClr val="dk1"/>
                          </a:solidFill>
                          <a:latin typeface="黑体" panose="02010609060101010101" charset="-122"/>
                          <a:ea typeface="黑体" panose="02010609060101010101" charset="-122"/>
                          <a:cs typeface="+mn-cs"/>
                        </a:rPr>
                        <a:t>小儿热咳口服液</a:t>
                      </a:r>
                      <a:endParaRPr lang="zh-CN" altLang="en-US" sz="1600" kern="1200" dirty="0">
                        <a:solidFill>
                          <a:schemeClr val="dk1"/>
                        </a:solidFill>
                        <a:latin typeface="黑体" panose="02010609060101010101" charset="-122"/>
                        <a:ea typeface="黑体" panose="02010609060101010101" charset="-122"/>
                        <a:cs typeface="+mn-cs"/>
                      </a:endParaRPr>
                    </a:p>
                  </a:txBody>
                  <a:tcPr marL="4763" marR="4763" marT="4763" marB="0"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dirty="0">
                          <a:ln>
                            <a:noFill/>
                          </a:ln>
                          <a:solidFill>
                            <a:srgbClr val="FF0000"/>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c>
                  <a:txBody>
                    <a:bodyPr/>
                    <a:lstStyle/>
                    <a:p>
                      <a:pPr algn="ctr"/>
                      <a:r>
                        <a:rPr lang="zh-CN" altLang="en-US" sz="2800" dirty="0">
                          <a:ln>
                            <a:noFill/>
                          </a:ln>
                          <a:solidFill>
                            <a:schemeClr val="accent1">
                              <a:lumMod val="75000"/>
                            </a:schemeClr>
                          </a:solidFill>
                          <a:effectLst>
                            <a:innerShdw blurRad="63500" dist="50800">
                              <a:prstClr val="black">
                                <a:alpha val="50000"/>
                              </a:prstClr>
                            </a:innerShdw>
                          </a:effectLst>
                          <a:latin typeface="微软雅黑" panose="020B0503020204020204" charset="-122"/>
                          <a:ea typeface="微软雅黑" panose="020B0503020204020204" charset="-122"/>
                          <a:cs typeface="微软雅黑" panose="020B0503020204020204" charset="-122"/>
                          <a:sym typeface="Wingdings 2" panose="05020102010507070707" charset="0"/>
                        </a:rPr>
                        <a:t></a:t>
                      </a:r>
                      <a:endParaRPr lang="zh-CN" altLang="en-US" sz="2800" dirty="0">
                        <a:latin typeface="微软雅黑" panose="020B0503020204020204" charset="-122"/>
                        <a:ea typeface="微软雅黑" panose="020B0503020204020204" charset="-122"/>
                      </a:endParaRPr>
                    </a:p>
                  </a:txBody>
                  <a:tcPr anchor="ctr">
                    <a:solidFill>
                      <a:schemeClr val="accent1">
                        <a:tint val="20000"/>
                      </a:schemeClr>
                    </a:solidFill>
                  </a:tcPr>
                </a:tc>
              </a:tr>
            </a:tbl>
          </a:graphicData>
        </a:graphic>
      </p:graphicFrame>
      <p:sp>
        <p:nvSpPr>
          <p:cNvPr id="5" name="文本框 4"/>
          <p:cNvSpPr txBox="1"/>
          <p:nvPr/>
        </p:nvSpPr>
        <p:spPr>
          <a:xfrm>
            <a:off x="381635" y="6189980"/>
            <a:ext cx="9037955" cy="460375"/>
          </a:xfrm>
          <a:prstGeom prst="rect">
            <a:avLst/>
          </a:prstGeom>
          <a:noFill/>
        </p:spPr>
        <p:txBody>
          <a:bodyPr wrap="square" rtlCol="0">
            <a:spAutoFit/>
          </a:bodyPr>
          <a:lstStyle/>
          <a:p>
            <a:pPr algn="ctr"/>
            <a:r>
              <a:rPr lang="zh-CN" altLang="en-US" sz="2400" dirty="0">
                <a:latin typeface="微软雅黑" panose="020B0503020204020204" charset="-122"/>
                <a:ea typeface="微软雅黑" panose="020B0503020204020204" charset="-122"/>
              </a:rPr>
              <a:t>注：</a:t>
            </a:r>
            <a:r>
              <a:rPr lang="en-US" altLang="zh-CN" sz="2400" dirty="0">
                <a:latin typeface="微软雅黑" panose="020B0503020204020204" charset="-122"/>
                <a:ea typeface="微软雅黑" panose="020B0503020204020204" charset="-122"/>
              </a:rPr>
              <a:t>2025</a:t>
            </a:r>
            <a:r>
              <a:rPr lang="zh-CN" altLang="en-US" sz="2400" dirty="0">
                <a:latin typeface="微软雅黑" panose="020B0503020204020204" charset="-122"/>
                <a:ea typeface="微软雅黑" panose="020B0503020204020204" charset="-122"/>
              </a:rPr>
              <a:t>版医保常规目录中止咳类儿童专用药</a:t>
            </a:r>
            <a:r>
              <a:rPr lang="en-US" altLang="zh-CN" sz="2400" dirty="0">
                <a:latin typeface="微软雅黑" panose="020B0503020204020204" charset="-122"/>
                <a:ea typeface="微软雅黑" panose="020B0503020204020204" charset="-122"/>
              </a:rPr>
              <a:t>-</a:t>
            </a:r>
            <a:r>
              <a:rPr lang="zh-CN" altLang="en-US" sz="2400" b="1" dirty="0">
                <a:solidFill>
                  <a:srgbClr val="FF0000"/>
                </a:solidFill>
                <a:latin typeface="微软雅黑" panose="020B0503020204020204" charset="-122"/>
                <a:ea typeface="微软雅黑" panose="020B0503020204020204" charset="-122"/>
                <a:cs typeface="+mj-cs"/>
              </a:rPr>
              <a:t>参照药筛选表</a:t>
            </a:r>
            <a:endParaRPr lang="zh-CN" altLang="en-US" sz="2400" b="1" dirty="0">
              <a:solidFill>
                <a:srgbClr val="FF0000"/>
              </a:solidFill>
              <a:latin typeface="微软雅黑" panose="020B0503020204020204" charset="-122"/>
              <a:ea typeface="微软雅黑" panose="020B0503020204020204" charset="-122"/>
              <a:cs typeface="+mj-cs"/>
            </a:endParaRPr>
          </a:p>
        </p:txBody>
      </p:sp>
      <p:sp>
        <p:nvSpPr>
          <p:cNvPr id="2" name="文本框 1"/>
          <p:cNvSpPr txBox="1"/>
          <p:nvPr/>
        </p:nvSpPr>
        <p:spPr>
          <a:xfrm>
            <a:off x="1913890" y="379730"/>
            <a:ext cx="8799830" cy="460375"/>
          </a:xfrm>
          <a:prstGeom prst="rect">
            <a:avLst/>
          </a:prstGeom>
          <a:noFill/>
        </p:spPr>
        <p:txBody>
          <a:bodyPr wrap="square" rtlCol="0">
            <a:spAutoFit/>
          </a:bodyPr>
          <a:lstStyle/>
          <a:p>
            <a:pPr algn="ctr"/>
            <a:r>
              <a:rPr lang="zh-CN" altLang="en-US" sz="2400" b="1" dirty="0">
                <a:latin typeface="微软雅黑" panose="020B0503020204020204" charset="-122"/>
                <a:ea typeface="微软雅黑" panose="020B0503020204020204" charset="-122"/>
                <a:cs typeface="+mj-cs"/>
              </a:rPr>
              <a:t>经多维度筛选，最具可比性的</a:t>
            </a:r>
            <a:r>
              <a:rPr lang="zh-CN" altLang="en-US" sz="2400" b="1" dirty="0">
                <a:solidFill>
                  <a:srgbClr val="FF0000"/>
                </a:solidFill>
                <a:latin typeface="微软雅黑" panose="020B0503020204020204" charset="-122"/>
                <a:ea typeface="微软雅黑" panose="020B0503020204020204" charset="-122"/>
                <a:cs typeface="+mj-cs"/>
              </a:rPr>
              <a:t>建议参照药</a:t>
            </a:r>
            <a:r>
              <a:rPr lang="zh-CN" altLang="en-US" sz="2400" b="1" dirty="0">
                <a:latin typeface="微软雅黑" panose="020B0503020204020204" charset="-122"/>
                <a:ea typeface="微软雅黑" panose="020B0503020204020204" charset="-122"/>
                <a:cs typeface="+mj-cs"/>
              </a:rPr>
              <a:t>为</a:t>
            </a:r>
            <a:r>
              <a:rPr lang="zh-CN" altLang="en-US" sz="2400" b="1" dirty="0">
                <a:solidFill>
                  <a:srgbClr val="FF0000"/>
                </a:solidFill>
                <a:latin typeface="微软雅黑" panose="020B0503020204020204" charset="-122"/>
                <a:ea typeface="微软雅黑" panose="020B0503020204020204" charset="-122"/>
                <a:cs typeface="+mj-cs"/>
              </a:rPr>
              <a:t>“小儿肺热清颗粒”</a:t>
            </a:r>
            <a:endParaRPr lang="zh-CN" altLang="en-US" sz="2400" b="1" dirty="0">
              <a:solidFill>
                <a:srgbClr val="FF0000"/>
              </a:solidFill>
              <a:latin typeface="微软雅黑" panose="020B0503020204020204" charset="-122"/>
              <a:ea typeface="微软雅黑" panose="020B0503020204020204" charset="-122"/>
              <a:cs typeface="+mj-cs"/>
            </a:endParaRPr>
          </a:p>
        </p:txBody>
      </p:sp>
      <p:sp>
        <p:nvSpPr>
          <p:cNvPr id="3" name="箭头: 虚尾 2"/>
          <p:cNvSpPr/>
          <p:nvPr/>
        </p:nvSpPr>
        <p:spPr>
          <a:xfrm>
            <a:off x="117475" y="2024337"/>
            <a:ext cx="434615" cy="379562"/>
          </a:xfrm>
          <a:prstGeom prst="striped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 name="标题 5"/>
          <p:cNvSpPr>
            <a:spLocks noGrp="1"/>
          </p:cNvSpPr>
          <p:nvPr>
            <p:custDataLst>
              <p:tags r:id="rId2"/>
            </p:custDataLst>
          </p:nvPr>
        </p:nvSpPr>
        <p:spPr>
          <a:xfrm>
            <a:off x="10350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基本信息</a:t>
            </a:r>
            <a:endParaRPr lang="zh-CN" altLang="en-US" sz="3110" b="1" dirty="0">
              <a:solidFill>
                <a:schemeClr val="tx1"/>
              </a:solidFill>
              <a:latin typeface="微软雅黑" panose="020B0503020204020204" charset="-122"/>
              <a:ea typeface="微软雅黑" panose="020B0503020204020204" charset="-122"/>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13690" y="1039495"/>
            <a:ext cx="11248390" cy="5341620"/>
          </a:xfrm>
        </p:spPr>
        <p:txBody>
          <a:bodyPr>
            <a:normAutofit/>
          </a:bodyPr>
          <a:lstStyle/>
          <a:p>
            <a:pPr marL="514350" marR="0" indent="-285750" algn="just" defTabSz="914400" rtl="0" fontAlgn="auto">
              <a:lnSpc>
                <a:spcPct val="130000"/>
              </a:lnSpc>
              <a:spcBef>
                <a:spcPts val="0"/>
              </a:spcBef>
              <a:spcAft>
                <a:spcPts val="600"/>
              </a:spcAft>
              <a:buClrTx/>
              <a:buSzTx/>
              <a:buFont typeface="Wingdings" panose="05000000000000000000" charset="0"/>
              <a:buChar char="l"/>
              <a:defRPr/>
            </a:pPr>
            <a:r>
              <a:rPr lang="zh-CN" altLang="en-US" sz="1800" b="1" dirty="0">
                <a:solidFill>
                  <a:srgbClr val="FF0000"/>
                </a:solidFill>
                <a:latin typeface="微软雅黑" panose="020B0503020204020204" charset="-122"/>
                <a:ea typeface="微软雅黑" panose="020B0503020204020204" charset="-122"/>
                <a:sym typeface="+mn-ea"/>
              </a:rPr>
              <a:t>川贝枇杷膏是成人药，说明书中无儿童用法用量依据。</a:t>
            </a:r>
            <a:r>
              <a:rPr lang="zh-CN" altLang="en-US" sz="1600" dirty="0">
                <a:solidFill>
                  <a:schemeClr val="accent1">
                    <a:lumMod val="75000"/>
                  </a:schemeClr>
                </a:solidFill>
                <a:latin typeface="微软雅黑" panose="020B0503020204020204" charset="-122"/>
                <a:ea typeface="微软雅黑" panose="020B0503020204020204" charset="-122"/>
                <a:sym typeface="+mn-ea"/>
              </a:rPr>
              <a:t>小儿黄金止咳颗粒是1.1类中药创新药，是被国家药监局纳入优先审评审批程序批准的儿童专用药。其组方设计、用法用量、剂量疗程等皆充分考虑儿童体质特征，</a:t>
            </a:r>
            <a:r>
              <a:rPr lang="en-US" altLang="zh-CN" sz="1600" dirty="0">
                <a:solidFill>
                  <a:schemeClr val="accent1">
                    <a:lumMod val="75000"/>
                  </a:schemeClr>
                </a:solidFill>
                <a:latin typeface="微软雅黑" panose="020B0503020204020204" charset="-122"/>
                <a:ea typeface="微软雅黑" panose="020B0503020204020204" charset="-122"/>
                <a:sym typeface="+mn-ea"/>
              </a:rPr>
              <a:t>II、III</a:t>
            </a:r>
            <a:r>
              <a:rPr lang="zh-CN" altLang="en-US" sz="1600" dirty="0">
                <a:solidFill>
                  <a:schemeClr val="accent1">
                    <a:lumMod val="75000"/>
                  </a:schemeClr>
                </a:solidFill>
                <a:latin typeface="微软雅黑" panose="020B0503020204020204" charset="-122"/>
                <a:ea typeface="微软雅黑" panose="020B0503020204020204" charset="-122"/>
                <a:sym typeface="+mn-ea"/>
              </a:rPr>
              <a:t>期临床研究纳入的是有明确年龄段的儿童，有明确的3-7岁年龄段的用法用量和疗程。</a:t>
            </a:r>
            <a:endParaRPr lang="zh-CN" altLang="en-US" sz="1600" dirty="0">
              <a:solidFill>
                <a:schemeClr val="accent1">
                  <a:lumMod val="75000"/>
                </a:schemeClr>
              </a:solidFill>
              <a:latin typeface="微软雅黑" panose="020B0503020204020204" charset="-122"/>
              <a:ea typeface="微软雅黑" panose="020B0503020204020204" charset="-122"/>
              <a:sym typeface="+mn-ea"/>
            </a:endParaRPr>
          </a:p>
          <a:p>
            <a:pPr marL="514350" marR="0" indent="-285750" algn="just" defTabSz="914400" rtl="0" fontAlgn="auto">
              <a:lnSpc>
                <a:spcPct val="130000"/>
              </a:lnSpc>
              <a:spcBef>
                <a:spcPts val="0"/>
              </a:spcBef>
              <a:spcAft>
                <a:spcPts val="600"/>
              </a:spcAft>
              <a:buClrTx/>
              <a:buSzTx/>
              <a:buFont typeface="Wingdings" panose="05000000000000000000" charset="0"/>
              <a:buChar char="l"/>
              <a:defRPr/>
            </a:pPr>
            <a:r>
              <a:rPr lang="zh-CN" altLang="en-US" sz="1800" b="1" dirty="0">
                <a:solidFill>
                  <a:srgbClr val="FF0000"/>
                </a:solidFill>
                <a:latin typeface="微软雅黑" panose="020B0503020204020204" charset="-122"/>
                <a:ea typeface="微软雅黑" panose="020B0503020204020204" charset="-122"/>
                <a:sym typeface="+mn-ea"/>
              </a:rPr>
              <a:t>川贝枇杷膏与申报药品的组方药材及配伍逻辑完全不同。</a:t>
            </a:r>
            <a:r>
              <a:rPr lang="zh-CN" altLang="en-US" sz="1600" dirty="0">
                <a:solidFill>
                  <a:schemeClr val="accent1">
                    <a:lumMod val="75000"/>
                  </a:schemeClr>
                </a:solidFill>
                <a:latin typeface="微软雅黑" panose="020B0503020204020204" charset="-122"/>
                <a:ea typeface="微软雅黑" panose="020B0503020204020204" charset="-122"/>
                <a:sym typeface="+mn-ea"/>
              </a:rPr>
              <a:t>小儿黄金止咳颗粒组方中，以黄芩为君药、金荞麦为臣药，并以虎杖为佐药、甘草为使药，确立以清肺化痰、肃肺止咳为基本治疗思想和逻辑，以上四味主要中药材在川贝枇杷膏皆没有，没有可比性。</a:t>
            </a:r>
            <a:endParaRPr lang="zh-CN" altLang="en-US" sz="1600" dirty="0">
              <a:solidFill>
                <a:schemeClr val="accent1">
                  <a:lumMod val="75000"/>
                </a:schemeClr>
              </a:solidFill>
              <a:latin typeface="微软雅黑" panose="020B0503020204020204" charset="-122"/>
              <a:ea typeface="微软雅黑" panose="020B0503020204020204" charset="-122"/>
              <a:sym typeface="+mn-ea"/>
            </a:endParaRPr>
          </a:p>
          <a:p>
            <a:pPr marL="514350" marR="0" indent="-285750" algn="just" defTabSz="914400" rtl="0" fontAlgn="auto">
              <a:lnSpc>
                <a:spcPct val="130000"/>
              </a:lnSpc>
              <a:spcBef>
                <a:spcPts val="0"/>
              </a:spcBef>
              <a:spcAft>
                <a:spcPts val="600"/>
              </a:spcAft>
              <a:buClrTx/>
              <a:buSzTx/>
              <a:buFont typeface="Wingdings" panose="05000000000000000000" charset="0"/>
              <a:buChar char="l"/>
              <a:defRPr/>
            </a:pPr>
            <a:r>
              <a:rPr lang="zh-CN" altLang="en-US" sz="1800" b="1" dirty="0">
                <a:solidFill>
                  <a:srgbClr val="FF0000"/>
                </a:solidFill>
                <a:latin typeface="微软雅黑" panose="020B0503020204020204" charset="-122"/>
                <a:ea typeface="微软雅黑" panose="020B0503020204020204" charset="-122"/>
                <a:sym typeface="+mn-ea"/>
              </a:rPr>
              <a:t>川贝枇杷膏没有本适应症的临床研究和循证证据。</a:t>
            </a:r>
            <a:r>
              <a:rPr lang="zh-CN" altLang="en-US" sz="1600" dirty="0">
                <a:solidFill>
                  <a:schemeClr val="accent1">
                    <a:lumMod val="75000"/>
                  </a:schemeClr>
                </a:solidFill>
                <a:latin typeface="微软雅黑" panose="020B0503020204020204" charset="-122"/>
                <a:ea typeface="微软雅黑" panose="020B0503020204020204" charset="-122"/>
                <a:sym typeface="+mn-ea"/>
              </a:rPr>
              <a:t>未见其上市前在儿童开展过在</a:t>
            </a:r>
            <a:r>
              <a:rPr lang="en-US" altLang="zh-CN" sz="1600" dirty="0">
                <a:solidFill>
                  <a:schemeClr val="accent1">
                    <a:lumMod val="75000"/>
                  </a:schemeClr>
                </a:solidFill>
                <a:latin typeface="微软雅黑" panose="020B0503020204020204" charset="-122"/>
                <a:ea typeface="微软雅黑" panose="020B0503020204020204" charset="-122"/>
                <a:sym typeface="+mn-ea"/>
              </a:rPr>
              <a:t>CDE</a:t>
            </a:r>
            <a:r>
              <a:rPr lang="zh-CN" altLang="en-US" sz="1600" dirty="0">
                <a:solidFill>
                  <a:schemeClr val="accent1">
                    <a:lumMod val="75000"/>
                  </a:schemeClr>
                </a:solidFill>
                <a:latin typeface="微软雅黑" panose="020B0503020204020204" charset="-122"/>
                <a:ea typeface="微软雅黑" panose="020B0503020204020204" charset="-122"/>
                <a:sym typeface="+mn-ea"/>
              </a:rPr>
              <a:t>注册的本适应症的临床研究，未见其上市后开展过本适应症的临床研究，也未见其有用于儿童急性支气管炎的有循证医学证据价值的文献。而小儿黄金止咳颗粒的相关研究文章已在《中华实用儿科临床杂志》发表，并被由中国标准化协会、中华中医药学会组织编写的《中成药临床应用指南-儿科疾病分册（第二版）》推荐使用。</a:t>
            </a:r>
            <a:endParaRPr lang="zh-CN" altLang="en-US" sz="1600" dirty="0">
              <a:solidFill>
                <a:schemeClr val="accent1">
                  <a:lumMod val="75000"/>
                </a:schemeClr>
              </a:solidFill>
              <a:latin typeface="微软雅黑" panose="020B0503020204020204" charset="-122"/>
              <a:ea typeface="微软雅黑" panose="020B0503020204020204" charset="-122"/>
              <a:sym typeface="+mn-ea"/>
            </a:endParaRPr>
          </a:p>
          <a:p>
            <a:pPr marL="514350" marR="0" indent="-285750" algn="just" defTabSz="914400" rtl="0" fontAlgn="auto">
              <a:lnSpc>
                <a:spcPct val="130000"/>
              </a:lnSpc>
              <a:spcBef>
                <a:spcPts val="0"/>
              </a:spcBef>
              <a:spcAft>
                <a:spcPts val="600"/>
              </a:spcAft>
              <a:buClrTx/>
              <a:buSzTx/>
              <a:buFont typeface="Wingdings" panose="05000000000000000000" charset="0"/>
              <a:buChar char="l"/>
              <a:defRPr/>
            </a:pPr>
            <a:r>
              <a:rPr lang="zh-CN" altLang="en-US" sz="1600" dirty="0">
                <a:solidFill>
                  <a:srgbClr val="FF0000"/>
                </a:solidFill>
                <a:latin typeface="微软雅黑" panose="020B0503020204020204" charset="-122"/>
                <a:ea typeface="微软雅黑" panose="020B0503020204020204" charset="-122"/>
                <a:sym typeface="+mn-ea"/>
              </a:rPr>
              <a:t>基于两者以上的显著差异，川贝枇杷膏不合适作为参照药与小儿黄金止咳颗粒进行相应的有效性、安全性及相关的经济学比较、评价。</a:t>
            </a:r>
            <a:endParaRPr lang="zh-CN" altLang="en-US" sz="1600" dirty="0">
              <a:solidFill>
                <a:srgbClr val="FF0000"/>
              </a:solidFill>
              <a:latin typeface="微软雅黑" panose="020B0503020204020204" charset="-122"/>
              <a:ea typeface="微软雅黑" panose="020B0503020204020204" charset="-122"/>
              <a:sym typeface="+mn-ea"/>
            </a:endParaRPr>
          </a:p>
          <a:p>
            <a:pPr marL="514350" marR="0" indent="-285750" algn="just" defTabSz="914400" rtl="0" fontAlgn="auto">
              <a:lnSpc>
                <a:spcPct val="130000"/>
              </a:lnSpc>
              <a:spcBef>
                <a:spcPts val="0"/>
              </a:spcBef>
              <a:spcAft>
                <a:spcPts val="600"/>
              </a:spcAft>
              <a:buClrTx/>
              <a:buSzTx/>
              <a:buFont typeface="Wingdings" panose="05000000000000000000" charset="0"/>
              <a:buChar char="l"/>
              <a:defRPr/>
            </a:pPr>
            <a:r>
              <a:rPr lang="zh-CN" altLang="en-US" sz="2000" b="0" dirty="0">
                <a:solidFill>
                  <a:srgbClr val="FF0000"/>
                </a:solidFill>
                <a:latin typeface="微软雅黑" panose="020B0503020204020204" charset="-122"/>
                <a:ea typeface="微软雅黑" panose="020B0503020204020204" charset="-122"/>
              </a:rPr>
              <a:t>为了尊重国家医保部门的权威性，又能保证医保参照药的科学性和严肃性，恳请再次权衡建议参照药和预沟通参照药的选择。</a:t>
            </a:r>
            <a:endParaRPr lang="zh-CN" altLang="en-US" sz="2000" b="0" dirty="0">
              <a:solidFill>
                <a:srgbClr val="FF0000"/>
              </a:solidFill>
              <a:latin typeface="微软雅黑" panose="020B0503020204020204" charset="-122"/>
              <a:ea typeface="微软雅黑" panose="020B0503020204020204" charset="-122"/>
            </a:endParaRPr>
          </a:p>
        </p:txBody>
      </p:sp>
      <p:sp>
        <p:nvSpPr>
          <p:cNvPr id="6" name="标题 5"/>
          <p:cNvSpPr>
            <a:spLocks noGrp="1"/>
          </p:cNvSpPr>
          <p:nvPr>
            <p:custDataLst>
              <p:tags r:id="rId1"/>
            </p:custDataLst>
          </p:nvPr>
        </p:nvSpPr>
        <p:spPr>
          <a:xfrm>
            <a:off x="10350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基本信息</a:t>
            </a:r>
            <a:endParaRPr lang="zh-CN" altLang="en-US" sz="3110" b="1" dirty="0">
              <a:solidFill>
                <a:schemeClr val="tx1"/>
              </a:solidFill>
              <a:latin typeface="微软雅黑" panose="020B0503020204020204" charset="-122"/>
              <a:ea typeface="微软雅黑" panose="020B0503020204020204" charset="-122"/>
            </a:endParaRPr>
          </a:p>
        </p:txBody>
      </p:sp>
      <p:sp>
        <p:nvSpPr>
          <p:cNvPr id="5" name="文本框 4"/>
          <p:cNvSpPr txBox="1"/>
          <p:nvPr/>
        </p:nvSpPr>
        <p:spPr>
          <a:xfrm>
            <a:off x="2253335" y="390879"/>
            <a:ext cx="8177839" cy="460375"/>
          </a:xfrm>
          <a:prstGeom prst="rect">
            <a:avLst/>
          </a:prstGeom>
          <a:noFill/>
        </p:spPr>
        <p:txBody>
          <a:bodyPr wrap="square" rtlCol="0">
            <a:spAutoFit/>
          </a:bodyPr>
          <a:lstStyle/>
          <a:p>
            <a:pPr algn="ctr"/>
            <a:r>
              <a:rPr lang="zh-CN" altLang="en-US" sz="2400" b="1" dirty="0">
                <a:solidFill>
                  <a:srgbClr val="FF0000"/>
                </a:solidFill>
                <a:latin typeface="微软雅黑" panose="020B0503020204020204" charset="-122"/>
                <a:ea typeface="微软雅黑" panose="020B0503020204020204" charset="-122"/>
                <a:cs typeface="+mj-cs"/>
              </a:rPr>
              <a:t>对预沟通参照药选择</a:t>
            </a:r>
            <a:r>
              <a:rPr lang="en-US" altLang="zh-CN" sz="2400" b="1" dirty="0">
                <a:solidFill>
                  <a:srgbClr val="FF0000"/>
                </a:solidFill>
                <a:latin typeface="微软雅黑" panose="020B0503020204020204" charset="-122"/>
                <a:ea typeface="微软雅黑" panose="020B0503020204020204" charset="-122"/>
                <a:cs typeface="+mj-cs"/>
              </a:rPr>
              <a:t>“</a:t>
            </a:r>
            <a:r>
              <a:rPr lang="zh-CN" altLang="en-US" sz="2400" b="1" dirty="0">
                <a:solidFill>
                  <a:srgbClr val="FF0000"/>
                </a:solidFill>
                <a:latin typeface="微软雅黑" panose="020B0503020204020204" charset="-122"/>
                <a:ea typeface="微软雅黑" panose="020B0503020204020204" charset="-122"/>
                <a:cs typeface="+mj-cs"/>
              </a:rPr>
              <a:t>川贝枇杷膏</a:t>
            </a:r>
            <a:r>
              <a:rPr lang="en-US" altLang="zh-CN" sz="2400" b="1" dirty="0">
                <a:solidFill>
                  <a:srgbClr val="FF0000"/>
                </a:solidFill>
                <a:latin typeface="微软雅黑" panose="020B0503020204020204" charset="-122"/>
                <a:ea typeface="微软雅黑" panose="020B0503020204020204" charset="-122"/>
                <a:cs typeface="+mj-cs"/>
              </a:rPr>
              <a:t>”</a:t>
            </a:r>
            <a:r>
              <a:rPr lang="zh-CN" altLang="en-US" sz="2400" b="1" dirty="0">
                <a:solidFill>
                  <a:srgbClr val="FF0000"/>
                </a:solidFill>
                <a:latin typeface="微软雅黑" panose="020B0503020204020204" charset="-122"/>
                <a:ea typeface="微软雅黑" panose="020B0503020204020204" charset="-122"/>
                <a:cs typeface="+mj-cs"/>
              </a:rPr>
              <a:t>的异议</a:t>
            </a:r>
            <a:endParaRPr lang="zh-CN" altLang="en-US" sz="2400" b="1" dirty="0">
              <a:solidFill>
                <a:srgbClr val="FF0000"/>
              </a:solidFill>
              <a:latin typeface="微软雅黑" panose="020B0503020204020204" charset="-122"/>
              <a:ea typeface="微软雅黑" panose="020B0503020204020204" charset="-122"/>
              <a:cs typeface="+mj-cs"/>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1099791" y="291568"/>
            <a:ext cx="9870903" cy="5865720"/>
            <a:chOff x="1393089" y="734391"/>
            <a:chExt cx="9870903" cy="5865720"/>
          </a:xfrm>
        </p:grpSpPr>
        <p:grpSp>
          <p:nvGrpSpPr>
            <p:cNvPr id="33" name="组合 32"/>
            <p:cNvGrpSpPr/>
            <p:nvPr/>
          </p:nvGrpSpPr>
          <p:grpSpPr>
            <a:xfrm>
              <a:off x="1495825" y="734391"/>
              <a:ext cx="9524205" cy="2748911"/>
              <a:chOff x="1495825" y="734391"/>
              <a:chExt cx="9524205" cy="2748911"/>
            </a:xfrm>
          </p:grpSpPr>
          <p:grpSp>
            <p:nvGrpSpPr>
              <p:cNvPr id="4" name="组合 3"/>
              <p:cNvGrpSpPr/>
              <p:nvPr/>
            </p:nvGrpSpPr>
            <p:grpSpPr>
              <a:xfrm>
                <a:off x="1745538" y="2362685"/>
                <a:ext cx="1463199" cy="879158"/>
                <a:chOff x="2400" y="1968"/>
                <a:chExt cx="960" cy="960"/>
              </a:xfrm>
            </p:grpSpPr>
            <p:sp>
              <p:nvSpPr>
                <p:cNvPr id="23" name="椭圆 22"/>
                <p:cNvSpPr/>
                <p:nvPr/>
              </p:nvSpPr>
              <p:spPr>
                <a:xfrm>
                  <a:off x="2400" y="1968"/>
                  <a:ext cx="960" cy="960"/>
                </a:xfrm>
                <a:prstGeom prst="ellipse">
                  <a:avLst/>
                </a:prstGeom>
                <a:solidFill>
                  <a:schemeClr val="accent2"/>
                </a:solidFill>
                <a:ln w="9525" cap="flat" cmpd="sng">
                  <a:solidFill>
                    <a:schemeClr val="tx1"/>
                  </a:solidFill>
                  <a:prstDash val="solid"/>
                  <a:headEnd type="none" w="med" len="med"/>
                  <a:tailEnd type="none" w="med" len="med"/>
                </a:ln>
                <a:effectLst>
                  <a:outerShdw dist="25400" dir="5400000" algn="ctr" rotWithShape="0">
                    <a:schemeClr val="bg2"/>
                  </a:outerShdw>
                </a:effectLst>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dirty="0"/>
                </a:p>
              </p:txBody>
            </p:sp>
            <p:sp>
              <p:nvSpPr>
                <p:cNvPr id="24" name="矩形 23"/>
                <p:cNvSpPr/>
                <p:nvPr/>
              </p:nvSpPr>
              <p:spPr>
                <a:xfrm>
                  <a:off x="2440" y="2008"/>
                  <a:ext cx="880" cy="880"/>
                </a:xfrm>
                <a:prstGeom prst="rect">
                  <a:avLst/>
                </a:prstGeom>
                <a:noFill/>
                <a:ln w="9525">
                  <a:noFill/>
                </a:ln>
              </p:spPr>
              <p:txBody>
                <a:bodyPr lIns="3810" tIns="0" rIns="3810" bIns="0" anchor="ctr" anchorCtr="0"/>
                <a:lstStyle>
                  <a:lvl1pPr marL="0" lvl="0" indent="0" algn="l" defTabSz="895350" rtl="0" eaLnBrk="1" fontAlgn="base" latinLnBrk="0" hangingPunct="1">
                    <a:lnSpc>
                      <a:spcPct val="100000"/>
                    </a:lnSpc>
                    <a:spcBef>
                      <a:spcPct val="0"/>
                    </a:spcBef>
                    <a:spcAft>
                      <a:spcPct val="0"/>
                    </a:spcAft>
                    <a:buSzPct val="120000"/>
                    <a:buNone/>
                    <a:defRPr sz="1600" u="none" kern="1200" baseline="0">
                      <a:solidFill>
                        <a:schemeClr val="tx1"/>
                      </a:solidFill>
                      <a:latin typeface="Arial" panose="020B0604020202020204" pitchFamily="34" charset="0"/>
                      <a:ea typeface="-윤고딕130" pitchFamily="18" charset="-127"/>
                    </a:defRPr>
                  </a:lvl1pPr>
                  <a:lvl2pPr marL="144780" lvl="1" indent="-142875" algn="l" defTabSz="895350" rtl="0" eaLnBrk="1" fontAlgn="base" latinLnBrk="0" hangingPunct="1">
                    <a:lnSpc>
                      <a:spcPct val="100000"/>
                    </a:lnSpc>
                    <a:spcBef>
                      <a:spcPct val="0"/>
                    </a:spcBef>
                    <a:spcAft>
                      <a:spcPct val="0"/>
                    </a:spcAft>
                    <a:buSzPct val="120000"/>
                    <a:buChar char="•"/>
                    <a:defRPr sz="1600" b="0" i="0" u="none" kern="1200" baseline="0">
                      <a:solidFill>
                        <a:schemeClr val="tx1"/>
                      </a:solidFill>
                      <a:latin typeface="Arial" panose="020B0604020202020204" pitchFamily="34" charset="0"/>
                      <a:ea typeface="-윤고딕130" pitchFamily="18" charset="-127"/>
                    </a:defRPr>
                  </a:lvl2pPr>
                  <a:lvl3pPr marL="295275" lvl="2" indent="-149225" algn="l" defTabSz="895350" rtl="0" eaLnBrk="1" fontAlgn="base" latinLnBrk="0" hangingPunct="1">
                    <a:lnSpc>
                      <a:spcPct val="100000"/>
                    </a:lnSpc>
                    <a:spcBef>
                      <a:spcPct val="0"/>
                    </a:spcBef>
                    <a:spcAft>
                      <a:spcPct val="0"/>
                    </a:spcAft>
                    <a:buSzTx/>
                    <a:buChar char="–"/>
                    <a:defRPr sz="1600" b="0" i="0" u="none" kern="1200" baseline="0">
                      <a:solidFill>
                        <a:schemeClr val="tx1"/>
                      </a:solidFill>
                      <a:latin typeface="Arial" panose="020B0604020202020204" pitchFamily="34" charset="0"/>
                      <a:ea typeface="-윤고딕130" pitchFamily="18" charset="-127"/>
                    </a:defRPr>
                  </a:lvl3pPr>
                  <a:lvl4pPr marL="431800" lvl="3" indent="-134620" algn="l" defTabSz="895350" rtl="0" eaLnBrk="1" fontAlgn="base" latinLnBrk="0" hangingPunct="1">
                    <a:lnSpc>
                      <a:spcPct val="100000"/>
                    </a:lnSpc>
                    <a:spcBef>
                      <a:spcPct val="0"/>
                    </a:spcBef>
                    <a:spcAft>
                      <a:spcPct val="0"/>
                    </a:spcAft>
                    <a:buSzPct val="89000"/>
                    <a:buChar char="•"/>
                    <a:defRPr sz="1600" b="0" i="0" u="none" kern="1200" baseline="0">
                      <a:solidFill>
                        <a:schemeClr val="tx1"/>
                      </a:solidFill>
                      <a:latin typeface="Arial" panose="020B0604020202020204" pitchFamily="34" charset="0"/>
                      <a:ea typeface="-윤고딕130" pitchFamily="18" charset="-127"/>
                    </a:defRPr>
                  </a:lvl4pPr>
                  <a:lvl5pPr marL="582930" lvl="4" indent="-149225" algn="l" defTabSz="895350" rtl="0" eaLnBrk="1" fontAlgn="base" latinLnBrk="0" hangingPunct="1">
                    <a:lnSpc>
                      <a:spcPct val="100000"/>
                    </a:lnSpc>
                    <a:spcBef>
                      <a:spcPct val="0"/>
                    </a:spcBef>
                    <a:spcAft>
                      <a:spcPct val="0"/>
                    </a:spcAft>
                    <a:buSzPct val="75000"/>
                    <a:buChar char="–"/>
                    <a:defRPr sz="1600" b="0" i="0" u="none" kern="1200" baseline="0">
                      <a:solidFill>
                        <a:schemeClr val="tx1"/>
                      </a:solidFill>
                      <a:latin typeface="Arial" panose="020B0604020202020204" pitchFamily="34" charset="0"/>
                      <a:ea typeface="-윤고딕130" pitchFamily="18" charset="-127"/>
                    </a:defRPr>
                  </a:lvl5pPr>
                </a:lstStyle>
                <a:p>
                  <a:pPr lvl="0" algn="ctr"/>
                  <a:r>
                    <a:rPr lang="zh-CN" altLang="en-US" sz="2000" b="1" dirty="0">
                      <a:solidFill>
                        <a:schemeClr val="bg1"/>
                      </a:solidFill>
                      <a:latin typeface="微软雅黑" panose="020B0503020204020204" charset="-122"/>
                      <a:ea typeface="微软雅黑" panose="020B0503020204020204" charset="-122"/>
                    </a:rPr>
                    <a:t>组方配伍</a:t>
                  </a:r>
                  <a:endParaRPr lang="en-US" altLang="zh-CN" sz="2000" b="1" dirty="0">
                    <a:solidFill>
                      <a:schemeClr val="bg1"/>
                    </a:solidFill>
                    <a:latin typeface="微软雅黑" panose="020B0503020204020204" charset="-122"/>
                    <a:ea typeface="微软雅黑" panose="020B0503020204020204" charset="-122"/>
                  </a:endParaRPr>
                </a:p>
                <a:p>
                  <a:pPr lvl="0" algn="ctr"/>
                  <a:r>
                    <a:rPr lang="zh-CN" altLang="en-US" sz="2000" b="1" dirty="0">
                      <a:solidFill>
                        <a:schemeClr val="bg1"/>
                      </a:solidFill>
                      <a:latin typeface="微软雅黑" panose="020B0503020204020204" charset="-122"/>
                      <a:ea typeface="微软雅黑" panose="020B0503020204020204" charset="-122"/>
                    </a:rPr>
                    <a:t>安全</a:t>
                  </a:r>
                  <a:endParaRPr lang="en-US" altLang="ko-KR" sz="2000" b="1" dirty="0">
                    <a:solidFill>
                      <a:schemeClr val="bg1"/>
                    </a:solidFill>
                    <a:latin typeface="微软雅黑" panose="020B0503020204020204" charset="-122"/>
                    <a:ea typeface="微软雅黑" panose="020B0503020204020204" charset="-122"/>
                  </a:endParaRPr>
                </a:p>
              </p:txBody>
            </p:sp>
          </p:grpSp>
          <p:sp>
            <p:nvSpPr>
              <p:cNvPr id="6" name="任意多边形 60423"/>
              <p:cNvSpPr/>
              <p:nvPr/>
            </p:nvSpPr>
            <p:spPr>
              <a:xfrm>
                <a:off x="1495825" y="1894214"/>
                <a:ext cx="9524205" cy="1589088"/>
              </a:xfrm>
              <a:custGeom>
                <a:avLst/>
                <a:gdLst/>
                <a:ahLst/>
                <a:cxnLst/>
                <a:rect l="0" t="0" r="0" b="0"/>
                <a:pathLst>
                  <a:path w="1566" h="942">
                    <a:moveTo>
                      <a:pt x="0" y="942"/>
                    </a:moveTo>
                    <a:lnTo>
                      <a:pt x="312" y="942"/>
                    </a:lnTo>
                    <a:lnTo>
                      <a:pt x="312" y="705"/>
                    </a:lnTo>
                    <a:lnTo>
                      <a:pt x="627" y="705"/>
                    </a:lnTo>
                    <a:lnTo>
                      <a:pt x="627" y="471"/>
                    </a:lnTo>
                    <a:lnTo>
                      <a:pt x="936" y="471"/>
                    </a:lnTo>
                    <a:lnTo>
                      <a:pt x="936" y="234"/>
                    </a:lnTo>
                    <a:lnTo>
                      <a:pt x="1254" y="234"/>
                    </a:lnTo>
                    <a:lnTo>
                      <a:pt x="1254" y="0"/>
                    </a:lnTo>
                    <a:lnTo>
                      <a:pt x="1566" y="0"/>
                    </a:lnTo>
                  </a:path>
                </a:pathLst>
              </a:custGeom>
              <a:noFill/>
              <a:ln w="9525" cap="flat" cmpd="sng">
                <a:solidFill>
                  <a:schemeClr val="accent2">
                    <a:alpha val="100000"/>
                  </a:schemeClr>
                </a:solidFill>
                <a:prstDash val="solid"/>
                <a:headEnd type="none" w="med" len="med"/>
                <a:tailEnd type="none" w="med" len="med"/>
              </a:ln>
              <a:scene3d>
                <a:camera prst="legacyObliqueTopRight">
                  <a:rot lat="0" lon="0" rev="0"/>
                </a:camera>
                <a:lightRig rig="legacyFlat3" dir="b"/>
              </a:scene3d>
              <a:sp3d extrusionH="163500" contourW="12700" prstMaterial="legacyMatte">
                <a:bevelT w="13500" h="13500" prst="angle"/>
                <a:bevelB w="13500" h="13500" prst="angle"/>
                <a:extrusionClr>
                  <a:schemeClr val="accent2"/>
                </a:extrusionClr>
              </a:sp3d>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a:p>
            </p:txBody>
          </p:sp>
          <p:grpSp>
            <p:nvGrpSpPr>
              <p:cNvPr id="7" name="组合 6"/>
              <p:cNvGrpSpPr/>
              <p:nvPr/>
            </p:nvGrpSpPr>
            <p:grpSpPr>
              <a:xfrm>
                <a:off x="3654507" y="1950582"/>
                <a:ext cx="1465262" cy="879158"/>
                <a:chOff x="2400" y="1998"/>
                <a:chExt cx="960" cy="960"/>
              </a:xfrm>
            </p:grpSpPr>
            <p:sp>
              <p:nvSpPr>
                <p:cNvPr id="21" name="椭圆 20"/>
                <p:cNvSpPr/>
                <p:nvPr/>
              </p:nvSpPr>
              <p:spPr>
                <a:xfrm>
                  <a:off x="2400" y="1998"/>
                  <a:ext cx="960" cy="960"/>
                </a:xfrm>
                <a:prstGeom prst="ellipse">
                  <a:avLst/>
                </a:prstGeom>
                <a:solidFill>
                  <a:schemeClr val="accent2"/>
                </a:solidFill>
                <a:ln w="9525" cap="flat" cmpd="sng">
                  <a:solidFill>
                    <a:schemeClr val="tx1"/>
                  </a:solidFill>
                  <a:prstDash val="solid"/>
                  <a:headEnd type="none" w="med" len="med"/>
                  <a:tailEnd type="none" w="med" len="med"/>
                </a:ln>
                <a:effectLst>
                  <a:outerShdw dist="25400" dir="5400000" algn="ctr" rotWithShape="0">
                    <a:schemeClr val="bg2"/>
                  </a:outerShdw>
                </a:effectLst>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a:p>
              </p:txBody>
            </p:sp>
            <p:sp>
              <p:nvSpPr>
                <p:cNvPr id="22" name="矩形 21"/>
                <p:cNvSpPr/>
                <p:nvPr/>
              </p:nvSpPr>
              <p:spPr>
                <a:xfrm>
                  <a:off x="2440" y="2008"/>
                  <a:ext cx="880" cy="880"/>
                </a:xfrm>
                <a:prstGeom prst="rect">
                  <a:avLst/>
                </a:prstGeom>
                <a:noFill/>
                <a:ln w="9525">
                  <a:noFill/>
                </a:ln>
              </p:spPr>
              <p:txBody>
                <a:bodyPr lIns="3810" tIns="0" rIns="3810" bIns="0" anchor="ctr" anchorCtr="0"/>
                <a:lstStyle>
                  <a:lvl1pPr marL="0" lvl="0" indent="0" algn="l" defTabSz="895350" rtl="0" eaLnBrk="1" fontAlgn="base" latinLnBrk="0" hangingPunct="1">
                    <a:lnSpc>
                      <a:spcPct val="100000"/>
                    </a:lnSpc>
                    <a:spcBef>
                      <a:spcPct val="0"/>
                    </a:spcBef>
                    <a:spcAft>
                      <a:spcPct val="0"/>
                    </a:spcAft>
                    <a:buSzPct val="120000"/>
                    <a:buNone/>
                    <a:defRPr sz="1600" u="none" kern="1200" baseline="0">
                      <a:solidFill>
                        <a:schemeClr val="tx1"/>
                      </a:solidFill>
                      <a:latin typeface="Arial" panose="020B0604020202020204" pitchFamily="34" charset="0"/>
                      <a:ea typeface="-윤고딕130" pitchFamily="18" charset="-127"/>
                    </a:defRPr>
                  </a:lvl1pPr>
                  <a:lvl2pPr marL="144780" lvl="1" indent="-142875" algn="l" defTabSz="895350" rtl="0" eaLnBrk="1" fontAlgn="base" latinLnBrk="0" hangingPunct="1">
                    <a:lnSpc>
                      <a:spcPct val="100000"/>
                    </a:lnSpc>
                    <a:spcBef>
                      <a:spcPct val="0"/>
                    </a:spcBef>
                    <a:spcAft>
                      <a:spcPct val="0"/>
                    </a:spcAft>
                    <a:buSzPct val="120000"/>
                    <a:buChar char="•"/>
                    <a:defRPr sz="1600" b="0" i="0" u="none" kern="1200" baseline="0">
                      <a:solidFill>
                        <a:schemeClr val="tx1"/>
                      </a:solidFill>
                      <a:latin typeface="Arial" panose="020B0604020202020204" pitchFamily="34" charset="0"/>
                      <a:ea typeface="-윤고딕130" pitchFamily="18" charset="-127"/>
                    </a:defRPr>
                  </a:lvl2pPr>
                  <a:lvl3pPr marL="295275" lvl="2" indent="-149225" algn="l" defTabSz="895350" rtl="0" eaLnBrk="1" fontAlgn="base" latinLnBrk="0" hangingPunct="1">
                    <a:lnSpc>
                      <a:spcPct val="100000"/>
                    </a:lnSpc>
                    <a:spcBef>
                      <a:spcPct val="0"/>
                    </a:spcBef>
                    <a:spcAft>
                      <a:spcPct val="0"/>
                    </a:spcAft>
                    <a:buSzTx/>
                    <a:buChar char="–"/>
                    <a:defRPr sz="1600" b="0" i="0" u="none" kern="1200" baseline="0">
                      <a:solidFill>
                        <a:schemeClr val="tx1"/>
                      </a:solidFill>
                      <a:latin typeface="Arial" panose="020B0604020202020204" pitchFamily="34" charset="0"/>
                      <a:ea typeface="-윤고딕130" pitchFamily="18" charset="-127"/>
                    </a:defRPr>
                  </a:lvl3pPr>
                  <a:lvl4pPr marL="431800" lvl="3" indent="-134620" algn="l" defTabSz="895350" rtl="0" eaLnBrk="1" fontAlgn="base" latinLnBrk="0" hangingPunct="1">
                    <a:lnSpc>
                      <a:spcPct val="100000"/>
                    </a:lnSpc>
                    <a:spcBef>
                      <a:spcPct val="0"/>
                    </a:spcBef>
                    <a:spcAft>
                      <a:spcPct val="0"/>
                    </a:spcAft>
                    <a:buSzPct val="89000"/>
                    <a:buChar char="•"/>
                    <a:defRPr sz="1600" b="0" i="0" u="none" kern="1200" baseline="0">
                      <a:solidFill>
                        <a:schemeClr val="tx1"/>
                      </a:solidFill>
                      <a:latin typeface="Arial" panose="020B0604020202020204" pitchFamily="34" charset="0"/>
                      <a:ea typeface="-윤고딕130" pitchFamily="18" charset="-127"/>
                    </a:defRPr>
                  </a:lvl4pPr>
                  <a:lvl5pPr marL="582930" lvl="4" indent="-149225" algn="l" defTabSz="895350" rtl="0" eaLnBrk="1" fontAlgn="base" latinLnBrk="0" hangingPunct="1">
                    <a:lnSpc>
                      <a:spcPct val="100000"/>
                    </a:lnSpc>
                    <a:spcBef>
                      <a:spcPct val="0"/>
                    </a:spcBef>
                    <a:spcAft>
                      <a:spcPct val="0"/>
                    </a:spcAft>
                    <a:buSzPct val="75000"/>
                    <a:buChar char="–"/>
                    <a:defRPr sz="1600" b="0" i="0" u="none" kern="1200" baseline="0">
                      <a:solidFill>
                        <a:schemeClr val="tx1"/>
                      </a:solidFill>
                      <a:latin typeface="Arial" panose="020B0604020202020204" pitchFamily="34" charset="0"/>
                      <a:ea typeface="-윤고딕130" pitchFamily="18" charset="-127"/>
                    </a:defRPr>
                  </a:lvl5pPr>
                </a:lstStyle>
                <a:p>
                  <a:pPr lvl="0" algn="ctr"/>
                  <a:r>
                    <a:rPr lang="zh-CN" altLang="en-US" sz="2000" b="1" dirty="0">
                      <a:solidFill>
                        <a:schemeClr val="bg1"/>
                      </a:solidFill>
                      <a:latin typeface="微软雅黑" panose="020B0503020204020204" charset="-122"/>
                      <a:ea typeface="微软雅黑" panose="020B0503020204020204" charset="-122"/>
                    </a:rPr>
                    <a:t>毒理试验</a:t>
                  </a:r>
                  <a:endParaRPr lang="en-US" altLang="zh-CN" sz="2000" b="1" dirty="0">
                    <a:solidFill>
                      <a:schemeClr val="bg1"/>
                    </a:solidFill>
                    <a:latin typeface="微软雅黑" panose="020B0503020204020204" charset="-122"/>
                    <a:ea typeface="微软雅黑" panose="020B0503020204020204" charset="-122"/>
                  </a:endParaRPr>
                </a:p>
                <a:p>
                  <a:pPr lvl="0" algn="ctr"/>
                  <a:r>
                    <a:rPr lang="zh-CN" altLang="en-US" sz="2000" b="1" dirty="0">
                      <a:solidFill>
                        <a:schemeClr val="bg1"/>
                      </a:solidFill>
                      <a:latin typeface="微软雅黑" panose="020B0503020204020204" charset="-122"/>
                      <a:ea typeface="微软雅黑" panose="020B0503020204020204" charset="-122"/>
                    </a:rPr>
                    <a:t>安全</a:t>
                  </a:r>
                  <a:endParaRPr lang="en-US" altLang="ko-KR" sz="2000" b="1" dirty="0">
                    <a:solidFill>
                      <a:schemeClr val="bg1"/>
                    </a:solidFill>
                    <a:latin typeface="微软雅黑" panose="020B0503020204020204" charset="-122"/>
                    <a:ea typeface="微软雅黑" panose="020B0503020204020204" charset="-122"/>
                  </a:endParaRPr>
                </a:p>
              </p:txBody>
            </p:sp>
          </p:grpSp>
          <p:grpSp>
            <p:nvGrpSpPr>
              <p:cNvPr id="9" name="组合 8"/>
              <p:cNvGrpSpPr/>
              <p:nvPr/>
            </p:nvGrpSpPr>
            <p:grpSpPr>
              <a:xfrm>
                <a:off x="5579985" y="1526866"/>
                <a:ext cx="1461135" cy="879158"/>
                <a:chOff x="2400" y="1968"/>
                <a:chExt cx="960" cy="960"/>
              </a:xfrm>
            </p:grpSpPr>
            <p:sp>
              <p:nvSpPr>
                <p:cNvPr id="19" name="椭圆 18"/>
                <p:cNvSpPr/>
                <p:nvPr/>
              </p:nvSpPr>
              <p:spPr>
                <a:xfrm>
                  <a:off x="2400" y="1968"/>
                  <a:ext cx="960" cy="960"/>
                </a:xfrm>
                <a:prstGeom prst="ellipse">
                  <a:avLst/>
                </a:prstGeom>
                <a:solidFill>
                  <a:schemeClr val="accent2"/>
                </a:solidFill>
                <a:ln w="9525" cap="flat" cmpd="sng">
                  <a:solidFill>
                    <a:schemeClr val="tx1"/>
                  </a:solidFill>
                  <a:prstDash val="solid"/>
                  <a:headEnd type="none" w="med" len="med"/>
                  <a:tailEnd type="none" w="med" len="med"/>
                </a:ln>
                <a:effectLst>
                  <a:outerShdw dist="25400" dir="5400000" algn="ctr" rotWithShape="0">
                    <a:schemeClr val="bg2"/>
                  </a:outerShdw>
                </a:effectLst>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a:p>
              </p:txBody>
            </p:sp>
            <p:sp>
              <p:nvSpPr>
                <p:cNvPr id="20" name="矩形 19"/>
                <p:cNvSpPr>
                  <a:spLocks noChangeAspect="1"/>
                </p:cNvSpPr>
                <p:nvPr/>
              </p:nvSpPr>
              <p:spPr>
                <a:xfrm>
                  <a:off x="2440" y="2008"/>
                  <a:ext cx="880" cy="880"/>
                </a:xfrm>
                <a:prstGeom prst="rect">
                  <a:avLst/>
                </a:prstGeom>
                <a:noFill/>
                <a:ln w="9525">
                  <a:noFill/>
                </a:ln>
              </p:spPr>
              <p:txBody>
                <a:bodyPr lIns="3810" tIns="0" rIns="3810" bIns="0" anchor="ctr" anchorCtr="0"/>
                <a:lstStyle>
                  <a:lvl1pPr marL="0" lvl="0" indent="0" algn="l" defTabSz="895350" rtl="0" eaLnBrk="1" fontAlgn="base" latinLnBrk="0" hangingPunct="1">
                    <a:lnSpc>
                      <a:spcPct val="100000"/>
                    </a:lnSpc>
                    <a:spcBef>
                      <a:spcPct val="0"/>
                    </a:spcBef>
                    <a:spcAft>
                      <a:spcPct val="0"/>
                    </a:spcAft>
                    <a:buSzPct val="120000"/>
                    <a:buNone/>
                    <a:defRPr sz="1600" u="none" kern="1200" baseline="0">
                      <a:solidFill>
                        <a:schemeClr val="tx1"/>
                      </a:solidFill>
                      <a:latin typeface="Arial" panose="020B0604020202020204" pitchFamily="34" charset="0"/>
                      <a:ea typeface="-윤고딕130" pitchFamily="18" charset="-127"/>
                    </a:defRPr>
                  </a:lvl1pPr>
                  <a:lvl2pPr marL="144780" lvl="1" indent="-142875" algn="l" defTabSz="895350" rtl="0" eaLnBrk="1" fontAlgn="base" latinLnBrk="0" hangingPunct="1">
                    <a:lnSpc>
                      <a:spcPct val="100000"/>
                    </a:lnSpc>
                    <a:spcBef>
                      <a:spcPct val="0"/>
                    </a:spcBef>
                    <a:spcAft>
                      <a:spcPct val="0"/>
                    </a:spcAft>
                    <a:buSzPct val="120000"/>
                    <a:buChar char="•"/>
                    <a:defRPr sz="1600" b="0" i="0" u="none" kern="1200" baseline="0">
                      <a:solidFill>
                        <a:schemeClr val="tx1"/>
                      </a:solidFill>
                      <a:latin typeface="Arial" panose="020B0604020202020204" pitchFamily="34" charset="0"/>
                      <a:ea typeface="-윤고딕130" pitchFamily="18" charset="-127"/>
                    </a:defRPr>
                  </a:lvl2pPr>
                  <a:lvl3pPr marL="295275" lvl="2" indent="-149225" algn="l" defTabSz="895350" rtl="0" eaLnBrk="1" fontAlgn="base" latinLnBrk="0" hangingPunct="1">
                    <a:lnSpc>
                      <a:spcPct val="100000"/>
                    </a:lnSpc>
                    <a:spcBef>
                      <a:spcPct val="0"/>
                    </a:spcBef>
                    <a:spcAft>
                      <a:spcPct val="0"/>
                    </a:spcAft>
                    <a:buSzTx/>
                    <a:buChar char="–"/>
                    <a:defRPr sz="1600" b="0" i="0" u="none" kern="1200" baseline="0">
                      <a:solidFill>
                        <a:schemeClr val="tx1"/>
                      </a:solidFill>
                      <a:latin typeface="Arial" panose="020B0604020202020204" pitchFamily="34" charset="0"/>
                      <a:ea typeface="-윤고딕130" pitchFamily="18" charset="-127"/>
                    </a:defRPr>
                  </a:lvl3pPr>
                  <a:lvl4pPr marL="431800" lvl="3" indent="-134620" algn="l" defTabSz="895350" rtl="0" eaLnBrk="1" fontAlgn="base" latinLnBrk="0" hangingPunct="1">
                    <a:lnSpc>
                      <a:spcPct val="100000"/>
                    </a:lnSpc>
                    <a:spcBef>
                      <a:spcPct val="0"/>
                    </a:spcBef>
                    <a:spcAft>
                      <a:spcPct val="0"/>
                    </a:spcAft>
                    <a:buSzPct val="89000"/>
                    <a:buChar char="•"/>
                    <a:defRPr sz="1600" b="0" i="0" u="none" kern="1200" baseline="0">
                      <a:solidFill>
                        <a:schemeClr val="tx1"/>
                      </a:solidFill>
                      <a:latin typeface="Arial" panose="020B0604020202020204" pitchFamily="34" charset="0"/>
                      <a:ea typeface="-윤고딕130" pitchFamily="18" charset="-127"/>
                    </a:defRPr>
                  </a:lvl4pPr>
                  <a:lvl5pPr marL="582930" lvl="4" indent="-149225" algn="l" defTabSz="895350" rtl="0" eaLnBrk="1" fontAlgn="base" latinLnBrk="0" hangingPunct="1">
                    <a:lnSpc>
                      <a:spcPct val="100000"/>
                    </a:lnSpc>
                    <a:spcBef>
                      <a:spcPct val="0"/>
                    </a:spcBef>
                    <a:spcAft>
                      <a:spcPct val="0"/>
                    </a:spcAft>
                    <a:buSzPct val="75000"/>
                    <a:buChar char="–"/>
                    <a:defRPr sz="1600" b="0" i="0" u="none" kern="1200" baseline="0">
                      <a:solidFill>
                        <a:schemeClr val="tx1"/>
                      </a:solidFill>
                      <a:latin typeface="Arial" panose="020B0604020202020204" pitchFamily="34" charset="0"/>
                      <a:ea typeface="-윤고딕130" pitchFamily="18" charset="-127"/>
                    </a:defRPr>
                  </a:lvl5pPr>
                </a:lstStyle>
                <a:p>
                  <a:pPr lvl="0" algn="ctr"/>
                  <a:r>
                    <a:rPr lang="zh-CN" altLang="en-US" sz="2000" b="1" dirty="0">
                      <a:solidFill>
                        <a:schemeClr val="bg1"/>
                      </a:solidFill>
                      <a:latin typeface="微软雅黑" panose="020B0503020204020204" charset="-122"/>
                      <a:ea typeface="微软雅黑" panose="020B0503020204020204" charset="-122"/>
                    </a:rPr>
                    <a:t>临床试验</a:t>
                  </a:r>
                  <a:endParaRPr lang="en-US" altLang="zh-CN" sz="2000" b="1" dirty="0">
                    <a:solidFill>
                      <a:schemeClr val="bg1"/>
                    </a:solidFill>
                    <a:latin typeface="微软雅黑" panose="020B0503020204020204" charset="-122"/>
                    <a:ea typeface="微软雅黑" panose="020B0503020204020204" charset="-122"/>
                  </a:endParaRPr>
                </a:p>
                <a:p>
                  <a:pPr lvl="0" algn="ctr"/>
                  <a:r>
                    <a:rPr lang="zh-CN" altLang="en-US" sz="2000" b="1" dirty="0">
                      <a:solidFill>
                        <a:schemeClr val="bg1"/>
                      </a:solidFill>
                      <a:latin typeface="微软雅黑" panose="020B0503020204020204" charset="-122"/>
                      <a:ea typeface="微软雅黑" panose="020B0503020204020204" charset="-122"/>
                    </a:rPr>
                    <a:t>安全</a:t>
                  </a:r>
                  <a:endParaRPr lang="en-US" altLang="ko-KR" sz="2000" b="1" dirty="0">
                    <a:solidFill>
                      <a:schemeClr val="bg1"/>
                    </a:solidFill>
                    <a:latin typeface="微软雅黑" panose="020B0503020204020204" charset="-122"/>
                    <a:ea typeface="微软雅黑" panose="020B0503020204020204" charset="-122"/>
                  </a:endParaRPr>
                </a:p>
              </p:txBody>
            </p:sp>
          </p:grpSp>
          <p:grpSp>
            <p:nvGrpSpPr>
              <p:cNvPr id="11" name="组合 10"/>
              <p:cNvGrpSpPr/>
              <p:nvPr/>
            </p:nvGrpSpPr>
            <p:grpSpPr>
              <a:xfrm>
                <a:off x="7474508" y="1130626"/>
                <a:ext cx="1463199" cy="879158"/>
                <a:chOff x="2400" y="1968"/>
                <a:chExt cx="960" cy="960"/>
              </a:xfrm>
            </p:grpSpPr>
            <p:sp>
              <p:nvSpPr>
                <p:cNvPr id="17" name="椭圆 16"/>
                <p:cNvSpPr/>
                <p:nvPr/>
              </p:nvSpPr>
              <p:spPr>
                <a:xfrm>
                  <a:off x="2400" y="1968"/>
                  <a:ext cx="960" cy="960"/>
                </a:xfrm>
                <a:prstGeom prst="ellipse">
                  <a:avLst/>
                </a:prstGeom>
                <a:solidFill>
                  <a:schemeClr val="accent2"/>
                </a:solidFill>
                <a:ln w="9525" cap="flat" cmpd="sng">
                  <a:solidFill>
                    <a:schemeClr val="tx1"/>
                  </a:solidFill>
                  <a:prstDash val="solid"/>
                  <a:headEnd type="none" w="med" len="med"/>
                  <a:tailEnd type="none" w="med" len="med"/>
                </a:ln>
                <a:effectLst>
                  <a:outerShdw dist="25400" dir="5400000" algn="ctr" rotWithShape="0">
                    <a:schemeClr val="bg2"/>
                  </a:outerShdw>
                </a:effectLst>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a:p>
              </p:txBody>
            </p:sp>
            <p:sp>
              <p:nvSpPr>
                <p:cNvPr id="18" name="矩形 17"/>
                <p:cNvSpPr/>
                <p:nvPr/>
              </p:nvSpPr>
              <p:spPr>
                <a:xfrm>
                  <a:off x="2440" y="2008"/>
                  <a:ext cx="880" cy="880"/>
                </a:xfrm>
                <a:prstGeom prst="rect">
                  <a:avLst/>
                </a:prstGeom>
                <a:noFill/>
                <a:ln w="9525">
                  <a:noFill/>
                </a:ln>
              </p:spPr>
              <p:txBody>
                <a:bodyPr lIns="3810" tIns="0" rIns="3810" bIns="0" anchor="ctr" anchorCtr="0"/>
                <a:lstStyle>
                  <a:lvl1pPr marL="0" lvl="0" indent="0" algn="l" defTabSz="895350" rtl="0" eaLnBrk="1" fontAlgn="base" latinLnBrk="0" hangingPunct="1">
                    <a:lnSpc>
                      <a:spcPct val="100000"/>
                    </a:lnSpc>
                    <a:spcBef>
                      <a:spcPct val="0"/>
                    </a:spcBef>
                    <a:spcAft>
                      <a:spcPct val="0"/>
                    </a:spcAft>
                    <a:buSzPct val="120000"/>
                    <a:buNone/>
                    <a:defRPr sz="1600" u="none" kern="1200" baseline="0">
                      <a:solidFill>
                        <a:schemeClr val="tx1"/>
                      </a:solidFill>
                      <a:latin typeface="Arial" panose="020B0604020202020204" pitchFamily="34" charset="0"/>
                      <a:ea typeface="-윤고딕130" pitchFamily="18" charset="-127"/>
                    </a:defRPr>
                  </a:lvl1pPr>
                  <a:lvl2pPr marL="144780" lvl="1" indent="-142875" algn="l" defTabSz="895350" rtl="0" eaLnBrk="1" fontAlgn="base" latinLnBrk="0" hangingPunct="1">
                    <a:lnSpc>
                      <a:spcPct val="100000"/>
                    </a:lnSpc>
                    <a:spcBef>
                      <a:spcPct val="0"/>
                    </a:spcBef>
                    <a:spcAft>
                      <a:spcPct val="0"/>
                    </a:spcAft>
                    <a:buSzPct val="120000"/>
                    <a:buChar char="•"/>
                    <a:defRPr sz="1600" b="0" i="0" u="none" kern="1200" baseline="0">
                      <a:solidFill>
                        <a:schemeClr val="tx1"/>
                      </a:solidFill>
                      <a:latin typeface="Arial" panose="020B0604020202020204" pitchFamily="34" charset="0"/>
                      <a:ea typeface="-윤고딕130" pitchFamily="18" charset="-127"/>
                    </a:defRPr>
                  </a:lvl2pPr>
                  <a:lvl3pPr marL="295275" lvl="2" indent="-149225" algn="l" defTabSz="895350" rtl="0" eaLnBrk="1" fontAlgn="base" latinLnBrk="0" hangingPunct="1">
                    <a:lnSpc>
                      <a:spcPct val="100000"/>
                    </a:lnSpc>
                    <a:spcBef>
                      <a:spcPct val="0"/>
                    </a:spcBef>
                    <a:spcAft>
                      <a:spcPct val="0"/>
                    </a:spcAft>
                    <a:buSzTx/>
                    <a:buChar char="–"/>
                    <a:defRPr sz="1600" b="0" i="0" u="none" kern="1200" baseline="0">
                      <a:solidFill>
                        <a:schemeClr val="tx1"/>
                      </a:solidFill>
                      <a:latin typeface="Arial" panose="020B0604020202020204" pitchFamily="34" charset="0"/>
                      <a:ea typeface="-윤고딕130" pitchFamily="18" charset="-127"/>
                    </a:defRPr>
                  </a:lvl3pPr>
                  <a:lvl4pPr marL="431800" lvl="3" indent="-134620" algn="l" defTabSz="895350" rtl="0" eaLnBrk="1" fontAlgn="base" latinLnBrk="0" hangingPunct="1">
                    <a:lnSpc>
                      <a:spcPct val="100000"/>
                    </a:lnSpc>
                    <a:spcBef>
                      <a:spcPct val="0"/>
                    </a:spcBef>
                    <a:spcAft>
                      <a:spcPct val="0"/>
                    </a:spcAft>
                    <a:buSzPct val="89000"/>
                    <a:buChar char="•"/>
                    <a:defRPr sz="1600" b="0" i="0" u="none" kern="1200" baseline="0">
                      <a:solidFill>
                        <a:schemeClr val="tx1"/>
                      </a:solidFill>
                      <a:latin typeface="Arial" panose="020B0604020202020204" pitchFamily="34" charset="0"/>
                      <a:ea typeface="-윤고딕130" pitchFamily="18" charset="-127"/>
                    </a:defRPr>
                  </a:lvl4pPr>
                  <a:lvl5pPr marL="582930" lvl="4" indent="-149225" algn="l" defTabSz="895350" rtl="0" eaLnBrk="1" fontAlgn="base" latinLnBrk="0" hangingPunct="1">
                    <a:lnSpc>
                      <a:spcPct val="100000"/>
                    </a:lnSpc>
                    <a:spcBef>
                      <a:spcPct val="0"/>
                    </a:spcBef>
                    <a:spcAft>
                      <a:spcPct val="0"/>
                    </a:spcAft>
                    <a:buSzPct val="75000"/>
                    <a:buChar char="–"/>
                    <a:defRPr sz="1600" b="0" i="0" u="none" kern="1200" baseline="0">
                      <a:solidFill>
                        <a:schemeClr val="tx1"/>
                      </a:solidFill>
                      <a:latin typeface="Arial" panose="020B0604020202020204" pitchFamily="34" charset="0"/>
                      <a:ea typeface="-윤고딕130" pitchFamily="18" charset="-127"/>
                    </a:defRPr>
                  </a:lvl5pPr>
                </a:lstStyle>
                <a:p>
                  <a:pPr lvl="0" algn="ctr"/>
                  <a:r>
                    <a:rPr lang="zh-CN" altLang="en-US" sz="2000" b="1" dirty="0">
                      <a:solidFill>
                        <a:schemeClr val="bg1"/>
                      </a:solidFill>
                      <a:latin typeface="微软雅黑" panose="020B0503020204020204" charset="-122"/>
                      <a:ea typeface="微软雅黑" panose="020B0503020204020204" charset="-122"/>
                    </a:rPr>
                    <a:t>生产工艺</a:t>
                  </a:r>
                  <a:endParaRPr lang="en-US" altLang="zh-CN" sz="2000" b="1" dirty="0">
                    <a:solidFill>
                      <a:schemeClr val="bg1"/>
                    </a:solidFill>
                    <a:latin typeface="微软雅黑" panose="020B0503020204020204" charset="-122"/>
                    <a:ea typeface="微软雅黑" panose="020B0503020204020204" charset="-122"/>
                  </a:endParaRPr>
                </a:p>
                <a:p>
                  <a:pPr lvl="0" algn="ctr"/>
                  <a:r>
                    <a:rPr lang="zh-CN" altLang="en-US" sz="2000" b="1" dirty="0">
                      <a:solidFill>
                        <a:schemeClr val="bg1"/>
                      </a:solidFill>
                      <a:latin typeface="微软雅黑" panose="020B0503020204020204" charset="-122"/>
                      <a:ea typeface="微软雅黑" panose="020B0503020204020204" charset="-122"/>
                    </a:rPr>
                    <a:t>安全</a:t>
                  </a:r>
                  <a:endParaRPr lang="en-US" altLang="ko-KR" sz="2000" b="1" dirty="0">
                    <a:solidFill>
                      <a:schemeClr val="bg1"/>
                    </a:solidFill>
                    <a:latin typeface="微软雅黑" panose="020B0503020204020204" charset="-122"/>
                    <a:ea typeface="微软雅黑" panose="020B0503020204020204" charset="-122"/>
                  </a:endParaRPr>
                </a:p>
              </p:txBody>
            </p:sp>
          </p:grpSp>
          <p:grpSp>
            <p:nvGrpSpPr>
              <p:cNvPr id="13" name="组合 12"/>
              <p:cNvGrpSpPr/>
              <p:nvPr/>
            </p:nvGrpSpPr>
            <p:grpSpPr>
              <a:xfrm>
                <a:off x="9399987" y="734391"/>
                <a:ext cx="1463198" cy="902970"/>
                <a:chOff x="2400" y="1968"/>
                <a:chExt cx="960" cy="986"/>
              </a:xfrm>
            </p:grpSpPr>
            <p:sp>
              <p:nvSpPr>
                <p:cNvPr id="15" name="椭圆 14"/>
                <p:cNvSpPr/>
                <p:nvPr/>
              </p:nvSpPr>
              <p:spPr>
                <a:xfrm>
                  <a:off x="2400" y="1968"/>
                  <a:ext cx="960" cy="960"/>
                </a:xfrm>
                <a:prstGeom prst="ellipse">
                  <a:avLst/>
                </a:prstGeom>
                <a:solidFill>
                  <a:schemeClr val="accent2"/>
                </a:solidFill>
                <a:ln w="9525" cap="flat" cmpd="sng">
                  <a:solidFill>
                    <a:schemeClr val="tx1"/>
                  </a:solidFill>
                  <a:prstDash val="solid"/>
                  <a:headEnd type="none" w="med" len="med"/>
                  <a:tailEnd type="none" w="med" len="med"/>
                </a:ln>
                <a:effectLst>
                  <a:outerShdw dist="25400" dir="5400000" algn="ctr" rotWithShape="0">
                    <a:schemeClr val="bg2"/>
                  </a:outerShdw>
                </a:effectLst>
              </p:spPr>
              <p:txBody>
                <a:bodyPr/>
                <a:lstStyle>
                  <a:defPPr>
                    <a:defRPr lang="en-US"/>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윤고딕130" pitchFamily="18" charset="-127"/>
                      <a:cs typeface="+mn-cs"/>
                    </a:defRPr>
                  </a:lvl9pPr>
                </a:lstStyle>
                <a:p>
                  <a:endParaRPr lang="zh-CN" altLang="en-US"/>
                </a:p>
              </p:txBody>
            </p:sp>
            <p:sp>
              <p:nvSpPr>
                <p:cNvPr id="16" name="矩形 15"/>
                <p:cNvSpPr/>
                <p:nvPr/>
              </p:nvSpPr>
              <p:spPr>
                <a:xfrm>
                  <a:off x="2440" y="2074"/>
                  <a:ext cx="880" cy="880"/>
                </a:xfrm>
                <a:prstGeom prst="rect">
                  <a:avLst/>
                </a:prstGeom>
                <a:noFill/>
                <a:ln w="9525">
                  <a:noFill/>
                </a:ln>
              </p:spPr>
              <p:txBody>
                <a:bodyPr lIns="3810" tIns="0" rIns="3810" bIns="0" anchor="ctr" anchorCtr="0"/>
                <a:lstStyle>
                  <a:lvl1pPr marL="0" lvl="0" indent="0" algn="l" defTabSz="895350" rtl="0" eaLnBrk="1" fontAlgn="base" latinLnBrk="0" hangingPunct="1">
                    <a:lnSpc>
                      <a:spcPct val="100000"/>
                    </a:lnSpc>
                    <a:spcBef>
                      <a:spcPct val="0"/>
                    </a:spcBef>
                    <a:spcAft>
                      <a:spcPct val="0"/>
                    </a:spcAft>
                    <a:buSzPct val="120000"/>
                    <a:buNone/>
                    <a:defRPr sz="1600" u="none" kern="1200" baseline="0">
                      <a:solidFill>
                        <a:schemeClr val="tx1"/>
                      </a:solidFill>
                      <a:latin typeface="Arial" panose="020B0604020202020204" pitchFamily="34" charset="0"/>
                      <a:ea typeface="-윤고딕130" pitchFamily="18" charset="-127"/>
                    </a:defRPr>
                  </a:lvl1pPr>
                  <a:lvl2pPr marL="144780" lvl="1" indent="-142875" algn="l" defTabSz="895350" rtl="0" eaLnBrk="1" fontAlgn="base" latinLnBrk="0" hangingPunct="1">
                    <a:lnSpc>
                      <a:spcPct val="100000"/>
                    </a:lnSpc>
                    <a:spcBef>
                      <a:spcPct val="0"/>
                    </a:spcBef>
                    <a:spcAft>
                      <a:spcPct val="0"/>
                    </a:spcAft>
                    <a:buSzPct val="120000"/>
                    <a:buChar char="•"/>
                    <a:defRPr sz="1600" b="0" i="0" u="none" kern="1200" baseline="0">
                      <a:solidFill>
                        <a:schemeClr val="tx1"/>
                      </a:solidFill>
                      <a:latin typeface="Arial" panose="020B0604020202020204" pitchFamily="34" charset="0"/>
                      <a:ea typeface="-윤고딕130" pitchFamily="18" charset="-127"/>
                    </a:defRPr>
                  </a:lvl2pPr>
                  <a:lvl3pPr marL="295275" lvl="2" indent="-149225" algn="l" defTabSz="895350" rtl="0" eaLnBrk="1" fontAlgn="base" latinLnBrk="0" hangingPunct="1">
                    <a:lnSpc>
                      <a:spcPct val="100000"/>
                    </a:lnSpc>
                    <a:spcBef>
                      <a:spcPct val="0"/>
                    </a:spcBef>
                    <a:spcAft>
                      <a:spcPct val="0"/>
                    </a:spcAft>
                    <a:buSzTx/>
                    <a:buChar char="–"/>
                    <a:defRPr sz="1600" b="0" i="0" u="none" kern="1200" baseline="0">
                      <a:solidFill>
                        <a:schemeClr val="tx1"/>
                      </a:solidFill>
                      <a:latin typeface="Arial" panose="020B0604020202020204" pitchFamily="34" charset="0"/>
                      <a:ea typeface="-윤고딕130" pitchFamily="18" charset="-127"/>
                    </a:defRPr>
                  </a:lvl3pPr>
                  <a:lvl4pPr marL="431800" lvl="3" indent="-134620" algn="l" defTabSz="895350" rtl="0" eaLnBrk="1" fontAlgn="base" latinLnBrk="0" hangingPunct="1">
                    <a:lnSpc>
                      <a:spcPct val="100000"/>
                    </a:lnSpc>
                    <a:spcBef>
                      <a:spcPct val="0"/>
                    </a:spcBef>
                    <a:spcAft>
                      <a:spcPct val="0"/>
                    </a:spcAft>
                    <a:buSzPct val="89000"/>
                    <a:buChar char="•"/>
                    <a:defRPr sz="1600" b="0" i="0" u="none" kern="1200" baseline="0">
                      <a:solidFill>
                        <a:schemeClr val="tx1"/>
                      </a:solidFill>
                      <a:latin typeface="Arial" panose="020B0604020202020204" pitchFamily="34" charset="0"/>
                      <a:ea typeface="-윤고딕130" pitchFamily="18" charset="-127"/>
                    </a:defRPr>
                  </a:lvl4pPr>
                  <a:lvl5pPr marL="582930" lvl="4" indent="-149225" algn="l" defTabSz="895350" rtl="0" eaLnBrk="1" fontAlgn="base" latinLnBrk="0" hangingPunct="1">
                    <a:lnSpc>
                      <a:spcPct val="100000"/>
                    </a:lnSpc>
                    <a:spcBef>
                      <a:spcPct val="0"/>
                    </a:spcBef>
                    <a:spcAft>
                      <a:spcPct val="0"/>
                    </a:spcAft>
                    <a:buSzPct val="75000"/>
                    <a:buChar char="–"/>
                    <a:defRPr sz="1600" b="0" i="0" u="none" kern="1200" baseline="0">
                      <a:solidFill>
                        <a:schemeClr val="tx1"/>
                      </a:solidFill>
                      <a:latin typeface="Arial" panose="020B0604020202020204" pitchFamily="34" charset="0"/>
                      <a:ea typeface="-윤고딕130" pitchFamily="18" charset="-127"/>
                    </a:defRPr>
                  </a:lvl5pPr>
                </a:lstStyle>
                <a:p>
                  <a:pPr lvl="0" algn="ctr"/>
                  <a:r>
                    <a:rPr lang="zh-CN" altLang="en-US" sz="2000" b="1" dirty="0">
                      <a:solidFill>
                        <a:schemeClr val="bg1"/>
                      </a:solidFill>
                      <a:latin typeface="微软雅黑" panose="020B0503020204020204" charset="-122"/>
                      <a:ea typeface="微软雅黑" panose="020B0503020204020204" charset="-122"/>
                    </a:rPr>
                    <a:t>说明书使用安全</a:t>
                  </a:r>
                  <a:endParaRPr lang="en-US" altLang="ko-KR" sz="2000" b="1" dirty="0">
                    <a:solidFill>
                      <a:schemeClr val="bg1"/>
                    </a:solidFill>
                    <a:latin typeface="微软雅黑" panose="020B0503020204020204" charset="-122"/>
                    <a:ea typeface="微软雅黑" panose="020B0503020204020204" charset="-122"/>
                  </a:endParaRPr>
                </a:p>
              </p:txBody>
            </p:sp>
          </p:grpSp>
        </p:grpSp>
        <p:sp>
          <p:nvSpPr>
            <p:cNvPr id="26" name="矩形 25"/>
            <p:cNvSpPr/>
            <p:nvPr>
              <p:custDataLst>
                <p:tags r:id="rId1"/>
              </p:custDataLst>
            </p:nvPr>
          </p:nvSpPr>
          <p:spPr>
            <a:xfrm>
              <a:off x="1393089" y="3653076"/>
              <a:ext cx="2006671" cy="2947035"/>
            </a:xfrm>
            <a:prstGeom prst="rect">
              <a:avLst/>
            </a:prstGeom>
            <a:noFill/>
            <a:ln w="12700" cmpd="sng">
              <a:solidFill>
                <a:schemeClr val="accent1">
                  <a:shade val="50000"/>
                </a:schemeClr>
              </a:solidFill>
              <a:prstDash val="solid"/>
            </a:ln>
          </p:spPr>
          <p:txBody>
            <a:bodyPr wrap="square"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90500" lvl="1" indent="266700" defTabSz="914400">
                <a:lnSpc>
                  <a:spcPct val="100000"/>
                </a:lnSpc>
                <a:spcBef>
                  <a:spcPts val="600"/>
                </a:spcBef>
                <a:spcAft>
                  <a:spcPts val="600"/>
                </a:spcAft>
                <a:tabLst>
                  <a:tab pos="8521700" algn="r"/>
                </a:tabLst>
              </a:pPr>
              <a:r>
                <a:rPr lang="zh-CN" altLang="en-US" sz="2000" dirty="0">
                  <a:solidFill>
                    <a:schemeClr val="tx1"/>
                  </a:solidFill>
                  <a:latin typeface="黑体" panose="02010609060101010101" charset="-122"/>
                  <a:ea typeface="黑体" panose="02010609060101010101" charset="-122"/>
                  <a:cs typeface="微软雅黑" panose="020B0503020204020204" charset="-122"/>
                  <a:sym typeface="+mn-ea"/>
                </a:rPr>
                <a:t>全方药轻力专</a:t>
              </a:r>
              <a:endParaRPr lang="zh-CN" altLang="en-US" sz="2000" dirty="0">
                <a:solidFill>
                  <a:schemeClr val="tx1"/>
                </a:solidFill>
                <a:latin typeface="黑体" panose="02010609060101010101" charset="-122"/>
                <a:ea typeface="黑体" panose="02010609060101010101" charset="-122"/>
                <a:cs typeface="微软雅黑" panose="020B0503020204020204" charset="-122"/>
                <a:sym typeface="+mn-ea"/>
              </a:endParaRPr>
            </a:p>
            <a:p>
              <a:pPr marL="190500" lvl="1" indent="266700" defTabSz="914400">
                <a:lnSpc>
                  <a:spcPct val="100000"/>
                </a:lnSpc>
                <a:spcBef>
                  <a:spcPts val="600"/>
                </a:spcBef>
                <a:spcAft>
                  <a:spcPts val="600"/>
                </a:spcAft>
                <a:tabLst>
                  <a:tab pos="8521700" algn="r"/>
                </a:tabLst>
              </a:pPr>
              <a:r>
                <a:rPr lang="zh-CN" altLang="en-US" sz="2000" b="1" dirty="0">
                  <a:solidFill>
                    <a:srgbClr val="FF0000"/>
                  </a:solidFill>
                  <a:latin typeface="黑体" panose="02010609060101010101" charset="-122"/>
                  <a:ea typeface="黑体" panose="02010609060101010101" charset="-122"/>
                  <a:cs typeface="微软雅黑" panose="020B0503020204020204" charset="-122"/>
                  <a:sym typeface="+mn-ea"/>
                </a:rPr>
                <a:t>不用</a:t>
              </a:r>
              <a:r>
                <a:rPr lang="zh-CN" altLang="en-US" sz="2000" dirty="0">
                  <a:solidFill>
                    <a:schemeClr val="tx1"/>
                  </a:solidFill>
                  <a:latin typeface="黑体" panose="02010609060101010101" charset="-122"/>
                  <a:ea typeface="黑体" panose="02010609060101010101" charset="-122"/>
                  <a:sym typeface="+mn-ea"/>
                </a:rPr>
                <a:t>麻黄、苦杏仁、半夏、</a:t>
              </a:r>
              <a:r>
                <a:rPr lang="zh-CN" altLang="en-US" sz="2000" dirty="0">
                  <a:solidFill>
                    <a:schemeClr val="tx1"/>
                  </a:solidFill>
                  <a:latin typeface="黑体" panose="02010609060101010101" charset="-122"/>
                  <a:ea typeface="黑体" panose="02010609060101010101" charset="-122"/>
                  <a:cs typeface="微软雅黑" panose="020B0503020204020204" charset="-122"/>
                  <a:sym typeface="+mn-ea"/>
                </a:rPr>
                <a:t>百部等</a:t>
              </a:r>
              <a:r>
                <a:rPr lang="zh-CN" altLang="en-US" sz="2000" dirty="0">
                  <a:solidFill>
                    <a:schemeClr val="tx1"/>
                  </a:solidFill>
                  <a:latin typeface="黑体" panose="02010609060101010101" charset="-122"/>
                  <a:ea typeface="黑体" panose="02010609060101010101" charset="-122"/>
                  <a:sym typeface="+mn-ea"/>
                </a:rPr>
                <a:t>有毒</a:t>
              </a:r>
              <a:r>
                <a:rPr lang="zh-CN" altLang="en-US" sz="2000" dirty="0">
                  <a:solidFill>
                    <a:schemeClr val="tx1"/>
                  </a:solidFill>
                  <a:latin typeface="黑体" panose="02010609060101010101" charset="-122"/>
                  <a:ea typeface="黑体" panose="02010609060101010101" charset="-122"/>
                  <a:cs typeface="微软雅黑" panose="020B0503020204020204" charset="-122"/>
                  <a:sym typeface="+mn-ea"/>
                </a:rPr>
                <a:t>之品</a:t>
              </a:r>
              <a:endParaRPr lang="zh-CN" altLang="en-US" sz="2000" dirty="0">
                <a:solidFill>
                  <a:schemeClr val="tx1"/>
                </a:solidFill>
                <a:latin typeface="黑体" panose="02010609060101010101" charset="-122"/>
                <a:ea typeface="黑体" panose="02010609060101010101" charset="-122"/>
                <a:cs typeface="微软雅黑" panose="020B0503020204020204" charset="-122"/>
                <a:sym typeface="+mn-ea"/>
              </a:endParaRPr>
            </a:p>
            <a:p>
              <a:pPr marL="190500" lvl="1" indent="266700" defTabSz="914400">
                <a:lnSpc>
                  <a:spcPct val="100000"/>
                </a:lnSpc>
                <a:spcBef>
                  <a:spcPts val="600"/>
                </a:spcBef>
                <a:spcAft>
                  <a:spcPts val="600"/>
                </a:spcAft>
                <a:tabLst>
                  <a:tab pos="8521700" algn="r"/>
                </a:tabLst>
              </a:pPr>
              <a:r>
                <a:rPr lang="zh-CN" altLang="en-US" sz="2000" b="1" dirty="0">
                  <a:solidFill>
                    <a:srgbClr val="FF0000"/>
                  </a:solidFill>
                  <a:latin typeface="黑体" panose="02010609060101010101" charset="-122"/>
                  <a:ea typeface="黑体" panose="02010609060101010101" charset="-122"/>
                  <a:cs typeface="微软雅黑" panose="020B0503020204020204" charset="-122"/>
                  <a:sym typeface="+mn-ea"/>
                </a:rPr>
                <a:t>不含</a:t>
              </a:r>
              <a:r>
                <a:rPr lang="zh-CN" altLang="en-US" sz="2000" dirty="0">
                  <a:solidFill>
                    <a:schemeClr val="tx1"/>
                  </a:solidFill>
                  <a:latin typeface="黑体" panose="02010609060101010101" charset="-122"/>
                  <a:ea typeface="黑体" panose="02010609060101010101" charset="-122"/>
                  <a:cs typeface="微软雅黑" panose="020B0503020204020204" charset="-122"/>
                  <a:sym typeface="+mn-ea"/>
                </a:rPr>
                <a:t>僵蚕、地龙等易诱发儿童过敏的动物药材</a:t>
              </a:r>
              <a:endParaRPr lang="zh-CN" altLang="en-US" sz="2000" dirty="0">
                <a:solidFill>
                  <a:schemeClr val="tx1"/>
                </a:solidFill>
                <a:latin typeface="黑体" panose="02010609060101010101" charset="-122"/>
                <a:ea typeface="黑体" panose="02010609060101010101" charset="-122"/>
                <a:cs typeface="微软雅黑" panose="020B0503020204020204" charset="-122"/>
                <a:sym typeface="+mn-ea"/>
              </a:endParaRPr>
            </a:p>
          </p:txBody>
        </p:sp>
        <p:sp>
          <p:nvSpPr>
            <p:cNvPr id="27" name="矩形 26"/>
            <p:cNvSpPr/>
            <p:nvPr>
              <p:custDataLst>
                <p:tags r:id="rId2"/>
              </p:custDataLst>
            </p:nvPr>
          </p:nvSpPr>
          <p:spPr>
            <a:xfrm>
              <a:off x="3447759" y="3260903"/>
              <a:ext cx="1860361" cy="2947035"/>
            </a:xfrm>
            <a:prstGeom prst="rect">
              <a:avLst/>
            </a:prstGeom>
            <a:noFill/>
            <a:ln w="12700" cmpd="sng">
              <a:solidFill>
                <a:schemeClr val="accent1">
                  <a:shade val="50000"/>
                </a:schemeClr>
              </a:solidFill>
              <a:prstDash val="solid"/>
            </a:ln>
          </p:spPr>
          <p:txBody>
            <a:bodyPr wrap="square"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90500" lvl="1" indent="0" defTabSz="914400">
                <a:lnSpc>
                  <a:spcPct val="100000"/>
                </a:lnSpc>
                <a:buNone/>
                <a:tabLst>
                  <a:tab pos="8521700" algn="r"/>
                </a:tabLst>
              </a:pPr>
              <a:r>
                <a:rPr lang="zh-CN" altLang="en-US" sz="2000" dirty="0">
                  <a:solidFill>
                    <a:schemeClr val="tx1"/>
                  </a:solidFill>
                  <a:latin typeface="黑体" panose="02010609060101010101" charset="-122"/>
                  <a:ea typeface="黑体" panose="02010609060101010101" charset="-122"/>
                  <a:sym typeface="+mn-ea"/>
                </a:rPr>
                <a:t>临床前急毒及长毒试验，皆</a:t>
              </a:r>
              <a:r>
                <a:rPr lang="zh-CN" altLang="en-US" sz="2000" b="1" dirty="0">
                  <a:solidFill>
                    <a:srgbClr val="FF0000"/>
                  </a:solidFill>
                  <a:latin typeface="黑体" panose="02010609060101010101" charset="-122"/>
                  <a:ea typeface="黑体" panose="02010609060101010101" charset="-122"/>
                  <a:sym typeface="+mn-ea"/>
                </a:rPr>
                <a:t>未发现</a:t>
              </a:r>
              <a:r>
                <a:rPr lang="zh-CN" altLang="en-US" sz="2000" dirty="0">
                  <a:solidFill>
                    <a:schemeClr val="tx1"/>
                  </a:solidFill>
                  <a:latin typeface="黑体" panose="02010609060101010101" charset="-122"/>
                  <a:ea typeface="黑体" panose="02010609060101010101" charset="-122"/>
                  <a:sym typeface="+mn-ea"/>
                </a:rPr>
                <a:t>明显毒性反应</a:t>
              </a:r>
              <a:endParaRPr lang="zh-CN" altLang="en-US" sz="2000" dirty="0">
                <a:solidFill>
                  <a:schemeClr val="tx1"/>
                </a:solidFill>
                <a:latin typeface="黑体" panose="02010609060101010101" charset="-122"/>
                <a:ea typeface="黑体" panose="02010609060101010101" charset="-122"/>
                <a:cs typeface="微软雅黑" panose="020B0503020204020204" charset="-122"/>
                <a:sym typeface="+mn-ea"/>
              </a:endParaRPr>
            </a:p>
          </p:txBody>
        </p:sp>
        <p:sp>
          <p:nvSpPr>
            <p:cNvPr id="28" name="矩形 27"/>
            <p:cNvSpPr/>
            <p:nvPr>
              <p:custDataLst>
                <p:tags r:id="rId3"/>
              </p:custDataLst>
            </p:nvPr>
          </p:nvSpPr>
          <p:spPr>
            <a:xfrm>
              <a:off x="5369698" y="2854422"/>
              <a:ext cx="1913360" cy="2947035"/>
            </a:xfrm>
            <a:prstGeom prst="rect">
              <a:avLst/>
            </a:prstGeom>
            <a:noFill/>
            <a:ln w="12700" cmpd="sng">
              <a:solidFill>
                <a:schemeClr val="accent1">
                  <a:shade val="50000"/>
                </a:schemeClr>
              </a:solidFill>
              <a:prstDash val="solid"/>
            </a:ln>
          </p:spPr>
          <p:txBody>
            <a:bodyPr wrap="square"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90500" lvl="1" indent="0" defTabSz="914400">
                <a:lnSpc>
                  <a:spcPct val="100000"/>
                </a:lnSpc>
                <a:spcBef>
                  <a:spcPts val="600"/>
                </a:spcBef>
                <a:spcAft>
                  <a:spcPts val="600"/>
                </a:spcAft>
                <a:buNone/>
                <a:tabLst>
                  <a:tab pos="8521700" algn="r"/>
                </a:tabLst>
              </a:pPr>
              <a:r>
                <a:rPr lang="zh-CN"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临床</a:t>
              </a:r>
              <a:r>
                <a:rPr lang="en-US"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Ⅱ</a:t>
              </a:r>
              <a:r>
                <a:rPr lang="zh-CN"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a:t>
              </a:r>
              <a:r>
                <a:rPr lang="en-US"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Ⅲ</a:t>
              </a:r>
              <a:r>
                <a:rPr lang="zh-CN"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期的试验结果都表明，试验药与安慰剂组比较，不良事件</a:t>
              </a:r>
              <a:r>
                <a:rPr lang="en-US" altLang="zh-CN" sz="2000" dirty="0">
                  <a:ln>
                    <a:noFill/>
                  </a:ln>
                  <a:solidFill>
                    <a:schemeClr val="tx1"/>
                  </a:solidFill>
                  <a:latin typeface="黑体" panose="02010609060101010101" charset="-122"/>
                  <a:ea typeface="黑体" panose="02010609060101010101" charset="-122"/>
                  <a:cs typeface="黑体" panose="02010609060101010101" charset="-122"/>
                  <a:sym typeface="+mn-ea"/>
                </a:rPr>
                <a:t>/</a:t>
              </a:r>
              <a:r>
                <a:rPr lang="zh-CN" altLang="en-US" sz="2000" dirty="0">
                  <a:ln>
                    <a:noFill/>
                  </a:ln>
                  <a:solidFill>
                    <a:schemeClr val="tx1"/>
                  </a:solidFill>
                  <a:latin typeface="黑体" panose="02010609060101010101" charset="-122"/>
                  <a:ea typeface="黑体" panose="02010609060101010101" charset="-122"/>
                  <a:cs typeface="黑体" panose="02010609060101010101" charset="-122"/>
                  <a:sym typeface="+mn-ea"/>
                </a:rPr>
                <a:t>反应发生率均</a:t>
              </a:r>
              <a:r>
                <a:rPr lang="zh-CN" altLang="en-US" sz="2000" b="1" dirty="0">
                  <a:ln>
                    <a:noFill/>
                  </a:ln>
                  <a:solidFill>
                    <a:srgbClr val="FF0000"/>
                  </a:solidFill>
                  <a:latin typeface="黑体" panose="02010609060101010101" charset="-122"/>
                  <a:ea typeface="黑体" panose="02010609060101010101" charset="-122"/>
                  <a:cs typeface="黑体" panose="02010609060101010101" charset="-122"/>
                  <a:sym typeface="+mn-ea"/>
                </a:rPr>
                <a:t>无显著性差异</a:t>
              </a:r>
              <a:endParaRPr lang="zh-CN" altLang="en-US" sz="2000" b="1" dirty="0">
                <a:ln>
                  <a:noFill/>
                </a:ln>
                <a:solidFill>
                  <a:srgbClr val="FF0000"/>
                </a:solidFill>
                <a:latin typeface="黑体" panose="02010609060101010101" charset="-122"/>
                <a:ea typeface="黑体" panose="02010609060101010101" charset="-122"/>
                <a:cs typeface="黑体" panose="02010609060101010101" charset="-122"/>
                <a:sym typeface="+mn-ea"/>
              </a:endParaRPr>
            </a:p>
          </p:txBody>
        </p:sp>
        <p:sp>
          <p:nvSpPr>
            <p:cNvPr id="29" name="矩形 28"/>
            <p:cNvSpPr/>
            <p:nvPr>
              <p:custDataLst>
                <p:tags r:id="rId4"/>
              </p:custDataLst>
            </p:nvPr>
          </p:nvSpPr>
          <p:spPr>
            <a:xfrm>
              <a:off x="9239220" y="2038424"/>
              <a:ext cx="2024772" cy="2947035"/>
            </a:xfrm>
            <a:prstGeom prst="rect">
              <a:avLst/>
            </a:prstGeom>
            <a:noFill/>
            <a:ln w="12700" cmpd="sng">
              <a:solidFill>
                <a:schemeClr val="accent1">
                  <a:shade val="50000"/>
                </a:schemeClr>
              </a:solidFill>
              <a:prstDash val="solid"/>
            </a:ln>
          </p:spPr>
          <p:txBody>
            <a:bodyPr wrap="square"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90500" lvl="1" indent="266700" defTabSz="914400">
                <a:lnSpc>
                  <a:spcPct val="100000"/>
                </a:lnSpc>
                <a:spcBef>
                  <a:spcPts val="600"/>
                </a:spcBef>
                <a:spcAft>
                  <a:spcPts val="600"/>
                </a:spcAft>
                <a:tabLst>
                  <a:tab pos="8521700" algn="r"/>
                </a:tabLst>
              </a:pPr>
              <a:r>
                <a:rPr lang="zh-CN" sz="2000" dirty="0">
                  <a:ln>
                    <a:noFill/>
                  </a:ln>
                  <a:solidFill>
                    <a:schemeClr val="tx1"/>
                  </a:solidFill>
                  <a:latin typeface="黑体" panose="02010609060101010101" charset="-122"/>
                  <a:ea typeface="黑体" panose="02010609060101010101" charset="-122"/>
                  <a:cs typeface="微软雅黑" panose="020B0503020204020204" charset="-122"/>
                  <a:sym typeface="+mn-ea"/>
                </a:rPr>
                <a:t>详尽规范描述了用法用量、</a:t>
              </a:r>
              <a:r>
                <a:rPr lang="zh-CN" sz="2000" b="1" dirty="0">
                  <a:ln>
                    <a:noFill/>
                  </a:ln>
                  <a:solidFill>
                    <a:srgbClr val="FF0000"/>
                  </a:solidFill>
                  <a:latin typeface="黑体" panose="02010609060101010101" charset="-122"/>
                  <a:ea typeface="黑体" panose="02010609060101010101" charset="-122"/>
                  <a:cs typeface="微软雅黑" panose="020B0503020204020204" charset="-122"/>
                  <a:sym typeface="+mn-ea"/>
                </a:rPr>
                <a:t>不良反应、禁忌、注意事项</a:t>
              </a:r>
              <a:endParaRPr lang="zh-CN" sz="2000" b="1" dirty="0">
                <a:ln>
                  <a:noFill/>
                </a:ln>
                <a:solidFill>
                  <a:srgbClr val="FF0000"/>
                </a:solidFill>
                <a:latin typeface="黑体" panose="02010609060101010101" charset="-122"/>
                <a:ea typeface="黑体" panose="02010609060101010101" charset="-122"/>
                <a:cs typeface="微软雅黑" panose="020B0503020204020204" charset="-122"/>
                <a:sym typeface="+mn-ea"/>
              </a:endParaRPr>
            </a:p>
            <a:p>
              <a:pPr marL="190500" lvl="1" indent="266700" defTabSz="914400">
                <a:lnSpc>
                  <a:spcPct val="100000"/>
                </a:lnSpc>
                <a:spcBef>
                  <a:spcPts val="600"/>
                </a:spcBef>
                <a:spcAft>
                  <a:spcPts val="600"/>
                </a:spcAft>
                <a:tabLst>
                  <a:tab pos="8521700" algn="r"/>
                </a:tabLst>
              </a:pPr>
              <a:r>
                <a:rPr lang="zh-CN" sz="2000" dirty="0">
                  <a:ln>
                    <a:noFill/>
                  </a:ln>
                  <a:solidFill>
                    <a:schemeClr val="tx1"/>
                  </a:solidFill>
                  <a:latin typeface="黑体" panose="02010609060101010101" charset="-122"/>
                  <a:ea typeface="黑体" panose="02010609060101010101" charset="-122"/>
                  <a:cs typeface="微软雅黑" panose="020B0503020204020204" charset="-122"/>
                  <a:sym typeface="+mn-ea"/>
                </a:rPr>
                <a:t>与很多中成药说明书缺乏详尽使用说明形成鲜明对比。</a:t>
              </a:r>
              <a:endParaRPr lang="zh-CN" altLang="en-US" sz="2000" dirty="0">
                <a:solidFill>
                  <a:schemeClr val="tx1"/>
                </a:solidFill>
                <a:latin typeface="黑体" panose="02010609060101010101" charset="-122"/>
                <a:ea typeface="黑体" panose="02010609060101010101" charset="-122"/>
                <a:cs typeface="微软雅黑" panose="020B0503020204020204" charset="-122"/>
                <a:sym typeface="+mn-ea"/>
              </a:endParaRPr>
            </a:p>
          </p:txBody>
        </p:sp>
        <p:sp>
          <p:nvSpPr>
            <p:cNvPr id="31" name="矩形 30"/>
            <p:cNvSpPr/>
            <p:nvPr>
              <p:custDataLst>
                <p:tags r:id="rId5"/>
              </p:custDataLst>
            </p:nvPr>
          </p:nvSpPr>
          <p:spPr>
            <a:xfrm>
              <a:off x="7323224" y="2430999"/>
              <a:ext cx="1854944" cy="2947035"/>
            </a:xfrm>
            <a:prstGeom prst="rect">
              <a:avLst/>
            </a:prstGeom>
            <a:noFill/>
            <a:ln w="12700" cmpd="sng">
              <a:solidFill>
                <a:schemeClr val="accent1">
                  <a:shade val="50000"/>
                </a:schemeClr>
              </a:solidFill>
              <a:prstDash val="solid"/>
            </a:ln>
          </p:spPr>
          <p:txBody>
            <a:bodyPr wrap="square" lIns="0" tIns="0" rIns="0" bIns="0">
              <a:noAutofit/>
            </a:bodyPr>
            <a:lstStyle>
              <a:lvl1pPr marL="0" lvl="0" indent="0" algn="l" defTabSz="330200" rtl="0" eaLnBrk="0" fontAlgn="base" latinLnBrk="0" hangingPunct="0">
                <a:lnSpc>
                  <a:spcPts val="1800"/>
                </a:lnSpc>
                <a:spcBef>
                  <a:spcPct val="0"/>
                </a:spcBef>
                <a:spcAft>
                  <a:spcPct val="0"/>
                </a:spcAft>
                <a:buNone/>
                <a:defRPr sz="1600" b="1" u="none" kern="1200" baseline="0">
                  <a:solidFill>
                    <a:srgbClr val="000000"/>
                  </a:solidFill>
                  <a:latin typeface="Arial" panose="020B0604020202020204" pitchFamily="34" charset="0"/>
                  <a:ea typeface="宋体" panose="02010600030101010101" pitchFamily="2" charset="-122"/>
                </a:defRPr>
              </a:lvl1pPr>
              <a:lvl2pPr marL="287655" lvl="1" indent="-28575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2pPr>
              <a:lvl3pPr marL="573405" lvl="2" indent="-284480"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3pPr>
              <a:lvl4pPr marL="857250" lvl="3" indent="-282575" algn="l" defTabSz="330200" rtl="0" eaLnBrk="0" fontAlgn="base" latinLnBrk="0" hangingPunct="0">
                <a:lnSpc>
                  <a:spcPts val="1800"/>
                </a:lnSpc>
                <a:spcBef>
                  <a:spcPct val="0"/>
                </a:spcBef>
                <a:spcAft>
                  <a:spcPct val="0"/>
                </a:spcAft>
                <a:buChar char="-"/>
                <a:defRPr sz="1600" b="0" i="0" u="none" kern="1200" baseline="0">
                  <a:solidFill>
                    <a:srgbClr val="000000"/>
                  </a:solidFill>
                  <a:latin typeface="Arial" panose="020B0604020202020204" pitchFamily="34" charset="0"/>
                  <a:ea typeface="宋体" panose="02010600030101010101" pitchFamily="2" charset="-122"/>
                </a:defRPr>
              </a:lvl4pPr>
              <a:lvl5pPr marL="2624455" lvl="4" indent="4445" algn="ctr" defTabSz="330200" rtl="0" eaLnBrk="0" fontAlgn="base" latinLnBrk="0" hangingPunct="0">
                <a:lnSpc>
                  <a:spcPts val="1600"/>
                </a:lnSpc>
                <a:spcBef>
                  <a:spcPct val="0"/>
                </a:spcBef>
                <a:spcAft>
                  <a:spcPct val="0"/>
                </a:spcAft>
                <a:buNone/>
                <a:defRPr sz="1400" b="1" i="0" u="none" kern="1200" baseline="0">
                  <a:solidFill>
                    <a:srgbClr val="000000"/>
                  </a:solidFill>
                  <a:latin typeface="Arial" panose="020B0604020202020204" pitchFamily="34" charset="0"/>
                  <a:ea typeface="宋体" panose="02010600030101010101" pitchFamily="2" charset="-122"/>
                </a:defRPr>
              </a:lvl5pPr>
            </a:lstStyle>
            <a:p>
              <a:pPr marL="190500" lvl="1" indent="266700" defTabSz="914400">
                <a:lnSpc>
                  <a:spcPct val="100000"/>
                </a:lnSpc>
                <a:spcBef>
                  <a:spcPts val="600"/>
                </a:spcBef>
                <a:spcAft>
                  <a:spcPts val="600"/>
                </a:spcAft>
                <a:tabLst>
                  <a:tab pos="8521700" algn="r"/>
                </a:tabLst>
              </a:pPr>
              <a:r>
                <a:rPr lang="zh-CN" altLang="en-US" sz="1800" dirty="0">
                  <a:solidFill>
                    <a:schemeClr val="tx1"/>
                  </a:solidFill>
                  <a:latin typeface="黑体" panose="02010609060101010101" charset="-122"/>
                  <a:ea typeface="黑体" panose="02010609060101010101" charset="-122"/>
                  <a:cs typeface="微软雅黑" panose="020B0503020204020204" charset="-122"/>
                  <a:sym typeface="+mn-ea"/>
                </a:rPr>
                <a:t>运用“轻煎慢干”工艺，使得干膏、颗粒中水活度稳定均匀控制在低水平，</a:t>
              </a:r>
              <a:r>
                <a:rPr lang="zh-CN" altLang="en-US" sz="1800" b="1" dirty="0">
                  <a:solidFill>
                    <a:srgbClr val="FF0000"/>
                  </a:solidFill>
                  <a:latin typeface="黑体" panose="02010609060101010101" charset="-122"/>
                  <a:ea typeface="黑体" panose="02010609060101010101" charset="-122"/>
                  <a:sym typeface="+mn-ea"/>
                </a:rPr>
                <a:t>有效抑制微生物生长</a:t>
              </a:r>
              <a:endParaRPr lang="en-US" altLang="zh-CN" sz="1800" b="1" dirty="0">
                <a:solidFill>
                  <a:srgbClr val="FF0000"/>
                </a:solidFill>
                <a:latin typeface="黑体" panose="02010609060101010101" charset="-122"/>
                <a:ea typeface="黑体" panose="02010609060101010101" charset="-122"/>
                <a:sym typeface="+mn-ea"/>
              </a:endParaRPr>
            </a:p>
            <a:p>
              <a:pPr marL="190500" lvl="1" indent="266700" defTabSz="914400">
                <a:lnSpc>
                  <a:spcPct val="100000"/>
                </a:lnSpc>
                <a:spcBef>
                  <a:spcPts val="600"/>
                </a:spcBef>
                <a:spcAft>
                  <a:spcPts val="600"/>
                </a:spcAft>
                <a:tabLst>
                  <a:tab pos="8521700" algn="r"/>
                </a:tabLst>
              </a:pPr>
              <a:r>
                <a:rPr lang="zh-CN" altLang="en-US" sz="1800" dirty="0">
                  <a:solidFill>
                    <a:schemeClr val="tx1"/>
                  </a:solidFill>
                  <a:latin typeface="黑体" panose="02010609060101010101" charset="-122"/>
                  <a:ea typeface="黑体" panose="02010609060101010101" charset="-122"/>
                  <a:cs typeface="微软雅黑" panose="020B0503020204020204" charset="-122"/>
                  <a:sym typeface="+mn-ea"/>
                </a:rPr>
                <a:t>全方水提，全程无有机试剂使用，</a:t>
              </a:r>
              <a:r>
                <a:rPr lang="zh-CN" altLang="en-US" sz="1800" b="1" dirty="0">
                  <a:solidFill>
                    <a:srgbClr val="FF0000"/>
                  </a:solidFill>
                  <a:latin typeface="黑体" panose="02010609060101010101" charset="-122"/>
                  <a:ea typeface="黑体" panose="02010609060101010101" charset="-122"/>
                  <a:sym typeface="+mn-ea"/>
                </a:rPr>
                <a:t>无残留溶剂</a:t>
              </a:r>
              <a:endParaRPr lang="zh-CN" altLang="en-US" sz="1800" dirty="0">
                <a:solidFill>
                  <a:schemeClr val="tx1"/>
                </a:solidFill>
                <a:latin typeface="黑体" panose="02010609060101010101" charset="-122"/>
                <a:ea typeface="黑体" panose="02010609060101010101" charset="-122"/>
                <a:cs typeface="微软雅黑" panose="020B0503020204020204" charset="-122"/>
                <a:sym typeface="+mn-ea"/>
              </a:endParaRPr>
            </a:p>
          </p:txBody>
        </p:sp>
      </p:grpSp>
      <p:sp>
        <p:nvSpPr>
          <p:cNvPr id="35" name="标题 5"/>
          <p:cNvSpPr>
            <a:spLocks noGrp="1"/>
          </p:cNvSpPr>
          <p:nvPr>
            <p:custDataLst>
              <p:tags r:id="rId6"/>
            </p:custDataLst>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药品安全性</a:t>
            </a:r>
            <a:endParaRPr lang="zh-CN" altLang="en-US" sz="3110" b="1" dirty="0">
              <a:solidFill>
                <a:schemeClr val="tx1"/>
              </a:solidFill>
              <a:latin typeface="微软雅黑" panose="020B0503020204020204" charset="-122"/>
              <a:ea typeface="微软雅黑" panose="020B0503020204020204" charset="-122"/>
            </a:endParaRPr>
          </a:p>
        </p:txBody>
      </p:sp>
      <p:sp>
        <p:nvSpPr>
          <p:cNvPr id="2" name="文本框 1"/>
          <p:cNvSpPr txBox="1"/>
          <p:nvPr/>
        </p:nvSpPr>
        <p:spPr>
          <a:xfrm>
            <a:off x="5382895" y="5488940"/>
            <a:ext cx="6411595" cy="976630"/>
          </a:xfrm>
          <a:prstGeom prst="rect">
            <a:avLst/>
          </a:prstGeom>
          <a:noFill/>
        </p:spPr>
        <p:txBody>
          <a:bodyPr wrap="square" rtlCol="0">
            <a:noAutofit/>
          </a:bodyPr>
          <a:lstStyle/>
          <a:p>
            <a:pPr marL="342900" indent="-342900" fontAlgn="auto">
              <a:spcBef>
                <a:spcPts val="600"/>
              </a:spcBef>
              <a:spcAft>
                <a:spcPts val="600"/>
              </a:spcAft>
              <a:buFont typeface="Wingdings" panose="05000000000000000000" charset="0"/>
              <a:buChar char="u"/>
            </a:pPr>
            <a:r>
              <a:rPr lang="zh-CN" altLang="en-US" sz="2000">
                <a:solidFill>
                  <a:schemeClr val="tx1"/>
                </a:solidFill>
                <a:latin typeface="微软雅黑" panose="020B0503020204020204" charset="-122"/>
                <a:ea typeface="微软雅黑" panose="020B0503020204020204" charset="-122"/>
                <a:cs typeface="微软雅黑" panose="020B0503020204020204" charset="-122"/>
              </a:rPr>
              <a:t>确保</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组方</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临床</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生产</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使用</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全流程安全</a:t>
            </a:r>
            <a:endParaRPr lang="zh-CN" altLang="en-US" sz="2000">
              <a:solidFill>
                <a:schemeClr val="tx1"/>
              </a:solidFill>
              <a:latin typeface="微软雅黑" panose="020B0503020204020204" charset="-122"/>
              <a:ea typeface="微软雅黑" panose="020B0503020204020204" charset="-122"/>
              <a:cs typeface="微软雅黑" panose="020B0503020204020204" charset="-122"/>
            </a:endParaRPr>
          </a:p>
          <a:p>
            <a:pPr marL="342900" indent="-342900" fontAlgn="auto">
              <a:spcBef>
                <a:spcPts val="600"/>
              </a:spcBef>
              <a:spcAft>
                <a:spcPts val="600"/>
              </a:spcAft>
              <a:buFont typeface="Wingdings" panose="05000000000000000000" charset="0"/>
              <a:buChar char="u"/>
            </a:pPr>
            <a:r>
              <a:rPr lang="zh-CN" altLang="en-US" sz="2000">
                <a:solidFill>
                  <a:schemeClr val="tx1"/>
                </a:solidFill>
                <a:latin typeface="微软雅黑" panose="020B0503020204020204" charset="-122"/>
                <a:ea typeface="微软雅黑" panose="020B0503020204020204" charset="-122"/>
                <a:cs typeface="微软雅黑" panose="020B0503020204020204" charset="-122"/>
              </a:rPr>
              <a:t>上市</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18</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个月来，尚未发现、接获药品不良反应报告</a:t>
            </a:r>
            <a:endParaRPr lang="zh-CN" altLang="en-US" sz="2000">
              <a:solidFill>
                <a:schemeClr val="tx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圆角 33"/>
          <p:cNvSpPr/>
          <p:nvPr/>
        </p:nvSpPr>
        <p:spPr>
          <a:xfrm>
            <a:off x="5589587" y="3508721"/>
            <a:ext cx="6245225" cy="332803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0" name="矩形: 圆角 33"/>
          <p:cNvSpPr/>
          <p:nvPr/>
        </p:nvSpPr>
        <p:spPr>
          <a:xfrm>
            <a:off x="262890" y="741046"/>
            <a:ext cx="5111750" cy="5423966"/>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34" name="矩形: 圆角 33"/>
          <p:cNvSpPr/>
          <p:nvPr/>
        </p:nvSpPr>
        <p:spPr>
          <a:xfrm>
            <a:off x="5613400" y="741045"/>
            <a:ext cx="6245225" cy="2479675"/>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3" name="文本框 2"/>
          <p:cNvSpPr txBox="1"/>
          <p:nvPr/>
        </p:nvSpPr>
        <p:spPr>
          <a:xfrm>
            <a:off x="3778250" y="98425"/>
            <a:ext cx="4136390" cy="43942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2200" b="1">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Ⅲ</a:t>
            </a:r>
            <a:r>
              <a:rPr lang="en-US" altLang="zh-CN" sz="2200" b="1">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2200" b="1">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期</a:t>
            </a:r>
            <a:r>
              <a:rPr lang="zh-CN" altLang="en-US" sz="2200" b="1">
                <a:solidFill>
                  <a:schemeClr val="accent1">
                    <a:lumMod val="50000"/>
                  </a:schemeClr>
                </a:solidFill>
                <a:effectLst/>
                <a:latin typeface="Times New Roman" panose="02020603050405020304" pitchFamily="18" charset="0"/>
                <a:ea typeface="微软雅黑" panose="020B0503020204020204" charset="-122"/>
                <a:cs typeface="Times New Roman" panose="02020603050405020304" pitchFamily="18" charset="0"/>
                <a:sym typeface="+mn-ea"/>
              </a:rPr>
              <a:t>临床</a:t>
            </a:r>
            <a:r>
              <a:rPr lang="zh-CN" altLang="en-US" sz="2200" b="1">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疗效指标统计结果</a:t>
            </a:r>
            <a:endParaRPr lang="zh-CN" altLang="en-US" sz="2200" b="1">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6" name="标题 5"/>
          <p:cNvSpPr>
            <a:spLocks noGrp="1"/>
          </p:cNvSpPr>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药品有效性</a:t>
            </a:r>
            <a:r>
              <a:rPr lang="en-US" altLang="zh-CN" sz="3110" b="1" dirty="0">
                <a:solidFill>
                  <a:schemeClr val="tx1"/>
                </a:solidFill>
                <a:latin typeface="微软雅黑" panose="020B0503020204020204" charset="-122"/>
                <a:ea typeface="微软雅黑" panose="020B0503020204020204" charset="-122"/>
              </a:rPr>
              <a:t>1/3</a:t>
            </a:r>
            <a:endParaRPr lang="en-US" altLang="zh-CN" sz="3110" b="1" dirty="0">
              <a:solidFill>
                <a:schemeClr val="tx1"/>
              </a:solidFill>
              <a:latin typeface="微软雅黑" panose="020B0503020204020204" charset="-122"/>
              <a:ea typeface="微软雅黑" panose="020B0503020204020204" charset="-122"/>
            </a:endParaRPr>
          </a:p>
        </p:txBody>
      </p:sp>
      <p:sp>
        <p:nvSpPr>
          <p:cNvPr id="2" name="文本框 1"/>
          <p:cNvSpPr txBox="1"/>
          <p:nvPr/>
        </p:nvSpPr>
        <p:spPr>
          <a:xfrm>
            <a:off x="958850" y="759460"/>
            <a:ext cx="379222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主要疗效指标</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咳嗽消失率</a:t>
            </a:r>
            <a:endPar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08" name="文本框 107"/>
          <p:cNvSpPr txBox="1"/>
          <p:nvPr/>
        </p:nvSpPr>
        <p:spPr>
          <a:xfrm>
            <a:off x="5612765" y="1253490"/>
            <a:ext cx="3556000" cy="1938020"/>
          </a:xfrm>
          <a:prstGeom prst="rect">
            <a:avLst/>
          </a:prstGeom>
          <a:noFill/>
          <a:ln w="9525">
            <a:noFill/>
          </a:ln>
        </p:spPr>
        <p:txBody>
          <a:bodyPr wrap="square">
            <a:spAutoFit/>
          </a:bodyPr>
          <a:lstStyle/>
          <a:p>
            <a:pPr marL="285750" indent="-285750" fontAlgn="auto">
              <a:lnSpc>
                <a:spcPct val="120000"/>
              </a:lnSpc>
              <a:spcAft>
                <a:spcPts val="600"/>
              </a:spcAft>
              <a:buFont typeface="Wingdings" panose="05000000000000000000" charset="0"/>
              <a:buChar char="u"/>
            </a:pPr>
            <a:r>
              <a:rPr lang="zh-CN" sz="1600" b="1" dirty="0">
                <a:solidFill>
                  <a:srgbClr val="FF0000"/>
                </a:solidFill>
                <a:latin typeface="微软雅黑" panose="020B0503020204020204" charset="-122"/>
                <a:ea typeface="微软雅黑" panose="020B0503020204020204" charset="-122"/>
                <a:cs typeface="微软雅黑" panose="020B0503020204020204" charset="-122"/>
              </a:rPr>
              <a:t>中医证候疗效</a:t>
            </a:r>
            <a:r>
              <a:rPr lang="zh-CN" sz="1600" b="0" dirty="0">
                <a:solidFill>
                  <a:srgbClr val="FF0000"/>
                </a:solidFill>
                <a:latin typeface="微软雅黑" panose="020B0503020204020204" charset="-122"/>
                <a:ea typeface="微软雅黑" panose="020B0503020204020204" charset="-122"/>
                <a:cs typeface="微软雅黑" panose="020B0503020204020204" charset="-122"/>
              </a:rPr>
              <a:t>：</a:t>
            </a:r>
            <a:r>
              <a:rPr lang="zh-CN" altLang="zh-CN" sz="1600"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治疗7天，咳嗽、咯痰、口渴等中医证候单项评分，两组间差异均有统计学意义。</a:t>
            </a:r>
            <a:endParaRPr lang="en-US" altLang="zh-CN" sz="1600"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20000"/>
              </a:lnSpc>
              <a:spcAft>
                <a:spcPts val="600"/>
              </a:spcAft>
              <a:buFont typeface="Wingdings" panose="05000000000000000000" charset="0"/>
              <a:buChar char="u"/>
            </a:pPr>
            <a:r>
              <a:rPr lang="zh-CN" sz="1600" b="1" dirty="0">
                <a:solidFill>
                  <a:srgbClr val="FF0000"/>
                </a:solidFill>
                <a:latin typeface="微软雅黑" panose="020B0503020204020204" charset="-122"/>
                <a:ea typeface="微软雅黑" panose="020B0503020204020204" charset="-122"/>
                <a:cs typeface="微软雅黑" panose="020B0503020204020204" charset="-122"/>
              </a:rPr>
              <a:t>试验组中医证候</a:t>
            </a:r>
            <a:r>
              <a:rPr lang="en-US" altLang="zh-CN" sz="1600" b="1" dirty="0" err="1">
                <a:solidFill>
                  <a:srgbClr val="FF0000"/>
                </a:solidFill>
                <a:latin typeface="微软雅黑" panose="020B0503020204020204" charset="-122"/>
                <a:ea typeface="微软雅黑" panose="020B0503020204020204" charset="-122"/>
                <a:cs typeface="微软雅黑" panose="020B0503020204020204" charset="-122"/>
              </a:rPr>
              <a:t>有效率</a:t>
            </a:r>
            <a:r>
              <a:rPr lang="zh-CN" sz="1600" b="1" dirty="0">
                <a:solidFill>
                  <a:srgbClr val="FF0000"/>
                </a:solidFill>
                <a:latin typeface="微软雅黑" panose="020B0503020204020204" charset="-122"/>
                <a:ea typeface="微软雅黑" panose="020B0503020204020204" charset="-122"/>
                <a:cs typeface="微软雅黑" panose="020B0503020204020204" charset="-122"/>
              </a:rPr>
              <a:t>为</a:t>
            </a:r>
            <a:r>
              <a:rPr lang="en-US" altLang="zh-CN" sz="1600" b="1" dirty="0">
                <a:solidFill>
                  <a:srgbClr val="FF0000"/>
                </a:solidFill>
                <a:latin typeface="微软雅黑" panose="020B0503020204020204" charset="-122"/>
                <a:ea typeface="微软雅黑" panose="020B0503020204020204" charset="-122"/>
                <a:cs typeface="微软雅黑" panose="020B0503020204020204" charset="-122"/>
              </a:rPr>
              <a:t>93.87%</a:t>
            </a:r>
            <a:r>
              <a:rPr lang="zh-CN" altLang="en-US" sz="1600" b="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a:t>
            </a:r>
            <a:r>
              <a:rPr lang="zh-CN" altLang="zh-CN" sz="16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优于对照组</a:t>
            </a:r>
            <a:r>
              <a:rPr lang="zh-CN" sz="1600" b="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a:t>
            </a:r>
            <a:r>
              <a:rPr lang="en-US" sz="1600" b="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P=0.0136</a:t>
            </a:r>
            <a:r>
              <a:rPr lang="zh-CN" altLang="en-US" sz="1600" b="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a:t>
            </a:r>
            <a:r>
              <a:rPr lang="zh-CN" altLang="zh-CN" sz="16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差异有统计学意义）</a:t>
            </a:r>
            <a:endParaRPr lang="zh-CN" altLang="en-US" sz="1600" b="0"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1" name="文本框 10"/>
          <p:cNvSpPr txBox="1"/>
          <p:nvPr/>
        </p:nvSpPr>
        <p:spPr>
          <a:xfrm>
            <a:off x="6839902" y="3551583"/>
            <a:ext cx="379222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次要疗效指标</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夜间咳嗽</a:t>
            </a:r>
            <a:endPar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00" name="文本框 99"/>
          <p:cNvSpPr txBox="1"/>
          <p:nvPr/>
        </p:nvSpPr>
        <p:spPr>
          <a:xfrm>
            <a:off x="5612765" y="3828791"/>
            <a:ext cx="6328410" cy="2691130"/>
          </a:xfrm>
          <a:prstGeom prst="rect">
            <a:avLst/>
          </a:prstGeom>
          <a:noFill/>
          <a:ln w="9525">
            <a:noFill/>
          </a:ln>
        </p:spPr>
        <p:txBody>
          <a:bodyPr wrap="square">
            <a:noAutofit/>
          </a:bodyPr>
          <a:lstStyle/>
          <a:p>
            <a:pPr indent="127000" fontAlgn="auto">
              <a:lnSpc>
                <a:spcPct val="130000"/>
              </a:lnSpc>
            </a:pPr>
            <a:r>
              <a:rPr lang="zh-CN" sz="1600" b="1" dirty="0">
                <a:solidFill>
                  <a:schemeClr val="accent5">
                    <a:lumMod val="75000"/>
                  </a:schemeClr>
                </a:solidFill>
                <a:latin typeface="微软雅黑" panose="020B0503020204020204" charset="-122"/>
                <a:ea typeface="微软雅黑" panose="020B0503020204020204" charset="-122"/>
                <a:cs typeface="微软雅黑" panose="020B0503020204020204" charset="-122"/>
              </a:rPr>
              <a:t>统计数据显示</a:t>
            </a:r>
            <a:r>
              <a:rPr lang="zh-CN" sz="1600" dirty="0">
                <a:solidFill>
                  <a:schemeClr val="accent5">
                    <a:lumMod val="75000"/>
                  </a:schemeClr>
                </a:solidFill>
                <a:latin typeface="微软雅黑" panose="020B0503020204020204" charset="-122"/>
                <a:ea typeface="微软雅黑" panose="020B0503020204020204" charset="-122"/>
                <a:cs typeface="微软雅黑" panose="020B0503020204020204" charset="-122"/>
              </a:rPr>
              <a:t>：在咳嗽积分和咳嗽消失率方面，</a:t>
            </a:r>
            <a:r>
              <a:rPr lang="zh-CN" sz="1600" b="1" dirty="0">
                <a:solidFill>
                  <a:srgbClr val="FF0000"/>
                </a:solidFill>
                <a:latin typeface="微软雅黑" panose="020B0503020204020204" charset="-122"/>
                <a:ea typeface="微软雅黑" panose="020B0503020204020204" charset="-122"/>
                <a:cs typeface="微软雅黑" panose="020B0503020204020204" charset="-122"/>
              </a:rPr>
              <a:t>对夜间咳嗽的疗效更优于日间咳嗽</a:t>
            </a:r>
            <a:r>
              <a:rPr lang="zh-CN" sz="1600" dirty="0">
                <a:solidFill>
                  <a:schemeClr val="accent5">
                    <a:lumMod val="75000"/>
                  </a:schemeClr>
                </a:solidFill>
                <a:latin typeface="微软雅黑" panose="020B0503020204020204" charset="-122"/>
                <a:ea typeface="微软雅黑" panose="020B0503020204020204" charset="-122"/>
                <a:cs typeface="微软雅黑" panose="020B0503020204020204" charset="-122"/>
              </a:rPr>
              <a:t>。</a:t>
            </a:r>
            <a:endParaRPr lang="zh-CN" sz="1600" dirty="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indent="127000" fontAlgn="auto">
              <a:lnSpc>
                <a:spcPct val="130000"/>
              </a:lnSpc>
            </a:pPr>
            <a:endParaRPr lang="zh-CN" sz="1600" dirty="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1"/>
            </p:custDataLst>
          </p:nvPr>
        </p:nvSpPr>
        <p:spPr>
          <a:xfrm>
            <a:off x="367737" y="1238610"/>
            <a:ext cx="4911090" cy="1751965"/>
          </a:xfrm>
          <a:prstGeom prst="rect">
            <a:avLst/>
          </a:prstGeom>
          <a:solidFill>
            <a:srgbClr val="FFFAE9"/>
          </a:solidFill>
          <a:ln w="9525">
            <a:solidFill>
              <a:schemeClr val="accent3">
                <a:lumMod val="60000"/>
                <a:lumOff val="40000"/>
              </a:schemeClr>
            </a:solidFill>
          </a:ln>
        </p:spPr>
        <p:txBody>
          <a:bodyPr wrap="square">
            <a:spAutoFit/>
          </a:bodyPr>
          <a:lstStyle/>
          <a:p>
            <a:pPr indent="266700" algn="just" fontAlgn="auto">
              <a:lnSpc>
                <a:spcPct val="120000"/>
              </a:lnSpc>
              <a:spcAft>
                <a:spcPts val="0"/>
              </a:spcAft>
            </a:pP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sym typeface="+mn-ea"/>
              </a:rPr>
              <a:t>治疗第5天咳嗽消失率：</a:t>
            </a:r>
            <a:r>
              <a:rPr lang="en-US" altLang="zh-CN" b="1" dirty="0">
                <a:solidFill>
                  <a:srgbClr val="FF0000"/>
                </a:solidFill>
                <a:latin typeface="微软雅黑" panose="020B0503020204020204" charset="-122"/>
                <a:ea typeface="微软雅黑" panose="020B0503020204020204" charset="-122"/>
                <a:sym typeface="+mn-ea"/>
              </a:rPr>
              <a:t>50.96%</a:t>
            </a:r>
            <a:r>
              <a:rPr lang="zh-CN" altLang="en-US" b="1" dirty="0">
                <a:solidFill>
                  <a:srgbClr val="FF0000"/>
                </a:solidFill>
                <a:latin typeface="微软雅黑" panose="020B0503020204020204" charset="-122"/>
                <a:ea typeface="微软雅黑" panose="020B0503020204020204" charset="-122"/>
                <a:sym typeface="+mn-ea"/>
              </a:rPr>
              <a:t>；</a:t>
            </a:r>
            <a:endParaRPr lang="zh-CN" altLang="en-US" b="1" dirty="0">
              <a:solidFill>
                <a:srgbClr val="FF0000"/>
              </a:solidFill>
              <a:latin typeface="微软雅黑" panose="020B0503020204020204" charset="-122"/>
              <a:ea typeface="微软雅黑" panose="020B0503020204020204" charset="-122"/>
              <a:sym typeface="+mn-ea"/>
            </a:endParaRPr>
          </a:p>
          <a:p>
            <a:pPr indent="266700" algn="just" fontAlgn="auto">
              <a:lnSpc>
                <a:spcPct val="120000"/>
              </a:lnSpc>
              <a:spcAft>
                <a:spcPts val="0"/>
              </a:spcAft>
            </a:pP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sym typeface="+mn-ea"/>
              </a:rPr>
              <a:t>治疗第6天咳嗽消失率：</a:t>
            </a:r>
            <a:r>
              <a:rPr lang="en-US" altLang="zh-CN" b="1" dirty="0">
                <a:solidFill>
                  <a:srgbClr val="FF0000"/>
                </a:solidFill>
                <a:latin typeface="微软雅黑" panose="020B0503020204020204" charset="-122"/>
                <a:ea typeface="微软雅黑" panose="020B0503020204020204" charset="-122"/>
                <a:sym typeface="+mn-ea"/>
              </a:rPr>
              <a:t>62.84%</a:t>
            </a: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sym typeface="+mn-ea"/>
              </a:rPr>
              <a:t>；</a:t>
            </a:r>
            <a:endPar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sym typeface="+mn-ea"/>
            </a:endParaRPr>
          </a:p>
          <a:p>
            <a:pPr indent="266700" algn="just" fontAlgn="auto">
              <a:lnSpc>
                <a:spcPct val="120000"/>
              </a:lnSpc>
              <a:spcAft>
                <a:spcPts val="0"/>
              </a:spcAft>
            </a:pP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治疗第7天咳嗽</a:t>
            </a: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sym typeface="+mn-ea"/>
              </a:rPr>
              <a:t>消失率：</a:t>
            </a:r>
            <a:r>
              <a:rPr lang="en-US" altLang="zh-CN" b="1" dirty="0">
                <a:solidFill>
                  <a:srgbClr val="FF0000"/>
                </a:solidFill>
                <a:latin typeface="微软雅黑" panose="020B0503020204020204" charset="-122"/>
                <a:ea typeface="微软雅黑" panose="020B0503020204020204" charset="-122"/>
              </a:rPr>
              <a:t>73.95%</a:t>
            </a:r>
            <a:r>
              <a:rPr lang="zh-CN" altLang="en-US" b="1" dirty="0">
                <a:solidFill>
                  <a:srgbClr val="FF0000"/>
                </a:solidFill>
                <a:latin typeface="微软雅黑" panose="020B0503020204020204" charset="-122"/>
                <a:ea typeface="微软雅黑" panose="020B0503020204020204" charset="-122"/>
              </a:rPr>
              <a:t>；</a:t>
            </a:r>
            <a:endParaRPr lang="zh-CN" altLang="en-US" b="1" dirty="0">
              <a:solidFill>
                <a:srgbClr val="FF0000"/>
              </a:solidFill>
              <a:latin typeface="微软雅黑" panose="020B0503020204020204" charset="-122"/>
              <a:ea typeface="微软雅黑" panose="020B0503020204020204" charset="-122"/>
            </a:endParaRPr>
          </a:p>
          <a:p>
            <a:pPr indent="266700" algn="just" fontAlgn="auto">
              <a:lnSpc>
                <a:spcPct val="120000"/>
              </a:lnSpc>
              <a:spcAft>
                <a:spcPts val="0"/>
              </a:spcAft>
            </a:pP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治疗第</a:t>
            </a:r>
            <a:r>
              <a:rPr lang="en-US" alt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5</a:t>
            </a:r>
            <a:r>
              <a:rPr lang="zh-CN" altLang="en-US" dirty="0">
                <a:solidFill>
                  <a:schemeClr val="accent1">
                    <a:lumMod val="75000"/>
                  </a:schemeClr>
                </a:solidFill>
                <a:latin typeface="微软雅黑" panose="020B0503020204020204" charset="-122"/>
                <a:ea typeface="微软雅黑" panose="020B0503020204020204" charset="-122"/>
                <a:cs typeface="仿宋" panose="02010609060101010101" charset="-122"/>
              </a:rPr>
              <a:t>、</a:t>
            </a:r>
            <a:r>
              <a:rPr lang="en-US" alt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6</a:t>
            </a:r>
            <a:r>
              <a:rPr lang="zh-CN" altLang="en-US" dirty="0">
                <a:solidFill>
                  <a:schemeClr val="accent1">
                    <a:lumMod val="75000"/>
                  </a:schemeClr>
                </a:solidFill>
                <a:latin typeface="微软雅黑" panose="020B0503020204020204" charset="-122"/>
                <a:ea typeface="微软雅黑" panose="020B0503020204020204" charset="-122"/>
                <a:cs typeface="仿宋" panose="02010609060101010101" charset="-122"/>
              </a:rPr>
              <a:t>、</a:t>
            </a:r>
            <a:r>
              <a:rPr lang="en-US" alt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7</a:t>
            </a:r>
            <a:r>
              <a:rPr lang="zh-CN" altLang="en-US" dirty="0">
                <a:solidFill>
                  <a:schemeClr val="accent1">
                    <a:lumMod val="75000"/>
                  </a:schemeClr>
                </a:solidFill>
                <a:latin typeface="微软雅黑" panose="020B0503020204020204" charset="-122"/>
                <a:ea typeface="微软雅黑" panose="020B0503020204020204" charset="-122"/>
                <a:cs typeface="仿宋" panose="02010609060101010101" charset="-122"/>
              </a:rPr>
              <a:t>天，试验组和对照组的</a:t>
            </a: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差异皆有统计学意义（</a:t>
            </a:r>
            <a:r>
              <a:rPr lang="zh-CN" dirty="0">
                <a:solidFill>
                  <a:srgbClr val="FF0000"/>
                </a:solidFill>
                <a:latin typeface="微软雅黑" panose="020B0503020204020204" charset="-122"/>
                <a:ea typeface="微软雅黑" panose="020B0503020204020204" charset="-122"/>
                <a:cs typeface="仿宋" panose="02010609060101010101" charset="-122"/>
              </a:rPr>
              <a:t>P＜0.0</a:t>
            </a:r>
            <a:r>
              <a:rPr lang="en-US" altLang="zh-CN" dirty="0">
                <a:solidFill>
                  <a:srgbClr val="FF0000"/>
                </a:solidFill>
                <a:latin typeface="微软雅黑" panose="020B0503020204020204" charset="-122"/>
                <a:ea typeface="微软雅黑" panose="020B0503020204020204" charset="-122"/>
                <a:cs typeface="仿宋" panose="02010609060101010101" charset="-122"/>
              </a:rPr>
              <a:t>5</a:t>
            </a:r>
            <a:r>
              <a:rPr lang="zh-CN" dirty="0">
                <a:solidFill>
                  <a:schemeClr val="accent1">
                    <a:lumMod val="75000"/>
                  </a:schemeClr>
                </a:solidFill>
                <a:latin typeface="微软雅黑" panose="020B0503020204020204" charset="-122"/>
                <a:ea typeface="微软雅黑" panose="020B0503020204020204" charset="-122"/>
                <a:cs typeface="仿宋" panose="02010609060101010101" charset="-122"/>
              </a:rPr>
              <a:t>）。</a:t>
            </a:r>
            <a:endParaRPr lang="en-US" altLang="zh-CN" dirty="0">
              <a:solidFill>
                <a:schemeClr val="accent1">
                  <a:lumMod val="75000"/>
                </a:schemeClr>
              </a:solidFill>
              <a:latin typeface="微软雅黑" panose="020B0503020204020204" charset="-122"/>
              <a:ea typeface="微软雅黑" panose="020B0503020204020204" charset="-122"/>
              <a:cs typeface="仿宋" panose="02010609060101010101" charset="-122"/>
            </a:endParaRPr>
          </a:p>
        </p:txBody>
      </p:sp>
      <p:pic>
        <p:nvPicPr>
          <p:cNvPr id="19" name="图片 18"/>
          <p:cNvPicPr>
            <a:picLocks noChangeAspect="1"/>
          </p:cNvPicPr>
          <p:nvPr/>
        </p:nvPicPr>
        <p:blipFill>
          <a:blip r:embed="rId2"/>
          <a:srcRect t="12853" r="9389"/>
          <a:stretch>
            <a:fillRect/>
          </a:stretch>
        </p:blipFill>
        <p:spPr>
          <a:xfrm>
            <a:off x="9100370" y="1119504"/>
            <a:ext cx="2720429" cy="1872239"/>
          </a:xfrm>
          <a:prstGeom prst="rect">
            <a:avLst/>
          </a:prstGeom>
        </p:spPr>
      </p:pic>
      <p:sp>
        <p:nvSpPr>
          <p:cNvPr id="9" name="文本框 8"/>
          <p:cNvSpPr txBox="1"/>
          <p:nvPr/>
        </p:nvSpPr>
        <p:spPr>
          <a:xfrm>
            <a:off x="6709595" y="826521"/>
            <a:ext cx="3792220" cy="36830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次要疗效指标</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中医证候</a:t>
            </a:r>
            <a:endPar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pic>
        <p:nvPicPr>
          <p:cNvPr id="25" name="图片 24"/>
          <p:cNvPicPr>
            <a:picLocks noChangeAspect="1"/>
          </p:cNvPicPr>
          <p:nvPr/>
        </p:nvPicPr>
        <p:blipFill>
          <a:blip r:embed="rId3"/>
          <a:stretch>
            <a:fillRect/>
          </a:stretch>
        </p:blipFill>
        <p:spPr>
          <a:xfrm>
            <a:off x="5922269" y="4511491"/>
            <a:ext cx="5579860" cy="2248084"/>
          </a:xfrm>
          <a:prstGeom prst="rect">
            <a:avLst/>
          </a:prstGeom>
        </p:spPr>
      </p:pic>
      <p:pic>
        <p:nvPicPr>
          <p:cNvPr id="27" name="图片 26"/>
          <p:cNvPicPr>
            <a:picLocks noChangeAspect="1"/>
          </p:cNvPicPr>
          <p:nvPr/>
        </p:nvPicPr>
        <p:blipFill>
          <a:blip r:embed="rId4"/>
          <a:stretch>
            <a:fillRect/>
          </a:stretch>
        </p:blipFill>
        <p:spPr>
          <a:xfrm>
            <a:off x="494097" y="3088447"/>
            <a:ext cx="4505100" cy="2745755"/>
          </a:xfrm>
          <a:prstGeom prst="rect">
            <a:avLst/>
          </a:prstGeom>
        </p:spPr>
      </p:pic>
      <p:sp>
        <p:nvSpPr>
          <p:cNvPr id="29" name="文本框 28"/>
          <p:cNvSpPr txBox="1"/>
          <p:nvPr/>
        </p:nvSpPr>
        <p:spPr>
          <a:xfrm>
            <a:off x="805180" y="5849753"/>
            <a:ext cx="4318000" cy="275590"/>
          </a:xfrm>
          <a:prstGeom prst="rect">
            <a:avLst/>
          </a:prstGeom>
          <a:noFill/>
        </p:spPr>
        <p:txBody>
          <a:bodyPr wrap="square">
            <a:spAutoFit/>
          </a:bodyPr>
          <a:lstStyle/>
          <a:p>
            <a:pPr algn="ct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咳嗽消失</a:t>
            </a:r>
            <a:r>
              <a:rPr lang="zh-CN" altLang="en-US"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率</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时间（</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FAS</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endPar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endParaRPr>
          </a:p>
        </p:txBody>
      </p:sp>
      <p:sp>
        <p:nvSpPr>
          <p:cNvPr id="4" name="文本框 3"/>
          <p:cNvSpPr txBox="1"/>
          <p:nvPr/>
        </p:nvSpPr>
        <p:spPr>
          <a:xfrm>
            <a:off x="208280" y="6356350"/>
            <a:ext cx="4879975" cy="337185"/>
          </a:xfrm>
          <a:prstGeom prst="rect">
            <a:avLst/>
          </a:prstGeom>
          <a:noFill/>
        </p:spPr>
        <p:txBody>
          <a:bodyPr wrap="square">
            <a:spAutoFit/>
          </a:bodyPr>
          <a:lstStyle/>
          <a:p>
            <a:r>
              <a:rPr lang="zh-CN" altLang="en-US" sz="1600" kern="100" dirty="0">
                <a:solidFill>
                  <a:srgbClr val="FF0000"/>
                </a:solidFill>
                <a:effectLst/>
                <a:highlight>
                  <a:srgbClr val="FFFFFF"/>
                </a:highlight>
                <a:latin typeface="微软雅黑" panose="020B0503020204020204" charset="-122"/>
                <a:ea typeface="微软雅黑" panose="020B0503020204020204" charset="-122"/>
                <a:cs typeface="仿宋" panose="02010609060101010101" charset="-122"/>
              </a:rPr>
              <a:t>注：对照组含约</a:t>
            </a:r>
            <a:r>
              <a:rPr lang="en-US" altLang="zh-CN" sz="1600" kern="100" dirty="0">
                <a:solidFill>
                  <a:srgbClr val="FF0000"/>
                </a:solidFill>
                <a:effectLst/>
                <a:highlight>
                  <a:srgbClr val="FFFFFF"/>
                </a:highlight>
                <a:latin typeface="微软雅黑" panose="020B0503020204020204" charset="-122"/>
                <a:ea typeface="微软雅黑" panose="020B0503020204020204" charset="-122"/>
                <a:cs typeface="仿宋" panose="02010609060101010101" charset="-122"/>
              </a:rPr>
              <a:t>10%</a:t>
            </a:r>
            <a:r>
              <a:rPr lang="zh-CN" altLang="en-US" sz="1600" kern="100" dirty="0">
                <a:solidFill>
                  <a:srgbClr val="FF0000"/>
                </a:solidFill>
                <a:effectLst/>
                <a:highlight>
                  <a:srgbClr val="FFFFFF"/>
                </a:highlight>
                <a:latin typeface="微软雅黑" panose="020B0503020204020204" charset="-122"/>
                <a:ea typeface="微软雅黑" panose="020B0503020204020204" charset="-122"/>
                <a:cs typeface="仿宋" panose="02010609060101010101" charset="-122"/>
              </a:rPr>
              <a:t>的小儿黄金止咳颗粒药物成分</a:t>
            </a:r>
            <a:endParaRPr lang="zh-CN" altLang="en-US" sz="1600" kern="100" dirty="0">
              <a:solidFill>
                <a:srgbClr val="FF0000"/>
              </a:solidFill>
              <a:effectLst/>
              <a:highlight>
                <a:srgbClr val="FFFFFF"/>
              </a:highlight>
              <a:latin typeface="微软雅黑" panose="020B0503020204020204" charset="-122"/>
              <a:ea typeface="微软雅黑" panose="020B0503020204020204" charset="-122"/>
              <a:cs typeface="仿宋" panose="02010609060101010101" charset="-122"/>
            </a:endParaRPr>
          </a:p>
        </p:txBody>
      </p:sp>
    </p:spTree>
    <p:custDataLst>
      <p:tags r:id="rId5"/>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圆角 33"/>
          <p:cNvSpPr/>
          <p:nvPr/>
        </p:nvSpPr>
        <p:spPr>
          <a:xfrm>
            <a:off x="358775" y="1912620"/>
            <a:ext cx="3780000" cy="4646930"/>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6" name="矩形: 圆角 33"/>
          <p:cNvSpPr/>
          <p:nvPr/>
        </p:nvSpPr>
        <p:spPr>
          <a:xfrm>
            <a:off x="8240395" y="1936115"/>
            <a:ext cx="3780155" cy="4607560"/>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108" name="文本框 107"/>
          <p:cNvSpPr txBox="1"/>
          <p:nvPr/>
        </p:nvSpPr>
        <p:spPr>
          <a:xfrm>
            <a:off x="574675" y="2005965"/>
            <a:ext cx="3413760" cy="829945"/>
          </a:xfrm>
          <a:prstGeom prst="rect">
            <a:avLst/>
          </a:prstGeom>
          <a:noFill/>
          <a:ln w="9525">
            <a:noFill/>
          </a:ln>
        </p:spPr>
        <p:txBody>
          <a:bodyPr wrap="square">
            <a:spAutoFit/>
          </a:bodyPr>
          <a:lstStyle/>
          <a:p>
            <a:pPr indent="0" algn="just"/>
            <a:r>
              <a:rPr lang="zh-CN" sz="1600" b="1" dirty="0">
                <a:solidFill>
                  <a:srgbClr val="FF0000"/>
                </a:solidFill>
                <a:latin typeface="仿宋" panose="02010609060101010101" charset="-122"/>
                <a:ea typeface="仿宋" panose="02010609060101010101" charset="-122"/>
                <a:cs typeface="仿宋" panose="02010609060101010101" charset="-122"/>
              </a:rPr>
              <a:t>咳嗽消失时间</a:t>
            </a:r>
            <a:r>
              <a:rPr lang="zh-CN" sz="1600" b="0" dirty="0">
                <a:solidFill>
                  <a:schemeClr val="accent1">
                    <a:lumMod val="75000"/>
                  </a:schemeClr>
                </a:solidFill>
                <a:latin typeface="仿宋" panose="02010609060101010101" charset="-122"/>
                <a:ea typeface="仿宋" panose="02010609060101010101" charset="-122"/>
                <a:cs typeface="仿宋" panose="02010609060101010101" charset="-122"/>
              </a:rPr>
              <a:t>：试验组中位咳嗽消失时间为5d，对照组为6d，两组间差异有统计学意义（P=0.0064）。</a:t>
            </a:r>
            <a:endParaRPr lang="zh-CN" altLang="en-US" sz="1600" b="0" dirty="0">
              <a:solidFill>
                <a:schemeClr val="accent1">
                  <a:lumMod val="75000"/>
                </a:schemeClr>
              </a:solidFill>
              <a:latin typeface="仿宋" panose="02010609060101010101" charset="-122"/>
              <a:ea typeface="仿宋" panose="02010609060101010101" charset="-122"/>
              <a:cs typeface="仿宋" panose="02010609060101010101" charset="-122"/>
            </a:endParaRPr>
          </a:p>
        </p:txBody>
      </p:sp>
      <p:sp>
        <p:nvSpPr>
          <p:cNvPr id="6" name="文本框 5"/>
          <p:cNvSpPr txBox="1"/>
          <p:nvPr/>
        </p:nvSpPr>
        <p:spPr>
          <a:xfrm>
            <a:off x="8348980" y="1974850"/>
            <a:ext cx="3626485" cy="1024255"/>
          </a:xfrm>
          <a:prstGeom prst="rect">
            <a:avLst/>
          </a:prstGeom>
          <a:noFill/>
          <a:ln w="9525">
            <a:noFill/>
          </a:ln>
        </p:spPr>
        <p:txBody>
          <a:bodyPr wrap="square">
            <a:noAutofit/>
          </a:bodyPr>
          <a:lstStyle/>
          <a:p>
            <a:pPr indent="0" algn="l"/>
            <a:r>
              <a:rPr lang="zh-CN" sz="1600" b="1" dirty="0">
                <a:solidFill>
                  <a:srgbClr val="FF0000"/>
                </a:solidFill>
                <a:latin typeface="仿宋" panose="02010609060101010101" charset="-122"/>
                <a:ea typeface="仿宋" panose="02010609060101010101" charset="-122"/>
                <a:cs typeface="仿宋" panose="02010609060101010101" charset="-122"/>
              </a:rPr>
              <a:t>咳嗽严重程度-时间曲线下面积</a:t>
            </a:r>
            <a:r>
              <a:rPr lang="zh-CN" sz="1600" b="1" dirty="0">
                <a:solidFill>
                  <a:schemeClr val="accent1">
                    <a:lumMod val="75000"/>
                  </a:schemeClr>
                </a:solidFill>
                <a:latin typeface="仿宋" panose="02010609060101010101" charset="-122"/>
                <a:ea typeface="仿宋" panose="02010609060101010101" charset="-122"/>
                <a:cs typeface="仿宋" panose="02010609060101010101" charset="-122"/>
              </a:rPr>
              <a:t>：</a:t>
            </a:r>
            <a:r>
              <a:rPr lang="zh-CN" sz="1600" b="0" dirty="0">
                <a:solidFill>
                  <a:schemeClr val="accent1">
                    <a:lumMod val="75000"/>
                  </a:schemeClr>
                </a:solidFill>
                <a:latin typeface="仿宋" panose="02010609060101010101" charset="-122"/>
                <a:ea typeface="仿宋" panose="02010609060101010101" charset="-122"/>
                <a:cs typeface="仿宋" panose="02010609060101010101" charset="-122"/>
              </a:rPr>
              <a:t>试验组为7.20±3.79，对照组为8.20±4.42。两组间的差异有统计学意义（P=0.0386）。</a:t>
            </a:r>
            <a:endParaRPr lang="zh-CN" altLang="en-US" sz="1600" b="0" dirty="0">
              <a:solidFill>
                <a:schemeClr val="accent1">
                  <a:lumMod val="75000"/>
                </a:schemeClr>
              </a:solidFill>
              <a:latin typeface="仿宋" panose="02010609060101010101" charset="-122"/>
              <a:ea typeface="仿宋" panose="02010609060101010101" charset="-122"/>
              <a:cs typeface="仿宋" panose="02010609060101010101" charset="-122"/>
            </a:endParaRPr>
          </a:p>
        </p:txBody>
      </p:sp>
      <p:sp>
        <p:nvSpPr>
          <p:cNvPr id="8" name="文本框 7"/>
          <p:cNvSpPr txBox="1"/>
          <p:nvPr/>
        </p:nvSpPr>
        <p:spPr>
          <a:xfrm>
            <a:off x="8769979" y="6251288"/>
            <a:ext cx="2720978" cy="275590"/>
          </a:xfrm>
          <a:prstGeom prst="rect">
            <a:avLst/>
          </a:prstGeom>
          <a:noFill/>
        </p:spPr>
        <p:txBody>
          <a:bodyPr wrap="square">
            <a:spAutoFit/>
          </a:bodyPr>
          <a:lstStyle/>
          <a:p>
            <a:pPr algn="ct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咳嗽</a:t>
            </a:r>
            <a:r>
              <a:rPr lang="zh-CN" altLang="en-US" sz="1200" b="1" kern="100" dirty="0">
                <a:solidFill>
                  <a:schemeClr val="accent1">
                    <a:lumMod val="75000"/>
                  </a:schemeClr>
                </a:solidFill>
                <a:highlight>
                  <a:srgbClr val="FFFFFF"/>
                </a:highlight>
                <a:latin typeface="仿宋" panose="02010609060101010101" charset="-122"/>
                <a:ea typeface="仿宋" panose="02010609060101010101" charset="-122"/>
                <a:cs typeface="仿宋" panose="02010609060101010101" charset="-122"/>
              </a:rPr>
              <a:t>症状严重度</a:t>
            </a:r>
            <a:r>
              <a:rPr lang="en-US" altLang="zh-CN" sz="1200" b="1" kern="100" dirty="0">
                <a:solidFill>
                  <a:schemeClr val="accent1">
                    <a:lumMod val="75000"/>
                  </a:schemeClr>
                </a:solidFill>
                <a:highlight>
                  <a:srgbClr val="FFFFFF"/>
                </a:highlight>
                <a:latin typeface="仿宋" panose="02010609060101010101" charset="-122"/>
                <a:ea typeface="仿宋" panose="02010609060101010101" charset="-122"/>
                <a:cs typeface="仿宋" panose="02010609060101010101" charset="-122"/>
              </a:rPr>
              <a:t>-</a:t>
            </a:r>
            <a:r>
              <a:rPr lang="zh-CN" altLang="en-US" sz="1200" b="1" kern="100" dirty="0">
                <a:solidFill>
                  <a:schemeClr val="accent1">
                    <a:lumMod val="75000"/>
                  </a:schemeClr>
                </a:solidFill>
                <a:highlight>
                  <a:srgbClr val="FFFFFF"/>
                </a:highlight>
                <a:latin typeface="仿宋" panose="02010609060101010101" charset="-122"/>
                <a:ea typeface="仿宋" panose="02010609060101010101" charset="-122"/>
                <a:cs typeface="仿宋" panose="02010609060101010101" charset="-122"/>
              </a:rPr>
              <a:t>时间折线图</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FAS</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endPar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endParaRPr>
          </a:p>
        </p:txBody>
      </p:sp>
      <p:sp>
        <p:nvSpPr>
          <p:cNvPr id="13" name="文本框 12"/>
          <p:cNvSpPr txBox="1"/>
          <p:nvPr/>
        </p:nvSpPr>
        <p:spPr>
          <a:xfrm>
            <a:off x="-18415" y="6251288"/>
            <a:ext cx="4318000" cy="275590"/>
          </a:xfrm>
          <a:prstGeom prst="rect">
            <a:avLst/>
          </a:prstGeom>
          <a:noFill/>
        </p:spPr>
        <p:txBody>
          <a:bodyPr wrap="square">
            <a:spAutoFit/>
          </a:bodyPr>
          <a:lstStyle/>
          <a:p>
            <a:pPr algn="ct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咳嗽消失／基本消失</a:t>
            </a:r>
            <a:r>
              <a:rPr lang="zh-CN" altLang="en-US"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率</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时间（</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FAS</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endPar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endParaRPr>
          </a:p>
        </p:txBody>
      </p:sp>
      <p:sp>
        <p:nvSpPr>
          <p:cNvPr id="2" name="文本框 1"/>
          <p:cNvSpPr txBox="1"/>
          <p:nvPr/>
        </p:nvSpPr>
        <p:spPr>
          <a:xfrm>
            <a:off x="3778250" y="98425"/>
            <a:ext cx="4136390" cy="43942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Ⅲ</a:t>
            </a:r>
            <a:r>
              <a:rPr lang="en-US" altLang="zh-CN"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期</a:t>
            </a:r>
            <a:r>
              <a:rPr lang="zh-CN" altLang="en-US" sz="2200" b="1" dirty="0">
                <a:solidFill>
                  <a:schemeClr val="accent1">
                    <a:lumMod val="50000"/>
                  </a:schemeClr>
                </a:solidFill>
                <a:effectLst/>
                <a:latin typeface="Times New Roman" panose="02020603050405020304" pitchFamily="18" charset="0"/>
                <a:ea typeface="微软雅黑" panose="020B0503020204020204" charset="-122"/>
                <a:cs typeface="Times New Roman" panose="02020603050405020304" pitchFamily="18" charset="0"/>
                <a:sym typeface="+mn-ea"/>
              </a:rPr>
              <a:t>临床</a:t>
            </a: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疗效指标统计结果</a:t>
            </a:r>
            <a:endPar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14" name="标题 5"/>
          <p:cNvSpPr>
            <a:spLocks noGrp="1"/>
          </p:cNvSpPr>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药品有效性</a:t>
            </a:r>
            <a:r>
              <a:rPr lang="en-US" altLang="zh-CN" sz="3110" b="1" dirty="0">
                <a:solidFill>
                  <a:schemeClr val="tx1"/>
                </a:solidFill>
                <a:latin typeface="微软雅黑" panose="020B0503020204020204" charset="-122"/>
                <a:ea typeface="微软雅黑" panose="020B0503020204020204" charset="-122"/>
              </a:rPr>
              <a:t>2/3</a:t>
            </a:r>
            <a:endParaRPr lang="en-US" altLang="zh-CN" sz="3110" b="1" dirty="0">
              <a:solidFill>
                <a:schemeClr val="tx1"/>
              </a:solidFill>
              <a:latin typeface="微软雅黑" panose="020B0503020204020204" charset="-122"/>
              <a:ea typeface="微软雅黑" panose="020B0503020204020204" charset="-122"/>
            </a:endParaRPr>
          </a:p>
        </p:txBody>
      </p:sp>
      <p:sp>
        <p:nvSpPr>
          <p:cNvPr id="18" name="文本框 17"/>
          <p:cNvSpPr txBox="1"/>
          <p:nvPr/>
        </p:nvSpPr>
        <p:spPr>
          <a:xfrm>
            <a:off x="478155" y="775970"/>
            <a:ext cx="11093450" cy="871392"/>
          </a:xfrm>
          <a:prstGeom prst="rect">
            <a:avLst/>
          </a:prstGeom>
          <a:noFill/>
        </p:spPr>
        <p:txBody>
          <a:bodyPr wrap="square" rtlCol="0" anchor="t">
            <a:spAutoFit/>
          </a:bodyPr>
          <a:lstStyle/>
          <a:p>
            <a:pPr indent="0" fontAlgn="auto">
              <a:lnSpc>
                <a:spcPct val="150000"/>
              </a:lnSpc>
            </a:pPr>
            <a:r>
              <a:rPr lang="zh-CN" b="1"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统计数据显示</a:t>
            </a:r>
            <a:r>
              <a:rPr lang="zh-CN"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a:t>
            </a:r>
            <a:r>
              <a:rPr lang="zh-CN" altLang="en-US"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在</a:t>
            </a:r>
            <a:r>
              <a:rPr lang="zh-CN" dirty="0">
                <a:solidFill>
                  <a:srgbClr val="C00000"/>
                </a:solidFill>
                <a:latin typeface="微软雅黑" panose="020B0503020204020204" charset="-122"/>
                <a:ea typeface="微软雅黑" panose="020B0503020204020204" charset="-122"/>
                <a:cs typeface="微软雅黑" panose="020B0503020204020204" charset="-122"/>
                <a:sym typeface="+mn-ea"/>
              </a:rPr>
              <a:t>咳嗽消失时间、咯痰症状积分、咳嗽严重程度</a:t>
            </a:r>
            <a:r>
              <a:rPr lang="en-US" altLang="zh-CN"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en-US" dirty="0">
                <a:solidFill>
                  <a:srgbClr val="C00000"/>
                </a:solidFill>
                <a:latin typeface="微软雅黑" panose="020B0503020204020204" charset="-122"/>
                <a:ea typeface="微软雅黑" panose="020B0503020204020204" charset="-122"/>
                <a:cs typeface="微软雅黑" panose="020B0503020204020204" charset="-122"/>
                <a:sym typeface="+mn-ea"/>
              </a:rPr>
              <a:t>时间曲线下面积</a:t>
            </a:r>
            <a:r>
              <a:rPr lang="zh-CN" altLang="en-US"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等方面，指标都优于对照组</a:t>
            </a:r>
            <a:endParaRPr lang="en-US" altLang="zh-CN"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50000"/>
              </a:lnSpc>
            </a:pPr>
            <a:r>
              <a:rPr lang="zh-CN" altLang="en-US"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                     （差异皆有统计学意义，</a:t>
            </a:r>
            <a:r>
              <a:rPr lang="zh-CN" dirty="0">
                <a:solidFill>
                  <a:schemeClr val="accent1">
                    <a:lumMod val="75000"/>
                  </a:schemeClr>
                </a:solidFill>
                <a:latin typeface="仿宋" panose="02010609060101010101" charset="-122"/>
                <a:ea typeface="仿宋" panose="02010609060101010101" charset="-122"/>
                <a:cs typeface="仿宋" panose="02010609060101010101" charset="-122"/>
                <a:sym typeface="+mn-ea"/>
              </a:rPr>
              <a:t>P＜0.0</a:t>
            </a:r>
            <a:r>
              <a:rPr lang="en-US" altLang="zh-CN" dirty="0">
                <a:solidFill>
                  <a:schemeClr val="accent1">
                    <a:lumMod val="75000"/>
                  </a:schemeClr>
                </a:solidFill>
                <a:latin typeface="仿宋" panose="02010609060101010101" charset="-122"/>
                <a:ea typeface="仿宋" panose="02010609060101010101" charset="-122"/>
                <a:cs typeface="仿宋" panose="02010609060101010101" charset="-122"/>
                <a:sym typeface="+mn-ea"/>
              </a:rPr>
              <a:t>5</a:t>
            </a:r>
            <a:r>
              <a:rPr lang="zh-CN" altLang="en-US"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a:t>
            </a:r>
            <a:endParaRPr lang="zh-CN" altLang="en-US" dirty="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22" name="文本框 21"/>
          <p:cNvSpPr txBox="1"/>
          <p:nvPr/>
        </p:nvSpPr>
        <p:spPr>
          <a:xfrm>
            <a:off x="4041140" y="6289675"/>
            <a:ext cx="2856865" cy="275590"/>
          </a:xfrm>
          <a:prstGeom prst="rect">
            <a:avLst/>
          </a:prstGeom>
          <a:noFill/>
        </p:spPr>
        <p:txBody>
          <a:bodyPr wrap="square">
            <a:spAutoFit/>
          </a:bodyPr>
          <a:lstStyle/>
          <a:p>
            <a:pPr algn="ctr"/>
            <a:r>
              <a:rPr lang="zh-CN" altLang="en-US"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咯痰症状积分</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时间（</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FAS</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endPar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endParaRPr>
          </a:p>
        </p:txBody>
      </p:sp>
      <p:sp>
        <p:nvSpPr>
          <p:cNvPr id="3" name="矩形: 圆角 33"/>
          <p:cNvSpPr/>
          <p:nvPr/>
        </p:nvSpPr>
        <p:spPr>
          <a:xfrm>
            <a:off x="4299585" y="1936115"/>
            <a:ext cx="3780155" cy="4618990"/>
          </a:xfrm>
          <a:prstGeom prst="roundRect">
            <a:avLst>
              <a:gd name="adj" fmla="val 1528"/>
            </a:avLst>
          </a:prstGeom>
          <a:solidFill>
            <a:schemeClr val="bg1"/>
          </a:solidFill>
          <a:ln>
            <a:solidFill>
              <a:srgbClr val="0577B7"/>
            </a:solidFill>
          </a:ln>
          <a:effectLst>
            <a:outerShdw blurRad="63500" algn="ctr" rotWithShape="0">
              <a:srgbClr val="0577B7">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dirty="0">
              <a:ln>
                <a:noFill/>
              </a:ln>
              <a:solidFill>
                <a:srgbClr val="2FA7D1"/>
              </a:solidFill>
              <a:effectLst/>
              <a:uLnTx/>
              <a:uFillTx/>
              <a:cs typeface="+mn-ea"/>
              <a:sym typeface="+mn-lt"/>
            </a:endParaRPr>
          </a:p>
        </p:txBody>
      </p:sp>
      <p:sp>
        <p:nvSpPr>
          <p:cNvPr id="4" name="文本框 3"/>
          <p:cNvSpPr txBox="1"/>
          <p:nvPr/>
        </p:nvSpPr>
        <p:spPr>
          <a:xfrm>
            <a:off x="4347845" y="2064385"/>
            <a:ext cx="3684270" cy="583565"/>
          </a:xfrm>
          <a:prstGeom prst="rect">
            <a:avLst/>
          </a:prstGeom>
          <a:noFill/>
          <a:ln w="9525">
            <a:noFill/>
          </a:ln>
        </p:spPr>
        <p:txBody>
          <a:bodyPr wrap="square">
            <a:spAutoFit/>
          </a:bodyPr>
          <a:lstStyle/>
          <a:p>
            <a:pPr indent="0"/>
            <a:r>
              <a:rPr lang="zh-CN" sz="1600" b="1" dirty="0">
                <a:solidFill>
                  <a:srgbClr val="FF0000"/>
                </a:solidFill>
                <a:latin typeface="仿宋" panose="02010609060101010101" charset="-122"/>
                <a:ea typeface="仿宋" panose="02010609060101010101" charset="-122"/>
                <a:cs typeface="仿宋" panose="02010609060101010101" charset="-122"/>
              </a:rPr>
              <a:t>咯痰症状积分</a:t>
            </a:r>
            <a:r>
              <a:rPr lang="zh-CN" sz="1600" b="0" dirty="0">
                <a:solidFill>
                  <a:schemeClr val="accent1">
                    <a:lumMod val="75000"/>
                  </a:schemeClr>
                </a:solidFill>
                <a:latin typeface="仿宋" panose="02010609060101010101" charset="-122"/>
                <a:ea typeface="仿宋" panose="02010609060101010101" charset="-122"/>
                <a:cs typeface="仿宋" panose="02010609060101010101" charset="-122"/>
              </a:rPr>
              <a:t>：治疗7d，试验组与对照组间差异有统计学意义（P=0.0451）</a:t>
            </a:r>
            <a:r>
              <a:rPr lang="zh-CN" sz="1400" b="0" dirty="0">
                <a:latin typeface="仿宋" panose="02010609060101010101" charset="-122"/>
                <a:ea typeface="仿宋" panose="02010609060101010101" charset="-122"/>
                <a:cs typeface="仿宋" panose="02010609060101010101" charset="-122"/>
              </a:rPr>
              <a:t>。</a:t>
            </a:r>
            <a:endParaRPr lang="zh-CN" altLang="en-US" sz="1400" b="0" dirty="0">
              <a:latin typeface="仿宋" panose="02010609060101010101" charset="-122"/>
              <a:ea typeface="仿宋" panose="02010609060101010101" charset="-122"/>
              <a:cs typeface="仿宋" panose="02010609060101010101" charset="-122"/>
            </a:endParaRPr>
          </a:p>
        </p:txBody>
      </p:sp>
      <p:sp>
        <p:nvSpPr>
          <p:cNvPr id="10" name="文本框 9"/>
          <p:cNvSpPr txBox="1"/>
          <p:nvPr/>
        </p:nvSpPr>
        <p:spPr>
          <a:xfrm>
            <a:off x="4504690" y="6251575"/>
            <a:ext cx="3369945" cy="392430"/>
          </a:xfrm>
          <a:prstGeom prst="rect">
            <a:avLst/>
          </a:prstGeom>
          <a:noFill/>
        </p:spPr>
        <p:txBody>
          <a:bodyPr wrap="square">
            <a:noAutofit/>
          </a:bodyPr>
          <a:lstStyle/>
          <a:p>
            <a:pPr algn="ctr"/>
            <a:r>
              <a:rPr lang="zh-CN" altLang="en-US"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咯痰症状积分</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时间（</a:t>
            </a:r>
            <a:r>
              <a:rPr lang="en-US"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FAS</a:t>
            </a:r>
            <a:r>
              <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rPr>
              <a:t>）</a:t>
            </a:r>
            <a:endParaRPr lang="zh-CN" altLang="zh-CN" sz="1200" b="1" kern="100" dirty="0">
              <a:solidFill>
                <a:schemeClr val="accent1">
                  <a:lumMod val="75000"/>
                </a:schemeClr>
              </a:solidFill>
              <a:effectLst/>
              <a:highlight>
                <a:srgbClr val="FFFFFF"/>
              </a:highlight>
              <a:latin typeface="仿宋" panose="02010609060101010101" charset="-122"/>
              <a:ea typeface="仿宋" panose="02010609060101010101" charset="-122"/>
              <a:cs typeface="仿宋" panose="02010609060101010101" charset="-122"/>
            </a:endParaRPr>
          </a:p>
        </p:txBody>
      </p:sp>
      <p:pic>
        <p:nvPicPr>
          <p:cNvPr id="17" name="图片 16"/>
          <p:cNvPicPr>
            <a:picLocks noChangeAspect="1"/>
          </p:cNvPicPr>
          <p:nvPr/>
        </p:nvPicPr>
        <p:blipFill>
          <a:blip r:embed="rId1"/>
          <a:stretch>
            <a:fillRect/>
          </a:stretch>
        </p:blipFill>
        <p:spPr>
          <a:xfrm>
            <a:off x="451485" y="2974688"/>
            <a:ext cx="3686175" cy="3038475"/>
          </a:xfrm>
          <a:prstGeom prst="rect">
            <a:avLst/>
          </a:prstGeom>
        </p:spPr>
      </p:pic>
      <p:pic>
        <p:nvPicPr>
          <p:cNvPr id="20" name="图片 19"/>
          <p:cNvPicPr>
            <a:picLocks noChangeAspect="1"/>
          </p:cNvPicPr>
          <p:nvPr/>
        </p:nvPicPr>
        <p:blipFill>
          <a:blip r:embed="rId2"/>
          <a:stretch>
            <a:fillRect/>
          </a:stretch>
        </p:blipFill>
        <p:spPr>
          <a:xfrm>
            <a:off x="4331653" y="2993707"/>
            <a:ext cx="3743325" cy="3114675"/>
          </a:xfrm>
          <a:prstGeom prst="rect">
            <a:avLst/>
          </a:prstGeom>
        </p:spPr>
      </p:pic>
      <p:pic>
        <p:nvPicPr>
          <p:cNvPr id="23" name="图片 22"/>
          <p:cNvPicPr>
            <a:picLocks noChangeAspect="1"/>
          </p:cNvPicPr>
          <p:nvPr/>
        </p:nvPicPr>
        <p:blipFill>
          <a:blip r:embed="rId3"/>
          <a:stretch>
            <a:fillRect/>
          </a:stretch>
        </p:blipFill>
        <p:spPr>
          <a:xfrm>
            <a:off x="8338486" y="3055577"/>
            <a:ext cx="3583964" cy="2990934"/>
          </a:xfrm>
          <a:prstGeom prst="rect">
            <a:avLst/>
          </a:prstGeom>
        </p:spPr>
      </p:pic>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标题 5"/>
          <p:cNvSpPr>
            <a:spLocks noGrp="1"/>
          </p:cNvSpPr>
          <p:nvPr/>
        </p:nvSpPr>
        <p:spPr>
          <a:xfrm>
            <a:off x="169545" y="27940"/>
            <a:ext cx="2863215" cy="64579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indent="0" algn="l" fontAlgn="ctr">
              <a:lnSpc>
                <a:spcPct val="100000"/>
              </a:lnSpc>
            </a:pPr>
            <a:r>
              <a:rPr lang="zh-CN" altLang="en-US" sz="3110" b="1" dirty="0">
                <a:solidFill>
                  <a:schemeClr val="tx1"/>
                </a:solidFill>
                <a:latin typeface="微软雅黑" panose="020B0503020204020204" charset="-122"/>
                <a:ea typeface="微软雅黑" panose="020B0503020204020204" charset="-122"/>
              </a:rPr>
              <a:t>药品有效性</a:t>
            </a:r>
            <a:r>
              <a:rPr lang="en-US" altLang="zh-CN" sz="3110" b="1" dirty="0">
                <a:solidFill>
                  <a:schemeClr val="tx1"/>
                </a:solidFill>
                <a:latin typeface="微软雅黑" panose="020B0503020204020204" charset="-122"/>
                <a:ea typeface="微软雅黑" panose="020B0503020204020204" charset="-122"/>
              </a:rPr>
              <a:t>3/3</a:t>
            </a:r>
            <a:endParaRPr lang="en-US" altLang="zh-CN" sz="3110" b="1" dirty="0">
              <a:solidFill>
                <a:schemeClr val="tx1"/>
              </a:solidFill>
              <a:latin typeface="微软雅黑" panose="020B0503020204020204" charset="-122"/>
              <a:ea typeface="微软雅黑" panose="020B0503020204020204" charset="-122"/>
            </a:endParaRPr>
          </a:p>
        </p:txBody>
      </p:sp>
      <p:sp>
        <p:nvSpPr>
          <p:cNvPr id="4" name="文本框 3"/>
          <p:cNvSpPr txBox="1"/>
          <p:nvPr/>
        </p:nvSpPr>
        <p:spPr>
          <a:xfrm>
            <a:off x="840740" y="665480"/>
            <a:ext cx="9906635" cy="671830"/>
          </a:xfrm>
          <a:prstGeom prst="rect">
            <a:avLst/>
          </a:prstGeom>
          <a:noFill/>
        </p:spPr>
        <p:txBody>
          <a:bodyPr wrap="square" rtlCol="0" anchor="t">
            <a:noAutofit/>
          </a:bodyPr>
          <a:lstStyle/>
          <a:p>
            <a:pPr indent="0" algn="ctr" fontAlgn="auto">
              <a:lnSpc>
                <a:spcPct val="100000"/>
              </a:lnSpc>
              <a:spcAft>
                <a:spcPts val="1200"/>
              </a:spcAft>
              <a:buFont typeface="Wingdings" panose="05000000000000000000" charset="0"/>
              <a:buNone/>
            </a:pP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申报药</a:t>
            </a:r>
            <a:r>
              <a:rPr lang="en-US" altLang="zh-CN"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a:t>
            </a:r>
            <a:r>
              <a:rPr lang="en-US" altLang="zh-CN" sz="24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建议参照药</a:t>
            </a:r>
            <a:r>
              <a:rPr lang="en-US" altLang="zh-CN"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2200" b="1" dirty="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sym typeface="+mn-ea"/>
              </a:rPr>
              <a:t>沟通参照药的</a:t>
            </a:r>
            <a:r>
              <a:rPr lang="zh-CN" altLang="en-US" sz="2200" b="1">
                <a:solidFill>
                  <a:schemeClr val="accent1">
                    <a:lumMod val="50000"/>
                  </a:schemeClr>
                </a:solidFill>
                <a:latin typeface="微软雅黑" panose="020B0503020204020204" charset="-122"/>
                <a:ea typeface="微软雅黑" panose="020B0503020204020204" charset="-122"/>
                <a:cs typeface="微软雅黑" panose="020B0503020204020204" charset="-122"/>
                <a:sym typeface="+mn-ea"/>
              </a:rPr>
              <a:t>Ⅲ期</a:t>
            </a:r>
            <a:r>
              <a:rPr lang="zh-CN" altLang="en-US" sz="2200" b="1">
                <a:solidFill>
                  <a:schemeClr val="accent1">
                    <a:lumMod val="50000"/>
                  </a:schemeClr>
                </a:solidFill>
                <a:effectLst/>
                <a:latin typeface="Times New Roman" panose="02020603050405020304" pitchFamily="18" charset="0"/>
                <a:ea typeface="微软雅黑" panose="020B0503020204020204" charset="-122"/>
                <a:cs typeface="Times New Roman" panose="02020603050405020304" pitchFamily="18" charset="0"/>
                <a:sym typeface="+mn-ea"/>
              </a:rPr>
              <a:t>临床试验方案设计与主要疗效指标对比</a:t>
            </a:r>
            <a:endParaRPr lang="zh-CN" altLang="en-US" sz="2200" b="1">
              <a:solidFill>
                <a:schemeClr val="accent1">
                  <a:lumMod val="50000"/>
                </a:schemeClr>
              </a:solidFill>
              <a:effectLst/>
              <a:latin typeface="Times New Roman" panose="02020603050405020304" pitchFamily="18" charset="0"/>
              <a:ea typeface="微软雅黑" panose="020B0503020204020204" charset="-122"/>
              <a:cs typeface="Times New Roman" panose="02020603050405020304" pitchFamily="18" charset="0"/>
              <a:sym typeface="+mn-ea"/>
            </a:endParaRPr>
          </a:p>
        </p:txBody>
      </p:sp>
      <p:graphicFrame>
        <p:nvGraphicFramePr>
          <p:cNvPr id="5" name="表格 4"/>
          <p:cNvGraphicFramePr>
            <a:graphicFrameLocks noGrp="1"/>
          </p:cNvGraphicFramePr>
          <p:nvPr>
            <p:custDataLst>
              <p:tags r:id="rId1"/>
            </p:custDataLst>
          </p:nvPr>
        </p:nvGraphicFramePr>
        <p:xfrm>
          <a:off x="497205" y="1165860"/>
          <a:ext cx="11010265" cy="4909185"/>
        </p:xfrm>
        <a:graphic>
          <a:graphicData uri="http://schemas.openxmlformats.org/drawingml/2006/table">
            <a:tbl>
              <a:tblPr firstRow="1" bandRow="1">
                <a:tableStyleId>{5C22544A-7EE6-4342-B048-85BDC9FD1C3A}</a:tableStyleId>
              </a:tblPr>
              <a:tblGrid>
                <a:gridCol w="802005"/>
                <a:gridCol w="1521460"/>
                <a:gridCol w="1423670"/>
                <a:gridCol w="2780665"/>
                <a:gridCol w="2700655"/>
                <a:gridCol w="1781810"/>
              </a:tblGrid>
              <a:tr h="496570">
                <a:tc>
                  <a:txBody>
                    <a:bodyPr/>
                    <a:lstStyle/>
                    <a:p>
                      <a:pPr algn="just"/>
                      <a:r>
                        <a:rPr lang="zh-CN" altLang="en-US" sz="1600" dirty="0">
                          <a:solidFill>
                            <a:schemeClr val="accent1">
                              <a:lumMod val="75000"/>
                            </a:schemeClr>
                          </a:solidFill>
                          <a:latin typeface="微软雅黑" panose="020B0503020204020204" charset="-122"/>
                          <a:ea typeface="微软雅黑" panose="020B0503020204020204" charset="-122"/>
                        </a:rPr>
                        <a:t>产品</a:t>
                      </a:r>
                      <a:endParaRPr lang="zh-CN" altLang="en-US" sz="160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fontAlgn="auto"/>
                      <a:r>
                        <a:rPr lang="en-US" altLang="zh-CN" sz="1600" spc="120" dirty="0">
                          <a:solidFill>
                            <a:schemeClr val="accent1">
                              <a:lumMod val="75000"/>
                            </a:schemeClr>
                          </a:solidFill>
                          <a:latin typeface="微软雅黑" panose="020B0503020204020204" charset="-122"/>
                          <a:ea typeface="微软雅黑" panose="020B0503020204020204" charset="-122"/>
                          <a:sym typeface="+mn-ea"/>
                        </a:rPr>
                        <a:t>Ⅲ</a:t>
                      </a:r>
                      <a:r>
                        <a:rPr lang="zh-CN" altLang="en-US" sz="1600" spc="120" dirty="0">
                          <a:solidFill>
                            <a:schemeClr val="accent1">
                              <a:lumMod val="75000"/>
                            </a:schemeClr>
                          </a:solidFill>
                          <a:latin typeface="微软雅黑" panose="020B0503020204020204" charset="-122"/>
                          <a:ea typeface="微软雅黑" panose="020B0503020204020204" charset="-122"/>
                          <a:sym typeface="+mn-ea"/>
                        </a:rPr>
                        <a:t>期临床</a:t>
                      </a:r>
                      <a:endParaRPr lang="zh-CN" altLang="en-US" sz="1600" spc="120" dirty="0">
                        <a:solidFill>
                          <a:schemeClr val="accent1">
                            <a:lumMod val="75000"/>
                          </a:schemeClr>
                        </a:solidFill>
                        <a:latin typeface="微软雅黑" panose="020B0503020204020204" charset="-122"/>
                        <a:ea typeface="微软雅黑" panose="020B0503020204020204" charset="-122"/>
                        <a:sym typeface="+mn-ea"/>
                      </a:endParaRPr>
                    </a:p>
                    <a:p>
                      <a:pPr indent="0" algn="just" fontAlgn="auto"/>
                      <a:r>
                        <a:rPr lang="zh-CN" altLang="en-US" sz="1600" dirty="0">
                          <a:solidFill>
                            <a:schemeClr val="accent1">
                              <a:lumMod val="75000"/>
                            </a:schemeClr>
                          </a:solidFill>
                          <a:latin typeface="微软雅黑" panose="020B0503020204020204" charset="-122"/>
                          <a:ea typeface="微软雅黑" panose="020B0503020204020204" charset="-122"/>
                        </a:rPr>
                        <a:t>牵头中心</a:t>
                      </a:r>
                      <a:endParaRPr lang="zh-CN" altLang="en-US" sz="160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zh-CN" altLang="en-US" sz="1600" dirty="0">
                          <a:solidFill>
                            <a:schemeClr val="accent1">
                              <a:lumMod val="75000"/>
                            </a:schemeClr>
                          </a:solidFill>
                          <a:latin typeface="微软雅黑" panose="020B0503020204020204" charset="-122"/>
                          <a:ea typeface="微软雅黑" panose="020B0503020204020204" charset="-122"/>
                        </a:rPr>
                        <a:t>试验方案设计</a:t>
                      </a:r>
                      <a:endParaRPr lang="zh-CN" altLang="en-US" sz="160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zh-CN" altLang="en-US" sz="1600" dirty="0">
                          <a:solidFill>
                            <a:schemeClr val="accent1">
                              <a:lumMod val="75000"/>
                            </a:schemeClr>
                          </a:solidFill>
                          <a:latin typeface="微软雅黑" panose="020B0503020204020204" charset="-122"/>
                          <a:ea typeface="微软雅黑" panose="020B0503020204020204" charset="-122"/>
                        </a:rPr>
                        <a:t>主要疗效指标定义</a:t>
                      </a:r>
                      <a:endParaRPr lang="zh-CN" altLang="en-US" sz="160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zh-CN" altLang="en-US" sz="1600" dirty="0">
                          <a:solidFill>
                            <a:schemeClr val="accent1">
                              <a:lumMod val="75000"/>
                            </a:schemeClr>
                          </a:solidFill>
                          <a:latin typeface="微软雅黑" panose="020B0503020204020204" charset="-122"/>
                          <a:ea typeface="微软雅黑" panose="020B0503020204020204" charset="-122"/>
                          <a:sym typeface="+mn-ea"/>
                        </a:rPr>
                        <a:t>主要疗效指标结果</a:t>
                      </a:r>
                      <a:endParaRPr lang="zh-CN" altLang="en-US" sz="1600" dirty="0">
                        <a:solidFill>
                          <a:schemeClr val="accent1">
                            <a:lumMod val="75000"/>
                          </a:schemeClr>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zh-CN" altLang="en-US" sz="1600" dirty="0">
                          <a:solidFill>
                            <a:schemeClr val="accent1">
                              <a:lumMod val="75000"/>
                            </a:schemeClr>
                          </a:solidFill>
                          <a:latin typeface="微软雅黑" panose="020B0503020204020204" charset="-122"/>
                          <a:ea typeface="微软雅黑" panose="020B0503020204020204" charset="-122"/>
                        </a:rPr>
                        <a:t>依从性</a:t>
                      </a:r>
                      <a:endParaRPr lang="zh-CN" altLang="en-US" sz="160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2015">
                <a:tc>
                  <a:txBody>
                    <a:bodyPr/>
                    <a:lstStyle/>
                    <a:p>
                      <a:pPr indent="0" algn="just">
                        <a:lnSpc>
                          <a:spcPct val="130000"/>
                        </a:lnSpc>
                      </a:pPr>
                      <a:r>
                        <a:rPr lang="zh-CN" altLang="en-US" sz="1200" b="1" dirty="0">
                          <a:solidFill>
                            <a:schemeClr val="accent1">
                              <a:lumMod val="75000"/>
                            </a:schemeClr>
                          </a:solidFill>
                          <a:latin typeface="微软雅黑" panose="020B0503020204020204" charset="-122"/>
                          <a:ea typeface="微软雅黑" panose="020B0503020204020204" charset="-122"/>
                        </a:rPr>
                        <a:t>小儿黄金</a:t>
                      </a:r>
                      <a:endParaRPr lang="zh-CN" altLang="en-US" sz="1200" b="1" dirty="0">
                        <a:solidFill>
                          <a:schemeClr val="accent1">
                            <a:lumMod val="75000"/>
                          </a:schemeClr>
                        </a:solidFill>
                        <a:latin typeface="微软雅黑" panose="020B0503020204020204" charset="-122"/>
                        <a:ea typeface="微软雅黑" panose="020B0503020204020204" charset="-122"/>
                      </a:endParaRPr>
                    </a:p>
                    <a:p>
                      <a:pPr indent="0" algn="just">
                        <a:lnSpc>
                          <a:spcPct val="130000"/>
                        </a:lnSpc>
                      </a:pPr>
                      <a:r>
                        <a:rPr lang="zh-CN" altLang="en-US" sz="1200" b="1" dirty="0">
                          <a:solidFill>
                            <a:schemeClr val="accent1">
                              <a:lumMod val="75000"/>
                            </a:schemeClr>
                          </a:solidFill>
                          <a:latin typeface="微软雅黑" panose="020B0503020204020204" charset="-122"/>
                          <a:ea typeface="微软雅黑" panose="020B0503020204020204" charset="-122"/>
                        </a:rPr>
                        <a:t>止咳颗粒</a:t>
                      </a:r>
                      <a:endParaRPr lang="zh-CN" altLang="en-US" sz="1200" b="1"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indent="0" algn="just" defTabSz="914400" rtl="0" fontAlgn="auto">
                        <a:lnSpc>
                          <a:spcPct val="115000"/>
                        </a:lnSpc>
                        <a:spcBef>
                          <a:spcPts val="0"/>
                        </a:spcBef>
                        <a:spcAft>
                          <a:spcPts val="0"/>
                        </a:spcAft>
                        <a:buClrTx/>
                        <a:buSzTx/>
                        <a:buFontTx/>
                        <a:buNone/>
                        <a:defRPr/>
                      </a:pPr>
                      <a:r>
                        <a:rPr lang="zh-CN" altLang="en-US" sz="1600" dirty="0">
                          <a:solidFill>
                            <a:schemeClr val="accent1">
                              <a:lumMod val="75000"/>
                            </a:schemeClr>
                          </a:solidFill>
                          <a:latin typeface="微软雅黑" panose="020B0503020204020204" charset="-122"/>
                          <a:ea typeface="微软雅黑" panose="020B0503020204020204" charset="-122"/>
                          <a:sym typeface="+mn-ea"/>
                        </a:rPr>
                        <a:t>首都医科大学</a:t>
                      </a:r>
                      <a:endParaRPr lang="zh-CN" altLang="en-US" sz="1600" dirty="0">
                        <a:solidFill>
                          <a:schemeClr val="accent1">
                            <a:lumMod val="75000"/>
                          </a:schemeClr>
                        </a:solidFill>
                        <a:latin typeface="微软雅黑" panose="020B0503020204020204" charset="-122"/>
                        <a:ea typeface="微软雅黑" panose="020B0503020204020204" charset="-122"/>
                        <a:sym typeface="+mn-ea"/>
                      </a:endParaRPr>
                    </a:p>
                    <a:p>
                      <a:pPr marR="0" indent="0" algn="just" defTabSz="914400" rtl="0" fontAlgn="auto">
                        <a:lnSpc>
                          <a:spcPct val="115000"/>
                        </a:lnSpc>
                        <a:spcBef>
                          <a:spcPts val="0"/>
                        </a:spcBef>
                        <a:spcAft>
                          <a:spcPts val="0"/>
                        </a:spcAft>
                        <a:buClrTx/>
                        <a:buSzTx/>
                        <a:buFontTx/>
                        <a:buNone/>
                        <a:defRPr/>
                      </a:pPr>
                      <a:r>
                        <a:rPr lang="zh-CN" altLang="en-US" sz="1600" dirty="0">
                          <a:solidFill>
                            <a:schemeClr val="accent1">
                              <a:lumMod val="75000"/>
                            </a:schemeClr>
                          </a:solidFill>
                          <a:latin typeface="微软雅黑" panose="020B0503020204020204" charset="-122"/>
                          <a:ea typeface="微软雅黑" panose="020B0503020204020204" charset="-122"/>
                          <a:sym typeface="+mn-ea"/>
                        </a:rPr>
                        <a:t>北京儿童医院</a:t>
                      </a:r>
                      <a:endParaRPr lang="zh-CN" altLang="en-US" sz="1600" b="0" dirty="0">
                        <a:solidFill>
                          <a:schemeClr val="accent1">
                            <a:lumMod val="75000"/>
                          </a:schemeClr>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a:lnSpc>
                          <a:spcPct val="115000"/>
                        </a:lnSpc>
                      </a:pPr>
                      <a:r>
                        <a:rPr lang="zh-CN" altLang="en-US" sz="1600" b="0" spc="120" dirty="0">
                          <a:solidFill>
                            <a:schemeClr val="accent1">
                              <a:lumMod val="75000"/>
                            </a:schemeClr>
                          </a:solidFill>
                          <a:latin typeface="微软雅黑" panose="020B0503020204020204" charset="-122"/>
                          <a:ea typeface="微软雅黑" panose="020B0503020204020204" charset="-122"/>
                        </a:rPr>
                        <a:t>随机双盲</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p>
                      <a:pPr indent="0" algn="just">
                        <a:lnSpc>
                          <a:spcPct val="115000"/>
                        </a:lnSpc>
                      </a:pPr>
                      <a:r>
                        <a:rPr lang="zh-CN" altLang="en-US" sz="1600" b="0" spc="120" dirty="0">
                          <a:solidFill>
                            <a:schemeClr val="accent1">
                              <a:lumMod val="75000"/>
                            </a:schemeClr>
                          </a:solidFill>
                          <a:latin typeface="微软雅黑" panose="020B0503020204020204" charset="-122"/>
                          <a:ea typeface="微软雅黑" panose="020B0503020204020204" charset="-122"/>
                        </a:rPr>
                        <a:t>安慰剂对照</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lvl="0" indent="0" algn="just" defTabSz="914400" rtl="0" fontAlgn="base">
                        <a:lnSpc>
                          <a:spcPct val="115000"/>
                        </a:lnSpc>
                        <a:spcBef>
                          <a:spcPts val="0"/>
                        </a:spcBef>
                        <a:spcAft>
                          <a:spcPts val="0"/>
                        </a:spcAft>
                        <a:buClrTx/>
                        <a:buSzTx/>
                        <a:buFontTx/>
                        <a:buNone/>
                      </a:pPr>
                      <a:r>
                        <a:rPr lang="zh-CN" altLang="en-US" sz="1600" b="1" spc="120" dirty="0">
                          <a:solidFill>
                            <a:schemeClr val="accent1">
                              <a:lumMod val="75000"/>
                            </a:schemeClr>
                          </a:solidFill>
                          <a:latin typeface="微软雅黑" panose="020B0503020204020204" charset="-122"/>
                          <a:ea typeface="微软雅黑" panose="020B0503020204020204" charset="-122"/>
                        </a:rPr>
                        <a:t>咳嗽消失率</a:t>
                      </a:r>
                      <a:r>
                        <a:rPr lang="zh-CN" altLang="en-US" sz="1600" b="0" spc="120" dirty="0">
                          <a:solidFill>
                            <a:schemeClr val="accent1">
                              <a:lumMod val="75000"/>
                            </a:schemeClr>
                          </a:solidFill>
                          <a:latin typeface="微软雅黑" panose="020B0503020204020204" charset="-122"/>
                          <a:ea typeface="微软雅黑" panose="020B0503020204020204" charset="-122"/>
                        </a:rPr>
                        <a:t>定义：咳嗽评分（日间</a:t>
                      </a:r>
                      <a:r>
                        <a:rPr lang="en-US" altLang="zh-CN" sz="1600" b="0" spc="120" dirty="0">
                          <a:solidFill>
                            <a:schemeClr val="accent1">
                              <a:lumMod val="75000"/>
                            </a:schemeClr>
                          </a:solidFill>
                          <a:latin typeface="微软雅黑" panose="020B0503020204020204" charset="-122"/>
                          <a:ea typeface="微软雅黑" panose="020B0503020204020204" charset="-122"/>
                        </a:rPr>
                        <a:t>+</a:t>
                      </a:r>
                      <a:r>
                        <a:rPr lang="zh-CN" altLang="en-US" sz="1600" b="0" spc="120" dirty="0">
                          <a:solidFill>
                            <a:schemeClr val="accent1">
                              <a:lumMod val="75000"/>
                            </a:schemeClr>
                          </a:solidFill>
                          <a:latin typeface="微软雅黑" panose="020B0503020204020204" charset="-122"/>
                          <a:ea typeface="微软雅黑" panose="020B0503020204020204" charset="-122"/>
                        </a:rPr>
                        <a:t>夜间）</a:t>
                      </a:r>
                      <a:r>
                        <a:rPr lang="en-US" altLang="zh-CN" sz="1600" b="0" spc="120" dirty="0">
                          <a:solidFill>
                            <a:schemeClr val="accent1">
                              <a:lumMod val="75000"/>
                            </a:schemeClr>
                          </a:solidFill>
                          <a:latin typeface="微软雅黑" panose="020B0503020204020204" charset="-122"/>
                          <a:ea typeface="微软雅黑" panose="020B0503020204020204" charset="-122"/>
                        </a:rPr>
                        <a:t>≤1</a:t>
                      </a:r>
                      <a:r>
                        <a:rPr lang="zh-CN" altLang="en-US" sz="1600" b="0" spc="120" dirty="0">
                          <a:solidFill>
                            <a:schemeClr val="accent1">
                              <a:lumMod val="75000"/>
                            </a:schemeClr>
                          </a:solidFill>
                          <a:latin typeface="微软雅黑" panose="020B0503020204020204" charset="-122"/>
                          <a:ea typeface="微软雅黑" panose="020B0503020204020204" charset="-122"/>
                        </a:rPr>
                        <a:t>分，</a:t>
                      </a:r>
                      <a:r>
                        <a:rPr lang="zh-CN" altLang="en-US" sz="1600" spc="120" dirty="0">
                          <a:solidFill>
                            <a:schemeClr val="accent1">
                              <a:lumMod val="75000"/>
                            </a:schemeClr>
                          </a:solidFill>
                          <a:latin typeface="微软雅黑" panose="020B0503020204020204" charset="-122"/>
                          <a:ea typeface="微软雅黑" panose="020B0503020204020204" charset="-122"/>
                        </a:rPr>
                        <a:t>且保持24H以上</a:t>
                      </a:r>
                      <a:r>
                        <a:rPr lang="zh-CN" altLang="en-US" sz="1600" b="0" spc="120" dirty="0">
                          <a:solidFill>
                            <a:schemeClr val="accent1">
                              <a:lumMod val="75000"/>
                            </a:schemeClr>
                          </a:solidFill>
                          <a:latin typeface="微软雅黑" panose="020B0503020204020204" charset="-122"/>
                          <a:ea typeface="微软雅黑" panose="020B0503020204020204" charset="-122"/>
                        </a:rPr>
                        <a:t>。</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a:lnSpc>
                          <a:spcPct val="115000"/>
                        </a:lnSpc>
                        <a:buClrTx/>
                        <a:buSzTx/>
                        <a:buFontTx/>
                      </a:pPr>
                      <a:r>
                        <a:rPr lang="zh-CN" altLang="en-US" sz="1600" spc="120" dirty="0">
                          <a:solidFill>
                            <a:schemeClr val="accent1">
                              <a:lumMod val="75000"/>
                            </a:schemeClr>
                          </a:solidFill>
                          <a:latin typeface="微软雅黑" panose="020B0503020204020204" charset="-122"/>
                          <a:ea typeface="微软雅黑" panose="020B0503020204020204" charset="-122"/>
                          <a:sym typeface="+mn-ea"/>
                        </a:rPr>
                        <a:t>治疗5天、6天、7天咳嗽消失率分别为</a:t>
                      </a:r>
                      <a:r>
                        <a:rPr lang="zh-CN" altLang="en-US" sz="1600" b="1" spc="120" dirty="0">
                          <a:solidFill>
                            <a:srgbClr val="C00000"/>
                          </a:solidFill>
                          <a:latin typeface="微软雅黑" panose="020B0503020204020204" charset="-122"/>
                          <a:ea typeface="微软雅黑" panose="020B0503020204020204" charset="-122"/>
                          <a:sym typeface="+mn-ea"/>
                        </a:rPr>
                        <a:t>50.96%、62.84%、 73.95% 。</a:t>
                      </a:r>
                      <a:endParaRPr lang="zh-CN" altLang="en-US" sz="1600" b="0" dirty="0">
                        <a:solidFill>
                          <a:schemeClr val="accent1">
                            <a:lumMod val="75000"/>
                          </a:schemeClr>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a:lnSpc>
                          <a:spcPct val="115000"/>
                        </a:lnSpc>
                      </a:pPr>
                      <a:r>
                        <a:rPr lang="zh-CN" altLang="en-US" sz="1600" b="0" kern="1200" spc="120" dirty="0">
                          <a:solidFill>
                            <a:schemeClr val="accent1">
                              <a:lumMod val="75000"/>
                            </a:schemeClr>
                          </a:solidFill>
                          <a:latin typeface="微软雅黑" panose="020B0503020204020204" charset="-122"/>
                          <a:ea typeface="微软雅黑" panose="020B0503020204020204" charset="-122"/>
                          <a:cs typeface="+mn-cs"/>
                        </a:rPr>
                        <a:t>依从性</a:t>
                      </a:r>
                      <a:r>
                        <a:rPr lang="zh-CN" altLang="en-US" sz="1600" b="1" kern="1200" spc="120" dirty="0">
                          <a:solidFill>
                            <a:srgbClr val="C00000"/>
                          </a:solidFill>
                          <a:latin typeface="微软雅黑" panose="020B0503020204020204" charset="-122"/>
                          <a:ea typeface="微软雅黑" panose="020B0503020204020204" charset="-122"/>
                          <a:cs typeface="+mn-cs"/>
                        </a:rPr>
                        <a:t>96.55%</a:t>
                      </a:r>
                      <a:endParaRPr lang="zh-CN" altLang="en-US" sz="1600" b="0" kern="1200" spc="120" dirty="0">
                        <a:solidFill>
                          <a:schemeClr val="accent1">
                            <a:lumMod val="75000"/>
                          </a:schemeClr>
                        </a:solidFill>
                        <a:latin typeface="微软雅黑" panose="020B0503020204020204" charset="-122"/>
                        <a:ea typeface="微软雅黑" panose="020B050302020402020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87400">
                <a:tc>
                  <a:txBody>
                    <a:bodyPr/>
                    <a:lstStyle/>
                    <a:p>
                      <a:pPr indent="0" algn="just">
                        <a:lnSpc>
                          <a:spcPct val="130000"/>
                        </a:lnSpc>
                      </a:pPr>
                      <a:r>
                        <a:rPr lang="zh-CN" altLang="en-US" sz="1200" b="1" dirty="0">
                          <a:solidFill>
                            <a:schemeClr val="accent1">
                              <a:lumMod val="75000"/>
                            </a:schemeClr>
                          </a:solidFill>
                          <a:latin typeface="微软雅黑" panose="020B0503020204020204" charset="-122"/>
                          <a:ea typeface="微软雅黑" panose="020B0503020204020204" charset="-122"/>
                        </a:rPr>
                        <a:t>小儿肺热</a:t>
                      </a:r>
                      <a:endParaRPr lang="zh-CN" altLang="en-US" sz="1200" b="1" dirty="0">
                        <a:solidFill>
                          <a:schemeClr val="accent1">
                            <a:lumMod val="75000"/>
                          </a:schemeClr>
                        </a:solidFill>
                        <a:latin typeface="微软雅黑" panose="020B0503020204020204" charset="-122"/>
                        <a:ea typeface="微软雅黑" panose="020B0503020204020204" charset="-122"/>
                      </a:endParaRPr>
                    </a:p>
                    <a:p>
                      <a:pPr indent="0" algn="just">
                        <a:lnSpc>
                          <a:spcPct val="130000"/>
                        </a:lnSpc>
                      </a:pPr>
                      <a:r>
                        <a:rPr lang="zh-CN" altLang="en-US" sz="1200" b="1" dirty="0">
                          <a:solidFill>
                            <a:schemeClr val="accent1">
                              <a:lumMod val="75000"/>
                            </a:schemeClr>
                          </a:solidFill>
                          <a:latin typeface="微软雅黑" panose="020B0503020204020204" charset="-122"/>
                          <a:ea typeface="微软雅黑" panose="020B0503020204020204" charset="-122"/>
                        </a:rPr>
                        <a:t>清颗粒</a:t>
                      </a:r>
                      <a:endParaRPr lang="zh-CN" altLang="en-US" sz="1200" b="1"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indent="0" algn="just" defTabSz="914400" rtl="0" fontAlgn="auto">
                        <a:lnSpc>
                          <a:spcPct val="115000"/>
                        </a:lnSpc>
                        <a:spcBef>
                          <a:spcPts val="0"/>
                        </a:spcBef>
                        <a:spcAft>
                          <a:spcPts val="0"/>
                        </a:spcAft>
                        <a:buClrTx/>
                        <a:buSzTx/>
                        <a:buFontTx/>
                        <a:buNone/>
                        <a:defRPr/>
                      </a:pPr>
                      <a:r>
                        <a:rPr lang="zh-CN" altLang="en-US" sz="1600" b="0" dirty="0">
                          <a:solidFill>
                            <a:schemeClr val="accent1">
                              <a:lumMod val="75000"/>
                            </a:schemeClr>
                          </a:solidFill>
                          <a:latin typeface="微软雅黑" panose="020B0503020204020204" charset="-122"/>
                          <a:ea typeface="微软雅黑" panose="020B0503020204020204" charset="-122"/>
                        </a:rPr>
                        <a:t>天津中医药大学一附院</a:t>
                      </a:r>
                      <a:endParaRPr lang="zh-CN" altLang="en-US" sz="1600" b="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lvl="0" indent="0" algn="just" defTabSz="914400" rtl="0" fontAlgn="auto">
                        <a:lnSpc>
                          <a:spcPct val="115000"/>
                        </a:lnSpc>
                        <a:spcBef>
                          <a:spcPts val="0"/>
                        </a:spcBef>
                        <a:spcAft>
                          <a:spcPts val="0"/>
                        </a:spcAft>
                        <a:buClrTx/>
                        <a:buSzTx/>
                        <a:buFontTx/>
                        <a:buNone/>
                        <a:defRPr/>
                      </a:pPr>
                      <a:r>
                        <a:rPr lang="zh-CN" altLang="en-US" sz="1600" b="0" spc="120" dirty="0">
                          <a:solidFill>
                            <a:schemeClr val="accent1">
                              <a:lumMod val="75000"/>
                            </a:schemeClr>
                          </a:solidFill>
                          <a:latin typeface="微软雅黑" panose="020B0503020204020204" charset="-122"/>
                          <a:ea typeface="微软雅黑" panose="020B0503020204020204" charset="-122"/>
                        </a:rPr>
                        <a:t>随机</a:t>
                      </a:r>
                      <a:r>
                        <a:rPr lang="zh-CN" altLang="en-US" sz="1600" spc="120" dirty="0">
                          <a:solidFill>
                            <a:schemeClr val="accent1">
                              <a:lumMod val="75000"/>
                            </a:schemeClr>
                          </a:solidFill>
                          <a:latin typeface="微软雅黑" panose="020B0503020204020204" charset="-122"/>
                          <a:ea typeface="微软雅黑" panose="020B0503020204020204" charset="-122"/>
                          <a:sym typeface="+mn-ea"/>
                        </a:rPr>
                        <a:t>双盲</a:t>
                      </a:r>
                      <a:endParaRPr lang="zh-CN" altLang="en-US" sz="1600" spc="120" dirty="0">
                        <a:solidFill>
                          <a:schemeClr val="accent1">
                            <a:lumMod val="75000"/>
                          </a:schemeClr>
                        </a:solidFill>
                        <a:latin typeface="微软雅黑" panose="020B0503020204020204" charset="-122"/>
                        <a:ea typeface="微软雅黑" panose="020B0503020204020204" charset="-122"/>
                        <a:sym typeface="+mn-ea"/>
                      </a:endParaRPr>
                    </a:p>
                    <a:p>
                      <a:pPr marR="0" lvl="0" indent="0" algn="just" defTabSz="914400" rtl="0" fontAlgn="auto">
                        <a:lnSpc>
                          <a:spcPct val="115000"/>
                        </a:lnSpc>
                        <a:spcBef>
                          <a:spcPts val="0"/>
                        </a:spcBef>
                        <a:spcAft>
                          <a:spcPts val="0"/>
                        </a:spcAft>
                        <a:buClrTx/>
                        <a:buSzTx/>
                        <a:buFontTx/>
                        <a:buNone/>
                        <a:defRPr/>
                      </a:pPr>
                      <a:r>
                        <a:rPr lang="zh-CN" altLang="en-US" sz="1600" b="0" spc="120" dirty="0">
                          <a:solidFill>
                            <a:schemeClr val="accent1">
                              <a:lumMod val="75000"/>
                            </a:schemeClr>
                          </a:solidFill>
                          <a:latin typeface="微软雅黑" panose="020B0503020204020204" charset="-122"/>
                          <a:ea typeface="微软雅黑" panose="020B0503020204020204" charset="-122"/>
                        </a:rPr>
                        <a:t>阳性药对照</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lvl="0" indent="0" algn="just" defTabSz="914400" rtl="0" fontAlgn="auto">
                        <a:lnSpc>
                          <a:spcPct val="115000"/>
                        </a:lnSpc>
                        <a:spcBef>
                          <a:spcPts val="0"/>
                        </a:spcBef>
                        <a:spcAft>
                          <a:spcPts val="0"/>
                        </a:spcAft>
                        <a:buClrTx/>
                        <a:buSzTx/>
                        <a:buFontTx/>
                        <a:buNone/>
                        <a:defRPr/>
                      </a:pPr>
                      <a:r>
                        <a:rPr lang="zh-CN" altLang="en-US" sz="1600" b="1" spc="120" dirty="0">
                          <a:solidFill>
                            <a:schemeClr val="accent1">
                              <a:lumMod val="75000"/>
                            </a:schemeClr>
                          </a:solidFill>
                          <a:latin typeface="微软雅黑" panose="020B0503020204020204" charset="-122"/>
                          <a:ea typeface="微软雅黑" panose="020B0503020204020204" charset="-122"/>
                        </a:rPr>
                        <a:t>临床痊愈</a:t>
                      </a:r>
                      <a:r>
                        <a:rPr lang="zh-CN" altLang="en-US" sz="1600" b="0" spc="120" dirty="0">
                          <a:solidFill>
                            <a:schemeClr val="accent1">
                              <a:lumMod val="75000"/>
                            </a:schemeClr>
                          </a:solidFill>
                          <a:latin typeface="微软雅黑" panose="020B0503020204020204" charset="-122"/>
                          <a:ea typeface="微软雅黑" panose="020B0503020204020204" charset="-122"/>
                        </a:rPr>
                        <a:t>定义</a:t>
                      </a:r>
                      <a:r>
                        <a:rPr lang="en-US" altLang="zh-CN" sz="1600" b="0" spc="120" dirty="0">
                          <a:solidFill>
                            <a:schemeClr val="accent1">
                              <a:lumMod val="75000"/>
                            </a:schemeClr>
                          </a:solidFill>
                          <a:latin typeface="微软雅黑" panose="020B0503020204020204" charset="-122"/>
                          <a:ea typeface="微软雅黑" panose="020B0503020204020204" charset="-122"/>
                        </a:rPr>
                        <a:t>: </a:t>
                      </a:r>
                      <a:r>
                        <a:rPr lang="zh-CN" altLang="en-US" sz="1600" b="0" spc="120" dirty="0">
                          <a:solidFill>
                            <a:schemeClr val="accent1">
                              <a:lumMod val="75000"/>
                            </a:schemeClr>
                          </a:solidFill>
                          <a:latin typeface="微软雅黑" panose="020B0503020204020204" charset="-122"/>
                          <a:ea typeface="微软雅黑" panose="020B0503020204020204" charset="-122"/>
                        </a:rPr>
                        <a:t>咳嗽、咯痰消失，其他临床症状消失或明显好转。</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fontAlgn="auto">
                        <a:lnSpc>
                          <a:spcPct val="115000"/>
                        </a:lnSpc>
                        <a:buClrTx/>
                        <a:buSzTx/>
                        <a:buFontTx/>
                      </a:pPr>
                      <a:r>
                        <a:rPr lang="zh-CN" altLang="en-US" sz="1600" spc="120" dirty="0">
                          <a:solidFill>
                            <a:schemeClr val="accent1">
                              <a:lumMod val="75000"/>
                            </a:schemeClr>
                          </a:solidFill>
                          <a:latin typeface="微软雅黑" panose="020B0503020204020204" charset="-122"/>
                          <a:ea typeface="微软雅黑" panose="020B0503020204020204" charset="-122"/>
                          <a:sym typeface="+mn-ea"/>
                        </a:rPr>
                        <a:t>治疗5天痊愈率为33.76%</a:t>
                      </a:r>
                      <a:endParaRPr lang="zh-CN" altLang="en-US" sz="1600" b="0" spc="120" dirty="0">
                        <a:solidFill>
                          <a:schemeClr val="accent1">
                            <a:lumMod val="75000"/>
                          </a:schemeClr>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fontAlgn="auto">
                        <a:lnSpc>
                          <a:spcPct val="115000"/>
                        </a:lnSpc>
                      </a:pPr>
                      <a:r>
                        <a:rPr lang="zh-CN" altLang="en-US" sz="1600" b="0" kern="1200" spc="120" dirty="0">
                          <a:solidFill>
                            <a:schemeClr val="accent1">
                              <a:lumMod val="75000"/>
                            </a:schemeClr>
                          </a:solidFill>
                          <a:latin typeface="微软雅黑" panose="020B0503020204020204" charset="-122"/>
                          <a:ea typeface="微软雅黑" panose="020B0503020204020204" charset="-122"/>
                          <a:cs typeface="+mn-cs"/>
                        </a:rPr>
                        <a:t>未查见相关数据</a:t>
                      </a:r>
                      <a:endParaRPr lang="zh-CN" altLang="en-US" sz="1600" b="0" kern="1200" spc="120" dirty="0">
                        <a:solidFill>
                          <a:schemeClr val="accent1">
                            <a:lumMod val="75000"/>
                          </a:schemeClr>
                        </a:solidFill>
                        <a:latin typeface="微软雅黑" panose="020B0503020204020204" charset="-122"/>
                        <a:ea typeface="微软雅黑" panose="020B050302020402020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69695">
                <a:tc>
                  <a:txBody>
                    <a:bodyPr/>
                    <a:lstStyle/>
                    <a:p>
                      <a:pPr indent="0" algn="just">
                        <a:lnSpc>
                          <a:spcPct val="130000"/>
                        </a:lnSpc>
                        <a:buNone/>
                      </a:pPr>
                      <a:r>
                        <a:rPr lang="zh-CN" altLang="en-US" sz="1600" b="1" dirty="0">
                          <a:solidFill>
                            <a:srgbClr val="C00000"/>
                          </a:solidFill>
                          <a:latin typeface="微软雅黑" panose="020B0503020204020204" charset="-122"/>
                          <a:ea typeface="微软雅黑" panose="020B0503020204020204" charset="-122"/>
                          <a:sym typeface="+mn-ea"/>
                        </a:rPr>
                        <a:t>两者</a:t>
                      </a:r>
                      <a:endParaRPr lang="zh-CN" altLang="en-US" sz="1600" b="1" dirty="0">
                        <a:solidFill>
                          <a:srgbClr val="C00000"/>
                        </a:solidFill>
                        <a:latin typeface="微软雅黑" panose="020B0503020204020204" charset="-122"/>
                        <a:ea typeface="微软雅黑" panose="020B0503020204020204" charset="-122"/>
                        <a:sym typeface="+mn-ea"/>
                      </a:endParaRPr>
                    </a:p>
                    <a:p>
                      <a:pPr indent="0" algn="just">
                        <a:lnSpc>
                          <a:spcPct val="130000"/>
                        </a:lnSpc>
                        <a:buNone/>
                      </a:pPr>
                      <a:r>
                        <a:rPr lang="zh-CN" altLang="en-US" sz="1600" b="1" dirty="0">
                          <a:solidFill>
                            <a:srgbClr val="C00000"/>
                          </a:solidFill>
                          <a:latin typeface="微软雅黑" panose="020B0503020204020204" charset="-122"/>
                          <a:ea typeface="微软雅黑" panose="020B0503020204020204" charset="-122"/>
                          <a:sym typeface="+mn-ea"/>
                        </a:rPr>
                        <a:t>比较</a:t>
                      </a:r>
                      <a:endParaRPr lang="zh-CN" altLang="en-US" sz="1600" b="1" dirty="0">
                        <a:solidFill>
                          <a:srgbClr val="C00000"/>
                        </a:solidFill>
                        <a:latin typeface="微软雅黑" panose="020B0503020204020204" charset="-122"/>
                        <a:ea typeface="微软雅黑" panose="020B0503020204020204" charset="-122"/>
                        <a:sym typeface="+mn-ea"/>
                      </a:endParaRPr>
                    </a:p>
                    <a:p>
                      <a:pPr indent="0" algn="just">
                        <a:lnSpc>
                          <a:spcPct val="130000"/>
                        </a:lnSpc>
                        <a:buNone/>
                      </a:pPr>
                      <a:r>
                        <a:rPr lang="zh-CN" altLang="en-US" sz="1600" b="1" dirty="0">
                          <a:solidFill>
                            <a:srgbClr val="C00000"/>
                          </a:solidFill>
                          <a:latin typeface="微软雅黑" panose="020B0503020204020204" charset="-122"/>
                          <a:ea typeface="微软雅黑" panose="020B0503020204020204" charset="-122"/>
                          <a:sym typeface="+mn-ea"/>
                        </a:rPr>
                        <a:t>优势</a:t>
                      </a:r>
                      <a:endParaRPr lang="zh-CN" altLang="en-US" sz="1600" b="1" dirty="0">
                        <a:solidFill>
                          <a:srgbClr val="C00000"/>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indent="0" algn="just" defTabSz="914400" rtl="0" fontAlgn="auto">
                        <a:lnSpc>
                          <a:spcPct val="115000"/>
                        </a:lnSpc>
                        <a:spcBef>
                          <a:spcPts val="0"/>
                        </a:spcBef>
                        <a:spcAft>
                          <a:spcPts val="0"/>
                        </a:spcAft>
                        <a:buClrTx/>
                        <a:buSzTx/>
                        <a:buFontTx/>
                        <a:buNone/>
                        <a:defRPr/>
                      </a:pPr>
                      <a:r>
                        <a:rPr lang="zh-CN" altLang="en-US" sz="1600" b="0" dirty="0">
                          <a:solidFill>
                            <a:schemeClr val="accent1">
                              <a:lumMod val="75000"/>
                            </a:schemeClr>
                          </a:solidFill>
                          <a:latin typeface="微软雅黑" panose="020B0503020204020204" charset="-122"/>
                          <a:ea typeface="微软雅黑" panose="020B0503020204020204" charset="-122"/>
                        </a:rPr>
                        <a:t>申报药临床牵头单位是</a:t>
                      </a:r>
                      <a:r>
                        <a:rPr lang="zh-CN" altLang="en-US" sz="1600" b="1" spc="120" dirty="0">
                          <a:solidFill>
                            <a:srgbClr val="C00000"/>
                          </a:solidFill>
                          <a:latin typeface="微软雅黑" panose="020B0503020204020204" charset="-122"/>
                          <a:ea typeface="微软雅黑" panose="020B0503020204020204" charset="-122"/>
                        </a:rPr>
                        <a:t>国家儿童医学中心</a:t>
                      </a:r>
                      <a:r>
                        <a:rPr lang="zh-CN" altLang="en-US" sz="1600" b="0" dirty="0">
                          <a:solidFill>
                            <a:schemeClr val="accent1">
                              <a:lumMod val="75000"/>
                            </a:schemeClr>
                          </a:solidFill>
                          <a:latin typeface="微软雅黑" panose="020B0503020204020204" charset="-122"/>
                          <a:ea typeface="微软雅黑" panose="020B0503020204020204" charset="-122"/>
                        </a:rPr>
                        <a:t>；牵头人是</a:t>
                      </a:r>
                      <a:r>
                        <a:rPr lang="zh-CN" altLang="en-US" sz="1600" b="1" spc="120" dirty="0">
                          <a:solidFill>
                            <a:srgbClr val="C00000"/>
                          </a:solidFill>
                          <a:latin typeface="微软雅黑" panose="020B0503020204020204" charset="-122"/>
                          <a:ea typeface="微软雅黑" panose="020B0503020204020204" charset="-122"/>
                        </a:rPr>
                        <a:t>全国学组组长；</a:t>
                      </a:r>
                      <a:endParaRPr lang="zh-CN" altLang="en-US" sz="1600" b="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lvl="0" indent="0" algn="just" defTabSz="914400" rtl="0" fontAlgn="auto">
                        <a:lnSpc>
                          <a:spcPct val="115000"/>
                        </a:lnSpc>
                        <a:spcBef>
                          <a:spcPts val="0"/>
                        </a:spcBef>
                        <a:spcAft>
                          <a:spcPts val="0"/>
                        </a:spcAft>
                        <a:buClrTx/>
                        <a:buSzTx/>
                        <a:buFontTx/>
                        <a:buNone/>
                        <a:defRPr/>
                      </a:pPr>
                      <a:r>
                        <a:rPr lang="en-US" altLang="zh-CN" sz="160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CDE</a:t>
                      </a:r>
                      <a:r>
                        <a:rPr lang="zh-CN" altLang="en-US" sz="160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明确：</a:t>
                      </a:r>
                      <a:endParaRPr lang="zh-CN" altLang="en-US" sz="160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a:p>
                      <a:pPr marR="0" lvl="0" indent="0" algn="just" defTabSz="914400" rtl="0" fontAlgn="auto">
                        <a:lnSpc>
                          <a:spcPct val="115000"/>
                        </a:lnSpc>
                        <a:spcBef>
                          <a:spcPts val="0"/>
                        </a:spcBef>
                        <a:spcAft>
                          <a:spcPts val="0"/>
                        </a:spcAft>
                        <a:buClrTx/>
                        <a:buSzTx/>
                        <a:buFontTx/>
                        <a:buNone/>
                        <a:defRPr/>
                      </a:pPr>
                      <a:r>
                        <a:rPr lang="zh-CN" altLang="en-US" sz="160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证候类中药新药临床研究，</a:t>
                      </a:r>
                      <a:r>
                        <a:rPr lang="zh-CN" altLang="en-US" sz="1600" b="1" spc="120" dirty="0">
                          <a:solidFill>
                            <a:srgbClr val="C00000"/>
                          </a:solidFill>
                          <a:latin typeface="微软雅黑" panose="020B0503020204020204" charset="-122"/>
                          <a:ea typeface="微软雅黑" panose="020B0503020204020204" charset="-122"/>
                          <a:sym typeface="+mn-ea"/>
                        </a:rPr>
                        <a:t>对照药宜首选安慰剂。</a:t>
                      </a:r>
                      <a:endParaRPr lang="zh-CN" altLang="en-US" sz="1600" b="0" spc="120" dirty="0">
                        <a:solidFill>
                          <a:srgbClr val="C00000"/>
                        </a:solidFill>
                        <a:latin typeface="微软雅黑" panose="020B0503020204020204" charset="-122"/>
                        <a:ea typeface="微软雅黑" panose="020B0503020204020204" charset="-122"/>
                        <a:cs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0" lvl="0" indent="0" algn="just" defTabSz="914400" rtl="0" fontAlgn="auto">
                        <a:lnSpc>
                          <a:spcPct val="115000"/>
                        </a:lnSpc>
                        <a:spcBef>
                          <a:spcPts val="0"/>
                        </a:spcBef>
                        <a:spcAft>
                          <a:spcPts val="0"/>
                        </a:spcAft>
                        <a:buClrTx/>
                        <a:buSzTx/>
                        <a:buFontTx/>
                        <a:buNone/>
                        <a:defRPr/>
                      </a:pPr>
                      <a:r>
                        <a:rPr lang="en-US" altLang="zh-CN" sz="1600" b="0" spc="120" dirty="0">
                          <a:solidFill>
                            <a:schemeClr val="accent1">
                              <a:lumMod val="75000"/>
                            </a:schemeClr>
                          </a:solidFill>
                          <a:latin typeface="微软雅黑" panose="020B0503020204020204" charset="-122"/>
                          <a:ea typeface="微软雅黑" panose="020B0503020204020204" charset="-122"/>
                        </a:rPr>
                        <a:t>1. </a:t>
                      </a:r>
                      <a:r>
                        <a:rPr lang="zh-CN" altLang="en-US" sz="1600" b="0" spc="120" dirty="0">
                          <a:solidFill>
                            <a:schemeClr val="accent1">
                              <a:lumMod val="75000"/>
                            </a:schemeClr>
                          </a:solidFill>
                          <a:latin typeface="微软雅黑" panose="020B0503020204020204" charset="-122"/>
                          <a:ea typeface="微软雅黑" panose="020B0503020204020204" charset="-122"/>
                        </a:rPr>
                        <a:t>申报药</a:t>
                      </a:r>
                      <a:r>
                        <a:rPr lang="zh-CN" altLang="en-US" sz="1600" spc="120" dirty="0">
                          <a:solidFill>
                            <a:srgbClr val="C00000"/>
                          </a:solidFill>
                          <a:latin typeface="微软雅黑" panose="020B0503020204020204" charset="-122"/>
                          <a:ea typeface="微软雅黑" panose="020B0503020204020204" charset="-122"/>
                          <a:sym typeface="+mn-ea"/>
                        </a:rPr>
                        <a:t>指标</a:t>
                      </a:r>
                      <a:r>
                        <a:rPr lang="zh-CN" altLang="en-US" sz="1600" b="1" spc="120" dirty="0">
                          <a:solidFill>
                            <a:srgbClr val="C00000"/>
                          </a:solidFill>
                          <a:latin typeface="微软雅黑" panose="020B0503020204020204" charset="-122"/>
                          <a:ea typeface="微软雅黑" panose="020B0503020204020204" charset="-122"/>
                        </a:rPr>
                        <a:t>完全按国家技术指南规定设置</a:t>
                      </a:r>
                      <a:r>
                        <a:rPr lang="zh-CN" altLang="en-US" sz="1600" b="0" spc="120" dirty="0">
                          <a:solidFill>
                            <a:schemeClr val="accent1">
                              <a:lumMod val="75000"/>
                            </a:schemeClr>
                          </a:solidFill>
                          <a:latin typeface="微软雅黑" panose="020B0503020204020204" charset="-122"/>
                          <a:ea typeface="微软雅黑" panose="020B0503020204020204" charset="-122"/>
                        </a:rPr>
                        <a:t>。</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p>
                      <a:pPr marR="0" lvl="0" indent="0" algn="just" defTabSz="914400" rtl="0" fontAlgn="auto">
                        <a:lnSpc>
                          <a:spcPct val="115000"/>
                        </a:lnSpc>
                        <a:spcBef>
                          <a:spcPts val="0"/>
                        </a:spcBef>
                        <a:spcAft>
                          <a:spcPts val="0"/>
                        </a:spcAft>
                        <a:buClrTx/>
                        <a:buSzTx/>
                        <a:buFontTx/>
                        <a:buNone/>
                        <a:defRPr/>
                      </a:pPr>
                      <a:r>
                        <a:rPr lang="en-US" altLang="zh-CN" sz="1600" b="0" spc="120" dirty="0">
                          <a:solidFill>
                            <a:schemeClr val="accent1">
                              <a:lumMod val="75000"/>
                            </a:schemeClr>
                          </a:solidFill>
                          <a:latin typeface="微软雅黑" panose="020B0503020204020204" charset="-122"/>
                          <a:ea typeface="微软雅黑" panose="020B0503020204020204" charset="-122"/>
                        </a:rPr>
                        <a:t>2. </a:t>
                      </a:r>
                      <a:r>
                        <a:rPr lang="zh-CN" altLang="en-US" sz="1600" b="0" spc="120" dirty="0">
                          <a:solidFill>
                            <a:schemeClr val="accent1">
                              <a:lumMod val="75000"/>
                            </a:schemeClr>
                          </a:solidFill>
                          <a:latin typeface="微软雅黑" panose="020B0503020204020204" charset="-122"/>
                          <a:ea typeface="微软雅黑" panose="020B0503020204020204" charset="-122"/>
                        </a:rPr>
                        <a:t>指标</a:t>
                      </a:r>
                      <a:r>
                        <a:rPr lang="zh-CN" altLang="en-US" sz="1600" b="1" spc="120" dirty="0">
                          <a:solidFill>
                            <a:srgbClr val="C00000"/>
                          </a:solidFill>
                          <a:latin typeface="微软雅黑" panose="020B0503020204020204" charset="-122"/>
                          <a:ea typeface="微软雅黑" panose="020B0503020204020204" charset="-122"/>
                        </a:rPr>
                        <a:t>更量化、客观，且经24小时观察检验</a:t>
                      </a:r>
                      <a:r>
                        <a:rPr lang="zh-CN" altLang="en-US" sz="1600" b="0" spc="120" dirty="0">
                          <a:solidFill>
                            <a:schemeClr val="accent1">
                              <a:lumMod val="75000"/>
                            </a:schemeClr>
                          </a:solidFill>
                          <a:latin typeface="微软雅黑" panose="020B0503020204020204" charset="-122"/>
                          <a:ea typeface="微软雅黑" panose="020B0503020204020204" charset="-122"/>
                        </a:rPr>
                        <a:t>，减少主观因素所致差异。</a:t>
                      </a:r>
                      <a:endParaRPr lang="zh-CN" altLang="en-US" sz="1600" b="0" spc="120" dirty="0">
                        <a:solidFill>
                          <a:schemeClr val="accent1">
                            <a:lumMod val="75000"/>
                          </a:schemeClr>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fontAlgn="auto">
                        <a:lnSpc>
                          <a:spcPct val="115000"/>
                        </a:lnSpc>
                        <a:buNone/>
                      </a:pPr>
                      <a:r>
                        <a:rPr lang="en-US" altLang="zh-CN" sz="1600" b="0" dirty="0">
                          <a:solidFill>
                            <a:schemeClr val="accent1">
                              <a:lumMod val="75000"/>
                            </a:schemeClr>
                          </a:solidFill>
                          <a:latin typeface="微软雅黑" panose="020B0503020204020204" charset="-122"/>
                          <a:ea typeface="微软雅黑" panose="020B0503020204020204" charset="-122"/>
                        </a:rPr>
                        <a:t>1. </a:t>
                      </a:r>
                      <a:r>
                        <a:rPr lang="zh-CN" altLang="en-US" sz="1600" b="0" dirty="0">
                          <a:solidFill>
                            <a:schemeClr val="accent1">
                              <a:lumMod val="75000"/>
                            </a:schemeClr>
                          </a:solidFill>
                          <a:latin typeface="微软雅黑" panose="020B0503020204020204" charset="-122"/>
                          <a:ea typeface="微软雅黑" panose="020B0503020204020204" charset="-122"/>
                        </a:rPr>
                        <a:t>申报药</a:t>
                      </a:r>
                      <a:r>
                        <a:rPr lang="zh-CN" altLang="en-US" sz="1600" b="1" spc="120" dirty="0">
                          <a:solidFill>
                            <a:srgbClr val="C00000"/>
                          </a:solidFill>
                          <a:latin typeface="微软雅黑" panose="020B0503020204020204" charset="-122"/>
                          <a:ea typeface="微软雅黑" panose="020B0503020204020204" charset="-122"/>
                        </a:rPr>
                        <a:t>临床疗效更好</a:t>
                      </a:r>
                      <a:r>
                        <a:rPr lang="zh-CN" altLang="en-US" sz="1600" b="0" dirty="0">
                          <a:solidFill>
                            <a:schemeClr val="accent1">
                              <a:lumMod val="75000"/>
                            </a:schemeClr>
                          </a:solidFill>
                          <a:latin typeface="微软雅黑" panose="020B0503020204020204" charset="-122"/>
                          <a:ea typeface="微软雅黑" panose="020B0503020204020204" charset="-122"/>
                        </a:rPr>
                        <a:t>；</a:t>
                      </a:r>
                      <a:endParaRPr lang="zh-CN" altLang="en-US" sz="1600" b="0" dirty="0">
                        <a:solidFill>
                          <a:schemeClr val="accent1">
                            <a:lumMod val="75000"/>
                          </a:schemeClr>
                        </a:solidFill>
                        <a:latin typeface="微软雅黑" panose="020B0503020204020204" charset="-122"/>
                        <a:ea typeface="微软雅黑" panose="020B0503020204020204" charset="-122"/>
                      </a:endParaRPr>
                    </a:p>
                    <a:p>
                      <a:pPr indent="0" algn="just" fontAlgn="auto">
                        <a:lnSpc>
                          <a:spcPct val="115000"/>
                        </a:lnSpc>
                        <a:buNone/>
                      </a:pPr>
                      <a:r>
                        <a:rPr lang="en-US" altLang="zh-CN" sz="1600" b="0" dirty="0">
                          <a:solidFill>
                            <a:schemeClr val="accent1">
                              <a:lumMod val="50000"/>
                            </a:schemeClr>
                          </a:solidFill>
                          <a:latin typeface="微软雅黑" panose="020B0503020204020204" charset="-122"/>
                          <a:ea typeface="微软雅黑" panose="020B0503020204020204" charset="-122"/>
                        </a:rPr>
                        <a:t>2. </a:t>
                      </a:r>
                      <a:r>
                        <a:rPr lang="zh-CN" altLang="en-US" sz="1600" dirty="0">
                          <a:solidFill>
                            <a:schemeClr val="accent1">
                              <a:lumMod val="75000"/>
                            </a:schemeClr>
                          </a:solidFill>
                          <a:latin typeface="微软雅黑" panose="020B0503020204020204" charset="-122"/>
                          <a:ea typeface="微软雅黑" panose="020B0503020204020204" charset="-122"/>
                          <a:sym typeface="+mn-ea"/>
                        </a:rPr>
                        <a:t>申报药</a:t>
                      </a:r>
                      <a:r>
                        <a:rPr lang="zh-CN" altLang="en-US" sz="1600" b="1" spc="120" dirty="0">
                          <a:solidFill>
                            <a:srgbClr val="C00000"/>
                          </a:solidFill>
                          <a:latin typeface="微软雅黑" panose="020B0503020204020204" charset="-122"/>
                          <a:ea typeface="微软雅黑" panose="020B0503020204020204" charset="-122"/>
                        </a:rPr>
                        <a:t>对夜间咳嗽疗效更具优势</a:t>
                      </a:r>
                      <a:r>
                        <a:rPr lang="zh-CN" altLang="en-US" sz="1600" b="0" dirty="0">
                          <a:solidFill>
                            <a:srgbClr val="C00000"/>
                          </a:solidFill>
                          <a:latin typeface="微软雅黑" panose="020B0503020204020204" charset="-122"/>
                          <a:ea typeface="微软雅黑" panose="020B0503020204020204" charset="-122"/>
                        </a:rPr>
                        <a:t>，</a:t>
                      </a:r>
                      <a:r>
                        <a:rPr lang="zh-CN" altLang="en-US" sz="1600" b="0" dirty="0">
                          <a:solidFill>
                            <a:schemeClr val="accent1">
                              <a:lumMod val="50000"/>
                            </a:schemeClr>
                          </a:solidFill>
                          <a:latin typeface="微软雅黑" panose="020B0503020204020204" charset="-122"/>
                          <a:ea typeface="微软雅黑" panose="020B0503020204020204" charset="-122"/>
                        </a:rPr>
                        <a:t>是目前</a:t>
                      </a:r>
                      <a:r>
                        <a:rPr lang="zh-CN" altLang="en-US" sz="1600" b="1" spc="120" dirty="0">
                          <a:solidFill>
                            <a:srgbClr val="C00000"/>
                          </a:solidFill>
                          <a:latin typeface="微软雅黑" panose="020B0503020204020204" charset="-122"/>
                          <a:ea typeface="微软雅黑" panose="020B0503020204020204" charset="-122"/>
                        </a:rPr>
                        <a:t>唯一有此数据的儿童用药。</a:t>
                      </a:r>
                      <a:endParaRPr lang="zh-CN" altLang="en-US" sz="1600" b="0" dirty="0">
                        <a:solidFill>
                          <a:schemeClr val="accent1">
                            <a:lumMod val="75000"/>
                          </a:schemeClr>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just" fontAlgn="auto">
                        <a:lnSpc>
                          <a:spcPct val="115000"/>
                        </a:lnSpc>
                        <a:buNone/>
                      </a:pPr>
                      <a:r>
                        <a:rPr lang="zh-CN" altLang="en-US" sz="1600" b="0" kern="1200" spc="120" dirty="0">
                          <a:solidFill>
                            <a:schemeClr val="accent1">
                              <a:lumMod val="75000"/>
                            </a:schemeClr>
                          </a:solidFill>
                          <a:latin typeface="微软雅黑" panose="020B0503020204020204" charset="-122"/>
                          <a:ea typeface="微软雅黑" panose="020B0503020204020204" charset="-122"/>
                          <a:cs typeface="+mn-cs"/>
                          <a:sym typeface="+mn-ea"/>
                        </a:rPr>
                        <a:t>申报药</a:t>
                      </a:r>
                      <a:r>
                        <a:rPr lang="zh-CN" altLang="en-US" sz="1600" b="1" kern="1200" spc="120" dirty="0">
                          <a:solidFill>
                            <a:srgbClr val="C00000"/>
                          </a:solidFill>
                          <a:latin typeface="微软雅黑" panose="020B0503020204020204" charset="-122"/>
                          <a:ea typeface="微软雅黑" panose="020B0503020204020204" charset="-122"/>
                          <a:cs typeface="+mn-cs"/>
                          <a:sym typeface="+mn-ea"/>
                        </a:rPr>
                        <a:t>依从性高</a:t>
                      </a:r>
                      <a:r>
                        <a:rPr lang="zh-CN" altLang="en-US" sz="1600" b="0" kern="1200" spc="120" dirty="0">
                          <a:solidFill>
                            <a:schemeClr val="accent1">
                              <a:lumMod val="75000"/>
                            </a:schemeClr>
                          </a:solidFill>
                          <a:latin typeface="微软雅黑" panose="020B0503020204020204" charset="-122"/>
                          <a:ea typeface="微软雅黑" panose="020B0503020204020204" charset="-122"/>
                          <a:cs typeface="+mn-cs"/>
                        </a:rPr>
                        <a:t>，临床应用</a:t>
                      </a:r>
                      <a:r>
                        <a:rPr lang="zh-CN" altLang="en-US" sz="1600" b="1" spc="120" dirty="0">
                          <a:solidFill>
                            <a:srgbClr val="C00000"/>
                          </a:solidFill>
                          <a:latin typeface="微软雅黑" panose="020B0503020204020204" charset="-122"/>
                          <a:ea typeface="微软雅黑" panose="020B0503020204020204" charset="-122"/>
                          <a:sym typeface="+mn-ea"/>
                        </a:rPr>
                        <a:t>口感好</a:t>
                      </a:r>
                      <a:r>
                        <a:rPr lang="zh-CN" altLang="en-US" sz="1600" spc="120" dirty="0">
                          <a:solidFill>
                            <a:schemeClr val="accent1">
                              <a:lumMod val="75000"/>
                            </a:schemeClr>
                          </a:solidFill>
                          <a:latin typeface="微软雅黑" panose="020B0503020204020204" charset="-122"/>
                          <a:ea typeface="微软雅黑" panose="020B0503020204020204" charset="-122"/>
                          <a:sym typeface="+mn-ea"/>
                        </a:rPr>
                        <a:t>，儿童接受度高。</a:t>
                      </a:r>
                      <a:endParaRPr lang="zh-CN" altLang="en-US" sz="1600" b="0" kern="1200" spc="120" dirty="0">
                        <a:solidFill>
                          <a:schemeClr val="accent1">
                            <a:lumMod val="75000"/>
                          </a:schemeClr>
                        </a:solidFill>
                        <a:latin typeface="微软雅黑" panose="020B0503020204020204" charset="-122"/>
                        <a:ea typeface="微软雅黑" panose="020B050302020402020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75360">
                <a:tc>
                  <a:txBody>
                    <a:bodyPr/>
                    <a:lstStyle/>
                    <a:p>
                      <a:pPr indent="0" algn="just">
                        <a:lnSpc>
                          <a:spcPct val="130000"/>
                        </a:lnSpc>
                        <a:buNone/>
                      </a:pPr>
                      <a:r>
                        <a:rPr lang="zh-CN" altLang="en-US" sz="1600" b="1" dirty="0">
                          <a:solidFill>
                            <a:srgbClr val="C00000"/>
                          </a:solidFill>
                          <a:latin typeface="微软雅黑" panose="020B0503020204020204" charset="-122"/>
                          <a:ea typeface="微软雅黑" panose="020B0503020204020204" charset="-122"/>
                          <a:sym typeface="+mn-ea"/>
                        </a:rPr>
                        <a:t>川贝</a:t>
                      </a:r>
                      <a:endParaRPr lang="zh-CN" altLang="en-US" sz="1600" b="1" dirty="0">
                        <a:solidFill>
                          <a:srgbClr val="C00000"/>
                        </a:solidFill>
                        <a:latin typeface="微软雅黑" panose="020B0503020204020204" charset="-122"/>
                        <a:ea typeface="微软雅黑" panose="020B0503020204020204" charset="-122"/>
                        <a:sym typeface="+mn-ea"/>
                      </a:endParaRPr>
                    </a:p>
                    <a:p>
                      <a:pPr indent="0" algn="just">
                        <a:lnSpc>
                          <a:spcPct val="130000"/>
                        </a:lnSpc>
                        <a:buNone/>
                      </a:pPr>
                      <a:r>
                        <a:rPr lang="zh-CN" altLang="en-US" sz="1600" b="1" dirty="0">
                          <a:solidFill>
                            <a:srgbClr val="C00000"/>
                          </a:solidFill>
                          <a:latin typeface="微软雅黑" panose="020B0503020204020204" charset="-122"/>
                          <a:ea typeface="微软雅黑" panose="020B0503020204020204" charset="-122"/>
                          <a:sym typeface="+mn-ea"/>
                        </a:rPr>
                        <a:t>枇杷膏</a:t>
                      </a:r>
                      <a:endParaRPr lang="zh-CN" altLang="en-US" sz="1600" b="1" dirty="0">
                        <a:solidFill>
                          <a:srgbClr val="C00000"/>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marR="0" indent="0" algn="just" defTabSz="914400" rtl="0" fontAlgn="auto">
                        <a:lnSpc>
                          <a:spcPct val="115000"/>
                        </a:lnSpc>
                        <a:spcBef>
                          <a:spcPts val="0"/>
                        </a:spcBef>
                        <a:spcAft>
                          <a:spcPts val="0"/>
                        </a:spcAft>
                        <a:buClrTx/>
                        <a:buSzTx/>
                        <a:buFontTx/>
                        <a:buNone/>
                        <a:defRPr/>
                      </a:pPr>
                      <a:r>
                        <a:rPr lang="en-US" altLang="zh-CN" sz="1600" dirty="0">
                          <a:solidFill>
                            <a:schemeClr val="accent1">
                              <a:lumMod val="75000"/>
                            </a:schemeClr>
                          </a:solidFill>
                          <a:latin typeface="微软雅黑" panose="020B0503020204020204" charset="-122"/>
                          <a:ea typeface="微软雅黑" panose="020B0503020204020204" charset="-122"/>
                          <a:sym typeface="+mn-ea"/>
                        </a:rPr>
                        <a:t>       </a:t>
                      </a:r>
                      <a:r>
                        <a:rPr lang="zh-CN" altLang="en-US" sz="1600" b="1" dirty="0">
                          <a:solidFill>
                            <a:srgbClr val="FF0000"/>
                          </a:solidFill>
                          <a:latin typeface="微软雅黑" panose="020B0503020204020204" charset="-122"/>
                          <a:ea typeface="微软雅黑" panose="020B0503020204020204" charset="-122"/>
                          <a:sym typeface="+mn-ea"/>
                        </a:rPr>
                        <a:t>未见</a:t>
                      </a:r>
                      <a:r>
                        <a:rPr lang="zh-CN" altLang="en-US" sz="1600" b="0" dirty="0">
                          <a:solidFill>
                            <a:schemeClr val="accent1">
                              <a:lumMod val="75000"/>
                            </a:schemeClr>
                          </a:solidFill>
                          <a:latin typeface="微软雅黑" panose="020B0503020204020204" charset="-122"/>
                          <a:ea typeface="微软雅黑" panose="020B0503020204020204" charset="-122"/>
                        </a:rPr>
                        <a:t>川贝枇杷膏有上市前在儿童开展在</a:t>
                      </a:r>
                      <a:r>
                        <a:rPr lang="en-US" altLang="zh-CN" sz="1600" b="0" dirty="0">
                          <a:solidFill>
                            <a:schemeClr val="accent1">
                              <a:lumMod val="75000"/>
                            </a:schemeClr>
                          </a:solidFill>
                          <a:latin typeface="微软雅黑" panose="020B0503020204020204" charset="-122"/>
                          <a:ea typeface="微软雅黑" panose="020B0503020204020204" charset="-122"/>
                        </a:rPr>
                        <a:t>CDE</a:t>
                      </a:r>
                      <a:r>
                        <a:rPr lang="zh-CN" altLang="en-US" sz="1600" b="0" dirty="0">
                          <a:solidFill>
                            <a:schemeClr val="accent1">
                              <a:lumMod val="75000"/>
                            </a:schemeClr>
                          </a:solidFill>
                          <a:latin typeface="微软雅黑" panose="020B0503020204020204" charset="-122"/>
                          <a:ea typeface="微软雅黑" panose="020B0503020204020204" charset="-122"/>
                        </a:rPr>
                        <a:t>注册的</a:t>
                      </a:r>
                      <a:r>
                        <a:rPr lang="en-US" altLang="zh-CN" sz="1600" b="0" dirty="0">
                          <a:solidFill>
                            <a:schemeClr val="accent1">
                              <a:lumMod val="75000"/>
                            </a:schemeClr>
                          </a:solidFill>
                          <a:latin typeface="微软雅黑" panose="020B0503020204020204" charset="-122"/>
                          <a:ea typeface="微软雅黑" panose="020B0503020204020204" charset="-122"/>
                        </a:rPr>
                        <a:t>RCT</a:t>
                      </a:r>
                      <a:r>
                        <a:rPr lang="zh-CN" altLang="en-US" sz="1600" b="0" dirty="0">
                          <a:solidFill>
                            <a:schemeClr val="accent1">
                              <a:lumMod val="75000"/>
                            </a:schemeClr>
                          </a:solidFill>
                          <a:latin typeface="微软雅黑" panose="020B0503020204020204" charset="-122"/>
                          <a:ea typeface="微软雅黑" panose="020B0503020204020204" charset="-122"/>
                        </a:rPr>
                        <a:t>临床试验，</a:t>
                      </a:r>
                      <a:r>
                        <a:rPr lang="zh-CN" altLang="en-US" sz="1600" b="1" dirty="0">
                          <a:solidFill>
                            <a:srgbClr val="FF0000"/>
                          </a:solidFill>
                          <a:latin typeface="微软雅黑" panose="020B0503020204020204" charset="-122"/>
                          <a:ea typeface="微软雅黑" panose="020B0503020204020204" charset="-122"/>
                        </a:rPr>
                        <a:t>未见</a:t>
                      </a:r>
                      <a:r>
                        <a:rPr lang="zh-CN" altLang="en-US" sz="1600" b="0" dirty="0">
                          <a:solidFill>
                            <a:schemeClr val="accent1">
                              <a:lumMod val="75000"/>
                            </a:schemeClr>
                          </a:solidFill>
                          <a:latin typeface="微软雅黑" panose="020B0503020204020204" charset="-122"/>
                          <a:ea typeface="微软雅黑" panose="020B0503020204020204" charset="-122"/>
                        </a:rPr>
                        <a:t>其上市后开展过相关适应症的科学、规范的临床研究，</a:t>
                      </a:r>
                      <a:r>
                        <a:rPr lang="zh-CN" altLang="en-US" sz="1600" b="1" dirty="0">
                          <a:solidFill>
                            <a:srgbClr val="FF0000"/>
                          </a:solidFill>
                          <a:latin typeface="微软雅黑" panose="020B0503020204020204" charset="-122"/>
                          <a:ea typeface="微软雅黑" panose="020B0503020204020204" charset="-122"/>
                        </a:rPr>
                        <a:t>也未见</a:t>
                      </a:r>
                      <a:r>
                        <a:rPr lang="zh-CN" altLang="en-US" sz="1600" b="0" dirty="0">
                          <a:solidFill>
                            <a:schemeClr val="accent1">
                              <a:lumMod val="75000"/>
                            </a:schemeClr>
                          </a:solidFill>
                          <a:latin typeface="微软雅黑" panose="020B0503020204020204" charset="-122"/>
                          <a:ea typeface="微软雅黑" panose="020B0503020204020204" charset="-122"/>
                        </a:rPr>
                        <a:t>其有用于儿童急性支气管炎的有循证医学证据价值的文献。</a:t>
                      </a:r>
                      <a:r>
                        <a:rPr lang="zh-CN" altLang="en-US" sz="1600" b="0" dirty="0">
                          <a:solidFill>
                            <a:srgbClr val="FF0000"/>
                          </a:solidFill>
                          <a:latin typeface="微软雅黑" panose="020B0503020204020204" charset="-122"/>
                          <a:ea typeface="微软雅黑" panose="020B0503020204020204" charset="-122"/>
                        </a:rPr>
                        <a:t>因此无法进行相应的疗效、安全性比较，也无法进行相关的经济学评价对照。</a:t>
                      </a:r>
                      <a:endParaRPr lang="zh-CN" altLang="en-US" sz="1600" b="0" dirty="0">
                        <a:solidFill>
                          <a:srgbClr val="FF0000"/>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2"/>
    </p:custDataLst>
  </p:cSld>
  <p:clrMapOvr>
    <a:masterClrMapping/>
  </p:clrMapOvr>
</p:sld>
</file>

<file path=ppt/tags/tag1.xml><?xml version="1.0" encoding="utf-8"?>
<p:tagLst xmlns:p="http://schemas.openxmlformats.org/presentationml/2006/main">
  <p:tag name="KSO_WM_BEAUTIFY_FLAG" val="#wm#"/>
  <p:tag name="KSO_WM_TEMPLATE_CATEGORY" val="custom"/>
  <p:tag name="KSO_WM_TEMPLATE_INDEX" val="20205081"/>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wm#"/>
  <p:tag name="KSO_WM_TEMPLATE_CATEGORY" val="custom"/>
  <p:tag name="KSO_WM_TEMPLATE_INDEX" val="20205081"/>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TABLE_ENDDRAG_ORIGIN_RECT" val="392*368"/>
  <p:tag name="TABLE_ENDDRAG_RECT" val="283*110*392*368"/>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wm#"/>
  <p:tag name="KSO_WM_TEMPLATE_CATEGORY" val="custom"/>
  <p:tag name="KSO_WM_TEMPLATE_INDEX" val="20205081"/>
</p:tagLst>
</file>

<file path=ppt/tags/tag42.xml><?xml version="1.0" encoding="utf-8"?>
<p:tagLst xmlns:p="http://schemas.openxmlformats.org/presentationml/2006/main">
  <p:tag name="TABLE_ENDDRAG_ORIGIN_RECT" val="888*378"/>
  <p:tag name="TABLE_ENDDRAG_RECT" val="43*81*888*378"/>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wm#"/>
  <p:tag name="KSO_WM_TEMPLATE_CATEGORY" val="custom"/>
  <p:tag name="KSO_WM_TEMPLATE_INDEX" val="20205081"/>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wm#"/>
  <p:tag name="KSO_WM_TEMPLATE_CATEGORY" val="custom"/>
  <p:tag name="KSO_WM_TEMPLATE_INDEX" val="20205081"/>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KSO_WM_BEAUTIFY_FLAG" val="#wm#"/>
  <p:tag name="KSO_WM_TEMPLATE_CATEGORY" val="custom"/>
  <p:tag name="KSO_WM_TEMPLATE_INDEX" val="20205081"/>
</p:tagLst>
</file>

<file path=ppt/tags/tag55.xml><?xml version="1.0" encoding="utf-8"?>
<p:tagLst xmlns:p="http://schemas.openxmlformats.org/presentationml/2006/main">
  <p:tag name="KSO_WM_BEAUTIFY_FLAG" val="#wm#"/>
  <p:tag name="KSO_WM_TEMPLATE_CATEGORY" val="custom"/>
  <p:tag name="KSO_WM_TEMPLATE_INDEX" val="20205081"/>
</p:tagLst>
</file>

<file path=ppt/tags/tag56.xml><?xml version="1.0" encoding="utf-8"?>
<p:tagLst xmlns:p="http://schemas.openxmlformats.org/presentationml/2006/main">
  <p:tag name="TABLE_ENDDRAG_ORIGIN_RECT" val="887*342"/>
  <p:tag name="TABLE_ENDDRAG_RECT" val="39*100*887*342"/>
</p:tagLst>
</file>

<file path=ppt/tags/tag57.xml><?xml version="1.0" encoding="utf-8"?>
<p:tagLst xmlns:p="http://schemas.openxmlformats.org/presentationml/2006/main">
  <p:tag name="KSO_WM_BEAUTIFY_FLAG" val="#wm#"/>
  <p:tag name="KSO_WM_TEMPLATE_CATEGORY" val="custom"/>
  <p:tag name="KSO_WM_TEMPLATE_INDEX" val="20205081"/>
</p:tagLst>
</file>

<file path=ppt/tags/tag58.xml><?xml version="1.0" encoding="utf-8"?>
<p:tagLst xmlns:p="http://schemas.openxmlformats.org/presentationml/2006/main">
  <p:tag name="KSO_WM_DIAGRAM_VIRTUALLY_FRAME" val="{&quot;height&quot;:241.70283464566927,&quot;left&quot;:25.5,&quot;top&quot;:126.29795275590553,&quot;width&quot;:669.0847244094488}"/>
</p:tagLst>
</file>

<file path=ppt/tags/tag59.xml><?xml version="1.0" encoding="utf-8"?>
<p:tagLst xmlns:p="http://schemas.openxmlformats.org/presentationml/2006/main">
  <p:tag name="KSO_WPP_MARK_KEY" val="496afe4c-20e1-4676-9a85-e5777b0724ae"/>
  <p:tag name="COMMONDATA" val="eyJoZGlkIjoiMGI4YTY2NzNjYzhhMDBjYjhiZDFjNDRhZjk5ZjcyM2MifQ=="/>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4138</Words>
  <Application>WPS 演示</Application>
  <PresentationFormat>宽屏</PresentationFormat>
  <Paragraphs>490</Paragraphs>
  <Slides>11</Slides>
  <Notes>2</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11</vt:i4>
      </vt:variant>
    </vt:vector>
  </HeadingPairs>
  <TitlesOfParts>
    <vt:vector size="30" baseType="lpstr">
      <vt:lpstr>Arial</vt:lpstr>
      <vt:lpstr>宋体</vt:lpstr>
      <vt:lpstr>Wingdings</vt:lpstr>
      <vt:lpstr>黑体</vt:lpstr>
      <vt:lpstr>Impact MT Std</vt:lpstr>
      <vt:lpstr>微软雅黑</vt:lpstr>
      <vt:lpstr>楷体</vt:lpstr>
      <vt:lpstr>Wingdings</vt:lpstr>
      <vt:lpstr>Wingdings 2</vt:lpstr>
      <vt:lpstr>-윤고딕130</vt:lpstr>
      <vt:lpstr>Malgun Gothic</vt:lpstr>
      <vt:lpstr>Times New Roman</vt:lpstr>
      <vt:lpstr>仿宋</vt:lpstr>
      <vt:lpstr>WPS灵秀黑</vt:lpstr>
      <vt:lpstr>等线</vt:lpstr>
      <vt:lpstr>Arial Unicode MS</vt:lpstr>
      <vt:lpstr>等线 Light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小儿黄金止咳颗粒创新药简介</dc:title>
  <dc:creator>wang hongtu</dc:creator>
  <cp:lastModifiedBy>WPS_1694587195</cp:lastModifiedBy>
  <cp:revision>200</cp:revision>
  <dcterms:created xsi:type="dcterms:W3CDTF">2021-06-15T03:02:00Z</dcterms:created>
  <dcterms:modified xsi:type="dcterms:W3CDTF">2026-06-07T02:33:47Z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49B9DBBEBE39484AB602D060F1C607F7_13</vt:lpwstr>
  </property>
  <property fmtid="{D5CDD505-2E9C-101B-9397-08002B2CF9AE}" pid="3" name="KSOProductBuildVer">
    <vt:lpwstr>2052-12.1.0.16120</vt:lpwstr>
  </property>
</Properties>
</file>