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handoutMasterIdLst>
    <p:handoutMasterId r:id="rId13"/>
  </p:handoutMasterIdLst>
  <p:sldIdLst>
    <p:sldId id="362" r:id="rId3"/>
    <p:sldId id="263" r:id="rId4"/>
    <p:sldId id="339" r:id="rId5"/>
    <p:sldId id="361" r:id="rId6"/>
    <p:sldId id="330" r:id="rId7"/>
    <p:sldId id="318" r:id="rId8"/>
    <p:sldId id="327" r:id="rId9"/>
    <p:sldId id="358" r:id="rId10"/>
    <p:sldId id="359" r:id="rId11"/>
  </p:sldIdLst>
  <p:sldSz cx="12192000" cy="6858000"/>
  <p:notesSz cx="6858000" cy="9144000"/>
  <p:embeddedFontLst>
    <p:embeddedFont>
      <p:font typeface="微软雅黑" panose="020B0503020204020204" pitchFamily="34" charset="-122"/>
      <p:regular r:id="rId18"/>
      <p:bold r:id="rId19"/>
    </p:embeddedFont>
    <p:embeddedFont>
      <p:font typeface="汉仪旗黑-55简" panose="00020600040101010101" charset="-128"/>
      <p:regular r:id="rId20"/>
    </p:embeddedFont>
    <p:embeddedFont>
      <p:font typeface="Calibri" panose="020F0502020204030204" charset="0"/>
      <p:regular r:id="rId21"/>
      <p:bold r:id="rId22"/>
      <p:italic r:id="rId23"/>
      <p:boldItalic r:id="rId24"/>
    </p:embeddedFont>
    <p:embeddedFont>
      <p:font typeface="Calibri Light" panose="020F0302020204030204" charset="0"/>
      <p:regular r:id="rId25"/>
      <p:italic r:id="rId26"/>
    </p:embeddedFont>
  </p:embeddedFontLst>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showGuides="1">
      <p:cViewPr varScale="1">
        <p:scale>
          <a:sx n="70" d="100"/>
          <a:sy n="70" d="100"/>
        </p:scale>
        <p:origin x="234" y="48"/>
      </p:cViewPr>
      <p:guideLst>
        <p:guide orient="horz" pos="2184"/>
        <p:guide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56.xml"/><Relationship Id="rId26" Type="http://schemas.openxmlformats.org/officeDocument/2006/relationships/font" Target="fonts/font9.fntdata"/><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040D7-255E-4AF1-A390-994694A198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6698D-7F7F-41BE-B05B-616CC7BA6F7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GIF"/><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12" cstate="print">
              <a:alphaModFix amt="3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图片 12" descr="水解蛋白.bmp"/>
          <p:cNvPicPr>
            <a:picLocks noChangeAspect="1"/>
          </p:cNvPicPr>
          <p:nvPr userDrawn="1"/>
        </p:nvPicPr>
        <p:blipFill>
          <a:blip r:embed="rId13" cstate="print"/>
          <a:stretch>
            <a:fillRect/>
          </a:stretch>
        </p:blipFill>
        <p:spPr bwMode="auto">
          <a:xfrm>
            <a:off x="308251" y="168276"/>
            <a:ext cx="746182" cy="647733"/>
          </a:xfrm>
          <a:prstGeom prst="rect">
            <a:avLst/>
          </a:prstGeom>
          <a:noFill/>
          <a:ln w="9525">
            <a:noFill/>
            <a:miter lim="800000"/>
            <a:headEnd/>
            <a:tailEnd/>
          </a:ln>
          <a:effectLst>
            <a:glow rad="63500">
              <a:srgbClr val="FFFFFF"/>
            </a:glo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3" Type="http://schemas.openxmlformats.org/officeDocument/2006/relationships/slideLayout" Target="../slideLayouts/slideLayout1.xml"/><Relationship Id="rId22" Type="http://schemas.openxmlformats.org/officeDocument/2006/relationships/tags" Target="../tags/tag17.xml"/><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image" Target="../media/image3.jpe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4" Type="http://schemas.openxmlformats.org/officeDocument/2006/relationships/slideLayout" Target="../slideLayouts/slideLayout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33.xml"/><Relationship Id="rId4" Type="http://schemas.openxmlformats.org/officeDocument/2006/relationships/image" Target="../media/image8.png"/><Relationship Id="rId3" Type="http://schemas.openxmlformats.org/officeDocument/2006/relationships/tags" Target="../tags/tag32.xml"/><Relationship Id="rId2" Type="http://schemas.openxmlformats.org/officeDocument/2006/relationships/image" Target="../media/image7.png"/><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2" Type="http://schemas.openxmlformats.org/officeDocument/2006/relationships/slideLayout" Target="../slideLayouts/slideLayout1.xml"/><Relationship Id="rId11" Type="http://schemas.openxmlformats.org/officeDocument/2006/relationships/tags" Target="../tags/tag43.xml"/><Relationship Id="rId10" Type="http://schemas.openxmlformats.org/officeDocument/2006/relationships/image" Target="../media/image13.jpeg"/><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3" Type="http://schemas.openxmlformats.org/officeDocument/2006/relationships/slideLayout" Target="../slideLayouts/slideLayout1.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2"/>
            <a:ext cx="12192000" cy="6858001"/>
          </a:xfrm>
          <a:prstGeom prst="rect">
            <a:avLst/>
          </a:prstGeom>
          <a:blipFill>
            <a:blip r:embed="rId1" cstate="print">
              <a:duotone>
                <a:schemeClr val="accent1">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文本框 1"/>
          <p:cNvSpPr txBox="1"/>
          <p:nvPr/>
        </p:nvSpPr>
        <p:spPr>
          <a:xfrm>
            <a:off x="7050405" y="1416050"/>
            <a:ext cx="2220595" cy="739140"/>
          </a:xfrm>
          <a:prstGeom prst="rect">
            <a:avLst/>
          </a:prstGeom>
          <a:noFill/>
        </p:spPr>
        <p:txBody>
          <a:bodyPr wrap="square" rtlCol="0">
            <a:noAutofit/>
          </a:bodyPr>
          <a:lstStyle/>
          <a:p>
            <a:pPr algn="r"/>
            <a:r>
              <a:rPr lang="zh-CN" altLang="en-US" sz="3600" b="1" dirty="0">
                <a:solidFill>
                  <a:srgbClr val="002060"/>
                </a:solidFill>
                <a:latin typeface="微软雅黑" panose="020B0503020204020204" pitchFamily="34" charset="-122"/>
                <a:ea typeface="微软雅黑" panose="020B0503020204020204" pitchFamily="34" charset="-122"/>
              </a:rPr>
              <a:t>（谓</a:t>
            </a:r>
            <a:r>
              <a:rPr lang="en-US" altLang="zh-CN" sz="3600" b="1" dirty="0">
                <a:solidFill>
                  <a:srgbClr val="002060"/>
                </a:solidFill>
                <a:latin typeface="微软雅黑" panose="020B0503020204020204" pitchFamily="34" charset="-122"/>
                <a:ea typeface="微软雅黑" panose="020B0503020204020204" pitchFamily="34" charset="-122"/>
              </a:rPr>
              <a:t> </a:t>
            </a:r>
            <a:r>
              <a:rPr lang="zh-CN" altLang="en-US" sz="3600" b="1" dirty="0">
                <a:solidFill>
                  <a:srgbClr val="002060"/>
                </a:solidFill>
                <a:latin typeface="微软雅黑" panose="020B0503020204020204" pitchFamily="34" charset="-122"/>
                <a:ea typeface="微软雅黑" panose="020B0503020204020204" pitchFamily="34" charset="-122"/>
              </a:rPr>
              <a:t>葆）</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椭圆 2"/>
          <p:cNvSpPr/>
          <p:nvPr/>
        </p:nvSpPr>
        <p:spPr>
          <a:xfrm>
            <a:off x="224807" y="694273"/>
            <a:ext cx="4140000" cy="414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pic>
        <p:nvPicPr>
          <p:cNvPr id="5" name="胡伟立 - 背景音乐">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8871" y="4868039"/>
            <a:ext cx="609600" cy="609600"/>
          </a:xfrm>
          <a:prstGeom prst="rect">
            <a:avLst/>
          </a:prstGeom>
        </p:spPr>
      </p:pic>
      <p:sp>
        <p:nvSpPr>
          <p:cNvPr id="4" name="文本框 3"/>
          <p:cNvSpPr txBox="1"/>
          <p:nvPr>
            <p:custDataLst>
              <p:tags r:id="rId6"/>
            </p:custDataLst>
          </p:nvPr>
        </p:nvSpPr>
        <p:spPr>
          <a:xfrm>
            <a:off x="5509895" y="589280"/>
            <a:ext cx="5010150" cy="826770"/>
          </a:xfrm>
          <a:prstGeom prst="rect">
            <a:avLst/>
          </a:prstGeom>
          <a:noFill/>
        </p:spPr>
        <p:txBody>
          <a:bodyPr wrap="square" rtlCol="0">
            <a:noAutofit/>
          </a:bodyPr>
          <a:p>
            <a:pPr algn="r"/>
            <a:r>
              <a:rPr lang="zh-CN" altLang="en-US" sz="4400" b="1" dirty="0">
                <a:solidFill>
                  <a:srgbClr val="002060"/>
                </a:solidFill>
                <a:latin typeface="微软雅黑" panose="020B0503020204020204" pitchFamily="34" charset="-122"/>
                <a:ea typeface="微软雅黑" panose="020B0503020204020204" pitchFamily="34" charset="-122"/>
              </a:rPr>
              <a:t>猴头菌提取物颗粒</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5510530" y="2264410"/>
            <a:ext cx="4809490" cy="629920"/>
          </a:xfrm>
          <a:prstGeom prst="rect">
            <a:avLst/>
          </a:prstGeom>
          <a:noFill/>
        </p:spPr>
        <p:txBody>
          <a:bodyPr wrap="square" rtlCol="0">
            <a:noAutofit/>
          </a:bodyPr>
          <a:p>
            <a:pPr algn="r"/>
            <a:r>
              <a:rPr lang="zh-CN" altLang="en-US" sz="3200" b="1" dirty="0">
                <a:solidFill>
                  <a:srgbClr val="002060"/>
                </a:solidFill>
                <a:latin typeface="微软雅黑" panose="020B0503020204020204" pitchFamily="34" charset="-122"/>
                <a:ea typeface="微软雅黑" panose="020B0503020204020204" pitchFamily="34" charset="-122"/>
              </a:rPr>
              <a:t>山西康欣药业有限公司</a:t>
            </a:r>
            <a:endParaRPr lang="zh-CN" altLang="en-US" sz="3200" b="1" dirty="0">
              <a:solidFill>
                <a:srgbClr val="002060"/>
              </a:solidFill>
              <a:latin typeface="微软雅黑" panose="020B0503020204020204" pitchFamily="34" charset="-122"/>
              <a:ea typeface="微软雅黑" panose="020B0503020204020204" pitchFamily="34" charset="-122"/>
            </a:endParaRPr>
          </a:p>
        </p:txBody>
      </p:sp>
      <p:grpSp>
        <p:nvGrpSpPr>
          <p:cNvPr id="35" name="组合 34"/>
          <p:cNvGrpSpPr/>
          <p:nvPr>
            <p:custDataLst>
              <p:tags r:id="rId8"/>
            </p:custDataLst>
          </p:nvPr>
        </p:nvGrpSpPr>
        <p:grpSpPr>
          <a:xfrm>
            <a:off x="4364990" y="3342640"/>
            <a:ext cx="3699510" cy="575945"/>
            <a:chOff x="1285463" y="344557"/>
            <a:chExt cx="3276380" cy="477078"/>
          </a:xfrm>
          <a:solidFill>
            <a:srgbClr val="002060"/>
          </a:solidFill>
        </p:grpSpPr>
        <p:sp>
          <p:nvSpPr>
            <p:cNvPr id="37" name="圆角矩形 36"/>
            <p:cNvSpPr/>
            <p:nvPr>
              <p:custDataLst>
                <p:tags r:id="rId9"/>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custDataLst>
                <p:tags r:id="rId10"/>
              </p:custDataLst>
            </p:nvPr>
          </p:nvSpPr>
          <p:spPr>
            <a:xfrm>
              <a:off x="1647250" y="415970"/>
              <a:ext cx="291459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01</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custDataLst>
              <p:tags r:id="rId11"/>
            </p:custDataLst>
          </p:nvPr>
        </p:nvGrpSpPr>
        <p:grpSpPr>
          <a:xfrm>
            <a:off x="4364991" y="4296410"/>
            <a:ext cx="3595370" cy="575945"/>
            <a:chOff x="1286026" y="506564"/>
            <a:chExt cx="3184938" cy="477078"/>
          </a:xfrm>
        </p:grpSpPr>
        <p:sp>
          <p:nvSpPr>
            <p:cNvPr id="45" name="圆角矩形 44"/>
            <p:cNvSpPr/>
            <p:nvPr>
              <p:custDataLst>
                <p:tags r:id="rId12"/>
              </p:custDataLst>
            </p:nvPr>
          </p:nvSpPr>
          <p:spPr>
            <a:xfrm>
              <a:off x="1286026" y="506564"/>
              <a:ext cx="3184938" cy="477078"/>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custDataLst>
                <p:tags r:id="rId13"/>
              </p:custDataLst>
            </p:nvPr>
          </p:nvSpPr>
          <p:spPr>
            <a:xfrm>
              <a:off x="1647158" y="594405"/>
              <a:ext cx="2404173" cy="330325"/>
            </a:xfrm>
            <a:prstGeom prst="rect">
              <a:avLst/>
            </a:prstGeom>
            <a:no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02 | </a:t>
              </a:r>
              <a:r>
                <a:rPr lang="zh-CN" altLang="en-US" sz="2000" b="1" dirty="0" smtClean="0">
                  <a:solidFill>
                    <a:schemeClr val="bg1"/>
                  </a:solidFill>
                  <a:latin typeface="微软雅黑" panose="020B0503020204020204" pitchFamily="34" charset="-122"/>
                  <a:ea typeface="微软雅黑" panose="020B0503020204020204" pitchFamily="34" charset="-122"/>
                </a:rPr>
                <a:t>安全性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custDataLst>
              <p:tags r:id="rId14"/>
            </p:custDataLst>
          </p:nvPr>
        </p:nvGrpSpPr>
        <p:grpSpPr>
          <a:xfrm>
            <a:off x="4364990" y="5250180"/>
            <a:ext cx="3595370" cy="575945"/>
            <a:chOff x="1285463" y="623335"/>
            <a:chExt cx="3184938" cy="477078"/>
          </a:xfrm>
          <a:solidFill>
            <a:srgbClr val="002060"/>
          </a:solidFill>
        </p:grpSpPr>
        <p:sp>
          <p:nvSpPr>
            <p:cNvPr id="48" name="圆角矩形 47"/>
            <p:cNvSpPr/>
            <p:nvPr>
              <p:custDataLst>
                <p:tags r:id="rId15"/>
              </p:custDataLst>
            </p:nvPr>
          </p:nvSpPr>
          <p:spPr>
            <a:xfrm>
              <a:off x="1285463" y="623335"/>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custDataLst>
                <p:tags r:id="rId16"/>
              </p:custDataLst>
            </p:nvPr>
          </p:nvSpPr>
          <p:spPr>
            <a:xfrm>
              <a:off x="1647158" y="698552"/>
              <a:ext cx="2117854"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03</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有效性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custDataLst>
              <p:tags r:id="rId17"/>
            </p:custDataLst>
          </p:nvPr>
        </p:nvGrpSpPr>
        <p:grpSpPr>
          <a:xfrm>
            <a:off x="8355330" y="3799840"/>
            <a:ext cx="3568700" cy="575945"/>
            <a:chOff x="1285463" y="344557"/>
            <a:chExt cx="3184938" cy="477078"/>
          </a:xfrm>
          <a:solidFill>
            <a:srgbClr val="002060"/>
          </a:solidFill>
        </p:grpSpPr>
        <p:sp>
          <p:nvSpPr>
            <p:cNvPr id="11" name="圆角矩形 10"/>
            <p:cNvSpPr/>
            <p:nvPr>
              <p:custDataLst>
                <p:tags r:id="rId18"/>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19"/>
              </p:custDataLst>
            </p:nvPr>
          </p:nvSpPr>
          <p:spPr>
            <a:xfrm>
              <a:off x="1647158" y="416092"/>
              <a:ext cx="240417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05 | </a:t>
              </a:r>
              <a:r>
                <a:rPr lang="zh-CN" altLang="en-US" sz="2000" b="1" dirty="0" smtClean="0">
                  <a:solidFill>
                    <a:schemeClr val="bg1"/>
                  </a:solidFill>
                  <a:latin typeface="微软雅黑" panose="020B0503020204020204" pitchFamily="34" charset="-122"/>
                  <a:ea typeface="微软雅黑" panose="020B0503020204020204" pitchFamily="34" charset="-122"/>
                </a:rPr>
                <a:t>创新性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custDataLst>
              <p:tags r:id="rId20"/>
            </p:custDataLst>
          </p:nvPr>
        </p:nvGrpSpPr>
        <p:grpSpPr>
          <a:xfrm>
            <a:off x="8355330" y="4765040"/>
            <a:ext cx="3595370" cy="575945"/>
            <a:chOff x="1285463" y="344557"/>
            <a:chExt cx="3184938" cy="477078"/>
          </a:xfrm>
          <a:solidFill>
            <a:srgbClr val="002060"/>
          </a:solidFill>
        </p:grpSpPr>
        <p:sp>
          <p:nvSpPr>
            <p:cNvPr id="16" name="圆角矩形 15"/>
            <p:cNvSpPr/>
            <p:nvPr>
              <p:custDataLst>
                <p:tags r:id="rId21"/>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22"/>
              </p:custDataLst>
            </p:nvPr>
          </p:nvSpPr>
          <p:spPr>
            <a:xfrm>
              <a:off x="1647158" y="416092"/>
              <a:ext cx="240417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06 | </a:t>
              </a:r>
              <a:r>
                <a:rPr lang="zh-CN" altLang="en-US" sz="2000" b="1" dirty="0" smtClean="0">
                  <a:solidFill>
                    <a:schemeClr val="bg1"/>
                  </a:solidFill>
                  <a:latin typeface="微软雅黑" panose="020B0503020204020204" pitchFamily="34" charset="-122"/>
                  <a:ea typeface="微软雅黑" panose="020B0503020204020204" pitchFamily="34" charset="-122"/>
                </a:rPr>
                <a:t>公平性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audio>
              <p:cMediaNode vol="80000" numSld="99">
                <p:cTn id="2" repeatCount="2000"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2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4318000"/>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339090" y="165100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：猴头菌提取物颗粒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3gx12</a:t>
            </a:r>
            <a:r>
              <a:rPr lang="zh-CN" altLang="en-US" sz="1400">
                <a:latin typeface="微软雅黑" panose="020B0503020204020204" pitchFamily="34" charset="-122"/>
                <a:ea typeface="微软雅黑" panose="020B0503020204020204" pitchFamily="34" charset="-122"/>
              </a:rPr>
              <a:t>袋；</a:t>
            </a:r>
            <a:r>
              <a:rPr lang="en-US" altLang="zh-CN" sz="1400">
                <a:latin typeface="微软雅黑" panose="020B0503020204020204" pitchFamily="34" charset="-122"/>
                <a:ea typeface="微软雅黑" panose="020B0503020204020204" pitchFamily="34" charset="-122"/>
                <a:sym typeface="+mn-ea"/>
              </a:rPr>
              <a:t>3gx18</a:t>
            </a:r>
            <a:r>
              <a:rPr lang="zh-CN" altLang="en-US" sz="1400">
                <a:latin typeface="微软雅黑" panose="020B0503020204020204" pitchFamily="34" charset="-122"/>
                <a:ea typeface="微软雅黑" panose="020B0503020204020204" pitchFamily="34" charset="-122"/>
                <a:sym typeface="+mn-ea"/>
              </a:rPr>
              <a:t>袋；</a:t>
            </a:r>
            <a:r>
              <a:rPr lang="en-US" altLang="zh-CN" sz="1400">
                <a:latin typeface="微软雅黑" panose="020B0503020204020204" pitchFamily="34" charset="-122"/>
                <a:ea typeface="微软雅黑" panose="020B0503020204020204" pitchFamily="34" charset="-122"/>
                <a:sym typeface="+mn-ea"/>
              </a:rPr>
              <a:t>3gx24</a:t>
            </a:r>
            <a:r>
              <a:rPr lang="zh-CN" altLang="en-US" sz="1400">
                <a:latin typeface="微软雅黑" panose="020B0503020204020204" pitchFamily="34" charset="-122"/>
                <a:ea typeface="微软雅黑" panose="020B0503020204020204" pitchFamily="34" charset="-122"/>
                <a:sym typeface="+mn-ea"/>
              </a:rPr>
              <a:t>袋</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共识情况</a:t>
            </a:r>
            <a:r>
              <a:rPr lang="zh-CN" altLang="en-US" sz="1400">
                <a:latin typeface="微软雅黑" panose="020B0503020204020204" pitchFamily="34" charset="-122"/>
                <a:ea typeface="微软雅黑" panose="020B0503020204020204" pitchFamily="34" charset="-122"/>
                <a:sym typeface="+mn-ea"/>
              </a:rPr>
              <a:t>：</a:t>
            </a:r>
            <a:r>
              <a:rPr lang="zh-CN" altLang="en-US" sz="1400">
                <a:solidFill>
                  <a:srgbClr val="FF0000"/>
                </a:solidFill>
                <a:latin typeface="微软雅黑" panose="020B0503020204020204" pitchFamily="34" charset="-122"/>
                <a:ea typeface="微软雅黑" panose="020B0503020204020204" pitchFamily="34" charset="-122"/>
                <a:sym typeface="+mn-ea"/>
              </a:rPr>
              <a:t>进入《慢性非萎缩性胃炎中西医结合诊疗专家共</a:t>
            </a:r>
            <a:endParaRPr lang="zh-CN" altLang="en-US" sz="1400">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solidFill>
                  <a:srgbClr val="FF0000"/>
                </a:solidFill>
                <a:latin typeface="微软雅黑" panose="020B0503020204020204" pitchFamily="34" charset="-122"/>
                <a:ea typeface="微软雅黑" panose="020B0503020204020204" pitchFamily="34" charset="-122"/>
                <a:sym typeface="+mn-ea"/>
              </a:rPr>
              <a:t>                   </a:t>
            </a:r>
            <a:r>
              <a:rPr lang="zh-CN" altLang="en-US" sz="1400">
                <a:solidFill>
                  <a:srgbClr val="FF0000"/>
                </a:solidFill>
                <a:latin typeface="微软雅黑" panose="020B0503020204020204" pitchFamily="34" charset="-122"/>
                <a:ea typeface="微软雅黑" panose="020B0503020204020204" pitchFamily="34" charset="-122"/>
                <a:sym typeface="+mn-ea"/>
              </a:rPr>
              <a:t>识（</a:t>
            </a:r>
            <a:r>
              <a:rPr lang="en-US" altLang="zh-CN" sz="1400">
                <a:solidFill>
                  <a:srgbClr val="FF0000"/>
                </a:solidFill>
                <a:latin typeface="微软雅黑" panose="020B0503020204020204" pitchFamily="34" charset="-122"/>
                <a:ea typeface="微软雅黑" panose="020B0503020204020204" pitchFamily="34" charset="-122"/>
                <a:sym typeface="+mn-ea"/>
              </a:rPr>
              <a:t>2025</a:t>
            </a:r>
            <a:r>
              <a:rPr lang="zh-CN" altLang="en-US" sz="1400">
                <a:solidFill>
                  <a:srgbClr val="FF0000"/>
                </a:solidFill>
                <a:latin typeface="微软雅黑" panose="020B0503020204020204" pitchFamily="34" charset="-122"/>
                <a:ea typeface="微软雅黑" panose="020B0503020204020204" pitchFamily="34" charset="-122"/>
                <a:sym typeface="+mn-ea"/>
              </a:rPr>
              <a:t>年）》</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中国大陆首次上市时间</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2003</a:t>
            </a:r>
            <a:r>
              <a:rPr lang="zh-CN" altLang="en-US" sz="1400">
                <a:latin typeface="微软雅黑" panose="020B0503020204020204" pitchFamily="34" charset="-122"/>
                <a:ea typeface="微软雅黑" panose="020B0503020204020204" pitchFamily="34" charset="-122"/>
              </a:rPr>
              <a:t>年</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参照药品建议</a:t>
            </a:r>
            <a:r>
              <a:rPr lang="zh-CN" altLang="en-US" sz="1400">
                <a:latin typeface="微软雅黑" panose="020B0503020204020204" pitchFamily="34" charset="-122"/>
                <a:ea typeface="微软雅黑" panose="020B0503020204020204" pitchFamily="34" charset="-122"/>
                <a:sym typeface="+mn-ea"/>
              </a:rPr>
              <a:t>：枸橼酸铋钾（颗粒剂，医保甲类）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雷贝拉唑钠肠溶片（片剂，医保</a:t>
            </a:r>
            <a:r>
              <a:rPr lang="zh-CN" altLang="en-US" sz="1400">
                <a:latin typeface="微软雅黑" panose="020B0503020204020204" pitchFamily="34" charset="-122"/>
                <a:ea typeface="微软雅黑" panose="020B0503020204020204" pitchFamily="34" charset="-122"/>
                <a:sym typeface="+mn-ea"/>
              </a:rPr>
              <a:t>乙类）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目前大陆地区同通用名药品上市情况</a:t>
            </a:r>
            <a:r>
              <a:rPr lang="zh-CN" altLang="en-US" sz="1400">
                <a:latin typeface="微软雅黑" panose="020B0503020204020204" pitchFamily="34" charset="-122"/>
                <a:ea typeface="微软雅黑" panose="020B0503020204020204" pitchFamily="34" charset="-122"/>
                <a:sym typeface="+mn-ea"/>
              </a:rPr>
              <a:t>：无</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全球首个上市国家</a:t>
            </a:r>
            <a:r>
              <a:rPr lang="en-US" altLang="zh-CN" sz="1400" b="1">
                <a:latin typeface="微软雅黑" panose="020B0503020204020204" pitchFamily="34" charset="-122"/>
                <a:ea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sym typeface="+mn-ea"/>
              </a:rPr>
              <a:t>地区及上市时间</a:t>
            </a:r>
            <a:r>
              <a:rPr lang="en-US" altLang="zh-CN" sz="1400">
                <a:latin typeface="微软雅黑" panose="020B0503020204020204" pitchFamily="34" charset="-122"/>
                <a:ea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sym typeface="+mn-ea"/>
              </a:rPr>
              <a:t>中国；</a:t>
            </a:r>
            <a:r>
              <a:rPr lang="en-US" altLang="zh-CN" sz="1400">
                <a:latin typeface="微软雅黑" panose="020B0503020204020204" pitchFamily="34" charset="-122"/>
                <a:ea typeface="微软雅黑" panose="020B0503020204020204" pitchFamily="34" charset="-122"/>
                <a:sym typeface="+mn-ea"/>
              </a:rPr>
              <a:t>2003</a:t>
            </a:r>
            <a:r>
              <a:rPr lang="zh-CN" altLang="en-US" sz="1400">
                <a:latin typeface="微软雅黑" panose="020B0503020204020204" pitchFamily="34" charset="-122"/>
                <a:ea typeface="微软雅黑" panose="020B0503020204020204" pitchFamily="34" charset="-122"/>
                <a:sym typeface="+mn-ea"/>
              </a:rPr>
              <a:t>年</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：否</a:t>
            </a: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56311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308225"/>
            <a:ext cx="5949315" cy="36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适应症</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sym typeface="+mn-ea"/>
              </a:rPr>
              <a:t>用于</a:t>
            </a:r>
            <a:r>
              <a:rPr lang="zh-CN" altLang="en-US" sz="1400">
                <a:solidFill>
                  <a:srgbClr val="FF0000"/>
                </a:solidFill>
                <a:latin typeface="微软雅黑" panose="020B0503020204020204" pitchFamily="34" charset="-122"/>
                <a:ea typeface="微软雅黑" panose="020B0503020204020204" pitchFamily="34" charset="-122"/>
                <a:sym typeface="+mn-ea"/>
              </a:rPr>
              <a:t>慢性胃炎、消化性胃及十二指肠溃疡、</a:t>
            </a:r>
            <a:r>
              <a:rPr lang="zh-CN" altLang="en-US" sz="1400">
                <a:solidFill>
                  <a:srgbClr val="FF0000"/>
                </a:solidFill>
                <a:latin typeface="微软雅黑" panose="020B0503020204020204" pitchFamily="34" charset="-122"/>
                <a:ea typeface="微软雅黑" panose="020B0503020204020204" pitchFamily="34" charset="-122"/>
                <a:sym typeface="+mn-ea"/>
              </a:rPr>
              <a:t>以及消化不良。</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rPr>
              <a:t> 疾病基本情况</a:t>
            </a:r>
            <a:r>
              <a:rPr lang="zh-CN" altLang="en-US" sz="1400">
                <a:latin typeface="微软雅黑" panose="020B0503020204020204" pitchFamily="34" charset="-122"/>
                <a:ea typeface="微软雅黑" panose="020B0503020204020204" pitchFamily="34" charset="-122"/>
              </a:rPr>
              <a:t>：消化系疾病是世界范围内的常见疾病，我国消化性疾</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病的发病率一直居高不下。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sym typeface="+mn-ea"/>
              </a:rPr>
              <a:t>慢性胃炎是多种病因引起的胃粘膜慢性炎性病变，临床工作中十分常见，</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发病率占消化内科</a:t>
            </a:r>
            <a:r>
              <a:rPr lang="en-US" altLang="zh-CN" sz="1400">
                <a:latin typeface="微软雅黑" panose="020B0503020204020204" pitchFamily="34" charset="-122"/>
                <a:ea typeface="微软雅黑" panose="020B0503020204020204" pitchFamily="34" charset="-122"/>
                <a:sym typeface="+mn-ea"/>
              </a:rPr>
              <a:t>50%-68%</a:t>
            </a:r>
            <a:r>
              <a:rPr lang="zh-CN" altLang="en-US" sz="1400">
                <a:latin typeface="微软雅黑" panose="020B0503020204020204" pitchFamily="34" charset="-122"/>
                <a:ea typeface="微软雅黑" panose="020B0503020204020204" pitchFamily="34" charset="-122"/>
                <a:sym typeface="+mn-ea"/>
              </a:rPr>
              <a:t>，中年以上人群高发。幽门螺杆菌感染是主</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要病因（占</a:t>
            </a:r>
            <a:r>
              <a:rPr lang="en-US" altLang="zh-CN" sz="1400">
                <a:latin typeface="微软雅黑" panose="020B0503020204020204" pitchFamily="34" charset="-122"/>
                <a:ea typeface="微软雅黑" panose="020B0503020204020204" pitchFamily="34" charset="-122"/>
                <a:sym typeface="+mn-ea"/>
              </a:rPr>
              <a:t>58.7%</a:t>
            </a:r>
            <a:r>
              <a:rPr lang="zh-CN" altLang="en-US"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sym typeface="+mn-ea"/>
              </a:rPr>
              <a:t>HP</a:t>
            </a:r>
            <a:r>
              <a:rPr lang="zh-CN" altLang="en-US" sz="1400">
                <a:latin typeface="微软雅黑" panose="020B0503020204020204" pitchFamily="34" charset="-122"/>
                <a:ea typeface="微软雅黑" panose="020B0503020204020204" pitchFamily="34" charset="-122"/>
                <a:sym typeface="+mn-ea"/>
              </a:rPr>
              <a:t>现症状感染者几乎均存在慢性活动性胃炎。</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消化性溃疡病是指胃或十二指肠黏膜层的缺损，深度超过黏膜肌层，消化</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性溃疡最常累及为十二指肠黏膜，流行病学据报道，欧美年发病率：0.1%</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–0.3%，患病率：6%–15%。在我国消化性溃疡发病率为</a:t>
            </a:r>
            <a:r>
              <a:rPr lang="en-US" altLang="zh-CN" sz="1400">
                <a:latin typeface="微软雅黑" panose="020B0503020204020204" pitchFamily="34" charset="-122"/>
                <a:ea typeface="微软雅黑" panose="020B0503020204020204" pitchFamily="34" charset="-122"/>
                <a:sym typeface="+mn-ea"/>
              </a:rPr>
              <a:t>5.8%-7.1%</a:t>
            </a:r>
            <a:r>
              <a:rPr lang="zh-CN" altLang="en-US" sz="1400">
                <a:latin typeface="微软雅黑" panose="020B0503020204020204" pitchFamily="34" charset="-122"/>
                <a:ea typeface="微软雅黑" panose="020B0503020204020204" pitchFamily="34" charset="-122"/>
                <a:sym typeface="+mn-ea"/>
              </a:rPr>
              <a:t>，地</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理分布呈现北高南低，西北最高的特点。</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功能性消化不良是临床十分常见的一组上腹（胃十二指肠）症状，主要包</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括上腹胀、嗳气、早饱、上腹痛 / 烧灼感、恶心和呕吐等症状，流行病学</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显示在中国</a:t>
            </a:r>
            <a:r>
              <a:rPr lang="en-US" altLang="zh-CN" sz="1400">
                <a:latin typeface="微软雅黑" panose="020B0503020204020204" pitchFamily="34" charset="-122"/>
                <a:ea typeface="微软雅黑" panose="020B0503020204020204" pitchFamily="34" charset="-122"/>
                <a:sym typeface="+mn-ea"/>
              </a:rPr>
              <a:t>FD</a:t>
            </a:r>
            <a:r>
              <a:rPr lang="zh-CN" altLang="en-US" sz="1400">
                <a:latin typeface="微软雅黑" panose="020B0503020204020204" pitchFamily="34" charset="-122"/>
                <a:ea typeface="微软雅黑" panose="020B0503020204020204" pitchFamily="34" charset="-122"/>
                <a:sym typeface="+mn-ea"/>
              </a:rPr>
              <a:t>患病率</a:t>
            </a:r>
            <a:r>
              <a:rPr lang="en-US" altLang="zh-CN" sz="1400">
                <a:latin typeface="微软雅黑" panose="020B0503020204020204" pitchFamily="34" charset="-122"/>
                <a:ea typeface="微软雅黑" panose="020B0503020204020204" pitchFamily="34" charset="-122"/>
                <a:sym typeface="+mn-ea"/>
              </a:rPr>
              <a:t>14%-22%</a:t>
            </a:r>
            <a:r>
              <a:rPr lang="zh-CN" altLang="en-US" sz="1400">
                <a:latin typeface="微软雅黑" panose="020B0503020204020204" pitchFamily="34" charset="-122"/>
                <a:ea typeface="微软雅黑" panose="020B0503020204020204" pitchFamily="34" charset="-122"/>
                <a:sym typeface="+mn-ea"/>
              </a:rPr>
              <a:t>，占消化科门诊患者</a:t>
            </a:r>
            <a:r>
              <a:rPr lang="en-US" altLang="zh-CN" sz="1400">
                <a:latin typeface="微软雅黑" panose="020B0503020204020204" pitchFamily="34" charset="-122"/>
                <a:ea typeface="微软雅黑" panose="020B0503020204020204" pitchFamily="34" charset="-122"/>
                <a:sym typeface="+mn-ea"/>
              </a:rPr>
              <a:t>20%-40%</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用法用量</a:t>
            </a:r>
            <a:r>
              <a:rPr lang="zh-CN" altLang="en-US" sz="1400">
                <a:latin typeface="微软雅黑" panose="020B0503020204020204" pitchFamily="34" charset="-122"/>
                <a:ea typeface="微软雅黑" panose="020B0503020204020204" pitchFamily="34" charset="-122"/>
              </a:rPr>
              <a:t>：口服。一次一袋，一日</a:t>
            </a:r>
            <a:r>
              <a:rPr lang="en-US" altLang="zh-CN" sz="1400">
                <a:latin typeface="微软雅黑" panose="020B0503020204020204" pitchFamily="34" charset="-122"/>
                <a:ea typeface="微软雅黑" panose="020B0503020204020204" pitchFamily="34" charset="-122"/>
              </a:rPr>
              <a:t>3</a:t>
            </a:r>
            <a:r>
              <a:rPr lang="zh-CN" altLang="en-US" sz="1400">
                <a:latin typeface="微软雅黑" panose="020B0503020204020204" pitchFamily="34" charset="-122"/>
                <a:ea typeface="微软雅黑" panose="020B0503020204020204" pitchFamily="34" charset="-122"/>
              </a:rPr>
              <a:t>次。</a:t>
            </a:r>
            <a:r>
              <a:rPr lang="en-US" altLang="zh-CN" sz="1400">
                <a:latin typeface="微软雅黑" panose="020B0503020204020204" pitchFamily="34" charset="-122"/>
                <a:ea typeface="微软雅黑" panose="020B0503020204020204" pitchFamily="34" charset="-122"/>
              </a:rPr>
              <a:t>5-6</a:t>
            </a:r>
            <a:r>
              <a:rPr lang="zh-CN" altLang="en-US" sz="1400">
                <a:latin typeface="微软雅黑" panose="020B0503020204020204" pitchFamily="34" charset="-122"/>
                <a:ea typeface="微软雅黑" panose="020B0503020204020204" pitchFamily="34" charset="-122"/>
              </a:rPr>
              <a:t>周为一疗程。温开水冲服。</a:t>
            </a:r>
            <a:endParaRPr lang="zh-CN" altLang="en-US" sz="1400">
              <a:latin typeface="微软雅黑" panose="020B0503020204020204" pitchFamily="34" charset="-122"/>
              <a:ea typeface="微软雅黑" panose="020B0503020204020204" pitchFamily="34" charset="-122"/>
            </a:endParaRPr>
          </a:p>
        </p:txBody>
      </p:sp>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3744595"/>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492125" y="163322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枸橼酸铋钾颗粒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1.2gx12</a:t>
            </a:r>
            <a:r>
              <a:rPr lang="zh-CN" altLang="en-US" sz="1400">
                <a:latin typeface="微软雅黑" panose="020B0503020204020204" pitchFamily="34" charset="-122"/>
                <a:ea typeface="微软雅黑" panose="020B0503020204020204" pitchFamily="34" charset="-122"/>
              </a:rPr>
              <a:t>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医保属性</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医保甲类</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sym typeface="+mn-ea"/>
              </a:rPr>
              <a:t>OTC</a:t>
            </a:r>
            <a:r>
              <a:rPr lang="zh-CN" altLang="en-US" sz="1400">
                <a:latin typeface="微软雅黑" panose="020B0503020204020204" pitchFamily="34" charset="-122"/>
                <a:ea typeface="微软雅黑" panose="020B0503020204020204" pitchFamily="34" charset="-122"/>
                <a:sym typeface="+mn-ea"/>
              </a:rPr>
              <a:t>甲类</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适应症</a:t>
            </a:r>
            <a:r>
              <a:rPr lang="zh-CN" altLang="en-US" sz="1400">
                <a:latin typeface="微软雅黑" panose="020B0503020204020204" pitchFamily="34" charset="-122"/>
                <a:ea typeface="微软雅黑" panose="020B0503020204020204" pitchFamily="34" charset="-122"/>
                <a:sym typeface="+mn-ea"/>
              </a:rPr>
              <a:t>：用于慢性胃炎及缓解胃酸过多引起的胃痛、胃灼热</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感（烧心）和反酸。</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sym typeface="+mn-ea"/>
              </a:rPr>
              <a:t> 疾病基本情况</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慢性胃炎是多种病因引起的胃粘膜慢性炎性病变，临床工作</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中十分常见，发病率占消化内科</a:t>
            </a:r>
            <a:r>
              <a:rPr lang="en-US" altLang="zh-CN" sz="1400">
                <a:latin typeface="微软雅黑" panose="020B0503020204020204" pitchFamily="34" charset="-122"/>
                <a:ea typeface="微软雅黑" panose="020B0503020204020204" pitchFamily="34" charset="-122"/>
                <a:sym typeface="+mn-ea"/>
              </a:rPr>
              <a:t>50%-68%</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68249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156460"/>
            <a:ext cx="5949315" cy="40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与参照药相比优势</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1.</a:t>
            </a:r>
            <a:r>
              <a:rPr lang="zh-CN" altLang="en-US" sz="1400" b="1">
                <a:latin typeface="微软雅黑" panose="020B0503020204020204" pitchFamily="34" charset="-122"/>
                <a:ea typeface="微软雅黑" panose="020B0503020204020204" pitchFamily="34" charset="-122"/>
                <a:sym typeface="+mn-ea"/>
              </a:rPr>
              <a:t>安全性</a:t>
            </a:r>
            <a:r>
              <a:rPr lang="zh-CN" altLang="en-US" sz="1400">
                <a:latin typeface="微软雅黑" panose="020B0503020204020204" pitchFamily="34" charset="-122"/>
                <a:ea typeface="微软雅黑" panose="020B0503020204020204" pitchFamily="34" charset="-122"/>
                <a:sym typeface="+mn-ea"/>
              </a:rPr>
              <a:t>：猴头菌提取物颗粒独特的发酵工艺及药食同源属性，避免服药</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期间产生</a:t>
            </a:r>
            <a:r>
              <a:rPr lang="zh-CN" altLang="en-US" sz="1400" spc="70">
                <a:solidFill>
                  <a:schemeClr val="tx1">
                    <a:lumMod val="85000"/>
                    <a:lumOff val="15000"/>
                  </a:schemeClr>
                </a:solidFill>
                <a:uFillTx/>
                <a:ea typeface="微软雅黑" panose="020B0503020204020204" pitchFamily="34" charset="-122"/>
                <a:sym typeface="+mn-ea"/>
              </a:rPr>
              <a:t>氨味、黑便、重金属摄入，可长期服用，</a:t>
            </a:r>
            <a:r>
              <a:rPr lang="zh-CN" altLang="en-US" sz="1400">
                <a:latin typeface="微软雅黑" panose="020B0503020204020204" pitchFamily="34" charset="-122"/>
                <a:ea typeface="微软雅黑" panose="020B0503020204020204" pitchFamily="34" charset="-122"/>
                <a:sym typeface="+mn-ea"/>
              </a:rPr>
              <a:t>安全性高。</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sym typeface="+mn-ea"/>
              </a:rPr>
              <a:t>有效性</a:t>
            </a:r>
            <a:r>
              <a:rPr lang="zh-CN" altLang="en-US" sz="1400">
                <a:latin typeface="微软雅黑" panose="020B0503020204020204" pitchFamily="34" charset="-122"/>
                <a:ea typeface="微软雅黑" panose="020B0503020204020204" pitchFamily="34" charset="-122"/>
                <a:sym typeface="+mn-ea"/>
              </a:rPr>
              <a:t>：猴头菌提取物颗粒</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所含猴头多糖、多肽和微量元素可以多途径</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保护胃黏膜，多个临床实验研究表明治疗慢性胃炎疗效优于枸橼酸铋钾。</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经济性</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：根据挂网价格计算，猴头菌提取物颗粒日服用费用低于枸橼酸</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铋钾，降低患者经济负担及治疗总费用。</a:t>
            </a:r>
            <a:endParaRPr lang="zh-CN" altLang="en-US" sz="1400">
              <a:latin typeface="微软雅黑" panose="020B0503020204020204" pitchFamily="34" charset="-122"/>
              <a:ea typeface="微软雅黑" panose="020B0503020204020204" pitchFamily="34" charset="-122"/>
            </a:endParaRPr>
          </a:p>
          <a:p>
            <a:pPr algn="l" eaLnBrk="1" hangingPunct="1">
              <a:lnSpc>
                <a:spcPct val="130000"/>
              </a:lnSpc>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未被满足的临床需求</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同作为胃黏膜保护剂，猴头菌提取物颗粒同时具有营养及快速修复胃黏</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膜的作用，</a:t>
            </a:r>
            <a:r>
              <a:rPr lang="zh-CN" altLang="en-US" sz="1400">
                <a:latin typeface="微软雅黑" panose="020B0503020204020204" pitchFamily="34" charset="-122"/>
                <a:ea typeface="微软雅黑" panose="020B0503020204020204" pitchFamily="34" charset="-122"/>
                <a:sym typeface="+mn-ea"/>
              </a:rPr>
              <a:t>提高了</a:t>
            </a:r>
            <a:r>
              <a:rPr lang="zh-CN" altLang="en-US" sz="1400">
                <a:latin typeface="微软雅黑" panose="020B0503020204020204" pitchFamily="34" charset="-122"/>
                <a:ea typeface="微软雅黑" panose="020B0503020204020204" pitchFamily="34" charset="-122"/>
                <a:sym typeface="+mn-ea"/>
              </a:rPr>
              <a:t>患者的依从性及生活质量。</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1285240" y="344805"/>
            <a:ext cx="3856990" cy="476885"/>
            <a:chOff x="1285461" y="344557"/>
            <a:chExt cx="5035506" cy="477078"/>
          </a:xfrm>
        </p:grpSpPr>
        <p:sp>
          <p:nvSpPr>
            <p:cNvPr id="2" name="圆角矩形 1"/>
            <p:cNvSpPr/>
            <p:nvPr/>
          </p:nvSpPr>
          <p:spPr>
            <a:xfrm>
              <a:off x="1285461" y="344557"/>
              <a:ext cx="5035506"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4413736"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参照药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1285240" y="1203960"/>
            <a:ext cx="9766300" cy="2115185"/>
          </a:xfrm>
          <a:prstGeom prst="rect">
            <a:avLst/>
          </a:prstGeom>
        </p:spPr>
        <p:txBody>
          <a:bodyPr wrap="square">
            <a:noAutofit/>
          </a:bodyPr>
          <a:p>
            <a:pPr indent="355600" algn="l" defTabSz="266700" fontAlgn="auto">
              <a:lnSpc>
                <a:spcPct val="150000"/>
              </a:lnSpc>
              <a:spcAft>
                <a:spcPct val="0"/>
              </a:spcAft>
            </a:pP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近五年共收集到98例不良反应，</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涉及人数约1772857人，</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总的不良反应发生率约0.0055%，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主要集中在胃肠系统损害和皮肤及其附件损害等，症状轻微，不良反应在停药或者减量后，不良反应症状全部消失或好转。</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综上所述本品发生不良反应的概率非常小，安全性非常高，尤其本品用于老年患者时，在安全性方面与年轻患者无异，说明本品的耐受性很好。</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1394460" y="3173095"/>
            <a:ext cx="4563110" cy="2515870"/>
          </a:xfrm>
          <a:prstGeom prst="rect">
            <a:avLst/>
          </a:prstGeom>
        </p:spPr>
      </p:pic>
      <p:pic>
        <p:nvPicPr>
          <p:cNvPr id="7" name="图片 6"/>
          <p:cNvPicPr>
            <a:picLocks noChangeAspect="1"/>
          </p:cNvPicPr>
          <p:nvPr/>
        </p:nvPicPr>
        <p:blipFill>
          <a:blip r:embed="rId2"/>
          <a:stretch>
            <a:fillRect/>
          </a:stretch>
        </p:blipFill>
        <p:spPr>
          <a:xfrm>
            <a:off x="6202045" y="3173730"/>
            <a:ext cx="4570730" cy="251523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折角形 46"/>
          <p:cNvSpPr/>
          <p:nvPr>
            <p:custDataLst>
              <p:tags r:id="rId1"/>
            </p:custDataLst>
          </p:nvPr>
        </p:nvSpPr>
        <p:spPr>
          <a:xfrm>
            <a:off x="996760" y="2808744"/>
            <a:ext cx="3056773" cy="3210666"/>
          </a:xfrm>
          <a:prstGeom prst="foldedCorner">
            <a:avLst>
              <a:gd name="adj" fmla="val 12009"/>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custDataLst>
              <p:tags r:id="rId2"/>
            </p:custDataLst>
          </p:nvPr>
        </p:nvSpPr>
        <p:spPr>
          <a:xfrm>
            <a:off x="1228772" y="2929828"/>
            <a:ext cx="2824761" cy="2939595"/>
          </a:xfrm>
          <a:prstGeom prst="rect">
            <a:avLst/>
          </a:prstGeom>
          <a:noFill/>
        </p:spPr>
        <p:txBody>
          <a:bodyPr wrap="square" rtlCol="0">
            <a:normAutofit/>
          </a:bodyPr>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猴头菌不仅是美味的食材，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更是一味上好的中药材，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作为</a:t>
            </a:r>
            <a:r>
              <a:rPr lang="zh-CN" altLang="en-US" sz="1500" b="1" spc="110">
                <a:solidFill>
                  <a:srgbClr val="FF0000"/>
                </a:solidFill>
                <a:uFillTx/>
                <a:latin typeface="Arial" panose="020B0604020202020204" pitchFamily="34" charset="0"/>
                <a:ea typeface="微软雅黑" panose="020B0503020204020204" pitchFamily="34" charset="-122"/>
                <a:sym typeface="+mn-ea"/>
              </a:rPr>
              <a:t>药食同源</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的菌类，安</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全性高。</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49" name="椭圆 48"/>
          <p:cNvSpPr/>
          <p:nvPr>
            <p:custDataLst>
              <p:tags r:id="rId3"/>
            </p:custDataLst>
          </p:nvPr>
        </p:nvSpPr>
        <p:spPr>
          <a:xfrm>
            <a:off x="738188" y="2575170"/>
            <a:ext cx="628072" cy="62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0" name="折角形 49"/>
          <p:cNvSpPr/>
          <p:nvPr>
            <p:custDataLst>
              <p:tags r:id="rId4"/>
            </p:custDataLst>
          </p:nvPr>
        </p:nvSpPr>
        <p:spPr>
          <a:xfrm>
            <a:off x="4668325" y="2808744"/>
            <a:ext cx="3056773" cy="3210666"/>
          </a:xfrm>
          <a:prstGeom prst="foldedCorner">
            <a:avLst>
              <a:gd name="adj" fmla="val 12009"/>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custDataLst>
              <p:tags r:id="rId5"/>
            </p:custDataLst>
          </p:nvPr>
        </p:nvSpPr>
        <p:spPr>
          <a:xfrm>
            <a:off x="4900336" y="2929828"/>
            <a:ext cx="2824761" cy="2939595"/>
          </a:xfrm>
          <a:prstGeom prst="rect">
            <a:avLst/>
          </a:prstGeom>
          <a:noFill/>
        </p:spPr>
        <p:txBody>
          <a:bodyPr wrap="square" rtlCol="0">
            <a:normAutofit lnSpcReduction="1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人工培养的猴头菌子实体</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存在农药残留、重金属超</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标，发霉变质产生黄曲霉</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素的风险。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猴头菌提取物颗粒采用</a:t>
            </a:r>
            <a:r>
              <a:rPr lang="zh-CN" altLang="en-US" sz="1500" b="1" spc="70">
                <a:solidFill>
                  <a:srgbClr val="FF0000"/>
                </a:solidFill>
                <a:uFillTx/>
                <a:latin typeface="Arial" panose="020B0604020202020204" pitchFamily="34" charset="0"/>
                <a:ea typeface="微软雅黑" panose="020B0503020204020204" pitchFamily="34" charset="-122"/>
                <a:sym typeface="+mn-ea"/>
              </a:rPr>
              <a:t>菌</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株培养、三级发酵</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生产工</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艺，可有效避免上述安全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2" name="椭圆 51"/>
          <p:cNvSpPr/>
          <p:nvPr>
            <p:custDataLst>
              <p:tags r:id="rId6"/>
            </p:custDataLst>
          </p:nvPr>
        </p:nvSpPr>
        <p:spPr>
          <a:xfrm>
            <a:off x="4409753" y="2575170"/>
            <a:ext cx="628072" cy="62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3" name="折角形 52"/>
          <p:cNvSpPr/>
          <p:nvPr>
            <p:custDataLst>
              <p:tags r:id="rId7"/>
            </p:custDataLst>
          </p:nvPr>
        </p:nvSpPr>
        <p:spPr>
          <a:xfrm>
            <a:off x="8339889" y="2808744"/>
            <a:ext cx="3056773" cy="3210666"/>
          </a:xfrm>
          <a:prstGeom prst="foldedCorner">
            <a:avLst>
              <a:gd name="adj" fmla="val 12009"/>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文本框 53"/>
          <p:cNvSpPr txBox="1"/>
          <p:nvPr>
            <p:custDataLst>
              <p:tags r:id="rId8"/>
            </p:custDataLst>
          </p:nvPr>
        </p:nvSpPr>
        <p:spPr>
          <a:xfrm>
            <a:off x="8571901" y="2929828"/>
            <a:ext cx="2824761" cy="2939595"/>
          </a:xfrm>
          <a:prstGeom prst="rect">
            <a:avLst/>
          </a:prstGeom>
          <a:noFill/>
        </p:spPr>
        <p:txBody>
          <a:bodyPr wrap="square" rtlCol="0">
            <a:normAutofit fontScale="90000" lnSpcReduction="2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枸橼酸铋钾不良反应带有氨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味、黑便、含重金属，不可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长期服用；牛奶和抗酸药可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干扰枸橼酸铋钾作用，不能</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同时服用。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a:t>
            </a:r>
            <a:r>
              <a:rPr lang="zh-CN" altLang="en-US" sz="1500" b="1" spc="70">
                <a:solidFill>
                  <a:srgbClr val="FF0000"/>
                </a:solidFill>
                <a:uFillTx/>
                <a:latin typeface="Arial" panose="020B0604020202020204" pitchFamily="34" charset="0"/>
                <a:ea typeface="微软雅黑" panose="020B0503020204020204" pitchFamily="34" charset="-122"/>
                <a:sym typeface="+mn-ea"/>
              </a:rPr>
              <a:t>无黑便反</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应、不含重金属</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，无药物相</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互作用，安全性高，可长期</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5" name="椭圆 54"/>
          <p:cNvSpPr/>
          <p:nvPr>
            <p:custDataLst>
              <p:tags r:id="rId9"/>
            </p:custDataLst>
          </p:nvPr>
        </p:nvSpPr>
        <p:spPr>
          <a:xfrm>
            <a:off x="8081317" y="2575170"/>
            <a:ext cx="628072" cy="62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6" name="文本框 55"/>
          <p:cNvSpPr txBox="1"/>
          <p:nvPr>
            <p:custDataLst>
              <p:tags r:id="rId10"/>
            </p:custDataLst>
          </p:nvPr>
        </p:nvSpPr>
        <p:spPr>
          <a:xfrm>
            <a:off x="842586"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1</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7" name="文本框 56"/>
          <p:cNvSpPr txBox="1"/>
          <p:nvPr>
            <p:custDataLst>
              <p:tags r:id="rId11"/>
            </p:custDataLst>
          </p:nvPr>
        </p:nvSpPr>
        <p:spPr>
          <a:xfrm>
            <a:off x="4534211"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2</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8" name="文本框 57"/>
          <p:cNvSpPr txBox="1"/>
          <p:nvPr>
            <p:custDataLst>
              <p:tags r:id="rId12"/>
            </p:custDataLst>
          </p:nvPr>
        </p:nvSpPr>
        <p:spPr>
          <a:xfrm>
            <a:off x="8201089" y="2690932"/>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3</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44" name="文本框 43"/>
          <p:cNvSpPr txBox="1"/>
          <p:nvPr/>
        </p:nvSpPr>
        <p:spPr>
          <a:xfrm>
            <a:off x="12753474" y="7026442"/>
            <a:ext cx="242374" cy="369332"/>
          </a:xfrm>
          <a:prstGeom prst="rect">
            <a:avLst/>
          </a:prstGeom>
          <a:noFill/>
        </p:spPr>
        <p:txBody>
          <a:bodyPr wrap="none" rtlCol="0">
            <a:spAutoFit/>
          </a:bodyPr>
          <a:p>
            <a:r>
              <a:rPr lang="en-US" altLang="zh-CN" dirty="0">
                <a:solidFill>
                  <a:srgbClr val="FFFFFF"/>
                </a:solidFill>
              </a:rPr>
              <a:t>.</a:t>
            </a:r>
            <a:endParaRPr lang="en-US" altLang="zh-CN" dirty="0">
              <a:solidFill>
                <a:srgbClr val="FFFFFF"/>
              </a:solidFill>
            </a:endParaRPr>
          </a:p>
        </p:txBody>
      </p:sp>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descr="7b0a202020202274657874626f78223a2022220a7d0a"/>
          <p:cNvGrpSpPr/>
          <p:nvPr/>
        </p:nvGrpSpPr>
        <p:grpSpPr>
          <a:xfrm>
            <a:off x="5161886" y="1816810"/>
            <a:ext cx="2222500" cy="649605"/>
            <a:chOff x="5546" y="4940"/>
            <a:chExt cx="6694" cy="3116"/>
          </a:xfrm>
        </p:grpSpPr>
        <p:sp>
          <p:nvSpPr>
            <p:cNvPr id="9" name="剪去单角的矩形 8"/>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17"/>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工艺安全优势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1" name="组合 10" descr="7b0a202020202274657874626f78223a2022220a7d0a"/>
          <p:cNvGrpSpPr/>
          <p:nvPr/>
        </p:nvGrpSpPr>
        <p:grpSpPr>
          <a:xfrm>
            <a:off x="8768596" y="1816810"/>
            <a:ext cx="2486119" cy="649605"/>
            <a:chOff x="5146" y="4940"/>
            <a:chExt cx="7488" cy="3116"/>
          </a:xfrm>
        </p:grpSpPr>
        <p:sp>
          <p:nvSpPr>
            <p:cNvPr id="12" name="剪去单角的矩形 11"/>
            <p:cNvSpPr/>
            <p:nvPr/>
          </p:nvSpPr>
          <p:spPr>
            <a:xfrm>
              <a:off x="5146" y="4940"/>
              <a:ext cx="70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文本框 12"/>
            <p:cNvSpPr txBox="1"/>
            <p:nvPr/>
          </p:nvSpPr>
          <p:spPr>
            <a:xfrm>
              <a:off x="5146" y="5832"/>
              <a:ext cx="7488"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与目录内同</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类药优势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4" name="组合 13" descr="7b0a202020202274657874626f78223a2022220a7d0a"/>
          <p:cNvGrpSpPr/>
          <p:nvPr/>
        </p:nvGrpSpPr>
        <p:grpSpPr>
          <a:xfrm>
            <a:off x="1422371" y="1816810"/>
            <a:ext cx="2222500" cy="649605"/>
            <a:chOff x="5546" y="4940"/>
            <a:chExt cx="6694" cy="3116"/>
          </a:xfrm>
        </p:grpSpPr>
        <p:sp>
          <p:nvSpPr>
            <p:cNvPr id="15" name="剪去单角的矩形 14"/>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文本框 15"/>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药食同源优势</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247650"/>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custDataLst>
              <p:tags r:id="rId1"/>
            </p:custDataLst>
          </p:nvPr>
        </p:nvPicPr>
        <p:blipFill>
          <a:blip r:embed="rId2"/>
          <a:stretch>
            <a:fillRect/>
          </a:stretch>
        </p:blipFill>
        <p:spPr>
          <a:xfrm>
            <a:off x="1236345" y="1889125"/>
            <a:ext cx="5371465" cy="1120140"/>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1236345" y="3046095"/>
            <a:ext cx="5371465" cy="1127760"/>
          </a:xfrm>
          <a:prstGeom prst="rect">
            <a:avLst/>
          </a:prstGeom>
        </p:spPr>
      </p:pic>
      <p:sp>
        <p:nvSpPr>
          <p:cNvPr id="14" name="文本框 13"/>
          <p:cNvSpPr txBox="1"/>
          <p:nvPr/>
        </p:nvSpPr>
        <p:spPr>
          <a:xfrm>
            <a:off x="1234440" y="5468620"/>
            <a:ext cx="5417185" cy="469900"/>
          </a:xfrm>
          <a:prstGeom prst="rect">
            <a:avLst/>
          </a:prstGeom>
          <a:noFill/>
        </p:spPr>
        <p:txBody>
          <a:bodyPr wrap="square" rtlCol="0">
            <a:noAutofit/>
          </a:bodyPr>
          <a:p>
            <a:r>
              <a:rPr lang="zh-CN" altLang="en-US" dirty="0">
                <a:solidFill>
                  <a:schemeClr val="tx1"/>
                </a:solidFill>
                <a:latin typeface="微软雅黑" panose="020B0503020204020204" pitchFamily="34" charset="-122"/>
                <a:ea typeface="微软雅黑" panose="020B0503020204020204" pitchFamily="34" charset="-122"/>
              </a:rPr>
              <a:t>结论：猴头菌提取物颗粒对慢性萎缩性胃炎的治疗</a:t>
            </a:r>
            <a:r>
              <a:rPr lang="zh-CN" altLang="en-US" b="1" dirty="0">
                <a:solidFill>
                  <a:srgbClr val="FF0000"/>
                </a:solidFill>
                <a:latin typeface="微软雅黑" panose="020B0503020204020204" pitchFamily="34" charset="-122"/>
                <a:ea typeface="微软雅黑" panose="020B0503020204020204" pitchFamily="34" charset="-122"/>
              </a:rPr>
              <a:t>效果明显优于枸橼酸铋钾</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P&lt;0.01</a:t>
            </a:r>
            <a:r>
              <a:rPr lang="zh-CN" altLang="en-US"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p>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236345" y="946150"/>
            <a:ext cx="1004887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研究中，治疗组总治疗效果、主要症状疗效、胃镜及病理组织</a:t>
            </a:r>
            <a:r>
              <a:rPr lang="zh-CN" altLang="en-US">
                <a:ln>
                  <a:solidFill>
                    <a:sysClr val="windowText" lastClr="000000"/>
                  </a:solidFill>
                </a:ln>
                <a:sym typeface="+mn-ea"/>
              </a:rPr>
              <a:t>学</a:t>
            </a:r>
            <a:r>
              <a:rPr lang="zh-CN" altLang="en-US">
                <a:ln>
                  <a:solidFill>
                    <a:sysClr val="windowText" lastClr="000000"/>
                  </a:solidFill>
                </a:ln>
              </a:rPr>
              <a:t>疗效显著高于对照组。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头菌提取物颗粒多途径保护胃黏膜</a:t>
            </a:r>
            <a:r>
              <a:rPr lang="zh-CN" altLang="en-US">
                <a:ln>
                  <a:solidFill>
                    <a:sysClr val="windowText" lastClr="000000"/>
                  </a:solidFill>
                </a:ln>
              </a:rPr>
              <a:t>更优。</a:t>
            </a:r>
            <a:endParaRPr lang="zh-CN" altLang="en-US">
              <a:ln>
                <a:solidFill>
                  <a:sysClr val="windowText" lastClr="000000"/>
                </a:solidFill>
              </a:ln>
            </a:endParaRPr>
          </a:p>
        </p:txBody>
      </p:sp>
      <p:pic>
        <p:nvPicPr>
          <p:cNvPr id="18" name="图片 17"/>
          <p:cNvPicPr>
            <a:picLocks noChangeAspect="1"/>
          </p:cNvPicPr>
          <p:nvPr>
            <p:custDataLst>
              <p:tags r:id="rId5"/>
            </p:custDataLst>
          </p:nvPr>
        </p:nvPicPr>
        <p:blipFill>
          <a:blip r:embed="rId6"/>
          <a:stretch>
            <a:fillRect/>
          </a:stretch>
        </p:blipFill>
        <p:spPr>
          <a:xfrm>
            <a:off x="1234440" y="4173855"/>
            <a:ext cx="5341620" cy="1181735"/>
          </a:xfrm>
          <a:prstGeom prst="rect">
            <a:avLst/>
          </a:prstGeom>
        </p:spPr>
      </p:pic>
      <p:sp>
        <p:nvSpPr>
          <p:cNvPr id="19" name="文本框 18"/>
          <p:cNvSpPr txBox="1"/>
          <p:nvPr/>
        </p:nvSpPr>
        <p:spPr>
          <a:xfrm>
            <a:off x="6926580" y="1903095"/>
            <a:ext cx="4358640" cy="4035425"/>
          </a:xfrm>
          <a:prstGeom prst="rect">
            <a:avLst/>
          </a:prstGeom>
          <a:solidFill>
            <a:schemeClr val="accent1">
              <a:lumMod val="40000"/>
              <a:lumOff val="60000"/>
            </a:schemeClr>
          </a:solid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nchor="t">
            <a:noAutofit/>
          </a:bodyPr>
          <a:p>
            <a:pPr indent="0" fontAlgn="auto">
              <a:lnSpc>
                <a:spcPct val="140000"/>
              </a:lnSpc>
            </a:pPr>
            <a:r>
              <a:rPr lang="en-US" altLang="zh-CN"/>
              <a:t> </a:t>
            </a:r>
            <a:r>
              <a:rPr lang="zh-CN" altLang="en-US" b="1">
                <a:solidFill>
                  <a:schemeClr val="tx1"/>
                </a:solidFill>
              </a:rPr>
              <a:t>作用机理</a:t>
            </a:r>
            <a:r>
              <a:rPr lang="zh-CN" altLang="en-US" b="1">
                <a:solidFill>
                  <a:srgbClr val="FF0000"/>
                </a:solidFill>
              </a:rPr>
              <a:t>优势</a:t>
            </a:r>
            <a:r>
              <a:rPr lang="zh-CN" altLang="en-US"/>
              <a:t>：</a:t>
            </a:r>
            <a:endParaRPr lang="zh-CN" altLang="en-US"/>
          </a:p>
          <a:p>
            <a:pPr indent="0" fontAlgn="auto">
              <a:lnSpc>
                <a:spcPct val="140000"/>
              </a:lnSpc>
            </a:pPr>
            <a:r>
              <a:rPr lang="zh-CN" altLang="en-US"/>
              <a:t> </a:t>
            </a:r>
            <a:r>
              <a:rPr lang="en-US" altLang="zh-CN"/>
              <a:t>        </a:t>
            </a:r>
            <a:r>
              <a:rPr lang="zh-CN" altLang="en-US"/>
              <a:t>猴头菌提取物颗粒治疗慢性萎缩性胃炎的效果较经典胃黏膜保护剂枸椽酸铋钾更佳。其原因是因为猴头菌提取物颗粒可</a:t>
            </a:r>
            <a:r>
              <a:rPr lang="zh-CN" altLang="en-US" b="1">
                <a:solidFill>
                  <a:srgbClr val="FF0000"/>
                </a:solidFill>
              </a:rPr>
              <a:t>增强胃黏膜上皮细胞对 H⁺的防御机能</a:t>
            </a:r>
            <a:r>
              <a:rPr lang="zh-CN" altLang="en-US"/>
              <a:t>，促进黏膜修复；其所含</a:t>
            </a:r>
            <a:r>
              <a:rPr lang="zh-CN" altLang="en-US" b="1">
                <a:solidFill>
                  <a:srgbClr val="FF0000"/>
                </a:solidFill>
              </a:rPr>
              <a:t>猴头多糖、维生素 C 和微量元素硒有较强的抗氧化作用</a:t>
            </a:r>
            <a:r>
              <a:rPr lang="zh-CN" altLang="en-US"/>
              <a:t>，对 Hp 所致的细胞脂质过氧化损害有保护作用，通过</a:t>
            </a:r>
            <a:r>
              <a:rPr lang="zh-CN" altLang="en-US" b="1">
                <a:solidFill>
                  <a:srgbClr val="FF0000"/>
                </a:solidFill>
              </a:rPr>
              <a:t>多条途径保护胃黏膜</a:t>
            </a:r>
            <a:r>
              <a:rPr lang="zh-CN" altLang="en-US"/>
              <a:t>，而枸椽酸铋钾的作用方式则比较单一。</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285240" y="344805"/>
            <a:ext cx="3550920" cy="476885"/>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4805" y="383540"/>
            <a:ext cx="2547620" cy="398780"/>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367270" y="2009140"/>
            <a:ext cx="4120515" cy="3786505"/>
          </a:xfrm>
          <a:prstGeom prst="rect">
            <a:avLst/>
          </a:prstGeom>
          <a:solidFill>
            <a:schemeClr val="accent1">
              <a:lumMod val="40000"/>
              <a:lumOff val="60000"/>
            </a:schemeClr>
          </a:solidFill>
          <a:ln>
            <a:solidFill>
              <a:schemeClr val="accent1">
                <a:lumMod val="40000"/>
                <a:lumOff val="60000"/>
              </a:schemeClr>
            </a:solidFill>
          </a:ln>
        </p:spPr>
        <p:txBody>
          <a:bodyPr wrap="square" rtlCol="0" anchor="t">
            <a:noAutofit/>
          </a:bodyPr>
          <a:p>
            <a:pPr indent="0" fontAlgn="auto">
              <a:lnSpc>
                <a:spcPct val="140000"/>
              </a:lnSpc>
            </a:pPr>
            <a:r>
              <a:rPr lang="en-US" altLang="zh-CN"/>
              <a:t>         </a:t>
            </a:r>
            <a:r>
              <a:rPr lang="zh-CN" altLang="en-US"/>
              <a:t>猴头菌提取物颗粒</a:t>
            </a:r>
            <a:r>
              <a:rPr lang="en-US" altLang="zh-CN"/>
              <a:t>是由</a:t>
            </a:r>
            <a:r>
              <a:rPr lang="en-US" altLang="zh-CN" b="1">
                <a:solidFill>
                  <a:srgbClr val="FF0000"/>
                </a:solidFill>
              </a:rPr>
              <a:t>真菌猴头菌经深层发酵的菌丝体提取而得，内含多糖、肽、氨基酸等多种</a:t>
            </a:r>
            <a:r>
              <a:rPr lang="zh-CN" altLang="en-US" b="1">
                <a:solidFill>
                  <a:srgbClr val="FF0000"/>
                </a:solidFill>
              </a:rPr>
              <a:t>有机物</a:t>
            </a:r>
            <a:r>
              <a:rPr lang="en-US" altLang="zh-CN"/>
              <a:t>，</a:t>
            </a:r>
            <a:r>
              <a:rPr lang="zh-CN" altLang="en-US"/>
              <a:t>具有</a:t>
            </a:r>
            <a:r>
              <a:rPr lang="en-US" altLang="zh-CN"/>
              <a:t>改善胃黏 膜 营 养 状 态、促 进 溃 疡 愈 合、促 进 炎 症 消退</a:t>
            </a:r>
            <a:r>
              <a:rPr lang="zh-CN" altLang="en-US"/>
              <a:t>。</a:t>
            </a:r>
            <a:endParaRPr lang="zh-CN" altLang="en-US"/>
          </a:p>
          <a:p>
            <a:pPr indent="0" fontAlgn="auto">
              <a:lnSpc>
                <a:spcPct val="140000"/>
              </a:lnSpc>
            </a:pPr>
            <a:r>
              <a:rPr lang="en-US" altLang="zh-CN"/>
              <a:t>         </a:t>
            </a:r>
            <a:r>
              <a:rPr lang="zh-CN" altLang="en-US"/>
              <a:t>猴头菌提取物颗粒</a:t>
            </a:r>
            <a:r>
              <a:rPr lang="zh-CN" altLang="en-US" b="1">
                <a:solidFill>
                  <a:srgbClr val="FF0000"/>
                </a:solidFill>
              </a:rPr>
              <a:t>含有的微量元素铝、铋、镁盐</a:t>
            </a:r>
            <a:r>
              <a:rPr lang="zh-CN" altLang="en-US"/>
              <a:t>等能</a:t>
            </a:r>
            <a:r>
              <a:rPr lang="zh-CN" altLang="en-US" b="1">
                <a:solidFill>
                  <a:srgbClr val="FF0000"/>
                </a:solidFill>
              </a:rPr>
              <a:t>抑制胃蛋白酶活性</a:t>
            </a:r>
            <a:r>
              <a:rPr lang="zh-CN" altLang="en-US"/>
              <a:t>，并能黏附于损伤的胃黏膜表面</a:t>
            </a:r>
            <a:r>
              <a:rPr lang="zh-CN" altLang="en-US" b="1">
                <a:solidFill>
                  <a:srgbClr val="FF0000"/>
                </a:solidFill>
              </a:rPr>
              <a:t>形成一层保护膜</a:t>
            </a:r>
            <a:r>
              <a:rPr lang="zh-CN" altLang="en-US"/>
              <a:t>，减轻对胃黏膜的损伤</a:t>
            </a:r>
            <a:endParaRPr lang="zh-CN" altLang="en-US"/>
          </a:p>
        </p:txBody>
      </p:sp>
      <p:sp>
        <p:nvSpPr>
          <p:cNvPr id="16" name="文本框 15"/>
          <p:cNvSpPr txBox="1"/>
          <p:nvPr/>
        </p:nvSpPr>
        <p:spPr>
          <a:xfrm>
            <a:off x="1059180" y="946150"/>
            <a:ext cx="1042860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研究中，观察组</a:t>
            </a:r>
            <a:r>
              <a:rPr lang="zh-CN" altLang="en-US" b="1">
                <a:sym typeface="+mn-ea"/>
              </a:rPr>
              <a:t>血清 ＮＯ、６－ｋｅｔｏ－ＰＧＦ１α、ＥＧＦ水平</a:t>
            </a:r>
            <a:r>
              <a:rPr lang="zh-CN" altLang="en-US">
                <a:ln>
                  <a:solidFill>
                    <a:sysClr val="windowText" lastClr="000000"/>
                  </a:solidFill>
                </a:ln>
                <a:sym typeface="+mn-ea"/>
              </a:rPr>
              <a:t>明显</a:t>
            </a:r>
            <a:r>
              <a:rPr lang="zh-CN" altLang="en-US">
                <a:ln>
                  <a:solidFill>
                    <a:sysClr val="windowText" lastClr="000000"/>
                  </a:solidFill>
                </a:ln>
              </a:rPr>
              <a:t>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头菌提取物颗粒提升胃黏膜屏障防御能力更强</a:t>
            </a:r>
            <a:r>
              <a:rPr lang="zh-CN" altLang="en-US">
                <a:ln>
                  <a:solidFill>
                    <a:sysClr val="windowText" lastClr="000000"/>
                  </a:solidFill>
                </a:ln>
              </a:rPr>
              <a:t>。</a:t>
            </a:r>
            <a:endParaRPr lang="zh-CN" altLang="en-US">
              <a:ln>
                <a:solidFill>
                  <a:sysClr val="windowText" lastClr="000000"/>
                </a:solidFill>
              </a:ln>
            </a:endParaRPr>
          </a:p>
        </p:txBody>
      </p:sp>
      <p:pic>
        <p:nvPicPr>
          <p:cNvPr id="13" name="图片 12"/>
          <p:cNvPicPr>
            <a:picLocks noChangeAspect="1"/>
          </p:cNvPicPr>
          <p:nvPr/>
        </p:nvPicPr>
        <p:blipFill>
          <a:blip r:embed="rId1"/>
          <a:stretch>
            <a:fillRect/>
          </a:stretch>
        </p:blipFill>
        <p:spPr>
          <a:xfrm>
            <a:off x="1058545" y="4022090"/>
            <a:ext cx="6128385" cy="1179830"/>
          </a:xfrm>
          <a:prstGeom prst="rect">
            <a:avLst/>
          </a:prstGeom>
        </p:spPr>
      </p:pic>
      <p:pic>
        <p:nvPicPr>
          <p:cNvPr id="14" name="图片 13"/>
          <p:cNvPicPr>
            <a:picLocks noChangeAspect="1"/>
          </p:cNvPicPr>
          <p:nvPr/>
        </p:nvPicPr>
        <p:blipFill>
          <a:blip r:embed="rId2"/>
          <a:stretch>
            <a:fillRect/>
          </a:stretch>
        </p:blipFill>
        <p:spPr>
          <a:xfrm>
            <a:off x="1058545" y="2825750"/>
            <a:ext cx="6121400" cy="1196340"/>
          </a:xfrm>
          <a:prstGeom prst="rect">
            <a:avLst/>
          </a:prstGeom>
        </p:spPr>
      </p:pic>
      <p:pic>
        <p:nvPicPr>
          <p:cNvPr id="15" name="图片 14"/>
          <p:cNvPicPr>
            <a:picLocks noChangeAspect="1"/>
          </p:cNvPicPr>
          <p:nvPr/>
        </p:nvPicPr>
        <p:blipFill>
          <a:blip r:embed="rId3"/>
          <a:stretch>
            <a:fillRect/>
          </a:stretch>
        </p:blipFill>
        <p:spPr>
          <a:xfrm>
            <a:off x="1058545" y="1715770"/>
            <a:ext cx="6121400" cy="1109980"/>
          </a:xfrm>
          <a:prstGeom prst="rect">
            <a:avLst/>
          </a:prstGeom>
        </p:spPr>
      </p:pic>
      <p:sp>
        <p:nvSpPr>
          <p:cNvPr id="18" name="文本框 17"/>
          <p:cNvSpPr txBox="1"/>
          <p:nvPr/>
        </p:nvSpPr>
        <p:spPr>
          <a:xfrm>
            <a:off x="1059180" y="5362575"/>
            <a:ext cx="6197600" cy="922020"/>
          </a:xfrm>
          <a:prstGeom prst="rect">
            <a:avLst/>
          </a:prstGeom>
          <a:no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结论：</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猴头菌提取物颗粒与雷贝拉唑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治疗慢性胃溃疡的疗效及对胃黏膜的修复作用对比分析</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，观察组总有效率明显高于对照组（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P&lt;0.05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   </a:t>
              </a:r>
              <a:r>
                <a:rPr lang="zh-CN" altLang="en-US" sz="2000" b="1" dirty="0">
                  <a:solidFill>
                    <a:schemeClr val="bg1"/>
                  </a:solidFill>
                  <a:latin typeface="微软雅黑" panose="020B0503020204020204" pitchFamily="34" charset="-122"/>
                  <a:ea typeface="微软雅黑" panose="020B0503020204020204" pitchFamily="34" charset="-122"/>
                </a:rPr>
                <a:t>创新性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4" name="文本框 3"/>
          <p:cNvSpPr txBox="1"/>
          <p:nvPr/>
        </p:nvSpPr>
        <p:spPr>
          <a:xfrm>
            <a:off x="906145" y="922020"/>
            <a:ext cx="12306935" cy="829945"/>
          </a:xfrm>
          <a:prstGeom prst="rect">
            <a:avLst/>
          </a:prstGeom>
          <a:noFill/>
        </p:spPr>
        <p:txBody>
          <a:bodyPr wrap="square" rtlCol="0">
            <a:spAutoFit/>
          </a:bodyPr>
          <a:p>
            <a:r>
              <a:rPr lang="zh-CN" altLang="en-US" sz="2400" b="1" dirty="0">
                <a:solidFill>
                  <a:schemeClr val="tx1"/>
                </a:solidFill>
                <a:latin typeface="微软雅黑" panose="020B0503020204020204" pitchFamily="34" charset="-122"/>
                <a:ea typeface="微软雅黑" panose="020B0503020204020204" pitchFamily="34" charset="-122"/>
              </a:rPr>
              <a:t>猴头菌提取物颗粒先进的发酵、提取工艺，</a:t>
            </a:r>
            <a:r>
              <a:rPr lang="en-US" altLang="zh-CN" sz="2400" b="1" dirty="0">
                <a:latin typeface="微软雅黑" panose="020B0503020204020204" pitchFamily="34" charset="-122"/>
                <a:ea typeface="微软雅黑" panose="020B0503020204020204" pitchFamily="34" charset="-122"/>
                <a:sym typeface="+mn-ea"/>
              </a:rPr>
              <a:t>提高</a:t>
            </a:r>
            <a:r>
              <a:rPr lang="zh-CN" altLang="en-US" sz="2400" b="1" dirty="0">
                <a:latin typeface="微软雅黑" panose="020B0503020204020204" pitchFamily="34" charset="-122"/>
                <a:ea typeface="微软雅黑" panose="020B0503020204020204" pitchFamily="34" charset="-122"/>
                <a:sym typeface="+mn-ea"/>
              </a:rPr>
              <a:t>了</a:t>
            </a:r>
            <a:r>
              <a:rPr lang="zh-CN" altLang="en-US" sz="2400" b="1" dirty="0">
                <a:solidFill>
                  <a:schemeClr val="tx1"/>
                </a:solidFill>
                <a:latin typeface="微软雅黑" panose="020B0503020204020204" pitchFamily="34" charset="-122"/>
                <a:ea typeface="微软雅黑" panose="020B0503020204020204" pitchFamily="34" charset="-122"/>
              </a:rPr>
              <a:t>猴头菌胞内胞外活性成分，</a:t>
            </a:r>
            <a:endParaRPr lang="zh-CN" altLang="en-US" sz="2400" b="1" dirty="0">
              <a:solidFill>
                <a:schemeClr val="tx1"/>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sym typeface="+mn-ea"/>
              </a:rPr>
              <a:t>增强了产品</a:t>
            </a:r>
            <a:r>
              <a:rPr lang="zh-CN" altLang="en-US" sz="2400" b="1" dirty="0">
                <a:solidFill>
                  <a:schemeClr val="tx1"/>
                </a:solidFill>
                <a:latin typeface="微软雅黑" panose="020B0503020204020204" pitchFamily="34" charset="-122"/>
                <a:ea typeface="微软雅黑" panose="020B0503020204020204" pitchFamily="34" charset="-122"/>
              </a:rPr>
              <a:t>有效性及患者依从性</a:t>
            </a:r>
            <a:r>
              <a:rPr lang="en-US" altLang="zh-CN" sz="24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  </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3" name="任意多边形 32"/>
          <p:cNvSpPr/>
          <p:nvPr>
            <p:custDataLst>
              <p:tags r:id="rId1"/>
            </p:custDataLst>
          </p:nvPr>
        </p:nvSpPr>
        <p:spPr>
          <a:xfrm>
            <a:off x="1111885" y="2580462"/>
            <a:ext cx="3642613" cy="402755"/>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6 w 4602480"/>
              <a:gd name="connsiteY13" fmla="*/ 265072 h 358140"/>
              <a:gd name="connsiteX14" fmla="*/ 2729707 w 4602480"/>
              <a:gd name="connsiteY14" fmla="*/ 178753 h 358140"/>
              <a:gd name="connsiteX15" fmla="*/ 2721006 w 4602480"/>
              <a:gd name="connsiteY15" fmla="*/ 92434 h 358140"/>
              <a:gd name="connsiteX16" fmla="*/ 2720106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89" y="120316"/>
                  <a:pt x="1873093" y="149185"/>
                  <a:pt x="1873093" y="178753"/>
                </a:cubicBezTo>
                <a:cubicBezTo>
                  <a:pt x="1873093" y="208322"/>
                  <a:pt x="1876089"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6" y="265072"/>
                </a:lnTo>
                <a:cubicBezTo>
                  <a:pt x="2726711" y="237190"/>
                  <a:pt x="2729707" y="208322"/>
                  <a:pt x="2729707" y="178753"/>
                </a:cubicBezTo>
                <a:cubicBezTo>
                  <a:pt x="2729707" y="149185"/>
                  <a:pt x="2726711" y="120316"/>
                  <a:pt x="2721006" y="92434"/>
                </a:cubicBezTo>
                <a:lnTo>
                  <a:pt x="2720106" y="89535"/>
                </a:lnTo>
                <a:lnTo>
                  <a:pt x="4423410"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4" name="任意多边形 33"/>
          <p:cNvSpPr/>
          <p:nvPr>
            <p:custDataLst>
              <p:tags r:id="rId2"/>
            </p:custDataLst>
          </p:nvPr>
        </p:nvSpPr>
        <p:spPr>
          <a:xfrm>
            <a:off x="4912995" y="2590800"/>
            <a:ext cx="6786880" cy="433070"/>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5 w 4602480"/>
              <a:gd name="connsiteY13" fmla="*/ 265072 h 358140"/>
              <a:gd name="connsiteX14" fmla="*/ 2729707 w 4602480"/>
              <a:gd name="connsiteY14" fmla="*/ 178753 h 358140"/>
              <a:gd name="connsiteX15" fmla="*/ 2721005 w 4602480"/>
              <a:gd name="connsiteY15" fmla="*/ 92434 h 358140"/>
              <a:gd name="connsiteX16" fmla="*/ 2720105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90" y="120316"/>
                  <a:pt x="1873093" y="149185"/>
                  <a:pt x="1873093" y="178753"/>
                </a:cubicBezTo>
                <a:cubicBezTo>
                  <a:pt x="1873093" y="208322"/>
                  <a:pt x="1876090"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5" y="265072"/>
                </a:lnTo>
                <a:cubicBezTo>
                  <a:pt x="2726711" y="237190"/>
                  <a:pt x="2729707" y="208322"/>
                  <a:pt x="2729707" y="178753"/>
                </a:cubicBezTo>
                <a:cubicBezTo>
                  <a:pt x="2729707" y="149185"/>
                  <a:pt x="2726711" y="120316"/>
                  <a:pt x="2721005" y="92434"/>
                </a:cubicBezTo>
                <a:lnTo>
                  <a:pt x="2720105" y="89535"/>
                </a:lnTo>
                <a:lnTo>
                  <a:pt x="4423410" y="89535"/>
                </a:lnTo>
                <a:close/>
              </a:path>
            </a:pathLst>
          </a:custGeom>
          <a:solidFill>
            <a:schemeClr val="accent1"/>
          </a:solidFill>
          <a:ln>
            <a:solidFill>
              <a:schemeClr val="accent1">
                <a:lumMod val="75000"/>
                <a:alpha val="3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6" name="矩形 35"/>
          <p:cNvSpPr/>
          <p:nvPr>
            <p:custDataLst>
              <p:tags r:id="rId3"/>
            </p:custDataLst>
          </p:nvPr>
        </p:nvSpPr>
        <p:spPr>
          <a:xfrm>
            <a:off x="1952625" y="1769745"/>
            <a:ext cx="2251075"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创新程度</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39" name="矩形 38"/>
          <p:cNvSpPr/>
          <p:nvPr>
            <p:custDataLst>
              <p:tags r:id="rId4"/>
            </p:custDataLst>
          </p:nvPr>
        </p:nvSpPr>
        <p:spPr>
          <a:xfrm>
            <a:off x="7036435" y="1769745"/>
            <a:ext cx="2306320"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应用创新</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40" name="椭圆 39"/>
          <p:cNvSpPr/>
          <p:nvPr>
            <p:custDataLst>
              <p:tags r:id="rId5"/>
            </p:custDataLst>
          </p:nvPr>
        </p:nvSpPr>
        <p:spPr>
          <a:xfrm>
            <a:off x="2551310"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custDataLst>
              <p:tags r:id="rId6"/>
            </p:custDataLst>
          </p:nvPr>
        </p:nvSpPr>
        <p:spPr>
          <a:xfrm>
            <a:off x="7860339"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任意多边形: 形状 12"/>
          <p:cNvSpPr/>
          <p:nvPr>
            <p:custDataLst>
              <p:tags r:id="rId7"/>
            </p:custDataLst>
          </p:nvPr>
        </p:nvSpPr>
        <p:spPr>
          <a:xfrm>
            <a:off x="8115662" y="2613218"/>
            <a:ext cx="364182" cy="336590"/>
          </a:xfrm>
          <a:custGeom>
            <a:avLst/>
            <a:gdLst>
              <a:gd name="connsiteX0" fmla="*/ 126332 w 323849"/>
              <a:gd name="connsiteY0" fmla="*/ 186501 h 299312"/>
              <a:gd name="connsiteX1" fmla="*/ 195796 w 323849"/>
              <a:gd name="connsiteY1" fmla="*/ 186501 h 299312"/>
              <a:gd name="connsiteX2" fmla="*/ 209341 w 323849"/>
              <a:gd name="connsiteY2" fmla="*/ 200045 h 299312"/>
              <a:gd name="connsiteX3" fmla="*/ 195796 w 323849"/>
              <a:gd name="connsiteY3" fmla="*/ 213590 h 299312"/>
              <a:gd name="connsiteX4" fmla="*/ 126332 w 323849"/>
              <a:gd name="connsiteY4" fmla="*/ 213590 h 299312"/>
              <a:gd name="connsiteX5" fmla="*/ 112788 w 323849"/>
              <a:gd name="connsiteY5" fmla="*/ 200045 h 299312"/>
              <a:gd name="connsiteX6" fmla="*/ 126332 w 323849"/>
              <a:gd name="connsiteY6" fmla="*/ 186501 h 299312"/>
              <a:gd name="connsiteX7" fmla="*/ 126332 w 323849"/>
              <a:gd name="connsiteY7" fmla="*/ 126987 h 299312"/>
              <a:gd name="connsiteX8" fmla="*/ 195796 w 323849"/>
              <a:gd name="connsiteY8" fmla="*/ 126987 h 299312"/>
              <a:gd name="connsiteX9" fmla="*/ 209341 w 323849"/>
              <a:gd name="connsiteY9" fmla="*/ 140531 h 299312"/>
              <a:gd name="connsiteX10" fmla="*/ 195796 w 323849"/>
              <a:gd name="connsiteY10" fmla="*/ 154076 h 299312"/>
              <a:gd name="connsiteX11" fmla="*/ 126332 w 323849"/>
              <a:gd name="connsiteY11" fmla="*/ 154076 h 299312"/>
              <a:gd name="connsiteX12" fmla="*/ 112788 w 323849"/>
              <a:gd name="connsiteY12" fmla="*/ 140531 h 299312"/>
              <a:gd name="connsiteX13" fmla="*/ 126332 w 323849"/>
              <a:gd name="connsiteY13" fmla="*/ 126987 h 299312"/>
              <a:gd name="connsiteX14" fmla="*/ 27072 w 323849"/>
              <a:gd name="connsiteY14" fmla="*/ 27089 h 299312"/>
              <a:gd name="connsiteX15" fmla="*/ 27072 w 323849"/>
              <a:gd name="connsiteY15" fmla="*/ 272240 h 299312"/>
              <a:gd name="connsiteX16" fmla="*/ 263900 w 323849"/>
              <a:gd name="connsiteY16" fmla="*/ 272240 h 299312"/>
              <a:gd name="connsiteX17" fmla="*/ 296779 w 323849"/>
              <a:gd name="connsiteY17" fmla="*/ 239360 h 299312"/>
              <a:gd name="connsiteX18" fmla="*/ 296779 w 323849"/>
              <a:gd name="connsiteY18" fmla="*/ 77478 h 299312"/>
              <a:gd name="connsiteX19" fmla="*/ 155903 w 323849"/>
              <a:gd name="connsiteY19" fmla="*/ 77478 h 299312"/>
              <a:gd name="connsiteX20" fmla="*/ 137206 w 323849"/>
              <a:gd name="connsiteY20" fmla="*/ 67432 h 299312"/>
              <a:gd name="connsiteX21" fmla="*/ 110477 w 323849"/>
              <a:gd name="connsiteY21" fmla="*/ 27089 h 299312"/>
              <a:gd name="connsiteX22" fmla="*/ 22436 w 323849"/>
              <a:gd name="connsiteY22" fmla="*/ 0 h 299312"/>
              <a:gd name="connsiteX23" fmla="*/ 112958 w 323849"/>
              <a:gd name="connsiteY23" fmla="*/ 0 h 299312"/>
              <a:gd name="connsiteX24" fmla="*/ 131655 w 323849"/>
              <a:gd name="connsiteY24" fmla="*/ 10046 h 299312"/>
              <a:gd name="connsiteX25" fmla="*/ 158400 w 323849"/>
              <a:gd name="connsiteY25" fmla="*/ 50387 h 299312"/>
              <a:gd name="connsiteX26" fmla="*/ 301413 w 323849"/>
              <a:gd name="connsiteY26" fmla="*/ 50387 h 299312"/>
              <a:gd name="connsiteX27" fmla="*/ 323849 w 323849"/>
              <a:gd name="connsiteY27" fmla="*/ 72823 h 299312"/>
              <a:gd name="connsiteX28" fmla="*/ 323849 w 323849"/>
              <a:gd name="connsiteY28" fmla="*/ 239360 h 299312"/>
              <a:gd name="connsiteX29" fmla="*/ 263900 w 323849"/>
              <a:gd name="connsiteY29" fmla="*/ 299312 h 299312"/>
              <a:gd name="connsiteX30" fmla="*/ 22436 w 323849"/>
              <a:gd name="connsiteY30" fmla="*/ 299312 h 299312"/>
              <a:gd name="connsiteX31" fmla="*/ 0 w 323849"/>
              <a:gd name="connsiteY31" fmla="*/ 276876 h 299312"/>
              <a:gd name="connsiteX32" fmla="*/ 0 w 323849"/>
              <a:gd name="connsiteY32" fmla="*/ 22436 h 299312"/>
              <a:gd name="connsiteX33" fmla="*/ 22436 w 323849"/>
              <a:gd name="connsiteY33" fmla="*/ 0 h 2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49" h="299312">
                <a:moveTo>
                  <a:pt x="126332" y="186501"/>
                </a:moveTo>
                <a:lnTo>
                  <a:pt x="195796" y="186501"/>
                </a:lnTo>
                <a:cubicBezTo>
                  <a:pt x="203275" y="186501"/>
                  <a:pt x="209341" y="192566"/>
                  <a:pt x="209341" y="200045"/>
                </a:cubicBezTo>
                <a:cubicBezTo>
                  <a:pt x="209341" y="207523"/>
                  <a:pt x="203275" y="213590"/>
                  <a:pt x="195796" y="213590"/>
                </a:cubicBezTo>
                <a:lnTo>
                  <a:pt x="126332" y="213590"/>
                </a:lnTo>
                <a:cubicBezTo>
                  <a:pt x="118853" y="213590"/>
                  <a:pt x="112788" y="207525"/>
                  <a:pt x="112788" y="200045"/>
                </a:cubicBezTo>
                <a:cubicBezTo>
                  <a:pt x="112788" y="192566"/>
                  <a:pt x="118853" y="186501"/>
                  <a:pt x="126332" y="186501"/>
                </a:cubicBezTo>
                <a:close/>
                <a:moveTo>
                  <a:pt x="126332" y="126987"/>
                </a:moveTo>
                <a:lnTo>
                  <a:pt x="195796" y="126987"/>
                </a:lnTo>
                <a:cubicBezTo>
                  <a:pt x="203275" y="126987"/>
                  <a:pt x="209341" y="133052"/>
                  <a:pt x="209341" y="140531"/>
                </a:cubicBezTo>
                <a:cubicBezTo>
                  <a:pt x="209341" y="148009"/>
                  <a:pt x="203275" y="154076"/>
                  <a:pt x="195796" y="154076"/>
                </a:cubicBezTo>
                <a:lnTo>
                  <a:pt x="126332" y="154076"/>
                </a:lnTo>
                <a:cubicBezTo>
                  <a:pt x="118853" y="154076"/>
                  <a:pt x="112788" y="148010"/>
                  <a:pt x="112788" y="140531"/>
                </a:cubicBezTo>
                <a:cubicBezTo>
                  <a:pt x="112788" y="133052"/>
                  <a:pt x="118853" y="126987"/>
                  <a:pt x="126332" y="126987"/>
                </a:cubicBezTo>
                <a:close/>
                <a:moveTo>
                  <a:pt x="27072" y="27089"/>
                </a:moveTo>
                <a:lnTo>
                  <a:pt x="27072" y="272240"/>
                </a:lnTo>
                <a:lnTo>
                  <a:pt x="263900" y="272240"/>
                </a:lnTo>
                <a:cubicBezTo>
                  <a:pt x="282029" y="272240"/>
                  <a:pt x="296779" y="257489"/>
                  <a:pt x="296779" y="239360"/>
                </a:cubicBezTo>
                <a:lnTo>
                  <a:pt x="296779" y="77478"/>
                </a:lnTo>
                <a:lnTo>
                  <a:pt x="155903" y="77478"/>
                </a:lnTo>
                <a:cubicBezTo>
                  <a:pt x="148355" y="77478"/>
                  <a:pt x="141376" y="73721"/>
                  <a:pt x="137206" y="67432"/>
                </a:cubicBezTo>
                <a:lnTo>
                  <a:pt x="110477" y="27089"/>
                </a:lnTo>
                <a:close/>
                <a:moveTo>
                  <a:pt x="22436" y="0"/>
                </a:moveTo>
                <a:lnTo>
                  <a:pt x="112958" y="0"/>
                </a:lnTo>
                <a:cubicBezTo>
                  <a:pt x="120505" y="0"/>
                  <a:pt x="127502" y="3757"/>
                  <a:pt x="131655" y="10046"/>
                </a:cubicBezTo>
                <a:lnTo>
                  <a:pt x="158400" y="50387"/>
                </a:lnTo>
                <a:lnTo>
                  <a:pt x="301413" y="50387"/>
                </a:lnTo>
                <a:cubicBezTo>
                  <a:pt x="313785" y="50387"/>
                  <a:pt x="323849" y="60451"/>
                  <a:pt x="323849" y="72823"/>
                </a:cubicBezTo>
                <a:lnTo>
                  <a:pt x="323849" y="239360"/>
                </a:lnTo>
                <a:cubicBezTo>
                  <a:pt x="323852" y="272412"/>
                  <a:pt x="296969" y="299312"/>
                  <a:pt x="263900" y="299312"/>
                </a:cubicBezTo>
                <a:lnTo>
                  <a:pt x="22436" y="299312"/>
                </a:lnTo>
                <a:cubicBezTo>
                  <a:pt x="10064" y="299312"/>
                  <a:pt x="0" y="289249"/>
                  <a:pt x="0" y="276876"/>
                </a:cubicBezTo>
                <a:lnTo>
                  <a:pt x="0" y="22436"/>
                </a:lnTo>
                <a:cubicBezTo>
                  <a:pt x="0" y="10064"/>
                  <a:pt x="10064" y="0"/>
                  <a:pt x="22436" y="0"/>
                </a:cubicBezTo>
                <a:close/>
              </a:path>
            </a:pathLst>
          </a:custGeom>
          <a:solidFill>
            <a:srgbClr val="FFFFFF"/>
          </a:solidFill>
          <a:ln w="812" cap="flat">
            <a:noFill/>
            <a:prstDash val="solid"/>
            <a:miter/>
          </a:ln>
        </p:spPr>
        <p:txBody>
          <a:bodyPr rtlCol="0" anchor="ctr"/>
          <a:p>
            <a:endParaRPr lang="zh-CN" altLang="en-US"/>
          </a:p>
        </p:txBody>
      </p:sp>
      <p:sp>
        <p:nvSpPr>
          <p:cNvPr id="44" name="任意多边形: 形状 1"/>
          <p:cNvSpPr/>
          <p:nvPr>
            <p:custDataLst>
              <p:tags r:id="rId8"/>
            </p:custDataLst>
          </p:nvPr>
        </p:nvSpPr>
        <p:spPr>
          <a:xfrm>
            <a:off x="2832660" y="2613057"/>
            <a:ext cx="330757" cy="364195"/>
          </a:xfrm>
          <a:custGeom>
            <a:avLst/>
            <a:gdLst>
              <a:gd name="connsiteX0" fmla="*/ 26207 w 294125"/>
              <a:gd name="connsiteY0" fmla="*/ 175040 h 323860"/>
              <a:gd name="connsiteX1" fmla="*/ 26207 w 294125"/>
              <a:gd name="connsiteY1" fmla="*/ 261402 h 323860"/>
              <a:gd name="connsiteX2" fmla="*/ 49362 w 294125"/>
              <a:gd name="connsiteY2" fmla="*/ 295200 h 323860"/>
              <a:gd name="connsiteX3" fmla="*/ 49362 w 294125"/>
              <a:gd name="connsiteY3" fmla="*/ 175040 h 323860"/>
              <a:gd name="connsiteX4" fmla="*/ 142870 w 294125"/>
              <a:gd name="connsiteY4" fmla="*/ 173882 h 323860"/>
              <a:gd name="connsiteX5" fmla="*/ 210115 w 294125"/>
              <a:gd name="connsiteY5" fmla="*/ 173882 h 323860"/>
              <a:gd name="connsiteX6" fmla="*/ 223227 w 294125"/>
              <a:gd name="connsiteY6" fmla="*/ 186994 h 323860"/>
              <a:gd name="connsiteX7" fmla="*/ 210115 w 294125"/>
              <a:gd name="connsiteY7" fmla="*/ 200107 h 323860"/>
              <a:gd name="connsiteX8" fmla="*/ 142870 w 294125"/>
              <a:gd name="connsiteY8" fmla="*/ 200107 h 323860"/>
              <a:gd name="connsiteX9" fmla="*/ 129757 w 294125"/>
              <a:gd name="connsiteY9" fmla="*/ 186994 h 323860"/>
              <a:gd name="connsiteX10" fmla="*/ 142870 w 294125"/>
              <a:gd name="connsiteY10" fmla="*/ 173882 h 323860"/>
              <a:gd name="connsiteX11" fmla="*/ 142870 w 294125"/>
              <a:gd name="connsiteY11" fmla="*/ 118822 h 323860"/>
              <a:gd name="connsiteX12" fmla="*/ 210115 w 294125"/>
              <a:gd name="connsiteY12" fmla="*/ 118822 h 323860"/>
              <a:gd name="connsiteX13" fmla="*/ 223227 w 294125"/>
              <a:gd name="connsiteY13" fmla="*/ 131934 h 323860"/>
              <a:gd name="connsiteX14" fmla="*/ 210115 w 294125"/>
              <a:gd name="connsiteY14" fmla="*/ 145047 h 323860"/>
              <a:gd name="connsiteX15" fmla="*/ 142870 w 294125"/>
              <a:gd name="connsiteY15" fmla="*/ 145047 h 323860"/>
              <a:gd name="connsiteX16" fmla="*/ 129757 w 294125"/>
              <a:gd name="connsiteY16" fmla="*/ 131934 h 323860"/>
              <a:gd name="connsiteX17" fmla="*/ 142870 w 294125"/>
              <a:gd name="connsiteY17" fmla="*/ 118822 h 323860"/>
              <a:gd name="connsiteX18" fmla="*/ 75590 w 294125"/>
              <a:gd name="connsiteY18" fmla="*/ 26208 h 323860"/>
              <a:gd name="connsiteX19" fmla="*/ 75590 w 294125"/>
              <a:gd name="connsiteY19" fmla="*/ 297643 h 323860"/>
              <a:gd name="connsiteX20" fmla="*/ 236089 w 294125"/>
              <a:gd name="connsiteY20" fmla="*/ 297643 h 323860"/>
              <a:gd name="connsiteX21" fmla="*/ 267919 w 294125"/>
              <a:gd name="connsiteY21" fmla="*/ 265813 h 323860"/>
              <a:gd name="connsiteX22" fmla="*/ 267919 w 294125"/>
              <a:gd name="connsiteY22" fmla="*/ 26208 h 323860"/>
              <a:gd name="connsiteX23" fmla="*/ 71085 w 294125"/>
              <a:gd name="connsiteY23" fmla="*/ 0 h 323860"/>
              <a:gd name="connsiteX24" fmla="*/ 272405 w 294125"/>
              <a:gd name="connsiteY24" fmla="*/ 0 h 323860"/>
              <a:gd name="connsiteX25" fmla="*/ 294125 w 294125"/>
              <a:gd name="connsiteY25" fmla="*/ 21720 h 323860"/>
              <a:gd name="connsiteX26" fmla="*/ 294125 w 294125"/>
              <a:gd name="connsiteY26" fmla="*/ 265813 h 323860"/>
              <a:gd name="connsiteX27" fmla="*/ 236089 w 294125"/>
              <a:gd name="connsiteY27" fmla="*/ 323849 h 323860"/>
              <a:gd name="connsiteX28" fmla="*/ 75570 w 294125"/>
              <a:gd name="connsiteY28" fmla="*/ 323849 h 323860"/>
              <a:gd name="connsiteX29" fmla="*/ 75570 w 294125"/>
              <a:gd name="connsiteY29" fmla="*/ 323860 h 323860"/>
              <a:gd name="connsiteX30" fmla="*/ 62457 w 294125"/>
              <a:gd name="connsiteY30" fmla="*/ 323860 h 323860"/>
              <a:gd name="connsiteX31" fmla="*/ 0 w 294125"/>
              <a:gd name="connsiteY31" fmla="*/ 261402 h 323860"/>
              <a:gd name="connsiteX32" fmla="*/ 0 w 294125"/>
              <a:gd name="connsiteY32" fmla="*/ 170651 h 323860"/>
              <a:gd name="connsiteX33" fmla="*/ 21820 w 294125"/>
              <a:gd name="connsiteY33" fmla="*/ 148830 h 323860"/>
              <a:gd name="connsiteX34" fmla="*/ 49365 w 294125"/>
              <a:gd name="connsiteY34" fmla="*/ 148830 h 323860"/>
              <a:gd name="connsiteX35" fmla="*/ 49365 w 294125"/>
              <a:gd name="connsiteY35" fmla="*/ 21720 h 323860"/>
              <a:gd name="connsiteX36" fmla="*/ 71085 w 294125"/>
              <a:gd name="connsiteY36" fmla="*/ 0 h 3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4125" h="323860">
                <a:moveTo>
                  <a:pt x="26207" y="175040"/>
                </a:moveTo>
                <a:lnTo>
                  <a:pt x="26207" y="261402"/>
                </a:lnTo>
                <a:cubicBezTo>
                  <a:pt x="26207" y="276766"/>
                  <a:pt x="35816" y="289946"/>
                  <a:pt x="49362" y="295200"/>
                </a:cubicBezTo>
                <a:lnTo>
                  <a:pt x="49362" y="175040"/>
                </a:lnTo>
                <a:close/>
                <a:moveTo>
                  <a:pt x="142870" y="173882"/>
                </a:moveTo>
                <a:lnTo>
                  <a:pt x="210115" y="173882"/>
                </a:lnTo>
                <a:cubicBezTo>
                  <a:pt x="217354" y="173882"/>
                  <a:pt x="223227" y="179753"/>
                  <a:pt x="223227" y="186994"/>
                </a:cubicBezTo>
                <a:cubicBezTo>
                  <a:pt x="223227" y="194235"/>
                  <a:pt x="217354" y="200107"/>
                  <a:pt x="210115" y="200107"/>
                </a:cubicBezTo>
                <a:lnTo>
                  <a:pt x="142870" y="200107"/>
                </a:lnTo>
                <a:cubicBezTo>
                  <a:pt x="135630" y="200107"/>
                  <a:pt x="129757" y="194235"/>
                  <a:pt x="129757" y="186994"/>
                </a:cubicBezTo>
                <a:cubicBezTo>
                  <a:pt x="129757" y="179753"/>
                  <a:pt x="135629" y="173882"/>
                  <a:pt x="142870" y="173882"/>
                </a:cubicBezTo>
                <a:close/>
                <a:moveTo>
                  <a:pt x="142870" y="118822"/>
                </a:moveTo>
                <a:lnTo>
                  <a:pt x="210115" y="118822"/>
                </a:lnTo>
                <a:cubicBezTo>
                  <a:pt x="217354" y="118822"/>
                  <a:pt x="223227" y="124693"/>
                  <a:pt x="223227" y="131934"/>
                </a:cubicBezTo>
                <a:cubicBezTo>
                  <a:pt x="223227" y="139175"/>
                  <a:pt x="217354" y="145047"/>
                  <a:pt x="210115" y="145047"/>
                </a:cubicBezTo>
                <a:lnTo>
                  <a:pt x="142870" y="145047"/>
                </a:lnTo>
                <a:cubicBezTo>
                  <a:pt x="135630" y="145047"/>
                  <a:pt x="129757" y="139175"/>
                  <a:pt x="129757" y="131934"/>
                </a:cubicBezTo>
                <a:cubicBezTo>
                  <a:pt x="129757" y="124693"/>
                  <a:pt x="135629" y="118822"/>
                  <a:pt x="142870" y="118822"/>
                </a:cubicBezTo>
                <a:close/>
                <a:moveTo>
                  <a:pt x="75590" y="26208"/>
                </a:moveTo>
                <a:lnTo>
                  <a:pt x="75590" y="297643"/>
                </a:lnTo>
                <a:lnTo>
                  <a:pt x="236089" y="297643"/>
                </a:lnTo>
                <a:cubicBezTo>
                  <a:pt x="253638" y="297643"/>
                  <a:pt x="267919" y="283363"/>
                  <a:pt x="267919" y="265813"/>
                </a:cubicBezTo>
                <a:lnTo>
                  <a:pt x="267919" y="26208"/>
                </a:lnTo>
                <a:close/>
                <a:moveTo>
                  <a:pt x="71085" y="0"/>
                </a:moveTo>
                <a:lnTo>
                  <a:pt x="272405" y="0"/>
                </a:lnTo>
                <a:cubicBezTo>
                  <a:pt x="284384" y="0"/>
                  <a:pt x="294125" y="9743"/>
                  <a:pt x="294125" y="21720"/>
                </a:cubicBezTo>
                <a:lnTo>
                  <a:pt x="294125" y="265813"/>
                </a:lnTo>
                <a:cubicBezTo>
                  <a:pt x="294110" y="297809"/>
                  <a:pt x="268086" y="323849"/>
                  <a:pt x="236089" y="323849"/>
                </a:cubicBezTo>
                <a:lnTo>
                  <a:pt x="75570" y="323849"/>
                </a:lnTo>
                <a:lnTo>
                  <a:pt x="75570" y="323860"/>
                </a:lnTo>
                <a:lnTo>
                  <a:pt x="62457" y="323860"/>
                </a:lnTo>
                <a:cubicBezTo>
                  <a:pt x="28008" y="323860"/>
                  <a:pt x="0" y="295834"/>
                  <a:pt x="0" y="261402"/>
                </a:cubicBezTo>
                <a:lnTo>
                  <a:pt x="0" y="170651"/>
                </a:lnTo>
                <a:cubicBezTo>
                  <a:pt x="0" y="158623"/>
                  <a:pt x="9792" y="148830"/>
                  <a:pt x="21820" y="148830"/>
                </a:cubicBezTo>
                <a:lnTo>
                  <a:pt x="49365" y="148830"/>
                </a:lnTo>
                <a:lnTo>
                  <a:pt x="49365" y="21720"/>
                </a:lnTo>
                <a:cubicBezTo>
                  <a:pt x="49365" y="9741"/>
                  <a:pt x="59108" y="0"/>
                  <a:pt x="71085" y="0"/>
                </a:cubicBezTo>
                <a:close/>
              </a:path>
            </a:pathLst>
          </a:custGeom>
          <a:solidFill>
            <a:srgbClr val="FFFFFF"/>
          </a:solidFill>
          <a:ln w="780" cap="flat">
            <a:noFill/>
            <a:prstDash val="solid"/>
            <a:miter/>
          </a:ln>
        </p:spPr>
        <p:txBody>
          <a:bodyPr wrap="square" rtlCol="0" anchor="ctr">
            <a:noAutofit/>
          </a:bodyPr>
          <a:p>
            <a:endParaRPr lang="zh-CN" altLang="en-US"/>
          </a:p>
        </p:txBody>
      </p:sp>
      <p:sp>
        <p:nvSpPr>
          <p:cNvPr id="47" name="文本框 46"/>
          <p:cNvSpPr txBox="1"/>
          <p:nvPr/>
        </p:nvSpPr>
        <p:spPr>
          <a:xfrm>
            <a:off x="1220470" y="3249930"/>
            <a:ext cx="3615690" cy="645160"/>
          </a:xfrm>
          <a:prstGeom prst="rect">
            <a:avLst/>
          </a:prstGeom>
          <a:noFill/>
        </p:spPr>
        <p:txBody>
          <a:bodyPr wrap="square" rtlCol="0" anchor="t">
            <a:spAutoFit/>
          </a:bodyPr>
          <a:p>
            <a:pPr indent="0" algn="l" eaLnBrk="1" hangingPunct="1">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b="1">
                <a:latin typeface="微软雅黑" panose="020B0503020204020204" pitchFamily="34" charset="-122"/>
                <a:ea typeface="微软雅黑" panose="020B0503020204020204" pitchFamily="34" charset="-122"/>
                <a:sym typeface="+mn-ea"/>
              </a:rPr>
              <a:t>具有完全自主知识产权</a:t>
            </a:r>
            <a:endParaRPr lang="zh-CN" altLang="en-US" b="1">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latin typeface="微软雅黑" panose="020B0503020204020204" pitchFamily="34" charset="-122"/>
                <a:ea typeface="微软雅黑" panose="020B0503020204020204" pitchFamily="34" charset="-122"/>
                <a:sym typeface="+mn-ea"/>
              </a:rPr>
              <a:t>专利号：</a:t>
            </a:r>
            <a:r>
              <a:rPr lang="en-US" altLang="zh-CN" b="1">
                <a:latin typeface="微软雅黑" panose="020B0503020204020204" pitchFamily="34" charset="-122"/>
                <a:ea typeface="微软雅黑" panose="020B0503020204020204" pitchFamily="34" charset="-122"/>
                <a:sym typeface="+mn-ea"/>
              </a:rPr>
              <a:t>ZL200610071352.1</a:t>
            </a:r>
            <a:endParaRPr lang="en-US" altLang="zh-CN" b="1">
              <a:latin typeface="微软雅黑" panose="020B0503020204020204" pitchFamily="34" charset="-122"/>
              <a:ea typeface="微软雅黑" panose="020B0503020204020204" pitchFamily="34" charset="-122"/>
              <a:sym typeface="+mn-ea"/>
            </a:endParaRPr>
          </a:p>
        </p:txBody>
      </p:sp>
      <p:pic>
        <p:nvPicPr>
          <p:cNvPr id="48" name="内容占位符 6" descr="谓葆专利证书"/>
          <p:cNvPicPr>
            <a:picLocks noChangeAspect="1"/>
          </p:cNvPicPr>
          <p:nvPr>
            <p:custDataLst>
              <p:tags r:id="rId9"/>
            </p:custDataLst>
          </p:nvPr>
        </p:nvPicPr>
        <p:blipFill>
          <a:blip r:embed="rId10"/>
          <a:srcRect l="3050"/>
          <a:stretch>
            <a:fillRect/>
          </a:stretch>
        </p:blipFill>
        <p:spPr>
          <a:xfrm>
            <a:off x="1679575" y="3915410"/>
            <a:ext cx="2482850" cy="2496820"/>
          </a:xfrm>
          <a:prstGeom prst="rect">
            <a:avLst/>
          </a:prstGeom>
        </p:spPr>
      </p:pic>
      <p:sp>
        <p:nvSpPr>
          <p:cNvPr id="49" name="文本框 48"/>
          <p:cNvSpPr txBox="1"/>
          <p:nvPr/>
        </p:nvSpPr>
        <p:spPr>
          <a:xfrm>
            <a:off x="4620260" y="3235325"/>
            <a:ext cx="5074920" cy="260921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通过</a:t>
            </a:r>
            <a:r>
              <a:rPr lang="zh-CN" altLang="en-US" b="1">
                <a:solidFill>
                  <a:srgbClr val="FF0000"/>
                </a:solidFill>
                <a:latin typeface="微软雅黑" panose="020B0503020204020204" pitchFamily="34" charset="-122"/>
                <a:ea typeface="微软雅黑" panose="020B0503020204020204" pitchFamily="34" charset="-122"/>
                <a:sym typeface="+mn-ea"/>
              </a:rPr>
              <a:t>优选猴头菌株培养</a:t>
            </a:r>
            <a:r>
              <a:rPr lang="zh-CN" altLang="en-US">
                <a:latin typeface="微软雅黑" panose="020B0503020204020204" pitchFamily="34" charset="-122"/>
                <a:ea typeface="微软雅黑" panose="020B0503020204020204" pitchFamily="34" charset="-122"/>
                <a:sym typeface="+mn-ea"/>
              </a:rPr>
              <a:t>，经过液</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体</a:t>
            </a:r>
            <a:r>
              <a:rPr lang="zh-CN" altLang="en-US" b="1">
                <a:solidFill>
                  <a:srgbClr val="FF0000"/>
                </a:solidFill>
                <a:latin typeface="微软雅黑" panose="020B0503020204020204" pitchFamily="34" charset="-122"/>
                <a:ea typeface="微软雅黑" panose="020B0503020204020204" pitchFamily="34" charset="-122"/>
                <a:sym typeface="+mn-ea"/>
              </a:rPr>
              <a:t>三级深层发酵</a:t>
            </a:r>
            <a:r>
              <a:rPr lang="zh-CN" altLang="en-US">
                <a:latin typeface="微软雅黑" panose="020B0503020204020204" pitchFamily="34" charset="-122"/>
                <a:ea typeface="微软雅黑" panose="020B0503020204020204" pitchFamily="34" charset="-122"/>
                <a:sym typeface="+mn-ea"/>
              </a:rPr>
              <a:t>，再经提取有效</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成分所制成的颗粒制剂，除去了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大分子杂质，毒副反应也降低了，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具有高度的纯力和效力，不仅成</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分明确，疗效也更确切，同时保</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证了药品生产的质量和安全性。</a:t>
            </a:r>
            <a:endParaRPr lang="zh-CN" altLang="en-US">
              <a:latin typeface="微软雅黑" panose="020B0503020204020204" pitchFamily="34" charset="-122"/>
              <a:ea typeface="微软雅黑" panose="020B0503020204020204" pitchFamily="34" charset="-122"/>
              <a:sym typeface="+mn-ea"/>
            </a:endParaRPr>
          </a:p>
        </p:txBody>
      </p:sp>
      <p:sp>
        <p:nvSpPr>
          <p:cNvPr id="50" name="TextBox 36"/>
          <p:cNvSpPr txBox="1">
            <a:spLocks noChangeArrowheads="1"/>
          </p:cNvSpPr>
          <p:nvPr>
            <p:custDataLst>
              <p:tags r:id="rId11"/>
            </p:custDataLst>
          </p:nvPr>
        </p:nvSpPr>
        <p:spPr bwMode="auto">
          <a:xfrm>
            <a:off x="8115935" y="2823210"/>
            <a:ext cx="3827145" cy="3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研究显示, 功能性消化不良 ( FD)可能</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与内脏感觉过敏、消化道运动障碍、</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幽门螺杆菌感染等有关。本品能够</a:t>
            </a:r>
            <a:r>
              <a:rPr lang="zh-CN" altLang="en-US" b="1">
                <a:solidFill>
                  <a:srgbClr val="FF0000"/>
                </a:solidFill>
                <a:latin typeface="微软雅黑" panose="020B0503020204020204" pitchFamily="34" charset="-122"/>
                <a:ea typeface="微软雅黑" panose="020B0503020204020204" pitchFamily="34" charset="-122"/>
              </a:rPr>
              <a:t>增</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强胃肠蠕动，促进胃排空，并且保护</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胃粘膜</a:t>
            </a: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猴头菌提取物能显著</a:t>
            </a:r>
            <a:r>
              <a:rPr lang="zh-CN" altLang="en-US" b="1">
                <a:solidFill>
                  <a:srgbClr val="FF0000"/>
                </a:solidFill>
                <a:latin typeface="微软雅黑" panose="020B0503020204020204" pitchFamily="34" charset="-122"/>
                <a:ea typeface="微软雅黑" panose="020B0503020204020204" pitchFamily="34" charset="-122"/>
              </a:rPr>
              <a:t>降低老年人非甾</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体抗炎药所致胃黏膜损伤的评分</a:t>
            </a:r>
            <a:r>
              <a:rPr lang="zh-CN" altLang="en-US">
                <a:latin typeface="微软雅黑" panose="020B0503020204020204" pitchFamily="34" charset="-122"/>
                <a:ea typeface="微软雅黑" panose="020B0503020204020204" pitchFamily="34" charset="-122"/>
              </a:rPr>
              <a:t>，保</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护胃黏膜，促进溃疡愈合，并且显著</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改善患者的临床症状，</a:t>
            </a:r>
            <a:r>
              <a:rPr lang="zh-CN" altLang="en-US" b="1">
                <a:solidFill>
                  <a:srgbClr val="FF0000"/>
                </a:solidFill>
                <a:latin typeface="微软雅黑" panose="020B0503020204020204" pitchFamily="34" charset="-122"/>
                <a:ea typeface="微软雅黑" panose="020B0503020204020204" pitchFamily="34" charset="-122"/>
              </a:rPr>
              <a:t>长期应用安全</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性高</a:t>
            </a:r>
            <a:r>
              <a:rPr lang="zh-CN" altLang="en-US">
                <a:latin typeface="微软雅黑" panose="020B0503020204020204" pitchFamily="34" charset="-122"/>
                <a:ea typeface="微软雅黑" panose="020B0503020204020204" pitchFamily="34" charset="-122"/>
              </a:rPr>
              <a:t>，值得在临床上推广应用。</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05   </a:t>
              </a:r>
              <a:r>
                <a:rPr lang="zh-CN" altLang="en-US" sz="2000" b="1" dirty="0">
                  <a:solidFill>
                    <a:schemeClr val="bg1"/>
                  </a:solidFill>
                  <a:latin typeface="微软雅黑" panose="020B0503020204020204" pitchFamily="34" charset="-122"/>
                  <a:ea typeface="微软雅黑" panose="020B0503020204020204" pitchFamily="34" charset="-122"/>
                </a:rPr>
                <a:t>公平性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10" name="矩形: 圆角 2"/>
          <p:cNvSpPr/>
          <p:nvPr>
            <p:custDataLst>
              <p:tags r:id="rId1"/>
            </p:custDataLst>
          </p:nvPr>
        </p:nvSpPr>
        <p:spPr>
          <a:xfrm>
            <a:off x="6182360" y="1249045"/>
            <a:ext cx="5429250" cy="2374265"/>
          </a:xfrm>
          <a:prstGeom prst="roundRect">
            <a:avLst>
              <a:gd name="adj" fmla="val 14162"/>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a:p>
            <a:pPr algn="ctr"/>
            <a:endParaRPr lang="zh-CN" altLang="en-US"/>
          </a:p>
          <a:p>
            <a:pPr algn="ctr"/>
            <a:endParaRPr lang="zh-CN" altLang="en-US"/>
          </a:p>
          <a:p>
            <a:pPr algn="l"/>
            <a:r>
              <a:rPr lang="zh-CN" altLang="en-US"/>
              <a:t> </a:t>
            </a:r>
            <a:r>
              <a:rPr lang="en-US" altLang="zh-CN"/>
              <a:t>         </a:t>
            </a:r>
            <a:r>
              <a:rPr lang="zh-CN" altLang="en-US">
                <a:latin typeface="微软雅黑" panose="020B0503020204020204" pitchFamily="34" charset="-122"/>
                <a:ea typeface="微软雅黑" panose="020B0503020204020204" pitchFamily="34" charset="-122"/>
              </a:rPr>
              <a:t>猴头菌提取物颗粒符合参保人员用药需求，费用较低适合全民家庭使用，全覆盖、多层次、可持续，有利于形成比较完善的社会保障体系。且药品费用水平与基本医疗保险基金和参保人承受能力能达到相适应。</a:t>
            </a:r>
            <a:endParaRPr lang="zh-CN" altLang="en-US">
              <a:latin typeface="微软雅黑" panose="020B0503020204020204" pitchFamily="34" charset="-122"/>
              <a:ea typeface="微软雅黑" panose="020B0503020204020204" pitchFamily="34" charset="-122"/>
            </a:endParaRPr>
          </a:p>
        </p:txBody>
      </p:sp>
      <p:sp>
        <p:nvSpPr>
          <p:cNvPr id="11" name="椭圆 10"/>
          <p:cNvSpPr/>
          <p:nvPr>
            <p:custDataLst>
              <p:tags r:id="rId2"/>
            </p:custDataLst>
          </p:nvPr>
        </p:nvSpPr>
        <p:spPr>
          <a:xfrm>
            <a:off x="6468374" y="154250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02</a:t>
            </a:r>
            <a:endParaRPr lang="zh-CN" altLang="en-US" sz="2000" b="1">
              <a:solidFill>
                <a:schemeClr val="lt1">
                  <a:lumMod val="100000"/>
                </a:schemeClr>
              </a:solidFill>
              <a:latin typeface="+mn-ea"/>
              <a:cs typeface="+mn-ea"/>
            </a:endParaRPr>
          </a:p>
        </p:txBody>
      </p:sp>
      <p:sp>
        <p:nvSpPr>
          <p:cNvPr id="13" name="矩形 12"/>
          <p:cNvSpPr/>
          <p:nvPr>
            <p:custDataLst>
              <p:tags r:id="rId3"/>
            </p:custDataLst>
          </p:nvPr>
        </p:nvSpPr>
        <p:spPr>
          <a:xfrm>
            <a:off x="7370600" y="1436281"/>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符合</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保基本</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原则</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圆角 13"/>
          <p:cNvSpPr/>
          <p:nvPr>
            <p:custDataLst>
              <p:tags r:id="rId4"/>
            </p:custDataLst>
          </p:nvPr>
        </p:nvSpPr>
        <p:spPr>
          <a:xfrm>
            <a:off x="6182360" y="3904615"/>
            <a:ext cx="5429250" cy="2341880"/>
          </a:xfrm>
          <a:prstGeom prst="roundRect">
            <a:avLst>
              <a:gd name="adj" fmla="val 12731"/>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1" name="椭圆 20"/>
          <p:cNvSpPr/>
          <p:nvPr>
            <p:custDataLst>
              <p:tags r:id="rId5"/>
            </p:custDataLst>
          </p:nvPr>
        </p:nvSpPr>
        <p:spPr>
          <a:xfrm>
            <a:off x="6468374" y="419806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04</a:t>
            </a:r>
            <a:endParaRPr lang="zh-CN" altLang="en-US" sz="2000" b="1">
              <a:solidFill>
                <a:schemeClr val="lt1">
                  <a:lumMod val="100000"/>
                </a:schemeClr>
              </a:solidFill>
              <a:latin typeface="+mn-ea"/>
              <a:cs typeface="+mn-ea"/>
            </a:endParaRPr>
          </a:p>
        </p:txBody>
      </p:sp>
      <p:sp>
        <p:nvSpPr>
          <p:cNvPr id="23" name="矩形 22"/>
          <p:cNvSpPr/>
          <p:nvPr>
            <p:custDataLst>
              <p:tags r:id="rId6"/>
            </p:custDataLst>
          </p:nvPr>
        </p:nvSpPr>
        <p:spPr>
          <a:xfrm>
            <a:off x="7370600" y="4091840"/>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临床管理难度</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26" name="矩形: 圆角 25"/>
          <p:cNvSpPr/>
          <p:nvPr>
            <p:custDataLst>
              <p:tags r:id="rId7"/>
            </p:custDataLst>
          </p:nvPr>
        </p:nvSpPr>
        <p:spPr>
          <a:xfrm>
            <a:off x="317500" y="1249045"/>
            <a:ext cx="5429250" cy="2374265"/>
          </a:xfrm>
          <a:prstGeom prst="roundRect">
            <a:avLst>
              <a:gd name="adj" fmla="val 13447"/>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慢性胃炎、消化性溃疡等消化系统疾病是临床上的常见病、多发病，发病率占消化内科</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50%-68%</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，患者群体广泛。因此，将猴头菌提取物颗粒纳入医保目录可以满足大量患者的用药需求。</a:t>
            </a:r>
            <a:endParaRPr lang="zh-CN" altLang="en-US"/>
          </a:p>
        </p:txBody>
      </p:sp>
      <p:sp>
        <p:nvSpPr>
          <p:cNvPr id="24" name="椭圆 23"/>
          <p:cNvSpPr/>
          <p:nvPr>
            <p:custDataLst>
              <p:tags r:id="rId8"/>
            </p:custDataLst>
          </p:nvPr>
        </p:nvSpPr>
        <p:spPr>
          <a:xfrm>
            <a:off x="602906" y="154250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01</a:t>
            </a:r>
            <a:endParaRPr lang="zh-CN" altLang="en-US" sz="2000" b="1">
              <a:solidFill>
                <a:schemeClr val="lt1">
                  <a:lumMod val="100000"/>
                </a:schemeClr>
              </a:solidFill>
              <a:latin typeface="+mn-ea"/>
              <a:cs typeface="+mn-ea"/>
            </a:endParaRPr>
          </a:p>
        </p:txBody>
      </p:sp>
      <p:sp>
        <p:nvSpPr>
          <p:cNvPr id="27" name="矩形 26"/>
          <p:cNvSpPr/>
          <p:nvPr>
            <p:custDataLst>
              <p:tags r:id="rId9"/>
            </p:custDataLst>
          </p:nvPr>
        </p:nvSpPr>
        <p:spPr>
          <a:xfrm>
            <a:off x="1505132" y="1436281"/>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所治疗疾病对公共健康影响</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1" name="矩形: 圆角 30"/>
          <p:cNvSpPr/>
          <p:nvPr>
            <p:custDataLst>
              <p:tags r:id="rId10"/>
            </p:custDataLst>
          </p:nvPr>
        </p:nvSpPr>
        <p:spPr>
          <a:xfrm>
            <a:off x="317500" y="3904615"/>
            <a:ext cx="5429250" cy="2342515"/>
          </a:xfrm>
          <a:prstGeom prst="roundRect">
            <a:avLst>
              <a:gd name="adj" fmla="val 13089"/>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8" name="椭圆 27"/>
          <p:cNvSpPr/>
          <p:nvPr>
            <p:custDataLst>
              <p:tags r:id="rId11"/>
            </p:custDataLst>
          </p:nvPr>
        </p:nvSpPr>
        <p:spPr>
          <a:xfrm>
            <a:off x="602906" y="419806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03</a:t>
            </a:r>
            <a:endParaRPr lang="zh-CN" altLang="en-US" sz="2000" b="1">
              <a:solidFill>
                <a:schemeClr val="lt1">
                  <a:lumMod val="100000"/>
                </a:schemeClr>
              </a:solidFill>
              <a:latin typeface="+mn-ea"/>
              <a:cs typeface="+mn-ea"/>
            </a:endParaRPr>
          </a:p>
        </p:txBody>
      </p:sp>
      <p:sp>
        <p:nvSpPr>
          <p:cNvPr id="30" name="矩形 29"/>
          <p:cNvSpPr/>
          <p:nvPr>
            <p:custDataLst>
              <p:tags r:id="rId12"/>
            </p:custDataLst>
          </p:nvPr>
        </p:nvSpPr>
        <p:spPr>
          <a:xfrm>
            <a:off x="1505132" y="4091840"/>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rPr>
              <a:t>弥补目录短板</a:t>
            </a:r>
            <a:endPar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2" name="文本框 31"/>
          <p:cNvSpPr txBox="1"/>
          <p:nvPr/>
        </p:nvSpPr>
        <p:spPr>
          <a:xfrm>
            <a:off x="601980" y="4789805"/>
            <a:ext cx="5062220" cy="645160"/>
          </a:xfrm>
          <a:prstGeom prst="rect">
            <a:avLst/>
          </a:prstGeom>
          <a:noFill/>
        </p:spPr>
        <p:txBody>
          <a:bodyPr wrap="square" rtlCol="0" anchor="t">
            <a:spAutoFit/>
          </a:bodyPr>
          <a:p>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填补了目录内无菌类药物的空白，弥补了胃粘膜营养及修复的短板</a:t>
            </a:r>
            <a:r>
              <a:rPr lang="zh-CN" altLang="en-US" b="1">
                <a:latin typeface="微软雅黑" panose="020B0503020204020204" pitchFamily="34" charset="-122"/>
                <a:ea typeface="微软雅黑" panose="020B0503020204020204" pitchFamily="34" charset="-122"/>
                <a:sym typeface="+mn-ea"/>
              </a:rPr>
              <a:t>。</a:t>
            </a:r>
            <a:endParaRPr lang="zh-CN" altLang="en-US" b="1">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6373495" y="4739640"/>
            <a:ext cx="5156835" cy="117030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患者服药依从性高，临床便于便利，全国多省均有挂网，医院终端及药店覆盖率高，为患者提供便利。</a:t>
            </a:r>
            <a:endParaRPr lang="zh-CN" altLang="en-US">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195.55,&quot;left&quot;:343.7,&quot;top&quot;:263.2,&quot;width&quot;:597.3}"/>
</p:tagLst>
</file>

<file path=ppt/tags/tag11.xml><?xml version="1.0" encoding="utf-8"?>
<p:tagLst xmlns:p="http://schemas.openxmlformats.org/presentationml/2006/main">
  <p:tag name="KSO_WM_DIAGRAM_VIRTUALLY_FRAME" val="{&quot;height&quot;:195.55,&quot;left&quot;:343.7,&quot;top&quot;:263.2,&quot;width&quot;:597.3}"/>
</p:tagLst>
</file>

<file path=ppt/tags/tag12.xml><?xml version="1.0" encoding="utf-8"?>
<p:tagLst xmlns:p="http://schemas.openxmlformats.org/presentationml/2006/main">
  <p:tag name="KSO_WM_DIAGRAM_VIRTUALLY_FRAME" val="{&quot;height&quot;:195.55,&quot;left&quot;:343.7,&quot;top&quot;:263.2,&quot;width&quot;:597.3}"/>
</p:tagLst>
</file>

<file path=ppt/tags/tag13.xml><?xml version="1.0" encoding="utf-8"?>
<p:tagLst xmlns:p="http://schemas.openxmlformats.org/presentationml/2006/main">
  <p:tag name="KSO_WM_BEAUTIFY_FLAG" val=""/>
  <p:tag name="KSO_WM_DIAGRAM_VIRTUALLY_FRAME" val="{&quot;height&quot;:195.55,&quot;left&quot;:343.7,&quot;top&quot;:263.2,&quot;width&quot;:597.3}"/>
</p:tagLst>
</file>

<file path=ppt/tags/tag14.xml><?xml version="1.0" encoding="utf-8"?>
<p:tagLst xmlns:p="http://schemas.openxmlformats.org/presentationml/2006/main">
  <p:tag name="KSO_WM_BEAUTIFY_FLAG" val=""/>
  <p:tag name="KSO_WM_DIAGRAM_VIRTUALLY_FRAME" val="{&quot;height&quot;:195.55,&quot;left&quot;:343.7,&quot;top&quot;:263.2,&quot;width&quot;:597.3}"/>
</p:tagLst>
</file>

<file path=ppt/tags/tag15.xml><?xml version="1.0" encoding="utf-8"?>
<p:tagLst xmlns:p="http://schemas.openxmlformats.org/presentationml/2006/main">
  <p:tag name="KSO_WM_DIAGRAM_VIRTUALLY_FRAME" val="{&quot;height&quot;:195.55,&quot;left&quot;:343.7,&quot;top&quot;:263.2,&quot;width&quot;:597.3}"/>
</p:tagLst>
</file>

<file path=ppt/tags/tag16.xml><?xml version="1.0" encoding="utf-8"?>
<p:tagLst xmlns:p="http://schemas.openxmlformats.org/presentationml/2006/main">
  <p:tag name="KSO_WM_BEAUTIFY_FLAG" val=""/>
  <p:tag name="KSO_WM_DIAGRAM_VIRTUALLY_FRAME" val="{&quot;height&quot;:195.55,&quot;left&quot;:343.7,&quot;top&quot;:263.2,&quot;width&quot;:597.3}"/>
</p:tagLst>
</file>

<file path=ppt/tags/tag17.xml><?xml version="1.0" encoding="utf-8"?>
<p:tagLst xmlns:p="http://schemas.openxmlformats.org/presentationml/2006/main">
  <p:tag name="KSO_WM_BEAUTIFY_FLAG" val=""/>
  <p:tag name="KSO_WM_DIAGRAM_VIRTUALLY_FRAME" val="{&quot;height&quot;:195.55,&quot;left&quot;:343.7,&quot;top&quot;:263.2,&quot;width&quot;:597.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828_2*l_h_i*1_1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9.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828_2*l_h_f*1_1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828_2*l_h_i*1_1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828_2*l_h_i*1_2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2.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828_2*l_h_f*1_2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828_2*l_h_i*1_2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828_2*l_h_i*1_3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5.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828_2*l_h_f*1_3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828_2*l_h_i*1_3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05828_2*l_h_i*1_1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05828_2*l_h_i*1_2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05828_2*l_h_i*1_3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3.xml><?xml version="1.0" encoding="utf-8"?>
<p:tagLst xmlns:p="http://schemas.openxmlformats.org/presentationml/2006/main">
  <p:tag name="KSO_WM_DIAGRAM_VIRTUALLY_FRAME" val="{&quot;height&quot;:195.55,&quot;left&quot;:343.7,&quot;top&quot;:263.2,&quot;width&quot;:597.3}"/>
</p:tagLst>
</file>

<file path=ppt/tags/tag30.xml><?xml version="1.0" encoding="utf-8"?>
<p:tagLst xmlns:p="http://schemas.openxmlformats.org/presentationml/2006/main">
  <p:tag name="KSO_WM_BEAUTIFY_FLAG" val="#wm#"/>
  <p:tag name="KSO_WM_TEMPLATE_CATEGORY" val="diagram"/>
  <p:tag name="KSO_WM_TEMPLATE_INDEX" val="20214796"/>
  <p:tag name="KSO_WM_SLIDE_ID" val="diagram202147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56:14&quot;,&quot;maxSize&quot;:{&quot;size1&quot;:28.89967221860532},&quot;minSize&quot;:{&quot;size1&quot;:17.89967221860532},&quot;normalSize&quot;:{&quot;size1&quot;:17.89967221860532},&quot;subLayout&quot;:[{&quot;id&quot;:&quot;2021-04-01T15:56:14&quot;,&quot;margin&quot;:{&quot;bottom&quot;:0.02600000612437725,&quot;left&quot;:2.9629998207092285,&quot;right&quot;:1.6920002698898315,&quot;top&quot;:1.6929999589920044},&quot;type&quot;:0},{&quot;id&quot;:&quot;2021-04-01T15:56:14&quot;,&quot;maxSize&quot;:{&quot;size1&quot;:29.799600755071832},&quot;minSize&quot;:{&quot;size1&quot;:16.19960075507183},&quot;normalSize&quot;:{&quot;size1&quot;:22.69574367021596},&quot;subLayout&quot;:[{&quot;id&quot;:&quot;2021-04-01T15:56:14&quot;,&quot;margin&quot;:{&quot;bottom&quot;:0.02600000612437725,&quot;left&quot;:2.9629998207092285,&quot;right&quot;:1.6920002698898315,&quot;top&quot;:0.3970000147819519},&quot;type&quot;:0},{&quot;id&quot;:&quot;2021-04-01T15:56:14&quot;,&quot;margin&quot;:{&quot;bottom&quot;:1.6929999589920044,&quot;left&quot;:1.6929999589920044,&quot;right&quot;:1.6929999589920044,&quot;top&quot;:0.8199999928474426},&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d94747e3ea6e292a801"/>
  <p:tag name="KSO_WM_CHIP_FILLPROP" val="[[{&quot;text_align&quot;:&quot;lt&quot;,&quot;text_direction&quot;:&quot;horizontal&quot;,&quot;support_big_font&quot;:false,&quot;picture_toward&quot;:0,&quot;picture_dockside&quot;:[],&quot;fill_id&quot;:&quot;2cb183515b8641c9ace778787b879424&quot;,&quot;fill_align&quot;:&quot;lt&quot;,&quot;chip_types&quot;:[&quot;header&quot;]},{&quot;text_align&quot;:&quot;lt&quot;,&quot;text_direction&quot;:&quot;horizontal&quot;,&quot;support_big_font&quot;:false,&quot;picture_toward&quot;:0,&quot;picture_dockside&quot;:[],&quot;fill_id&quot;:&quot;9a6bdccd29e94bd69f8c779b7e642031&quot;,&quot;fill_align&quot;:&quot;lt&quot;,&quot;chip_types&quot;:[&quot;text&quot;]},{&quot;text_align&quot;:&quot;lt&quot;,&quot;text_direction&quot;:&quot;horizontal&quot;,&quot;support_features&quot;:[&quot;collage&quot;,&quot;carousel&quot;],&quot;support_big_font&quot;:false,&quot;picture_toward&quot;:0,&quot;picture_dockside&quot;:[],&quot;fill_id&quot;:&quot;577d36910ae04ab595296b66134fbb6f&quot;,&quot;fill_align&quot;:&quot;cm&quot;,&quot;chip_types&quot;:[&quot;diagram&quot;,&quot;text&quot;,&quot;picture&quot;,&quot;chart&quot;,&quot;table&quot;,&quot;video&quot;]}]]"/>
  <p:tag name="KSO_WM_CHIP_DECFILLPROP" val="[]"/>
  <p:tag name="KSO_WM_SLIDE_CAN_ADD_NAVIGATION" val="1"/>
  <p:tag name="KSO_WM_CHIP_GROUPID" val="5f708d94747e3ea6e292a800"/>
  <p:tag name="KSO_WM_SLIDE_BK_DARK_LIGHT" val="2"/>
  <p:tag name="KSO_WM_SLIDE_BACKGROUND_TYPE" val="general"/>
  <p:tag name="KSO_WM_SLIDE_SUPPORT_FEATURE_TYPE" val="3"/>
  <p:tag name="KSO_WM_TEMPLATE_ASSEMBLE_XID" val="60656fa04054ed1e2fb80d95"/>
  <p:tag name="KSO_WM_TEMPLATE_ASSEMBLE_GROUPID" val="60656fa04054ed1e2fb80d95"/>
</p:tagLst>
</file>

<file path=ppt/tags/tag31.xml><?xml version="1.0" encoding="utf-8"?>
<p:tagLst xmlns:p="http://schemas.openxmlformats.org/presentationml/2006/main">
  <p:tag name="KSO_WM_UNIT_PLACING_PICTURE_USER_VIEWPORT" val="{&quot;height&quot;:1764,&quot;width&quot;:8459}"/>
</p:tagLst>
</file>

<file path=ppt/tags/tag32.xml><?xml version="1.0" encoding="utf-8"?>
<p:tagLst xmlns:p="http://schemas.openxmlformats.org/presentationml/2006/main">
  <p:tag name="KSO_WM_UNIT_PLACING_PICTURE_USER_VIEWPORT" val="{&quot;height&quot;:1776,&quot;width&quot;:8459}"/>
</p:tagLst>
</file>

<file path=ppt/tags/tag33.xml><?xml version="1.0" encoding="utf-8"?>
<p:tagLst xmlns:p="http://schemas.openxmlformats.org/presentationml/2006/main">
  <p:tag name="KSO_WM_UNIT_PLACING_PICTURE_USER_VIEWPORT" val="{&quot;height&quot;:1558,&quot;width&quot;:841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1"/>
  <p:tag name="KSO_WM_UNIT_INDEX" val="1_1_1"/>
  <p:tag name="KSO_WM_DIAGRAM_GROUP_CODE" val="m1-1"/>
  <p:tag name="KSO_WM_UNIT_FILL_TYPE" val="1"/>
  <p:tag name="KSO_WM_UNIT_FILL_FORE_SCHEMECOLOR_INDEX" val="5"/>
  <p:tag name="KSO_WM_UNIT_FILL_FORE_SCHEMECOLOR_INDEX_BRIGHTNESS"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solidLine&quot;:{&quot;brightness&quot;:-0.25,&quot;colorType&quot;:1,&quot;foreColorIndex&quot;:5,&quot;transparency&quot;:0.69999998807907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1"/>
  <p:tag name="KSO_WM_UNIT_INDEX" val="1_2_1"/>
  <p:tag name="KSO_WM_DIAGRAM_GROUP_CODE" val="m1-1"/>
  <p:tag name="KSO_WM_UNIT_FILL_TYPE" val="1"/>
  <p:tag name="KSO_WM_UNIT_FILL_FORE_SCHEMECOLOR_INDEX" val="5"/>
  <p:tag name="KSO_WM_UNIT_FILL_FORE_SCHEMECOLOR_INDEX_BRIGHTNESS" val="0"/>
  <p:tag name="KSO_WM_UNIT_LINE_FORE_SCHEMECOLOR_INDEX" val="5"/>
</p:tagLst>
</file>

<file path=ppt/tags/tag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1_1"/>
  <p:tag name="KSO_WM_UNIT_INDEX" val="1_1_1"/>
  <p:tag name="KSO_WM_DIAGRAM_GROUP_CODE" val="m1-1"/>
  <p:tag name="KSO_WM_UNIT_PRESET_TEXT" val="添加项标题"/>
  <p:tag name="KSO_WM_UNIT_TEXT_FILL_FORE_SCHEMECOLOR_INDEX" val="1"/>
  <p:tag name="KSO_WM_UNIT_TEXT_FILL_TYPE" val="1"/>
</p:tagLst>
</file>

<file path=ppt/tags/tag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2_1"/>
  <p:tag name="KSO_WM_UNIT_INDEX" val="1_2_1"/>
  <p:tag name="KSO_WM_DIAGRAM_GROUP_CODE" val="m1-1"/>
  <p:tag name="KSO_WM_UNIT_PRESET_TEXT" val="添加项标题"/>
  <p:tag name="KSO_WM_UNIT_TEXT_FILL_FORE_SCHEMECOLOR_INDEX" val="1"/>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2"/>
  <p:tag name="KSO_WM_UNIT_INDEX" val="1_1_2"/>
  <p:tag name="KSO_WM_DIAGRAM_GROUP_CODE" val="m1-1"/>
  <p:tag name="KSO_WM_UNIT_FILL_TYPE" val="1"/>
  <p:tag name="KSO_WM_UNIT_FILL_FORE_SCHEMECOLOR_INDEX" val="5"/>
  <p:tag name="KSO_WM_UNIT_FILL_FORE_SCHEMECOLOR_INDEX_BRIGHTNESS"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2"/>
  <p:tag name="KSO_WM_UNIT_INDEX" val="1_2_2"/>
  <p:tag name="KSO_WM_DIAGRAM_GROUP_CODE" val="m1-1"/>
  <p:tag name="KSO_WM_UNIT_FILL_TYPE" val="1"/>
  <p:tag name="KSO_WM_UNIT_FILL_FORE_SCHEMECOLOR_INDEX" val="5"/>
  <p:tag name="KSO_WM_UNIT_FILL_FORE_SCHEMECOLOR_INDEX_BRIGHTNESS" val="0"/>
</p:tagLst>
</file>

<file path=ppt/tags/tag4.xml><?xml version="1.0" encoding="utf-8"?>
<p:tagLst xmlns:p="http://schemas.openxmlformats.org/presentationml/2006/main">
  <p:tag name="KSO_WM_DIAGRAM_VIRTUALLY_FRAME" val="{&quot;height&quot;:195.55,&quot;left&quot;:343.7,&quot;top&quot;:263.2,&quot;width&quot;:597.3}"/>
</p:tagLst>
</file>

<file path=ppt/tags/tag40.xml><?xml version="1.0" encoding="utf-8"?>
<p:tagLst xmlns:p="http://schemas.openxmlformats.org/presentationml/2006/main">
  <p:tag name="KSO_WM_DIAGRAM_VERSION" val="3"/>
  <p:tag name="KSO_WM_DIAGRAM_COLOR_TRICK" val="1"/>
  <p:tag name="KSO_WM_DIAGRAM_COLOR_TEXT_CAN_REMOVE" val="n"/>
  <p:tag name="KSO_WM_UNIT_VALUE" val="83*9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3265_1*m_h_x*1_2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xml><?xml version="1.0" encoding="utf-8"?>
<p:tagLst xmlns:p="http://schemas.openxmlformats.org/presentationml/2006/main">
  <p:tag name="KSO_WM_DIAGRAM_VERSION" val="3"/>
  <p:tag name="KSO_WM_DIAGRAM_COLOR_TRICK" val="1"/>
  <p:tag name="KSO_WM_DIAGRAM_COLOR_TEXT_CAN_REMOVE" val="n"/>
  <p:tag name="KSO_WM_UNIT_VALUE" val="90*8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3265_1*m_h_x*1_1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2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62_3*l_h_i*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62_3*l_h_a*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4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2462_3*l_h_i*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2462_3*l_h_a*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p="http://schemas.openxmlformats.org/presentationml/2006/main">
  <p:tag name="KSO_WM_DIAGRAM_VIRTUALLY_FRAME" val="{&quot;height&quot;:195.55,&quot;left&quot;:343.7,&quot;top&quot;:263.2,&quot;width&quot;:597.3}"/>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1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62_3*l_h_i*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62_3*l_h_a*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3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62_3*l_h_i*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62_3*l_h_a*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6.xml><?xml version="1.0" encoding="utf-8"?>
<p:tagLst xmlns:p="http://schemas.openxmlformats.org/presentationml/2006/main">
  <p:tag name="KSO_WPP_MARK_KEY" val="420f5230-9843-476c-8666-62ac1c2f1a06"/>
  <p:tag name="COMMONDATA" val="eyJjb3VudCI6NjMsImhkaWQiOiIyMWJhMjRhYjliODZjN2E4YWRmZDBlYWNmNWEzMzYwOSIsInVzZXJDb3VudCI6NjN9"/>
  <p:tag name="commondata" val="eyJjb3VudCI6NjQsImhkaWQiOiI1NDQ3ZThhZTkzMTUxMDk5ZDkxNjEwZmEyNTNkNjhmNSIsInVzZXJDb3VudCI6MX0="/>
  <p:tag name="resource_record_key" val="{&quot;13&quot;:[4364974]}"/>
</p:tagLst>
</file>

<file path=ppt/tags/tag6.xml><?xml version="1.0" encoding="utf-8"?>
<p:tagLst xmlns:p="http://schemas.openxmlformats.org/presentationml/2006/main">
  <p:tag name="KSO_WM_DIAGRAM_VIRTUALLY_FRAME" val="{&quot;height&quot;:195.55,&quot;left&quot;:343.7,&quot;top&quot;:263.2,&quot;width&quot;:597.3}"/>
</p:tagLst>
</file>

<file path=ppt/tags/tag7.xml><?xml version="1.0" encoding="utf-8"?>
<p:tagLst xmlns:p="http://schemas.openxmlformats.org/presentationml/2006/main">
  <p:tag name="KSO_WM_DIAGRAM_VIRTUALLY_FRAME" val="{&quot;height&quot;:195.55,&quot;left&quot;:343.7,&quot;top&quot;:263.2,&quot;width&quot;:597.3}"/>
</p:tagLst>
</file>

<file path=ppt/tags/tag8.xml><?xml version="1.0" encoding="utf-8"?>
<p:tagLst xmlns:p="http://schemas.openxmlformats.org/presentationml/2006/main">
  <p:tag name="KSO_WM_DIAGRAM_VIRTUALLY_FRAME" val="{&quot;height&quot;:195.55,&quot;left&quot;:343.7,&quot;top&quot;:263.2,&quot;width&quot;:597.3}"/>
</p:tagLst>
</file>

<file path=ppt/tags/tag9.xml><?xml version="1.0" encoding="utf-8"?>
<p:tagLst xmlns:p="http://schemas.openxmlformats.org/presentationml/2006/main">
  <p:tag name="KSO_WM_DIAGRAM_VIRTUALLY_FRAME" val="{&quot;height&quot;:195.55,&quot;left&quot;:343.7,&quot;top&quot;:263.2,&quot;width&quot;:597.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3204</Words>
  <Application>WPS 演示</Application>
  <PresentationFormat>宽屏</PresentationFormat>
  <Paragraphs>246</Paragraphs>
  <Slides>9</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Arial</vt:lpstr>
      <vt:lpstr>宋体</vt:lpstr>
      <vt:lpstr>Wingdings</vt:lpstr>
      <vt:lpstr>微软雅黑</vt:lpstr>
      <vt:lpstr>Wingdings</vt:lpstr>
      <vt:lpstr>汉仪旗黑-55简</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艳儿</cp:lastModifiedBy>
  <cp:revision>242</cp:revision>
  <dcterms:created xsi:type="dcterms:W3CDTF">2018-07-28T06:12:00Z</dcterms:created>
  <dcterms:modified xsi:type="dcterms:W3CDTF">2026-06-02T07:52:29Z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KSOTemplateUUID">
    <vt:lpwstr>v1.0_mb_vu8TeP4CddS7Fy+um7kw3Q==</vt:lpwstr>
  </property>
  <property fmtid="{D5CDD505-2E9C-101B-9397-08002B2CF9AE}" pid="4" name="ICV">
    <vt:lpwstr>3872C128C82048DAB8C4125F4EBB4EC3_13</vt:lpwstr>
  </property>
</Properties>
</file>