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media/image17.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7"/>
  </p:notesMasterIdLst>
  <p:sldIdLst>
    <p:sldId id="256" r:id="rId3"/>
    <p:sldId id="257" r:id="rId4"/>
    <p:sldId id="258" r:id="rId5"/>
    <p:sldId id="259" r:id="rId6"/>
    <p:sldId id="260" r:id="rId8"/>
    <p:sldId id="261" r:id="rId9"/>
    <p:sldId id="262" r:id="rId10"/>
    <p:sldId id="263" r:id="rId11"/>
    <p:sldId id="264" r:id="rId12"/>
    <p:sldId id="265" r:id="rId13"/>
    <p:sldId id="266" r:id="rId1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76" userDrawn="1">
          <p15:clr>
            <a:srgbClr val="A4A3A4"/>
          </p15:clr>
        </p15:guide>
        <p15:guide id="2" pos="613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3DA9"/>
    <a:srgbClr val="135E8D"/>
    <a:srgbClr val="FFFFFF"/>
    <a:srgbClr val="10B9EF"/>
    <a:srgbClr val="4256A4"/>
    <a:srgbClr val="16468D"/>
    <a:srgbClr val="12B9F0"/>
    <a:srgbClr val="FFC000"/>
    <a:srgbClr val="ED34A6"/>
    <a:srgbClr val="DBDC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showGuides="1">
      <p:cViewPr varScale="1">
        <p:scale>
          <a:sx n="69" d="100"/>
          <a:sy n="69" d="100"/>
        </p:scale>
        <p:origin x="92" y="56"/>
      </p:cViewPr>
      <p:guideLst>
        <p:guide orient="horz" pos="1376"/>
        <p:guide pos="6138"/>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notesMaster" Target="notesMasters/notesMaster1.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7" Type="http://schemas.openxmlformats.org/officeDocument/2006/relationships/tableStyles" Target="tableStyles.xml"/><Relationship Id="rId16" Type="http://schemas.openxmlformats.org/officeDocument/2006/relationships/viewProps" Target="viewProps.xml"/><Relationship Id="rId15" Type="http://schemas.openxmlformats.org/officeDocument/2006/relationships/presProps" Target="presProps.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p:cNvSpPr>
          <p:nvPr>
            <p:ph type="sldImg" idx="2"/>
          </p:nvPr>
        </p:nvSpPr>
        <p:spPr/>
        <p:txBody>
          <a:bodyPr/>
          <a:p/>
        </p:txBody>
      </p:sp>
      <p:sp>
        <p:nvSpPr>
          <p:cNvPr id="3" name="文本占位符 2"/>
          <p:cNvSpPr>
            <a:spLocks noGrp="1"/>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单击此处编辑母版标题样式</a:t>
            </a:r>
            <a:endParaRPr lang="zh-CN" altLang="en-US" dirty="0"/>
          </a:p>
        </p:txBody>
      </p:sp>
      <p:sp>
        <p:nvSpPr>
          <p:cNvPr id="3" name="副标题 2"/>
          <p:cNvSpPr>
            <a:spLocks noGrp="1"/>
          </p:cNvSpPr>
          <p:nvPr>
            <p:ph type="subTitle" idx="1"/>
          </p:nvPr>
        </p:nvSpPr>
        <p:spPr>
          <a:xfrm>
            <a:off x="1198800" y="3560400"/>
            <a:ext cx="9799200" cy="1472400"/>
          </a:xfrm>
        </p:spPr>
        <p:txBody>
          <a:bodyPr lIns="90000" tIns="46800" rIns="90000" bIns="46800">
            <a:normAutofit/>
          </a:bodyPr>
          <a:lstStyle>
            <a:lvl1pPr marL="0" indent="0" algn="ctr">
              <a:lnSpc>
                <a:spcPct val="110000"/>
              </a:lnSpc>
              <a:buNone/>
              <a:defRPr sz="2400" spc="20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4" name="日期占位符 15"/>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16"/>
          <p:cNvSpPr>
            <a:spLocks noGrp="1"/>
          </p:cNvSpPr>
          <p:nvPr>
            <p:ph type="ftr" sz="quarter" idx="11"/>
          </p:nvPr>
        </p:nvSpPr>
        <p:spPr/>
        <p:txBody>
          <a:bodyPr/>
          <a:lstStyle/>
          <a:p>
            <a:endParaRPr lang="zh-CN" altLang="en-US" dirty="0"/>
          </a:p>
        </p:txBody>
      </p:sp>
      <p:sp>
        <p:nvSpPr>
          <p:cNvPr id="6" name="灯片编号占位符 17"/>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内容">
    <p:spTree>
      <p:nvGrpSpPr>
        <p:cNvPr id="80" name=""/>
        <p:cNvGrpSpPr/>
        <p:nvPr/>
      </p:nvGrpSpPr>
      <p:grpSpPr>
        <a:xfrm>
          <a:off x="0" y="0"/>
          <a:ext cx="0" cy="0"/>
          <a:chOff x="0" y="0"/>
          <a:chExt cx="0" cy="0"/>
        </a:xfrm>
      </p:grpSpPr>
      <p:sp>
        <p:nvSpPr>
          <p:cNvPr id="81"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82" name="页脚占位符 3"/>
          <p:cNvSpPr>
            <a:spLocks noGrp="1"/>
          </p:cNvSpPr>
          <p:nvPr>
            <p:ph type="ftr" sz="quarter" idx="11"/>
          </p:nvPr>
        </p:nvSpPr>
        <p:spPr/>
        <p:txBody>
          <a:bodyPr/>
          <a:lstStyle/>
          <a:p>
            <a:endParaRPr lang="zh-CN" altLang="en-US"/>
          </a:p>
        </p:txBody>
      </p:sp>
      <p:sp>
        <p:nvSpPr>
          <p:cNvPr id="83" name="灯片编号占位符 4"/>
          <p:cNvSpPr>
            <a:spLocks noGrp="1"/>
          </p:cNvSpPr>
          <p:nvPr>
            <p:ph type="sldNum" sz="quarter" idx="12"/>
          </p:nvPr>
        </p:nvSpPr>
        <p:spPr/>
        <p:txBody>
          <a:bodyPr/>
          <a:lstStyle/>
          <a:p>
            <a:fld id="{49AE70B2-8BF9-45C0-BB95-33D1B9D3A854}" type="slidenum">
              <a:rPr lang="zh-CN" altLang="en-US" smtClean="0"/>
            </a:fld>
            <a:endParaRPr lang="zh-CN" altLang="en-US"/>
          </a:p>
        </p:txBody>
      </p:sp>
      <p:sp>
        <p:nvSpPr>
          <p:cNvPr id="84" name="内容占位符 6"/>
          <p:cNvSpPr>
            <a:spLocks noGrp="1"/>
          </p:cNvSpPr>
          <p:nvPr>
            <p:ph sz="quarter" idx="13"/>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末尾幻灯片">
    <p:spTree>
      <p:nvGrpSpPr>
        <p:cNvPr id="13" name=""/>
        <p:cNvGrpSpPr/>
        <p:nvPr/>
      </p:nvGrpSpPr>
      <p:grpSpPr>
        <a:xfrm>
          <a:off x="0" y="0"/>
          <a:ext cx="0" cy="0"/>
          <a:chOff x="0" y="0"/>
          <a:chExt cx="0" cy="0"/>
        </a:xfrm>
      </p:grpSpPr>
      <p:sp>
        <p:nvSpPr>
          <p:cNvPr id="14"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15" name="页脚占位符 3"/>
          <p:cNvSpPr>
            <a:spLocks noGrp="1"/>
          </p:cNvSpPr>
          <p:nvPr>
            <p:ph type="ftr" sz="quarter" idx="11"/>
          </p:nvPr>
        </p:nvSpPr>
        <p:spPr/>
        <p:txBody>
          <a:bodyPr/>
          <a:lstStyle/>
          <a:p>
            <a:endParaRPr lang="zh-CN" altLang="en-US"/>
          </a:p>
        </p:txBody>
      </p:sp>
      <p:sp>
        <p:nvSpPr>
          <p:cNvPr id="16" name="灯片编号占位符 4"/>
          <p:cNvSpPr>
            <a:spLocks noGrp="1"/>
          </p:cNvSpPr>
          <p:nvPr>
            <p:ph type="sldNum" sz="quarter" idx="12"/>
          </p:nvPr>
        </p:nvSpPr>
        <p:spPr/>
        <p:txBody>
          <a:bodyPr/>
          <a:lstStyle/>
          <a:p>
            <a:fld id="{49AE70B2-8BF9-45C0-BB95-33D1B9D3A854}" type="slidenum">
              <a:rPr lang="zh-CN" altLang="en-US" smtClean="0"/>
            </a:fld>
            <a:endParaRPr lang="zh-CN" altLang="en-US"/>
          </a:p>
        </p:txBody>
      </p:sp>
      <p:sp>
        <p:nvSpPr>
          <p:cNvPr id="17" name="标题 1"/>
          <p:cNvSpPr>
            <a:spLocks noGrp="1"/>
          </p:cNvSpPr>
          <p:nvPr>
            <p:ph type="title" hasCustomPrompt="1"/>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a:t>单击此处编辑标题</a:t>
            </a:r>
            <a:endParaRPr lang="zh-CN" altLang="en-US"/>
          </a:p>
        </p:txBody>
      </p:sp>
      <p:sp>
        <p:nvSpPr>
          <p:cNvPr id="18" name="文本占位符 6"/>
          <p:cNvSpPr>
            <a:spLocks noGrp="1"/>
          </p:cNvSpPr>
          <p:nvPr>
            <p:ph type="body" sz="quarter" idx="13"/>
          </p:nvPr>
        </p:nvSpPr>
        <p:spPr>
          <a:xfrm>
            <a:off x="1198800" y="3560400"/>
            <a:ext cx="9799200" cy="471600"/>
          </a:xfrm>
        </p:spPr>
        <p:txBody>
          <a:bodyPr lIns="90000" tIns="46800" rIns="90000" bIns="46800">
            <a:normAutofit/>
          </a:bodyPr>
          <a:lstStyle>
            <a:lvl1pPr algn="ctr">
              <a:lnSpc>
                <a:spcPct val="110000"/>
              </a:lnSpc>
              <a:buNone/>
              <a:defRPr sz="2400" spc="201"/>
            </a:lvl1pPr>
          </a:lstStyle>
          <a:p>
            <a:pPr lvl="0"/>
            <a:r>
              <a:rPr lang="zh-CN" altLang="en-US" dirty="0"/>
              <a:t>单击此处编辑母版文本样式</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1_自定义版式">
    <p:spTree>
      <p:nvGrpSpPr>
        <p:cNvPr id="19" name=""/>
        <p:cNvGrpSpPr/>
        <p:nvPr/>
      </p:nvGrpSpPr>
      <p:grpSpPr>
        <a:xfrm>
          <a:off x="0" y="0"/>
          <a:ext cx="0" cy="0"/>
          <a:chOff x="0" y="0"/>
          <a:chExt cx="0" cy="0"/>
        </a:xfrm>
      </p:grpSpPr>
      <p:sp>
        <p:nvSpPr>
          <p:cNvPr id="20" name="日期占位符 2"/>
          <p:cNvSpPr>
            <a:spLocks noGrp="1"/>
          </p:cNvSpPr>
          <p:nvPr>
            <p:ph type="dt" sz="half" idx="10"/>
          </p:nvPr>
        </p:nvSpPr>
        <p:spPr>
          <a:xfrm>
            <a:off x="1117600" y="8475137"/>
            <a:ext cx="3657600" cy="486833"/>
          </a:xfrm>
        </p:spPr>
        <p:txBody>
          <a:bodyPr/>
          <a:lstStyle/>
          <a:p>
            <a:fld id="{263DB197-84B0-484E-9C0F-88358ECCB797}" type="datetimeFigureOut">
              <a:rPr lang="zh-CN" altLang="en-US" smtClean="0"/>
            </a:fld>
            <a:endParaRPr lang="zh-CN" altLang="en-US"/>
          </a:p>
        </p:txBody>
      </p:sp>
      <p:sp>
        <p:nvSpPr>
          <p:cNvPr id="21" name="页脚占位符 3"/>
          <p:cNvSpPr>
            <a:spLocks noGrp="1"/>
          </p:cNvSpPr>
          <p:nvPr>
            <p:ph type="ftr" sz="quarter" idx="11"/>
          </p:nvPr>
        </p:nvSpPr>
        <p:spPr>
          <a:xfrm>
            <a:off x="5384800" y="8475137"/>
            <a:ext cx="5486400" cy="486833"/>
          </a:xfrm>
        </p:spPr>
        <p:txBody>
          <a:bodyPr/>
          <a:lstStyle/>
          <a:p>
            <a:endParaRPr lang="zh-CN" altLang="en-US"/>
          </a:p>
        </p:txBody>
      </p:sp>
      <p:sp>
        <p:nvSpPr>
          <p:cNvPr id="22" name="灯片编号占位符 4"/>
          <p:cNvSpPr>
            <a:spLocks noGrp="1"/>
          </p:cNvSpPr>
          <p:nvPr>
            <p:ph type="sldNum" sz="quarter" idx="12"/>
          </p:nvPr>
        </p:nvSpPr>
        <p:spPr>
          <a:xfrm>
            <a:off x="11480800" y="8475137"/>
            <a:ext cx="3657600" cy="486833"/>
          </a:xfrm>
        </p:spPr>
        <p:txBody>
          <a:bodyPr/>
          <a:lstStyle/>
          <a:p>
            <a:fld id="{E077DA78-E013-4A8C-AD75-63A150561B10}" type="slidenum">
              <a:rPr lang="zh-CN" altLang="en-US" smtClean="0"/>
            </a:fld>
            <a:endParaRPr lang="zh-CN" altLang="en-US"/>
          </a:p>
        </p:txBody>
      </p:sp>
      <p:pic>
        <p:nvPicPr>
          <p:cNvPr id="23" name="图片 5" descr="3"/>
          <p:cNvPicPr>
            <a:picLocks noChangeAspect="1"/>
          </p:cNvPicPr>
          <p:nvPr userDrawn="1"/>
        </p:nvPicPr>
        <p:blipFill>
          <a:blip r:embed="rId2"/>
          <a:stretch>
            <a:fillRect/>
          </a:stretch>
        </p:blipFill>
        <p:spPr>
          <a:xfrm>
            <a:off x="0" y="0"/>
            <a:ext cx="12192000" cy="6858000"/>
          </a:xfrm>
          <a:prstGeom prst="rect">
            <a:avLst/>
          </a:prstGeom>
        </p:spPr>
      </p:pic>
      <p:pic>
        <p:nvPicPr>
          <p:cNvPr id="24" name="图片 6" descr="43252523"/>
          <p:cNvPicPr>
            <a:picLocks noChangeAspect="1"/>
          </p:cNvPicPr>
          <p:nvPr userDrawn="1"/>
        </p:nvPicPr>
        <p:blipFill>
          <a:blip r:embed="rId3"/>
          <a:stretch>
            <a:fillRect/>
          </a:stretch>
        </p:blipFill>
        <p:spPr>
          <a:xfrm>
            <a:off x="9761223" y="6293277"/>
            <a:ext cx="2083647" cy="338667"/>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2_自定义版式">
    <p:spTree>
      <p:nvGrpSpPr>
        <p:cNvPr id="25" name=""/>
        <p:cNvGrpSpPr/>
        <p:nvPr/>
      </p:nvGrpSpPr>
      <p:grpSpPr>
        <a:xfrm>
          <a:off x="0" y="0"/>
          <a:ext cx="0" cy="0"/>
          <a:chOff x="0" y="0"/>
          <a:chExt cx="0" cy="0"/>
        </a:xfrm>
      </p:grpSpPr>
      <p:pic>
        <p:nvPicPr>
          <p:cNvPr id="26" name="图片 2" descr="43252523"/>
          <p:cNvPicPr>
            <a:picLocks noChangeAspect="1"/>
          </p:cNvPicPr>
          <p:nvPr userDrawn="1"/>
        </p:nvPicPr>
        <p:blipFill>
          <a:blip r:embed="rId2"/>
          <a:stretch>
            <a:fillRect/>
          </a:stretch>
        </p:blipFill>
        <p:spPr>
          <a:xfrm>
            <a:off x="9761223" y="6293277"/>
            <a:ext cx="2083647" cy="338667"/>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5_自定义版式">
    <p:spTree>
      <p:nvGrpSpPr>
        <p:cNvPr id="27" name=""/>
        <p:cNvGrpSpPr/>
        <p:nvPr/>
      </p:nvGrpSpPr>
      <p:grpSpPr>
        <a:xfrm>
          <a:off x="0" y="0"/>
          <a:ext cx="0" cy="0"/>
          <a:chOff x="0" y="0"/>
          <a:chExt cx="0" cy="0"/>
        </a:xfrm>
      </p:grpSpPr>
      <p:sp>
        <p:nvSpPr>
          <p:cNvPr id="28" name="日期占位符 2"/>
          <p:cNvSpPr>
            <a:spLocks noGrp="1"/>
          </p:cNvSpPr>
          <p:nvPr>
            <p:ph type="dt" sz="half" idx="10"/>
          </p:nvPr>
        </p:nvSpPr>
        <p:spPr>
          <a:xfrm>
            <a:off x="1117600" y="8475137"/>
            <a:ext cx="3657600" cy="486833"/>
          </a:xfrm>
        </p:spPr>
        <p:txBody>
          <a:bodyPr/>
          <a:lstStyle/>
          <a:p>
            <a:fld id="{263DB197-84B0-484E-9C0F-88358ECCB797}" type="datetimeFigureOut">
              <a:rPr lang="zh-CN" altLang="en-US" smtClean="0"/>
            </a:fld>
            <a:endParaRPr lang="zh-CN" altLang="en-US"/>
          </a:p>
        </p:txBody>
      </p:sp>
      <p:sp>
        <p:nvSpPr>
          <p:cNvPr id="29" name="页脚占位符 3"/>
          <p:cNvSpPr>
            <a:spLocks noGrp="1"/>
          </p:cNvSpPr>
          <p:nvPr>
            <p:ph type="ftr" sz="quarter" idx="11"/>
          </p:nvPr>
        </p:nvSpPr>
        <p:spPr>
          <a:xfrm>
            <a:off x="5384800" y="8475137"/>
            <a:ext cx="5486400" cy="486833"/>
          </a:xfrm>
        </p:spPr>
        <p:txBody>
          <a:bodyPr/>
          <a:lstStyle/>
          <a:p>
            <a:endParaRPr lang="zh-CN" altLang="en-US"/>
          </a:p>
        </p:txBody>
      </p:sp>
      <p:sp>
        <p:nvSpPr>
          <p:cNvPr id="30" name="灯片编号占位符 4"/>
          <p:cNvSpPr>
            <a:spLocks noGrp="1"/>
          </p:cNvSpPr>
          <p:nvPr>
            <p:ph type="sldNum" sz="quarter" idx="12"/>
          </p:nvPr>
        </p:nvSpPr>
        <p:spPr>
          <a:xfrm>
            <a:off x="11480800" y="8475137"/>
            <a:ext cx="3657600" cy="486833"/>
          </a:xfrm>
        </p:spPr>
        <p:txBody>
          <a:bodyPr/>
          <a:lstStyle/>
          <a:p>
            <a:fld id="{E077DA78-E013-4A8C-AD75-63A150561B10}" type="slidenum">
              <a:rPr lang="zh-CN" altLang="en-US" smtClean="0"/>
            </a:fld>
            <a:endParaRPr lang="zh-CN" altLang="en-US"/>
          </a:p>
        </p:txBody>
      </p:sp>
      <p:pic>
        <p:nvPicPr>
          <p:cNvPr id="31" name="图片 6" descr="buildings-g785ccfa52_1920"/>
          <p:cNvPicPr>
            <a:picLocks noChangeAspect="1"/>
          </p:cNvPicPr>
          <p:nvPr userDrawn="1"/>
        </p:nvPicPr>
        <p:blipFill>
          <a:blip r:embed="rId2"/>
          <a:stretch>
            <a:fillRect/>
          </a:stretch>
        </p:blipFill>
        <p:spPr>
          <a:xfrm>
            <a:off x="0" y="0"/>
            <a:ext cx="12192000" cy="6858000"/>
          </a:xfrm>
          <a:prstGeom prst="rect">
            <a:avLst/>
          </a:prstGeom>
        </p:spPr>
      </p:pic>
      <p:pic>
        <p:nvPicPr>
          <p:cNvPr id="32" name="图片 1" descr="43252523"/>
          <p:cNvPicPr>
            <a:picLocks noChangeAspect="1"/>
          </p:cNvPicPr>
          <p:nvPr userDrawn="1"/>
        </p:nvPicPr>
        <p:blipFill>
          <a:blip r:embed="rId3"/>
          <a:stretch>
            <a:fillRect/>
          </a:stretch>
        </p:blipFill>
        <p:spPr>
          <a:xfrm>
            <a:off x="9761223" y="6293277"/>
            <a:ext cx="2083647" cy="338667"/>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Title Only">
    <p:spTree>
      <p:nvGrpSpPr>
        <p:cNvPr id="33" name=""/>
        <p:cNvGrpSpPr/>
        <p:nvPr/>
      </p:nvGrpSpPr>
      <p:grpSpPr>
        <a:xfrm>
          <a:off x="0" y="0"/>
          <a:ext cx="0" cy="0"/>
          <a:chOff x="0" y="0"/>
          <a:chExt cx="0" cy="0"/>
        </a:xfrm>
      </p:grpSpPr>
      <p:pic>
        <p:nvPicPr>
          <p:cNvPr id="34" name="对象 1" hidden="1"/>
          <p:cNvPicPr/>
          <p:nvPr/>
        </p:nvPicPr>
        <p:blipFill>
          <a:blip r:embed="rId2"/>
          <a:stretch>
            <a:fillRect/>
          </a:stretch>
        </p:blipFill>
        <p:spPr>
          <a:xfrm>
            <a:off x="1589" y="1588"/>
            <a:ext cx="1588" cy="1588"/>
          </a:xfrm>
          <a:prstGeom prst="rect">
            <a:avLst/>
          </a:prstGeom>
        </p:spPr>
      </p:pic>
      <p:sp>
        <p:nvSpPr>
          <p:cNvPr id="35" name="标题 3"/>
          <p:cNvSpPr>
            <a:spLocks noGrp="1"/>
          </p:cNvSpPr>
          <p:nvPr>
            <p:ph type="title"/>
          </p:nvPr>
        </p:nvSpPr>
        <p:spPr/>
        <p:txBody>
          <a:bodyPr vert="horz"/>
          <a:lstStyle>
            <a:lvl1pPr>
              <a:defRPr sz="2000" b="1">
                <a:latin typeface="+mj-lt"/>
              </a:defRPr>
            </a:lvl1pPr>
          </a:lstStyle>
          <a:p>
            <a:r>
              <a:rPr lang="zh-CN" altLang="en-US" dirty="0"/>
              <a:t>单击此处编辑母版标题样式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标题和内容">
    <p:spTree>
      <p:nvGrpSpPr>
        <p:cNvPr id="7" name=""/>
        <p:cNvGrpSpPr/>
        <p:nvPr/>
      </p:nvGrpSpPr>
      <p:grpSpPr>
        <a:xfrm>
          <a:off x="0" y="0"/>
          <a:ext cx="0" cy="0"/>
          <a:chOff x="0" y="0"/>
          <a:chExt cx="0" cy="0"/>
        </a:xfrm>
      </p:grpSpPr>
      <p:sp>
        <p:nvSpPr>
          <p:cNvPr id="8" name="标题 1"/>
          <p:cNvSpPr>
            <a:spLocks noGrp="1"/>
          </p:cNvSpPr>
          <p:nvPr>
            <p:ph type="title"/>
          </p:nvPr>
        </p:nvSpPr>
        <p:spPr>
          <a:xfrm>
            <a:off x="608402" y="608400"/>
            <a:ext cx="10969200" cy="705600"/>
          </a:xfrm>
        </p:spPr>
        <p:txBody>
          <a:bodyPr vert="horz" lIns="90000" tIns="46800" rIns="90000" bIns="46800" rtlCol="0" anchor="ctr" anchorCtr="0">
            <a:normAutofit/>
          </a:bodyPr>
          <a:lstStyle/>
          <a:p>
            <a:pPr lvl="0"/>
            <a:r>
              <a:rPr lang="zh-CN" altLang="en-US"/>
              <a:t>单击此处编辑母版标题样式</a:t>
            </a:r>
            <a:endParaRPr lang="zh-CN" altLang="en-US"/>
          </a:p>
        </p:txBody>
      </p:sp>
      <p:sp>
        <p:nvSpPr>
          <p:cNvPr id="9" name="内容占位符 2"/>
          <p:cNvSpPr>
            <a:spLocks noGrp="1"/>
          </p:cNvSpPr>
          <p:nvPr>
            <p:ph idx="1"/>
          </p:nvPr>
        </p:nvSpPr>
        <p:spPr>
          <a:xfrm>
            <a:off x="608402" y="1490400"/>
            <a:ext cx="10969200" cy="4759200"/>
          </a:xfrm>
        </p:spPr>
        <p:txBody>
          <a:bodyPr vert="horz" lIns="90000" tIns="46800" rIns="90000" bIns="4680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 name="日期占位符 3"/>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11" name="页脚占位符 4"/>
          <p:cNvSpPr>
            <a:spLocks noGrp="1"/>
          </p:cNvSpPr>
          <p:nvPr>
            <p:ph type="ftr" sz="quarter" idx="11"/>
          </p:nvPr>
        </p:nvSpPr>
        <p:spPr/>
        <p:txBody>
          <a:bodyPr/>
          <a:lstStyle/>
          <a:p>
            <a:endParaRPr lang="zh-CN" altLang="en-US"/>
          </a:p>
        </p:txBody>
      </p:sp>
      <p:sp>
        <p:nvSpPr>
          <p:cNvPr id="12"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节标题">
    <p:spTree>
      <p:nvGrpSpPr>
        <p:cNvPr id="36" name=""/>
        <p:cNvGrpSpPr/>
        <p:nvPr/>
      </p:nvGrpSpPr>
      <p:grpSpPr>
        <a:xfrm>
          <a:off x="0" y="0"/>
          <a:ext cx="0" cy="0"/>
          <a:chOff x="0" y="0"/>
          <a:chExt cx="0" cy="0"/>
        </a:xfrm>
      </p:grpSpPr>
      <p:sp>
        <p:nvSpPr>
          <p:cNvPr id="37" name="标题 1"/>
          <p:cNvSpPr>
            <a:spLocks noGrp="1"/>
          </p:cNvSpPr>
          <p:nvPr>
            <p:ph type="title" hasCustomPrompt="1"/>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endParaRPr lang="zh-CN" altLang="en-US" dirty="0"/>
          </a:p>
        </p:txBody>
      </p:sp>
      <p:sp>
        <p:nvSpPr>
          <p:cNvPr id="38" name="文本占位符 2"/>
          <p:cNvSpPr>
            <a:spLocks noGrp="1"/>
          </p:cNvSpPr>
          <p:nvPr>
            <p:ph type="body" idx="1" hasCustomPrompt="1"/>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39" name="日期占位符 3"/>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0" name="页脚占位符 4"/>
          <p:cNvSpPr>
            <a:spLocks noGrp="1"/>
          </p:cNvSpPr>
          <p:nvPr>
            <p:ph type="ftr" sz="quarter" idx="11"/>
          </p:nvPr>
        </p:nvSpPr>
        <p:spPr/>
        <p:txBody>
          <a:bodyPr/>
          <a:lstStyle/>
          <a:p>
            <a:endParaRPr lang="zh-CN" altLang="en-US"/>
          </a:p>
        </p:txBody>
      </p:sp>
      <p:sp>
        <p:nvSpPr>
          <p:cNvPr id="41"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两栏内容">
    <p:spTree>
      <p:nvGrpSpPr>
        <p:cNvPr id="42" name=""/>
        <p:cNvGrpSpPr/>
        <p:nvPr/>
      </p:nvGrpSpPr>
      <p:grpSpPr>
        <a:xfrm>
          <a:off x="0" y="0"/>
          <a:ext cx="0" cy="0"/>
          <a:chOff x="0" y="0"/>
          <a:chExt cx="0" cy="0"/>
        </a:xfrm>
      </p:grpSpPr>
      <p:sp>
        <p:nvSpPr>
          <p:cNvPr id="43" name="标题 1"/>
          <p:cNvSpPr>
            <a:spLocks noGrp="1"/>
          </p:cNvSpPr>
          <p:nvPr>
            <p:ph type="title"/>
          </p:nvPr>
        </p:nvSpPr>
        <p:spPr>
          <a:xfrm>
            <a:off x="608402" y="608400"/>
            <a:ext cx="10969200" cy="705600"/>
          </a:xfrm>
        </p:spPr>
        <p:txBody>
          <a:bodyPr vert="horz" lIns="90000" tIns="46800" rIns="90000" bIns="46800" rtlCol="0" anchor="ctr" anchorCtr="0">
            <a:normAutofit/>
          </a:bodyPr>
          <a:lstStyle/>
          <a:p>
            <a:pPr lvl="0"/>
            <a:r>
              <a:rPr lang="zh-CN" altLang="en-US"/>
              <a:t>单击此处编辑母版标题样式</a:t>
            </a:r>
            <a:endParaRPr lang="zh-CN" altLang="en-US"/>
          </a:p>
        </p:txBody>
      </p:sp>
      <p:sp>
        <p:nvSpPr>
          <p:cNvPr id="44" name="内容占位符 2"/>
          <p:cNvSpPr>
            <a:spLocks noGrp="1"/>
          </p:cNvSpPr>
          <p:nvPr>
            <p:ph sz="half" idx="1"/>
          </p:nvPr>
        </p:nvSpPr>
        <p:spPr>
          <a:xfrm>
            <a:off x="608400" y="1501200"/>
            <a:ext cx="5176800" cy="4748400"/>
          </a:xfrm>
        </p:spPr>
        <p:txBody>
          <a:bodyPr vert="horz" lIns="90000" tIns="46800" rIns="90000" bIns="4680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5" name="内容占位符 3"/>
          <p:cNvSpPr>
            <a:spLocks noGrp="1"/>
          </p:cNvSpPr>
          <p:nvPr>
            <p:ph sz="half" idx="2"/>
          </p:nvPr>
        </p:nvSpPr>
        <p:spPr>
          <a:xfrm>
            <a:off x="6411600" y="1501200"/>
            <a:ext cx="5176800" cy="4748400"/>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6" name="日期占位符 4"/>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7" name="页脚占位符 5"/>
          <p:cNvSpPr>
            <a:spLocks noGrp="1"/>
          </p:cNvSpPr>
          <p:nvPr>
            <p:ph type="ftr" sz="quarter" idx="11"/>
          </p:nvPr>
        </p:nvSpPr>
        <p:spPr/>
        <p:txBody>
          <a:bodyPr/>
          <a:lstStyle/>
          <a:p>
            <a:endParaRPr lang="zh-CN" altLang="en-US"/>
          </a:p>
        </p:txBody>
      </p:sp>
      <p:sp>
        <p:nvSpPr>
          <p:cNvPr id="48" name="灯片编号占位符 6"/>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比较">
    <p:spTree>
      <p:nvGrpSpPr>
        <p:cNvPr id="49" name=""/>
        <p:cNvGrpSpPr/>
        <p:nvPr/>
      </p:nvGrpSpPr>
      <p:grpSpPr>
        <a:xfrm>
          <a:off x="0" y="0"/>
          <a:ext cx="0" cy="0"/>
          <a:chOff x="0" y="0"/>
          <a:chExt cx="0" cy="0"/>
        </a:xfrm>
      </p:grpSpPr>
      <p:sp>
        <p:nvSpPr>
          <p:cNvPr id="50" name="标题 1"/>
          <p:cNvSpPr>
            <a:spLocks noGrp="1"/>
          </p:cNvSpPr>
          <p:nvPr>
            <p:ph type="title"/>
          </p:nvPr>
        </p:nvSpPr>
        <p:spPr>
          <a:xfrm>
            <a:off x="608402" y="608400"/>
            <a:ext cx="10969200" cy="705600"/>
          </a:xfrm>
        </p:spPr>
        <p:txBody>
          <a:bodyPr vert="horz" lIns="90000" tIns="46800" rIns="90000" bIns="46800" rtlCol="0" anchor="ctr" anchorCtr="0">
            <a:normAutofit/>
          </a:bodyPr>
          <a:lstStyle/>
          <a:p>
            <a:pPr lvl="0"/>
            <a:r>
              <a:rPr lang="zh-CN" altLang="en-US"/>
              <a:t>单击此处编辑母版标题样式</a:t>
            </a:r>
            <a:endParaRPr lang="zh-CN" altLang="en-US"/>
          </a:p>
        </p:txBody>
      </p:sp>
      <p:sp>
        <p:nvSpPr>
          <p:cNvPr id="51" name="文本占位符 2"/>
          <p:cNvSpPr>
            <a:spLocks noGrp="1"/>
          </p:cNvSpPr>
          <p:nvPr>
            <p:ph type="body" idx="1" hasCustomPrompt="1"/>
          </p:nvPr>
        </p:nvSpPr>
        <p:spPr>
          <a:xfrm>
            <a:off x="608400" y="1429200"/>
            <a:ext cx="5342400" cy="381600"/>
          </a:xfrm>
        </p:spPr>
        <p:txBody>
          <a:bodyPr lIns="101600" tIns="38100" rIns="76200" bIns="38100" anchor="t" anchorCtr="0">
            <a:normAutofit/>
          </a:bodyPr>
          <a:lstStyle>
            <a:lvl1pPr marL="0" indent="0">
              <a:lnSpc>
                <a:spcPct val="100000"/>
              </a:lnSpc>
              <a:buNone/>
              <a:defRPr sz="2000" b="1" spc="20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52" name="内容占位符 3"/>
          <p:cNvSpPr>
            <a:spLocks noGrp="1"/>
          </p:cNvSpPr>
          <p:nvPr>
            <p:ph sz="half" idx="2"/>
          </p:nvPr>
        </p:nvSpPr>
        <p:spPr>
          <a:xfrm>
            <a:off x="608400" y="1854000"/>
            <a:ext cx="5342400" cy="4395600"/>
          </a:xfrm>
        </p:spPr>
        <p:txBody>
          <a:bodyPr vert="horz" lIns="101600" tIns="0" rIns="82550" bIns="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3" name="文本占位符 4"/>
          <p:cNvSpPr>
            <a:spLocks noGrp="1"/>
          </p:cNvSpPr>
          <p:nvPr>
            <p:ph type="body" sz="quarter" idx="3" hasCustomPrompt="1"/>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单击此处编辑文本</a:t>
            </a:r>
            <a:endParaRPr lang="zh-CN" altLang="en-US"/>
          </a:p>
        </p:txBody>
      </p:sp>
      <p:sp>
        <p:nvSpPr>
          <p:cNvPr id="54" name="内容占位符 5"/>
          <p:cNvSpPr>
            <a:spLocks noGrp="1"/>
          </p:cNvSpPr>
          <p:nvPr>
            <p:ph sz="quarter" idx="4"/>
          </p:nvPr>
        </p:nvSpPr>
        <p:spPr>
          <a:xfrm>
            <a:off x="6235750" y="1854000"/>
            <a:ext cx="5342400" cy="4395600"/>
          </a:xfrm>
        </p:spPr>
        <p:txBody>
          <a:bodyPr vert="horz" lIns="101600" tIns="0" rIns="82550" bIns="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5" name="日期占位符 6"/>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56" name="页脚占位符 7"/>
          <p:cNvSpPr>
            <a:spLocks noGrp="1"/>
          </p:cNvSpPr>
          <p:nvPr>
            <p:ph type="ftr" sz="quarter" idx="11"/>
          </p:nvPr>
        </p:nvSpPr>
        <p:spPr/>
        <p:txBody>
          <a:bodyPr/>
          <a:lstStyle/>
          <a:p>
            <a:endParaRPr lang="zh-CN" altLang="en-US"/>
          </a:p>
        </p:txBody>
      </p:sp>
      <p:sp>
        <p:nvSpPr>
          <p:cNvPr id="57" name="灯片编号占位符 8"/>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仅标题">
    <p:spTree>
      <p:nvGrpSpPr>
        <p:cNvPr id="58" name=""/>
        <p:cNvGrpSpPr/>
        <p:nvPr/>
      </p:nvGrpSpPr>
      <p:grpSpPr>
        <a:xfrm>
          <a:off x="0" y="0"/>
          <a:ext cx="0" cy="0"/>
          <a:chOff x="0" y="0"/>
          <a:chExt cx="0" cy="0"/>
        </a:xfrm>
      </p:grpSpPr>
      <p:sp>
        <p:nvSpPr>
          <p:cNvPr id="59" name="标题 1"/>
          <p:cNvSpPr>
            <a:spLocks noGrp="1"/>
          </p:cNvSpPr>
          <p:nvPr>
            <p:ph type="title"/>
          </p:nvPr>
        </p:nvSpPr>
        <p:spPr>
          <a:xfrm>
            <a:off x="608402" y="608400"/>
            <a:ext cx="10969200" cy="705600"/>
          </a:xfrm>
        </p:spPr>
        <p:txBody>
          <a:bodyPr vert="horz" lIns="90000" tIns="46800" rIns="90000" bIns="46800" rtlCol="0" anchor="ctr" anchorCtr="0">
            <a:normAutofit/>
          </a:bodyPr>
          <a:lstStyle/>
          <a:p>
            <a:pPr lvl="0"/>
            <a:r>
              <a:rPr lang="zh-CN" altLang="en-US"/>
              <a:t>单击此处编辑母版标题样式</a:t>
            </a:r>
            <a:endParaRPr lang="zh-CN" altLang="en-US"/>
          </a:p>
        </p:txBody>
      </p:sp>
      <p:sp>
        <p:nvSpPr>
          <p:cNvPr id="60"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61" name="页脚占位符 3"/>
          <p:cNvSpPr>
            <a:spLocks noGrp="1"/>
          </p:cNvSpPr>
          <p:nvPr>
            <p:ph type="ftr" sz="quarter" idx="11"/>
          </p:nvPr>
        </p:nvSpPr>
        <p:spPr/>
        <p:txBody>
          <a:bodyPr/>
          <a:lstStyle/>
          <a:p>
            <a:endParaRPr lang="zh-CN" altLang="en-US"/>
          </a:p>
        </p:txBody>
      </p:sp>
      <p:sp>
        <p:nvSpPr>
          <p:cNvPr id="62" name="灯片编号占位符 4"/>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空白">
    <p:spTree>
      <p:nvGrpSpPr>
        <p:cNvPr id="63" name=""/>
        <p:cNvGrpSpPr/>
        <p:nvPr/>
      </p:nvGrpSpPr>
      <p:grpSpPr>
        <a:xfrm>
          <a:off x="0" y="0"/>
          <a:ext cx="0" cy="0"/>
          <a:chOff x="0" y="0"/>
          <a:chExt cx="0" cy="0"/>
        </a:xfrm>
      </p:grpSpPr>
      <p:sp>
        <p:nvSpPr>
          <p:cNvPr id="64" name="日期占位符 1"/>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65" name="页脚占位符 2"/>
          <p:cNvSpPr>
            <a:spLocks noGrp="1"/>
          </p:cNvSpPr>
          <p:nvPr>
            <p:ph type="ftr" sz="quarter" idx="11"/>
          </p:nvPr>
        </p:nvSpPr>
        <p:spPr/>
        <p:txBody>
          <a:bodyPr/>
          <a:lstStyle/>
          <a:p>
            <a:endParaRPr lang="zh-CN" altLang="en-US"/>
          </a:p>
        </p:txBody>
      </p:sp>
      <p:sp>
        <p:nvSpPr>
          <p:cNvPr id="66" name="灯片编号占位符 3"/>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图片与标题">
    <p:spTree>
      <p:nvGrpSpPr>
        <p:cNvPr id="67" name=""/>
        <p:cNvGrpSpPr/>
        <p:nvPr/>
      </p:nvGrpSpPr>
      <p:grpSpPr>
        <a:xfrm>
          <a:off x="0" y="0"/>
          <a:ext cx="0" cy="0"/>
          <a:chOff x="0" y="0"/>
          <a:chExt cx="0" cy="0"/>
        </a:xfrm>
      </p:grpSpPr>
      <p:sp>
        <p:nvSpPr>
          <p:cNvPr id="68" name="图片占位符 2"/>
          <p:cNvSpPr>
            <a:spLocks noGrp="1"/>
          </p:cNvSpPr>
          <p:nvPr>
            <p:ph type="pic" idx="1"/>
          </p:nvPr>
        </p:nvSpPr>
        <p:spPr>
          <a:xfrm>
            <a:off x="608402"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69" name="文本占位符 3"/>
          <p:cNvSpPr>
            <a:spLocks noGrp="1"/>
          </p:cNvSpPr>
          <p:nvPr>
            <p:ph type="body" sz="half" idx="2"/>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a:t>单击此处编辑母版文本样式</a:t>
            </a:r>
            <a:endParaRPr lang="zh-CN" altLang="en-US"/>
          </a:p>
        </p:txBody>
      </p:sp>
      <p:sp>
        <p:nvSpPr>
          <p:cNvPr id="70" name="日期占位符 4"/>
          <p:cNvSpPr>
            <a:spLocks noGrp="1"/>
          </p:cNvSpPr>
          <p:nvPr>
            <p:ph type="dt" sz="half" idx="10"/>
          </p:nvPr>
        </p:nvSpPr>
        <p:spPr/>
        <p:txBody>
          <a:bodyPr/>
          <a:lstStyle/>
          <a:p>
            <a:fld id="{9EFD9D74-47D9-4702-A33C-335B63B48DBF}" type="datetimeFigureOut">
              <a:rPr lang="zh-CN" altLang="en-US" smtClean="0"/>
            </a:fld>
            <a:endParaRPr lang="zh-CN" altLang="en-US" dirty="0"/>
          </a:p>
        </p:txBody>
      </p:sp>
      <p:sp>
        <p:nvSpPr>
          <p:cNvPr id="71" name="页脚占位符 5"/>
          <p:cNvSpPr>
            <a:spLocks noGrp="1"/>
          </p:cNvSpPr>
          <p:nvPr>
            <p:ph type="ftr" sz="quarter" idx="11"/>
          </p:nvPr>
        </p:nvSpPr>
        <p:spPr/>
        <p:txBody>
          <a:bodyPr/>
          <a:lstStyle/>
          <a:p>
            <a:endParaRPr lang="zh-CN" altLang="en-US" dirty="0"/>
          </a:p>
        </p:txBody>
      </p:sp>
      <p:sp>
        <p:nvSpPr>
          <p:cNvPr id="72" name="灯片编号占位符 6"/>
          <p:cNvSpPr>
            <a:spLocks noGrp="1"/>
          </p:cNvSpPr>
          <p:nvPr>
            <p:ph type="sldNum" sz="quarter" idx="12"/>
          </p:nvPr>
        </p:nvSpPr>
        <p:spPr/>
        <p:txBody>
          <a:bodyPr/>
          <a:lstStyle/>
          <a:p>
            <a:fld id="{FABC47A4-756D-490B-A52F-7D9E2C9FC05F}" type="slidenum">
              <a:rPr lang="zh-CN" altLang="en-US" smtClean="0"/>
            </a:fld>
            <a:endParaRPr lang="zh-CN" altLang="en-US"/>
          </a:p>
        </p:txBody>
      </p:sp>
      <p:sp>
        <p:nvSpPr>
          <p:cNvPr id="73" name="标题 8"/>
          <p:cNvSpPr>
            <a:spLocks noGrp="1"/>
          </p:cNvSpPr>
          <p:nvPr>
            <p:ph type="title"/>
          </p:nvPr>
        </p:nvSpPr>
        <p:spPr/>
        <p:txBody>
          <a:bodyPr/>
          <a:lstStyle/>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cSld name="竖排标题与文本">
    <p:spTree>
      <p:nvGrpSpPr>
        <p:cNvPr id="74" name=""/>
        <p:cNvGrpSpPr/>
        <p:nvPr/>
      </p:nvGrpSpPr>
      <p:grpSpPr>
        <a:xfrm>
          <a:off x="0" y="0"/>
          <a:ext cx="0" cy="0"/>
          <a:chOff x="0" y="0"/>
          <a:chExt cx="0" cy="0"/>
        </a:xfrm>
      </p:grpSpPr>
      <p:sp>
        <p:nvSpPr>
          <p:cNvPr id="75" name="竖排标题 1"/>
          <p:cNvSpPr>
            <a:spLocks noGrp="1"/>
          </p:cNvSpPr>
          <p:nvPr>
            <p:ph type="title" orient="vert" hasCustomPrompt="1"/>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a:t>单击此处编辑标题</a:t>
            </a:r>
            <a:endParaRPr lang="zh-CN" altLang="en-US"/>
          </a:p>
        </p:txBody>
      </p:sp>
      <p:sp>
        <p:nvSpPr>
          <p:cNvPr id="76" name="竖排文字占位符 2"/>
          <p:cNvSpPr>
            <a:spLocks noGrp="1"/>
          </p:cNvSpPr>
          <p:nvPr>
            <p:ph type="body" orient="vert" idx="1"/>
          </p:nvPr>
        </p:nvSpPr>
        <p:spPr>
          <a:xfrm>
            <a:off x="914402"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77" name="日期占位符 3"/>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78" name="页脚占位符 4"/>
          <p:cNvSpPr>
            <a:spLocks noGrp="1"/>
          </p:cNvSpPr>
          <p:nvPr>
            <p:ph type="ftr" sz="quarter" idx="11"/>
          </p:nvPr>
        </p:nvSpPr>
        <p:spPr/>
        <p:txBody>
          <a:bodyPr/>
          <a:lstStyle/>
          <a:p>
            <a:endParaRPr lang="zh-CN" altLang="en-US"/>
          </a:p>
        </p:txBody>
      </p:sp>
      <p:sp>
        <p:nvSpPr>
          <p:cNvPr id="79"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6" Type="http://schemas.openxmlformats.org/officeDocument/2006/relationships/theme" Target="../theme/theme1.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8402"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nvPr>
        </p:nvSpPr>
        <p:spPr>
          <a:xfrm>
            <a:off x="608402"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fld>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6.png"/><Relationship Id="rId1" Type="http://schemas.openxmlformats.org/officeDocument/2006/relationships/image" Target="../media/image5.jpeg"/></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image" Target="../media/image7.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7.png"/></Relationships>
</file>

<file path=ppt/slides/_rels/slide2.xml.rels><?xml version="1.0" encoding="UTF-8" standalone="yes"?>
<Relationships xmlns="http://schemas.openxmlformats.org/package/2006/relationships"><Relationship Id="rId9" Type="http://schemas.openxmlformats.org/officeDocument/2006/relationships/tags" Target="../tags/tag9.xml"/><Relationship Id="rId8" Type="http://schemas.openxmlformats.org/officeDocument/2006/relationships/tags" Target="../tags/tag8.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2" Type="http://schemas.openxmlformats.org/officeDocument/2006/relationships/slideLayout" Target="../slideLayouts/slideLayout7.xml"/><Relationship Id="rId11" Type="http://schemas.openxmlformats.org/officeDocument/2006/relationships/tags" Target="../tags/tag11.xml"/><Relationship Id="rId10" Type="http://schemas.openxmlformats.org/officeDocument/2006/relationships/tags" Target="../tags/tag10.xml"/><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6.xml"/><Relationship Id="rId1"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7.png"/><Relationship Id="rId1"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7.png"/></Relationships>
</file>

<file path=ppt/slides/_rels/slide8.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12.png"/><Relationship Id="rId4" Type="http://schemas.microsoft.com/office/2007/relationships/hdphoto" Target="../media/image11.wdp"/><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7.png"/></Relationships>
</file>

<file path=ppt/slides/_rels/slide9.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15.png"/><Relationship Id="rId3" Type="http://schemas.openxmlformats.org/officeDocument/2006/relationships/image" Target="../media/image14.png"/><Relationship Id="rId2" Type="http://schemas.openxmlformats.org/officeDocument/2006/relationships/image" Target="../media/image7.png"/><Relationship Id="rId1"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9" descr="007"/>
          <p:cNvPicPr>
            <a:picLocks noChangeAspect="1"/>
          </p:cNvPicPr>
          <p:nvPr/>
        </p:nvPicPr>
        <p:blipFill>
          <a:blip r:embed="rId1"/>
          <a:stretch>
            <a:fillRect/>
          </a:stretch>
        </p:blipFill>
        <p:spPr>
          <a:xfrm>
            <a:off x="0" y="0"/>
            <a:ext cx="12192000" cy="6858000"/>
          </a:xfrm>
          <a:prstGeom prst="rect">
            <a:avLst/>
          </a:prstGeom>
        </p:spPr>
      </p:pic>
      <p:pic>
        <p:nvPicPr>
          <p:cNvPr id="3" name="图片 3" descr="1232"/>
          <p:cNvPicPr>
            <a:picLocks noChangeAspect="1"/>
          </p:cNvPicPr>
          <p:nvPr/>
        </p:nvPicPr>
        <p:blipFill>
          <a:blip r:embed="rId2"/>
          <a:srcRect l="57396" t="15935" r="22917" b="12093"/>
          <a:stretch>
            <a:fillRect/>
          </a:stretch>
        </p:blipFill>
        <p:spPr>
          <a:xfrm flipH="1">
            <a:off x="9928861" y="1226823"/>
            <a:ext cx="2263140" cy="4655185"/>
          </a:xfrm>
          <a:prstGeom prst="rect">
            <a:avLst/>
          </a:prstGeom>
        </p:spPr>
      </p:pic>
      <p:sp>
        <p:nvSpPr>
          <p:cNvPr id="4" name="原创设计师QQ598969553      _5"/>
          <p:cNvSpPr>
            <a:spLocks noChangeArrowheads="1"/>
          </p:cNvSpPr>
          <p:nvPr/>
        </p:nvSpPr>
        <p:spPr bwMode="auto">
          <a:xfrm>
            <a:off x="1112114" y="3028052"/>
            <a:ext cx="9621430" cy="1662122"/>
          </a:xfrm>
          <a:prstGeom prst="rect">
            <a:avLst/>
          </a:prstGeom>
          <a:noFill/>
          <a:ln>
            <a:noFill/>
          </a:ln>
        </p:spPr>
        <p:txBody>
          <a:bodyPr wrap="square" lIns="0" tIns="0" rIns="0" bIns="0">
            <a:spAutoFit/>
          </a:bodyPr>
          <a:lstStyle/>
          <a:p>
            <a:pPr algn="ctr" defTabSz="911860" eaLnBrk="0" fontAlgn="base" hangingPunct="0">
              <a:spcBef>
                <a:spcPct val="0"/>
              </a:spcBef>
              <a:spcAft>
                <a:spcPct val="0"/>
              </a:spcAft>
              <a:defRPr/>
            </a:pPr>
            <a:r>
              <a:rPr lang="zh-CN" altLang="en-US" sz="3600" dirty="0">
                <a:solidFill>
                  <a:srgbClr val="0D0C70"/>
                </a:solidFill>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rPr>
              <a:t>  </a:t>
            </a:r>
            <a:r>
              <a:rPr lang="zh-CN" altLang="en-US" sz="5400" b="1" dirty="0">
                <a:solidFill>
                  <a:srgbClr val="ED3DA9"/>
                </a:solidFill>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rPr>
              <a:t>左亚叶酸</a:t>
            </a:r>
            <a:r>
              <a:rPr lang="zh-CN" altLang="en-US" sz="5400" b="1" dirty="0">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rPr>
              <a:t>注射液</a:t>
            </a:r>
            <a:endParaRPr lang="en-US" altLang="zh-CN" sz="5400" b="1" dirty="0">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endParaRPr>
          </a:p>
          <a:p>
            <a:pPr algn="ctr" defTabSz="911860" eaLnBrk="0" fontAlgn="base" hangingPunct="0">
              <a:spcBef>
                <a:spcPct val="0"/>
              </a:spcBef>
              <a:spcAft>
                <a:spcPct val="0"/>
              </a:spcAft>
              <a:defRPr/>
            </a:pPr>
            <a:r>
              <a:rPr lang="zh-CN" altLang="en-US" sz="5400" b="1" dirty="0">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rPr>
              <a:t>（</a:t>
            </a:r>
            <a:r>
              <a:rPr lang="zh-CN" altLang="en-US" sz="4000" b="1" dirty="0">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rPr>
              <a:t>海嵄纳</a:t>
            </a:r>
            <a:r>
              <a:rPr lang="en-US" altLang="zh-CN" sz="5400" b="1" baseline="30000" dirty="0">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rPr>
              <a:t>®</a:t>
            </a:r>
            <a:r>
              <a:rPr lang="zh-CN" altLang="en-US" sz="5400" b="1" dirty="0">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rPr>
              <a:t>）</a:t>
            </a:r>
            <a:endParaRPr lang="en-US" altLang="zh-CN" sz="5400" b="1" dirty="0">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endParaRPr>
          </a:p>
        </p:txBody>
      </p:sp>
      <p:sp>
        <p:nvSpPr>
          <p:cNvPr id="5" name="文本框 15"/>
          <p:cNvSpPr txBox="1"/>
          <p:nvPr/>
        </p:nvSpPr>
        <p:spPr>
          <a:xfrm>
            <a:off x="226042" y="903747"/>
            <a:ext cx="9854580" cy="721995"/>
          </a:xfrm>
          <a:prstGeom prst="rect">
            <a:avLst/>
          </a:prstGeom>
          <a:noFill/>
        </p:spPr>
        <p:txBody>
          <a:bodyPr wrap="square">
            <a:spAutoFit/>
          </a:bodyPr>
          <a:lstStyle/>
          <a:p>
            <a:pPr>
              <a:lnSpc>
                <a:spcPct val="114000"/>
              </a:lnSpc>
            </a:pPr>
            <a:r>
              <a:rPr lang="zh-CN" altLang="en-US" sz="18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目录外药品符合申报条件为：</a:t>
            </a:r>
            <a:endParaRPr lang="en-US" altLang="zh-CN" sz="18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a:p>
            <a:pPr>
              <a:lnSpc>
                <a:spcPct val="114000"/>
              </a:lnSpc>
            </a:pPr>
            <a:r>
              <a:rPr lang="en-US" altLang="zh-CN" sz="18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2021</a:t>
            </a:r>
            <a:r>
              <a:rPr lang="zh-CN" altLang="en-US" sz="18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年</a:t>
            </a:r>
            <a:r>
              <a:rPr lang="en-US" altLang="zh-CN" sz="18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1</a:t>
            </a:r>
            <a:r>
              <a:rPr lang="zh-CN" altLang="en-US" sz="18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月</a:t>
            </a:r>
            <a:r>
              <a:rPr lang="en-US" altLang="zh-CN" sz="18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1</a:t>
            </a:r>
            <a:r>
              <a:rPr lang="zh-CN" altLang="en-US" sz="18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日至</a:t>
            </a:r>
            <a:r>
              <a:rPr lang="en-US" altLang="zh-CN" sz="18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2026</a:t>
            </a:r>
            <a:r>
              <a:rPr lang="zh-CN" altLang="en-US" sz="18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年</a:t>
            </a:r>
            <a:r>
              <a:rPr lang="en-US" altLang="zh-CN" sz="18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6</a:t>
            </a:r>
            <a:r>
              <a:rPr lang="zh-CN" altLang="en-US" sz="18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月</a:t>
            </a:r>
            <a:r>
              <a:rPr lang="en-US" altLang="zh-CN" sz="18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30</a:t>
            </a:r>
            <a:r>
              <a:rPr lang="zh-CN" altLang="en-US" sz="18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日期间，经国家药监部门批准上市的新通用名药品</a:t>
            </a:r>
            <a:endParaRPr lang="zh-CN" altLang="en-US" sz="18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 name="原创设计师QQ598969553      _6"/>
          <p:cNvSpPr>
            <a:spLocks noChangeArrowheads="1"/>
          </p:cNvSpPr>
          <p:nvPr/>
        </p:nvSpPr>
        <p:spPr bwMode="auto">
          <a:xfrm>
            <a:off x="2184294" y="1926566"/>
            <a:ext cx="8124702" cy="645795"/>
          </a:xfrm>
          <a:prstGeom prst="rect">
            <a:avLst/>
          </a:prstGeom>
          <a:noFill/>
          <a:ln>
            <a:noFill/>
          </a:ln>
        </p:spPr>
        <p:txBody>
          <a:bodyPr wrap="square" lIns="0" tIns="0" rIns="0" bIns="0">
            <a:spAutoFit/>
          </a:bodyPr>
          <a:lstStyle/>
          <a:p>
            <a:pPr defTabSz="911860" eaLnBrk="0" fontAlgn="base" hangingPunct="0">
              <a:lnSpc>
                <a:spcPct val="150000"/>
              </a:lnSpc>
              <a:spcBef>
                <a:spcPct val="0"/>
              </a:spcBef>
              <a:spcAft>
                <a:spcPct val="0"/>
              </a:spcAft>
            </a:pPr>
            <a:r>
              <a:rPr lang="zh-CN" altLang="en-US" sz="2800" b="1"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更高效更易用的单一旋光异构体抗肿瘤生化调节剂</a:t>
            </a:r>
            <a:endParaRPr lang="zh-CN" altLang="en-US" sz="2800" b="1"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7" name="文本框 17"/>
          <p:cNvSpPr txBox="1"/>
          <p:nvPr/>
        </p:nvSpPr>
        <p:spPr>
          <a:xfrm>
            <a:off x="3265770" y="5697278"/>
            <a:ext cx="5961197" cy="460375"/>
          </a:xfrm>
          <a:prstGeom prst="rect">
            <a:avLst/>
          </a:prstGeom>
          <a:noFill/>
        </p:spPr>
        <p:txBody>
          <a:bodyPr wrap="square">
            <a:spAutoFit/>
          </a:bodyPr>
          <a:lstStyle/>
          <a:p>
            <a:r>
              <a:rPr lang="zh-CN" altLang="en-US" sz="2400" dirty="0">
                <a:latin typeface="Arial" panose="020B0604020202020204" pitchFamily="34" charset="0"/>
                <a:ea typeface="微软雅黑" panose="020B0503020204020204" pitchFamily="34" charset="-122"/>
                <a:sym typeface="Arial" panose="020B0604020202020204" pitchFamily="34" charset="0"/>
              </a:rPr>
              <a:t>申报企业：湖北海美纳</a:t>
            </a:r>
            <a:r>
              <a:rPr lang="zh-CN" altLang="en-US" sz="2400" dirty="0">
                <a:latin typeface="Arial" panose="020B0604020202020204" pitchFamily="34" charset="0"/>
                <a:ea typeface="微软雅黑" panose="020B0503020204020204" pitchFamily="34" charset="-122"/>
                <a:sym typeface="Arial" panose="020B0604020202020204" pitchFamily="34" charset="0"/>
              </a:rPr>
              <a:t>医药科技有限公司</a:t>
            </a:r>
            <a:endParaRPr lang="zh-CN" altLang="en-US" sz="2400" dirty="0">
              <a:latin typeface="Arial" panose="020B0604020202020204" pitchFamily="34" charset="0"/>
              <a:ea typeface="微软雅黑" panose="020B0503020204020204" pitchFamily="34" charset="-122"/>
              <a:sym typeface="Arial" panose="020B0604020202020204" pitchFamily="34" charset="0"/>
            </a:endParaRPr>
          </a:p>
        </p:txBody>
      </p:sp>
      <p:sp>
        <p:nvSpPr>
          <p:cNvPr id="8" name="矩形 23"/>
          <p:cNvSpPr/>
          <p:nvPr/>
        </p:nvSpPr>
        <p:spPr>
          <a:xfrm>
            <a:off x="1341182" y="1917039"/>
            <a:ext cx="719984" cy="719984"/>
          </a:xfrm>
          <a:prstGeom prst="rect">
            <a:avLst/>
          </a:prstGeom>
          <a:solidFill>
            <a:srgbClr val="ED34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800">
              <a:latin typeface="Arial" panose="020B0604020202020204" pitchFamily="34" charset="0"/>
              <a:ea typeface="微软雅黑" panose="020B0503020204020204" pitchFamily="34" charset="-122"/>
              <a:sym typeface="Arial" panose="020B0604020202020204" pitchFamily="34" charset="0"/>
            </a:endParaRPr>
          </a:p>
        </p:txBody>
      </p:sp>
      <p:sp>
        <p:nvSpPr>
          <p:cNvPr id="9" name="矩形 24"/>
          <p:cNvSpPr/>
          <p:nvPr/>
        </p:nvSpPr>
        <p:spPr>
          <a:xfrm>
            <a:off x="1054888" y="2435199"/>
            <a:ext cx="494212" cy="494212"/>
          </a:xfrm>
          <a:prstGeom prst="rect">
            <a:avLst/>
          </a:prstGeom>
          <a:solidFill>
            <a:schemeClr val="bg1">
              <a:lumMod val="8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800">
              <a:latin typeface="Arial" panose="020B0604020202020204" pitchFamily="34" charset="0"/>
              <a:ea typeface="微软雅黑" panose="020B0503020204020204" pitchFamily="34" charset="-122"/>
              <a:sym typeface="Arial" panose="020B0604020202020204" pitchFamily="34" charset="0"/>
            </a:endParaRPr>
          </a:p>
        </p:txBody>
      </p:sp>
      <p:sp>
        <p:nvSpPr>
          <p:cNvPr id="10" name="矩形 25"/>
          <p:cNvSpPr/>
          <p:nvPr/>
        </p:nvSpPr>
        <p:spPr>
          <a:xfrm>
            <a:off x="1747662" y="2844844"/>
            <a:ext cx="169134" cy="16913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800">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1" name=""/>
        <p:cNvGrpSpPr/>
        <p:nvPr/>
      </p:nvGrpSpPr>
      <p:grpSpPr>
        <a:xfrm>
          <a:off x="0" y="0"/>
          <a:ext cx="0" cy="0"/>
          <a:chOff x="0" y="0"/>
          <a:chExt cx="0" cy="0"/>
        </a:xfrm>
      </p:grpSpPr>
      <p:sp>
        <p:nvSpPr>
          <p:cNvPr id="12" name="矩形 1"/>
          <p:cNvSpPr/>
          <p:nvPr/>
        </p:nvSpPr>
        <p:spPr>
          <a:xfrm>
            <a:off x="-137159" y="0"/>
            <a:ext cx="557784" cy="2532888"/>
          </a:xfrm>
          <a:prstGeom prst="rect">
            <a:avLst/>
          </a:prstGeom>
          <a:solidFill>
            <a:srgbClr val="10B9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kumimoji="1" lang="zh-CN" altLang="en-US" sz="2400" b="1" dirty="0">
                <a:solidFill>
                  <a:schemeClr val="bg1"/>
                </a:solidFill>
                <a:latin typeface="Arial" panose="020B0604020202020204" pitchFamily="34" charset="0"/>
                <a:ea typeface="微软雅黑" panose="020B0503020204020204" pitchFamily="34" charset="-122"/>
                <a:sym typeface="Arial" panose="020B0604020202020204" pitchFamily="34" charset="0"/>
              </a:rPr>
              <a:t>创新性</a:t>
            </a:r>
            <a:endParaRPr kumimoji="1" lang="zh-CN" altLang="en-US" sz="24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pic>
        <p:nvPicPr>
          <p:cNvPr id="13" name="图片 5"/>
          <p:cNvPicPr>
            <a:picLocks noChangeAspect="1"/>
          </p:cNvPicPr>
          <p:nvPr/>
        </p:nvPicPr>
        <p:blipFill>
          <a:blip r:embed="rId1"/>
          <a:stretch>
            <a:fillRect/>
          </a:stretch>
        </p:blipFill>
        <p:spPr>
          <a:xfrm>
            <a:off x="420626" y="161530"/>
            <a:ext cx="698537" cy="609631"/>
          </a:xfrm>
          <a:prstGeom prst="rect">
            <a:avLst/>
          </a:prstGeom>
        </p:spPr>
      </p:pic>
      <p:sp>
        <p:nvSpPr>
          <p:cNvPr id="14" name="文本框 8"/>
          <p:cNvSpPr txBox="1"/>
          <p:nvPr/>
        </p:nvSpPr>
        <p:spPr>
          <a:xfrm>
            <a:off x="1292405" y="1294931"/>
            <a:ext cx="2267340" cy="480709"/>
          </a:xfrm>
          <a:prstGeom prst="rect">
            <a:avLst/>
          </a:prstGeom>
          <a:noFill/>
        </p:spPr>
        <p:txBody>
          <a:bodyPr wrap="square" rtlCol="0">
            <a:spAutoFit/>
            <a:scene3d>
              <a:camera prst="orthographicFront"/>
              <a:lightRig rig="threePt" dir="t"/>
            </a:scene3d>
            <a:sp3d contourW="12700"/>
          </a:bodyPr>
          <a:lstStyle/>
          <a:p>
            <a:pPr>
              <a:lnSpc>
                <a:spcPct val="114000"/>
              </a:lnSpc>
            </a:pPr>
            <a:r>
              <a:rPr lang="zh-CN" altLang="en-US" sz="2400" b="1" dirty="0">
                <a:solidFill>
                  <a:srgbClr val="4256A4"/>
                </a:solidFill>
                <a:cs typeface="+mn-ea"/>
                <a:sym typeface="+mn-lt"/>
              </a:rPr>
              <a:t>主要创新点</a:t>
            </a:r>
            <a:endParaRPr lang="en-US" altLang="zh-CN" sz="2400" b="1" dirty="0">
              <a:solidFill>
                <a:srgbClr val="4256A4"/>
              </a:solidFill>
              <a:cs typeface="+mn-ea"/>
              <a:sym typeface="+mn-lt"/>
            </a:endParaRPr>
          </a:p>
        </p:txBody>
      </p:sp>
      <p:grpSp>
        <p:nvGrpSpPr>
          <p:cNvPr id="15" name="组合 11"/>
          <p:cNvGrpSpPr/>
          <p:nvPr/>
        </p:nvGrpSpPr>
        <p:grpSpPr>
          <a:xfrm>
            <a:off x="6029499" y="1339504"/>
            <a:ext cx="488802" cy="488804"/>
            <a:chOff x="456371" y="2018906"/>
            <a:chExt cx="637306" cy="637308"/>
          </a:xfrm>
        </p:grpSpPr>
        <p:sp>
          <p:nvSpPr>
            <p:cNvPr id="16" name="椭圆 12"/>
            <p:cNvSpPr>
              <a:spLocks noChangeAspect="1"/>
            </p:cNvSpPr>
            <p:nvPr/>
          </p:nvSpPr>
          <p:spPr>
            <a:xfrm>
              <a:off x="456371" y="2018906"/>
              <a:ext cx="637306" cy="637308"/>
            </a:xfrm>
            <a:prstGeom prst="ellipse">
              <a:avLst/>
            </a:prstGeom>
            <a:solidFill>
              <a:srgbClr val="4256A4"/>
            </a:solidFill>
            <a:ln w="3175">
              <a:solidFill>
                <a:srgbClr val="4256A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pic>
          <p:nvPicPr>
            <p:cNvPr id="17" name="图形 13" descr="竖起的大拇指手势 纯色填充"/>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97114" y="2160284"/>
              <a:ext cx="355820" cy="355820"/>
            </a:xfrm>
            <a:prstGeom prst="rect">
              <a:avLst/>
            </a:prstGeom>
          </p:spPr>
        </p:pic>
      </p:grpSp>
      <p:grpSp>
        <p:nvGrpSpPr>
          <p:cNvPr id="18" name="组合 3"/>
          <p:cNvGrpSpPr/>
          <p:nvPr/>
        </p:nvGrpSpPr>
        <p:grpSpPr>
          <a:xfrm>
            <a:off x="764235" y="1294555"/>
            <a:ext cx="488802" cy="488804"/>
            <a:chOff x="1185621" y="576018"/>
            <a:chExt cx="488802" cy="488804"/>
          </a:xfrm>
        </p:grpSpPr>
        <p:sp>
          <p:nvSpPr>
            <p:cNvPr id="19" name="椭圆 6"/>
            <p:cNvSpPr>
              <a:spLocks noChangeAspect="1"/>
            </p:cNvSpPr>
            <p:nvPr/>
          </p:nvSpPr>
          <p:spPr>
            <a:xfrm>
              <a:off x="1185621" y="576018"/>
              <a:ext cx="488802" cy="488804"/>
            </a:xfrm>
            <a:prstGeom prst="ellipse">
              <a:avLst/>
            </a:prstGeom>
            <a:solidFill>
              <a:srgbClr val="4256A4"/>
            </a:solidFill>
            <a:ln w="3175">
              <a:solidFill>
                <a:srgbClr val="4256A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20" name="PA_任意多边形 36"/>
            <p:cNvSpPr/>
            <p:nvPr/>
          </p:nvSpPr>
          <p:spPr bwMode="auto">
            <a:xfrm>
              <a:off x="1335924" y="717744"/>
              <a:ext cx="200316" cy="238919"/>
            </a:xfrm>
            <a:custGeom>
              <a:avLst/>
              <a:gdLst>
                <a:gd name="connsiteX0" fmla="*/ 65187 w 464323"/>
                <a:gd name="connsiteY0" fmla="*/ 348457 h 435769"/>
                <a:gd name="connsiteX1" fmla="*/ 399141 w 464323"/>
                <a:gd name="connsiteY1" fmla="*/ 348457 h 435769"/>
                <a:gd name="connsiteX2" fmla="*/ 406384 w 464323"/>
                <a:gd name="connsiteY2" fmla="*/ 355601 h 435769"/>
                <a:gd name="connsiteX3" fmla="*/ 399141 w 464323"/>
                <a:gd name="connsiteY3" fmla="*/ 362744 h 435769"/>
                <a:gd name="connsiteX4" fmla="*/ 65187 w 464323"/>
                <a:gd name="connsiteY4" fmla="*/ 362744 h 435769"/>
                <a:gd name="connsiteX5" fmla="*/ 57944 w 464323"/>
                <a:gd name="connsiteY5" fmla="*/ 355601 h 435769"/>
                <a:gd name="connsiteX6" fmla="*/ 65187 w 464323"/>
                <a:gd name="connsiteY6" fmla="*/ 348457 h 435769"/>
                <a:gd name="connsiteX7" fmla="*/ 65187 w 464323"/>
                <a:gd name="connsiteY7" fmla="*/ 304800 h 435769"/>
                <a:gd name="connsiteX8" fmla="*/ 399141 w 464323"/>
                <a:gd name="connsiteY8" fmla="*/ 304800 h 435769"/>
                <a:gd name="connsiteX9" fmla="*/ 406384 w 464323"/>
                <a:gd name="connsiteY9" fmla="*/ 311944 h 435769"/>
                <a:gd name="connsiteX10" fmla="*/ 399141 w 464323"/>
                <a:gd name="connsiteY10" fmla="*/ 319087 h 435769"/>
                <a:gd name="connsiteX11" fmla="*/ 65187 w 464323"/>
                <a:gd name="connsiteY11" fmla="*/ 319087 h 435769"/>
                <a:gd name="connsiteX12" fmla="*/ 57944 w 464323"/>
                <a:gd name="connsiteY12" fmla="*/ 311944 h 435769"/>
                <a:gd name="connsiteX13" fmla="*/ 65187 w 464323"/>
                <a:gd name="connsiteY13" fmla="*/ 304800 h 435769"/>
                <a:gd name="connsiteX14" fmla="*/ 65187 w 464323"/>
                <a:gd name="connsiteY14" fmla="*/ 261144 h 435769"/>
                <a:gd name="connsiteX15" fmla="*/ 399141 w 464323"/>
                <a:gd name="connsiteY15" fmla="*/ 261144 h 435769"/>
                <a:gd name="connsiteX16" fmla="*/ 406384 w 464323"/>
                <a:gd name="connsiteY16" fmla="*/ 268288 h 435769"/>
                <a:gd name="connsiteX17" fmla="*/ 399141 w 464323"/>
                <a:gd name="connsiteY17" fmla="*/ 275431 h 435769"/>
                <a:gd name="connsiteX18" fmla="*/ 65187 w 464323"/>
                <a:gd name="connsiteY18" fmla="*/ 275431 h 435769"/>
                <a:gd name="connsiteX19" fmla="*/ 57944 w 464323"/>
                <a:gd name="connsiteY19" fmla="*/ 268288 h 435769"/>
                <a:gd name="connsiteX20" fmla="*/ 65187 w 464323"/>
                <a:gd name="connsiteY20" fmla="*/ 261144 h 435769"/>
                <a:gd name="connsiteX21" fmla="*/ 65187 w 464323"/>
                <a:gd name="connsiteY21" fmla="*/ 217488 h 435769"/>
                <a:gd name="connsiteX22" fmla="*/ 399141 w 464323"/>
                <a:gd name="connsiteY22" fmla="*/ 217488 h 435769"/>
                <a:gd name="connsiteX23" fmla="*/ 406384 w 464323"/>
                <a:gd name="connsiteY23" fmla="*/ 224632 h 435769"/>
                <a:gd name="connsiteX24" fmla="*/ 399141 w 464323"/>
                <a:gd name="connsiteY24" fmla="*/ 231775 h 435769"/>
                <a:gd name="connsiteX25" fmla="*/ 65187 w 464323"/>
                <a:gd name="connsiteY25" fmla="*/ 231775 h 435769"/>
                <a:gd name="connsiteX26" fmla="*/ 57944 w 464323"/>
                <a:gd name="connsiteY26" fmla="*/ 224632 h 435769"/>
                <a:gd name="connsiteX27" fmla="*/ 65187 w 464323"/>
                <a:gd name="connsiteY27" fmla="*/ 217488 h 435769"/>
                <a:gd name="connsiteX28" fmla="*/ 224747 w 464323"/>
                <a:gd name="connsiteY28" fmla="*/ 173832 h 435769"/>
                <a:gd name="connsiteX29" fmla="*/ 399133 w 464323"/>
                <a:gd name="connsiteY29" fmla="*/ 173832 h 435769"/>
                <a:gd name="connsiteX30" fmla="*/ 406401 w 464323"/>
                <a:gd name="connsiteY30" fmla="*/ 181373 h 435769"/>
                <a:gd name="connsiteX31" fmla="*/ 399133 w 464323"/>
                <a:gd name="connsiteY31" fmla="*/ 188912 h 435769"/>
                <a:gd name="connsiteX32" fmla="*/ 224747 w 464323"/>
                <a:gd name="connsiteY32" fmla="*/ 188912 h 435769"/>
                <a:gd name="connsiteX33" fmla="*/ 217488 w 464323"/>
                <a:gd name="connsiteY33" fmla="*/ 181373 h 435769"/>
                <a:gd name="connsiteX34" fmla="*/ 224747 w 464323"/>
                <a:gd name="connsiteY34" fmla="*/ 173832 h 435769"/>
                <a:gd name="connsiteX35" fmla="*/ 224764 w 464323"/>
                <a:gd name="connsiteY35" fmla="*/ 130175 h 435769"/>
                <a:gd name="connsiteX36" fmla="*/ 297525 w 464323"/>
                <a:gd name="connsiteY36" fmla="*/ 130175 h 435769"/>
                <a:gd name="connsiteX37" fmla="*/ 304801 w 464323"/>
                <a:gd name="connsiteY37" fmla="*/ 137716 h 435769"/>
                <a:gd name="connsiteX38" fmla="*/ 297525 w 464323"/>
                <a:gd name="connsiteY38" fmla="*/ 145256 h 435769"/>
                <a:gd name="connsiteX39" fmla="*/ 224764 w 464323"/>
                <a:gd name="connsiteY39" fmla="*/ 145256 h 435769"/>
                <a:gd name="connsiteX40" fmla="*/ 217488 w 464323"/>
                <a:gd name="connsiteY40" fmla="*/ 137716 h 435769"/>
                <a:gd name="connsiteX41" fmla="*/ 224764 w 464323"/>
                <a:gd name="connsiteY41" fmla="*/ 130175 h 435769"/>
                <a:gd name="connsiteX42" fmla="*/ 87042 w 464323"/>
                <a:gd name="connsiteY42" fmla="*/ 101402 h 435769"/>
                <a:gd name="connsiteX43" fmla="*/ 87042 w 464323"/>
                <a:gd name="connsiteY43" fmla="*/ 159743 h 435769"/>
                <a:gd name="connsiteX44" fmla="*/ 159809 w 464323"/>
                <a:gd name="connsiteY44" fmla="*/ 159743 h 435769"/>
                <a:gd name="connsiteX45" fmla="*/ 159809 w 464323"/>
                <a:gd name="connsiteY45" fmla="*/ 101402 h 435769"/>
                <a:gd name="connsiteX46" fmla="*/ 224764 w 464323"/>
                <a:gd name="connsiteY46" fmla="*/ 86519 h 435769"/>
                <a:gd name="connsiteX47" fmla="*/ 297525 w 464323"/>
                <a:gd name="connsiteY47" fmla="*/ 86519 h 435769"/>
                <a:gd name="connsiteX48" fmla="*/ 304801 w 464323"/>
                <a:gd name="connsiteY48" fmla="*/ 94060 h 435769"/>
                <a:gd name="connsiteX49" fmla="*/ 297525 w 464323"/>
                <a:gd name="connsiteY49" fmla="*/ 101599 h 435769"/>
                <a:gd name="connsiteX50" fmla="*/ 224764 w 464323"/>
                <a:gd name="connsiteY50" fmla="*/ 101599 h 435769"/>
                <a:gd name="connsiteX51" fmla="*/ 217488 w 464323"/>
                <a:gd name="connsiteY51" fmla="*/ 94060 h 435769"/>
                <a:gd name="connsiteX52" fmla="*/ 224764 w 464323"/>
                <a:gd name="connsiteY52" fmla="*/ 86519 h 435769"/>
                <a:gd name="connsiteX53" fmla="*/ 72490 w 464323"/>
                <a:gd name="connsiteY53" fmla="*/ 72232 h 435769"/>
                <a:gd name="connsiteX54" fmla="*/ 174361 w 464323"/>
                <a:gd name="connsiteY54" fmla="*/ 72232 h 435769"/>
                <a:gd name="connsiteX55" fmla="*/ 188907 w 464323"/>
                <a:gd name="connsiteY55" fmla="*/ 86817 h 435769"/>
                <a:gd name="connsiteX56" fmla="*/ 188907 w 464323"/>
                <a:gd name="connsiteY56" fmla="*/ 174328 h 435769"/>
                <a:gd name="connsiteX57" fmla="*/ 174361 w 464323"/>
                <a:gd name="connsiteY57" fmla="*/ 188908 h 435769"/>
                <a:gd name="connsiteX58" fmla="*/ 72490 w 464323"/>
                <a:gd name="connsiteY58" fmla="*/ 188908 h 435769"/>
                <a:gd name="connsiteX59" fmla="*/ 57944 w 464323"/>
                <a:gd name="connsiteY59" fmla="*/ 174328 h 435769"/>
                <a:gd name="connsiteX60" fmla="*/ 57944 w 464323"/>
                <a:gd name="connsiteY60" fmla="*/ 86817 h 435769"/>
                <a:gd name="connsiteX61" fmla="*/ 72490 w 464323"/>
                <a:gd name="connsiteY61" fmla="*/ 72232 h 435769"/>
                <a:gd name="connsiteX62" fmla="*/ 348258 w 464323"/>
                <a:gd name="connsiteY62" fmla="*/ 29051 h 435769"/>
                <a:gd name="connsiteX63" fmla="*/ 348258 w 464323"/>
                <a:gd name="connsiteY63" fmla="*/ 87154 h 435769"/>
                <a:gd name="connsiteX64" fmla="*/ 348215 w 464323"/>
                <a:gd name="connsiteY64" fmla="*/ 87154 h 435769"/>
                <a:gd name="connsiteX65" fmla="*/ 377237 w 464323"/>
                <a:gd name="connsiteY65" fmla="*/ 116205 h 435769"/>
                <a:gd name="connsiteX66" fmla="*/ 391747 w 464323"/>
                <a:gd name="connsiteY66" fmla="*/ 116205 h 435769"/>
                <a:gd name="connsiteX67" fmla="*/ 435323 w 464323"/>
                <a:gd name="connsiteY67" fmla="*/ 116205 h 435769"/>
                <a:gd name="connsiteX68" fmla="*/ 43511 w 464323"/>
                <a:gd name="connsiteY68" fmla="*/ 29051 h 435769"/>
                <a:gd name="connsiteX69" fmla="*/ 29000 w 464323"/>
                <a:gd name="connsiteY69" fmla="*/ 43577 h 435769"/>
                <a:gd name="connsiteX70" fmla="*/ 29000 w 464323"/>
                <a:gd name="connsiteY70" fmla="*/ 392192 h 435769"/>
                <a:gd name="connsiteX71" fmla="*/ 43511 w 464323"/>
                <a:gd name="connsiteY71" fmla="*/ 406718 h 435769"/>
                <a:gd name="connsiteX72" fmla="*/ 420812 w 464323"/>
                <a:gd name="connsiteY72" fmla="*/ 406718 h 435769"/>
                <a:gd name="connsiteX73" fmla="*/ 435323 w 464323"/>
                <a:gd name="connsiteY73" fmla="*/ 392192 h 435769"/>
                <a:gd name="connsiteX74" fmla="*/ 435323 w 464323"/>
                <a:gd name="connsiteY74" fmla="*/ 130731 h 435769"/>
                <a:gd name="connsiteX75" fmla="*/ 391747 w 464323"/>
                <a:gd name="connsiteY75" fmla="*/ 130731 h 435769"/>
                <a:gd name="connsiteX76" fmla="*/ 377237 w 464323"/>
                <a:gd name="connsiteY76" fmla="*/ 130731 h 435769"/>
                <a:gd name="connsiteX77" fmla="*/ 333704 w 464323"/>
                <a:gd name="connsiteY77" fmla="*/ 87154 h 435769"/>
                <a:gd name="connsiteX78" fmla="*/ 333747 w 464323"/>
                <a:gd name="connsiteY78" fmla="*/ 87154 h 435769"/>
                <a:gd name="connsiteX79" fmla="*/ 333747 w 464323"/>
                <a:gd name="connsiteY79" fmla="*/ 29051 h 435769"/>
                <a:gd name="connsiteX80" fmla="*/ 43511 w 464323"/>
                <a:gd name="connsiteY80" fmla="*/ 0 h 435769"/>
                <a:gd name="connsiteX81" fmla="*/ 348258 w 464323"/>
                <a:gd name="connsiteY81" fmla="*/ 0 h 435769"/>
                <a:gd name="connsiteX82" fmla="*/ 368767 w 464323"/>
                <a:gd name="connsiteY82" fmla="*/ 8493 h 435769"/>
                <a:gd name="connsiteX83" fmla="*/ 455831 w 464323"/>
                <a:gd name="connsiteY83" fmla="*/ 95647 h 435769"/>
                <a:gd name="connsiteX84" fmla="*/ 464323 w 464323"/>
                <a:gd name="connsiteY84" fmla="*/ 116205 h 435769"/>
                <a:gd name="connsiteX85" fmla="*/ 464323 w 464323"/>
                <a:gd name="connsiteY85" fmla="*/ 392192 h 435769"/>
                <a:gd name="connsiteX86" fmla="*/ 420812 w 464323"/>
                <a:gd name="connsiteY86" fmla="*/ 435769 h 435769"/>
                <a:gd name="connsiteX87" fmla="*/ 43511 w 464323"/>
                <a:gd name="connsiteY87" fmla="*/ 435769 h 435769"/>
                <a:gd name="connsiteX88" fmla="*/ 0 w 464323"/>
                <a:gd name="connsiteY88" fmla="*/ 392192 h 435769"/>
                <a:gd name="connsiteX89" fmla="*/ 0 w 464323"/>
                <a:gd name="connsiteY89" fmla="*/ 43577 h 435769"/>
                <a:gd name="connsiteX90" fmla="*/ 43511 w 464323"/>
                <a:gd name="connsiteY90" fmla="*/ 0 h 435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464323" h="435769">
                  <a:moveTo>
                    <a:pt x="65187" y="348457"/>
                  </a:moveTo>
                  <a:lnTo>
                    <a:pt x="399141" y="348457"/>
                  </a:lnTo>
                  <a:cubicBezTo>
                    <a:pt x="403125" y="348457"/>
                    <a:pt x="406384" y="351652"/>
                    <a:pt x="406384" y="355601"/>
                  </a:cubicBezTo>
                  <a:cubicBezTo>
                    <a:pt x="406384" y="359536"/>
                    <a:pt x="403125" y="362744"/>
                    <a:pt x="399141" y="362744"/>
                  </a:cubicBezTo>
                  <a:lnTo>
                    <a:pt x="65187" y="362744"/>
                  </a:lnTo>
                  <a:cubicBezTo>
                    <a:pt x="61187" y="362744"/>
                    <a:pt x="57944" y="359536"/>
                    <a:pt x="57944" y="355601"/>
                  </a:cubicBezTo>
                  <a:cubicBezTo>
                    <a:pt x="57944" y="351652"/>
                    <a:pt x="61187" y="348457"/>
                    <a:pt x="65187" y="348457"/>
                  </a:cubicBezTo>
                  <a:close/>
                  <a:moveTo>
                    <a:pt x="65187" y="304800"/>
                  </a:moveTo>
                  <a:lnTo>
                    <a:pt x="399141" y="304800"/>
                  </a:lnTo>
                  <a:cubicBezTo>
                    <a:pt x="403125" y="304800"/>
                    <a:pt x="406384" y="307995"/>
                    <a:pt x="406384" y="311944"/>
                  </a:cubicBezTo>
                  <a:cubicBezTo>
                    <a:pt x="406384" y="315879"/>
                    <a:pt x="403125" y="319087"/>
                    <a:pt x="399141" y="319087"/>
                  </a:cubicBezTo>
                  <a:lnTo>
                    <a:pt x="65187" y="319087"/>
                  </a:lnTo>
                  <a:cubicBezTo>
                    <a:pt x="61187" y="319087"/>
                    <a:pt x="57944" y="315879"/>
                    <a:pt x="57944" y="311944"/>
                  </a:cubicBezTo>
                  <a:cubicBezTo>
                    <a:pt x="57944" y="307995"/>
                    <a:pt x="61187" y="304800"/>
                    <a:pt x="65187" y="304800"/>
                  </a:cubicBezTo>
                  <a:close/>
                  <a:moveTo>
                    <a:pt x="65187" y="261144"/>
                  </a:moveTo>
                  <a:lnTo>
                    <a:pt x="399141" y="261144"/>
                  </a:lnTo>
                  <a:cubicBezTo>
                    <a:pt x="403125" y="261144"/>
                    <a:pt x="406384" y="264339"/>
                    <a:pt x="406384" y="268288"/>
                  </a:cubicBezTo>
                  <a:cubicBezTo>
                    <a:pt x="406384" y="272223"/>
                    <a:pt x="403125" y="275431"/>
                    <a:pt x="399141" y="275431"/>
                  </a:cubicBezTo>
                  <a:lnTo>
                    <a:pt x="65187" y="275431"/>
                  </a:lnTo>
                  <a:cubicBezTo>
                    <a:pt x="61187" y="275431"/>
                    <a:pt x="57944" y="272223"/>
                    <a:pt x="57944" y="268288"/>
                  </a:cubicBezTo>
                  <a:cubicBezTo>
                    <a:pt x="57944" y="264339"/>
                    <a:pt x="61187" y="261144"/>
                    <a:pt x="65187" y="261144"/>
                  </a:cubicBezTo>
                  <a:close/>
                  <a:moveTo>
                    <a:pt x="65187" y="217488"/>
                  </a:moveTo>
                  <a:lnTo>
                    <a:pt x="399141" y="217488"/>
                  </a:lnTo>
                  <a:cubicBezTo>
                    <a:pt x="403125" y="217488"/>
                    <a:pt x="406384" y="220683"/>
                    <a:pt x="406384" y="224632"/>
                  </a:cubicBezTo>
                  <a:cubicBezTo>
                    <a:pt x="406384" y="228580"/>
                    <a:pt x="403125" y="231775"/>
                    <a:pt x="399141" y="231775"/>
                  </a:cubicBezTo>
                  <a:lnTo>
                    <a:pt x="65187" y="231775"/>
                  </a:lnTo>
                  <a:cubicBezTo>
                    <a:pt x="61187" y="231775"/>
                    <a:pt x="57944" y="228580"/>
                    <a:pt x="57944" y="224632"/>
                  </a:cubicBezTo>
                  <a:cubicBezTo>
                    <a:pt x="57944" y="220683"/>
                    <a:pt x="61187" y="217488"/>
                    <a:pt x="65187" y="217488"/>
                  </a:cubicBezTo>
                  <a:close/>
                  <a:moveTo>
                    <a:pt x="224747" y="173832"/>
                  </a:moveTo>
                  <a:lnTo>
                    <a:pt x="399133" y="173832"/>
                  </a:lnTo>
                  <a:cubicBezTo>
                    <a:pt x="403130" y="173832"/>
                    <a:pt x="406401" y="177204"/>
                    <a:pt x="406401" y="181373"/>
                  </a:cubicBezTo>
                  <a:cubicBezTo>
                    <a:pt x="406401" y="185540"/>
                    <a:pt x="403130" y="188912"/>
                    <a:pt x="399133" y="188912"/>
                  </a:cubicBezTo>
                  <a:lnTo>
                    <a:pt x="224747" y="188912"/>
                  </a:lnTo>
                  <a:cubicBezTo>
                    <a:pt x="220715" y="188912"/>
                    <a:pt x="217488" y="185540"/>
                    <a:pt x="217488" y="181373"/>
                  </a:cubicBezTo>
                  <a:cubicBezTo>
                    <a:pt x="217488" y="177204"/>
                    <a:pt x="220715" y="173832"/>
                    <a:pt x="224747" y="173832"/>
                  </a:cubicBezTo>
                  <a:close/>
                  <a:moveTo>
                    <a:pt x="224764" y="130175"/>
                  </a:moveTo>
                  <a:lnTo>
                    <a:pt x="297525" y="130175"/>
                  </a:lnTo>
                  <a:cubicBezTo>
                    <a:pt x="301531" y="130175"/>
                    <a:pt x="304801" y="133548"/>
                    <a:pt x="304801" y="137716"/>
                  </a:cubicBezTo>
                  <a:cubicBezTo>
                    <a:pt x="304801" y="141884"/>
                    <a:pt x="301531" y="145256"/>
                    <a:pt x="297525" y="145256"/>
                  </a:cubicBezTo>
                  <a:lnTo>
                    <a:pt x="224764" y="145256"/>
                  </a:lnTo>
                  <a:cubicBezTo>
                    <a:pt x="220726" y="145256"/>
                    <a:pt x="217488" y="141884"/>
                    <a:pt x="217488" y="137716"/>
                  </a:cubicBezTo>
                  <a:cubicBezTo>
                    <a:pt x="217488" y="133548"/>
                    <a:pt x="220726" y="130175"/>
                    <a:pt x="224764" y="130175"/>
                  </a:cubicBezTo>
                  <a:close/>
                  <a:moveTo>
                    <a:pt x="87042" y="101402"/>
                  </a:moveTo>
                  <a:cubicBezTo>
                    <a:pt x="87042" y="101402"/>
                    <a:pt x="87042" y="159743"/>
                    <a:pt x="87042" y="159743"/>
                  </a:cubicBezTo>
                  <a:lnTo>
                    <a:pt x="159809" y="159743"/>
                  </a:lnTo>
                  <a:lnTo>
                    <a:pt x="159809" y="101402"/>
                  </a:lnTo>
                  <a:close/>
                  <a:moveTo>
                    <a:pt x="224764" y="86519"/>
                  </a:moveTo>
                  <a:lnTo>
                    <a:pt x="297525" y="86519"/>
                  </a:lnTo>
                  <a:cubicBezTo>
                    <a:pt x="301531" y="86519"/>
                    <a:pt x="304801" y="89891"/>
                    <a:pt x="304801" y="94060"/>
                  </a:cubicBezTo>
                  <a:cubicBezTo>
                    <a:pt x="304801" y="98227"/>
                    <a:pt x="301531" y="101599"/>
                    <a:pt x="297525" y="101599"/>
                  </a:cubicBezTo>
                  <a:lnTo>
                    <a:pt x="224764" y="101599"/>
                  </a:lnTo>
                  <a:cubicBezTo>
                    <a:pt x="220726" y="101599"/>
                    <a:pt x="217488" y="98227"/>
                    <a:pt x="217488" y="94060"/>
                  </a:cubicBezTo>
                  <a:cubicBezTo>
                    <a:pt x="217488" y="89891"/>
                    <a:pt x="220726" y="86519"/>
                    <a:pt x="224764" y="86519"/>
                  </a:cubicBezTo>
                  <a:close/>
                  <a:moveTo>
                    <a:pt x="72490" y="72232"/>
                  </a:moveTo>
                  <a:lnTo>
                    <a:pt x="174361" y="72232"/>
                  </a:lnTo>
                  <a:cubicBezTo>
                    <a:pt x="182401" y="72232"/>
                    <a:pt x="188907" y="78752"/>
                    <a:pt x="188907" y="86817"/>
                  </a:cubicBezTo>
                  <a:lnTo>
                    <a:pt x="188907" y="174328"/>
                  </a:lnTo>
                  <a:cubicBezTo>
                    <a:pt x="188907" y="182388"/>
                    <a:pt x="182401" y="188908"/>
                    <a:pt x="174361" y="188908"/>
                  </a:cubicBezTo>
                  <a:lnTo>
                    <a:pt x="72490" y="188908"/>
                  </a:lnTo>
                  <a:cubicBezTo>
                    <a:pt x="64450" y="188908"/>
                    <a:pt x="57944" y="182388"/>
                    <a:pt x="57944" y="174328"/>
                  </a:cubicBezTo>
                  <a:lnTo>
                    <a:pt x="57944" y="86817"/>
                  </a:lnTo>
                  <a:cubicBezTo>
                    <a:pt x="57944" y="78752"/>
                    <a:pt x="64450" y="72232"/>
                    <a:pt x="72490" y="72232"/>
                  </a:cubicBezTo>
                  <a:close/>
                  <a:moveTo>
                    <a:pt x="348258" y="29051"/>
                  </a:moveTo>
                  <a:lnTo>
                    <a:pt x="348258" y="87154"/>
                  </a:lnTo>
                  <a:lnTo>
                    <a:pt x="348215" y="87154"/>
                  </a:lnTo>
                  <a:cubicBezTo>
                    <a:pt x="348215" y="103172"/>
                    <a:pt x="361242" y="116205"/>
                    <a:pt x="377237" y="116205"/>
                  </a:cubicBezTo>
                  <a:lnTo>
                    <a:pt x="391747" y="116205"/>
                  </a:lnTo>
                  <a:cubicBezTo>
                    <a:pt x="391747" y="116205"/>
                    <a:pt x="435323" y="116205"/>
                    <a:pt x="435323" y="116205"/>
                  </a:cubicBezTo>
                  <a:close/>
                  <a:moveTo>
                    <a:pt x="43511" y="29051"/>
                  </a:moveTo>
                  <a:cubicBezTo>
                    <a:pt x="35492" y="29051"/>
                    <a:pt x="29000" y="35547"/>
                    <a:pt x="29000" y="43577"/>
                  </a:cubicBezTo>
                  <a:lnTo>
                    <a:pt x="29000" y="392192"/>
                  </a:lnTo>
                  <a:cubicBezTo>
                    <a:pt x="29000" y="400202"/>
                    <a:pt x="35492" y="406718"/>
                    <a:pt x="43511" y="406718"/>
                  </a:cubicBezTo>
                  <a:lnTo>
                    <a:pt x="420812" y="406718"/>
                  </a:lnTo>
                  <a:cubicBezTo>
                    <a:pt x="428830" y="406718"/>
                    <a:pt x="435323" y="400202"/>
                    <a:pt x="435323" y="392192"/>
                  </a:cubicBezTo>
                  <a:cubicBezTo>
                    <a:pt x="435323" y="392192"/>
                    <a:pt x="435323" y="130731"/>
                    <a:pt x="435323" y="130731"/>
                  </a:cubicBezTo>
                  <a:lnTo>
                    <a:pt x="391747" y="130731"/>
                  </a:lnTo>
                  <a:lnTo>
                    <a:pt x="377237" y="130731"/>
                  </a:lnTo>
                  <a:cubicBezTo>
                    <a:pt x="353202" y="130731"/>
                    <a:pt x="333704" y="111222"/>
                    <a:pt x="333704" y="87154"/>
                  </a:cubicBezTo>
                  <a:lnTo>
                    <a:pt x="333747" y="87154"/>
                  </a:lnTo>
                  <a:lnTo>
                    <a:pt x="333747" y="29051"/>
                  </a:lnTo>
                  <a:close/>
                  <a:moveTo>
                    <a:pt x="43511" y="0"/>
                  </a:moveTo>
                  <a:lnTo>
                    <a:pt x="348258" y="0"/>
                  </a:lnTo>
                  <a:cubicBezTo>
                    <a:pt x="355933" y="0"/>
                    <a:pt x="363328" y="3046"/>
                    <a:pt x="368767" y="8493"/>
                  </a:cubicBezTo>
                  <a:lnTo>
                    <a:pt x="455831" y="95647"/>
                  </a:lnTo>
                  <a:cubicBezTo>
                    <a:pt x="461270" y="101094"/>
                    <a:pt x="464323" y="108498"/>
                    <a:pt x="464323" y="116205"/>
                  </a:cubicBezTo>
                  <a:lnTo>
                    <a:pt x="464323" y="392192"/>
                  </a:lnTo>
                  <a:cubicBezTo>
                    <a:pt x="464323" y="416220"/>
                    <a:pt x="444803" y="435769"/>
                    <a:pt x="420812" y="435769"/>
                  </a:cubicBezTo>
                  <a:lnTo>
                    <a:pt x="43511" y="435769"/>
                  </a:lnTo>
                  <a:cubicBezTo>
                    <a:pt x="19520" y="435769"/>
                    <a:pt x="0" y="416220"/>
                    <a:pt x="0" y="392192"/>
                  </a:cubicBezTo>
                  <a:lnTo>
                    <a:pt x="0" y="43577"/>
                  </a:lnTo>
                  <a:cubicBezTo>
                    <a:pt x="0" y="19529"/>
                    <a:pt x="19520" y="0"/>
                    <a:pt x="43511" y="0"/>
                  </a:cubicBezTo>
                  <a:close/>
                </a:path>
              </a:pathLst>
            </a:custGeom>
            <a:solidFill>
              <a:schemeClr val="bg1"/>
            </a:solidFill>
            <a:ln>
              <a:noFill/>
            </a:ln>
            <a:effectLst/>
          </p:spPr>
          <p:txBody>
            <a:bodyPr wrap="square" lIns="19050" tIns="19050" rIns="19050" bIns="19050" anchor="ctr">
              <a:noAutofit/>
            </a:bodyP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cs typeface="+mn-ea"/>
                <a:sym typeface="+mn-lt"/>
              </a:endParaRPr>
            </a:p>
          </p:txBody>
        </p:sp>
      </p:grpSp>
      <p:sp>
        <p:nvSpPr>
          <p:cNvPr id="21" name="文本框 16"/>
          <p:cNvSpPr txBox="1"/>
          <p:nvPr/>
        </p:nvSpPr>
        <p:spPr>
          <a:xfrm>
            <a:off x="6518300" y="1294843"/>
            <a:ext cx="2897928" cy="480709"/>
          </a:xfrm>
          <a:prstGeom prst="rect">
            <a:avLst/>
          </a:prstGeom>
          <a:noFill/>
        </p:spPr>
        <p:txBody>
          <a:bodyPr wrap="square" rtlCol="0">
            <a:spAutoFit/>
            <a:scene3d>
              <a:camera prst="orthographicFront"/>
              <a:lightRig rig="threePt" dir="t"/>
            </a:scene3d>
            <a:sp3d contourW="12700"/>
          </a:bodyPr>
          <a:lstStyle/>
          <a:p>
            <a:pPr>
              <a:lnSpc>
                <a:spcPct val="114000"/>
              </a:lnSpc>
            </a:pPr>
            <a:r>
              <a:rPr lang="zh-CN" altLang="en-US" sz="2400" b="1" dirty="0">
                <a:solidFill>
                  <a:srgbClr val="4256A4"/>
                </a:solidFill>
                <a:cs typeface="+mn-ea"/>
                <a:sym typeface="+mn-lt"/>
              </a:rPr>
              <a:t>创新带来的优势</a:t>
            </a:r>
            <a:endParaRPr lang="en-US" altLang="zh-CN" sz="2400" b="1" dirty="0">
              <a:solidFill>
                <a:srgbClr val="4256A4"/>
              </a:solidFill>
              <a:cs typeface="+mn-ea"/>
              <a:sym typeface="+mn-lt"/>
            </a:endParaRPr>
          </a:p>
        </p:txBody>
      </p:sp>
      <p:grpSp>
        <p:nvGrpSpPr>
          <p:cNvPr id="22" name="组合 40"/>
          <p:cNvGrpSpPr/>
          <p:nvPr/>
        </p:nvGrpSpPr>
        <p:grpSpPr>
          <a:xfrm>
            <a:off x="5400675" y="1437005"/>
            <a:ext cx="307340" cy="5036820"/>
            <a:chOff x="5490236" y="720450"/>
            <a:chExt cx="307128" cy="5909933"/>
          </a:xfrm>
        </p:grpSpPr>
        <p:cxnSp>
          <p:nvCxnSpPr>
            <p:cNvPr id="23" name="直接连接符 36"/>
            <p:cNvCxnSpPr>
              <a:endCxn id="24" idx="2"/>
            </p:cNvCxnSpPr>
            <p:nvPr/>
          </p:nvCxnSpPr>
          <p:spPr>
            <a:xfrm flipH="1">
              <a:off x="5643800" y="814068"/>
              <a:ext cx="5870" cy="5739533"/>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5" name="椭圆 38"/>
            <p:cNvSpPr/>
            <p:nvPr/>
          </p:nvSpPr>
          <p:spPr>
            <a:xfrm>
              <a:off x="5490236" y="720450"/>
              <a:ext cx="153564" cy="1535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4" name="椭圆 39"/>
            <p:cNvSpPr/>
            <p:nvPr/>
          </p:nvSpPr>
          <p:spPr>
            <a:xfrm>
              <a:off x="5643800" y="6476819"/>
              <a:ext cx="153564" cy="1535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6" name="组合 34"/>
          <p:cNvGrpSpPr/>
          <p:nvPr/>
        </p:nvGrpSpPr>
        <p:grpSpPr>
          <a:xfrm>
            <a:off x="5713730" y="2213610"/>
            <a:ext cx="6062345" cy="2951775"/>
            <a:chOff x="6328450" y="1655799"/>
            <a:chExt cx="5628875" cy="2124331"/>
          </a:xfrm>
        </p:grpSpPr>
        <p:sp>
          <p:nvSpPr>
            <p:cNvPr id="27" name="文本框 14"/>
            <p:cNvSpPr txBox="1"/>
            <p:nvPr/>
          </p:nvSpPr>
          <p:spPr>
            <a:xfrm>
              <a:off x="6328450" y="2275189"/>
              <a:ext cx="5628875" cy="474362"/>
            </a:xfrm>
            <a:prstGeom prst="rect">
              <a:avLst/>
            </a:prstGeom>
            <a:noFill/>
          </p:spPr>
          <p:txBody>
            <a:bodyPr wrap="square" rtlCol="0">
              <a:spAutoFit/>
              <a:scene3d>
                <a:camera prst="orthographicFront"/>
                <a:lightRig rig="threePt" dir="t"/>
              </a:scene3d>
              <a:sp3d contourW="12700"/>
            </a:bodyPr>
            <a:p>
              <a:pPr marL="391795" indent="-285750" latinLnBrk="1">
                <a:lnSpc>
                  <a:spcPct val="154000"/>
                </a:lnSpc>
                <a:buFont typeface="Wingdings" panose="05000000000000000000" charset="0"/>
                <a:buChar char="l"/>
              </a:pPr>
              <a:r>
                <a:rPr lang="zh-CN" altLang="en-US" sz="1200" dirty="0">
                  <a:cs typeface="+mn-ea"/>
                  <a:sym typeface="+mn-lt"/>
                </a:rPr>
                <a:t>欧美国家已将左亚叶酸纳入</a:t>
              </a:r>
              <a:r>
                <a:rPr lang="en-US" altLang="zh-CN" sz="1200" dirty="0">
                  <a:cs typeface="+mn-ea"/>
                  <a:sym typeface="+mn-lt"/>
                </a:rPr>
                <a:t>FOLFOX</a:t>
              </a:r>
              <a:r>
                <a:rPr lang="zh-CN" altLang="en-US" sz="1200" dirty="0">
                  <a:cs typeface="+mn-ea"/>
                  <a:sym typeface="+mn-lt"/>
                </a:rPr>
                <a:t>、</a:t>
              </a:r>
              <a:r>
                <a:rPr lang="en-US" altLang="zh-CN" sz="1200" dirty="0">
                  <a:cs typeface="+mn-ea"/>
                  <a:sym typeface="+mn-lt"/>
                </a:rPr>
                <a:t>FOLFIRI</a:t>
              </a:r>
              <a:r>
                <a:rPr lang="zh-CN" altLang="en-US" sz="1200" dirty="0">
                  <a:cs typeface="+mn-ea"/>
                  <a:sym typeface="+mn-lt"/>
                </a:rPr>
                <a:t>方案用药，肯定其有效性和安全性</a:t>
              </a:r>
              <a:endParaRPr lang="zh-CN" altLang="en-US" sz="1200" dirty="0">
                <a:cs typeface="+mn-ea"/>
                <a:sym typeface="+mn-lt"/>
              </a:endParaRPr>
            </a:p>
            <a:p>
              <a:pPr marL="391795" indent="-285750">
                <a:lnSpc>
                  <a:spcPct val="154000"/>
                </a:lnSpc>
                <a:buFont typeface="Wingdings" panose="05000000000000000000" charset="0"/>
                <a:buChar char="l"/>
              </a:pPr>
              <a:r>
                <a:rPr lang="zh-CN" altLang="en-US" sz="1200" dirty="0">
                  <a:cs typeface="+mn-ea"/>
                  <a:sym typeface="+mn-lt"/>
                </a:rPr>
                <a:t>左亚叶酸去掉无效成分，仅需一半的剂量即可达到亚叶酸相同甚至更好的疗效</a:t>
              </a:r>
              <a:endParaRPr lang="zh-CN" altLang="en-US" sz="1200" dirty="0">
                <a:cs typeface="+mn-ea"/>
                <a:sym typeface="+mn-lt"/>
              </a:endParaRPr>
            </a:p>
          </p:txBody>
        </p:sp>
        <p:sp>
          <p:nvSpPr>
            <p:cNvPr id="28" name="文本框 18"/>
            <p:cNvSpPr txBox="1"/>
            <p:nvPr/>
          </p:nvSpPr>
          <p:spPr>
            <a:xfrm>
              <a:off x="6329040" y="3260525"/>
              <a:ext cx="5407187" cy="519605"/>
            </a:xfrm>
            <a:prstGeom prst="rect">
              <a:avLst/>
            </a:prstGeom>
            <a:noFill/>
          </p:spPr>
          <p:txBody>
            <a:bodyPr wrap="square" rtlCol="0">
              <a:spAutoFit/>
              <a:scene3d>
                <a:camera prst="orthographicFront"/>
                <a:lightRig rig="threePt" dir="t"/>
              </a:scene3d>
              <a:sp3d contourW="12700"/>
            </a:bodyPr>
            <a:p>
              <a:pPr marL="391795" indent="-285750">
                <a:lnSpc>
                  <a:spcPct val="114000"/>
                </a:lnSpc>
                <a:buFont typeface="Wingdings" panose="05000000000000000000" charset="0"/>
                <a:buChar char="l"/>
              </a:pPr>
              <a:r>
                <a:rPr lang="zh-CN" altLang="en-US" sz="1200" dirty="0">
                  <a:cs typeface="+mn-ea"/>
                  <a:sym typeface="+mn-lt"/>
                </a:rPr>
                <a:t>用药剂量减半，降低了用药风险，提高了治疗指数</a:t>
              </a:r>
              <a:endParaRPr lang="zh-CN" altLang="en-US" sz="1200" dirty="0">
                <a:cs typeface="+mn-ea"/>
                <a:sym typeface="+mn-lt"/>
              </a:endParaRPr>
            </a:p>
            <a:p>
              <a:pPr marL="391795" indent="-285750">
                <a:lnSpc>
                  <a:spcPct val="114000"/>
                </a:lnSpc>
                <a:buFont typeface="Wingdings" panose="05000000000000000000" charset="0"/>
                <a:buChar char="l"/>
              </a:pPr>
              <a:r>
                <a:rPr lang="zh-CN" altLang="en-US" sz="1200" dirty="0">
                  <a:cs typeface="+mn-ea"/>
                  <a:sym typeface="+mn-lt"/>
                </a:rPr>
                <a:t>减轻肾脏代谢负担，增加儿童白血病治疗的安全性；</a:t>
              </a:r>
              <a:endParaRPr lang="zh-CN" altLang="en-US" sz="1200" dirty="0">
                <a:cs typeface="+mn-ea"/>
                <a:sym typeface="+mn-lt"/>
              </a:endParaRPr>
            </a:p>
            <a:p>
              <a:pPr marL="391795" indent="-285750">
                <a:lnSpc>
                  <a:spcPct val="114000"/>
                </a:lnSpc>
                <a:buFont typeface="Wingdings" panose="05000000000000000000" charset="0"/>
                <a:buChar char="l"/>
              </a:pPr>
              <a:r>
                <a:rPr lang="zh-CN" altLang="en-US" sz="1200" dirty="0">
                  <a:cs typeface="+mn-ea"/>
                  <a:sym typeface="+mn-lt"/>
                </a:rPr>
                <a:t>避免了钙制剂易引起的临床不良反应</a:t>
              </a:r>
              <a:endParaRPr lang="zh-CN" altLang="en-US" sz="1200" dirty="0">
                <a:cs typeface="+mn-ea"/>
                <a:sym typeface="+mn-lt"/>
              </a:endParaRPr>
            </a:p>
          </p:txBody>
        </p:sp>
        <p:sp>
          <p:nvSpPr>
            <p:cNvPr id="29" name="五边形 2"/>
            <p:cNvSpPr/>
            <p:nvPr/>
          </p:nvSpPr>
          <p:spPr>
            <a:xfrm>
              <a:off x="6510046" y="2759074"/>
              <a:ext cx="5299291" cy="455864"/>
            </a:xfrm>
            <a:prstGeom prst="homePlate">
              <a:avLst>
                <a:gd name="adj" fmla="val 0"/>
              </a:avLst>
            </a:prstGeom>
            <a:noFill/>
            <a:ln w="12700">
              <a:solidFill>
                <a:srgbClr val="4256A4"/>
              </a:solidFill>
            </a:ln>
            <a:effectLst/>
          </p:spPr>
          <p:txBody>
            <a:bodyPr rtlCol="0" anchor="ctr"/>
            <a:p>
              <a:pPr marL="0" marR="0" lvl="0" indent="0" algn="ctr" defTabSz="1219200" rtl="0" eaLnBrk="1" fontAlgn="auto" latinLnBrk="0" hangingPunct="1">
                <a:lnSpc>
                  <a:spcPct val="100000"/>
                </a:lnSpc>
                <a:spcBef>
                  <a:spcPts val="0"/>
                </a:spcBef>
                <a:spcAft>
                  <a:spcPts val="0"/>
                </a:spcAft>
                <a:buClrTx/>
                <a:buSzTx/>
                <a:buFontTx/>
                <a:buNone/>
                <a:defRPr/>
              </a:pPr>
              <a:r>
                <a:rPr kumimoji="0" lang="zh-CN" altLang="en-US" sz="2000" b="1" i="0" u="none" strike="noStrike" kern="100" cap="none" spc="0" normalizeH="0" baseline="0" noProof="0" dirty="0">
                  <a:ln>
                    <a:noFill/>
                  </a:ln>
                  <a:solidFill>
                    <a:srgbClr val="ED34A6"/>
                  </a:solidFill>
                  <a:effectLst/>
                  <a:uLnTx/>
                  <a:uFillTx/>
                  <a:cs typeface="+mn-ea"/>
                  <a:sym typeface="+mn-lt"/>
                </a:rPr>
                <a:t>更安全</a:t>
              </a:r>
              <a:endParaRPr kumimoji="0" lang="en-US" altLang="zh-CN" sz="2000" b="1" i="0" u="none" strike="noStrike" kern="100" cap="none" spc="0" normalizeH="0" baseline="0" noProof="0" dirty="0">
                <a:ln>
                  <a:noFill/>
                </a:ln>
                <a:solidFill>
                  <a:srgbClr val="ED34A6"/>
                </a:solidFill>
                <a:effectLst/>
                <a:uLnTx/>
                <a:uFillTx/>
                <a:cs typeface="+mn-ea"/>
                <a:sym typeface="+mn-lt"/>
              </a:endParaRPr>
            </a:p>
            <a:p>
              <a:pPr marL="0" marR="0" lvl="0" indent="0" algn="ctr" defTabSz="1219200" rtl="0" eaLnBrk="1" fontAlgn="auto" latinLnBrk="0" hangingPunct="1">
                <a:lnSpc>
                  <a:spcPct val="100000"/>
                </a:lnSpc>
                <a:spcBef>
                  <a:spcPts val="0"/>
                </a:spcBef>
                <a:spcAft>
                  <a:spcPts val="0"/>
                </a:spcAft>
                <a:buClrTx/>
                <a:buSzTx/>
                <a:buFontTx/>
                <a:buNone/>
                <a:defRPr/>
              </a:pPr>
              <a:r>
                <a:rPr lang="zh-CN" altLang="en-US" sz="1600" b="1" kern="100" dirty="0">
                  <a:solidFill>
                    <a:srgbClr val="4256A4"/>
                  </a:solidFill>
                  <a:cs typeface="+mn-ea"/>
                  <a:sym typeface="+mn-lt"/>
                </a:rPr>
                <a:t>左旋体、去除钙离子</a:t>
              </a:r>
              <a:endParaRPr kumimoji="0" lang="zh-CN" altLang="zh-CN" sz="1400" b="1" i="0" u="none" strike="noStrike" kern="100" cap="none" spc="0" normalizeH="0" baseline="0" noProof="0" dirty="0">
                <a:ln>
                  <a:noFill/>
                </a:ln>
                <a:solidFill>
                  <a:srgbClr val="4256A4"/>
                </a:solidFill>
                <a:effectLst/>
                <a:uLnTx/>
                <a:uFillTx/>
                <a:cs typeface="+mn-ea"/>
                <a:sym typeface="+mn-lt"/>
              </a:endParaRPr>
            </a:p>
          </p:txBody>
        </p:sp>
        <p:sp>
          <p:nvSpPr>
            <p:cNvPr id="30" name="五边形 2"/>
            <p:cNvSpPr/>
            <p:nvPr/>
          </p:nvSpPr>
          <p:spPr>
            <a:xfrm>
              <a:off x="6510046" y="1655799"/>
              <a:ext cx="5299291" cy="616821"/>
            </a:xfrm>
            <a:prstGeom prst="homePlate">
              <a:avLst>
                <a:gd name="adj" fmla="val 0"/>
              </a:avLst>
            </a:prstGeom>
            <a:noFill/>
            <a:ln w="12700">
              <a:solidFill>
                <a:srgbClr val="4256A4"/>
              </a:solidFill>
            </a:ln>
            <a:effectLst/>
          </p:spPr>
          <p:txBody>
            <a:bodyPr rtlCol="0" anchor="ctr"/>
            <a:p>
              <a:pPr marL="0" marR="0" lvl="0" indent="0" algn="ctr" defTabSz="1219200" rtl="0" eaLnBrk="1" fontAlgn="auto" latinLnBrk="0" hangingPunct="1">
                <a:lnSpc>
                  <a:spcPct val="100000"/>
                </a:lnSpc>
                <a:spcBef>
                  <a:spcPts val="0"/>
                </a:spcBef>
                <a:spcAft>
                  <a:spcPts val="0"/>
                </a:spcAft>
                <a:buClrTx/>
                <a:buSzTx/>
                <a:buFontTx/>
                <a:buNone/>
                <a:defRPr/>
              </a:pPr>
              <a:r>
                <a:rPr kumimoji="0" lang="zh-CN" altLang="en-US" sz="2000" b="1" i="0" u="none" strike="noStrike" kern="100" cap="none" spc="0" normalizeH="0" baseline="0" noProof="0" dirty="0">
                  <a:ln>
                    <a:noFill/>
                  </a:ln>
                  <a:solidFill>
                    <a:srgbClr val="ED3DA9"/>
                  </a:solidFill>
                  <a:effectLst/>
                  <a:uLnTx/>
                  <a:uFillTx/>
                  <a:cs typeface="+mn-ea"/>
                  <a:sym typeface="+mn-lt"/>
                </a:rPr>
                <a:t>更</a:t>
              </a:r>
              <a:r>
                <a:rPr lang="zh-CN" altLang="en-US" sz="2000" b="1" kern="100" dirty="0">
                  <a:solidFill>
                    <a:srgbClr val="ED3DA9"/>
                  </a:solidFill>
                  <a:cs typeface="+mn-ea"/>
                  <a:sym typeface="+mn-lt"/>
                </a:rPr>
                <a:t>有效</a:t>
              </a:r>
              <a:endParaRPr kumimoji="0" lang="en-US" altLang="zh-CN" sz="2000" b="1" i="0" u="none" strike="noStrike" kern="100" cap="none" spc="0" normalizeH="0" baseline="0" noProof="0" dirty="0">
                <a:ln>
                  <a:noFill/>
                </a:ln>
                <a:solidFill>
                  <a:srgbClr val="ED3DA9"/>
                </a:solidFill>
                <a:effectLst/>
                <a:uLnTx/>
                <a:uFillTx/>
                <a:cs typeface="+mn-ea"/>
                <a:sym typeface="+mn-lt"/>
              </a:endParaRPr>
            </a:p>
            <a:p>
              <a:pPr marL="0" marR="0" lvl="0" indent="0" algn="ctr" defTabSz="1219200" rtl="0" eaLnBrk="1" fontAlgn="auto" latinLnBrk="0" hangingPunct="1">
                <a:lnSpc>
                  <a:spcPct val="100000"/>
                </a:lnSpc>
                <a:spcBef>
                  <a:spcPts val="0"/>
                </a:spcBef>
                <a:spcAft>
                  <a:spcPts val="0"/>
                </a:spcAft>
                <a:buClrTx/>
                <a:buSzTx/>
                <a:buFontTx/>
                <a:buNone/>
                <a:defRPr/>
              </a:pPr>
              <a:r>
                <a:rPr lang="zh-CN" altLang="en-US" sz="1600" b="1" kern="100" dirty="0">
                  <a:solidFill>
                    <a:srgbClr val="4256A4"/>
                  </a:solidFill>
                  <a:cs typeface="+mn-ea"/>
                  <a:sym typeface="+mn-lt"/>
                </a:rPr>
                <a:t>国际认可</a:t>
              </a:r>
              <a:endParaRPr kumimoji="0" lang="zh-CN" altLang="zh-CN" sz="1400" b="1" i="0" u="none" strike="noStrike" kern="100" cap="none" spc="0" normalizeH="0" baseline="0" noProof="0" dirty="0">
                <a:ln>
                  <a:noFill/>
                </a:ln>
                <a:solidFill>
                  <a:srgbClr val="4256A4"/>
                </a:solidFill>
                <a:effectLst/>
                <a:uLnTx/>
                <a:uFillTx/>
                <a:cs typeface="+mn-ea"/>
                <a:sym typeface="+mn-lt"/>
              </a:endParaRPr>
            </a:p>
          </p:txBody>
        </p:sp>
      </p:grpSp>
      <p:sp>
        <p:nvSpPr>
          <p:cNvPr id="31" name="右箭头 15"/>
          <p:cNvSpPr/>
          <p:nvPr/>
        </p:nvSpPr>
        <p:spPr>
          <a:xfrm>
            <a:off x="4778375" y="2219325"/>
            <a:ext cx="622300" cy="232981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2" name="文本框 25"/>
          <p:cNvSpPr txBox="1"/>
          <p:nvPr/>
        </p:nvSpPr>
        <p:spPr>
          <a:xfrm>
            <a:off x="1292225" y="2219325"/>
            <a:ext cx="2413635" cy="841375"/>
          </a:xfrm>
          <a:prstGeom prst="rect">
            <a:avLst/>
          </a:prstGeom>
        </p:spPr>
        <p:style>
          <a:lnRef idx="2">
            <a:schemeClr val="dk1"/>
          </a:lnRef>
          <a:fillRef idx="1">
            <a:schemeClr val="lt1"/>
          </a:fillRef>
          <a:effectRef idx="0">
            <a:schemeClr val="dk1"/>
          </a:effectRef>
          <a:fontRef idx="minor">
            <a:schemeClr val="dk1"/>
          </a:fontRef>
        </p:style>
        <p:txBody>
          <a:bodyPr wrap="square" rtlCol="0">
            <a:noAutofit/>
            <a:scene3d>
              <a:camera prst="orthographicFront"/>
              <a:lightRig rig="threePt" dir="t"/>
            </a:scene3d>
            <a:sp3d contourW="12700"/>
          </a:bodyPr>
          <a:p>
            <a:pPr algn="ctr">
              <a:lnSpc>
                <a:spcPct val="134000"/>
              </a:lnSpc>
            </a:pPr>
            <a:r>
              <a:rPr lang="zh-CN" altLang="en-US" b="1" kern="0" noProof="0" dirty="0" smtClean="0">
                <a:ln>
                  <a:noFill/>
                </a:ln>
                <a:solidFill>
                  <a:schemeClr val="tx1"/>
                </a:solidFill>
                <a:effectLst/>
                <a:uLnTx/>
                <a:uFillTx/>
                <a:latin typeface="微软雅黑" panose="020B0503020204020204" pitchFamily="34" charset="-122"/>
                <a:ea typeface="微软雅黑" panose="020B0503020204020204" pitchFamily="34" charset="-122"/>
                <a:sym typeface="+mn-ea"/>
              </a:rPr>
              <a:t>去除</a:t>
            </a:r>
            <a:r>
              <a:rPr lang="zh-CN" altLang="en-US" b="1" kern="0" noProof="0" dirty="0">
                <a:ln>
                  <a:noFill/>
                </a:ln>
                <a:solidFill>
                  <a:schemeClr val="tx1"/>
                </a:solidFill>
                <a:effectLst/>
                <a:uLnTx/>
                <a:uFillTx/>
                <a:latin typeface="微软雅黑" panose="020B0503020204020204" pitchFamily="34" charset="-122"/>
                <a:ea typeface="微软雅黑" panose="020B0503020204020204" pitchFamily="34" charset="-122"/>
                <a:sym typeface="+mn-ea"/>
              </a:rPr>
              <a:t>了原消旋体中的无效成分</a:t>
            </a:r>
            <a:r>
              <a:rPr lang="zh-CN" altLang="en-US" b="1" kern="0" noProof="0" dirty="0" smtClean="0">
                <a:ln>
                  <a:noFill/>
                </a:ln>
                <a:solidFill>
                  <a:schemeClr val="tx1"/>
                </a:solidFill>
                <a:effectLst/>
                <a:uLnTx/>
                <a:uFillTx/>
                <a:latin typeface="微软雅黑" panose="020B0503020204020204" pitchFamily="34" charset="-122"/>
                <a:ea typeface="微软雅黑" panose="020B0503020204020204" pitchFamily="34" charset="-122"/>
                <a:sym typeface="+mn-ea"/>
              </a:rPr>
              <a:t>“右旋体”</a:t>
            </a:r>
            <a:endParaRPr lang="zh-CN" altLang="en-US" b="1" kern="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ea"/>
              <a:sym typeface="+mn-ea"/>
            </a:endParaRPr>
          </a:p>
        </p:txBody>
      </p:sp>
      <p:sp>
        <p:nvSpPr>
          <p:cNvPr id="33" name="文本框 27"/>
          <p:cNvSpPr txBox="1"/>
          <p:nvPr/>
        </p:nvSpPr>
        <p:spPr>
          <a:xfrm>
            <a:off x="1292225" y="3674745"/>
            <a:ext cx="2413635" cy="721995"/>
          </a:xfrm>
          <a:prstGeom prst="rect">
            <a:avLst/>
          </a:prstGeom>
        </p:spPr>
        <p:style>
          <a:lnRef idx="2">
            <a:schemeClr val="dk1"/>
          </a:lnRef>
          <a:fillRef idx="1">
            <a:schemeClr val="lt1"/>
          </a:fillRef>
          <a:effectRef idx="0">
            <a:schemeClr val="dk1"/>
          </a:effectRef>
          <a:fontRef idx="minor">
            <a:schemeClr val="dk1"/>
          </a:fontRef>
        </p:style>
        <p:txBody>
          <a:bodyPr wrap="square" rtlCol="0">
            <a:spAutoFit/>
            <a:scene3d>
              <a:camera prst="orthographicFront"/>
              <a:lightRig rig="threePt" dir="t"/>
            </a:scene3d>
            <a:sp3d contourW="12700"/>
          </a:bodyPr>
          <a:p>
            <a:pPr algn="ctr">
              <a:lnSpc>
                <a:spcPct val="114000"/>
              </a:lnSpc>
            </a:pPr>
            <a:r>
              <a:rPr lang="zh-CN" b="1" dirty="0">
                <a:solidFill>
                  <a:schemeClr val="tx1"/>
                </a:solidFill>
                <a:cs typeface="+mn-ea"/>
                <a:sym typeface="+mn-lt"/>
              </a:rPr>
              <a:t>去除</a:t>
            </a:r>
            <a:r>
              <a:rPr lang="en-US" altLang="zh-CN" b="1" dirty="0">
                <a:solidFill>
                  <a:schemeClr val="tx1"/>
                </a:solidFill>
                <a:cs typeface="+mn-ea"/>
                <a:sym typeface="+mn-lt"/>
              </a:rPr>
              <a:t> </a:t>
            </a:r>
            <a:r>
              <a:rPr lang="zh-CN" altLang="en-US" b="1" dirty="0">
                <a:solidFill>
                  <a:schemeClr val="tx1"/>
                </a:solidFill>
                <a:cs typeface="+mn-ea"/>
                <a:sym typeface="+mn-lt"/>
              </a:rPr>
              <a:t>了容易产生</a:t>
            </a:r>
            <a:endParaRPr lang="zh-CN" altLang="en-US" b="1" dirty="0">
              <a:solidFill>
                <a:schemeClr val="tx1"/>
              </a:solidFill>
              <a:cs typeface="+mn-ea"/>
              <a:sym typeface="+mn-lt"/>
            </a:endParaRPr>
          </a:p>
          <a:p>
            <a:pPr algn="ctr">
              <a:lnSpc>
                <a:spcPct val="114000"/>
              </a:lnSpc>
            </a:pPr>
            <a:r>
              <a:rPr lang="zh-CN" altLang="en-US" b="1" dirty="0">
                <a:solidFill>
                  <a:schemeClr val="tx1"/>
                </a:solidFill>
                <a:cs typeface="+mn-ea"/>
                <a:sym typeface="+mn-lt"/>
              </a:rPr>
              <a:t>沉淀的</a:t>
            </a:r>
            <a:r>
              <a:rPr lang="en-US" altLang="zh-CN" b="1" dirty="0">
                <a:solidFill>
                  <a:schemeClr val="tx1"/>
                </a:solidFill>
                <a:cs typeface="+mn-ea"/>
                <a:sym typeface="+mn-lt"/>
              </a:rPr>
              <a:t> “</a:t>
            </a:r>
            <a:r>
              <a:rPr lang="zh-CN" altLang="en-US" b="1" dirty="0">
                <a:solidFill>
                  <a:schemeClr val="tx1"/>
                </a:solidFill>
                <a:cs typeface="+mn-ea"/>
                <a:sym typeface="+mn-lt"/>
              </a:rPr>
              <a:t>钙离子</a:t>
            </a:r>
            <a:r>
              <a:rPr lang="en-US" altLang="zh-CN" b="1" dirty="0">
                <a:solidFill>
                  <a:schemeClr val="tx1"/>
                </a:solidFill>
                <a:cs typeface="+mn-ea"/>
                <a:sym typeface="+mn-lt"/>
              </a:rPr>
              <a:t>”</a:t>
            </a:r>
            <a:endParaRPr lang="en-US" altLang="zh-CN" b="1" dirty="0">
              <a:solidFill>
                <a:schemeClr val="tx1"/>
              </a:solidFill>
              <a:cs typeface="+mn-ea"/>
              <a:sym typeface="+mn-lt"/>
            </a:endParaRPr>
          </a:p>
        </p:txBody>
      </p:sp>
      <p:sp>
        <p:nvSpPr>
          <p:cNvPr id="34" name="五边形 2"/>
          <p:cNvSpPr/>
          <p:nvPr/>
        </p:nvSpPr>
        <p:spPr>
          <a:xfrm>
            <a:off x="5902961" y="5225563"/>
            <a:ext cx="5707439" cy="615029"/>
          </a:xfrm>
          <a:prstGeom prst="homePlate">
            <a:avLst>
              <a:gd name="adj" fmla="val 0"/>
            </a:avLst>
          </a:prstGeom>
          <a:noFill/>
          <a:ln w="12700">
            <a:solidFill>
              <a:srgbClr val="4256A4"/>
            </a:solidFill>
          </a:ln>
          <a:effectLst/>
        </p:spPr>
        <p:txBody>
          <a:bodyPr rtlCol="0" anchor="ctr"/>
          <a:p>
            <a:pPr marL="0" marR="0" lvl="0" indent="0" algn="ctr" defTabSz="1219200" rtl="0" eaLnBrk="1" fontAlgn="auto" latinLnBrk="0" hangingPunct="1">
              <a:lnSpc>
                <a:spcPct val="100000"/>
              </a:lnSpc>
              <a:spcBef>
                <a:spcPts val="0"/>
              </a:spcBef>
              <a:spcAft>
                <a:spcPts val="0"/>
              </a:spcAft>
              <a:buClrTx/>
              <a:buSzTx/>
              <a:buFontTx/>
              <a:buNone/>
              <a:defRPr/>
            </a:pPr>
            <a:r>
              <a:rPr kumimoji="0" lang="zh-CN" altLang="en-US" sz="2000" b="1" i="0" u="none" strike="noStrike" kern="100" cap="none" spc="0" normalizeH="0" baseline="0" noProof="0" dirty="0">
                <a:ln>
                  <a:noFill/>
                </a:ln>
                <a:solidFill>
                  <a:srgbClr val="ED3DA9"/>
                </a:solidFill>
                <a:effectLst/>
                <a:uLnTx/>
                <a:uFillTx/>
                <a:cs typeface="+mn-ea"/>
                <a:sym typeface="+mn-lt"/>
              </a:rPr>
              <a:t>更易用</a:t>
            </a:r>
            <a:endParaRPr kumimoji="0" lang="en-US" altLang="zh-CN" sz="2000" b="1" i="0" u="none" strike="noStrike" kern="100" cap="none" spc="0" normalizeH="0" baseline="0" noProof="0" dirty="0">
              <a:ln>
                <a:noFill/>
              </a:ln>
              <a:solidFill>
                <a:srgbClr val="ED3DA9"/>
              </a:solidFill>
              <a:effectLst/>
              <a:uLnTx/>
              <a:uFillTx/>
              <a:cs typeface="+mn-ea"/>
              <a:sym typeface="+mn-lt"/>
            </a:endParaRPr>
          </a:p>
          <a:p>
            <a:pPr marL="0" marR="0" lvl="0" indent="0" algn="ctr" defTabSz="1219200" rtl="0" eaLnBrk="1" fontAlgn="auto" latinLnBrk="0" hangingPunct="1">
              <a:lnSpc>
                <a:spcPct val="100000"/>
              </a:lnSpc>
              <a:spcBef>
                <a:spcPts val="0"/>
              </a:spcBef>
              <a:spcAft>
                <a:spcPts val="0"/>
              </a:spcAft>
              <a:buClrTx/>
              <a:buSzTx/>
              <a:buFontTx/>
              <a:buNone/>
              <a:defRPr/>
            </a:pPr>
            <a:r>
              <a:rPr lang="zh-CN" altLang="en-US" sz="1600" b="1" kern="100" dirty="0">
                <a:solidFill>
                  <a:srgbClr val="4256A4"/>
                </a:solidFill>
                <a:cs typeface="+mn-ea"/>
                <a:sym typeface="+mn-lt"/>
              </a:rPr>
              <a:t>配伍方便、临床易管理</a:t>
            </a:r>
            <a:endParaRPr kumimoji="0" lang="zh-CN" altLang="zh-CN" sz="1400" b="1" i="0" u="none" strike="noStrike" kern="100" cap="none" spc="0" normalizeH="0" baseline="0" noProof="0" dirty="0">
              <a:ln>
                <a:noFill/>
              </a:ln>
              <a:solidFill>
                <a:srgbClr val="4256A4"/>
              </a:solidFill>
              <a:effectLst/>
              <a:uLnTx/>
              <a:uFillTx/>
              <a:cs typeface="+mn-ea"/>
              <a:sym typeface="+mn-lt"/>
            </a:endParaRPr>
          </a:p>
        </p:txBody>
      </p:sp>
      <p:sp>
        <p:nvSpPr>
          <p:cNvPr id="35" name="文本框 23"/>
          <p:cNvSpPr txBox="1"/>
          <p:nvPr/>
        </p:nvSpPr>
        <p:spPr>
          <a:xfrm>
            <a:off x="5713841" y="5962326"/>
            <a:ext cx="5563183" cy="511810"/>
          </a:xfrm>
          <a:prstGeom prst="rect">
            <a:avLst/>
          </a:prstGeom>
          <a:noFill/>
        </p:spPr>
        <p:txBody>
          <a:bodyPr wrap="square" rtlCol="0">
            <a:spAutoFit/>
            <a:scene3d>
              <a:camera prst="orthographicFront"/>
              <a:lightRig rig="threePt" dir="t"/>
            </a:scene3d>
            <a:sp3d contourW="12700"/>
          </a:bodyPr>
          <a:p>
            <a:pPr marL="277495" indent="-171450">
              <a:lnSpc>
                <a:spcPct val="114000"/>
              </a:lnSpc>
              <a:buFont typeface="Wingdings" panose="05000000000000000000" charset="0"/>
              <a:buChar char="l"/>
            </a:pPr>
            <a:r>
              <a:rPr lang="zh-CN" altLang="en-US" sz="1200" dirty="0">
                <a:cs typeface="+mn-ea"/>
                <a:sym typeface="+mn-lt"/>
              </a:rPr>
              <a:t>临床与更多药物可配伍合理使用</a:t>
            </a:r>
            <a:endParaRPr lang="zh-CN" altLang="en-US" sz="1200" dirty="0">
              <a:cs typeface="+mn-ea"/>
              <a:sym typeface="+mn-lt"/>
            </a:endParaRPr>
          </a:p>
          <a:p>
            <a:pPr marL="277495" indent="-171450">
              <a:lnSpc>
                <a:spcPct val="114000"/>
              </a:lnSpc>
              <a:buFont typeface="Wingdings" panose="05000000000000000000" charset="0"/>
              <a:buChar char="l"/>
            </a:pPr>
            <a:r>
              <a:rPr lang="zh-CN" altLang="en-US" sz="1200" dirty="0">
                <a:cs typeface="+mn-ea"/>
                <a:sym typeface="+mn-lt"/>
              </a:rPr>
              <a:t> 输液速度不受限制，缩短治疗时间</a:t>
            </a:r>
            <a:endParaRPr lang="zh-CN" altLang="en-US" sz="1200" dirty="0">
              <a:cs typeface="+mn-ea"/>
              <a:sym typeface="+mn-lt"/>
            </a:endParaRPr>
          </a:p>
        </p:txBody>
      </p:sp>
      <p:sp>
        <p:nvSpPr>
          <p:cNvPr id="36" name="矩形 4"/>
          <p:cNvSpPr/>
          <p:nvPr/>
        </p:nvSpPr>
        <p:spPr bwMode="auto">
          <a:xfrm>
            <a:off x="268605" y="5054600"/>
            <a:ext cx="4509770" cy="786130"/>
          </a:xfrm>
          <a:prstGeom prst="rect">
            <a:avLst/>
          </a:prstGeom>
          <a:ln w="19050">
            <a:noFill/>
            <a:prstDash val="dash"/>
          </a:ln>
        </p:spPr>
        <p:txBody>
          <a:bodyPr wrap="square">
            <a:spAutoFit/>
          </a:bodyPr>
          <a:lstStyle/>
          <a:p>
            <a:pPr marR="0" lvl="0" indent="0" algn="ctr" defTabSz="914400" eaLnBrk="0" fontAlgn="base" latinLnBrk="0" hangingPunct="0">
              <a:lnSpc>
                <a:spcPct val="113000"/>
              </a:lnSpc>
              <a:spcBef>
                <a:spcPct val="0"/>
              </a:spcBef>
              <a:spcAft>
                <a:spcPct val="0"/>
              </a:spcAft>
              <a:buClrTx/>
              <a:buSzTx/>
              <a:buNone/>
              <a:defRPr/>
            </a:pPr>
            <a:r>
              <a:rPr kumimoji="0" lang="zh-CN" altLang="en-US" sz="2000" b="1" i="0" u="none" strike="noStrike" kern="0" cap="none" spc="0" normalizeH="0" baseline="0" noProof="0" dirty="0">
                <a:ln>
                  <a:noFill/>
                </a:ln>
                <a:solidFill>
                  <a:srgbClr val="ED3DA9"/>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化学药品</a:t>
            </a:r>
            <a:r>
              <a:rPr kumimoji="0" lang="en-US" altLang="zh-CN" sz="2000" b="1" i="0" u="none" strike="noStrike" kern="0" cap="none" spc="0" normalizeH="0" baseline="0" noProof="0" dirty="0">
                <a:ln>
                  <a:noFill/>
                </a:ln>
                <a:solidFill>
                  <a:srgbClr val="ED3DA9"/>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3</a:t>
            </a:r>
            <a:r>
              <a:rPr kumimoji="0" lang="zh-CN" altLang="en-US" sz="2000" b="1" i="0" u="none" strike="noStrike" kern="0" cap="none" spc="0" normalizeH="0" baseline="0" noProof="0" dirty="0">
                <a:ln>
                  <a:noFill/>
                </a:ln>
                <a:solidFill>
                  <a:srgbClr val="ED3DA9"/>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类新药</a:t>
            </a:r>
            <a:endParaRPr kumimoji="0" lang="zh-CN" altLang="en-US" sz="2000" b="1" i="0" u="none" strike="noStrike" kern="0" cap="none" spc="0" normalizeH="0" baseline="0" noProof="0" dirty="0">
              <a:ln>
                <a:noFill/>
              </a:ln>
              <a:solidFill>
                <a:srgbClr val="ED3DA9"/>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marR="0" lvl="0" indent="0" algn="ctr" defTabSz="914400" eaLnBrk="0" fontAlgn="base" latinLnBrk="0" hangingPunct="0">
              <a:lnSpc>
                <a:spcPct val="113000"/>
              </a:lnSpc>
              <a:spcBef>
                <a:spcPct val="0"/>
              </a:spcBef>
              <a:spcAft>
                <a:spcPct val="0"/>
              </a:spcAft>
              <a:buClrTx/>
              <a:buSzTx/>
              <a:buNone/>
              <a:defRPr/>
            </a:pPr>
            <a:r>
              <a:rPr kumimoji="0" lang="zh-CN" altLang="en-US" sz="2000" b="1" i="0" u="none" strike="noStrike" kern="0" cap="none" spc="0" normalizeH="0" baseline="0" noProof="0" dirty="0">
                <a:ln>
                  <a:noFill/>
                </a:ln>
                <a:solidFill>
                  <a:srgbClr val="ED3DA9"/>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视同通过了一致性评价</a:t>
            </a:r>
            <a:r>
              <a:rPr kumimoji="0" lang="en-US" altLang="zh-CN" sz="2000" b="1" i="0" u="none" strike="noStrike" kern="0" cap="none" spc="0" normalizeH="0" baseline="0" noProof="0" dirty="0">
                <a:ln>
                  <a:noFill/>
                </a:ln>
                <a:solidFill>
                  <a:srgbClr val="ED3DA9"/>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 </a:t>
            </a:r>
            <a:endParaRPr kumimoji="0" lang="en-US" altLang="zh-CN" sz="2000" b="1" i="0" u="none" strike="noStrike" kern="0" cap="none" spc="0" normalizeH="0" baseline="0" noProof="0" dirty="0">
              <a:ln>
                <a:noFill/>
              </a:ln>
              <a:solidFill>
                <a:srgbClr val="ED3DA9"/>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37" name="文本框 42"/>
          <p:cNvSpPr txBox="1"/>
          <p:nvPr/>
        </p:nvSpPr>
        <p:spPr>
          <a:xfrm>
            <a:off x="1049646" y="170348"/>
            <a:ext cx="10227525" cy="706755"/>
          </a:xfrm>
          <a:prstGeom prst="rect">
            <a:avLst/>
          </a:prstGeom>
          <a:noFill/>
        </p:spPr>
        <p:txBody>
          <a:bodyPr wrap="square">
            <a:spAutoFit/>
          </a:bodyPr>
          <a:p>
            <a:pPr algn="ctr" latinLnBrk="1">
              <a:lnSpc>
                <a:spcPct val="125000"/>
              </a:lnSpc>
            </a:pPr>
            <a:r>
              <a:rPr lang="zh-CN" altLang="en-US" sz="3200" b="1" dirty="0">
                <a:solidFill>
                  <a:schemeClr val="tx2"/>
                </a:solidFill>
                <a:latin typeface="Arial" panose="020B0604020202020204" pitchFamily="34" charset="0"/>
                <a:ea typeface="微软雅黑" panose="020B0503020204020204" pitchFamily="34" charset="-122"/>
                <a:sym typeface="Arial" panose="020B0604020202020204" pitchFamily="34" charset="0"/>
              </a:rPr>
              <a:t>去除右旋</a:t>
            </a:r>
            <a:r>
              <a:rPr lang="zh-CN" altLang="en-US" sz="3200" b="1" dirty="0" smtClean="0">
                <a:solidFill>
                  <a:schemeClr val="tx2"/>
                </a:solidFill>
                <a:latin typeface="Arial" panose="020B0604020202020204" pitchFamily="34" charset="0"/>
                <a:ea typeface="微软雅黑" panose="020B0503020204020204" pitchFamily="34" charset="-122"/>
                <a:sym typeface="Arial" panose="020B0604020202020204" pitchFamily="34" charset="0"/>
              </a:rPr>
              <a:t>体、去除钙离子，更有效、更安全</a:t>
            </a:r>
            <a:endParaRPr lang="en-US" altLang="zh-CN" sz="3200" b="1" dirty="0">
              <a:solidFill>
                <a:schemeClr val="tx2"/>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38" name=""/>
        <p:cNvGrpSpPr/>
        <p:nvPr/>
      </p:nvGrpSpPr>
      <p:grpSpPr>
        <a:xfrm>
          <a:off x="0" y="0"/>
          <a:ext cx="0" cy="0"/>
          <a:chOff x="0" y="0"/>
          <a:chExt cx="0" cy="0"/>
        </a:xfrm>
      </p:grpSpPr>
      <p:sp>
        <p:nvSpPr>
          <p:cNvPr id="39" name="矩形 1"/>
          <p:cNvSpPr/>
          <p:nvPr/>
        </p:nvSpPr>
        <p:spPr>
          <a:xfrm>
            <a:off x="-137159" y="0"/>
            <a:ext cx="557784" cy="2532888"/>
          </a:xfrm>
          <a:prstGeom prst="rect">
            <a:avLst/>
          </a:prstGeom>
          <a:solidFill>
            <a:srgbClr val="10B9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kumimoji="1" lang="zh-CN" altLang="en-US" sz="2400" b="1" dirty="0">
                <a:solidFill>
                  <a:schemeClr val="bg1"/>
                </a:solidFill>
                <a:latin typeface="Arial" panose="020B0604020202020204" pitchFamily="34" charset="0"/>
                <a:ea typeface="微软雅黑" panose="020B0503020204020204" pitchFamily="34" charset="-122"/>
                <a:sym typeface="Arial" panose="020B0604020202020204" pitchFamily="34" charset="0"/>
              </a:rPr>
              <a:t>公平性</a:t>
            </a:r>
            <a:endParaRPr kumimoji="1" lang="zh-CN" altLang="en-US" sz="24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pic>
        <p:nvPicPr>
          <p:cNvPr id="40" name="图片 5"/>
          <p:cNvPicPr>
            <a:picLocks noChangeAspect="1"/>
          </p:cNvPicPr>
          <p:nvPr/>
        </p:nvPicPr>
        <p:blipFill>
          <a:blip r:embed="rId1"/>
          <a:stretch>
            <a:fillRect/>
          </a:stretch>
        </p:blipFill>
        <p:spPr>
          <a:xfrm>
            <a:off x="420626" y="161530"/>
            <a:ext cx="698537" cy="609631"/>
          </a:xfrm>
          <a:prstGeom prst="rect">
            <a:avLst/>
          </a:prstGeom>
        </p:spPr>
      </p:pic>
      <p:sp>
        <p:nvSpPr>
          <p:cNvPr id="41" name="文本框 8"/>
          <p:cNvSpPr txBox="1"/>
          <p:nvPr/>
        </p:nvSpPr>
        <p:spPr>
          <a:xfrm>
            <a:off x="667834" y="1740332"/>
            <a:ext cx="2206247" cy="369332"/>
          </a:xfrm>
          <a:prstGeom prst="rect">
            <a:avLst/>
          </a:prstGeom>
          <a:noFill/>
          <a:ln>
            <a:noFill/>
          </a:ln>
        </p:spPr>
        <p:txBody>
          <a:bodyPr wrap="square" rtlCol="0" anchor="t">
            <a:spAutoFit/>
          </a:bodyPr>
          <a:lstStyle/>
          <a:p>
            <a:pPr marL="0" marR="0" lvl="0" indent="0" algn="ctr" defTabSz="1219200" rtl="0" eaLnBrk="1" fontAlgn="auto" latinLnBrk="0" hangingPunct="1">
              <a:lnSpc>
                <a:spcPct val="100000"/>
              </a:lnSpc>
              <a:spcBef>
                <a:spcPts val="0"/>
              </a:spcBef>
              <a:spcAft>
                <a:spcPts val="0"/>
              </a:spcAft>
              <a:buClrTx/>
              <a:buSzTx/>
              <a:buFontTx/>
              <a:buNone/>
              <a:defRPr/>
            </a:pPr>
            <a:r>
              <a:rPr kumimoji="0" lang="zh-CN" altLang="zh-CN" sz="1800" b="1" i="0" u="none" strike="noStrike" kern="100" cap="none" spc="0" normalizeH="0" baseline="0" noProof="0" dirty="0">
                <a:ln>
                  <a:noFill/>
                </a:ln>
                <a:solidFill>
                  <a:prstClr val="white"/>
                </a:solidFill>
                <a:effectLst/>
                <a:uLnTx/>
                <a:uFillTx/>
                <a:cs typeface="+mn-ea"/>
                <a:sym typeface="+mn-lt"/>
              </a:rPr>
              <a:t>公共健康影响</a:t>
            </a:r>
            <a:r>
              <a:rPr lang="zh-CN" altLang="en-US" b="1" kern="100" dirty="0">
                <a:solidFill>
                  <a:prstClr val="white"/>
                </a:solidFill>
                <a:cs typeface="+mn-ea"/>
                <a:sym typeface="+mn-lt"/>
              </a:rPr>
              <a:t>显著</a:t>
            </a:r>
            <a:endParaRPr kumimoji="0" lang="zh-CN" altLang="zh-CN" sz="1800" b="0" i="0" u="none" strike="noStrike" kern="100" cap="none" spc="0" normalizeH="0" baseline="0" noProof="0" dirty="0">
              <a:ln>
                <a:noFill/>
              </a:ln>
              <a:solidFill>
                <a:prstClr val="white"/>
              </a:solidFill>
              <a:effectLst/>
              <a:uLnTx/>
              <a:uFillTx/>
              <a:cs typeface="+mn-ea"/>
              <a:sym typeface="+mn-lt"/>
            </a:endParaRPr>
          </a:p>
        </p:txBody>
      </p:sp>
      <p:sp>
        <p:nvSpPr>
          <p:cNvPr id="42" name="文本框 14"/>
          <p:cNvSpPr txBox="1"/>
          <p:nvPr/>
        </p:nvSpPr>
        <p:spPr>
          <a:xfrm>
            <a:off x="1018540" y="1888490"/>
            <a:ext cx="4446905" cy="2306955"/>
          </a:xfrm>
          <a:prstGeom prst="rect">
            <a:avLst/>
          </a:prstGeom>
          <a:noFill/>
          <a:ln w="19050">
            <a:noFill/>
            <a:prstDash val="dash"/>
          </a:ln>
        </p:spPr>
        <p:txBody>
          <a:bodyPr wrap="square">
            <a:spAutoFit/>
          </a:bodyPr>
          <a:lstStyle/>
          <a:p>
            <a:pPr marL="285750" marR="0" lvl="0" indent="-285750" algn="just" defTabSz="914400" rtl="0" eaLnBrk="1" fontAlgn="auto" latinLnBrk="0" hangingPunct="1">
              <a:lnSpc>
                <a:spcPct val="150000"/>
              </a:lnSpc>
              <a:spcBef>
                <a:spcPts val="0"/>
              </a:spcBef>
              <a:spcAft>
                <a:spcPts val="0"/>
              </a:spcAft>
              <a:buClrTx/>
              <a:buSzTx/>
              <a:buFont typeface="Wingdings" panose="05000000000000000000" pitchFamily="2" charset="2"/>
              <a:buChar char="Ø"/>
              <a:defRPr/>
            </a:pPr>
            <a:endParaRPr lang="zh-CN" altLang="en-US" sz="1600" b="1" dirty="0">
              <a:cs typeface="+mn-ea"/>
              <a:sym typeface="+mn-lt"/>
            </a:endParaRPr>
          </a:p>
          <a:p>
            <a:pPr marL="285750" marR="0" lvl="0" indent="-285750" algn="just" defTabSz="914400" rtl="0" eaLnBrk="1" fontAlgn="auto" latinLnBrk="0" hangingPunct="1">
              <a:lnSpc>
                <a:spcPct val="150000"/>
              </a:lnSpc>
              <a:spcBef>
                <a:spcPts val="0"/>
              </a:spcBef>
              <a:spcAft>
                <a:spcPts val="0"/>
              </a:spcAft>
              <a:buClrTx/>
              <a:buSzTx/>
              <a:buFont typeface="Wingdings" panose="05000000000000000000" pitchFamily="2" charset="2"/>
              <a:buChar char="Ø"/>
              <a:defRPr/>
            </a:pPr>
            <a:endParaRPr lang="zh-CN" altLang="en-US" sz="1600" b="1" dirty="0">
              <a:cs typeface="+mn-ea"/>
              <a:sym typeface="+mn-lt"/>
            </a:endParaRPr>
          </a:p>
          <a:p>
            <a:pPr marL="285750" marR="0" lvl="0" indent="-285750" algn="just" defTabSz="914400" rtl="0" eaLnBrk="1" fontAlgn="auto" latinLnBrk="0" hangingPunct="1">
              <a:lnSpc>
                <a:spcPct val="150000"/>
              </a:lnSpc>
              <a:spcBef>
                <a:spcPts val="0"/>
              </a:spcBef>
              <a:spcAft>
                <a:spcPts val="0"/>
              </a:spcAft>
              <a:buClrTx/>
              <a:buSzTx/>
              <a:buFont typeface="Wingdings" panose="05000000000000000000" pitchFamily="2" charset="2"/>
              <a:buChar char="Ø"/>
              <a:defRPr/>
            </a:pPr>
            <a:r>
              <a:rPr lang="zh-CN" altLang="en-US" sz="1600" b="1" dirty="0">
                <a:cs typeface="+mn-ea"/>
                <a:sym typeface="+mn-lt"/>
              </a:rPr>
              <a:t>本品能减轻肾脏代谢负担，增加儿童白血病治疗</a:t>
            </a:r>
            <a:r>
              <a:rPr lang="zh-CN" altLang="en-US" sz="1600" b="1" dirty="0">
                <a:cs typeface="+mn-ea"/>
                <a:sym typeface="+mn-lt"/>
              </a:rPr>
              <a:t>的安全性；</a:t>
            </a:r>
            <a:endParaRPr lang="zh-CN" altLang="en-US" sz="1600" b="1" dirty="0">
              <a:cs typeface="+mn-ea"/>
              <a:sym typeface="+mn-lt"/>
            </a:endParaRPr>
          </a:p>
          <a:p>
            <a:pPr marL="285750" marR="0" lvl="0" indent="-285750" algn="just" defTabSz="914400" rtl="0" eaLnBrk="1" fontAlgn="auto" latinLnBrk="0" hangingPunct="1">
              <a:lnSpc>
                <a:spcPct val="150000"/>
              </a:lnSpc>
              <a:spcBef>
                <a:spcPts val="0"/>
              </a:spcBef>
              <a:spcAft>
                <a:spcPts val="0"/>
              </a:spcAft>
              <a:buClrTx/>
              <a:buSzTx/>
              <a:buFont typeface="Wingdings" panose="05000000000000000000" pitchFamily="2" charset="2"/>
              <a:buChar char="Ø"/>
              <a:defRPr/>
            </a:pPr>
            <a:r>
              <a:rPr lang="zh-CN" altLang="en-US" sz="1600" b="1" dirty="0">
                <a:solidFill>
                  <a:schemeClr val="tx1"/>
                </a:solidFill>
                <a:cs typeface="+mn-ea"/>
                <a:sym typeface="+mn-lt"/>
              </a:rPr>
              <a:t>药物剂量减半，可达到</a:t>
            </a:r>
            <a:r>
              <a:rPr lang="zh-CN" altLang="en-US" sz="1600" b="1" dirty="0">
                <a:solidFill>
                  <a:schemeClr val="tx1"/>
                </a:solidFill>
                <a:latin typeface="Arial" panose="020B0604020202020204" pitchFamily="34" charset="0"/>
                <a:ea typeface="微软雅黑" panose="020B0503020204020204" pitchFamily="34" charset="-122"/>
                <a:sym typeface="Arial" panose="020B0604020202020204" pitchFamily="34" charset="0"/>
              </a:rPr>
              <a:t>相同甚至更好的疗效。</a:t>
            </a:r>
            <a:endParaRPr lang="zh-CN" altLang="en-US" sz="1600" b="1"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a:p>
            <a:pPr marR="0" lvl="0" indent="0" algn="just" defTabSz="914400" rtl="0" eaLnBrk="1" fontAlgn="auto" latinLnBrk="0" hangingPunct="1">
              <a:lnSpc>
                <a:spcPct val="150000"/>
              </a:lnSpc>
              <a:spcBef>
                <a:spcPts val="0"/>
              </a:spcBef>
              <a:spcAft>
                <a:spcPts val="0"/>
              </a:spcAft>
              <a:buClrTx/>
              <a:buSzTx/>
              <a:buFont typeface="Wingdings" panose="05000000000000000000" pitchFamily="2" charset="2"/>
              <a:buNone/>
              <a:defRPr/>
            </a:pPr>
            <a:endParaRPr lang="zh-CN" altLang="en-US" sz="1600" b="1" dirty="0">
              <a:solidFill>
                <a:schemeClr val="tx1"/>
              </a:solidFill>
              <a:cs typeface="+mn-ea"/>
              <a:sym typeface="+mn-lt"/>
            </a:endParaRPr>
          </a:p>
        </p:txBody>
      </p:sp>
      <p:sp>
        <p:nvSpPr>
          <p:cNvPr id="43" name="五边形 2"/>
          <p:cNvSpPr/>
          <p:nvPr/>
        </p:nvSpPr>
        <p:spPr>
          <a:xfrm>
            <a:off x="1018540" y="1979295"/>
            <a:ext cx="4522470" cy="2021840"/>
          </a:xfrm>
          <a:prstGeom prst="homePlate">
            <a:avLst>
              <a:gd name="adj" fmla="val 0"/>
            </a:avLst>
          </a:prstGeom>
          <a:noFill/>
          <a:ln>
            <a:solidFill>
              <a:srgbClr val="4256A4"/>
            </a:solidFill>
          </a:ln>
          <a:effectLst>
            <a:outerShdw blurRad="57150" dist="19050" dir="5400000" algn="ctr" rotWithShape="0">
              <a:srgbClr val="000000">
                <a:alpha val="63000"/>
              </a:srgbClr>
            </a:outerShdw>
          </a:effectLst>
        </p:spPr>
        <p:txBody>
          <a:bodyPr rtlCol="0" anchor="ctr"/>
          <a:lstStyle/>
          <a:p>
            <a:pPr marL="0" marR="0" lvl="0" indent="0" algn="ctr" defTabSz="1219200" rtl="0" eaLnBrk="1" fontAlgn="auto" latinLnBrk="0" hangingPunct="1">
              <a:lnSpc>
                <a:spcPct val="100000"/>
              </a:lnSpc>
              <a:spcBef>
                <a:spcPts val="0"/>
              </a:spcBef>
              <a:spcAft>
                <a:spcPts val="0"/>
              </a:spcAft>
              <a:buClrTx/>
              <a:buSzTx/>
              <a:buFontTx/>
              <a:buNone/>
              <a:defRPr/>
            </a:pPr>
            <a:endParaRPr kumimoji="0" lang="zh-CN" altLang="zh-CN" sz="2400" b="0" i="0" u="none" strike="noStrike" kern="100" cap="none" spc="0" normalizeH="0" baseline="0" noProof="0" dirty="0">
              <a:ln>
                <a:noFill/>
              </a:ln>
              <a:solidFill>
                <a:prstClr val="white"/>
              </a:solidFill>
              <a:effectLst/>
              <a:uLnTx/>
              <a:uFillTx/>
              <a:cs typeface="+mn-ea"/>
              <a:sym typeface="+mn-lt"/>
            </a:endParaRPr>
          </a:p>
        </p:txBody>
      </p:sp>
      <p:sp>
        <p:nvSpPr>
          <p:cNvPr id="44" name="文本框 17"/>
          <p:cNvSpPr txBox="1"/>
          <p:nvPr/>
        </p:nvSpPr>
        <p:spPr>
          <a:xfrm>
            <a:off x="1664277" y="2109208"/>
            <a:ext cx="2678051" cy="461665"/>
          </a:xfrm>
          <a:prstGeom prst="rect">
            <a:avLst/>
          </a:prstGeom>
          <a:noFill/>
        </p:spPr>
        <p:txBody>
          <a:bodyPr wrap="square">
            <a:spAutoFit/>
          </a:bodyPr>
          <a:lstStyle/>
          <a:p>
            <a:pPr marL="0" marR="0" lvl="0" indent="0" algn="ctr" defTabSz="1219200" rtl="0" eaLnBrk="1" fontAlgn="auto" latinLnBrk="0" hangingPunct="1">
              <a:lnSpc>
                <a:spcPct val="100000"/>
              </a:lnSpc>
              <a:spcBef>
                <a:spcPts val="0"/>
              </a:spcBef>
              <a:spcAft>
                <a:spcPts val="0"/>
              </a:spcAft>
              <a:buClrTx/>
              <a:buSzTx/>
              <a:buFontTx/>
              <a:buNone/>
              <a:defRPr/>
            </a:pPr>
            <a:r>
              <a:rPr kumimoji="0" lang="zh-CN" altLang="en-US" sz="2400" b="1" i="0" u="none" strike="noStrike" kern="100" cap="none" spc="0" normalizeH="0" baseline="0" noProof="0" dirty="0">
                <a:ln>
                  <a:noFill/>
                </a:ln>
                <a:solidFill>
                  <a:srgbClr val="4256A4"/>
                </a:solidFill>
                <a:effectLst/>
                <a:uLnTx/>
                <a:uFillTx/>
                <a:cs typeface="+mn-ea"/>
                <a:sym typeface="+mn-lt"/>
              </a:rPr>
              <a:t>公共健康影响显著</a:t>
            </a:r>
            <a:endParaRPr kumimoji="0" lang="zh-CN" altLang="zh-CN" sz="2400" b="0" i="0" u="none" strike="noStrike" kern="100" cap="none" spc="0" normalizeH="0" baseline="0" noProof="0" dirty="0">
              <a:ln>
                <a:noFill/>
              </a:ln>
              <a:solidFill>
                <a:srgbClr val="4256A4"/>
              </a:solidFill>
              <a:effectLst/>
              <a:uLnTx/>
              <a:uFillTx/>
              <a:cs typeface="+mn-ea"/>
              <a:sym typeface="+mn-lt"/>
            </a:endParaRPr>
          </a:p>
        </p:txBody>
      </p:sp>
      <p:sp>
        <p:nvSpPr>
          <p:cNvPr id="45" name="文本框 18"/>
          <p:cNvSpPr txBox="1"/>
          <p:nvPr/>
        </p:nvSpPr>
        <p:spPr>
          <a:xfrm>
            <a:off x="6401451" y="1518731"/>
            <a:ext cx="4634169" cy="2306955"/>
          </a:xfrm>
          <a:prstGeom prst="rect">
            <a:avLst/>
          </a:prstGeom>
          <a:noFill/>
          <a:ln w="19050">
            <a:noFill/>
            <a:prstDash val="dash"/>
          </a:ln>
        </p:spPr>
        <p:txBody>
          <a:bodyPr wrap="square">
            <a:spAutoFit/>
          </a:bodyPr>
          <a:lstStyle/>
          <a:p>
            <a:pPr marL="285750" indent="-285750" algn="l">
              <a:lnSpc>
                <a:spcPct val="150000"/>
              </a:lnSpc>
              <a:buFont typeface="Wingdings" panose="05000000000000000000" pitchFamily="2" charset="2"/>
              <a:buChar char="Ø"/>
            </a:pPr>
            <a:endParaRPr lang="zh-CN" altLang="en-US" sz="1600" b="1" dirty="0">
              <a:cs typeface="+mn-ea"/>
              <a:sym typeface="+mn-lt"/>
            </a:endParaRPr>
          </a:p>
          <a:p>
            <a:pPr marL="285750" indent="-285750" algn="l">
              <a:lnSpc>
                <a:spcPct val="150000"/>
              </a:lnSpc>
              <a:buFont typeface="Wingdings" panose="05000000000000000000" pitchFamily="2" charset="2"/>
              <a:buChar char="Ø"/>
            </a:pPr>
            <a:endParaRPr lang="zh-CN" altLang="en-US" sz="1600" b="1" dirty="0">
              <a:cs typeface="+mn-ea"/>
              <a:sym typeface="+mn-lt"/>
            </a:endParaRPr>
          </a:p>
          <a:p>
            <a:pPr marL="285750" indent="-285750" algn="l">
              <a:lnSpc>
                <a:spcPct val="150000"/>
              </a:lnSpc>
              <a:buFont typeface="Wingdings" panose="05000000000000000000" pitchFamily="2" charset="2"/>
              <a:buChar char="Ø"/>
            </a:pPr>
            <a:endParaRPr lang="zh-CN" altLang="en-US" sz="1600" b="1" dirty="0">
              <a:cs typeface="+mn-ea"/>
              <a:sym typeface="+mn-lt"/>
            </a:endParaRPr>
          </a:p>
          <a:p>
            <a:pPr marL="285750" indent="-285750" algn="l">
              <a:lnSpc>
                <a:spcPct val="150000"/>
              </a:lnSpc>
              <a:buFont typeface="Wingdings" panose="05000000000000000000" pitchFamily="2" charset="2"/>
              <a:buChar char="Ø"/>
            </a:pPr>
            <a:r>
              <a:rPr lang="zh-CN" altLang="en-US" sz="1600" b="1" dirty="0">
                <a:cs typeface="+mn-ea"/>
                <a:sym typeface="+mn-lt"/>
              </a:rPr>
              <a:t>目录内目前仅有亚叶酸钙类注射剂</a:t>
            </a:r>
            <a:r>
              <a:rPr lang="zh-CN" altLang="en-US" sz="1600" b="1" dirty="0">
                <a:solidFill>
                  <a:srgbClr val="FF0000"/>
                </a:solidFill>
                <a:cs typeface="+mn-ea"/>
                <a:sym typeface="+mn-lt"/>
              </a:rPr>
              <a:t>已有</a:t>
            </a:r>
            <a:r>
              <a:rPr lang="en-US" altLang="zh-CN" sz="1600" b="1" dirty="0">
                <a:solidFill>
                  <a:srgbClr val="FF0000"/>
                </a:solidFill>
                <a:cs typeface="+mn-ea"/>
                <a:sym typeface="+mn-lt"/>
              </a:rPr>
              <a:t>20</a:t>
            </a:r>
            <a:r>
              <a:rPr lang="zh-CN" altLang="en-US" sz="1600" b="1" dirty="0">
                <a:solidFill>
                  <a:srgbClr val="FF0000"/>
                </a:solidFill>
                <a:cs typeface="+mn-ea"/>
                <a:sym typeface="+mn-lt"/>
              </a:rPr>
              <a:t>年</a:t>
            </a:r>
            <a:r>
              <a:rPr lang="zh-CN" altLang="en-US" sz="1600" b="1" dirty="0">
                <a:cs typeface="+mn-ea"/>
                <a:sym typeface="+mn-lt"/>
              </a:rPr>
              <a:t>，</a:t>
            </a:r>
            <a:r>
              <a:rPr lang="zh-CN" altLang="en-US" sz="1600" b="1" dirty="0">
                <a:solidFill>
                  <a:srgbClr val="FF0000"/>
                </a:solidFill>
                <a:cs typeface="+mn-ea"/>
                <a:sym typeface="+mn-lt"/>
              </a:rPr>
              <a:t>亟需新一代左亚叶酸注射剂优化目录结构</a:t>
            </a:r>
            <a:r>
              <a:rPr lang="en-US" altLang="zh-CN" sz="1600" b="1" dirty="0">
                <a:solidFill>
                  <a:srgbClr val="FF0000"/>
                </a:solidFill>
                <a:cs typeface="+mn-ea"/>
                <a:sym typeface="+mn-lt"/>
              </a:rPr>
              <a:t>,</a:t>
            </a:r>
            <a:r>
              <a:rPr lang="zh-CN" altLang="en-US" sz="1600" b="1" dirty="0">
                <a:cs typeface="+mn-ea"/>
                <a:sym typeface="+mn-lt"/>
              </a:rPr>
              <a:t>进一步提高我国患者的用药可及性。</a:t>
            </a:r>
            <a:endParaRPr lang="en-US" altLang="zh-CN" sz="1600" b="1" dirty="0">
              <a:cs typeface="+mn-ea"/>
              <a:sym typeface="+mn-lt"/>
            </a:endParaRPr>
          </a:p>
        </p:txBody>
      </p:sp>
      <p:sp>
        <p:nvSpPr>
          <p:cNvPr id="46" name="五边形 2"/>
          <p:cNvSpPr/>
          <p:nvPr/>
        </p:nvSpPr>
        <p:spPr>
          <a:xfrm>
            <a:off x="6391275" y="1988185"/>
            <a:ext cx="4634230" cy="2012950"/>
          </a:xfrm>
          <a:prstGeom prst="homePlate">
            <a:avLst>
              <a:gd name="adj" fmla="val 0"/>
            </a:avLst>
          </a:prstGeom>
          <a:noFill/>
          <a:ln>
            <a:solidFill>
              <a:srgbClr val="4256A4"/>
            </a:solidFill>
          </a:ln>
          <a:effectLst>
            <a:outerShdw blurRad="57150" dist="19050" dir="5400000" algn="ctr" rotWithShape="0">
              <a:srgbClr val="000000">
                <a:alpha val="63000"/>
              </a:srgbClr>
            </a:outerShdw>
          </a:effectLst>
        </p:spPr>
        <p:txBody>
          <a:bodyPr rtlCol="0" anchor="ctr"/>
          <a:lstStyle/>
          <a:p>
            <a:pPr marL="0" marR="0" lvl="0" indent="0" algn="ctr" defTabSz="1219200" rtl="0" eaLnBrk="1" fontAlgn="auto" latinLnBrk="0" hangingPunct="1">
              <a:lnSpc>
                <a:spcPct val="100000"/>
              </a:lnSpc>
              <a:spcBef>
                <a:spcPts val="0"/>
              </a:spcBef>
              <a:spcAft>
                <a:spcPts val="0"/>
              </a:spcAft>
              <a:buClrTx/>
              <a:buSzTx/>
              <a:buFontTx/>
              <a:buNone/>
              <a:defRPr/>
            </a:pPr>
            <a:endParaRPr kumimoji="0" lang="zh-CN" altLang="zh-CN" sz="2400" b="0" i="0" u="none" strike="noStrike" kern="100" cap="none" spc="0" normalizeH="0" baseline="0" noProof="0" dirty="0">
              <a:ln>
                <a:noFill/>
              </a:ln>
              <a:solidFill>
                <a:prstClr val="white"/>
              </a:solidFill>
              <a:effectLst/>
              <a:uLnTx/>
              <a:uFillTx/>
              <a:cs typeface="+mn-ea"/>
              <a:sym typeface="+mn-lt"/>
            </a:endParaRPr>
          </a:p>
        </p:txBody>
      </p:sp>
      <p:sp>
        <p:nvSpPr>
          <p:cNvPr id="47" name="文本框 22"/>
          <p:cNvSpPr txBox="1"/>
          <p:nvPr/>
        </p:nvSpPr>
        <p:spPr>
          <a:xfrm>
            <a:off x="6391275" y="2110740"/>
            <a:ext cx="4511675" cy="460375"/>
          </a:xfrm>
          <a:prstGeom prst="rect">
            <a:avLst/>
          </a:prstGeom>
          <a:noFill/>
        </p:spPr>
        <p:txBody>
          <a:bodyPr wrap="square">
            <a:spAutoFit/>
          </a:bodyPr>
          <a:lstStyle/>
          <a:p>
            <a:pPr marL="0" marR="0" lvl="0" indent="0" algn="ctr" defTabSz="1219200" rtl="0" eaLnBrk="1" fontAlgn="auto" latinLnBrk="0" hangingPunct="1">
              <a:lnSpc>
                <a:spcPct val="100000"/>
              </a:lnSpc>
              <a:spcBef>
                <a:spcPts val="0"/>
              </a:spcBef>
              <a:spcAft>
                <a:spcPts val="0"/>
              </a:spcAft>
              <a:buClrTx/>
              <a:buSzTx/>
              <a:buFontTx/>
              <a:buNone/>
              <a:defRPr/>
            </a:pPr>
            <a:r>
              <a:rPr lang="zh-CN" altLang="zh-CN" sz="2400" b="1" dirty="0">
                <a:solidFill>
                  <a:srgbClr val="4256A4"/>
                </a:solidFill>
                <a:latin typeface="微软雅黑" panose="020B0503020204020204" pitchFamily="34" charset="-122"/>
                <a:ea typeface="微软雅黑" panose="020B0503020204020204" pitchFamily="34" charset="-122"/>
                <a:cs typeface="宋体" panose="02010600030101010101" pitchFamily="2" charset="-122"/>
                <a:sym typeface="+mn-ea"/>
              </a:rPr>
              <a:t>弥补目录</a:t>
            </a:r>
            <a:r>
              <a:rPr lang="zh-CN" altLang="en-US" sz="2400" b="1" dirty="0">
                <a:solidFill>
                  <a:srgbClr val="4256A4"/>
                </a:solidFill>
                <a:latin typeface="微软雅黑" panose="020B0503020204020204" pitchFamily="34" charset="-122"/>
                <a:ea typeface="微软雅黑" panose="020B0503020204020204" pitchFamily="34" charset="-122"/>
                <a:cs typeface="宋体" panose="02010600030101010101" pitchFamily="2" charset="-122"/>
                <a:sym typeface="+mn-ea"/>
              </a:rPr>
              <a:t>短板</a:t>
            </a:r>
            <a:endParaRPr kumimoji="0" lang="zh-CN" altLang="en-US" sz="24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endParaRPr>
          </a:p>
        </p:txBody>
      </p:sp>
      <p:sp>
        <p:nvSpPr>
          <p:cNvPr id="48" name="文本框 23"/>
          <p:cNvSpPr txBox="1"/>
          <p:nvPr/>
        </p:nvSpPr>
        <p:spPr>
          <a:xfrm>
            <a:off x="6412230" y="4195445"/>
            <a:ext cx="4613275" cy="2242820"/>
          </a:xfrm>
          <a:prstGeom prst="rect">
            <a:avLst/>
          </a:prstGeom>
          <a:noFill/>
          <a:ln w="19050">
            <a:noFill/>
            <a:prstDash val="dash"/>
          </a:ln>
        </p:spPr>
        <p:txBody>
          <a:bodyPr wrap="square">
            <a:noAutofit/>
          </a:bodyPr>
          <a:lstStyle/>
          <a:p>
            <a:pPr marL="285750" indent="-285750" algn="l">
              <a:lnSpc>
                <a:spcPct val="164000"/>
              </a:lnSpc>
              <a:buFont typeface="Wingdings" panose="05000000000000000000" pitchFamily="2" charset="2"/>
              <a:buChar char="Ø"/>
            </a:pPr>
            <a:endParaRPr lang="zh-CN" altLang="en-US" sz="1600" b="1" dirty="0">
              <a:solidFill>
                <a:schemeClr val="tx1"/>
              </a:solidFill>
              <a:cs typeface="+mn-ea"/>
              <a:sym typeface="+mn-lt"/>
            </a:endParaRPr>
          </a:p>
          <a:p>
            <a:pPr marL="285750" indent="-285750" algn="l">
              <a:lnSpc>
                <a:spcPct val="164000"/>
              </a:lnSpc>
              <a:buFont typeface="Wingdings" panose="05000000000000000000" pitchFamily="2" charset="2"/>
              <a:buChar char="Ø"/>
            </a:pPr>
            <a:endParaRPr lang="zh-CN" altLang="en-US" sz="1600" b="1" dirty="0">
              <a:solidFill>
                <a:schemeClr val="tx1"/>
              </a:solidFill>
              <a:cs typeface="+mn-ea"/>
              <a:sym typeface="+mn-lt"/>
            </a:endParaRPr>
          </a:p>
          <a:p>
            <a:pPr marL="285750" indent="-285750" algn="l">
              <a:lnSpc>
                <a:spcPct val="164000"/>
              </a:lnSpc>
              <a:buFont typeface="Wingdings" panose="05000000000000000000" pitchFamily="2" charset="2"/>
              <a:buChar char="Ø"/>
            </a:pPr>
            <a:r>
              <a:rPr lang="zh-CN" altLang="en-US" sz="1600" b="1" dirty="0">
                <a:solidFill>
                  <a:schemeClr val="tx1"/>
                </a:solidFill>
                <a:cs typeface="+mn-ea"/>
                <a:sym typeface="+mn-lt"/>
              </a:rPr>
              <a:t>适应症明确，不存在临床滥用；</a:t>
            </a:r>
            <a:endParaRPr lang="zh-CN" altLang="en-US" sz="1600" b="1" dirty="0">
              <a:solidFill>
                <a:schemeClr val="tx1"/>
              </a:solidFill>
              <a:cs typeface="+mn-ea"/>
              <a:sym typeface="+mn-lt"/>
            </a:endParaRPr>
          </a:p>
          <a:p>
            <a:pPr marL="285750" indent="-285750" algn="l">
              <a:lnSpc>
                <a:spcPct val="164000"/>
              </a:lnSpc>
              <a:buFont typeface="Wingdings" panose="05000000000000000000" pitchFamily="2" charset="2"/>
              <a:buChar char="Ø"/>
            </a:pPr>
            <a:r>
              <a:rPr lang="zh-CN" altLang="en-US" sz="1600" b="1" dirty="0">
                <a:solidFill>
                  <a:schemeClr val="tx1"/>
                </a:solidFill>
                <a:cs typeface="+mn-ea"/>
                <a:sym typeface="+mn-lt"/>
              </a:rPr>
              <a:t>用药剂量减少、毒副作用少，降低临床用药风险，配伍、输注更方便，缩短化疗用药时间。</a:t>
            </a:r>
            <a:endParaRPr lang="zh-CN" altLang="en-US" sz="1600" b="1" dirty="0">
              <a:solidFill>
                <a:schemeClr val="tx1"/>
              </a:solidFill>
              <a:cs typeface="+mn-ea"/>
              <a:sym typeface="+mn-lt"/>
            </a:endParaRPr>
          </a:p>
        </p:txBody>
      </p:sp>
      <p:sp>
        <p:nvSpPr>
          <p:cNvPr id="49" name="五边形 2"/>
          <p:cNvSpPr/>
          <p:nvPr/>
        </p:nvSpPr>
        <p:spPr>
          <a:xfrm>
            <a:off x="6401435" y="4205605"/>
            <a:ext cx="4624070" cy="2110740"/>
          </a:xfrm>
          <a:prstGeom prst="homePlate">
            <a:avLst>
              <a:gd name="adj" fmla="val 0"/>
            </a:avLst>
          </a:prstGeom>
          <a:noFill/>
          <a:ln>
            <a:solidFill>
              <a:srgbClr val="4256A4"/>
            </a:solidFill>
          </a:ln>
          <a:effectLst>
            <a:outerShdw blurRad="57150" dist="19050" dir="5400000" algn="ctr" rotWithShape="0">
              <a:srgbClr val="000000">
                <a:alpha val="63000"/>
              </a:srgbClr>
            </a:outerShdw>
          </a:effectLst>
        </p:spPr>
        <p:txBody>
          <a:bodyPr rtlCol="0" anchor="ctr"/>
          <a:lstStyle/>
          <a:p>
            <a:pPr marL="0" marR="0" lvl="0" indent="0" algn="ctr" defTabSz="1219200" rtl="0" eaLnBrk="1" fontAlgn="auto" latinLnBrk="0" hangingPunct="1">
              <a:lnSpc>
                <a:spcPct val="100000"/>
              </a:lnSpc>
              <a:spcBef>
                <a:spcPts val="0"/>
              </a:spcBef>
              <a:spcAft>
                <a:spcPts val="0"/>
              </a:spcAft>
              <a:buClrTx/>
              <a:buSzTx/>
              <a:buFontTx/>
              <a:buNone/>
              <a:defRPr/>
            </a:pPr>
            <a:endParaRPr kumimoji="0" lang="zh-CN" altLang="zh-CN" sz="2400" b="0" i="0" u="none" strike="noStrike" kern="100" cap="none" spc="0" normalizeH="0" baseline="0" noProof="0" dirty="0">
              <a:ln>
                <a:noFill/>
              </a:ln>
              <a:solidFill>
                <a:prstClr val="white"/>
              </a:solidFill>
              <a:effectLst/>
              <a:uLnTx/>
              <a:uFillTx/>
              <a:cs typeface="+mn-ea"/>
              <a:sym typeface="+mn-lt"/>
            </a:endParaRPr>
          </a:p>
        </p:txBody>
      </p:sp>
      <p:sp>
        <p:nvSpPr>
          <p:cNvPr id="50" name="文本框 30"/>
          <p:cNvSpPr txBox="1"/>
          <p:nvPr/>
        </p:nvSpPr>
        <p:spPr>
          <a:xfrm>
            <a:off x="7165242" y="4436448"/>
            <a:ext cx="2984590" cy="461665"/>
          </a:xfrm>
          <a:prstGeom prst="rect">
            <a:avLst/>
          </a:prstGeom>
          <a:noFill/>
        </p:spPr>
        <p:txBody>
          <a:bodyPr wrap="square">
            <a:spAutoFit/>
          </a:bodyPr>
          <a:lstStyle/>
          <a:p>
            <a:pPr marL="0" marR="0" lvl="0" indent="0" algn="ctr" defTabSz="1219200" rtl="0" eaLnBrk="1" fontAlgn="auto" latinLnBrk="0" hangingPunct="1">
              <a:lnSpc>
                <a:spcPct val="100000"/>
              </a:lnSpc>
              <a:spcBef>
                <a:spcPts val="0"/>
              </a:spcBef>
              <a:spcAft>
                <a:spcPts val="0"/>
              </a:spcAft>
              <a:buClrTx/>
              <a:buSzTx/>
              <a:buFontTx/>
              <a:buNone/>
              <a:defRPr/>
            </a:pPr>
            <a:r>
              <a:rPr kumimoji="0" lang="zh-CN" altLang="en-US" sz="2400" b="1" i="0" u="none" strike="noStrike" kern="100" cap="none" spc="0" normalizeH="0" baseline="0" noProof="0" dirty="0">
                <a:ln>
                  <a:noFill/>
                </a:ln>
                <a:solidFill>
                  <a:srgbClr val="4256A4"/>
                </a:solidFill>
                <a:effectLst/>
                <a:uLnTx/>
                <a:uFillTx/>
                <a:cs typeface="+mn-ea"/>
                <a:sym typeface="+mn-lt"/>
              </a:rPr>
              <a:t>降低临床管理难度</a:t>
            </a:r>
            <a:endParaRPr kumimoji="0" lang="zh-CN" altLang="en-US" sz="2400" b="1" i="0" u="none" strike="noStrike" kern="100" cap="none" spc="0" normalizeH="0" baseline="0" noProof="0" dirty="0">
              <a:ln>
                <a:noFill/>
              </a:ln>
              <a:solidFill>
                <a:srgbClr val="4256A4"/>
              </a:solidFill>
              <a:effectLst/>
              <a:uLnTx/>
              <a:uFillTx/>
              <a:cs typeface="+mn-ea"/>
              <a:sym typeface="+mn-lt"/>
            </a:endParaRPr>
          </a:p>
        </p:txBody>
      </p:sp>
      <p:sp>
        <p:nvSpPr>
          <p:cNvPr id="51" name="文本框 31"/>
          <p:cNvSpPr txBox="1"/>
          <p:nvPr/>
        </p:nvSpPr>
        <p:spPr>
          <a:xfrm>
            <a:off x="963011" y="4205569"/>
            <a:ext cx="4713116" cy="2232660"/>
          </a:xfrm>
          <a:prstGeom prst="rect">
            <a:avLst/>
          </a:prstGeom>
          <a:noFill/>
          <a:ln w="19050">
            <a:noFill/>
            <a:prstDash val="dash"/>
          </a:ln>
        </p:spPr>
        <p:txBody>
          <a:bodyPr wrap="square">
            <a:spAutoFit/>
          </a:bodyPr>
          <a:lstStyle/>
          <a:p>
            <a:pPr marL="285750" indent="-285750" algn="l">
              <a:lnSpc>
                <a:spcPct val="180000"/>
              </a:lnSpc>
              <a:buFont typeface="Wingdings" panose="05000000000000000000" pitchFamily="2" charset="2"/>
              <a:buChar char="Ø"/>
            </a:pPr>
            <a:endParaRPr lang="zh-CN" altLang="en-US" sz="1600" b="1" dirty="0">
              <a:cs typeface="+mn-ea"/>
              <a:sym typeface="+mn-lt"/>
            </a:endParaRPr>
          </a:p>
          <a:p>
            <a:pPr marL="285750" indent="-285750" algn="l">
              <a:lnSpc>
                <a:spcPct val="180000"/>
              </a:lnSpc>
              <a:buFont typeface="Wingdings" panose="05000000000000000000" pitchFamily="2" charset="2"/>
              <a:buChar char="Ø"/>
            </a:pPr>
            <a:endParaRPr lang="zh-CN" altLang="en-US" sz="1600" b="1" dirty="0">
              <a:cs typeface="+mn-ea"/>
              <a:sym typeface="+mn-lt"/>
            </a:endParaRPr>
          </a:p>
          <a:p>
            <a:pPr marL="285750" indent="-285750" algn="l">
              <a:lnSpc>
                <a:spcPct val="180000"/>
              </a:lnSpc>
              <a:buFont typeface="Wingdings" panose="05000000000000000000" pitchFamily="2" charset="2"/>
              <a:buChar char="Ø"/>
            </a:pPr>
            <a:r>
              <a:rPr lang="zh-CN" altLang="en-US" sz="1600" b="1" dirty="0">
                <a:cs typeface="+mn-ea"/>
                <a:sym typeface="+mn-lt"/>
              </a:rPr>
              <a:t>作为临床最基础的消化道化疗用药及</a:t>
            </a:r>
            <a:r>
              <a:rPr lang="en-US" altLang="zh-CN" sz="1600" b="1" dirty="0">
                <a:cs typeface="+mn-ea"/>
                <a:sym typeface="+mn-lt"/>
              </a:rPr>
              <a:t>MTX</a:t>
            </a:r>
            <a:r>
              <a:rPr lang="zh-CN" altLang="en-US" sz="1600" b="1" dirty="0">
                <a:cs typeface="+mn-ea"/>
                <a:sym typeface="+mn-lt"/>
              </a:rPr>
              <a:t>解毒剂的亚叶酸制剂，符合医保“保基本”原则。</a:t>
            </a:r>
            <a:endParaRPr lang="en-US" altLang="zh-CN" sz="1600" b="1" dirty="0">
              <a:cs typeface="+mn-ea"/>
              <a:sym typeface="+mn-lt"/>
            </a:endParaRPr>
          </a:p>
          <a:p>
            <a:pPr algn="l">
              <a:lnSpc>
                <a:spcPct val="150000"/>
              </a:lnSpc>
            </a:pPr>
            <a:endParaRPr lang="zh-CN" altLang="en-US" sz="1600" b="1" dirty="0">
              <a:solidFill>
                <a:srgbClr val="ED34A6"/>
              </a:solidFill>
              <a:cs typeface="+mn-ea"/>
              <a:sym typeface="+mn-lt"/>
            </a:endParaRPr>
          </a:p>
        </p:txBody>
      </p:sp>
      <p:sp>
        <p:nvSpPr>
          <p:cNvPr id="52" name="五边形 2"/>
          <p:cNvSpPr/>
          <p:nvPr/>
        </p:nvSpPr>
        <p:spPr>
          <a:xfrm>
            <a:off x="1018540" y="4205605"/>
            <a:ext cx="4522470" cy="2110740"/>
          </a:xfrm>
          <a:prstGeom prst="homePlate">
            <a:avLst>
              <a:gd name="adj" fmla="val 0"/>
            </a:avLst>
          </a:prstGeom>
          <a:noFill/>
          <a:ln>
            <a:solidFill>
              <a:srgbClr val="4256A4"/>
            </a:solidFill>
          </a:ln>
          <a:effectLst>
            <a:outerShdw blurRad="57150" dist="19050" dir="5400000" algn="ctr" rotWithShape="0">
              <a:srgbClr val="000000">
                <a:alpha val="63000"/>
              </a:srgbClr>
            </a:outerShdw>
          </a:effectLst>
        </p:spPr>
        <p:txBody>
          <a:bodyPr rtlCol="0" anchor="ctr"/>
          <a:lstStyle/>
          <a:p>
            <a:pPr marL="0" marR="0" lvl="0" indent="0" algn="ctr" defTabSz="1219200" rtl="0" eaLnBrk="1" fontAlgn="auto" latinLnBrk="0" hangingPunct="1">
              <a:lnSpc>
                <a:spcPct val="100000"/>
              </a:lnSpc>
              <a:spcBef>
                <a:spcPts val="0"/>
              </a:spcBef>
              <a:spcAft>
                <a:spcPts val="0"/>
              </a:spcAft>
              <a:buClrTx/>
              <a:buSzTx/>
              <a:buFontTx/>
              <a:buNone/>
              <a:defRPr/>
            </a:pPr>
            <a:endParaRPr kumimoji="0" lang="zh-CN" altLang="zh-CN" sz="2400" b="0" i="0" u="none" strike="noStrike" kern="100" cap="none" spc="0" normalizeH="0" baseline="0" noProof="0" dirty="0">
              <a:ln>
                <a:noFill/>
              </a:ln>
              <a:solidFill>
                <a:prstClr val="white"/>
              </a:solidFill>
              <a:effectLst/>
              <a:uLnTx/>
              <a:uFillTx/>
              <a:cs typeface="+mn-ea"/>
              <a:sym typeface="+mn-lt"/>
            </a:endParaRPr>
          </a:p>
        </p:txBody>
      </p:sp>
      <p:sp>
        <p:nvSpPr>
          <p:cNvPr id="53" name="文本框 33"/>
          <p:cNvSpPr txBox="1"/>
          <p:nvPr/>
        </p:nvSpPr>
        <p:spPr>
          <a:xfrm>
            <a:off x="1754933" y="4498871"/>
            <a:ext cx="3262896" cy="461665"/>
          </a:xfrm>
          <a:prstGeom prst="rect">
            <a:avLst/>
          </a:prstGeom>
          <a:noFill/>
        </p:spPr>
        <p:txBody>
          <a:bodyPr wrap="square">
            <a:spAutoFit/>
          </a:bodyPr>
          <a:lstStyle/>
          <a:p>
            <a:pPr marL="0" marR="0" lvl="0" indent="0" algn="ctr" defTabSz="1219200" rtl="0" eaLnBrk="1" fontAlgn="auto" latinLnBrk="0" hangingPunct="1">
              <a:lnSpc>
                <a:spcPct val="100000"/>
              </a:lnSpc>
              <a:spcBef>
                <a:spcPts val="0"/>
              </a:spcBef>
              <a:spcAft>
                <a:spcPts val="0"/>
              </a:spcAft>
              <a:buClrTx/>
              <a:buSzTx/>
              <a:buFontTx/>
              <a:buNone/>
              <a:defRPr/>
            </a:pPr>
            <a:r>
              <a:rPr kumimoji="0" lang="zh-CN" altLang="en-US" sz="2400" b="1" i="0" u="none" strike="noStrike" kern="100" cap="none" spc="0" normalizeH="0" baseline="0" noProof="0" dirty="0">
                <a:ln>
                  <a:noFill/>
                </a:ln>
                <a:solidFill>
                  <a:srgbClr val="4256A4"/>
                </a:solidFill>
                <a:effectLst/>
                <a:uLnTx/>
                <a:uFillTx/>
                <a:cs typeface="+mn-ea"/>
                <a:sym typeface="+mn-lt"/>
              </a:rPr>
              <a:t>符合</a:t>
            </a:r>
            <a:r>
              <a:rPr lang="zh-CN" altLang="en-US" sz="2400" b="1" kern="100" dirty="0">
                <a:solidFill>
                  <a:srgbClr val="4256A4"/>
                </a:solidFill>
                <a:cs typeface="+mn-ea"/>
                <a:sym typeface="+mn-lt"/>
              </a:rPr>
              <a:t>“保基本”</a:t>
            </a:r>
            <a:r>
              <a:rPr kumimoji="0" lang="zh-CN" altLang="en-US" sz="2400" b="1" i="0" u="none" strike="noStrike" kern="100" cap="none" spc="0" normalizeH="0" baseline="0" noProof="0" dirty="0">
                <a:ln>
                  <a:noFill/>
                </a:ln>
                <a:solidFill>
                  <a:srgbClr val="4256A4"/>
                </a:solidFill>
                <a:effectLst/>
                <a:uLnTx/>
                <a:uFillTx/>
                <a:cs typeface="+mn-ea"/>
                <a:sym typeface="+mn-lt"/>
              </a:rPr>
              <a:t>原则</a:t>
            </a:r>
            <a:endParaRPr kumimoji="0" lang="zh-CN" altLang="en-US" sz="2400" b="1" i="0" u="none" strike="noStrike" kern="100" cap="none" spc="0" normalizeH="0" baseline="0" noProof="0" dirty="0">
              <a:ln>
                <a:noFill/>
              </a:ln>
              <a:solidFill>
                <a:srgbClr val="4256A4"/>
              </a:solidFill>
              <a:effectLst/>
              <a:uLnTx/>
              <a:uFillTx/>
              <a:cs typeface="+mn-ea"/>
              <a:sym typeface="+mn-lt"/>
            </a:endParaRPr>
          </a:p>
        </p:txBody>
      </p:sp>
      <p:sp>
        <p:nvSpPr>
          <p:cNvPr id="54" name="文本框 2"/>
          <p:cNvSpPr txBox="1"/>
          <p:nvPr/>
        </p:nvSpPr>
        <p:spPr>
          <a:xfrm>
            <a:off x="1261110" y="612140"/>
            <a:ext cx="9773920" cy="457200"/>
          </a:xfrm>
          <a:prstGeom prst="rect">
            <a:avLst/>
          </a:prstGeom>
          <a:noFill/>
        </p:spPr>
        <p:txBody>
          <a:bodyPr wrap="square" rtlCol="0">
            <a:noAutofit/>
          </a:bodyPr>
          <a:p>
            <a:r>
              <a:rPr lang="zh-CN" altLang="en-US" sz="3200" b="1"/>
              <a:t>提供更优用药选择，提高患者生存率，改善生存质量</a:t>
            </a:r>
            <a:endParaRPr lang="zh-CN" altLang="en-US" sz="3200" b="1"/>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61" name=""/>
        <p:cNvGrpSpPr/>
        <p:nvPr/>
      </p:nvGrpSpPr>
      <p:grpSpPr>
        <a:xfrm>
          <a:off x="0" y="0"/>
          <a:ext cx="0" cy="0"/>
          <a:chOff x="0" y="0"/>
          <a:chExt cx="0" cy="0"/>
        </a:xfrm>
      </p:grpSpPr>
      <p:sp>
        <p:nvSpPr>
          <p:cNvPr id="62" name="矩形 18"/>
          <p:cNvSpPr/>
          <p:nvPr/>
        </p:nvSpPr>
        <p:spPr>
          <a:xfrm>
            <a:off x="3110204" y="3257313"/>
            <a:ext cx="719984" cy="719984"/>
          </a:xfrm>
          <a:prstGeom prst="rect">
            <a:avLst/>
          </a:prstGeom>
          <a:solidFill>
            <a:srgbClr val="ED34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800">
              <a:latin typeface="Arial" panose="020B0604020202020204" pitchFamily="34" charset="0"/>
              <a:ea typeface="微软雅黑" panose="020B0503020204020204" pitchFamily="34" charset="-122"/>
              <a:sym typeface="Arial" panose="020B0604020202020204" pitchFamily="34" charset="0"/>
            </a:endParaRPr>
          </a:p>
        </p:txBody>
      </p:sp>
      <p:sp>
        <p:nvSpPr>
          <p:cNvPr id="63" name="矩形 19"/>
          <p:cNvSpPr/>
          <p:nvPr/>
        </p:nvSpPr>
        <p:spPr>
          <a:xfrm>
            <a:off x="2823909" y="3775473"/>
            <a:ext cx="494212" cy="494212"/>
          </a:xfrm>
          <a:prstGeom prst="rect">
            <a:avLst/>
          </a:prstGeom>
          <a:solidFill>
            <a:schemeClr val="bg1">
              <a:lumMod val="8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800">
              <a:latin typeface="Arial" panose="020B0604020202020204" pitchFamily="34" charset="0"/>
              <a:ea typeface="微软雅黑" panose="020B0503020204020204" pitchFamily="34" charset="-122"/>
              <a:sym typeface="Arial" panose="020B0604020202020204" pitchFamily="34" charset="0"/>
            </a:endParaRPr>
          </a:p>
        </p:txBody>
      </p:sp>
      <p:sp>
        <p:nvSpPr>
          <p:cNvPr id="64" name="文本框 20"/>
          <p:cNvSpPr txBox="1"/>
          <p:nvPr/>
        </p:nvSpPr>
        <p:spPr>
          <a:xfrm>
            <a:off x="557476" y="2711788"/>
            <a:ext cx="2513540" cy="1015663"/>
          </a:xfrm>
          <a:prstGeom prst="rect">
            <a:avLst/>
          </a:prstGeom>
          <a:noFill/>
        </p:spPr>
        <p:txBody>
          <a:bodyPr wrap="square" rtlCol="0">
            <a:spAutoFit/>
          </a:bodyPr>
          <a:lstStyle/>
          <a:p>
            <a:pPr algn="dist"/>
            <a:r>
              <a:rPr kumimoji="1" lang="zh-CN" altLang="en-US" sz="6000" b="1" dirty="0">
                <a:solidFill>
                  <a:srgbClr val="4256A4"/>
                </a:solidFill>
                <a:latin typeface="Arial" panose="020B0604020202020204" pitchFamily="34" charset="0"/>
                <a:ea typeface="微软雅黑" panose="020B0503020204020204" pitchFamily="34" charset="-122"/>
                <a:sym typeface="Arial" panose="020B0604020202020204" pitchFamily="34" charset="0"/>
              </a:rPr>
              <a:t>目录</a:t>
            </a:r>
            <a:endParaRPr kumimoji="1" lang="zh-CN" altLang="en-US" sz="6000" b="1" dirty="0">
              <a:solidFill>
                <a:srgbClr val="4256A4"/>
              </a:solidFill>
              <a:latin typeface="Arial" panose="020B0604020202020204" pitchFamily="34" charset="0"/>
              <a:ea typeface="微软雅黑" panose="020B0503020204020204" pitchFamily="34" charset="-122"/>
              <a:sym typeface="Arial" panose="020B0604020202020204" pitchFamily="34" charset="0"/>
            </a:endParaRPr>
          </a:p>
        </p:txBody>
      </p:sp>
      <p:sp>
        <p:nvSpPr>
          <p:cNvPr id="65" name="文本框 21"/>
          <p:cNvSpPr txBox="1"/>
          <p:nvPr/>
        </p:nvSpPr>
        <p:spPr>
          <a:xfrm>
            <a:off x="629320" y="3684910"/>
            <a:ext cx="2441694" cy="584775"/>
          </a:xfrm>
          <a:prstGeom prst="rect">
            <a:avLst/>
          </a:prstGeom>
          <a:noFill/>
        </p:spPr>
        <p:txBody>
          <a:bodyPr wrap="none" rtlCol="0">
            <a:spAutoFit/>
          </a:bodyPr>
          <a:lstStyle/>
          <a:p>
            <a:r>
              <a:rPr kumimoji="1" lang="en-US" altLang="zh-CN" sz="3200" dirty="0">
                <a:solidFill>
                  <a:srgbClr val="4256A4"/>
                </a:solidFill>
                <a:latin typeface="Arial" panose="020B0604020202020204" pitchFamily="34" charset="0"/>
                <a:ea typeface="微软雅黑" panose="020B0503020204020204" pitchFamily="34" charset="-122"/>
                <a:sym typeface="Arial" panose="020B0604020202020204" pitchFamily="34" charset="0"/>
              </a:rPr>
              <a:t>CONTENTS</a:t>
            </a:r>
            <a:endParaRPr kumimoji="1" lang="zh-CN" altLang="en-US" sz="3200" dirty="0">
              <a:solidFill>
                <a:srgbClr val="4256A4"/>
              </a:solidFill>
              <a:latin typeface="Arial" panose="020B0604020202020204" pitchFamily="34" charset="0"/>
              <a:ea typeface="微软雅黑" panose="020B0503020204020204" pitchFamily="34" charset="-122"/>
              <a:sym typeface="Arial" panose="020B0604020202020204" pitchFamily="34" charset="0"/>
            </a:endParaRPr>
          </a:p>
        </p:txBody>
      </p:sp>
      <p:sp>
        <p:nvSpPr>
          <p:cNvPr id="66" name="矩形 22"/>
          <p:cNvSpPr/>
          <p:nvPr/>
        </p:nvSpPr>
        <p:spPr>
          <a:xfrm>
            <a:off x="3516683" y="4185117"/>
            <a:ext cx="169134" cy="16913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800">
              <a:latin typeface="Arial" panose="020B0604020202020204" pitchFamily="34" charset="0"/>
              <a:ea typeface="微软雅黑" panose="020B0503020204020204" pitchFamily="34" charset="-122"/>
              <a:sym typeface="Arial" panose="020B0604020202020204" pitchFamily="34" charset="0"/>
            </a:endParaRPr>
          </a:p>
        </p:txBody>
      </p:sp>
      <p:grpSp>
        <p:nvGrpSpPr>
          <p:cNvPr id="67" name="组合 4"/>
          <p:cNvGrpSpPr/>
          <p:nvPr>
            <p:custDataLst>
              <p:tags r:id="rId1"/>
            </p:custDataLst>
          </p:nvPr>
        </p:nvGrpSpPr>
        <p:grpSpPr>
          <a:xfrm>
            <a:off x="5454877" y="928557"/>
            <a:ext cx="3581881" cy="4776781"/>
            <a:chOff x="8619" y="1471"/>
            <a:chExt cx="5641" cy="7523"/>
          </a:xfrm>
        </p:grpSpPr>
        <p:grpSp>
          <p:nvGrpSpPr>
            <p:cNvPr id="68" name="组合 42"/>
            <p:cNvGrpSpPr/>
            <p:nvPr/>
          </p:nvGrpSpPr>
          <p:grpSpPr>
            <a:xfrm>
              <a:off x="8727" y="1471"/>
              <a:ext cx="5423" cy="919"/>
              <a:chOff x="4762717" y="882774"/>
              <a:chExt cx="3443381" cy="583550"/>
            </a:xfrm>
          </p:grpSpPr>
          <p:sp>
            <p:nvSpPr>
              <p:cNvPr id="69" name="Oval 6"/>
              <p:cNvSpPr>
                <a:spLocks noChangeArrowheads="1"/>
              </p:cNvSpPr>
              <p:nvPr>
                <p:custDataLst>
                  <p:tags r:id="rId2"/>
                </p:custDataLst>
              </p:nvPr>
            </p:nvSpPr>
            <p:spPr bwMode="auto">
              <a:xfrm>
                <a:off x="4762717" y="918723"/>
                <a:ext cx="496888" cy="495300"/>
              </a:xfrm>
              <a:prstGeom prst="ellipse">
                <a:avLst/>
              </a:prstGeom>
              <a:gradFill>
                <a:gsLst>
                  <a:gs pos="48000">
                    <a:schemeClr val="bg1">
                      <a:lumMod val="95000"/>
                      <a:alpha val="50000"/>
                    </a:schemeClr>
                  </a:gs>
                  <a:gs pos="0">
                    <a:schemeClr val="accent1">
                      <a:lumMod val="75000"/>
                    </a:schemeClr>
                  </a:gs>
                </a:gsLst>
                <a:lin ang="16200000" scaled="0"/>
              </a:gradFill>
              <a:ln w="12700">
                <a:noFill/>
                <a:rou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800" b="1" dirty="0" smtClean="0">
                    <a:ea typeface="微软雅黑" panose="020B0503020204020204" pitchFamily="34" charset="-122"/>
                    <a:sym typeface="Arial" panose="020B0604020202020204" pitchFamily="34" charset="0"/>
                  </a:rPr>
                  <a:t>1</a:t>
                </a:r>
                <a:endParaRPr lang="zh-CN" altLang="en-US" sz="1800" b="1" dirty="0">
                  <a:ea typeface="微软雅黑" panose="020B0503020204020204" pitchFamily="34" charset="-122"/>
                  <a:sym typeface="Arial" panose="020B0604020202020204" pitchFamily="34" charset="0"/>
                </a:endParaRPr>
              </a:p>
            </p:txBody>
          </p:sp>
          <p:sp>
            <p:nvSpPr>
              <p:cNvPr id="70" name="文本框 36"/>
              <p:cNvSpPr txBox="1"/>
              <p:nvPr>
                <p:custDataLst>
                  <p:tags r:id="rId3"/>
                </p:custDataLst>
              </p:nvPr>
            </p:nvSpPr>
            <p:spPr>
              <a:xfrm>
                <a:off x="5257627" y="882774"/>
                <a:ext cx="2948471" cy="583550"/>
              </a:xfrm>
              <a:prstGeom prst="rect">
                <a:avLst/>
              </a:prstGeom>
              <a:noFill/>
            </p:spPr>
            <p:txBody>
              <a:bodyPr wrap="square" rtlCol="0">
                <a:spAutoFit/>
              </a:bodyPr>
              <a:lstStyle/>
              <a:p>
                <a:r>
                  <a:rPr kumimoji="1" lang="zh-CN" altLang="en-US" sz="3200" b="1" dirty="0">
                    <a:solidFill>
                      <a:srgbClr val="4256A4"/>
                    </a:solidFill>
                    <a:latin typeface="Arial" panose="020B0604020202020204" pitchFamily="34" charset="0"/>
                    <a:ea typeface="微软雅黑" panose="020B0503020204020204" pitchFamily="34" charset="-122"/>
                    <a:sym typeface="Arial" panose="020B0604020202020204" pitchFamily="34" charset="0"/>
                  </a:rPr>
                  <a:t>药品基本信息</a:t>
                </a:r>
                <a:endParaRPr kumimoji="1" lang="zh-CN" altLang="en-US" sz="3200" b="1" dirty="0">
                  <a:solidFill>
                    <a:srgbClr val="4256A4"/>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71" name="组合 43"/>
            <p:cNvGrpSpPr/>
            <p:nvPr/>
          </p:nvGrpSpPr>
          <p:grpSpPr>
            <a:xfrm>
              <a:off x="8727" y="3101"/>
              <a:ext cx="5423" cy="919"/>
              <a:chOff x="4762717" y="1919189"/>
              <a:chExt cx="3443381" cy="583550"/>
            </a:xfrm>
          </p:grpSpPr>
          <p:sp>
            <p:nvSpPr>
              <p:cNvPr id="72" name="Oval 6"/>
              <p:cNvSpPr>
                <a:spLocks noChangeArrowheads="1"/>
              </p:cNvSpPr>
              <p:nvPr>
                <p:custDataLst>
                  <p:tags r:id="rId4"/>
                </p:custDataLst>
              </p:nvPr>
            </p:nvSpPr>
            <p:spPr bwMode="auto">
              <a:xfrm>
                <a:off x="4762717" y="1983174"/>
                <a:ext cx="496888" cy="495300"/>
              </a:xfrm>
              <a:prstGeom prst="ellipse">
                <a:avLst/>
              </a:prstGeom>
              <a:gradFill>
                <a:gsLst>
                  <a:gs pos="48000">
                    <a:schemeClr val="bg1">
                      <a:lumMod val="95000"/>
                      <a:alpha val="50000"/>
                    </a:schemeClr>
                  </a:gs>
                  <a:gs pos="0">
                    <a:schemeClr val="accent1">
                      <a:lumMod val="75000"/>
                    </a:schemeClr>
                  </a:gs>
                </a:gsLst>
                <a:lin ang="16200000" scaled="0"/>
              </a:gradFill>
              <a:ln w="12700">
                <a:noFill/>
                <a:rou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800" b="1" dirty="0" smtClean="0">
                    <a:ea typeface="微软雅黑" panose="020B0503020204020204" pitchFamily="34" charset="-122"/>
                    <a:sym typeface="Arial" panose="020B0604020202020204" pitchFamily="34" charset="0"/>
                  </a:rPr>
                  <a:t>2</a:t>
                </a:r>
                <a:endParaRPr lang="zh-CN" altLang="en-US" sz="1800" b="1" dirty="0">
                  <a:ea typeface="微软雅黑" panose="020B0503020204020204" pitchFamily="34" charset="-122"/>
                  <a:sym typeface="Arial" panose="020B0604020202020204" pitchFamily="34" charset="0"/>
                </a:endParaRPr>
              </a:p>
            </p:txBody>
          </p:sp>
          <p:sp>
            <p:nvSpPr>
              <p:cNvPr id="73" name="文本框 37"/>
              <p:cNvSpPr txBox="1"/>
              <p:nvPr>
                <p:custDataLst>
                  <p:tags r:id="rId5"/>
                </p:custDataLst>
              </p:nvPr>
            </p:nvSpPr>
            <p:spPr>
              <a:xfrm>
                <a:off x="5257627" y="1919189"/>
                <a:ext cx="2948471" cy="583550"/>
              </a:xfrm>
              <a:prstGeom prst="rect">
                <a:avLst/>
              </a:prstGeom>
              <a:noFill/>
            </p:spPr>
            <p:txBody>
              <a:bodyPr wrap="square" rtlCol="0">
                <a:spAutoFit/>
              </a:bodyPr>
              <a:lstStyle/>
              <a:p>
                <a:r>
                  <a:rPr kumimoji="1" lang="zh-CN" altLang="en-US" sz="3200" b="1" dirty="0">
                    <a:solidFill>
                      <a:srgbClr val="4256A4"/>
                    </a:solidFill>
                    <a:latin typeface="Arial" panose="020B0604020202020204" pitchFamily="34" charset="0"/>
                    <a:ea typeface="微软雅黑" panose="020B0503020204020204" pitchFamily="34" charset="-122"/>
                    <a:sym typeface="Arial" panose="020B0604020202020204" pitchFamily="34" charset="0"/>
                  </a:rPr>
                  <a:t>安全性</a:t>
                </a:r>
                <a:endParaRPr kumimoji="1" lang="zh-CN" altLang="en-US" sz="3200" b="1" dirty="0">
                  <a:solidFill>
                    <a:srgbClr val="4256A4"/>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74" name="组合 44"/>
            <p:cNvGrpSpPr/>
            <p:nvPr/>
          </p:nvGrpSpPr>
          <p:grpSpPr>
            <a:xfrm>
              <a:off x="8727" y="4765"/>
              <a:ext cx="5423" cy="919"/>
              <a:chOff x="4762717" y="3091394"/>
              <a:chExt cx="3443381" cy="583550"/>
            </a:xfrm>
          </p:grpSpPr>
          <p:sp>
            <p:nvSpPr>
              <p:cNvPr id="75" name="Oval 6"/>
              <p:cNvSpPr>
                <a:spLocks noChangeArrowheads="1"/>
              </p:cNvSpPr>
              <p:nvPr>
                <p:custDataLst>
                  <p:tags r:id="rId6"/>
                </p:custDataLst>
              </p:nvPr>
            </p:nvSpPr>
            <p:spPr bwMode="auto">
              <a:xfrm>
                <a:off x="4762717" y="3121220"/>
                <a:ext cx="496888" cy="495300"/>
              </a:xfrm>
              <a:prstGeom prst="ellipse">
                <a:avLst/>
              </a:prstGeom>
              <a:gradFill>
                <a:gsLst>
                  <a:gs pos="48000">
                    <a:schemeClr val="bg1">
                      <a:lumMod val="95000"/>
                      <a:alpha val="50000"/>
                    </a:schemeClr>
                  </a:gs>
                  <a:gs pos="0">
                    <a:schemeClr val="accent1">
                      <a:lumMod val="75000"/>
                    </a:schemeClr>
                  </a:gs>
                </a:gsLst>
                <a:lin ang="16200000" scaled="0"/>
              </a:gradFill>
              <a:ln w="12700">
                <a:noFill/>
                <a:rou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800" b="1" dirty="0" smtClean="0">
                    <a:ea typeface="微软雅黑" panose="020B0503020204020204" pitchFamily="34" charset="-122"/>
                    <a:sym typeface="Arial" panose="020B0604020202020204" pitchFamily="34" charset="0"/>
                  </a:rPr>
                  <a:t>3</a:t>
                </a:r>
                <a:endParaRPr lang="zh-CN" altLang="en-US" sz="1800" b="1" dirty="0">
                  <a:ea typeface="微软雅黑" panose="020B0503020204020204" pitchFamily="34" charset="-122"/>
                  <a:sym typeface="Arial" panose="020B0604020202020204" pitchFamily="34" charset="0"/>
                </a:endParaRPr>
              </a:p>
            </p:txBody>
          </p:sp>
          <p:sp>
            <p:nvSpPr>
              <p:cNvPr id="76" name="文本框 38"/>
              <p:cNvSpPr txBox="1"/>
              <p:nvPr>
                <p:custDataLst>
                  <p:tags r:id="rId7"/>
                </p:custDataLst>
              </p:nvPr>
            </p:nvSpPr>
            <p:spPr>
              <a:xfrm>
                <a:off x="5257627" y="3091394"/>
                <a:ext cx="2948471" cy="583550"/>
              </a:xfrm>
              <a:prstGeom prst="rect">
                <a:avLst/>
              </a:prstGeom>
              <a:noFill/>
            </p:spPr>
            <p:txBody>
              <a:bodyPr wrap="square" rtlCol="0">
                <a:spAutoFit/>
              </a:bodyPr>
              <a:lstStyle/>
              <a:p>
                <a:r>
                  <a:rPr kumimoji="1" lang="zh-CN" altLang="en-US" sz="3200" b="1" dirty="0">
                    <a:solidFill>
                      <a:srgbClr val="4256A4"/>
                    </a:solidFill>
                    <a:latin typeface="Arial" panose="020B0604020202020204" pitchFamily="34" charset="0"/>
                    <a:ea typeface="微软雅黑" panose="020B0503020204020204" pitchFamily="34" charset="-122"/>
                    <a:sym typeface="Arial" panose="020B0604020202020204" pitchFamily="34" charset="0"/>
                  </a:rPr>
                  <a:t>有效性</a:t>
                </a:r>
                <a:endParaRPr kumimoji="1" lang="zh-CN" altLang="en-US" sz="3200" b="1" dirty="0">
                  <a:solidFill>
                    <a:srgbClr val="4256A4"/>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77" name="组合 46"/>
            <p:cNvGrpSpPr/>
            <p:nvPr/>
          </p:nvGrpSpPr>
          <p:grpSpPr>
            <a:xfrm>
              <a:off x="8648" y="6365"/>
              <a:ext cx="5612" cy="913"/>
              <a:chOff x="4714456" y="5230392"/>
              <a:chExt cx="3428326" cy="579974"/>
            </a:xfrm>
          </p:grpSpPr>
          <p:sp>
            <p:nvSpPr>
              <p:cNvPr id="78" name="Oval 6"/>
              <p:cNvSpPr>
                <a:spLocks noChangeArrowheads="1"/>
              </p:cNvSpPr>
              <p:nvPr>
                <p:custDataLst>
                  <p:tags r:id="rId8"/>
                </p:custDataLst>
              </p:nvPr>
            </p:nvSpPr>
            <p:spPr bwMode="auto">
              <a:xfrm>
                <a:off x="4714456" y="5230392"/>
                <a:ext cx="496655" cy="485420"/>
              </a:xfrm>
              <a:prstGeom prst="ellipse">
                <a:avLst/>
              </a:prstGeom>
              <a:gradFill>
                <a:gsLst>
                  <a:gs pos="48000">
                    <a:schemeClr val="bg1">
                      <a:lumMod val="95000"/>
                      <a:alpha val="50000"/>
                    </a:schemeClr>
                  </a:gs>
                  <a:gs pos="0">
                    <a:schemeClr val="accent1">
                      <a:lumMod val="75000"/>
                    </a:schemeClr>
                  </a:gs>
                </a:gsLst>
                <a:lin ang="16200000" scaled="0"/>
              </a:gradFill>
              <a:ln w="12700">
                <a:noFill/>
                <a:rou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800" b="1" dirty="0" smtClean="0">
                    <a:ea typeface="微软雅黑" panose="020B0503020204020204" pitchFamily="34" charset="-122"/>
                    <a:sym typeface="Arial" panose="020B0604020202020204" pitchFamily="34" charset="0"/>
                  </a:rPr>
                  <a:t>4</a:t>
                </a:r>
                <a:endParaRPr lang="zh-CN" altLang="en-US" sz="1800" b="1" dirty="0">
                  <a:ea typeface="微软雅黑" panose="020B0503020204020204" pitchFamily="34" charset="-122"/>
                  <a:sym typeface="Arial" panose="020B0604020202020204" pitchFamily="34" charset="0"/>
                </a:endParaRPr>
              </a:p>
            </p:txBody>
          </p:sp>
          <p:sp>
            <p:nvSpPr>
              <p:cNvPr id="79" name="文本框 40"/>
              <p:cNvSpPr txBox="1"/>
              <p:nvPr>
                <p:custDataLst>
                  <p:tags r:id="rId9"/>
                </p:custDataLst>
              </p:nvPr>
            </p:nvSpPr>
            <p:spPr>
              <a:xfrm>
                <a:off x="5194006" y="5238536"/>
                <a:ext cx="2948776" cy="571830"/>
              </a:xfrm>
              <a:prstGeom prst="rect">
                <a:avLst/>
              </a:prstGeom>
              <a:noFill/>
            </p:spPr>
            <p:txBody>
              <a:bodyPr wrap="square" rtlCol="0">
                <a:noAutofit/>
              </a:bodyPr>
              <a:lstStyle/>
              <a:p>
                <a:r>
                  <a:rPr kumimoji="1" lang="zh-CN" altLang="en-US" sz="3200" b="1" dirty="0">
                    <a:solidFill>
                      <a:srgbClr val="4256A4"/>
                    </a:solidFill>
                    <a:latin typeface="Arial" panose="020B0604020202020204" pitchFamily="34" charset="0"/>
                    <a:ea typeface="微软雅黑" panose="020B0503020204020204" pitchFamily="34" charset="-122"/>
                    <a:sym typeface="Arial" panose="020B0604020202020204" pitchFamily="34" charset="0"/>
                  </a:rPr>
                  <a:t>创新性</a:t>
                </a:r>
                <a:endParaRPr kumimoji="1" lang="zh-CN" altLang="en-US" sz="3200" b="1" dirty="0">
                  <a:solidFill>
                    <a:srgbClr val="4256A4"/>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80" name="组合 47"/>
            <p:cNvGrpSpPr/>
            <p:nvPr/>
          </p:nvGrpSpPr>
          <p:grpSpPr>
            <a:xfrm>
              <a:off x="8619" y="7933"/>
              <a:ext cx="5636" cy="1061"/>
              <a:chOff x="4696888" y="6212316"/>
              <a:chExt cx="3442840" cy="673681"/>
            </a:xfrm>
          </p:grpSpPr>
          <p:sp>
            <p:nvSpPr>
              <p:cNvPr id="81" name="Oval 6"/>
              <p:cNvSpPr>
                <a:spLocks noChangeArrowheads="1"/>
              </p:cNvSpPr>
              <p:nvPr>
                <p:custDataLst>
                  <p:tags r:id="rId10"/>
                </p:custDataLst>
              </p:nvPr>
            </p:nvSpPr>
            <p:spPr bwMode="auto">
              <a:xfrm>
                <a:off x="4696888" y="6229313"/>
                <a:ext cx="496888" cy="495300"/>
              </a:xfrm>
              <a:prstGeom prst="ellipse">
                <a:avLst/>
              </a:prstGeom>
              <a:gradFill>
                <a:gsLst>
                  <a:gs pos="48000">
                    <a:schemeClr val="bg1">
                      <a:lumMod val="95000"/>
                      <a:alpha val="50000"/>
                    </a:schemeClr>
                  </a:gs>
                  <a:gs pos="0">
                    <a:schemeClr val="accent1">
                      <a:lumMod val="75000"/>
                    </a:schemeClr>
                  </a:gs>
                </a:gsLst>
                <a:lin ang="16200000" scaled="0"/>
              </a:gradFill>
              <a:ln w="12700">
                <a:noFill/>
                <a:rou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800" b="1" dirty="0" smtClean="0">
                    <a:ea typeface="微软雅黑" panose="020B0503020204020204" pitchFamily="34" charset="-122"/>
                    <a:sym typeface="Arial" panose="020B0604020202020204" pitchFamily="34" charset="0"/>
                  </a:rPr>
                  <a:t>5</a:t>
                </a:r>
                <a:endParaRPr lang="zh-CN" altLang="en-US" sz="1800" b="1" dirty="0">
                  <a:ea typeface="微软雅黑" panose="020B0503020204020204" pitchFamily="34" charset="-122"/>
                  <a:sym typeface="Arial" panose="020B0604020202020204" pitchFamily="34" charset="0"/>
                </a:endParaRPr>
              </a:p>
            </p:txBody>
          </p:sp>
          <p:sp>
            <p:nvSpPr>
              <p:cNvPr id="82" name="文本框 41"/>
              <p:cNvSpPr txBox="1"/>
              <p:nvPr>
                <p:custDataLst>
                  <p:tags r:id="rId11"/>
                </p:custDataLst>
              </p:nvPr>
            </p:nvSpPr>
            <p:spPr>
              <a:xfrm>
                <a:off x="5191561" y="6212316"/>
                <a:ext cx="2948167" cy="673681"/>
              </a:xfrm>
              <a:prstGeom prst="rect">
                <a:avLst/>
              </a:prstGeom>
              <a:noFill/>
            </p:spPr>
            <p:txBody>
              <a:bodyPr wrap="square" rtlCol="0">
                <a:noAutofit/>
              </a:bodyPr>
              <a:lstStyle/>
              <a:p>
                <a:r>
                  <a:rPr kumimoji="1" lang="zh-CN" altLang="en-US" sz="3200" b="1" dirty="0">
                    <a:solidFill>
                      <a:srgbClr val="4256A4"/>
                    </a:solidFill>
                    <a:latin typeface="Arial" panose="020B0604020202020204" pitchFamily="34" charset="0"/>
                    <a:ea typeface="微软雅黑" panose="020B0503020204020204" pitchFamily="34" charset="-122"/>
                    <a:sym typeface="Arial" panose="020B0604020202020204" pitchFamily="34" charset="0"/>
                  </a:rPr>
                  <a:t>公平性</a:t>
                </a:r>
                <a:endParaRPr kumimoji="1" lang="zh-CN" altLang="en-US" sz="3200" b="1" dirty="0">
                  <a:solidFill>
                    <a:srgbClr val="4256A4"/>
                  </a:solidFill>
                  <a:latin typeface="Arial" panose="020B0604020202020204" pitchFamily="34" charset="0"/>
                  <a:ea typeface="微软雅黑" panose="020B0503020204020204" pitchFamily="34" charset="-122"/>
                  <a:sym typeface="Arial" panose="020B0604020202020204" pitchFamily="34" charset="0"/>
                </a:endParaRPr>
              </a:p>
              <a:p>
                <a:endParaRPr kumimoji="1" lang="zh-CN" altLang="en-US" sz="3200" b="1" dirty="0">
                  <a:solidFill>
                    <a:srgbClr val="4256A4"/>
                  </a:solidFill>
                  <a:latin typeface="Arial" panose="020B0604020202020204" pitchFamily="34" charset="0"/>
                  <a:ea typeface="微软雅黑" panose="020B0503020204020204" pitchFamily="34" charset="-122"/>
                  <a:sym typeface="Arial" panose="020B0604020202020204" pitchFamily="34" charset="0"/>
                </a:endParaRPr>
              </a:p>
            </p:txBody>
          </p:sp>
        </p:gr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83" name=""/>
        <p:cNvGrpSpPr/>
        <p:nvPr/>
      </p:nvGrpSpPr>
      <p:grpSpPr>
        <a:xfrm>
          <a:off x="0" y="0"/>
          <a:ext cx="0" cy="0"/>
          <a:chOff x="0" y="0"/>
          <a:chExt cx="0" cy="0"/>
        </a:xfrm>
      </p:grpSpPr>
      <p:sp>
        <p:nvSpPr>
          <p:cNvPr id="84" name="矩形 1"/>
          <p:cNvSpPr/>
          <p:nvPr/>
        </p:nvSpPr>
        <p:spPr>
          <a:xfrm>
            <a:off x="-137159" y="0"/>
            <a:ext cx="557784" cy="2532888"/>
          </a:xfrm>
          <a:prstGeom prst="rect">
            <a:avLst/>
          </a:prstGeom>
          <a:solidFill>
            <a:srgbClr val="10B9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kumimoji="1" lang="zh-CN" altLang="en-US" sz="2400" b="1" dirty="0">
                <a:solidFill>
                  <a:schemeClr val="bg1"/>
                </a:solidFill>
                <a:latin typeface="Arial" panose="020B0604020202020204" pitchFamily="34" charset="0"/>
                <a:ea typeface="微软雅黑" panose="020B0503020204020204" pitchFamily="34" charset="-122"/>
                <a:sym typeface="Arial" panose="020B0604020202020204" pitchFamily="34" charset="0"/>
              </a:rPr>
              <a:t>药品基本信息</a:t>
            </a:r>
            <a:endParaRPr kumimoji="1" lang="zh-CN" altLang="en-US" sz="24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pic>
        <p:nvPicPr>
          <p:cNvPr id="85" name="图片 5"/>
          <p:cNvPicPr>
            <a:picLocks noChangeAspect="1"/>
          </p:cNvPicPr>
          <p:nvPr/>
        </p:nvPicPr>
        <p:blipFill>
          <a:blip r:embed="rId1"/>
          <a:stretch>
            <a:fillRect/>
          </a:stretch>
        </p:blipFill>
        <p:spPr>
          <a:xfrm>
            <a:off x="420626" y="113905"/>
            <a:ext cx="698537" cy="609631"/>
          </a:xfrm>
          <a:prstGeom prst="rect">
            <a:avLst/>
          </a:prstGeom>
        </p:spPr>
      </p:pic>
      <p:sp>
        <p:nvSpPr>
          <p:cNvPr id="86" name="矩形 4"/>
          <p:cNvSpPr/>
          <p:nvPr/>
        </p:nvSpPr>
        <p:spPr>
          <a:xfrm>
            <a:off x="8084185" y="113665"/>
            <a:ext cx="3729990" cy="6354445"/>
          </a:xfrm>
          <a:prstGeom prst="rect">
            <a:avLst/>
          </a:prstGeom>
          <a:solidFill>
            <a:schemeClr val="bg1"/>
          </a:solidFill>
          <a:ln w="12700">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FFFFFF"/>
              </a:solidFill>
              <a:latin typeface="Calibri" panose="020F0502020204030204"/>
              <a:ea typeface="宋体" panose="02010600030101010101" pitchFamily="2" charset="-122"/>
            </a:endParaRPr>
          </a:p>
        </p:txBody>
      </p:sp>
      <p:sp>
        <p:nvSpPr>
          <p:cNvPr id="87" name="文本框 16"/>
          <p:cNvSpPr txBox="1"/>
          <p:nvPr/>
        </p:nvSpPr>
        <p:spPr>
          <a:xfrm>
            <a:off x="8086145" y="381804"/>
            <a:ext cx="3747357" cy="645160"/>
          </a:xfrm>
          <a:prstGeom prst="rect">
            <a:avLst/>
          </a:prstGeom>
          <a:noFill/>
        </p:spPr>
        <p:txBody>
          <a:bodyPr wrap="square">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参照药品建议：</a:t>
            </a:r>
            <a:endParaRPr kumimoji="0" lang="zh-CN" altLang="en-US"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lang="zh-CN" altLang="en-US" b="1" dirty="0">
                <a:solidFill>
                  <a:schemeClr val="tx1"/>
                </a:solidFill>
                <a:latin typeface="Arial" panose="020B0604020202020204" pitchFamily="34" charset="0"/>
                <a:ea typeface="微软雅黑" panose="020B0503020204020204" pitchFamily="34" charset="-122"/>
                <a:sym typeface="Arial" panose="020B0604020202020204" pitchFamily="34" charset="0"/>
              </a:rPr>
              <a:t>亚叶酸钙氯化钠注射液</a:t>
            </a:r>
            <a:endParaRPr kumimoji="0" lang="zh-CN" altLang="en-US" b="1" i="0" strike="noStrike" kern="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88" name="文本框 18"/>
          <p:cNvSpPr txBox="1"/>
          <p:nvPr/>
        </p:nvSpPr>
        <p:spPr>
          <a:xfrm>
            <a:off x="8196580" y="969645"/>
            <a:ext cx="3565525" cy="5064125"/>
          </a:xfrm>
          <a:prstGeom prst="rect">
            <a:avLst/>
          </a:prstGeom>
          <a:noFill/>
        </p:spPr>
        <p:txBody>
          <a:bodyPr wrap="square">
            <a:noAutofit/>
          </a:bodyPr>
          <a:p>
            <a:pPr latinLnBrk="1">
              <a:lnSpc>
                <a:spcPct val="190000"/>
              </a:lnSpc>
            </a:pPr>
            <a:r>
              <a:rPr lang="zh-CN" altLang="en-US" sz="1600" b="1" dirty="0">
                <a:latin typeface="Arial" panose="020B0604020202020204" pitchFamily="34" charset="0"/>
                <a:ea typeface="微软雅黑" panose="020B0503020204020204" pitchFamily="34" charset="-122"/>
                <a:sym typeface="Arial" panose="020B0604020202020204" pitchFamily="34" charset="0"/>
              </a:rPr>
              <a:t>参照品选择理由：</a:t>
            </a:r>
            <a:endParaRPr lang="en-US" altLang="zh-CN" sz="1600" b="1" dirty="0">
              <a:latin typeface="Arial" panose="020B0604020202020204" pitchFamily="34" charset="0"/>
              <a:ea typeface="微软雅黑" panose="020B0503020204020204" pitchFamily="34" charset="-122"/>
              <a:sym typeface="Arial" panose="020B0604020202020204" pitchFamily="34" charset="0"/>
            </a:endParaRPr>
          </a:p>
          <a:p>
            <a:pPr latinLnBrk="1">
              <a:lnSpc>
                <a:spcPct val="190000"/>
              </a:lnSpc>
            </a:pPr>
            <a:r>
              <a:rPr lang="en-US" altLang="zh-CN" sz="1600" dirty="0">
                <a:solidFill>
                  <a:schemeClr val="tx2"/>
                </a:solidFill>
                <a:latin typeface="Arial" panose="020B0604020202020204" pitchFamily="34" charset="0"/>
                <a:ea typeface="微软雅黑" panose="020B0503020204020204" pitchFamily="34" charset="-122"/>
                <a:sym typeface="Arial" panose="020B0604020202020204" pitchFamily="34" charset="0"/>
              </a:rPr>
              <a:t>1.</a:t>
            </a:r>
            <a:r>
              <a:rPr lang="zh-CN" altLang="en-US" sz="1600" dirty="0">
                <a:solidFill>
                  <a:schemeClr val="tx2"/>
                </a:solidFill>
                <a:latin typeface="Arial" panose="020B0604020202020204" pitchFamily="34" charset="0"/>
                <a:ea typeface="微软雅黑" panose="020B0503020204020204" pitchFamily="34" charset="-122"/>
                <a:sym typeface="Arial" panose="020B0604020202020204" pitchFamily="34" charset="0"/>
              </a:rPr>
              <a:t>两者适应症一致</a:t>
            </a:r>
            <a:endParaRPr lang="en-US" altLang="zh-CN" sz="1600" dirty="0">
              <a:solidFill>
                <a:schemeClr val="tx2"/>
              </a:solidFill>
              <a:latin typeface="Arial" panose="020B0604020202020204" pitchFamily="34" charset="0"/>
              <a:ea typeface="微软雅黑" panose="020B0503020204020204" pitchFamily="34" charset="-122"/>
              <a:sym typeface="Arial" panose="020B0604020202020204" pitchFamily="34" charset="0"/>
            </a:endParaRPr>
          </a:p>
          <a:p>
            <a:pPr latinLnBrk="1">
              <a:lnSpc>
                <a:spcPct val="190000"/>
              </a:lnSpc>
            </a:pPr>
            <a:r>
              <a:rPr lang="en-US" altLang="zh-CN" sz="1600" dirty="0">
                <a:solidFill>
                  <a:schemeClr val="tx2"/>
                </a:solidFill>
                <a:latin typeface="Arial" panose="020B0604020202020204" pitchFamily="34" charset="0"/>
                <a:ea typeface="微软雅黑" panose="020B0503020204020204" pitchFamily="34" charset="-122"/>
                <a:sym typeface="Arial" panose="020B0604020202020204" pitchFamily="34" charset="0"/>
              </a:rPr>
              <a:t>2.</a:t>
            </a:r>
            <a:r>
              <a:rPr lang="zh-CN" altLang="en-US" sz="1600" dirty="0">
                <a:solidFill>
                  <a:schemeClr val="tx1"/>
                </a:solidFill>
                <a:latin typeface="Arial" panose="020B0604020202020204" pitchFamily="34" charset="0"/>
                <a:ea typeface="微软雅黑" panose="020B0503020204020204" pitchFamily="34" charset="-122"/>
                <a:sym typeface="Arial" panose="020B0604020202020204" pitchFamily="34" charset="0"/>
              </a:rPr>
              <a:t>国家医保目录已收录亚叶酸钙氯化钠注射剂，甲类药品</a:t>
            </a:r>
            <a:endParaRPr lang="en-US" altLang="zh-CN" sz="1600"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a:p>
            <a:pPr latinLnBrk="1">
              <a:lnSpc>
                <a:spcPct val="190000"/>
              </a:lnSpc>
            </a:pPr>
            <a:r>
              <a:rPr lang="en-US" altLang="zh-CN" sz="1600" dirty="0">
                <a:latin typeface="Arial" panose="020B0604020202020204" pitchFamily="34" charset="0"/>
                <a:ea typeface="微软雅黑" panose="020B0503020204020204" pitchFamily="34" charset="-122"/>
                <a:sym typeface="Arial" panose="020B0604020202020204" pitchFamily="34" charset="0"/>
              </a:rPr>
              <a:t>3.</a:t>
            </a:r>
            <a:r>
              <a:rPr lang="zh-CN" altLang="en-US" sz="16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亚叶酸钙氯化钠注射液同属亚叶酸钙类增效剂，《</a:t>
            </a:r>
            <a:r>
              <a:rPr lang="en-US" altLang="zh-CN" sz="16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2024</a:t>
            </a:r>
            <a:r>
              <a:rPr lang="zh-CN" altLang="en-US" sz="16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中国临床肿瘤学会</a:t>
            </a:r>
            <a:r>
              <a:rPr lang="en-US" altLang="zh-CN" sz="16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CSCO</a:t>
            </a:r>
            <a:r>
              <a:rPr lang="zh-CN" altLang="en-US" sz="16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结直肠癌诊疗指南》：</a:t>
            </a:r>
            <a:r>
              <a:rPr lang="en-US" altLang="zh-CN" sz="16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FOLFOX</a:t>
            </a:r>
            <a:r>
              <a:rPr lang="zh-CN" altLang="en-US" sz="16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16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FOLFIRI</a:t>
            </a:r>
            <a:r>
              <a:rPr lang="zh-CN" altLang="en-US" sz="16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等经典方案</a:t>
            </a:r>
            <a:endParaRPr lang="zh-CN" altLang="en-US" sz="16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endParaRPr>
          </a:p>
          <a:p>
            <a:pPr indent="0" algn="just">
              <a:lnSpc>
                <a:spcPct val="190000"/>
              </a:lnSpc>
              <a:spcAft>
                <a:spcPts val="600"/>
              </a:spcAft>
              <a:buFont typeface="+mj-ea"/>
              <a:buNone/>
              <a:defRPr/>
            </a:pPr>
            <a:r>
              <a:rPr lang="zh-CN" altLang="en-US" sz="16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推荐一线用药</a:t>
            </a:r>
            <a:endParaRPr lang="zh-CN" altLang="en-US" sz="16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89" name="文本框 15"/>
          <p:cNvSpPr txBox="1"/>
          <p:nvPr/>
        </p:nvSpPr>
        <p:spPr>
          <a:xfrm>
            <a:off x="8084185" y="6626860"/>
            <a:ext cx="2649220" cy="231140"/>
          </a:xfrm>
          <a:prstGeom prst="rect">
            <a:avLst/>
          </a:prstGeom>
          <a:noFill/>
        </p:spPr>
        <p:txBody>
          <a:bodyPr wrap="square">
            <a:spAutoFit/>
          </a:bodyPr>
          <a:p>
            <a:pPr>
              <a:lnSpc>
                <a:spcPct val="114000"/>
              </a:lnSpc>
            </a:pPr>
            <a:r>
              <a:rPr lang="en-US" altLang="zh-CN" sz="800" dirty="0">
                <a:latin typeface="Arial" panose="020B0604020202020204" pitchFamily="34" charset="0"/>
                <a:ea typeface="微软雅黑" panose="020B0503020204020204" pitchFamily="34" charset="-122"/>
                <a:cs typeface="+mn-ea"/>
                <a:sym typeface="Arial" panose="020B0604020202020204" pitchFamily="34" charset="0"/>
              </a:rPr>
              <a:t>[1] </a:t>
            </a:r>
            <a:r>
              <a:rPr lang="zh-CN" altLang="en-US" sz="800" dirty="0">
                <a:latin typeface="Arial" panose="020B0604020202020204" pitchFamily="34" charset="0"/>
                <a:ea typeface="微软雅黑" panose="020B0503020204020204" pitchFamily="34" charset="-122"/>
                <a:cs typeface="+mn-ea"/>
                <a:sym typeface="Arial" panose="020B0604020202020204" pitchFamily="34" charset="0"/>
              </a:rPr>
              <a:t>米内网</a:t>
            </a:r>
            <a:endParaRPr lang="en-US" altLang="zh-CN"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0" name="矩形 3"/>
          <p:cNvSpPr/>
          <p:nvPr/>
        </p:nvSpPr>
        <p:spPr>
          <a:xfrm>
            <a:off x="1194435" y="113665"/>
            <a:ext cx="6797040" cy="6354445"/>
          </a:xfrm>
          <a:prstGeom prst="rect">
            <a:avLst/>
          </a:prstGeom>
          <a:solidFill>
            <a:schemeClr val="bg1"/>
          </a:solidFill>
          <a:ln w="12700">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FFFFFF"/>
              </a:solidFill>
              <a:latin typeface="Calibri" panose="020F0502020204030204"/>
              <a:ea typeface="宋体" panose="02010600030101010101" pitchFamily="2" charset="-122"/>
            </a:endParaRPr>
          </a:p>
        </p:txBody>
      </p:sp>
      <p:graphicFrame>
        <p:nvGraphicFramePr>
          <p:cNvPr id="91" name="表格 4"/>
          <p:cNvGraphicFramePr/>
          <p:nvPr/>
        </p:nvGraphicFramePr>
        <p:xfrm>
          <a:off x="1116965" y="115570"/>
          <a:ext cx="6874510" cy="6655435"/>
        </p:xfrm>
        <a:graphic>
          <a:graphicData uri="http://schemas.openxmlformats.org/drawingml/2006/table">
            <a:tbl>
              <a:tblPr firstRow="1" bandRow="1">
                <a:tableStyleId>{5C22544A-7EE6-4342-B048-85BDC9FD1C3A}</a:tableStyleId>
              </a:tblPr>
              <a:tblGrid>
                <a:gridCol w="1891030"/>
                <a:gridCol w="1611630"/>
                <a:gridCol w="1924685"/>
                <a:gridCol w="1447165"/>
              </a:tblGrid>
              <a:tr h="716280">
                <a:tc>
                  <a:txBody>
                    <a:bodyPr/>
                    <a:p>
                      <a:pPr algn="ctr">
                        <a:lnSpc>
                          <a:spcPct val="120000"/>
                        </a:lnSpc>
                        <a:spcBef>
                          <a:spcPts val="0"/>
                        </a:spcBef>
                        <a:spcAft>
                          <a:spcPts val="0"/>
                        </a:spcAft>
                      </a:pPr>
                      <a:r>
                        <a:rPr kumimoji="0" lang="zh-CN" altLang="zh-CN" sz="1400" b="1" i="0" u="none" strike="noStrike" kern="1200" cap="none" spc="12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通用名</a:t>
                      </a:r>
                      <a:endParaRPr kumimoji="0" lang="zh-CN" altLang="zh-CN" sz="1400" b="1" i="0" u="none" strike="noStrike" kern="1200" cap="none" spc="12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a:txBody>
                  <a:tcPr marL="177800" marR="177800" marT="107950" marB="107950" anchor="ctr">
                    <a:lnB w="12700" cap="flat" cmpd="sng" algn="ctr">
                      <a:solidFill>
                        <a:schemeClr val="bg1"/>
                      </a:solidFill>
                      <a:prstDash val="sysDash"/>
                      <a:round/>
                      <a:headEnd type="none" w="med" len="med"/>
                      <a:tailEnd type="none" w="med" len="med"/>
                    </a:lnB>
                    <a:solidFill>
                      <a:srgbClr val="FCE7E7"/>
                    </a:solidFill>
                  </a:tcPr>
                </a:tc>
                <a:tc gridSpan="3">
                  <a:txBody>
                    <a:bodyPr/>
                    <a:p>
                      <a:pPr algn="ctr">
                        <a:lnSpc>
                          <a:spcPct val="120000"/>
                        </a:lnSpc>
                        <a:spcBef>
                          <a:spcPts val="0"/>
                        </a:spcBef>
                        <a:spcAft>
                          <a:spcPts val="0"/>
                        </a:spcAft>
                      </a:pPr>
                      <a:r>
                        <a:rPr kumimoji="0" lang="zh-CN" altLang="zh-CN" sz="2400" b="1" i="0" u="none" strike="noStrike" kern="0" cap="none" spc="12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宋体" panose="02010600030101010101" pitchFamily="2" charset="-122"/>
                        </a:rPr>
                        <a:t>左亚叶酸注射液</a:t>
                      </a:r>
                      <a:endParaRPr kumimoji="0" lang="en-US" altLang="zh-CN" sz="1400" b="1" i="0" u="none" strike="noStrike" kern="0" cap="none" spc="12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宋体" panose="02010600030101010101" pitchFamily="2" charset="-122"/>
                      </a:endParaRPr>
                    </a:p>
                  </a:txBody>
                  <a:tcPr marL="177800" marR="177800" marT="107950" marB="107950" anchor="ctr">
                    <a:lnB w="6350" cap="flat" cmpd="sng" algn="ctr">
                      <a:solidFill>
                        <a:schemeClr val="bg1">
                          <a:lumMod val="85000"/>
                        </a:schemeClr>
                      </a:solidFill>
                      <a:prstDash val="sysDash"/>
                      <a:round/>
                      <a:headEnd type="none" w="med" len="med"/>
                      <a:tailEnd type="none" w="med" len="med"/>
                    </a:lnB>
                    <a:solidFill>
                      <a:schemeClr val="bg1"/>
                    </a:solidFill>
                  </a:tcPr>
                </a:tc>
                <a:tc hMerge="1">
                  <a:tcPr/>
                </a:tc>
                <a:tc hMerge="1">
                  <a:tcPr/>
                </a:tc>
              </a:tr>
              <a:tr h="506095">
                <a:tc>
                  <a:txBody>
                    <a:bodyPr/>
                    <a:p>
                      <a:pPr algn="ctr">
                        <a:lnSpc>
                          <a:spcPct val="120000"/>
                        </a:lnSpc>
                        <a:spcBef>
                          <a:spcPts val="0"/>
                        </a:spcBef>
                        <a:spcAft>
                          <a:spcPts val="0"/>
                        </a:spcAft>
                        <a:buNone/>
                      </a:pPr>
                      <a:r>
                        <a:rPr lang="zh-CN" altLang="zh-CN" sz="1400" b="1" spc="120" noProof="0" dirty="0">
                          <a:ln>
                            <a:noFill/>
                          </a:ln>
                          <a:solidFill>
                            <a:schemeClr val="tx2"/>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mn-ea"/>
                        </a:rPr>
                        <a:t>申报目录类别</a:t>
                      </a:r>
                      <a:endParaRPr kumimoji="0" lang="zh-CN" altLang="zh-CN" sz="1400" b="1" i="0" u="none" strike="noStrike" kern="1200" cap="none" spc="12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a:txBody>
                  <a:tcPr marL="177800" marR="177800" marT="107950" marB="107950" anchor="ctr">
                    <a:lnT w="12700" cap="flat" cmpd="sng" algn="ctr">
                      <a:solidFill>
                        <a:schemeClr val="bg1"/>
                      </a:solidFill>
                      <a:prstDash val="sysDash"/>
                      <a:round/>
                      <a:headEnd type="none" w="med" len="med"/>
                      <a:tailEnd type="none" w="med" len="med"/>
                    </a:lnT>
                    <a:solidFill>
                      <a:srgbClr val="FCE7E7"/>
                    </a:solidFill>
                  </a:tcPr>
                </a:tc>
                <a:tc gridSpan="3">
                  <a:txBody>
                    <a:bodyPr/>
                    <a:p>
                      <a:pPr algn="ctr">
                        <a:lnSpc>
                          <a:spcPct val="120000"/>
                        </a:lnSpc>
                        <a:spcBef>
                          <a:spcPts val="0"/>
                        </a:spcBef>
                        <a:spcAft>
                          <a:spcPts val="0"/>
                        </a:spcAft>
                        <a:buNone/>
                      </a:pPr>
                      <a:r>
                        <a:rPr lang="zh-CN" altLang="en-US" sz="1400" b="1" kern="0" spc="120" noProof="0" dirty="0">
                          <a:ln>
                            <a:noFill/>
                          </a:ln>
                          <a:solidFill>
                            <a:schemeClr val="tx2"/>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基本医保目录、商保创新目录</a:t>
                      </a:r>
                      <a:endParaRPr kumimoji="0" lang="en-US" altLang="zh-CN" sz="1400" b="0" i="0" u="none" strike="noStrike" kern="0" cap="none" spc="12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txBody>
                  <a:tcPr marL="177800" marR="177800" marT="107950" marB="107950" anchor="ctr">
                    <a:lnT w="6350" cap="flat" cmpd="sng" algn="ctr">
                      <a:solidFill>
                        <a:schemeClr val="bg1">
                          <a:lumMod val="85000"/>
                        </a:schemeClr>
                      </a:solidFill>
                      <a:prstDash val="sysDash"/>
                      <a:round/>
                      <a:headEnd type="none" w="med" len="med"/>
                      <a:tailEnd type="none" w="med" len="med"/>
                    </a:lnT>
                    <a:lnB w="6350" cap="flat" cmpd="sng" algn="ctr">
                      <a:solidFill>
                        <a:schemeClr val="bg1">
                          <a:lumMod val="85000"/>
                        </a:schemeClr>
                      </a:solidFill>
                      <a:prstDash val="sysDash"/>
                      <a:round/>
                      <a:headEnd type="none" w="med" len="med"/>
                      <a:tailEnd type="none" w="med" len="med"/>
                    </a:lnB>
                    <a:solidFill>
                      <a:schemeClr val="bg1"/>
                    </a:solidFill>
                  </a:tcPr>
                </a:tc>
                <a:tc hMerge="1">
                  <a:tcPr>
                    <a:lnB w="6350" cap="flat" cmpd="sng" algn="ctr">
                      <a:solidFill>
                        <a:schemeClr val="bg1">
                          <a:lumMod val="85000"/>
                        </a:schemeClr>
                      </a:solidFill>
                      <a:prstDash val="sysDash"/>
                      <a:round/>
                      <a:headEnd type="none" w="med" len="med"/>
                      <a:tailEnd type="none" w="med" len="med"/>
                    </a:lnB>
                  </a:tcPr>
                </a:tc>
                <a:tc hMerge="1">
                  <a:tcPr>
                    <a:lnB w="6350" cap="flat" cmpd="sng" algn="ctr">
                      <a:solidFill>
                        <a:schemeClr val="bg1">
                          <a:lumMod val="85000"/>
                        </a:schemeClr>
                      </a:solidFill>
                      <a:prstDash val="sysDash"/>
                      <a:round/>
                      <a:headEnd type="none" w="med" len="med"/>
                      <a:tailEnd type="none" w="med" len="med"/>
                    </a:lnB>
                  </a:tcPr>
                </a:tc>
              </a:tr>
              <a:tr h="506095">
                <a:tc>
                  <a:txBody>
                    <a:bodyPr/>
                    <a:p>
                      <a:pPr algn="ctr">
                        <a:lnSpc>
                          <a:spcPct val="120000"/>
                        </a:lnSpc>
                        <a:spcBef>
                          <a:spcPts val="0"/>
                        </a:spcBef>
                        <a:spcAft>
                          <a:spcPts val="0"/>
                        </a:spcAft>
                      </a:pPr>
                      <a:r>
                        <a:rPr kumimoji="0" lang="zh-CN" altLang="zh-CN" sz="1400" b="1" i="0" u="none" strike="noStrike" kern="1200" cap="none" spc="12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注册规格</a:t>
                      </a:r>
                      <a:endParaRPr kumimoji="0" lang="zh-CN" altLang="zh-CN" sz="1400" b="1" i="0" u="none" strike="noStrike" kern="1200" cap="none" spc="12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a:txBody>
                  <a:tcPr marL="177800" marR="177800" marT="107950" marB="107950" anchor="ctr">
                    <a:lnT w="12700" cap="flat" cmpd="sng" algn="ctr">
                      <a:solidFill>
                        <a:schemeClr val="bg1"/>
                      </a:solidFill>
                      <a:prstDash val="sysDash"/>
                      <a:round/>
                      <a:headEnd type="none" w="med" len="med"/>
                      <a:tailEnd type="none" w="med" len="med"/>
                    </a:lnT>
                    <a:solidFill>
                      <a:srgbClr val="FCE7E7"/>
                    </a:solidFill>
                  </a:tcPr>
                </a:tc>
                <a:tc gridSpan="3">
                  <a:txBody>
                    <a:bodyPr/>
                    <a:p>
                      <a:pPr algn="ctr">
                        <a:lnSpc>
                          <a:spcPct val="120000"/>
                        </a:lnSpc>
                        <a:spcBef>
                          <a:spcPts val="0"/>
                        </a:spcBef>
                        <a:spcAft>
                          <a:spcPts val="0"/>
                        </a:spcAft>
                      </a:pPr>
                      <a:r>
                        <a:rPr kumimoji="0" lang="en-US" sz="1400" b="0" i="0" u="none" strike="noStrike" kern="0" cap="none" spc="12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1ml</a:t>
                      </a:r>
                      <a:r>
                        <a:rPr kumimoji="0" lang="zh-CN" altLang="en-US" sz="1400" b="0" i="0" u="none" strike="noStrike" kern="0" cap="none" spc="12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a:t>
                      </a:r>
                      <a:r>
                        <a:rPr kumimoji="0" lang="en-US" altLang="zh-CN" sz="1400" b="0" i="0" u="none" strike="noStrike" kern="0" cap="none" spc="12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50mg</a:t>
                      </a:r>
                      <a:endParaRPr kumimoji="0" lang="en-US" altLang="zh-CN" sz="1400" b="0" i="0" u="none" strike="noStrike" kern="0" cap="none" spc="12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txBody>
                  <a:tcPr marL="177800" marR="177800" marT="107950" marB="107950" anchor="ctr">
                    <a:lnT w="6350" cap="flat" cmpd="sng" algn="ctr">
                      <a:solidFill>
                        <a:schemeClr val="bg1">
                          <a:lumMod val="85000"/>
                        </a:schemeClr>
                      </a:solidFill>
                      <a:prstDash val="sysDash"/>
                      <a:round/>
                      <a:headEnd type="none" w="med" len="med"/>
                      <a:tailEnd type="none" w="med" len="med"/>
                    </a:lnT>
                    <a:lnB w="6350" cap="flat" cmpd="sng" algn="ctr">
                      <a:solidFill>
                        <a:schemeClr val="bg1">
                          <a:lumMod val="85000"/>
                        </a:schemeClr>
                      </a:solidFill>
                      <a:prstDash val="sysDash"/>
                      <a:round/>
                      <a:headEnd type="none" w="med" len="med"/>
                      <a:tailEnd type="none" w="med" len="med"/>
                    </a:lnB>
                    <a:solidFill>
                      <a:schemeClr val="bg1"/>
                    </a:solidFill>
                  </a:tcPr>
                </a:tc>
                <a:tc hMerge="1">
                  <a:tcPr/>
                </a:tc>
                <a:tc hMerge="1">
                  <a:tcPr/>
                </a:tc>
              </a:tr>
              <a:tr h="935990">
                <a:tc>
                  <a:txBody>
                    <a:bodyPr/>
                    <a:p>
                      <a:pPr algn="l">
                        <a:lnSpc>
                          <a:spcPct val="120000"/>
                        </a:lnSpc>
                        <a:spcBef>
                          <a:spcPts val="0"/>
                        </a:spcBef>
                        <a:spcAft>
                          <a:spcPts val="0"/>
                        </a:spcAft>
                      </a:pPr>
                      <a:r>
                        <a:rPr kumimoji="0" lang="zh-CN" altLang="en-US" sz="1200" b="1" i="0" u="none" strike="noStrike" kern="1200" cap="none" spc="12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rPr>
                        <a:t>适应症</a:t>
                      </a:r>
                      <a:endParaRPr kumimoji="0" lang="zh-CN" altLang="en-US" sz="1200" b="1" i="0" u="none" strike="noStrike" kern="1200" cap="none" spc="12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endParaRPr>
                    </a:p>
                  </a:txBody>
                  <a:tcPr marL="177800" marR="177800" marT="107950" marB="107950" anchor="ctr">
                    <a:solidFill>
                      <a:srgbClr val="FCE7E7"/>
                    </a:solidFill>
                  </a:tcPr>
                </a:tc>
                <a:tc gridSpan="3">
                  <a:txBody>
                    <a:bodyPr/>
                    <a:p>
                      <a:pPr algn="l" latinLnBrk="1">
                        <a:lnSpc>
                          <a:spcPct val="120000"/>
                        </a:lnSpc>
                        <a:spcBef>
                          <a:spcPts val="0"/>
                        </a:spcBef>
                        <a:spcAft>
                          <a:spcPts val="0"/>
                        </a:spcAft>
                      </a:pPr>
                      <a:r>
                        <a:rPr lang="en-US" altLang="zh-CN" sz="1200" b="0" spc="12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1.</a:t>
                      </a:r>
                      <a:r>
                        <a:rPr lang="zh-CN" altLang="en-US" sz="1200" b="0" spc="12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使用高剂量甲氨蝶呤后的解救；</a:t>
                      </a:r>
                      <a:endParaRPr lang="en-US" altLang="zh-CN" sz="1200" b="0" spc="12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a:p>
                      <a:pPr algn="l" latinLnBrk="1">
                        <a:lnSpc>
                          <a:spcPct val="120000"/>
                        </a:lnSpc>
                        <a:spcBef>
                          <a:spcPts val="0"/>
                        </a:spcBef>
                        <a:spcAft>
                          <a:spcPts val="0"/>
                        </a:spcAft>
                      </a:pPr>
                      <a:r>
                        <a:rPr lang="en-US" altLang="zh-CN" sz="1200" b="0" spc="12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2.</a:t>
                      </a:r>
                      <a:r>
                        <a:rPr lang="zh-CN" altLang="en-US" sz="1200" b="0" spc="12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减少由叶酸拮抗剂过量或甲氨蝶</a:t>
                      </a:r>
                      <a:r>
                        <a:rPr lang="zh-CN" altLang="en-US" sz="1200" b="0" spc="120"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呤消除</a:t>
                      </a:r>
                      <a:r>
                        <a:rPr lang="zh-CN" altLang="en-US" sz="1200" b="0" spc="12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下降引起的毒性；</a:t>
                      </a:r>
                      <a:endParaRPr lang="en-US" altLang="zh-CN" sz="1200" b="0" spc="12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a:p>
                      <a:pPr algn="l" latinLnBrk="1">
                        <a:lnSpc>
                          <a:spcPct val="120000"/>
                        </a:lnSpc>
                        <a:spcBef>
                          <a:spcPts val="0"/>
                        </a:spcBef>
                        <a:spcAft>
                          <a:spcPts val="0"/>
                        </a:spcAft>
                      </a:pPr>
                      <a:r>
                        <a:rPr lang="en-US" altLang="zh-CN" sz="1200" b="0" spc="12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3.</a:t>
                      </a:r>
                      <a:r>
                        <a:rPr lang="zh-CN" altLang="en-US" sz="1200" b="0" spc="12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与</a:t>
                      </a:r>
                      <a:r>
                        <a:rPr lang="en-US" altLang="zh-CN" sz="1200" b="0" spc="12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5-</a:t>
                      </a:r>
                      <a:r>
                        <a:rPr lang="zh-CN" altLang="en-US" sz="1200" b="0" spc="12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氟尿嘧啶联用</a:t>
                      </a:r>
                      <a:r>
                        <a:rPr lang="en-US" altLang="zh-CN" sz="1200" b="0" spc="12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a:t>
                      </a:r>
                      <a:r>
                        <a:rPr lang="zh-CN" altLang="en-US" sz="1200" b="0" spc="12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治疗转移性结直肠癌</a:t>
                      </a:r>
                      <a:endParaRPr lang="zh-CN" altLang="en-US" sz="1200" b="0" spc="12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a:txBody>
                  <a:tcPr marL="177800" marR="177800" marT="107950" marB="107950" anchor="ctr">
                    <a:lnT w="6350" cap="flat" cmpd="sng" algn="ctr">
                      <a:solidFill>
                        <a:schemeClr val="bg1">
                          <a:lumMod val="85000"/>
                        </a:schemeClr>
                      </a:solidFill>
                      <a:prstDash val="sysDash"/>
                      <a:round/>
                      <a:headEnd type="none" w="med" len="med"/>
                      <a:tailEnd type="none" w="med" len="med"/>
                    </a:lnT>
                    <a:lnB w="6350" cap="flat" cmpd="sng" algn="ctr">
                      <a:solidFill>
                        <a:schemeClr val="bg1">
                          <a:lumMod val="85000"/>
                        </a:schemeClr>
                      </a:solidFill>
                      <a:prstDash val="sysDash"/>
                      <a:round/>
                      <a:headEnd type="none" w="med" len="med"/>
                      <a:tailEnd type="none" w="med" len="med"/>
                    </a:lnB>
                    <a:solidFill>
                      <a:schemeClr val="bg1"/>
                    </a:solidFill>
                  </a:tcPr>
                </a:tc>
                <a:tc hMerge="1">
                  <a:tcPr/>
                </a:tc>
                <a:tc hMerge="1">
                  <a:tcPr/>
                </a:tc>
              </a:tr>
              <a:tr h="2580005">
                <a:tc>
                  <a:txBody>
                    <a:bodyPr/>
                    <a:p>
                      <a:pPr algn="l">
                        <a:lnSpc>
                          <a:spcPct val="120000"/>
                        </a:lnSpc>
                        <a:spcBef>
                          <a:spcPts val="0"/>
                        </a:spcBef>
                        <a:spcAft>
                          <a:spcPts val="0"/>
                        </a:spcAft>
                      </a:pPr>
                      <a:r>
                        <a:rPr kumimoji="0" lang="zh-CN" altLang="zh-CN" sz="1200" b="1" i="0" u="none" strike="noStrike" kern="1200" cap="none" spc="12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用法用量</a:t>
                      </a:r>
                      <a:endParaRPr kumimoji="0" lang="zh-CN" altLang="zh-CN" sz="1200" b="1" i="0" u="none" strike="noStrike" kern="1200" cap="none" spc="12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a:txBody>
                  <a:tcPr marL="177800" marR="177800" marT="107950" marB="107950" anchor="ctr">
                    <a:solidFill>
                      <a:srgbClr val="FCE7E7"/>
                    </a:solidFill>
                  </a:tcPr>
                </a:tc>
                <a:tc gridSpan="3">
                  <a:txBody>
                    <a:bodyPr/>
                    <a:p>
                      <a:pPr algn="l" latinLnBrk="1">
                        <a:lnSpc>
                          <a:spcPct val="120000"/>
                        </a:lnSpc>
                        <a:spcBef>
                          <a:spcPts val="0"/>
                        </a:spcBef>
                        <a:spcAft>
                          <a:spcPts val="0"/>
                        </a:spcAft>
                      </a:pPr>
                      <a:r>
                        <a:rPr lang="zh-CN" altLang="en-US" sz="1200" b="0" spc="120" dirty="0">
                          <a:solidFill>
                            <a:schemeClr val="tx2"/>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用法用量：</a:t>
                      </a:r>
                      <a:endParaRPr lang="en-US" altLang="zh-CN" sz="1200" b="0" spc="120" dirty="0">
                        <a:solidFill>
                          <a:schemeClr val="tx2"/>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a:p>
                      <a:pPr algn="l" latinLnBrk="1">
                        <a:lnSpc>
                          <a:spcPct val="120000"/>
                        </a:lnSpc>
                        <a:spcBef>
                          <a:spcPts val="0"/>
                        </a:spcBef>
                        <a:spcAft>
                          <a:spcPts val="0"/>
                        </a:spcAft>
                      </a:pPr>
                      <a:r>
                        <a:rPr lang="en-US" altLang="zh-CN" sz="1200" b="0" spc="120" dirty="0">
                          <a:solidFill>
                            <a:schemeClr val="tx2"/>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1.</a:t>
                      </a:r>
                      <a:r>
                        <a:rPr lang="zh-CN" altLang="en-US" sz="1200" b="0" spc="120" dirty="0">
                          <a:solidFill>
                            <a:schemeClr val="tx2"/>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重要用药信息 本品只能用于静脉给药，严禁鞘内给药。</a:t>
                      </a:r>
                      <a:endParaRPr lang="en-US" altLang="zh-CN" sz="1200" b="0" spc="120" dirty="0">
                        <a:solidFill>
                          <a:schemeClr val="tx2"/>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a:p>
                      <a:pPr algn="l" latinLnBrk="1">
                        <a:lnSpc>
                          <a:spcPct val="120000"/>
                        </a:lnSpc>
                        <a:spcBef>
                          <a:spcPts val="0"/>
                        </a:spcBef>
                        <a:spcAft>
                          <a:spcPts val="0"/>
                        </a:spcAft>
                      </a:pPr>
                      <a:r>
                        <a:rPr lang="en-US" altLang="zh-CN" sz="1200" b="1" spc="120" dirty="0">
                          <a:solidFill>
                            <a:srgbClr val="ED3DA9"/>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  </a:t>
                      </a:r>
                      <a:r>
                        <a:rPr lang="zh-CN" altLang="en-US" sz="1200" b="1" spc="120" dirty="0">
                          <a:solidFill>
                            <a:srgbClr val="ED3DA9"/>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左亚叶酸的等效剂量为亚叶酸的</a:t>
                      </a:r>
                      <a:r>
                        <a:rPr lang="en-US" altLang="zh-CN" sz="1200" b="1" spc="120" dirty="0">
                          <a:solidFill>
                            <a:srgbClr val="ED3DA9"/>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1/2</a:t>
                      </a:r>
                      <a:r>
                        <a:rPr lang="zh-CN" altLang="en-US" sz="1200" b="1" spc="120" dirty="0">
                          <a:solidFill>
                            <a:srgbClr val="ED3DA9"/>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a:t>
                      </a:r>
                      <a:endParaRPr lang="zh-CN" altLang="en-US" sz="1200" b="1" spc="120" dirty="0">
                        <a:solidFill>
                          <a:srgbClr val="ED3DA9"/>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a:p>
                      <a:pPr algn="l" latinLnBrk="1">
                        <a:lnSpc>
                          <a:spcPct val="120000"/>
                        </a:lnSpc>
                        <a:spcBef>
                          <a:spcPts val="0"/>
                        </a:spcBef>
                        <a:spcAft>
                          <a:spcPts val="0"/>
                        </a:spcAft>
                      </a:pPr>
                      <a:r>
                        <a:rPr lang="en-US" altLang="zh-CN" sz="1200" b="0" spc="12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2</a:t>
                      </a:r>
                      <a:r>
                        <a:rPr lang="en-US" altLang="zh-CN" sz="1200" b="1" spc="12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a:t>
                      </a:r>
                      <a:r>
                        <a:rPr lang="zh-CN" altLang="en-US" sz="1200" spc="120" dirty="0">
                          <a:solidFill>
                            <a:schemeClr val="tx2"/>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甲氨蝶呤解毒剂量：</a:t>
                      </a:r>
                      <a:r>
                        <a:rPr lang="en-US" altLang="zh-CN" sz="1200" spc="120" dirty="0">
                          <a:solidFill>
                            <a:schemeClr val="tx2"/>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7.5mg/</a:t>
                      </a:r>
                      <a:r>
                        <a:rPr lang="zh-CN" altLang="en-US" sz="1200" spc="120" dirty="0">
                          <a:solidFill>
                            <a:schemeClr val="tx2"/>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次</a:t>
                      </a:r>
                      <a:r>
                        <a:rPr lang="en-US" altLang="zh-CN" sz="1200" spc="120" dirty="0">
                          <a:solidFill>
                            <a:schemeClr val="tx2"/>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——50mg/m</a:t>
                      </a:r>
                      <a:r>
                        <a:rPr lang="en-US" altLang="zh-CN" sz="1200" spc="120" baseline="30000" dirty="0">
                          <a:solidFill>
                            <a:schemeClr val="tx2"/>
                          </a:solidFill>
                          <a:uFillTx/>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2</a:t>
                      </a:r>
                      <a:r>
                        <a:rPr lang="en-US" altLang="zh-CN" sz="1200" spc="120" dirty="0">
                          <a:solidFill>
                            <a:schemeClr val="tx2"/>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a:t>
                      </a:r>
                      <a:r>
                        <a:rPr lang="zh-CN" altLang="en-US" sz="1200" spc="120" dirty="0">
                          <a:solidFill>
                            <a:schemeClr val="tx2"/>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次</a:t>
                      </a:r>
                      <a:endParaRPr lang="zh-CN" altLang="en-US" sz="1200" b="0" spc="120" dirty="0">
                        <a:solidFill>
                          <a:schemeClr val="tx2"/>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a:p>
                      <a:pPr algn="l" latinLnBrk="1">
                        <a:lnSpc>
                          <a:spcPct val="120000"/>
                        </a:lnSpc>
                        <a:spcBef>
                          <a:spcPts val="0"/>
                        </a:spcBef>
                        <a:spcAft>
                          <a:spcPts val="0"/>
                        </a:spcAft>
                      </a:pPr>
                      <a:r>
                        <a:rPr lang="en-US" altLang="zh-CN" sz="1200" b="0" spc="120" dirty="0">
                          <a:solidFill>
                            <a:schemeClr val="tx2"/>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3..</a:t>
                      </a:r>
                      <a:r>
                        <a:rPr lang="zh-CN" altLang="en-US" sz="1200" b="0" spc="120" dirty="0">
                          <a:solidFill>
                            <a:schemeClr val="tx2"/>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与</a:t>
                      </a:r>
                      <a:r>
                        <a:rPr lang="en-US" altLang="zh-CN" sz="1200" b="0" spc="120" dirty="0">
                          <a:solidFill>
                            <a:schemeClr val="tx2"/>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5-</a:t>
                      </a:r>
                      <a:r>
                        <a:rPr lang="zh-CN" altLang="en-US" sz="1200" b="0" spc="120" dirty="0">
                          <a:solidFill>
                            <a:schemeClr val="tx2"/>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氟尿嘧啶联用治疗转移性结直肠癌的推荐剂量  </a:t>
                      </a:r>
                      <a:endParaRPr lang="zh-CN" altLang="en-US" sz="1200" b="0" spc="120" dirty="0">
                        <a:solidFill>
                          <a:schemeClr val="tx2"/>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a:p>
                      <a:pPr algn="l" latinLnBrk="1">
                        <a:lnSpc>
                          <a:spcPct val="120000"/>
                        </a:lnSpc>
                        <a:spcBef>
                          <a:spcPts val="0"/>
                        </a:spcBef>
                        <a:spcAft>
                          <a:spcPts val="0"/>
                        </a:spcAft>
                      </a:pPr>
                      <a:r>
                        <a:rPr lang="zh-CN" altLang="en-US" sz="1200" b="0" spc="120" dirty="0">
                          <a:solidFill>
                            <a:schemeClr val="tx2"/>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两周方案：静脉输注</a:t>
                      </a:r>
                      <a:r>
                        <a:rPr lang="en-US" altLang="zh-CN" sz="1200" b="0" spc="120" dirty="0">
                          <a:solidFill>
                            <a:schemeClr val="tx2"/>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100mg/m2</a:t>
                      </a:r>
                      <a:r>
                        <a:rPr lang="zh-CN" altLang="en-US" sz="1200" b="0" spc="120" dirty="0">
                          <a:solidFill>
                            <a:schemeClr val="tx2"/>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左亚叶酸</a:t>
                      </a:r>
                      <a:r>
                        <a:rPr lang="en-US" altLang="zh-CN" sz="1200" b="0" spc="120" dirty="0">
                          <a:solidFill>
                            <a:schemeClr val="tx2"/>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2</a:t>
                      </a:r>
                      <a:r>
                        <a:rPr lang="zh-CN" altLang="en-US" sz="1200" b="0" spc="120" dirty="0">
                          <a:solidFill>
                            <a:schemeClr val="tx2"/>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小时以上，然后静脉推注</a:t>
                      </a:r>
                      <a:r>
                        <a:rPr lang="en-US" altLang="zh-CN" sz="1200" b="0" spc="120" dirty="0">
                          <a:solidFill>
                            <a:schemeClr val="tx2"/>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5-</a:t>
                      </a:r>
                      <a:r>
                        <a:rPr lang="zh-CN" altLang="en-US" sz="1200" b="0" spc="120" dirty="0">
                          <a:solidFill>
                            <a:schemeClr val="tx2"/>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氟尿嘧啶</a:t>
                      </a:r>
                      <a:r>
                        <a:rPr lang="en-US" altLang="zh-CN" sz="1200" b="0" spc="120" dirty="0">
                          <a:solidFill>
                            <a:schemeClr val="tx2"/>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400mg/m2</a:t>
                      </a:r>
                      <a:r>
                        <a:rPr lang="zh-CN" altLang="en-US" sz="1200" b="0" spc="120" dirty="0">
                          <a:solidFill>
                            <a:schemeClr val="tx2"/>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，随后</a:t>
                      </a:r>
                      <a:r>
                        <a:rPr lang="en-US" altLang="zh-CN" sz="1200" b="0" spc="120" dirty="0">
                          <a:solidFill>
                            <a:schemeClr val="tx2"/>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22</a:t>
                      </a:r>
                      <a:r>
                        <a:rPr lang="zh-CN" altLang="en-US" sz="1200" b="0" spc="120" dirty="0">
                          <a:solidFill>
                            <a:schemeClr val="tx2"/>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小时内静脉输注</a:t>
                      </a:r>
                      <a:r>
                        <a:rPr lang="en-US" altLang="zh-CN" sz="1200" b="0" spc="120" dirty="0">
                          <a:solidFill>
                            <a:schemeClr val="tx2"/>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5-</a:t>
                      </a:r>
                      <a:r>
                        <a:rPr lang="zh-CN" altLang="en-US" sz="1200" b="0" spc="120" dirty="0">
                          <a:solidFill>
                            <a:schemeClr val="tx2"/>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氟尿嘧啶</a:t>
                      </a:r>
                      <a:r>
                        <a:rPr lang="en-US" altLang="zh-CN" sz="1200" b="0" spc="120" dirty="0">
                          <a:solidFill>
                            <a:schemeClr val="tx2"/>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600mg/m2</a:t>
                      </a:r>
                      <a:r>
                        <a:rPr lang="zh-CN" altLang="en-US" sz="1200" b="0" spc="120" dirty="0">
                          <a:solidFill>
                            <a:schemeClr val="tx2"/>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。连续</a:t>
                      </a:r>
                      <a:r>
                        <a:rPr lang="en-US" altLang="zh-CN" sz="1200" b="0" spc="120" dirty="0">
                          <a:solidFill>
                            <a:schemeClr val="tx2"/>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2</a:t>
                      </a:r>
                      <a:r>
                        <a:rPr lang="zh-CN" altLang="en-US" sz="1200" b="0" spc="120" dirty="0">
                          <a:solidFill>
                            <a:schemeClr val="tx2"/>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天给药</a:t>
                      </a:r>
                      <a:r>
                        <a:rPr lang="en-US" altLang="zh-CN" sz="1200" b="0" spc="120" dirty="0">
                          <a:solidFill>
                            <a:schemeClr val="tx2"/>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a:t>
                      </a:r>
                      <a:r>
                        <a:rPr lang="zh-CN" altLang="en-US" sz="1200" b="0" spc="120" dirty="0">
                          <a:solidFill>
                            <a:schemeClr val="tx2"/>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在每</a:t>
                      </a:r>
                      <a:r>
                        <a:rPr lang="en-US" altLang="zh-CN" sz="1200" b="0" spc="120" dirty="0">
                          <a:solidFill>
                            <a:schemeClr val="tx2"/>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2</a:t>
                      </a:r>
                      <a:r>
                        <a:rPr lang="zh-CN" altLang="en-US" sz="1200" b="0" spc="120" dirty="0">
                          <a:solidFill>
                            <a:schemeClr val="tx2"/>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周的第</a:t>
                      </a:r>
                      <a:r>
                        <a:rPr lang="en-US" altLang="zh-CN" sz="1200" b="0" spc="120" dirty="0">
                          <a:solidFill>
                            <a:schemeClr val="tx2"/>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1</a:t>
                      </a:r>
                      <a:r>
                        <a:rPr lang="zh-CN" altLang="en-US" sz="1200" b="0" spc="120" dirty="0">
                          <a:solidFill>
                            <a:schemeClr val="tx2"/>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天和第</a:t>
                      </a:r>
                      <a:r>
                        <a:rPr lang="en-US" altLang="zh-CN" sz="1200" b="0" spc="120" dirty="0">
                          <a:solidFill>
                            <a:schemeClr val="tx2"/>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2</a:t>
                      </a:r>
                      <a:r>
                        <a:rPr lang="zh-CN" altLang="en-US" sz="1200" b="0" spc="120" dirty="0">
                          <a:solidFill>
                            <a:schemeClr val="tx2"/>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天进行。由临床医生决定重复几个疗程。</a:t>
                      </a:r>
                      <a:endParaRPr lang="zh-CN" altLang="en-US" sz="1200" b="0" spc="120" dirty="0">
                        <a:solidFill>
                          <a:schemeClr val="tx2"/>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a:p>
                      <a:pPr algn="l" latinLnBrk="1">
                        <a:lnSpc>
                          <a:spcPct val="120000"/>
                        </a:lnSpc>
                        <a:spcBef>
                          <a:spcPts val="0"/>
                        </a:spcBef>
                        <a:spcAft>
                          <a:spcPts val="0"/>
                        </a:spcAft>
                      </a:pPr>
                      <a:endParaRPr lang="zh-CN" altLang="en-US" sz="1200" b="0" spc="120" dirty="0">
                        <a:solidFill>
                          <a:schemeClr val="tx2"/>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a:txBody>
                  <a:tcPr marL="177800" marR="177800" marT="107950" marB="107950" anchor="ctr">
                    <a:lnT w="6350" cap="flat" cmpd="sng" algn="ctr">
                      <a:solidFill>
                        <a:schemeClr val="bg1">
                          <a:lumMod val="85000"/>
                        </a:schemeClr>
                      </a:solidFill>
                      <a:prstDash val="sysDash"/>
                      <a:round/>
                      <a:headEnd type="none" w="med" len="med"/>
                      <a:tailEnd type="none" w="med" len="med"/>
                    </a:lnT>
                    <a:lnB w="6350" cap="flat" cmpd="sng" algn="ctr">
                      <a:solidFill>
                        <a:schemeClr val="bg1">
                          <a:lumMod val="85000"/>
                        </a:schemeClr>
                      </a:solidFill>
                      <a:prstDash val="sysDash"/>
                      <a:round/>
                      <a:headEnd type="none" w="med" len="med"/>
                      <a:tailEnd type="none" w="med" len="med"/>
                    </a:lnB>
                    <a:solidFill>
                      <a:schemeClr val="bg1"/>
                    </a:solidFill>
                  </a:tcPr>
                </a:tc>
                <a:tc hMerge="1">
                  <a:tcPr/>
                </a:tc>
                <a:tc hMerge="1">
                  <a:tcPr/>
                </a:tc>
              </a:tr>
              <a:tr h="701040">
                <a:tc>
                  <a:txBody>
                    <a:bodyPr/>
                    <a:p>
                      <a:pPr algn="l">
                        <a:lnSpc>
                          <a:spcPct val="120000"/>
                        </a:lnSpc>
                        <a:spcBef>
                          <a:spcPts val="0"/>
                        </a:spcBef>
                        <a:spcAft>
                          <a:spcPts val="0"/>
                        </a:spcAft>
                      </a:pPr>
                      <a:r>
                        <a:rPr kumimoji="0" lang="zh-CN" altLang="zh-CN" sz="1200" b="1" i="0" u="none" strike="noStrike" kern="1200" cap="none" spc="12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中国</a:t>
                      </a:r>
                      <a:r>
                        <a:rPr kumimoji="0" lang="zh-CN" altLang="en-US" sz="1200" b="1" i="0" u="none" strike="noStrike" kern="1200" cap="none" spc="12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获批时间</a:t>
                      </a:r>
                      <a:endParaRPr kumimoji="0" lang="zh-CN" altLang="en-US" sz="1200" b="1" i="0" u="none" strike="noStrike" kern="1200" cap="none" spc="12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a:txBody>
                  <a:tcPr marL="177800" marR="177800" marT="107950" marB="107950" anchor="ctr">
                    <a:solidFill>
                      <a:srgbClr val="FCE7E7"/>
                    </a:solidFill>
                  </a:tcPr>
                </a:tc>
                <a:tc>
                  <a:txBody>
                    <a:bodyPr/>
                    <a:p>
                      <a:pPr algn="l">
                        <a:lnSpc>
                          <a:spcPct val="120000"/>
                        </a:lnSpc>
                        <a:spcBef>
                          <a:spcPts val="0"/>
                        </a:spcBef>
                        <a:spcAft>
                          <a:spcPts val="0"/>
                        </a:spcAft>
                      </a:pPr>
                      <a:r>
                        <a:rPr kumimoji="0" lang="en-US" altLang="zh-CN" sz="1200" b="0" i="0" u="none" strike="noStrike" kern="0" cap="none" spc="12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2022</a:t>
                      </a:r>
                      <a:r>
                        <a:rPr kumimoji="0" lang="zh-CN" altLang="zh-CN" sz="1200" b="0" i="0" u="none" strike="noStrike" kern="0" cap="none" spc="12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年</a:t>
                      </a:r>
                      <a:endParaRPr kumimoji="0" lang="zh-CN" altLang="zh-CN" sz="1200" b="0" i="0" u="none" strike="noStrike" kern="0" cap="none" spc="12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algn="l">
                        <a:lnSpc>
                          <a:spcPct val="120000"/>
                        </a:lnSpc>
                        <a:spcBef>
                          <a:spcPts val="0"/>
                        </a:spcBef>
                        <a:spcAft>
                          <a:spcPts val="0"/>
                        </a:spcAft>
                      </a:pPr>
                      <a:r>
                        <a:rPr kumimoji="0" lang="en-US" altLang="zh-CN" sz="1200" b="0" i="0" u="none" strike="noStrike" kern="0" cap="none" spc="12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4</a:t>
                      </a:r>
                      <a:r>
                        <a:rPr kumimoji="0" lang="zh-CN" altLang="zh-CN" sz="1200" b="0" i="0" u="none" strike="noStrike" kern="0" cap="none" spc="12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月</a:t>
                      </a:r>
                      <a:r>
                        <a:rPr kumimoji="0" lang="en-US" altLang="zh-CN" sz="1200" b="0" i="0" u="none" strike="noStrike" kern="0" cap="none" spc="12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27</a:t>
                      </a:r>
                      <a:r>
                        <a:rPr kumimoji="0" lang="zh-CN" altLang="zh-CN" sz="1200" b="0" i="0" u="none" strike="noStrike" kern="0" cap="none" spc="12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日</a:t>
                      </a:r>
                      <a:endParaRPr kumimoji="0" lang="zh-CN" altLang="zh-CN" sz="1200" b="0" i="0" u="none" strike="noStrike" kern="0" cap="none" spc="12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txBody>
                  <a:tcPr marL="177800" marR="177800" marT="107950" marB="107950" anchor="ctr">
                    <a:lnT w="6350" cap="flat" cmpd="sng" algn="ctr">
                      <a:solidFill>
                        <a:schemeClr val="bg1">
                          <a:lumMod val="85000"/>
                        </a:schemeClr>
                      </a:solidFill>
                      <a:prstDash val="sysDash"/>
                      <a:round/>
                      <a:headEnd type="none" w="med" len="med"/>
                      <a:tailEnd type="none" w="med" len="med"/>
                    </a:lnT>
                    <a:lnB w="6350" cap="flat" cmpd="sng" algn="ctr">
                      <a:solidFill>
                        <a:schemeClr val="bg1">
                          <a:lumMod val="85000"/>
                        </a:schemeClr>
                      </a:solidFill>
                      <a:prstDash val="sysDash"/>
                      <a:round/>
                      <a:headEnd type="none" w="med" len="med"/>
                      <a:tailEnd type="none" w="med" len="med"/>
                    </a:lnB>
                    <a:solidFill>
                      <a:schemeClr val="bg1"/>
                    </a:solidFill>
                  </a:tcPr>
                </a:tc>
                <a:tc>
                  <a:txBody>
                    <a:bodyPr/>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200" b="1" i="0" u="none" strike="noStrike" kern="1200" cap="none" spc="12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目前大陆地区同通用名药品的上市情况</a:t>
                      </a:r>
                      <a:endParaRPr kumimoji="0" lang="zh-CN" altLang="en-US" sz="1200" b="1" i="0" u="none" strike="noStrike" kern="1200" cap="none" spc="12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a:txBody>
                  <a:tcPr marL="177800" marR="177800" marT="107950" marB="107950" anchor="ctr">
                    <a:lnB w="6350" cap="flat" cmpd="sng" algn="ctr">
                      <a:solidFill>
                        <a:schemeClr val="bg1">
                          <a:lumMod val="85000"/>
                        </a:schemeClr>
                      </a:solidFill>
                      <a:prstDash val="sysDash"/>
                      <a:round/>
                      <a:headEnd type="none" w="med" len="med"/>
                      <a:tailEnd type="none" w="med" len="med"/>
                    </a:lnB>
                    <a:solidFill>
                      <a:srgbClr val="FCE7E7"/>
                    </a:solidFill>
                  </a:tcPr>
                </a:tc>
                <a:tc>
                  <a:txBody>
                    <a:bodyPr/>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200" b="1" i="0" u="none" strike="noStrike" kern="0" cap="none" spc="120" normalizeH="0" baseline="0" noProof="0" dirty="0">
                          <a:ln>
                            <a:noFill/>
                          </a:ln>
                          <a:solidFill>
                            <a:srgbClr val="ED3DA9"/>
                          </a:solidFill>
                          <a:effectLst/>
                          <a:uLnTx/>
                          <a:uFillTx/>
                          <a:latin typeface="微软雅黑" panose="020B0503020204020204" pitchFamily="34" charset="-122"/>
                          <a:ea typeface="微软雅黑" panose="020B0503020204020204" pitchFamily="34" charset="-122"/>
                          <a:cs typeface="宋体" panose="02010600030101010101" pitchFamily="2" charset="-122"/>
                        </a:rPr>
                        <a:t>无</a:t>
                      </a:r>
                      <a:endParaRPr kumimoji="0" lang="zh-CN" altLang="en-US" sz="1200" b="1" i="0" u="none" strike="noStrike" kern="0" cap="none" spc="120" normalizeH="0" baseline="0" noProof="0" dirty="0">
                        <a:ln>
                          <a:noFill/>
                        </a:ln>
                        <a:solidFill>
                          <a:srgbClr val="ED3DA9"/>
                        </a:solidFill>
                        <a:effectLst/>
                        <a:uLnTx/>
                        <a:uFillTx/>
                        <a:latin typeface="微软雅黑" panose="020B0503020204020204" pitchFamily="34" charset="-122"/>
                        <a:ea typeface="微软雅黑" panose="020B0503020204020204" pitchFamily="34" charset="-122"/>
                        <a:cs typeface="宋体" panose="02010600030101010101" pitchFamily="2" charset="-122"/>
                      </a:endParaRPr>
                    </a:p>
                  </a:txBody>
                  <a:tcPr marL="177800" marR="177800" marT="107950" marB="107950" anchor="ctr">
                    <a:lnB w="6350" cap="flat" cmpd="sng" algn="ctr">
                      <a:solidFill>
                        <a:schemeClr val="bg1">
                          <a:lumMod val="85000"/>
                        </a:schemeClr>
                      </a:solidFill>
                      <a:prstDash val="sysDash"/>
                      <a:round/>
                      <a:headEnd type="none" w="med" len="med"/>
                      <a:tailEnd type="none" w="med" len="med"/>
                    </a:lnB>
                    <a:solidFill>
                      <a:schemeClr val="bg1"/>
                    </a:solidFill>
                  </a:tcPr>
                </a:tc>
              </a:tr>
              <a:tr h="709930">
                <a:tc>
                  <a:txBody>
                    <a:bodyPr/>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200" b="1" i="0" u="none" strike="noStrike" kern="0" cap="none" spc="120" normalizeH="0" baseline="0" noProof="0">
                          <a:ln>
                            <a:noFill/>
                          </a:ln>
                          <a:solidFill>
                            <a:schemeClr val="tx2"/>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全球首次上市时间及国家</a:t>
                      </a:r>
                      <a:r>
                        <a:rPr kumimoji="0" lang="en-US" altLang="zh-CN" sz="1200" b="1" i="0" u="none" strike="noStrike" kern="0" cap="none" spc="120" normalizeH="0" baseline="0" noProof="0">
                          <a:ln>
                            <a:noFill/>
                          </a:ln>
                          <a:solidFill>
                            <a:schemeClr val="tx2"/>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kern="0" cap="none" spc="120" normalizeH="0" baseline="0" noProof="0">
                          <a:ln>
                            <a:noFill/>
                          </a:ln>
                          <a:solidFill>
                            <a:schemeClr val="tx2"/>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地区</a:t>
                      </a:r>
                      <a:endParaRPr kumimoji="0" lang="zh-CN" altLang="en-US" sz="1200" b="1" i="0" u="none" strike="noStrike" kern="0" cap="none" spc="120" normalizeH="0" baseline="0" noProof="0">
                        <a:ln>
                          <a:noFill/>
                        </a:ln>
                        <a:solidFill>
                          <a:schemeClr val="tx2"/>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txBody>
                  <a:tcPr marL="177800" marR="177800" marT="107950" marB="107950" anchor="ctr">
                    <a:solidFill>
                      <a:srgbClr val="FCE7E7"/>
                    </a:solidFill>
                  </a:tcPr>
                </a:tc>
                <a:tc>
                  <a:txBody>
                    <a:bodyPr/>
                    <a:p>
                      <a:pPr marL="0" marR="0" lvl="0" indent="0" algn="l" defTabSz="914400" rtl="0" eaLnBrk="1" fontAlgn="auto" latinLnBrk="0" hangingPunct="1">
                        <a:lnSpc>
                          <a:spcPct val="120000"/>
                        </a:lnSpc>
                        <a:spcBef>
                          <a:spcPts val="0"/>
                        </a:spcBef>
                        <a:spcAft>
                          <a:spcPts val="0"/>
                        </a:spcAft>
                        <a:buClrTx/>
                        <a:buSzTx/>
                        <a:buFontTx/>
                        <a:buNone/>
                        <a:defRPr/>
                      </a:pPr>
                      <a:r>
                        <a:rPr kumimoji="0" lang="en-US" altLang="zh-CN" sz="1200" b="0" i="0" u="none" strike="noStrike" kern="0" cap="none" spc="12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2008</a:t>
                      </a:r>
                      <a:r>
                        <a:rPr kumimoji="0" lang="zh-CN" altLang="en-US" sz="1200" b="0" i="0" u="none" strike="noStrike" kern="0" cap="none" spc="12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年</a:t>
                      </a:r>
                      <a:r>
                        <a:rPr kumimoji="0" lang="en-US" altLang="zh-CN" sz="1200" b="0" i="0" u="none" strike="noStrike" kern="0" cap="none" spc="12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3</a:t>
                      </a:r>
                      <a:r>
                        <a:rPr kumimoji="0" lang="zh-CN" altLang="en-US" sz="1200" b="0" i="0" u="none" strike="noStrike" kern="0" cap="none" spc="12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月，英国</a:t>
                      </a:r>
                      <a:endParaRPr kumimoji="0" lang="zh-CN" altLang="en-US" sz="1200" b="0" i="0" u="none" strike="noStrike" kern="0" cap="none" spc="12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txBody>
                  <a:tcPr marL="177800" marR="177800" marT="107950" marB="107950" anchor="ctr">
                    <a:lnT w="6350" cap="flat" cmpd="sng" algn="ctr">
                      <a:solidFill>
                        <a:schemeClr val="bg1">
                          <a:lumMod val="85000"/>
                        </a:schemeClr>
                      </a:solidFill>
                      <a:prstDash val="sysDash"/>
                      <a:round/>
                      <a:headEnd type="none" w="med" len="med"/>
                      <a:tailEnd type="none" w="med" len="med"/>
                    </a:lnT>
                    <a:lnB w="6350" cap="flat" cmpd="sng" algn="ctr">
                      <a:solidFill>
                        <a:schemeClr val="bg1">
                          <a:lumMod val="85000"/>
                        </a:schemeClr>
                      </a:solidFill>
                      <a:prstDash val="sysDash"/>
                      <a:round/>
                      <a:headEnd type="none" w="med" len="med"/>
                      <a:tailEnd type="none" w="med" len="med"/>
                    </a:lnB>
                    <a:solidFill>
                      <a:schemeClr val="bg1"/>
                    </a:solidFill>
                  </a:tcPr>
                </a:tc>
                <a:tc>
                  <a:txBody>
                    <a:bodyPr/>
                    <a:p>
                      <a:pPr algn="l">
                        <a:lnSpc>
                          <a:spcPct val="120000"/>
                        </a:lnSpc>
                        <a:spcBef>
                          <a:spcPts val="0"/>
                        </a:spcBef>
                        <a:spcAft>
                          <a:spcPts val="0"/>
                        </a:spcAft>
                      </a:pPr>
                      <a:r>
                        <a:rPr kumimoji="0" lang="zh-CN" altLang="zh-CN" sz="1200" b="1" i="0" u="none" strike="noStrike" kern="1200" cap="none" spc="12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是否为</a:t>
                      </a:r>
                      <a:r>
                        <a:rPr kumimoji="0" lang="en-US" altLang="zh-CN" sz="1200" b="1" i="0" u="none" strike="noStrike" kern="1200" cap="none" spc="12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OTC</a:t>
                      </a:r>
                      <a:r>
                        <a:rPr kumimoji="0" lang="zh-CN" altLang="zh-CN" sz="1200" b="1" i="0" u="none" strike="noStrike" kern="1200" cap="none" spc="12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药品</a:t>
                      </a:r>
                      <a:endParaRPr kumimoji="0" lang="zh-CN" altLang="zh-CN" sz="1200" b="1" i="0" u="none" strike="noStrike" kern="1200" cap="none" spc="12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txBody>
                  <a:tcPr marL="177800" marR="177800" marT="107950" marB="107950" anchor="ctr">
                    <a:lnT w="6350" cap="flat" cmpd="sng" algn="ctr">
                      <a:solidFill>
                        <a:schemeClr val="bg1">
                          <a:lumMod val="85000"/>
                        </a:schemeClr>
                      </a:solidFill>
                      <a:prstDash val="sysDash"/>
                      <a:round/>
                      <a:headEnd type="none" w="med" len="med"/>
                      <a:tailEnd type="none" w="med" len="med"/>
                    </a:lnT>
                    <a:lnB w="6350" cap="flat" cmpd="sng" algn="ctr">
                      <a:solidFill>
                        <a:schemeClr val="bg1">
                          <a:lumMod val="85000"/>
                        </a:schemeClr>
                      </a:solidFill>
                      <a:prstDash val="sysDash"/>
                      <a:round/>
                      <a:headEnd type="none" w="med" len="med"/>
                      <a:tailEnd type="none" w="med" len="med"/>
                    </a:lnB>
                    <a:solidFill>
                      <a:srgbClr val="FCE7E7"/>
                    </a:solidFill>
                  </a:tcPr>
                </a:tc>
                <a:tc>
                  <a:txBody>
                    <a:bodyPr/>
                    <a:p>
                      <a:pPr marL="0" marR="0" lvl="0" indent="0" algn="ctr" defTabSz="914400" rtl="0" eaLnBrk="1" fontAlgn="auto" latinLnBrk="0" hangingPunct="1">
                        <a:lnSpc>
                          <a:spcPct val="120000"/>
                        </a:lnSpc>
                        <a:spcBef>
                          <a:spcPts val="0"/>
                        </a:spcBef>
                        <a:spcAft>
                          <a:spcPts val="0"/>
                        </a:spcAft>
                        <a:buClrTx/>
                        <a:buSzTx/>
                        <a:buFontTx/>
                        <a:buNone/>
                        <a:defRPr/>
                      </a:pPr>
                      <a:r>
                        <a:rPr lang="zh-CN" altLang="en-US" sz="1200" spc="120" dirty="0">
                          <a:latin typeface="微软雅黑" panose="020B0503020204020204" pitchFamily="34" charset="-122"/>
                          <a:ea typeface="微软雅黑" panose="020B0503020204020204" pitchFamily="34" charset="-122"/>
                        </a:rPr>
                        <a:t>否</a:t>
                      </a:r>
                      <a:endParaRPr lang="zh-CN" altLang="en-US" sz="1200" spc="120" dirty="0">
                        <a:latin typeface="微软雅黑" panose="020B0503020204020204" pitchFamily="34" charset="-122"/>
                        <a:ea typeface="微软雅黑" panose="020B0503020204020204" pitchFamily="34" charset="-122"/>
                      </a:endParaRPr>
                    </a:p>
                  </a:txBody>
                  <a:tcPr marL="177800" marR="177800" marT="107950" marB="107950" anchor="ctr">
                    <a:lnT w="6350" cap="flat" cmpd="sng" algn="ctr">
                      <a:solidFill>
                        <a:schemeClr val="bg1">
                          <a:lumMod val="85000"/>
                        </a:schemeClr>
                      </a:solidFill>
                      <a:prstDash val="sysDash"/>
                      <a:round/>
                      <a:headEnd type="none" w="med" len="med"/>
                      <a:tailEnd type="none" w="med" len="med"/>
                    </a:lnT>
                    <a:lnB w="6350" cap="flat" cmpd="sng" algn="ctr">
                      <a:solidFill>
                        <a:schemeClr val="bg1">
                          <a:lumMod val="85000"/>
                        </a:schemeClr>
                      </a:solidFill>
                      <a:prstDash val="sysDash"/>
                      <a:round/>
                      <a:headEnd type="none" w="med" len="med"/>
                      <a:tailEnd type="none" w="med" len="med"/>
                    </a:lnB>
                    <a:solidFill>
                      <a:schemeClr val="bg1"/>
                    </a:solidFill>
                  </a:tcPr>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92" name=""/>
        <p:cNvGrpSpPr/>
        <p:nvPr/>
      </p:nvGrpSpPr>
      <p:grpSpPr>
        <a:xfrm>
          <a:off x="0" y="0"/>
          <a:ext cx="0" cy="0"/>
          <a:chOff x="0" y="0"/>
          <a:chExt cx="0" cy="0"/>
        </a:xfrm>
      </p:grpSpPr>
      <p:sp>
        <p:nvSpPr>
          <p:cNvPr id="93" name="矩形 13"/>
          <p:cNvSpPr/>
          <p:nvPr/>
        </p:nvSpPr>
        <p:spPr>
          <a:xfrm>
            <a:off x="-137159" y="0"/>
            <a:ext cx="557784" cy="2532888"/>
          </a:xfrm>
          <a:prstGeom prst="rect">
            <a:avLst/>
          </a:prstGeom>
          <a:solidFill>
            <a:srgbClr val="10B9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r"/>
            <a:r>
              <a:rPr kumimoji="1" lang="zh-CN" altLang="en-US" sz="2400" b="1" dirty="0">
                <a:solidFill>
                  <a:schemeClr val="bg1"/>
                </a:solidFill>
                <a:latin typeface="Arial" panose="020B0604020202020204" pitchFamily="34" charset="0"/>
                <a:ea typeface="微软雅黑" panose="020B0503020204020204" pitchFamily="34" charset="-122"/>
                <a:sym typeface="Arial" panose="020B0604020202020204" pitchFamily="34" charset="0"/>
              </a:rPr>
              <a:t>药品基本信息</a:t>
            </a:r>
            <a:endParaRPr kumimoji="1" lang="zh-CN" altLang="en-US" sz="24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pic>
        <p:nvPicPr>
          <p:cNvPr id="94" name="图片 12"/>
          <p:cNvPicPr>
            <a:picLocks noChangeAspect="1"/>
          </p:cNvPicPr>
          <p:nvPr/>
        </p:nvPicPr>
        <p:blipFill>
          <a:blip r:embed="rId1"/>
          <a:stretch>
            <a:fillRect/>
          </a:stretch>
        </p:blipFill>
        <p:spPr>
          <a:xfrm>
            <a:off x="420626" y="161530"/>
            <a:ext cx="698537" cy="609631"/>
          </a:xfrm>
          <a:prstGeom prst="rect">
            <a:avLst/>
          </a:prstGeom>
        </p:spPr>
      </p:pic>
      <p:sp>
        <p:nvSpPr>
          <p:cNvPr id="95" name="文本框 32"/>
          <p:cNvSpPr txBox="1"/>
          <p:nvPr/>
        </p:nvSpPr>
        <p:spPr>
          <a:xfrm>
            <a:off x="587375" y="6420485"/>
            <a:ext cx="8625205" cy="248920"/>
          </a:xfrm>
          <a:prstGeom prst="rect">
            <a:avLst/>
          </a:prstGeom>
          <a:noFill/>
        </p:spPr>
        <p:txBody>
          <a:bodyPr wrap="square">
            <a:spAutoFit/>
          </a:bodyPr>
          <a:p>
            <a:pPr>
              <a:lnSpc>
                <a:spcPct val="114000"/>
              </a:lnSpc>
            </a:pPr>
            <a:r>
              <a:rPr lang="en-US" altLang="zh-CN" sz="900" dirty="0">
                <a:latin typeface="Arial" panose="020B0604020202020204" pitchFamily="34" charset="0"/>
                <a:ea typeface="微软雅黑" panose="020B0503020204020204" pitchFamily="34" charset="-122"/>
                <a:cs typeface="+mn-ea"/>
                <a:sym typeface="Arial" panose="020B0604020202020204" pitchFamily="34" charset="0"/>
              </a:rPr>
              <a:t>  [1]国家癌症发布中心：2022年全国癌症报告</a:t>
            </a:r>
            <a:r>
              <a:rPr lang="zh-CN" altLang="en-US" sz="900" dirty="0">
                <a:latin typeface="Arial" panose="020B0604020202020204" pitchFamily="34" charset="0"/>
                <a:ea typeface="微软雅黑" panose="020B0503020204020204" pitchFamily="34" charset="-122"/>
                <a:cs typeface="+mn-ea"/>
                <a:sym typeface="Arial" panose="020B0604020202020204" pitchFamily="34" charset="0"/>
              </a:rPr>
              <a:t>，</a:t>
            </a:r>
            <a:r>
              <a:rPr lang="en-US" altLang="zh-CN" sz="900" dirty="0">
                <a:latin typeface="Arial" panose="020B0604020202020204" pitchFamily="34" charset="0"/>
                <a:ea typeface="微软雅黑" panose="020B0503020204020204" pitchFamily="34" charset="-122"/>
                <a:cs typeface="+mn-ea"/>
                <a:sym typeface="Arial" panose="020B0604020202020204" pitchFamily="34" charset="0"/>
              </a:rPr>
              <a:t>[2]</a:t>
            </a:r>
            <a:r>
              <a:rPr lang="zh-CN" altLang="en-US" sz="900" dirty="0">
                <a:latin typeface="Arial" panose="020B0604020202020204" pitchFamily="34" charset="0"/>
                <a:ea typeface="微软雅黑" panose="020B0503020204020204" pitchFamily="34" charset="-122"/>
                <a:cs typeface="+mn-ea"/>
                <a:sym typeface="Arial" panose="020B0604020202020204" pitchFamily="34" charset="0"/>
              </a:rPr>
              <a:t>世界卫生组织国际癌症研究机构</a:t>
            </a:r>
            <a:r>
              <a:rPr lang="en-US" altLang="zh-CN" sz="900" dirty="0">
                <a:latin typeface="Arial" panose="020B0604020202020204" pitchFamily="34" charset="0"/>
                <a:ea typeface="微软雅黑" panose="020B0503020204020204" pitchFamily="34" charset="-122"/>
                <a:cs typeface="+mn-ea"/>
                <a:sym typeface="Arial" panose="020B0604020202020204" pitchFamily="34" charset="0"/>
              </a:rPr>
              <a:t>(IARC):2020</a:t>
            </a:r>
            <a:r>
              <a:rPr lang="zh-CN" altLang="en-US" sz="900" dirty="0">
                <a:latin typeface="Arial" panose="020B0604020202020204" pitchFamily="34" charset="0"/>
                <a:ea typeface="微软雅黑" panose="020B0503020204020204" pitchFamily="34" charset="-122"/>
                <a:cs typeface="+mn-ea"/>
                <a:sym typeface="Arial" panose="020B0604020202020204" pitchFamily="34" charset="0"/>
              </a:rPr>
              <a:t>年全球最新癌症负担数据</a:t>
            </a:r>
            <a:r>
              <a:rPr lang="en-US" altLang="zh-CN" sz="900" dirty="0">
                <a:latin typeface="Arial" panose="020B0604020202020204" pitchFamily="34" charset="0"/>
                <a:ea typeface="微软雅黑" panose="020B0503020204020204" pitchFamily="34" charset="-122"/>
                <a:cs typeface="+mn-ea"/>
                <a:sym typeface="Arial" panose="020B0604020202020204" pitchFamily="34" charset="0"/>
              </a:rPr>
              <a:t>    </a:t>
            </a:r>
            <a:endParaRPr lang="en-US" altLang="zh-CN" sz="9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6" name="îslîḋe"/>
          <p:cNvSpPr/>
          <p:nvPr/>
        </p:nvSpPr>
        <p:spPr>
          <a:xfrm>
            <a:off x="6651625" y="1828800"/>
            <a:ext cx="5191760" cy="4172585"/>
          </a:xfrm>
          <a:prstGeom prst="roundRect">
            <a:avLst>
              <a:gd name="adj" fmla="val 8000"/>
            </a:avLst>
          </a:prstGeom>
          <a:solidFill>
            <a:srgbClr val="DBDCDE"/>
          </a:solidFill>
          <a:ln w="6055" cap="flat">
            <a:noFill/>
            <a:prstDash val="solid"/>
            <a:miter/>
          </a:ln>
        </p:spPr>
        <p:txBody>
          <a:bodyPr lIns="504000" tIns="432000" rIns="504000" rtlCol="0" anchor="ctr"/>
          <a:p>
            <a:pPr>
              <a:lnSpc>
                <a:spcPct val="130000"/>
              </a:lnSpc>
            </a:pPr>
            <a:endParaRPr lang="zh-CN" altLang="en-US" dirty="0">
              <a:solidFill>
                <a:srgbClr val="FFFFFF"/>
              </a:solidFill>
            </a:endParaRPr>
          </a:p>
        </p:txBody>
      </p:sp>
      <p:sp>
        <p:nvSpPr>
          <p:cNvPr id="97" name="文本框 5"/>
          <p:cNvSpPr txBox="1"/>
          <p:nvPr/>
        </p:nvSpPr>
        <p:spPr>
          <a:xfrm>
            <a:off x="6583045" y="1857375"/>
            <a:ext cx="5097780" cy="4130675"/>
          </a:xfrm>
          <a:prstGeom prst="rect">
            <a:avLst/>
          </a:prstGeom>
          <a:noFill/>
        </p:spPr>
        <p:txBody>
          <a:bodyPr wrap="square">
            <a:spAutoFit/>
          </a:bodyPr>
          <a:p>
            <a:pPr lvl="1">
              <a:lnSpc>
                <a:spcPct val="200000"/>
              </a:lnSpc>
              <a:spcBef>
                <a:spcPct val="0"/>
              </a:spcBef>
              <a:spcAft>
                <a:spcPct val="15000"/>
              </a:spcAft>
              <a:buChar char="•"/>
            </a:pPr>
            <a:r>
              <a:rPr lang="zh-CN" altLang="en-US" sz="1600" b="1" dirty="0">
                <a:solidFill>
                  <a:srgbClr val="ED3DA9"/>
                </a:solidFill>
                <a:latin typeface="Arial" panose="020B0604020202020204" pitchFamily="34" charset="0"/>
                <a:ea typeface="微软雅黑" panose="020B0503020204020204" pitchFamily="34" charset="-122"/>
                <a:sym typeface="Arial" panose="020B0604020202020204" pitchFamily="34" charset="0"/>
              </a:rPr>
              <a:t>左亚叶酸注射液可降低</a:t>
            </a:r>
            <a:r>
              <a:rPr lang="zh-CN" altLang="en-US" sz="1600" b="1" dirty="0" smtClean="0">
                <a:solidFill>
                  <a:srgbClr val="ED3DA9"/>
                </a:solidFill>
                <a:latin typeface="Arial" panose="020B0604020202020204" pitchFamily="34" charset="0"/>
                <a:ea typeface="微软雅黑" panose="020B0503020204020204" pitchFamily="34" charset="-122"/>
                <a:sym typeface="Arial" panose="020B0604020202020204" pitchFamily="34" charset="0"/>
              </a:rPr>
              <a:t>亚叶</a:t>
            </a:r>
            <a:r>
              <a:rPr lang="zh-CN" altLang="en-US" sz="1600" b="1" dirty="0">
                <a:solidFill>
                  <a:srgbClr val="ED3DA9"/>
                </a:solidFill>
                <a:latin typeface="Arial" panose="020B0604020202020204" pitchFamily="34" charset="0"/>
                <a:ea typeface="微软雅黑" panose="020B0503020204020204" pitchFamily="34" charset="-122"/>
                <a:sym typeface="Arial" panose="020B0604020202020204" pitchFamily="34" charset="0"/>
              </a:rPr>
              <a:t>酸</a:t>
            </a:r>
            <a:r>
              <a:rPr lang="en-US" altLang="zh-CN" sz="1600" b="1" dirty="0" smtClean="0">
                <a:solidFill>
                  <a:srgbClr val="ED3DA9"/>
                </a:solidFill>
                <a:latin typeface="Arial" panose="020B0604020202020204" pitchFamily="34" charset="0"/>
                <a:ea typeface="微软雅黑" panose="020B0503020204020204" pitchFamily="34" charset="-122"/>
                <a:sym typeface="Arial" panose="020B0604020202020204" pitchFamily="34" charset="0"/>
              </a:rPr>
              <a:t>钙注射剂的副作用</a:t>
            </a:r>
            <a:r>
              <a:rPr lang="zh-CN" altLang="en-US" sz="1600" dirty="0" smtClean="0">
                <a:solidFill>
                  <a:schemeClr val="tx1"/>
                </a:solidFill>
                <a:latin typeface="Arial" panose="020B0604020202020204" pitchFamily="34" charset="0"/>
                <a:ea typeface="微软雅黑" panose="020B0503020204020204" pitchFamily="34" charset="-122"/>
                <a:sym typeface="Arial" panose="020B0604020202020204" pitchFamily="34" charset="0"/>
              </a:rPr>
              <a:t>（溶解度低、易产生沉淀、增效时间短、毒性易蓄积、肾脏代谢负担重），更安全、更易用。</a:t>
            </a:r>
            <a:endParaRPr lang="en-US" altLang="zh-CN" sz="1600"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a:p>
            <a:pPr lvl="1">
              <a:lnSpc>
                <a:spcPct val="200000"/>
              </a:lnSpc>
              <a:spcBef>
                <a:spcPct val="0"/>
              </a:spcBef>
              <a:spcAft>
                <a:spcPct val="15000"/>
              </a:spcAft>
              <a:buChar char="•"/>
            </a:pPr>
            <a:r>
              <a:rPr lang="zh-CN" altLang="en-US" sz="1600" dirty="0">
                <a:solidFill>
                  <a:schemeClr val="tx1"/>
                </a:solidFill>
                <a:latin typeface="Arial" panose="020B0604020202020204" pitchFamily="34" charset="0"/>
                <a:ea typeface="微软雅黑" panose="020B0503020204020204" pitchFamily="34" charset="-122"/>
                <a:sym typeface="Arial" panose="020B0604020202020204" pitchFamily="34" charset="0"/>
              </a:rPr>
              <a:t>左亚叶酸注射剂去除无效成分</a:t>
            </a:r>
            <a:r>
              <a:rPr lang="zh-CN" altLang="en-US" sz="1600" dirty="0" smtClean="0">
                <a:solidFill>
                  <a:schemeClr val="tx1"/>
                </a:solidFill>
                <a:latin typeface="Arial" panose="020B0604020202020204" pitchFamily="34" charset="0"/>
                <a:ea typeface="微软雅黑" panose="020B0503020204020204" pitchFamily="34" charset="-122"/>
                <a:sym typeface="Arial" panose="020B0604020202020204" pitchFamily="34" charset="0"/>
              </a:rPr>
              <a:t>“右旋体”，</a:t>
            </a:r>
            <a:r>
              <a:rPr lang="zh-CN" altLang="en-US" sz="1600" b="1" dirty="0">
                <a:solidFill>
                  <a:srgbClr val="ED3DA9"/>
                </a:solidFill>
                <a:cs typeface="+mn-ea"/>
                <a:sym typeface="+mn-lt"/>
              </a:rPr>
              <a:t>仅需一半的剂量即</a:t>
            </a:r>
            <a:r>
              <a:rPr lang="zh-CN" altLang="en-US" sz="1600" dirty="0">
                <a:solidFill>
                  <a:schemeClr val="tx1"/>
                </a:solidFill>
                <a:cs typeface="+mn-ea"/>
                <a:sym typeface="+mn-lt"/>
              </a:rPr>
              <a:t>可达到亚叶酸相同甚至更好的疗效，</a:t>
            </a:r>
            <a:r>
              <a:rPr lang="zh-CN" altLang="en-US" sz="1600" dirty="0" smtClean="0">
                <a:solidFill>
                  <a:schemeClr val="tx1"/>
                </a:solidFill>
                <a:latin typeface="Arial" panose="020B0604020202020204" pitchFamily="34" charset="0"/>
                <a:ea typeface="微软雅黑" panose="020B0503020204020204" pitchFamily="34" charset="-122"/>
                <a:sym typeface="Arial" panose="020B0604020202020204" pitchFamily="34" charset="0"/>
              </a:rPr>
              <a:t>更高效。</a:t>
            </a:r>
            <a:endParaRPr lang="zh-CN" altLang="en-US" sz="1600" dirty="0" smtClean="0">
              <a:solidFill>
                <a:schemeClr val="tx1"/>
              </a:solidFill>
              <a:latin typeface="Arial" panose="020B0604020202020204" pitchFamily="34" charset="0"/>
              <a:ea typeface="微软雅黑" panose="020B0503020204020204" pitchFamily="34" charset="-122"/>
              <a:sym typeface="Arial" panose="020B0604020202020204" pitchFamily="34" charset="0"/>
            </a:endParaRPr>
          </a:p>
          <a:p>
            <a:pPr lvl="1">
              <a:lnSpc>
                <a:spcPct val="200000"/>
              </a:lnSpc>
              <a:spcBef>
                <a:spcPct val="0"/>
              </a:spcBef>
              <a:spcAft>
                <a:spcPct val="15000"/>
              </a:spcAft>
              <a:buChar char="•"/>
            </a:pPr>
            <a:r>
              <a:rPr lang="zh-CN" altLang="en-US" sz="1600" dirty="0" smtClean="0">
                <a:solidFill>
                  <a:schemeClr val="tx1"/>
                </a:solidFill>
                <a:latin typeface="+mj-ea"/>
                <a:ea typeface="+mj-ea"/>
                <a:cs typeface="+mj-ea"/>
                <a:sym typeface="Arial" panose="020B0604020202020204" pitchFamily="34" charset="0"/>
              </a:rPr>
              <a:t>本品与</a:t>
            </a:r>
            <a:r>
              <a:rPr lang="en-US" altLang="zh-CN" sz="1600" dirty="0" smtClean="0">
                <a:solidFill>
                  <a:schemeClr val="tx1"/>
                </a:solidFill>
                <a:latin typeface="+mj-ea"/>
                <a:ea typeface="+mj-ea"/>
                <a:cs typeface="+mj-ea"/>
                <a:sym typeface="Arial" panose="020B0604020202020204" pitchFamily="34" charset="0"/>
              </a:rPr>
              <a:t>5-FU</a:t>
            </a:r>
            <a:r>
              <a:rPr lang="zh-CN" altLang="en-US" sz="1600" dirty="0" smtClean="0">
                <a:solidFill>
                  <a:schemeClr val="tx1"/>
                </a:solidFill>
                <a:latin typeface="+mj-ea"/>
                <a:ea typeface="+mj-ea"/>
                <a:cs typeface="+mj-ea"/>
                <a:sym typeface="Arial" panose="020B0604020202020204" pitchFamily="34" charset="0"/>
              </a:rPr>
              <a:t>混合后组成的同时输注方案，提升疗效，</a:t>
            </a:r>
            <a:r>
              <a:rPr lang="zh-CN" altLang="en-US" sz="1600" b="1" dirty="0" smtClean="0">
                <a:solidFill>
                  <a:srgbClr val="ED3DA9"/>
                </a:solidFill>
                <a:latin typeface="+mj-ea"/>
                <a:ea typeface="+mj-ea"/>
                <a:cs typeface="+mj-ea"/>
                <a:sym typeface="Arial" panose="020B0604020202020204" pitchFamily="34" charset="0"/>
              </a:rPr>
              <a:t>有望进一步延长患者生存期</a:t>
            </a:r>
            <a:endParaRPr lang="zh-CN" altLang="en-US" sz="1600" b="1" dirty="0" smtClean="0">
              <a:solidFill>
                <a:srgbClr val="ED3DA9"/>
              </a:solidFill>
              <a:latin typeface="+mj-ea"/>
              <a:ea typeface="+mj-ea"/>
              <a:cs typeface="+mj-ea"/>
              <a:sym typeface="Arial" panose="020B0604020202020204" pitchFamily="34" charset="0"/>
            </a:endParaRPr>
          </a:p>
        </p:txBody>
      </p:sp>
      <p:sp>
        <p:nvSpPr>
          <p:cNvPr id="98" name="文本框 4"/>
          <p:cNvSpPr txBox="1"/>
          <p:nvPr/>
        </p:nvSpPr>
        <p:spPr>
          <a:xfrm>
            <a:off x="6955950" y="1376987"/>
            <a:ext cx="4450191" cy="460375"/>
          </a:xfrm>
          <a:prstGeom prst="rect">
            <a:avLst/>
          </a:prstGeom>
          <a:solidFill>
            <a:srgbClr val="135E8D"/>
          </a:solidFill>
        </p:spPr>
        <p:txBody>
          <a:bodyPr wrap="square" rtlCol="0">
            <a:spAutoFit/>
          </a:bodyPr>
          <a:p>
            <a:pPr lvl="0" algn="ctr">
              <a:lnSpc>
                <a:spcPct val="100000"/>
              </a:lnSpc>
              <a:spcBef>
                <a:spcPct val="0"/>
              </a:spcBef>
              <a:spcAft>
                <a:spcPct val="35000"/>
              </a:spcAft>
            </a:pPr>
            <a:r>
              <a:rPr lang="zh-CN" sz="2400" b="1" dirty="0">
                <a:solidFill>
                  <a:schemeClr val="bg1"/>
                </a:solidFill>
                <a:sym typeface="+mn-ea"/>
              </a:rPr>
              <a:t>临床</a:t>
            </a:r>
            <a:r>
              <a:rPr lang="zh-CN" altLang="en-US" sz="2400" b="1" dirty="0">
                <a:solidFill>
                  <a:schemeClr val="bg1"/>
                </a:solidFill>
                <a:sym typeface="+mn-ea"/>
              </a:rPr>
              <a:t>未</a:t>
            </a:r>
            <a:r>
              <a:rPr lang="zh-CN" sz="2400" b="1" dirty="0">
                <a:solidFill>
                  <a:schemeClr val="bg1"/>
                </a:solidFill>
                <a:sym typeface="+mn-ea"/>
              </a:rPr>
              <a:t>满足的需求</a:t>
            </a:r>
            <a:endParaRPr kumimoji="1" lang="zh-CN" altLang="en-US" sz="2400" b="1" dirty="0">
              <a:solidFill>
                <a:schemeClr val="bg1"/>
              </a:solidFill>
              <a:latin typeface="Arial" panose="020B0604020202020204" pitchFamily="34" charset="0"/>
              <a:ea typeface="微软雅黑" panose="020B0503020204020204" pitchFamily="34" charset="-122"/>
              <a:sym typeface="+mn-ea"/>
            </a:endParaRPr>
          </a:p>
        </p:txBody>
      </p:sp>
      <p:sp>
        <p:nvSpPr>
          <p:cNvPr id="99" name="îslîḋe"/>
          <p:cNvSpPr/>
          <p:nvPr/>
        </p:nvSpPr>
        <p:spPr>
          <a:xfrm>
            <a:off x="931545" y="1857375"/>
            <a:ext cx="5191760" cy="4172585"/>
          </a:xfrm>
          <a:prstGeom prst="roundRect">
            <a:avLst>
              <a:gd name="adj" fmla="val 8000"/>
            </a:avLst>
          </a:prstGeom>
          <a:solidFill>
            <a:srgbClr val="DBDCDE"/>
          </a:solidFill>
          <a:ln w="6055" cap="flat">
            <a:noFill/>
            <a:prstDash val="solid"/>
            <a:miter/>
          </a:ln>
        </p:spPr>
        <p:txBody>
          <a:bodyPr lIns="504000" tIns="432000" rIns="504000" rtlCol="0" anchor="ctr"/>
          <a:p>
            <a:pPr>
              <a:lnSpc>
                <a:spcPct val="130000"/>
              </a:lnSpc>
            </a:pPr>
            <a:endParaRPr lang="zh-CN" altLang="en-US" dirty="0">
              <a:solidFill>
                <a:srgbClr val="FFFFFF"/>
              </a:solidFill>
            </a:endParaRPr>
          </a:p>
        </p:txBody>
      </p:sp>
      <p:sp>
        <p:nvSpPr>
          <p:cNvPr id="100" name="文本框 7"/>
          <p:cNvSpPr txBox="1"/>
          <p:nvPr/>
        </p:nvSpPr>
        <p:spPr>
          <a:xfrm>
            <a:off x="756920" y="2233930"/>
            <a:ext cx="5259705" cy="3735705"/>
          </a:xfrm>
          <a:prstGeom prst="rect">
            <a:avLst/>
          </a:prstGeom>
          <a:noFill/>
        </p:spPr>
        <p:txBody>
          <a:bodyPr wrap="square">
            <a:spAutoFit/>
          </a:bodyPr>
          <a:p>
            <a:pPr lvl="1">
              <a:lnSpc>
                <a:spcPct val="180000"/>
              </a:lnSpc>
              <a:spcBef>
                <a:spcPct val="0"/>
              </a:spcBef>
              <a:spcAft>
                <a:spcPct val="15000"/>
              </a:spcAft>
              <a:buChar char="•"/>
            </a:pPr>
            <a:r>
              <a:rPr lang="zh-CN" sz="1600">
                <a:latin typeface="微软雅黑" panose="020B0503020204020204" pitchFamily="34" charset="-122"/>
                <a:ea typeface="微软雅黑" panose="020B0503020204020204" pitchFamily="34" charset="-122"/>
                <a:cs typeface="微软雅黑" panose="020B0503020204020204" pitchFamily="34" charset="-122"/>
                <a:sym typeface="+mn-ea"/>
              </a:rPr>
              <a:t>成人和儿童白血病：</a:t>
            </a:r>
            <a:r>
              <a:rPr lang="zh-CN" sz="16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大陆地区</a:t>
            </a:r>
            <a:r>
              <a:rPr lang="zh-CN" altLang="en-US" sz="16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发病率为</a:t>
            </a:r>
            <a:r>
              <a:rPr lang="en-US" altLang="zh-CN" sz="1600" dirty="0">
                <a:solidFill>
                  <a:schemeClr val="dk1"/>
                </a:solidFill>
                <a:latin typeface="Arial" panose="020B0604020202020204" pitchFamily="34" charset="0"/>
                <a:ea typeface="微软雅黑" panose="020B0503020204020204" pitchFamily="34" charset="-122"/>
                <a:sym typeface="Arial" panose="020B0604020202020204" pitchFamily="34" charset="0"/>
              </a:rPr>
              <a:t>4/10</a:t>
            </a:r>
            <a:r>
              <a:rPr lang="zh-CN" altLang="en-US" sz="1600" dirty="0">
                <a:solidFill>
                  <a:schemeClr val="dk1"/>
                </a:solidFill>
                <a:latin typeface="Arial" panose="020B0604020202020204" pitchFamily="34" charset="0"/>
                <a:ea typeface="微软雅黑" panose="020B0503020204020204" pitchFamily="34" charset="-122"/>
                <a:sym typeface="Arial" panose="020B0604020202020204" pitchFamily="34" charset="0"/>
              </a:rPr>
              <a:t>万</a:t>
            </a:r>
            <a:r>
              <a:rPr lang="zh-CN" altLang="en-US" sz="16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sz="16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每年新增</a:t>
            </a:r>
            <a:r>
              <a:rPr lang="zh-CN" sz="1600">
                <a:latin typeface="微软雅黑" panose="020B0503020204020204" pitchFamily="34" charset="-122"/>
                <a:ea typeface="微软雅黑" panose="020B0503020204020204" pitchFamily="34" charset="-122"/>
                <a:cs typeface="微软雅黑" panose="020B0503020204020204" pitchFamily="34" charset="-122"/>
                <a:sym typeface="+mn-ea"/>
              </a:rPr>
              <a:t>死亡病例</a:t>
            </a:r>
            <a:r>
              <a:rPr lang="en-US" sz="1600">
                <a:latin typeface="微软雅黑" panose="020B0503020204020204" pitchFamily="34" charset="-122"/>
                <a:ea typeface="微软雅黑" panose="020B0503020204020204" pitchFamily="34" charset="-122"/>
                <a:cs typeface="微软雅黑" panose="020B0503020204020204" pitchFamily="34" charset="-122"/>
                <a:sym typeface="+mn-ea"/>
              </a:rPr>
              <a:t>6</a:t>
            </a:r>
            <a:r>
              <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rPr>
              <a:t>万人</a:t>
            </a:r>
            <a:r>
              <a:rPr lang="en-US" altLang="zh-CN" sz="1600" dirty="0">
                <a:latin typeface="Arial" panose="020B0604020202020204" pitchFamily="34" charset="0"/>
                <a:ea typeface="微软雅黑" panose="020B0503020204020204" pitchFamily="34" charset="-122"/>
                <a:cs typeface="+mn-ea"/>
                <a:sym typeface="Arial" panose="020B0604020202020204" pitchFamily="34" charset="0"/>
              </a:rPr>
              <a:t> [1]</a:t>
            </a:r>
            <a:endParaRPr lang="zh-CN" sz="1600" dirty="0">
              <a:solidFill>
                <a:schemeClr val="dk1"/>
              </a:solidFill>
              <a:sym typeface="+mn-ea"/>
            </a:endParaRPr>
          </a:p>
          <a:p>
            <a:pPr lvl="1">
              <a:lnSpc>
                <a:spcPct val="180000"/>
              </a:lnSpc>
              <a:spcBef>
                <a:spcPct val="0"/>
              </a:spcBef>
              <a:spcAft>
                <a:spcPct val="15000"/>
              </a:spcAft>
              <a:buChar char="•"/>
            </a:pPr>
            <a:r>
              <a:rPr lang="zh-CN" altLang="en-US" sz="1600" dirty="0">
                <a:solidFill>
                  <a:schemeClr val="dk1"/>
                </a:solidFill>
                <a:sym typeface="+mn-ea"/>
              </a:rPr>
              <a:t>结直肠癌是常见恶性瘤，发病率和死亡率均呈上升趋势。，</a:t>
            </a:r>
            <a:r>
              <a:rPr lang="zh-CN" sz="1600" dirty="0">
                <a:solidFill>
                  <a:schemeClr val="dk1"/>
                </a:solidFill>
                <a:sym typeface="+mn-ea"/>
              </a:rPr>
              <a:t>严重威胁我国国民身体健康。</a:t>
            </a:r>
            <a:r>
              <a:rPr lang="zh-CN" altLang="en-US" sz="1600" dirty="0">
                <a:solidFill>
                  <a:schemeClr val="dk1"/>
                </a:solidFill>
                <a:sym typeface="+mn-ea"/>
              </a:rPr>
              <a:t>最新发布的</a:t>
            </a:r>
            <a:r>
              <a:rPr lang="en-US" altLang="zh-CN" sz="1600" dirty="0">
                <a:solidFill>
                  <a:schemeClr val="dk1"/>
                </a:solidFill>
                <a:sym typeface="+mn-ea"/>
              </a:rPr>
              <a:t> 2022 </a:t>
            </a:r>
            <a:r>
              <a:rPr lang="zh-CN" altLang="en-US" sz="1600" dirty="0">
                <a:solidFill>
                  <a:schemeClr val="dk1"/>
                </a:solidFill>
                <a:sym typeface="+mn-ea"/>
              </a:rPr>
              <a:t>年中国恶性肿瘤疾病负担数据显示</a:t>
            </a:r>
            <a:r>
              <a:rPr lang="zh-CN" sz="1600" dirty="0">
                <a:solidFill>
                  <a:schemeClr val="dk1"/>
                </a:solidFill>
                <a:sym typeface="+mn-ea"/>
              </a:rPr>
              <a:t>在中国，</a:t>
            </a:r>
            <a:r>
              <a:rPr lang="zh-CN" altLang="en-US" sz="1600" dirty="0">
                <a:solidFill>
                  <a:schemeClr val="tx1"/>
                </a:solidFill>
                <a:latin typeface="Arial" panose="020B0604020202020204" pitchFamily="34" charset="0"/>
                <a:ea typeface="微软雅黑" panose="020B0503020204020204" pitchFamily="34" charset="-122"/>
                <a:sym typeface="Arial" panose="020B0604020202020204" pitchFamily="34" charset="0"/>
              </a:rPr>
              <a:t>结直肠癌：</a:t>
            </a:r>
            <a:r>
              <a:rPr lang="zh-CN" altLang="en-US" sz="1600" dirty="0">
                <a:solidFill>
                  <a:schemeClr val="dk1"/>
                </a:solidFill>
                <a:latin typeface="Arial" panose="020B0604020202020204" pitchFamily="34" charset="0"/>
                <a:ea typeface="微软雅黑" panose="020B0503020204020204" pitchFamily="34" charset="-122"/>
                <a:sym typeface="Arial" panose="020B0604020202020204" pitchFamily="34" charset="0"/>
              </a:rPr>
              <a:t>大陆地区发病率</a:t>
            </a:r>
            <a:r>
              <a:rPr lang="en-US" altLang="zh-CN" sz="1600" dirty="0">
                <a:solidFill>
                  <a:schemeClr val="dk1"/>
                </a:solidFill>
                <a:latin typeface="Arial" panose="020B0604020202020204" pitchFamily="34" charset="0"/>
                <a:ea typeface="微软雅黑" panose="020B0503020204020204" pitchFamily="34" charset="-122"/>
                <a:sym typeface="Arial" panose="020B0604020202020204" pitchFamily="34" charset="0"/>
              </a:rPr>
              <a:t>65/10</a:t>
            </a:r>
            <a:r>
              <a:rPr lang="zh-CN" altLang="en-US" sz="1600" dirty="0">
                <a:solidFill>
                  <a:schemeClr val="dk1"/>
                </a:solidFill>
                <a:latin typeface="Arial" panose="020B0604020202020204" pitchFamily="34" charset="0"/>
                <a:ea typeface="微软雅黑" panose="020B0503020204020204" pitchFamily="34" charset="-122"/>
                <a:sym typeface="Arial" panose="020B0604020202020204" pitchFamily="34" charset="0"/>
              </a:rPr>
              <a:t>万，每年新增</a:t>
            </a:r>
            <a:r>
              <a:rPr lang="zh-CN" altLang="en-US" sz="1600" dirty="0">
                <a:solidFill>
                  <a:schemeClr val="tx1"/>
                </a:solidFill>
                <a:latin typeface="Arial" panose="020B0604020202020204" pitchFamily="34" charset="0"/>
                <a:ea typeface="微软雅黑" panose="020B0503020204020204" pitchFamily="34" charset="-122"/>
                <a:sym typeface="Arial" panose="020B0604020202020204" pitchFamily="34" charset="0"/>
              </a:rPr>
              <a:t>患者</a:t>
            </a:r>
            <a:r>
              <a:rPr lang="en-US" altLang="zh-CN" sz="1600" dirty="0">
                <a:solidFill>
                  <a:schemeClr val="tx1"/>
                </a:solidFill>
                <a:latin typeface="Arial" panose="020B0604020202020204" pitchFamily="34" charset="0"/>
                <a:ea typeface="微软雅黑" panose="020B0503020204020204" pitchFamily="34" charset="-122"/>
                <a:sym typeface="Arial" panose="020B0604020202020204" pitchFamily="34" charset="0"/>
              </a:rPr>
              <a:t>51.71</a:t>
            </a:r>
            <a:r>
              <a:rPr lang="zh-CN" altLang="en-US" sz="1600" dirty="0">
                <a:solidFill>
                  <a:schemeClr val="tx1"/>
                </a:solidFill>
                <a:latin typeface="Arial" panose="020B0604020202020204" pitchFamily="34" charset="0"/>
                <a:ea typeface="微软雅黑" panose="020B0503020204020204" pitchFamily="34" charset="-122"/>
                <a:sym typeface="Arial" panose="020B0604020202020204" pitchFamily="34" charset="0"/>
              </a:rPr>
              <a:t>万人，每年新增死亡病例</a:t>
            </a:r>
            <a:r>
              <a:rPr lang="en-US" altLang="zh-CN" sz="1600" dirty="0">
                <a:solidFill>
                  <a:schemeClr val="tx1"/>
                </a:solidFill>
                <a:latin typeface="Arial" panose="020B0604020202020204" pitchFamily="34" charset="0"/>
                <a:ea typeface="微软雅黑" panose="020B0503020204020204" pitchFamily="34" charset="-122"/>
                <a:sym typeface="Arial" panose="020B0604020202020204" pitchFamily="34" charset="0"/>
              </a:rPr>
              <a:t>24</a:t>
            </a:r>
            <a:r>
              <a:rPr lang="zh-CN" altLang="en-US" sz="1600" dirty="0">
                <a:solidFill>
                  <a:schemeClr val="tx1"/>
                </a:solidFill>
                <a:latin typeface="Arial" panose="020B0604020202020204" pitchFamily="34" charset="0"/>
                <a:ea typeface="微软雅黑" panose="020B0503020204020204" pitchFamily="34" charset="-122"/>
                <a:sym typeface="Arial" panose="020B0604020202020204" pitchFamily="34" charset="0"/>
              </a:rPr>
              <a:t>万人</a:t>
            </a:r>
            <a:endParaRPr lang="en-US" altLang="zh-CN" sz="1600" baseline="30000">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a:lnSpc>
                <a:spcPct val="180000"/>
              </a:lnSpc>
              <a:spcBef>
                <a:spcPct val="0"/>
              </a:spcBef>
              <a:spcAft>
                <a:spcPct val="15000"/>
              </a:spcAft>
              <a:buChar char="•"/>
            </a:pPr>
            <a:endParaRPr lang="en-US" altLang="zh-CN" sz="1600" b="1" dirty="0" smtClean="0">
              <a:solidFill>
                <a:srgbClr val="ED3DA9"/>
              </a:solidFill>
              <a:latin typeface="Arial" panose="020B0604020202020204" pitchFamily="34" charset="0"/>
              <a:ea typeface="微软雅黑" panose="020B0503020204020204" pitchFamily="34" charset="-122"/>
              <a:sym typeface="Arial" panose="020B0604020202020204" pitchFamily="34" charset="0"/>
            </a:endParaRPr>
          </a:p>
        </p:txBody>
      </p:sp>
      <p:sp>
        <p:nvSpPr>
          <p:cNvPr id="101" name="文本框 8"/>
          <p:cNvSpPr txBox="1"/>
          <p:nvPr/>
        </p:nvSpPr>
        <p:spPr>
          <a:xfrm>
            <a:off x="1235870" y="1389052"/>
            <a:ext cx="4450191" cy="460375"/>
          </a:xfrm>
          <a:prstGeom prst="rect">
            <a:avLst/>
          </a:prstGeom>
          <a:solidFill>
            <a:srgbClr val="135E8D"/>
          </a:solidFill>
        </p:spPr>
        <p:txBody>
          <a:bodyPr wrap="square" rtlCol="0">
            <a:spAutoFit/>
          </a:bodyPr>
          <a:p>
            <a:pPr lvl="0" algn="ctr">
              <a:lnSpc>
                <a:spcPct val="100000"/>
              </a:lnSpc>
              <a:spcBef>
                <a:spcPct val="0"/>
              </a:spcBef>
              <a:spcAft>
                <a:spcPct val="35000"/>
              </a:spcAft>
            </a:pPr>
            <a:r>
              <a:rPr lang="zh-CN" sz="2400" b="1">
                <a:solidFill>
                  <a:schemeClr val="bg1"/>
                </a:solidFill>
                <a:sym typeface="+mn-ea"/>
              </a:rPr>
              <a:t>疾病的基本情况</a:t>
            </a:r>
            <a:endParaRPr kumimoji="1" lang="zh-CN" altLang="en-US" sz="2400" b="1" dirty="0">
              <a:solidFill>
                <a:schemeClr val="bg1"/>
              </a:solidFill>
              <a:latin typeface="Arial" panose="020B0604020202020204" pitchFamily="34" charset="0"/>
              <a:ea typeface="微软雅黑" panose="020B0503020204020204" pitchFamily="34" charset="-122"/>
              <a:sym typeface="+mn-ea"/>
            </a:endParaRPr>
          </a:p>
        </p:txBody>
      </p:sp>
      <p:sp>
        <p:nvSpPr>
          <p:cNvPr id="102" name="右箭头 10"/>
          <p:cNvSpPr/>
          <p:nvPr/>
        </p:nvSpPr>
        <p:spPr>
          <a:xfrm>
            <a:off x="6193155" y="3491230"/>
            <a:ext cx="401955" cy="383540"/>
          </a:xfrm>
          <a:prstGeom prst="rightArrow">
            <a:avLst/>
          </a:prstGeom>
          <a:solidFill>
            <a:srgbClr val="4256A4"/>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3" name="文本框 1"/>
          <p:cNvSpPr txBox="1"/>
          <p:nvPr/>
        </p:nvSpPr>
        <p:spPr>
          <a:xfrm>
            <a:off x="1017270" y="300355"/>
            <a:ext cx="10626090" cy="1076325"/>
          </a:xfrm>
          <a:prstGeom prst="rect">
            <a:avLst/>
          </a:prstGeom>
          <a:noFill/>
        </p:spPr>
        <p:txBody>
          <a:bodyPr wrap="square" rtlCol="0" anchor="t">
            <a:spAutoFit/>
          </a:bodyPr>
          <a:p>
            <a:pPr algn="ctr"/>
            <a:r>
              <a:rPr lang="zh-CN" altLang="en-US" sz="3200" b="1"/>
              <a:t>临床用药亟需新一代左亚叶酸制剂</a:t>
            </a:r>
            <a:endParaRPr lang="zh-CN" altLang="en-US" sz="3200" b="1"/>
          </a:p>
          <a:p>
            <a:pPr algn="ctr"/>
            <a:r>
              <a:rPr lang="zh-CN" altLang="en-US" sz="3200" b="1"/>
              <a:t>在保证安全的同时，延长患者生存期</a:t>
            </a:r>
            <a:endParaRPr lang="zh-CN" altLang="en-US" sz="3200" b="1"/>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04" name=""/>
        <p:cNvGrpSpPr/>
        <p:nvPr/>
      </p:nvGrpSpPr>
      <p:grpSpPr>
        <a:xfrm>
          <a:off x="0" y="0"/>
          <a:ext cx="0" cy="0"/>
          <a:chOff x="0" y="0"/>
          <a:chExt cx="0" cy="0"/>
        </a:xfrm>
      </p:grpSpPr>
      <p:sp>
        <p:nvSpPr>
          <p:cNvPr id="105" name="矩形 1"/>
          <p:cNvSpPr/>
          <p:nvPr/>
        </p:nvSpPr>
        <p:spPr>
          <a:xfrm>
            <a:off x="-137159" y="0"/>
            <a:ext cx="557784" cy="2532888"/>
          </a:xfrm>
          <a:prstGeom prst="rect">
            <a:avLst/>
          </a:prstGeom>
          <a:solidFill>
            <a:srgbClr val="10B9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kumimoji="1" lang="zh-CN" altLang="en-US" sz="2400" b="1" dirty="0">
                <a:solidFill>
                  <a:schemeClr val="bg1"/>
                </a:solidFill>
                <a:latin typeface="Arial" panose="020B0604020202020204" pitchFamily="34" charset="0"/>
                <a:ea typeface="微软雅黑" panose="020B0503020204020204" pitchFamily="34" charset="-122"/>
                <a:sym typeface="Arial" panose="020B0604020202020204" pitchFamily="34" charset="0"/>
              </a:rPr>
              <a:t>安全性</a:t>
            </a:r>
            <a:endParaRPr kumimoji="1" lang="zh-CN" altLang="en-US" sz="24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pic>
        <p:nvPicPr>
          <p:cNvPr id="106" name="图片 5"/>
          <p:cNvPicPr>
            <a:picLocks noChangeAspect="1"/>
          </p:cNvPicPr>
          <p:nvPr/>
        </p:nvPicPr>
        <p:blipFill>
          <a:blip r:embed="rId1"/>
          <a:stretch>
            <a:fillRect/>
          </a:stretch>
        </p:blipFill>
        <p:spPr>
          <a:xfrm>
            <a:off x="420626" y="161530"/>
            <a:ext cx="698537" cy="609631"/>
          </a:xfrm>
          <a:prstGeom prst="rect">
            <a:avLst/>
          </a:prstGeom>
        </p:spPr>
      </p:pic>
      <p:sp>
        <p:nvSpPr>
          <p:cNvPr id="107" name="五边形 2"/>
          <p:cNvSpPr/>
          <p:nvPr/>
        </p:nvSpPr>
        <p:spPr>
          <a:xfrm>
            <a:off x="7328991" y="1549926"/>
            <a:ext cx="4313735" cy="417600"/>
          </a:xfrm>
          <a:prstGeom prst="homePlate">
            <a:avLst>
              <a:gd name="adj" fmla="val 0"/>
            </a:avLst>
          </a:prstGeom>
          <a:solidFill>
            <a:srgbClr val="135E8D"/>
          </a:solidFill>
          <a:ln>
            <a:solidFill>
              <a:srgbClr val="4256A4"/>
            </a:solidFill>
          </a:ln>
          <a:effectLst>
            <a:outerShdw blurRad="57150" dist="19050" dir="5400000" algn="ctr" rotWithShape="0">
              <a:srgbClr val="000000">
                <a:alpha val="63000"/>
              </a:srgbClr>
            </a:outerShdw>
          </a:effectLst>
        </p:spPr>
        <p:txBody>
          <a:bodyPr rtlCol="0" anchor="ctr"/>
          <a:lstStyle/>
          <a:p>
            <a:pPr marL="0" marR="0" lvl="0" indent="0" algn="ctr" defTabSz="1219200" rtl="0" eaLnBrk="1" fontAlgn="auto" latinLnBrk="0" hangingPunct="1">
              <a:lnSpc>
                <a:spcPct val="100000"/>
              </a:lnSpc>
              <a:spcBef>
                <a:spcPts val="0"/>
              </a:spcBef>
              <a:spcAft>
                <a:spcPts val="0"/>
              </a:spcAft>
              <a:buClrTx/>
              <a:buSzTx/>
              <a:buFontTx/>
              <a:buNone/>
              <a:defRPr/>
            </a:pPr>
            <a:r>
              <a:rPr kumimoji="0" lang="zh-CN" altLang="en-US" b="1" i="0" u="none" strike="noStrike" kern="100" cap="none" spc="0" normalizeH="0" baseline="0" noProof="0" dirty="0">
                <a:ln>
                  <a:noFill/>
                </a:ln>
                <a:solidFill>
                  <a:prstClr val="white"/>
                </a:solidFill>
                <a:effectLst/>
                <a:uLnTx/>
                <a:uFillTx/>
                <a:cs typeface="+mn-ea"/>
                <a:sym typeface="+mn-lt"/>
              </a:rPr>
              <a:t>国内外文献及说明书收载的安全性信息</a:t>
            </a:r>
            <a:endParaRPr kumimoji="0" lang="zh-CN" altLang="zh-CN" b="0" i="0" u="none" strike="noStrike" kern="100" cap="none" spc="0" normalizeH="0" baseline="0" noProof="0" dirty="0">
              <a:ln>
                <a:noFill/>
              </a:ln>
              <a:solidFill>
                <a:prstClr val="white"/>
              </a:solidFill>
              <a:effectLst/>
              <a:uLnTx/>
              <a:uFillTx/>
              <a:cs typeface="+mn-ea"/>
              <a:sym typeface="+mn-lt"/>
            </a:endParaRPr>
          </a:p>
        </p:txBody>
      </p:sp>
      <p:sp>
        <p:nvSpPr>
          <p:cNvPr id="108" name="五边形 2"/>
          <p:cNvSpPr/>
          <p:nvPr/>
        </p:nvSpPr>
        <p:spPr>
          <a:xfrm>
            <a:off x="868546" y="1553828"/>
            <a:ext cx="5844700" cy="418322"/>
          </a:xfrm>
          <a:prstGeom prst="homePlate">
            <a:avLst>
              <a:gd name="adj" fmla="val 0"/>
            </a:avLst>
          </a:prstGeom>
          <a:solidFill>
            <a:srgbClr val="135E8D"/>
          </a:solidFill>
          <a:ln>
            <a:solidFill>
              <a:srgbClr val="4256A4"/>
            </a:solidFill>
          </a:ln>
          <a:effectLst>
            <a:outerShdw blurRad="57150" dist="19050" dir="5400000" algn="ctr" rotWithShape="0">
              <a:srgbClr val="000000">
                <a:alpha val="63000"/>
              </a:srgbClr>
            </a:outerShdw>
          </a:effectLst>
        </p:spPr>
        <p:txBody>
          <a:bodyPr rtlCol="0" anchor="ctr"/>
          <a:lstStyle/>
          <a:p>
            <a:pPr marL="0" marR="0" lvl="0" indent="0" algn="ctr" defTabSz="1219200" rtl="0" eaLnBrk="1" fontAlgn="auto" latinLnBrk="0" hangingPunct="1">
              <a:lnSpc>
                <a:spcPct val="100000"/>
              </a:lnSpc>
              <a:spcBef>
                <a:spcPts val="0"/>
              </a:spcBef>
              <a:spcAft>
                <a:spcPts val="0"/>
              </a:spcAft>
              <a:buClrTx/>
              <a:buSzTx/>
              <a:buFontTx/>
              <a:buNone/>
              <a:defRPr/>
            </a:pPr>
            <a:r>
              <a:rPr lang="zh-CN" altLang="en-US" b="1" kern="100" dirty="0">
                <a:solidFill>
                  <a:prstClr val="white"/>
                </a:solidFill>
                <a:cs typeface="+mn-ea"/>
                <a:sym typeface="+mn-lt"/>
              </a:rPr>
              <a:t>与目录内同治疗领域药品安全性方面的主要优势</a:t>
            </a:r>
            <a:endParaRPr lang="zh-CN" altLang="en-US" b="1" kern="100" dirty="0">
              <a:solidFill>
                <a:prstClr val="white"/>
              </a:solidFill>
              <a:cs typeface="+mn-ea"/>
              <a:sym typeface="+mn-lt"/>
            </a:endParaRPr>
          </a:p>
        </p:txBody>
      </p:sp>
      <p:sp>
        <p:nvSpPr>
          <p:cNvPr id="109" name="文本框 42"/>
          <p:cNvSpPr txBox="1"/>
          <p:nvPr/>
        </p:nvSpPr>
        <p:spPr>
          <a:xfrm>
            <a:off x="507525" y="5104471"/>
            <a:ext cx="11176949" cy="752770"/>
          </a:xfrm>
          <a:prstGeom prst="rect">
            <a:avLst/>
          </a:prstGeom>
          <a:noFill/>
        </p:spPr>
        <p:txBody>
          <a:bodyPr wrap="square">
            <a:spAutoFit/>
          </a:bodyPr>
          <a:lstStyle/>
          <a:p>
            <a:pPr marL="342900" indent="-342900" latinLnBrk="1">
              <a:lnSpc>
                <a:spcPct val="125000"/>
              </a:lnSpc>
              <a:buFont typeface="Wingdings" panose="05000000000000000000" pitchFamily="2" charset="2"/>
              <a:buChar char="ü"/>
            </a:pPr>
            <a:r>
              <a:rPr lang="zh-CN" altLang="en-US" b="1" dirty="0">
                <a:latin typeface="Arial" panose="020B0604020202020204" pitchFamily="34" charset="0"/>
                <a:ea typeface="微软雅黑" panose="020B0503020204020204" pitchFamily="34" charset="-122"/>
                <a:sym typeface="Arial" panose="020B0604020202020204" pitchFamily="34" charset="0"/>
              </a:rPr>
              <a:t>国内外文献报道左亚叶酸毒性轻微，安全性较高，有较好的安全性和耐受性，不良反应较低；</a:t>
            </a:r>
            <a:endParaRPr lang="en-US" altLang="zh-CN" b="1" dirty="0">
              <a:latin typeface="Arial" panose="020B0604020202020204" pitchFamily="34" charset="0"/>
              <a:ea typeface="微软雅黑" panose="020B0503020204020204" pitchFamily="34" charset="-122"/>
              <a:sym typeface="Arial" panose="020B0604020202020204" pitchFamily="34" charset="0"/>
            </a:endParaRPr>
          </a:p>
          <a:p>
            <a:pPr marL="342900" indent="-342900" latinLnBrk="1">
              <a:lnSpc>
                <a:spcPct val="125000"/>
              </a:lnSpc>
              <a:buFont typeface="Wingdings" panose="05000000000000000000" pitchFamily="2" charset="2"/>
              <a:buChar char="ü"/>
            </a:pPr>
            <a:r>
              <a:rPr lang="zh-CN" altLang="en-US" b="1" dirty="0">
                <a:latin typeface="Arial" panose="020B0604020202020204" pitchFamily="34" charset="0"/>
                <a:ea typeface="微软雅黑" panose="020B0503020204020204" pitchFamily="34" charset="-122"/>
                <a:sym typeface="Arial" panose="020B0604020202020204" pitchFamily="34" charset="0"/>
              </a:rPr>
              <a:t>各国家或地区药监部门</a:t>
            </a:r>
            <a:r>
              <a:rPr lang="en-US" altLang="zh-CN" b="1" dirty="0">
                <a:latin typeface="Arial" panose="020B0604020202020204" pitchFamily="34" charset="0"/>
                <a:ea typeface="微软雅黑" panose="020B0503020204020204" pitchFamily="34" charset="-122"/>
                <a:sym typeface="Arial" panose="020B0604020202020204" pitchFamily="34" charset="0"/>
              </a:rPr>
              <a:t>5</a:t>
            </a:r>
            <a:r>
              <a:rPr lang="zh-CN" altLang="en-US" b="1" dirty="0">
                <a:latin typeface="Arial" panose="020B0604020202020204" pitchFamily="34" charset="0"/>
                <a:ea typeface="微软雅黑" panose="020B0503020204020204" pitchFamily="34" charset="-122"/>
                <a:sym typeface="Arial" panose="020B0604020202020204" pitchFamily="34" charset="0"/>
              </a:rPr>
              <a:t>年内未发布任何安全性警告、黑框警告、撤市信息。</a:t>
            </a:r>
            <a:endParaRPr lang="en-US" altLang="zh-CN" b="1" dirty="0">
              <a:highlight>
                <a:srgbClr val="FFFF00"/>
              </a:highlight>
              <a:latin typeface="Arial" panose="020B0604020202020204" pitchFamily="34" charset="0"/>
              <a:ea typeface="微软雅黑" panose="020B0503020204020204" pitchFamily="34" charset="-122"/>
              <a:sym typeface="Arial" panose="020B0604020202020204" pitchFamily="34" charset="0"/>
            </a:endParaRPr>
          </a:p>
        </p:txBody>
      </p:sp>
      <p:sp>
        <p:nvSpPr>
          <p:cNvPr id="110" name="文本框 44"/>
          <p:cNvSpPr txBox="1"/>
          <p:nvPr/>
        </p:nvSpPr>
        <p:spPr>
          <a:xfrm>
            <a:off x="7259955" y="2030095"/>
            <a:ext cx="4424680" cy="2646045"/>
          </a:xfrm>
          <a:prstGeom prst="rect">
            <a:avLst/>
          </a:prstGeom>
          <a:noFill/>
          <a:ln w="12700">
            <a:solidFill>
              <a:srgbClr val="4256A4"/>
            </a:solidFill>
          </a:ln>
        </p:spPr>
        <p:txBody>
          <a:bodyPr wrap="square" rtlCol="0">
            <a:noAutofit/>
            <a:scene3d>
              <a:camera prst="orthographicFront"/>
              <a:lightRig rig="threePt" dir="t"/>
            </a:scene3d>
            <a:sp3d contourW="12700"/>
          </a:bodyPr>
          <a:lstStyle/>
          <a:p>
            <a:pPr marL="171450" lvl="1" indent="-171450">
              <a:lnSpc>
                <a:spcPct val="240000"/>
              </a:lnSpc>
              <a:spcBef>
                <a:spcPct val="0"/>
              </a:spcBef>
              <a:spcAft>
                <a:spcPct val="15000"/>
              </a:spcAft>
              <a:buChar char="•"/>
            </a:pPr>
            <a:r>
              <a:rPr lang="zh-CN" altLang="en-US" dirty="0">
                <a:solidFill>
                  <a:schemeClr val="dk1"/>
                </a:solidFill>
                <a:latin typeface="Arial" panose="020B0604020202020204" pitchFamily="34" charset="0"/>
                <a:ea typeface="微软雅黑" panose="020B0503020204020204" pitchFamily="34" charset="-122"/>
                <a:sym typeface="Arial" panose="020B0604020202020204" pitchFamily="34" charset="0"/>
              </a:rPr>
              <a:t>针对所有适应症：罕见或非常罕见</a:t>
            </a:r>
            <a:endParaRPr lang="en-US" altLang="zh-CN" dirty="0">
              <a:solidFill>
                <a:schemeClr val="dk1"/>
              </a:solidFill>
              <a:latin typeface="Arial" panose="020B0604020202020204" pitchFamily="34" charset="0"/>
              <a:ea typeface="微软雅黑" panose="020B0503020204020204" pitchFamily="34" charset="-122"/>
              <a:sym typeface="Arial" panose="020B0604020202020204" pitchFamily="34" charset="0"/>
            </a:endParaRPr>
          </a:p>
          <a:p>
            <a:pPr marL="171450" lvl="1" indent="-171450">
              <a:lnSpc>
                <a:spcPct val="240000"/>
              </a:lnSpc>
              <a:spcBef>
                <a:spcPct val="0"/>
              </a:spcBef>
              <a:spcAft>
                <a:spcPct val="15000"/>
              </a:spcAft>
              <a:buChar char="•"/>
            </a:pPr>
            <a:r>
              <a:rPr lang="zh-CN" altLang="en-US" dirty="0">
                <a:solidFill>
                  <a:schemeClr val="dk1"/>
                </a:solidFill>
                <a:latin typeface="Arial" panose="020B0604020202020204" pitchFamily="34" charset="0"/>
                <a:ea typeface="微软雅黑" panose="020B0503020204020204" pitchFamily="34" charset="-122"/>
                <a:sym typeface="Arial" panose="020B0604020202020204" pitchFamily="34" charset="0"/>
              </a:rPr>
              <a:t>针对</a:t>
            </a:r>
            <a:r>
              <a:rPr lang="en-US" altLang="zh-CN" dirty="0">
                <a:solidFill>
                  <a:schemeClr val="dk1"/>
                </a:solidFill>
                <a:latin typeface="Arial" panose="020B0604020202020204" pitchFamily="34" charset="0"/>
                <a:ea typeface="微软雅黑" panose="020B0503020204020204" pitchFamily="34" charset="-122"/>
                <a:sym typeface="Arial" panose="020B0604020202020204" pitchFamily="34" charset="0"/>
              </a:rPr>
              <a:t>5-FU</a:t>
            </a:r>
            <a:r>
              <a:rPr lang="zh-CN" altLang="en-US" dirty="0">
                <a:solidFill>
                  <a:schemeClr val="dk1"/>
                </a:solidFill>
                <a:latin typeface="Arial" panose="020B0604020202020204" pitchFamily="34" charset="0"/>
                <a:ea typeface="微软雅黑" panose="020B0503020204020204" pitchFamily="34" charset="-122"/>
                <a:sym typeface="Arial" panose="020B0604020202020204" pitchFamily="34" charset="0"/>
              </a:rPr>
              <a:t>联合用药：安全性取决于</a:t>
            </a:r>
            <a:r>
              <a:rPr lang="en-US" altLang="zh-CN" dirty="0">
                <a:solidFill>
                  <a:schemeClr val="dk1"/>
                </a:solidFill>
                <a:latin typeface="Arial" panose="020B0604020202020204" pitchFamily="34" charset="0"/>
                <a:ea typeface="微软雅黑" panose="020B0503020204020204" pitchFamily="34" charset="-122"/>
                <a:sym typeface="Arial" panose="020B0604020202020204" pitchFamily="34" charset="0"/>
              </a:rPr>
              <a:t>5-FU</a:t>
            </a:r>
            <a:r>
              <a:rPr lang="zh-CN" altLang="en-US" dirty="0">
                <a:solidFill>
                  <a:schemeClr val="dk1"/>
                </a:solidFill>
                <a:latin typeface="Arial" panose="020B0604020202020204" pitchFamily="34" charset="0"/>
                <a:ea typeface="微软雅黑" panose="020B0503020204020204" pitchFamily="34" charset="-122"/>
                <a:sym typeface="Arial" panose="020B0604020202020204" pitchFamily="34" charset="0"/>
              </a:rPr>
              <a:t>的使用方案</a:t>
            </a:r>
            <a:endParaRPr lang="en-US" altLang="zh-CN" dirty="0">
              <a:latin typeface="Arial" panose="020B0604020202020204" pitchFamily="34" charset="0"/>
              <a:ea typeface="微软雅黑" panose="020B0503020204020204" pitchFamily="34" charset="-122"/>
              <a:sym typeface="Arial" panose="020B0604020202020204" pitchFamily="34" charset="0"/>
            </a:endParaRPr>
          </a:p>
        </p:txBody>
      </p:sp>
      <p:sp>
        <p:nvSpPr>
          <p:cNvPr id="111" name="文本框 45"/>
          <p:cNvSpPr txBox="1"/>
          <p:nvPr/>
        </p:nvSpPr>
        <p:spPr>
          <a:xfrm>
            <a:off x="2294548" y="254769"/>
            <a:ext cx="7205853" cy="706755"/>
          </a:xfrm>
          <a:prstGeom prst="rect">
            <a:avLst/>
          </a:prstGeom>
          <a:noFill/>
        </p:spPr>
        <p:txBody>
          <a:bodyPr wrap="square">
            <a:spAutoFit/>
          </a:bodyPr>
          <a:lstStyle/>
          <a:p>
            <a:pPr algn="ctr" latinLnBrk="1">
              <a:lnSpc>
                <a:spcPct val="125000"/>
              </a:lnSpc>
            </a:pPr>
            <a:r>
              <a:rPr lang="zh-CN" altLang="en-US" sz="3200" b="1" dirty="0">
                <a:latin typeface="Arial" panose="020B0604020202020204" pitchFamily="34" charset="0"/>
                <a:ea typeface="微软雅黑" panose="020B0503020204020204" pitchFamily="34" charset="-122"/>
                <a:sym typeface="Arial" panose="020B0604020202020204" pitchFamily="34" charset="0"/>
              </a:rPr>
              <a:t>左亚叶酸注射液的安全性高</a:t>
            </a:r>
            <a:endParaRPr lang="zh-CN" altLang="en-US" sz="3200" b="1" baseline="30000" dirty="0">
              <a:latin typeface="Arial" panose="020B0604020202020204" pitchFamily="34" charset="0"/>
              <a:ea typeface="微软雅黑" panose="020B0503020204020204" pitchFamily="34" charset="-122"/>
              <a:sym typeface="Arial" panose="020B0604020202020204" pitchFamily="34" charset="0"/>
            </a:endParaRPr>
          </a:p>
        </p:txBody>
      </p:sp>
      <p:sp>
        <p:nvSpPr>
          <p:cNvPr id="112" name="文本框 11"/>
          <p:cNvSpPr txBox="1"/>
          <p:nvPr/>
        </p:nvSpPr>
        <p:spPr>
          <a:xfrm>
            <a:off x="838835" y="2030095"/>
            <a:ext cx="5904230" cy="2646045"/>
          </a:xfrm>
          <a:prstGeom prst="rect">
            <a:avLst/>
          </a:prstGeom>
          <a:noFill/>
          <a:ln w="12700">
            <a:solidFill>
              <a:srgbClr val="4256A4"/>
            </a:solidFill>
          </a:ln>
        </p:spPr>
        <p:txBody>
          <a:bodyPr wrap="square" rtlCol="0">
            <a:noAutofit/>
            <a:scene3d>
              <a:camera prst="orthographicFront"/>
              <a:lightRig rig="threePt" dir="t"/>
            </a:scene3d>
            <a:sp3d contourW="12700"/>
          </a:bodyPr>
          <a:lstStyle/>
          <a:p>
            <a:pPr marL="285750" indent="-285750" latinLnBrk="1">
              <a:lnSpc>
                <a:spcPct val="190000"/>
              </a:lnSpc>
              <a:buFont typeface="Wingdings" panose="05000000000000000000" pitchFamily="2" charset="2"/>
              <a:buChar char="Ø"/>
            </a:pPr>
            <a:r>
              <a:rPr lang="zh-CN" altLang="en-US" u="sng" dirty="0">
                <a:latin typeface="Arial" panose="020B0604020202020204" pitchFamily="34" charset="0"/>
                <a:ea typeface="微软雅黑" panose="020B0503020204020204" pitchFamily="34" charset="-122"/>
                <a:sym typeface="Arial" panose="020B0604020202020204" pitchFamily="34" charset="0"/>
              </a:rPr>
              <a:t>去除无效成分“右旋体”</a:t>
            </a:r>
            <a:r>
              <a:rPr lang="en-US" altLang="zh-CN" dirty="0">
                <a:latin typeface="Arial" panose="020B0604020202020204" pitchFamily="34" charset="0"/>
                <a:ea typeface="微软雅黑" panose="020B0503020204020204" pitchFamily="34" charset="-122"/>
                <a:sym typeface="Arial" panose="020B0604020202020204" pitchFamily="34" charset="0"/>
              </a:rPr>
              <a:t>,</a:t>
            </a:r>
            <a:r>
              <a:rPr lang="zh-CN" altLang="en-US" dirty="0">
                <a:solidFill>
                  <a:schemeClr val="tx1"/>
                </a:solidFill>
                <a:latin typeface="Arial" panose="020B0604020202020204" pitchFamily="34" charset="0"/>
                <a:ea typeface="微软雅黑" panose="020B0503020204020204" pitchFamily="34" charset="-122"/>
                <a:sym typeface="Arial" panose="020B0604020202020204" pitchFamily="34" charset="0"/>
              </a:rPr>
              <a:t>用药剂量减半</a:t>
            </a:r>
            <a:r>
              <a:rPr lang="en-US" altLang="zh-CN" dirty="0">
                <a:solidFill>
                  <a:schemeClr val="tx1"/>
                </a:solidFill>
                <a:latin typeface="Arial" panose="020B0604020202020204" pitchFamily="34" charset="0"/>
                <a:ea typeface="微软雅黑" panose="020B0503020204020204" pitchFamily="34" charset="-122"/>
                <a:sym typeface="Arial" panose="020B0604020202020204" pitchFamily="34" charset="0"/>
              </a:rPr>
              <a:t>,</a:t>
            </a:r>
            <a:r>
              <a:rPr lang="zh-CN" altLang="en-US" b="1" dirty="0">
                <a:solidFill>
                  <a:srgbClr val="ED3DA9"/>
                </a:solidFill>
                <a:latin typeface="Arial" panose="020B0604020202020204" pitchFamily="34" charset="0"/>
                <a:ea typeface="微软雅黑" panose="020B0503020204020204" pitchFamily="34" charset="-122"/>
                <a:sym typeface="Arial" panose="020B0604020202020204" pitchFamily="34" charset="0"/>
              </a:rPr>
              <a:t>降低用药风险</a:t>
            </a:r>
            <a:endParaRPr lang="en-US" altLang="zh-CN" b="1" dirty="0">
              <a:solidFill>
                <a:srgbClr val="ED3DA9"/>
              </a:solidFill>
              <a:latin typeface="Arial" panose="020B0604020202020204" pitchFamily="34" charset="0"/>
              <a:ea typeface="微软雅黑" panose="020B0503020204020204" pitchFamily="34" charset="-122"/>
              <a:sym typeface="Arial" panose="020B0604020202020204" pitchFamily="34" charset="0"/>
            </a:endParaRPr>
          </a:p>
          <a:p>
            <a:pPr marL="285750" indent="-285750" latinLnBrk="1">
              <a:lnSpc>
                <a:spcPct val="190000"/>
              </a:lnSpc>
              <a:buFont typeface="Wingdings" panose="05000000000000000000" pitchFamily="2" charset="2"/>
              <a:buChar char="Ø"/>
            </a:pPr>
            <a:r>
              <a:rPr lang="zh-CN" altLang="en-US" dirty="0">
                <a:latin typeface="Arial" panose="020B0604020202020204" pitchFamily="34" charset="0"/>
                <a:ea typeface="微软雅黑" panose="020B0503020204020204" pitchFamily="34" charset="-122"/>
                <a:sym typeface="Arial" panose="020B0604020202020204" pitchFamily="34" charset="0"/>
              </a:rPr>
              <a:t>本品能减轻心肾代谢负担，增加在使用“大剂量甲氨蝶呤”冲击疗法中</a:t>
            </a:r>
            <a:r>
              <a:rPr lang="zh-CN" altLang="en-US" b="1" dirty="0">
                <a:solidFill>
                  <a:srgbClr val="ED3DA9"/>
                </a:solidFill>
                <a:latin typeface="Arial" panose="020B0604020202020204" pitchFamily="34" charset="0"/>
                <a:ea typeface="微软雅黑" panose="020B0503020204020204" pitchFamily="34" charset="-122"/>
                <a:sym typeface="Arial" panose="020B0604020202020204" pitchFamily="34" charset="0"/>
              </a:rPr>
              <a:t>儿童白血病患者的安全性</a:t>
            </a:r>
            <a:endParaRPr lang="en-US" altLang="zh-CN" dirty="0">
              <a:latin typeface="Arial" panose="020B0604020202020204" pitchFamily="34" charset="0"/>
              <a:ea typeface="微软雅黑" panose="020B0503020204020204" pitchFamily="34" charset="-122"/>
              <a:sym typeface="Arial" panose="020B0604020202020204" pitchFamily="34" charset="0"/>
            </a:endParaRPr>
          </a:p>
          <a:p>
            <a:pPr marL="285750" indent="-285750" latinLnBrk="1">
              <a:lnSpc>
                <a:spcPct val="150000"/>
              </a:lnSpc>
              <a:buFont typeface="Wingdings" panose="05000000000000000000" pitchFamily="2" charset="2"/>
              <a:buChar char="Ø"/>
            </a:pPr>
            <a:r>
              <a:rPr lang="zh-CN" altLang="en-US" u="sng" dirty="0">
                <a:latin typeface="Arial" panose="020B0604020202020204" pitchFamily="34" charset="0"/>
                <a:ea typeface="微软雅黑" panose="020B0503020204020204" pitchFamily="34" charset="-122"/>
                <a:sym typeface="Arial" panose="020B0604020202020204" pitchFamily="34" charset="0"/>
              </a:rPr>
              <a:t>去除“钙离子”</a:t>
            </a:r>
            <a:r>
              <a:rPr lang="en-US" altLang="zh-CN" dirty="0">
                <a:latin typeface="Arial" panose="020B0604020202020204" pitchFamily="34" charset="0"/>
                <a:ea typeface="微软雅黑" panose="020B0503020204020204" pitchFamily="34" charset="-122"/>
                <a:sym typeface="Arial" panose="020B0604020202020204" pitchFamily="34" charset="0"/>
              </a:rPr>
              <a:t>,</a:t>
            </a:r>
            <a:r>
              <a:rPr lang="zh-CN" altLang="en-US" dirty="0">
                <a:latin typeface="Arial" panose="020B0604020202020204" pitchFamily="34" charset="0"/>
                <a:ea typeface="微软雅黑" panose="020B0503020204020204" pitchFamily="34" charset="-122"/>
                <a:sym typeface="Arial" panose="020B0604020202020204" pitchFamily="34" charset="0"/>
              </a:rPr>
              <a:t>无</a:t>
            </a:r>
            <a:r>
              <a:rPr lang="en-US" altLang="zh-CN" dirty="0">
                <a:latin typeface="Arial" panose="020B0604020202020204" pitchFamily="34" charset="0"/>
                <a:ea typeface="微软雅黑" panose="020B0503020204020204" pitchFamily="34" charset="-122"/>
                <a:sym typeface="Arial" panose="020B0604020202020204" pitchFamily="34" charset="0"/>
              </a:rPr>
              <a:t>CaCO</a:t>
            </a:r>
            <a:r>
              <a:rPr lang="en-US" altLang="zh-CN" baseline="-25000" dirty="0">
                <a:latin typeface="Arial" panose="020B0604020202020204" pitchFamily="34" charset="0"/>
                <a:ea typeface="微软雅黑" panose="020B0503020204020204" pitchFamily="34" charset="-122"/>
                <a:sym typeface="Arial" panose="020B0604020202020204" pitchFamily="34" charset="0"/>
              </a:rPr>
              <a:t>3</a:t>
            </a:r>
            <a:r>
              <a:rPr lang="zh-CN" altLang="en-US" dirty="0">
                <a:latin typeface="Arial" panose="020B0604020202020204" pitchFamily="34" charset="0"/>
                <a:ea typeface="微软雅黑" panose="020B0503020204020204" pitchFamily="34" charset="-122"/>
                <a:sym typeface="Arial" panose="020B0604020202020204" pitchFamily="34" charset="0"/>
              </a:rPr>
              <a:t>结晶沉淀</a:t>
            </a:r>
            <a:r>
              <a:rPr lang="en-US" altLang="zh-CN" dirty="0">
                <a:latin typeface="Arial" panose="020B0604020202020204" pitchFamily="34" charset="0"/>
                <a:ea typeface="微软雅黑" panose="020B0503020204020204" pitchFamily="34" charset="-122"/>
                <a:sym typeface="Arial" panose="020B0604020202020204" pitchFamily="34" charset="0"/>
              </a:rPr>
              <a:t>,</a:t>
            </a:r>
            <a:r>
              <a:rPr lang="zh-CN" altLang="en-US" b="1" dirty="0">
                <a:solidFill>
                  <a:srgbClr val="ED34A6"/>
                </a:solidFill>
                <a:latin typeface="Arial" panose="020B0604020202020204" pitchFamily="34" charset="0"/>
                <a:ea typeface="微软雅黑" panose="020B0503020204020204" pitchFamily="34" charset="-122"/>
                <a:sym typeface="Arial" panose="020B0604020202020204" pitchFamily="34" charset="0"/>
              </a:rPr>
              <a:t>不容易堵塞输液管</a:t>
            </a:r>
            <a:endParaRPr lang="zh-CN" altLang="en-US" b="1" dirty="0">
              <a:solidFill>
                <a:srgbClr val="ED34A6"/>
              </a:solidFill>
              <a:latin typeface="Arial" panose="020B0604020202020204" pitchFamily="34" charset="0"/>
              <a:ea typeface="微软雅黑" panose="020B0503020204020204" pitchFamily="34" charset="-122"/>
              <a:sym typeface="Arial" panose="020B0604020202020204" pitchFamily="34" charset="0"/>
            </a:endParaRPr>
          </a:p>
          <a:p>
            <a:pPr marL="285750" indent="-285750" latinLnBrk="1">
              <a:lnSpc>
                <a:spcPct val="150000"/>
              </a:lnSpc>
              <a:buFont typeface="Wingdings" panose="05000000000000000000" pitchFamily="2" charset="2"/>
              <a:buChar char="Ø"/>
            </a:pPr>
            <a:r>
              <a:rPr lang="zh-CN" altLang="en-US" b="1" dirty="0">
                <a:solidFill>
                  <a:srgbClr val="ED34A6"/>
                </a:solidFill>
                <a:latin typeface="Arial" panose="020B0604020202020204" pitchFamily="34" charset="0"/>
                <a:ea typeface="微软雅黑" panose="020B0503020204020204" pitchFamily="34" charset="-122"/>
                <a:sym typeface="Arial" panose="020B0604020202020204" pitchFamily="34" charset="0"/>
              </a:rPr>
              <a:t>本品已通过一致性评价</a:t>
            </a:r>
            <a:endParaRPr lang="zh-CN" altLang="en-US" b="1" dirty="0">
              <a:solidFill>
                <a:srgbClr val="ED34A6"/>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13" name=""/>
        <p:cNvGrpSpPr/>
        <p:nvPr/>
      </p:nvGrpSpPr>
      <p:grpSpPr>
        <a:xfrm>
          <a:off x="0" y="0"/>
          <a:ext cx="0" cy="0"/>
          <a:chOff x="0" y="0"/>
          <a:chExt cx="0" cy="0"/>
        </a:xfrm>
      </p:grpSpPr>
      <p:grpSp>
        <p:nvGrpSpPr>
          <p:cNvPr id="114" name="ïşľíḋê"/>
          <p:cNvGrpSpPr/>
          <p:nvPr/>
        </p:nvGrpSpPr>
        <p:grpSpPr>
          <a:xfrm>
            <a:off x="1180465" y="1207135"/>
            <a:ext cx="4892040" cy="5048250"/>
            <a:chOff x="182375" y="882212"/>
            <a:chExt cx="4599490" cy="5048489"/>
          </a:xfrm>
        </p:grpSpPr>
        <p:sp>
          <p:nvSpPr>
            <p:cNvPr id="115" name="iṡļiḑê"/>
            <p:cNvSpPr/>
            <p:nvPr/>
          </p:nvSpPr>
          <p:spPr>
            <a:xfrm>
              <a:off x="182375" y="1446343"/>
              <a:ext cx="4599490" cy="4484358"/>
            </a:xfrm>
            <a:prstGeom prst="roundRect">
              <a:avLst>
                <a:gd name="adj" fmla="val 5758"/>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16" name="iSḷiďé"/>
            <p:cNvSpPr/>
            <p:nvPr/>
          </p:nvSpPr>
          <p:spPr>
            <a:xfrm>
              <a:off x="651326" y="882212"/>
              <a:ext cx="3432544" cy="387533"/>
            </a:xfrm>
            <a:prstGeom prst="roundRect">
              <a:avLst>
                <a:gd name="adj" fmla="val 0"/>
              </a:avLst>
            </a:prstGeom>
            <a:gradFill>
              <a:gsLst>
                <a:gs pos="50000">
                  <a:srgbClr val="1F5FBF"/>
                </a:gs>
                <a:gs pos="0">
                  <a:srgbClr val="1486CB"/>
                </a:gs>
                <a:gs pos="100000">
                  <a:srgbClr val="2A34B2"/>
                </a:gs>
              </a:gsLst>
              <a:lin ang="5400000" scaled="1"/>
            </a:gradFill>
            <a:ln w="57150" cap="rnd">
              <a:noFill/>
              <a:prstDash val="solid"/>
              <a:round/>
            </a:ln>
            <a:effectLst>
              <a:outerShdw blurRad="50800" dist="50800" dir="5400000" algn="ctr"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algn="ctr" defTabSz="913765"/>
              <a:r>
                <a:rPr lang="en-US" altLang="zh-CN" b="1" dirty="0">
                  <a:solidFill>
                    <a:srgbClr val="FFFFFF"/>
                  </a:solidFill>
                  <a:latin typeface="微软雅黑" panose="020B0503020204020204" pitchFamily="34" charset="-122"/>
                  <a:ea typeface="微软雅黑" panose="020B0503020204020204" pitchFamily="34" charset="-122"/>
                </a:rPr>
                <a:t>01</a:t>
              </a:r>
              <a:r>
                <a:rPr lang="zh-CN" altLang="en-US" b="1" dirty="0">
                  <a:latin typeface="微软雅黑" panose="020B0503020204020204" pitchFamily="34" charset="-122"/>
                  <a:ea typeface="微软雅黑" panose="020B0503020204020204" pitchFamily="34" charset="-122"/>
                </a:rPr>
                <a:t>申请上市技术审评报告</a:t>
              </a:r>
              <a:endParaRPr lang="zh-CN" altLang="en-US" b="1" dirty="0">
                <a:latin typeface="微软雅黑" panose="020B0503020204020204" pitchFamily="34" charset="-122"/>
                <a:ea typeface="微软雅黑" panose="020B0503020204020204" pitchFamily="34" charset="-122"/>
              </a:endParaRPr>
            </a:p>
          </p:txBody>
        </p:sp>
      </p:grpSp>
      <p:grpSp>
        <p:nvGrpSpPr>
          <p:cNvPr id="117" name="îśliḓé"/>
          <p:cNvGrpSpPr/>
          <p:nvPr/>
        </p:nvGrpSpPr>
        <p:grpSpPr>
          <a:xfrm>
            <a:off x="6497314" y="1198983"/>
            <a:ext cx="4976834" cy="5003795"/>
            <a:chOff x="2446469" y="926907"/>
            <a:chExt cx="4976834" cy="5003795"/>
          </a:xfrm>
        </p:grpSpPr>
        <p:sp>
          <p:nvSpPr>
            <p:cNvPr id="118" name="iṡľîḍè"/>
            <p:cNvSpPr/>
            <p:nvPr/>
          </p:nvSpPr>
          <p:spPr>
            <a:xfrm>
              <a:off x="2446469" y="1490116"/>
              <a:ext cx="4976834" cy="4440586"/>
            </a:xfrm>
            <a:prstGeom prst="roundRect">
              <a:avLst>
                <a:gd name="adj" fmla="val 5758"/>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19" name="îsľîḓê"/>
            <p:cNvSpPr/>
            <p:nvPr/>
          </p:nvSpPr>
          <p:spPr>
            <a:xfrm>
              <a:off x="3349930" y="926907"/>
              <a:ext cx="3169906" cy="369349"/>
            </a:xfrm>
            <a:prstGeom prst="roundRect">
              <a:avLst>
                <a:gd name="adj" fmla="val 2021"/>
              </a:avLst>
            </a:prstGeom>
            <a:gradFill>
              <a:gsLst>
                <a:gs pos="50000">
                  <a:srgbClr val="1F5FBF"/>
                </a:gs>
                <a:gs pos="0">
                  <a:srgbClr val="1486CB"/>
                </a:gs>
                <a:gs pos="100000">
                  <a:srgbClr val="2A34B2"/>
                </a:gs>
              </a:gsLst>
              <a:lin ang="5400000" scaled="1"/>
            </a:gradFill>
            <a:ln w="57150" cap="rnd">
              <a:noFill/>
              <a:prstDash val="solid"/>
              <a:round/>
            </a:ln>
            <a:effectLst>
              <a:outerShdw blurRad="50800" dist="50800" dir="5400000" algn="ctr" rotWithShape="0">
                <a:schemeClr val="accent2">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algn="ctr" defTabSz="913765"/>
              <a:r>
                <a:rPr lang="en-US" altLang="zh-CN" b="1" dirty="0">
                  <a:solidFill>
                    <a:schemeClr val="bg1"/>
                  </a:solidFill>
                  <a:latin typeface="微软雅黑" panose="020B0503020204020204" pitchFamily="34" charset="-122"/>
                  <a:ea typeface="微软雅黑" panose="020B0503020204020204" pitchFamily="34" charset="-122"/>
                </a:rPr>
                <a:t>02</a:t>
              </a:r>
              <a:r>
                <a:rPr kumimoji="0" lang="zh-CN" altLang="en-US" b="1" i="0" u="none" strike="noStrike" kern="1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mn-lt"/>
                </a:rPr>
                <a:t>与对照药品的疗效优势</a:t>
              </a:r>
              <a:endParaRPr kumimoji="0" lang="zh-CN" altLang="zh-CN" b="1" i="0" u="none" strike="noStrike" kern="1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mn-lt"/>
              </a:endParaRPr>
            </a:p>
          </p:txBody>
        </p:sp>
      </p:grpSp>
      <p:sp>
        <p:nvSpPr>
          <p:cNvPr id="120" name="文本框 26"/>
          <p:cNvSpPr txBox="1"/>
          <p:nvPr/>
        </p:nvSpPr>
        <p:spPr>
          <a:xfrm>
            <a:off x="6798384" y="2149912"/>
            <a:ext cx="4374689" cy="1337945"/>
          </a:xfrm>
          <a:prstGeom prst="rect">
            <a:avLst/>
          </a:prstGeom>
          <a:noFill/>
        </p:spPr>
        <p:txBody>
          <a:bodyPr wrap="square">
            <a:spAutoFit/>
          </a:bodyPr>
          <a:lstStyle/>
          <a:p>
            <a:pPr latinLnBrk="1">
              <a:lnSpc>
                <a:spcPct val="150000"/>
              </a:lnSpc>
            </a:pPr>
            <a:r>
              <a:rPr lang="zh-CN" altLang="en-US" b="1" dirty="0">
                <a:latin typeface="Arial" panose="020B0604020202020204" pitchFamily="34" charset="0"/>
                <a:ea typeface="微软雅黑" panose="020B0503020204020204" pitchFamily="34" charset="-122"/>
                <a:sym typeface="Arial" panose="020B0604020202020204" pitchFamily="34" charset="0"/>
              </a:rPr>
              <a:t>临床试验和真实世界中：</a:t>
            </a:r>
            <a:endParaRPr lang="en-US" altLang="zh-CN" b="1" dirty="0">
              <a:latin typeface="Arial" panose="020B0604020202020204" pitchFamily="34" charset="0"/>
              <a:ea typeface="微软雅黑" panose="020B0503020204020204" pitchFamily="34" charset="-122"/>
              <a:sym typeface="Arial" panose="020B0604020202020204" pitchFamily="34" charset="0"/>
            </a:endParaRPr>
          </a:p>
          <a:p>
            <a:pPr latinLnBrk="1">
              <a:lnSpc>
                <a:spcPct val="150000"/>
              </a:lnSpc>
            </a:pPr>
            <a:r>
              <a:rPr lang="zh-CN" altLang="en-US" b="1" dirty="0">
                <a:solidFill>
                  <a:srgbClr val="ED3DA9"/>
                </a:solidFill>
                <a:latin typeface="Arial" panose="020B0604020202020204" pitchFamily="34" charset="0"/>
                <a:ea typeface="微软雅黑" panose="020B0503020204020204" pitchFamily="34" charset="-122"/>
                <a:sym typeface="Arial" panose="020B0604020202020204" pitchFamily="34" charset="0"/>
              </a:rPr>
              <a:t>仅需一半的剂量</a:t>
            </a:r>
            <a:r>
              <a:rPr lang="zh-CN" altLang="en-US" b="1" dirty="0">
                <a:solidFill>
                  <a:srgbClr val="ED3DA9"/>
                </a:solidFill>
                <a:latin typeface="Arial" panose="020B0604020202020204" pitchFamily="34" charset="0"/>
                <a:ea typeface="微软雅黑" panose="020B0503020204020204" pitchFamily="34" charset="-122"/>
                <a:sym typeface="Arial" panose="020B0604020202020204" pitchFamily="34" charset="0"/>
              </a:rPr>
              <a:t>即可达到亚叶酸相同甚至更好的疗效。</a:t>
            </a:r>
            <a:endParaRPr lang="zh-CN" altLang="en-US" b="1" baseline="30000" dirty="0">
              <a:solidFill>
                <a:srgbClr val="ED3DA9"/>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121" name="组合 29"/>
          <p:cNvGrpSpPr/>
          <p:nvPr/>
        </p:nvGrpSpPr>
        <p:grpSpPr>
          <a:xfrm>
            <a:off x="6675218" y="3203505"/>
            <a:ext cx="4214623" cy="2818465"/>
            <a:chOff x="4479904" y="1575911"/>
            <a:chExt cx="2871470" cy="2176939"/>
          </a:xfrm>
        </p:grpSpPr>
        <p:pic>
          <p:nvPicPr>
            <p:cNvPr id="122" name="图片 31"/>
            <p:cNvPicPr>
              <a:picLocks noChangeAspect="1"/>
            </p:cNvPicPr>
            <p:nvPr/>
          </p:nvPicPr>
          <p:blipFill rotWithShape="1">
            <a:blip r:embed="rId1">
              <a:clrChange>
                <a:clrFrom>
                  <a:srgbClr val="FFFFFF"/>
                </a:clrFrom>
                <a:clrTo>
                  <a:srgbClr val="FFFFFF">
                    <a:alpha val="0"/>
                  </a:srgbClr>
                </a:clrTo>
              </a:clrChange>
            </a:blip>
            <a:srcRect l="1933" t="83266" r="51043"/>
            <a:stretch>
              <a:fillRect/>
            </a:stretch>
          </p:blipFill>
          <p:spPr>
            <a:xfrm>
              <a:off x="4479904" y="2953210"/>
              <a:ext cx="2871470" cy="799640"/>
            </a:xfrm>
            <a:prstGeom prst="rect">
              <a:avLst/>
            </a:prstGeom>
          </p:spPr>
        </p:pic>
        <p:pic>
          <p:nvPicPr>
            <p:cNvPr id="123" name="图片 32"/>
            <p:cNvPicPr>
              <a:picLocks noChangeAspect="1"/>
            </p:cNvPicPr>
            <p:nvPr/>
          </p:nvPicPr>
          <p:blipFill rotWithShape="1">
            <a:blip r:embed="rId1">
              <a:clrChange>
                <a:clrFrom>
                  <a:srgbClr val="FFFFFF"/>
                </a:clrFrom>
                <a:clrTo>
                  <a:srgbClr val="FFFFFF">
                    <a:alpha val="0"/>
                  </a:srgbClr>
                </a:clrTo>
              </a:clrChange>
            </a:blip>
            <a:srcRect l="1933" t="2369" r="51043" b="68808"/>
            <a:stretch>
              <a:fillRect/>
            </a:stretch>
          </p:blipFill>
          <p:spPr>
            <a:xfrm>
              <a:off x="4479904" y="1575911"/>
              <a:ext cx="2871470" cy="1377299"/>
            </a:xfrm>
            <a:prstGeom prst="rect">
              <a:avLst/>
            </a:prstGeom>
          </p:spPr>
        </p:pic>
      </p:grpSp>
      <p:sp>
        <p:nvSpPr>
          <p:cNvPr id="124" name="矩形 30"/>
          <p:cNvSpPr/>
          <p:nvPr/>
        </p:nvSpPr>
        <p:spPr>
          <a:xfrm>
            <a:off x="6973570" y="5678170"/>
            <a:ext cx="2575560" cy="236220"/>
          </a:xfrm>
          <a:prstGeom prst="rect">
            <a:avLst/>
          </a:prstGeom>
          <a:noFill/>
          <a:ln w="57150">
            <a:solidFill>
              <a:srgbClr val="D53F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5" name="图片 34"/>
          <p:cNvPicPr>
            <a:picLocks noChangeAspect="1"/>
          </p:cNvPicPr>
          <p:nvPr/>
        </p:nvPicPr>
        <p:blipFill>
          <a:blip r:embed="rId2"/>
          <a:stretch>
            <a:fillRect/>
          </a:stretch>
        </p:blipFill>
        <p:spPr>
          <a:xfrm>
            <a:off x="420626" y="161530"/>
            <a:ext cx="698537" cy="609631"/>
          </a:xfrm>
          <a:prstGeom prst="rect">
            <a:avLst/>
          </a:prstGeom>
        </p:spPr>
      </p:pic>
      <p:sp>
        <p:nvSpPr>
          <p:cNvPr id="126" name="矩形 35"/>
          <p:cNvSpPr/>
          <p:nvPr/>
        </p:nvSpPr>
        <p:spPr>
          <a:xfrm>
            <a:off x="-137159" y="0"/>
            <a:ext cx="557784" cy="2532888"/>
          </a:xfrm>
          <a:prstGeom prst="rect">
            <a:avLst/>
          </a:prstGeom>
          <a:solidFill>
            <a:srgbClr val="10B9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kumimoji="1" lang="zh-CN" altLang="en-US" sz="2400" b="1" dirty="0">
                <a:solidFill>
                  <a:schemeClr val="bg1"/>
                </a:solidFill>
                <a:latin typeface="Arial" panose="020B0604020202020204" pitchFamily="34" charset="0"/>
                <a:ea typeface="微软雅黑" panose="020B0503020204020204" pitchFamily="34" charset="-122"/>
                <a:sym typeface="Arial" panose="020B0604020202020204" pitchFamily="34" charset="0"/>
              </a:rPr>
              <a:t>有效性</a:t>
            </a:r>
            <a:endParaRPr kumimoji="1" lang="zh-CN" altLang="en-US" sz="24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27" name="文本框 2"/>
          <p:cNvSpPr txBox="1"/>
          <p:nvPr/>
        </p:nvSpPr>
        <p:spPr>
          <a:xfrm>
            <a:off x="1169670" y="1762125"/>
            <a:ext cx="4756150" cy="1854835"/>
          </a:xfrm>
          <a:prstGeom prst="rect">
            <a:avLst/>
          </a:prstGeom>
          <a:solidFill>
            <a:schemeClr val="accent1">
              <a:lumMod val="20000"/>
              <a:lumOff val="80000"/>
            </a:schemeClr>
          </a:solidFill>
        </p:spPr>
        <p:txBody>
          <a:bodyPr wrap="square">
            <a:noAutofit/>
          </a:bodyPr>
          <a:lstStyle/>
          <a:p>
            <a:pPr algn="ctr" latinLnBrk="1">
              <a:lnSpc>
                <a:spcPct val="140000"/>
              </a:lnSpc>
            </a:pPr>
            <a:endParaRPr lang="en-US" altLang="zh-CN" sz="1600" b="1" dirty="0">
              <a:solidFill>
                <a:schemeClr val="tx2"/>
              </a:solidFill>
              <a:latin typeface="Arial" panose="020B0604020202020204" pitchFamily="34" charset="0"/>
              <a:ea typeface="微软雅黑" panose="020B0503020204020204" pitchFamily="34" charset="-122"/>
              <a:sym typeface="Arial" panose="020B0604020202020204" pitchFamily="34" charset="0"/>
            </a:endParaRPr>
          </a:p>
          <a:p>
            <a:pPr latinLnBrk="1">
              <a:lnSpc>
                <a:spcPct val="140000"/>
              </a:lnSpc>
            </a:pPr>
            <a:r>
              <a:rPr lang="en-US" altLang="zh-CN" sz="1600" b="1" dirty="0">
                <a:latin typeface="Arial" panose="020B0604020202020204" pitchFamily="34" charset="0"/>
                <a:ea typeface="微软雅黑" panose="020B0503020204020204" pitchFamily="34" charset="-122"/>
                <a:sym typeface="Arial" panose="020B0604020202020204" pitchFamily="34" charset="0"/>
              </a:rPr>
              <a:t>1.</a:t>
            </a:r>
            <a:r>
              <a:rPr lang="zh-CN" altLang="en-US" sz="1600" b="1" dirty="0">
                <a:latin typeface="Arial" panose="020B0604020202020204" pitchFamily="34" charset="0"/>
                <a:ea typeface="微软雅黑" panose="020B0503020204020204" pitchFamily="34" charset="-122"/>
                <a:sym typeface="Arial" panose="020B0604020202020204" pitchFamily="34" charset="0"/>
              </a:rPr>
              <a:t>说明书显示：</a:t>
            </a:r>
            <a:endParaRPr lang="zh-CN" altLang="en-US" sz="1600" b="1" dirty="0">
              <a:latin typeface="Arial" panose="020B0604020202020204" pitchFamily="34" charset="0"/>
              <a:ea typeface="微软雅黑" panose="020B0503020204020204" pitchFamily="34" charset="-122"/>
              <a:sym typeface="Arial" panose="020B0604020202020204" pitchFamily="34" charset="0"/>
            </a:endParaRPr>
          </a:p>
          <a:p>
            <a:pPr latinLnBrk="1">
              <a:lnSpc>
                <a:spcPct val="140000"/>
              </a:lnSpc>
            </a:pPr>
            <a:r>
              <a:rPr lang="zh-CN" altLang="en-US" sz="1600" dirty="0">
                <a:latin typeface="+mn-ea"/>
                <a:sym typeface="Arial" panose="020B0604020202020204" pitchFamily="34" charset="0"/>
              </a:rPr>
              <a:t>有效</a:t>
            </a:r>
            <a:r>
              <a:rPr lang="zh-CN" altLang="en-US" sz="1600" dirty="0">
                <a:latin typeface="+mn-ea"/>
                <a:sym typeface="Arial" panose="020B0604020202020204" pitchFamily="34" charset="0"/>
              </a:rPr>
              <a:t>降低并抵消叶酸拮抗剂（如甲氨蝶呤）在</a:t>
            </a:r>
            <a:r>
              <a:rPr lang="zh-CN" altLang="en-US" sz="1600" dirty="0">
                <a:latin typeface="+mn-ea"/>
                <a:sym typeface="Arial" panose="020B0604020202020204" pitchFamily="34" charset="0"/>
              </a:rPr>
              <a:t>成人和儿童用药</a:t>
            </a:r>
            <a:r>
              <a:rPr lang="zh-CN" altLang="en-US" sz="1600" dirty="0">
                <a:latin typeface="+mn-ea"/>
                <a:sym typeface="Arial" panose="020B0604020202020204" pitchFamily="34" charset="0"/>
              </a:rPr>
              <a:t>治疗中的</a:t>
            </a:r>
            <a:r>
              <a:rPr lang="zh-CN" altLang="en-US" sz="1600" dirty="0">
                <a:latin typeface="+mn-ea"/>
                <a:sym typeface="Arial" panose="020B0604020202020204" pitchFamily="34" charset="0"/>
              </a:rPr>
              <a:t>毒性</a:t>
            </a:r>
            <a:r>
              <a:rPr lang="zh-CN" altLang="en-US" sz="1600" dirty="0">
                <a:latin typeface="+mn-ea"/>
                <a:sym typeface="Arial" panose="020B0604020202020204" pitchFamily="34" charset="0"/>
              </a:rPr>
              <a:t>作用</a:t>
            </a:r>
            <a:r>
              <a:rPr lang="en-US" altLang="zh-CN" sz="1600" dirty="0">
                <a:latin typeface="+mn-ea"/>
                <a:sym typeface="Arial" panose="020B0604020202020204" pitchFamily="34" charset="0"/>
              </a:rPr>
              <a:t>;</a:t>
            </a:r>
            <a:r>
              <a:rPr lang="zh-CN" altLang="en-US" sz="1600" dirty="0">
                <a:latin typeface="+mn-ea"/>
                <a:sym typeface="Arial" panose="020B0604020202020204" pitchFamily="34" charset="0"/>
              </a:rPr>
              <a:t>与5-氟尿嘧啶联合进行细胞毒性治疗有效。</a:t>
            </a:r>
            <a:endParaRPr lang="zh-CN" altLang="en-US" sz="1600" dirty="0">
              <a:solidFill>
                <a:schemeClr val="tx1"/>
              </a:solidFill>
              <a:latin typeface="+mn-ea"/>
              <a:sym typeface="Arial" panose="020B0604020202020204" pitchFamily="34" charset="0"/>
            </a:endParaRPr>
          </a:p>
          <a:p>
            <a:pPr latinLnBrk="1">
              <a:lnSpc>
                <a:spcPct val="140000"/>
              </a:lnSpc>
            </a:pPr>
            <a:r>
              <a:rPr lang="en-US" altLang="zh-CN" sz="1600" b="1" dirty="0">
                <a:latin typeface="Arial" panose="020B0604020202020204" pitchFamily="34" charset="0"/>
                <a:ea typeface="微软雅黑" panose="020B0503020204020204" pitchFamily="34" charset="-122"/>
                <a:sym typeface="Arial" panose="020B0604020202020204" pitchFamily="34" charset="0"/>
              </a:rPr>
              <a:t>2.</a:t>
            </a:r>
            <a:r>
              <a:rPr lang="zh-CN" altLang="en-US" sz="1600" b="1" dirty="0">
                <a:latin typeface="Arial" panose="020B0604020202020204" pitchFamily="34" charset="0"/>
                <a:ea typeface="微软雅黑" panose="020B0503020204020204" pitchFamily="34" charset="-122"/>
                <a:sym typeface="Arial" panose="020B0604020202020204" pitchFamily="34" charset="0"/>
              </a:rPr>
              <a:t>关键临床试验结果：</a:t>
            </a:r>
            <a:endParaRPr lang="en-US" altLang="zh-CN" sz="1600" b="1" dirty="0">
              <a:latin typeface="Arial" panose="020B0604020202020204" pitchFamily="34" charset="0"/>
              <a:ea typeface="微软雅黑" panose="020B0503020204020204" pitchFamily="34" charset="-122"/>
              <a:sym typeface="Arial" panose="020B0604020202020204" pitchFamily="34" charset="0"/>
            </a:endParaRPr>
          </a:p>
          <a:p>
            <a:pPr latinLnBrk="1">
              <a:lnSpc>
                <a:spcPct val="140000"/>
              </a:lnSpc>
            </a:pPr>
            <a:r>
              <a:rPr lang="zh-CN" altLang="en-US" sz="1600" dirty="0">
                <a:latin typeface="+mn-ea"/>
                <a:sym typeface="Arial" panose="020B0604020202020204" pitchFamily="34" charset="0"/>
              </a:rPr>
              <a:t>通过左亚叶酸和</a:t>
            </a:r>
            <a:r>
              <a:rPr lang="en-US" altLang="zh-CN" sz="1600" dirty="0">
                <a:latin typeface="+mn-ea"/>
                <a:sym typeface="Arial" panose="020B0604020202020204" pitchFamily="34" charset="0"/>
              </a:rPr>
              <a:t>5-</a:t>
            </a:r>
            <a:r>
              <a:rPr lang="zh-CN" altLang="en-US" sz="1600" dirty="0">
                <a:latin typeface="+mn-ea"/>
                <a:sym typeface="Arial" panose="020B0604020202020204" pitchFamily="34" charset="0"/>
              </a:rPr>
              <a:t>甲基四氢叶酸左旋体的药代动力学参数评估受试制剂和两个参比制剂的生物等效。</a:t>
            </a:r>
            <a:endParaRPr lang="en-US" altLang="zh-CN" sz="1600" dirty="0">
              <a:latin typeface="+mn-ea"/>
              <a:sym typeface="Arial" panose="020B0604020202020204" pitchFamily="34" charset="0"/>
            </a:endParaRPr>
          </a:p>
          <a:p>
            <a:pPr latinLnBrk="1">
              <a:lnSpc>
                <a:spcPct val="140000"/>
              </a:lnSpc>
            </a:pPr>
            <a:r>
              <a:rPr lang="en-US" altLang="zh-CN" sz="1600" b="1" dirty="0">
                <a:latin typeface="Arial" panose="020B0604020202020204" pitchFamily="34" charset="0"/>
                <a:ea typeface="微软雅黑" panose="020B0503020204020204" pitchFamily="34" charset="-122"/>
                <a:sym typeface="Arial" panose="020B0604020202020204" pitchFamily="34" charset="0"/>
              </a:rPr>
              <a:t>3..</a:t>
            </a:r>
            <a:r>
              <a:rPr lang="zh-CN" altLang="en-US" sz="1600" b="1" dirty="0">
                <a:latin typeface="Arial" panose="020B0604020202020204" pitchFamily="34" charset="0"/>
                <a:ea typeface="微软雅黑" panose="020B0503020204020204" pitchFamily="34" charset="-122"/>
                <a:sym typeface="Arial" panose="020B0604020202020204" pitchFamily="34" charset="0"/>
              </a:rPr>
              <a:t>临床与统计评价：</a:t>
            </a:r>
            <a:endParaRPr lang="en-US" altLang="zh-CN" sz="1600" b="1" dirty="0">
              <a:latin typeface="Arial" panose="020B0604020202020204" pitchFamily="34" charset="0"/>
              <a:ea typeface="微软雅黑" panose="020B0503020204020204" pitchFamily="34" charset="-122"/>
              <a:sym typeface="Arial" panose="020B0604020202020204" pitchFamily="34" charset="0"/>
            </a:endParaRPr>
          </a:p>
          <a:p>
            <a:pPr latinLnBrk="1">
              <a:lnSpc>
                <a:spcPct val="140000"/>
              </a:lnSpc>
            </a:pPr>
            <a:r>
              <a:rPr lang="zh-CN" altLang="en-US" sz="1600" dirty="0">
                <a:latin typeface="+mn-ea"/>
                <a:sym typeface="Arial" panose="020B0604020202020204" pitchFamily="34" charset="0"/>
              </a:rPr>
              <a:t>建议接受本品</a:t>
            </a:r>
            <a:r>
              <a:rPr lang="en-US" altLang="zh-CN" sz="1600" dirty="0">
                <a:latin typeface="+mn-ea"/>
                <a:sym typeface="Arial" panose="020B0604020202020204" pitchFamily="34" charset="0"/>
              </a:rPr>
              <a:t>50mg</a:t>
            </a:r>
            <a:r>
              <a:rPr lang="zh-CN" altLang="en-US" sz="1600" dirty="0">
                <a:latin typeface="+mn-ea"/>
                <a:sym typeface="Arial" panose="020B0604020202020204" pitchFamily="34" charset="0"/>
              </a:rPr>
              <a:t>规格分别以国内上市产品注射用左亚叶酸钙和注射用亚叶酸钠为参比制剂，</a:t>
            </a:r>
            <a:r>
              <a:rPr lang="zh-CN" altLang="en-US" sz="1600" b="1" dirty="0">
                <a:latin typeface="+mn-ea"/>
                <a:sym typeface="Arial" panose="020B0604020202020204" pitchFamily="34" charset="0"/>
              </a:rPr>
              <a:t>在空腹条件下具有生物等效性的结论</a:t>
            </a:r>
            <a:endParaRPr lang="zh-CN" altLang="en-US" sz="1600" b="1" dirty="0">
              <a:solidFill>
                <a:srgbClr val="ED3DA9"/>
              </a:solidFill>
              <a:latin typeface="+mn-ea"/>
              <a:sym typeface="Arial" panose="020B0604020202020204" pitchFamily="34" charset="0"/>
            </a:endParaRPr>
          </a:p>
          <a:p>
            <a:pPr algn="l" latinLnBrk="1">
              <a:lnSpc>
                <a:spcPct val="140000"/>
              </a:lnSpc>
            </a:pPr>
            <a:endParaRPr lang="zh-CN" altLang="en-US" sz="1600" b="1" dirty="0">
              <a:solidFill>
                <a:srgbClr val="ED3DA9"/>
              </a:solidFill>
              <a:latin typeface="+mn-ea"/>
              <a:sym typeface="Arial" panose="020B0604020202020204" pitchFamily="34" charset="0"/>
            </a:endParaRPr>
          </a:p>
          <a:p>
            <a:pPr algn="ctr" latinLnBrk="1">
              <a:lnSpc>
                <a:spcPct val="120000"/>
              </a:lnSpc>
            </a:pPr>
            <a:endParaRPr lang="zh-CN" altLang="en-US" sz="1600" b="1" dirty="0">
              <a:solidFill>
                <a:srgbClr val="ED3DA9"/>
              </a:solidFill>
              <a:latin typeface="+mn-ea"/>
              <a:sym typeface="Arial" panose="020B0604020202020204" pitchFamily="34" charset="0"/>
            </a:endParaRPr>
          </a:p>
        </p:txBody>
      </p:sp>
      <p:sp>
        <p:nvSpPr>
          <p:cNvPr id="128" name="标题 1"/>
          <p:cNvSpPr>
            <a:spLocks noGrp="1"/>
          </p:cNvSpPr>
          <p:nvPr>
            <p:ph type="title"/>
          </p:nvPr>
        </p:nvSpPr>
        <p:spPr>
          <a:xfrm>
            <a:off x="1009643" y="162491"/>
            <a:ext cx="10969200" cy="705600"/>
          </a:xfrm>
        </p:spPr>
        <p:txBody>
          <a:bodyPr>
            <a:normAutofit/>
          </a:bodyPr>
          <a:p>
            <a:pPr algn="ctr"/>
            <a:r>
              <a:rPr lang="zh-CN" altLang="en-US" sz="3200" dirty="0" smtClean="0">
                <a:latin typeface="微软雅黑" panose="020B0503020204020204" pitchFamily="34" charset="-122"/>
                <a:ea typeface="微软雅黑" panose="020B0503020204020204" pitchFamily="34" charset="-122"/>
              </a:rPr>
              <a:t>一半剂量就可达到与亚叶</a:t>
            </a:r>
            <a:r>
              <a:rPr lang="zh-CN" altLang="en-US" sz="3200" dirty="0">
                <a:latin typeface="微软雅黑" panose="020B0503020204020204" pitchFamily="34" charset="-122"/>
                <a:ea typeface="微软雅黑" panose="020B0503020204020204" pitchFamily="34" charset="-122"/>
              </a:rPr>
              <a:t>酸相同甚至更好的疗效</a:t>
            </a:r>
            <a:endParaRPr lang="zh-CN" altLang="en-US" sz="32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29" name=""/>
        <p:cNvGrpSpPr/>
        <p:nvPr/>
      </p:nvGrpSpPr>
      <p:grpSpPr>
        <a:xfrm>
          <a:off x="0" y="0"/>
          <a:ext cx="0" cy="0"/>
          <a:chOff x="0" y="0"/>
          <a:chExt cx="0" cy="0"/>
        </a:xfrm>
      </p:grpSpPr>
      <p:sp>
        <p:nvSpPr>
          <p:cNvPr id="130" name="矩形 1"/>
          <p:cNvSpPr/>
          <p:nvPr/>
        </p:nvSpPr>
        <p:spPr>
          <a:xfrm>
            <a:off x="-137159" y="0"/>
            <a:ext cx="557784" cy="2532888"/>
          </a:xfrm>
          <a:prstGeom prst="rect">
            <a:avLst/>
          </a:prstGeom>
          <a:solidFill>
            <a:srgbClr val="10B9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kumimoji="1" lang="zh-CN" altLang="en-US" sz="2400" b="1" dirty="0">
                <a:solidFill>
                  <a:schemeClr val="bg1"/>
                </a:solidFill>
                <a:latin typeface="Arial" panose="020B0604020202020204" pitchFamily="34" charset="0"/>
                <a:ea typeface="微软雅黑" panose="020B0503020204020204" pitchFamily="34" charset="-122"/>
                <a:sym typeface="Arial" panose="020B0604020202020204" pitchFamily="34" charset="0"/>
              </a:rPr>
              <a:t>有效性</a:t>
            </a:r>
            <a:endParaRPr kumimoji="1" lang="zh-CN" altLang="en-US" sz="24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pic>
        <p:nvPicPr>
          <p:cNvPr id="131" name="图片 5"/>
          <p:cNvPicPr>
            <a:picLocks noChangeAspect="1"/>
          </p:cNvPicPr>
          <p:nvPr/>
        </p:nvPicPr>
        <p:blipFill>
          <a:blip r:embed="rId1"/>
          <a:stretch>
            <a:fillRect/>
          </a:stretch>
        </p:blipFill>
        <p:spPr>
          <a:xfrm>
            <a:off x="420626" y="161530"/>
            <a:ext cx="698537" cy="609631"/>
          </a:xfrm>
          <a:prstGeom prst="rect">
            <a:avLst/>
          </a:prstGeom>
        </p:spPr>
      </p:pic>
      <p:sp>
        <p:nvSpPr>
          <p:cNvPr id="132" name="文本框 40"/>
          <p:cNvSpPr txBox="1"/>
          <p:nvPr/>
        </p:nvSpPr>
        <p:spPr>
          <a:xfrm>
            <a:off x="1048691" y="264762"/>
            <a:ext cx="10951631" cy="1076325"/>
          </a:xfrm>
          <a:prstGeom prst="rect">
            <a:avLst/>
          </a:prstGeom>
          <a:noFill/>
        </p:spPr>
        <p:txBody>
          <a:bodyPr wrap="square">
            <a:spAutoFit/>
          </a:bodyPr>
          <a:lstStyle/>
          <a:p>
            <a:pPr algn="ctr">
              <a:lnSpc>
                <a:spcPct val="100000"/>
              </a:lnSpc>
              <a:buClrTx/>
              <a:buSzTx/>
              <a:buFontTx/>
            </a:pPr>
            <a:r>
              <a:rPr lang="zh-CN" altLang="en-US" sz="3200" b="1" spc="300" dirty="0" smtClean="0">
                <a:solidFill>
                  <a:schemeClr val="tx1">
                    <a:lumMod val="85000"/>
                    <a:lumOff val="15000"/>
                  </a:schemeClr>
                </a:solidFill>
                <a:uFillTx/>
                <a:latin typeface="微软雅黑" panose="020B0503020204020204" pitchFamily="34" charset="-122"/>
                <a:ea typeface="微软雅黑" panose="020B0503020204020204" pitchFamily="34" charset="-122"/>
                <a:cs typeface="+mj-cs"/>
                <a:sym typeface="+mn-lt"/>
              </a:rPr>
              <a:t>NCCN指南推荐：可与5-FU同时输注，减少输注时间，</a:t>
            </a:r>
            <a:endParaRPr lang="zh-CN" altLang="en-US" sz="3200" b="1" spc="300" dirty="0" smtClean="0">
              <a:solidFill>
                <a:schemeClr val="tx1">
                  <a:lumMod val="85000"/>
                  <a:lumOff val="15000"/>
                </a:schemeClr>
              </a:solidFill>
              <a:uFillTx/>
              <a:latin typeface="微软雅黑" panose="020B0503020204020204" pitchFamily="34" charset="-122"/>
              <a:ea typeface="微软雅黑" panose="020B0503020204020204" pitchFamily="34" charset="-122"/>
              <a:cs typeface="+mj-cs"/>
              <a:sym typeface="+mn-lt"/>
            </a:endParaRPr>
          </a:p>
          <a:p>
            <a:pPr algn="ctr">
              <a:lnSpc>
                <a:spcPct val="100000"/>
              </a:lnSpc>
              <a:buClrTx/>
              <a:buSzTx/>
              <a:buFontTx/>
            </a:pPr>
            <a:r>
              <a:rPr lang="zh-CN" altLang="en-US" sz="3200" b="1" spc="300" dirty="0" smtClean="0">
                <a:solidFill>
                  <a:schemeClr val="tx1">
                    <a:lumMod val="85000"/>
                    <a:lumOff val="15000"/>
                  </a:schemeClr>
                </a:solidFill>
                <a:uFillTx/>
                <a:latin typeface="微软雅黑" panose="020B0503020204020204" pitchFamily="34" charset="-122"/>
                <a:ea typeface="微软雅黑" panose="020B0503020204020204" pitchFamily="34" charset="-122"/>
                <a:cs typeface="+mj-cs"/>
                <a:sym typeface="+mn-lt"/>
              </a:rPr>
              <a:t>同时提高与5-FU药效协同作用时间</a:t>
            </a:r>
            <a:endParaRPr lang="zh-CN" altLang="en-US" sz="3200" b="1" spc="300" dirty="0" smtClean="0">
              <a:solidFill>
                <a:schemeClr val="tx1">
                  <a:lumMod val="85000"/>
                  <a:lumOff val="15000"/>
                </a:schemeClr>
              </a:solidFill>
              <a:uFillTx/>
              <a:latin typeface="微软雅黑" panose="020B0503020204020204" pitchFamily="34" charset="-122"/>
              <a:ea typeface="微软雅黑" panose="020B0503020204020204" pitchFamily="34" charset="-122"/>
              <a:cs typeface="+mj-cs"/>
              <a:sym typeface="+mn-lt"/>
            </a:endParaRPr>
          </a:p>
        </p:txBody>
      </p:sp>
      <p:sp>
        <p:nvSpPr>
          <p:cNvPr id="134" name="文本框 6"/>
          <p:cNvSpPr txBox="1"/>
          <p:nvPr/>
        </p:nvSpPr>
        <p:spPr>
          <a:xfrm>
            <a:off x="1118870" y="2428240"/>
            <a:ext cx="10208260" cy="3571240"/>
          </a:xfrm>
          <a:prstGeom prst="rect">
            <a:avLst/>
          </a:prstGeom>
          <a:noFill/>
          <a:ln>
            <a:solidFill>
              <a:srgbClr val="135E8D"/>
            </a:solidFill>
          </a:ln>
        </p:spPr>
        <p:txBody>
          <a:bodyPr wrap="square" rtlCol="0">
            <a:noAutofit/>
          </a:bodyPr>
          <a:lstStyle/>
          <a:p>
            <a:pPr indent="0">
              <a:lnSpc>
                <a:spcPct val="240000"/>
              </a:lnSpc>
              <a:buFont typeface="Wingdings" panose="05000000000000000000" pitchFamily="2" charset="2"/>
              <a:buNone/>
            </a:pPr>
            <a:endParaRPr lang="zh-CN" altLang="en-US" sz="1300" dirty="0">
              <a:latin typeface="+mn-ea"/>
              <a:sym typeface="+mn-ea"/>
            </a:endParaRPr>
          </a:p>
        </p:txBody>
      </p:sp>
      <p:sp>
        <p:nvSpPr>
          <p:cNvPr id="137" name="文本框 18"/>
          <p:cNvSpPr txBox="1"/>
          <p:nvPr/>
        </p:nvSpPr>
        <p:spPr>
          <a:xfrm>
            <a:off x="3048000" y="3180080"/>
            <a:ext cx="6096000" cy="306705"/>
          </a:xfrm>
          <a:prstGeom prst="rect">
            <a:avLst/>
          </a:prstGeom>
          <a:noFill/>
        </p:spPr>
        <p:txBody>
          <a:bodyPr wrap="square" rtlCol="0" anchor="t">
            <a:spAutoFit/>
          </a:bodyPr>
          <a:p>
            <a:r>
              <a:rPr sz="1400" b="1" kern="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sym typeface="+mn-ea"/>
              </a:rPr>
              <a:t> </a:t>
            </a:r>
            <a:endParaRPr lang="zh-CN" altLang="en-US" sz="1400" b="1" kern="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39" name="textbox 258"/>
          <p:cNvSpPr/>
          <p:nvPr/>
        </p:nvSpPr>
        <p:spPr>
          <a:xfrm>
            <a:off x="1656080" y="1555750"/>
            <a:ext cx="8879205" cy="988060"/>
          </a:xfrm>
          <a:prstGeom prst="roundRect">
            <a:avLst>
              <a:gd name="adj" fmla="val 2352"/>
            </a:avLst>
          </a:prstGeom>
          <a:gradFill>
            <a:gsLst>
              <a:gs pos="50000">
                <a:schemeClr val="accent2"/>
              </a:gs>
              <a:gs pos="0">
                <a:schemeClr val="accent2">
                  <a:lumMod val="25000"/>
                  <a:lumOff val="75000"/>
                </a:schemeClr>
              </a:gs>
              <a:gs pos="100000">
                <a:schemeClr val="accent2">
                  <a:lumMod val="85000"/>
                </a:schemeClr>
              </a:gs>
            </a:gsLst>
            <a:lin ang="5400000" scaled="1"/>
          </a:gradFill>
          <a:ln w="9525" cap="flat">
            <a:solidFill>
              <a:srgbClr val="97A3D1"/>
            </a:solidFill>
            <a:prstDash val="solid"/>
            <a:miter lim="0"/>
          </a:ln>
        </p:spPr>
        <p:txBody>
          <a:bodyPr vert="horz" wrap="square" lIns="0" tIns="0" rIns="0" bIns="0"/>
          <a:p>
            <a:pPr algn="l" rtl="0" eaLnBrk="0">
              <a:lnSpc>
                <a:spcPct val="109000"/>
              </a:lnSpc>
            </a:pPr>
            <a:endParaRPr sz="600" dirty="0">
              <a:latin typeface="Arial" panose="020B0604020202020204"/>
              <a:ea typeface="Arial" panose="020B0604020202020204"/>
              <a:cs typeface="Arial" panose="020B0604020202020204"/>
            </a:endParaRPr>
          </a:p>
          <a:p>
            <a:pPr marL="361315" indent="-278765" algn="ctr" rtl="0" eaLnBrk="0">
              <a:lnSpc>
                <a:spcPct val="127000"/>
              </a:lnSpc>
              <a:spcBef>
                <a:spcPts val="0"/>
              </a:spcBef>
            </a:pPr>
            <a:r>
              <a:rPr sz="1400" kern="0" spc="10" dirty="0">
                <a:solidFill>
                  <a:srgbClr val="000000">
                    <a:alpha val="100000"/>
                  </a:srgbClr>
                </a:solidFill>
                <a:latin typeface="Arial" panose="020B0604020202020204"/>
                <a:ea typeface="Arial" panose="020B0604020202020204"/>
                <a:cs typeface="Arial" panose="020B0604020202020204"/>
              </a:rPr>
              <a:t>•    </a:t>
            </a:r>
            <a:r>
              <a:rPr b="1" kern="0" spc="10" dirty="0">
                <a:solidFill>
                  <a:schemeClr val="tx1">
                    <a:alpha val="100000"/>
                  </a:schemeClr>
                </a:solidFill>
                <a:latin typeface="微软雅黑" panose="020B0503020204020204" pitchFamily="34" charset="-122"/>
                <a:ea typeface="微软雅黑" panose="020B0503020204020204" pitchFamily="34" charset="-122"/>
                <a:cs typeface="微软雅黑" panose="020B0503020204020204" pitchFamily="34" charset="-122"/>
              </a:rPr>
              <a:t>根据结直肠癌</a:t>
            </a:r>
            <a:r>
              <a:rPr b="1" kern="0" spc="0" dirty="0">
                <a:solidFill>
                  <a:schemeClr val="tx1">
                    <a:alpha val="100000"/>
                  </a:schemeClr>
                </a:solidFill>
                <a:latin typeface="微软雅黑" panose="020B0503020204020204" pitchFamily="34" charset="-122"/>
                <a:ea typeface="微软雅黑" panose="020B0503020204020204" pitchFamily="34" charset="-122"/>
                <a:cs typeface="微软雅黑" panose="020B0503020204020204" pitchFamily="34" charset="-122"/>
              </a:rPr>
              <a:t>常用静脉化疗方案</a:t>
            </a:r>
            <a:r>
              <a:rPr kern="0" spc="0" dirty="0">
                <a:solidFill>
                  <a:schemeClr val="tx1">
                    <a:alpha val="100000"/>
                  </a:schemeClr>
                </a:solidFill>
                <a:latin typeface="微软雅黑" panose="020B0503020204020204" pitchFamily="34" charset="-122"/>
                <a:ea typeface="微软雅黑" panose="020B0503020204020204" pitchFamily="34" charset="-122"/>
                <a:cs typeface="微软雅黑" panose="020B0503020204020204" pitchFamily="34" charset="-122"/>
              </a:rPr>
              <a:t>（</a:t>
            </a:r>
            <a:r>
              <a:rPr kern="0" spc="0" dirty="0">
                <a:solidFill>
                  <a:schemeClr val="tx1">
                    <a:alpha val="100000"/>
                  </a:schemeClr>
                </a:solidFill>
                <a:latin typeface="Arial" panose="020B0604020202020204"/>
                <a:ea typeface="Arial" panose="020B0604020202020204"/>
                <a:cs typeface="Arial" panose="020B0604020202020204"/>
              </a:rPr>
              <a:t>FOLFOX/FOLFIRI/FOLFOXIRI</a:t>
            </a:r>
            <a:r>
              <a:rPr kern="0" spc="0" dirty="0">
                <a:solidFill>
                  <a:schemeClr val="tx1">
                    <a:alpha val="100000"/>
                  </a:schemeClr>
                </a:solidFill>
                <a:latin typeface="微软雅黑" panose="020B0503020204020204" pitchFamily="34" charset="-122"/>
                <a:ea typeface="微软雅黑" panose="020B0503020204020204" pitchFamily="34" charset="-122"/>
                <a:cs typeface="微软雅黑" panose="020B0503020204020204" pitchFamily="34" charset="-122"/>
              </a:rPr>
              <a:t>方</a:t>
            </a:r>
            <a:r>
              <a:rPr kern="0" spc="20" dirty="0">
                <a:solidFill>
                  <a:schemeClr val="tx1">
                    <a:alpha val="100000"/>
                  </a:schemeClr>
                </a:solidFill>
                <a:latin typeface="微软雅黑" panose="020B0503020204020204" pitchFamily="34" charset="-122"/>
                <a:ea typeface="微软雅黑" panose="020B0503020204020204" pitchFamily="34" charset="-122"/>
                <a:cs typeface="微软雅黑" panose="020B0503020204020204" pitchFamily="34" charset="-122"/>
              </a:rPr>
              <a:t>案</a:t>
            </a:r>
            <a:r>
              <a:rPr kern="0" spc="0" dirty="0">
                <a:solidFill>
                  <a:schemeClr val="tx1">
                    <a:alpha val="100000"/>
                  </a:schemeClr>
                </a:solidFill>
                <a:latin typeface="微软雅黑" panose="020B0503020204020204" pitchFamily="34" charset="-122"/>
                <a:ea typeface="微软雅黑" panose="020B0503020204020204" pitchFamily="34" charset="-122"/>
                <a:cs typeface="微软雅黑" panose="020B0503020204020204" pitchFamily="34" charset="-122"/>
              </a:rPr>
              <a:t>），</a:t>
            </a:r>
            <a:r>
              <a:rPr b="1" kern="0" spc="20" dirty="0">
                <a:solidFill>
                  <a:schemeClr val="tx1">
                    <a:alpha val="100000"/>
                  </a:schemeClr>
                </a:solidFill>
                <a:latin typeface="微软雅黑" panose="020B0503020204020204" pitchFamily="34" charset="-122"/>
                <a:ea typeface="微软雅黑" panose="020B0503020204020204" pitchFamily="34" charset="-122"/>
                <a:cs typeface="微软雅黑" panose="020B0503020204020204" pitchFamily="34" charset="-122"/>
              </a:rPr>
              <a:t>左亚叶酸钠</a:t>
            </a:r>
            <a:r>
              <a:rPr b="1" kern="0" spc="20" dirty="0">
                <a:solidFill>
                  <a:schemeClr val="tx1">
                    <a:alpha val="100000"/>
                  </a:schemeClr>
                </a:solidFill>
                <a:latin typeface="Arial" panose="020B0604020202020204"/>
                <a:ea typeface="Arial" panose="020B0604020202020204"/>
                <a:cs typeface="Arial" panose="020B0604020202020204"/>
              </a:rPr>
              <a:t>/5-</a:t>
            </a:r>
            <a:r>
              <a:rPr b="1" kern="0" spc="0" dirty="0">
                <a:solidFill>
                  <a:schemeClr val="tx1">
                    <a:alpha val="100000"/>
                  </a:schemeClr>
                </a:solidFill>
                <a:latin typeface="Arial" panose="020B0604020202020204"/>
                <a:ea typeface="Arial" panose="020B0604020202020204"/>
                <a:cs typeface="Arial" panose="020B0604020202020204"/>
              </a:rPr>
              <a:t>FU</a:t>
            </a:r>
            <a:r>
              <a:rPr b="1" kern="0" spc="20" dirty="0">
                <a:solidFill>
                  <a:schemeClr val="tx1">
                    <a:alpha val="100000"/>
                  </a:schemeClr>
                </a:solidFill>
                <a:latin typeface="微软雅黑" panose="020B0503020204020204" pitchFamily="34" charset="-122"/>
                <a:ea typeface="微软雅黑" panose="020B0503020204020204" pitchFamily="34" charset="-122"/>
                <a:cs typeface="微软雅黑" panose="020B0503020204020204" pitchFamily="34" charset="-122"/>
              </a:rPr>
              <a:t>同</a:t>
            </a:r>
            <a:r>
              <a:rPr b="1" kern="0" spc="10" dirty="0">
                <a:solidFill>
                  <a:schemeClr val="tx1">
                    <a:alpha val="100000"/>
                  </a:schemeClr>
                </a:solidFill>
                <a:latin typeface="微软雅黑" panose="020B0503020204020204" pitchFamily="34" charset="-122"/>
                <a:ea typeface="微软雅黑" panose="020B0503020204020204" pitchFamily="34" charset="-122"/>
                <a:cs typeface="微软雅黑" panose="020B0503020204020204" pitchFamily="34" charset="-122"/>
              </a:rPr>
              <a:t>时输注方案全程增效，可提高</a:t>
            </a:r>
            <a:r>
              <a:rPr lang="zh-CN" b="1" kern="0" spc="10" dirty="0">
                <a:solidFill>
                  <a:schemeClr val="tx1">
                    <a:alpha val="100000"/>
                  </a:schemeClr>
                </a:solidFill>
                <a:latin typeface="微软雅黑" panose="020B0503020204020204" pitchFamily="34" charset="-122"/>
                <a:ea typeface="微软雅黑" panose="020B0503020204020204" pitchFamily="34" charset="-122"/>
                <a:cs typeface="微软雅黑" panose="020B0503020204020204" pitchFamily="34" charset="-122"/>
              </a:rPr>
              <a:t>药效</a:t>
            </a:r>
            <a:r>
              <a:rPr b="1" kern="0" spc="10" dirty="0">
                <a:solidFill>
                  <a:schemeClr val="tx1">
                    <a:alpha val="100000"/>
                  </a:schemeClr>
                </a:solidFill>
                <a:latin typeface="微软雅黑" panose="020B0503020204020204" pitchFamily="34" charset="-122"/>
                <a:ea typeface="微软雅黑" panose="020B0503020204020204" pitchFamily="34" charset="-122"/>
                <a:cs typeface="微软雅黑" panose="020B0503020204020204" pitchFamily="34" charset="-122"/>
              </a:rPr>
              <a:t>协同作用</a:t>
            </a:r>
            <a:r>
              <a:rPr b="1" kern="0" spc="0" dirty="0">
                <a:solidFill>
                  <a:schemeClr val="tx1">
                    <a:alpha val="100000"/>
                  </a:schemeClr>
                </a:solidFill>
                <a:latin typeface="微软雅黑" panose="020B0503020204020204" pitchFamily="34" charset="-122"/>
                <a:ea typeface="微软雅黑" panose="020B0503020204020204" pitchFamily="34" charset="-122"/>
                <a:cs typeface="微软雅黑" panose="020B0503020204020204" pitchFamily="34" charset="-122"/>
              </a:rPr>
              <a:t>时间</a:t>
            </a:r>
            <a:endParaRPr b="1" kern="0" spc="-10" dirty="0">
              <a:gradFill>
                <a:gsLst>
                  <a:gs pos="51300">
                    <a:srgbClr val="FE5F4A"/>
                  </a:gs>
                  <a:gs pos="0">
                    <a:srgbClr val="DF0303"/>
                  </a:gs>
                  <a:gs pos="100000">
                    <a:srgbClr val="FEA06E"/>
                  </a:gs>
                </a:gsLst>
                <a:lin ang="5400000" scaled="1"/>
              </a:gra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40" name="textbox 272"/>
          <p:cNvSpPr/>
          <p:nvPr/>
        </p:nvSpPr>
        <p:spPr>
          <a:xfrm>
            <a:off x="1324610" y="2853055"/>
            <a:ext cx="9780270" cy="2844800"/>
          </a:xfrm>
          <a:prstGeom prst="roundRect">
            <a:avLst>
              <a:gd name="adj" fmla="val 2754"/>
            </a:avLst>
          </a:prstGeom>
          <a:noFill/>
          <a:ln w="9525" cap="flat">
            <a:solidFill>
              <a:srgbClr val="97A3D1"/>
            </a:solidFill>
            <a:prstDash val="solid"/>
            <a:miter lim="0"/>
          </a:ln>
        </p:spPr>
        <p:txBody>
          <a:bodyPr vert="horz" wrap="square" lIns="0" tIns="0" rIns="0" bIns="0"/>
          <a:p>
            <a:pPr algn="l" rtl="0" eaLnBrk="0">
              <a:lnSpc>
                <a:spcPct val="106000"/>
              </a:lnSpc>
            </a:pPr>
            <a:endParaRPr sz="800" dirty="0">
              <a:latin typeface="Arial" panose="020B0604020202020204"/>
              <a:ea typeface="Arial" panose="020B0604020202020204"/>
              <a:cs typeface="Arial" panose="020B0604020202020204"/>
            </a:endParaRPr>
          </a:p>
          <a:p>
            <a:pPr marL="155575" algn="l" rtl="0" eaLnBrk="0">
              <a:lnSpc>
                <a:spcPct val="89000"/>
              </a:lnSpc>
              <a:spcBef>
                <a:spcPts val="5"/>
              </a:spcBef>
            </a:pPr>
            <a:r>
              <a:rPr sz="1200" b="1" kern="0" spc="0" dirty="0">
                <a:solidFill>
                  <a:srgbClr val="000000">
                    <a:alpha val="100000"/>
                  </a:srgbClr>
                </a:solidFill>
                <a:latin typeface="Arial" panose="020B0604020202020204"/>
                <a:ea typeface="Arial" panose="020B0604020202020204"/>
                <a:cs typeface="Arial" panose="020B0604020202020204"/>
              </a:rPr>
              <a:t>1</a:t>
            </a:r>
            <a:r>
              <a:rPr sz="1200" b="1" kern="0" spc="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、亚叶酸钙</a:t>
            </a:r>
            <a:r>
              <a:rPr sz="1200" b="1" kern="0" spc="0" dirty="0">
                <a:solidFill>
                  <a:srgbClr val="000000">
                    <a:alpha val="100000"/>
                  </a:srgbClr>
                </a:solidFill>
                <a:latin typeface="Arial" panose="020B0604020202020204"/>
                <a:ea typeface="Arial" panose="020B0604020202020204"/>
                <a:cs typeface="Arial" panose="020B0604020202020204"/>
              </a:rPr>
              <a:t>/5-</a:t>
            </a:r>
            <a:r>
              <a:rPr sz="1200" b="1" kern="0" spc="-10" dirty="0">
                <a:solidFill>
                  <a:srgbClr val="000000">
                    <a:alpha val="100000"/>
                  </a:srgbClr>
                </a:solidFill>
                <a:latin typeface="Arial" panose="020B0604020202020204"/>
                <a:ea typeface="Arial" panose="020B0604020202020204"/>
                <a:cs typeface="Arial" panose="020B0604020202020204"/>
              </a:rPr>
              <a:t>FU-</a:t>
            </a:r>
            <a:r>
              <a:rPr sz="1200" b="1" kern="0" spc="-1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传统序贯输注方案</a:t>
            </a:r>
            <a:endParaRPr sz="1200" dirty="0">
              <a:latin typeface="微软雅黑" panose="020B0503020204020204" pitchFamily="34" charset="-122"/>
              <a:ea typeface="微软雅黑" panose="020B0503020204020204" pitchFamily="34" charset="-122"/>
              <a:cs typeface="微软雅黑" panose="020B0503020204020204" pitchFamily="34" charset="-122"/>
            </a:endParaRPr>
          </a:p>
          <a:p>
            <a:pPr algn="l" rtl="0" eaLnBrk="0">
              <a:lnSpc>
                <a:spcPct val="129000"/>
              </a:lnSpc>
            </a:pPr>
            <a:endParaRPr sz="1000" dirty="0">
              <a:latin typeface="Arial" panose="020B0604020202020204"/>
              <a:ea typeface="Arial" panose="020B0604020202020204"/>
              <a:cs typeface="Arial" panose="020B0604020202020204"/>
            </a:endParaRPr>
          </a:p>
          <a:p>
            <a:pPr marL="149860" algn="l" rtl="0" eaLnBrk="0">
              <a:lnSpc>
                <a:spcPct val="89000"/>
              </a:lnSpc>
              <a:spcBef>
                <a:spcPts val="335"/>
              </a:spcBef>
            </a:pPr>
            <a:endParaRPr sz="1100" kern="0" spc="0" dirty="0">
              <a:solidFill>
                <a:srgbClr val="000000">
                  <a:alpha val="100000"/>
                </a:srgbClr>
              </a:solidFill>
              <a:latin typeface="Arial" panose="020B0604020202020204"/>
              <a:ea typeface="Arial" panose="020B0604020202020204"/>
              <a:cs typeface="Arial" panose="020B0604020202020204"/>
            </a:endParaRPr>
          </a:p>
          <a:p>
            <a:pPr marL="149860" algn="l" rtl="0" eaLnBrk="0">
              <a:lnSpc>
                <a:spcPct val="89000"/>
              </a:lnSpc>
              <a:spcBef>
                <a:spcPts val="335"/>
              </a:spcBef>
            </a:pPr>
            <a:endParaRPr sz="1100" kern="0" spc="0" dirty="0">
              <a:solidFill>
                <a:srgbClr val="000000">
                  <a:alpha val="100000"/>
                </a:srgbClr>
              </a:solidFill>
              <a:latin typeface="Arial" panose="020B0604020202020204"/>
              <a:ea typeface="Arial" panose="020B0604020202020204"/>
              <a:cs typeface="Arial" panose="020B0604020202020204"/>
            </a:endParaRPr>
          </a:p>
          <a:p>
            <a:pPr marL="149860" algn="l" rtl="0" eaLnBrk="0">
              <a:lnSpc>
                <a:spcPct val="89000"/>
              </a:lnSpc>
              <a:spcBef>
                <a:spcPts val="335"/>
              </a:spcBef>
            </a:pPr>
            <a:endParaRPr sz="1100" kern="0" spc="0" dirty="0">
              <a:solidFill>
                <a:srgbClr val="000000">
                  <a:alpha val="100000"/>
                </a:srgbClr>
              </a:solidFill>
              <a:latin typeface="Arial" panose="020B0604020202020204"/>
              <a:ea typeface="Arial" panose="020B0604020202020204"/>
              <a:cs typeface="Arial" panose="020B0604020202020204"/>
            </a:endParaRPr>
          </a:p>
          <a:p>
            <a:pPr marL="149860" algn="l" rtl="0" eaLnBrk="0">
              <a:lnSpc>
                <a:spcPct val="89000"/>
              </a:lnSpc>
              <a:spcBef>
                <a:spcPts val="335"/>
              </a:spcBef>
            </a:pPr>
            <a:endParaRPr sz="1100" kern="0" spc="0" dirty="0">
              <a:solidFill>
                <a:srgbClr val="000000">
                  <a:alpha val="100000"/>
                </a:srgbClr>
              </a:solidFill>
              <a:latin typeface="Arial" panose="020B0604020202020204"/>
              <a:ea typeface="Arial" panose="020B0604020202020204"/>
              <a:cs typeface="Arial" panose="020B0604020202020204"/>
            </a:endParaRPr>
          </a:p>
          <a:p>
            <a:pPr marL="149860" algn="l" rtl="0" eaLnBrk="0">
              <a:lnSpc>
                <a:spcPct val="89000"/>
              </a:lnSpc>
              <a:spcBef>
                <a:spcPts val="335"/>
              </a:spcBef>
            </a:pPr>
            <a:endParaRPr sz="1100" kern="0" spc="0" dirty="0">
              <a:solidFill>
                <a:srgbClr val="000000">
                  <a:alpha val="100000"/>
                </a:srgbClr>
              </a:solidFill>
              <a:latin typeface="Arial" panose="020B0604020202020204"/>
              <a:ea typeface="Arial" panose="020B0604020202020204"/>
              <a:cs typeface="Arial" panose="020B0604020202020204"/>
            </a:endParaRPr>
          </a:p>
          <a:p>
            <a:pPr marL="149860" algn="l" rtl="0" eaLnBrk="0">
              <a:lnSpc>
                <a:spcPct val="89000"/>
              </a:lnSpc>
              <a:spcBef>
                <a:spcPts val="335"/>
              </a:spcBef>
            </a:pPr>
            <a:endParaRPr sz="1100" kern="0" spc="0" dirty="0">
              <a:solidFill>
                <a:srgbClr val="000000">
                  <a:alpha val="100000"/>
                </a:srgbClr>
              </a:solidFill>
              <a:latin typeface="Arial" panose="020B0604020202020204"/>
              <a:ea typeface="Arial" panose="020B0604020202020204"/>
              <a:cs typeface="Arial" panose="020B0604020202020204"/>
            </a:endParaRPr>
          </a:p>
          <a:p>
            <a:pPr marL="149860" algn="l" rtl="0" eaLnBrk="0">
              <a:lnSpc>
                <a:spcPct val="89000"/>
              </a:lnSpc>
              <a:spcBef>
                <a:spcPts val="335"/>
              </a:spcBef>
            </a:pPr>
            <a:endParaRPr sz="1100" kern="0" spc="0" dirty="0">
              <a:solidFill>
                <a:srgbClr val="000000">
                  <a:alpha val="100000"/>
                </a:srgbClr>
              </a:solidFill>
              <a:latin typeface="Arial" panose="020B0604020202020204"/>
              <a:ea typeface="Arial" panose="020B0604020202020204"/>
              <a:cs typeface="Arial" panose="020B0604020202020204"/>
            </a:endParaRPr>
          </a:p>
          <a:p>
            <a:pPr marL="149860" algn="l" rtl="0" eaLnBrk="0">
              <a:lnSpc>
                <a:spcPct val="89000"/>
              </a:lnSpc>
              <a:spcBef>
                <a:spcPts val="335"/>
              </a:spcBef>
            </a:pPr>
            <a:endParaRPr sz="1100" kern="0" spc="0" dirty="0">
              <a:solidFill>
                <a:srgbClr val="000000">
                  <a:alpha val="100000"/>
                </a:srgbClr>
              </a:solidFill>
              <a:latin typeface="Arial" panose="020B0604020202020204"/>
              <a:ea typeface="Arial" panose="020B0604020202020204"/>
              <a:cs typeface="Arial" panose="020B0604020202020204"/>
            </a:endParaRPr>
          </a:p>
          <a:p>
            <a:pPr marL="149860" algn="l" rtl="0" eaLnBrk="0">
              <a:lnSpc>
                <a:spcPct val="89000"/>
              </a:lnSpc>
              <a:spcBef>
                <a:spcPts val="335"/>
              </a:spcBef>
            </a:pPr>
            <a:endParaRPr sz="1100" kern="0" spc="0" dirty="0">
              <a:solidFill>
                <a:srgbClr val="000000">
                  <a:alpha val="100000"/>
                </a:srgbClr>
              </a:solidFill>
              <a:latin typeface="Arial" panose="020B0604020202020204"/>
              <a:ea typeface="Arial" panose="020B0604020202020204"/>
              <a:cs typeface="Arial" panose="020B0604020202020204"/>
            </a:endParaRPr>
          </a:p>
          <a:p>
            <a:pPr marL="149860" algn="l" rtl="0" eaLnBrk="0">
              <a:lnSpc>
                <a:spcPct val="89000"/>
              </a:lnSpc>
              <a:spcBef>
                <a:spcPts val="335"/>
              </a:spcBef>
            </a:pPr>
            <a:r>
              <a:rPr sz="1100" kern="0" spc="0" dirty="0">
                <a:solidFill>
                  <a:srgbClr val="000000">
                    <a:alpha val="100000"/>
                  </a:srgbClr>
                </a:solidFill>
                <a:latin typeface="Arial" panose="020B0604020202020204"/>
                <a:ea typeface="Arial" panose="020B0604020202020204"/>
                <a:cs typeface="Arial" panose="020B0604020202020204"/>
              </a:rPr>
              <a:t>•    5-FU</a:t>
            </a:r>
            <a:r>
              <a:rPr sz="1100" kern="0" spc="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的 </a:t>
            </a:r>
            <a:r>
              <a:rPr sz="1100" kern="0" spc="0" dirty="0">
                <a:solidFill>
                  <a:srgbClr val="000000">
                    <a:alpha val="100000"/>
                  </a:srgbClr>
                </a:solidFill>
                <a:latin typeface="Arial" panose="020B0604020202020204"/>
                <a:ea typeface="Arial" panose="020B0604020202020204"/>
                <a:cs typeface="Arial" panose="020B0604020202020204"/>
              </a:rPr>
              <a:t>t1/2α </a:t>
            </a:r>
            <a:r>
              <a:rPr sz="1100" kern="0" spc="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为</a:t>
            </a:r>
            <a:r>
              <a:rPr sz="1100" kern="0" spc="0" dirty="0">
                <a:solidFill>
                  <a:srgbClr val="000000">
                    <a:alpha val="100000"/>
                  </a:srgbClr>
                </a:solidFill>
                <a:latin typeface="Arial" panose="020B0604020202020204"/>
                <a:ea typeface="Arial" panose="020B0604020202020204"/>
                <a:cs typeface="Arial" panose="020B0604020202020204"/>
              </a:rPr>
              <a:t>10-20</a:t>
            </a:r>
            <a:r>
              <a:rPr sz="1100" kern="0" spc="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分钟</a:t>
            </a:r>
            <a:r>
              <a:rPr sz="1100" kern="0" spc="-16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 </a:t>
            </a:r>
            <a:r>
              <a:rPr sz="1100" kern="0" spc="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a:t>
            </a:r>
            <a:r>
              <a:rPr sz="1100" kern="0" spc="0" dirty="0">
                <a:solidFill>
                  <a:srgbClr val="000000">
                    <a:alpha val="100000"/>
                  </a:srgbClr>
                </a:solidFill>
                <a:latin typeface="Arial" panose="020B0604020202020204"/>
                <a:ea typeface="Arial" panose="020B0604020202020204"/>
                <a:cs typeface="Arial" panose="020B0604020202020204"/>
              </a:rPr>
              <a:t>5-FU</a:t>
            </a:r>
            <a:r>
              <a:rPr sz="1100" kern="0" spc="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持续输注解决</a:t>
            </a:r>
            <a:r>
              <a:rPr sz="1100" kern="0" spc="-1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了</a:t>
            </a:r>
            <a:r>
              <a:rPr sz="1100" kern="0" spc="-10" dirty="0">
                <a:solidFill>
                  <a:srgbClr val="000000">
                    <a:alpha val="100000"/>
                  </a:srgbClr>
                </a:solidFill>
                <a:latin typeface="Arial" panose="020B0604020202020204"/>
                <a:ea typeface="Arial" panose="020B0604020202020204"/>
                <a:cs typeface="Arial" panose="020B0604020202020204"/>
              </a:rPr>
              <a:t>5-FU</a:t>
            </a:r>
            <a:r>
              <a:rPr sz="1100" kern="0" spc="-1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疗效对时间的依赖性问题</a:t>
            </a:r>
            <a:endParaRPr sz="1100" dirty="0">
              <a:latin typeface="微软雅黑" panose="020B0503020204020204" pitchFamily="34" charset="-122"/>
              <a:ea typeface="微软雅黑" panose="020B0503020204020204" pitchFamily="34" charset="-122"/>
              <a:cs typeface="微软雅黑" panose="020B0503020204020204" pitchFamily="34" charset="-122"/>
            </a:endParaRPr>
          </a:p>
          <a:p>
            <a:pPr algn="l" rtl="0" eaLnBrk="0">
              <a:lnSpc>
                <a:spcPct val="110000"/>
              </a:lnSpc>
            </a:pPr>
            <a:endParaRPr sz="500" dirty="0">
              <a:latin typeface="Arial" panose="020B0604020202020204"/>
              <a:ea typeface="Arial" panose="020B0604020202020204"/>
              <a:cs typeface="Arial" panose="020B0604020202020204"/>
            </a:endParaRPr>
          </a:p>
          <a:p>
            <a:pPr marL="149860" algn="l" rtl="0" eaLnBrk="0">
              <a:lnSpc>
                <a:spcPct val="89000"/>
              </a:lnSpc>
              <a:spcBef>
                <a:spcPts val="5"/>
              </a:spcBef>
            </a:pPr>
            <a:r>
              <a:rPr sz="1100" kern="0" spc="0" dirty="0">
                <a:solidFill>
                  <a:srgbClr val="000000">
                    <a:alpha val="100000"/>
                  </a:srgbClr>
                </a:solidFill>
                <a:latin typeface="Arial" panose="020B0604020202020204"/>
                <a:ea typeface="Arial" panose="020B0604020202020204"/>
                <a:cs typeface="Arial" panose="020B0604020202020204"/>
              </a:rPr>
              <a:t>•    </a:t>
            </a:r>
            <a:r>
              <a:rPr sz="1100" kern="0" spc="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而传统序贯方案却在</a:t>
            </a:r>
            <a:r>
              <a:rPr sz="1100" kern="0" spc="0" dirty="0">
                <a:solidFill>
                  <a:srgbClr val="000000">
                    <a:alpha val="100000"/>
                  </a:srgbClr>
                </a:solidFill>
                <a:latin typeface="Arial" panose="020B0604020202020204"/>
                <a:ea typeface="Arial" panose="020B0604020202020204"/>
                <a:cs typeface="Arial" panose="020B0604020202020204"/>
              </a:rPr>
              <a:t>5-FU</a:t>
            </a:r>
            <a:r>
              <a:rPr sz="1100" kern="0" spc="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之前</a:t>
            </a:r>
            <a:r>
              <a:rPr sz="1100" kern="0" spc="0" dirty="0">
                <a:solidFill>
                  <a:srgbClr val="000000">
                    <a:alpha val="100000"/>
                  </a:srgbClr>
                </a:solidFill>
                <a:latin typeface="Arial" panose="020B0604020202020204"/>
                <a:ea typeface="Arial" panose="020B0604020202020204"/>
                <a:cs typeface="Arial" panose="020B0604020202020204"/>
              </a:rPr>
              <a:t>2</a:t>
            </a:r>
            <a:r>
              <a:rPr sz="1100" kern="0" spc="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小时给药，与</a:t>
            </a:r>
            <a:r>
              <a:rPr sz="1100" kern="0" spc="0" dirty="0">
                <a:solidFill>
                  <a:srgbClr val="000000">
                    <a:alpha val="100000"/>
                  </a:srgbClr>
                </a:solidFill>
                <a:latin typeface="Arial" panose="020B0604020202020204"/>
                <a:ea typeface="Arial" panose="020B0604020202020204"/>
                <a:cs typeface="Arial" panose="020B0604020202020204"/>
              </a:rPr>
              <a:t>5-FU</a:t>
            </a:r>
            <a:r>
              <a:rPr sz="1100" kern="0" spc="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协同作用时间约15小时</a:t>
            </a:r>
            <a:r>
              <a:rPr lang="en-US" sz="1100" kern="0" spc="-10" baseline="28000" dirty="0">
                <a:solidFill>
                  <a:srgbClr val="000000">
                    <a:alpha val="100000"/>
                  </a:srgbClr>
                </a:solidFill>
                <a:latin typeface="Arial" panose="020B0604020202020204"/>
                <a:ea typeface="Arial" panose="020B0604020202020204"/>
                <a:cs typeface="Arial" panose="020B0604020202020204"/>
              </a:rPr>
              <a:t>1,2</a:t>
            </a:r>
            <a:endParaRPr lang="zh-CN" altLang="en-US" sz="1100" kern="0" spc="-10" baseline="28000" dirty="0">
              <a:solidFill>
                <a:srgbClr val="000000">
                  <a:alpha val="100000"/>
                </a:srgbClr>
              </a:solidFill>
              <a:latin typeface="Arial" panose="020B0604020202020204"/>
              <a:ea typeface="宋体" panose="02010600030101010101" pitchFamily="2" charset="-122"/>
              <a:cs typeface="Arial" panose="020B0604020202020204"/>
            </a:endParaRPr>
          </a:p>
        </p:txBody>
      </p:sp>
      <p:sp>
        <p:nvSpPr>
          <p:cNvPr id="4" name="五边形 3"/>
          <p:cNvSpPr/>
          <p:nvPr/>
        </p:nvSpPr>
        <p:spPr>
          <a:xfrm>
            <a:off x="3750945" y="3434080"/>
            <a:ext cx="1151890" cy="617855"/>
          </a:xfrm>
          <a:prstGeom prst="homePlate">
            <a:avLst/>
          </a:prstGeom>
          <a:solidFill>
            <a:schemeClr val="accent1">
              <a:lumMod val="20000"/>
              <a:lumOff val="80000"/>
            </a:schemeClr>
          </a:solidFill>
          <a:ln>
            <a:solidFill>
              <a:schemeClr val="accent1">
                <a:lumMod val="20000"/>
                <a:lumOff val="8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1200" b="1">
                <a:solidFill>
                  <a:schemeClr val="tx1"/>
                </a:solidFill>
                <a:latin typeface="宋体" panose="02010600030101010101" pitchFamily="2" charset="-122"/>
                <a:ea typeface="宋体" panose="02010600030101010101" pitchFamily="2" charset="-122"/>
                <a:cs typeface="宋体" panose="02010600030101010101" pitchFamily="2" charset="-122"/>
              </a:rPr>
              <a:t>伊立替康</a:t>
            </a:r>
            <a:endParaRPr lang="zh-CN" altLang="en-US" sz="1200" b="1">
              <a:solidFill>
                <a:schemeClr val="tx1"/>
              </a:solidFill>
              <a:latin typeface="宋体" panose="02010600030101010101" pitchFamily="2" charset="-122"/>
              <a:ea typeface="宋体" panose="02010600030101010101" pitchFamily="2" charset="-122"/>
              <a:cs typeface="宋体" panose="02010600030101010101" pitchFamily="2" charset="-122"/>
            </a:endParaRPr>
          </a:p>
          <a:p>
            <a:pPr algn="ctr"/>
            <a:r>
              <a:rPr lang="zh-CN" altLang="en-US" sz="1200" b="1">
                <a:solidFill>
                  <a:schemeClr val="tx1"/>
                </a:solidFill>
                <a:latin typeface="宋体" panose="02010600030101010101" pitchFamily="2" charset="-122"/>
                <a:ea typeface="宋体" panose="02010600030101010101" pitchFamily="2" charset="-122"/>
                <a:cs typeface="宋体" panose="02010600030101010101" pitchFamily="2" charset="-122"/>
              </a:rPr>
              <a:t>输注</a:t>
            </a:r>
            <a:r>
              <a:rPr lang="en-US" altLang="zh-CN" sz="1200" b="1">
                <a:solidFill>
                  <a:schemeClr val="tx1"/>
                </a:solidFill>
                <a:latin typeface="宋体" panose="02010600030101010101" pitchFamily="2" charset="-122"/>
                <a:ea typeface="宋体" panose="02010600030101010101" pitchFamily="2" charset="-122"/>
                <a:cs typeface="宋体" panose="02010600030101010101" pitchFamily="2" charset="-122"/>
              </a:rPr>
              <a:t>1.5h</a:t>
            </a:r>
            <a:endParaRPr lang="en-US" altLang="zh-CN" sz="1200" b="1">
              <a:solidFill>
                <a:schemeClr val="tx1"/>
              </a:solidFill>
              <a:latin typeface="宋体" panose="02010600030101010101" pitchFamily="2" charset="-122"/>
              <a:ea typeface="宋体" panose="02010600030101010101" pitchFamily="2" charset="-122"/>
              <a:cs typeface="宋体" panose="02010600030101010101" pitchFamily="2" charset="-122"/>
            </a:endParaRPr>
          </a:p>
        </p:txBody>
      </p:sp>
      <p:sp>
        <p:nvSpPr>
          <p:cNvPr id="5" name="燕尾形 4"/>
          <p:cNvSpPr/>
          <p:nvPr/>
        </p:nvSpPr>
        <p:spPr>
          <a:xfrm>
            <a:off x="4631690" y="3434080"/>
            <a:ext cx="1316990" cy="617855"/>
          </a:xfrm>
          <a:prstGeom prst="chevron">
            <a:avLst/>
          </a:prstGeom>
          <a:solidFill>
            <a:schemeClr val="accent1">
              <a:lumMod val="40000"/>
              <a:lumOff val="60000"/>
            </a:schemeClr>
          </a:solidFill>
          <a:ln>
            <a:solidFill>
              <a:schemeClr val="accent1">
                <a:lumMod val="40000"/>
                <a:lumOff val="6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1200" b="1">
                <a:solidFill>
                  <a:schemeClr val="tx1"/>
                </a:solidFill>
                <a:latin typeface="宋体" panose="02010600030101010101" pitchFamily="2" charset="-122"/>
                <a:ea typeface="宋体" panose="02010600030101010101" pitchFamily="2" charset="-122"/>
                <a:cs typeface="宋体" panose="02010600030101010101" pitchFamily="2" charset="-122"/>
              </a:rPr>
              <a:t>左钙</a:t>
            </a:r>
            <a:endParaRPr lang="zh-CN" altLang="en-US" sz="1200" b="1">
              <a:solidFill>
                <a:schemeClr val="tx1"/>
              </a:solidFill>
              <a:latin typeface="宋体" panose="02010600030101010101" pitchFamily="2" charset="-122"/>
              <a:ea typeface="宋体" panose="02010600030101010101" pitchFamily="2" charset="-122"/>
              <a:cs typeface="宋体" panose="02010600030101010101" pitchFamily="2" charset="-122"/>
            </a:endParaRPr>
          </a:p>
          <a:p>
            <a:pPr algn="ctr"/>
            <a:r>
              <a:rPr lang="zh-CN" altLang="en-US" sz="1200" b="1">
                <a:solidFill>
                  <a:schemeClr val="tx1"/>
                </a:solidFill>
                <a:latin typeface="宋体" panose="02010600030101010101" pitchFamily="2" charset="-122"/>
                <a:ea typeface="宋体" panose="02010600030101010101" pitchFamily="2" charset="-122"/>
                <a:cs typeface="宋体" panose="02010600030101010101" pitchFamily="2" charset="-122"/>
              </a:rPr>
              <a:t>输注2</a:t>
            </a:r>
            <a:r>
              <a:rPr lang="en-US" altLang="zh-CN" sz="1200" b="1">
                <a:solidFill>
                  <a:schemeClr val="tx1"/>
                </a:solidFill>
                <a:latin typeface="宋体" panose="02010600030101010101" pitchFamily="2" charset="-122"/>
                <a:ea typeface="宋体" panose="02010600030101010101" pitchFamily="2" charset="-122"/>
                <a:cs typeface="宋体" panose="02010600030101010101" pitchFamily="2" charset="-122"/>
              </a:rPr>
              <a:t>h</a:t>
            </a:r>
            <a:endParaRPr lang="en-US" altLang="zh-CN" sz="1200" b="1">
              <a:solidFill>
                <a:schemeClr val="tx1"/>
              </a:solidFill>
              <a:latin typeface="宋体" panose="02010600030101010101" pitchFamily="2" charset="-122"/>
              <a:ea typeface="宋体" panose="02010600030101010101" pitchFamily="2" charset="-122"/>
              <a:cs typeface="宋体" panose="02010600030101010101" pitchFamily="2" charset="-122"/>
            </a:endParaRPr>
          </a:p>
        </p:txBody>
      </p:sp>
      <p:sp>
        <p:nvSpPr>
          <p:cNvPr id="6" name="燕尾形 5"/>
          <p:cNvSpPr/>
          <p:nvPr/>
        </p:nvSpPr>
        <p:spPr>
          <a:xfrm>
            <a:off x="5674360" y="3434080"/>
            <a:ext cx="1288415" cy="621030"/>
          </a:xfrm>
          <a:prstGeom prst="chevron">
            <a:avLst/>
          </a:prstGeom>
          <a:solidFill>
            <a:schemeClr val="accent1">
              <a:lumMod val="60000"/>
              <a:lumOff val="40000"/>
            </a:schemeClr>
          </a:solidFill>
          <a:ln>
            <a:solidFill>
              <a:schemeClr val="accent1">
                <a:lumMod val="40000"/>
                <a:lumOff val="6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1200" b="1">
                <a:solidFill>
                  <a:schemeClr val="tx1"/>
                </a:solidFill>
                <a:latin typeface="宋体" panose="02010600030101010101" pitchFamily="2" charset="-122"/>
                <a:ea typeface="宋体" panose="02010600030101010101" pitchFamily="2" charset="-122"/>
              </a:rPr>
              <a:t>5-FU</a:t>
            </a:r>
            <a:endParaRPr lang="en-US" altLang="zh-CN" sz="1200" b="1">
              <a:solidFill>
                <a:schemeClr val="tx1"/>
              </a:solidFill>
              <a:latin typeface="宋体" panose="02010600030101010101" pitchFamily="2" charset="-122"/>
              <a:ea typeface="宋体" panose="02010600030101010101" pitchFamily="2" charset="-122"/>
            </a:endParaRPr>
          </a:p>
          <a:p>
            <a:pPr algn="ctr"/>
            <a:r>
              <a:rPr lang="zh-CN" altLang="en-US" sz="1200" b="1">
                <a:solidFill>
                  <a:schemeClr val="tx1"/>
                </a:solidFill>
                <a:latin typeface="宋体" panose="02010600030101010101" pitchFamily="2" charset="-122"/>
                <a:ea typeface="宋体" panose="02010600030101010101" pitchFamily="2" charset="-122"/>
              </a:rPr>
              <a:t>推注</a:t>
            </a:r>
            <a:endParaRPr lang="zh-CN" altLang="en-US" sz="1200" b="1">
              <a:solidFill>
                <a:schemeClr val="tx1"/>
              </a:solidFill>
              <a:latin typeface="宋体" panose="02010600030101010101" pitchFamily="2" charset="-122"/>
              <a:ea typeface="宋体" panose="02010600030101010101" pitchFamily="2" charset="-122"/>
            </a:endParaRPr>
          </a:p>
        </p:txBody>
      </p:sp>
      <p:sp>
        <p:nvSpPr>
          <p:cNvPr id="7" name="燕尾形 6"/>
          <p:cNvSpPr/>
          <p:nvPr/>
        </p:nvSpPr>
        <p:spPr>
          <a:xfrm>
            <a:off x="6694805" y="3434080"/>
            <a:ext cx="1856740" cy="621030"/>
          </a:xfrm>
          <a:prstGeom prst="chevron">
            <a:avLst/>
          </a:prstGeom>
          <a:solidFill>
            <a:schemeClr val="accent1"/>
          </a:solidFill>
          <a:ln>
            <a:solidFill>
              <a:schemeClr val="accent1"/>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1200" b="1">
                <a:solidFill>
                  <a:schemeClr val="tx1"/>
                </a:solidFill>
                <a:latin typeface="宋体" panose="02010600030101010101" pitchFamily="2" charset="-122"/>
                <a:ea typeface="宋体" panose="02010600030101010101" pitchFamily="2" charset="-122"/>
                <a:sym typeface="+mn-ea"/>
              </a:rPr>
              <a:t>5-FU</a:t>
            </a:r>
            <a:endParaRPr lang="en-US" altLang="zh-CN" sz="1200" b="1">
              <a:solidFill>
                <a:schemeClr val="tx1"/>
              </a:solidFill>
              <a:latin typeface="宋体" panose="02010600030101010101" pitchFamily="2" charset="-122"/>
              <a:ea typeface="宋体" panose="02010600030101010101" pitchFamily="2" charset="-122"/>
              <a:sym typeface="+mn-ea"/>
            </a:endParaRPr>
          </a:p>
          <a:p>
            <a:pPr algn="ctr"/>
            <a:r>
              <a:rPr lang="zh-CN" altLang="en-US" sz="1200" b="1">
                <a:solidFill>
                  <a:schemeClr val="tx1"/>
                </a:solidFill>
                <a:latin typeface="宋体" panose="02010600030101010101" pitchFamily="2" charset="-122"/>
                <a:ea typeface="宋体" panose="02010600030101010101" pitchFamily="2" charset="-122"/>
                <a:cs typeface="宋体" panose="02010600030101010101" pitchFamily="2" charset="-122"/>
              </a:rPr>
              <a:t>输注</a:t>
            </a:r>
            <a:r>
              <a:rPr lang="en-US" altLang="zh-CN" sz="1200" b="1">
                <a:solidFill>
                  <a:schemeClr val="tx1"/>
                </a:solidFill>
                <a:latin typeface="宋体" panose="02010600030101010101" pitchFamily="2" charset="-122"/>
                <a:ea typeface="宋体" panose="02010600030101010101" pitchFamily="2" charset="-122"/>
                <a:cs typeface="宋体" panose="02010600030101010101" pitchFamily="2" charset="-122"/>
              </a:rPr>
              <a:t>46-48h</a:t>
            </a:r>
            <a:endParaRPr lang="en-US" altLang="zh-CN" sz="1200" b="1">
              <a:solidFill>
                <a:schemeClr val="tx1"/>
              </a:solidFill>
              <a:latin typeface="宋体" panose="02010600030101010101" pitchFamily="2" charset="-122"/>
              <a:ea typeface="宋体" panose="02010600030101010101" pitchFamily="2" charset="-122"/>
              <a:cs typeface="宋体" panose="02010600030101010101" pitchFamily="2" charset="-122"/>
            </a:endParaRPr>
          </a:p>
        </p:txBody>
      </p:sp>
      <p:sp>
        <p:nvSpPr>
          <p:cNvPr id="8" name="五边形 7"/>
          <p:cNvSpPr/>
          <p:nvPr/>
        </p:nvSpPr>
        <p:spPr>
          <a:xfrm>
            <a:off x="3744595" y="4123055"/>
            <a:ext cx="1151890" cy="617855"/>
          </a:xfrm>
          <a:prstGeom prst="homePlate">
            <a:avLst/>
          </a:prstGeom>
          <a:solidFill>
            <a:schemeClr val="accent1">
              <a:lumMod val="20000"/>
              <a:lumOff val="80000"/>
            </a:schemeClr>
          </a:solidFill>
          <a:ln>
            <a:solidFill>
              <a:schemeClr val="accent1">
                <a:lumMod val="20000"/>
                <a:lumOff val="8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1200" b="1">
                <a:solidFill>
                  <a:schemeClr val="tx1"/>
                </a:solidFill>
                <a:latin typeface="宋体" panose="02010600030101010101" pitchFamily="2" charset="-122"/>
                <a:ea typeface="宋体" panose="02010600030101010101" pitchFamily="2" charset="-122"/>
                <a:cs typeface="宋体" panose="02010600030101010101" pitchFamily="2" charset="-122"/>
              </a:rPr>
              <a:t>伊立替康</a:t>
            </a:r>
            <a:endParaRPr lang="zh-CN" altLang="en-US" sz="1200" b="1">
              <a:solidFill>
                <a:schemeClr val="tx1"/>
              </a:solidFill>
              <a:latin typeface="宋体" panose="02010600030101010101" pitchFamily="2" charset="-122"/>
              <a:ea typeface="宋体" panose="02010600030101010101" pitchFamily="2" charset="-122"/>
              <a:cs typeface="宋体" panose="02010600030101010101" pitchFamily="2" charset="-122"/>
            </a:endParaRPr>
          </a:p>
          <a:p>
            <a:pPr algn="ctr"/>
            <a:r>
              <a:rPr lang="zh-CN" altLang="en-US" sz="1200" b="1">
                <a:solidFill>
                  <a:schemeClr val="tx1"/>
                </a:solidFill>
                <a:latin typeface="宋体" panose="02010600030101010101" pitchFamily="2" charset="-122"/>
                <a:ea typeface="宋体" panose="02010600030101010101" pitchFamily="2" charset="-122"/>
                <a:cs typeface="宋体" panose="02010600030101010101" pitchFamily="2" charset="-122"/>
              </a:rPr>
              <a:t>输注</a:t>
            </a:r>
            <a:r>
              <a:rPr lang="en-US" altLang="zh-CN" sz="1200" b="1">
                <a:solidFill>
                  <a:schemeClr val="tx1"/>
                </a:solidFill>
                <a:latin typeface="宋体" panose="02010600030101010101" pitchFamily="2" charset="-122"/>
                <a:ea typeface="宋体" panose="02010600030101010101" pitchFamily="2" charset="-122"/>
                <a:cs typeface="宋体" panose="02010600030101010101" pitchFamily="2" charset="-122"/>
              </a:rPr>
              <a:t>1.5h</a:t>
            </a:r>
            <a:endParaRPr lang="en-US" altLang="zh-CN" sz="1200" b="1">
              <a:solidFill>
                <a:schemeClr val="tx1"/>
              </a:solidFill>
              <a:latin typeface="宋体" panose="02010600030101010101" pitchFamily="2" charset="-122"/>
              <a:ea typeface="宋体" panose="02010600030101010101" pitchFamily="2" charset="-122"/>
              <a:cs typeface="宋体" panose="02010600030101010101" pitchFamily="2" charset="-122"/>
            </a:endParaRPr>
          </a:p>
        </p:txBody>
      </p:sp>
      <p:sp>
        <p:nvSpPr>
          <p:cNvPr id="9" name="燕尾形 8"/>
          <p:cNvSpPr/>
          <p:nvPr/>
        </p:nvSpPr>
        <p:spPr>
          <a:xfrm>
            <a:off x="4625340" y="4123055"/>
            <a:ext cx="1316990" cy="617855"/>
          </a:xfrm>
          <a:prstGeom prst="chevron">
            <a:avLst/>
          </a:prstGeom>
          <a:solidFill>
            <a:schemeClr val="accent1">
              <a:lumMod val="40000"/>
              <a:lumOff val="60000"/>
            </a:schemeClr>
          </a:solidFill>
          <a:ln>
            <a:solidFill>
              <a:schemeClr val="accent1">
                <a:lumMod val="40000"/>
                <a:lumOff val="6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1200" b="1">
                <a:solidFill>
                  <a:schemeClr val="tx1"/>
                </a:solidFill>
                <a:latin typeface="宋体" panose="02010600030101010101" pitchFamily="2" charset="-122"/>
                <a:ea typeface="宋体" panose="02010600030101010101" pitchFamily="2" charset="-122"/>
                <a:sym typeface="+mn-ea"/>
              </a:rPr>
              <a:t>5-FU</a:t>
            </a:r>
            <a:endParaRPr lang="en-US" altLang="zh-CN" sz="1200" b="1">
              <a:solidFill>
                <a:schemeClr val="tx1"/>
              </a:solidFill>
              <a:latin typeface="宋体" panose="02010600030101010101" pitchFamily="2" charset="-122"/>
              <a:ea typeface="宋体" panose="02010600030101010101" pitchFamily="2" charset="-122"/>
            </a:endParaRPr>
          </a:p>
          <a:p>
            <a:pPr algn="ctr"/>
            <a:r>
              <a:rPr lang="zh-CN" altLang="en-US" sz="1200" b="1">
                <a:solidFill>
                  <a:schemeClr val="tx1"/>
                </a:solidFill>
                <a:latin typeface="宋体" panose="02010600030101010101" pitchFamily="2" charset="-122"/>
                <a:ea typeface="宋体" panose="02010600030101010101" pitchFamily="2" charset="-122"/>
                <a:sym typeface="+mn-ea"/>
              </a:rPr>
              <a:t>推注</a:t>
            </a:r>
            <a:endParaRPr lang="en-US" altLang="zh-CN"/>
          </a:p>
        </p:txBody>
      </p:sp>
      <p:sp>
        <p:nvSpPr>
          <p:cNvPr id="11" name="燕尾形 10"/>
          <p:cNvSpPr/>
          <p:nvPr/>
        </p:nvSpPr>
        <p:spPr>
          <a:xfrm>
            <a:off x="5668010" y="4123055"/>
            <a:ext cx="2246630" cy="621030"/>
          </a:xfrm>
          <a:prstGeom prst="chevron">
            <a:avLst/>
          </a:prstGeom>
          <a:solidFill>
            <a:schemeClr val="accent1">
              <a:lumMod val="60000"/>
              <a:lumOff val="40000"/>
            </a:schemeClr>
          </a:solidFill>
          <a:ln>
            <a:solidFill>
              <a:schemeClr val="accent1">
                <a:lumMod val="40000"/>
                <a:lumOff val="6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1200" b="1">
                <a:solidFill>
                  <a:schemeClr val="tx1"/>
                </a:solidFill>
                <a:latin typeface="宋体" panose="02010600030101010101" pitchFamily="2" charset="-122"/>
                <a:ea typeface="宋体" panose="02010600030101010101" pitchFamily="2" charset="-122"/>
              </a:rPr>
              <a:t>左钠</a:t>
            </a:r>
            <a:r>
              <a:rPr lang="en-US" altLang="zh-CN" sz="1200" b="1">
                <a:solidFill>
                  <a:schemeClr val="tx1"/>
                </a:solidFill>
                <a:latin typeface="宋体" panose="02010600030101010101" pitchFamily="2" charset="-122"/>
                <a:ea typeface="宋体" panose="02010600030101010101" pitchFamily="2" charset="-122"/>
              </a:rPr>
              <a:t>/5-FU</a:t>
            </a:r>
            <a:endParaRPr lang="en-US" altLang="zh-CN" sz="1200" b="1">
              <a:solidFill>
                <a:schemeClr val="tx1"/>
              </a:solidFill>
              <a:latin typeface="宋体" panose="02010600030101010101" pitchFamily="2" charset="-122"/>
              <a:ea typeface="宋体" panose="02010600030101010101" pitchFamily="2" charset="-122"/>
            </a:endParaRPr>
          </a:p>
          <a:p>
            <a:pPr algn="ctr"/>
            <a:r>
              <a:rPr lang="zh-CN" altLang="en-US" sz="1200" b="1">
                <a:solidFill>
                  <a:schemeClr val="tx1"/>
                </a:solidFill>
                <a:latin typeface="宋体" panose="02010600030101010101" pitchFamily="2" charset="-122"/>
                <a:ea typeface="宋体" panose="02010600030101010101" pitchFamily="2" charset="-122"/>
              </a:rPr>
              <a:t>混合同时输注</a:t>
            </a:r>
            <a:r>
              <a:rPr lang="en-US" altLang="zh-CN" sz="1200" b="1">
                <a:solidFill>
                  <a:schemeClr val="tx1"/>
                </a:solidFill>
                <a:latin typeface="宋体" panose="02010600030101010101" pitchFamily="2" charset="-122"/>
                <a:ea typeface="宋体" panose="02010600030101010101" pitchFamily="2" charset="-122"/>
              </a:rPr>
              <a:t>46-48h</a:t>
            </a:r>
            <a:endParaRPr lang="en-US" altLang="zh-CN" sz="1200" b="1">
              <a:solidFill>
                <a:schemeClr val="tx1"/>
              </a:solidFill>
              <a:latin typeface="宋体" panose="02010600030101010101" pitchFamily="2" charset="-122"/>
              <a:ea typeface="宋体" panose="02010600030101010101" pitchFamily="2" charset="-122"/>
            </a:endParaRPr>
          </a:p>
        </p:txBody>
      </p:sp>
      <p:cxnSp>
        <p:nvCxnSpPr>
          <p:cNvPr id="14" name="直接箭头连接符 13"/>
          <p:cNvCxnSpPr>
            <a:stCxn id="11" idx="3"/>
          </p:cNvCxnSpPr>
          <p:nvPr/>
        </p:nvCxnSpPr>
        <p:spPr>
          <a:xfrm>
            <a:off x="7914640" y="4433570"/>
            <a:ext cx="657860" cy="6985"/>
          </a:xfrm>
          <a:prstGeom prst="straightConnector1">
            <a:avLst/>
          </a:prstGeom>
          <a:ln w="12700" cmpd="sng">
            <a:solidFill>
              <a:schemeClr val="accent1">
                <a:shade val="50000"/>
              </a:schemeClr>
            </a:solidFill>
            <a:prstDash val="dash"/>
            <a:tailEnd type="arrow"/>
          </a:ln>
        </p:spPr>
        <p:style>
          <a:lnRef idx="2">
            <a:schemeClr val="accent1"/>
          </a:lnRef>
          <a:fillRef idx="0">
            <a:srgbClr val="FFFFFF"/>
          </a:fillRef>
          <a:effectRef idx="0">
            <a:srgbClr val="FFFFFF"/>
          </a:effectRef>
          <a:fontRef idx="minor">
            <a:schemeClr val="tx1"/>
          </a:fontRef>
        </p:style>
      </p:cxnSp>
      <p:sp>
        <p:nvSpPr>
          <p:cNvPr id="15" name="文本框 14"/>
          <p:cNvSpPr txBox="1"/>
          <p:nvPr/>
        </p:nvSpPr>
        <p:spPr>
          <a:xfrm>
            <a:off x="7854315" y="4125595"/>
            <a:ext cx="697230" cy="275590"/>
          </a:xfrm>
          <a:prstGeom prst="rect">
            <a:avLst/>
          </a:prstGeom>
          <a:noFill/>
        </p:spPr>
        <p:txBody>
          <a:bodyPr wrap="square" rtlCol="0">
            <a:spAutoFit/>
          </a:bodyPr>
          <a:p>
            <a:r>
              <a:rPr lang="zh-CN" altLang="en-US" sz="1200" b="1">
                <a:solidFill>
                  <a:schemeClr val="accent1">
                    <a:lumMod val="75000"/>
                  </a:schemeClr>
                </a:solidFill>
                <a:latin typeface="宋体" panose="02010600030101010101" pitchFamily="2" charset="-122"/>
                <a:ea typeface="宋体" panose="02010600030101010101" pitchFamily="2" charset="-122"/>
                <a:cs typeface="宋体" panose="02010600030101010101" pitchFamily="2" charset="-122"/>
              </a:rPr>
              <a:t>减少</a:t>
            </a:r>
            <a:r>
              <a:rPr lang="en-US" altLang="zh-CN" sz="1200" b="1">
                <a:solidFill>
                  <a:schemeClr val="accent1">
                    <a:lumMod val="75000"/>
                  </a:schemeClr>
                </a:solidFill>
                <a:latin typeface="宋体" panose="02010600030101010101" pitchFamily="2" charset="-122"/>
                <a:ea typeface="宋体" panose="02010600030101010101" pitchFamily="2" charset="-122"/>
                <a:cs typeface="宋体" panose="02010600030101010101" pitchFamily="2" charset="-122"/>
              </a:rPr>
              <a:t>2h</a:t>
            </a:r>
            <a:endParaRPr lang="en-US" altLang="zh-CN" sz="1200" b="1">
              <a:solidFill>
                <a:schemeClr val="accent1">
                  <a:lumMod val="75000"/>
                </a:schemeClr>
              </a:solidFill>
              <a:latin typeface="宋体" panose="02010600030101010101" pitchFamily="2" charset="-122"/>
              <a:ea typeface="宋体" panose="02010600030101010101" pitchFamily="2" charset="-122"/>
              <a:cs typeface="宋体" panose="02010600030101010101" pitchFamily="2" charset="-122"/>
            </a:endParaRPr>
          </a:p>
        </p:txBody>
      </p:sp>
      <p:cxnSp>
        <p:nvCxnSpPr>
          <p:cNvPr id="16" name="直接连接符 15"/>
          <p:cNvCxnSpPr/>
          <p:nvPr/>
        </p:nvCxnSpPr>
        <p:spPr>
          <a:xfrm flipH="1">
            <a:off x="8576945" y="3410585"/>
            <a:ext cx="9525" cy="1376045"/>
          </a:xfrm>
          <a:prstGeom prst="line">
            <a:avLst/>
          </a:prstGeom>
        </p:spPr>
        <p:style>
          <a:lnRef idx="2">
            <a:schemeClr val="accent1"/>
          </a:lnRef>
          <a:fillRef idx="0">
            <a:srgbClr val="FFFFFF"/>
          </a:fillRef>
          <a:effectRef idx="0">
            <a:srgbClr val="FFFFFF"/>
          </a:effectRef>
          <a:fontRef idx="minor">
            <a:schemeClr val="tx1"/>
          </a:fontRef>
        </p:style>
      </p:cxnSp>
      <p:sp>
        <p:nvSpPr>
          <p:cNvPr id="17" name="文本框 16"/>
          <p:cNvSpPr txBox="1"/>
          <p:nvPr/>
        </p:nvSpPr>
        <p:spPr>
          <a:xfrm>
            <a:off x="8752205" y="3238500"/>
            <a:ext cx="362585" cy="1783080"/>
          </a:xfrm>
          <a:prstGeom prst="rect">
            <a:avLst/>
          </a:prstGeom>
          <a:noFill/>
        </p:spPr>
        <p:txBody>
          <a:bodyPr wrap="square" rtlCol="0">
            <a:noAutofit/>
          </a:bodyPr>
          <a:p>
            <a:r>
              <a:rPr lang="zh-CN" altLang="en-US" sz="1200"/>
              <a:t>药品配置及输液时间</a:t>
            </a:r>
            <a:endParaRPr lang="zh-CN" altLang="en-US" sz="1200"/>
          </a:p>
        </p:txBody>
      </p:sp>
      <p:sp>
        <p:nvSpPr>
          <p:cNvPr id="2" name="文本框 1"/>
          <p:cNvSpPr txBox="1"/>
          <p:nvPr/>
        </p:nvSpPr>
        <p:spPr>
          <a:xfrm>
            <a:off x="1118870" y="6320155"/>
            <a:ext cx="5098415" cy="306705"/>
          </a:xfrm>
          <a:prstGeom prst="rect">
            <a:avLst/>
          </a:prstGeom>
          <a:noFill/>
        </p:spPr>
        <p:txBody>
          <a:bodyPr wrap="square" rtlCol="0">
            <a:spAutoFit/>
          </a:bodyPr>
          <a:p>
            <a:r>
              <a:rPr lang="en-US" altLang="zh-CN" sz="700"/>
              <a:t>1. </a:t>
            </a:r>
            <a:r>
              <a:rPr lang="zh-CN" altLang="en-US" sz="700"/>
              <a:t>注射用氟尿嘧啶说明书</a:t>
            </a:r>
            <a:r>
              <a:rPr lang="en-US" altLang="zh-CN" sz="700"/>
              <a:t>.</a:t>
            </a:r>
            <a:endParaRPr lang="en-US" altLang="zh-CN" sz="700"/>
          </a:p>
          <a:p>
            <a:r>
              <a:rPr lang="en-US" altLang="zh-CN" sz="700"/>
              <a:t>2.</a:t>
            </a:r>
            <a:r>
              <a:rPr lang="zh-CN" altLang="en-US" sz="700"/>
              <a:t>左亚叶酸注射液人体生物等效性研究实验总结报告</a:t>
            </a:r>
            <a:r>
              <a:rPr lang="en-US" altLang="zh-CN" sz="700"/>
              <a:t>.</a:t>
            </a:r>
            <a:endParaRPr lang="en-US" altLang="zh-CN" sz="7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41" name=""/>
        <p:cNvGrpSpPr/>
        <p:nvPr/>
      </p:nvGrpSpPr>
      <p:grpSpPr>
        <a:xfrm>
          <a:off x="0" y="0"/>
          <a:ext cx="0" cy="0"/>
          <a:chOff x="0" y="0"/>
          <a:chExt cx="0" cy="0"/>
        </a:xfrm>
      </p:grpSpPr>
      <p:sp>
        <p:nvSpPr>
          <p:cNvPr id="142" name="矩形 1"/>
          <p:cNvSpPr/>
          <p:nvPr/>
        </p:nvSpPr>
        <p:spPr>
          <a:xfrm>
            <a:off x="-137159" y="0"/>
            <a:ext cx="557784" cy="2532888"/>
          </a:xfrm>
          <a:prstGeom prst="rect">
            <a:avLst/>
          </a:prstGeom>
          <a:solidFill>
            <a:srgbClr val="10B9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kumimoji="1" lang="zh-CN" altLang="en-US" sz="2400" b="1" dirty="0">
                <a:solidFill>
                  <a:schemeClr val="bg1"/>
                </a:solidFill>
                <a:latin typeface="Arial" panose="020B0604020202020204" pitchFamily="34" charset="0"/>
                <a:ea typeface="微软雅黑" panose="020B0503020204020204" pitchFamily="34" charset="-122"/>
                <a:sym typeface="Arial" panose="020B0604020202020204" pitchFamily="34" charset="0"/>
              </a:rPr>
              <a:t>有效性</a:t>
            </a:r>
            <a:endParaRPr kumimoji="1" lang="zh-CN" altLang="en-US" sz="24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pic>
        <p:nvPicPr>
          <p:cNvPr id="143" name="图片 5"/>
          <p:cNvPicPr>
            <a:picLocks noChangeAspect="1"/>
          </p:cNvPicPr>
          <p:nvPr/>
        </p:nvPicPr>
        <p:blipFill>
          <a:blip r:embed="rId1"/>
          <a:stretch>
            <a:fillRect/>
          </a:stretch>
        </p:blipFill>
        <p:spPr>
          <a:xfrm>
            <a:off x="420626" y="161530"/>
            <a:ext cx="698537" cy="609631"/>
          </a:xfrm>
          <a:prstGeom prst="rect">
            <a:avLst/>
          </a:prstGeom>
        </p:spPr>
      </p:pic>
      <p:sp>
        <p:nvSpPr>
          <p:cNvPr id="144" name="文本框 40"/>
          <p:cNvSpPr txBox="1"/>
          <p:nvPr/>
        </p:nvSpPr>
        <p:spPr>
          <a:xfrm>
            <a:off x="1048691" y="251427"/>
            <a:ext cx="10453727" cy="629920"/>
          </a:xfrm>
          <a:prstGeom prst="rect">
            <a:avLst/>
          </a:prstGeom>
          <a:noFill/>
        </p:spPr>
        <p:txBody>
          <a:bodyPr wrap="square">
            <a:spAutoFit/>
          </a:bodyPr>
          <a:lstStyle/>
          <a:p>
            <a:pPr latinLnBrk="1">
              <a:lnSpc>
                <a:spcPct val="125000"/>
              </a:lnSpc>
            </a:pPr>
            <a:r>
              <a:rPr lang="zh-CN" altLang="en-US" sz="2800" b="1" dirty="0">
                <a:solidFill>
                  <a:schemeClr val="tx2"/>
                </a:solidFill>
                <a:latin typeface="Arial" panose="020B0604020202020204" pitchFamily="34" charset="0"/>
                <a:ea typeface="微软雅黑" panose="020B0503020204020204" pitchFamily="34" charset="-122"/>
                <a:sym typeface="Arial" panose="020B0604020202020204" pitchFamily="34" charset="0"/>
              </a:rPr>
              <a:t>文献证据表明含左亚叶酸的治疗方案可有效延长患者生命周期</a:t>
            </a:r>
            <a:endParaRPr lang="en-US" altLang="zh-CN" sz="2800" b="1" dirty="0">
              <a:solidFill>
                <a:schemeClr val="tx2"/>
              </a:solidFill>
              <a:latin typeface="Arial" panose="020B0604020202020204" pitchFamily="34" charset="0"/>
              <a:ea typeface="微软雅黑" panose="020B0503020204020204" pitchFamily="34" charset="-122"/>
              <a:sym typeface="Arial" panose="020B0604020202020204" pitchFamily="34" charset="0"/>
            </a:endParaRPr>
          </a:p>
        </p:txBody>
      </p:sp>
      <p:pic>
        <p:nvPicPr>
          <p:cNvPr id="145" name="图片 12"/>
          <p:cNvPicPr>
            <a:picLocks noChangeAspect="1"/>
          </p:cNvPicPr>
          <p:nvPr/>
        </p:nvPicPr>
        <p:blipFill>
          <a:blip r:embed="rId2"/>
          <a:stretch>
            <a:fillRect/>
          </a:stretch>
        </p:blipFill>
        <p:spPr>
          <a:xfrm>
            <a:off x="4578608" y="1376939"/>
            <a:ext cx="4391744" cy="2156788"/>
          </a:xfrm>
          <a:prstGeom prst="rect">
            <a:avLst/>
          </a:prstGeom>
        </p:spPr>
      </p:pic>
      <p:pic>
        <p:nvPicPr>
          <p:cNvPr id="146" name="图片 2"/>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549050" y="1393928"/>
            <a:ext cx="4594065" cy="2076512"/>
          </a:xfrm>
          <a:prstGeom prst="rect">
            <a:avLst/>
          </a:prstGeom>
        </p:spPr>
      </p:pic>
      <p:sp>
        <p:nvSpPr>
          <p:cNvPr id="147" name="文本框 8"/>
          <p:cNvSpPr txBox="1"/>
          <p:nvPr/>
        </p:nvSpPr>
        <p:spPr>
          <a:xfrm>
            <a:off x="8806857" y="1311966"/>
            <a:ext cx="2792819" cy="2221762"/>
          </a:xfrm>
          <a:prstGeom prst="rect">
            <a:avLst/>
          </a:prstGeom>
          <a:noFill/>
        </p:spPr>
        <p:txBody>
          <a:bodyPr wrap="square" rtlCol="0" anchor="t">
            <a:spAutoFit/>
          </a:bodyPr>
          <a:lstStyle/>
          <a:p>
            <a:pPr marL="171450" indent="-171450">
              <a:lnSpc>
                <a:spcPct val="125000"/>
              </a:lnSpc>
              <a:buFont typeface="Arial" panose="020B0604020202020204" pitchFamily="34" charset="0"/>
              <a:buChar char="•"/>
            </a:pPr>
            <a:r>
              <a:rPr lang="zh-CN" altLang="en-US" sz="1400" dirty="0"/>
              <a:t>这是一项在意大利最大的肿瘤研究中心一安东尼奥</a:t>
            </a:r>
            <a:r>
              <a:rPr lang="en-US" altLang="zh-CN" sz="1400" dirty="0"/>
              <a:t>·</a:t>
            </a:r>
            <a:r>
              <a:rPr lang="zh-CN" altLang="en-US" sz="1400" dirty="0"/>
              <a:t>卡尔德雷利医院( Antonio Cardarelli Hospita）开展的单中心回顾性的研究</a:t>
            </a:r>
            <a:endParaRPr lang="zh-CN" altLang="en-US" sz="1400" dirty="0"/>
          </a:p>
          <a:p>
            <a:pPr marL="171450" indent="-171450">
              <a:lnSpc>
                <a:spcPct val="125000"/>
              </a:lnSpc>
              <a:buFont typeface="Arial" panose="020B0604020202020204" pitchFamily="34" charset="0"/>
              <a:buChar char="•"/>
            </a:pPr>
            <a:r>
              <a:rPr lang="zh-CN" altLang="en-US" sz="1400" dirty="0"/>
              <a:t>该研究是首次评估左钠/5FU同时持续给药与传统的序贯给药的疗效差异</a:t>
            </a:r>
            <a:endParaRPr lang="zh-CN" altLang="en-US" sz="1400" dirty="0"/>
          </a:p>
        </p:txBody>
      </p:sp>
      <p:sp>
        <p:nvSpPr>
          <p:cNvPr id="148" name="五边形 2"/>
          <p:cNvSpPr/>
          <p:nvPr/>
        </p:nvSpPr>
        <p:spPr>
          <a:xfrm>
            <a:off x="584783" y="894909"/>
            <a:ext cx="10820259" cy="452385"/>
          </a:xfrm>
          <a:prstGeom prst="homePlate">
            <a:avLst>
              <a:gd name="adj" fmla="val 0"/>
            </a:avLst>
          </a:prstGeom>
          <a:solidFill>
            <a:srgbClr val="4256A4"/>
          </a:solidFill>
          <a:ln>
            <a:solidFill>
              <a:srgbClr val="4256A4"/>
            </a:solidFill>
          </a:ln>
          <a:effectLst>
            <a:outerShdw blurRad="57150" dist="19050" dir="5400000" algn="ctr" rotWithShape="0">
              <a:srgbClr val="000000">
                <a:alpha val="63000"/>
              </a:srgbClr>
            </a:outerShdw>
          </a:effectLst>
        </p:spPr>
        <p:txBody>
          <a:bodyPr rtlCol="0" anchor="ctr"/>
          <a:lstStyle/>
          <a:p>
            <a:pPr marL="0" marR="0" lvl="0" indent="0" algn="ctr" defTabSz="1219200" rtl="0" eaLnBrk="1" fontAlgn="auto" latinLnBrk="0" hangingPunct="1">
              <a:lnSpc>
                <a:spcPct val="100000"/>
              </a:lnSpc>
              <a:spcBef>
                <a:spcPts val="0"/>
              </a:spcBef>
              <a:spcAft>
                <a:spcPts val="0"/>
              </a:spcAft>
              <a:buClrTx/>
              <a:buSzTx/>
              <a:buFontTx/>
              <a:buNone/>
              <a:defRPr/>
            </a:pPr>
            <a:r>
              <a:rPr kumimoji="0" lang="zh-CN" altLang="en-US" sz="2400" b="1" i="0" u="none" strike="noStrike" kern="100" cap="none" spc="0" normalizeH="0" baseline="0" noProof="0" dirty="0">
                <a:ln>
                  <a:noFill/>
                </a:ln>
                <a:solidFill>
                  <a:prstClr val="white"/>
                </a:solidFill>
                <a:effectLst/>
                <a:uLnTx/>
                <a:uFillTx/>
                <a:cs typeface="+mn-ea"/>
                <a:sym typeface="+mn-lt"/>
              </a:rPr>
              <a:t>左亚叶酸</a:t>
            </a:r>
            <a:r>
              <a:rPr lang="zh-CN" altLang="en-US" sz="2400" b="1" kern="100" dirty="0">
                <a:solidFill>
                  <a:prstClr val="white"/>
                </a:solidFill>
                <a:cs typeface="+mn-ea"/>
                <a:sym typeface="+mn-lt"/>
              </a:rPr>
              <a:t>组</a:t>
            </a:r>
            <a:r>
              <a:rPr kumimoji="0" lang="zh-CN" altLang="en-US" sz="2400" b="1" i="0" u="none" strike="noStrike" kern="100" cap="none" spc="0" normalizeH="0" baseline="0" noProof="0" dirty="0">
                <a:ln>
                  <a:noFill/>
                </a:ln>
                <a:solidFill>
                  <a:prstClr val="white"/>
                </a:solidFill>
                <a:effectLst/>
                <a:uLnTx/>
                <a:uFillTx/>
                <a:cs typeface="+mn-ea"/>
                <a:sym typeface="+mn-lt"/>
              </a:rPr>
              <a:t>与左亚叶酸钙组比较延长</a:t>
            </a:r>
            <a:r>
              <a:rPr kumimoji="0" lang="en-US" altLang="zh-CN" sz="2400" b="1" i="0" u="none" strike="noStrike" kern="100" cap="none" spc="0" normalizeH="0" baseline="0" noProof="0" dirty="0">
                <a:ln>
                  <a:noFill/>
                </a:ln>
                <a:solidFill>
                  <a:prstClr val="white"/>
                </a:solidFill>
                <a:effectLst/>
                <a:uLnTx/>
                <a:uFillTx/>
                <a:cs typeface="+mn-ea"/>
                <a:sym typeface="+mn-lt"/>
              </a:rPr>
              <a:t>PFS </a:t>
            </a:r>
            <a:r>
              <a:rPr kumimoji="0" lang="en-US" altLang="zh-CN" sz="3200" b="1" i="0" u="none" strike="noStrike" kern="100" cap="none" spc="0" normalizeH="0" baseline="0" noProof="0" dirty="0">
                <a:ln>
                  <a:noFill/>
                </a:ln>
                <a:solidFill>
                  <a:prstClr val="white"/>
                </a:solidFill>
                <a:effectLst/>
                <a:uLnTx/>
                <a:uFillTx/>
                <a:cs typeface="+mn-ea"/>
                <a:sym typeface="+mn-lt"/>
              </a:rPr>
              <a:t>7.5</a:t>
            </a:r>
            <a:r>
              <a:rPr kumimoji="0" lang="zh-CN" altLang="en-US" sz="3200" b="1" i="0" u="none" strike="noStrike" kern="100" cap="none" spc="0" normalizeH="0" baseline="0" noProof="0" dirty="0">
                <a:ln>
                  <a:noFill/>
                </a:ln>
                <a:solidFill>
                  <a:prstClr val="white"/>
                </a:solidFill>
                <a:effectLst/>
                <a:uLnTx/>
                <a:uFillTx/>
                <a:cs typeface="+mn-ea"/>
                <a:sym typeface="+mn-lt"/>
              </a:rPr>
              <a:t>个月</a:t>
            </a:r>
            <a:r>
              <a:rPr kumimoji="0" lang="en-US" altLang="zh-CN" sz="2000" b="1" i="0" u="none" strike="noStrike" kern="100" cap="none" spc="0" normalizeH="0" baseline="60000" noProof="0" dirty="0">
                <a:ln>
                  <a:noFill/>
                </a:ln>
                <a:solidFill>
                  <a:prstClr val="white"/>
                </a:solidFill>
                <a:effectLst/>
                <a:uLnTx/>
                <a:uFillTx/>
                <a:cs typeface="+mn-ea"/>
                <a:sym typeface="+mn-lt"/>
              </a:rPr>
              <a:t>1</a:t>
            </a:r>
            <a:endParaRPr kumimoji="0" lang="zh-CN" altLang="en-US" sz="2400" b="1" i="0" u="none" strike="noStrike" kern="100" cap="none" spc="0" normalizeH="0" baseline="60000" noProof="0" dirty="0">
              <a:ln>
                <a:noFill/>
              </a:ln>
              <a:solidFill>
                <a:prstClr val="white"/>
              </a:solidFill>
              <a:effectLst/>
              <a:uLnTx/>
              <a:uFillTx/>
              <a:cs typeface="+mn-ea"/>
              <a:sym typeface="+mn-lt"/>
            </a:endParaRPr>
          </a:p>
        </p:txBody>
      </p:sp>
      <p:sp>
        <p:nvSpPr>
          <p:cNvPr id="149" name="文本框 14"/>
          <p:cNvSpPr txBox="1"/>
          <p:nvPr/>
        </p:nvSpPr>
        <p:spPr>
          <a:xfrm>
            <a:off x="614917" y="3436754"/>
            <a:ext cx="7500364" cy="261610"/>
          </a:xfrm>
          <a:prstGeom prst="rect">
            <a:avLst/>
          </a:prstGeom>
          <a:noFill/>
        </p:spPr>
        <p:txBody>
          <a:bodyPr wrap="square">
            <a:spAutoFit/>
          </a:bodyPr>
          <a:lstStyle/>
          <a:p>
            <a:r>
              <a:rPr lang="zh-CN" altLang="en-US" sz="1100" b="1" dirty="0"/>
              <a:t>注：中位随访持续时间 </a:t>
            </a:r>
            <a:r>
              <a:rPr lang="en-US" altLang="zh-CN" sz="1100" b="1" dirty="0" err="1"/>
              <a:t>CaLF</a:t>
            </a:r>
            <a:r>
              <a:rPr lang="en-US" altLang="zh-CN" sz="1100" b="1" dirty="0"/>
              <a:t>(</a:t>
            </a:r>
            <a:r>
              <a:rPr lang="zh-CN" altLang="en-US" sz="1100" b="1" dirty="0"/>
              <a:t>左亚叶酸钙</a:t>
            </a:r>
            <a:r>
              <a:rPr lang="en-US" altLang="zh-CN" sz="1100" b="1" dirty="0"/>
              <a:t>)</a:t>
            </a:r>
            <a:r>
              <a:rPr lang="zh-CN" altLang="en-US" sz="1100" b="1" dirty="0"/>
              <a:t>为</a:t>
            </a:r>
            <a:r>
              <a:rPr lang="en-US" altLang="zh-CN" sz="1100" b="1" dirty="0"/>
              <a:t>28.8</a:t>
            </a:r>
            <a:r>
              <a:rPr lang="zh-CN" altLang="en-US" sz="1100" b="1" dirty="0"/>
              <a:t>个月，</a:t>
            </a:r>
            <a:r>
              <a:rPr lang="en-US" altLang="zh-CN" sz="1100" b="1" dirty="0" err="1"/>
              <a:t>NaLF</a:t>
            </a:r>
            <a:r>
              <a:rPr lang="en-US" altLang="zh-CN" sz="1100" b="1" dirty="0"/>
              <a:t>(</a:t>
            </a:r>
            <a:r>
              <a:rPr lang="zh-CN" altLang="en-US" sz="1100" b="1" dirty="0"/>
              <a:t>左亚叶酸钠）为</a:t>
            </a:r>
            <a:r>
              <a:rPr lang="en-US" altLang="zh-CN" sz="1100" b="1" dirty="0"/>
              <a:t>18.8</a:t>
            </a:r>
            <a:r>
              <a:rPr lang="zh-CN" altLang="en-US" sz="1100" b="1" dirty="0"/>
              <a:t>个月，</a:t>
            </a:r>
            <a:r>
              <a:rPr lang="en-US" altLang="zh-CN" sz="1100" b="1" dirty="0"/>
              <a:t>p</a:t>
            </a:r>
            <a:r>
              <a:rPr lang="zh-CN" altLang="en-US" sz="1100" b="1" dirty="0"/>
              <a:t>值为</a:t>
            </a:r>
            <a:r>
              <a:rPr lang="en-US" altLang="zh-CN" sz="1100" b="1" dirty="0"/>
              <a:t>0.0001</a:t>
            </a:r>
            <a:endParaRPr lang="en-US" altLang="zh-CN" sz="1100" b="1" dirty="0"/>
          </a:p>
        </p:txBody>
      </p:sp>
      <p:sp>
        <p:nvSpPr>
          <p:cNvPr id="150" name="文本框 16"/>
          <p:cNvSpPr txBox="1"/>
          <p:nvPr/>
        </p:nvSpPr>
        <p:spPr>
          <a:xfrm>
            <a:off x="7291240" y="1921598"/>
            <a:ext cx="1679112" cy="954107"/>
          </a:xfrm>
          <a:prstGeom prst="rect">
            <a:avLst/>
          </a:prstGeom>
          <a:noFill/>
        </p:spPr>
        <p:txBody>
          <a:bodyPr wrap="square">
            <a:spAutoFit/>
          </a:bodyPr>
          <a:lstStyle/>
          <a:p>
            <a:pPr marL="0" marR="0" lvl="0" indent="0" algn="ctr" defTabSz="1219200" rtl="0" eaLnBrk="1" fontAlgn="auto" latinLnBrk="0" hangingPunct="1">
              <a:lnSpc>
                <a:spcPct val="100000"/>
              </a:lnSpc>
              <a:spcBef>
                <a:spcPts val="0"/>
              </a:spcBef>
              <a:spcAft>
                <a:spcPts val="0"/>
              </a:spcAft>
              <a:buClrTx/>
              <a:buSzTx/>
              <a:buFontTx/>
              <a:buNone/>
              <a:defRPr/>
            </a:pPr>
            <a:r>
              <a:rPr lang="zh-CN" altLang="en-US" sz="1400" b="1" kern="100" dirty="0">
                <a:solidFill>
                  <a:srgbClr val="ED34A6"/>
                </a:solidFill>
                <a:cs typeface="+mn-ea"/>
                <a:sym typeface="+mn-lt"/>
              </a:rPr>
              <a:t>无进展生存期</a:t>
            </a:r>
            <a:endParaRPr kumimoji="0" lang="en-US" altLang="zh-CN" sz="1400" b="1" i="0" u="none" strike="noStrike" kern="100" cap="none" spc="0" normalizeH="0" baseline="0" noProof="0" dirty="0">
              <a:ln>
                <a:noFill/>
              </a:ln>
              <a:solidFill>
                <a:srgbClr val="ED34A6"/>
              </a:solidFill>
              <a:effectLst/>
              <a:uLnTx/>
              <a:uFillTx/>
              <a:cs typeface="+mn-ea"/>
              <a:sym typeface="+mn-lt"/>
            </a:endParaRPr>
          </a:p>
          <a:p>
            <a:pPr marL="0" marR="0" lvl="0" indent="0" algn="ctr" defTabSz="1219200" rtl="0" eaLnBrk="1" fontAlgn="auto" latinLnBrk="0" hangingPunct="1">
              <a:lnSpc>
                <a:spcPct val="100000"/>
              </a:lnSpc>
              <a:spcBef>
                <a:spcPts val="0"/>
              </a:spcBef>
              <a:spcAft>
                <a:spcPts val="0"/>
              </a:spcAft>
              <a:buClrTx/>
              <a:buSzTx/>
              <a:buFontTx/>
              <a:buNone/>
              <a:defRPr/>
            </a:pPr>
            <a:r>
              <a:rPr kumimoji="0" lang="en-US" altLang="zh-CN" sz="1400" b="1" i="0" u="none" strike="noStrike" kern="100" cap="none" spc="0" normalizeH="0" baseline="0" noProof="0" dirty="0">
                <a:ln>
                  <a:noFill/>
                </a:ln>
                <a:solidFill>
                  <a:srgbClr val="ED34A6"/>
                </a:solidFill>
                <a:effectLst/>
                <a:uLnTx/>
                <a:uFillTx/>
                <a:cs typeface="+mn-ea"/>
                <a:sym typeface="+mn-lt"/>
              </a:rPr>
              <a:t>NaLF:20.3</a:t>
            </a:r>
            <a:r>
              <a:rPr kumimoji="0" lang="zh-CN" altLang="en-US" sz="1400" b="1" i="0" u="none" strike="noStrike" kern="100" cap="none" spc="0" normalizeH="0" baseline="0" noProof="0" dirty="0">
                <a:ln>
                  <a:noFill/>
                </a:ln>
                <a:solidFill>
                  <a:srgbClr val="ED34A6"/>
                </a:solidFill>
                <a:effectLst/>
                <a:uLnTx/>
                <a:uFillTx/>
                <a:cs typeface="+mn-ea"/>
                <a:sym typeface="+mn-lt"/>
              </a:rPr>
              <a:t>个月</a:t>
            </a:r>
            <a:endParaRPr kumimoji="0" lang="en-US" altLang="zh-CN" sz="1400" b="1" i="0" u="none" strike="noStrike" kern="100" cap="none" spc="0" normalizeH="0" baseline="0" noProof="0" dirty="0">
              <a:ln>
                <a:noFill/>
              </a:ln>
              <a:solidFill>
                <a:srgbClr val="ED34A6"/>
              </a:solidFill>
              <a:effectLst/>
              <a:uLnTx/>
              <a:uFillTx/>
              <a:cs typeface="+mn-ea"/>
              <a:sym typeface="+mn-lt"/>
            </a:endParaRPr>
          </a:p>
          <a:p>
            <a:pPr marL="0" marR="0" lvl="0" indent="0" algn="ctr" defTabSz="1219200" rtl="0" eaLnBrk="1" fontAlgn="auto" latinLnBrk="0" hangingPunct="1">
              <a:lnSpc>
                <a:spcPct val="100000"/>
              </a:lnSpc>
              <a:spcBef>
                <a:spcPts val="0"/>
              </a:spcBef>
              <a:spcAft>
                <a:spcPts val="0"/>
              </a:spcAft>
              <a:buClrTx/>
              <a:buSzTx/>
              <a:buFontTx/>
              <a:buNone/>
              <a:defRPr/>
            </a:pPr>
            <a:r>
              <a:rPr lang="en-US" altLang="zh-CN" sz="1400" b="1" kern="100" dirty="0">
                <a:solidFill>
                  <a:srgbClr val="ED34A6"/>
                </a:solidFill>
                <a:cs typeface="+mn-ea"/>
                <a:sym typeface="+mn-lt"/>
              </a:rPr>
              <a:t>CaLF:12.8</a:t>
            </a:r>
            <a:r>
              <a:rPr lang="zh-CN" altLang="en-US" sz="1400" b="1" kern="100" dirty="0">
                <a:solidFill>
                  <a:srgbClr val="ED34A6"/>
                </a:solidFill>
                <a:cs typeface="+mn-ea"/>
                <a:sym typeface="+mn-lt"/>
              </a:rPr>
              <a:t>个月</a:t>
            </a:r>
            <a:endParaRPr lang="en-US" altLang="zh-CN" sz="1400" b="1" kern="100" dirty="0">
              <a:solidFill>
                <a:srgbClr val="ED34A6"/>
              </a:solidFill>
              <a:cs typeface="+mn-ea"/>
              <a:sym typeface="+mn-lt"/>
            </a:endParaRPr>
          </a:p>
          <a:p>
            <a:pPr marL="0" marR="0" lvl="0" indent="0" algn="ctr" defTabSz="1219200" rtl="0" eaLnBrk="1" fontAlgn="auto" latinLnBrk="0" hangingPunct="1">
              <a:lnSpc>
                <a:spcPct val="100000"/>
              </a:lnSpc>
              <a:spcBef>
                <a:spcPts val="0"/>
              </a:spcBef>
              <a:spcAft>
                <a:spcPts val="0"/>
              </a:spcAft>
              <a:buClrTx/>
              <a:buSzTx/>
              <a:buFontTx/>
              <a:buNone/>
              <a:defRPr/>
            </a:pPr>
            <a:r>
              <a:rPr kumimoji="0" lang="en-US" altLang="zh-CN" sz="1400" b="1" i="0" u="none" strike="noStrike" kern="100" cap="none" spc="0" normalizeH="0" baseline="0" noProof="0" dirty="0">
                <a:ln>
                  <a:noFill/>
                </a:ln>
                <a:solidFill>
                  <a:srgbClr val="ED34A6"/>
                </a:solidFill>
                <a:effectLst/>
                <a:uLnTx/>
                <a:uFillTx/>
                <a:cs typeface="+mn-ea"/>
                <a:sym typeface="+mn-lt"/>
              </a:rPr>
              <a:t>P</a:t>
            </a:r>
            <a:r>
              <a:rPr kumimoji="0" lang="zh-CN" altLang="en-US" sz="1400" b="1" i="0" u="none" strike="noStrike" kern="100" cap="none" spc="0" normalizeH="0" baseline="0" noProof="0" dirty="0">
                <a:ln>
                  <a:noFill/>
                </a:ln>
                <a:solidFill>
                  <a:srgbClr val="ED34A6"/>
                </a:solidFill>
                <a:effectLst/>
                <a:uLnTx/>
                <a:uFillTx/>
                <a:cs typeface="+mn-ea"/>
                <a:sym typeface="+mn-lt"/>
              </a:rPr>
              <a:t>值</a:t>
            </a:r>
            <a:r>
              <a:rPr kumimoji="0" lang="en-US" altLang="zh-CN" sz="1400" b="1" i="0" u="none" strike="noStrike" kern="100" cap="none" spc="0" normalizeH="0" baseline="0" noProof="0" dirty="0">
                <a:ln>
                  <a:noFill/>
                </a:ln>
                <a:solidFill>
                  <a:srgbClr val="ED34A6"/>
                </a:solidFill>
                <a:effectLst/>
                <a:uLnTx/>
                <a:uFillTx/>
                <a:cs typeface="+mn-ea"/>
                <a:sym typeface="+mn-lt"/>
              </a:rPr>
              <a:t>0.001</a:t>
            </a:r>
            <a:endParaRPr kumimoji="0" lang="en-US" altLang="zh-CN" sz="1400" b="1" i="0" u="none" strike="noStrike" kern="100" cap="none" spc="0" normalizeH="0" baseline="0" noProof="0" dirty="0">
              <a:ln>
                <a:noFill/>
              </a:ln>
              <a:solidFill>
                <a:srgbClr val="ED34A6"/>
              </a:solidFill>
              <a:effectLst/>
              <a:uLnTx/>
              <a:uFillTx/>
              <a:cs typeface="+mn-ea"/>
              <a:sym typeface="+mn-lt"/>
            </a:endParaRPr>
          </a:p>
        </p:txBody>
      </p:sp>
      <p:sp>
        <p:nvSpPr>
          <p:cNvPr id="151" name="文本框 17"/>
          <p:cNvSpPr txBox="1"/>
          <p:nvPr/>
        </p:nvSpPr>
        <p:spPr>
          <a:xfrm>
            <a:off x="614919" y="4159681"/>
            <a:ext cx="10962164" cy="523220"/>
          </a:xfrm>
          <a:prstGeom prst="rect">
            <a:avLst/>
          </a:prstGeom>
          <a:noFill/>
        </p:spPr>
        <p:txBody>
          <a:bodyPr wrap="square" rtlCol="0" anchor="t">
            <a:spAutoFit/>
          </a:bodyPr>
          <a:lstStyle/>
          <a:p>
            <a:pPr marL="285750" indent="-179705">
              <a:buFont typeface="Wingdings" panose="05000000000000000000" pitchFamily="2" charset="2"/>
              <a:buChar char="p"/>
            </a:pPr>
            <a:r>
              <a:rPr lang="zh-CN" altLang="en-US" sz="1400" dirty="0"/>
              <a:t>在 51 例转移性结直肠癌 （mCRC） 患者中，将 24 小时输注 5-FU 和 Na-Lv 的治疗效果与一线环境中的 Ardalan 方案进行比较。发现</a:t>
            </a:r>
            <a:r>
              <a:rPr lang="zh-CN" altLang="en-US" sz="1400" b="1" dirty="0">
                <a:solidFill>
                  <a:srgbClr val="ED3DA9"/>
                </a:solidFill>
              </a:rPr>
              <a:t>疾病进展时间</a:t>
            </a:r>
            <a:r>
              <a:rPr lang="zh-CN" altLang="en-US" sz="1400" dirty="0"/>
              <a:t>（</a:t>
            </a:r>
            <a:r>
              <a:rPr lang="en-US" altLang="zh-CN" sz="1400" dirty="0" err="1"/>
              <a:t>mTTP</a:t>
            </a:r>
            <a:r>
              <a:rPr lang="zh-CN" altLang="en-US" sz="1400" dirty="0"/>
              <a:t>）为8.5个月，比先前在类似人群中报道的时间（6-7个月）</a:t>
            </a:r>
            <a:r>
              <a:rPr lang="zh-CN" altLang="en-US" sz="1400" b="1" dirty="0">
                <a:solidFill>
                  <a:srgbClr val="ED3DA9"/>
                </a:solidFill>
              </a:rPr>
              <a:t>更长</a:t>
            </a:r>
            <a:endParaRPr lang="zh-CN" altLang="en-US" sz="1400" b="1" dirty="0">
              <a:solidFill>
                <a:srgbClr val="ED3DA9"/>
              </a:solidFill>
            </a:endParaRPr>
          </a:p>
        </p:txBody>
      </p:sp>
      <p:pic>
        <p:nvPicPr>
          <p:cNvPr id="152" name="图片 13"/>
          <p:cNvPicPr>
            <a:picLocks noChangeAspect="1"/>
          </p:cNvPicPr>
          <p:nvPr/>
        </p:nvPicPr>
        <p:blipFill>
          <a:blip r:embed="rId5"/>
          <a:stretch>
            <a:fillRect/>
          </a:stretch>
        </p:blipFill>
        <p:spPr>
          <a:xfrm>
            <a:off x="769894" y="5288028"/>
            <a:ext cx="10732524" cy="1496880"/>
          </a:xfrm>
          <a:prstGeom prst="rect">
            <a:avLst/>
          </a:prstGeom>
        </p:spPr>
      </p:pic>
      <p:sp>
        <p:nvSpPr>
          <p:cNvPr id="153" name="文本框 22"/>
          <p:cNvSpPr txBox="1"/>
          <p:nvPr/>
        </p:nvSpPr>
        <p:spPr>
          <a:xfrm>
            <a:off x="614917" y="4662929"/>
            <a:ext cx="11108345" cy="737235"/>
          </a:xfrm>
          <a:prstGeom prst="rect">
            <a:avLst/>
          </a:prstGeom>
          <a:noFill/>
        </p:spPr>
        <p:txBody>
          <a:bodyPr wrap="square">
            <a:spAutoFit/>
          </a:bodyPr>
          <a:lstStyle/>
          <a:p>
            <a:pPr marL="285750" indent="-179705">
              <a:buFont typeface="Wingdings" panose="05000000000000000000" pitchFamily="2" charset="2"/>
              <a:buChar char="p"/>
            </a:pPr>
            <a:r>
              <a:rPr lang="zh-CN" altLang="en-US" sz="1400" dirty="0"/>
              <a:t>一项</a:t>
            </a:r>
            <a:r>
              <a:rPr lang="en-US" altLang="zh-CN" sz="1400" dirty="0"/>
              <a:t>II</a:t>
            </a:r>
            <a:r>
              <a:rPr lang="zh-CN" altLang="en-US" sz="1400" dirty="0"/>
              <a:t>期研究比较了在既往未经治疗的转移性结直肠癌患者中同时输注</a:t>
            </a:r>
            <a:r>
              <a:rPr lang="en-US" altLang="zh-CN" sz="1400" dirty="0"/>
              <a:t>Na-LV</a:t>
            </a:r>
            <a:r>
              <a:rPr lang="zh-CN" altLang="en-US" sz="1400" dirty="0"/>
              <a:t>和</a:t>
            </a:r>
            <a:r>
              <a:rPr lang="en-US" altLang="zh-CN" sz="1400" dirty="0"/>
              <a:t>5-FU</a:t>
            </a:r>
            <a:r>
              <a:rPr lang="zh-CN" altLang="en-US" sz="1400" dirty="0"/>
              <a:t>与序贯给予</a:t>
            </a:r>
            <a:r>
              <a:rPr lang="en-US" altLang="zh-CN" sz="1400" dirty="0"/>
              <a:t>Ca-FA</a:t>
            </a:r>
            <a:r>
              <a:rPr lang="zh-CN" altLang="en-US" sz="1400" dirty="0"/>
              <a:t>的有效性和安全性，随后</a:t>
            </a:r>
            <a:r>
              <a:rPr lang="en-US" altLang="zh-CN" sz="1400" dirty="0"/>
              <a:t>5-FU</a:t>
            </a:r>
            <a:r>
              <a:rPr lang="zh-CN" altLang="en-US" sz="1400" dirty="0"/>
              <a:t>联合伊立替康或奥沙利铂。两种治疗均实现了相似的</a:t>
            </a:r>
            <a:r>
              <a:rPr lang="en-US" altLang="zh-CN" sz="1400" dirty="0"/>
              <a:t>ORR</a:t>
            </a:r>
            <a:r>
              <a:rPr lang="zh-CN" altLang="en-US" sz="1400" dirty="0"/>
              <a:t>和中位无进展生存期（</a:t>
            </a:r>
            <a:r>
              <a:rPr lang="en-US" altLang="zh-CN" sz="1400" dirty="0" err="1"/>
              <a:t>mPFS</a:t>
            </a:r>
            <a:r>
              <a:rPr lang="zh-CN" altLang="en-US" sz="1400" dirty="0"/>
              <a:t>），</a:t>
            </a:r>
            <a:r>
              <a:rPr lang="en-US" altLang="zh-CN" sz="1400" dirty="0"/>
              <a:t>Na-</a:t>
            </a:r>
            <a:r>
              <a:rPr lang="en-US" altLang="zh-CN" sz="1400" dirty="0" err="1"/>
              <a:t>Lv</a:t>
            </a:r>
            <a:r>
              <a:rPr lang="zh-CN" altLang="en-US" sz="1400" dirty="0"/>
              <a:t>组的趋势良好</a:t>
            </a:r>
            <a:r>
              <a:rPr lang="en-US" altLang="zh-CN" sz="1400" dirty="0"/>
              <a:t>;</a:t>
            </a:r>
            <a:r>
              <a:rPr lang="en-US" altLang="zh-CN" sz="1400" b="1" dirty="0">
                <a:solidFill>
                  <a:srgbClr val="ED34A6"/>
                </a:solidFill>
              </a:rPr>
              <a:t>Na-</a:t>
            </a:r>
            <a:r>
              <a:rPr lang="en-US" altLang="zh-CN" sz="1400" b="1" dirty="0" err="1">
                <a:solidFill>
                  <a:srgbClr val="ED34A6"/>
                </a:solidFill>
              </a:rPr>
              <a:t>Lv</a:t>
            </a:r>
            <a:r>
              <a:rPr lang="zh-CN" altLang="en-US" sz="1400" b="1" dirty="0">
                <a:solidFill>
                  <a:srgbClr val="ED34A6"/>
                </a:solidFill>
              </a:rPr>
              <a:t>组</a:t>
            </a:r>
            <a:r>
              <a:rPr lang="zh-CN" altLang="en-US" sz="1400" dirty="0"/>
              <a:t>的</a:t>
            </a:r>
            <a:r>
              <a:rPr lang="zh-CN" altLang="en-US" sz="1400" b="1" dirty="0">
                <a:solidFill>
                  <a:srgbClr val="ED34A6"/>
                </a:solidFill>
              </a:rPr>
              <a:t>中位总生存期（</a:t>
            </a:r>
            <a:r>
              <a:rPr lang="en-US" altLang="zh-CN" sz="1400" b="1" dirty="0" err="1">
                <a:solidFill>
                  <a:srgbClr val="ED34A6"/>
                </a:solidFill>
              </a:rPr>
              <a:t>mOS</a:t>
            </a:r>
            <a:r>
              <a:rPr lang="zh-CN" altLang="en-US" sz="1400" b="1" dirty="0">
                <a:solidFill>
                  <a:srgbClr val="ED34A6"/>
                </a:solidFill>
              </a:rPr>
              <a:t>）明显更长</a:t>
            </a:r>
            <a:r>
              <a:rPr lang="zh-CN" altLang="en-US" sz="1400" dirty="0"/>
              <a:t>（</a:t>
            </a:r>
            <a:r>
              <a:rPr lang="en-US" altLang="zh-CN" sz="1400" dirty="0"/>
              <a:t>11.9</a:t>
            </a:r>
            <a:r>
              <a:rPr lang="zh-CN" altLang="en-US" sz="1400" dirty="0"/>
              <a:t>个月对</a:t>
            </a:r>
            <a:r>
              <a:rPr lang="en-US" altLang="zh-CN" sz="1400" dirty="0"/>
              <a:t>22.9</a:t>
            </a:r>
            <a:r>
              <a:rPr lang="zh-CN" altLang="en-US" sz="1400" dirty="0"/>
              <a:t>个月，</a:t>
            </a:r>
            <a:r>
              <a:rPr lang="en-US" altLang="zh-CN" sz="1400" dirty="0"/>
              <a:t>p = 0.02</a:t>
            </a:r>
            <a:r>
              <a:rPr lang="zh-CN" altLang="en-US" sz="1400" dirty="0"/>
              <a:t>）</a:t>
            </a:r>
            <a:endParaRPr lang="zh-CN" altLang="en-US" sz="1400" dirty="0"/>
          </a:p>
        </p:txBody>
      </p:sp>
      <p:sp>
        <p:nvSpPr>
          <p:cNvPr id="154" name="文本框 35"/>
          <p:cNvSpPr txBox="1"/>
          <p:nvPr/>
        </p:nvSpPr>
        <p:spPr>
          <a:xfrm>
            <a:off x="549050" y="6401019"/>
            <a:ext cx="8467619" cy="361317"/>
          </a:xfrm>
          <a:prstGeom prst="rect">
            <a:avLst/>
          </a:prstGeom>
          <a:noFill/>
        </p:spPr>
        <p:txBody>
          <a:bodyPr wrap="square">
            <a:spAutoFit/>
          </a:bodyPr>
          <a:lstStyle/>
          <a:p>
            <a:pPr>
              <a:lnSpc>
                <a:spcPct val="114000"/>
              </a:lnSpc>
            </a:pPr>
            <a:r>
              <a:rPr lang="en-US" altLang="zh-CN" sz="800" dirty="0">
                <a:latin typeface="Arial" panose="020B0604020202020204" pitchFamily="34" charset="0"/>
                <a:ea typeface="微软雅黑" panose="020B0503020204020204" pitchFamily="34" charset="-122"/>
                <a:cs typeface="+mn-ea"/>
                <a:sym typeface="Arial" panose="020B0604020202020204" pitchFamily="34" charset="0"/>
              </a:rPr>
              <a:t>[1]</a:t>
            </a:r>
            <a:r>
              <a:rPr lang="it-IT" altLang="zh-CN" sz="800" dirty="0">
                <a:latin typeface="Arial" panose="020B0604020202020204" pitchFamily="34" charset="0"/>
                <a:ea typeface="微软雅黑" panose="020B0503020204020204" pitchFamily="34" charset="-122"/>
                <a:cs typeface="+mn-ea"/>
                <a:sym typeface="Arial" panose="020B0604020202020204" pitchFamily="34" charset="0"/>
              </a:rPr>
              <a:t>Francesco Jacopo Romano, et al. oncotarget 2021, Vol 12, (No. 3), pp 221-229</a:t>
            </a:r>
            <a:endParaRPr lang="fr-FR" altLang="zh-CN" sz="800" dirty="0">
              <a:latin typeface="Arial" panose="020B0604020202020204" pitchFamily="34" charset="0"/>
              <a:ea typeface="微软雅黑" panose="020B0503020204020204" pitchFamily="34" charset="-122"/>
              <a:cs typeface="+mn-ea"/>
              <a:sym typeface="Arial" panose="020B0604020202020204" pitchFamily="34" charset="0"/>
            </a:endParaRPr>
          </a:p>
          <a:p>
            <a:pPr>
              <a:lnSpc>
                <a:spcPct val="114000"/>
              </a:lnSpc>
            </a:pPr>
            <a:r>
              <a:rPr lang="fr-FR" altLang="zh-CN" sz="800" dirty="0">
                <a:latin typeface="Arial" panose="020B0604020202020204" pitchFamily="34" charset="0"/>
                <a:ea typeface="微软雅黑" panose="020B0503020204020204" pitchFamily="34" charset="-122"/>
                <a:cs typeface="+mn-ea"/>
                <a:sym typeface="Arial" panose="020B0604020202020204" pitchFamily="34" charset="0"/>
              </a:rPr>
              <a:t>[2] </a:t>
            </a:r>
            <a:r>
              <a:rPr lang="en-US" altLang="zh-CN" sz="800" dirty="0">
                <a:latin typeface="Arial" panose="020B0604020202020204" pitchFamily="34" charset="0"/>
                <a:ea typeface="微软雅黑" panose="020B0503020204020204" pitchFamily="34" charset="-122"/>
                <a:cs typeface="+mn-ea"/>
                <a:sym typeface="Arial" panose="020B0604020202020204" pitchFamily="34" charset="0"/>
              </a:rPr>
              <a:t>Margherita </a:t>
            </a:r>
            <a:r>
              <a:rPr lang="en-US" altLang="zh-CN" sz="800" dirty="0" err="1">
                <a:latin typeface="Arial" panose="020B0604020202020204" pitchFamily="34" charset="0"/>
                <a:ea typeface="微软雅黑" panose="020B0503020204020204" pitchFamily="34" charset="-122"/>
                <a:cs typeface="+mn-ea"/>
                <a:sym typeface="Arial" panose="020B0604020202020204" pitchFamily="34" charset="0"/>
              </a:rPr>
              <a:t>Ratti</a:t>
            </a:r>
            <a:r>
              <a:rPr lang="en-US" altLang="zh-CN" sz="800" dirty="0">
                <a:latin typeface="Arial" panose="020B0604020202020204" pitchFamily="34" charset="0"/>
                <a:ea typeface="微软雅黑" panose="020B0503020204020204" pitchFamily="34" charset="-122"/>
                <a:cs typeface="+mn-ea"/>
                <a:sym typeface="Arial" panose="020B0604020202020204" pitchFamily="34" charset="0"/>
              </a:rPr>
              <a:t> Therapeutic Advances in Medical Oncology 2019, Vol. 11: 1–10</a:t>
            </a:r>
            <a:endParaRPr lang="en-US" altLang="zh-CN"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5" name="五边形 2"/>
          <p:cNvSpPr/>
          <p:nvPr/>
        </p:nvSpPr>
        <p:spPr>
          <a:xfrm>
            <a:off x="685870" y="3672557"/>
            <a:ext cx="10820259" cy="452385"/>
          </a:xfrm>
          <a:prstGeom prst="homePlate">
            <a:avLst>
              <a:gd name="adj" fmla="val 0"/>
            </a:avLst>
          </a:prstGeom>
          <a:solidFill>
            <a:srgbClr val="4256A4"/>
          </a:solidFill>
          <a:ln>
            <a:solidFill>
              <a:srgbClr val="4256A4"/>
            </a:solidFill>
          </a:ln>
          <a:effectLst>
            <a:outerShdw blurRad="57150" dist="19050" dir="5400000" algn="ctr" rotWithShape="0">
              <a:srgbClr val="000000">
                <a:alpha val="63000"/>
              </a:srgbClr>
            </a:outerShdw>
          </a:effectLst>
        </p:spPr>
        <p:txBody>
          <a:bodyPr rtlCol="0" anchor="ctr"/>
          <a:lstStyle/>
          <a:p>
            <a:pPr marL="0" marR="0" lvl="0" indent="0" algn="ctr" defTabSz="1219200" rtl="0" eaLnBrk="1" fontAlgn="auto" latinLnBrk="0" hangingPunct="1">
              <a:lnSpc>
                <a:spcPct val="100000"/>
              </a:lnSpc>
              <a:spcBef>
                <a:spcPts val="0"/>
              </a:spcBef>
              <a:spcAft>
                <a:spcPts val="0"/>
              </a:spcAft>
              <a:buClrTx/>
              <a:buSzTx/>
              <a:buFontTx/>
              <a:buNone/>
              <a:defRPr/>
            </a:pPr>
            <a:r>
              <a:rPr kumimoji="0" lang="zh-CN" altLang="en-US" sz="2400" b="1" i="0" u="none" strike="noStrike" kern="100" cap="none" spc="0" normalizeH="0" baseline="0" noProof="0" dirty="0">
                <a:ln>
                  <a:noFill/>
                </a:ln>
                <a:solidFill>
                  <a:prstClr val="white"/>
                </a:solidFill>
                <a:effectLst/>
                <a:uLnTx/>
                <a:uFillTx/>
                <a:cs typeface="+mn-ea"/>
                <a:sym typeface="+mn-lt"/>
              </a:rPr>
              <a:t>左亚叶酸钠组与亚叶酸钙组比较延长</a:t>
            </a:r>
            <a:r>
              <a:rPr kumimoji="0" lang="en-US" altLang="zh-CN" sz="2400" b="1" i="0" u="none" strike="noStrike" kern="100" cap="none" spc="0" normalizeH="0" baseline="0" noProof="0" dirty="0">
                <a:ln>
                  <a:noFill/>
                </a:ln>
                <a:solidFill>
                  <a:prstClr val="white"/>
                </a:solidFill>
                <a:effectLst/>
                <a:uLnTx/>
                <a:uFillTx/>
                <a:cs typeface="+mn-ea"/>
                <a:sym typeface="+mn-lt"/>
              </a:rPr>
              <a:t>mOS </a:t>
            </a:r>
            <a:r>
              <a:rPr kumimoji="0" lang="en-US" altLang="zh-CN" sz="3200" b="1" i="0" u="none" strike="noStrike" kern="100" cap="none" spc="0" normalizeH="0" baseline="0" noProof="0" dirty="0">
                <a:ln>
                  <a:noFill/>
                </a:ln>
                <a:solidFill>
                  <a:prstClr val="white"/>
                </a:solidFill>
                <a:effectLst/>
                <a:uLnTx/>
                <a:uFillTx/>
                <a:cs typeface="+mn-ea"/>
                <a:sym typeface="+mn-lt"/>
              </a:rPr>
              <a:t>11</a:t>
            </a:r>
            <a:r>
              <a:rPr kumimoji="0" lang="zh-CN" altLang="en-US" sz="3200" b="1" i="0" u="none" strike="noStrike" kern="100" cap="none" spc="0" normalizeH="0" baseline="0" noProof="0" dirty="0">
                <a:ln>
                  <a:noFill/>
                </a:ln>
                <a:solidFill>
                  <a:prstClr val="white"/>
                </a:solidFill>
                <a:effectLst/>
                <a:uLnTx/>
                <a:uFillTx/>
                <a:cs typeface="+mn-ea"/>
                <a:sym typeface="+mn-lt"/>
              </a:rPr>
              <a:t>个月</a:t>
            </a:r>
            <a:r>
              <a:rPr kumimoji="0" lang="en-US" altLang="zh-CN" sz="2000" b="1" i="0" u="none" strike="noStrike" kern="100" cap="none" spc="0" normalizeH="0" baseline="60000" noProof="0" dirty="0">
                <a:ln>
                  <a:noFill/>
                </a:ln>
                <a:solidFill>
                  <a:prstClr val="white"/>
                </a:solidFill>
                <a:effectLst/>
                <a:uLnTx/>
                <a:uFillTx/>
                <a:cs typeface="+mn-ea"/>
                <a:sym typeface="+mn-lt"/>
              </a:rPr>
              <a:t>2</a:t>
            </a:r>
            <a:endParaRPr kumimoji="0" lang="zh-CN" altLang="en-US" sz="2000" b="1" i="0" u="none" strike="noStrike" kern="100" cap="none" spc="0" normalizeH="0" baseline="60000" noProof="0" dirty="0">
              <a:ln>
                <a:noFill/>
              </a:ln>
              <a:solidFill>
                <a:prstClr val="white"/>
              </a:solidFill>
              <a:effectLst/>
              <a:uLnTx/>
              <a:uFillTx/>
              <a:cs typeface="+mn-ea"/>
              <a:sym typeface="+mn-l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56" name=""/>
        <p:cNvGrpSpPr/>
        <p:nvPr/>
      </p:nvGrpSpPr>
      <p:grpSpPr>
        <a:xfrm>
          <a:off x="0" y="0"/>
          <a:ext cx="0" cy="0"/>
          <a:chOff x="0" y="0"/>
          <a:chExt cx="0" cy="0"/>
        </a:xfrm>
      </p:grpSpPr>
      <p:grpSp>
        <p:nvGrpSpPr>
          <p:cNvPr id="157" name="组合 11"/>
          <p:cNvGrpSpPr/>
          <p:nvPr/>
        </p:nvGrpSpPr>
        <p:grpSpPr>
          <a:xfrm>
            <a:off x="947447" y="4108381"/>
            <a:ext cx="1350010" cy="713924"/>
            <a:chOff x="4415886" y="2094554"/>
            <a:chExt cx="1350010" cy="713924"/>
          </a:xfrm>
        </p:grpSpPr>
        <p:sp>
          <p:nvSpPr>
            <p:cNvPr id="158" name="TextBox 17"/>
            <p:cNvSpPr txBox="1"/>
            <p:nvPr/>
          </p:nvSpPr>
          <p:spPr>
            <a:xfrm>
              <a:off x="4415886" y="2532888"/>
              <a:ext cx="1350010" cy="27559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ea"/>
                  <a:sym typeface="+mn-lt"/>
                </a:rPr>
                <a:t>（</a:t>
              </a:r>
              <a:r>
                <a:rPr kumimoji="0" lang="en-US" altLang="zh-CN" sz="1200" b="1"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ea"/>
                  <a:sym typeface="+mn-lt"/>
                </a:rPr>
                <a:t>NCCN  </a:t>
              </a:r>
              <a:r>
                <a:rPr kumimoji="0" lang="en-US" sz="1200" b="1"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ea"/>
                  <a:sym typeface="+mn-lt"/>
                </a:rPr>
                <a:t>2024</a:t>
              </a:r>
              <a:r>
                <a:rPr kumimoji="0" lang="zh-CN" altLang="en-US" sz="1200" b="1"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ea"/>
                  <a:sym typeface="+mn-lt"/>
                </a:rPr>
                <a:t>）</a:t>
              </a:r>
              <a:endParaRPr kumimoji="0" lang="en-US" sz="1200" b="1"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ea"/>
                <a:sym typeface="+mn-lt"/>
              </a:endParaRPr>
            </a:p>
          </p:txBody>
        </p:sp>
        <p:pic>
          <p:nvPicPr>
            <p:cNvPr id="159" name="图片 14"/>
            <p:cNvPicPr>
              <a:picLocks noChangeAspect="1"/>
            </p:cNvPicPr>
            <p:nvPr/>
          </p:nvPicPr>
          <p:blipFill>
            <a:blip r:embed="rId1"/>
            <a:stretch>
              <a:fillRect/>
            </a:stretch>
          </p:blipFill>
          <p:spPr>
            <a:xfrm>
              <a:off x="4573680" y="2094554"/>
              <a:ext cx="1020445" cy="433705"/>
            </a:xfrm>
            <a:prstGeom prst="rect">
              <a:avLst/>
            </a:prstGeom>
          </p:spPr>
        </p:pic>
      </p:grpSp>
      <p:sp>
        <p:nvSpPr>
          <p:cNvPr id="160" name="矩形 1"/>
          <p:cNvSpPr/>
          <p:nvPr/>
        </p:nvSpPr>
        <p:spPr>
          <a:xfrm>
            <a:off x="-137159" y="0"/>
            <a:ext cx="557784" cy="2532888"/>
          </a:xfrm>
          <a:prstGeom prst="rect">
            <a:avLst/>
          </a:prstGeom>
          <a:solidFill>
            <a:srgbClr val="10B9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kumimoji="1" lang="zh-CN" altLang="en-US" sz="2400" b="1" dirty="0">
                <a:solidFill>
                  <a:schemeClr val="bg1"/>
                </a:solidFill>
                <a:latin typeface="Arial" panose="020B0604020202020204" pitchFamily="34" charset="0"/>
                <a:ea typeface="微软雅黑" panose="020B0503020204020204" pitchFamily="34" charset="-122"/>
                <a:sym typeface="Arial" panose="020B0604020202020204" pitchFamily="34" charset="0"/>
              </a:rPr>
              <a:t>有效性</a:t>
            </a:r>
            <a:endParaRPr kumimoji="1" lang="zh-CN" altLang="en-US" sz="24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pic>
        <p:nvPicPr>
          <p:cNvPr id="161" name="图片 5"/>
          <p:cNvPicPr>
            <a:picLocks noChangeAspect="1"/>
          </p:cNvPicPr>
          <p:nvPr/>
        </p:nvPicPr>
        <p:blipFill>
          <a:blip r:embed="rId2"/>
          <a:stretch>
            <a:fillRect/>
          </a:stretch>
        </p:blipFill>
        <p:spPr>
          <a:xfrm>
            <a:off x="420626" y="208520"/>
            <a:ext cx="698537" cy="609631"/>
          </a:xfrm>
          <a:prstGeom prst="rect">
            <a:avLst/>
          </a:prstGeom>
        </p:spPr>
      </p:pic>
      <p:grpSp>
        <p:nvGrpSpPr>
          <p:cNvPr id="162" name="组合 22"/>
          <p:cNvGrpSpPr/>
          <p:nvPr/>
        </p:nvGrpSpPr>
        <p:grpSpPr>
          <a:xfrm>
            <a:off x="2579711" y="4086941"/>
            <a:ext cx="1316990" cy="713924"/>
            <a:chOff x="6711411" y="2094554"/>
            <a:chExt cx="1316990" cy="713924"/>
          </a:xfrm>
        </p:grpSpPr>
        <p:pic>
          <p:nvPicPr>
            <p:cNvPr id="163" name="图片 13"/>
            <p:cNvPicPr>
              <a:picLocks noChangeAspect="1"/>
            </p:cNvPicPr>
            <p:nvPr/>
          </p:nvPicPr>
          <p:blipFill>
            <a:blip r:embed="rId3"/>
            <a:stretch>
              <a:fillRect/>
            </a:stretch>
          </p:blipFill>
          <p:spPr>
            <a:xfrm>
              <a:off x="6884445" y="2094554"/>
              <a:ext cx="971550" cy="438150"/>
            </a:xfrm>
            <a:prstGeom prst="rect">
              <a:avLst/>
            </a:prstGeom>
          </p:spPr>
        </p:pic>
        <p:sp>
          <p:nvSpPr>
            <p:cNvPr id="164" name="TextBox 17"/>
            <p:cNvSpPr txBox="1"/>
            <p:nvPr/>
          </p:nvSpPr>
          <p:spPr>
            <a:xfrm>
              <a:off x="6711411" y="2532888"/>
              <a:ext cx="1316990" cy="27559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ea"/>
                  <a:sym typeface="+mn-lt"/>
                </a:rPr>
                <a:t>（</a:t>
              </a:r>
              <a:r>
                <a:rPr kumimoji="0" lang="en-US" altLang="zh-CN" sz="1200" b="1"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ea"/>
                  <a:sym typeface="+mn-lt"/>
                </a:rPr>
                <a:t>ESMO </a:t>
              </a:r>
              <a:r>
                <a:rPr kumimoji="0" lang="en-US" sz="1200" b="1"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ea"/>
                  <a:sym typeface="+mn-lt"/>
                </a:rPr>
                <a:t>2022</a:t>
              </a:r>
              <a:r>
                <a:rPr kumimoji="0" lang="zh-CN" altLang="en-US" sz="1200" b="1"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ea"/>
                  <a:sym typeface="+mn-lt"/>
                </a:rPr>
                <a:t>）</a:t>
              </a:r>
              <a:endParaRPr kumimoji="0" lang="en-US" sz="1200" b="1"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ea"/>
                <a:sym typeface="+mn-lt"/>
              </a:endParaRPr>
            </a:p>
          </p:txBody>
        </p:sp>
      </p:grpSp>
      <p:grpSp>
        <p:nvGrpSpPr>
          <p:cNvPr id="165" name="组合 23"/>
          <p:cNvGrpSpPr/>
          <p:nvPr/>
        </p:nvGrpSpPr>
        <p:grpSpPr>
          <a:xfrm>
            <a:off x="4116353" y="4108013"/>
            <a:ext cx="1308100" cy="692702"/>
            <a:chOff x="9004676" y="2109159"/>
            <a:chExt cx="1308100" cy="692702"/>
          </a:xfrm>
        </p:grpSpPr>
        <p:pic>
          <p:nvPicPr>
            <p:cNvPr id="166" name="图片 16"/>
            <p:cNvPicPr>
              <a:picLocks noChangeAspect="1"/>
            </p:cNvPicPr>
            <p:nvPr/>
          </p:nvPicPr>
          <p:blipFill>
            <a:blip r:embed="rId4"/>
            <a:stretch>
              <a:fillRect/>
            </a:stretch>
          </p:blipFill>
          <p:spPr>
            <a:xfrm>
              <a:off x="9068176" y="2109159"/>
              <a:ext cx="1181100" cy="419100"/>
            </a:xfrm>
            <a:prstGeom prst="rect">
              <a:avLst/>
            </a:prstGeom>
          </p:spPr>
        </p:pic>
        <p:sp>
          <p:nvSpPr>
            <p:cNvPr id="167" name="TextBox 17"/>
            <p:cNvSpPr txBox="1"/>
            <p:nvPr/>
          </p:nvSpPr>
          <p:spPr>
            <a:xfrm>
              <a:off x="9004676" y="2526271"/>
              <a:ext cx="1308100" cy="27559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ea"/>
                  <a:sym typeface="+mn-lt"/>
                </a:rPr>
                <a:t>（</a:t>
              </a:r>
              <a:r>
                <a:rPr kumimoji="0" lang="en-US" altLang="zh-CN" sz="1200" b="1"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ea"/>
                  <a:sym typeface="+mn-lt"/>
                </a:rPr>
                <a:t>ASCO </a:t>
              </a:r>
              <a:r>
                <a:rPr kumimoji="0" lang="en-US" sz="1200" b="1"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ea"/>
                  <a:sym typeface="+mn-lt"/>
                </a:rPr>
                <a:t>2022</a:t>
              </a:r>
              <a:r>
                <a:rPr kumimoji="0" lang="zh-CN" altLang="en-US" sz="1200" b="1"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ea"/>
                  <a:sym typeface="+mn-lt"/>
                </a:rPr>
                <a:t>）</a:t>
              </a:r>
              <a:endParaRPr kumimoji="0" lang="en-US" sz="1200" b="1"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ea"/>
                <a:sym typeface="+mn-lt"/>
              </a:endParaRPr>
            </a:p>
          </p:txBody>
        </p:sp>
      </p:grpSp>
      <p:sp>
        <p:nvSpPr>
          <p:cNvPr id="168" name="文本框 26"/>
          <p:cNvSpPr txBox="1"/>
          <p:nvPr/>
        </p:nvSpPr>
        <p:spPr>
          <a:xfrm>
            <a:off x="826770" y="2608580"/>
            <a:ext cx="4476750" cy="1087120"/>
          </a:xfrm>
          <a:prstGeom prst="rect">
            <a:avLst/>
          </a:prstGeom>
          <a:noFill/>
        </p:spPr>
        <p:txBody>
          <a:bodyPr wrap="square">
            <a:noAutofit/>
          </a:bodyPr>
          <a:lstStyle/>
          <a:p>
            <a:pPr marL="391795" indent="-285750" latinLnBrk="1">
              <a:lnSpc>
                <a:spcPct val="164000"/>
              </a:lnSpc>
              <a:buFont typeface="Wingdings" panose="05000000000000000000" charset="0"/>
              <a:buChar char="l"/>
            </a:pPr>
            <a:r>
              <a:rPr lang="zh-CN" altLang="en-US" b="1" dirty="0">
                <a:solidFill>
                  <a:srgbClr val="ED34A6"/>
                </a:solidFill>
                <a:latin typeface="Arial" panose="020B0604020202020204" pitchFamily="34" charset="0"/>
                <a:ea typeface="微软雅黑" panose="020B0503020204020204" pitchFamily="34" charset="-122"/>
                <a:sym typeface="+mn-lt"/>
              </a:rPr>
              <a:t>左亚叶酸</a:t>
            </a:r>
            <a:r>
              <a:rPr lang="zh-CN" altLang="en-US" b="1" dirty="0">
                <a:latin typeface="Arial" panose="020B0604020202020204" pitchFamily="34" charset="0"/>
                <a:ea typeface="微软雅黑" panose="020B0503020204020204" pitchFamily="34" charset="-122"/>
                <a:sym typeface="+mn-lt"/>
              </a:rPr>
              <a:t>被国外指南推荐为消化道肿瘤</a:t>
            </a:r>
            <a:endParaRPr lang="zh-CN" altLang="en-US" b="1" dirty="0">
              <a:latin typeface="Arial" panose="020B0604020202020204" pitchFamily="34" charset="0"/>
              <a:ea typeface="微软雅黑" panose="020B0503020204020204" pitchFamily="34" charset="-122"/>
              <a:sym typeface="+mn-lt"/>
            </a:endParaRPr>
          </a:p>
          <a:p>
            <a:pPr marL="106045" indent="0" latinLnBrk="1">
              <a:lnSpc>
                <a:spcPct val="164000"/>
              </a:lnSpc>
              <a:buFont typeface="Wingdings" panose="05000000000000000000" pitchFamily="2" charset="2"/>
              <a:buNone/>
            </a:pPr>
            <a:r>
              <a:rPr lang="en-US" altLang="zh-CN" b="1" dirty="0">
                <a:latin typeface="Arial" panose="020B0604020202020204" pitchFamily="34" charset="0"/>
                <a:ea typeface="微软雅黑" panose="020B0503020204020204" pitchFamily="34" charset="-122"/>
                <a:sym typeface="+mn-lt"/>
              </a:rPr>
              <a:t>   </a:t>
            </a:r>
            <a:r>
              <a:rPr lang="zh-CN" altLang="en-US" b="1" dirty="0">
                <a:latin typeface="Arial" panose="020B0604020202020204" pitchFamily="34" charset="0"/>
                <a:ea typeface="微软雅黑" panose="020B0503020204020204" pitchFamily="34" charset="-122"/>
                <a:sym typeface="+mn-lt"/>
              </a:rPr>
              <a:t>一线</a:t>
            </a:r>
            <a:r>
              <a:rPr lang="zh-CN" altLang="en-US" b="1" dirty="0">
                <a:latin typeface="Arial" panose="020B0604020202020204" pitchFamily="34" charset="0"/>
                <a:ea typeface="微软雅黑" panose="020B0503020204020204" pitchFamily="34" charset="-122"/>
                <a:sym typeface="+mn-lt"/>
              </a:rPr>
              <a:t>化疗</a:t>
            </a:r>
            <a:r>
              <a:rPr lang="zh-CN" altLang="en-US" b="1" dirty="0">
                <a:latin typeface="Arial" panose="020B0604020202020204" pitchFamily="34" charset="0"/>
                <a:ea typeface="微软雅黑" panose="020B0503020204020204" pitchFamily="34" charset="-122"/>
                <a:sym typeface="+mn-ea"/>
              </a:rPr>
              <a:t>FOLFOX、FOLFIRI</a:t>
            </a:r>
            <a:r>
              <a:rPr lang="zh-CN" altLang="en-US" b="1" dirty="0">
                <a:latin typeface="Arial" panose="020B0604020202020204" pitchFamily="34" charset="0"/>
                <a:ea typeface="微软雅黑" panose="020B0503020204020204" pitchFamily="34" charset="-122"/>
                <a:sym typeface="+mn-lt"/>
              </a:rPr>
              <a:t>方案</a:t>
            </a:r>
            <a:r>
              <a:rPr lang="zh-CN" altLang="en-US" b="1" dirty="0">
                <a:latin typeface="Arial" panose="020B0604020202020204" pitchFamily="34" charset="0"/>
                <a:ea typeface="微软雅黑" panose="020B0503020204020204" pitchFamily="34" charset="-122"/>
                <a:sym typeface="+mn-lt"/>
              </a:rPr>
              <a:t>药品</a:t>
            </a:r>
            <a:endParaRPr lang="en-US" altLang="zh-CN" b="1" dirty="0">
              <a:latin typeface="Arial" panose="020B0604020202020204" pitchFamily="34" charset="0"/>
              <a:ea typeface="微软雅黑" panose="020B0503020204020204" pitchFamily="34" charset="-122"/>
              <a:sym typeface="+mn-lt"/>
            </a:endParaRPr>
          </a:p>
        </p:txBody>
      </p:sp>
      <p:sp>
        <p:nvSpPr>
          <p:cNvPr id="169" name="文本框 32"/>
          <p:cNvSpPr txBox="1"/>
          <p:nvPr/>
        </p:nvSpPr>
        <p:spPr>
          <a:xfrm>
            <a:off x="6030595" y="2266950"/>
            <a:ext cx="6111240" cy="2760345"/>
          </a:xfrm>
          <a:prstGeom prst="rect">
            <a:avLst/>
          </a:prstGeom>
          <a:noFill/>
        </p:spPr>
        <p:txBody>
          <a:bodyPr wrap="square">
            <a:noAutofit/>
          </a:bodyPr>
          <a:lstStyle/>
          <a:p>
            <a:pPr marL="391795" indent="-285750" latinLnBrk="1">
              <a:lnSpc>
                <a:spcPct val="305000"/>
              </a:lnSpc>
              <a:buFont typeface="Wingdings" panose="05000000000000000000" charset="0"/>
              <a:buChar char="l"/>
            </a:pPr>
            <a:r>
              <a:rPr lang="en-US" altLang="zh-CN" b="1" dirty="0">
                <a:latin typeface="Arial" panose="020B0604020202020204" pitchFamily="34" charset="0"/>
                <a:ea typeface="微软雅黑" panose="020B0503020204020204" pitchFamily="34" charset="-122"/>
                <a:sym typeface="Arial" panose="020B0604020202020204" pitchFamily="34" charset="0"/>
              </a:rPr>
              <a:t>FOLFOX</a:t>
            </a:r>
            <a:r>
              <a:rPr lang="zh-CN" altLang="en-US" b="1" dirty="0">
                <a:latin typeface="Arial" panose="020B0604020202020204" pitchFamily="34" charset="0"/>
                <a:ea typeface="微软雅黑" panose="020B0503020204020204" pitchFamily="34" charset="-122"/>
                <a:sym typeface="Arial" panose="020B0604020202020204" pitchFamily="34" charset="0"/>
              </a:rPr>
              <a:t>方案中</a:t>
            </a:r>
            <a:r>
              <a:rPr lang="zh-CN" altLang="en-US" b="1" dirty="0">
                <a:solidFill>
                  <a:srgbClr val="ED34A6"/>
                </a:solidFill>
                <a:latin typeface="Arial" panose="020B0604020202020204" pitchFamily="34" charset="0"/>
                <a:ea typeface="微软雅黑" panose="020B0503020204020204" pitchFamily="34" charset="-122"/>
                <a:sym typeface="Arial" panose="020B0604020202020204" pitchFamily="34" charset="0"/>
              </a:rPr>
              <a:t>左亚叶酸目前是一线化疗用药</a:t>
            </a:r>
            <a:r>
              <a:rPr lang="zh-CN" altLang="en-US" b="1" dirty="0">
                <a:latin typeface="Arial" panose="020B0604020202020204" pitchFamily="34" charset="0"/>
                <a:ea typeface="微软雅黑" panose="020B0503020204020204" pitchFamily="34" charset="-122"/>
                <a:sym typeface="Arial" panose="020B0604020202020204" pitchFamily="34" charset="0"/>
              </a:rPr>
              <a:t>，</a:t>
            </a:r>
            <a:endParaRPr lang="zh-CN" altLang="en-US" b="1" dirty="0">
              <a:latin typeface="Arial" panose="020B0604020202020204" pitchFamily="34" charset="0"/>
              <a:ea typeface="微软雅黑" panose="020B0503020204020204" pitchFamily="34" charset="-122"/>
              <a:sym typeface="Arial" panose="020B0604020202020204" pitchFamily="34" charset="0"/>
            </a:endParaRPr>
          </a:p>
          <a:p>
            <a:pPr marL="106045" indent="0" latinLnBrk="1">
              <a:lnSpc>
                <a:spcPct val="305000"/>
              </a:lnSpc>
              <a:buFont typeface="Wingdings" panose="05000000000000000000" pitchFamily="2" charset="2"/>
              <a:buNone/>
            </a:pPr>
            <a:r>
              <a:rPr lang="en-US" altLang="zh-CN" b="1" dirty="0">
                <a:latin typeface="Arial" panose="020B0604020202020204" pitchFamily="34" charset="0"/>
                <a:ea typeface="微软雅黑" panose="020B0503020204020204" pitchFamily="34" charset="-122"/>
                <a:sym typeface="Arial" panose="020B0604020202020204" pitchFamily="34" charset="0"/>
              </a:rPr>
              <a:t>   </a:t>
            </a:r>
            <a:r>
              <a:rPr lang="zh-CN" altLang="en-US" b="1" dirty="0">
                <a:latin typeface="Arial" panose="020B0604020202020204" pitchFamily="34" charset="0"/>
                <a:ea typeface="微软雅黑" panose="020B0503020204020204" pitchFamily="34" charset="-122"/>
                <a:sym typeface="Arial" panose="020B0604020202020204" pitchFamily="34" charset="0"/>
              </a:rPr>
              <a:t>亚叶酸钙是二线化疗用药</a:t>
            </a:r>
            <a:r>
              <a:rPr lang="en-US" altLang="zh-CN" baseline="30000" dirty="0">
                <a:latin typeface="Arial" panose="020B0604020202020204" pitchFamily="34" charset="0"/>
                <a:ea typeface="微软雅黑" panose="020B0503020204020204" pitchFamily="34" charset="-122"/>
                <a:sym typeface="Arial" panose="020B0604020202020204" pitchFamily="34" charset="0"/>
              </a:rPr>
              <a:t>2</a:t>
            </a:r>
            <a:endParaRPr lang="en-US" altLang="zh-CN" baseline="30000" dirty="0">
              <a:latin typeface="Arial" panose="020B0604020202020204" pitchFamily="34" charset="0"/>
              <a:ea typeface="微软雅黑" panose="020B0503020204020204" pitchFamily="34" charset="-122"/>
              <a:sym typeface="Arial" panose="020B0604020202020204" pitchFamily="34" charset="0"/>
            </a:endParaRPr>
          </a:p>
          <a:p>
            <a:pPr marL="391795" indent="-285750" latinLnBrk="1">
              <a:lnSpc>
                <a:spcPct val="305000"/>
              </a:lnSpc>
              <a:buFont typeface="Wingdings" panose="05000000000000000000" charset="0"/>
              <a:buChar char="l"/>
            </a:pPr>
            <a:r>
              <a:rPr lang="zh-CN" altLang="en-US" b="1" dirty="0">
                <a:latin typeface="Arial" panose="020B0604020202020204" pitchFamily="34" charset="0"/>
                <a:ea typeface="微软雅黑" panose="020B0503020204020204" pitchFamily="34" charset="-122"/>
                <a:sym typeface="+mn-ea"/>
              </a:rPr>
              <a:t>FOLFIRI、</a:t>
            </a:r>
            <a:r>
              <a:rPr lang="zh-CN" altLang="en-US" b="1">
                <a:sym typeface="+mn-ea"/>
              </a:rPr>
              <a:t>FOLFOXIRI</a:t>
            </a:r>
            <a:r>
              <a:rPr lang="zh-CN" altLang="en-US" b="1" dirty="0">
                <a:latin typeface="Arial" panose="020B0604020202020204" pitchFamily="34" charset="0"/>
                <a:ea typeface="微软雅黑" panose="020B0503020204020204" pitchFamily="34" charset="-122"/>
                <a:sym typeface="+mn-lt"/>
              </a:rPr>
              <a:t>方案</a:t>
            </a:r>
            <a:r>
              <a:rPr lang="zh-CN" altLang="en-US" b="1" dirty="0">
                <a:solidFill>
                  <a:srgbClr val="ED34A6"/>
                </a:solidFill>
                <a:latin typeface="Arial" panose="020B0604020202020204" pitchFamily="34" charset="0"/>
                <a:ea typeface="微软雅黑" panose="020B0503020204020204" pitchFamily="34" charset="-122"/>
                <a:sym typeface="Arial" panose="020B0604020202020204" pitchFamily="34" charset="0"/>
              </a:rPr>
              <a:t>左亚叶酸是</a:t>
            </a:r>
            <a:r>
              <a:rPr lang="zh-CN" altLang="en-US" b="1" dirty="0">
                <a:latin typeface="Arial" panose="020B0604020202020204" pitchFamily="34" charset="0"/>
                <a:ea typeface="微软雅黑" panose="020B0503020204020204" pitchFamily="34" charset="-122"/>
                <a:sym typeface="+mn-lt"/>
              </a:rPr>
              <a:t>一线用药</a:t>
            </a:r>
            <a:r>
              <a:rPr lang="en-US" altLang="zh-CN" baseline="30000" dirty="0">
                <a:latin typeface="Arial" panose="020B0604020202020204" pitchFamily="34" charset="0"/>
                <a:ea typeface="微软雅黑" panose="020B0503020204020204" pitchFamily="34" charset="-122"/>
                <a:sym typeface="Arial" panose="020B0604020202020204" pitchFamily="34" charset="0"/>
              </a:rPr>
              <a:t>1.3.4.5.6</a:t>
            </a:r>
            <a:endParaRPr lang="en-US" altLang="zh-CN" baseline="30000" dirty="0">
              <a:latin typeface="Arial" panose="020B0604020202020204" pitchFamily="34" charset="0"/>
              <a:ea typeface="微软雅黑" panose="020B0503020204020204" pitchFamily="34" charset="-122"/>
              <a:sym typeface="Arial" panose="020B0604020202020204" pitchFamily="34" charset="0"/>
            </a:endParaRPr>
          </a:p>
          <a:p>
            <a:pPr marL="391795" indent="-285750" latinLnBrk="1">
              <a:lnSpc>
                <a:spcPct val="255000"/>
              </a:lnSpc>
              <a:buFont typeface="Wingdings" panose="05000000000000000000" charset="0"/>
              <a:buChar char="l"/>
            </a:pPr>
            <a:endParaRPr lang="en-US" altLang="zh-CN" baseline="30000" dirty="0">
              <a:latin typeface="Arial" panose="020B0604020202020204" pitchFamily="34" charset="0"/>
              <a:ea typeface="微软雅黑" panose="020B0503020204020204" pitchFamily="34" charset="-122"/>
              <a:sym typeface="Arial" panose="020B0604020202020204" pitchFamily="34" charset="0"/>
            </a:endParaRPr>
          </a:p>
        </p:txBody>
      </p:sp>
      <p:sp>
        <p:nvSpPr>
          <p:cNvPr id="170" name="文本框 35"/>
          <p:cNvSpPr txBox="1"/>
          <p:nvPr/>
        </p:nvSpPr>
        <p:spPr>
          <a:xfrm>
            <a:off x="644525" y="6219825"/>
            <a:ext cx="10240010" cy="650240"/>
          </a:xfrm>
          <a:prstGeom prst="rect">
            <a:avLst/>
          </a:prstGeom>
          <a:noFill/>
        </p:spPr>
        <p:txBody>
          <a:bodyPr wrap="square">
            <a:spAutoFit/>
          </a:bodyPr>
          <a:lstStyle/>
          <a:p>
            <a:pPr>
              <a:lnSpc>
                <a:spcPct val="114000"/>
              </a:lnSpc>
            </a:pPr>
            <a:r>
              <a:rPr lang="en-US" altLang="zh-CN" sz="800" dirty="0">
                <a:latin typeface="Arial" panose="020B0604020202020204" pitchFamily="34" charset="0"/>
                <a:ea typeface="微软雅黑" panose="020B0503020204020204" pitchFamily="34" charset="-122"/>
                <a:cs typeface="+mn-ea"/>
                <a:sym typeface="Arial" panose="020B0604020202020204" pitchFamily="34" charset="0"/>
              </a:rPr>
              <a:t> [1]</a:t>
            </a:r>
            <a:r>
              <a:rPr lang="fr-FR" altLang="zh-CN" sz="800" dirty="0">
                <a:latin typeface="Arial" panose="020B0604020202020204" pitchFamily="34" charset="0"/>
                <a:ea typeface="微软雅黑" panose="020B0503020204020204" pitchFamily="34" charset="-122"/>
                <a:cs typeface="+mn-ea"/>
                <a:sym typeface="Arial" panose="020B0604020202020204" pitchFamily="34" charset="0"/>
              </a:rPr>
              <a:t> Lancet Oncol 2023; 24: 297–306</a:t>
            </a:r>
            <a:r>
              <a:rPr lang="en-US" altLang="fr-FR" sz="800" dirty="0">
                <a:latin typeface="Arial" panose="020B0604020202020204" pitchFamily="34" charset="0"/>
                <a:ea typeface="微软雅黑" panose="020B0503020204020204" pitchFamily="34" charset="-122"/>
                <a:cs typeface="+mn-ea"/>
                <a:sym typeface="Arial" panose="020B0604020202020204" pitchFamily="34" charset="0"/>
              </a:rPr>
              <a:t>                                                                                        </a:t>
            </a:r>
            <a:r>
              <a:rPr lang="en-US" altLang="fr-FR" sz="800" dirty="0">
                <a:latin typeface="Arial" panose="020B0604020202020204" pitchFamily="34" charset="0"/>
                <a:ea typeface="微软雅黑" panose="020B0503020204020204" pitchFamily="34" charset="-122"/>
                <a:cs typeface="+mn-ea"/>
                <a:sym typeface="Arial" panose="020B0604020202020204" pitchFamily="34" charset="0"/>
              </a:rPr>
              <a:t> </a:t>
            </a:r>
            <a:r>
              <a:rPr lang="fr-FR" altLang="zh-CN" sz="800" dirty="0">
                <a:latin typeface="Arial" panose="020B0604020202020204" pitchFamily="34" charset="0"/>
                <a:ea typeface="微软雅黑" panose="020B0503020204020204" pitchFamily="34" charset="-122"/>
                <a:cs typeface="+mn-ea"/>
                <a:sym typeface="Arial" panose="020B0604020202020204" pitchFamily="34" charset="0"/>
              </a:rPr>
              <a:t>[</a:t>
            </a:r>
            <a:r>
              <a:rPr lang="en-US" altLang="fr-FR" sz="800" dirty="0">
                <a:latin typeface="Arial" panose="020B0604020202020204" pitchFamily="34" charset="0"/>
                <a:ea typeface="微软雅黑" panose="020B0503020204020204" pitchFamily="34" charset="-122"/>
                <a:cs typeface="+mn-ea"/>
                <a:sym typeface="Arial" panose="020B0604020202020204" pitchFamily="34" charset="0"/>
              </a:rPr>
              <a:t>4</a:t>
            </a:r>
            <a:r>
              <a:rPr lang="fr-FR" altLang="zh-CN" sz="800" dirty="0">
                <a:latin typeface="Arial" panose="020B0604020202020204" pitchFamily="34" charset="0"/>
                <a:ea typeface="微软雅黑" panose="020B0503020204020204" pitchFamily="34" charset="-122"/>
                <a:cs typeface="+mn-ea"/>
                <a:sym typeface="Arial" panose="020B0604020202020204" pitchFamily="34" charset="0"/>
              </a:rPr>
              <a:t>]</a:t>
            </a:r>
            <a:r>
              <a:rPr lang="en-US" altLang="fr-FR" sz="800" dirty="0">
                <a:latin typeface="Arial" panose="020B0604020202020204" pitchFamily="34" charset="0"/>
                <a:ea typeface="微软雅黑" panose="020B0503020204020204" pitchFamily="34" charset="-122"/>
                <a:cs typeface="+mn-ea"/>
                <a:sym typeface="Arial" panose="020B0604020202020204" pitchFamily="34" charset="0"/>
              </a:rPr>
              <a:t>  </a:t>
            </a:r>
            <a:r>
              <a:rPr lang="zh-CN" altLang="en-US" sz="800">
                <a:sym typeface="+mn-ea"/>
              </a:rPr>
              <a:t>Clin Cancer Res (2008) 14 (13): 4192–4199.</a:t>
            </a:r>
            <a:endParaRPr lang="fr-FR" altLang="zh-CN" sz="800" dirty="0">
              <a:latin typeface="Arial" panose="020B0604020202020204" pitchFamily="34" charset="0"/>
              <a:ea typeface="微软雅黑" panose="020B0503020204020204" pitchFamily="34" charset="-122"/>
              <a:cs typeface="+mn-ea"/>
              <a:sym typeface="Arial" panose="020B0604020202020204" pitchFamily="34" charset="0"/>
            </a:endParaRPr>
          </a:p>
          <a:p>
            <a:pPr>
              <a:lnSpc>
                <a:spcPct val="114000"/>
              </a:lnSpc>
            </a:pPr>
            <a:r>
              <a:rPr lang="en-US" altLang="fr-FR" sz="800" dirty="0">
                <a:latin typeface="Arial" panose="020B0604020202020204" pitchFamily="34" charset="0"/>
                <a:ea typeface="微软雅黑" panose="020B0503020204020204" pitchFamily="34" charset="-122"/>
                <a:cs typeface="+mn-ea"/>
                <a:sym typeface="Arial" panose="020B0604020202020204" pitchFamily="34" charset="0"/>
              </a:rPr>
              <a:t> </a:t>
            </a:r>
            <a:r>
              <a:rPr lang="fr-FR" altLang="zh-CN" sz="800" dirty="0">
                <a:latin typeface="Arial" panose="020B0604020202020204" pitchFamily="34" charset="0"/>
                <a:ea typeface="微软雅黑" panose="020B0503020204020204" pitchFamily="34" charset="-122"/>
                <a:cs typeface="+mn-ea"/>
                <a:sym typeface="Arial" panose="020B0604020202020204" pitchFamily="34" charset="0"/>
              </a:rPr>
              <a:t>[2] Ther Adv Med Oncol. 2020; 12: 1758835920940887.</a:t>
            </a:r>
            <a:r>
              <a:rPr lang="en-US" altLang="fr-FR" sz="800" dirty="0">
                <a:latin typeface="Arial" panose="020B0604020202020204" pitchFamily="34" charset="0"/>
                <a:ea typeface="微软雅黑" panose="020B0503020204020204" pitchFamily="34" charset="-122"/>
                <a:cs typeface="+mn-ea"/>
                <a:sym typeface="Arial" panose="020B0604020202020204" pitchFamily="34" charset="0"/>
              </a:rPr>
              <a:t>    </a:t>
            </a:r>
            <a:r>
              <a:rPr lang="en-US" altLang="fr-FR" sz="800" dirty="0">
                <a:latin typeface="Arial" panose="020B0604020202020204" pitchFamily="34" charset="0"/>
                <a:ea typeface="微软雅黑" panose="020B0503020204020204" pitchFamily="34" charset="-122"/>
                <a:cs typeface="+mn-ea"/>
                <a:sym typeface="Arial" panose="020B0604020202020204" pitchFamily="34" charset="0"/>
              </a:rPr>
              <a:t>                                                     </a:t>
            </a:r>
            <a:r>
              <a:rPr lang="fr-FR" altLang="zh-CN" sz="800" dirty="0">
                <a:latin typeface="Arial" panose="020B0604020202020204" pitchFamily="34" charset="0"/>
                <a:ea typeface="微软雅黑" panose="020B0503020204020204" pitchFamily="34" charset="-122"/>
                <a:cs typeface="+mn-ea"/>
                <a:sym typeface="Arial" panose="020B0604020202020204" pitchFamily="34" charset="0"/>
              </a:rPr>
              <a:t>[</a:t>
            </a:r>
            <a:r>
              <a:rPr lang="en-US" altLang="fr-FR" sz="800" dirty="0">
                <a:latin typeface="Arial" panose="020B0604020202020204" pitchFamily="34" charset="0"/>
                <a:ea typeface="微软雅黑" panose="020B0503020204020204" pitchFamily="34" charset="-122"/>
                <a:cs typeface="+mn-ea"/>
                <a:sym typeface="Arial" panose="020B0604020202020204" pitchFamily="34" charset="0"/>
              </a:rPr>
              <a:t>5</a:t>
            </a:r>
            <a:r>
              <a:rPr lang="fr-FR" altLang="zh-CN" sz="800" dirty="0">
                <a:latin typeface="Arial" panose="020B0604020202020204" pitchFamily="34" charset="0"/>
                <a:ea typeface="微软雅黑" panose="020B0503020204020204" pitchFamily="34" charset="-122"/>
                <a:cs typeface="+mn-ea"/>
                <a:sym typeface="Arial" panose="020B0604020202020204" pitchFamily="34" charset="0"/>
              </a:rPr>
              <a:t>]</a:t>
            </a:r>
            <a:r>
              <a:rPr sz="800">
                <a:sym typeface="+mn-ea"/>
              </a:rPr>
              <a:t>Ther Adv Med Oncol. 2020; 12: 1758835920940887.</a:t>
            </a:r>
            <a:r>
              <a:rPr lang="en-US" sz="800">
                <a:sym typeface="+mn-ea"/>
              </a:rPr>
              <a:t>  </a:t>
            </a:r>
            <a:r>
              <a:rPr lang="en-US" altLang="fr-FR" sz="800" dirty="0">
                <a:latin typeface="Arial" panose="020B0604020202020204" pitchFamily="34" charset="0"/>
                <a:ea typeface="微软雅黑" panose="020B0503020204020204" pitchFamily="34" charset="-122"/>
                <a:cs typeface="+mn-ea"/>
                <a:sym typeface="Arial" panose="020B0604020202020204" pitchFamily="34" charset="0"/>
              </a:rPr>
              <a:t>                                                 </a:t>
            </a:r>
            <a:endParaRPr lang="en-US" altLang="fr-FR" sz="800" dirty="0">
              <a:latin typeface="Arial" panose="020B0604020202020204" pitchFamily="34" charset="0"/>
              <a:ea typeface="微软雅黑" panose="020B0503020204020204" pitchFamily="34" charset="-122"/>
              <a:cs typeface="+mn-ea"/>
              <a:sym typeface="Arial" panose="020B0604020202020204" pitchFamily="34" charset="0"/>
            </a:endParaRPr>
          </a:p>
          <a:p>
            <a:pPr>
              <a:lnSpc>
                <a:spcPct val="114000"/>
              </a:lnSpc>
            </a:pPr>
            <a:r>
              <a:rPr lang="en-US" altLang="fr-FR" sz="800" dirty="0">
                <a:latin typeface="Arial" panose="020B0604020202020204" pitchFamily="34" charset="0"/>
                <a:ea typeface="微软雅黑" panose="020B0503020204020204" pitchFamily="34" charset="-122"/>
                <a:cs typeface="+mn-ea"/>
                <a:sym typeface="Arial" panose="020B0604020202020204" pitchFamily="34" charset="0"/>
              </a:rPr>
              <a:t> </a:t>
            </a:r>
            <a:r>
              <a:rPr lang="fr-FR" altLang="zh-CN" sz="800" dirty="0">
                <a:latin typeface="Arial" panose="020B0604020202020204" pitchFamily="34" charset="0"/>
                <a:ea typeface="微软雅黑" panose="020B0503020204020204" pitchFamily="34" charset="-122"/>
                <a:cs typeface="+mn-ea"/>
                <a:sym typeface="Arial" panose="020B0604020202020204" pitchFamily="34" charset="0"/>
              </a:rPr>
              <a:t>[</a:t>
            </a:r>
            <a:r>
              <a:rPr lang="en-US" altLang="fr-FR" sz="800" dirty="0">
                <a:latin typeface="Arial" panose="020B0604020202020204" pitchFamily="34" charset="0"/>
                <a:ea typeface="微软雅黑" panose="020B0503020204020204" pitchFamily="34" charset="-122"/>
                <a:cs typeface="+mn-ea"/>
                <a:sym typeface="Arial" panose="020B0604020202020204" pitchFamily="34" charset="0"/>
              </a:rPr>
              <a:t>3</a:t>
            </a:r>
            <a:r>
              <a:rPr lang="fr-FR" altLang="zh-CN" sz="800" dirty="0">
                <a:latin typeface="Arial" panose="020B0604020202020204" pitchFamily="34" charset="0"/>
                <a:ea typeface="微软雅黑" panose="020B0503020204020204" pitchFamily="34" charset="-122"/>
                <a:cs typeface="+mn-ea"/>
                <a:sym typeface="Arial" panose="020B0604020202020204" pitchFamily="34" charset="0"/>
              </a:rPr>
              <a:t>]</a:t>
            </a:r>
            <a:r>
              <a:rPr lang="en-US" altLang="fr-FR" sz="800" dirty="0">
                <a:latin typeface="Arial" panose="020B0604020202020204" pitchFamily="34" charset="0"/>
                <a:ea typeface="微软雅黑" panose="020B0503020204020204" pitchFamily="34" charset="-122"/>
                <a:cs typeface="+mn-ea"/>
                <a:sym typeface="Arial" panose="020B0604020202020204" pitchFamily="34" charset="0"/>
              </a:rPr>
              <a:t>  </a:t>
            </a:r>
            <a:r>
              <a:rPr lang="zh-CN" altLang="en-US" sz="800">
                <a:sym typeface="+mn-ea"/>
              </a:rPr>
              <a:t>Pierpaolo Correale Clin Cancer Res . 2012 Feb 1;18(3):850-7.</a:t>
            </a:r>
            <a:r>
              <a:rPr lang="en-US" altLang="fr-FR" sz="800" dirty="0">
                <a:latin typeface="Arial" panose="020B0604020202020204" pitchFamily="34" charset="0"/>
                <a:ea typeface="微软雅黑" panose="020B0503020204020204" pitchFamily="34" charset="-122"/>
                <a:cs typeface="+mn-ea"/>
                <a:sym typeface="Arial" panose="020B0604020202020204" pitchFamily="34" charset="0"/>
              </a:rPr>
              <a:t>   </a:t>
            </a:r>
            <a:r>
              <a:rPr lang="en-US" altLang="zh-CN" sz="800">
                <a:sym typeface="+mn-ea"/>
              </a:rPr>
              <a:t>                                    </a:t>
            </a:r>
            <a:r>
              <a:rPr lang="en-US" sz="800">
                <a:sym typeface="+mn-ea"/>
              </a:rPr>
              <a:t> </a:t>
            </a:r>
            <a:r>
              <a:rPr lang="en-US" altLang="fr-FR" sz="800" dirty="0">
                <a:latin typeface="Arial" panose="020B0604020202020204" pitchFamily="34" charset="0"/>
                <a:ea typeface="微软雅黑" panose="020B0503020204020204" pitchFamily="34" charset="-122"/>
                <a:cs typeface="+mn-ea"/>
                <a:sym typeface="Arial" panose="020B0604020202020204" pitchFamily="34" charset="0"/>
              </a:rPr>
              <a:t> </a:t>
            </a:r>
            <a:r>
              <a:rPr lang="fr-FR" altLang="zh-CN" sz="800" dirty="0">
                <a:latin typeface="Arial" panose="020B0604020202020204" pitchFamily="34" charset="0"/>
                <a:ea typeface="微软雅黑" panose="020B0503020204020204" pitchFamily="34" charset="-122"/>
                <a:cs typeface="+mn-ea"/>
                <a:sym typeface="Arial" panose="020B0604020202020204" pitchFamily="34" charset="0"/>
              </a:rPr>
              <a:t>[</a:t>
            </a:r>
            <a:r>
              <a:rPr lang="en-US" altLang="fr-FR" sz="800" dirty="0">
                <a:latin typeface="Arial" panose="020B0604020202020204" pitchFamily="34" charset="0"/>
                <a:ea typeface="微软雅黑" panose="020B0503020204020204" pitchFamily="34" charset="-122"/>
                <a:cs typeface="+mn-ea"/>
                <a:sym typeface="Arial" panose="020B0604020202020204" pitchFamily="34" charset="0"/>
              </a:rPr>
              <a:t>6</a:t>
            </a:r>
            <a:r>
              <a:rPr lang="fr-FR" altLang="zh-CN" sz="800" dirty="0">
                <a:latin typeface="Arial" panose="020B0604020202020204" pitchFamily="34" charset="0"/>
                <a:ea typeface="微软雅黑" panose="020B0503020204020204" pitchFamily="34" charset="-122"/>
                <a:cs typeface="+mn-ea"/>
                <a:sym typeface="Arial" panose="020B0604020202020204" pitchFamily="34" charset="0"/>
              </a:rPr>
              <a:t>]</a:t>
            </a:r>
            <a:r>
              <a:rPr lang="en-US" altLang="fr-FR" sz="800" dirty="0">
                <a:latin typeface="Arial" panose="020B0604020202020204" pitchFamily="34" charset="0"/>
                <a:ea typeface="微软雅黑" panose="020B0503020204020204" pitchFamily="34" charset="-122"/>
                <a:cs typeface="+mn-ea"/>
                <a:sym typeface="Arial" panose="020B0604020202020204" pitchFamily="34" charset="0"/>
              </a:rPr>
              <a:t>    </a:t>
            </a:r>
            <a:r>
              <a:rPr lang="zh-CN" altLang="en-US" sz="800">
                <a:sym typeface="+mn-ea"/>
              </a:rPr>
              <a:t>https://doi.org/10.1016/j.esmoop.2022.100512</a:t>
            </a:r>
            <a:endParaRPr lang="fr-FR" altLang="zh-CN" sz="800" dirty="0">
              <a:latin typeface="Arial" panose="020B0604020202020204" pitchFamily="34" charset="0"/>
              <a:ea typeface="微软雅黑" panose="020B0503020204020204" pitchFamily="34" charset="-122"/>
              <a:cs typeface="+mn-ea"/>
              <a:sym typeface="Arial" panose="020B0604020202020204" pitchFamily="34" charset="0"/>
            </a:endParaRPr>
          </a:p>
          <a:p>
            <a:pPr>
              <a:lnSpc>
                <a:spcPct val="114000"/>
              </a:lnSpc>
            </a:pPr>
            <a:endParaRPr lang="en-US" sz="800" dirty="0">
              <a:latin typeface="Arial" panose="020B0604020202020204" pitchFamily="34" charset="0"/>
              <a:ea typeface="微软雅黑" panose="020B0503020204020204" pitchFamily="34" charset="-122"/>
              <a:cs typeface="+mn-ea"/>
              <a:sym typeface="+mn-ea"/>
            </a:endParaRPr>
          </a:p>
        </p:txBody>
      </p:sp>
      <p:sp>
        <p:nvSpPr>
          <p:cNvPr id="171" name="矩形 38"/>
          <p:cNvSpPr/>
          <p:nvPr/>
        </p:nvSpPr>
        <p:spPr>
          <a:xfrm>
            <a:off x="6199505" y="2014220"/>
            <a:ext cx="5775325" cy="3579495"/>
          </a:xfrm>
          <a:prstGeom prst="rect">
            <a:avLst/>
          </a:prstGeom>
          <a:noFill/>
          <a:ln>
            <a:solidFill>
              <a:srgbClr val="4256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72" name="标注: 下箭头 39"/>
          <p:cNvSpPr/>
          <p:nvPr/>
        </p:nvSpPr>
        <p:spPr>
          <a:xfrm rot="16200000">
            <a:off x="1629410" y="1102360"/>
            <a:ext cx="3578860" cy="5403215"/>
          </a:xfrm>
          <a:prstGeom prst="downArrowCallout">
            <a:avLst>
              <a:gd name="adj1" fmla="val 8749"/>
              <a:gd name="adj2" fmla="val 36192"/>
              <a:gd name="adj3" fmla="val 5904"/>
              <a:gd name="adj4" fmla="val 92542"/>
            </a:avLst>
          </a:prstGeom>
          <a:noFill/>
          <a:ln>
            <a:solidFill>
              <a:srgbClr val="4256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3" name="五边形 2"/>
          <p:cNvSpPr/>
          <p:nvPr/>
        </p:nvSpPr>
        <p:spPr>
          <a:xfrm>
            <a:off x="826770" y="1725930"/>
            <a:ext cx="4794250" cy="470535"/>
          </a:xfrm>
          <a:prstGeom prst="homePlate">
            <a:avLst>
              <a:gd name="adj" fmla="val 0"/>
            </a:avLst>
          </a:prstGeom>
          <a:solidFill>
            <a:srgbClr val="135E8D"/>
          </a:solidFill>
          <a:ln>
            <a:solidFill>
              <a:srgbClr val="4256A4"/>
            </a:solidFill>
          </a:ln>
          <a:effectLst>
            <a:outerShdw blurRad="57150" dist="19050" dir="5400000" algn="ctr" rotWithShape="0">
              <a:srgbClr val="000000">
                <a:alpha val="63000"/>
              </a:srgbClr>
            </a:outerShdw>
          </a:effectLst>
        </p:spPr>
        <p:txBody>
          <a:bodyPr rtlCol="0" anchor="ctr"/>
          <a:lstStyle/>
          <a:p>
            <a:pPr marL="0" marR="0" lvl="0" indent="0" algn="ctr" defTabSz="1219200" rtl="0" eaLnBrk="1" fontAlgn="auto" latinLnBrk="0" hangingPunct="1">
              <a:lnSpc>
                <a:spcPct val="100000"/>
              </a:lnSpc>
              <a:spcBef>
                <a:spcPts val="0"/>
              </a:spcBef>
              <a:spcAft>
                <a:spcPts val="0"/>
              </a:spcAft>
              <a:buClrTx/>
              <a:buSzTx/>
              <a:buFontTx/>
              <a:buNone/>
              <a:defRPr/>
            </a:pPr>
            <a:r>
              <a:rPr kumimoji="0" lang="zh-CN" altLang="en-US" sz="2800" i="0" u="none" strike="noStrike" kern="100" cap="none" spc="0" normalizeH="0" baseline="0" noProof="0" dirty="0">
                <a:ln>
                  <a:noFill/>
                </a:ln>
                <a:solidFill>
                  <a:prstClr val="white"/>
                </a:solidFill>
                <a:effectLst/>
                <a:uLnTx/>
                <a:uFillTx/>
                <a:cs typeface="+mn-ea"/>
                <a:sym typeface="+mn-lt"/>
              </a:rPr>
              <a:t>国外权威指南一致推荐</a:t>
            </a:r>
            <a:endParaRPr kumimoji="0" lang="zh-CN" altLang="en-US" sz="2800" i="0" u="none" strike="noStrike" kern="100" cap="none" spc="0" normalizeH="0" baseline="0" noProof="0" dirty="0">
              <a:ln>
                <a:noFill/>
              </a:ln>
              <a:solidFill>
                <a:prstClr val="white"/>
              </a:solidFill>
              <a:effectLst/>
              <a:uLnTx/>
              <a:uFillTx/>
              <a:cs typeface="+mn-ea"/>
              <a:sym typeface="+mn-lt"/>
            </a:endParaRPr>
          </a:p>
        </p:txBody>
      </p:sp>
      <p:sp>
        <p:nvSpPr>
          <p:cNvPr id="174" name="五边形 2"/>
          <p:cNvSpPr/>
          <p:nvPr/>
        </p:nvSpPr>
        <p:spPr>
          <a:xfrm>
            <a:off x="6416040" y="1725295"/>
            <a:ext cx="5397500" cy="469265"/>
          </a:xfrm>
          <a:prstGeom prst="homePlate">
            <a:avLst>
              <a:gd name="adj" fmla="val 0"/>
            </a:avLst>
          </a:prstGeom>
          <a:solidFill>
            <a:srgbClr val="135E8D"/>
          </a:solidFill>
          <a:ln>
            <a:solidFill>
              <a:srgbClr val="4256A4"/>
            </a:solidFill>
          </a:ln>
          <a:effectLst>
            <a:outerShdw blurRad="57150" dist="19050" dir="5400000" algn="ctr" rotWithShape="0">
              <a:srgbClr val="000000">
                <a:alpha val="63000"/>
              </a:srgbClr>
            </a:outerShdw>
          </a:effectLst>
        </p:spPr>
        <p:txBody>
          <a:bodyPr rtlCol="0" anchor="ctr"/>
          <a:lstStyle/>
          <a:p>
            <a:pPr marL="0" marR="0" lvl="0" indent="0" algn="ctr" defTabSz="1219200" rtl="0" eaLnBrk="1" fontAlgn="auto" latinLnBrk="0" hangingPunct="1">
              <a:lnSpc>
                <a:spcPct val="100000"/>
              </a:lnSpc>
              <a:spcBef>
                <a:spcPts val="0"/>
              </a:spcBef>
              <a:spcAft>
                <a:spcPts val="0"/>
              </a:spcAft>
              <a:buClrTx/>
              <a:buSzTx/>
              <a:buFontTx/>
              <a:buNone/>
              <a:defRPr/>
            </a:pPr>
            <a:r>
              <a:rPr kumimoji="0" lang="zh-CN" altLang="en-US" sz="2800" i="0" u="none" strike="noStrike" kern="100" cap="none" spc="0" normalizeH="0" baseline="0" noProof="0" dirty="0">
                <a:ln>
                  <a:noFill/>
                </a:ln>
                <a:solidFill>
                  <a:prstClr val="white"/>
                </a:solidFill>
                <a:effectLst/>
                <a:uLnTx/>
                <a:uFillTx/>
                <a:cs typeface="+mn-ea"/>
                <a:sym typeface="+mn-lt"/>
              </a:rPr>
              <a:t>欧美多篇文献证据表明</a:t>
            </a:r>
            <a:endParaRPr kumimoji="0" lang="zh-CN" altLang="en-US" sz="2800" i="0" u="none" strike="noStrike" kern="100" cap="none" spc="0" normalizeH="0" baseline="0" noProof="0" dirty="0">
              <a:ln>
                <a:noFill/>
              </a:ln>
              <a:solidFill>
                <a:prstClr val="white"/>
              </a:solidFill>
              <a:effectLst/>
              <a:uLnTx/>
              <a:uFillTx/>
              <a:cs typeface="+mn-ea"/>
              <a:sym typeface="+mn-lt"/>
            </a:endParaRPr>
          </a:p>
        </p:txBody>
      </p:sp>
      <p:sp>
        <p:nvSpPr>
          <p:cNvPr id="175" name="文本框 59"/>
          <p:cNvSpPr txBox="1"/>
          <p:nvPr/>
        </p:nvSpPr>
        <p:spPr>
          <a:xfrm>
            <a:off x="240030" y="100330"/>
            <a:ext cx="11951970" cy="1322070"/>
          </a:xfrm>
          <a:prstGeom prst="rect">
            <a:avLst/>
          </a:prstGeom>
          <a:noFill/>
        </p:spPr>
        <p:txBody>
          <a:bodyPr wrap="square">
            <a:spAutoFit/>
          </a:bodyPr>
          <a:p>
            <a:pPr algn="ctr" latinLnBrk="1">
              <a:lnSpc>
                <a:spcPct val="125000"/>
              </a:lnSpc>
            </a:pPr>
            <a:r>
              <a:rPr lang="zh-CN" altLang="en-US" sz="3200" b="1" dirty="0" smtClean="0">
                <a:solidFill>
                  <a:schemeClr val="tx2"/>
                </a:solidFill>
                <a:latin typeface="Arial" panose="020B0604020202020204" pitchFamily="34" charset="0"/>
                <a:ea typeface="微软雅黑" panose="020B0503020204020204" pitchFamily="34" charset="-122"/>
                <a:sym typeface="+mn-lt"/>
              </a:rPr>
              <a:t>国际临床</a:t>
            </a:r>
            <a:r>
              <a:rPr lang="zh-CN" altLang="en-US" sz="3200" b="1" dirty="0" smtClean="0">
                <a:solidFill>
                  <a:schemeClr val="tx2"/>
                </a:solidFill>
                <a:latin typeface="Arial" panose="020B0604020202020204" pitchFamily="34" charset="0"/>
                <a:ea typeface="微软雅黑" panose="020B0503020204020204" pitchFamily="34" charset="-122"/>
                <a:sym typeface="+mn-lt"/>
              </a:rPr>
              <a:t>应用已趋向于</a:t>
            </a:r>
            <a:endParaRPr lang="zh-CN" altLang="en-US" sz="3200" b="1" dirty="0" smtClean="0">
              <a:solidFill>
                <a:schemeClr val="tx2"/>
              </a:solidFill>
              <a:latin typeface="Arial" panose="020B0604020202020204" pitchFamily="34" charset="0"/>
              <a:ea typeface="微软雅黑" panose="020B0503020204020204" pitchFamily="34" charset="-122"/>
              <a:sym typeface="+mn-lt"/>
            </a:endParaRPr>
          </a:p>
          <a:p>
            <a:pPr algn="ctr" latinLnBrk="1">
              <a:lnSpc>
                <a:spcPct val="125000"/>
              </a:lnSpc>
            </a:pPr>
            <a:r>
              <a:rPr lang="zh-CN" altLang="en-US" sz="3200" b="1" dirty="0" smtClean="0">
                <a:solidFill>
                  <a:schemeClr val="tx1"/>
                </a:solidFill>
                <a:latin typeface="Arial" panose="020B0604020202020204" pitchFamily="34" charset="0"/>
                <a:ea typeface="微软雅黑" panose="020B0503020204020204" pitchFamily="34" charset="-122"/>
                <a:sym typeface="+mn-lt"/>
              </a:rPr>
              <a:t>用</a:t>
            </a:r>
            <a:r>
              <a:rPr lang="en-US" altLang="zh-CN" sz="3200" b="1" dirty="0" smtClean="0">
                <a:solidFill>
                  <a:schemeClr val="tx1"/>
                </a:solidFill>
                <a:latin typeface="Arial" panose="020B0604020202020204" pitchFamily="34" charset="0"/>
                <a:ea typeface="微软雅黑" panose="020B0503020204020204" pitchFamily="34" charset="-122"/>
                <a:sym typeface="+mn-lt"/>
              </a:rPr>
              <a:t>“</a:t>
            </a:r>
            <a:r>
              <a:rPr lang="zh-CN" altLang="en-US" sz="3200" b="1" dirty="0">
                <a:solidFill>
                  <a:schemeClr val="tx1"/>
                </a:solidFill>
                <a:latin typeface="Arial" panose="020B0604020202020204" pitchFamily="34" charset="0"/>
                <a:ea typeface="微软雅黑" panose="020B0503020204020204" pitchFamily="34" charset="-122"/>
                <a:sym typeface="+mn-lt"/>
              </a:rPr>
              <a:t>左亚叶酸</a:t>
            </a:r>
            <a:r>
              <a:rPr lang="en-US" altLang="zh-CN" sz="3200" b="1" dirty="0">
                <a:solidFill>
                  <a:schemeClr val="tx1"/>
                </a:solidFill>
                <a:latin typeface="Arial" panose="020B0604020202020204" pitchFamily="34" charset="0"/>
                <a:ea typeface="微软雅黑" panose="020B0503020204020204" pitchFamily="34" charset="-122"/>
                <a:sym typeface="+mn-lt"/>
              </a:rPr>
              <a:t>”</a:t>
            </a:r>
            <a:r>
              <a:rPr lang="zh-CN" altLang="en-US" sz="3200" b="1" dirty="0">
                <a:solidFill>
                  <a:schemeClr val="tx1"/>
                </a:solidFill>
                <a:latin typeface="Arial" panose="020B0604020202020204" pitchFamily="34" charset="0"/>
                <a:ea typeface="微软雅黑" panose="020B0503020204020204" pitchFamily="34" charset="-122"/>
                <a:sym typeface="+mn-lt"/>
              </a:rPr>
              <a:t>替代</a:t>
            </a:r>
            <a:r>
              <a:rPr lang="en-US" altLang="zh-CN" sz="3200" b="1" dirty="0">
                <a:solidFill>
                  <a:schemeClr val="tx1"/>
                </a:solidFill>
                <a:latin typeface="Arial" panose="020B0604020202020204" pitchFamily="34" charset="0"/>
                <a:ea typeface="微软雅黑" panose="020B0503020204020204" pitchFamily="34" charset="-122"/>
                <a:sym typeface="+mn-lt"/>
              </a:rPr>
              <a:t>“</a:t>
            </a:r>
            <a:r>
              <a:rPr lang="zh-CN" altLang="en-US" sz="3200" b="1" dirty="0">
                <a:solidFill>
                  <a:schemeClr val="tx1"/>
                </a:solidFill>
                <a:latin typeface="Arial" panose="020B0604020202020204" pitchFamily="34" charset="0"/>
                <a:ea typeface="微软雅黑" panose="020B0503020204020204" pitchFamily="34" charset="-122"/>
                <a:sym typeface="+mn-lt"/>
              </a:rPr>
              <a:t>亚叶酸钙</a:t>
            </a:r>
            <a:r>
              <a:rPr lang="en-US" altLang="zh-CN" sz="3200" b="1" dirty="0">
                <a:solidFill>
                  <a:schemeClr val="tx1"/>
                </a:solidFill>
                <a:latin typeface="Arial" panose="020B0604020202020204" pitchFamily="34" charset="0"/>
                <a:ea typeface="微软雅黑" panose="020B0503020204020204" pitchFamily="34" charset="-122"/>
                <a:sym typeface="+mn-lt"/>
              </a:rPr>
              <a:t>”</a:t>
            </a:r>
            <a:r>
              <a:rPr lang="zh-CN" altLang="en-US" sz="3200" b="1" dirty="0">
                <a:solidFill>
                  <a:schemeClr val="tx1"/>
                </a:solidFill>
                <a:latin typeface="Arial" panose="020B0604020202020204" pitchFamily="34" charset="0"/>
                <a:ea typeface="微软雅黑" panose="020B0503020204020204" pitchFamily="34" charset="-122"/>
                <a:sym typeface="+mn-lt"/>
              </a:rPr>
              <a:t>纳入</a:t>
            </a:r>
            <a:r>
              <a:rPr lang="zh-CN" altLang="en-US" sz="3200" b="1" dirty="0">
                <a:solidFill>
                  <a:schemeClr val="tx1"/>
                </a:solidFill>
                <a:latin typeface="Arial" panose="020B0604020202020204" pitchFamily="34" charset="0"/>
                <a:ea typeface="微软雅黑" panose="020B0503020204020204" pitchFamily="34" charset="-122"/>
                <a:sym typeface="+mn-ea"/>
              </a:rPr>
              <a:t>一线化疗</a:t>
            </a:r>
            <a:r>
              <a:rPr lang="zh-CN" altLang="en-US" sz="3200" b="1" dirty="0" smtClean="0">
                <a:solidFill>
                  <a:schemeClr val="tx1"/>
                </a:solidFill>
                <a:latin typeface="Arial" panose="020B0604020202020204" pitchFamily="34" charset="0"/>
                <a:ea typeface="微软雅黑" panose="020B0503020204020204" pitchFamily="34" charset="-122"/>
                <a:sym typeface="+mn-ea"/>
              </a:rPr>
              <a:t>方案</a:t>
            </a:r>
            <a:endParaRPr lang="zh-CN" altLang="en-US" sz="3200" b="1" dirty="0" smtClean="0">
              <a:solidFill>
                <a:schemeClr val="tx1"/>
              </a:solidFill>
              <a:latin typeface="Arial" panose="020B0604020202020204" pitchFamily="34" charset="0"/>
              <a:ea typeface="微软雅黑" panose="020B0503020204020204" pitchFamily="34" charset="-122"/>
              <a:sym typeface="+mn-ea"/>
            </a:endParaRPr>
          </a:p>
        </p:txBody>
      </p:sp>
    </p:spTree>
  </p:cSld>
  <p:clrMapOvr>
    <a:masterClrMapping/>
  </p:clrMapOvr>
</p:sld>
</file>

<file path=ppt/tags/tag1.xml><?xml version="1.0" encoding="utf-8"?>
<p:tagLst xmlns:p="http://schemas.openxmlformats.org/presentationml/2006/main">
  <p:tag name="KSO_WM_DIAGRAM_VIRTUALLY_FRAME" val="{&quot;height&quot;:450.62430476239126,&quot;left&quot;:424.25583306273745,&quot;top&quot;:41.91566929133851,&quot;width&quot;:293.93204095301064}"/>
</p:tagLst>
</file>

<file path=ppt/tags/tag10.xml><?xml version="1.0" encoding="utf-8"?>
<p:tagLst xmlns:p="http://schemas.openxmlformats.org/presentationml/2006/main">
  <p:tag name="KSO_WM_DIAGRAM_VIRTUALLY_FRAME" val="{&quot;height&quot;:450.62430476239126,&quot;left&quot;:424.25583306273745,&quot;top&quot;:41.91566929133851,&quot;width&quot;:293.93204095301064}"/>
</p:tagLst>
</file>

<file path=ppt/tags/tag11.xml><?xml version="1.0" encoding="utf-8"?>
<p:tagLst xmlns:p="http://schemas.openxmlformats.org/presentationml/2006/main">
  <p:tag name="KSO_WM_DIAGRAM_VIRTUALLY_FRAME" val="{&quot;height&quot;:450.62430476239126,&quot;left&quot;:424.25583306273745,&quot;top&quot;:41.91566929133851,&quot;width&quot;:293.93204095301064}"/>
</p:tagLst>
</file>

<file path=ppt/tags/tag2.xml><?xml version="1.0" encoding="utf-8"?>
<p:tagLst xmlns:p="http://schemas.openxmlformats.org/presentationml/2006/main">
  <p:tag name="KSO_WM_DIAGRAM_VIRTUALLY_FRAME" val="{&quot;height&quot;:450.62430476239126,&quot;left&quot;:424.25583306273745,&quot;top&quot;:41.91566929133851,&quot;width&quot;:293.93204095301064}"/>
</p:tagLst>
</file>

<file path=ppt/tags/tag3.xml><?xml version="1.0" encoding="utf-8"?>
<p:tagLst xmlns:p="http://schemas.openxmlformats.org/presentationml/2006/main">
  <p:tag name="KSO_WM_DIAGRAM_VIRTUALLY_FRAME" val="{&quot;height&quot;:450.62430476239126,&quot;left&quot;:424.25583306273745,&quot;top&quot;:41.91566929133851,&quot;width&quot;:293.93204095301064}"/>
</p:tagLst>
</file>

<file path=ppt/tags/tag4.xml><?xml version="1.0" encoding="utf-8"?>
<p:tagLst xmlns:p="http://schemas.openxmlformats.org/presentationml/2006/main">
  <p:tag name="KSO_WM_DIAGRAM_VIRTUALLY_FRAME" val="{&quot;height&quot;:450.62430476239126,&quot;left&quot;:424.25583306273745,&quot;top&quot;:41.91566929133851,&quot;width&quot;:293.93204095301064}"/>
</p:tagLst>
</file>

<file path=ppt/tags/tag5.xml><?xml version="1.0" encoding="utf-8"?>
<p:tagLst xmlns:p="http://schemas.openxmlformats.org/presentationml/2006/main">
  <p:tag name="KSO_WM_DIAGRAM_VIRTUALLY_FRAME" val="{&quot;height&quot;:450.62430476239126,&quot;left&quot;:424.25583306273745,&quot;top&quot;:41.91566929133851,&quot;width&quot;:293.93204095301064}"/>
</p:tagLst>
</file>

<file path=ppt/tags/tag6.xml><?xml version="1.0" encoding="utf-8"?>
<p:tagLst xmlns:p="http://schemas.openxmlformats.org/presentationml/2006/main">
  <p:tag name="KSO_WM_DIAGRAM_VIRTUALLY_FRAME" val="{&quot;height&quot;:450.62430476239126,&quot;left&quot;:424.25583306273745,&quot;top&quot;:41.91566929133851,&quot;width&quot;:293.93204095301064}"/>
</p:tagLst>
</file>

<file path=ppt/tags/tag7.xml><?xml version="1.0" encoding="utf-8"?>
<p:tagLst xmlns:p="http://schemas.openxmlformats.org/presentationml/2006/main">
  <p:tag name="KSO_WM_DIAGRAM_VIRTUALLY_FRAME" val="{&quot;height&quot;:450.62430476239126,&quot;left&quot;:424.25583306273745,&quot;top&quot;:41.91566929133851,&quot;width&quot;:293.93204095301064}"/>
</p:tagLst>
</file>

<file path=ppt/tags/tag8.xml><?xml version="1.0" encoding="utf-8"?>
<p:tagLst xmlns:p="http://schemas.openxmlformats.org/presentationml/2006/main">
  <p:tag name="KSO_WM_DIAGRAM_VIRTUALLY_FRAME" val="{&quot;height&quot;:450.62430476239126,&quot;left&quot;:424.25583306273745,&quot;top&quot;:41.91566929133851,&quot;width&quot;:293.93204095301064}"/>
</p:tagLst>
</file>

<file path=ppt/tags/tag9.xml><?xml version="1.0" encoding="utf-8"?>
<p:tagLst xmlns:p="http://schemas.openxmlformats.org/presentationml/2006/main">
  <p:tag name="KSO_WM_DIAGRAM_VIRTUALLY_FRAME" val="{&quot;height&quot;:450.62430476239126,&quot;left&quot;:424.25583306273745,&quot;top&quot;:41.91566929133851,&quot;width&quot;:293.93204095301064}"/>
</p:tagLst>
</file>

<file path=ppt/theme/theme1.xml><?xml version="1.0" encoding="utf-8"?>
<a:theme xmlns:a="http://schemas.openxmlformats.org/drawingml/2006/main" name="Office 主题​​">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4668</Words>
  <Application>WPS 演示</Application>
  <PresentationFormat/>
  <Paragraphs>358</Paragraphs>
  <Slides>11</Slides>
  <Notes>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11</vt:i4>
      </vt:variant>
    </vt:vector>
  </HeadingPairs>
  <TitlesOfParts>
    <vt:vector size="21" baseType="lpstr">
      <vt:lpstr>Arial</vt:lpstr>
      <vt:lpstr>宋体</vt:lpstr>
      <vt:lpstr>Wingdings</vt:lpstr>
      <vt:lpstr>Wingdings</vt:lpstr>
      <vt:lpstr>微软雅黑</vt:lpstr>
      <vt:lpstr>Calibri</vt:lpstr>
      <vt:lpstr>Times New Roman</vt:lpstr>
      <vt:lpstr>Arial</vt:lpstr>
      <vt:lpstr>Arial Unicode MS</vt:lpstr>
      <vt:lpstr>Office 主题​​</vt:lpstr>
      <vt:lpstr>PowerPoint 演示文稿</vt:lpstr>
      <vt:lpstr>PowerPoint 演示文稿</vt:lpstr>
      <vt:lpstr>PowerPoint 演示文稿</vt:lpstr>
      <vt:lpstr>PowerPoint 演示文稿</vt:lpstr>
      <vt:lpstr>PowerPoint 演示文稿</vt:lpstr>
      <vt:lpstr>一半剂量就可达到与亚叶酸相同甚至更好的疗效</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皮青子</cp:lastModifiedBy>
  <cp:revision>13</cp:revision>
  <dcterms:created xsi:type="dcterms:W3CDTF">2025-07-14T07:38:00Z</dcterms:created>
  <dcterms:modified xsi:type="dcterms:W3CDTF">2026-06-08T01:50:18Z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0711024DFE2A48FFAFF0D2E3BC6BE291_12</vt:lpwstr>
  </property>
  <property fmtid="{D5CDD505-2E9C-101B-9397-08002B2CF9AE}" pid="3" name="KSOProductBuildVer">
    <vt:lpwstr>2052-12.1.0.26381</vt:lpwstr>
  </property>
</Properties>
</file>