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heme/theme3.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ink/ink1.xml" ContentType="application/inkml+xml"/>
  <Override PartName="/ppt/ink/ink2.xml" ContentType="application/inkml+xml"/>
  <Override PartName="/ppt/ink/ink3.xml" ContentType="application/inkml+xml"/>
  <Override PartName="/ppt/ink/ink4.xml" ContentType="application/inkml+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 id="2147483653" r:id="rId6"/>
  </p:sldMasterIdLst>
  <p:notesMasterIdLst>
    <p:notesMasterId r:id="rId16"/>
  </p:notesMasterIdLst>
  <p:sldIdLst>
    <p:sldId id="256" r:id="rId7"/>
    <p:sldId id="16768087" r:id="rId8"/>
    <p:sldId id="16768085" r:id="rId9"/>
    <p:sldId id="16768086" r:id="rId10"/>
    <p:sldId id="16768082" r:id="rId11"/>
    <p:sldId id="16768084" r:id="rId12"/>
    <p:sldId id="16768079" r:id="rId13"/>
    <p:sldId id="16768076" r:id="rId14"/>
    <p:sldId id="16768065" r:id="rId15"/>
  </p:sldIdLst>
  <p:sldSz cx="12192000" cy="6858000"/>
  <p:notesSz cx="6742113" cy="9875838"/>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416" userDrawn="1">
          <p15:clr>
            <a:srgbClr val="A4A3A4"/>
          </p15:clr>
        </p15:guide>
        <p15:guide id="2" pos="7254" userDrawn="1">
          <p15:clr>
            <a:srgbClr val="A4A3A4"/>
          </p15:clr>
        </p15:guide>
        <p15:guide id="3" orient="horz" pos="649" userDrawn="1">
          <p15:clr>
            <a:srgbClr val="A4A3A4"/>
          </p15:clr>
        </p15:guide>
        <p15:guide id="4" orient="horz" pos="745" userDrawn="1">
          <p15:clr>
            <a:srgbClr val="A4A3A4"/>
          </p15:clr>
        </p15:guide>
        <p15:guide id="5" orient="horz" pos="3928" userDrawn="1">
          <p15:clr>
            <a:srgbClr val="A4A3A4"/>
          </p15:clr>
        </p15:guide>
        <p15:guide id="6" orient="horz" pos="387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249D3E-F0E6-DA1A-2DF8-E36AA7162A6B}" name="yue yuan" initials="yy" userId="9d8328b2fd69eaba" providerId="Windows Live"/>
  <p188:author id="{38417A7C-79B9-0FEB-A9DE-5B58EA7143C8}" name="Chenhua Guo 郭晨华" initials="CG" userId="S::chenhua.guo@sperogenix.com::094a308a-5a57-403e-8eb2-4f62dca427a2" providerId="AD"/>
  <p188:author id="{0F80E19C-8041-0C2E-8877-D75520815EFC}" name="Chi Hong 洪篪" initials="CH" userId="S::chi.hong@sperogenix.com::91135b39-e507-420d-b29c-ca0fb9157641" providerId="AD"/>
  <p188:author id="{3BC494A6-E33A-7008-8936-93B4ACFA1B94}" name="Ting Shen 沈婷" initials="TS" userId="S::ting.shen@sperogenix.com::3287678a-92e7-4f81-9dca-f80dde3f838b" providerId="AD"/>
  <p188:author id="{5D3ABECF-FA1A-94BF-418D-9486856896FE}" name="Jing Xiang 向靖" initials="JX" userId="S::jing.xiang@sperogenix.com::45bb3c3e-9cae-4046-97d1-ed0a67c6dbff" providerId="AD"/>
  <p188:author id="{755C45D1-041B-1800-E088-ED13D1542498}" name="bofu" initials="b" userId="bofu"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FFE5"/>
    <a:srgbClr val="F6FFF5"/>
    <a:srgbClr val="FEF3DE"/>
    <a:srgbClr val="4A752D"/>
    <a:srgbClr val="F3F9F0"/>
    <a:srgbClr val="FFFAF2"/>
    <a:srgbClr val="F7FBF5"/>
    <a:srgbClr val="FFD1D1"/>
    <a:srgbClr val="537C38"/>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浅色样式 1 - 强调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浅色样式 1 - 强调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4" autoAdjust="0"/>
    <p:restoredTop sz="95691" autoAdjust="0"/>
  </p:normalViewPr>
  <p:slideViewPr>
    <p:cSldViewPr snapToGrid="0" showGuides="1">
      <p:cViewPr varScale="1">
        <p:scale>
          <a:sx n="79" d="100"/>
          <a:sy n="79" d="100"/>
        </p:scale>
        <p:origin x="773" y="67"/>
      </p:cViewPr>
      <p:guideLst>
        <p:guide pos="416"/>
        <p:guide pos="7254"/>
        <p:guide orient="horz" pos="649"/>
        <p:guide orient="horz" pos="745"/>
        <p:guide orient="horz" pos="3928"/>
        <p:guide orient="horz" pos="3874"/>
      </p:guideLst>
    </p:cSldViewPr>
  </p:slideViewPr>
  <p:notesTextViewPr>
    <p:cViewPr>
      <p:scale>
        <a:sx n="1" d="1"/>
        <a:sy n="1" d="1"/>
      </p:scale>
      <p:origin x="0" y="0"/>
    </p:cViewPr>
  </p:notesTextViewPr>
  <p:sorterViewPr>
    <p:cViewPr>
      <p:scale>
        <a:sx n="150" d="100"/>
        <a:sy n="150" d="100"/>
      </p:scale>
      <p:origin x="0" y="-387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8/10/relationships/authors" Target="author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09T08:05:46"/>
    </inkml:context>
    <inkml:brush xml:id="br0">
      <inkml:brushProperty name="width" value="0.35" units="cm"/>
      <inkml:brushProperty name="height" value="0.35" units="cm"/>
      <inkml:brushProperty name="color" value="#FFFFFF"/>
    </inkml:brush>
  </inkml:definitions>
  <inkml:trace contextRef="#ctx0" brushRef="#br0">0 58 24575,'39'-2'0,"53"-9"0,-31 6 0,-49 5 0,0 0 0,0-1 0,1-1 0,-1 0 0,0 0 0,-1-2 0,1 0 0,17-7 0,-6-2-1365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09T08:05:46"/>
    </inkml:context>
    <inkml:brush xml:id="br0">
      <inkml:brushProperty name="width" value="0.35" units="cm"/>
      <inkml:brushProperty name="height" value="0.35" units="cm"/>
      <inkml:brushProperty name="color" value="#FFFFFF"/>
    </inkml:brush>
  </inkml:definitions>
  <inkml:trace contextRef="#ctx0" brushRef="#br0">2 0 24575,'-1'77'0,"3"81"0,-2-155 0,0-1 0,0 1 0,1 0 0,0 0 0,0-1 0,0 1 0,-1 0 0,2 0 0,-1-1 0,0 1 0,1-1 0,-1 0 0,1 1 0,0-1 0,3 4 0,1-2 0,1 1 0,0 0 0,0-1 0,7 4 0,-8-5 0,0-1 0,-1 1 0,0 0 0,1 1 0,-1 0 0,-1 0 0,1 0 0,-1 0 0,9 10 0,-9-7 0,-1 0 0,0 0 0,0 0 0,-1 0 0,1 1 0,-2-1 0,1 1 0,0 0 0,-2-1 0,1 10 0,4 28 0,6-21 13,-6-10 29,-5-14-92,0 1-1,-1-1 0,0 0 0,1 0 1,-1 0-1,0 0 0,1 1 0,0-1 1,-1 0-1,0 0 0,0 0 1,1-1-1,0 1 0,-1 0 0,0 0 1,1 0-1,-1-1 0,0 1 0,1 0 1,0 0-1,-1 0 0,1 0 1,-1-1-1,0 1 0,1-1 0,-1 1 1,1-2-1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09T08:05:46"/>
    </inkml:context>
    <inkml:brush xml:id="br0">
      <inkml:brushProperty name="width" value="0.1" units="cm"/>
      <inkml:brushProperty name="height" value="0.1" units="cm"/>
      <inkml:brushProperty name="color" value="#FFFFFF"/>
    </inkml:brush>
  </inkml:definitions>
  <inkml:trace contextRef="#ctx0" brushRef="#br0">0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09T08:05:46"/>
    </inkml:context>
    <inkml:brush xml:id="br0">
      <inkml:brushProperty name="width" value="0.1" units="cm"/>
      <inkml:brushProperty name="height" value="0.1" units="cm"/>
      <inkml:brushProperty name="color" value="#FFFFFF"/>
    </inkml:brush>
  </inkml:definitions>
  <inkml:trace contextRef="#ctx0" brushRef="#br0">0 1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21582" cy="495507"/>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18971" y="0"/>
            <a:ext cx="2921582" cy="495507"/>
          </a:xfrm>
          <a:prstGeom prst="rect">
            <a:avLst/>
          </a:prstGeom>
        </p:spPr>
        <p:txBody>
          <a:bodyPr vert="horz" lIns="91440" tIns="45720" rIns="91440" bIns="45720" rtlCol="0"/>
          <a:lstStyle>
            <a:lvl1pPr algn="r">
              <a:defRPr sz="1200"/>
            </a:lvl1pPr>
          </a:lstStyle>
          <a:p>
            <a:fld id="{75E6C469-366B-4327-BEB2-108E17F7971C}" type="datetimeFigureOut">
              <a:rPr lang="zh-CN" altLang="en-US" smtClean="0"/>
              <a:t>2026/6/8</a:t>
            </a:fld>
            <a:endParaRPr lang="zh-CN" altLang="en-US"/>
          </a:p>
        </p:txBody>
      </p:sp>
      <p:sp>
        <p:nvSpPr>
          <p:cNvPr id="4" name="幻灯片图像占位符 3"/>
          <p:cNvSpPr>
            <a:spLocks noGrp="1" noRot="1" noChangeAspect="1"/>
          </p:cNvSpPr>
          <p:nvPr>
            <p:ph type="sldImg" idx="2"/>
          </p:nvPr>
        </p:nvSpPr>
        <p:spPr>
          <a:xfrm>
            <a:off x="409575" y="1235075"/>
            <a:ext cx="5922963" cy="3332163"/>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74212" y="4752747"/>
            <a:ext cx="5393690" cy="3888611"/>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9380333"/>
            <a:ext cx="2921582" cy="495506"/>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18971" y="9380333"/>
            <a:ext cx="2921582" cy="495506"/>
          </a:xfrm>
          <a:prstGeom prst="rect">
            <a:avLst/>
          </a:prstGeom>
        </p:spPr>
        <p:txBody>
          <a:bodyPr vert="horz" lIns="91440" tIns="45720" rIns="91440" bIns="45720" rtlCol="0" anchor="b"/>
          <a:lstStyle>
            <a:lvl1pPr algn="r">
              <a:defRPr sz="1200"/>
            </a:lvl1pPr>
          </a:lstStyle>
          <a:p>
            <a:fld id="{751CD132-DA7B-43A6-829C-FF1926AF42EC}"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slideMaster" Target="../slideMasters/slideMaster1.xml"/><Relationship Id="rId4" Type="http://schemas.openxmlformats.org/officeDocument/2006/relationships/tags" Target="../tags/tag6.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用这个" userDrawn="1">
  <p:cSld name="用这个">
    <p:spTree>
      <p:nvGrpSpPr>
        <p:cNvPr id="1" name="Shape 36"/>
        <p:cNvGrpSpPr/>
        <p:nvPr/>
      </p:nvGrpSpPr>
      <p:grpSpPr>
        <a:xfrm>
          <a:off x="0" y="0"/>
          <a:ext cx="0" cy="0"/>
          <a:chOff x="0" y="0"/>
          <a:chExt cx="0" cy="0"/>
        </a:xfrm>
      </p:grpSpPr>
      <p:sp>
        <p:nvSpPr>
          <p:cNvPr id="38" name="Google Shape;38;p14"/>
          <p:cNvSpPr txBox="1">
            <a:spLocks noGrp="1"/>
          </p:cNvSpPr>
          <p:nvPr>
            <p:ph type="body" idx="2"/>
          </p:nvPr>
        </p:nvSpPr>
        <p:spPr>
          <a:xfrm>
            <a:off x="660400" y="505480"/>
            <a:ext cx="10858500" cy="523220"/>
          </a:xfrm>
          <a:prstGeom prst="rect">
            <a:avLst/>
          </a:prstGeom>
          <a:noFill/>
          <a:ln>
            <a:noFill/>
          </a:ln>
        </p:spPr>
        <p:txBody>
          <a:bodyPr spcFirstLastPara="1" wrap="square" lIns="91440" tIns="45720" rIns="91440" bIns="45720" anchor="b" anchorCtr="0">
            <a:spAutoFit/>
          </a:bodyPr>
          <a:lstStyle>
            <a:lvl1pPr marL="0" marR="0" lvl="0" indent="0" algn="l" rtl="0">
              <a:lnSpc>
                <a:spcPct val="100000"/>
              </a:lnSpc>
              <a:spcBef>
                <a:spcPts val="0"/>
              </a:spcBef>
              <a:spcAft>
                <a:spcPts val="0"/>
              </a:spcAft>
              <a:buClr>
                <a:srgbClr val="005096"/>
              </a:buClr>
              <a:buSzPts val="2800"/>
              <a:buFont typeface="Arial" panose="020B0604020202020204"/>
              <a:buNone/>
              <a:defRPr sz="2800" b="1" i="0" u="none" strike="noStrike" cap="none">
                <a:solidFill>
                  <a:schemeClr val="tx1"/>
                </a:solidFill>
                <a:latin typeface="Arial" panose="020B0604020202020204"/>
                <a:ea typeface="Arial" panose="020B0604020202020204"/>
                <a:cs typeface="Arial" panose="020B0604020202020204"/>
                <a:sym typeface="Arial" panose="020B0604020202020204"/>
              </a:defRPr>
            </a:lvl1pPr>
            <a:lvl2pPr marL="914400" marR="0" lvl="1" indent="-381000" algn="l" rtl="0">
              <a:lnSpc>
                <a:spcPct val="90000"/>
              </a:lnSpc>
              <a:spcBef>
                <a:spcPts val="50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dirty="0"/>
          </a:p>
        </p:txBody>
      </p:sp>
      <p:sp>
        <p:nvSpPr>
          <p:cNvPr id="3" name="文本占位符 2"/>
          <p:cNvSpPr>
            <a:spLocks noGrp="1"/>
          </p:cNvSpPr>
          <p:nvPr>
            <p:ph type="body" sz="quarter" idx="10"/>
          </p:nvPr>
        </p:nvSpPr>
        <p:spPr>
          <a:xfrm>
            <a:off x="660400" y="6235700"/>
            <a:ext cx="10858500" cy="431800"/>
          </a:xfrm>
          <a:prstGeom prst="rect">
            <a:avLst/>
          </a:prstGeom>
        </p:spPr>
        <p:txBody>
          <a:bodyPr/>
          <a:lstStyle>
            <a:lvl1pPr marL="228600" indent="-228600">
              <a:buClr>
                <a:schemeClr val="bg1">
                  <a:lumMod val="50000"/>
                </a:schemeClr>
              </a:buClr>
              <a:buFont typeface="+mj-lt"/>
              <a:buAutoNum type="arabicPeriod"/>
              <a:defRPr sz="800">
                <a:solidFill>
                  <a:schemeClr val="bg1">
                    <a:lumMod val="50000"/>
                  </a:schemeClr>
                </a:solidFill>
              </a:defRPr>
            </a:lvl1pPr>
          </a:lstStyle>
          <a:p>
            <a:pPr lvl="0"/>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527381" y="260649"/>
            <a:ext cx="11233248" cy="873367"/>
          </a:xfrm>
        </p:spPr>
        <p:txBody>
          <a:bodyPr>
            <a:normAutofit/>
          </a:bodyPr>
          <a:lstStyle>
            <a:lvl1pPr>
              <a:defRPr sz="2935">
                <a:solidFill>
                  <a:srgbClr val="F99D06"/>
                </a:solidFill>
              </a:defRPr>
            </a:lvl1pPr>
          </a:lstStyle>
          <a:p>
            <a:r>
              <a:rPr lang="zh-CN" altLang="en-US" dirty="0"/>
              <a:t>单击此处编辑母版标题样式</a:t>
            </a:r>
          </a:p>
        </p:txBody>
      </p:sp>
      <p:sp>
        <p:nvSpPr>
          <p:cNvPr id="3" name="日期占位符 2"/>
          <p:cNvSpPr>
            <a:spLocks noGrp="1"/>
          </p:cNvSpPr>
          <p:nvPr>
            <p:ph type="dt" sz="half" idx="10"/>
          </p:nvPr>
        </p:nvSpPr>
        <p:spPr/>
        <p:txBody>
          <a:bodyPr/>
          <a:lstStyle/>
          <a:p>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标题+内容">
    <p:spTree>
      <p:nvGrpSpPr>
        <p:cNvPr id="1" name=""/>
        <p:cNvGrpSpPr/>
        <p:nvPr/>
      </p:nvGrpSpPr>
      <p:grpSpPr>
        <a:xfrm>
          <a:off x="0" y="0"/>
          <a:ext cx="0" cy="0"/>
          <a:chOff x="0" y="0"/>
          <a:chExt cx="0" cy="0"/>
        </a:xfrm>
      </p:grpSpPr>
      <p:sp>
        <p:nvSpPr>
          <p:cNvPr id="2" name="标题 1"/>
          <p:cNvSpPr>
            <a:spLocks noGrp="1"/>
          </p:cNvSpPr>
          <p:nvPr>
            <p:ph type="title"/>
          </p:nvPr>
        </p:nvSpPr>
        <p:spPr>
          <a:xfrm>
            <a:off x="527381" y="260649"/>
            <a:ext cx="11233248" cy="873367"/>
          </a:xfrm>
        </p:spPr>
        <p:txBody>
          <a:bodyPr>
            <a:normAutofit/>
          </a:bodyPr>
          <a:lstStyle>
            <a:lvl1pPr>
              <a:defRPr sz="2935">
                <a:solidFill>
                  <a:srgbClr val="F99D06"/>
                </a:solidFill>
              </a:defRPr>
            </a:lvl1pPr>
          </a:lstStyle>
          <a:p>
            <a:r>
              <a:rPr lang="zh-CN" altLang="en-US" dirty="0"/>
              <a:t>单击此处编辑母版标题样式</a:t>
            </a:r>
          </a:p>
        </p:txBody>
      </p:sp>
      <p:sp>
        <p:nvSpPr>
          <p:cNvPr id="4" name="内容占位符 3"/>
          <p:cNvSpPr>
            <a:spLocks noGrp="1"/>
          </p:cNvSpPr>
          <p:nvPr>
            <p:ph sz="quarter" idx="10"/>
          </p:nvPr>
        </p:nvSpPr>
        <p:spPr>
          <a:xfrm>
            <a:off x="431372" y="6212418"/>
            <a:ext cx="11329259" cy="576956"/>
          </a:xfrm>
        </p:spPr>
        <p:txBody>
          <a:bodyPr anchor="b">
            <a:normAutofit/>
          </a:bodyPr>
          <a:lstStyle>
            <a:lvl1pPr marL="0" indent="0" algn="l">
              <a:lnSpc>
                <a:spcPct val="100000"/>
              </a:lnSpc>
              <a:spcBef>
                <a:spcPts val="0"/>
              </a:spcBef>
              <a:buNone/>
              <a:defRPr sz="1065">
                <a:solidFill>
                  <a:schemeClr val="bg1">
                    <a:lumMod val="50000"/>
                  </a:schemeClr>
                </a:solidFill>
                <a:latin typeface="+mj-lt"/>
              </a:defRPr>
            </a:lvl1pPr>
          </a:lstStyle>
          <a:p>
            <a:pPr lvl="0"/>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封面">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40319" y="457200"/>
            <a:ext cx="393276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40319" y="2057401"/>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40319" y="457200"/>
            <a:ext cx="393276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40319" y="2057401"/>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2" y="365126"/>
            <a:ext cx="2628900" cy="581183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2" y="365126"/>
            <a:ext cx="7683500" cy="5811839"/>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
        <p:nvSpPr>
          <p:cNvPr id="23" name="内容占位符 22"/>
          <p:cNvSpPr>
            <a:spLocks noGrp="1"/>
          </p:cNvSpPr>
          <p:nvPr>
            <p:ph sz="quarter" idx="10" hasCustomPrompt="1"/>
          </p:nvPr>
        </p:nvSpPr>
        <p:spPr>
          <a:xfrm>
            <a:off x="2717279" y="6429012"/>
            <a:ext cx="6757444" cy="331616"/>
          </a:xfrm>
        </p:spPr>
        <p:txBody>
          <a:bodyPr anchor="ctr">
            <a:noAutofit/>
          </a:bodyPr>
          <a:lstStyle>
            <a:lvl1pPr marL="0" indent="0" algn="l">
              <a:buNone/>
              <a:defRPr sz="1000">
                <a:latin typeface="微软雅黑" panose="020B0503020204020204" pitchFamily="34" charset="-122"/>
                <a:ea typeface="微软雅黑" panose="020B0503020204020204" pitchFamily="34" charset="-122"/>
              </a:defRPr>
            </a:lvl1pPr>
          </a:lstStyle>
          <a:p>
            <a:pPr lvl="0"/>
            <a:r>
              <a:rPr lang="zh-CN" altLang="en-US" dirty="0"/>
              <a:t>编辑母版文本样式</a:t>
            </a:r>
          </a:p>
        </p:txBody>
      </p:sp>
      <p:sp>
        <p:nvSpPr>
          <p:cNvPr id="25" name="内容占位符 24"/>
          <p:cNvSpPr>
            <a:spLocks noGrp="1"/>
          </p:cNvSpPr>
          <p:nvPr>
            <p:ph sz="quarter" idx="11" hasCustomPrompt="1"/>
          </p:nvPr>
        </p:nvSpPr>
        <p:spPr>
          <a:xfrm>
            <a:off x="480485" y="296863"/>
            <a:ext cx="11489267" cy="952500"/>
          </a:xfrm>
        </p:spPr>
        <p:txBody>
          <a:bodyPr anchor="ctr">
            <a:normAutofit/>
          </a:bodyPr>
          <a:lstStyle>
            <a:lvl1pPr marL="0" indent="0">
              <a:buNone/>
              <a:defRPr sz="2800" b="1">
                <a:solidFill>
                  <a:srgbClr val="008E78"/>
                </a:solidFill>
                <a:latin typeface="微软雅黑" panose="020B0503020204020204" pitchFamily="34" charset="-122"/>
                <a:ea typeface="微软雅黑" panose="020B0503020204020204" pitchFamily="34" charset="-122"/>
              </a:defRPr>
            </a:lvl1pPr>
          </a:lstStyle>
          <a:p>
            <a:pPr lvl="0"/>
            <a:r>
              <a:rPr lang="zh-CN" altLang="en-US" dirty="0"/>
              <a:t>编辑母版文本样式</a:t>
            </a:r>
          </a:p>
        </p:txBody>
      </p:sp>
      <p:sp>
        <p:nvSpPr>
          <p:cNvPr id="27" name="内容占位符 26"/>
          <p:cNvSpPr>
            <a:spLocks noGrp="1"/>
          </p:cNvSpPr>
          <p:nvPr>
            <p:ph sz="quarter" idx="12" hasCustomPrompt="1"/>
          </p:nvPr>
        </p:nvSpPr>
        <p:spPr>
          <a:xfrm>
            <a:off x="480485" y="1519239"/>
            <a:ext cx="11489267" cy="4546600"/>
          </a:xfrm>
        </p:spPr>
        <p:txBody>
          <a:bodyPr/>
          <a:lstStyle>
            <a:lvl1pPr>
              <a:defRPr sz="1600">
                <a:latin typeface="微软雅黑" panose="020B0503020204020204" pitchFamily="34" charset="-122"/>
                <a:ea typeface="微软雅黑" panose="020B0503020204020204" pitchFamily="34" charset="-122"/>
              </a:defRPr>
            </a:lvl1pPr>
            <a:lvl2pPr>
              <a:defRPr sz="1400">
                <a:latin typeface="微软雅黑" panose="020B0503020204020204" pitchFamily="34" charset="-122"/>
                <a:ea typeface="微软雅黑" panose="020B0503020204020204" pitchFamily="34" charset="-122"/>
              </a:defRPr>
            </a:lvl2pPr>
            <a:lvl3pPr>
              <a:defRPr sz="1200">
                <a:latin typeface="微软雅黑" panose="020B0503020204020204" pitchFamily="34" charset="-122"/>
                <a:ea typeface="微软雅黑" panose="020B0503020204020204" pitchFamily="34" charset="-122"/>
              </a:defRPr>
            </a:lvl3pPr>
          </a:lstStyle>
          <a:p>
            <a:pPr lvl="0"/>
            <a:r>
              <a:rPr lang="zh-CN" altLang="en-US" dirty="0"/>
              <a:t>编辑母版文本样式</a:t>
            </a:r>
          </a:p>
          <a:p>
            <a:pPr lvl="1"/>
            <a:r>
              <a:rPr lang="zh-CN" altLang="en-US" dirty="0"/>
              <a:t>第二级</a:t>
            </a:r>
          </a:p>
          <a:p>
            <a:pPr lvl="2"/>
            <a:r>
              <a:rPr lang="zh-CN" altLang="en-US" dirty="0"/>
              <a:t>第三级</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96000" y="392965"/>
            <a:ext cx="10800000" cy="705600"/>
          </a:xfrm>
        </p:spPr>
        <p:txBody>
          <a:bodyPr wrap="square">
            <a:normAutofit/>
          </a:bodyPr>
          <a:lstStyle>
            <a:lvl1pPr algn="ctr">
              <a:defRPr sz="3200">
                <a:solidFill>
                  <a:schemeClr val="tx1">
                    <a:lumMod val="85000"/>
                    <a:lumOff val="15000"/>
                  </a:schemeClr>
                </a:solidFill>
              </a:defRPr>
            </a:lvl1pPr>
          </a:lstStyle>
          <a:p>
            <a:r>
              <a:rPr lang="zh-CN" altLang="en-US"/>
              <a:t>单击此处编辑母版标题样式</a:t>
            </a:r>
          </a:p>
        </p:txBody>
      </p:sp>
      <p:sp>
        <p:nvSpPr>
          <p:cNvPr id="3" name="日期占位符 2"/>
          <p:cNvSpPr>
            <a:spLocks noGrp="1"/>
          </p:cNvSpPr>
          <p:nvPr>
            <p:ph type="dt" sz="half" idx="10"/>
            <p:custDataLst>
              <p:tags r:id="rId2"/>
            </p:custDataLst>
          </p:nvPr>
        </p:nvSpPr>
        <p:spPr>
          <a:xfrm>
            <a:off x="612000" y="6314400"/>
            <a:ext cx="2700000" cy="316800"/>
          </a:xfrm>
        </p:spPr>
        <p:txBody>
          <a:bodyPr wrap="square">
            <a:normAutofit/>
          </a:bodyPr>
          <a:lstStyle/>
          <a:p>
            <a:fld id="{760FBDFE-C587-4B4C-A407-44438C67B59E}" type="datetimeFigureOut">
              <a:rPr lang="zh-CN" altLang="en-US" smtClean="0"/>
              <a:t>2026/6/8</a:t>
            </a:fld>
            <a:endParaRPr lang="zh-CN" altLang="en-US"/>
          </a:p>
        </p:txBody>
      </p:sp>
      <p:sp>
        <p:nvSpPr>
          <p:cNvPr id="4" name="页脚占位符 3"/>
          <p:cNvSpPr>
            <a:spLocks noGrp="1"/>
          </p:cNvSpPr>
          <p:nvPr>
            <p:ph type="ftr" sz="quarter" idx="11"/>
            <p:custDataLst>
              <p:tags r:id="rId3"/>
            </p:custDataLst>
          </p:nvPr>
        </p:nvSpPr>
        <p:spPr>
          <a:xfrm>
            <a:off x="4116000" y="6314400"/>
            <a:ext cx="3960000" cy="316800"/>
          </a:xfrm>
        </p:spPr>
        <p:txBody>
          <a:bodyPr/>
          <a:lstStyle/>
          <a:p>
            <a:endParaRPr lang="zh-CN" altLang="en-US" dirty="0"/>
          </a:p>
        </p:txBody>
      </p:sp>
      <p:sp>
        <p:nvSpPr>
          <p:cNvPr id="5" name="灯片编号占位符 4"/>
          <p:cNvSpPr>
            <a:spLocks noGrp="1"/>
          </p:cNvSpPr>
          <p:nvPr>
            <p:ph type="sldNum" sz="quarter" idx="12"/>
            <p:custDataLst>
              <p:tags r:id="rId4"/>
            </p:custDataLst>
          </p:nvPr>
        </p:nvSpPr>
        <p:spPr>
          <a:xfrm>
            <a:off x="8877600" y="6314400"/>
            <a:ext cx="2700000" cy="316800"/>
          </a:xfrm>
        </p:spPr>
        <p:txBody>
          <a:bodyPr wrap="square">
            <a:normAutofit/>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Cover Slide">
    <p:spTree>
      <p:nvGrpSpPr>
        <p:cNvPr id="1" name=""/>
        <p:cNvGrpSpPr/>
        <p:nvPr/>
      </p:nvGrpSpPr>
      <p:grpSpPr>
        <a:xfrm>
          <a:off x="0" y="0"/>
          <a:ext cx="0" cy="0"/>
          <a:chOff x="0" y="0"/>
          <a:chExt cx="0" cy="0"/>
        </a:xfrm>
      </p:grpSpPr>
      <p:pic>
        <p:nvPicPr>
          <p:cNvPr id="9" name="Graphic 8"/>
          <p:cNvPicPr>
            <a:picLocks noChangeAspect="1"/>
          </p:cNvPicPr>
          <p:nvPr userDrawn="1"/>
        </p:nvPicPr>
        <p:blipFill rotWithShape="1">
          <a:blip>
            <a:extLst>
              <a:ext uri="{96DAC541-7B7A-43D3-8B79-37D633B846F1}">
                <asvg:svgBlip xmlns:asvg="http://schemas.microsoft.com/office/drawing/2016/SVG/main" r:embed="rId2"/>
              </a:ext>
            </a:extLst>
          </a:blip>
          <a:srcRect l="13057" t="6087" r="18219" b="20435"/>
          <a:stretch>
            <a:fillRect/>
          </a:stretch>
        </p:blipFill>
        <p:spPr>
          <a:xfrm>
            <a:off x="7032171" y="3681072"/>
            <a:ext cx="5159829" cy="3186398"/>
          </a:xfrm>
          <a:prstGeom prst="rect">
            <a:avLst/>
          </a:prstGeom>
        </p:spPr>
      </p:pic>
      <p:pic>
        <p:nvPicPr>
          <p:cNvPr id="5" name="图片 4"/>
          <p:cNvPicPr>
            <a:picLocks noChangeAspect="1"/>
          </p:cNvPicPr>
          <p:nvPr userDrawn="1"/>
        </p:nvPicPr>
        <p:blipFill>
          <a:blip r:embed="rId3"/>
          <a:stretch>
            <a:fillRect/>
          </a:stretch>
        </p:blipFill>
        <p:spPr>
          <a:xfrm>
            <a:off x="591758" y="459246"/>
            <a:ext cx="1115923" cy="684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normAutofit/>
          </a:bodyPr>
          <a:lstStyle>
            <a:lvl1pPr algn="ctr">
              <a:defRPr sz="4000"/>
            </a:lvl1pPr>
          </a:lstStyle>
          <a:p>
            <a:r>
              <a:rPr lang="zh-CN" altLang="en-US" dirty="0"/>
              <a:t>单击此处编辑母版标题样式</a:t>
            </a:r>
          </a:p>
        </p:txBody>
      </p:sp>
      <p:sp>
        <p:nvSpPr>
          <p:cNvPr id="3" name="副标题 2"/>
          <p:cNvSpPr>
            <a:spLocks noGrp="1"/>
          </p:cNvSpPr>
          <p:nvPr>
            <p:ph type="subTitle" idx="1"/>
          </p:nvPr>
        </p:nvSpPr>
        <p:spPr>
          <a:xfrm>
            <a:off x="1524000" y="3602037"/>
            <a:ext cx="9144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40"/>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56200" cy="4351339"/>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97600" y="1825625"/>
            <a:ext cx="5156200" cy="4351339"/>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40317"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40319"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40319" y="2505075"/>
            <a:ext cx="5158316"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71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A1A0E5B-225F-46E8-8A46-5EE5619767EF}"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image" Target="../media/image4.emf"/><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oleObject" Target="../embeddings/oleObject2.bin"/><Relationship Id="rId2" Type="http://schemas.openxmlformats.org/officeDocument/2006/relationships/slideLayout" Target="../slideLayouts/slideLayout6.xml"/><Relationship Id="rId16" Type="http://schemas.openxmlformats.org/officeDocument/2006/relationships/tags" Target="../tags/tag7.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theme" Target="../theme/theme2.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5"/>
        <p:cNvGrpSpPr/>
        <p:nvPr/>
      </p:nvGrpSpPr>
      <p:grpSpPr>
        <a:xfrm>
          <a:off x="0" y="0"/>
          <a:ext cx="0" cy="0"/>
          <a:chOff x="0" y="0"/>
          <a:chExt cx="0" cy="0"/>
        </a:xfrm>
      </p:grpSpPr>
      <p:graphicFrame>
        <p:nvGraphicFramePr>
          <p:cNvPr id="2" name="think-cell data - do not delete" hidden="1"/>
          <p:cNvGraphicFramePr>
            <a:graphicFrameLocks noChangeAspect="1"/>
          </p:cNvGraphicFramePr>
          <p:nvPr userDrawn="1">
            <p:custDataLst>
              <p:tags r:id="rId6"/>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幻灯片" r:id="rId7" imgW="5715" imgH="5715" progId="TCLayout.ActiveDocument.1">
                  <p:embed/>
                </p:oleObj>
              </mc:Choice>
              <mc:Fallback>
                <p:oleObj name="think-cell 幻灯片" r:id="rId7" imgW="5715" imgH="5715" progId="TCLayout.ActiveDocument.1">
                  <p:embed/>
                  <p:pic>
                    <p:nvPicPr>
                      <p:cNvPr id="0" name="think-cell data - do not delete" hidden="1"/>
                      <p:cNvPicPr/>
                      <p:nvPr/>
                    </p:nvPicPr>
                    <p:blipFill>
                      <a:blip r:embed="rId8"/>
                      <a:stretch>
                        <a:fillRect/>
                      </a:stretch>
                    </p:blipFill>
                    <p:spPr>
                      <a:xfrm>
                        <a:off x="1588" y="1588"/>
                        <a:ext cx="1588" cy="1588"/>
                      </a:xfrm>
                      <a:prstGeom prst="rect">
                        <a:avLst/>
                      </a:prstGeom>
                    </p:spPr>
                  </p:pic>
                </p:oleObj>
              </mc:Fallback>
            </mc:AlternateContent>
          </a:graphicData>
        </a:graphic>
      </p:graphicFrame>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对象 6" hidden="1"/>
          <p:cNvGraphicFramePr>
            <a:graphicFrameLocks noChangeAspect="1"/>
          </p:cNvGraphicFramePr>
          <p:nvPr userDrawn="1">
            <p:custDataLst>
              <p:tags r:id="rId16"/>
            </p:custDataLst>
          </p:nvPr>
        </p:nvGraphicFramePr>
        <p:xfrm>
          <a:off x="2118" y="2118"/>
          <a:ext cx="2117" cy="2117"/>
        </p:xfrm>
        <a:graphic>
          <a:graphicData uri="http://schemas.openxmlformats.org/presentationml/2006/ole">
            <mc:AlternateContent xmlns:mc="http://schemas.openxmlformats.org/markup-compatibility/2006">
              <mc:Choice xmlns:v="urn:schemas-microsoft-com:vml" Requires="v">
                <p:oleObj name="think-cell 幻灯片" r:id="rId17" imgW="5080" imgH="5080" progId="TCLayout.ActiveDocument.1">
                  <p:embed/>
                </p:oleObj>
              </mc:Choice>
              <mc:Fallback>
                <p:oleObj name="think-cell 幻灯片" r:id="rId17" imgW="5080" imgH="5080" progId="TCLayout.ActiveDocument.1">
                  <p:embed/>
                  <p:pic>
                    <p:nvPicPr>
                      <p:cNvPr id="0" name="对象 6" hidden="1"/>
                      <p:cNvPicPr/>
                      <p:nvPr/>
                    </p:nvPicPr>
                    <p:blipFill>
                      <a:blip r:embed="rId18"/>
                      <a:stretch>
                        <a:fillRect/>
                      </a:stretch>
                    </p:blipFill>
                    <p:spPr>
                      <a:xfrm>
                        <a:off x="2118" y="2118"/>
                        <a:ext cx="2117" cy="2117"/>
                      </a:xfrm>
                      <a:prstGeom prst="rect">
                        <a:avLst/>
                      </a:prstGeom>
                    </p:spPr>
                  </p:pic>
                </p:oleObj>
              </mc:Fallback>
            </mc:AlternateContent>
          </a:graphicData>
        </a:graphic>
      </p:graphicFrame>
      <p:sp>
        <p:nvSpPr>
          <p:cNvPr id="3" name="标题占位符 1"/>
          <p:cNvSpPr>
            <a:spLocks noGrp="1"/>
          </p:cNvSpPr>
          <p:nvPr>
            <p:ph type="title"/>
          </p:nvPr>
        </p:nvSpPr>
        <p:spPr>
          <a:xfrm>
            <a:off x="838200" y="365126"/>
            <a:ext cx="10515600" cy="873367"/>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4" name="文本占位符 3"/>
          <p:cNvSpPr>
            <a:spLocks noGrp="1"/>
          </p:cNvSpPr>
          <p:nvPr>
            <p:ph type="body" idx="1"/>
          </p:nvPr>
        </p:nvSpPr>
        <p:spPr>
          <a:xfrm>
            <a:off x="838200" y="1238492"/>
            <a:ext cx="10515600" cy="4938473"/>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5" name="日期占位符 4"/>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zh-CN" altLang="en-US"/>
          </a:p>
        </p:txBody>
      </p:sp>
      <p:sp>
        <p:nvSpPr>
          <p:cNvPr id="6" name="页脚占位符 5"/>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8" name="灯片编号占位符 7"/>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1A0E5B-225F-46E8-8A46-5EE5619767EF}"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 id="2147483666" r:id="rId13"/>
    <p:sldLayoutId id="2147483667" r:id="rId14"/>
  </p:sldLayoutIdLst>
  <p:hf sldNum="0" hdr="0" ftr="0" dt="0"/>
  <p:txStyles>
    <p:titleStyle>
      <a:lvl1pPr algn="l" defTabSz="914400" rtl="0" eaLnBrk="1" latinLnBrk="0" hangingPunct="1">
        <a:lnSpc>
          <a:spcPct val="90000"/>
        </a:lnSpc>
        <a:spcBef>
          <a:spcPct val="0"/>
        </a:spcBef>
        <a:buNone/>
        <a:defRPr sz="2400" b="1" kern="1200">
          <a:solidFill>
            <a:srgbClr val="F99D0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slideLayout" Target="../slideLayouts/slideLayout1.xml"/><Relationship Id="rId1" Type="http://schemas.openxmlformats.org/officeDocument/2006/relationships/tags" Target="../tags/tag9.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svg"/></Relationships>
</file>

<file path=ppt/slides/_rels/slide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tags" Target="../tags/tag12.xml"/><Relationship Id="rId7" Type="http://schemas.openxmlformats.org/officeDocument/2006/relationships/image" Target="../media/image14.png"/><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slideLayout" Target="../slideLayouts/slideLayout1.xml"/><Relationship Id="rId9" Type="http://schemas.openxmlformats.org/officeDocument/2006/relationships/image" Target="../media/image16.png"/></Relationships>
</file>

<file path=ppt/slides/_rels/slide8.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customXml" Target="../ink/ink1.xml"/><Relationship Id="rId7" Type="http://schemas.openxmlformats.org/officeDocument/2006/relationships/customXml" Target="../ink/ink3.xml"/><Relationship Id="rId2"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19.png"/><Relationship Id="rId5" Type="http://schemas.openxmlformats.org/officeDocument/2006/relationships/customXml" Target="../ink/ink2.xml"/><Relationship Id="rId10" Type="http://schemas.openxmlformats.org/officeDocument/2006/relationships/image" Target="../media/image18.png"/><Relationship Id="rId4" Type="http://schemas.openxmlformats.org/officeDocument/2006/relationships/image" Target="../media/image24.png"/><Relationship Id="rId9" Type="http://schemas.openxmlformats.org/officeDocument/2006/relationships/customXml" Target="../ink/ink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052409" y="1537378"/>
            <a:ext cx="8087179" cy="769441"/>
          </a:xfrm>
          <a:prstGeom prst="rect">
            <a:avLst/>
          </a:prstGeom>
          <a:noFill/>
        </p:spPr>
        <p:txBody>
          <a:bodyPr wrap="square" rtlCol="0">
            <a:spAutoFit/>
          </a:bodyPr>
          <a:lstStyle/>
          <a:p>
            <a:pPr algn="ctr"/>
            <a:r>
              <a:rPr lang="zh-CN" altLang="en-US" sz="4400" b="1" dirty="0">
                <a:latin typeface="+mn-lt"/>
                <a:ea typeface="+mn-ea"/>
                <a:cs typeface="+mn-ea"/>
                <a:sym typeface="+mn-lt"/>
              </a:rPr>
              <a:t>伐莫洛龙口服混悬液 </a:t>
            </a:r>
            <a:r>
              <a:rPr lang="en-US" altLang="zh-CN" sz="4000" b="1" dirty="0">
                <a:latin typeface="+mn-lt"/>
                <a:ea typeface="+mn-ea"/>
                <a:cs typeface="+mn-ea"/>
                <a:sym typeface="+mn-lt"/>
              </a:rPr>
              <a:t>(</a:t>
            </a:r>
            <a:r>
              <a:rPr lang="zh-CN" altLang="en-US" sz="4000" b="1" dirty="0">
                <a:latin typeface="+mn-lt"/>
                <a:ea typeface="+mn-ea"/>
                <a:cs typeface="+mn-ea"/>
                <a:sym typeface="+mn-lt"/>
              </a:rPr>
              <a:t>安迦利</a:t>
            </a:r>
            <a:r>
              <a:rPr lang="en-US" altLang="zh-CN" sz="4000" b="1" baseline="30000" dirty="0">
                <a:latin typeface="+mn-lt"/>
                <a:ea typeface="+mn-ea"/>
                <a:cs typeface="+mn-ea"/>
                <a:sym typeface="+mn-lt"/>
              </a:rPr>
              <a:t>®</a:t>
            </a:r>
            <a:r>
              <a:rPr lang="en-US" altLang="zh-CN" sz="4000" b="1" dirty="0">
                <a:latin typeface="+mn-lt"/>
                <a:ea typeface="+mn-ea"/>
                <a:cs typeface="+mn-ea"/>
                <a:sym typeface="+mn-lt"/>
              </a:rPr>
              <a:t>)</a:t>
            </a:r>
            <a:endParaRPr lang="zh-CN" altLang="en-US" sz="4400" b="1" dirty="0">
              <a:latin typeface="+mn-lt"/>
              <a:ea typeface="+mn-ea"/>
              <a:cs typeface="+mn-ea"/>
              <a:sym typeface="+mn-lt"/>
            </a:endParaRPr>
          </a:p>
        </p:txBody>
      </p:sp>
      <p:sp>
        <p:nvSpPr>
          <p:cNvPr id="4" name="文本框 3"/>
          <p:cNvSpPr txBox="1"/>
          <p:nvPr/>
        </p:nvSpPr>
        <p:spPr>
          <a:xfrm>
            <a:off x="1584165" y="2563358"/>
            <a:ext cx="9023668" cy="1223284"/>
          </a:xfrm>
          <a:prstGeom prst="rect">
            <a:avLst/>
          </a:prstGeom>
          <a:noFill/>
        </p:spPr>
        <p:txBody>
          <a:bodyPr wrap="square" rtlCol="0">
            <a:spAutoFit/>
          </a:bodyPr>
          <a:lstStyle/>
          <a:p>
            <a:pPr algn="ctr">
              <a:lnSpc>
                <a:spcPct val="120000"/>
              </a:lnSpc>
            </a:pPr>
            <a:r>
              <a:rPr lang="zh-CN" altLang="en-US" sz="3200" b="1" dirty="0">
                <a:latin typeface="+mn-ea"/>
                <a:cs typeface="+mn-ea"/>
                <a:sym typeface="+mn-lt"/>
              </a:rPr>
              <a:t>中国</a:t>
            </a:r>
            <a:r>
              <a:rPr lang="zh-CN" altLang="en-US" sz="3200" b="1" dirty="0">
                <a:solidFill>
                  <a:srgbClr val="C00000"/>
                </a:solidFill>
                <a:latin typeface="+mn-ea"/>
                <a:cs typeface="+mn-ea"/>
                <a:sym typeface="+mn-lt"/>
              </a:rPr>
              <a:t>首个且唯一</a:t>
            </a:r>
            <a:endParaRPr lang="en-US" altLang="zh-CN" sz="3200" b="1" dirty="0">
              <a:solidFill>
                <a:srgbClr val="C00000"/>
              </a:solidFill>
              <a:latin typeface="+mn-ea"/>
              <a:cs typeface="+mn-ea"/>
              <a:sym typeface="+mn-lt"/>
            </a:endParaRPr>
          </a:p>
          <a:p>
            <a:pPr algn="ctr">
              <a:lnSpc>
                <a:spcPct val="120000"/>
              </a:lnSpc>
            </a:pPr>
            <a:r>
              <a:rPr lang="zh-CN" altLang="en-US" sz="3200" b="1" dirty="0">
                <a:latin typeface="+mn-ea"/>
                <a:cs typeface="+mn-ea"/>
                <a:sym typeface="+mn-lt"/>
              </a:rPr>
              <a:t>获批治疗杜氏肌营养不良</a:t>
            </a:r>
            <a:r>
              <a:rPr lang="en-US" altLang="zh-CN" sz="3200" b="1" dirty="0">
                <a:latin typeface="+mn-ea"/>
                <a:cs typeface="+mn-ea"/>
                <a:sym typeface="+mn-lt"/>
              </a:rPr>
              <a:t>(DMD)</a:t>
            </a:r>
            <a:r>
              <a:rPr lang="zh-CN" altLang="en-US" sz="3200" b="1" dirty="0">
                <a:latin typeface="+mn-ea"/>
                <a:cs typeface="+mn-ea"/>
                <a:sym typeface="+mn-lt"/>
              </a:rPr>
              <a:t>的药物</a:t>
            </a:r>
            <a:endParaRPr lang="en-US" altLang="zh-CN" sz="3200" b="1" dirty="0">
              <a:latin typeface="+mn-ea"/>
              <a:cs typeface="+mn-ea"/>
              <a:sym typeface="+mn-lt"/>
            </a:endParaRPr>
          </a:p>
        </p:txBody>
      </p:sp>
      <p:sp>
        <p:nvSpPr>
          <p:cNvPr id="5" name="文本框 4"/>
          <p:cNvSpPr txBox="1"/>
          <p:nvPr/>
        </p:nvSpPr>
        <p:spPr>
          <a:xfrm>
            <a:off x="1584165" y="5320622"/>
            <a:ext cx="9023668" cy="497957"/>
          </a:xfrm>
          <a:prstGeom prst="rect">
            <a:avLst/>
          </a:prstGeom>
          <a:noFill/>
        </p:spPr>
        <p:txBody>
          <a:bodyPr wrap="square" rtlCol="0">
            <a:spAutoFit/>
          </a:bodyPr>
          <a:lstStyle/>
          <a:p>
            <a:pPr algn="ctr">
              <a:lnSpc>
                <a:spcPct val="120000"/>
              </a:lnSpc>
            </a:pPr>
            <a:r>
              <a:rPr lang="zh-CN" altLang="en-US" sz="2400" b="1" dirty="0">
                <a:latin typeface="+mj-ea"/>
                <a:ea typeface="+mj-ea"/>
                <a:cs typeface="+mn-ea"/>
                <a:sym typeface="+mn-lt"/>
              </a:rPr>
              <a:t>申报企业：曙方</a:t>
            </a:r>
            <a:r>
              <a:rPr lang="en-US" altLang="zh-CN" sz="2400" b="1" dirty="0">
                <a:latin typeface="+mj-ea"/>
                <a:ea typeface="+mj-ea"/>
                <a:cs typeface="+mn-ea"/>
                <a:sym typeface="+mn-lt"/>
              </a:rPr>
              <a:t>(</a:t>
            </a:r>
            <a:r>
              <a:rPr lang="zh-CN" altLang="en-US" sz="2400" b="1" dirty="0">
                <a:latin typeface="+mj-ea"/>
                <a:ea typeface="+mj-ea"/>
                <a:cs typeface="+mn-ea"/>
                <a:sym typeface="+mn-lt"/>
              </a:rPr>
              <a:t>上海</a:t>
            </a:r>
            <a:r>
              <a:rPr lang="en-US" altLang="zh-CN" sz="2400" b="1" dirty="0">
                <a:latin typeface="+mj-ea"/>
                <a:ea typeface="+mj-ea"/>
                <a:cs typeface="+mn-ea"/>
                <a:sym typeface="+mn-lt"/>
              </a:rPr>
              <a:t>)</a:t>
            </a:r>
            <a:r>
              <a:rPr lang="zh-CN" altLang="en-US" sz="2400" b="1" dirty="0">
                <a:latin typeface="+mj-ea"/>
                <a:ea typeface="+mj-ea"/>
                <a:cs typeface="+mn-ea"/>
                <a:sym typeface="+mn-lt"/>
              </a:rPr>
              <a:t>医药科技有限公司</a:t>
            </a:r>
            <a:endParaRPr lang="en-US" altLang="zh-CN" sz="2400" b="1" dirty="0">
              <a:latin typeface="+mj-ea"/>
              <a:ea typeface="+mj-ea"/>
              <a:cs typeface="+mn-ea"/>
              <a:sym typeface="+mn-lt"/>
            </a:endParaRPr>
          </a:p>
        </p:txBody>
      </p:sp>
      <p:pic>
        <p:nvPicPr>
          <p:cNvPr id="7" name="图形 6"/>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607832" y="580917"/>
            <a:ext cx="1187869" cy="426414"/>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矩形: 圆角 30"/>
          <p:cNvSpPr/>
          <p:nvPr/>
        </p:nvSpPr>
        <p:spPr>
          <a:xfrm flipH="1">
            <a:off x="784177" y="1040382"/>
            <a:ext cx="10623641" cy="4786008"/>
          </a:xfrm>
          <a:prstGeom prst="roundRect">
            <a:avLst>
              <a:gd name="adj" fmla="val 11647"/>
            </a:avLst>
          </a:prstGeom>
          <a:solidFill>
            <a:srgbClr val="E9FFE5">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mn-ea"/>
              <a:cs typeface="+mn-cs"/>
            </a:endParaRPr>
          </a:p>
        </p:txBody>
      </p:sp>
      <p:grpSp>
        <p:nvGrpSpPr>
          <p:cNvPr id="2" name="组合 1"/>
          <p:cNvGrpSpPr/>
          <p:nvPr/>
        </p:nvGrpSpPr>
        <p:grpSpPr>
          <a:xfrm>
            <a:off x="1999554" y="2867943"/>
            <a:ext cx="1709927" cy="514370"/>
            <a:chOff x="7974334" y="-2263"/>
            <a:chExt cx="1709927" cy="514370"/>
          </a:xfrm>
        </p:grpSpPr>
        <p:sp>
          <p:nvSpPr>
            <p:cNvPr id="3" name="矩形: 对角圆角 2"/>
            <p:cNvSpPr/>
            <p:nvPr/>
          </p:nvSpPr>
          <p:spPr>
            <a:xfrm>
              <a:off x="7974334" y="-2263"/>
              <a:ext cx="1568918" cy="514369"/>
            </a:xfrm>
            <a:prstGeom prst="round2Diag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latin typeface="+mn-ea"/>
              </a:endParaRPr>
            </a:p>
          </p:txBody>
        </p:sp>
        <p:sp>
          <p:nvSpPr>
            <p:cNvPr id="4" name="矩形: 对角圆角 3"/>
            <p:cNvSpPr/>
            <p:nvPr/>
          </p:nvSpPr>
          <p:spPr>
            <a:xfrm>
              <a:off x="8046341" y="-2262"/>
              <a:ext cx="1568918" cy="514369"/>
            </a:xfrm>
            <a:prstGeom prst="round2Diag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latin typeface="+mn-ea"/>
              </a:endParaRPr>
            </a:p>
          </p:txBody>
        </p:sp>
        <p:sp>
          <p:nvSpPr>
            <p:cNvPr id="5" name="矩形: 对角圆角 4"/>
            <p:cNvSpPr/>
            <p:nvPr/>
          </p:nvSpPr>
          <p:spPr>
            <a:xfrm>
              <a:off x="8115343" y="-2262"/>
              <a:ext cx="1568918" cy="514369"/>
            </a:xfrm>
            <a:prstGeom prst="round2Diag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mn-ea"/>
                </a:rPr>
                <a:t>基本信息</a:t>
              </a:r>
            </a:p>
          </p:txBody>
        </p:sp>
      </p:grpSp>
      <p:sp>
        <p:nvSpPr>
          <p:cNvPr id="9" name="文本框 8"/>
          <p:cNvSpPr txBox="1"/>
          <p:nvPr/>
        </p:nvSpPr>
        <p:spPr>
          <a:xfrm>
            <a:off x="0" y="1458154"/>
            <a:ext cx="12192000" cy="769441"/>
          </a:xfrm>
          <a:prstGeom prst="rect">
            <a:avLst/>
          </a:prstGeom>
          <a:noFill/>
        </p:spPr>
        <p:txBody>
          <a:bodyPr wrap="square">
            <a:spAutoFit/>
          </a:bodyPr>
          <a:lstStyle/>
          <a:p>
            <a:pPr algn="ctr"/>
            <a:r>
              <a:rPr kumimoji="0" lang="zh-CN" altLang="en-US" sz="4400" b="1" i="0" u="none" strike="noStrike" kern="1200" cap="none" spc="0" normalizeH="0" baseline="0" noProof="0" dirty="0">
                <a:ln>
                  <a:noFill/>
                </a:ln>
                <a:solidFill>
                  <a:prstClr val="black"/>
                </a:solidFill>
                <a:effectLst/>
                <a:uLnTx/>
                <a:uFillTx/>
                <a:latin typeface="+mn-ea"/>
                <a:cs typeface="+mn-ea"/>
                <a:sym typeface="+mn-lt"/>
              </a:rPr>
              <a:t>目 录</a:t>
            </a:r>
            <a:endParaRPr lang="zh-CN" altLang="en-US" dirty="0">
              <a:latin typeface="+mn-ea"/>
            </a:endParaRPr>
          </a:p>
        </p:txBody>
      </p:sp>
      <p:grpSp>
        <p:nvGrpSpPr>
          <p:cNvPr id="10" name="组合 9"/>
          <p:cNvGrpSpPr/>
          <p:nvPr/>
        </p:nvGrpSpPr>
        <p:grpSpPr>
          <a:xfrm>
            <a:off x="5219409" y="2867943"/>
            <a:ext cx="1709927" cy="514370"/>
            <a:chOff x="7974334" y="-2263"/>
            <a:chExt cx="1709927" cy="514370"/>
          </a:xfrm>
        </p:grpSpPr>
        <p:sp>
          <p:nvSpPr>
            <p:cNvPr id="11" name="矩形: 对角圆角 10"/>
            <p:cNvSpPr/>
            <p:nvPr/>
          </p:nvSpPr>
          <p:spPr>
            <a:xfrm>
              <a:off x="7974334" y="-2263"/>
              <a:ext cx="1568918" cy="514369"/>
            </a:xfrm>
            <a:prstGeom prst="round2DiagRect">
              <a:avLst/>
            </a:prstGeom>
            <a:solidFill>
              <a:srgbClr val="4A752D">
                <a:lumMod val="20000"/>
                <a:lumOff val="8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mn-ea"/>
                <a:cs typeface="+mn-cs"/>
              </a:endParaRPr>
            </a:p>
          </p:txBody>
        </p:sp>
        <p:sp>
          <p:nvSpPr>
            <p:cNvPr id="12" name="矩形: 对角圆角 11"/>
            <p:cNvSpPr/>
            <p:nvPr/>
          </p:nvSpPr>
          <p:spPr>
            <a:xfrm>
              <a:off x="8046341" y="-2262"/>
              <a:ext cx="1568918" cy="514369"/>
            </a:xfrm>
            <a:prstGeom prst="round2DiagRect">
              <a:avLst/>
            </a:prstGeom>
            <a:solidFill>
              <a:srgbClr val="4A752D">
                <a:lumMod val="60000"/>
                <a:lumOff val="4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mn-ea"/>
                <a:cs typeface="+mn-cs"/>
              </a:endParaRPr>
            </a:p>
          </p:txBody>
        </p:sp>
        <p:sp>
          <p:nvSpPr>
            <p:cNvPr id="13" name="矩形: 对角圆角 12"/>
            <p:cNvSpPr/>
            <p:nvPr/>
          </p:nvSpPr>
          <p:spPr>
            <a:xfrm>
              <a:off x="8115343" y="-2262"/>
              <a:ext cx="1568918" cy="514369"/>
            </a:xfrm>
            <a:prstGeom prst="round2DiagRect">
              <a:avLst/>
            </a:prstGeom>
            <a:solidFill>
              <a:srgbClr val="4A752D"/>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0" cap="none" spc="0" normalizeH="0" baseline="0" noProof="0" dirty="0">
                  <a:ln>
                    <a:noFill/>
                  </a:ln>
                  <a:solidFill>
                    <a:srgbClr val="FFFFFF"/>
                  </a:solidFill>
                  <a:effectLst/>
                  <a:uLnTx/>
                  <a:uFillTx/>
                  <a:latin typeface="+mn-ea"/>
                  <a:cs typeface="+mn-cs"/>
                </a:rPr>
                <a:t>安全性</a:t>
              </a:r>
              <a:endParaRPr kumimoji="0" lang="en-US" altLang="zh-CN" sz="1800" b="1" i="0" u="none" strike="noStrike" kern="0" cap="none" spc="0" normalizeH="0" baseline="0" noProof="0" dirty="0">
                <a:ln>
                  <a:noFill/>
                </a:ln>
                <a:solidFill>
                  <a:srgbClr val="FFFFFF"/>
                </a:solidFill>
                <a:effectLst/>
                <a:uLnTx/>
                <a:uFillTx/>
                <a:latin typeface="+mn-ea"/>
                <a:cs typeface="+mn-cs"/>
              </a:endParaRPr>
            </a:p>
          </p:txBody>
        </p:sp>
      </p:grpSp>
      <p:sp>
        <p:nvSpPr>
          <p:cNvPr id="14" name="文本框 13"/>
          <p:cNvSpPr txBox="1"/>
          <p:nvPr/>
        </p:nvSpPr>
        <p:spPr>
          <a:xfrm>
            <a:off x="1441645" y="2859092"/>
            <a:ext cx="1043812" cy="523220"/>
          </a:xfrm>
          <a:prstGeom prst="rect">
            <a:avLst/>
          </a:prstGeom>
          <a:noFill/>
        </p:spPr>
        <p:txBody>
          <a:bodyPr wrap="square">
            <a:spAutoFit/>
          </a:bodyPr>
          <a:lstStyle/>
          <a:p>
            <a:r>
              <a:rPr kumimoji="0" lang="en-US" altLang="zh-CN" sz="2800" b="1" i="0" u="none" strike="noStrike" kern="1200" cap="none" spc="0" normalizeH="0" baseline="0" noProof="0" dirty="0">
                <a:ln>
                  <a:noFill/>
                </a:ln>
                <a:solidFill>
                  <a:srgbClr val="4A752D"/>
                </a:solidFill>
                <a:effectLst/>
                <a:uLnTx/>
                <a:uFillTx/>
                <a:latin typeface="+mn-ea"/>
                <a:cs typeface="+mn-ea"/>
                <a:sym typeface="+mn-lt"/>
              </a:rPr>
              <a:t>1.</a:t>
            </a:r>
            <a:endParaRPr lang="zh-CN" altLang="en-US" sz="1100" dirty="0">
              <a:solidFill>
                <a:srgbClr val="4A752D"/>
              </a:solidFill>
              <a:latin typeface="+mn-ea"/>
            </a:endParaRPr>
          </a:p>
        </p:txBody>
      </p:sp>
      <p:sp>
        <p:nvSpPr>
          <p:cNvPr id="15" name="文本框 14"/>
          <p:cNvSpPr txBox="1"/>
          <p:nvPr/>
        </p:nvSpPr>
        <p:spPr>
          <a:xfrm>
            <a:off x="4697503" y="2859092"/>
            <a:ext cx="1043812" cy="523220"/>
          </a:xfrm>
          <a:prstGeom prst="rect">
            <a:avLst/>
          </a:prstGeom>
          <a:noFill/>
        </p:spPr>
        <p:txBody>
          <a:bodyPr wrap="square">
            <a:spAutoFit/>
          </a:bodyPr>
          <a:lstStyle/>
          <a:p>
            <a:r>
              <a:rPr kumimoji="0" lang="en-US" altLang="zh-CN" sz="2800" b="1" i="0" u="none" strike="noStrike" kern="1200" cap="none" spc="0" normalizeH="0" baseline="0" noProof="0" dirty="0">
                <a:ln>
                  <a:noFill/>
                </a:ln>
                <a:solidFill>
                  <a:srgbClr val="4A752D"/>
                </a:solidFill>
                <a:effectLst/>
                <a:uLnTx/>
                <a:uFillTx/>
                <a:latin typeface="+mn-ea"/>
                <a:cs typeface="+mn-ea"/>
                <a:sym typeface="+mn-lt"/>
              </a:rPr>
              <a:t>2.</a:t>
            </a:r>
            <a:endParaRPr lang="zh-CN" altLang="en-US" sz="1100" dirty="0">
              <a:solidFill>
                <a:srgbClr val="4A752D"/>
              </a:solidFill>
              <a:latin typeface="+mn-ea"/>
            </a:endParaRPr>
          </a:p>
        </p:txBody>
      </p:sp>
      <p:grpSp>
        <p:nvGrpSpPr>
          <p:cNvPr id="16" name="组合 15"/>
          <p:cNvGrpSpPr/>
          <p:nvPr/>
        </p:nvGrpSpPr>
        <p:grpSpPr>
          <a:xfrm>
            <a:off x="8475267" y="2867943"/>
            <a:ext cx="1709927" cy="514370"/>
            <a:chOff x="7974334" y="-2263"/>
            <a:chExt cx="1709927" cy="514370"/>
          </a:xfrm>
        </p:grpSpPr>
        <p:sp>
          <p:nvSpPr>
            <p:cNvPr id="17" name="矩形: 对角圆角 16"/>
            <p:cNvSpPr/>
            <p:nvPr/>
          </p:nvSpPr>
          <p:spPr>
            <a:xfrm>
              <a:off x="7974334" y="-2263"/>
              <a:ext cx="1568918" cy="514369"/>
            </a:xfrm>
            <a:prstGeom prst="round2DiagRect">
              <a:avLst/>
            </a:prstGeom>
            <a:solidFill>
              <a:srgbClr val="4A752D">
                <a:lumMod val="20000"/>
                <a:lumOff val="8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mn-ea"/>
                <a:cs typeface="+mn-cs"/>
              </a:endParaRPr>
            </a:p>
          </p:txBody>
        </p:sp>
        <p:sp>
          <p:nvSpPr>
            <p:cNvPr id="18" name="矩形: 对角圆角 17"/>
            <p:cNvSpPr/>
            <p:nvPr/>
          </p:nvSpPr>
          <p:spPr>
            <a:xfrm>
              <a:off x="8046341" y="-2262"/>
              <a:ext cx="1568918" cy="514369"/>
            </a:xfrm>
            <a:prstGeom prst="round2DiagRect">
              <a:avLst/>
            </a:prstGeom>
            <a:solidFill>
              <a:srgbClr val="4A752D">
                <a:lumMod val="60000"/>
                <a:lumOff val="4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mn-ea"/>
                <a:cs typeface="+mn-cs"/>
              </a:endParaRPr>
            </a:p>
          </p:txBody>
        </p:sp>
        <p:sp>
          <p:nvSpPr>
            <p:cNvPr id="19" name="矩形: 对角圆角 18"/>
            <p:cNvSpPr/>
            <p:nvPr/>
          </p:nvSpPr>
          <p:spPr>
            <a:xfrm>
              <a:off x="8115343" y="-2262"/>
              <a:ext cx="1568918" cy="514369"/>
            </a:xfrm>
            <a:prstGeom prst="round2DiagRect">
              <a:avLst/>
            </a:prstGeom>
            <a:solidFill>
              <a:srgbClr val="4A752D"/>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b="1" kern="0" dirty="0">
                  <a:solidFill>
                    <a:srgbClr val="FFFFFF"/>
                  </a:solidFill>
                  <a:latin typeface="+mn-ea"/>
                </a:rPr>
                <a:t>有效</a:t>
              </a:r>
              <a:r>
                <a:rPr kumimoji="0" lang="zh-CN" altLang="en-US" sz="1800" b="1" i="0" u="none" strike="noStrike" kern="0" cap="none" spc="0" normalizeH="0" baseline="0" noProof="0" dirty="0">
                  <a:ln>
                    <a:noFill/>
                  </a:ln>
                  <a:solidFill>
                    <a:srgbClr val="FFFFFF"/>
                  </a:solidFill>
                  <a:effectLst/>
                  <a:uLnTx/>
                  <a:uFillTx/>
                  <a:latin typeface="+mn-ea"/>
                  <a:cs typeface="+mn-cs"/>
                </a:rPr>
                <a:t>性</a:t>
              </a:r>
              <a:endParaRPr kumimoji="0" lang="en-US" altLang="zh-CN" sz="1800" b="1" i="0" u="none" strike="noStrike" kern="0" cap="none" spc="0" normalizeH="0" baseline="0" noProof="0" dirty="0">
                <a:ln>
                  <a:noFill/>
                </a:ln>
                <a:solidFill>
                  <a:srgbClr val="FFFFFF"/>
                </a:solidFill>
                <a:effectLst/>
                <a:uLnTx/>
                <a:uFillTx/>
                <a:latin typeface="+mn-ea"/>
                <a:cs typeface="+mn-cs"/>
              </a:endParaRPr>
            </a:p>
          </p:txBody>
        </p:sp>
      </p:grpSp>
      <p:sp>
        <p:nvSpPr>
          <p:cNvPr id="20" name="文本框 19"/>
          <p:cNvSpPr txBox="1"/>
          <p:nvPr/>
        </p:nvSpPr>
        <p:spPr>
          <a:xfrm>
            <a:off x="7953361" y="2859092"/>
            <a:ext cx="1043812" cy="523220"/>
          </a:xfrm>
          <a:prstGeom prst="rect">
            <a:avLst/>
          </a:prstGeom>
          <a:noFill/>
        </p:spPr>
        <p:txBody>
          <a:bodyPr wrap="square">
            <a:spAutoFit/>
          </a:bodyPr>
          <a:lstStyle/>
          <a:p>
            <a:r>
              <a:rPr lang="en-US" altLang="zh-CN" sz="2800" b="1" dirty="0">
                <a:solidFill>
                  <a:srgbClr val="4A752D"/>
                </a:solidFill>
                <a:latin typeface="+mn-ea"/>
                <a:cs typeface="+mn-ea"/>
                <a:sym typeface="+mn-lt"/>
              </a:rPr>
              <a:t>3</a:t>
            </a:r>
            <a:r>
              <a:rPr kumimoji="0" lang="en-US" altLang="zh-CN" sz="2800" b="1" i="0" u="none" strike="noStrike" kern="1200" cap="none" spc="0" normalizeH="0" baseline="0" noProof="0" dirty="0">
                <a:ln>
                  <a:noFill/>
                </a:ln>
                <a:solidFill>
                  <a:srgbClr val="4A752D"/>
                </a:solidFill>
                <a:effectLst/>
                <a:uLnTx/>
                <a:uFillTx/>
                <a:latin typeface="+mn-ea"/>
                <a:cs typeface="+mn-ea"/>
                <a:sym typeface="+mn-lt"/>
              </a:rPr>
              <a:t>.</a:t>
            </a:r>
            <a:endParaRPr lang="zh-CN" altLang="en-US" sz="1100" dirty="0">
              <a:solidFill>
                <a:srgbClr val="4A752D"/>
              </a:solidFill>
              <a:latin typeface="+mn-ea"/>
            </a:endParaRPr>
          </a:p>
        </p:txBody>
      </p:sp>
      <p:grpSp>
        <p:nvGrpSpPr>
          <p:cNvPr id="21" name="组合 20"/>
          <p:cNvGrpSpPr/>
          <p:nvPr/>
        </p:nvGrpSpPr>
        <p:grpSpPr>
          <a:xfrm>
            <a:off x="3878542" y="4223000"/>
            <a:ext cx="1709927" cy="514370"/>
            <a:chOff x="7974334" y="-2263"/>
            <a:chExt cx="1709927" cy="514370"/>
          </a:xfrm>
        </p:grpSpPr>
        <p:sp>
          <p:nvSpPr>
            <p:cNvPr id="22" name="矩形: 对角圆角 21"/>
            <p:cNvSpPr/>
            <p:nvPr/>
          </p:nvSpPr>
          <p:spPr>
            <a:xfrm>
              <a:off x="7974334" y="-2263"/>
              <a:ext cx="1568918" cy="514369"/>
            </a:xfrm>
            <a:prstGeom prst="round2Diag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latin typeface="+mn-ea"/>
              </a:endParaRPr>
            </a:p>
          </p:txBody>
        </p:sp>
        <p:sp>
          <p:nvSpPr>
            <p:cNvPr id="23" name="矩形: 对角圆角 22"/>
            <p:cNvSpPr/>
            <p:nvPr/>
          </p:nvSpPr>
          <p:spPr>
            <a:xfrm>
              <a:off x="8046341" y="-2262"/>
              <a:ext cx="1568918" cy="514369"/>
            </a:xfrm>
            <a:prstGeom prst="round2Diag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latin typeface="+mn-ea"/>
              </a:endParaRPr>
            </a:p>
          </p:txBody>
        </p:sp>
        <p:sp>
          <p:nvSpPr>
            <p:cNvPr id="24" name="矩形: 对角圆角 23"/>
            <p:cNvSpPr/>
            <p:nvPr/>
          </p:nvSpPr>
          <p:spPr>
            <a:xfrm>
              <a:off x="8115343" y="-2262"/>
              <a:ext cx="1568918" cy="514369"/>
            </a:xfrm>
            <a:prstGeom prst="round2Diag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mn-ea"/>
                </a:rPr>
                <a:t>创新性</a:t>
              </a:r>
            </a:p>
          </p:txBody>
        </p:sp>
      </p:grpSp>
      <p:grpSp>
        <p:nvGrpSpPr>
          <p:cNvPr id="25" name="组合 24"/>
          <p:cNvGrpSpPr/>
          <p:nvPr/>
        </p:nvGrpSpPr>
        <p:grpSpPr>
          <a:xfrm>
            <a:off x="7098397" y="4223000"/>
            <a:ext cx="1709927" cy="514370"/>
            <a:chOff x="7974334" y="-2263"/>
            <a:chExt cx="1709927" cy="514370"/>
          </a:xfrm>
        </p:grpSpPr>
        <p:sp>
          <p:nvSpPr>
            <p:cNvPr id="26" name="矩形: 对角圆角 25"/>
            <p:cNvSpPr/>
            <p:nvPr/>
          </p:nvSpPr>
          <p:spPr>
            <a:xfrm>
              <a:off x="7974334" y="-2263"/>
              <a:ext cx="1568918" cy="514369"/>
            </a:xfrm>
            <a:prstGeom prst="round2DiagRect">
              <a:avLst/>
            </a:prstGeom>
            <a:solidFill>
              <a:srgbClr val="4A752D">
                <a:lumMod val="20000"/>
                <a:lumOff val="8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mn-ea"/>
                <a:cs typeface="+mn-cs"/>
              </a:endParaRPr>
            </a:p>
          </p:txBody>
        </p:sp>
        <p:sp>
          <p:nvSpPr>
            <p:cNvPr id="27" name="矩形: 对角圆角 26"/>
            <p:cNvSpPr/>
            <p:nvPr/>
          </p:nvSpPr>
          <p:spPr>
            <a:xfrm>
              <a:off x="8046341" y="-2262"/>
              <a:ext cx="1568918" cy="514369"/>
            </a:xfrm>
            <a:prstGeom prst="round2DiagRect">
              <a:avLst/>
            </a:prstGeom>
            <a:solidFill>
              <a:srgbClr val="4A752D">
                <a:lumMod val="60000"/>
                <a:lumOff val="4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mn-ea"/>
                <a:cs typeface="+mn-cs"/>
              </a:endParaRPr>
            </a:p>
          </p:txBody>
        </p:sp>
        <p:sp>
          <p:nvSpPr>
            <p:cNvPr id="28" name="矩形: 对角圆角 27"/>
            <p:cNvSpPr/>
            <p:nvPr/>
          </p:nvSpPr>
          <p:spPr>
            <a:xfrm>
              <a:off x="8115343" y="-2262"/>
              <a:ext cx="1568918" cy="514369"/>
            </a:xfrm>
            <a:prstGeom prst="round2DiagRect">
              <a:avLst/>
            </a:prstGeom>
            <a:solidFill>
              <a:srgbClr val="4A752D"/>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b="1" kern="0" dirty="0">
                  <a:solidFill>
                    <a:srgbClr val="FFFFFF"/>
                  </a:solidFill>
                  <a:latin typeface="+mn-ea"/>
                </a:rPr>
                <a:t>公平</a:t>
              </a:r>
              <a:r>
                <a:rPr kumimoji="0" lang="zh-CN" altLang="en-US" sz="1800" b="1" i="0" u="none" strike="noStrike" kern="0" cap="none" spc="0" normalizeH="0" baseline="0" noProof="0" dirty="0">
                  <a:ln>
                    <a:noFill/>
                  </a:ln>
                  <a:solidFill>
                    <a:srgbClr val="FFFFFF"/>
                  </a:solidFill>
                  <a:effectLst/>
                  <a:uLnTx/>
                  <a:uFillTx/>
                  <a:latin typeface="+mn-ea"/>
                  <a:cs typeface="+mn-cs"/>
                </a:rPr>
                <a:t>性</a:t>
              </a:r>
              <a:endParaRPr kumimoji="0" lang="en-US" altLang="zh-CN" sz="1800" b="1" i="0" u="none" strike="noStrike" kern="0" cap="none" spc="0" normalizeH="0" baseline="0" noProof="0" dirty="0">
                <a:ln>
                  <a:noFill/>
                </a:ln>
                <a:solidFill>
                  <a:srgbClr val="FFFFFF"/>
                </a:solidFill>
                <a:effectLst/>
                <a:uLnTx/>
                <a:uFillTx/>
                <a:latin typeface="+mn-ea"/>
                <a:cs typeface="+mn-cs"/>
              </a:endParaRPr>
            </a:p>
          </p:txBody>
        </p:sp>
      </p:grpSp>
      <p:sp>
        <p:nvSpPr>
          <p:cNvPr id="29" name="文本框 28"/>
          <p:cNvSpPr txBox="1"/>
          <p:nvPr/>
        </p:nvSpPr>
        <p:spPr>
          <a:xfrm>
            <a:off x="3320633" y="4214149"/>
            <a:ext cx="1043812" cy="523220"/>
          </a:xfrm>
          <a:prstGeom prst="rect">
            <a:avLst/>
          </a:prstGeom>
          <a:noFill/>
        </p:spPr>
        <p:txBody>
          <a:bodyPr wrap="square">
            <a:spAutoFit/>
          </a:bodyPr>
          <a:lstStyle/>
          <a:p>
            <a:r>
              <a:rPr lang="en-US" altLang="zh-CN" sz="2800" b="1" dirty="0">
                <a:solidFill>
                  <a:srgbClr val="4A752D"/>
                </a:solidFill>
                <a:latin typeface="+mn-ea"/>
                <a:cs typeface="+mn-ea"/>
                <a:sym typeface="+mn-lt"/>
              </a:rPr>
              <a:t>4</a:t>
            </a:r>
            <a:r>
              <a:rPr kumimoji="0" lang="en-US" altLang="zh-CN" sz="2800" b="1" i="0" u="none" strike="noStrike" kern="1200" cap="none" spc="0" normalizeH="0" baseline="0" noProof="0" dirty="0">
                <a:ln>
                  <a:noFill/>
                </a:ln>
                <a:solidFill>
                  <a:srgbClr val="4A752D"/>
                </a:solidFill>
                <a:effectLst/>
                <a:uLnTx/>
                <a:uFillTx/>
                <a:latin typeface="+mn-ea"/>
                <a:cs typeface="+mn-ea"/>
                <a:sym typeface="+mn-lt"/>
              </a:rPr>
              <a:t>.</a:t>
            </a:r>
            <a:endParaRPr lang="zh-CN" altLang="en-US" sz="1100" dirty="0">
              <a:solidFill>
                <a:srgbClr val="4A752D"/>
              </a:solidFill>
              <a:latin typeface="+mn-ea"/>
            </a:endParaRPr>
          </a:p>
        </p:txBody>
      </p:sp>
      <p:sp>
        <p:nvSpPr>
          <p:cNvPr id="30" name="文本框 29"/>
          <p:cNvSpPr txBox="1"/>
          <p:nvPr/>
        </p:nvSpPr>
        <p:spPr>
          <a:xfrm>
            <a:off x="6576491" y="4214149"/>
            <a:ext cx="1043812" cy="523220"/>
          </a:xfrm>
          <a:prstGeom prst="rect">
            <a:avLst/>
          </a:prstGeom>
          <a:noFill/>
        </p:spPr>
        <p:txBody>
          <a:bodyPr wrap="square">
            <a:spAutoFit/>
          </a:bodyPr>
          <a:lstStyle/>
          <a:p>
            <a:r>
              <a:rPr lang="en-US" altLang="zh-CN" sz="2800" b="1" dirty="0">
                <a:solidFill>
                  <a:srgbClr val="4A752D"/>
                </a:solidFill>
                <a:latin typeface="+mn-ea"/>
                <a:cs typeface="+mn-ea"/>
                <a:sym typeface="+mn-lt"/>
              </a:rPr>
              <a:t>5</a:t>
            </a:r>
            <a:r>
              <a:rPr kumimoji="0" lang="en-US" altLang="zh-CN" sz="2800" b="1" i="0" u="none" strike="noStrike" kern="1200" cap="none" spc="0" normalizeH="0" baseline="0" noProof="0" dirty="0">
                <a:ln>
                  <a:noFill/>
                </a:ln>
                <a:solidFill>
                  <a:srgbClr val="4A752D"/>
                </a:solidFill>
                <a:effectLst/>
                <a:uLnTx/>
                <a:uFillTx/>
                <a:latin typeface="+mn-ea"/>
                <a:cs typeface="+mn-ea"/>
                <a:sym typeface="+mn-lt"/>
              </a:rPr>
              <a:t>.</a:t>
            </a:r>
            <a:endParaRPr lang="zh-CN" altLang="en-US" sz="1100" dirty="0">
              <a:solidFill>
                <a:srgbClr val="4A752D"/>
              </a:solidFill>
              <a:latin typeface="+mn-ea"/>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占位符 1"/>
          <p:cNvSpPr>
            <a:spLocks noGrp="1"/>
          </p:cNvSpPr>
          <p:nvPr>
            <p:ph type="body" idx="2"/>
          </p:nvPr>
        </p:nvSpPr>
        <p:spPr>
          <a:xfrm>
            <a:off x="660400" y="55097"/>
            <a:ext cx="10858500" cy="954107"/>
          </a:xfrm>
        </p:spPr>
        <p:txBody>
          <a:bodyPr/>
          <a:lstStyle/>
          <a:p>
            <a:r>
              <a:rPr lang="zh-CN" altLang="en-US" dirty="0">
                <a:latin typeface="+mn-lt"/>
                <a:ea typeface="+mn-ea"/>
                <a:cs typeface="+mn-ea"/>
                <a:sym typeface="+mn-lt"/>
              </a:rPr>
              <a:t>伐莫洛龙是国内</a:t>
            </a:r>
            <a:r>
              <a:rPr lang="zh-CN" altLang="en-US" dirty="0">
                <a:solidFill>
                  <a:srgbClr val="C00000"/>
                </a:solidFill>
                <a:latin typeface="+mn-lt"/>
                <a:ea typeface="+mn-ea"/>
                <a:cs typeface="+mn-ea"/>
                <a:sym typeface="+mn-lt"/>
              </a:rPr>
              <a:t>首个且唯一</a:t>
            </a:r>
            <a:endParaRPr lang="en-US" altLang="zh-CN" dirty="0">
              <a:solidFill>
                <a:srgbClr val="C00000"/>
              </a:solidFill>
              <a:latin typeface="+mn-lt"/>
              <a:ea typeface="+mn-ea"/>
              <a:cs typeface="+mn-ea"/>
              <a:sym typeface="+mn-lt"/>
            </a:endParaRPr>
          </a:p>
          <a:p>
            <a:r>
              <a:rPr lang="zh-CN" altLang="en-US" dirty="0">
                <a:latin typeface="+mn-lt"/>
                <a:ea typeface="+mn-ea"/>
                <a:cs typeface="+mn-ea"/>
                <a:sym typeface="+mn-lt"/>
              </a:rPr>
              <a:t>治疗</a:t>
            </a:r>
            <a:r>
              <a:rPr lang="zh-CN" altLang="en-US" dirty="0">
                <a:solidFill>
                  <a:srgbClr val="C00000"/>
                </a:solidFill>
                <a:latin typeface="+mn-lt"/>
                <a:ea typeface="+mn-ea"/>
                <a:cs typeface="+mn-ea"/>
                <a:sym typeface="+mn-lt"/>
              </a:rPr>
              <a:t>罕见病</a:t>
            </a:r>
            <a:r>
              <a:rPr lang="zh-CN" altLang="en-US" dirty="0">
                <a:latin typeface="+mn-lt"/>
                <a:ea typeface="+mn-ea"/>
                <a:cs typeface="+mn-ea"/>
                <a:sym typeface="+mn-lt"/>
              </a:rPr>
              <a:t>杜氏肌营养不良</a:t>
            </a:r>
            <a:r>
              <a:rPr lang="en-US" altLang="zh-CN" dirty="0">
                <a:latin typeface="+mn-lt"/>
                <a:ea typeface="+mn-ea"/>
                <a:cs typeface="+mn-ea"/>
                <a:sym typeface="+mn-lt"/>
              </a:rPr>
              <a:t>(DMD)</a:t>
            </a:r>
            <a:r>
              <a:rPr lang="zh-CN" altLang="en-US" dirty="0">
                <a:latin typeface="+mn-lt"/>
                <a:ea typeface="+mn-ea"/>
                <a:cs typeface="+mn-ea"/>
                <a:sym typeface="+mn-lt"/>
              </a:rPr>
              <a:t>的</a:t>
            </a:r>
            <a:r>
              <a:rPr lang="zh-CN" altLang="en-US" dirty="0">
                <a:solidFill>
                  <a:srgbClr val="C00000"/>
                </a:solidFill>
                <a:latin typeface="+mn-lt"/>
                <a:ea typeface="+mn-ea"/>
                <a:cs typeface="+mn-ea"/>
                <a:sym typeface="+mn-lt"/>
              </a:rPr>
              <a:t>儿童用药</a:t>
            </a:r>
            <a:endParaRPr lang="en-US" altLang="zh-CN" dirty="0">
              <a:solidFill>
                <a:srgbClr val="C00000"/>
              </a:solidFill>
              <a:latin typeface="+mn-lt"/>
              <a:ea typeface="+mn-ea"/>
              <a:cs typeface="+mn-ea"/>
              <a:sym typeface="+mn-lt"/>
            </a:endParaRPr>
          </a:p>
        </p:txBody>
      </p:sp>
      <p:grpSp>
        <p:nvGrpSpPr>
          <p:cNvPr id="4" name="组合 3"/>
          <p:cNvGrpSpPr/>
          <p:nvPr/>
        </p:nvGrpSpPr>
        <p:grpSpPr>
          <a:xfrm>
            <a:off x="10482073" y="0"/>
            <a:ext cx="1709927" cy="514370"/>
            <a:chOff x="7974334" y="-2263"/>
            <a:chExt cx="1709927" cy="514370"/>
          </a:xfrm>
        </p:grpSpPr>
        <p:sp>
          <p:nvSpPr>
            <p:cNvPr id="5" name="矩形: 对角圆角 4"/>
            <p:cNvSpPr/>
            <p:nvPr/>
          </p:nvSpPr>
          <p:spPr>
            <a:xfrm>
              <a:off x="7974334" y="-2263"/>
              <a:ext cx="1568918" cy="514369"/>
            </a:xfrm>
            <a:prstGeom prst="round2Diag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对角圆角 7"/>
            <p:cNvSpPr/>
            <p:nvPr/>
          </p:nvSpPr>
          <p:spPr>
            <a:xfrm>
              <a:off x="8046341" y="-2262"/>
              <a:ext cx="1568918" cy="514369"/>
            </a:xfrm>
            <a:prstGeom prst="round2Diag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对角圆角 8"/>
            <p:cNvSpPr/>
            <p:nvPr/>
          </p:nvSpPr>
          <p:spPr>
            <a:xfrm>
              <a:off x="8115343" y="-2262"/>
              <a:ext cx="1568918" cy="514369"/>
            </a:xfrm>
            <a:prstGeom prst="round2Diag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b="1" dirty="0"/>
                <a:t>基本信息</a:t>
              </a:r>
            </a:p>
          </p:txBody>
        </p:sp>
      </p:grpSp>
      <p:graphicFrame>
        <p:nvGraphicFramePr>
          <p:cNvPr id="18" name="表格 17"/>
          <p:cNvGraphicFramePr>
            <a:graphicFrameLocks noGrp="1"/>
          </p:cNvGraphicFramePr>
          <p:nvPr/>
        </p:nvGraphicFramePr>
        <p:xfrm>
          <a:off x="712549" y="1130623"/>
          <a:ext cx="10806351" cy="5229969"/>
        </p:xfrm>
        <a:graphic>
          <a:graphicData uri="http://schemas.openxmlformats.org/drawingml/2006/table">
            <a:tbl>
              <a:tblPr bandRow="1">
                <a:tableStyleId>{68D230F3-CF80-4859-8CE7-A43EE81993B5}</a:tableStyleId>
              </a:tblPr>
              <a:tblGrid>
                <a:gridCol w="3557894">
                  <a:extLst>
                    <a:ext uri="{9D8B030D-6E8A-4147-A177-3AD203B41FA5}">
                      <a16:colId xmlns:a16="http://schemas.microsoft.com/office/drawing/2014/main" val="20000"/>
                    </a:ext>
                  </a:extLst>
                </a:gridCol>
                <a:gridCol w="7248457">
                  <a:extLst>
                    <a:ext uri="{9D8B030D-6E8A-4147-A177-3AD203B41FA5}">
                      <a16:colId xmlns:a16="http://schemas.microsoft.com/office/drawing/2014/main" val="20001"/>
                    </a:ext>
                  </a:extLst>
                </a:gridCol>
              </a:tblGrid>
              <a:tr h="348442">
                <a:tc>
                  <a:txBody>
                    <a:bodyPr/>
                    <a:lstStyle/>
                    <a:p>
                      <a:r>
                        <a:rPr lang="zh-CN" altLang="en-US" sz="1300" b="1" dirty="0">
                          <a:latin typeface="+mn-ea"/>
                          <a:ea typeface="+mn-ea"/>
                        </a:rPr>
                        <a:t>申报目录类别</a:t>
                      </a:r>
                    </a:p>
                  </a:txBody>
                  <a:tcPr anchor="ctr"/>
                </a:tc>
                <a:tc>
                  <a:txBody>
                    <a:bodyPr/>
                    <a:lstStyle/>
                    <a:p>
                      <a:r>
                        <a:rPr lang="zh-CN" altLang="en-US" sz="1300" b="1" dirty="0">
                          <a:latin typeface="+mn-ea"/>
                          <a:ea typeface="+mn-ea"/>
                        </a:rPr>
                        <a:t>基本医保目录</a:t>
                      </a:r>
                    </a:p>
                  </a:txBody>
                  <a:tcPr anchor="ctr"/>
                </a:tc>
                <a:extLst>
                  <a:ext uri="{0D108BD9-81ED-4DB2-BD59-A6C34878D82A}">
                    <a16:rowId xmlns:a16="http://schemas.microsoft.com/office/drawing/2014/main" val="10000"/>
                  </a:ext>
                </a:extLst>
              </a:tr>
              <a:tr h="348442">
                <a:tc>
                  <a:txBody>
                    <a:bodyPr/>
                    <a:lstStyle/>
                    <a:p>
                      <a:r>
                        <a:rPr lang="zh-CN" altLang="en-US" sz="1300" b="1" dirty="0">
                          <a:latin typeface="+mn-ea"/>
                          <a:ea typeface="+mn-ea"/>
                        </a:rPr>
                        <a:t>药品通用名称</a:t>
                      </a:r>
                    </a:p>
                  </a:txBody>
                  <a:tcPr anchor="ctr"/>
                </a:tc>
                <a:tc>
                  <a:txBody>
                    <a:bodyPr/>
                    <a:lstStyle/>
                    <a:p>
                      <a:r>
                        <a:rPr lang="zh-CN" altLang="en-US" sz="1300" b="1" dirty="0">
                          <a:latin typeface="+mn-ea"/>
                          <a:ea typeface="+mn-ea"/>
                        </a:rPr>
                        <a:t>伐莫洛龙口服混悬液</a:t>
                      </a:r>
                    </a:p>
                  </a:txBody>
                  <a:tcPr anchor="ctr"/>
                </a:tc>
                <a:extLst>
                  <a:ext uri="{0D108BD9-81ED-4DB2-BD59-A6C34878D82A}">
                    <a16:rowId xmlns:a16="http://schemas.microsoft.com/office/drawing/2014/main" val="10001"/>
                  </a:ext>
                </a:extLst>
              </a:tr>
              <a:tr h="348442">
                <a:tc>
                  <a:txBody>
                    <a:bodyPr/>
                    <a:lstStyle/>
                    <a:p>
                      <a:r>
                        <a:rPr lang="zh-CN" altLang="en-US" sz="1300" b="1" dirty="0">
                          <a:latin typeface="+mn-ea"/>
                          <a:ea typeface="+mn-ea"/>
                        </a:rPr>
                        <a:t>注册规格</a:t>
                      </a:r>
                    </a:p>
                  </a:txBody>
                  <a:tcPr anchor="ctr"/>
                </a:tc>
                <a:tc>
                  <a:txBody>
                    <a:bodyPr/>
                    <a:lstStyle/>
                    <a:p>
                      <a:r>
                        <a:rPr lang="en-US" altLang="zh-CN" sz="1300" b="1" dirty="0">
                          <a:latin typeface="+mn-ea"/>
                          <a:ea typeface="+mn-ea"/>
                        </a:rPr>
                        <a:t>100ml:4g</a:t>
                      </a:r>
                    </a:p>
                  </a:txBody>
                  <a:tcPr anchor="ctr"/>
                </a:tc>
                <a:extLst>
                  <a:ext uri="{0D108BD9-81ED-4DB2-BD59-A6C34878D82A}">
                    <a16:rowId xmlns:a16="http://schemas.microsoft.com/office/drawing/2014/main" val="10002"/>
                  </a:ext>
                </a:extLst>
              </a:tr>
              <a:tr h="348442">
                <a:tc>
                  <a:txBody>
                    <a:bodyPr/>
                    <a:lstStyle/>
                    <a:p>
                      <a:r>
                        <a:rPr lang="zh-CN" altLang="en-US" sz="1300" b="1" dirty="0">
                          <a:latin typeface="+mn-ea"/>
                          <a:ea typeface="+mn-ea"/>
                        </a:rPr>
                        <a:t>适应症</a:t>
                      </a:r>
                    </a:p>
                  </a:txBody>
                  <a:tcPr anchor="ctr"/>
                </a:tc>
                <a:tc>
                  <a:txBody>
                    <a:bodyPr/>
                    <a:lstStyle/>
                    <a:p>
                      <a:r>
                        <a:rPr lang="zh-CN" altLang="en-US" sz="1300" b="1" dirty="0">
                          <a:latin typeface="+mn-ea"/>
                          <a:ea typeface="+mn-ea"/>
                        </a:rPr>
                        <a:t>适用于</a:t>
                      </a:r>
                      <a:r>
                        <a:rPr lang="en-US" altLang="zh-CN" sz="1300" b="1" dirty="0">
                          <a:latin typeface="+mn-ea"/>
                          <a:ea typeface="+mn-ea"/>
                        </a:rPr>
                        <a:t>4</a:t>
                      </a:r>
                      <a:r>
                        <a:rPr lang="zh-CN" altLang="en-US" sz="1300" b="1" dirty="0">
                          <a:latin typeface="+mn-ea"/>
                          <a:ea typeface="+mn-ea"/>
                        </a:rPr>
                        <a:t>岁及以上杜氏肌营养不良</a:t>
                      </a:r>
                      <a:r>
                        <a:rPr lang="en-US" altLang="zh-CN" sz="1300" b="1" dirty="0">
                          <a:latin typeface="+mn-ea"/>
                          <a:ea typeface="+mn-ea"/>
                        </a:rPr>
                        <a:t>(DMD)</a:t>
                      </a:r>
                      <a:r>
                        <a:rPr lang="zh-CN" altLang="en-US" sz="1300" b="1" dirty="0">
                          <a:latin typeface="+mn-ea"/>
                          <a:ea typeface="+mn-ea"/>
                        </a:rPr>
                        <a:t>患者的治疗</a:t>
                      </a:r>
                    </a:p>
                  </a:txBody>
                  <a:tcPr anchor="ctr"/>
                </a:tc>
                <a:extLst>
                  <a:ext uri="{0D108BD9-81ED-4DB2-BD59-A6C34878D82A}">
                    <a16:rowId xmlns:a16="http://schemas.microsoft.com/office/drawing/2014/main" val="10003"/>
                  </a:ext>
                </a:extLst>
              </a:tr>
              <a:tr h="348442">
                <a:tc>
                  <a:txBody>
                    <a:bodyPr/>
                    <a:lstStyle/>
                    <a:p>
                      <a:r>
                        <a:rPr lang="zh-CN" altLang="en-US" sz="1300" b="1" dirty="0">
                          <a:latin typeface="+mn-ea"/>
                          <a:ea typeface="+mn-ea"/>
                        </a:rPr>
                        <a:t>用法用量</a:t>
                      </a:r>
                    </a:p>
                  </a:txBody>
                  <a:tcPr anchor="ctr"/>
                </a:tc>
                <a:tc>
                  <a:txBody>
                    <a:bodyPr/>
                    <a:lstStyle/>
                    <a:p>
                      <a:r>
                        <a:rPr lang="en-US" altLang="zh-CN" sz="1300" b="1" dirty="0">
                          <a:latin typeface="+mn-ea"/>
                          <a:ea typeface="+mn-ea"/>
                        </a:rPr>
                        <a:t>&lt;40 kg</a:t>
                      </a:r>
                      <a:r>
                        <a:rPr lang="zh-CN" altLang="en-US" sz="1300" b="1" dirty="0">
                          <a:latin typeface="+mn-ea"/>
                          <a:ea typeface="+mn-ea"/>
                        </a:rPr>
                        <a:t>，</a:t>
                      </a:r>
                      <a:r>
                        <a:rPr lang="en-US" altLang="zh-CN" sz="1300" b="1" dirty="0">
                          <a:latin typeface="+mn-ea"/>
                          <a:ea typeface="+mn-ea"/>
                        </a:rPr>
                        <a:t>6 mg/kg/d</a:t>
                      </a:r>
                      <a:r>
                        <a:rPr lang="zh-CN" altLang="en-US" sz="1300" b="1" dirty="0">
                          <a:latin typeface="+mn-ea"/>
                          <a:ea typeface="+mn-ea"/>
                        </a:rPr>
                        <a:t>；≥</a:t>
                      </a:r>
                      <a:r>
                        <a:rPr lang="en-US" altLang="zh-CN" sz="1300" b="1" dirty="0">
                          <a:latin typeface="+mn-ea"/>
                          <a:ea typeface="+mn-ea"/>
                        </a:rPr>
                        <a:t>40 kg</a:t>
                      </a:r>
                      <a:r>
                        <a:rPr lang="zh-CN" altLang="en-US" sz="1300" b="1" dirty="0">
                          <a:latin typeface="+mn-ea"/>
                          <a:ea typeface="+mn-ea"/>
                        </a:rPr>
                        <a:t>，</a:t>
                      </a:r>
                      <a:r>
                        <a:rPr lang="en-US" altLang="zh-CN" sz="1300" b="1" dirty="0">
                          <a:latin typeface="+mn-ea"/>
                          <a:ea typeface="+mn-ea"/>
                        </a:rPr>
                        <a:t>240 mg/d</a:t>
                      </a:r>
                      <a:endParaRPr lang="zh-CN" altLang="en-US" sz="1300" b="1" dirty="0">
                        <a:latin typeface="+mn-ea"/>
                        <a:ea typeface="+mn-ea"/>
                      </a:endParaRPr>
                    </a:p>
                  </a:txBody>
                  <a:tcPr anchor="ctr"/>
                </a:tc>
                <a:extLst>
                  <a:ext uri="{0D108BD9-81ED-4DB2-BD59-A6C34878D82A}">
                    <a16:rowId xmlns:a16="http://schemas.microsoft.com/office/drawing/2014/main" val="10004"/>
                  </a:ext>
                </a:extLst>
              </a:tr>
              <a:tr h="348442">
                <a:tc>
                  <a:txBody>
                    <a:bodyPr/>
                    <a:lstStyle/>
                    <a:p>
                      <a:r>
                        <a:rPr lang="zh-CN" altLang="en-US" sz="1300" b="1" dirty="0">
                          <a:latin typeface="+mn-ea"/>
                          <a:ea typeface="+mn-ea"/>
                        </a:rPr>
                        <a:t>中国大陆首次上市时间</a:t>
                      </a:r>
                    </a:p>
                  </a:txBody>
                  <a:tcPr anchor="ctr"/>
                </a:tc>
                <a:tc>
                  <a:txBody>
                    <a:bodyPr/>
                    <a:lstStyle/>
                    <a:p>
                      <a:r>
                        <a:rPr lang="en-US" altLang="zh-CN" sz="1300" b="1" dirty="0">
                          <a:latin typeface="+mn-ea"/>
                          <a:ea typeface="+mn-ea"/>
                        </a:rPr>
                        <a:t>2024</a:t>
                      </a:r>
                      <a:r>
                        <a:rPr lang="zh-CN" altLang="en-US" sz="1300" b="1" dirty="0">
                          <a:latin typeface="+mn-ea"/>
                          <a:ea typeface="+mn-ea"/>
                        </a:rPr>
                        <a:t>年</a:t>
                      </a:r>
                      <a:r>
                        <a:rPr lang="en-US" altLang="zh-CN" sz="1300" b="1" dirty="0">
                          <a:latin typeface="+mn-ea"/>
                          <a:ea typeface="+mn-ea"/>
                        </a:rPr>
                        <a:t>12</a:t>
                      </a:r>
                      <a:r>
                        <a:rPr lang="zh-CN" altLang="en-US" sz="1300" b="1" dirty="0">
                          <a:latin typeface="+mn-ea"/>
                          <a:ea typeface="+mn-ea"/>
                        </a:rPr>
                        <a:t>月</a:t>
                      </a:r>
                      <a:r>
                        <a:rPr lang="en-US" altLang="zh-CN" sz="1300" b="1" dirty="0">
                          <a:latin typeface="+mn-ea"/>
                          <a:ea typeface="+mn-ea"/>
                        </a:rPr>
                        <a:t>10</a:t>
                      </a:r>
                      <a:r>
                        <a:rPr lang="zh-CN" altLang="en-US" sz="1300" b="1" dirty="0">
                          <a:latin typeface="+mn-ea"/>
                          <a:ea typeface="+mn-ea"/>
                        </a:rPr>
                        <a:t>日</a:t>
                      </a:r>
                    </a:p>
                  </a:txBody>
                  <a:tcPr anchor="ctr"/>
                </a:tc>
                <a:extLst>
                  <a:ext uri="{0D108BD9-81ED-4DB2-BD59-A6C34878D82A}">
                    <a16:rowId xmlns:a16="http://schemas.microsoft.com/office/drawing/2014/main" val="10005"/>
                  </a:ext>
                </a:extLst>
              </a:tr>
              <a:tr h="348442">
                <a:tc>
                  <a:txBody>
                    <a:bodyPr/>
                    <a:lstStyle/>
                    <a:p>
                      <a:r>
                        <a:rPr lang="zh-CN" altLang="en-US" sz="1300" b="1" dirty="0">
                          <a:solidFill>
                            <a:srgbClr val="C00000"/>
                          </a:solidFill>
                          <a:latin typeface="+mn-ea"/>
                          <a:ea typeface="+mn-ea"/>
                        </a:rPr>
                        <a:t>目前大陆地区同通用名药品的上市情况</a:t>
                      </a:r>
                    </a:p>
                  </a:txBody>
                  <a:tcPr anchor="ctr"/>
                </a:tc>
                <a:tc>
                  <a:txBody>
                    <a:bodyPr/>
                    <a:lstStyle/>
                    <a:p>
                      <a:r>
                        <a:rPr lang="zh-CN" altLang="en-US" sz="1300" b="1" dirty="0">
                          <a:solidFill>
                            <a:srgbClr val="C00000"/>
                          </a:solidFill>
                          <a:latin typeface="+mn-ea"/>
                          <a:ea typeface="+mn-ea"/>
                        </a:rPr>
                        <a:t>无</a:t>
                      </a:r>
                    </a:p>
                  </a:txBody>
                  <a:tcPr anchor="ctr"/>
                </a:tc>
                <a:extLst>
                  <a:ext uri="{0D108BD9-81ED-4DB2-BD59-A6C34878D82A}">
                    <a16:rowId xmlns:a16="http://schemas.microsoft.com/office/drawing/2014/main" val="10006"/>
                  </a:ext>
                </a:extLst>
              </a:tr>
              <a:tr h="348442">
                <a:tc>
                  <a:txBody>
                    <a:bodyPr/>
                    <a:lstStyle/>
                    <a:p>
                      <a:r>
                        <a:rPr lang="zh-CN" altLang="en-US" sz="1300" b="1" dirty="0">
                          <a:latin typeface="+mn-ea"/>
                          <a:ea typeface="+mn-ea"/>
                        </a:rPr>
                        <a:t>全球首个上市国家及上市时间</a:t>
                      </a:r>
                    </a:p>
                  </a:txBody>
                  <a:tcPr anchor="ctr"/>
                </a:tc>
                <a:tc>
                  <a:txBody>
                    <a:bodyPr/>
                    <a:lstStyle/>
                    <a:p>
                      <a:r>
                        <a:rPr lang="zh-CN" altLang="en-US" sz="1300" b="1" dirty="0">
                          <a:latin typeface="+mn-ea"/>
                          <a:ea typeface="+mn-ea"/>
                        </a:rPr>
                        <a:t>美国，</a:t>
                      </a:r>
                      <a:r>
                        <a:rPr lang="en-US" altLang="zh-CN" sz="1300" b="1" dirty="0">
                          <a:latin typeface="+mn-ea"/>
                          <a:ea typeface="+mn-ea"/>
                        </a:rPr>
                        <a:t>2023</a:t>
                      </a:r>
                      <a:r>
                        <a:rPr lang="zh-CN" altLang="en-US" sz="1300" b="1" dirty="0">
                          <a:latin typeface="+mn-ea"/>
                          <a:ea typeface="+mn-ea"/>
                        </a:rPr>
                        <a:t>年</a:t>
                      </a:r>
                      <a:r>
                        <a:rPr lang="en-US" altLang="zh-CN" sz="1300" b="1" dirty="0">
                          <a:latin typeface="+mn-ea"/>
                          <a:ea typeface="+mn-ea"/>
                        </a:rPr>
                        <a:t>10</a:t>
                      </a:r>
                      <a:r>
                        <a:rPr lang="zh-CN" altLang="en-US" sz="1300" b="1" dirty="0">
                          <a:latin typeface="+mn-ea"/>
                          <a:ea typeface="+mn-ea"/>
                        </a:rPr>
                        <a:t>月</a:t>
                      </a:r>
                      <a:r>
                        <a:rPr lang="en-US" altLang="zh-CN" sz="1300" b="1" dirty="0">
                          <a:latin typeface="+mn-ea"/>
                          <a:ea typeface="+mn-ea"/>
                        </a:rPr>
                        <a:t>26</a:t>
                      </a:r>
                      <a:r>
                        <a:rPr lang="zh-CN" altLang="en-US" sz="1300" b="1" dirty="0">
                          <a:latin typeface="+mn-ea"/>
                          <a:ea typeface="+mn-ea"/>
                        </a:rPr>
                        <a:t>日</a:t>
                      </a:r>
                    </a:p>
                  </a:txBody>
                  <a:tcPr anchor="ctr"/>
                </a:tc>
                <a:extLst>
                  <a:ext uri="{0D108BD9-81ED-4DB2-BD59-A6C34878D82A}">
                    <a16:rowId xmlns:a16="http://schemas.microsoft.com/office/drawing/2014/main" val="10007"/>
                  </a:ext>
                </a:extLst>
              </a:tr>
              <a:tr h="348442">
                <a:tc>
                  <a:txBody>
                    <a:bodyPr/>
                    <a:lstStyle/>
                    <a:p>
                      <a:r>
                        <a:rPr lang="zh-CN" altLang="en-US" sz="1300" b="1" dirty="0">
                          <a:latin typeface="+mn-ea"/>
                          <a:ea typeface="+mn-ea"/>
                        </a:rPr>
                        <a:t>是否为</a:t>
                      </a:r>
                      <a:r>
                        <a:rPr lang="en-US" altLang="zh-CN" sz="1300" b="1" dirty="0">
                          <a:latin typeface="+mn-ea"/>
                          <a:ea typeface="+mn-ea"/>
                        </a:rPr>
                        <a:t>OTC</a:t>
                      </a:r>
                      <a:r>
                        <a:rPr lang="zh-CN" altLang="en-US" sz="1300" b="1" dirty="0">
                          <a:latin typeface="+mn-ea"/>
                          <a:ea typeface="+mn-ea"/>
                        </a:rPr>
                        <a:t>药品</a:t>
                      </a:r>
                    </a:p>
                  </a:txBody>
                  <a:tcPr anchor="ctr"/>
                </a:tc>
                <a:tc>
                  <a:txBody>
                    <a:bodyPr/>
                    <a:lstStyle/>
                    <a:p>
                      <a:r>
                        <a:rPr lang="zh-CN" altLang="en-US" sz="1300" b="1" dirty="0">
                          <a:latin typeface="+mn-ea"/>
                          <a:ea typeface="+mn-ea"/>
                        </a:rPr>
                        <a:t>否</a:t>
                      </a:r>
                    </a:p>
                  </a:txBody>
                  <a:tcPr anchor="ctr"/>
                </a:tc>
                <a:extLst>
                  <a:ext uri="{0D108BD9-81ED-4DB2-BD59-A6C34878D82A}">
                    <a16:rowId xmlns:a16="http://schemas.microsoft.com/office/drawing/2014/main" val="10008"/>
                  </a:ext>
                </a:extLst>
              </a:tr>
              <a:tr h="348442">
                <a:tc>
                  <a:txBody>
                    <a:bodyPr/>
                    <a:lstStyle/>
                    <a:p>
                      <a:r>
                        <a:rPr lang="zh-CN" altLang="en-US" sz="1300" b="1" dirty="0">
                          <a:solidFill>
                            <a:srgbClr val="C00000"/>
                          </a:solidFill>
                          <a:latin typeface="+mn-ea"/>
                          <a:ea typeface="+mn-ea"/>
                        </a:rPr>
                        <a:t>参照药品建议</a:t>
                      </a:r>
                    </a:p>
                  </a:txBody>
                  <a:tcPr anchor="ctr"/>
                </a:tc>
                <a:tc>
                  <a:txBody>
                    <a:bodyPr/>
                    <a:lstStyle/>
                    <a:p>
                      <a:r>
                        <a:rPr lang="zh-CN" altLang="en-US" sz="1300" b="1" dirty="0">
                          <a:solidFill>
                            <a:srgbClr val="C00000"/>
                          </a:solidFill>
                          <a:latin typeface="+mn-ea"/>
                          <a:ea typeface="+mn-ea"/>
                        </a:rPr>
                        <a:t>无</a:t>
                      </a:r>
                    </a:p>
                  </a:txBody>
                  <a:tcPr anchor="ctr"/>
                </a:tc>
                <a:extLst>
                  <a:ext uri="{0D108BD9-81ED-4DB2-BD59-A6C34878D82A}">
                    <a16:rowId xmlns:a16="http://schemas.microsoft.com/office/drawing/2014/main" val="10009"/>
                  </a:ext>
                </a:extLst>
              </a:tr>
              <a:tr h="348442">
                <a:tc>
                  <a:txBody>
                    <a:bodyPr/>
                    <a:lstStyle/>
                    <a:p>
                      <a:r>
                        <a:rPr lang="zh-CN" altLang="en-US" sz="1300" b="1" dirty="0">
                          <a:solidFill>
                            <a:srgbClr val="C00000"/>
                          </a:solidFill>
                          <a:latin typeface="+mn-ea"/>
                          <a:ea typeface="+mn-ea"/>
                        </a:rPr>
                        <a:t>罕见病药物</a:t>
                      </a:r>
                    </a:p>
                  </a:txBody>
                  <a:tcPr anchor="ctr"/>
                </a:tc>
                <a:tc>
                  <a:txBody>
                    <a:bodyPr/>
                    <a:lstStyle/>
                    <a:p>
                      <a:r>
                        <a:rPr lang="en-US" altLang="zh-CN" sz="1300" b="1" dirty="0">
                          <a:latin typeface="+mn-ea"/>
                          <a:ea typeface="+mn-ea"/>
                        </a:rPr>
                        <a:t>DMD</a:t>
                      </a:r>
                      <a:r>
                        <a:rPr lang="zh-CN" altLang="en-US" sz="1300" b="1" dirty="0">
                          <a:latin typeface="+mn-ea"/>
                          <a:ea typeface="+mn-ea"/>
                        </a:rPr>
                        <a:t>为国家</a:t>
                      </a:r>
                      <a:r>
                        <a:rPr lang="en-US" altLang="zh-CN" sz="1300" b="1" dirty="0">
                          <a:latin typeface="+mn-ea"/>
                          <a:ea typeface="+mn-ea"/>
                        </a:rPr>
                        <a:t>《</a:t>
                      </a:r>
                      <a:r>
                        <a:rPr lang="zh-CN" altLang="en-US" sz="1300" b="1" dirty="0">
                          <a:latin typeface="+mn-ea"/>
                          <a:ea typeface="+mn-ea"/>
                        </a:rPr>
                        <a:t>第一批罕见病目录</a:t>
                      </a:r>
                      <a:r>
                        <a:rPr lang="en-US" altLang="zh-CN" sz="1300" b="1" dirty="0">
                          <a:latin typeface="+mn-ea"/>
                          <a:ea typeface="+mn-ea"/>
                        </a:rPr>
                        <a:t>》</a:t>
                      </a:r>
                      <a:r>
                        <a:rPr lang="zh-CN" altLang="en-US" sz="1300" b="1" dirty="0">
                          <a:latin typeface="+mn-ea"/>
                          <a:ea typeface="+mn-ea"/>
                        </a:rPr>
                        <a:t>病种</a:t>
                      </a:r>
                    </a:p>
                  </a:txBody>
                  <a:tcPr anchor="ctr"/>
                </a:tc>
                <a:extLst>
                  <a:ext uri="{0D108BD9-81ED-4DB2-BD59-A6C34878D82A}">
                    <a16:rowId xmlns:a16="http://schemas.microsoft.com/office/drawing/2014/main" val="10010"/>
                  </a:ext>
                </a:extLst>
              </a:tr>
              <a:tr h="513187">
                <a:tc>
                  <a:txBody>
                    <a:bodyPr/>
                    <a:lstStyle/>
                    <a:p>
                      <a:r>
                        <a:rPr lang="zh-CN" altLang="en-US" sz="1300" b="1" dirty="0">
                          <a:solidFill>
                            <a:srgbClr val="C00000"/>
                          </a:solidFill>
                          <a:latin typeface="+mn-ea"/>
                          <a:ea typeface="+mn-ea"/>
                        </a:rPr>
                        <a:t>儿童用药</a:t>
                      </a:r>
                    </a:p>
                  </a:txBody>
                  <a:tcPr anchor="ctr"/>
                </a:tc>
                <a:tc>
                  <a:txBody>
                    <a:bodyPr/>
                    <a:lstStyle/>
                    <a:p>
                      <a:r>
                        <a:rPr lang="zh-CN" altLang="en-US" sz="1300" b="1" dirty="0">
                          <a:latin typeface="+mn-ea"/>
                          <a:ea typeface="+mn-ea"/>
                        </a:rPr>
                        <a:t>适应症明确包含儿童，橙味口服混悬液为儿童适宜剂型，配口服给药器根据体重精准给药，防儿童开启安全盖设计</a:t>
                      </a:r>
                    </a:p>
                  </a:txBody>
                  <a:tcPr anchor="ctr"/>
                </a:tc>
                <a:extLst>
                  <a:ext uri="{0D108BD9-81ED-4DB2-BD59-A6C34878D82A}">
                    <a16:rowId xmlns:a16="http://schemas.microsoft.com/office/drawing/2014/main" val="10011"/>
                  </a:ext>
                </a:extLst>
              </a:tr>
              <a:tr h="864688">
                <a:tc>
                  <a:txBody>
                    <a:bodyPr/>
                    <a:lstStyle/>
                    <a:p>
                      <a:r>
                        <a:rPr lang="zh-CN" altLang="en-US" sz="1300" b="1" dirty="0">
                          <a:solidFill>
                            <a:schemeClr val="tx1"/>
                          </a:solidFill>
                          <a:latin typeface="+mn-ea"/>
                          <a:ea typeface="+mn-ea"/>
                        </a:rPr>
                        <a:t>所治疗疾病基本情况、发病率、年发病患者数</a:t>
                      </a:r>
                    </a:p>
                  </a:txBody>
                  <a:tcPr anchor="ctr"/>
                </a:tc>
                <a:tc>
                  <a:txBody>
                    <a:bodyPr/>
                    <a:lstStyle/>
                    <a:p>
                      <a:r>
                        <a:rPr lang="en-US" altLang="zh-CN" sz="1300" b="1" dirty="0">
                          <a:latin typeface="+mn-ea"/>
                          <a:ea typeface="+mn-ea"/>
                        </a:rPr>
                        <a:t>DMD</a:t>
                      </a:r>
                      <a:r>
                        <a:rPr lang="zh-CN" altLang="en-US" sz="1300" b="1" dirty="0">
                          <a:latin typeface="+mn-ea"/>
                          <a:ea typeface="+mn-ea"/>
                        </a:rPr>
                        <a:t>是最严重的遗传性神经肌肉病之一，抗肌萎缩蛋白功能异常导致肌肉炎症；幼儿期发病，进行性肌肉萎缩和无力，逐渐丧失运动能力，最终因心脏衰竭死亡。</a:t>
                      </a:r>
                      <a:endParaRPr lang="en-US" altLang="zh-CN" sz="1300" b="1" dirty="0">
                        <a:latin typeface="+mn-ea"/>
                        <a:ea typeface="+mn-ea"/>
                      </a:endParaRPr>
                    </a:p>
                    <a:p>
                      <a:r>
                        <a:rPr lang="zh-CN" altLang="en-US" sz="1300" b="1" dirty="0">
                          <a:latin typeface="+mn-ea"/>
                          <a:ea typeface="+mn-ea"/>
                        </a:rPr>
                        <a:t>中国</a:t>
                      </a:r>
                      <a:r>
                        <a:rPr lang="en-US" altLang="zh-CN" sz="1300" b="1" dirty="0">
                          <a:latin typeface="+mn-ea"/>
                          <a:ea typeface="+mn-ea"/>
                        </a:rPr>
                        <a:t>DMD</a:t>
                      </a:r>
                      <a:r>
                        <a:rPr lang="zh-CN" altLang="en-US" sz="1300" b="1" dirty="0">
                          <a:latin typeface="+mn-ea"/>
                          <a:ea typeface="+mn-ea"/>
                        </a:rPr>
                        <a:t>患者死亡中位年龄约</a:t>
                      </a:r>
                      <a:r>
                        <a:rPr lang="en-US" altLang="zh-CN" sz="1300" b="1" dirty="0">
                          <a:latin typeface="+mn-ea"/>
                          <a:ea typeface="+mn-ea"/>
                        </a:rPr>
                        <a:t>18.57</a:t>
                      </a:r>
                      <a:r>
                        <a:rPr lang="zh-CN" altLang="en-US" sz="1300" b="1" dirty="0">
                          <a:latin typeface="+mn-ea"/>
                          <a:ea typeface="+mn-ea"/>
                        </a:rPr>
                        <a:t>岁。中国大陆地区</a:t>
                      </a:r>
                      <a:r>
                        <a:rPr lang="en-US" altLang="zh-CN" sz="1300" b="1" dirty="0">
                          <a:latin typeface="+mn-ea"/>
                          <a:ea typeface="+mn-ea"/>
                        </a:rPr>
                        <a:t>DMD</a:t>
                      </a:r>
                      <a:r>
                        <a:rPr lang="zh-CN" altLang="en-US" sz="1300" b="1" dirty="0">
                          <a:latin typeface="+mn-ea"/>
                          <a:ea typeface="+mn-ea"/>
                        </a:rPr>
                        <a:t>发病率在存活男婴中约为</a:t>
                      </a:r>
                      <a:r>
                        <a:rPr lang="en-US" altLang="zh-CN" sz="1300" b="1" dirty="0">
                          <a:latin typeface="+mn-ea"/>
                          <a:ea typeface="+mn-ea"/>
                        </a:rPr>
                        <a:t>1/5051</a:t>
                      </a:r>
                      <a:r>
                        <a:rPr lang="zh-CN" altLang="en-US" sz="1300" b="1" dirty="0">
                          <a:latin typeface="+mn-ea"/>
                          <a:ea typeface="+mn-ea"/>
                        </a:rPr>
                        <a:t>，估算</a:t>
                      </a:r>
                      <a:r>
                        <a:rPr lang="en-US" altLang="zh-CN" sz="1300" b="1" dirty="0">
                          <a:latin typeface="+mn-ea"/>
                          <a:ea typeface="+mn-ea"/>
                        </a:rPr>
                        <a:t>2025</a:t>
                      </a:r>
                      <a:r>
                        <a:rPr lang="zh-CN" altLang="en-US" sz="1300" b="1" dirty="0">
                          <a:latin typeface="+mn-ea"/>
                          <a:ea typeface="+mn-ea"/>
                        </a:rPr>
                        <a:t>年全国新发患者数</a:t>
                      </a:r>
                      <a:r>
                        <a:rPr lang="en-US" altLang="zh-CN" sz="1300" b="1" dirty="0">
                          <a:latin typeface="+mn-ea"/>
                          <a:ea typeface="+mn-ea"/>
                        </a:rPr>
                        <a:t>803</a:t>
                      </a:r>
                      <a:r>
                        <a:rPr lang="zh-CN" altLang="en-US" sz="1300" b="1" dirty="0">
                          <a:latin typeface="+mn-ea"/>
                          <a:ea typeface="+mn-ea"/>
                        </a:rPr>
                        <a:t>人。</a:t>
                      </a:r>
                    </a:p>
                  </a:txBody>
                  <a:tcPr anchor="ctr"/>
                </a:tc>
                <a:extLst>
                  <a:ext uri="{0D108BD9-81ED-4DB2-BD59-A6C34878D82A}">
                    <a16:rowId xmlns:a16="http://schemas.microsoft.com/office/drawing/2014/main" val="1001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矩形: 圆角 90"/>
          <p:cNvSpPr/>
          <p:nvPr/>
        </p:nvSpPr>
        <p:spPr>
          <a:xfrm flipH="1">
            <a:off x="784179" y="3264535"/>
            <a:ext cx="10623642" cy="2840422"/>
          </a:xfrm>
          <a:prstGeom prst="roundRect">
            <a:avLst>
              <a:gd name="adj" fmla="val 6566"/>
            </a:avLst>
          </a:prstGeom>
          <a:solidFill>
            <a:srgbClr val="FEF3D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Apis for office"/>
              <a:ea typeface="微软雅黑" panose="020B0503020204020204" pitchFamily="34" charset="-122"/>
              <a:cs typeface="+mn-cs"/>
            </a:endParaRPr>
          </a:p>
        </p:txBody>
      </p:sp>
      <p:sp>
        <p:nvSpPr>
          <p:cNvPr id="7" name="文本占位符 6"/>
          <p:cNvSpPr>
            <a:spLocks noGrp="1"/>
          </p:cNvSpPr>
          <p:nvPr>
            <p:ph type="body" idx="2"/>
          </p:nvPr>
        </p:nvSpPr>
        <p:spPr>
          <a:xfrm>
            <a:off x="666749" y="327854"/>
            <a:ext cx="10858500" cy="523220"/>
          </a:xfrm>
        </p:spPr>
        <p:txBody>
          <a:bodyPr/>
          <a:lstStyle/>
          <a:p>
            <a:r>
              <a:rPr lang="zh-CN" altLang="en-US" dirty="0">
                <a:latin typeface="+mn-ea"/>
                <a:ea typeface="+mn-ea"/>
                <a:sym typeface="+mn-lt"/>
              </a:rPr>
              <a:t>传统激素副作用大、</a:t>
            </a:r>
            <a:r>
              <a:rPr lang="zh-CN" altLang="en-US" dirty="0">
                <a:solidFill>
                  <a:srgbClr val="C00000"/>
                </a:solidFill>
                <a:latin typeface="+mn-ea"/>
                <a:ea typeface="+mn-ea"/>
                <a:sym typeface="+mn-lt"/>
              </a:rPr>
              <a:t>停药率高</a:t>
            </a:r>
            <a:r>
              <a:rPr lang="zh-CN" altLang="en-US" dirty="0">
                <a:latin typeface="+mn-ea"/>
                <a:ea typeface="+mn-ea"/>
                <a:sym typeface="+mn-lt"/>
              </a:rPr>
              <a:t>，伐莫洛龙</a:t>
            </a:r>
            <a:r>
              <a:rPr lang="zh-CN" altLang="en-US" dirty="0">
                <a:solidFill>
                  <a:srgbClr val="C00000"/>
                </a:solidFill>
                <a:latin typeface="+mn-ea"/>
                <a:ea typeface="+mn-ea"/>
                <a:sym typeface="+mn-lt"/>
              </a:rPr>
              <a:t>显著降低</a:t>
            </a:r>
            <a:r>
              <a:rPr lang="zh-CN" altLang="en-US" dirty="0">
                <a:latin typeface="+mn-ea"/>
                <a:ea typeface="+mn-ea"/>
                <a:sym typeface="+mn-lt"/>
              </a:rPr>
              <a:t>副作用</a:t>
            </a:r>
            <a:endParaRPr lang="en-US" altLang="zh-CN" dirty="0">
              <a:solidFill>
                <a:srgbClr val="C00000"/>
              </a:solidFill>
              <a:latin typeface="+mn-ea"/>
              <a:ea typeface="+mn-ea"/>
              <a:sym typeface="+mn-lt"/>
            </a:endParaRPr>
          </a:p>
        </p:txBody>
      </p:sp>
      <p:sp>
        <p:nvSpPr>
          <p:cNvPr id="8" name="文本占位符 7"/>
          <p:cNvSpPr>
            <a:spLocks noGrp="1"/>
          </p:cNvSpPr>
          <p:nvPr>
            <p:ph type="body" sz="quarter" idx="10"/>
          </p:nvPr>
        </p:nvSpPr>
        <p:spPr>
          <a:xfrm>
            <a:off x="514527" y="6220871"/>
            <a:ext cx="11265314" cy="410245"/>
          </a:xfrm>
        </p:spPr>
        <p:txBody>
          <a:bodyPr numCol="3"/>
          <a:lstStyle/>
          <a:p>
            <a:r>
              <a:rPr lang="it-IT" altLang="zh-CN" sz="600" dirty="0"/>
              <a:t>Wong BL, et al. J Pediatr. 2017 Mar;182:296-303.e1.</a:t>
            </a:r>
          </a:p>
          <a:p>
            <a:r>
              <a:rPr lang="it-IT" altLang="zh-CN" sz="600" dirty="0"/>
              <a:t>Bello L, et al. Neurology. 2015;85:1048–1055.</a:t>
            </a:r>
          </a:p>
          <a:p>
            <a:r>
              <a:rPr lang="it-IT" altLang="zh-CN" sz="600" dirty="0"/>
              <a:t>Guglieri M,et al. JAMA. 2022 Apr 19;327(15):1456-1468.</a:t>
            </a:r>
          </a:p>
          <a:p>
            <a:r>
              <a:rPr lang="fr-FR" altLang="zh-CN" sz="600" dirty="0"/>
              <a:t>Tong YR, et al. Front </a:t>
            </a:r>
            <a:r>
              <a:rPr lang="fr-FR" altLang="zh-CN" sz="600" dirty="0" err="1"/>
              <a:t>Neurol</a:t>
            </a:r>
            <a:r>
              <a:rPr lang="fr-FR" altLang="zh-CN" sz="600" dirty="0"/>
              <a:t>. 2020 Sep 30;11:572006.</a:t>
            </a:r>
          </a:p>
          <a:p>
            <a:r>
              <a:rPr lang="nl-NL" altLang="zh-CN" sz="600" dirty="0"/>
              <a:t>Dang UJ, et al. Neurology. 2024;102(5):e208112.</a:t>
            </a:r>
          </a:p>
          <a:p>
            <a:r>
              <a:rPr lang="nl-NL" altLang="zh-CN" sz="600" dirty="0"/>
              <a:t>Guglieri M, et al. JAMA Neurol. 2022 Oct 1;79(10):1005-1014.</a:t>
            </a:r>
          </a:p>
          <a:p>
            <a:r>
              <a:rPr lang="nl-NL" altLang="zh-CN" sz="600" dirty="0"/>
              <a:t>Mah JK, et al. JAMA Netw Open. 2022 Jan 4;5(1):e2144178.</a:t>
            </a:r>
          </a:p>
          <a:p>
            <a:r>
              <a:rPr lang="nl-NL" altLang="zh-CN" sz="600" dirty="0"/>
              <a:t>Dang UJ, et al. Neurology. 2024 Mar 12;102(5):e208112.</a:t>
            </a:r>
          </a:p>
          <a:p>
            <a:r>
              <a:rPr lang="nl-NL" altLang="zh-CN" sz="600" dirty="0"/>
              <a:t>Griggs RC,et al. Neurology. 2016 Nov 15;87(20):2123-2131.</a:t>
            </a:r>
          </a:p>
          <a:p>
            <a:r>
              <a:rPr lang="nl-NL" altLang="zh-CN" sz="600" dirty="0"/>
              <a:t>Guglieri M, et al. JAMA. 2022;327:1456-68.</a:t>
            </a:r>
          </a:p>
          <a:p>
            <a:r>
              <a:rPr lang="nl-NL" altLang="zh-CN" sz="600" dirty="0"/>
              <a:t>McDonald CM, et al. Lancet. 2018;391:451-61.</a:t>
            </a:r>
          </a:p>
          <a:p>
            <a:r>
              <a:rPr lang="nl-NL" altLang="zh-CN" sz="600" dirty="0"/>
              <a:t>Birnkrant DJ, et al. Lancet Neurol. 2018;17(3):251-267. </a:t>
            </a:r>
          </a:p>
          <a:p>
            <a:r>
              <a:rPr lang="nl-NL" altLang="zh-CN" sz="600" dirty="0"/>
              <a:t>Birnkrant DJ, et al. Lancet Neurol. 2018;17(4):347-361.</a:t>
            </a:r>
          </a:p>
        </p:txBody>
      </p:sp>
      <p:grpSp>
        <p:nvGrpSpPr>
          <p:cNvPr id="9" name="组合 8"/>
          <p:cNvGrpSpPr/>
          <p:nvPr/>
        </p:nvGrpSpPr>
        <p:grpSpPr>
          <a:xfrm>
            <a:off x="10482073" y="0"/>
            <a:ext cx="1709927" cy="514370"/>
            <a:chOff x="7974334" y="-2263"/>
            <a:chExt cx="1709927" cy="514370"/>
          </a:xfrm>
        </p:grpSpPr>
        <p:sp>
          <p:nvSpPr>
            <p:cNvPr id="10" name="矩形: 对角圆角 9"/>
            <p:cNvSpPr/>
            <p:nvPr/>
          </p:nvSpPr>
          <p:spPr>
            <a:xfrm>
              <a:off x="7974334" y="-2263"/>
              <a:ext cx="1568918" cy="514369"/>
            </a:xfrm>
            <a:prstGeom prst="round2DiagRect">
              <a:avLst/>
            </a:prstGeom>
            <a:solidFill>
              <a:srgbClr val="4A752D">
                <a:lumMod val="20000"/>
                <a:lumOff val="8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微软雅黑" panose="020B0503020204020204" pitchFamily="34" charset="-122"/>
                <a:cs typeface="+mn-cs"/>
              </a:endParaRPr>
            </a:p>
          </p:txBody>
        </p:sp>
        <p:sp>
          <p:nvSpPr>
            <p:cNvPr id="11" name="矩形: 对角圆角 10"/>
            <p:cNvSpPr/>
            <p:nvPr/>
          </p:nvSpPr>
          <p:spPr>
            <a:xfrm>
              <a:off x="8046341" y="-2262"/>
              <a:ext cx="1568918" cy="514369"/>
            </a:xfrm>
            <a:prstGeom prst="round2DiagRect">
              <a:avLst/>
            </a:prstGeom>
            <a:solidFill>
              <a:srgbClr val="4A752D">
                <a:lumMod val="60000"/>
                <a:lumOff val="4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微软雅黑" panose="020B0503020204020204" pitchFamily="34" charset="-122"/>
                <a:cs typeface="+mn-cs"/>
              </a:endParaRPr>
            </a:p>
          </p:txBody>
        </p:sp>
        <p:sp>
          <p:nvSpPr>
            <p:cNvPr id="12" name="矩形: 对角圆角 11"/>
            <p:cNvSpPr/>
            <p:nvPr/>
          </p:nvSpPr>
          <p:spPr>
            <a:xfrm>
              <a:off x="8115343" y="-2262"/>
              <a:ext cx="1568918" cy="514369"/>
            </a:xfrm>
            <a:prstGeom prst="round2DiagRect">
              <a:avLst/>
            </a:prstGeom>
            <a:solidFill>
              <a:srgbClr val="4A752D"/>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0" cap="none" spc="0" normalizeH="0" baseline="0" noProof="0" dirty="0">
                  <a:ln>
                    <a:noFill/>
                  </a:ln>
                  <a:solidFill>
                    <a:srgbClr val="FFFFFF"/>
                  </a:solidFill>
                  <a:effectLst/>
                  <a:uLnTx/>
                  <a:uFillTx/>
                  <a:latin typeface="Open Sans"/>
                  <a:ea typeface="微软雅黑" panose="020B0503020204020204" pitchFamily="34" charset="-122"/>
                  <a:cs typeface="+mn-cs"/>
                </a:rPr>
                <a:t>安全性</a:t>
              </a:r>
              <a:endParaRPr kumimoji="0" lang="en-US" altLang="zh-CN" sz="1800" b="1" i="0" u="none" strike="noStrike" kern="0" cap="none" spc="0" normalizeH="0" baseline="0" noProof="0" dirty="0">
                <a:ln>
                  <a:noFill/>
                </a:ln>
                <a:solidFill>
                  <a:srgbClr val="FFFFFF"/>
                </a:solidFill>
                <a:effectLst/>
                <a:uLnTx/>
                <a:uFillTx/>
                <a:latin typeface="Open Sans"/>
                <a:ea typeface="微软雅黑" panose="020B0503020204020204" pitchFamily="34" charset="-122"/>
                <a:cs typeface="+mn-cs"/>
              </a:endParaRPr>
            </a:p>
          </p:txBody>
        </p:sp>
      </p:grpSp>
      <p:sp>
        <p:nvSpPr>
          <p:cNvPr id="14" name="矩形: 圆角 13"/>
          <p:cNvSpPr/>
          <p:nvPr/>
        </p:nvSpPr>
        <p:spPr>
          <a:xfrm flipH="1">
            <a:off x="784179" y="1103292"/>
            <a:ext cx="10623641" cy="1726952"/>
          </a:xfrm>
          <a:prstGeom prst="roundRect">
            <a:avLst>
              <a:gd name="adj" fmla="val 6566"/>
            </a:avLst>
          </a:prstGeom>
          <a:solidFill>
            <a:srgbClr val="E9FFE5">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Apis for office"/>
              <a:ea typeface="微软雅黑" panose="020B0503020204020204" pitchFamily="34" charset="-122"/>
              <a:cs typeface="+mn-cs"/>
            </a:endParaRPr>
          </a:p>
        </p:txBody>
      </p:sp>
      <p:sp>
        <p:nvSpPr>
          <p:cNvPr id="17" name="文本框 16"/>
          <p:cNvSpPr txBox="1"/>
          <p:nvPr/>
        </p:nvSpPr>
        <p:spPr>
          <a:xfrm>
            <a:off x="1021158" y="1194960"/>
            <a:ext cx="6160450" cy="640560"/>
          </a:xfrm>
          <a:prstGeom prst="rect">
            <a:avLst/>
          </a:prstGeom>
          <a:noFill/>
        </p:spPr>
        <p:txBody>
          <a:bodyPr wrap="square">
            <a:spAutoFit/>
          </a:bodyPr>
          <a:lstStyle/>
          <a:p>
            <a:pPr>
              <a:lnSpc>
                <a:spcPts val="2200"/>
              </a:lnSpc>
              <a:spcAft>
                <a:spcPts val="600"/>
              </a:spcAft>
              <a:buClr>
                <a:srgbClr val="000000"/>
              </a:buClr>
              <a:buSzPts val="1200"/>
            </a:pPr>
            <a:r>
              <a:rPr kumimoji="0" lang="en-US" altLang="zh-CN" sz="1400" b="1" i="0" u="none" strike="noStrike" kern="1200" cap="none" spc="0" normalizeH="0" baseline="0" noProof="0" dirty="0">
                <a:ln>
                  <a:noFill/>
                </a:ln>
                <a:effectLst/>
                <a:uLnTx/>
                <a:uFillTx/>
                <a:latin typeface="+mn-ea"/>
                <a:cs typeface="+mn-ea"/>
                <a:sym typeface="+mn-lt"/>
              </a:rPr>
              <a:t>DMD</a:t>
            </a:r>
            <a:r>
              <a:rPr kumimoji="0" lang="zh-CN" altLang="en-US" sz="1400" b="1" i="0" u="none" strike="noStrike" kern="1200" cap="none" spc="0" normalizeH="0" baseline="0" noProof="0" dirty="0">
                <a:ln>
                  <a:noFill/>
                </a:ln>
                <a:effectLst/>
                <a:uLnTx/>
                <a:uFillTx/>
                <a:latin typeface="+mn-ea"/>
                <a:cs typeface="+mn-ea"/>
                <a:sym typeface="+mn-lt"/>
              </a:rPr>
              <a:t>需要</a:t>
            </a:r>
            <a:r>
              <a:rPr lang="zh-CN" altLang="en-US" sz="1400" b="1" dirty="0">
                <a:latin typeface="+mn-ea"/>
                <a:cs typeface="+mn-ea"/>
                <a:sym typeface="+mn-lt"/>
              </a:rPr>
              <a:t>从</a:t>
            </a:r>
            <a:r>
              <a:rPr kumimoji="0" lang="zh-CN" altLang="en-US" sz="1400" b="1" i="0" u="none" strike="noStrike" kern="1200" cap="none" spc="0" normalizeH="0" baseline="0" noProof="0" dirty="0">
                <a:ln>
                  <a:noFill/>
                </a:ln>
                <a:effectLst/>
                <a:uLnTx/>
                <a:uFillTx/>
                <a:latin typeface="+mn-ea"/>
                <a:cs typeface="+mn-ea"/>
                <a:sym typeface="+mn-lt"/>
              </a:rPr>
              <a:t>幼儿期开始</a:t>
            </a:r>
            <a:r>
              <a:rPr lang="zh-CN" altLang="en-US" sz="1400" b="1" dirty="0">
                <a:solidFill>
                  <a:srgbClr val="C00000"/>
                </a:solidFill>
                <a:latin typeface="+mn-ea"/>
                <a:cs typeface="+mn-ea"/>
                <a:sym typeface="+mn-lt"/>
              </a:rPr>
              <a:t>长期</a:t>
            </a:r>
            <a:r>
              <a:rPr kumimoji="0" lang="zh-CN" altLang="en-US" sz="1400" b="1" i="0" u="none" strike="noStrike" kern="1200" cap="none" spc="0" normalizeH="0" baseline="0" noProof="0" dirty="0">
                <a:ln>
                  <a:noFill/>
                </a:ln>
                <a:solidFill>
                  <a:srgbClr val="C00000"/>
                </a:solidFill>
                <a:effectLst/>
                <a:uLnTx/>
                <a:uFillTx/>
                <a:latin typeface="+mn-ea"/>
                <a:cs typeface="+mn-ea"/>
                <a:sym typeface="+mn-lt"/>
              </a:rPr>
              <a:t>治疗</a:t>
            </a:r>
            <a:r>
              <a:rPr kumimoji="0" lang="zh-CN" altLang="en-US" sz="1400" b="1" i="0" u="none" strike="noStrike" kern="1200" cap="none" spc="0" normalizeH="0" baseline="0" noProof="0" dirty="0">
                <a:ln>
                  <a:noFill/>
                </a:ln>
                <a:effectLst/>
                <a:uLnTx/>
                <a:uFillTx/>
                <a:latin typeface="+mn-ea"/>
                <a:cs typeface="+mn-ea"/>
                <a:sym typeface="+mn-lt"/>
              </a:rPr>
              <a:t>，但此前只能</a:t>
            </a:r>
            <a:r>
              <a:rPr kumimoji="0" lang="zh-CN" altLang="en-US" sz="1400" b="1" i="0" u="none" strike="noStrike" kern="1200" cap="none" spc="0" normalizeH="0" baseline="0" noProof="0" dirty="0">
                <a:ln>
                  <a:noFill/>
                </a:ln>
                <a:solidFill>
                  <a:srgbClr val="C00000"/>
                </a:solidFill>
                <a:effectLst/>
                <a:uLnTx/>
                <a:uFillTx/>
                <a:latin typeface="+mn-ea"/>
                <a:cs typeface="+mn-ea"/>
                <a:sym typeface="+mn-lt"/>
              </a:rPr>
              <a:t>超适应症</a:t>
            </a:r>
            <a:r>
              <a:rPr kumimoji="0" lang="zh-CN" altLang="en-US" sz="1400" b="1" i="0" u="none" strike="noStrike" kern="1200" cap="none" spc="0" normalizeH="0" baseline="0" noProof="0" dirty="0">
                <a:ln>
                  <a:noFill/>
                </a:ln>
                <a:effectLst/>
                <a:uLnTx/>
                <a:uFillTx/>
                <a:latin typeface="+mn-ea"/>
                <a:cs typeface="+mn-ea"/>
                <a:sym typeface="+mn-lt"/>
              </a:rPr>
              <a:t>使用</a:t>
            </a:r>
            <a:r>
              <a:rPr lang="zh-CN" altLang="en-US" sz="1400" b="1" dirty="0">
                <a:latin typeface="+mn-ea"/>
                <a:cs typeface="+mn-ea"/>
                <a:sym typeface="+mn-lt"/>
              </a:rPr>
              <a:t>传统糖皮质激素（泼尼松），</a:t>
            </a:r>
            <a:r>
              <a:rPr lang="zh-CN" altLang="en-US" sz="1400" b="1" dirty="0">
                <a:solidFill>
                  <a:srgbClr val="C00000"/>
                </a:solidFill>
                <a:latin typeface="+mn-ea"/>
                <a:cs typeface="+mn-ea"/>
                <a:sym typeface="+mn-lt"/>
              </a:rPr>
              <a:t>副作用发生率高</a:t>
            </a:r>
            <a:r>
              <a:rPr lang="en-US" altLang="zh-CN" sz="1400" b="1" baseline="30000" dirty="0">
                <a:latin typeface="+mn-ea"/>
                <a:cs typeface="+mn-ea"/>
                <a:sym typeface="+mn-lt"/>
              </a:rPr>
              <a:t>1-3</a:t>
            </a:r>
            <a:r>
              <a:rPr lang="zh-CN" altLang="en-US" sz="1400" b="1" dirty="0">
                <a:latin typeface="+mn-ea"/>
                <a:cs typeface="+mn-ea"/>
                <a:sym typeface="+mn-lt"/>
              </a:rPr>
              <a:t>，给患儿造成额外身心负担</a:t>
            </a:r>
            <a:r>
              <a:rPr lang="en-US" altLang="zh-CN" sz="1400" b="1" baseline="30000" dirty="0">
                <a:latin typeface="+mn-ea"/>
                <a:cs typeface="+mn-ea"/>
                <a:sym typeface="+mn-lt"/>
              </a:rPr>
              <a:t>12-13</a:t>
            </a:r>
            <a:r>
              <a:rPr lang="zh-CN" altLang="en-US" sz="1400" b="1" dirty="0">
                <a:latin typeface="+mn-ea"/>
                <a:cs typeface="+mn-ea"/>
                <a:sym typeface="+mn-lt"/>
              </a:rPr>
              <a:t>：</a:t>
            </a:r>
            <a:endParaRPr lang="zh-CN" altLang="en-US" sz="1400" b="1" dirty="0">
              <a:latin typeface="+mn-ea"/>
            </a:endParaRPr>
          </a:p>
        </p:txBody>
      </p:sp>
      <p:sp>
        <p:nvSpPr>
          <p:cNvPr id="37" name="文本框 36"/>
          <p:cNvSpPr txBox="1"/>
          <p:nvPr/>
        </p:nvSpPr>
        <p:spPr>
          <a:xfrm>
            <a:off x="1087731" y="1867979"/>
            <a:ext cx="1947069" cy="338554"/>
          </a:xfrm>
          <a:prstGeom prst="rect">
            <a:avLst/>
          </a:prstGeom>
          <a:solidFill>
            <a:schemeClr val="bg1">
              <a:lumMod val="95000"/>
            </a:schemeClr>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defTabSz="1218565" eaLnBrk="1" fontAlgn="auto" latinLnBrk="0" hangingPunct="1">
              <a:lnSpc>
                <a:spcPct val="100000"/>
              </a:lnSpc>
              <a:spcBef>
                <a:spcPts val="0"/>
              </a:spcBef>
              <a:spcAft>
                <a:spcPts val="0"/>
              </a:spcAft>
              <a:buClrTx/>
              <a:buSzPct val="25000"/>
              <a:buFontTx/>
              <a:buNone/>
              <a:defRPr/>
            </a:pPr>
            <a:r>
              <a:rPr kumimoji="0" lang="zh-CN" altLang="en-US" sz="1400" b="1" i="0" u="none" strike="noStrike" kern="0" cap="none" spc="0" normalizeH="0" baseline="0" noProof="0" dirty="0">
                <a:ln>
                  <a:noFill/>
                </a:ln>
                <a:effectLst/>
                <a:uLnTx/>
                <a:uFillTx/>
                <a:latin typeface="+mn-ea"/>
                <a:cs typeface="+mn-cs"/>
              </a:rPr>
              <a:t>生长抑制</a:t>
            </a:r>
            <a:endParaRPr kumimoji="0" lang="en-US" altLang="zh-CN" sz="1400" b="1" i="0" u="none" strike="noStrike" kern="0" cap="none" spc="0" normalizeH="0" baseline="0" noProof="0" dirty="0">
              <a:ln>
                <a:noFill/>
              </a:ln>
              <a:effectLst/>
              <a:uLnTx/>
              <a:uFillTx/>
              <a:latin typeface="+mn-ea"/>
              <a:cs typeface="+mn-cs"/>
            </a:endParaRPr>
          </a:p>
        </p:txBody>
      </p:sp>
      <p:sp>
        <p:nvSpPr>
          <p:cNvPr id="39" name="文本框 38"/>
          <p:cNvSpPr txBox="1"/>
          <p:nvPr/>
        </p:nvSpPr>
        <p:spPr>
          <a:xfrm>
            <a:off x="3128098" y="1867979"/>
            <a:ext cx="1947069" cy="338554"/>
          </a:xfrm>
          <a:prstGeom prst="rect">
            <a:avLst/>
          </a:prstGeom>
          <a:solidFill>
            <a:schemeClr val="bg1">
              <a:lumMod val="95000"/>
            </a:schemeClr>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defTabSz="1218565" eaLnBrk="1" fontAlgn="auto" latinLnBrk="0" hangingPunct="1">
              <a:lnSpc>
                <a:spcPct val="100000"/>
              </a:lnSpc>
              <a:spcBef>
                <a:spcPts val="0"/>
              </a:spcBef>
              <a:spcAft>
                <a:spcPts val="0"/>
              </a:spcAft>
              <a:buClrTx/>
              <a:buSzPct val="25000"/>
              <a:buFontTx/>
              <a:buNone/>
              <a:defRPr/>
            </a:pPr>
            <a:r>
              <a:rPr kumimoji="0" lang="zh-CN" altLang="en-US" sz="1400" b="1" i="0" u="none" strike="noStrike" kern="0" cap="none" spc="0" normalizeH="0" baseline="0" noProof="0" dirty="0">
                <a:ln>
                  <a:noFill/>
                </a:ln>
                <a:effectLst/>
                <a:uLnTx/>
                <a:uFillTx/>
                <a:latin typeface="+mn-ea"/>
                <a:cs typeface="+mn-cs"/>
              </a:rPr>
              <a:t>椎体骨折</a:t>
            </a:r>
            <a:endParaRPr kumimoji="0" lang="en-US" altLang="zh-CN" sz="1400" b="1" i="0" u="none" strike="noStrike" kern="0" cap="none" spc="0" normalizeH="0" baseline="0" noProof="0" dirty="0">
              <a:ln>
                <a:noFill/>
              </a:ln>
              <a:effectLst/>
              <a:uLnTx/>
              <a:uFillTx/>
              <a:latin typeface="+mn-ea"/>
              <a:cs typeface="+mn-cs"/>
            </a:endParaRPr>
          </a:p>
        </p:txBody>
      </p:sp>
      <p:sp>
        <p:nvSpPr>
          <p:cNvPr id="40" name="文本框 39"/>
          <p:cNvSpPr txBox="1"/>
          <p:nvPr/>
        </p:nvSpPr>
        <p:spPr>
          <a:xfrm>
            <a:off x="5168467" y="1867979"/>
            <a:ext cx="1947069" cy="338554"/>
          </a:xfrm>
          <a:prstGeom prst="rect">
            <a:avLst/>
          </a:prstGeom>
          <a:solidFill>
            <a:schemeClr val="bg1">
              <a:lumMod val="95000"/>
            </a:schemeClr>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defTabSz="1218565" eaLnBrk="1" fontAlgn="auto" latinLnBrk="0" hangingPunct="1">
              <a:lnSpc>
                <a:spcPct val="100000"/>
              </a:lnSpc>
              <a:spcBef>
                <a:spcPts val="0"/>
              </a:spcBef>
              <a:spcAft>
                <a:spcPts val="0"/>
              </a:spcAft>
              <a:buClrTx/>
              <a:buSzPct val="25000"/>
              <a:buFontTx/>
              <a:buNone/>
              <a:defRPr/>
            </a:pPr>
            <a:r>
              <a:rPr lang="zh-CN" altLang="en-US" sz="1400" b="1" kern="0" dirty="0">
                <a:latin typeface="+mn-ea"/>
              </a:rPr>
              <a:t>白内障</a:t>
            </a:r>
            <a:endParaRPr kumimoji="0" lang="en-US" altLang="zh-CN" sz="1400" b="1" i="0" u="none" strike="noStrike" kern="0" cap="none" spc="0" normalizeH="0" baseline="0" noProof="0" dirty="0">
              <a:ln>
                <a:noFill/>
              </a:ln>
              <a:effectLst/>
              <a:uLnTx/>
              <a:uFillTx/>
              <a:latin typeface="+mn-ea"/>
              <a:cs typeface="+mn-cs"/>
            </a:endParaRPr>
          </a:p>
        </p:txBody>
      </p:sp>
      <p:sp>
        <p:nvSpPr>
          <p:cNvPr id="41" name="文本框 40"/>
          <p:cNvSpPr txBox="1"/>
          <p:nvPr/>
        </p:nvSpPr>
        <p:spPr>
          <a:xfrm>
            <a:off x="1087731" y="2304173"/>
            <a:ext cx="1947069" cy="338554"/>
          </a:xfrm>
          <a:prstGeom prst="rect">
            <a:avLst/>
          </a:prstGeom>
          <a:solidFill>
            <a:schemeClr val="bg1">
              <a:lumMod val="95000"/>
            </a:schemeClr>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defTabSz="1218565" eaLnBrk="1" fontAlgn="auto" latinLnBrk="0" hangingPunct="1">
              <a:lnSpc>
                <a:spcPct val="100000"/>
              </a:lnSpc>
              <a:spcBef>
                <a:spcPts val="0"/>
              </a:spcBef>
              <a:spcAft>
                <a:spcPts val="0"/>
              </a:spcAft>
              <a:buClrTx/>
              <a:buSzPct val="25000"/>
              <a:buFontTx/>
              <a:buNone/>
              <a:defRPr/>
            </a:pPr>
            <a:r>
              <a:rPr kumimoji="0" lang="zh-CN" altLang="en-US" sz="1400" b="1" i="0" u="none" strike="noStrike" kern="0" cap="none" spc="0" normalizeH="0" baseline="0" noProof="0" dirty="0">
                <a:ln>
                  <a:noFill/>
                </a:ln>
                <a:effectLst/>
                <a:uLnTx/>
                <a:uFillTx/>
                <a:latin typeface="+mn-ea"/>
                <a:cs typeface="+mn-cs"/>
              </a:rPr>
              <a:t>体重增加</a:t>
            </a:r>
            <a:endParaRPr kumimoji="0" lang="en-US" altLang="zh-CN" sz="1400" b="1" i="0" u="none" strike="noStrike" kern="0" cap="none" spc="0" normalizeH="0" baseline="0" noProof="0" dirty="0">
              <a:ln>
                <a:noFill/>
              </a:ln>
              <a:effectLst/>
              <a:uLnTx/>
              <a:uFillTx/>
              <a:latin typeface="+mn-ea"/>
              <a:cs typeface="+mn-cs"/>
            </a:endParaRPr>
          </a:p>
        </p:txBody>
      </p:sp>
      <p:sp>
        <p:nvSpPr>
          <p:cNvPr id="54" name="文本框 53"/>
          <p:cNvSpPr txBox="1"/>
          <p:nvPr/>
        </p:nvSpPr>
        <p:spPr>
          <a:xfrm>
            <a:off x="3124751" y="2304173"/>
            <a:ext cx="1947069" cy="338554"/>
          </a:xfrm>
          <a:prstGeom prst="rect">
            <a:avLst/>
          </a:prstGeom>
          <a:solidFill>
            <a:schemeClr val="bg1">
              <a:lumMod val="95000"/>
            </a:schemeClr>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defTabSz="1218565" eaLnBrk="1" fontAlgn="auto" latinLnBrk="0" hangingPunct="1">
              <a:lnSpc>
                <a:spcPct val="100000"/>
              </a:lnSpc>
              <a:spcBef>
                <a:spcPts val="0"/>
              </a:spcBef>
              <a:spcAft>
                <a:spcPts val="0"/>
              </a:spcAft>
              <a:buClrTx/>
              <a:buSzPct val="25000"/>
              <a:buFontTx/>
              <a:buNone/>
              <a:defRPr/>
            </a:pPr>
            <a:r>
              <a:rPr kumimoji="0" lang="zh-CN" altLang="en-US" sz="1400" b="1" i="0" u="none" strike="noStrike" kern="0" cap="none" spc="0" normalizeH="0" baseline="0" noProof="0" dirty="0">
                <a:ln>
                  <a:noFill/>
                </a:ln>
                <a:effectLst/>
                <a:uLnTx/>
                <a:uFillTx/>
                <a:latin typeface="+mn-ea"/>
                <a:cs typeface="+mn-cs"/>
              </a:rPr>
              <a:t>行为改变</a:t>
            </a:r>
            <a:endParaRPr kumimoji="0" lang="en-US" altLang="zh-CN" sz="1400" b="1" i="0" u="none" strike="noStrike" kern="0" cap="none" spc="0" normalizeH="0" baseline="0" noProof="0" dirty="0">
              <a:ln>
                <a:noFill/>
              </a:ln>
              <a:effectLst/>
              <a:uLnTx/>
              <a:uFillTx/>
              <a:latin typeface="+mn-ea"/>
              <a:cs typeface="+mn-cs"/>
            </a:endParaRPr>
          </a:p>
        </p:txBody>
      </p:sp>
      <p:sp>
        <p:nvSpPr>
          <p:cNvPr id="55" name="箭头: 右 54"/>
          <p:cNvSpPr/>
          <p:nvPr/>
        </p:nvSpPr>
        <p:spPr>
          <a:xfrm>
            <a:off x="7617740" y="1608809"/>
            <a:ext cx="414961" cy="715917"/>
          </a:xfrm>
          <a:prstGeom prst="right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8" name="文本框 87"/>
          <p:cNvSpPr txBox="1"/>
          <p:nvPr/>
        </p:nvSpPr>
        <p:spPr>
          <a:xfrm>
            <a:off x="8534905" y="1194960"/>
            <a:ext cx="2436783" cy="628762"/>
          </a:xfrm>
          <a:prstGeom prst="rect">
            <a:avLst/>
          </a:prstGeom>
          <a:noFill/>
        </p:spPr>
        <p:txBody>
          <a:bodyPr wrap="square">
            <a:spAutoFit/>
          </a:bodyPr>
          <a:lstStyle/>
          <a:p>
            <a:pPr>
              <a:lnSpc>
                <a:spcPts val="2200"/>
              </a:lnSpc>
              <a:spcAft>
                <a:spcPts val="600"/>
              </a:spcAft>
              <a:buClr>
                <a:srgbClr val="000000"/>
              </a:buClr>
              <a:buSzPts val="1200"/>
            </a:pPr>
            <a:r>
              <a:rPr kumimoji="0" lang="zh-CN" altLang="en-US" sz="1400" b="1" i="0" u="none" strike="noStrike" kern="1200" cap="none" spc="0" normalizeH="0" baseline="0" noProof="0" dirty="0">
                <a:ln>
                  <a:noFill/>
                </a:ln>
                <a:effectLst/>
                <a:uLnTx/>
                <a:uFillTx/>
                <a:latin typeface="+mn-ea"/>
                <a:cs typeface="+mn-ea"/>
                <a:sym typeface="+mn-lt"/>
              </a:rPr>
              <a:t>患儿因无法耐受副作用导致</a:t>
            </a:r>
            <a:r>
              <a:rPr kumimoji="0" lang="zh-CN" altLang="en-US" sz="1400" b="1" i="0" u="none" strike="noStrike" kern="1200" cap="none" spc="0" normalizeH="0" baseline="0" noProof="0" dirty="0">
                <a:ln>
                  <a:noFill/>
                </a:ln>
                <a:solidFill>
                  <a:srgbClr val="C00000"/>
                </a:solidFill>
                <a:effectLst/>
                <a:uLnTx/>
                <a:uFillTx/>
                <a:latin typeface="+mn-ea"/>
                <a:cs typeface="+mn-ea"/>
                <a:sym typeface="+mn-lt"/>
              </a:rPr>
              <a:t>停药率高</a:t>
            </a:r>
            <a:r>
              <a:rPr kumimoji="0" lang="en-US" altLang="zh-CN" sz="1400" b="1" i="0" u="none" strike="noStrike" kern="1200" cap="none" spc="0" normalizeH="0" baseline="30000" noProof="0" dirty="0">
                <a:ln>
                  <a:noFill/>
                </a:ln>
                <a:effectLst/>
                <a:uLnTx/>
                <a:uFillTx/>
                <a:latin typeface="+mn-ea"/>
                <a:cs typeface="+mn-ea"/>
                <a:sym typeface="+mn-lt"/>
              </a:rPr>
              <a:t>4</a:t>
            </a:r>
            <a:r>
              <a:rPr kumimoji="0" lang="zh-CN" altLang="en-US" sz="1400" b="1" i="0" u="none" strike="noStrike" kern="1200" cap="none" spc="0" normalizeH="0" baseline="0" noProof="0" dirty="0">
                <a:ln>
                  <a:noFill/>
                </a:ln>
                <a:effectLst/>
                <a:uLnTx/>
                <a:uFillTx/>
                <a:latin typeface="+mn-ea"/>
                <a:cs typeface="+mn-ea"/>
                <a:sym typeface="+mn-lt"/>
              </a:rPr>
              <a:t>：</a:t>
            </a:r>
            <a:endParaRPr lang="zh-CN" altLang="en-US" sz="1400" b="1" dirty="0">
              <a:latin typeface="+mn-ea"/>
            </a:endParaRPr>
          </a:p>
        </p:txBody>
      </p:sp>
      <p:sp>
        <p:nvSpPr>
          <p:cNvPr id="89" name="文本框 88"/>
          <p:cNvSpPr txBox="1"/>
          <p:nvPr/>
        </p:nvSpPr>
        <p:spPr>
          <a:xfrm>
            <a:off x="8661562" y="2018035"/>
            <a:ext cx="2090163" cy="369332"/>
          </a:xfrm>
          <a:prstGeom prst="rect">
            <a:avLst/>
          </a:prstGeom>
          <a:solidFill>
            <a:schemeClr val="bg1">
              <a:lumMod val="85000"/>
            </a:schemeClr>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defTabSz="1218565" eaLnBrk="1" fontAlgn="auto" latinLnBrk="0" hangingPunct="1">
              <a:lnSpc>
                <a:spcPct val="100000"/>
              </a:lnSpc>
              <a:spcBef>
                <a:spcPts val="0"/>
              </a:spcBef>
              <a:spcAft>
                <a:spcPts val="0"/>
              </a:spcAft>
              <a:buClrTx/>
              <a:buSzPct val="25000"/>
              <a:buFontTx/>
              <a:buNone/>
              <a:defRPr/>
            </a:pPr>
            <a:r>
              <a:rPr lang="zh-CN" altLang="en-US" sz="1600" b="1" kern="0" dirty="0">
                <a:latin typeface="+mn-ea"/>
              </a:rPr>
              <a:t>停药率</a:t>
            </a:r>
            <a:r>
              <a:rPr kumimoji="0" lang="zh-CN" altLang="en-US" sz="1600" b="1" i="0" u="none" strike="noStrike" kern="0" cap="none" spc="0" normalizeH="0" baseline="0" noProof="0" dirty="0">
                <a:ln>
                  <a:noFill/>
                </a:ln>
                <a:effectLst/>
                <a:uLnTx/>
                <a:uFillTx/>
                <a:latin typeface="+mn-ea"/>
                <a:cs typeface="+mn-cs"/>
              </a:rPr>
              <a:t>：</a:t>
            </a:r>
            <a:r>
              <a:rPr kumimoji="0" lang="en-US" altLang="zh-CN" sz="1600" b="1" i="0" u="none" strike="noStrike" kern="0" cap="none" spc="0" normalizeH="0" baseline="0" noProof="0" dirty="0">
                <a:ln>
                  <a:noFill/>
                </a:ln>
                <a:effectLst/>
                <a:uLnTx/>
                <a:uFillTx/>
                <a:latin typeface="+mn-ea"/>
                <a:cs typeface="+mn-cs"/>
              </a:rPr>
              <a:t>39.6%</a:t>
            </a:r>
          </a:p>
        </p:txBody>
      </p:sp>
      <p:sp>
        <p:nvSpPr>
          <p:cNvPr id="92" name="文本框 91"/>
          <p:cNvSpPr txBox="1"/>
          <p:nvPr/>
        </p:nvSpPr>
        <p:spPr>
          <a:xfrm>
            <a:off x="1099782" y="3380449"/>
            <a:ext cx="10142670" cy="352789"/>
          </a:xfrm>
          <a:prstGeom prst="rect">
            <a:avLst/>
          </a:prstGeom>
          <a:noFill/>
        </p:spPr>
        <p:txBody>
          <a:bodyPr wrap="square">
            <a:spAutoFit/>
          </a:bodyPr>
          <a:lstStyle/>
          <a:p>
            <a:pPr algn="ctr">
              <a:lnSpc>
                <a:spcPts val="2200"/>
              </a:lnSpc>
              <a:spcAft>
                <a:spcPts val="600"/>
              </a:spcAft>
              <a:buClr>
                <a:srgbClr val="000000"/>
              </a:buClr>
              <a:buSzPts val="1200"/>
            </a:pPr>
            <a:r>
              <a:rPr lang="zh-CN" altLang="en-US" sz="1600" b="1" dirty="0">
                <a:latin typeface="+mn-ea"/>
                <a:cs typeface="+mn-ea"/>
                <a:sym typeface="+mn-lt"/>
              </a:rPr>
              <a:t>为期</a:t>
            </a:r>
            <a:r>
              <a:rPr lang="en-US" altLang="zh-CN" sz="1600" b="1" dirty="0">
                <a:latin typeface="+mn-ea"/>
                <a:cs typeface="+mn-ea"/>
                <a:sym typeface="+mn-lt"/>
              </a:rPr>
              <a:t>24</a:t>
            </a:r>
            <a:r>
              <a:rPr lang="zh-CN" altLang="en-US" sz="1600" b="1" dirty="0">
                <a:latin typeface="+mn-ea"/>
                <a:cs typeface="+mn-ea"/>
                <a:sym typeface="+mn-lt"/>
              </a:rPr>
              <a:t>周的</a:t>
            </a:r>
            <a:r>
              <a:rPr lang="en-US" altLang="zh-CN" sz="1600" b="1" dirty="0">
                <a:latin typeface="+mn-ea"/>
                <a:cs typeface="+mn-ea"/>
                <a:sym typeface="+mn-lt"/>
              </a:rPr>
              <a:t>RCT</a:t>
            </a:r>
            <a:r>
              <a:rPr lang="zh-CN" altLang="en-US" sz="1600" b="1" dirty="0">
                <a:latin typeface="+mn-ea"/>
                <a:cs typeface="+mn-ea"/>
                <a:sym typeface="+mn-lt"/>
              </a:rPr>
              <a:t>临床研究证实：</a:t>
            </a:r>
            <a:r>
              <a:rPr lang="zh-CN" altLang="en-US" sz="1600" b="1" dirty="0">
                <a:solidFill>
                  <a:srgbClr val="C00000"/>
                </a:solidFill>
                <a:latin typeface="+mn-ea"/>
                <a:cs typeface="+mn-ea"/>
                <a:sym typeface="+mn-lt"/>
              </a:rPr>
              <a:t>伐莫洛龙所有副作用发生率均显著低于传统激素</a:t>
            </a:r>
            <a:r>
              <a:rPr lang="zh-CN" altLang="en-US" sz="1600" b="1" dirty="0">
                <a:latin typeface="+mn-ea"/>
                <a:cs typeface="+mn-ea"/>
                <a:sym typeface="+mn-lt"/>
              </a:rPr>
              <a:t>（泼尼松）</a:t>
            </a:r>
            <a:r>
              <a:rPr lang="en-US" altLang="zh-CN" sz="1600" b="1" baseline="30000" dirty="0">
                <a:latin typeface="+mn-ea"/>
                <a:cs typeface="+mn-ea"/>
                <a:sym typeface="+mn-lt"/>
              </a:rPr>
              <a:t>5-11</a:t>
            </a:r>
            <a:endParaRPr lang="zh-CN" altLang="en-US" sz="1600" b="1" baseline="30000" dirty="0">
              <a:latin typeface="+mn-ea"/>
            </a:endParaRPr>
          </a:p>
        </p:txBody>
      </p:sp>
      <p:graphicFrame>
        <p:nvGraphicFramePr>
          <p:cNvPr id="93" name="表格 92"/>
          <p:cNvGraphicFramePr>
            <a:graphicFrameLocks noGrp="1"/>
          </p:cNvGraphicFramePr>
          <p:nvPr/>
        </p:nvGraphicFramePr>
        <p:xfrm>
          <a:off x="2886640" y="3826242"/>
          <a:ext cx="6748456" cy="1983520"/>
        </p:xfrm>
        <a:graphic>
          <a:graphicData uri="http://schemas.openxmlformats.org/drawingml/2006/table">
            <a:tbl>
              <a:tblPr firstRow="1">
                <a:tableStyleId>{0E3FDE45-AF77-4B5C-9715-49D594BDF05E}</a:tableStyleId>
              </a:tblPr>
              <a:tblGrid>
                <a:gridCol w="1687114">
                  <a:extLst>
                    <a:ext uri="{9D8B030D-6E8A-4147-A177-3AD203B41FA5}">
                      <a16:colId xmlns:a16="http://schemas.microsoft.com/office/drawing/2014/main" val="20000"/>
                    </a:ext>
                  </a:extLst>
                </a:gridCol>
                <a:gridCol w="1687114">
                  <a:extLst>
                    <a:ext uri="{9D8B030D-6E8A-4147-A177-3AD203B41FA5}">
                      <a16:colId xmlns:a16="http://schemas.microsoft.com/office/drawing/2014/main" val="20001"/>
                    </a:ext>
                  </a:extLst>
                </a:gridCol>
                <a:gridCol w="1687114">
                  <a:extLst>
                    <a:ext uri="{9D8B030D-6E8A-4147-A177-3AD203B41FA5}">
                      <a16:colId xmlns:a16="http://schemas.microsoft.com/office/drawing/2014/main" val="20002"/>
                    </a:ext>
                  </a:extLst>
                </a:gridCol>
                <a:gridCol w="1687114">
                  <a:extLst>
                    <a:ext uri="{9D8B030D-6E8A-4147-A177-3AD203B41FA5}">
                      <a16:colId xmlns:a16="http://schemas.microsoft.com/office/drawing/2014/main" val="20003"/>
                    </a:ext>
                  </a:extLst>
                </a:gridCol>
              </a:tblGrid>
              <a:tr h="310995">
                <a:tc>
                  <a:txBody>
                    <a:bodyPr/>
                    <a:lstStyle>
                      <a:lvl1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9pPr>
                    </a:lstStyle>
                    <a:p>
                      <a:pPr marL="0" marR="0" lvl="0" indent="0" algn="ctr" defTabSz="685800" rtl="0" eaLnBrk="1" fontAlgn="auto" latinLnBrk="0" hangingPunct="1">
                        <a:lnSpc>
                          <a:spcPct val="100000"/>
                        </a:lnSpc>
                        <a:spcBef>
                          <a:spcPts val="0"/>
                        </a:spcBef>
                        <a:spcAft>
                          <a:spcPts val="0"/>
                        </a:spcAft>
                        <a:buClrTx/>
                        <a:buSzTx/>
                        <a:buFontTx/>
                        <a:buNone/>
                        <a:defRPr/>
                      </a:pPr>
                      <a:r>
                        <a:rPr lang="zh-CN" altLang="en-US" sz="1200" b="0" dirty="0">
                          <a:solidFill>
                            <a:schemeClr val="tx1"/>
                          </a:solidFill>
                          <a:latin typeface="+mn-ea"/>
                          <a:ea typeface="+mn-ea"/>
                          <a:sym typeface="+mn-lt"/>
                        </a:rPr>
                        <a:t>不良反应</a:t>
                      </a:r>
                      <a:endParaRPr lang="zh-CN" altLang="en-US" sz="1200" b="0" dirty="0">
                        <a:solidFill>
                          <a:schemeClr val="tx1"/>
                        </a:solidFill>
                        <a:latin typeface="+mn-ea"/>
                        <a:ea typeface="+mn-ea"/>
                        <a:cs typeface="+mn-ea"/>
                        <a:sym typeface="+mn-lt"/>
                      </a:endParaRPr>
                    </a:p>
                  </a:txBody>
                  <a:tcPr anchor="ctr"/>
                </a:tc>
                <a:tc>
                  <a:txBody>
                    <a:bodyPr/>
                    <a:lstStyle>
                      <a:lvl1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zh-CN" altLang="en-US" sz="1200" b="0" u="none" strike="noStrike" dirty="0">
                          <a:solidFill>
                            <a:schemeClr val="tx1"/>
                          </a:solidFill>
                          <a:effectLst/>
                          <a:latin typeface="+mn-ea"/>
                          <a:ea typeface="+mn-ea"/>
                          <a:sym typeface="+mn-lt"/>
                        </a:rPr>
                        <a:t>传统激素</a:t>
                      </a:r>
                      <a:r>
                        <a:rPr lang="en-US" altLang="zh-CN" sz="1200" b="0" u="none" strike="noStrike" dirty="0">
                          <a:solidFill>
                            <a:schemeClr val="tx1"/>
                          </a:solidFill>
                          <a:effectLst/>
                          <a:latin typeface="+mn-ea"/>
                          <a:ea typeface="+mn-ea"/>
                          <a:sym typeface="+mn-lt"/>
                        </a:rPr>
                        <a:t>(</a:t>
                      </a:r>
                      <a:r>
                        <a:rPr lang="zh-CN" altLang="en-US" sz="1200" b="0" u="none" strike="noStrike" dirty="0">
                          <a:solidFill>
                            <a:schemeClr val="tx1"/>
                          </a:solidFill>
                          <a:effectLst/>
                          <a:latin typeface="+mn-ea"/>
                          <a:ea typeface="+mn-ea"/>
                          <a:sym typeface="+mn-lt"/>
                        </a:rPr>
                        <a:t>泼尼松</a:t>
                      </a:r>
                      <a:r>
                        <a:rPr lang="en-US" altLang="zh-CN" sz="1200" b="0" u="none" strike="noStrike" dirty="0">
                          <a:solidFill>
                            <a:schemeClr val="tx1"/>
                          </a:solidFill>
                          <a:effectLst/>
                          <a:latin typeface="+mn-ea"/>
                          <a:ea typeface="+mn-ea"/>
                          <a:sym typeface="+mn-lt"/>
                        </a:rPr>
                        <a:t>)</a:t>
                      </a:r>
                      <a:endParaRPr lang="zh-CN" altLang="en-US" sz="1200" b="0" i="0" u="none" strike="noStrike" dirty="0">
                        <a:solidFill>
                          <a:schemeClr val="tx1"/>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1"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a:r>
                        <a:rPr lang="zh-CN" altLang="en-US" sz="1200" b="1" dirty="0">
                          <a:solidFill>
                            <a:schemeClr val="tx1"/>
                          </a:solidFill>
                          <a:latin typeface="+mn-ea"/>
                          <a:ea typeface="+mn-ea"/>
                          <a:sym typeface="+mn-lt"/>
                        </a:rPr>
                        <a:t>伐莫洛龙</a:t>
                      </a:r>
                      <a:endParaRPr lang="zh-CN" altLang="en-US" sz="1200" b="1" dirty="0">
                        <a:solidFill>
                          <a:schemeClr val="tx1"/>
                        </a:solidFill>
                        <a:latin typeface="+mn-ea"/>
                        <a:ea typeface="+mn-ea"/>
                        <a:cs typeface="+mn-ea"/>
                        <a:sym typeface="+mn-lt"/>
                      </a:endParaRPr>
                    </a:p>
                  </a:txBody>
                  <a:tcPr anchor="ctr"/>
                </a:tc>
                <a:tc>
                  <a:txBody>
                    <a:bodyPr/>
                    <a:lstStyle/>
                    <a:p>
                      <a:pPr algn="ctr" fontAlgn="ctr"/>
                      <a:r>
                        <a:rPr lang="zh-CN" altLang="en-US" sz="1200" b="0" u="none" strike="noStrike" dirty="0">
                          <a:solidFill>
                            <a:schemeClr val="tx1"/>
                          </a:solidFill>
                          <a:effectLst/>
                          <a:latin typeface="+mn-ea"/>
                          <a:ea typeface="+mn-ea"/>
                          <a:sym typeface="+mn-lt"/>
                        </a:rPr>
                        <a:t>下降百分比</a:t>
                      </a:r>
                      <a:endParaRPr lang="zh-CN" altLang="en-US" sz="1200" b="0" i="0" u="none" strike="noStrike" dirty="0">
                        <a:solidFill>
                          <a:schemeClr val="tx1"/>
                        </a:solidFill>
                        <a:effectLst/>
                        <a:latin typeface="+mn-ea"/>
                        <a:ea typeface="+mn-ea"/>
                        <a:cs typeface="+mn-ea"/>
                        <a:sym typeface="+mn-lt"/>
                      </a:endParaRPr>
                    </a:p>
                  </a:txBody>
                  <a:tcPr marL="6350" marR="6350" marT="6350" marB="0" anchor="ctr"/>
                </a:tc>
                <a:extLst>
                  <a:ext uri="{0D108BD9-81ED-4DB2-BD59-A6C34878D82A}">
                    <a16:rowId xmlns:a16="http://schemas.microsoft.com/office/drawing/2014/main" val="10000"/>
                  </a:ext>
                </a:extLst>
              </a:tr>
              <a:tr h="334505">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zh-CN" altLang="en-US" sz="1200" b="0" u="none" strike="noStrike" dirty="0">
                          <a:solidFill>
                            <a:schemeClr val="tx1"/>
                          </a:solidFill>
                          <a:effectLst/>
                          <a:latin typeface="+mn-ea"/>
                          <a:ea typeface="+mn-ea"/>
                          <a:sym typeface="+mn-lt"/>
                        </a:rPr>
                        <a:t>生长抑制</a:t>
                      </a:r>
                      <a:endParaRPr lang="en-US" sz="1200" b="0" i="0" u="none" strike="noStrike" dirty="0">
                        <a:solidFill>
                          <a:schemeClr val="tx1"/>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zh-CN" altLang="en-US" sz="1200" b="0" u="none" strike="noStrike" dirty="0">
                          <a:solidFill>
                            <a:schemeClr val="tx1"/>
                          </a:solidFill>
                          <a:effectLst/>
                          <a:latin typeface="+mn-ea"/>
                          <a:ea typeface="+mn-ea"/>
                          <a:sym typeface="+mn-lt"/>
                        </a:rPr>
                        <a:t>有</a:t>
                      </a:r>
                      <a:endParaRPr lang="en-US" altLang="zh-CN" sz="1200" b="0" i="0" u="none" strike="noStrike" dirty="0">
                        <a:solidFill>
                          <a:schemeClr val="tx1"/>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zh-CN" altLang="en-US" sz="1200" b="1" u="none" strike="noStrike" dirty="0">
                          <a:solidFill>
                            <a:schemeClr val="tx1"/>
                          </a:solidFill>
                          <a:effectLst/>
                          <a:latin typeface="+mn-ea"/>
                          <a:ea typeface="+mn-ea"/>
                          <a:sym typeface="+mn-lt"/>
                        </a:rPr>
                        <a:t>无</a:t>
                      </a:r>
                      <a:endParaRPr lang="it-IT" sz="1200" b="1" i="0" u="none" strike="noStrike" dirty="0">
                        <a:solidFill>
                          <a:schemeClr val="tx1"/>
                        </a:solidFill>
                        <a:effectLst/>
                        <a:latin typeface="+mn-ea"/>
                        <a:ea typeface="+mn-ea"/>
                        <a:cs typeface="+mn-ea"/>
                        <a:sym typeface="+mn-lt"/>
                      </a:endParaRP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
                          <a:srgbClr val="000000"/>
                        </a:buClr>
                        <a:buSzTx/>
                        <a:buFont typeface="Arial" panose="020B0604020202020204"/>
                        <a:buNone/>
                        <a:defRPr/>
                      </a:pPr>
                      <a:r>
                        <a:rPr lang="en-US" altLang="zh-CN" sz="1200" b="1" u="none" strike="noStrike" cap="none" baseline="0" dirty="0">
                          <a:solidFill>
                            <a:srgbClr val="C00000"/>
                          </a:solidFill>
                          <a:effectLst/>
                          <a:latin typeface="+mn-ea"/>
                          <a:ea typeface="+mn-ea"/>
                          <a:sym typeface="+mn-lt"/>
                        </a:rPr>
                        <a:t>↓100%</a:t>
                      </a:r>
                      <a:endParaRPr lang="en-US" altLang="zh-CN" sz="1200" b="1" i="0" u="none" strike="noStrike" cap="none" baseline="0" dirty="0">
                        <a:solidFill>
                          <a:srgbClr val="C00000"/>
                        </a:solidFill>
                        <a:effectLst/>
                        <a:latin typeface="+mn-ea"/>
                        <a:ea typeface="+mn-ea"/>
                        <a:cs typeface="+mn-ea"/>
                        <a:sym typeface="+mn-lt"/>
                      </a:endParaRPr>
                    </a:p>
                  </a:txBody>
                  <a:tcPr marL="6350" marR="6350" marT="6350" marB="0" anchor="ctr"/>
                </a:tc>
                <a:extLst>
                  <a:ext uri="{0D108BD9-81ED-4DB2-BD59-A6C34878D82A}">
                    <a16:rowId xmlns:a16="http://schemas.microsoft.com/office/drawing/2014/main" val="10001"/>
                  </a:ext>
                </a:extLst>
              </a:tr>
              <a:tr h="334505">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zh-CN" altLang="en-US" sz="1200" b="0" u="none" strike="noStrike" dirty="0">
                          <a:solidFill>
                            <a:schemeClr val="tx1"/>
                          </a:solidFill>
                          <a:effectLst/>
                          <a:latin typeface="+mn-ea"/>
                          <a:ea typeface="+mn-ea"/>
                          <a:sym typeface="+mn-lt"/>
                        </a:rPr>
                        <a:t>骨折</a:t>
                      </a:r>
                      <a:endParaRPr lang="en-US" sz="1200" b="0" i="0" u="none" strike="noStrike" dirty="0">
                        <a:solidFill>
                          <a:schemeClr val="tx1"/>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zh-CN" altLang="en-US" sz="1200" b="0" u="none" strike="noStrike" dirty="0">
                          <a:solidFill>
                            <a:schemeClr val="tx1"/>
                          </a:solidFill>
                          <a:effectLst/>
                          <a:latin typeface="+mn-ea"/>
                          <a:ea typeface="+mn-ea"/>
                          <a:sym typeface="+mn-lt"/>
                        </a:rPr>
                        <a:t>有</a:t>
                      </a:r>
                      <a:endParaRPr lang="en-US" altLang="zh-CN" sz="1200" b="0" i="0" u="none" strike="noStrike" dirty="0">
                        <a:solidFill>
                          <a:schemeClr val="tx1"/>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zh-CN" altLang="en-US" sz="1200" b="1" u="none" strike="noStrike" dirty="0">
                          <a:solidFill>
                            <a:schemeClr val="tx1"/>
                          </a:solidFill>
                          <a:effectLst/>
                          <a:latin typeface="+mn-ea"/>
                          <a:ea typeface="+mn-ea"/>
                          <a:sym typeface="+mn-lt"/>
                        </a:rPr>
                        <a:t>无</a:t>
                      </a:r>
                      <a:endParaRPr lang="it-IT" sz="1200" b="1" i="0" u="none" strike="noStrike" dirty="0">
                        <a:solidFill>
                          <a:schemeClr val="tx1"/>
                        </a:solidFill>
                        <a:effectLst/>
                        <a:latin typeface="+mn-ea"/>
                        <a:ea typeface="+mn-ea"/>
                        <a:cs typeface="+mn-ea"/>
                        <a:sym typeface="+mn-lt"/>
                      </a:endParaRP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
                          <a:srgbClr val="000000"/>
                        </a:buClr>
                        <a:buSzTx/>
                        <a:buFont typeface="Arial" panose="020B0604020202020204"/>
                        <a:buNone/>
                        <a:defRPr/>
                      </a:pPr>
                      <a:r>
                        <a:rPr lang="en-US" altLang="zh-CN" sz="1200" b="1" u="none" strike="noStrike" cap="none" baseline="0" dirty="0">
                          <a:solidFill>
                            <a:srgbClr val="C00000"/>
                          </a:solidFill>
                          <a:effectLst/>
                          <a:latin typeface="+mn-ea"/>
                          <a:ea typeface="+mn-ea"/>
                          <a:sym typeface="+mn-lt"/>
                        </a:rPr>
                        <a:t>↓100%</a:t>
                      </a:r>
                      <a:endParaRPr lang="en-US" altLang="zh-CN" sz="1200" b="1" i="0" u="none" strike="noStrike" cap="none" baseline="0" dirty="0">
                        <a:solidFill>
                          <a:srgbClr val="C00000"/>
                        </a:solidFill>
                        <a:effectLst/>
                        <a:latin typeface="+mn-ea"/>
                        <a:ea typeface="+mn-ea"/>
                        <a:cs typeface="+mn-ea"/>
                        <a:sym typeface="+mn-lt"/>
                      </a:endParaRPr>
                    </a:p>
                  </a:txBody>
                  <a:tcPr marL="6350" marR="6350" marT="6350" marB="0" anchor="ctr"/>
                </a:tc>
                <a:extLst>
                  <a:ext uri="{0D108BD9-81ED-4DB2-BD59-A6C34878D82A}">
                    <a16:rowId xmlns:a16="http://schemas.microsoft.com/office/drawing/2014/main" val="10002"/>
                  </a:ext>
                </a:extLst>
              </a:tr>
              <a:tr h="334505">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marL="0" marR="0" lvl="0" indent="0" algn="ctr" defTabSz="685800" rtl="0" eaLnBrk="1" fontAlgn="ctr" latinLnBrk="0" hangingPunct="1">
                        <a:lnSpc>
                          <a:spcPct val="100000"/>
                        </a:lnSpc>
                        <a:spcBef>
                          <a:spcPts val="0"/>
                        </a:spcBef>
                        <a:spcAft>
                          <a:spcPts val="0"/>
                        </a:spcAft>
                        <a:buClrTx/>
                        <a:buSzTx/>
                        <a:buFontTx/>
                        <a:buNone/>
                        <a:defRPr/>
                      </a:pPr>
                      <a:r>
                        <a:rPr lang="zh-CN" altLang="en-US" sz="1200" b="0" u="none" strike="noStrike" dirty="0">
                          <a:solidFill>
                            <a:srgbClr val="000000"/>
                          </a:solidFill>
                          <a:effectLst/>
                          <a:latin typeface="+mn-ea"/>
                          <a:ea typeface="+mn-ea"/>
                          <a:sym typeface="+mn-lt"/>
                        </a:rPr>
                        <a:t>白内障</a:t>
                      </a:r>
                      <a:endParaRPr lang="en-US" altLang="zh-CN" sz="1200" b="0" i="0" u="none" strike="noStrike" dirty="0">
                        <a:solidFill>
                          <a:srgbClr val="000000"/>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en-US" altLang="zh-CN" sz="1200" b="0" u="none" strike="noStrike" dirty="0">
                          <a:solidFill>
                            <a:srgbClr val="000000"/>
                          </a:solidFill>
                          <a:effectLst/>
                          <a:latin typeface="+mn-ea"/>
                          <a:ea typeface="+mn-ea"/>
                          <a:sym typeface="+mn-lt"/>
                        </a:rPr>
                        <a:t>5%</a:t>
                      </a:r>
                      <a:endParaRPr lang="en-US" altLang="zh-CN" sz="1200" b="0" i="0" u="none" strike="noStrike" baseline="30000" dirty="0">
                        <a:solidFill>
                          <a:srgbClr val="000000"/>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en-US" altLang="zh-CN" sz="1200" b="1" u="none" strike="noStrike" dirty="0">
                          <a:solidFill>
                            <a:schemeClr val="tx1"/>
                          </a:solidFill>
                          <a:effectLst/>
                          <a:latin typeface="+mn-ea"/>
                          <a:ea typeface="+mn-ea"/>
                          <a:sym typeface="+mn-lt"/>
                        </a:rPr>
                        <a:t>0%</a:t>
                      </a:r>
                      <a:endParaRPr lang="zh-CN" altLang="en-US" sz="1200" b="1" i="0" u="none" strike="noStrike" baseline="30000" dirty="0">
                        <a:solidFill>
                          <a:schemeClr val="tx1"/>
                        </a:solidFill>
                        <a:effectLst/>
                        <a:latin typeface="+mn-ea"/>
                        <a:ea typeface="+mn-ea"/>
                        <a:cs typeface="+mn-ea"/>
                        <a:sym typeface="+mn-lt"/>
                      </a:endParaRPr>
                    </a:p>
                  </a:txBody>
                  <a:tcPr marL="6350" marR="6350" marT="6350" marB="0" anchor="ctr"/>
                </a:tc>
                <a:tc>
                  <a:txBody>
                    <a:bodyPr/>
                    <a:lstStyle/>
                    <a:p>
                      <a:pPr algn="ctr" fontAlgn="ctr"/>
                      <a:r>
                        <a:rPr lang="en-US" altLang="zh-CN" sz="1200" b="1" u="none" strike="noStrike" cap="none" baseline="0" dirty="0">
                          <a:solidFill>
                            <a:srgbClr val="C00000"/>
                          </a:solidFill>
                          <a:effectLst/>
                          <a:latin typeface="+mn-ea"/>
                          <a:ea typeface="+mn-ea"/>
                          <a:sym typeface="+mn-lt"/>
                        </a:rPr>
                        <a:t>↓100%</a:t>
                      </a:r>
                      <a:endParaRPr lang="en-US" altLang="zh-CN" sz="1200" b="1" i="0" u="none" strike="noStrike" cap="none" baseline="0" dirty="0">
                        <a:solidFill>
                          <a:srgbClr val="C00000"/>
                        </a:solidFill>
                        <a:effectLst/>
                        <a:latin typeface="+mn-ea"/>
                        <a:ea typeface="+mn-ea"/>
                        <a:cs typeface="+mn-ea"/>
                        <a:sym typeface="+mn-lt"/>
                      </a:endParaRPr>
                    </a:p>
                  </a:txBody>
                  <a:tcPr marL="6350" marR="6350" marT="6350" marB="0" anchor="ctr"/>
                </a:tc>
                <a:extLst>
                  <a:ext uri="{0D108BD9-81ED-4DB2-BD59-A6C34878D82A}">
                    <a16:rowId xmlns:a16="http://schemas.microsoft.com/office/drawing/2014/main" val="10003"/>
                  </a:ext>
                </a:extLst>
              </a:tr>
              <a:tr h="334505">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zh-CN" altLang="en-US" sz="1200" b="0" u="none" strike="noStrike" dirty="0">
                          <a:solidFill>
                            <a:srgbClr val="000000"/>
                          </a:solidFill>
                          <a:effectLst/>
                          <a:latin typeface="+mn-ea"/>
                          <a:ea typeface="+mn-ea"/>
                          <a:sym typeface="+mn-lt"/>
                        </a:rPr>
                        <a:t>体重增加</a:t>
                      </a:r>
                      <a:endParaRPr lang="en-US" sz="1200" b="0" i="0" u="none" strike="noStrike" dirty="0">
                        <a:solidFill>
                          <a:srgbClr val="000000"/>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en-US" altLang="zh-CN" sz="1200" b="0" u="none" strike="noStrike" dirty="0">
                          <a:solidFill>
                            <a:srgbClr val="000000"/>
                          </a:solidFill>
                          <a:effectLst/>
                          <a:latin typeface="+mn-ea"/>
                          <a:ea typeface="+mn-ea"/>
                          <a:sym typeface="+mn-lt"/>
                        </a:rPr>
                        <a:t>34.9%</a:t>
                      </a:r>
                      <a:endParaRPr lang="en-US" altLang="zh-CN" sz="1200" b="0" i="0" u="none" strike="noStrike" baseline="30000" dirty="0">
                        <a:solidFill>
                          <a:srgbClr val="000000"/>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marL="0" marR="0" lvl="0" indent="0" algn="ctr" defTabSz="685800" rtl="0" eaLnBrk="1" fontAlgn="ctr" latinLnBrk="0" hangingPunct="1">
                        <a:lnSpc>
                          <a:spcPct val="100000"/>
                        </a:lnSpc>
                        <a:spcBef>
                          <a:spcPts val="0"/>
                        </a:spcBef>
                        <a:spcAft>
                          <a:spcPts val="0"/>
                        </a:spcAft>
                        <a:buClrTx/>
                        <a:buSzTx/>
                        <a:buFontTx/>
                        <a:buNone/>
                        <a:defRPr/>
                      </a:pPr>
                      <a:r>
                        <a:rPr lang="en-US" altLang="zh-CN" sz="1200" b="1" u="none" strike="noStrike" dirty="0">
                          <a:solidFill>
                            <a:schemeClr val="tx1"/>
                          </a:solidFill>
                          <a:effectLst/>
                          <a:latin typeface="+mn-ea"/>
                          <a:ea typeface="+mn-ea"/>
                          <a:sym typeface="+mn-lt"/>
                        </a:rPr>
                        <a:t>18.2%</a:t>
                      </a:r>
                      <a:endParaRPr lang="zh-CN" altLang="en-US" sz="1200" b="1" i="0" u="none" strike="noStrike" baseline="30000" dirty="0">
                        <a:solidFill>
                          <a:schemeClr val="tx1"/>
                        </a:solidFill>
                        <a:effectLst/>
                        <a:latin typeface="+mn-ea"/>
                        <a:ea typeface="+mn-ea"/>
                        <a:cs typeface="+mn-ea"/>
                        <a:sym typeface="+mn-lt"/>
                      </a:endParaRPr>
                    </a:p>
                  </a:txBody>
                  <a:tcPr marL="6350" marR="6350" marT="6350" marB="0" anchor="ctr"/>
                </a:tc>
                <a:tc>
                  <a:txBody>
                    <a:bodyPr/>
                    <a:lstStyle/>
                    <a:p>
                      <a:pPr algn="ctr" fontAlgn="ctr"/>
                      <a:r>
                        <a:rPr lang="en-US" altLang="zh-CN" sz="1200" b="1" u="none" strike="noStrike" cap="none" baseline="0" dirty="0">
                          <a:solidFill>
                            <a:srgbClr val="C00000"/>
                          </a:solidFill>
                          <a:effectLst/>
                          <a:latin typeface="+mn-ea"/>
                          <a:ea typeface="+mn-ea"/>
                          <a:sym typeface="+mn-lt"/>
                        </a:rPr>
                        <a:t>↓</a:t>
                      </a:r>
                      <a:r>
                        <a:rPr lang="en-US" altLang="zh-CN" sz="1200" b="1" u="none" strike="noStrike" baseline="0" dirty="0">
                          <a:solidFill>
                            <a:srgbClr val="C00000"/>
                          </a:solidFill>
                          <a:effectLst/>
                          <a:latin typeface="+mn-ea"/>
                          <a:ea typeface="+mn-ea"/>
                          <a:sym typeface="+mn-lt"/>
                        </a:rPr>
                        <a:t>48%</a:t>
                      </a:r>
                      <a:endParaRPr lang="en-US" altLang="zh-CN" sz="1200" b="1" i="0" u="none" strike="noStrike" baseline="0" dirty="0">
                        <a:solidFill>
                          <a:srgbClr val="C00000"/>
                        </a:solidFill>
                        <a:effectLst/>
                        <a:latin typeface="+mn-ea"/>
                        <a:ea typeface="+mn-ea"/>
                        <a:cs typeface="+mn-ea"/>
                        <a:sym typeface="+mn-lt"/>
                      </a:endParaRPr>
                    </a:p>
                  </a:txBody>
                  <a:tcPr marL="6350" marR="6350" marT="6350" marB="0" anchor="ctr"/>
                </a:tc>
                <a:extLst>
                  <a:ext uri="{0D108BD9-81ED-4DB2-BD59-A6C34878D82A}">
                    <a16:rowId xmlns:a16="http://schemas.microsoft.com/office/drawing/2014/main" val="10004"/>
                  </a:ext>
                </a:extLst>
              </a:tr>
              <a:tr h="334505">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zh-CN" altLang="en-US" sz="1200" b="0" u="none" strike="noStrike" dirty="0">
                          <a:solidFill>
                            <a:schemeClr val="tx1"/>
                          </a:solidFill>
                          <a:effectLst/>
                          <a:latin typeface="+mn-ea"/>
                          <a:ea typeface="+mn-ea"/>
                          <a:sym typeface="+mn-lt"/>
                        </a:rPr>
                        <a:t>行为异常</a:t>
                      </a:r>
                      <a:endParaRPr lang="en-US" sz="1200" b="0" i="0" u="none" strike="noStrike" dirty="0">
                        <a:solidFill>
                          <a:schemeClr val="tx1"/>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en-US" altLang="zh-CN" sz="1200" b="0" u="none" strike="noStrike" dirty="0">
                          <a:solidFill>
                            <a:schemeClr val="tx1"/>
                          </a:solidFill>
                          <a:effectLst/>
                          <a:latin typeface="+mn-ea"/>
                          <a:ea typeface="+mn-ea"/>
                          <a:sym typeface="+mn-lt"/>
                        </a:rPr>
                        <a:t>40%</a:t>
                      </a:r>
                      <a:endParaRPr lang="en-US" altLang="zh-CN" sz="1200" b="0" i="0" u="none" strike="noStrike" dirty="0">
                        <a:solidFill>
                          <a:schemeClr val="tx1"/>
                        </a:solidFill>
                        <a:effectLst/>
                        <a:latin typeface="+mn-ea"/>
                        <a:ea typeface="+mn-ea"/>
                        <a:cs typeface="+mn-ea"/>
                        <a:sym typeface="+mn-lt"/>
                      </a:endParaRPr>
                    </a:p>
                  </a:txBody>
                  <a:tcPr marL="6350" marR="6350" marT="6350" marB="0" anchor="ctr"/>
                </a:tc>
                <a:tc>
                  <a:txBody>
                    <a:bodyPr/>
                    <a:lstStyle>
                      <a:lvl1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1pPr>
                      <a:lvl2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2pPr>
                      <a:lvl3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3pPr>
                      <a:lvl4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4pPr>
                      <a:lvl5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5pPr>
                      <a:lvl6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6pPr>
                      <a:lvl7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7pPr>
                      <a:lvl8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8pPr>
                      <a:lvl9pPr marR="0" algn="l" rtl="0">
                        <a:lnSpc>
                          <a:spcPct val="100000"/>
                        </a:lnSpc>
                        <a:spcBef>
                          <a:spcPts val="0"/>
                        </a:spcBef>
                        <a:spcAft>
                          <a:spcPts val="0"/>
                        </a:spcAft>
                        <a:buClr>
                          <a:srgbClr val="000000"/>
                        </a:buClr>
                        <a:buFont typeface="Arial" panose="020B0604020202020204"/>
                        <a:defRPr sz="1400" b="0" i="0" u="none" strike="noStrike" cap="none">
                          <a:solidFill>
                            <a:schemeClr val="tx1"/>
                          </a:solidFill>
                          <a:latin typeface="Arial" panose="020B0604020202020204"/>
                          <a:ea typeface="微软雅黑" panose="020B0503020204020204" pitchFamily="34" charset="-122"/>
                          <a:sym typeface="Arial" panose="020B0604020202020204"/>
                        </a:defRPr>
                      </a:lvl9pPr>
                    </a:lstStyle>
                    <a:p>
                      <a:pPr algn="ctr" fontAlgn="ctr"/>
                      <a:r>
                        <a:rPr lang="en-US" sz="1200" b="1" u="none" strike="noStrike" dirty="0">
                          <a:solidFill>
                            <a:schemeClr val="tx1"/>
                          </a:solidFill>
                          <a:effectLst/>
                          <a:latin typeface="+mn-ea"/>
                          <a:ea typeface="+mn-ea"/>
                          <a:sym typeface="+mn-lt"/>
                        </a:rPr>
                        <a:t>21.4%</a:t>
                      </a:r>
                      <a:endParaRPr lang="it-IT" sz="1200" b="1" i="0" u="none" strike="noStrike" dirty="0">
                        <a:solidFill>
                          <a:schemeClr val="tx1"/>
                        </a:solidFill>
                        <a:effectLst/>
                        <a:latin typeface="+mn-ea"/>
                        <a:ea typeface="+mn-ea"/>
                        <a:cs typeface="+mn-ea"/>
                        <a:sym typeface="+mn-lt"/>
                      </a:endParaRPr>
                    </a:p>
                  </a:txBody>
                  <a:tcPr marL="6350" marR="6350" marT="6350" marB="0" anchor="ctr"/>
                </a:tc>
                <a:tc>
                  <a:txBody>
                    <a:bodyPr/>
                    <a:lstStyle/>
                    <a:p>
                      <a:pPr algn="ctr" fontAlgn="ctr"/>
                      <a:r>
                        <a:rPr lang="en-US" altLang="zh-CN" sz="1200" b="1" u="none" strike="noStrike" cap="none" baseline="0" dirty="0">
                          <a:solidFill>
                            <a:srgbClr val="C00000"/>
                          </a:solidFill>
                          <a:effectLst/>
                          <a:latin typeface="+mn-ea"/>
                          <a:ea typeface="+mn-ea"/>
                          <a:sym typeface="+mn-lt"/>
                        </a:rPr>
                        <a:t>↓</a:t>
                      </a:r>
                      <a:r>
                        <a:rPr lang="en-US" altLang="zh-CN" sz="1200" b="1" u="none" strike="noStrike" baseline="0" dirty="0">
                          <a:solidFill>
                            <a:srgbClr val="C00000"/>
                          </a:solidFill>
                          <a:effectLst/>
                          <a:latin typeface="+mn-ea"/>
                          <a:ea typeface="+mn-ea"/>
                          <a:sym typeface="+mn-lt"/>
                        </a:rPr>
                        <a:t>47%</a:t>
                      </a:r>
                      <a:endParaRPr lang="en-US" altLang="zh-CN" sz="1200" b="1" i="0" u="none" strike="noStrike" baseline="0" dirty="0">
                        <a:solidFill>
                          <a:srgbClr val="C00000"/>
                        </a:solidFill>
                        <a:effectLst/>
                        <a:latin typeface="+mn-ea"/>
                        <a:ea typeface="+mn-ea"/>
                        <a:cs typeface="+mn-ea"/>
                        <a:sym typeface="+mn-lt"/>
                      </a:endParaRPr>
                    </a:p>
                  </a:txBody>
                  <a:tcPr marL="6350" marR="6350" marT="6350" marB="0" anchor="ctr"/>
                </a:tc>
                <a:extLst>
                  <a:ext uri="{0D108BD9-81ED-4DB2-BD59-A6C34878D82A}">
                    <a16:rowId xmlns:a16="http://schemas.microsoft.com/office/drawing/2014/main" val="10005"/>
                  </a:ext>
                </a:extLst>
              </a:tr>
            </a:tbl>
          </a:graphicData>
        </a:graphic>
      </p:graphicFrame>
      <p:sp>
        <p:nvSpPr>
          <p:cNvPr id="94" name="文本框 93"/>
          <p:cNvSpPr txBox="1"/>
          <p:nvPr/>
        </p:nvSpPr>
        <p:spPr>
          <a:xfrm>
            <a:off x="5168467" y="2299537"/>
            <a:ext cx="1947069" cy="338554"/>
          </a:xfrm>
          <a:prstGeom prst="rect">
            <a:avLst/>
          </a:prstGeom>
          <a:solidFill>
            <a:schemeClr val="bg1">
              <a:lumMod val="95000"/>
            </a:schemeClr>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defTabSz="1218565" eaLnBrk="1" fontAlgn="auto" latinLnBrk="0" hangingPunct="1">
              <a:lnSpc>
                <a:spcPct val="100000"/>
              </a:lnSpc>
              <a:spcBef>
                <a:spcPts val="0"/>
              </a:spcBef>
              <a:spcAft>
                <a:spcPts val="0"/>
              </a:spcAft>
              <a:buClrTx/>
              <a:buSzPct val="25000"/>
              <a:buFontTx/>
              <a:buNone/>
              <a:defRPr/>
            </a:pPr>
            <a:r>
              <a:rPr lang="en-US" altLang="zh-CN" sz="1400" b="1" kern="0" dirty="0">
                <a:latin typeface="+mn-ea"/>
              </a:rPr>
              <a:t>……</a:t>
            </a:r>
            <a:endParaRPr kumimoji="0" lang="en-US" altLang="zh-CN" sz="1400" b="1" i="0" u="none" strike="noStrike" kern="0" cap="none" spc="0" normalizeH="0" baseline="0" noProof="0" dirty="0">
              <a:ln>
                <a:noFill/>
              </a:ln>
              <a:effectLst/>
              <a:uLnTx/>
              <a:uFillTx/>
              <a:latin typeface="+mn-ea"/>
              <a:cs typeface="+mn-cs"/>
            </a:endParaRPr>
          </a:p>
        </p:txBody>
      </p:sp>
      <p:sp>
        <p:nvSpPr>
          <p:cNvPr id="96" name="等腰三角形 95"/>
          <p:cNvSpPr/>
          <p:nvPr/>
        </p:nvSpPr>
        <p:spPr>
          <a:xfrm rot="10800000">
            <a:off x="3149301" y="2969340"/>
            <a:ext cx="5893395" cy="202191"/>
          </a:xfrm>
          <a:prstGeom prst="triangle">
            <a:avLst/>
          </a:prstGeom>
          <a:solidFill>
            <a:srgbClr val="FFFA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组合 35"/>
          <p:cNvGrpSpPr/>
          <p:nvPr/>
        </p:nvGrpSpPr>
        <p:grpSpPr>
          <a:xfrm>
            <a:off x="4574597" y="2691631"/>
            <a:ext cx="6605400" cy="3238327"/>
            <a:chOff x="3036252" y="479107"/>
            <a:chExt cx="6119495" cy="3010677"/>
          </a:xfrm>
        </p:grpSpPr>
        <p:pic>
          <p:nvPicPr>
            <p:cNvPr id="31" name="图片 30"/>
            <p:cNvPicPr>
              <a:picLocks noChangeAspect="1"/>
            </p:cNvPicPr>
            <p:nvPr/>
          </p:nvPicPr>
          <p:blipFill>
            <a:blip r:embed="rId2"/>
            <a:srcRect b="48970"/>
            <a:stretch>
              <a:fillRect/>
            </a:stretch>
          </p:blipFill>
          <p:spPr>
            <a:xfrm>
              <a:off x="3036252" y="479107"/>
              <a:ext cx="6119495" cy="3010677"/>
            </a:xfrm>
            <a:prstGeom prst="rect">
              <a:avLst/>
            </a:prstGeom>
          </p:spPr>
        </p:pic>
        <p:sp>
          <p:nvSpPr>
            <p:cNvPr id="32" name="文本框 35"/>
            <p:cNvSpPr txBox="1"/>
            <p:nvPr/>
          </p:nvSpPr>
          <p:spPr>
            <a:xfrm>
              <a:off x="6850697" y="1071562"/>
              <a:ext cx="2056765" cy="221615"/>
            </a:xfrm>
            <a:prstGeom prst="rect">
              <a:avLst/>
            </a:prstGeom>
            <a:solidFill>
              <a:schemeClr val="lt1"/>
            </a:solidFill>
            <a:ln w="6350">
              <a:noFill/>
            </a:ln>
          </p:spPr>
          <p:txBody>
            <a:bodyPr rot="0" spcFirstLastPara="0" vert="horz" wrap="square" lIns="0" tIns="0" rIns="0" bIns="0" numCol="1" spcCol="0" rtlCol="0" fromWordArt="0" anchor="t" anchorCtr="0" forceAA="0" compatLnSpc="1">
              <a:noAutofit/>
            </a:bodyPr>
            <a:lstStyle/>
            <a:p>
              <a:pPr algn="r">
                <a:buNone/>
              </a:pPr>
              <a:r>
                <a:rPr lang="zh-CN" sz="900" dirty="0">
                  <a:effectLst/>
                  <a:latin typeface="+mn-ea"/>
                </a:rPr>
                <a:t>随机系数回归模型</a:t>
              </a:r>
              <a:endParaRPr lang="zh-CN" sz="1050" dirty="0">
                <a:effectLst/>
                <a:latin typeface="+mn-ea"/>
              </a:endParaRPr>
            </a:p>
          </p:txBody>
        </p:sp>
        <p:sp>
          <p:nvSpPr>
            <p:cNvPr id="33" name="文本框 35"/>
            <p:cNvSpPr txBox="1"/>
            <p:nvPr/>
          </p:nvSpPr>
          <p:spPr>
            <a:xfrm>
              <a:off x="4120325" y="794512"/>
              <a:ext cx="1249167" cy="443230"/>
            </a:xfrm>
            <a:prstGeom prst="rect">
              <a:avLst/>
            </a:prstGeom>
            <a:solidFill>
              <a:schemeClr val="lt1"/>
            </a:solidFill>
            <a:ln w="6350">
              <a:noFill/>
            </a:ln>
          </p:spPr>
          <p:txBody>
            <a:bodyPr rot="0" spcFirstLastPara="0" vert="horz" wrap="square" lIns="0" tIns="0" rIns="0" bIns="0" numCol="1" spcCol="0" rtlCol="0" fromWordArt="0" anchor="t" anchorCtr="0" forceAA="0" compatLnSpc="1">
              <a:noAutofit/>
            </a:bodyPr>
            <a:lstStyle/>
            <a:p>
              <a:pPr algn="just">
                <a:lnSpc>
                  <a:spcPct val="150000"/>
                </a:lnSpc>
                <a:buNone/>
              </a:pPr>
              <a:r>
                <a:rPr lang="zh-CN" altLang="en-US" sz="1000" b="1" dirty="0">
                  <a:solidFill>
                    <a:srgbClr val="A23232"/>
                  </a:solidFill>
                  <a:effectLst/>
                  <a:latin typeface="+mn-ea"/>
                </a:rPr>
                <a:t>传统激素</a:t>
              </a:r>
              <a:r>
                <a:rPr lang="en-US" sz="1000" b="1" dirty="0">
                  <a:solidFill>
                    <a:srgbClr val="A23232"/>
                  </a:solidFill>
                  <a:effectLst/>
                  <a:latin typeface="+mn-ea"/>
                </a:rPr>
                <a:t> </a:t>
              </a:r>
              <a:endParaRPr lang="zh-CN" sz="1000" b="1" dirty="0">
                <a:effectLst/>
                <a:latin typeface="+mn-ea"/>
              </a:endParaRPr>
            </a:p>
            <a:p>
              <a:pPr algn="just">
                <a:lnSpc>
                  <a:spcPct val="150000"/>
                </a:lnSpc>
                <a:buNone/>
              </a:pPr>
              <a:r>
                <a:rPr lang="zh-CN" altLang="en-US" sz="1000" b="1" dirty="0">
                  <a:solidFill>
                    <a:srgbClr val="1F0877"/>
                  </a:solidFill>
                  <a:effectLst/>
                  <a:latin typeface="+mn-ea"/>
                </a:rPr>
                <a:t>伐莫洛龙</a:t>
              </a:r>
              <a:endParaRPr lang="zh-CN" sz="1000" b="1" dirty="0">
                <a:effectLst/>
                <a:latin typeface="+mn-ea"/>
              </a:endParaRPr>
            </a:p>
          </p:txBody>
        </p:sp>
        <p:sp>
          <p:nvSpPr>
            <p:cNvPr id="34" name="文本框 35"/>
            <p:cNvSpPr txBox="1"/>
            <p:nvPr/>
          </p:nvSpPr>
          <p:spPr>
            <a:xfrm>
              <a:off x="3218231" y="605797"/>
              <a:ext cx="254266" cy="2264721"/>
            </a:xfrm>
            <a:prstGeom prst="rect">
              <a:avLst/>
            </a:prstGeom>
            <a:solidFill>
              <a:schemeClr val="lt1"/>
            </a:solidFill>
            <a:ln w="6350">
              <a:noFill/>
            </a:ln>
          </p:spPr>
          <p:txBody>
            <a:bodyPr rot="0" spcFirstLastPara="0" vert="vert270" wrap="square" lIns="0" tIns="0" rIns="0" bIns="0" numCol="1" spcCol="0" rtlCol="0" fromWordArt="0" anchor="t" anchorCtr="0" forceAA="0" compatLnSpc="1">
              <a:noAutofit/>
            </a:bodyPr>
            <a:lstStyle/>
            <a:p>
              <a:pPr algn="ctr">
                <a:buNone/>
              </a:pPr>
              <a:r>
                <a:rPr lang="zh-CN" sz="900" dirty="0">
                  <a:solidFill>
                    <a:srgbClr val="000000"/>
                  </a:solidFill>
                  <a:effectLst/>
                  <a:latin typeface="+mn-ea"/>
                </a:rPr>
                <a:t>平均身高</a:t>
              </a:r>
              <a:r>
                <a:rPr lang="en-US" sz="900" dirty="0">
                  <a:solidFill>
                    <a:srgbClr val="000000"/>
                  </a:solidFill>
                  <a:effectLst/>
                  <a:latin typeface="+mn-ea"/>
                </a:rPr>
                <a:t>z</a:t>
              </a:r>
              <a:r>
                <a:rPr lang="zh-CN" sz="900" dirty="0">
                  <a:solidFill>
                    <a:srgbClr val="000000"/>
                  </a:solidFill>
                  <a:effectLst/>
                  <a:latin typeface="+mn-ea"/>
                </a:rPr>
                <a:t>评分</a:t>
              </a:r>
              <a:r>
                <a:rPr lang="en-US" sz="900" dirty="0">
                  <a:solidFill>
                    <a:srgbClr val="000000"/>
                  </a:solidFill>
                  <a:effectLst/>
                  <a:latin typeface="+mn-ea"/>
                </a:rPr>
                <a:t>±SE</a:t>
              </a:r>
              <a:endParaRPr lang="zh-CN" sz="1050" dirty="0">
                <a:effectLst/>
                <a:latin typeface="+mn-ea"/>
              </a:endParaRPr>
            </a:p>
          </p:txBody>
        </p:sp>
        <p:sp>
          <p:nvSpPr>
            <p:cNvPr id="35" name="文本框 35"/>
            <p:cNvSpPr txBox="1"/>
            <p:nvPr/>
          </p:nvSpPr>
          <p:spPr>
            <a:xfrm>
              <a:off x="5152072" y="3208337"/>
              <a:ext cx="2416810" cy="215265"/>
            </a:xfrm>
            <a:prstGeom prst="rect">
              <a:avLst/>
            </a:prstGeom>
            <a:solidFill>
              <a:schemeClr val="lt1"/>
            </a:solidFill>
            <a:ln w="6350">
              <a:noFill/>
            </a:ln>
          </p:spPr>
          <p:txBody>
            <a:bodyPr rot="0" spcFirstLastPara="0" vert="horz" wrap="square" lIns="0" tIns="0" rIns="0" bIns="0" numCol="1" spcCol="0" rtlCol="0" fromWordArt="0" anchor="t" anchorCtr="0" forceAA="0" compatLnSpc="1">
              <a:noAutofit/>
            </a:bodyPr>
            <a:lstStyle/>
            <a:p>
              <a:pPr algn="ctr">
                <a:buNone/>
              </a:pPr>
              <a:r>
                <a:rPr lang="zh-CN" sz="1200" b="1" dirty="0">
                  <a:solidFill>
                    <a:srgbClr val="000000"/>
                  </a:solidFill>
                  <a:effectLst/>
                  <a:latin typeface="+mn-ea"/>
                </a:rPr>
                <a:t>治疗开始后的时间（年）</a:t>
              </a:r>
              <a:endParaRPr lang="zh-CN" sz="1200" b="1" dirty="0">
                <a:effectLst/>
                <a:latin typeface="+mn-ea"/>
              </a:endParaRPr>
            </a:p>
          </p:txBody>
        </p:sp>
      </p:grpSp>
      <p:sp>
        <p:nvSpPr>
          <p:cNvPr id="24" name="矩形: 圆角 23"/>
          <p:cNvSpPr/>
          <p:nvPr/>
        </p:nvSpPr>
        <p:spPr>
          <a:xfrm flipH="1">
            <a:off x="869537" y="1120530"/>
            <a:ext cx="10623642" cy="1571101"/>
          </a:xfrm>
          <a:prstGeom prst="roundRect">
            <a:avLst>
              <a:gd name="adj" fmla="val 6566"/>
            </a:avLst>
          </a:prstGeom>
          <a:solidFill>
            <a:srgbClr val="FEF3D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Apis for office"/>
              <a:ea typeface="微软雅黑" panose="020B0503020204020204" pitchFamily="34" charset="-122"/>
              <a:cs typeface="+mn-cs"/>
            </a:endParaRPr>
          </a:p>
        </p:txBody>
      </p:sp>
      <p:sp>
        <p:nvSpPr>
          <p:cNvPr id="7" name="文本占位符 6"/>
          <p:cNvSpPr>
            <a:spLocks noGrp="1"/>
          </p:cNvSpPr>
          <p:nvPr>
            <p:ph type="body" idx="2"/>
          </p:nvPr>
        </p:nvSpPr>
        <p:spPr>
          <a:xfrm>
            <a:off x="660400" y="74593"/>
            <a:ext cx="10858500" cy="954107"/>
          </a:xfrm>
        </p:spPr>
        <p:txBody>
          <a:bodyPr/>
          <a:lstStyle/>
          <a:p>
            <a:r>
              <a:rPr lang="zh-CN" altLang="en-US" dirty="0">
                <a:latin typeface="+mn-ea"/>
                <a:ea typeface="+mn-ea"/>
                <a:sym typeface="+mn-lt"/>
              </a:rPr>
              <a:t>伐莫洛龙</a:t>
            </a:r>
            <a:r>
              <a:rPr lang="zh-CN" altLang="en-US" dirty="0">
                <a:solidFill>
                  <a:srgbClr val="C00000"/>
                </a:solidFill>
                <a:latin typeface="+mn-ea"/>
                <a:ea typeface="+mn-ea"/>
                <a:sym typeface="+mn-lt"/>
              </a:rPr>
              <a:t>长期安全性好、</a:t>
            </a:r>
            <a:r>
              <a:rPr lang="zh-CN" altLang="en-US" dirty="0">
                <a:latin typeface="+mn-ea"/>
                <a:ea typeface="+mn-ea"/>
                <a:sym typeface="+mn-lt"/>
              </a:rPr>
              <a:t>不影响生长发育及骨健康</a:t>
            </a:r>
            <a:endParaRPr lang="en-US" altLang="zh-CN" dirty="0">
              <a:latin typeface="+mn-ea"/>
              <a:ea typeface="+mn-ea"/>
              <a:sym typeface="+mn-lt"/>
            </a:endParaRPr>
          </a:p>
          <a:p>
            <a:r>
              <a:rPr lang="zh-CN" altLang="en-US" dirty="0">
                <a:latin typeface="+mn-ea"/>
                <a:ea typeface="+mn-ea"/>
                <a:sym typeface="+mn-lt"/>
              </a:rPr>
              <a:t>符合</a:t>
            </a:r>
            <a:r>
              <a:rPr lang="zh-CN" altLang="en-US" dirty="0">
                <a:solidFill>
                  <a:srgbClr val="C00000"/>
                </a:solidFill>
                <a:latin typeface="+mn-ea"/>
                <a:ea typeface="+mn-ea"/>
                <a:sym typeface="+mn-lt"/>
              </a:rPr>
              <a:t>终身治疗</a:t>
            </a:r>
            <a:r>
              <a:rPr lang="zh-CN" altLang="en-US" dirty="0">
                <a:latin typeface="+mn-ea"/>
                <a:ea typeface="+mn-ea"/>
                <a:sym typeface="+mn-lt"/>
              </a:rPr>
              <a:t>需求</a:t>
            </a:r>
            <a:endParaRPr lang="zh-CN" altLang="en-US" dirty="0">
              <a:solidFill>
                <a:srgbClr val="C00000"/>
              </a:solidFill>
              <a:latin typeface="+mn-ea"/>
              <a:ea typeface="+mn-ea"/>
              <a:sym typeface="+mn-lt"/>
            </a:endParaRPr>
          </a:p>
        </p:txBody>
      </p:sp>
      <p:sp>
        <p:nvSpPr>
          <p:cNvPr id="8" name="文本占位符 7"/>
          <p:cNvSpPr>
            <a:spLocks noGrp="1"/>
          </p:cNvSpPr>
          <p:nvPr>
            <p:ph type="body" sz="quarter" idx="10"/>
          </p:nvPr>
        </p:nvSpPr>
        <p:spPr>
          <a:xfrm>
            <a:off x="514528" y="6332705"/>
            <a:ext cx="11265314" cy="410245"/>
          </a:xfrm>
        </p:spPr>
        <p:txBody>
          <a:bodyPr numCol="1"/>
          <a:lstStyle/>
          <a:p>
            <a:r>
              <a:rPr lang="da-DK" altLang="zh-CN" sz="600" dirty="0"/>
              <a:t>Guglieri M, et al. Effectiveness of Vamorolone Versus Classic Corticosteroids in Duchenne Muscular Dystrophy: Time to Loss of Ambulation and Anthropometric Outcomes. Muscular Dystrophy Association (MDA) Clinical &amp; Scientific Conference; Orlando, FL, USA. March 8–11, 2026. Poster 23S.</a:t>
            </a:r>
          </a:p>
          <a:p>
            <a:r>
              <a:rPr lang="da-DK" altLang="zh-CN" sz="600" dirty="0"/>
              <a:t>Guglieri M, et al. Long-term Impact of Vamorolone on Bone Health Compared to Standard of Care Glucocorticoids in Boys with Duchenne Muscular Dystrophy. Muscular Dystrophy Association (MDA) Clinical &amp; Scientific Conference; Orlando, FL, USA. March 8–11, 2026. Poster 62S.</a:t>
            </a:r>
          </a:p>
          <a:p>
            <a:r>
              <a:rPr lang="da-DK" altLang="zh-CN" sz="600" dirty="0"/>
              <a:t>Deconinck N, et al. Baseline Characteristics and Long-term Safety of Vamorolone in the GUARDIAN Study (NCT06713135) for Duchenne Muscular Dystrophy. Muscular Dystrophy Association (MDA) Clinical &amp; Scientific Conference; Orlando, FL, USA. March 8–11, 2026. Poster 66S.</a:t>
            </a:r>
          </a:p>
          <a:p>
            <a:endParaRPr lang="en-US" altLang="zh-CN" sz="600" dirty="0"/>
          </a:p>
        </p:txBody>
      </p:sp>
      <p:grpSp>
        <p:nvGrpSpPr>
          <p:cNvPr id="9" name="组合 8"/>
          <p:cNvGrpSpPr/>
          <p:nvPr/>
        </p:nvGrpSpPr>
        <p:grpSpPr>
          <a:xfrm>
            <a:off x="10482073" y="0"/>
            <a:ext cx="1709927" cy="514370"/>
            <a:chOff x="7974334" y="-2263"/>
            <a:chExt cx="1709927" cy="514370"/>
          </a:xfrm>
        </p:grpSpPr>
        <p:sp>
          <p:nvSpPr>
            <p:cNvPr id="10" name="矩形: 对角圆角 9"/>
            <p:cNvSpPr/>
            <p:nvPr/>
          </p:nvSpPr>
          <p:spPr>
            <a:xfrm>
              <a:off x="7974334" y="-2263"/>
              <a:ext cx="1568918" cy="514369"/>
            </a:xfrm>
            <a:prstGeom prst="round2DiagRect">
              <a:avLst/>
            </a:prstGeom>
            <a:solidFill>
              <a:srgbClr val="4A752D">
                <a:lumMod val="20000"/>
                <a:lumOff val="8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微软雅黑" panose="020B0503020204020204" pitchFamily="34" charset="-122"/>
                <a:cs typeface="+mn-cs"/>
              </a:endParaRPr>
            </a:p>
          </p:txBody>
        </p:sp>
        <p:sp>
          <p:nvSpPr>
            <p:cNvPr id="11" name="矩形: 对角圆角 10"/>
            <p:cNvSpPr/>
            <p:nvPr/>
          </p:nvSpPr>
          <p:spPr>
            <a:xfrm>
              <a:off x="8046341" y="-2262"/>
              <a:ext cx="1568918" cy="514369"/>
            </a:xfrm>
            <a:prstGeom prst="round2DiagRect">
              <a:avLst/>
            </a:prstGeom>
            <a:solidFill>
              <a:srgbClr val="4A752D">
                <a:lumMod val="60000"/>
                <a:lumOff val="4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微软雅黑" panose="020B0503020204020204" pitchFamily="34" charset="-122"/>
                <a:cs typeface="+mn-cs"/>
              </a:endParaRPr>
            </a:p>
          </p:txBody>
        </p:sp>
        <p:sp>
          <p:nvSpPr>
            <p:cNvPr id="12" name="矩形: 对角圆角 11"/>
            <p:cNvSpPr/>
            <p:nvPr/>
          </p:nvSpPr>
          <p:spPr>
            <a:xfrm>
              <a:off x="8115343" y="-2262"/>
              <a:ext cx="1568918" cy="514369"/>
            </a:xfrm>
            <a:prstGeom prst="round2DiagRect">
              <a:avLst/>
            </a:prstGeom>
            <a:solidFill>
              <a:srgbClr val="4A752D"/>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0" cap="none" spc="0" normalizeH="0" baseline="0" noProof="0" dirty="0">
                  <a:ln>
                    <a:noFill/>
                  </a:ln>
                  <a:solidFill>
                    <a:srgbClr val="FFFFFF"/>
                  </a:solidFill>
                  <a:effectLst/>
                  <a:uLnTx/>
                  <a:uFillTx/>
                  <a:latin typeface="Open Sans"/>
                  <a:ea typeface="微软雅黑" panose="020B0503020204020204" pitchFamily="34" charset="-122"/>
                  <a:cs typeface="+mn-cs"/>
                </a:rPr>
                <a:t>安全性</a:t>
              </a:r>
              <a:endParaRPr kumimoji="0" lang="en-US" altLang="zh-CN" sz="1800" b="1" i="0" u="none" strike="noStrike" kern="0" cap="none" spc="0" normalizeH="0" baseline="0" noProof="0" dirty="0">
                <a:ln>
                  <a:noFill/>
                </a:ln>
                <a:solidFill>
                  <a:srgbClr val="FFFFFF"/>
                </a:solidFill>
                <a:effectLst/>
                <a:uLnTx/>
                <a:uFillTx/>
                <a:latin typeface="Open Sans"/>
                <a:ea typeface="微软雅黑" panose="020B0503020204020204" pitchFamily="34" charset="-122"/>
                <a:cs typeface="+mn-cs"/>
              </a:endParaRPr>
            </a:p>
          </p:txBody>
        </p:sp>
      </p:grpSp>
      <p:sp>
        <p:nvSpPr>
          <p:cNvPr id="5" name="文本框 4"/>
          <p:cNvSpPr txBox="1"/>
          <p:nvPr/>
        </p:nvSpPr>
        <p:spPr>
          <a:xfrm>
            <a:off x="660401" y="1182344"/>
            <a:ext cx="10832778" cy="362792"/>
          </a:xfrm>
          <a:prstGeom prst="rect">
            <a:avLst/>
          </a:prstGeom>
          <a:noFill/>
        </p:spPr>
        <p:txBody>
          <a:bodyPr wrap="square">
            <a:spAutoFit/>
          </a:bodyPr>
          <a:lstStyle/>
          <a:p>
            <a:pPr lvl="0" algn="ctr">
              <a:lnSpc>
                <a:spcPct val="120000"/>
              </a:lnSpc>
              <a:spcAft>
                <a:spcPts val="600"/>
              </a:spcAft>
              <a:defRPr/>
            </a:pPr>
            <a:r>
              <a:rPr kumimoji="0" lang="zh-CN" altLang="en-US" sz="1600" b="1" i="0" u="none" strike="noStrike" kern="1200" cap="none" spc="0" normalizeH="0" baseline="0" noProof="0" dirty="0">
                <a:ln>
                  <a:noFill/>
                </a:ln>
                <a:effectLst/>
                <a:uLnTx/>
                <a:uFillTx/>
                <a:latin typeface="+mn-ea"/>
                <a:cs typeface="+mn-ea"/>
                <a:sym typeface="+mn-lt"/>
              </a:rPr>
              <a:t>中位时间</a:t>
            </a:r>
            <a:r>
              <a:rPr kumimoji="0" lang="en-US" altLang="zh-CN" sz="1600" b="1" i="0" u="none" strike="noStrike" kern="1200" cap="none" spc="0" normalizeH="0" baseline="0" noProof="0" dirty="0">
                <a:ln>
                  <a:noFill/>
                </a:ln>
                <a:solidFill>
                  <a:srgbClr val="C00000"/>
                </a:solidFill>
                <a:effectLst/>
                <a:uLnTx/>
                <a:uFillTx/>
                <a:latin typeface="+mn-ea"/>
                <a:cs typeface="+mn-ea"/>
                <a:sym typeface="+mn-lt"/>
              </a:rPr>
              <a:t>5</a:t>
            </a:r>
            <a:r>
              <a:rPr kumimoji="0" lang="zh-CN" altLang="en-US" sz="1600" b="1" i="0" u="none" strike="noStrike" kern="1200" cap="none" spc="0" normalizeH="0" baseline="0" noProof="0" dirty="0">
                <a:ln>
                  <a:noFill/>
                </a:ln>
                <a:solidFill>
                  <a:srgbClr val="C00000"/>
                </a:solidFill>
                <a:effectLst/>
                <a:uLnTx/>
                <a:uFillTx/>
                <a:latin typeface="+mn-ea"/>
                <a:cs typeface="+mn-ea"/>
                <a:sym typeface="+mn-lt"/>
              </a:rPr>
              <a:t>年</a:t>
            </a:r>
            <a:r>
              <a:rPr kumimoji="0" lang="zh-CN" altLang="en-US" sz="1600" b="1" i="0" u="none" strike="noStrike" kern="1200" cap="none" spc="0" normalizeH="0" baseline="0" noProof="0" dirty="0">
                <a:ln>
                  <a:noFill/>
                </a:ln>
                <a:effectLst/>
                <a:uLnTx/>
                <a:uFillTx/>
                <a:latin typeface="+mn-ea"/>
                <a:cs typeface="+mn-ea"/>
                <a:sym typeface="+mn-lt"/>
              </a:rPr>
              <a:t>，最长</a:t>
            </a:r>
            <a:r>
              <a:rPr kumimoji="0" lang="en-US" altLang="zh-CN" sz="1600" b="1" i="0" u="none" strike="noStrike" kern="1200" cap="none" spc="0" normalizeH="0" baseline="0" noProof="0" dirty="0">
                <a:ln>
                  <a:noFill/>
                </a:ln>
                <a:solidFill>
                  <a:srgbClr val="C00000"/>
                </a:solidFill>
                <a:effectLst/>
                <a:uLnTx/>
                <a:uFillTx/>
                <a:latin typeface="+mn-ea"/>
                <a:cs typeface="+mn-ea"/>
                <a:sym typeface="+mn-lt"/>
              </a:rPr>
              <a:t>8</a:t>
            </a:r>
            <a:r>
              <a:rPr kumimoji="0" lang="zh-CN" altLang="en-US" sz="1600" b="1" i="0" u="none" strike="noStrike" kern="1200" cap="none" spc="0" normalizeH="0" baseline="0" noProof="0" dirty="0">
                <a:ln>
                  <a:noFill/>
                </a:ln>
                <a:solidFill>
                  <a:srgbClr val="C00000"/>
                </a:solidFill>
                <a:effectLst/>
                <a:uLnTx/>
                <a:uFillTx/>
                <a:latin typeface="+mn-ea"/>
                <a:cs typeface="+mn-ea"/>
                <a:sym typeface="+mn-lt"/>
              </a:rPr>
              <a:t>年</a:t>
            </a:r>
            <a:r>
              <a:rPr kumimoji="0" lang="zh-CN" altLang="en-US" sz="1600" b="1" i="0" u="none" strike="noStrike" kern="1200" cap="none" spc="0" normalizeH="0" baseline="0" noProof="0" dirty="0">
                <a:ln>
                  <a:noFill/>
                </a:ln>
                <a:effectLst/>
                <a:uLnTx/>
                <a:uFillTx/>
                <a:latin typeface="+mn-ea"/>
                <a:cs typeface="+mn-ea"/>
                <a:sym typeface="+mn-lt"/>
              </a:rPr>
              <a:t>的长期</a:t>
            </a:r>
            <a:r>
              <a:rPr kumimoji="0" lang="zh-CN" altLang="en-US" sz="1600" b="1" i="0" u="none" strike="noStrike" kern="1200" cap="none" spc="0" normalizeH="0" baseline="0" noProof="0" dirty="0">
                <a:ln>
                  <a:noFill/>
                </a:ln>
                <a:solidFill>
                  <a:prstClr val="black"/>
                </a:solidFill>
                <a:effectLst/>
                <a:uLnTx/>
                <a:uFillTx/>
                <a:latin typeface="+mn-ea"/>
                <a:cs typeface="+mn-ea"/>
                <a:sym typeface="+mn-lt"/>
              </a:rPr>
              <a:t>研究证实</a:t>
            </a:r>
            <a:r>
              <a:rPr lang="en-US" altLang="zh-CN" sz="1600" b="1" baseline="30000" dirty="0">
                <a:solidFill>
                  <a:prstClr val="black"/>
                </a:solidFill>
                <a:latin typeface="+mn-ea"/>
                <a:cs typeface="+mn-ea"/>
                <a:sym typeface="+mn-lt"/>
              </a:rPr>
              <a:t>8,9,10</a:t>
            </a:r>
            <a:r>
              <a:rPr lang="zh-CN" altLang="en-US" sz="1600" b="1" dirty="0">
                <a:solidFill>
                  <a:prstClr val="black"/>
                </a:solidFill>
                <a:latin typeface="+mn-ea"/>
                <a:cs typeface="+mn-ea"/>
                <a:sym typeface="+mn-lt"/>
              </a:rPr>
              <a:t>：</a:t>
            </a:r>
            <a:r>
              <a:rPr kumimoji="0" lang="zh-CN" altLang="en-US" sz="1600" b="1" i="0" u="none" strike="noStrike" kern="1200" cap="none" spc="0" normalizeH="0" baseline="0" noProof="0" dirty="0">
                <a:ln>
                  <a:noFill/>
                </a:ln>
                <a:solidFill>
                  <a:prstClr val="black"/>
                </a:solidFill>
                <a:effectLst/>
                <a:uLnTx/>
                <a:uFillTx/>
                <a:latin typeface="+mn-ea"/>
                <a:cs typeface="+mn-ea"/>
                <a:sym typeface="+mn-lt"/>
              </a:rPr>
              <a:t>相较于传统激素，</a:t>
            </a:r>
            <a:r>
              <a:rPr lang="zh-CN" altLang="en-US" sz="1600" b="1" dirty="0">
                <a:latin typeface="+mn-ea"/>
                <a:cs typeface="+mn-ea"/>
                <a:sym typeface="+mn-lt"/>
              </a:rPr>
              <a:t>伐莫洛龙</a:t>
            </a:r>
            <a:r>
              <a:rPr kumimoji="0" lang="zh-CN" altLang="en-US" sz="1600" b="1" i="0" u="none" strike="noStrike" kern="1200" cap="none" spc="0" normalizeH="0" baseline="0" noProof="0" dirty="0">
                <a:ln>
                  <a:noFill/>
                </a:ln>
                <a:solidFill>
                  <a:srgbClr val="C00000"/>
                </a:solidFill>
                <a:effectLst/>
                <a:uLnTx/>
                <a:uFillTx/>
                <a:latin typeface="+mn-ea"/>
                <a:cs typeface="+mn-ea"/>
                <a:sym typeface="+mn-lt"/>
              </a:rPr>
              <a:t>长期安全性</a:t>
            </a:r>
            <a:r>
              <a:rPr lang="zh-CN" altLang="en-US" sz="1600" b="1" dirty="0">
                <a:solidFill>
                  <a:srgbClr val="C00000"/>
                </a:solidFill>
                <a:latin typeface="+mn-ea"/>
                <a:cs typeface="+mn-ea"/>
                <a:sym typeface="+mn-lt"/>
              </a:rPr>
              <a:t>更好</a:t>
            </a:r>
            <a:endParaRPr kumimoji="0" lang="en-US" altLang="zh-CN" sz="1600" b="1" i="0" u="none" strike="noStrike" kern="1200" cap="none" spc="0" normalizeH="0" baseline="0" noProof="0" dirty="0">
              <a:ln>
                <a:noFill/>
              </a:ln>
              <a:solidFill>
                <a:srgbClr val="C00000"/>
              </a:solidFill>
              <a:effectLst/>
              <a:uLnTx/>
              <a:uFillTx/>
              <a:latin typeface="+mn-ea"/>
              <a:cs typeface="+mn-ea"/>
              <a:sym typeface="+mn-lt"/>
            </a:endParaRPr>
          </a:p>
        </p:txBody>
      </p:sp>
      <p:grpSp>
        <p:nvGrpSpPr>
          <p:cNvPr id="19" name="组合 18"/>
          <p:cNvGrpSpPr/>
          <p:nvPr/>
        </p:nvGrpSpPr>
        <p:grpSpPr>
          <a:xfrm>
            <a:off x="1012003" y="2919282"/>
            <a:ext cx="3178482" cy="3010676"/>
            <a:chOff x="660400" y="3006830"/>
            <a:chExt cx="3178482" cy="3010676"/>
          </a:xfrm>
        </p:grpSpPr>
        <p:pic>
          <p:nvPicPr>
            <p:cNvPr id="14" name="图片 13"/>
            <p:cNvPicPr>
              <a:picLocks noChangeAspect="1"/>
            </p:cNvPicPr>
            <p:nvPr/>
          </p:nvPicPr>
          <p:blipFill>
            <a:blip r:embed="rId3"/>
            <a:srcRect r="63542" b="53162"/>
            <a:stretch>
              <a:fillRect/>
            </a:stretch>
          </p:blipFill>
          <p:spPr>
            <a:xfrm>
              <a:off x="660400" y="3006830"/>
              <a:ext cx="3178482" cy="3010676"/>
            </a:xfrm>
            <a:prstGeom prst="rect">
              <a:avLst/>
            </a:prstGeom>
          </p:spPr>
        </p:pic>
        <p:sp>
          <p:nvSpPr>
            <p:cNvPr id="16" name="文本框 2"/>
            <p:cNvSpPr txBox="1"/>
            <p:nvPr/>
          </p:nvSpPr>
          <p:spPr>
            <a:xfrm>
              <a:off x="768485" y="3006830"/>
              <a:ext cx="256872" cy="3000947"/>
            </a:xfrm>
            <a:prstGeom prst="rect">
              <a:avLst/>
            </a:prstGeom>
            <a:solidFill>
              <a:srgbClr val="DCEAF7"/>
            </a:solidFill>
            <a:ln w="6350">
              <a:noFill/>
            </a:ln>
          </p:spPr>
          <p:txBody>
            <a:bodyPr rot="0" spcFirstLastPara="0" vert="vert270" wrap="square" lIns="0" tIns="0" rIns="0" bIns="0" numCol="1" spcCol="0" rtlCol="0" fromWordArt="0" anchor="t" anchorCtr="0" forceAA="0" compatLnSpc="1">
              <a:noAutofit/>
            </a:bodyPr>
            <a:lstStyle/>
            <a:p>
              <a:pPr algn="ctr">
                <a:buNone/>
              </a:pPr>
              <a:r>
                <a:rPr lang="zh-CN" sz="1000" b="1" kern="100" dirty="0">
                  <a:effectLst/>
                  <a:latin typeface="+mn-ea"/>
                </a:rPr>
                <a:t>至少发生</a:t>
              </a:r>
              <a:r>
                <a:rPr lang="en-US" sz="1000" b="1" kern="100" dirty="0">
                  <a:effectLst/>
                  <a:latin typeface="+mn-ea"/>
                </a:rPr>
                <a:t>1</a:t>
              </a:r>
              <a:r>
                <a:rPr lang="zh-CN" sz="1000" b="1" kern="100" dirty="0">
                  <a:effectLst/>
                  <a:latin typeface="+mn-ea"/>
                </a:rPr>
                <a:t>起骨折的男孩百分比，</a:t>
              </a:r>
              <a:r>
                <a:rPr lang="en-US" sz="1000" b="1" kern="100" dirty="0">
                  <a:effectLst/>
                  <a:latin typeface="+mn-ea"/>
                </a:rPr>
                <a:t>%</a:t>
              </a:r>
              <a:endParaRPr lang="zh-CN" sz="1000" b="1" kern="100" dirty="0">
                <a:effectLst/>
                <a:latin typeface="+mn-ea"/>
              </a:endParaRPr>
            </a:p>
          </p:txBody>
        </p:sp>
        <p:sp>
          <p:nvSpPr>
            <p:cNvPr id="17" name="文本框 3"/>
            <p:cNvSpPr txBox="1"/>
            <p:nvPr/>
          </p:nvSpPr>
          <p:spPr>
            <a:xfrm>
              <a:off x="1142402" y="5611651"/>
              <a:ext cx="1561887" cy="332122"/>
            </a:xfrm>
            <a:prstGeom prst="rect">
              <a:avLst/>
            </a:prstGeom>
            <a:solidFill>
              <a:srgbClr val="DCEAF7"/>
            </a:solidFill>
            <a:ln w="6350">
              <a:noFill/>
            </a:ln>
          </p:spPr>
          <p:txBody>
            <a:bodyPr rot="0" spcFirstLastPara="0" vert="horz" wrap="square" lIns="0" tIns="0" rIns="0" bIns="0" numCol="1" spcCol="0" rtlCol="0" fromWordArt="0" anchor="t" anchorCtr="0" forceAA="0" compatLnSpc="1">
              <a:noAutofit/>
            </a:bodyPr>
            <a:lstStyle/>
            <a:p>
              <a:pPr algn="ctr">
                <a:buNone/>
              </a:pPr>
              <a:r>
                <a:rPr lang="zh-CN" altLang="en-US" sz="1200" b="1" kern="100" dirty="0">
                  <a:effectLst/>
                  <a:latin typeface="+mn-ea"/>
                </a:rPr>
                <a:t>伐莫洛龙</a:t>
              </a:r>
              <a:r>
                <a:rPr lang="en-US" sz="1200" b="1" kern="100" dirty="0">
                  <a:effectLst/>
                  <a:latin typeface="+mn-ea"/>
                </a:rPr>
                <a:t> </a:t>
              </a:r>
              <a:endParaRPr lang="zh-CN" sz="1200" b="1" kern="100" dirty="0">
                <a:effectLst/>
                <a:latin typeface="+mn-ea"/>
              </a:endParaRPr>
            </a:p>
            <a:p>
              <a:pPr algn="ctr">
                <a:buNone/>
              </a:pPr>
              <a:r>
                <a:rPr lang="zh-CN" sz="1200" b="1" kern="100" dirty="0">
                  <a:effectLst/>
                  <a:latin typeface="+mn-ea"/>
                </a:rPr>
                <a:t>（</a:t>
              </a:r>
              <a:r>
                <a:rPr lang="en-US" sz="1200" b="1" kern="100" dirty="0">
                  <a:effectLst/>
                  <a:latin typeface="+mn-ea"/>
                </a:rPr>
                <a:t>N = 37</a:t>
              </a:r>
              <a:r>
                <a:rPr lang="zh-CN" sz="1200" b="1" kern="100" dirty="0">
                  <a:effectLst/>
                  <a:latin typeface="+mn-ea"/>
                </a:rPr>
                <a:t>）</a:t>
              </a:r>
            </a:p>
          </p:txBody>
        </p:sp>
        <p:sp>
          <p:nvSpPr>
            <p:cNvPr id="18" name="文本框 4"/>
            <p:cNvSpPr txBox="1"/>
            <p:nvPr/>
          </p:nvSpPr>
          <p:spPr>
            <a:xfrm>
              <a:off x="2821334" y="5615248"/>
              <a:ext cx="1017547" cy="332122"/>
            </a:xfrm>
            <a:prstGeom prst="rect">
              <a:avLst/>
            </a:prstGeom>
            <a:solidFill>
              <a:srgbClr val="DCEAF7"/>
            </a:solidFill>
            <a:ln w="6350">
              <a:noFill/>
            </a:ln>
          </p:spPr>
          <p:txBody>
            <a:bodyPr rot="0" spcFirstLastPara="0" vert="horz" wrap="square" lIns="0" tIns="0" rIns="0" bIns="0" numCol="1" spcCol="0" rtlCol="0" fromWordArt="0" anchor="t" anchorCtr="0" forceAA="0" compatLnSpc="1">
              <a:noAutofit/>
            </a:bodyPr>
            <a:lstStyle/>
            <a:p>
              <a:pPr algn="ctr">
                <a:buNone/>
              </a:pPr>
              <a:r>
                <a:rPr lang="zh-CN" altLang="en-US" sz="1200" b="1" kern="100" dirty="0">
                  <a:effectLst/>
                  <a:latin typeface="+mn-ea"/>
                </a:rPr>
                <a:t>传统激素</a:t>
              </a:r>
              <a:endParaRPr lang="en-US" altLang="zh-CN" sz="1200" b="1" kern="100" dirty="0">
                <a:effectLst/>
                <a:latin typeface="+mn-ea"/>
              </a:endParaRPr>
            </a:p>
            <a:p>
              <a:pPr algn="ctr">
                <a:buNone/>
              </a:pPr>
              <a:r>
                <a:rPr lang="zh-CN" sz="1200" b="1" kern="100" dirty="0">
                  <a:effectLst/>
                  <a:latin typeface="+mn-ea"/>
                </a:rPr>
                <a:t>（</a:t>
              </a:r>
              <a:r>
                <a:rPr lang="en-US" sz="1200" b="1" kern="100" dirty="0">
                  <a:effectLst/>
                  <a:latin typeface="+mn-ea"/>
                </a:rPr>
                <a:t>N=31</a:t>
              </a:r>
              <a:r>
                <a:rPr lang="zh-CN" sz="1200" b="1" kern="100" dirty="0">
                  <a:effectLst/>
                  <a:latin typeface="+mn-ea"/>
                </a:rPr>
                <a:t>）</a:t>
              </a:r>
            </a:p>
          </p:txBody>
        </p:sp>
      </p:grpSp>
      <p:sp>
        <p:nvSpPr>
          <p:cNvPr id="20" name="文本框 19"/>
          <p:cNvSpPr txBox="1"/>
          <p:nvPr/>
        </p:nvSpPr>
        <p:spPr>
          <a:xfrm>
            <a:off x="1234494" y="1648433"/>
            <a:ext cx="5078757" cy="369332"/>
          </a:xfrm>
          <a:prstGeom prst="rect">
            <a:avLst/>
          </a:prstGeom>
          <a:solidFill>
            <a:srgbClr val="FEF3DE"/>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R="0" lvl="0" defTabSz="1218565" eaLnBrk="1" fontAlgn="auto" latinLnBrk="0" hangingPunct="1">
              <a:lnSpc>
                <a:spcPct val="100000"/>
              </a:lnSpc>
              <a:spcBef>
                <a:spcPts val="0"/>
              </a:spcBef>
              <a:spcAft>
                <a:spcPts val="0"/>
              </a:spcAft>
              <a:buClr>
                <a:schemeClr val="tx1"/>
              </a:buClr>
              <a:buSzPct val="25000"/>
              <a:defRPr/>
            </a:pPr>
            <a:r>
              <a:rPr lang="en-US" altLang="zh-CN" sz="1600" b="1" kern="0" dirty="0">
                <a:latin typeface="+mn-ea"/>
              </a:rPr>
              <a:t>● </a:t>
            </a:r>
            <a:r>
              <a:rPr lang="zh-CN" altLang="en-US" sz="1600" b="1" kern="0" dirty="0">
                <a:latin typeface="+mn-ea"/>
              </a:rPr>
              <a:t>椎体骨折风险降低</a:t>
            </a:r>
            <a:r>
              <a:rPr lang="en-US" altLang="zh-CN" sz="1600" b="1" kern="0" dirty="0">
                <a:latin typeface="+mn-ea"/>
              </a:rPr>
              <a:t>80%</a:t>
            </a:r>
          </a:p>
        </p:txBody>
      </p:sp>
      <p:sp>
        <p:nvSpPr>
          <p:cNvPr id="21" name="文本框 20"/>
          <p:cNvSpPr txBox="1"/>
          <p:nvPr/>
        </p:nvSpPr>
        <p:spPr>
          <a:xfrm>
            <a:off x="6699298" y="1648433"/>
            <a:ext cx="4409689" cy="369332"/>
          </a:xfrm>
          <a:prstGeom prst="rect">
            <a:avLst/>
          </a:prstGeom>
          <a:solidFill>
            <a:srgbClr val="FEF3DE"/>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0" defTabSz="1218565">
              <a:buSzPct val="25000"/>
              <a:defRPr/>
            </a:pPr>
            <a:r>
              <a:rPr lang="en-US" altLang="zh-CN" sz="1600" b="1" kern="0" dirty="0">
                <a:latin typeface="+mn-ea"/>
              </a:rPr>
              <a:t>● </a:t>
            </a:r>
            <a:r>
              <a:rPr lang="zh-CN" altLang="en-US" sz="1600" b="1" kern="0" dirty="0">
                <a:latin typeface="+mn-ea"/>
              </a:rPr>
              <a:t>无骨龄延迟</a:t>
            </a:r>
          </a:p>
        </p:txBody>
      </p:sp>
      <p:sp>
        <p:nvSpPr>
          <p:cNvPr id="22" name="文本框 21"/>
          <p:cNvSpPr txBox="1"/>
          <p:nvPr/>
        </p:nvSpPr>
        <p:spPr>
          <a:xfrm>
            <a:off x="1234494" y="2171409"/>
            <a:ext cx="5078757" cy="369332"/>
          </a:xfrm>
          <a:prstGeom prst="rect">
            <a:avLst/>
          </a:prstGeom>
          <a:solidFill>
            <a:srgbClr val="FEF3DE"/>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0" defTabSz="1218565">
              <a:buSzPct val="25000"/>
              <a:defRPr/>
            </a:pPr>
            <a:r>
              <a:rPr lang="en-US" altLang="zh-CN" sz="1600" b="1" kern="0" dirty="0">
                <a:latin typeface="+mn-ea"/>
              </a:rPr>
              <a:t>● </a:t>
            </a:r>
            <a:r>
              <a:rPr lang="zh-CN" altLang="en-US" sz="1600" b="1" kern="0" dirty="0">
                <a:latin typeface="+mn-ea"/>
              </a:rPr>
              <a:t>平均身高更高（</a:t>
            </a:r>
            <a:r>
              <a:rPr lang="en-US" altLang="zh-CN" sz="1600" b="1" kern="0" dirty="0">
                <a:latin typeface="+mn-ea"/>
              </a:rPr>
              <a:t>+12.17cm</a:t>
            </a:r>
            <a:r>
              <a:rPr lang="zh-CN" altLang="en-US" sz="1600" b="1" kern="0" dirty="0">
                <a:latin typeface="+mn-ea"/>
              </a:rPr>
              <a:t>），接近健康儿童</a:t>
            </a:r>
          </a:p>
        </p:txBody>
      </p:sp>
      <p:sp>
        <p:nvSpPr>
          <p:cNvPr id="23" name="文本框 22"/>
          <p:cNvSpPr txBox="1"/>
          <p:nvPr/>
        </p:nvSpPr>
        <p:spPr>
          <a:xfrm>
            <a:off x="6699298" y="2171409"/>
            <a:ext cx="4409689" cy="369332"/>
          </a:xfrm>
          <a:prstGeom prst="rect">
            <a:avLst/>
          </a:prstGeom>
          <a:solidFill>
            <a:srgbClr val="FEF3DE"/>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0" defTabSz="1218565">
              <a:buSzPct val="25000"/>
              <a:defRPr/>
            </a:pPr>
            <a:r>
              <a:rPr lang="en-US" altLang="zh-CN" sz="1600" b="1" kern="0" dirty="0">
                <a:latin typeface="+mn-ea"/>
              </a:rPr>
              <a:t>● </a:t>
            </a:r>
            <a:r>
              <a:rPr lang="zh-CN" altLang="en-US" sz="1600" b="1" kern="0" dirty="0">
                <a:latin typeface="+mn-ea"/>
              </a:rPr>
              <a:t>白内障发生率降低</a:t>
            </a:r>
            <a:r>
              <a:rPr lang="en-US" altLang="zh-CN" sz="1600" b="1" kern="0" dirty="0">
                <a:latin typeface="+mn-ea"/>
              </a:rPr>
              <a:t>86%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矩形: 圆角 16"/>
          <p:cNvSpPr/>
          <p:nvPr/>
        </p:nvSpPr>
        <p:spPr>
          <a:xfrm flipH="1">
            <a:off x="718112" y="3264535"/>
            <a:ext cx="10689707" cy="3048716"/>
          </a:xfrm>
          <a:prstGeom prst="roundRect">
            <a:avLst>
              <a:gd name="adj" fmla="val 6566"/>
            </a:avLst>
          </a:prstGeom>
          <a:solidFill>
            <a:srgbClr val="FEF3D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Apis for office"/>
              <a:ea typeface="微软雅黑" panose="020B0503020204020204" pitchFamily="34" charset="-122"/>
              <a:cs typeface="+mn-cs"/>
            </a:endParaRPr>
          </a:p>
        </p:txBody>
      </p:sp>
      <p:sp>
        <p:nvSpPr>
          <p:cNvPr id="5" name="矩形: 圆角 4"/>
          <p:cNvSpPr/>
          <p:nvPr/>
        </p:nvSpPr>
        <p:spPr>
          <a:xfrm flipH="1">
            <a:off x="718114" y="952316"/>
            <a:ext cx="10955073" cy="2121624"/>
          </a:xfrm>
          <a:prstGeom prst="roundRect">
            <a:avLst>
              <a:gd name="adj" fmla="val 9665"/>
            </a:avLst>
          </a:prstGeom>
          <a:solidFill>
            <a:schemeClr val="accent1">
              <a:lumMod val="10000"/>
              <a:lumOff val="9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pis for office"/>
              <a:ea typeface="微软雅黑" panose="020B0503020204020204" pitchFamily="34" charset="-122"/>
              <a:cs typeface="+mn-cs"/>
            </a:endParaRPr>
          </a:p>
        </p:txBody>
      </p:sp>
      <p:sp>
        <p:nvSpPr>
          <p:cNvPr id="3" name="文本占位符 2"/>
          <p:cNvSpPr>
            <a:spLocks noGrp="1"/>
          </p:cNvSpPr>
          <p:nvPr>
            <p:ph type="body" sz="quarter" idx="10"/>
          </p:nvPr>
        </p:nvSpPr>
        <p:spPr>
          <a:xfrm>
            <a:off x="549041" y="6429861"/>
            <a:ext cx="10858500" cy="365484"/>
          </a:xfrm>
        </p:spPr>
        <p:txBody>
          <a:bodyPr numCol="2" spcCol="180000"/>
          <a:lstStyle/>
          <a:p>
            <a:r>
              <a:rPr lang="en-US" altLang="zh-CN" sz="800" dirty="0">
                <a:cs typeface="+mn-ea"/>
                <a:sym typeface="+mn-lt"/>
              </a:rPr>
              <a:t>Asher DR, et al. Expert </a:t>
            </a:r>
            <a:r>
              <a:rPr lang="en-US" altLang="zh-CN" sz="800" dirty="0" err="1">
                <a:cs typeface="+mn-ea"/>
                <a:sym typeface="+mn-lt"/>
              </a:rPr>
              <a:t>Opin</a:t>
            </a:r>
            <a:r>
              <a:rPr lang="en-US" altLang="zh-CN" sz="800" dirty="0">
                <a:cs typeface="+mn-ea"/>
                <a:sym typeface="+mn-lt"/>
              </a:rPr>
              <a:t> Biol Ther. 2020;20(3):263-274.</a:t>
            </a:r>
          </a:p>
          <a:p>
            <a:r>
              <a:rPr lang="en-US" altLang="zh-CN" sz="800" dirty="0">
                <a:cs typeface="+mn-ea"/>
                <a:sym typeface="+mn-lt"/>
              </a:rPr>
              <a:t>Shu Zhang, et al. </a:t>
            </a:r>
            <a:r>
              <a:rPr lang="en-US" altLang="zh-CN" sz="800" dirty="0" err="1">
                <a:cs typeface="+mn-ea"/>
                <a:sym typeface="+mn-lt"/>
              </a:rPr>
              <a:t>Orphanet</a:t>
            </a:r>
            <a:r>
              <a:rPr lang="en-US" altLang="zh-CN" sz="800" dirty="0">
                <a:cs typeface="+mn-ea"/>
                <a:sym typeface="+mn-lt"/>
              </a:rPr>
              <a:t> J Rare Dis .2021;16(1):188.</a:t>
            </a:r>
          </a:p>
          <a:p>
            <a:r>
              <a:rPr lang="it-IT" altLang="zh-CN" dirty="0">
                <a:cs typeface="+mn-ea"/>
                <a:sym typeface="+mn-lt"/>
              </a:rPr>
              <a:t>1. Guglieri M, et al. JAMA Neurol. 2022 Oct 1;79(10):1005-1014.</a:t>
            </a:r>
          </a:p>
          <a:p>
            <a:r>
              <a:rPr lang="en-US" altLang="zh-CN" sz="800" dirty="0">
                <a:cs typeface="+mn-ea"/>
                <a:sym typeface="+mn-lt"/>
              </a:rPr>
              <a:t>Ibrahim, M.S., et al. Neurol Sci 46, 2249–2262 (2025).</a:t>
            </a:r>
          </a:p>
        </p:txBody>
      </p:sp>
      <p:sp>
        <p:nvSpPr>
          <p:cNvPr id="82" name="文本框 81"/>
          <p:cNvSpPr txBox="1"/>
          <p:nvPr/>
        </p:nvSpPr>
        <p:spPr>
          <a:xfrm>
            <a:off x="1040858" y="1073232"/>
            <a:ext cx="10090155" cy="587469"/>
          </a:xfrm>
          <a:prstGeom prst="rect">
            <a:avLst/>
          </a:prstGeom>
          <a:noFill/>
        </p:spPr>
        <p:txBody>
          <a:bodyPr wrap="square">
            <a:spAutoFit/>
          </a:bodyPr>
          <a:lstStyle>
            <a:defPPr>
              <a:defRPr lang="zh-CN"/>
            </a:defPPr>
            <a:lvl1pPr marL="285750" indent="-285750">
              <a:buFont typeface="Arial" panose="020B0604020202020204" pitchFamily="34" charset="0"/>
              <a:buChar char="•"/>
              <a:defRPr sz="1000"/>
            </a:lvl1pPr>
          </a:lstStyle>
          <a:p>
            <a:pPr marL="0" marR="0" lvl="0" indent="0" algn="l" defTabSz="914400" rtl="0" eaLnBrk="1" fontAlgn="auto" latinLnBrk="0" hangingPunct="1">
              <a:lnSpc>
                <a:spcPct val="120000"/>
              </a:lnSpc>
              <a:spcBef>
                <a:spcPts val="0"/>
              </a:spcBef>
              <a:spcAft>
                <a:spcPts val="600"/>
              </a:spcAft>
              <a:buClrTx/>
              <a:buSzTx/>
              <a:buNone/>
              <a:defRPr/>
            </a:pPr>
            <a:r>
              <a:rPr kumimoji="0" lang="en-US" altLang="zh-CN" sz="1400" b="1" i="0" u="none" strike="noStrike" kern="1200" cap="none" spc="0" normalizeH="0" baseline="0" noProof="0" dirty="0">
                <a:ln>
                  <a:noFill/>
                </a:ln>
                <a:effectLst/>
                <a:uLnTx/>
                <a:uFillTx/>
                <a:latin typeface="+mn-ea"/>
                <a:cs typeface="+mn-cs"/>
                <a:sym typeface="+mn-lt"/>
              </a:rPr>
              <a:t>DMD</a:t>
            </a:r>
            <a:r>
              <a:rPr kumimoji="0" lang="zh-CN" altLang="en-US" sz="1400" b="1" i="0" u="none" strike="noStrike" kern="1200" cap="none" spc="0" normalizeH="0" baseline="0" noProof="0" dirty="0">
                <a:ln>
                  <a:noFill/>
                </a:ln>
                <a:effectLst/>
                <a:uLnTx/>
                <a:uFillTx/>
                <a:latin typeface="+mn-ea"/>
                <a:cs typeface="+mn-cs"/>
                <a:sym typeface="+mn-lt"/>
              </a:rPr>
              <a:t>引起</a:t>
            </a:r>
            <a:r>
              <a:rPr kumimoji="0" lang="zh-CN" altLang="en-US" sz="1400" b="1" i="0" u="none" strike="noStrike" kern="1200" cap="none" spc="0" normalizeH="0" baseline="0" noProof="0" dirty="0">
                <a:ln>
                  <a:noFill/>
                </a:ln>
                <a:solidFill>
                  <a:srgbClr val="C00000"/>
                </a:solidFill>
                <a:effectLst/>
                <a:uLnTx/>
                <a:uFillTx/>
                <a:latin typeface="+mn-ea"/>
                <a:cs typeface="+mn-cs"/>
                <a:sym typeface="+mn-lt"/>
              </a:rPr>
              <a:t>进行性肌肉萎缩和无力</a:t>
            </a:r>
            <a:r>
              <a:rPr kumimoji="0" lang="zh-CN" altLang="en-US" sz="1400" b="1" i="0" u="none" strike="noStrike" kern="1200" cap="none" spc="0" normalizeH="0" baseline="0" noProof="0" dirty="0">
                <a:ln>
                  <a:noFill/>
                </a:ln>
                <a:effectLst/>
                <a:uLnTx/>
                <a:uFillTx/>
                <a:latin typeface="+mn-ea"/>
                <a:cs typeface="+mn-cs"/>
                <a:sym typeface="+mn-lt"/>
              </a:rPr>
              <a:t>，</a:t>
            </a:r>
            <a:r>
              <a:rPr kumimoji="0" lang="en-US" altLang="zh-CN" sz="1400" b="1" i="0" u="none" strike="noStrike" kern="1200" cap="none" spc="0" normalizeH="0" baseline="0" noProof="0" dirty="0">
                <a:ln>
                  <a:noFill/>
                </a:ln>
                <a:effectLst/>
                <a:uLnTx/>
                <a:uFillTx/>
                <a:latin typeface="+mn-ea"/>
                <a:cs typeface="+mn-cs"/>
                <a:sym typeface="+mn-lt"/>
              </a:rPr>
              <a:t>3</a:t>
            </a:r>
            <a:r>
              <a:rPr kumimoji="0" lang="zh-CN" altLang="en-US" sz="1400" b="1" i="0" u="none" strike="noStrike" kern="1200" cap="none" spc="0" normalizeH="0" baseline="0" noProof="0" dirty="0">
                <a:ln>
                  <a:noFill/>
                </a:ln>
                <a:effectLst/>
                <a:uLnTx/>
                <a:uFillTx/>
                <a:latin typeface="+mn-ea"/>
                <a:cs typeface="+mn-cs"/>
                <a:sym typeface="+mn-lt"/>
              </a:rPr>
              <a:t>岁出现明显步态异常，</a:t>
            </a:r>
            <a:r>
              <a:rPr kumimoji="0" lang="en-US" altLang="zh-CN" sz="1400" b="1" i="0" u="none" strike="noStrike" kern="1200" cap="none" spc="0" normalizeH="0" baseline="0" noProof="0" dirty="0">
                <a:ln>
                  <a:noFill/>
                </a:ln>
                <a:effectLst/>
                <a:uLnTx/>
                <a:uFillTx/>
                <a:latin typeface="+mn-ea"/>
                <a:cs typeface="+mn-cs"/>
                <a:sym typeface="+mn-lt"/>
              </a:rPr>
              <a:t>10-12</a:t>
            </a:r>
            <a:r>
              <a:rPr kumimoji="0" lang="zh-CN" altLang="en-US" sz="1400" b="1" i="0" u="none" strike="noStrike" kern="1200" cap="none" spc="0" normalizeH="0" baseline="0" noProof="0" dirty="0">
                <a:ln>
                  <a:noFill/>
                </a:ln>
                <a:effectLst/>
                <a:uLnTx/>
                <a:uFillTx/>
                <a:latin typeface="+mn-ea"/>
                <a:cs typeface="+mn-cs"/>
                <a:sym typeface="+mn-lt"/>
              </a:rPr>
              <a:t>岁丧失独立行走能力，最终因心脏衰竭死亡</a:t>
            </a:r>
            <a:r>
              <a:rPr kumimoji="0" lang="en-US" altLang="zh-CN" sz="1400" b="1" i="0" u="none" strike="noStrike" kern="1200" cap="none" spc="0" normalizeH="0" baseline="30000" noProof="0" dirty="0">
                <a:ln>
                  <a:noFill/>
                </a:ln>
                <a:effectLst/>
                <a:uLnTx/>
                <a:uFillTx/>
                <a:latin typeface="+mn-ea"/>
                <a:cs typeface="+mn-cs"/>
                <a:sym typeface="+mn-lt"/>
              </a:rPr>
              <a:t>1</a:t>
            </a:r>
            <a:r>
              <a:rPr lang="zh-CN" altLang="en-US" sz="1400" b="1" dirty="0">
                <a:latin typeface="+mn-ea"/>
                <a:sym typeface="+mn-lt"/>
              </a:rPr>
              <a:t>，国内</a:t>
            </a:r>
            <a:r>
              <a:rPr kumimoji="0" lang="zh-CN" altLang="en-US" sz="1400" b="1" i="0" u="none" strike="noStrike" kern="1200" cap="none" spc="0" normalizeH="0" baseline="0" noProof="0" dirty="0">
                <a:ln>
                  <a:noFill/>
                </a:ln>
                <a:effectLst/>
                <a:uLnTx/>
                <a:uFillTx/>
                <a:latin typeface="+mn-ea"/>
                <a:cs typeface="+mn-cs"/>
                <a:sym typeface="+mn-lt"/>
              </a:rPr>
              <a:t>患者死亡中位年龄约</a:t>
            </a:r>
            <a:r>
              <a:rPr kumimoji="0" lang="en-US" altLang="zh-CN" sz="1400" b="1" i="0" u="none" strike="noStrike" kern="1200" cap="none" spc="0" normalizeH="0" baseline="0" noProof="0" dirty="0">
                <a:ln>
                  <a:noFill/>
                </a:ln>
                <a:solidFill>
                  <a:srgbClr val="C00000"/>
                </a:solidFill>
                <a:effectLst/>
                <a:uLnTx/>
                <a:uFillTx/>
                <a:latin typeface="+mn-ea"/>
                <a:cs typeface="+mn-cs"/>
                <a:sym typeface="+mn-lt"/>
              </a:rPr>
              <a:t>18.57</a:t>
            </a:r>
            <a:r>
              <a:rPr kumimoji="0" lang="zh-CN" altLang="en-US" sz="1400" b="1" i="0" u="none" strike="noStrike" kern="1200" cap="none" spc="0" normalizeH="0" baseline="0" noProof="0" dirty="0">
                <a:ln>
                  <a:noFill/>
                </a:ln>
                <a:solidFill>
                  <a:srgbClr val="C00000"/>
                </a:solidFill>
                <a:effectLst/>
                <a:uLnTx/>
                <a:uFillTx/>
                <a:latin typeface="+mn-ea"/>
                <a:cs typeface="+mn-cs"/>
                <a:sym typeface="+mn-lt"/>
              </a:rPr>
              <a:t>岁</a:t>
            </a:r>
            <a:r>
              <a:rPr kumimoji="0" lang="en-US" altLang="zh-CN" sz="1400" b="1" i="0" u="none" strike="noStrike" kern="1200" cap="none" spc="0" normalizeH="0" baseline="30000" noProof="0" dirty="0">
                <a:ln>
                  <a:noFill/>
                </a:ln>
                <a:effectLst/>
                <a:uLnTx/>
                <a:uFillTx/>
                <a:latin typeface="+mn-ea"/>
                <a:cs typeface="+mn-cs"/>
                <a:sym typeface="+mn-lt"/>
              </a:rPr>
              <a:t>2</a:t>
            </a:r>
            <a:r>
              <a:rPr kumimoji="0" lang="zh-CN" altLang="en-US" sz="1400" b="1" i="0" u="none" strike="noStrike" kern="1200" cap="none" spc="0" normalizeH="0" baseline="0" noProof="0" dirty="0">
                <a:ln>
                  <a:noFill/>
                </a:ln>
                <a:effectLst/>
                <a:uLnTx/>
                <a:uFillTx/>
                <a:latin typeface="+mn-ea"/>
                <a:cs typeface="+mn-cs"/>
                <a:sym typeface="+mn-lt"/>
              </a:rPr>
              <a:t>。</a:t>
            </a:r>
            <a:endParaRPr kumimoji="0" lang="en-US" altLang="zh-CN" sz="1400" b="1" i="0" u="none" strike="noStrike" kern="1200" cap="none" spc="0" normalizeH="0" baseline="0" noProof="0" dirty="0">
              <a:ln>
                <a:noFill/>
              </a:ln>
              <a:solidFill>
                <a:prstClr val="black"/>
              </a:solidFill>
              <a:effectLst/>
              <a:uLnTx/>
              <a:uFillTx/>
              <a:latin typeface="+mn-ea"/>
              <a:cs typeface="+mn-cs"/>
              <a:sym typeface="+mn-lt"/>
            </a:endParaRPr>
          </a:p>
        </p:txBody>
      </p:sp>
      <p:grpSp>
        <p:nvGrpSpPr>
          <p:cNvPr id="11" name="组合 10"/>
          <p:cNvGrpSpPr/>
          <p:nvPr/>
        </p:nvGrpSpPr>
        <p:grpSpPr>
          <a:xfrm>
            <a:off x="10482073" y="0"/>
            <a:ext cx="1709927" cy="514370"/>
            <a:chOff x="7974334" y="-2263"/>
            <a:chExt cx="1709927" cy="514370"/>
          </a:xfrm>
        </p:grpSpPr>
        <p:sp>
          <p:nvSpPr>
            <p:cNvPr id="13" name="矩形: 对角圆角 12"/>
            <p:cNvSpPr/>
            <p:nvPr/>
          </p:nvSpPr>
          <p:spPr>
            <a:xfrm>
              <a:off x="7974334" y="-2263"/>
              <a:ext cx="1568918" cy="514369"/>
            </a:xfrm>
            <a:prstGeom prst="round2DiagRect">
              <a:avLst/>
            </a:prstGeom>
            <a:solidFill>
              <a:srgbClr val="4A752D">
                <a:lumMod val="20000"/>
                <a:lumOff val="8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微软雅黑" panose="020B0503020204020204" pitchFamily="34" charset="-122"/>
                <a:cs typeface="+mn-cs"/>
              </a:endParaRPr>
            </a:p>
          </p:txBody>
        </p:sp>
        <p:sp>
          <p:nvSpPr>
            <p:cNvPr id="15" name="矩形: 对角圆角 14"/>
            <p:cNvSpPr/>
            <p:nvPr/>
          </p:nvSpPr>
          <p:spPr>
            <a:xfrm>
              <a:off x="8046341" y="-2262"/>
              <a:ext cx="1568918" cy="514369"/>
            </a:xfrm>
            <a:prstGeom prst="round2DiagRect">
              <a:avLst/>
            </a:prstGeom>
            <a:solidFill>
              <a:srgbClr val="4A752D">
                <a:lumMod val="60000"/>
                <a:lumOff val="4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微软雅黑" panose="020B0503020204020204" pitchFamily="34" charset="-122"/>
                <a:cs typeface="+mn-cs"/>
              </a:endParaRPr>
            </a:p>
          </p:txBody>
        </p:sp>
        <p:sp>
          <p:nvSpPr>
            <p:cNvPr id="72" name="矩形: 对角圆角 71"/>
            <p:cNvSpPr/>
            <p:nvPr/>
          </p:nvSpPr>
          <p:spPr>
            <a:xfrm>
              <a:off x="8115343" y="-2262"/>
              <a:ext cx="1568918" cy="514369"/>
            </a:xfrm>
            <a:prstGeom prst="round2DiagRect">
              <a:avLst/>
            </a:prstGeom>
            <a:solidFill>
              <a:srgbClr val="4A752D"/>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0" cap="none" spc="0" normalizeH="0" baseline="0" noProof="0" dirty="0">
                  <a:ln>
                    <a:noFill/>
                  </a:ln>
                  <a:solidFill>
                    <a:srgbClr val="FFFFFF"/>
                  </a:solidFill>
                  <a:effectLst/>
                  <a:uLnTx/>
                  <a:uFillTx/>
                  <a:latin typeface="Open Sans"/>
                  <a:ea typeface="微软雅黑" panose="020B0503020204020204" pitchFamily="34" charset="-122"/>
                  <a:cs typeface="+mn-cs"/>
                </a:rPr>
                <a:t>有效性</a:t>
              </a:r>
              <a:endParaRPr kumimoji="0" lang="en-US" altLang="zh-CN" sz="1800" b="1" i="0" u="none" strike="noStrike" kern="0" cap="none" spc="0" normalizeH="0" baseline="0" noProof="0" dirty="0">
                <a:ln>
                  <a:noFill/>
                </a:ln>
                <a:solidFill>
                  <a:srgbClr val="FFFFFF"/>
                </a:solidFill>
                <a:effectLst/>
                <a:uLnTx/>
                <a:uFillTx/>
                <a:latin typeface="Open Sans"/>
                <a:ea typeface="微软雅黑" panose="020B0503020204020204" pitchFamily="34" charset="-122"/>
                <a:cs typeface="+mn-cs"/>
              </a:endParaRPr>
            </a:p>
          </p:txBody>
        </p:sp>
      </p:grpSp>
      <p:sp>
        <p:nvSpPr>
          <p:cNvPr id="2" name="文本占位符 1"/>
          <p:cNvSpPr>
            <a:spLocks noGrp="1"/>
          </p:cNvSpPr>
          <p:nvPr>
            <p:ph type="body" idx="2"/>
          </p:nvPr>
        </p:nvSpPr>
        <p:spPr>
          <a:xfrm>
            <a:off x="432950" y="300337"/>
            <a:ext cx="10858500" cy="523220"/>
          </a:xfrm>
        </p:spPr>
        <p:txBody>
          <a:bodyPr/>
          <a:lstStyle/>
          <a:p>
            <a:r>
              <a:rPr lang="zh-CN" altLang="en-US" dirty="0">
                <a:latin typeface="+mn-ea"/>
                <a:ea typeface="+mn-ea"/>
                <a:cs typeface="+mn-ea"/>
                <a:sym typeface="+mn-lt"/>
              </a:rPr>
              <a:t>伐莫洛龙可</a:t>
            </a:r>
            <a:r>
              <a:rPr lang="zh-CN" altLang="en-US" dirty="0">
                <a:solidFill>
                  <a:srgbClr val="C00000"/>
                </a:solidFill>
                <a:latin typeface="+mn-ea"/>
                <a:ea typeface="+mn-ea"/>
                <a:cs typeface="+mn-ea"/>
                <a:sym typeface="+mn-lt"/>
              </a:rPr>
              <a:t>显著改善</a:t>
            </a:r>
            <a:r>
              <a:rPr lang="zh-CN" altLang="en-US" dirty="0">
                <a:latin typeface="+mn-ea"/>
                <a:ea typeface="+mn-ea"/>
                <a:cs typeface="+mn-ea"/>
                <a:sym typeface="+mn-lt"/>
              </a:rPr>
              <a:t>患儿运动功能、</a:t>
            </a:r>
            <a:r>
              <a:rPr lang="zh-CN" altLang="en-US" dirty="0">
                <a:solidFill>
                  <a:srgbClr val="C00000"/>
                </a:solidFill>
                <a:latin typeface="+mn-ea"/>
                <a:ea typeface="+mn-ea"/>
                <a:cs typeface="+mn-ea"/>
                <a:sym typeface="+mn-lt"/>
              </a:rPr>
              <a:t>有效性高于</a:t>
            </a:r>
            <a:r>
              <a:rPr lang="zh-CN" altLang="en-US" dirty="0">
                <a:latin typeface="+mn-ea"/>
                <a:ea typeface="+mn-ea"/>
                <a:cs typeface="+mn-ea"/>
                <a:sym typeface="+mn-lt"/>
              </a:rPr>
              <a:t>传统激素</a:t>
            </a:r>
            <a:endParaRPr lang="en-US" altLang="zh-CN" dirty="0">
              <a:solidFill>
                <a:srgbClr val="C00000"/>
              </a:solidFill>
              <a:latin typeface="+mn-ea"/>
              <a:ea typeface="+mn-ea"/>
              <a:cs typeface="+mn-ea"/>
              <a:sym typeface="+mn-lt"/>
            </a:endParaRPr>
          </a:p>
        </p:txBody>
      </p:sp>
      <p:sp>
        <p:nvSpPr>
          <p:cNvPr id="4" name="箭头: V 形 3"/>
          <p:cNvSpPr/>
          <p:nvPr/>
        </p:nvSpPr>
        <p:spPr>
          <a:xfrm>
            <a:off x="1040859" y="1781618"/>
            <a:ext cx="2568103" cy="1071593"/>
          </a:xfrm>
          <a:prstGeom prst="chevron">
            <a:avLst>
              <a:gd name="adj" fmla="val 24582"/>
            </a:avLst>
          </a:prstGeom>
          <a:solidFill>
            <a:srgbClr val="E9FF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b="1">
              <a:solidFill>
                <a:schemeClr val="tx1"/>
              </a:solidFill>
            </a:endParaRPr>
          </a:p>
        </p:txBody>
      </p:sp>
      <p:grpSp>
        <p:nvGrpSpPr>
          <p:cNvPr id="26" name="组合 25"/>
          <p:cNvGrpSpPr/>
          <p:nvPr/>
        </p:nvGrpSpPr>
        <p:grpSpPr>
          <a:xfrm>
            <a:off x="1451377" y="1961954"/>
            <a:ext cx="339604" cy="710919"/>
            <a:chOff x="4437767" y="2068067"/>
            <a:chExt cx="393065" cy="822833"/>
          </a:xfrm>
          <a:solidFill>
            <a:schemeClr val="accent6"/>
          </a:solidFill>
        </p:grpSpPr>
        <p:sp>
          <p:nvSpPr>
            <p:cNvPr id="19" name="object 40"/>
            <p:cNvSpPr/>
            <p:nvPr/>
          </p:nvSpPr>
          <p:spPr>
            <a:xfrm>
              <a:off x="4437767" y="2231135"/>
              <a:ext cx="393065" cy="659765"/>
            </a:xfrm>
            <a:custGeom>
              <a:avLst/>
              <a:gdLst/>
              <a:ahLst/>
              <a:cxnLst/>
              <a:rect l="l" t="t" r="r" b="b"/>
              <a:pathLst>
                <a:path w="393064" h="659764">
                  <a:moveTo>
                    <a:pt x="131191" y="0"/>
                  </a:moveTo>
                  <a:lnTo>
                    <a:pt x="85979" y="23494"/>
                  </a:lnTo>
                  <a:lnTo>
                    <a:pt x="73279" y="60833"/>
                  </a:lnTo>
                  <a:lnTo>
                    <a:pt x="71120" y="294639"/>
                  </a:lnTo>
                  <a:lnTo>
                    <a:pt x="70866" y="295401"/>
                  </a:lnTo>
                  <a:lnTo>
                    <a:pt x="635" y="604138"/>
                  </a:lnTo>
                  <a:lnTo>
                    <a:pt x="0" y="621918"/>
                  </a:lnTo>
                  <a:lnTo>
                    <a:pt x="5842" y="637921"/>
                  </a:lnTo>
                  <a:lnTo>
                    <a:pt x="17145" y="650748"/>
                  </a:lnTo>
                  <a:lnTo>
                    <a:pt x="32893" y="658622"/>
                  </a:lnTo>
                  <a:lnTo>
                    <a:pt x="34036" y="658876"/>
                  </a:lnTo>
                  <a:lnTo>
                    <a:pt x="51688" y="659638"/>
                  </a:lnTo>
                  <a:lnTo>
                    <a:pt x="67691" y="653796"/>
                  </a:lnTo>
                  <a:lnTo>
                    <a:pt x="80391" y="642365"/>
                  </a:lnTo>
                  <a:lnTo>
                    <a:pt x="88137" y="626490"/>
                  </a:lnTo>
                  <a:lnTo>
                    <a:pt x="88519" y="625093"/>
                  </a:lnTo>
                  <a:lnTo>
                    <a:pt x="157353" y="385190"/>
                  </a:lnTo>
                  <a:lnTo>
                    <a:pt x="336676" y="385063"/>
                  </a:lnTo>
                  <a:lnTo>
                    <a:pt x="330581" y="374523"/>
                  </a:lnTo>
                  <a:lnTo>
                    <a:pt x="324738" y="366267"/>
                  </a:lnTo>
                  <a:lnTo>
                    <a:pt x="298450" y="339216"/>
                  </a:lnTo>
                  <a:lnTo>
                    <a:pt x="265811" y="315975"/>
                  </a:lnTo>
                  <a:lnTo>
                    <a:pt x="233299" y="295148"/>
                  </a:lnTo>
                  <a:lnTo>
                    <a:pt x="207263" y="275081"/>
                  </a:lnTo>
                  <a:lnTo>
                    <a:pt x="200787" y="177800"/>
                  </a:lnTo>
                  <a:lnTo>
                    <a:pt x="355473" y="177800"/>
                  </a:lnTo>
                  <a:lnTo>
                    <a:pt x="353568" y="167004"/>
                  </a:lnTo>
                  <a:lnTo>
                    <a:pt x="384429" y="167004"/>
                  </a:lnTo>
                  <a:lnTo>
                    <a:pt x="388112" y="161925"/>
                  </a:lnTo>
                  <a:lnTo>
                    <a:pt x="392303" y="149351"/>
                  </a:lnTo>
                  <a:lnTo>
                    <a:pt x="393065" y="140208"/>
                  </a:lnTo>
                  <a:lnTo>
                    <a:pt x="392175" y="131190"/>
                  </a:lnTo>
                  <a:lnTo>
                    <a:pt x="389509" y="122427"/>
                  </a:lnTo>
                  <a:lnTo>
                    <a:pt x="385318" y="114300"/>
                  </a:lnTo>
                  <a:lnTo>
                    <a:pt x="379984" y="108203"/>
                  </a:lnTo>
                  <a:lnTo>
                    <a:pt x="266192" y="108203"/>
                  </a:lnTo>
                  <a:lnTo>
                    <a:pt x="173862" y="14986"/>
                  </a:lnTo>
                  <a:lnTo>
                    <a:pt x="166370" y="9143"/>
                  </a:lnTo>
                  <a:lnTo>
                    <a:pt x="157861" y="4699"/>
                  </a:lnTo>
                  <a:lnTo>
                    <a:pt x="148844" y="1650"/>
                  </a:lnTo>
                  <a:lnTo>
                    <a:pt x="131191" y="0"/>
                  </a:lnTo>
                  <a:close/>
                </a:path>
              </a:pathLst>
            </a:custGeom>
            <a:grpFill/>
          </p:spPr>
          <p:txBody>
            <a:bodyPr wrap="square" lIns="0" tIns="0" rIns="0" bIns="0" rtlCol="0"/>
            <a:lstStyle/>
            <a:p>
              <a:endParaRPr b="1"/>
            </a:p>
          </p:txBody>
        </p:sp>
        <p:sp>
          <p:nvSpPr>
            <p:cNvPr id="20" name="object 41"/>
            <p:cNvSpPr/>
            <p:nvPr/>
          </p:nvSpPr>
          <p:spPr>
            <a:xfrm>
              <a:off x="4595629" y="2616200"/>
              <a:ext cx="182880" cy="189865"/>
            </a:xfrm>
            <a:custGeom>
              <a:avLst/>
              <a:gdLst/>
              <a:ahLst/>
              <a:cxnLst/>
              <a:rect l="l" t="t" r="r" b="b"/>
              <a:pathLst>
                <a:path w="182879" h="189864">
                  <a:moveTo>
                    <a:pt x="178815" y="0"/>
                  </a:moveTo>
                  <a:lnTo>
                    <a:pt x="0" y="0"/>
                  </a:lnTo>
                  <a:lnTo>
                    <a:pt x="85979" y="27304"/>
                  </a:lnTo>
                  <a:lnTo>
                    <a:pt x="66801" y="126491"/>
                  </a:lnTo>
                  <a:lnTo>
                    <a:pt x="63246" y="143383"/>
                  </a:lnTo>
                  <a:lnTo>
                    <a:pt x="66039" y="159765"/>
                  </a:lnTo>
                  <a:lnTo>
                    <a:pt x="74549" y="174116"/>
                  </a:lnTo>
                  <a:lnTo>
                    <a:pt x="88137" y="184658"/>
                  </a:lnTo>
                  <a:lnTo>
                    <a:pt x="105410" y="189357"/>
                  </a:lnTo>
                  <a:lnTo>
                    <a:pt x="122427" y="187071"/>
                  </a:lnTo>
                  <a:lnTo>
                    <a:pt x="150240" y="159003"/>
                  </a:lnTo>
                  <a:lnTo>
                    <a:pt x="177419" y="39115"/>
                  </a:lnTo>
                  <a:lnTo>
                    <a:pt x="181863" y="26542"/>
                  </a:lnTo>
                  <a:lnTo>
                    <a:pt x="182499" y="13588"/>
                  </a:lnTo>
                  <a:lnTo>
                    <a:pt x="179450" y="888"/>
                  </a:lnTo>
                  <a:lnTo>
                    <a:pt x="178815" y="0"/>
                  </a:lnTo>
                  <a:close/>
                </a:path>
              </a:pathLst>
            </a:custGeom>
            <a:grpFill/>
          </p:spPr>
          <p:txBody>
            <a:bodyPr wrap="square" lIns="0" tIns="0" rIns="0" bIns="0" rtlCol="0"/>
            <a:lstStyle/>
            <a:p>
              <a:endParaRPr b="1"/>
            </a:p>
          </p:txBody>
        </p:sp>
        <p:sp>
          <p:nvSpPr>
            <p:cNvPr id="21" name="object 42"/>
            <p:cNvSpPr/>
            <p:nvPr/>
          </p:nvSpPr>
          <p:spPr>
            <a:xfrm>
              <a:off x="4638554" y="2408935"/>
              <a:ext cx="156210" cy="24765"/>
            </a:xfrm>
            <a:custGeom>
              <a:avLst/>
              <a:gdLst/>
              <a:ahLst/>
              <a:cxnLst/>
              <a:rect l="l" t="t" r="r" b="b"/>
              <a:pathLst>
                <a:path w="156210" h="24764">
                  <a:moveTo>
                    <a:pt x="154686" y="0"/>
                  </a:moveTo>
                  <a:lnTo>
                    <a:pt x="0" y="0"/>
                  </a:lnTo>
                  <a:lnTo>
                    <a:pt x="20447" y="13335"/>
                  </a:lnTo>
                  <a:lnTo>
                    <a:pt x="26162" y="18161"/>
                  </a:lnTo>
                  <a:lnTo>
                    <a:pt x="33147" y="21589"/>
                  </a:lnTo>
                  <a:lnTo>
                    <a:pt x="46228" y="24384"/>
                  </a:lnTo>
                  <a:lnTo>
                    <a:pt x="52197" y="24764"/>
                  </a:lnTo>
                  <a:lnTo>
                    <a:pt x="57658" y="24129"/>
                  </a:lnTo>
                  <a:lnTo>
                    <a:pt x="57531" y="18161"/>
                  </a:lnTo>
                  <a:lnTo>
                    <a:pt x="56514" y="6350"/>
                  </a:lnTo>
                  <a:lnTo>
                    <a:pt x="155701" y="6350"/>
                  </a:lnTo>
                  <a:lnTo>
                    <a:pt x="154686" y="0"/>
                  </a:lnTo>
                  <a:close/>
                </a:path>
              </a:pathLst>
            </a:custGeom>
            <a:grpFill/>
          </p:spPr>
          <p:txBody>
            <a:bodyPr wrap="square" lIns="0" tIns="0" rIns="0" bIns="0" rtlCol="0"/>
            <a:lstStyle/>
            <a:p>
              <a:endParaRPr b="1"/>
            </a:p>
          </p:txBody>
        </p:sp>
        <p:sp>
          <p:nvSpPr>
            <p:cNvPr id="22" name="object 43"/>
            <p:cNvSpPr/>
            <p:nvPr/>
          </p:nvSpPr>
          <p:spPr>
            <a:xfrm>
              <a:off x="4695069" y="2415285"/>
              <a:ext cx="99695" cy="17780"/>
            </a:xfrm>
            <a:custGeom>
              <a:avLst/>
              <a:gdLst/>
              <a:ahLst/>
              <a:cxnLst/>
              <a:rect l="l" t="t" r="r" b="b"/>
              <a:pathLst>
                <a:path w="99695" h="17780">
                  <a:moveTo>
                    <a:pt x="99187" y="0"/>
                  </a:moveTo>
                  <a:lnTo>
                    <a:pt x="0" y="0"/>
                  </a:lnTo>
                  <a:lnTo>
                    <a:pt x="1651" y="17779"/>
                  </a:lnTo>
                  <a:lnTo>
                    <a:pt x="3048" y="17652"/>
                  </a:lnTo>
                  <a:lnTo>
                    <a:pt x="99314" y="508"/>
                  </a:lnTo>
                  <a:lnTo>
                    <a:pt x="99187" y="0"/>
                  </a:lnTo>
                  <a:close/>
                </a:path>
              </a:pathLst>
            </a:custGeom>
            <a:grpFill/>
          </p:spPr>
          <p:txBody>
            <a:bodyPr wrap="square" lIns="0" tIns="0" rIns="0" bIns="0" rtlCol="0"/>
            <a:lstStyle/>
            <a:p>
              <a:endParaRPr b="1"/>
            </a:p>
          </p:txBody>
        </p:sp>
        <p:sp>
          <p:nvSpPr>
            <p:cNvPr id="23" name="object 44"/>
            <p:cNvSpPr/>
            <p:nvPr/>
          </p:nvSpPr>
          <p:spPr>
            <a:xfrm>
              <a:off x="4791335" y="2398141"/>
              <a:ext cx="31115" cy="17780"/>
            </a:xfrm>
            <a:custGeom>
              <a:avLst/>
              <a:gdLst/>
              <a:ahLst/>
              <a:cxnLst/>
              <a:rect l="l" t="t" r="r" b="b"/>
              <a:pathLst>
                <a:path w="31114" h="17780">
                  <a:moveTo>
                    <a:pt x="30861" y="0"/>
                  </a:moveTo>
                  <a:lnTo>
                    <a:pt x="0" y="0"/>
                  </a:lnTo>
                  <a:lnTo>
                    <a:pt x="3048" y="17653"/>
                  </a:lnTo>
                  <a:lnTo>
                    <a:pt x="4063" y="17399"/>
                  </a:lnTo>
                  <a:lnTo>
                    <a:pt x="16510" y="13208"/>
                  </a:lnTo>
                  <a:lnTo>
                    <a:pt x="26924" y="5461"/>
                  </a:lnTo>
                  <a:lnTo>
                    <a:pt x="30861" y="0"/>
                  </a:lnTo>
                  <a:close/>
                </a:path>
              </a:pathLst>
            </a:custGeom>
            <a:grpFill/>
          </p:spPr>
          <p:txBody>
            <a:bodyPr wrap="square" lIns="0" tIns="0" rIns="0" bIns="0" rtlCol="0"/>
            <a:lstStyle/>
            <a:p>
              <a:endParaRPr b="1"/>
            </a:p>
          </p:txBody>
        </p:sp>
        <p:sp>
          <p:nvSpPr>
            <p:cNvPr id="24" name="object 45"/>
            <p:cNvSpPr/>
            <p:nvPr/>
          </p:nvSpPr>
          <p:spPr>
            <a:xfrm>
              <a:off x="4703960" y="2325497"/>
              <a:ext cx="114300" cy="13970"/>
            </a:xfrm>
            <a:custGeom>
              <a:avLst/>
              <a:gdLst/>
              <a:ahLst/>
              <a:cxnLst/>
              <a:rect l="l" t="t" r="r" b="b"/>
              <a:pathLst>
                <a:path w="114300" h="13969">
                  <a:moveTo>
                    <a:pt x="86487" y="0"/>
                  </a:moveTo>
                  <a:lnTo>
                    <a:pt x="73151" y="1015"/>
                  </a:lnTo>
                  <a:lnTo>
                    <a:pt x="0" y="13842"/>
                  </a:lnTo>
                  <a:lnTo>
                    <a:pt x="113791" y="13842"/>
                  </a:lnTo>
                  <a:lnTo>
                    <a:pt x="110362" y="9778"/>
                  </a:lnTo>
                  <a:lnTo>
                    <a:pt x="99187" y="3048"/>
                  </a:lnTo>
                  <a:lnTo>
                    <a:pt x="86487" y="0"/>
                  </a:lnTo>
                  <a:close/>
                </a:path>
              </a:pathLst>
            </a:custGeom>
            <a:grpFill/>
          </p:spPr>
          <p:txBody>
            <a:bodyPr wrap="square" lIns="0" tIns="0" rIns="0" bIns="0" rtlCol="0"/>
            <a:lstStyle/>
            <a:p>
              <a:endParaRPr b="1"/>
            </a:p>
          </p:txBody>
        </p:sp>
        <p:sp>
          <p:nvSpPr>
            <p:cNvPr id="25" name="object 46"/>
            <p:cNvSpPr/>
            <p:nvPr/>
          </p:nvSpPr>
          <p:spPr>
            <a:xfrm>
              <a:off x="4497204" y="2068067"/>
              <a:ext cx="149225" cy="149225"/>
            </a:xfrm>
            <a:custGeom>
              <a:avLst/>
              <a:gdLst/>
              <a:ahLst/>
              <a:cxnLst/>
              <a:rect l="l" t="t" r="r" b="b"/>
              <a:pathLst>
                <a:path w="149225" h="149225">
                  <a:moveTo>
                    <a:pt x="74549" y="0"/>
                  </a:moveTo>
                  <a:lnTo>
                    <a:pt x="33147" y="12573"/>
                  </a:lnTo>
                  <a:lnTo>
                    <a:pt x="5714" y="46101"/>
                  </a:lnTo>
                  <a:lnTo>
                    <a:pt x="0" y="74549"/>
                  </a:lnTo>
                  <a:lnTo>
                    <a:pt x="5842" y="103632"/>
                  </a:lnTo>
                  <a:lnTo>
                    <a:pt x="21844" y="127381"/>
                  </a:lnTo>
                  <a:lnTo>
                    <a:pt x="45593" y="143383"/>
                  </a:lnTo>
                  <a:lnTo>
                    <a:pt x="74549" y="149225"/>
                  </a:lnTo>
                  <a:lnTo>
                    <a:pt x="103632" y="143383"/>
                  </a:lnTo>
                  <a:lnTo>
                    <a:pt x="127381" y="127381"/>
                  </a:lnTo>
                  <a:lnTo>
                    <a:pt x="143256" y="103632"/>
                  </a:lnTo>
                  <a:lnTo>
                    <a:pt x="149225" y="74549"/>
                  </a:lnTo>
                  <a:lnTo>
                    <a:pt x="143256" y="45593"/>
                  </a:lnTo>
                  <a:lnTo>
                    <a:pt x="127381" y="21844"/>
                  </a:lnTo>
                  <a:lnTo>
                    <a:pt x="103632" y="5842"/>
                  </a:lnTo>
                  <a:lnTo>
                    <a:pt x="74549" y="0"/>
                  </a:lnTo>
                  <a:close/>
                </a:path>
              </a:pathLst>
            </a:custGeom>
            <a:grpFill/>
          </p:spPr>
          <p:txBody>
            <a:bodyPr wrap="square" lIns="0" tIns="0" rIns="0" bIns="0" rtlCol="0"/>
            <a:lstStyle/>
            <a:p>
              <a:endParaRPr b="1"/>
            </a:p>
          </p:txBody>
        </p:sp>
      </p:grpSp>
      <p:sp>
        <p:nvSpPr>
          <p:cNvPr id="7" name="箭头: V 形 6"/>
          <p:cNvSpPr/>
          <p:nvPr/>
        </p:nvSpPr>
        <p:spPr>
          <a:xfrm>
            <a:off x="3517833" y="1781617"/>
            <a:ext cx="2568103" cy="1071593"/>
          </a:xfrm>
          <a:prstGeom prst="chevron">
            <a:avLst>
              <a:gd name="adj" fmla="val 24582"/>
            </a:avLst>
          </a:prstGeom>
          <a:solidFill>
            <a:srgbClr val="E9FF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b="1">
              <a:solidFill>
                <a:schemeClr val="tx1"/>
              </a:solidFill>
            </a:endParaRPr>
          </a:p>
        </p:txBody>
      </p:sp>
      <p:sp>
        <p:nvSpPr>
          <p:cNvPr id="8" name="箭头: V 形 7"/>
          <p:cNvSpPr/>
          <p:nvPr/>
        </p:nvSpPr>
        <p:spPr>
          <a:xfrm>
            <a:off x="6085936" y="1781617"/>
            <a:ext cx="2568103" cy="1071593"/>
          </a:xfrm>
          <a:prstGeom prst="chevron">
            <a:avLst>
              <a:gd name="adj" fmla="val 24582"/>
            </a:avLst>
          </a:prstGeom>
          <a:solidFill>
            <a:srgbClr val="E9FF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b="1">
              <a:solidFill>
                <a:schemeClr val="tx1"/>
              </a:solidFill>
            </a:endParaRPr>
          </a:p>
        </p:txBody>
      </p:sp>
      <p:sp>
        <p:nvSpPr>
          <p:cNvPr id="9" name="箭头: V 形 8"/>
          <p:cNvSpPr/>
          <p:nvPr/>
        </p:nvSpPr>
        <p:spPr>
          <a:xfrm>
            <a:off x="8567775" y="1781617"/>
            <a:ext cx="2723675" cy="1071593"/>
          </a:xfrm>
          <a:prstGeom prst="chevron">
            <a:avLst>
              <a:gd name="adj" fmla="val 24582"/>
            </a:avLst>
          </a:prstGeom>
          <a:solidFill>
            <a:srgbClr val="E9FF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b="1">
              <a:solidFill>
                <a:schemeClr val="tx1"/>
              </a:solidFill>
            </a:endParaRPr>
          </a:p>
        </p:txBody>
      </p:sp>
      <p:pic>
        <p:nvPicPr>
          <p:cNvPr id="39" name="图形 38" descr="坐在轮椅上的人 纯色填充"/>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382181" y="1946798"/>
            <a:ext cx="801187" cy="801187"/>
          </a:xfrm>
          <a:prstGeom prst="rect">
            <a:avLst/>
          </a:prstGeom>
        </p:spPr>
      </p:pic>
      <p:pic>
        <p:nvPicPr>
          <p:cNvPr id="6" name="图片 5" descr="图标"/>
          <p:cNvPicPr>
            <a:picLocks noChangeAspect="1"/>
          </p:cNvPicPr>
          <p:nvPr>
            <p:custDataLst>
              <p:tags r:id="rId1"/>
            </p:custDataLst>
          </p:nvPr>
        </p:nvPicPr>
        <p:blipFill>
          <a:blip>
            <a:extLst>
              <a:ext uri="{96DAC541-7B7A-43D3-8B79-37D633B846F1}">
                <asvg:svgBlip xmlns:asvg="http://schemas.microsoft.com/office/drawing/2016/SVG/main" r:embed="rId4"/>
              </a:ext>
            </a:extLst>
          </a:blip>
          <a:stretch>
            <a:fillRect/>
          </a:stretch>
        </p:blipFill>
        <p:spPr>
          <a:xfrm>
            <a:off x="8840782" y="2002827"/>
            <a:ext cx="592174" cy="592174"/>
          </a:xfrm>
          <a:prstGeom prst="rect">
            <a:avLst/>
          </a:prstGeom>
        </p:spPr>
      </p:pic>
      <p:pic>
        <p:nvPicPr>
          <p:cNvPr id="41" name="图形 40" descr="步行 纯色填充"/>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677155" y="1961954"/>
            <a:ext cx="742934" cy="742934"/>
          </a:xfrm>
          <a:prstGeom prst="rect">
            <a:avLst/>
          </a:prstGeom>
        </p:spPr>
      </p:pic>
      <p:sp>
        <p:nvSpPr>
          <p:cNvPr id="10" name="文本框 9"/>
          <p:cNvSpPr txBox="1"/>
          <p:nvPr/>
        </p:nvSpPr>
        <p:spPr>
          <a:xfrm>
            <a:off x="1851932" y="1904669"/>
            <a:ext cx="1290372" cy="830997"/>
          </a:xfrm>
          <a:prstGeom prst="rect">
            <a:avLst/>
          </a:prstGeom>
          <a:noFill/>
        </p:spPr>
        <p:txBody>
          <a:bodyPr wrap="square">
            <a:spAutoFit/>
          </a:bodyPr>
          <a:lstStyle>
            <a:defPPr>
              <a:defRPr lang="zh-CN"/>
            </a:defPPr>
            <a:lvl1pPr marL="285750" indent="-285750">
              <a:buFont typeface="Arial" panose="020B0604020202020204" pitchFamily="34" charset="0"/>
              <a:buChar char="•"/>
              <a:defRPr sz="1000"/>
            </a:lvl1pPr>
          </a:lstStyle>
          <a:p>
            <a:pPr marL="0" marR="0" lvl="0" indent="0" algn="l" defTabSz="914400" rtl="0" eaLnBrk="1" fontAlgn="auto" latinLnBrk="0" hangingPunct="1">
              <a:spcBef>
                <a:spcPts val="0"/>
              </a:spcBef>
              <a:spcAft>
                <a:spcPts val="600"/>
              </a:spcAft>
              <a:buClrTx/>
              <a:buSzTx/>
              <a:buNone/>
              <a:defRPr/>
            </a:pPr>
            <a:r>
              <a:rPr kumimoji="0" lang="en-US" altLang="zh-CN" sz="1400" b="1" i="0" u="none" strike="noStrike" kern="1200" cap="none" spc="0" normalizeH="0" baseline="0" noProof="0" dirty="0">
                <a:ln>
                  <a:noFill/>
                </a:ln>
                <a:effectLst/>
                <a:uLnTx/>
                <a:uFillTx/>
                <a:latin typeface="+mn-ea"/>
                <a:cs typeface="+mn-cs"/>
                <a:sym typeface="+mn-lt"/>
              </a:rPr>
              <a:t>3~7</a:t>
            </a:r>
            <a:r>
              <a:rPr kumimoji="0" lang="zh-CN" altLang="en-US" sz="1400" b="1" i="0" u="none" strike="noStrike" kern="1200" cap="none" spc="0" normalizeH="0" baseline="0" noProof="0" dirty="0">
                <a:ln>
                  <a:noFill/>
                </a:ln>
                <a:effectLst/>
                <a:uLnTx/>
                <a:uFillTx/>
                <a:latin typeface="+mn-ea"/>
                <a:cs typeface="+mn-cs"/>
                <a:sym typeface="+mn-lt"/>
              </a:rPr>
              <a:t>岁：</a:t>
            </a:r>
            <a:endParaRPr kumimoji="0" lang="en-US" altLang="zh-CN" sz="1400" b="1" i="0" u="none" strike="noStrike" kern="1200" cap="none" spc="0" normalizeH="0" baseline="0" noProof="0" dirty="0">
              <a:ln>
                <a:noFill/>
              </a:ln>
              <a:effectLst/>
              <a:uLnTx/>
              <a:uFillTx/>
              <a:latin typeface="+mn-ea"/>
              <a:cs typeface="+mn-cs"/>
              <a:sym typeface="+mn-lt"/>
            </a:endParaRPr>
          </a:p>
          <a:p>
            <a:pPr marL="0" marR="0" lvl="0" indent="0" algn="l" defTabSz="914400" rtl="0" eaLnBrk="1" fontAlgn="auto" latinLnBrk="0" hangingPunct="1">
              <a:spcBef>
                <a:spcPts val="0"/>
              </a:spcBef>
              <a:spcAft>
                <a:spcPts val="600"/>
              </a:spcAft>
              <a:buClrTx/>
              <a:buSzTx/>
              <a:buNone/>
              <a:defRPr/>
            </a:pPr>
            <a:r>
              <a:rPr lang="zh-CN" altLang="en-US" sz="1200" b="1" dirty="0">
                <a:latin typeface="+mn-ea"/>
                <a:sym typeface="+mn-lt"/>
              </a:rPr>
              <a:t>运动迟缓</a:t>
            </a:r>
            <a:endParaRPr lang="en-US" altLang="zh-CN" sz="1200" b="1" dirty="0">
              <a:latin typeface="+mn-ea"/>
              <a:sym typeface="+mn-lt"/>
            </a:endParaRPr>
          </a:p>
          <a:p>
            <a:pPr marL="0" marR="0" lvl="0" indent="0" algn="l" defTabSz="914400" rtl="0" eaLnBrk="1" fontAlgn="auto" latinLnBrk="0" hangingPunct="1">
              <a:spcBef>
                <a:spcPts val="0"/>
              </a:spcBef>
              <a:spcAft>
                <a:spcPts val="600"/>
              </a:spcAft>
              <a:buClrTx/>
              <a:buSzTx/>
              <a:buNone/>
              <a:defRPr/>
            </a:pPr>
            <a:r>
              <a:rPr kumimoji="0" lang="zh-CN" altLang="en-US" sz="1200" b="1" i="0" u="none" strike="noStrike" kern="1200" cap="none" spc="0" normalizeH="0" baseline="0" noProof="0" dirty="0">
                <a:ln>
                  <a:noFill/>
                </a:ln>
                <a:effectLst/>
                <a:uLnTx/>
                <a:uFillTx/>
                <a:latin typeface="+mn-ea"/>
                <a:cs typeface="+mn-cs"/>
                <a:sym typeface="+mn-lt"/>
              </a:rPr>
              <a:t>上楼梯困难</a:t>
            </a:r>
            <a:endParaRPr kumimoji="0" lang="en-US" altLang="zh-CN" sz="1200" b="1" i="0" u="none" strike="noStrike" kern="1200" cap="none" spc="0" normalizeH="0" baseline="0" noProof="0" dirty="0">
              <a:ln>
                <a:noFill/>
              </a:ln>
              <a:solidFill>
                <a:prstClr val="black"/>
              </a:solidFill>
              <a:effectLst/>
              <a:uLnTx/>
              <a:uFillTx/>
              <a:latin typeface="+mn-ea"/>
              <a:cs typeface="+mn-cs"/>
              <a:sym typeface="+mn-lt"/>
            </a:endParaRPr>
          </a:p>
        </p:txBody>
      </p:sp>
      <p:sp>
        <p:nvSpPr>
          <p:cNvPr id="12" name="文本框 11"/>
          <p:cNvSpPr txBox="1"/>
          <p:nvPr/>
        </p:nvSpPr>
        <p:spPr>
          <a:xfrm>
            <a:off x="4399605" y="1904669"/>
            <a:ext cx="1499587" cy="830997"/>
          </a:xfrm>
          <a:prstGeom prst="rect">
            <a:avLst/>
          </a:prstGeom>
          <a:noFill/>
        </p:spPr>
        <p:txBody>
          <a:bodyPr wrap="square">
            <a:spAutoFit/>
          </a:bodyPr>
          <a:lstStyle>
            <a:defPPr>
              <a:defRPr lang="zh-CN"/>
            </a:defPPr>
            <a:lvl1pPr marL="285750" indent="-285750">
              <a:buFont typeface="Arial" panose="020B0604020202020204" pitchFamily="34" charset="0"/>
              <a:buChar char="•"/>
              <a:defRPr sz="1000"/>
            </a:lvl1pPr>
          </a:lstStyle>
          <a:p>
            <a:pPr marL="0" marR="0" lvl="0" indent="0" algn="l" defTabSz="914400" rtl="0" eaLnBrk="1" fontAlgn="auto" latinLnBrk="0" hangingPunct="1">
              <a:spcBef>
                <a:spcPts val="0"/>
              </a:spcBef>
              <a:spcAft>
                <a:spcPts val="600"/>
              </a:spcAft>
              <a:buClrTx/>
              <a:buSzTx/>
              <a:buNone/>
              <a:defRPr/>
            </a:pPr>
            <a:r>
              <a:rPr kumimoji="0" lang="en-US" altLang="zh-CN" sz="1400" b="1" i="0" u="none" strike="noStrike" kern="1200" cap="none" spc="0" normalizeH="0" baseline="0" noProof="0" dirty="0">
                <a:ln>
                  <a:noFill/>
                </a:ln>
                <a:effectLst/>
                <a:uLnTx/>
                <a:uFillTx/>
                <a:latin typeface="+mn-ea"/>
                <a:cs typeface="+mn-cs"/>
                <a:sym typeface="+mn-lt"/>
              </a:rPr>
              <a:t>8~11</a:t>
            </a:r>
            <a:r>
              <a:rPr kumimoji="0" lang="zh-CN" altLang="en-US" sz="1400" b="1" i="0" u="none" strike="noStrike" kern="1200" cap="none" spc="0" normalizeH="0" baseline="0" noProof="0" dirty="0">
                <a:ln>
                  <a:noFill/>
                </a:ln>
                <a:effectLst/>
                <a:uLnTx/>
                <a:uFillTx/>
                <a:latin typeface="+mn-ea"/>
                <a:cs typeface="+mn-cs"/>
                <a:sym typeface="+mn-lt"/>
              </a:rPr>
              <a:t>岁：</a:t>
            </a:r>
            <a:endParaRPr kumimoji="0" lang="en-US" altLang="zh-CN" sz="1400" b="1" i="0" u="none" strike="noStrike" kern="1200" cap="none" spc="0" normalizeH="0" baseline="0" noProof="0" dirty="0">
              <a:ln>
                <a:noFill/>
              </a:ln>
              <a:effectLst/>
              <a:uLnTx/>
              <a:uFillTx/>
              <a:latin typeface="+mn-ea"/>
              <a:cs typeface="+mn-cs"/>
              <a:sym typeface="+mn-lt"/>
            </a:endParaRPr>
          </a:p>
          <a:p>
            <a:pPr marL="0" marR="0" lvl="0" indent="0" algn="l" defTabSz="914400" rtl="0" eaLnBrk="1" fontAlgn="auto" latinLnBrk="0" hangingPunct="1">
              <a:spcBef>
                <a:spcPts val="0"/>
              </a:spcBef>
              <a:spcAft>
                <a:spcPts val="600"/>
              </a:spcAft>
              <a:buClrTx/>
              <a:buSzTx/>
              <a:buNone/>
              <a:defRPr/>
            </a:pPr>
            <a:r>
              <a:rPr lang="zh-CN" altLang="en-US" sz="1200" b="1" dirty="0">
                <a:latin typeface="+mn-ea"/>
                <a:sym typeface="+mn-lt"/>
              </a:rPr>
              <a:t>加剧丧失行走能力</a:t>
            </a:r>
            <a:endParaRPr lang="en-US" altLang="zh-CN" sz="1200" b="1" dirty="0">
              <a:latin typeface="+mn-ea"/>
              <a:sym typeface="+mn-lt"/>
            </a:endParaRPr>
          </a:p>
          <a:p>
            <a:pPr marL="0" marR="0" lvl="0" indent="0" algn="l" defTabSz="914400" rtl="0" eaLnBrk="1" fontAlgn="auto" latinLnBrk="0" hangingPunct="1">
              <a:spcBef>
                <a:spcPts val="0"/>
              </a:spcBef>
              <a:spcAft>
                <a:spcPts val="600"/>
              </a:spcAft>
              <a:buClrTx/>
              <a:buSzTx/>
              <a:buNone/>
              <a:defRPr/>
            </a:pPr>
            <a:r>
              <a:rPr kumimoji="0" lang="zh-CN" altLang="en-US" sz="1200" b="1" i="0" u="none" strike="noStrike" kern="1200" cap="none" spc="0" normalizeH="0" baseline="0" noProof="0" dirty="0">
                <a:ln>
                  <a:noFill/>
                </a:ln>
                <a:effectLst/>
                <a:uLnTx/>
                <a:uFillTx/>
                <a:latin typeface="+mn-ea"/>
                <a:cs typeface="+mn-cs"/>
                <a:sym typeface="+mn-lt"/>
              </a:rPr>
              <a:t>间歇性使用轮椅</a:t>
            </a:r>
            <a:endParaRPr kumimoji="0" lang="en-US" altLang="zh-CN" sz="1200" b="1" i="0" u="none" strike="noStrike" kern="1200" cap="none" spc="0" normalizeH="0" baseline="0" noProof="0" dirty="0">
              <a:ln>
                <a:noFill/>
              </a:ln>
              <a:solidFill>
                <a:prstClr val="black"/>
              </a:solidFill>
              <a:effectLst/>
              <a:uLnTx/>
              <a:uFillTx/>
              <a:latin typeface="+mn-ea"/>
              <a:cs typeface="+mn-cs"/>
              <a:sym typeface="+mn-lt"/>
            </a:endParaRPr>
          </a:p>
        </p:txBody>
      </p:sp>
      <p:sp>
        <p:nvSpPr>
          <p:cNvPr id="14" name="文本框 13"/>
          <p:cNvSpPr txBox="1"/>
          <p:nvPr/>
        </p:nvSpPr>
        <p:spPr>
          <a:xfrm>
            <a:off x="7063323" y="1904669"/>
            <a:ext cx="1499587" cy="830997"/>
          </a:xfrm>
          <a:prstGeom prst="rect">
            <a:avLst/>
          </a:prstGeom>
          <a:noFill/>
        </p:spPr>
        <p:txBody>
          <a:bodyPr wrap="square">
            <a:spAutoFit/>
          </a:bodyPr>
          <a:lstStyle>
            <a:defPPr>
              <a:defRPr lang="zh-CN"/>
            </a:defPPr>
            <a:lvl1pPr marL="285750" indent="-285750">
              <a:buFont typeface="Arial" panose="020B0604020202020204" pitchFamily="34" charset="0"/>
              <a:buChar char="•"/>
              <a:defRPr sz="1000"/>
            </a:lvl1pPr>
          </a:lstStyle>
          <a:p>
            <a:pPr marL="0" marR="0" lvl="0" indent="0" algn="l" defTabSz="914400" rtl="0" eaLnBrk="1" fontAlgn="auto" latinLnBrk="0" hangingPunct="1">
              <a:spcBef>
                <a:spcPts val="0"/>
              </a:spcBef>
              <a:spcAft>
                <a:spcPts val="600"/>
              </a:spcAft>
              <a:buClrTx/>
              <a:buSzTx/>
              <a:buNone/>
              <a:defRPr/>
            </a:pPr>
            <a:r>
              <a:rPr kumimoji="0" lang="zh-CN" altLang="en-US" sz="1400" b="1" i="0" u="none" strike="noStrike" kern="1200" cap="none" spc="0" normalizeH="0" baseline="0" noProof="0" dirty="0">
                <a:ln>
                  <a:noFill/>
                </a:ln>
                <a:effectLst/>
                <a:uLnTx/>
                <a:uFillTx/>
                <a:latin typeface="+mn-ea"/>
                <a:cs typeface="+mn-cs"/>
                <a:sym typeface="+mn-lt"/>
              </a:rPr>
              <a:t>青少年期：</a:t>
            </a:r>
            <a:endParaRPr kumimoji="0" lang="en-US" altLang="zh-CN" sz="1400" b="1" i="0" u="none" strike="noStrike" kern="1200" cap="none" spc="0" normalizeH="0" baseline="0" noProof="0" dirty="0">
              <a:ln>
                <a:noFill/>
              </a:ln>
              <a:effectLst/>
              <a:uLnTx/>
              <a:uFillTx/>
              <a:latin typeface="+mn-ea"/>
              <a:cs typeface="+mn-cs"/>
              <a:sym typeface="+mn-lt"/>
            </a:endParaRPr>
          </a:p>
          <a:p>
            <a:pPr marL="0" marR="0" lvl="0" indent="0" algn="l" defTabSz="914400" rtl="0" eaLnBrk="1" fontAlgn="auto" latinLnBrk="0" hangingPunct="1">
              <a:spcBef>
                <a:spcPts val="0"/>
              </a:spcBef>
              <a:spcAft>
                <a:spcPts val="600"/>
              </a:spcAft>
              <a:buClrTx/>
              <a:buSzTx/>
              <a:buNone/>
              <a:defRPr/>
            </a:pPr>
            <a:r>
              <a:rPr lang="zh-CN" altLang="en-US" sz="1200" b="1" dirty="0">
                <a:latin typeface="+mn-ea"/>
                <a:sym typeface="+mn-lt"/>
              </a:rPr>
              <a:t>丧失行动能力</a:t>
            </a:r>
            <a:endParaRPr lang="en-US" altLang="zh-CN" sz="1200" b="1" dirty="0">
              <a:latin typeface="+mn-ea"/>
              <a:sym typeface="+mn-lt"/>
            </a:endParaRPr>
          </a:p>
          <a:p>
            <a:pPr marL="0" lvl="0" indent="0">
              <a:spcAft>
                <a:spcPts val="600"/>
              </a:spcAft>
              <a:buNone/>
              <a:defRPr/>
            </a:pPr>
            <a:r>
              <a:rPr kumimoji="0" lang="zh-CN" altLang="en-US" sz="1200" b="1" i="0" u="none" strike="noStrike" kern="1200" cap="none" spc="0" normalizeH="0" baseline="0" noProof="0" dirty="0">
                <a:ln>
                  <a:noFill/>
                </a:ln>
                <a:effectLst/>
                <a:uLnTx/>
                <a:uFillTx/>
                <a:latin typeface="+mn-ea"/>
                <a:cs typeface="+mn-cs"/>
                <a:sym typeface="+mn-lt"/>
              </a:rPr>
              <a:t>加剧</a:t>
            </a:r>
            <a:r>
              <a:rPr lang="zh-CN" altLang="en-US" sz="1200" b="1" dirty="0">
                <a:latin typeface="+mn-ea"/>
                <a:sym typeface="+mn-lt"/>
              </a:rPr>
              <a:t>丧失</a:t>
            </a:r>
            <a:r>
              <a:rPr kumimoji="0" lang="zh-CN" altLang="en-US" sz="1200" b="1" i="0" u="none" strike="noStrike" kern="1200" cap="none" spc="0" normalizeH="0" baseline="0" noProof="0" dirty="0">
                <a:ln>
                  <a:noFill/>
                </a:ln>
                <a:effectLst/>
                <a:uLnTx/>
                <a:uFillTx/>
                <a:latin typeface="+mn-ea"/>
                <a:cs typeface="+mn-cs"/>
                <a:sym typeface="+mn-lt"/>
              </a:rPr>
              <a:t>上肢功能</a:t>
            </a:r>
            <a:endParaRPr kumimoji="0" lang="en-US" altLang="zh-CN" sz="1200" b="1" i="0" u="none" strike="noStrike" kern="1200" cap="none" spc="0" normalizeH="0" baseline="0" noProof="0" dirty="0">
              <a:ln>
                <a:noFill/>
              </a:ln>
              <a:solidFill>
                <a:prstClr val="black"/>
              </a:solidFill>
              <a:effectLst/>
              <a:uLnTx/>
              <a:uFillTx/>
              <a:latin typeface="+mn-ea"/>
              <a:cs typeface="+mn-cs"/>
              <a:sym typeface="+mn-lt"/>
            </a:endParaRPr>
          </a:p>
        </p:txBody>
      </p:sp>
      <p:sp>
        <p:nvSpPr>
          <p:cNvPr id="16" name="文本框 15"/>
          <p:cNvSpPr txBox="1"/>
          <p:nvPr/>
        </p:nvSpPr>
        <p:spPr>
          <a:xfrm>
            <a:off x="9432956" y="1904669"/>
            <a:ext cx="1698057" cy="830997"/>
          </a:xfrm>
          <a:prstGeom prst="rect">
            <a:avLst/>
          </a:prstGeom>
          <a:noFill/>
        </p:spPr>
        <p:txBody>
          <a:bodyPr wrap="square">
            <a:spAutoFit/>
          </a:bodyPr>
          <a:lstStyle>
            <a:defPPr>
              <a:defRPr lang="zh-CN"/>
            </a:defPPr>
            <a:lvl1pPr marL="285750" indent="-285750">
              <a:buFont typeface="Arial" panose="020B0604020202020204" pitchFamily="34" charset="0"/>
              <a:buChar char="•"/>
              <a:defRPr sz="1000"/>
            </a:lvl1pPr>
          </a:lstStyle>
          <a:p>
            <a:pPr marL="0" marR="0" lvl="0" indent="0" algn="l" defTabSz="914400" rtl="0" eaLnBrk="1" fontAlgn="auto" latinLnBrk="0" hangingPunct="1">
              <a:spcBef>
                <a:spcPts val="0"/>
              </a:spcBef>
              <a:spcAft>
                <a:spcPts val="600"/>
              </a:spcAft>
              <a:buClrTx/>
              <a:buSzTx/>
              <a:buNone/>
              <a:defRPr/>
            </a:pPr>
            <a:r>
              <a:rPr kumimoji="0" lang="zh-CN" altLang="en-US" sz="1400" b="1" i="0" u="none" strike="noStrike" kern="1200" cap="none" spc="0" normalizeH="0" baseline="0" noProof="0" dirty="0">
                <a:ln>
                  <a:noFill/>
                </a:ln>
                <a:effectLst/>
                <a:uLnTx/>
                <a:uFillTx/>
                <a:latin typeface="+mn-ea"/>
                <a:cs typeface="+mn-cs"/>
                <a:sym typeface="+mn-lt"/>
              </a:rPr>
              <a:t>十几到二十几岁：</a:t>
            </a:r>
            <a:endParaRPr kumimoji="0" lang="en-US" altLang="zh-CN" sz="1400" b="1" i="0" u="none" strike="noStrike" kern="1200" cap="none" spc="0" normalizeH="0" baseline="0" noProof="0" dirty="0">
              <a:ln>
                <a:noFill/>
              </a:ln>
              <a:effectLst/>
              <a:uLnTx/>
              <a:uFillTx/>
              <a:latin typeface="+mn-ea"/>
              <a:cs typeface="+mn-cs"/>
              <a:sym typeface="+mn-lt"/>
            </a:endParaRPr>
          </a:p>
          <a:p>
            <a:pPr marL="0" marR="0" lvl="0" indent="0" algn="l" defTabSz="914400" rtl="0" eaLnBrk="1" fontAlgn="auto" latinLnBrk="0" hangingPunct="1">
              <a:spcBef>
                <a:spcPts val="0"/>
              </a:spcBef>
              <a:spcAft>
                <a:spcPts val="600"/>
              </a:spcAft>
              <a:buClrTx/>
              <a:buSzTx/>
              <a:buNone/>
              <a:defRPr/>
            </a:pPr>
            <a:r>
              <a:rPr lang="zh-CN" altLang="en-US" sz="1200" b="1" dirty="0">
                <a:latin typeface="+mn-ea"/>
                <a:sym typeface="+mn-lt"/>
              </a:rPr>
              <a:t>心功能障碍日益严重</a:t>
            </a:r>
            <a:endParaRPr lang="en-US" altLang="zh-CN" sz="1200" b="1" dirty="0">
              <a:latin typeface="+mn-ea"/>
              <a:sym typeface="+mn-lt"/>
            </a:endParaRPr>
          </a:p>
          <a:p>
            <a:pPr marL="0" marR="0" lvl="0" indent="0" algn="l" defTabSz="914400" rtl="0" eaLnBrk="1" fontAlgn="auto" latinLnBrk="0" hangingPunct="1">
              <a:spcBef>
                <a:spcPts val="0"/>
              </a:spcBef>
              <a:spcAft>
                <a:spcPts val="600"/>
              </a:spcAft>
              <a:buClrTx/>
              <a:buSzTx/>
              <a:buNone/>
              <a:defRPr/>
            </a:pPr>
            <a:r>
              <a:rPr kumimoji="0" lang="zh-CN" altLang="en-US" sz="1200" b="1" i="0" u="none" strike="noStrike" kern="1200" cap="none" spc="0" normalizeH="0" baseline="0" noProof="0" dirty="0">
                <a:ln>
                  <a:noFill/>
                </a:ln>
                <a:solidFill>
                  <a:prstClr val="black"/>
                </a:solidFill>
                <a:effectLst/>
                <a:uLnTx/>
                <a:uFillTx/>
                <a:latin typeface="+mn-ea"/>
                <a:cs typeface="+mn-cs"/>
                <a:sym typeface="+mn-lt"/>
              </a:rPr>
              <a:t>心衰，死亡</a:t>
            </a:r>
            <a:endParaRPr kumimoji="0" lang="en-US" altLang="zh-CN" sz="1200" b="1" i="0" u="none" strike="noStrike" kern="1200" cap="none" spc="0" normalizeH="0" baseline="0" noProof="0" dirty="0">
              <a:ln>
                <a:noFill/>
              </a:ln>
              <a:solidFill>
                <a:prstClr val="black"/>
              </a:solidFill>
              <a:effectLst/>
              <a:uLnTx/>
              <a:uFillTx/>
              <a:latin typeface="+mn-ea"/>
              <a:cs typeface="+mn-cs"/>
              <a:sym typeface="+mn-lt"/>
            </a:endParaRPr>
          </a:p>
        </p:txBody>
      </p:sp>
      <p:sp>
        <p:nvSpPr>
          <p:cNvPr id="18" name="文本框 17"/>
          <p:cNvSpPr txBox="1"/>
          <p:nvPr/>
        </p:nvSpPr>
        <p:spPr>
          <a:xfrm>
            <a:off x="1099781" y="3350552"/>
            <a:ext cx="3783503" cy="630942"/>
          </a:xfrm>
          <a:prstGeom prst="rect">
            <a:avLst/>
          </a:prstGeom>
          <a:noFill/>
        </p:spPr>
        <p:txBody>
          <a:bodyPr wrap="square">
            <a:spAutoFit/>
          </a:bodyPr>
          <a:lstStyle/>
          <a:p>
            <a:pPr algn="ctr">
              <a:spcAft>
                <a:spcPts val="600"/>
              </a:spcAft>
              <a:buClr>
                <a:srgbClr val="000000"/>
              </a:buClr>
              <a:buSzPts val="1200"/>
            </a:pPr>
            <a:r>
              <a:rPr lang="zh-CN" altLang="en-US" sz="1400" b="1" dirty="0">
                <a:latin typeface="+mn-ea"/>
                <a:cs typeface="+mn-ea"/>
                <a:sym typeface="+mn-lt"/>
              </a:rPr>
              <a:t>一项纳入</a:t>
            </a:r>
            <a:r>
              <a:rPr lang="en-US" altLang="zh-CN" sz="1400" b="1" dirty="0">
                <a:latin typeface="+mn-ea"/>
                <a:cs typeface="+mn-ea"/>
                <a:sym typeface="+mn-lt"/>
              </a:rPr>
              <a:t>121</a:t>
            </a:r>
            <a:r>
              <a:rPr lang="zh-CN" altLang="en-US" sz="1400" b="1" dirty="0">
                <a:latin typeface="+mn-ea"/>
                <a:cs typeface="+mn-ea"/>
                <a:sym typeface="+mn-lt"/>
              </a:rPr>
              <a:t>例患者的</a:t>
            </a:r>
            <a:r>
              <a:rPr lang="en-US" altLang="zh-CN" sz="1400" b="1" dirty="0">
                <a:solidFill>
                  <a:srgbClr val="C00000"/>
                </a:solidFill>
                <a:latin typeface="+mn-ea"/>
                <a:cs typeface="+mn-ea"/>
                <a:sym typeface="+mn-lt"/>
              </a:rPr>
              <a:t>RCT</a:t>
            </a:r>
            <a:r>
              <a:rPr lang="zh-CN" altLang="en-US" sz="1400" b="1" dirty="0">
                <a:latin typeface="+mn-ea"/>
                <a:cs typeface="+mn-ea"/>
                <a:sym typeface="+mn-lt"/>
              </a:rPr>
              <a:t>临床研究显示</a:t>
            </a:r>
            <a:r>
              <a:rPr lang="en-US" altLang="zh-CN" sz="1400" b="1" baseline="30000" dirty="0">
                <a:latin typeface="+mn-ea"/>
                <a:cs typeface="+mn-ea"/>
                <a:sym typeface="+mn-lt"/>
              </a:rPr>
              <a:t>3</a:t>
            </a:r>
            <a:r>
              <a:rPr lang="zh-CN" altLang="en-US" sz="1400" b="1" dirty="0">
                <a:latin typeface="+mn-ea"/>
                <a:cs typeface="+mn-ea"/>
                <a:sym typeface="+mn-lt"/>
              </a:rPr>
              <a:t>：</a:t>
            </a:r>
            <a:endParaRPr lang="en-US" altLang="zh-CN" sz="1400" b="1" dirty="0">
              <a:latin typeface="+mn-ea"/>
              <a:cs typeface="+mn-ea"/>
              <a:sym typeface="+mn-lt"/>
            </a:endParaRPr>
          </a:p>
          <a:p>
            <a:pPr algn="ctr">
              <a:spcAft>
                <a:spcPts val="600"/>
              </a:spcAft>
              <a:buClr>
                <a:srgbClr val="000000"/>
              </a:buClr>
              <a:buSzPts val="1200"/>
            </a:pPr>
            <a:r>
              <a:rPr lang="zh-CN" altLang="en-US" sz="1600" b="1" dirty="0">
                <a:solidFill>
                  <a:srgbClr val="C00000"/>
                </a:solidFill>
                <a:latin typeface="+mn-ea"/>
                <a:cs typeface="+mn-ea"/>
                <a:sym typeface="+mn-lt"/>
              </a:rPr>
              <a:t>伐莫洛龙显著改善患儿运动功能</a:t>
            </a:r>
            <a:endParaRPr lang="zh-CN" altLang="en-US" sz="1600" b="1" baseline="30000" dirty="0">
              <a:latin typeface="+mn-ea"/>
            </a:endParaRPr>
          </a:p>
        </p:txBody>
      </p:sp>
      <p:grpSp>
        <p:nvGrpSpPr>
          <p:cNvPr id="145" name="组合 144"/>
          <p:cNvGrpSpPr/>
          <p:nvPr/>
        </p:nvGrpSpPr>
        <p:grpSpPr>
          <a:xfrm>
            <a:off x="1079802" y="3763441"/>
            <a:ext cx="4321550" cy="2245704"/>
            <a:chOff x="1194882" y="4121364"/>
            <a:chExt cx="3598264" cy="1644730"/>
          </a:xfrm>
        </p:grpSpPr>
        <p:grpSp>
          <p:nvGrpSpPr>
            <p:cNvPr id="27" name="组合 26"/>
            <p:cNvGrpSpPr/>
            <p:nvPr/>
          </p:nvGrpSpPr>
          <p:grpSpPr>
            <a:xfrm>
              <a:off x="1194882" y="4121364"/>
              <a:ext cx="2859267" cy="1644730"/>
              <a:chOff x="1411564" y="3813908"/>
              <a:chExt cx="2859267" cy="1644730"/>
            </a:xfrm>
          </p:grpSpPr>
          <p:sp>
            <p:nvSpPr>
              <p:cNvPr id="28" name="TextBox 41"/>
              <p:cNvSpPr txBox="1"/>
              <p:nvPr/>
            </p:nvSpPr>
            <p:spPr>
              <a:xfrm rot="16200000">
                <a:off x="672853" y="4552619"/>
                <a:ext cx="1644730" cy="167308"/>
              </a:xfrm>
              <a:prstGeom prst="rect">
                <a:avLst/>
              </a:prstGeom>
              <a:solidFill>
                <a:srgbClr val="FFFAF2"/>
              </a:solid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700" b="1" i="0" u="none" strike="noStrike" kern="0" cap="none" spc="0" normalizeH="0" baseline="0" noProof="0" dirty="0">
                    <a:ln>
                      <a:noFill/>
                    </a:ln>
                    <a:solidFill>
                      <a:prstClr val="black"/>
                    </a:solidFill>
                    <a:effectLst/>
                    <a:uLnTx/>
                    <a:uFillTx/>
                    <a:latin typeface="+mn-ea"/>
                    <a:cs typeface="+mn-ea"/>
                    <a:sym typeface="+mn-lt"/>
                  </a:rPr>
                  <a:t>仰卧位站立时间平均</a:t>
                </a:r>
                <a:r>
                  <a:rPr kumimoji="0" lang="en-GB" sz="700" b="1" i="0" u="none" strike="noStrike" kern="0" cap="none" spc="0" normalizeH="0" baseline="0" noProof="0" dirty="0" err="1">
                    <a:ln>
                      <a:noFill/>
                    </a:ln>
                    <a:solidFill>
                      <a:prstClr val="black"/>
                    </a:solidFill>
                    <a:effectLst/>
                    <a:uLnTx/>
                    <a:uFillTx/>
                    <a:latin typeface="+mn-ea"/>
                    <a:cs typeface="+mn-ea"/>
                    <a:sym typeface="+mn-lt"/>
                  </a:rPr>
                  <a:t>速度变化</a:t>
                </a:r>
                <a:r>
                  <a:rPr kumimoji="0" lang="en-GB" sz="700" b="1" i="0" u="none" strike="noStrike" kern="0" cap="none" spc="0" normalizeH="0" baseline="0" noProof="0" dirty="0">
                    <a:ln>
                      <a:noFill/>
                    </a:ln>
                    <a:solidFill>
                      <a:prstClr val="black"/>
                    </a:solidFill>
                    <a:effectLst/>
                    <a:uLnTx/>
                    <a:uFillTx/>
                    <a:latin typeface="+mn-ea"/>
                    <a:cs typeface="+mn-ea"/>
                    <a:sym typeface="+mn-lt"/>
                  </a:rPr>
                  <a:t>(</a:t>
                </a:r>
                <a:r>
                  <a:rPr kumimoji="0" lang="zh-CN" altLang="en-US" sz="700" b="1" i="0" u="none" strike="noStrike" kern="0" cap="none" spc="0" normalizeH="0" baseline="0" noProof="0" dirty="0">
                    <a:ln>
                      <a:noFill/>
                    </a:ln>
                    <a:solidFill>
                      <a:prstClr val="black"/>
                    </a:solidFill>
                    <a:effectLst/>
                    <a:uLnTx/>
                    <a:uFillTx/>
                    <a:latin typeface="+mn-ea"/>
                    <a:cs typeface="+mn-ea"/>
                    <a:sym typeface="+mn-lt"/>
                  </a:rPr>
                  <a:t>次</a:t>
                </a:r>
                <a:r>
                  <a:rPr kumimoji="0" lang="en-US" altLang="zh-CN" sz="700" b="1" i="0" u="none" strike="noStrike" kern="0" cap="none" spc="0" normalizeH="0" baseline="0" noProof="0" dirty="0">
                    <a:ln>
                      <a:noFill/>
                    </a:ln>
                    <a:solidFill>
                      <a:prstClr val="black"/>
                    </a:solidFill>
                    <a:effectLst/>
                    <a:uLnTx/>
                    <a:uFillTx/>
                    <a:latin typeface="+mn-ea"/>
                    <a:cs typeface="+mn-ea"/>
                    <a:sym typeface="+mn-lt"/>
                  </a:rPr>
                  <a:t>/</a:t>
                </a:r>
                <a:r>
                  <a:rPr kumimoji="0" lang="zh-CN" altLang="en-US" sz="700" b="1" i="0" u="none" strike="noStrike" kern="0" cap="none" spc="0" normalizeH="0" baseline="0" noProof="0" dirty="0">
                    <a:ln>
                      <a:noFill/>
                    </a:ln>
                    <a:solidFill>
                      <a:prstClr val="black"/>
                    </a:solidFill>
                    <a:effectLst/>
                    <a:uLnTx/>
                    <a:uFillTx/>
                    <a:latin typeface="+mn-ea"/>
                    <a:cs typeface="+mn-ea"/>
                    <a:sym typeface="+mn-lt"/>
                  </a:rPr>
                  <a:t>秒</a:t>
                </a:r>
                <a:r>
                  <a:rPr kumimoji="0" lang="en-GB" sz="700" b="1" i="0" u="none" strike="noStrike" kern="0" cap="none" spc="0" normalizeH="0" baseline="0" noProof="0" dirty="0">
                    <a:ln>
                      <a:noFill/>
                    </a:ln>
                    <a:solidFill>
                      <a:prstClr val="black"/>
                    </a:solidFill>
                    <a:effectLst/>
                    <a:uLnTx/>
                    <a:uFillTx/>
                    <a:latin typeface="+mn-ea"/>
                    <a:cs typeface="+mn-ea"/>
                    <a:sym typeface="+mn-lt"/>
                  </a:rPr>
                  <a:t>)</a:t>
                </a:r>
              </a:p>
            </p:txBody>
          </p:sp>
          <p:grpSp>
            <p:nvGrpSpPr>
              <p:cNvPr id="29" name="组合 28"/>
              <p:cNvGrpSpPr/>
              <p:nvPr/>
            </p:nvGrpSpPr>
            <p:grpSpPr>
              <a:xfrm>
                <a:off x="1570203" y="4161214"/>
                <a:ext cx="2551418" cy="1205365"/>
                <a:chOff x="-7181017" y="-242902"/>
                <a:chExt cx="6675137" cy="4456426"/>
              </a:xfrm>
            </p:grpSpPr>
            <p:sp>
              <p:nvSpPr>
                <p:cNvPr id="31" name="文本框 30"/>
                <p:cNvSpPr txBox="1"/>
                <p:nvPr/>
              </p:nvSpPr>
              <p:spPr>
                <a:xfrm>
                  <a:off x="-7086384" y="-242902"/>
                  <a:ext cx="479207" cy="291685"/>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defRPr/>
                  </a:pPr>
                  <a:r>
                    <a:rPr kumimoji="0" lang="en-US" altLang="zh-CN" sz="700" b="0" i="0" u="none" strike="noStrike" kern="1200" cap="none" spc="0" normalizeH="0" baseline="0" noProof="0" dirty="0">
                      <a:ln>
                        <a:noFill/>
                      </a:ln>
                      <a:solidFill>
                        <a:prstClr val="black"/>
                      </a:solidFill>
                      <a:effectLst/>
                      <a:uLnTx/>
                      <a:uFillTx/>
                      <a:latin typeface="+mn-ea"/>
                      <a:cs typeface="+mn-cs"/>
                    </a:rPr>
                    <a:t>0.08</a:t>
                  </a:r>
                  <a:endParaRPr kumimoji="0" lang="zh-CN" altLang="en-US" sz="700" b="0" i="0" u="none" strike="noStrike" kern="1200" cap="none" spc="0" normalizeH="0" baseline="0" noProof="0" dirty="0">
                    <a:ln>
                      <a:noFill/>
                    </a:ln>
                    <a:solidFill>
                      <a:prstClr val="black"/>
                    </a:solidFill>
                    <a:effectLst/>
                    <a:uLnTx/>
                    <a:uFillTx/>
                    <a:latin typeface="+mn-ea"/>
                    <a:cs typeface="+mn-cs"/>
                  </a:endParaRPr>
                </a:p>
              </p:txBody>
            </p:sp>
            <p:sp>
              <p:nvSpPr>
                <p:cNvPr id="32" name="文本框 31"/>
                <p:cNvSpPr txBox="1"/>
                <p:nvPr/>
              </p:nvSpPr>
              <p:spPr>
                <a:xfrm>
                  <a:off x="-7086384" y="533427"/>
                  <a:ext cx="479207" cy="291685"/>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defRPr/>
                  </a:pPr>
                  <a:r>
                    <a:rPr kumimoji="0" lang="en-US" altLang="zh-CN" sz="700" b="0" i="0" u="none" strike="noStrike" kern="1200" cap="none" spc="0" normalizeH="0" baseline="0" noProof="0" dirty="0">
                      <a:ln>
                        <a:noFill/>
                      </a:ln>
                      <a:solidFill>
                        <a:prstClr val="black"/>
                      </a:solidFill>
                      <a:effectLst/>
                      <a:uLnTx/>
                      <a:uFillTx/>
                      <a:latin typeface="+mn-ea"/>
                      <a:cs typeface="+mn-cs"/>
                    </a:rPr>
                    <a:t>0.06</a:t>
                  </a:r>
                  <a:endParaRPr kumimoji="0" lang="zh-CN" altLang="en-US" sz="700" b="0" i="0" u="none" strike="noStrike" kern="1200" cap="none" spc="0" normalizeH="0" baseline="0" noProof="0" dirty="0">
                    <a:ln>
                      <a:noFill/>
                    </a:ln>
                    <a:solidFill>
                      <a:prstClr val="black"/>
                    </a:solidFill>
                    <a:effectLst/>
                    <a:uLnTx/>
                    <a:uFillTx/>
                    <a:latin typeface="+mn-ea"/>
                    <a:cs typeface="+mn-cs"/>
                  </a:endParaRPr>
                </a:p>
              </p:txBody>
            </p:sp>
            <p:sp>
              <p:nvSpPr>
                <p:cNvPr id="33" name="文本框 32"/>
                <p:cNvSpPr txBox="1"/>
                <p:nvPr/>
              </p:nvSpPr>
              <p:spPr>
                <a:xfrm>
                  <a:off x="-7086384" y="1309752"/>
                  <a:ext cx="479207" cy="291685"/>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defRPr/>
                  </a:pPr>
                  <a:r>
                    <a:rPr kumimoji="0" lang="en-US" altLang="zh-CN" sz="700" b="0" i="0" u="none" strike="noStrike" kern="1200" cap="none" spc="0" normalizeH="0" baseline="0" noProof="0" dirty="0">
                      <a:ln>
                        <a:noFill/>
                      </a:ln>
                      <a:solidFill>
                        <a:prstClr val="black"/>
                      </a:solidFill>
                      <a:effectLst/>
                      <a:uLnTx/>
                      <a:uFillTx/>
                      <a:latin typeface="+mn-ea"/>
                      <a:cs typeface="+mn-cs"/>
                    </a:rPr>
                    <a:t>0.04</a:t>
                  </a:r>
                  <a:endParaRPr kumimoji="0" lang="zh-CN" altLang="en-US" sz="700" b="0" i="0" u="none" strike="noStrike" kern="1200" cap="none" spc="0" normalizeH="0" baseline="0" noProof="0" dirty="0">
                    <a:ln>
                      <a:noFill/>
                    </a:ln>
                    <a:solidFill>
                      <a:prstClr val="black"/>
                    </a:solidFill>
                    <a:effectLst/>
                    <a:uLnTx/>
                    <a:uFillTx/>
                    <a:latin typeface="+mn-ea"/>
                    <a:cs typeface="+mn-cs"/>
                  </a:endParaRPr>
                </a:p>
              </p:txBody>
            </p:sp>
            <p:sp>
              <p:nvSpPr>
                <p:cNvPr id="34" name="文本框 33"/>
                <p:cNvSpPr txBox="1"/>
                <p:nvPr/>
              </p:nvSpPr>
              <p:spPr>
                <a:xfrm>
                  <a:off x="-7086384" y="2086078"/>
                  <a:ext cx="479207" cy="291685"/>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defRPr/>
                  </a:pPr>
                  <a:r>
                    <a:rPr kumimoji="0" lang="en-US" altLang="zh-CN" sz="700" b="0" i="0" u="none" strike="noStrike" kern="1200" cap="none" spc="0" normalizeH="0" baseline="0" noProof="0" dirty="0">
                      <a:ln>
                        <a:noFill/>
                      </a:ln>
                      <a:solidFill>
                        <a:prstClr val="black"/>
                      </a:solidFill>
                      <a:effectLst/>
                      <a:uLnTx/>
                      <a:uFillTx/>
                      <a:latin typeface="+mn-ea"/>
                      <a:cs typeface="+mn-cs"/>
                    </a:rPr>
                    <a:t>0.06</a:t>
                  </a:r>
                  <a:endParaRPr kumimoji="0" lang="zh-CN" altLang="en-US" sz="700" b="0" i="0" u="none" strike="noStrike" kern="1200" cap="none" spc="0" normalizeH="0" baseline="0" noProof="0" dirty="0">
                    <a:ln>
                      <a:noFill/>
                    </a:ln>
                    <a:solidFill>
                      <a:prstClr val="black"/>
                    </a:solidFill>
                    <a:effectLst/>
                    <a:uLnTx/>
                    <a:uFillTx/>
                    <a:latin typeface="+mn-ea"/>
                    <a:cs typeface="+mn-cs"/>
                  </a:endParaRPr>
                </a:p>
              </p:txBody>
            </p:sp>
            <p:sp>
              <p:nvSpPr>
                <p:cNvPr id="35" name="文本框 34"/>
                <p:cNvSpPr txBox="1"/>
                <p:nvPr/>
              </p:nvSpPr>
              <p:spPr>
                <a:xfrm>
                  <a:off x="-7086384" y="2862407"/>
                  <a:ext cx="479207" cy="291685"/>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defRPr/>
                  </a:pPr>
                  <a:r>
                    <a:rPr kumimoji="0" lang="en-US" altLang="zh-CN" sz="700" b="0" i="0" u="none" strike="noStrike" kern="1200" cap="none" spc="0" normalizeH="0" baseline="0" noProof="0" dirty="0">
                      <a:ln>
                        <a:noFill/>
                      </a:ln>
                      <a:solidFill>
                        <a:prstClr val="black"/>
                      </a:solidFill>
                      <a:effectLst/>
                      <a:uLnTx/>
                      <a:uFillTx/>
                      <a:latin typeface="+mn-ea"/>
                      <a:cs typeface="+mn-cs"/>
                    </a:rPr>
                    <a:t>0</a:t>
                  </a:r>
                  <a:endParaRPr kumimoji="0" lang="zh-CN" altLang="en-US" sz="700" b="0" i="0" u="none" strike="noStrike" kern="1200" cap="none" spc="0" normalizeH="0" baseline="0" noProof="0" dirty="0">
                    <a:ln>
                      <a:noFill/>
                    </a:ln>
                    <a:solidFill>
                      <a:prstClr val="black"/>
                    </a:solidFill>
                    <a:effectLst/>
                    <a:uLnTx/>
                    <a:uFillTx/>
                    <a:latin typeface="+mn-ea"/>
                    <a:cs typeface="+mn-cs"/>
                  </a:endParaRPr>
                </a:p>
              </p:txBody>
            </p:sp>
            <p:sp>
              <p:nvSpPr>
                <p:cNvPr id="36" name="文本框 35"/>
                <p:cNvSpPr txBox="1"/>
                <p:nvPr/>
              </p:nvSpPr>
              <p:spPr>
                <a:xfrm>
                  <a:off x="-7181017" y="3638730"/>
                  <a:ext cx="573840" cy="291685"/>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defRPr/>
                  </a:pPr>
                  <a:r>
                    <a:rPr kumimoji="0" lang="en-US" altLang="zh-CN" sz="700" b="0" i="0" u="none" strike="noStrike" kern="1200" cap="none" spc="0" normalizeH="0" baseline="0" noProof="0" dirty="0">
                      <a:ln>
                        <a:noFill/>
                      </a:ln>
                      <a:solidFill>
                        <a:prstClr val="black"/>
                      </a:solidFill>
                      <a:effectLst/>
                      <a:uLnTx/>
                      <a:uFillTx/>
                      <a:latin typeface="+mn-ea"/>
                      <a:cs typeface="+mn-cs"/>
                    </a:rPr>
                    <a:t>-0.02</a:t>
                  </a:r>
                  <a:endParaRPr kumimoji="0" lang="zh-CN" altLang="en-US" sz="700" b="0" i="0" u="none" strike="noStrike" kern="1200" cap="none" spc="0" normalizeH="0" baseline="0" noProof="0" dirty="0">
                    <a:ln>
                      <a:noFill/>
                    </a:ln>
                    <a:solidFill>
                      <a:prstClr val="black"/>
                    </a:solidFill>
                    <a:effectLst/>
                    <a:uLnTx/>
                    <a:uFillTx/>
                    <a:latin typeface="+mn-ea"/>
                    <a:cs typeface="+mn-cs"/>
                  </a:endParaRPr>
                </a:p>
              </p:txBody>
            </p:sp>
            <p:cxnSp>
              <p:nvCxnSpPr>
                <p:cNvPr id="37" name="直接连接符 36"/>
                <p:cNvCxnSpPr/>
                <p:nvPr/>
              </p:nvCxnSpPr>
              <p:spPr>
                <a:xfrm>
                  <a:off x="-6505995" y="3765099"/>
                  <a:ext cx="6000115"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38" name="直接连接符 37"/>
                <p:cNvCxnSpPr/>
                <p:nvPr/>
              </p:nvCxnSpPr>
              <p:spPr>
                <a:xfrm flipV="1">
                  <a:off x="-6505995" y="-138246"/>
                  <a:ext cx="1905" cy="3904615"/>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sp>
              <p:nvSpPr>
                <p:cNvPr id="40" name="椭圆 39"/>
                <p:cNvSpPr/>
                <p:nvPr/>
              </p:nvSpPr>
              <p:spPr>
                <a:xfrm>
                  <a:off x="-5053115" y="2771959"/>
                  <a:ext cx="108000" cy="108000"/>
                </a:xfrm>
                <a:prstGeom prst="ellipse">
                  <a:avLst/>
                </a:prstGeom>
                <a:solidFill>
                  <a:schemeClr val="tx1">
                    <a:lumMod val="50000"/>
                    <a:lumOff val="5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700" b="0" i="0" u="none" strike="noStrike" kern="1200" cap="none" spc="0" normalizeH="0" baseline="0" noProof="0">
                    <a:ln>
                      <a:noFill/>
                    </a:ln>
                    <a:solidFill>
                      <a:prstClr val="white"/>
                    </a:solidFill>
                    <a:effectLst/>
                    <a:uLnTx/>
                    <a:uFillTx/>
                    <a:latin typeface="+mn-ea"/>
                    <a:cs typeface="+mn-cs"/>
                  </a:endParaRPr>
                </a:p>
              </p:txBody>
            </p:sp>
            <p:sp>
              <p:nvSpPr>
                <p:cNvPr id="42" name="椭圆 41"/>
                <p:cNvSpPr/>
                <p:nvPr/>
              </p:nvSpPr>
              <p:spPr>
                <a:xfrm>
                  <a:off x="-3705645" y="2846889"/>
                  <a:ext cx="108000" cy="108000"/>
                </a:xfrm>
                <a:prstGeom prst="ellipse">
                  <a:avLst/>
                </a:prstGeom>
                <a:solidFill>
                  <a:schemeClr val="tx1">
                    <a:lumMod val="50000"/>
                    <a:lumOff val="5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700" b="0" i="0" u="none" strike="noStrike" kern="1200" cap="none" spc="0" normalizeH="0" baseline="0" noProof="0">
                    <a:ln>
                      <a:noFill/>
                    </a:ln>
                    <a:solidFill>
                      <a:prstClr val="white"/>
                    </a:solidFill>
                    <a:effectLst/>
                    <a:uLnTx/>
                    <a:uFillTx/>
                    <a:latin typeface="+mn-ea"/>
                    <a:cs typeface="+mn-cs"/>
                  </a:endParaRPr>
                </a:p>
              </p:txBody>
            </p:sp>
            <p:sp>
              <p:nvSpPr>
                <p:cNvPr id="43" name="椭圆 42"/>
                <p:cNvSpPr/>
                <p:nvPr/>
              </p:nvSpPr>
              <p:spPr>
                <a:xfrm>
                  <a:off x="-1005625" y="3189789"/>
                  <a:ext cx="108000" cy="108000"/>
                </a:xfrm>
                <a:prstGeom prst="ellipse">
                  <a:avLst/>
                </a:prstGeom>
                <a:solidFill>
                  <a:schemeClr val="tx1">
                    <a:lumMod val="50000"/>
                    <a:lumOff val="5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700" b="0" i="0" u="none" strike="noStrike" kern="1200" cap="none" spc="0" normalizeH="0" baseline="0" noProof="0">
                    <a:ln>
                      <a:noFill/>
                    </a:ln>
                    <a:solidFill>
                      <a:prstClr val="white"/>
                    </a:solidFill>
                    <a:effectLst/>
                    <a:uLnTx/>
                    <a:uFillTx/>
                    <a:latin typeface="+mn-ea"/>
                    <a:cs typeface="+mn-cs"/>
                  </a:endParaRPr>
                </a:p>
              </p:txBody>
            </p:sp>
            <p:cxnSp>
              <p:nvCxnSpPr>
                <p:cNvPr id="44" name="直接连接符 43"/>
                <p:cNvCxnSpPr>
                  <a:stCxn id="74" idx="6"/>
                  <a:endCxn id="40" idx="2"/>
                </p:cNvCxnSpPr>
                <p:nvPr/>
              </p:nvCxnSpPr>
              <p:spPr>
                <a:xfrm flipV="1">
                  <a:off x="-6048110" y="2825959"/>
                  <a:ext cx="994995" cy="161290"/>
                </a:xfrm>
                <a:prstGeom prst="line">
                  <a:avLst/>
                </a:prstGeom>
                <a:ln w="6350">
                  <a:solidFill>
                    <a:schemeClr val="tx1"/>
                  </a:solidFill>
                </a:ln>
              </p:spPr>
              <p:style>
                <a:lnRef idx="2">
                  <a:schemeClr val="accent1"/>
                </a:lnRef>
                <a:fillRef idx="0">
                  <a:srgbClr val="FFFFFF"/>
                </a:fillRef>
                <a:effectRef idx="0">
                  <a:srgbClr val="FFFFFF"/>
                </a:effectRef>
                <a:fontRef idx="minor">
                  <a:schemeClr val="tx1"/>
                </a:fontRef>
              </p:style>
            </p:cxnSp>
            <p:cxnSp>
              <p:nvCxnSpPr>
                <p:cNvPr id="45" name="直接连接符 44"/>
                <p:cNvCxnSpPr>
                  <a:stCxn id="40" idx="6"/>
                  <a:endCxn id="42" idx="2"/>
                </p:cNvCxnSpPr>
                <p:nvPr/>
              </p:nvCxnSpPr>
              <p:spPr>
                <a:xfrm>
                  <a:off x="-4945165" y="2825934"/>
                  <a:ext cx="1239520" cy="74930"/>
                </a:xfrm>
                <a:prstGeom prst="line">
                  <a:avLst/>
                </a:prstGeom>
                <a:ln w="6350">
                  <a:solidFill>
                    <a:schemeClr val="tx1"/>
                  </a:solidFill>
                </a:ln>
              </p:spPr>
              <p:style>
                <a:lnRef idx="2">
                  <a:schemeClr val="accent1"/>
                </a:lnRef>
                <a:fillRef idx="0">
                  <a:srgbClr val="FFFFFF"/>
                </a:fillRef>
                <a:effectRef idx="0">
                  <a:srgbClr val="FFFFFF"/>
                </a:effectRef>
                <a:fontRef idx="minor">
                  <a:schemeClr val="tx1"/>
                </a:fontRef>
              </p:style>
            </p:cxnSp>
            <p:cxnSp>
              <p:nvCxnSpPr>
                <p:cNvPr id="46" name="直接连接符 45"/>
                <p:cNvCxnSpPr>
                  <a:stCxn id="42" idx="6"/>
                  <a:endCxn id="43" idx="2"/>
                </p:cNvCxnSpPr>
                <p:nvPr/>
              </p:nvCxnSpPr>
              <p:spPr>
                <a:xfrm>
                  <a:off x="-3597645" y="2900889"/>
                  <a:ext cx="2592020" cy="342900"/>
                </a:xfrm>
                <a:prstGeom prst="line">
                  <a:avLst/>
                </a:prstGeom>
                <a:ln w="6350">
                  <a:solidFill>
                    <a:schemeClr val="tx1"/>
                  </a:solidFill>
                </a:ln>
              </p:spPr>
              <p:style>
                <a:lnRef idx="2">
                  <a:schemeClr val="accent1"/>
                </a:lnRef>
                <a:fillRef idx="0">
                  <a:srgbClr val="FFFFFF"/>
                </a:fillRef>
                <a:effectRef idx="0">
                  <a:srgbClr val="FFFFFF"/>
                </a:effectRef>
                <a:fontRef idx="minor">
                  <a:schemeClr val="tx1"/>
                </a:fontRef>
              </p:style>
            </p:cxnSp>
            <p:sp>
              <p:nvSpPr>
                <p:cNvPr id="47" name="椭圆 46"/>
                <p:cNvSpPr/>
                <p:nvPr/>
              </p:nvSpPr>
              <p:spPr>
                <a:xfrm>
                  <a:off x="-4808640" y="1476559"/>
                  <a:ext cx="108000" cy="108000"/>
                </a:xfrm>
                <a:prstGeom prst="ellipse">
                  <a:avLst/>
                </a:prstGeom>
                <a:solidFill>
                  <a:srgbClr val="4A752D"/>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700" b="0" i="0" u="none" strike="noStrike" kern="1200" cap="none" spc="0" normalizeH="0" baseline="0" noProof="0">
                    <a:ln>
                      <a:noFill/>
                    </a:ln>
                    <a:solidFill>
                      <a:prstClr val="white"/>
                    </a:solidFill>
                    <a:effectLst/>
                    <a:uLnTx/>
                    <a:uFillTx/>
                    <a:latin typeface="+mn-ea"/>
                    <a:cs typeface="+mn-cs"/>
                  </a:endParaRPr>
                </a:p>
              </p:txBody>
            </p:sp>
            <p:sp>
              <p:nvSpPr>
                <p:cNvPr id="48" name="椭圆 47"/>
                <p:cNvSpPr/>
                <p:nvPr/>
              </p:nvSpPr>
              <p:spPr>
                <a:xfrm>
                  <a:off x="-3459265" y="1080954"/>
                  <a:ext cx="108000" cy="108000"/>
                </a:xfrm>
                <a:prstGeom prst="ellipse">
                  <a:avLst/>
                </a:prstGeom>
                <a:solidFill>
                  <a:srgbClr val="4A752D"/>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700" b="0" i="0" u="none" strike="noStrike" kern="1200" cap="none" spc="0" normalizeH="0" baseline="0" noProof="0">
                    <a:ln>
                      <a:noFill/>
                    </a:ln>
                    <a:solidFill>
                      <a:prstClr val="white"/>
                    </a:solidFill>
                    <a:effectLst/>
                    <a:uLnTx/>
                    <a:uFillTx/>
                    <a:latin typeface="+mn-ea"/>
                    <a:cs typeface="+mn-cs"/>
                  </a:endParaRPr>
                </a:p>
              </p:txBody>
            </p:sp>
            <p:sp>
              <p:nvSpPr>
                <p:cNvPr id="49" name="椭圆 48"/>
                <p:cNvSpPr/>
                <p:nvPr/>
              </p:nvSpPr>
              <p:spPr>
                <a:xfrm>
                  <a:off x="-760515" y="846004"/>
                  <a:ext cx="108000" cy="108000"/>
                </a:xfrm>
                <a:prstGeom prst="ellipse">
                  <a:avLst/>
                </a:prstGeom>
                <a:solidFill>
                  <a:srgbClr val="4A752D"/>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700" b="0" i="0" u="none" strike="noStrike" kern="1200" cap="none" spc="0" normalizeH="0" baseline="0" noProof="0">
                    <a:ln>
                      <a:noFill/>
                    </a:ln>
                    <a:solidFill>
                      <a:prstClr val="white"/>
                    </a:solidFill>
                    <a:effectLst/>
                    <a:uLnTx/>
                    <a:uFillTx/>
                    <a:latin typeface="+mn-ea"/>
                    <a:cs typeface="+mn-cs"/>
                  </a:endParaRPr>
                </a:p>
              </p:txBody>
            </p:sp>
            <p:cxnSp>
              <p:nvCxnSpPr>
                <p:cNvPr id="50" name="直接连接符 49"/>
                <p:cNvCxnSpPr>
                  <a:stCxn id="75" idx="6"/>
                  <a:endCxn id="47" idx="3"/>
                </p:cNvCxnSpPr>
                <p:nvPr/>
              </p:nvCxnSpPr>
              <p:spPr>
                <a:xfrm flipV="1">
                  <a:off x="-6175110" y="1568743"/>
                  <a:ext cx="1382286" cy="1418506"/>
                </a:xfrm>
                <a:prstGeom prst="line">
                  <a:avLst/>
                </a:prstGeom>
                <a:ln w="6350">
                  <a:solidFill>
                    <a:schemeClr val="tx1"/>
                  </a:solidFill>
                </a:ln>
              </p:spPr>
              <p:style>
                <a:lnRef idx="2">
                  <a:schemeClr val="accent1"/>
                </a:lnRef>
                <a:fillRef idx="0">
                  <a:srgbClr val="FFFFFF"/>
                </a:fillRef>
                <a:effectRef idx="0">
                  <a:srgbClr val="FFFFFF"/>
                </a:effectRef>
                <a:fontRef idx="minor">
                  <a:schemeClr val="tx1"/>
                </a:fontRef>
              </p:style>
            </p:cxnSp>
            <p:cxnSp>
              <p:nvCxnSpPr>
                <p:cNvPr id="51" name="直接连接符 50"/>
                <p:cNvCxnSpPr>
                  <a:stCxn id="47" idx="6"/>
                  <a:endCxn id="48" idx="2"/>
                </p:cNvCxnSpPr>
                <p:nvPr/>
              </p:nvCxnSpPr>
              <p:spPr>
                <a:xfrm flipV="1">
                  <a:off x="-4700640" y="1134954"/>
                  <a:ext cx="1241375" cy="395605"/>
                </a:xfrm>
                <a:prstGeom prst="line">
                  <a:avLst/>
                </a:prstGeom>
                <a:ln w="6350">
                  <a:solidFill>
                    <a:schemeClr val="tx1"/>
                  </a:solidFill>
                </a:ln>
              </p:spPr>
              <p:style>
                <a:lnRef idx="2">
                  <a:schemeClr val="accent1"/>
                </a:lnRef>
                <a:fillRef idx="0">
                  <a:srgbClr val="FFFFFF"/>
                </a:fillRef>
                <a:effectRef idx="0">
                  <a:srgbClr val="FFFFFF"/>
                </a:effectRef>
                <a:fontRef idx="minor">
                  <a:schemeClr val="tx1"/>
                </a:fontRef>
              </p:style>
            </p:cxnSp>
            <p:cxnSp>
              <p:nvCxnSpPr>
                <p:cNvPr id="52" name="直接连接符 51"/>
                <p:cNvCxnSpPr>
                  <a:stCxn id="99" idx="2"/>
                  <a:endCxn id="49" idx="2"/>
                </p:cNvCxnSpPr>
                <p:nvPr/>
              </p:nvCxnSpPr>
              <p:spPr>
                <a:xfrm flipV="1">
                  <a:off x="-3408242" y="900005"/>
                  <a:ext cx="2647727" cy="215330"/>
                </a:xfrm>
                <a:prstGeom prst="line">
                  <a:avLst/>
                </a:prstGeom>
                <a:ln w="6350">
                  <a:solidFill>
                    <a:schemeClr val="tx1"/>
                  </a:solidFill>
                </a:ln>
              </p:spPr>
              <p:style>
                <a:lnRef idx="2">
                  <a:schemeClr val="accent1"/>
                </a:lnRef>
                <a:fillRef idx="0">
                  <a:srgbClr val="FFFFFF"/>
                </a:fillRef>
                <a:effectRef idx="0">
                  <a:srgbClr val="FFFFFF"/>
                </a:effectRef>
                <a:fontRef idx="minor">
                  <a:schemeClr val="tx1"/>
                </a:fontRef>
              </p:style>
            </p:cxnSp>
            <p:cxnSp>
              <p:nvCxnSpPr>
                <p:cNvPr id="53" name="直接连接符 52"/>
                <p:cNvCxnSpPr/>
                <p:nvPr/>
              </p:nvCxnSpPr>
              <p:spPr>
                <a:xfrm flipV="1">
                  <a:off x="-6573940" y="2208714"/>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54" name="直接连接符 53"/>
                <p:cNvCxnSpPr/>
                <p:nvPr/>
              </p:nvCxnSpPr>
              <p:spPr>
                <a:xfrm flipV="1">
                  <a:off x="-6573940" y="2987224"/>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55" name="直接连接符 54"/>
                <p:cNvCxnSpPr/>
                <p:nvPr/>
              </p:nvCxnSpPr>
              <p:spPr>
                <a:xfrm flipV="1">
                  <a:off x="-6573940" y="3765734"/>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56" name="直接连接符 55"/>
                <p:cNvCxnSpPr/>
                <p:nvPr/>
              </p:nvCxnSpPr>
              <p:spPr>
                <a:xfrm flipV="1">
                  <a:off x="-6573940" y="1430204"/>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57" name="直接连接符 56"/>
                <p:cNvCxnSpPr/>
                <p:nvPr/>
              </p:nvCxnSpPr>
              <p:spPr>
                <a:xfrm flipV="1">
                  <a:off x="-6573940" y="651694"/>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58" name="直接连接符 57"/>
                <p:cNvCxnSpPr/>
                <p:nvPr/>
              </p:nvCxnSpPr>
              <p:spPr>
                <a:xfrm flipV="1">
                  <a:off x="-6573940" y="-126816"/>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59" name="直接连接符 58"/>
                <p:cNvCxnSpPr/>
                <p:nvPr/>
              </p:nvCxnSpPr>
              <p:spPr>
                <a:xfrm flipV="1">
                  <a:off x="-6233580" y="3762877"/>
                  <a:ext cx="0" cy="7200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60" name="直接连接符 59"/>
                <p:cNvCxnSpPr/>
                <p:nvPr/>
              </p:nvCxnSpPr>
              <p:spPr>
                <a:xfrm flipV="1">
                  <a:off x="-4878490" y="3762877"/>
                  <a:ext cx="0" cy="7200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61" name="直接连接符 60"/>
                <p:cNvCxnSpPr/>
                <p:nvPr/>
              </p:nvCxnSpPr>
              <p:spPr>
                <a:xfrm flipV="1">
                  <a:off x="-3523400" y="3762877"/>
                  <a:ext cx="0" cy="7200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62" name="直接连接符 61"/>
                <p:cNvCxnSpPr/>
                <p:nvPr/>
              </p:nvCxnSpPr>
              <p:spPr>
                <a:xfrm flipV="1">
                  <a:off x="-829095" y="3762877"/>
                  <a:ext cx="0" cy="7200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grpSp>
              <p:nvGrpSpPr>
                <p:cNvPr id="63" name="组合 62"/>
                <p:cNvGrpSpPr/>
                <p:nvPr/>
              </p:nvGrpSpPr>
              <p:grpSpPr>
                <a:xfrm>
                  <a:off x="-5035653" y="2314694"/>
                  <a:ext cx="72000" cy="972000"/>
                  <a:chOff x="-2125028" y="4021073"/>
                  <a:chExt cx="72000" cy="563880"/>
                </a:xfrm>
              </p:grpSpPr>
              <p:cxnSp>
                <p:nvCxnSpPr>
                  <p:cNvPr id="92" name="直接连接符 91"/>
                  <p:cNvCxnSpPr/>
                  <p:nvPr/>
                </p:nvCxnSpPr>
                <p:spPr>
                  <a:xfrm flipV="1">
                    <a:off x="-2125028" y="4021073"/>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93" name="直接连接符 92"/>
                  <p:cNvCxnSpPr/>
                  <p:nvPr/>
                </p:nvCxnSpPr>
                <p:spPr>
                  <a:xfrm flipV="1">
                    <a:off x="-2125028" y="4584953"/>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94" name="直接连接符 93"/>
                  <p:cNvCxnSpPr/>
                  <p:nvPr/>
                </p:nvCxnSpPr>
                <p:spPr>
                  <a:xfrm>
                    <a:off x="-2089028" y="4021073"/>
                    <a:ext cx="0" cy="5638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4" name="组合 63"/>
                <p:cNvGrpSpPr/>
                <p:nvPr/>
              </p:nvGrpSpPr>
              <p:grpSpPr>
                <a:xfrm>
                  <a:off x="-3690026" y="2515416"/>
                  <a:ext cx="72000" cy="756000"/>
                  <a:chOff x="-2484878" y="6419850"/>
                  <a:chExt cx="72000" cy="563880"/>
                </a:xfrm>
              </p:grpSpPr>
              <p:cxnSp>
                <p:nvCxnSpPr>
                  <p:cNvPr id="89" name="直接连接符 88"/>
                  <p:cNvCxnSpPr/>
                  <p:nvPr/>
                </p:nvCxnSpPr>
                <p:spPr>
                  <a:xfrm flipV="1">
                    <a:off x="-2484878" y="641985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90" name="直接连接符 89"/>
                  <p:cNvCxnSpPr/>
                  <p:nvPr/>
                </p:nvCxnSpPr>
                <p:spPr>
                  <a:xfrm flipV="1">
                    <a:off x="-2484878" y="698373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91" name="直接连接符 90"/>
                  <p:cNvCxnSpPr/>
                  <p:nvPr/>
                </p:nvCxnSpPr>
                <p:spPr>
                  <a:xfrm>
                    <a:off x="-2448878" y="6419850"/>
                    <a:ext cx="0" cy="5638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5" name="组合 64"/>
                <p:cNvGrpSpPr/>
                <p:nvPr/>
              </p:nvGrpSpPr>
              <p:grpSpPr>
                <a:xfrm>
                  <a:off x="-986550" y="2793232"/>
                  <a:ext cx="72000" cy="936000"/>
                  <a:chOff x="-2332478" y="6572250"/>
                  <a:chExt cx="72000" cy="563880"/>
                </a:xfrm>
              </p:grpSpPr>
              <p:cxnSp>
                <p:nvCxnSpPr>
                  <p:cNvPr id="86" name="直接连接符 85"/>
                  <p:cNvCxnSpPr/>
                  <p:nvPr/>
                </p:nvCxnSpPr>
                <p:spPr>
                  <a:xfrm flipV="1">
                    <a:off x="-2332478" y="657225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87" name="直接连接符 86"/>
                  <p:cNvCxnSpPr/>
                  <p:nvPr/>
                </p:nvCxnSpPr>
                <p:spPr>
                  <a:xfrm flipV="1">
                    <a:off x="-2332478" y="713613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88" name="直接连接符 87"/>
                  <p:cNvCxnSpPr/>
                  <p:nvPr/>
                </p:nvCxnSpPr>
                <p:spPr>
                  <a:xfrm>
                    <a:off x="-2296478" y="6572250"/>
                    <a:ext cx="0" cy="5638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6" name="组合 65"/>
                <p:cNvGrpSpPr/>
                <p:nvPr/>
              </p:nvGrpSpPr>
              <p:grpSpPr>
                <a:xfrm>
                  <a:off x="-3447782" y="612984"/>
                  <a:ext cx="72000" cy="1044000"/>
                  <a:chOff x="-2180078" y="6724650"/>
                  <a:chExt cx="72000" cy="563880"/>
                </a:xfrm>
              </p:grpSpPr>
              <p:cxnSp>
                <p:nvCxnSpPr>
                  <p:cNvPr id="83" name="直接连接符 82"/>
                  <p:cNvCxnSpPr/>
                  <p:nvPr/>
                </p:nvCxnSpPr>
                <p:spPr>
                  <a:xfrm flipV="1">
                    <a:off x="-2180078" y="672465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84" name="直接连接符 83"/>
                  <p:cNvCxnSpPr/>
                  <p:nvPr/>
                </p:nvCxnSpPr>
                <p:spPr>
                  <a:xfrm flipV="1">
                    <a:off x="-2180078" y="728853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85" name="直接连接符 84"/>
                  <p:cNvCxnSpPr/>
                  <p:nvPr/>
                </p:nvCxnSpPr>
                <p:spPr>
                  <a:xfrm>
                    <a:off x="-2144078" y="6724650"/>
                    <a:ext cx="0" cy="5638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7" name="组合 66"/>
                <p:cNvGrpSpPr/>
                <p:nvPr/>
              </p:nvGrpSpPr>
              <p:grpSpPr>
                <a:xfrm>
                  <a:off x="-4795355" y="1027004"/>
                  <a:ext cx="72000" cy="1008000"/>
                  <a:chOff x="-2027678" y="6877050"/>
                  <a:chExt cx="72000" cy="563880"/>
                </a:xfrm>
              </p:grpSpPr>
              <p:cxnSp>
                <p:nvCxnSpPr>
                  <p:cNvPr id="79" name="直接连接符 78"/>
                  <p:cNvCxnSpPr/>
                  <p:nvPr/>
                </p:nvCxnSpPr>
                <p:spPr>
                  <a:xfrm flipV="1">
                    <a:off x="-2027678" y="687705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80" name="直接连接符 79"/>
                  <p:cNvCxnSpPr/>
                  <p:nvPr/>
                </p:nvCxnSpPr>
                <p:spPr>
                  <a:xfrm flipV="1">
                    <a:off x="-2027678" y="744093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81" name="直接连接符 80"/>
                  <p:cNvCxnSpPr/>
                  <p:nvPr/>
                </p:nvCxnSpPr>
                <p:spPr>
                  <a:xfrm>
                    <a:off x="-1991678" y="6877050"/>
                    <a:ext cx="0" cy="5638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8" name="组合 67"/>
                <p:cNvGrpSpPr/>
                <p:nvPr/>
              </p:nvGrpSpPr>
              <p:grpSpPr>
                <a:xfrm>
                  <a:off x="-748793" y="397241"/>
                  <a:ext cx="72000" cy="1008000"/>
                  <a:chOff x="-1875278" y="7029450"/>
                  <a:chExt cx="72000" cy="563880"/>
                </a:xfrm>
              </p:grpSpPr>
              <p:cxnSp>
                <p:nvCxnSpPr>
                  <p:cNvPr id="76" name="直接连接符 75"/>
                  <p:cNvCxnSpPr/>
                  <p:nvPr/>
                </p:nvCxnSpPr>
                <p:spPr>
                  <a:xfrm flipV="1">
                    <a:off x="-1875278" y="702945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77" name="直接连接符 76"/>
                  <p:cNvCxnSpPr/>
                  <p:nvPr/>
                </p:nvCxnSpPr>
                <p:spPr>
                  <a:xfrm flipV="1">
                    <a:off x="-1875278" y="7593330"/>
                    <a:ext cx="7200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78" name="直接连接符 77"/>
                  <p:cNvCxnSpPr/>
                  <p:nvPr/>
                </p:nvCxnSpPr>
                <p:spPr>
                  <a:xfrm>
                    <a:off x="-1839278" y="7029450"/>
                    <a:ext cx="0" cy="5638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9" name="文本框 68"/>
                <p:cNvSpPr txBox="1"/>
                <p:nvPr/>
              </p:nvSpPr>
              <p:spPr>
                <a:xfrm>
                  <a:off x="-6488099" y="3885937"/>
                  <a:ext cx="523393" cy="291685"/>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700" b="0" i="0" u="none" strike="noStrike" kern="1200" cap="none" spc="0" normalizeH="0" baseline="0" noProof="0" dirty="0">
                      <a:ln>
                        <a:noFill/>
                      </a:ln>
                      <a:solidFill>
                        <a:prstClr val="black"/>
                      </a:solidFill>
                      <a:effectLst/>
                      <a:uLnTx/>
                      <a:uFillTx/>
                      <a:latin typeface="+mn-ea"/>
                      <a:cs typeface="+mn-cs"/>
                    </a:rPr>
                    <a:t>基线</a:t>
                  </a:r>
                </a:p>
              </p:txBody>
            </p:sp>
            <p:sp>
              <p:nvSpPr>
                <p:cNvPr id="70" name="文本框 69"/>
                <p:cNvSpPr txBox="1"/>
                <p:nvPr/>
              </p:nvSpPr>
              <p:spPr>
                <a:xfrm>
                  <a:off x="-5212501" y="3885940"/>
                  <a:ext cx="671193" cy="291685"/>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700" b="0" i="0" u="none" strike="noStrike" kern="1200" cap="none" spc="0" normalizeH="0" baseline="0" noProof="0" dirty="0">
                      <a:ln>
                        <a:noFill/>
                      </a:ln>
                      <a:solidFill>
                        <a:prstClr val="black"/>
                      </a:solidFill>
                      <a:effectLst/>
                      <a:uLnTx/>
                      <a:uFillTx/>
                      <a:latin typeface="+mn-ea"/>
                      <a:cs typeface="+mn-cs"/>
                    </a:rPr>
                    <a:t>第</a:t>
                  </a:r>
                  <a:r>
                    <a:rPr kumimoji="0" lang="en-US" altLang="zh-CN" sz="700" b="0" i="0" u="none" strike="noStrike" kern="1200" cap="none" spc="0" normalizeH="0" baseline="0" noProof="0" dirty="0">
                      <a:ln>
                        <a:noFill/>
                      </a:ln>
                      <a:solidFill>
                        <a:prstClr val="black"/>
                      </a:solidFill>
                      <a:effectLst/>
                      <a:uLnTx/>
                      <a:uFillTx/>
                      <a:latin typeface="+mn-ea"/>
                      <a:cs typeface="+mn-cs"/>
                    </a:rPr>
                    <a:t>6</a:t>
                  </a:r>
                  <a:r>
                    <a:rPr kumimoji="0" lang="zh-CN" altLang="en-US" sz="700" b="0" i="0" u="none" strike="noStrike" kern="1200" cap="none" spc="0" normalizeH="0" baseline="0" noProof="0" dirty="0">
                      <a:ln>
                        <a:noFill/>
                      </a:ln>
                      <a:solidFill>
                        <a:prstClr val="black"/>
                      </a:solidFill>
                      <a:effectLst/>
                      <a:uLnTx/>
                      <a:uFillTx/>
                      <a:latin typeface="+mn-ea"/>
                      <a:cs typeface="+mn-cs"/>
                    </a:rPr>
                    <a:t>周</a:t>
                  </a:r>
                </a:p>
              </p:txBody>
            </p:sp>
            <p:sp>
              <p:nvSpPr>
                <p:cNvPr id="71" name="文本框 70"/>
                <p:cNvSpPr txBox="1"/>
                <p:nvPr/>
              </p:nvSpPr>
              <p:spPr>
                <a:xfrm>
                  <a:off x="-3950164" y="3885937"/>
                  <a:ext cx="843518" cy="291685"/>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700" b="0" i="0" u="none" strike="noStrike" kern="1200" cap="none" spc="0" normalizeH="0" baseline="0" noProof="0" dirty="0">
                      <a:ln>
                        <a:noFill/>
                      </a:ln>
                      <a:solidFill>
                        <a:prstClr val="black"/>
                      </a:solidFill>
                      <a:effectLst/>
                      <a:uLnTx/>
                      <a:uFillTx/>
                      <a:latin typeface="+mn-ea"/>
                      <a:cs typeface="+mn-cs"/>
                    </a:rPr>
                    <a:t>第</a:t>
                  </a:r>
                  <a:r>
                    <a:rPr kumimoji="0" lang="en-US" altLang="zh-CN" sz="700" b="0" i="0" u="none" strike="noStrike" kern="1200" cap="none" spc="0" normalizeH="0" baseline="0" noProof="0" dirty="0">
                      <a:ln>
                        <a:noFill/>
                      </a:ln>
                      <a:solidFill>
                        <a:prstClr val="black"/>
                      </a:solidFill>
                      <a:effectLst/>
                      <a:uLnTx/>
                      <a:uFillTx/>
                      <a:latin typeface="+mn-ea"/>
                      <a:cs typeface="+mn-cs"/>
                    </a:rPr>
                    <a:t>12</a:t>
                  </a:r>
                  <a:r>
                    <a:rPr kumimoji="0" lang="zh-CN" altLang="en-US" sz="700" b="0" i="0" u="none" strike="noStrike" kern="1200" cap="none" spc="0" normalizeH="0" baseline="0" noProof="0" dirty="0">
                      <a:ln>
                        <a:noFill/>
                      </a:ln>
                      <a:solidFill>
                        <a:prstClr val="black"/>
                      </a:solidFill>
                      <a:effectLst/>
                      <a:uLnTx/>
                      <a:uFillTx/>
                      <a:latin typeface="+mn-ea"/>
                      <a:cs typeface="+mn-cs"/>
                    </a:rPr>
                    <a:t>周</a:t>
                  </a:r>
                </a:p>
              </p:txBody>
            </p:sp>
            <p:sp>
              <p:nvSpPr>
                <p:cNvPr id="73" name="文本框 72"/>
                <p:cNvSpPr txBox="1"/>
                <p:nvPr/>
              </p:nvSpPr>
              <p:spPr>
                <a:xfrm>
                  <a:off x="-1401097" y="3838502"/>
                  <a:ext cx="881271" cy="375022"/>
                </a:xfrm>
                <a:prstGeom prst="rect">
                  <a:avLst/>
                </a:prstGeom>
                <a:noFill/>
              </p:spPr>
              <p:txBody>
                <a:bodyPr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900" b="1" i="0" u="none" strike="noStrike" kern="1200" cap="none" spc="0" normalizeH="0" baseline="0" noProof="0" dirty="0">
                      <a:ln>
                        <a:noFill/>
                      </a:ln>
                      <a:solidFill>
                        <a:srgbClr val="C00000"/>
                      </a:solidFill>
                      <a:effectLst/>
                      <a:uLnTx/>
                      <a:uFillTx/>
                      <a:latin typeface="+mn-ea"/>
                      <a:cs typeface="+mn-cs"/>
                    </a:rPr>
                    <a:t>第</a:t>
                  </a:r>
                  <a:r>
                    <a:rPr kumimoji="0" lang="en-US" altLang="zh-CN" sz="900" b="1" i="0" u="none" strike="noStrike" kern="1200" cap="none" spc="0" normalizeH="0" baseline="0" noProof="0" dirty="0">
                      <a:ln>
                        <a:noFill/>
                      </a:ln>
                      <a:solidFill>
                        <a:srgbClr val="C00000"/>
                      </a:solidFill>
                      <a:effectLst/>
                      <a:uLnTx/>
                      <a:uFillTx/>
                      <a:latin typeface="+mn-ea"/>
                      <a:cs typeface="+mn-cs"/>
                    </a:rPr>
                    <a:t>24</a:t>
                  </a:r>
                  <a:r>
                    <a:rPr kumimoji="0" lang="zh-CN" altLang="en-US" sz="900" b="1" i="0" u="none" strike="noStrike" kern="1200" cap="none" spc="0" normalizeH="0" baseline="0" noProof="0" dirty="0">
                      <a:ln>
                        <a:noFill/>
                      </a:ln>
                      <a:solidFill>
                        <a:srgbClr val="C00000"/>
                      </a:solidFill>
                      <a:effectLst/>
                      <a:uLnTx/>
                      <a:uFillTx/>
                      <a:latin typeface="+mn-ea"/>
                      <a:cs typeface="+mn-cs"/>
                    </a:rPr>
                    <a:t>周</a:t>
                  </a:r>
                </a:p>
              </p:txBody>
            </p:sp>
            <p:sp>
              <p:nvSpPr>
                <p:cNvPr id="74" name="椭圆 73"/>
                <p:cNvSpPr/>
                <p:nvPr/>
              </p:nvSpPr>
              <p:spPr>
                <a:xfrm>
                  <a:off x="-6156110" y="2933249"/>
                  <a:ext cx="108000" cy="108000"/>
                </a:xfrm>
                <a:prstGeom prst="ellipse">
                  <a:avLst/>
                </a:prstGeom>
                <a:solidFill>
                  <a:schemeClr val="tx1">
                    <a:lumMod val="50000"/>
                    <a:lumOff val="5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700" b="0" i="0" u="none" strike="noStrike" kern="1200" cap="none" spc="0" normalizeH="0" baseline="0" noProof="0">
                    <a:ln>
                      <a:noFill/>
                    </a:ln>
                    <a:solidFill>
                      <a:prstClr val="white"/>
                    </a:solidFill>
                    <a:effectLst/>
                    <a:uLnTx/>
                    <a:uFillTx/>
                    <a:latin typeface="+mn-ea"/>
                    <a:cs typeface="+mn-cs"/>
                  </a:endParaRPr>
                </a:p>
              </p:txBody>
            </p:sp>
            <p:sp>
              <p:nvSpPr>
                <p:cNvPr id="75" name="椭圆 74"/>
                <p:cNvSpPr/>
                <p:nvPr/>
              </p:nvSpPr>
              <p:spPr>
                <a:xfrm>
                  <a:off x="-6283110" y="2933249"/>
                  <a:ext cx="108000" cy="108000"/>
                </a:xfrm>
                <a:prstGeom prst="ellipse">
                  <a:avLst/>
                </a:prstGeom>
                <a:solidFill>
                  <a:srgbClr val="4A752D"/>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700" b="0" i="0" u="none" strike="noStrike" kern="1200" cap="none" spc="0" normalizeH="0" baseline="0" noProof="0">
                    <a:ln>
                      <a:noFill/>
                    </a:ln>
                    <a:solidFill>
                      <a:prstClr val="white"/>
                    </a:solidFill>
                    <a:effectLst/>
                    <a:uLnTx/>
                    <a:uFillTx/>
                    <a:latin typeface="+mn-ea"/>
                    <a:cs typeface="+mn-cs"/>
                  </a:endParaRPr>
                </a:p>
              </p:txBody>
            </p:sp>
          </p:grpSp>
          <p:sp>
            <p:nvSpPr>
              <p:cNvPr id="30" name="文本框 29"/>
              <p:cNvSpPr txBox="1"/>
              <p:nvPr/>
            </p:nvSpPr>
            <p:spPr>
              <a:xfrm>
                <a:off x="1494661" y="4100323"/>
                <a:ext cx="2776170" cy="180330"/>
              </a:xfrm>
              <a:prstGeom prst="rect">
                <a:avLst/>
              </a:prstGeom>
              <a:noFill/>
            </p:spPr>
            <p:txBody>
              <a:bodyPr wrap="square">
                <a:spAutoFit/>
              </a:bodyPr>
              <a:lstStyle>
                <a:defPPr>
                  <a:defRPr lang="en-US"/>
                </a:defPPr>
                <a:lvl1pPr algn="ctr">
                  <a:defRPr sz="1000" b="1"/>
                </a:lvl1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000" i="0" u="none" strike="noStrike" kern="1200" cap="none" spc="0" normalizeH="0" baseline="0" noProof="0" dirty="0">
                    <a:ln>
                      <a:noFill/>
                    </a:ln>
                    <a:solidFill>
                      <a:prstClr val="black"/>
                    </a:solidFill>
                    <a:effectLst/>
                    <a:uLnTx/>
                    <a:uFillTx/>
                    <a:latin typeface="+mn-ea"/>
                    <a:cs typeface="+mn-cs"/>
                  </a:rPr>
                  <a:t>从仰卧位起立速度增加</a:t>
                </a:r>
                <a:r>
                  <a:rPr kumimoji="0" lang="en-US" altLang="zh-CN" sz="1000" i="0" u="none" strike="noStrike" kern="1200" cap="none" spc="0" normalizeH="0" baseline="0" noProof="0" dirty="0">
                    <a:ln>
                      <a:noFill/>
                    </a:ln>
                    <a:solidFill>
                      <a:prstClr val="black"/>
                    </a:solidFill>
                    <a:effectLst/>
                    <a:uLnTx/>
                    <a:uFillTx/>
                    <a:latin typeface="+mn-ea"/>
                    <a:cs typeface="+mn-cs"/>
                  </a:rPr>
                  <a:t>0.06</a:t>
                </a:r>
                <a:r>
                  <a:rPr kumimoji="0" lang="zh-CN" altLang="en-US" sz="1000" i="0" u="none" strike="noStrike" kern="1200" cap="none" spc="0" normalizeH="0" baseline="0" noProof="0" dirty="0">
                    <a:ln>
                      <a:noFill/>
                    </a:ln>
                    <a:solidFill>
                      <a:prstClr val="black"/>
                    </a:solidFill>
                    <a:effectLst/>
                    <a:uLnTx/>
                    <a:uFillTx/>
                    <a:latin typeface="+mn-ea"/>
                    <a:cs typeface="+mn-cs"/>
                  </a:rPr>
                  <a:t>次</a:t>
                </a:r>
                <a:r>
                  <a:rPr kumimoji="0" lang="en-US" altLang="zh-CN" sz="1000" i="0" u="none" strike="noStrike" kern="1200" cap="none" spc="0" normalizeH="0" baseline="0" noProof="0" dirty="0">
                    <a:ln>
                      <a:noFill/>
                    </a:ln>
                    <a:solidFill>
                      <a:prstClr val="black"/>
                    </a:solidFill>
                    <a:effectLst/>
                    <a:uLnTx/>
                    <a:uFillTx/>
                    <a:latin typeface="+mn-ea"/>
                    <a:cs typeface="+mn-cs"/>
                  </a:rPr>
                  <a:t>/</a:t>
                </a:r>
                <a:r>
                  <a:rPr kumimoji="0" lang="zh-CN" altLang="en-US" sz="1000" i="0" u="none" strike="noStrike" kern="1200" cap="none" spc="0" normalizeH="0" baseline="0" noProof="0" dirty="0">
                    <a:ln>
                      <a:noFill/>
                    </a:ln>
                    <a:solidFill>
                      <a:prstClr val="black"/>
                    </a:solidFill>
                    <a:effectLst/>
                    <a:uLnTx/>
                    <a:uFillTx/>
                    <a:latin typeface="+mn-ea"/>
                    <a:cs typeface="+mn-cs"/>
                  </a:rPr>
                  <a:t>秒</a:t>
                </a:r>
              </a:p>
            </p:txBody>
          </p:sp>
        </p:grpSp>
        <p:grpSp>
          <p:nvGrpSpPr>
            <p:cNvPr id="95" name="组合 94"/>
            <p:cNvGrpSpPr/>
            <p:nvPr/>
          </p:nvGrpSpPr>
          <p:grpSpPr>
            <a:xfrm>
              <a:off x="1681365" y="4623794"/>
              <a:ext cx="3111781" cy="938789"/>
              <a:chOff x="1753829" y="4625741"/>
              <a:chExt cx="3111781" cy="938789"/>
            </a:xfrm>
          </p:grpSpPr>
          <p:grpSp>
            <p:nvGrpSpPr>
              <p:cNvPr id="96" name="Group 27"/>
              <p:cNvGrpSpPr/>
              <p:nvPr/>
            </p:nvGrpSpPr>
            <p:grpSpPr>
              <a:xfrm>
                <a:off x="4144987" y="4693535"/>
                <a:ext cx="720623" cy="513397"/>
                <a:chOff x="9225147" y="3410171"/>
                <a:chExt cx="720623" cy="513397"/>
              </a:xfrm>
            </p:grpSpPr>
            <p:grpSp>
              <p:nvGrpSpPr>
                <p:cNvPr id="135" name="Group 25"/>
                <p:cNvGrpSpPr/>
                <p:nvPr/>
              </p:nvGrpSpPr>
              <p:grpSpPr>
                <a:xfrm>
                  <a:off x="9233952" y="3754509"/>
                  <a:ext cx="633140" cy="169059"/>
                  <a:chOff x="8780800" y="3754509"/>
                  <a:chExt cx="633140" cy="169059"/>
                </a:xfrm>
              </p:grpSpPr>
              <p:sp>
                <p:nvSpPr>
                  <p:cNvPr id="141" name="TextBox 38"/>
                  <p:cNvSpPr txBox="1"/>
                  <p:nvPr/>
                </p:nvSpPr>
                <p:spPr>
                  <a:xfrm>
                    <a:off x="8904741" y="3754509"/>
                    <a:ext cx="509199" cy="16905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900" b="1" i="0" u="none" strike="noStrike" kern="1200" cap="none" spc="0" normalizeH="0" baseline="0" noProof="0" dirty="0">
                        <a:ln>
                          <a:noFill/>
                        </a:ln>
                        <a:solidFill>
                          <a:prstClr val="black"/>
                        </a:solidFill>
                        <a:effectLst/>
                        <a:uLnTx/>
                        <a:uFillTx/>
                        <a:latin typeface="+mn-ea"/>
                        <a:cs typeface="+mn-cs"/>
                      </a:rPr>
                      <a:t>安慰剂</a:t>
                    </a:r>
                    <a:r>
                      <a:rPr kumimoji="0" lang="en-GB" sz="900" b="1" i="0" u="none" strike="noStrike" kern="1200" cap="none" spc="0" normalizeH="0" baseline="0" noProof="0" dirty="0">
                        <a:ln>
                          <a:noFill/>
                        </a:ln>
                        <a:solidFill>
                          <a:prstClr val="black"/>
                        </a:solidFill>
                        <a:effectLst/>
                        <a:uLnTx/>
                        <a:uFillTx/>
                        <a:latin typeface="+mn-ea"/>
                        <a:cs typeface="+mn-cs"/>
                      </a:rPr>
                      <a:t> </a:t>
                    </a:r>
                  </a:p>
                </p:txBody>
              </p:sp>
              <p:grpSp>
                <p:nvGrpSpPr>
                  <p:cNvPr id="142" name="Group 35"/>
                  <p:cNvGrpSpPr/>
                  <p:nvPr/>
                </p:nvGrpSpPr>
                <p:grpSpPr>
                  <a:xfrm>
                    <a:off x="8780800" y="3819387"/>
                    <a:ext cx="157655" cy="90054"/>
                    <a:chOff x="6576804" y="3600156"/>
                    <a:chExt cx="157655" cy="90054"/>
                  </a:xfrm>
                  <a:solidFill>
                    <a:srgbClr val="2F5763"/>
                  </a:solidFill>
                </p:grpSpPr>
                <p:cxnSp>
                  <p:nvCxnSpPr>
                    <p:cNvPr id="143" name="Straight Connector 37"/>
                    <p:cNvCxnSpPr/>
                    <p:nvPr/>
                  </p:nvCxnSpPr>
                  <p:spPr>
                    <a:xfrm>
                      <a:off x="6576804" y="3645183"/>
                      <a:ext cx="157655" cy="0"/>
                    </a:xfrm>
                    <a:prstGeom prst="line">
                      <a:avLst/>
                    </a:prstGeom>
                    <a:solidFill>
                      <a:schemeClr val="tx1">
                        <a:lumMod val="50000"/>
                        <a:lumOff val="50000"/>
                      </a:schemeClr>
                    </a:solid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Oval 36"/>
                    <p:cNvSpPr/>
                    <p:nvPr/>
                  </p:nvSpPr>
                  <p:spPr>
                    <a:xfrm>
                      <a:off x="6610604" y="3600156"/>
                      <a:ext cx="90054" cy="90054"/>
                    </a:xfrm>
                    <a:prstGeom prst="ellipse">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GB" sz="900" b="0" i="0" u="none" strike="noStrike" kern="1200" cap="none" spc="0" normalizeH="0" baseline="0" noProof="0">
                        <a:ln>
                          <a:noFill/>
                        </a:ln>
                        <a:solidFill>
                          <a:prstClr val="white"/>
                        </a:solidFill>
                        <a:effectLst/>
                        <a:uLnTx/>
                        <a:uFillTx/>
                        <a:latin typeface="+mn-ea"/>
                        <a:cs typeface="+mn-cs"/>
                      </a:endParaRPr>
                    </a:p>
                  </p:txBody>
                </p:sp>
              </p:grpSp>
            </p:grpSp>
            <p:grpSp>
              <p:nvGrpSpPr>
                <p:cNvPr id="136" name="Group 26"/>
                <p:cNvGrpSpPr/>
                <p:nvPr/>
              </p:nvGrpSpPr>
              <p:grpSpPr>
                <a:xfrm>
                  <a:off x="9225147" y="3410171"/>
                  <a:ext cx="720623" cy="168176"/>
                  <a:chOff x="9043077" y="3410171"/>
                  <a:chExt cx="720623" cy="168176"/>
                </a:xfrm>
              </p:grpSpPr>
              <p:grpSp>
                <p:nvGrpSpPr>
                  <p:cNvPr id="137" name="Group 32"/>
                  <p:cNvGrpSpPr/>
                  <p:nvPr/>
                </p:nvGrpSpPr>
                <p:grpSpPr>
                  <a:xfrm>
                    <a:off x="9043077" y="3475049"/>
                    <a:ext cx="157655" cy="90054"/>
                    <a:chOff x="8030954" y="3255818"/>
                    <a:chExt cx="157655" cy="90054"/>
                  </a:xfrm>
                  <a:solidFill>
                    <a:srgbClr val="00AEEF"/>
                  </a:solidFill>
                </p:grpSpPr>
                <p:cxnSp>
                  <p:nvCxnSpPr>
                    <p:cNvPr id="139" name="Straight Connector 34"/>
                    <p:cNvCxnSpPr/>
                    <p:nvPr/>
                  </p:nvCxnSpPr>
                  <p:spPr>
                    <a:xfrm>
                      <a:off x="8030954" y="3300845"/>
                      <a:ext cx="157655"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0" name="Oval 33"/>
                    <p:cNvSpPr/>
                    <p:nvPr/>
                  </p:nvSpPr>
                  <p:spPr>
                    <a:xfrm>
                      <a:off x="8064754" y="3255818"/>
                      <a:ext cx="90054" cy="90054"/>
                    </a:xfrm>
                    <a:prstGeom prst="ellipse">
                      <a:avLst/>
                    </a:prstGeom>
                    <a:solidFill>
                      <a:srgbClr val="4A752D"/>
                    </a:solidFill>
                    <a:ln>
                      <a:solidFill>
                        <a:srgbClr val="4A752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GB" sz="900" b="0" i="0" u="none" strike="noStrike" kern="1200" cap="none" spc="0" normalizeH="0" baseline="0" noProof="0">
                        <a:ln>
                          <a:noFill/>
                        </a:ln>
                        <a:solidFill>
                          <a:prstClr val="white"/>
                        </a:solidFill>
                        <a:effectLst/>
                        <a:uLnTx/>
                        <a:uFillTx/>
                        <a:latin typeface="+mn-ea"/>
                        <a:cs typeface="+mn-cs"/>
                      </a:endParaRPr>
                    </a:p>
                  </p:txBody>
                </p:sp>
              </p:grpSp>
              <p:sp>
                <p:nvSpPr>
                  <p:cNvPr id="138" name="TextBox 40"/>
                  <p:cNvSpPr txBox="1"/>
                  <p:nvPr/>
                </p:nvSpPr>
                <p:spPr>
                  <a:xfrm>
                    <a:off x="9169440" y="3410171"/>
                    <a:ext cx="594260" cy="16817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900" b="1" i="0" u="none" strike="noStrike" kern="1200" cap="none" spc="0" normalizeH="0" baseline="0" noProof="0" dirty="0">
                        <a:ln>
                          <a:noFill/>
                        </a:ln>
                        <a:solidFill>
                          <a:prstClr val="black"/>
                        </a:solidFill>
                        <a:effectLst/>
                        <a:uLnTx/>
                        <a:uFillTx/>
                        <a:latin typeface="+mn-ea"/>
                        <a:cs typeface="+mn-cs"/>
                      </a:rPr>
                      <a:t>伐莫洛龙</a:t>
                    </a:r>
                    <a:endParaRPr kumimoji="0" lang="en-GB" sz="900" b="1" i="0" u="none" strike="noStrike" kern="1200" cap="none" spc="0" normalizeH="0" baseline="0" noProof="0" dirty="0">
                      <a:ln>
                        <a:noFill/>
                      </a:ln>
                      <a:solidFill>
                        <a:prstClr val="black"/>
                      </a:solidFill>
                      <a:effectLst/>
                      <a:uLnTx/>
                      <a:uFillTx/>
                      <a:latin typeface="+mn-ea"/>
                      <a:cs typeface="+mn-cs"/>
                    </a:endParaRPr>
                  </a:p>
                </p:txBody>
              </p:sp>
            </p:grpSp>
          </p:grpSp>
          <p:sp>
            <p:nvSpPr>
              <p:cNvPr id="97" name="椭圆 96"/>
              <p:cNvSpPr/>
              <p:nvPr/>
            </p:nvSpPr>
            <p:spPr>
              <a:xfrm>
                <a:off x="4161732" y="4739312"/>
                <a:ext cx="121630" cy="122400"/>
              </a:xfrm>
              <a:prstGeom prst="ellipse">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98" name="椭圆 97"/>
              <p:cNvSpPr/>
              <p:nvPr/>
            </p:nvSpPr>
            <p:spPr>
              <a:xfrm>
                <a:off x="4170198" y="5087047"/>
                <a:ext cx="121630" cy="122400"/>
              </a:xfrm>
              <a:prstGeom prst="ellipse">
                <a:avLst/>
              </a:prstGeom>
              <a:solidFill>
                <a:srgbClr val="7D7D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99" name="任意多边形: 形状 98"/>
              <p:cNvSpPr/>
              <p:nvPr/>
            </p:nvSpPr>
            <p:spPr>
              <a:xfrm>
                <a:off x="1809666" y="4777317"/>
                <a:ext cx="2097702" cy="566977"/>
              </a:xfrm>
              <a:custGeom>
                <a:avLst/>
                <a:gdLst>
                  <a:gd name="connsiteX0" fmla="*/ 0 w 2097617"/>
                  <a:gd name="connsiteY0" fmla="*/ 573616 h 573616"/>
                  <a:gd name="connsiteX1" fmla="*/ 543983 w 2097617"/>
                  <a:gd name="connsiteY1" fmla="*/ 177800 h 573616"/>
                  <a:gd name="connsiteX2" fmla="*/ 1058333 w 2097617"/>
                  <a:gd name="connsiteY2" fmla="*/ 61383 h 573616"/>
                  <a:gd name="connsiteX3" fmla="*/ 2097617 w 2097617"/>
                  <a:gd name="connsiteY3" fmla="*/ 0 h 573616"/>
                </a:gdLst>
                <a:ahLst/>
                <a:cxnLst>
                  <a:cxn ang="0">
                    <a:pos x="connsiteX0" y="connsiteY0"/>
                  </a:cxn>
                  <a:cxn ang="0">
                    <a:pos x="connsiteX1" y="connsiteY1"/>
                  </a:cxn>
                  <a:cxn ang="0">
                    <a:pos x="connsiteX2" y="connsiteY2"/>
                  </a:cxn>
                  <a:cxn ang="0">
                    <a:pos x="connsiteX3" y="connsiteY3"/>
                  </a:cxn>
                </a:cxnLst>
                <a:rect l="l" t="t" r="r" b="b"/>
                <a:pathLst>
                  <a:path w="2097617" h="573616">
                    <a:moveTo>
                      <a:pt x="0" y="573616"/>
                    </a:moveTo>
                    <a:lnTo>
                      <a:pt x="543983" y="177800"/>
                    </a:lnTo>
                    <a:lnTo>
                      <a:pt x="1058333" y="61383"/>
                    </a:lnTo>
                    <a:lnTo>
                      <a:pt x="2097617" y="0"/>
                    </a:lnTo>
                  </a:path>
                </a:pathLst>
              </a:custGeom>
              <a:noFill/>
              <a:ln w="12700">
                <a:solidFill>
                  <a:srgbClr val="FFA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00" name="椭圆 99"/>
              <p:cNvSpPr/>
              <p:nvPr/>
            </p:nvSpPr>
            <p:spPr>
              <a:xfrm>
                <a:off x="1753829" y="5311274"/>
                <a:ext cx="72000" cy="72000"/>
              </a:xfrm>
              <a:prstGeom prst="ellipse">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01" name="椭圆 100"/>
              <p:cNvSpPr/>
              <p:nvPr/>
            </p:nvSpPr>
            <p:spPr>
              <a:xfrm>
                <a:off x="2317412" y="4918809"/>
                <a:ext cx="72000" cy="72000"/>
              </a:xfrm>
              <a:prstGeom prst="ellipse">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02" name="椭圆 101"/>
              <p:cNvSpPr/>
              <p:nvPr/>
            </p:nvSpPr>
            <p:spPr>
              <a:xfrm>
                <a:off x="2832376" y="4808900"/>
                <a:ext cx="72000" cy="72000"/>
              </a:xfrm>
              <a:prstGeom prst="ellipse">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03" name="椭圆 102"/>
              <p:cNvSpPr/>
              <p:nvPr/>
            </p:nvSpPr>
            <p:spPr>
              <a:xfrm>
                <a:off x="3862618" y="4746332"/>
                <a:ext cx="72000" cy="72000"/>
              </a:xfrm>
              <a:prstGeom prst="ellipse">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04" name="任意多边形: 形状 103"/>
              <p:cNvSpPr/>
              <p:nvPr/>
            </p:nvSpPr>
            <p:spPr>
              <a:xfrm>
                <a:off x="1852083" y="5295900"/>
                <a:ext cx="1951567" cy="116416"/>
              </a:xfrm>
              <a:custGeom>
                <a:avLst/>
                <a:gdLst>
                  <a:gd name="connsiteX0" fmla="*/ 0 w 1951567"/>
                  <a:gd name="connsiteY0" fmla="*/ 50800 h 116416"/>
                  <a:gd name="connsiteX1" fmla="*/ 412750 w 1951567"/>
                  <a:gd name="connsiteY1" fmla="*/ 0 h 116416"/>
                  <a:gd name="connsiteX2" fmla="*/ 922867 w 1951567"/>
                  <a:gd name="connsiteY2" fmla="*/ 23283 h 116416"/>
                  <a:gd name="connsiteX3" fmla="*/ 1951567 w 1951567"/>
                  <a:gd name="connsiteY3" fmla="*/ 116416 h 116416"/>
                </a:gdLst>
                <a:ahLst/>
                <a:cxnLst>
                  <a:cxn ang="0">
                    <a:pos x="connsiteX0" y="connsiteY0"/>
                  </a:cxn>
                  <a:cxn ang="0">
                    <a:pos x="connsiteX1" y="connsiteY1"/>
                  </a:cxn>
                  <a:cxn ang="0">
                    <a:pos x="connsiteX2" y="connsiteY2"/>
                  </a:cxn>
                  <a:cxn ang="0">
                    <a:pos x="connsiteX3" y="connsiteY3"/>
                  </a:cxn>
                </a:cxnLst>
                <a:rect l="l" t="t" r="r" b="b"/>
                <a:pathLst>
                  <a:path w="1951567" h="116416">
                    <a:moveTo>
                      <a:pt x="0" y="50800"/>
                    </a:moveTo>
                    <a:lnTo>
                      <a:pt x="412750" y="0"/>
                    </a:lnTo>
                    <a:lnTo>
                      <a:pt x="922867" y="23283"/>
                    </a:lnTo>
                    <a:lnTo>
                      <a:pt x="1951567" y="116416"/>
                    </a:lnTo>
                  </a:path>
                </a:pathLst>
              </a:custGeom>
              <a:noFill/>
              <a:ln w="12700">
                <a:solidFill>
                  <a:srgbClr val="7D7D7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05" name="椭圆 104"/>
              <p:cNvSpPr/>
              <p:nvPr/>
            </p:nvSpPr>
            <p:spPr>
              <a:xfrm>
                <a:off x="1796246" y="5306305"/>
                <a:ext cx="72000" cy="72000"/>
              </a:xfrm>
              <a:prstGeom prst="ellipse">
                <a:avLst/>
              </a:prstGeom>
              <a:solidFill>
                <a:srgbClr val="7D7D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06" name="椭圆 105"/>
              <p:cNvSpPr/>
              <p:nvPr/>
            </p:nvSpPr>
            <p:spPr>
              <a:xfrm>
                <a:off x="2221234" y="5257783"/>
                <a:ext cx="72000" cy="72000"/>
              </a:xfrm>
              <a:prstGeom prst="ellipse">
                <a:avLst/>
              </a:prstGeom>
              <a:solidFill>
                <a:srgbClr val="7D7D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07" name="椭圆 106"/>
              <p:cNvSpPr/>
              <p:nvPr/>
            </p:nvSpPr>
            <p:spPr>
              <a:xfrm>
                <a:off x="2738528" y="5282949"/>
                <a:ext cx="72000" cy="72000"/>
              </a:xfrm>
              <a:prstGeom prst="ellipse">
                <a:avLst/>
              </a:prstGeom>
              <a:solidFill>
                <a:srgbClr val="7D7D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08" name="椭圆 107"/>
              <p:cNvSpPr/>
              <p:nvPr/>
            </p:nvSpPr>
            <p:spPr>
              <a:xfrm>
                <a:off x="3771950" y="5378433"/>
                <a:ext cx="72000" cy="72000"/>
              </a:xfrm>
              <a:prstGeom prst="ellipse">
                <a:avLst/>
              </a:prstGeom>
              <a:solidFill>
                <a:srgbClr val="7D7D7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cxnSp>
            <p:nvCxnSpPr>
              <p:cNvPr id="109" name="直接连接符 108"/>
              <p:cNvCxnSpPr/>
              <p:nvPr/>
            </p:nvCxnSpPr>
            <p:spPr>
              <a:xfrm>
                <a:off x="4148138" y="5148247"/>
                <a:ext cx="165508" cy="0"/>
              </a:xfrm>
              <a:prstGeom prst="line">
                <a:avLst/>
              </a:prstGeom>
              <a:ln w="12700">
                <a:solidFill>
                  <a:srgbClr val="7D7D7D"/>
                </a:solidFill>
              </a:ln>
            </p:spPr>
            <p:style>
              <a:lnRef idx="1">
                <a:schemeClr val="accent1"/>
              </a:lnRef>
              <a:fillRef idx="0">
                <a:schemeClr val="accent1"/>
              </a:fillRef>
              <a:effectRef idx="0">
                <a:schemeClr val="accent1"/>
              </a:effectRef>
              <a:fontRef idx="minor">
                <a:schemeClr val="tx1"/>
              </a:fontRef>
            </p:style>
          </p:cxnSp>
          <p:cxnSp>
            <p:nvCxnSpPr>
              <p:cNvPr id="110" name="直接连接符 109"/>
              <p:cNvCxnSpPr/>
              <p:nvPr/>
            </p:nvCxnSpPr>
            <p:spPr>
              <a:xfrm>
                <a:off x="4144678" y="4804122"/>
                <a:ext cx="158400" cy="0"/>
              </a:xfrm>
              <a:prstGeom prst="line">
                <a:avLst/>
              </a:prstGeom>
              <a:ln w="12700">
                <a:solidFill>
                  <a:srgbClr val="FFA300"/>
                </a:solidFill>
              </a:ln>
            </p:spPr>
            <p:style>
              <a:lnRef idx="1">
                <a:schemeClr val="accent1"/>
              </a:lnRef>
              <a:fillRef idx="0">
                <a:schemeClr val="accent1"/>
              </a:fillRef>
              <a:effectRef idx="0">
                <a:schemeClr val="accent1"/>
              </a:effectRef>
              <a:fontRef idx="minor">
                <a:schemeClr val="tx1"/>
              </a:fontRef>
            </p:style>
          </p:cxnSp>
          <p:grpSp>
            <p:nvGrpSpPr>
              <p:cNvPr id="111" name="组合 110"/>
              <p:cNvGrpSpPr/>
              <p:nvPr/>
            </p:nvGrpSpPr>
            <p:grpSpPr>
              <a:xfrm>
                <a:off x="2333667" y="4790900"/>
                <a:ext cx="36000" cy="309098"/>
                <a:chOff x="2333667" y="4790900"/>
                <a:chExt cx="36000" cy="309098"/>
              </a:xfrm>
            </p:grpSpPr>
            <p:cxnSp>
              <p:nvCxnSpPr>
                <p:cNvPr id="132" name="直接连接符 131"/>
                <p:cNvCxnSpPr/>
                <p:nvPr/>
              </p:nvCxnSpPr>
              <p:spPr>
                <a:xfrm>
                  <a:off x="2351824" y="4808900"/>
                  <a:ext cx="0" cy="278147"/>
                </a:xfrm>
                <a:prstGeom prst="line">
                  <a:avLst/>
                </a:prstGeom>
                <a:ln>
                  <a:solidFill>
                    <a:srgbClr val="FFA300"/>
                  </a:solidFill>
                </a:ln>
              </p:spPr>
              <p:style>
                <a:lnRef idx="1">
                  <a:schemeClr val="accent1"/>
                </a:lnRef>
                <a:fillRef idx="0">
                  <a:schemeClr val="accent1"/>
                </a:fillRef>
                <a:effectRef idx="0">
                  <a:schemeClr val="accent1"/>
                </a:effectRef>
                <a:fontRef idx="minor">
                  <a:schemeClr val="tx1"/>
                </a:fontRef>
              </p:style>
            </p:cxnSp>
            <p:sp>
              <p:nvSpPr>
                <p:cNvPr id="133" name="矩形 132"/>
                <p:cNvSpPr/>
                <p:nvPr/>
              </p:nvSpPr>
              <p:spPr>
                <a:xfrm>
                  <a:off x="2333667" y="4790900"/>
                  <a:ext cx="36000" cy="36000"/>
                </a:xfrm>
                <a:prstGeom prst="rect">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34" name="矩形 133"/>
                <p:cNvSpPr/>
                <p:nvPr/>
              </p:nvSpPr>
              <p:spPr>
                <a:xfrm>
                  <a:off x="2333667" y="5063998"/>
                  <a:ext cx="36000" cy="36000"/>
                </a:xfrm>
                <a:prstGeom prst="rect">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grpSp>
          <p:grpSp>
            <p:nvGrpSpPr>
              <p:cNvPr id="112" name="组合 111"/>
              <p:cNvGrpSpPr/>
              <p:nvPr/>
            </p:nvGrpSpPr>
            <p:grpSpPr>
              <a:xfrm>
                <a:off x="2848788" y="4688763"/>
                <a:ext cx="36000" cy="309098"/>
                <a:chOff x="2333667" y="4790900"/>
                <a:chExt cx="36000" cy="309098"/>
              </a:xfrm>
            </p:grpSpPr>
            <p:cxnSp>
              <p:nvCxnSpPr>
                <p:cNvPr id="129" name="直接连接符 128"/>
                <p:cNvCxnSpPr/>
                <p:nvPr/>
              </p:nvCxnSpPr>
              <p:spPr>
                <a:xfrm>
                  <a:off x="2351824" y="4808900"/>
                  <a:ext cx="0" cy="278147"/>
                </a:xfrm>
                <a:prstGeom prst="line">
                  <a:avLst/>
                </a:prstGeom>
                <a:ln>
                  <a:solidFill>
                    <a:srgbClr val="FFA300"/>
                  </a:solidFill>
                </a:ln>
              </p:spPr>
              <p:style>
                <a:lnRef idx="1">
                  <a:schemeClr val="accent1"/>
                </a:lnRef>
                <a:fillRef idx="0">
                  <a:schemeClr val="accent1"/>
                </a:fillRef>
                <a:effectRef idx="0">
                  <a:schemeClr val="accent1"/>
                </a:effectRef>
                <a:fontRef idx="minor">
                  <a:schemeClr val="tx1"/>
                </a:fontRef>
              </p:style>
            </p:cxnSp>
            <p:sp>
              <p:nvSpPr>
                <p:cNvPr id="130" name="矩形 129"/>
                <p:cNvSpPr/>
                <p:nvPr/>
              </p:nvSpPr>
              <p:spPr>
                <a:xfrm>
                  <a:off x="2333667" y="4790900"/>
                  <a:ext cx="36000" cy="36000"/>
                </a:xfrm>
                <a:prstGeom prst="rect">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31" name="矩形 130"/>
                <p:cNvSpPr/>
                <p:nvPr/>
              </p:nvSpPr>
              <p:spPr>
                <a:xfrm>
                  <a:off x="2333667" y="5063998"/>
                  <a:ext cx="36000" cy="36000"/>
                </a:xfrm>
                <a:prstGeom prst="rect">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grpSp>
          <p:grpSp>
            <p:nvGrpSpPr>
              <p:cNvPr id="113" name="组合 112"/>
              <p:cNvGrpSpPr/>
              <p:nvPr/>
            </p:nvGrpSpPr>
            <p:grpSpPr>
              <a:xfrm>
                <a:off x="2240637" y="5150168"/>
                <a:ext cx="36000" cy="298677"/>
                <a:chOff x="2333667" y="4790900"/>
                <a:chExt cx="36000" cy="309098"/>
              </a:xfrm>
              <a:solidFill>
                <a:srgbClr val="7D7D7D"/>
              </a:solidFill>
            </p:grpSpPr>
            <p:cxnSp>
              <p:nvCxnSpPr>
                <p:cNvPr id="126" name="直接连接符 125"/>
                <p:cNvCxnSpPr/>
                <p:nvPr/>
              </p:nvCxnSpPr>
              <p:spPr>
                <a:xfrm>
                  <a:off x="2351824" y="4808900"/>
                  <a:ext cx="0" cy="278147"/>
                </a:xfrm>
                <a:prstGeom prst="line">
                  <a:avLst/>
                </a:prstGeom>
                <a:grpFill/>
                <a:ln>
                  <a:solidFill>
                    <a:srgbClr val="7D7D7D"/>
                  </a:solidFill>
                </a:ln>
              </p:spPr>
              <p:style>
                <a:lnRef idx="1">
                  <a:schemeClr val="accent1"/>
                </a:lnRef>
                <a:fillRef idx="0">
                  <a:schemeClr val="accent1"/>
                </a:fillRef>
                <a:effectRef idx="0">
                  <a:schemeClr val="accent1"/>
                </a:effectRef>
                <a:fontRef idx="minor">
                  <a:schemeClr val="tx1"/>
                </a:fontRef>
              </p:style>
            </p:cxnSp>
            <p:sp>
              <p:nvSpPr>
                <p:cNvPr id="127" name="矩形 126"/>
                <p:cNvSpPr/>
                <p:nvPr/>
              </p:nvSpPr>
              <p:spPr>
                <a:xfrm>
                  <a:off x="2333667" y="4790900"/>
                  <a:ext cx="36000" cy="36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28" name="矩形 127"/>
                <p:cNvSpPr/>
                <p:nvPr/>
              </p:nvSpPr>
              <p:spPr>
                <a:xfrm>
                  <a:off x="2333667" y="5063998"/>
                  <a:ext cx="36000" cy="36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grpSp>
          <p:grpSp>
            <p:nvGrpSpPr>
              <p:cNvPr id="114" name="组合 113"/>
              <p:cNvGrpSpPr/>
              <p:nvPr/>
            </p:nvGrpSpPr>
            <p:grpSpPr>
              <a:xfrm>
                <a:off x="2755198" y="5195397"/>
                <a:ext cx="36000" cy="238347"/>
                <a:chOff x="2333667" y="4790900"/>
                <a:chExt cx="36000" cy="246662"/>
              </a:xfrm>
              <a:solidFill>
                <a:srgbClr val="7D7D7D"/>
              </a:solidFill>
            </p:grpSpPr>
            <p:cxnSp>
              <p:nvCxnSpPr>
                <p:cNvPr id="123" name="直接连接符 122"/>
                <p:cNvCxnSpPr/>
                <p:nvPr/>
              </p:nvCxnSpPr>
              <p:spPr>
                <a:xfrm>
                  <a:off x="2351824" y="4808900"/>
                  <a:ext cx="0" cy="206510"/>
                </a:xfrm>
                <a:prstGeom prst="line">
                  <a:avLst/>
                </a:prstGeom>
                <a:grpFill/>
                <a:ln>
                  <a:solidFill>
                    <a:srgbClr val="7D7D7D"/>
                  </a:solidFill>
                </a:ln>
              </p:spPr>
              <p:style>
                <a:lnRef idx="1">
                  <a:schemeClr val="accent1"/>
                </a:lnRef>
                <a:fillRef idx="0">
                  <a:schemeClr val="accent1"/>
                </a:fillRef>
                <a:effectRef idx="0">
                  <a:schemeClr val="accent1"/>
                </a:effectRef>
                <a:fontRef idx="minor">
                  <a:schemeClr val="tx1"/>
                </a:fontRef>
              </p:style>
            </p:cxnSp>
            <p:sp>
              <p:nvSpPr>
                <p:cNvPr id="124" name="矩形 123"/>
                <p:cNvSpPr/>
                <p:nvPr/>
              </p:nvSpPr>
              <p:spPr>
                <a:xfrm>
                  <a:off x="2333667" y="4790900"/>
                  <a:ext cx="36000" cy="36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25" name="矩形 124"/>
                <p:cNvSpPr/>
                <p:nvPr/>
              </p:nvSpPr>
              <p:spPr>
                <a:xfrm>
                  <a:off x="2333667" y="5001562"/>
                  <a:ext cx="36000" cy="36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grpSp>
          <p:grpSp>
            <p:nvGrpSpPr>
              <p:cNvPr id="115" name="组合 114"/>
              <p:cNvGrpSpPr/>
              <p:nvPr/>
            </p:nvGrpSpPr>
            <p:grpSpPr>
              <a:xfrm>
                <a:off x="3788858" y="5272214"/>
                <a:ext cx="36000" cy="292316"/>
                <a:chOff x="2333667" y="4790900"/>
                <a:chExt cx="36000" cy="302513"/>
              </a:xfrm>
              <a:solidFill>
                <a:srgbClr val="7D7D7D"/>
              </a:solidFill>
            </p:grpSpPr>
            <p:cxnSp>
              <p:nvCxnSpPr>
                <p:cNvPr id="120" name="直接连接符 119"/>
                <p:cNvCxnSpPr>
                  <a:endCxn id="122" idx="0"/>
                </p:cNvCxnSpPr>
                <p:nvPr/>
              </p:nvCxnSpPr>
              <p:spPr>
                <a:xfrm flipH="1">
                  <a:off x="2351667" y="4808900"/>
                  <a:ext cx="157" cy="248514"/>
                </a:xfrm>
                <a:prstGeom prst="line">
                  <a:avLst/>
                </a:prstGeom>
                <a:grpFill/>
                <a:ln>
                  <a:solidFill>
                    <a:srgbClr val="7D7D7D"/>
                  </a:solidFill>
                </a:ln>
              </p:spPr>
              <p:style>
                <a:lnRef idx="1">
                  <a:schemeClr val="accent1"/>
                </a:lnRef>
                <a:fillRef idx="0">
                  <a:schemeClr val="accent1"/>
                </a:fillRef>
                <a:effectRef idx="0">
                  <a:schemeClr val="accent1"/>
                </a:effectRef>
                <a:fontRef idx="minor">
                  <a:schemeClr val="tx1"/>
                </a:fontRef>
              </p:style>
            </p:cxnSp>
            <p:sp>
              <p:nvSpPr>
                <p:cNvPr id="121" name="矩形 120"/>
                <p:cNvSpPr/>
                <p:nvPr/>
              </p:nvSpPr>
              <p:spPr>
                <a:xfrm>
                  <a:off x="2333667" y="4790900"/>
                  <a:ext cx="36000" cy="36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22" name="矩形 121"/>
                <p:cNvSpPr/>
                <p:nvPr/>
              </p:nvSpPr>
              <p:spPr>
                <a:xfrm>
                  <a:off x="2333667" y="5057414"/>
                  <a:ext cx="36000" cy="35999"/>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grpSp>
          <p:grpSp>
            <p:nvGrpSpPr>
              <p:cNvPr id="116" name="组合 115"/>
              <p:cNvGrpSpPr/>
              <p:nvPr/>
            </p:nvGrpSpPr>
            <p:grpSpPr>
              <a:xfrm>
                <a:off x="3880460" y="4625741"/>
                <a:ext cx="36000" cy="309098"/>
                <a:chOff x="2333667" y="4790900"/>
                <a:chExt cx="36000" cy="309098"/>
              </a:xfrm>
            </p:grpSpPr>
            <p:cxnSp>
              <p:nvCxnSpPr>
                <p:cNvPr id="117" name="直接连接符 116"/>
                <p:cNvCxnSpPr/>
                <p:nvPr/>
              </p:nvCxnSpPr>
              <p:spPr>
                <a:xfrm>
                  <a:off x="2351824" y="4808900"/>
                  <a:ext cx="0" cy="278147"/>
                </a:xfrm>
                <a:prstGeom prst="line">
                  <a:avLst/>
                </a:prstGeom>
                <a:ln>
                  <a:solidFill>
                    <a:srgbClr val="FFA300"/>
                  </a:solidFill>
                </a:ln>
              </p:spPr>
              <p:style>
                <a:lnRef idx="1">
                  <a:schemeClr val="accent1"/>
                </a:lnRef>
                <a:fillRef idx="0">
                  <a:schemeClr val="accent1"/>
                </a:fillRef>
                <a:effectRef idx="0">
                  <a:schemeClr val="accent1"/>
                </a:effectRef>
                <a:fontRef idx="minor">
                  <a:schemeClr val="tx1"/>
                </a:fontRef>
              </p:style>
            </p:cxnSp>
            <p:sp>
              <p:nvSpPr>
                <p:cNvPr id="118" name="矩形 117"/>
                <p:cNvSpPr/>
                <p:nvPr/>
              </p:nvSpPr>
              <p:spPr>
                <a:xfrm>
                  <a:off x="2333667" y="4790900"/>
                  <a:ext cx="36000" cy="36000"/>
                </a:xfrm>
                <a:prstGeom prst="rect">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sp>
              <p:nvSpPr>
                <p:cNvPr id="119" name="矩形 118"/>
                <p:cNvSpPr/>
                <p:nvPr/>
              </p:nvSpPr>
              <p:spPr>
                <a:xfrm>
                  <a:off x="2333667" y="5063998"/>
                  <a:ext cx="36000" cy="36000"/>
                </a:xfrm>
                <a:prstGeom prst="rect">
                  <a:avLst/>
                </a:prstGeom>
                <a:solidFill>
                  <a:srgbClr val="FFA3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mn-ea"/>
                    <a:cs typeface="+mn-cs"/>
                  </a:endParaRPr>
                </a:p>
              </p:txBody>
            </p:sp>
          </p:grpSp>
        </p:grpSp>
      </p:grpSp>
      <p:sp>
        <p:nvSpPr>
          <p:cNvPr id="146" name="文本框 145"/>
          <p:cNvSpPr txBox="1"/>
          <p:nvPr/>
        </p:nvSpPr>
        <p:spPr>
          <a:xfrm>
            <a:off x="6287686" y="3350552"/>
            <a:ext cx="4804533" cy="630942"/>
          </a:xfrm>
          <a:prstGeom prst="rect">
            <a:avLst/>
          </a:prstGeom>
          <a:noFill/>
        </p:spPr>
        <p:txBody>
          <a:bodyPr wrap="square">
            <a:spAutoFit/>
          </a:bodyPr>
          <a:lstStyle/>
          <a:p>
            <a:pPr algn="ctr">
              <a:spcAft>
                <a:spcPts val="600"/>
              </a:spcAft>
              <a:buClr>
                <a:srgbClr val="000000"/>
              </a:buClr>
              <a:buSzPts val="1200"/>
            </a:pPr>
            <a:r>
              <a:rPr lang="zh-CN" altLang="en-US" sz="1400" b="1" dirty="0">
                <a:latin typeface="+mn-ea"/>
                <a:cs typeface="+mn-ea"/>
                <a:sym typeface="+mn-lt"/>
              </a:rPr>
              <a:t>一项纳入两项研究共</a:t>
            </a:r>
            <a:r>
              <a:rPr lang="en-US" altLang="zh-CN" sz="1400" b="1" dirty="0">
                <a:latin typeface="+mn-ea"/>
                <a:cs typeface="+mn-ea"/>
                <a:sym typeface="+mn-lt"/>
              </a:rPr>
              <a:t>210</a:t>
            </a:r>
            <a:r>
              <a:rPr lang="zh-CN" altLang="en-US" sz="1400" b="1" dirty="0">
                <a:latin typeface="+mn-ea"/>
                <a:cs typeface="+mn-ea"/>
                <a:sym typeface="+mn-lt"/>
              </a:rPr>
              <a:t>例患者的</a:t>
            </a:r>
            <a:r>
              <a:rPr lang="en-US" altLang="zh-CN" sz="1400" b="1" dirty="0">
                <a:solidFill>
                  <a:srgbClr val="C00000"/>
                </a:solidFill>
                <a:latin typeface="+mn-ea"/>
                <a:cs typeface="+mn-ea"/>
                <a:sym typeface="+mn-lt"/>
              </a:rPr>
              <a:t>Meta</a:t>
            </a:r>
            <a:r>
              <a:rPr lang="zh-CN" altLang="en-US" sz="1400" b="1" dirty="0">
                <a:solidFill>
                  <a:srgbClr val="C00000"/>
                </a:solidFill>
                <a:latin typeface="+mn-ea"/>
                <a:cs typeface="+mn-ea"/>
                <a:sym typeface="+mn-lt"/>
              </a:rPr>
              <a:t>分析</a:t>
            </a:r>
            <a:r>
              <a:rPr lang="zh-CN" altLang="en-US" sz="1400" b="1" dirty="0">
                <a:latin typeface="+mn-ea"/>
                <a:cs typeface="+mn-ea"/>
                <a:sym typeface="+mn-lt"/>
              </a:rPr>
              <a:t>显示</a:t>
            </a:r>
            <a:r>
              <a:rPr lang="en-US" altLang="zh-CN" sz="1400" b="1" baseline="30000" dirty="0">
                <a:latin typeface="+mn-ea"/>
                <a:cs typeface="+mn-ea"/>
                <a:sym typeface="+mn-lt"/>
              </a:rPr>
              <a:t>4</a:t>
            </a:r>
            <a:r>
              <a:rPr lang="zh-CN" altLang="en-US" sz="1400" b="1" dirty="0">
                <a:latin typeface="+mn-ea"/>
                <a:cs typeface="+mn-ea"/>
                <a:sym typeface="+mn-lt"/>
              </a:rPr>
              <a:t>：</a:t>
            </a:r>
            <a:endParaRPr lang="en-US" altLang="zh-CN" sz="1400" b="1" dirty="0">
              <a:latin typeface="+mn-ea"/>
              <a:cs typeface="+mn-ea"/>
              <a:sym typeface="+mn-lt"/>
            </a:endParaRPr>
          </a:p>
          <a:p>
            <a:pPr algn="ctr">
              <a:spcAft>
                <a:spcPts val="600"/>
              </a:spcAft>
              <a:buClr>
                <a:srgbClr val="000000"/>
              </a:buClr>
              <a:buSzPts val="1200"/>
            </a:pPr>
            <a:r>
              <a:rPr lang="zh-CN" altLang="en-US" sz="1600" b="1" dirty="0">
                <a:solidFill>
                  <a:srgbClr val="C00000"/>
                </a:solidFill>
                <a:latin typeface="+mn-ea"/>
                <a:cs typeface="+mn-ea"/>
                <a:sym typeface="+mn-lt"/>
              </a:rPr>
              <a:t>伐莫洛龙比传统糖皮质激素具有更高的治疗有效性</a:t>
            </a:r>
            <a:endParaRPr lang="zh-CN" altLang="en-US" sz="1600" b="1" baseline="30000" dirty="0">
              <a:latin typeface="+mn-ea"/>
            </a:endParaRPr>
          </a:p>
        </p:txBody>
      </p:sp>
      <p:grpSp>
        <p:nvGrpSpPr>
          <p:cNvPr id="158" name="组合 157"/>
          <p:cNvGrpSpPr/>
          <p:nvPr/>
        </p:nvGrpSpPr>
        <p:grpSpPr>
          <a:xfrm>
            <a:off x="6668885" y="3980613"/>
            <a:ext cx="4058160" cy="2219918"/>
            <a:chOff x="6768336" y="3980613"/>
            <a:chExt cx="4058160" cy="2219918"/>
          </a:xfrm>
        </p:grpSpPr>
        <p:sp>
          <p:nvSpPr>
            <p:cNvPr id="160" name="矩形 159"/>
            <p:cNvSpPr/>
            <p:nvPr/>
          </p:nvSpPr>
          <p:spPr>
            <a:xfrm>
              <a:off x="6768336" y="3980613"/>
              <a:ext cx="4058160" cy="218911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6" name="文本框 155"/>
            <p:cNvSpPr txBox="1"/>
            <p:nvPr/>
          </p:nvSpPr>
          <p:spPr>
            <a:xfrm>
              <a:off x="7183368" y="5954310"/>
              <a:ext cx="1953248" cy="246221"/>
            </a:xfrm>
            <a:prstGeom prst="rect">
              <a:avLst/>
            </a:prstGeom>
            <a:noFill/>
          </p:spPr>
          <p:txBody>
            <a:bodyPr wrap="square">
              <a:spAutoFit/>
            </a:bodyPr>
            <a:lstStyle/>
            <a:p>
              <a:pPr algn="r"/>
              <a:r>
                <a:rPr lang="en-US" altLang="zh-CN" sz="1000" dirty="0">
                  <a:latin typeface="+mn-ea"/>
                </a:rPr>
                <a:t>Favours</a:t>
              </a:r>
              <a:r>
                <a:rPr lang="zh-CN" altLang="en-US" sz="1000" dirty="0">
                  <a:latin typeface="+mn-ea"/>
                </a:rPr>
                <a:t>（安慰剂</a:t>
              </a:r>
              <a:r>
                <a:rPr lang="en-US" altLang="zh-CN" sz="1000" dirty="0">
                  <a:latin typeface="+mn-ea"/>
                </a:rPr>
                <a:t>/</a:t>
              </a:r>
              <a:r>
                <a:rPr lang="zh-CN" altLang="en-US" sz="1000" dirty="0">
                  <a:latin typeface="+mn-ea"/>
                </a:rPr>
                <a:t>传统激素）</a:t>
              </a:r>
            </a:p>
          </p:txBody>
        </p:sp>
        <p:sp>
          <p:nvSpPr>
            <p:cNvPr id="157" name="文本框 156"/>
            <p:cNvSpPr txBox="1"/>
            <p:nvPr/>
          </p:nvSpPr>
          <p:spPr>
            <a:xfrm>
              <a:off x="8967548" y="5954310"/>
              <a:ext cx="1820623" cy="246221"/>
            </a:xfrm>
            <a:prstGeom prst="rect">
              <a:avLst/>
            </a:prstGeom>
            <a:noFill/>
          </p:spPr>
          <p:txBody>
            <a:bodyPr wrap="square">
              <a:spAutoFit/>
            </a:bodyPr>
            <a:lstStyle/>
            <a:p>
              <a:r>
                <a:rPr lang="en-US" altLang="zh-CN" sz="1000" b="1" dirty="0">
                  <a:solidFill>
                    <a:srgbClr val="C00000"/>
                  </a:solidFill>
                  <a:latin typeface="+mn-ea"/>
                </a:rPr>
                <a:t>Favours </a:t>
              </a:r>
              <a:r>
                <a:rPr lang="zh-CN" altLang="en-US" sz="1000" b="1" dirty="0">
                  <a:solidFill>
                    <a:srgbClr val="C00000"/>
                  </a:solidFill>
                  <a:latin typeface="+mn-ea"/>
                </a:rPr>
                <a:t>（伐莫洛龙）</a:t>
              </a:r>
            </a:p>
          </p:txBody>
        </p:sp>
        <p:grpSp>
          <p:nvGrpSpPr>
            <p:cNvPr id="152" name="组合 151"/>
            <p:cNvGrpSpPr/>
            <p:nvPr/>
          </p:nvGrpSpPr>
          <p:grpSpPr>
            <a:xfrm>
              <a:off x="7585710" y="4015172"/>
              <a:ext cx="3096512" cy="1993974"/>
              <a:chOff x="7957770" y="4015172"/>
              <a:chExt cx="2724452" cy="1686237"/>
            </a:xfrm>
          </p:grpSpPr>
          <p:pic>
            <p:nvPicPr>
              <p:cNvPr id="149" name="图片 148"/>
              <p:cNvPicPr>
                <a:picLocks noChangeAspect="1"/>
              </p:cNvPicPr>
              <p:nvPr/>
            </p:nvPicPr>
            <p:blipFill>
              <a:blip r:embed="rId6"/>
              <a:srcRect l="61021" b="74851"/>
              <a:stretch>
                <a:fillRect/>
              </a:stretch>
            </p:blipFill>
            <p:spPr>
              <a:xfrm>
                <a:off x="7960097" y="4015172"/>
                <a:ext cx="2722125" cy="694494"/>
              </a:xfrm>
              <a:prstGeom prst="rect">
                <a:avLst/>
              </a:prstGeom>
            </p:spPr>
          </p:pic>
          <p:pic>
            <p:nvPicPr>
              <p:cNvPr id="147" name="图片 146"/>
              <p:cNvPicPr>
                <a:picLocks noChangeAspect="1"/>
              </p:cNvPicPr>
              <p:nvPr/>
            </p:nvPicPr>
            <p:blipFill>
              <a:blip r:embed="rId6"/>
              <a:srcRect l="61021" t="37732" b="47450"/>
              <a:stretch>
                <a:fillRect/>
              </a:stretch>
            </p:blipFill>
            <p:spPr>
              <a:xfrm>
                <a:off x="7957771" y="4708149"/>
                <a:ext cx="2722125" cy="409191"/>
              </a:xfrm>
              <a:prstGeom prst="rect">
                <a:avLst/>
              </a:prstGeom>
            </p:spPr>
          </p:pic>
          <p:pic>
            <p:nvPicPr>
              <p:cNvPr id="148" name="图片 147"/>
              <p:cNvPicPr>
                <a:picLocks noChangeAspect="1"/>
              </p:cNvPicPr>
              <p:nvPr/>
            </p:nvPicPr>
            <p:blipFill>
              <a:blip r:embed="rId6"/>
              <a:srcRect l="61021" t="64205" b="20244"/>
              <a:stretch>
                <a:fillRect/>
              </a:stretch>
            </p:blipFill>
            <p:spPr>
              <a:xfrm>
                <a:off x="7957770" y="5117212"/>
                <a:ext cx="2722125" cy="429424"/>
              </a:xfrm>
              <a:prstGeom prst="rect">
                <a:avLst/>
              </a:prstGeom>
            </p:spPr>
          </p:pic>
          <p:pic>
            <p:nvPicPr>
              <p:cNvPr id="151" name="图片 150"/>
              <p:cNvPicPr>
                <a:picLocks noChangeAspect="1"/>
              </p:cNvPicPr>
              <p:nvPr/>
            </p:nvPicPr>
            <p:blipFill>
              <a:blip r:embed="rId6"/>
              <a:srcRect l="61021" t="91175" b="3172"/>
              <a:stretch>
                <a:fillRect/>
              </a:stretch>
            </p:blipFill>
            <p:spPr>
              <a:xfrm>
                <a:off x="7957770" y="5545301"/>
                <a:ext cx="2722125" cy="156108"/>
              </a:xfrm>
              <a:prstGeom prst="rect">
                <a:avLst/>
              </a:prstGeom>
            </p:spPr>
          </p:pic>
        </p:grpSp>
        <p:sp>
          <p:nvSpPr>
            <p:cNvPr id="153" name="文本框 152"/>
            <p:cNvSpPr txBox="1"/>
            <p:nvPr/>
          </p:nvSpPr>
          <p:spPr>
            <a:xfrm>
              <a:off x="6933043" y="4403789"/>
              <a:ext cx="1675079" cy="276999"/>
            </a:xfrm>
            <a:prstGeom prst="rect">
              <a:avLst/>
            </a:prstGeom>
            <a:noFill/>
          </p:spPr>
          <p:txBody>
            <a:bodyPr wrap="square">
              <a:spAutoFit/>
            </a:bodyPr>
            <a:lstStyle/>
            <a:p>
              <a:r>
                <a:rPr lang="zh-CN" altLang="en-US" sz="1200" b="1" dirty="0">
                  <a:latin typeface="+mn-ea"/>
                </a:rPr>
                <a:t>跑</a:t>
              </a:r>
              <a:r>
                <a:rPr lang="en-US" altLang="zh-CN" sz="1200" b="1" dirty="0">
                  <a:latin typeface="+mn-ea"/>
                </a:rPr>
                <a:t>/</a:t>
              </a:r>
              <a:r>
                <a:rPr lang="zh-CN" altLang="en-US" sz="1200" b="1" dirty="0">
                  <a:latin typeface="+mn-ea"/>
                </a:rPr>
                <a:t>走</a:t>
              </a:r>
              <a:r>
                <a:rPr lang="en-US" altLang="zh-CN" sz="1200" b="1" dirty="0">
                  <a:latin typeface="+mn-ea"/>
                </a:rPr>
                <a:t>10</a:t>
              </a:r>
              <a:r>
                <a:rPr lang="zh-CN" altLang="en-US" sz="1200" b="1" dirty="0">
                  <a:latin typeface="+mn-ea"/>
                </a:rPr>
                <a:t>米的时间</a:t>
              </a:r>
            </a:p>
          </p:txBody>
        </p:sp>
        <p:sp>
          <p:nvSpPr>
            <p:cNvPr id="154" name="文本框 153"/>
            <p:cNvSpPr txBox="1"/>
            <p:nvPr/>
          </p:nvSpPr>
          <p:spPr>
            <a:xfrm>
              <a:off x="6933043" y="4922675"/>
              <a:ext cx="1620421" cy="276999"/>
            </a:xfrm>
            <a:prstGeom prst="rect">
              <a:avLst/>
            </a:prstGeom>
            <a:noFill/>
          </p:spPr>
          <p:txBody>
            <a:bodyPr wrap="square">
              <a:spAutoFit/>
            </a:bodyPr>
            <a:lstStyle/>
            <a:p>
              <a:r>
                <a:rPr lang="zh-CN" altLang="en-US" sz="1200" b="1" dirty="0">
                  <a:latin typeface="+mn-ea"/>
                </a:rPr>
                <a:t>从仰卧位站立的时间</a:t>
              </a:r>
            </a:p>
          </p:txBody>
        </p:sp>
        <p:sp>
          <p:nvSpPr>
            <p:cNvPr id="155" name="文本框 154"/>
            <p:cNvSpPr txBox="1"/>
            <p:nvPr/>
          </p:nvSpPr>
          <p:spPr>
            <a:xfrm>
              <a:off x="6933043" y="5452251"/>
              <a:ext cx="2049455" cy="276999"/>
            </a:xfrm>
            <a:prstGeom prst="rect">
              <a:avLst/>
            </a:prstGeom>
            <a:noFill/>
          </p:spPr>
          <p:txBody>
            <a:bodyPr wrap="square">
              <a:spAutoFit/>
            </a:bodyPr>
            <a:lstStyle/>
            <a:p>
              <a:r>
                <a:rPr lang="zh-CN" altLang="en-US" sz="1200" b="1" dirty="0">
                  <a:latin typeface="+mn-ea"/>
                </a:rPr>
                <a:t>爬</a:t>
              </a:r>
              <a:r>
                <a:rPr lang="en-US" altLang="zh-CN" sz="1200" b="1" dirty="0">
                  <a:latin typeface="+mn-ea"/>
                </a:rPr>
                <a:t>4</a:t>
              </a:r>
              <a:r>
                <a:rPr lang="zh-CN" altLang="en-US" sz="1200" b="1" dirty="0">
                  <a:latin typeface="+mn-ea"/>
                </a:rPr>
                <a:t>级楼梯的时间</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矩形: 圆角 33"/>
          <p:cNvSpPr/>
          <p:nvPr/>
        </p:nvSpPr>
        <p:spPr>
          <a:xfrm flipH="1">
            <a:off x="660400" y="4041411"/>
            <a:ext cx="10955073" cy="2063546"/>
          </a:xfrm>
          <a:prstGeom prst="roundRect">
            <a:avLst>
              <a:gd name="adj" fmla="val 6566"/>
            </a:avLst>
          </a:prstGeom>
          <a:solidFill>
            <a:srgbClr val="FEF3D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Apis for office"/>
              <a:ea typeface="微软雅黑" panose="020B0503020204020204" pitchFamily="34" charset="-122"/>
              <a:cs typeface="+mn-cs"/>
            </a:endParaRPr>
          </a:p>
        </p:txBody>
      </p:sp>
      <p:sp>
        <p:nvSpPr>
          <p:cNvPr id="27" name="矩形: 圆角 26"/>
          <p:cNvSpPr/>
          <p:nvPr/>
        </p:nvSpPr>
        <p:spPr>
          <a:xfrm>
            <a:off x="8991652" y="4642577"/>
            <a:ext cx="2350495" cy="1228597"/>
          </a:xfrm>
          <a:prstGeom prst="roundRect">
            <a:avLst/>
          </a:prstGeom>
          <a:solidFill>
            <a:srgbClr val="FEF3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圆角 16"/>
          <p:cNvSpPr/>
          <p:nvPr/>
        </p:nvSpPr>
        <p:spPr>
          <a:xfrm>
            <a:off x="3632504" y="4642577"/>
            <a:ext cx="2350495" cy="1228597"/>
          </a:xfrm>
          <a:prstGeom prst="roundRect">
            <a:avLst/>
          </a:prstGeom>
          <a:solidFill>
            <a:srgbClr val="FEF3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圆角 23"/>
          <p:cNvSpPr/>
          <p:nvPr/>
        </p:nvSpPr>
        <p:spPr>
          <a:xfrm>
            <a:off x="6302281" y="4642577"/>
            <a:ext cx="2350495" cy="1228597"/>
          </a:xfrm>
          <a:prstGeom prst="roundRect">
            <a:avLst/>
          </a:prstGeom>
          <a:solidFill>
            <a:srgbClr val="FEF3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圆角 15"/>
          <p:cNvSpPr/>
          <p:nvPr/>
        </p:nvSpPr>
        <p:spPr>
          <a:xfrm>
            <a:off x="1043918" y="4642577"/>
            <a:ext cx="2350495" cy="1228597"/>
          </a:xfrm>
          <a:prstGeom prst="roundRect">
            <a:avLst/>
          </a:prstGeom>
          <a:solidFill>
            <a:srgbClr val="FEF3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矩形: 圆角 38"/>
          <p:cNvSpPr/>
          <p:nvPr/>
        </p:nvSpPr>
        <p:spPr>
          <a:xfrm flipH="1">
            <a:off x="660400" y="986826"/>
            <a:ext cx="10955073" cy="846004"/>
          </a:xfrm>
          <a:prstGeom prst="roundRect">
            <a:avLst>
              <a:gd name="adj" fmla="val 9665"/>
            </a:avLst>
          </a:prstGeom>
          <a:solidFill>
            <a:schemeClr val="accent6">
              <a:lumMod val="20000"/>
              <a:lumOff val="8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i="0" u="none" strike="noStrike" kern="1200" cap="none" spc="0" normalizeH="0" baseline="0" noProof="0">
              <a:ln>
                <a:noFill/>
              </a:ln>
              <a:solidFill>
                <a:prstClr val="white"/>
              </a:solidFill>
              <a:effectLst/>
              <a:uLnTx/>
              <a:uFillTx/>
              <a:latin typeface="Apis for office"/>
              <a:ea typeface="微软雅黑" panose="020B0503020204020204" pitchFamily="34" charset="-122"/>
              <a:cs typeface="+mn-cs"/>
            </a:endParaRPr>
          </a:p>
        </p:txBody>
      </p:sp>
      <p:sp>
        <p:nvSpPr>
          <p:cNvPr id="42" name="矩形: 圆角 41"/>
          <p:cNvSpPr/>
          <p:nvPr/>
        </p:nvSpPr>
        <p:spPr>
          <a:xfrm flipH="1">
            <a:off x="660400" y="2001867"/>
            <a:ext cx="10955073" cy="846004"/>
          </a:xfrm>
          <a:prstGeom prst="roundRect">
            <a:avLst>
              <a:gd name="adj" fmla="val 9665"/>
            </a:avLst>
          </a:prstGeom>
          <a:solidFill>
            <a:schemeClr val="accent6">
              <a:lumMod val="20000"/>
              <a:lumOff val="8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i="0" u="none" strike="noStrike" kern="1200" cap="none" spc="0" normalizeH="0" baseline="0" noProof="0">
              <a:ln>
                <a:noFill/>
              </a:ln>
              <a:solidFill>
                <a:prstClr val="white"/>
              </a:solidFill>
              <a:effectLst/>
              <a:uLnTx/>
              <a:uFillTx/>
              <a:latin typeface="Apis for office"/>
              <a:ea typeface="微软雅黑" panose="020B0503020204020204" pitchFamily="34" charset="-122"/>
              <a:cs typeface="+mn-cs"/>
            </a:endParaRPr>
          </a:p>
        </p:txBody>
      </p:sp>
      <p:sp>
        <p:nvSpPr>
          <p:cNvPr id="43" name="矩形: 圆角 42"/>
          <p:cNvSpPr/>
          <p:nvPr/>
        </p:nvSpPr>
        <p:spPr>
          <a:xfrm flipH="1">
            <a:off x="660400" y="3021639"/>
            <a:ext cx="10955073" cy="846004"/>
          </a:xfrm>
          <a:prstGeom prst="roundRect">
            <a:avLst>
              <a:gd name="adj" fmla="val 9665"/>
            </a:avLst>
          </a:prstGeom>
          <a:solidFill>
            <a:schemeClr val="accent6">
              <a:lumMod val="20000"/>
              <a:lumOff val="8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i="0" u="none" strike="noStrike" kern="1200" cap="none" spc="0" normalizeH="0" baseline="0" noProof="0">
              <a:ln>
                <a:noFill/>
              </a:ln>
              <a:solidFill>
                <a:prstClr val="white"/>
              </a:solidFill>
              <a:effectLst/>
              <a:uLnTx/>
              <a:uFillTx/>
              <a:latin typeface="Apis for office"/>
              <a:ea typeface="微软雅黑" panose="020B0503020204020204" pitchFamily="34" charset="-122"/>
              <a:cs typeface="+mn-cs"/>
            </a:endParaRPr>
          </a:p>
        </p:txBody>
      </p:sp>
      <p:sp>
        <p:nvSpPr>
          <p:cNvPr id="2" name="文本占位符 1"/>
          <p:cNvSpPr>
            <a:spLocks noGrp="1"/>
          </p:cNvSpPr>
          <p:nvPr>
            <p:ph type="body" idx="2"/>
          </p:nvPr>
        </p:nvSpPr>
        <p:spPr>
          <a:xfrm>
            <a:off x="605666" y="283516"/>
            <a:ext cx="9804400" cy="523220"/>
          </a:xfrm>
        </p:spPr>
        <p:txBody>
          <a:bodyPr/>
          <a:lstStyle/>
          <a:p>
            <a:r>
              <a:rPr lang="zh-CN" altLang="en-US" dirty="0">
                <a:latin typeface="+mn-lt"/>
                <a:ea typeface="+mn-ea"/>
                <a:cs typeface="+mn-ea"/>
                <a:sym typeface="+mn-lt"/>
              </a:rPr>
              <a:t>伐莫洛龙获国内外最新</a:t>
            </a:r>
            <a:r>
              <a:rPr lang="zh-CN" altLang="en-US" dirty="0">
                <a:solidFill>
                  <a:srgbClr val="C00000"/>
                </a:solidFill>
                <a:latin typeface="+mn-lt"/>
                <a:ea typeface="+mn-ea"/>
                <a:cs typeface="+mn-ea"/>
                <a:sym typeface="+mn-lt"/>
              </a:rPr>
              <a:t>临床指南</a:t>
            </a:r>
            <a:r>
              <a:rPr lang="zh-CN" altLang="en-US" dirty="0">
                <a:latin typeface="+mn-lt"/>
                <a:ea typeface="+mn-ea"/>
                <a:cs typeface="+mn-ea"/>
                <a:sym typeface="+mn-lt"/>
              </a:rPr>
              <a:t>推荐和</a:t>
            </a:r>
            <a:r>
              <a:rPr lang="zh-CN" altLang="en-US" dirty="0">
                <a:solidFill>
                  <a:srgbClr val="C00000"/>
                </a:solidFill>
                <a:latin typeface="+mn-lt"/>
                <a:ea typeface="+mn-ea"/>
                <a:cs typeface="+mn-ea"/>
                <a:sym typeface="+mn-lt"/>
              </a:rPr>
              <a:t>监管部门</a:t>
            </a:r>
            <a:r>
              <a:rPr lang="zh-CN" altLang="en-US" dirty="0">
                <a:latin typeface="+mn-lt"/>
                <a:ea typeface="+mn-ea"/>
                <a:cs typeface="+mn-ea"/>
                <a:sym typeface="+mn-lt"/>
              </a:rPr>
              <a:t>认可</a:t>
            </a:r>
          </a:p>
        </p:txBody>
      </p:sp>
      <p:grpSp>
        <p:nvGrpSpPr>
          <p:cNvPr id="11" name="组合 10"/>
          <p:cNvGrpSpPr/>
          <p:nvPr/>
        </p:nvGrpSpPr>
        <p:grpSpPr>
          <a:xfrm>
            <a:off x="10482073" y="0"/>
            <a:ext cx="1709927" cy="514370"/>
            <a:chOff x="7974334" y="-2263"/>
            <a:chExt cx="1709927" cy="514370"/>
          </a:xfrm>
        </p:grpSpPr>
        <p:sp>
          <p:nvSpPr>
            <p:cNvPr id="13" name="矩形: 对角圆角 12"/>
            <p:cNvSpPr/>
            <p:nvPr/>
          </p:nvSpPr>
          <p:spPr>
            <a:xfrm>
              <a:off x="7974334" y="-2263"/>
              <a:ext cx="1568918" cy="514369"/>
            </a:xfrm>
            <a:prstGeom prst="round2DiagRect">
              <a:avLst/>
            </a:prstGeom>
            <a:solidFill>
              <a:srgbClr val="4A752D">
                <a:lumMod val="20000"/>
                <a:lumOff val="8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mn-ea"/>
                <a:cs typeface="+mn-cs"/>
              </a:endParaRPr>
            </a:p>
          </p:txBody>
        </p:sp>
        <p:sp>
          <p:nvSpPr>
            <p:cNvPr id="15" name="矩形: 对角圆角 14"/>
            <p:cNvSpPr/>
            <p:nvPr/>
          </p:nvSpPr>
          <p:spPr>
            <a:xfrm>
              <a:off x="8046341" y="-2262"/>
              <a:ext cx="1568918" cy="514369"/>
            </a:xfrm>
            <a:prstGeom prst="round2DiagRect">
              <a:avLst/>
            </a:prstGeom>
            <a:solidFill>
              <a:srgbClr val="4A752D">
                <a:lumMod val="60000"/>
                <a:lumOff val="40000"/>
              </a:srgb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mn-ea"/>
                <a:cs typeface="+mn-cs"/>
              </a:endParaRPr>
            </a:p>
          </p:txBody>
        </p:sp>
        <p:sp>
          <p:nvSpPr>
            <p:cNvPr id="72" name="矩形: 对角圆角 71"/>
            <p:cNvSpPr/>
            <p:nvPr/>
          </p:nvSpPr>
          <p:spPr>
            <a:xfrm>
              <a:off x="8115343" y="-2262"/>
              <a:ext cx="1568918" cy="514369"/>
            </a:xfrm>
            <a:prstGeom prst="round2DiagRect">
              <a:avLst/>
            </a:prstGeom>
            <a:solidFill>
              <a:srgbClr val="4A752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b="1" kern="0" dirty="0">
                  <a:solidFill>
                    <a:srgbClr val="FFFFFF"/>
                  </a:solidFill>
                  <a:latin typeface="Open Sans"/>
                </a:rPr>
                <a:t>有效性</a:t>
              </a:r>
              <a:endParaRPr lang="en-US" altLang="zh-CN" b="1" kern="0" dirty="0">
                <a:solidFill>
                  <a:srgbClr val="FFFFFF"/>
                </a:solidFill>
                <a:latin typeface="Open Sans"/>
              </a:endParaRPr>
            </a:p>
          </p:txBody>
        </p:sp>
      </p:grpSp>
      <p:sp>
        <p:nvSpPr>
          <p:cNvPr id="28" name="文本框 27"/>
          <p:cNvSpPr txBox="1"/>
          <p:nvPr/>
        </p:nvSpPr>
        <p:spPr>
          <a:xfrm>
            <a:off x="1993381" y="4911444"/>
            <a:ext cx="1449653" cy="184666"/>
          </a:xfrm>
          <a:prstGeom prst="rect">
            <a:avLst/>
          </a:prstGeom>
          <a:noFill/>
        </p:spPr>
        <p:txBody>
          <a:bodyPr wrap="square" lIns="0" tIns="0" rIns="0" bIns="0">
            <a:spAutoFit/>
          </a:bodyPr>
          <a:lstStyle/>
          <a:p>
            <a:pPr marL="0" marR="0" lvl="0" indent="0" defTabSz="4572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effectLst/>
                <a:uLnTx/>
                <a:uFillTx/>
                <a:latin typeface="Arial" panose="020B0604020202020204"/>
                <a:ea typeface="微软雅黑" panose="020B0503020204020204" pitchFamily="34" charset="-122"/>
                <a:cs typeface="+mn-ea"/>
              </a:rPr>
              <a:t>中国国家药监局</a:t>
            </a:r>
          </a:p>
        </p:txBody>
      </p:sp>
      <p:sp>
        <p:nvSpPr>
          <p:cNvPr id="26" name="文本框 25"/>
          <p:cNvSpPr txBox="1"/>
          <p:nvPr/>
        </p:nvSpPr>
        <p:spPr>
          <a:xfrm>
            <a:off x="4718071" y="4911444"/>
            <a:ext cx="1535589" cy="184666"/>
          </a:xfrm>
          <a:prstGeom prst="rect">
            <a:avLst/>
          </a:prstGeom>
          <a:noFill/>
        </p:spPr>
        <p:txBody>
          <a:bodyPr wrap="square" lIns="0" tIns="0" rIns="0" bIns="0">
            <a:spAutoFit/>
          </a:bodyPr>
          <a:lstStyle/>
          <a:p>
            <a:pPr marL="0" marR="0" lvl="0" indent="0" defTabSz="4572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effectLst/>
                <a:uLnTx/>
                <a:uFillTx/>
                <a:latin typeface="Arial" panose="020B0604020202020204"/>
                <a:ea typeface="微软雅黑" panose="020B0503020204020204" pitchFamily="34" charset="-122"/>
                <a:cs typeface="+mn-ea"/>
              </a:rPr>
              <a:t>欧盟药监局</a:t>
            </a:r>
            <a:endParaRPr kumimoji="0" lang="en-US" altLang="zh-CN" sz="1200" b="1" i="0" u="none" strike="noStrike" kern="1200" cap="none" spc="0" normalizeH="0" baseline="0" noProof="0" dirty="0">
              <a:ln>
                <a:noFill/>
              </a:ln>
              <a:effectLst/>
              <a:uLnTx/>
              <a:uFillTx/>
              <a:latin typeface="Arial" panose="020B0604020202020204"/>
              <a:ea typeface="微软雅黑" panose="020B0503020204020204" pitchFamily="34" charset="-122"/>
              <a:cs typeface="+mn-ea"/>
            </a:endParaRPr>
          </a:p>
        </p:txBody>
      </p:sp>
      <p:sp>
        <p:nvSpPr>
          <p:cNvPr id="23" name="文本框 22"/>
          <p:cNvSpPr txBox="1"/>
          <p:nvPr/>
        </p:nvSpPr>
        <p:spPr>
          <a:xfrm>
            <a:off x="7456063" y="4911444"/>
            <a:ext cx="1535589" cy="184666"/>
          </a:xfrm>
          <a:prstGeom prst="rect">
            <a:avLst/>
          </a:prstGeom>
          <a:noFill/>
        </p:spPr>
        <p:txBody>
          <a:bodyPr wrap="square" lIns="0" tIns="0" rIns="0" bIns="0">
            <a:spAutoFit/>
          </a:bodyPr>
          <a:lstStyle/>
          <a:p>
            <a:pPr marL="0" marR="0" lvl="0" indent="0" defTabSz="4572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effectLst/>
                <a:uLnTx/>
                <a:uFillTx/>
                <a:latin typeface="Arial" panose="020B0604020202020204"/>
                <a:ea typeface="微软雅黑" panose="020B0503020204020204" pitchFamily="34" charset="-122"/>
                <a:cs typeface="+mn-ea"/>
              </a:rPr>
              <a:t>美国</a:t>
            </a:r>
            <a:r>
              <a:rPr kumimoji="0" lang="en-US" altLang="zh-CN" sz="1200" b="1" i="0" u="none" strike="noStrike" kern="1200" cap="none" spc="0" normalizeH="0" baseline="0" noProof="0" dirty="0">
                <a:ln>
                  <a:noFill/>
                </a:ln>
                <a:effectLst/>
                <a:uLnTx/>
                <a:uFillTx/>
                <a:latin typeface="Arial" panose="020B0604020202020204"/>
                <a:ea typeface="微软雅黑" panose="020B0503020204020204" pitchFamily="34" charset="-122"/>
                <a:cs typeface="+mn-ea"/>
              </a:rPr>
              <a:t>FDA</a:t>
            </a:r>
          </a:p>
        </p:txBody>
      </p:sp>
      <p:sp>
        <p:nvSpPr>
          <p:cNvPr id="21" name="文本框 20"/>
          <p:cNvSpPr txBox="1"/>
          <p:nvPr/>
        </p:nvSpPr>
        <p:spPr>
          <a:xfrm>
            <a:off x="10079884" y="4844718"/>
            <a:ext cx="1535589" cy="369332"/>
          </a:xfrm>
          <a:prstGeom prst="rect">
            <a:avLst/>
          </a:prstGeom>
          <a:noFill/>
        </p:spPr>
        <p:txBody>
          <a:bodyPr wrap="square" lIns="0" tIns="0" rIns="0" bIns="0">
            <a:spAutoFit/>
          </a:bodyPr>
          <a:lstStyle/>
          <a:p>
            <a:pPr marL="0" marR="0" lvl="0" indent="0" defTabSz="4572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effectLst/>
                <a:uLnTx/>
                <a:uFillTx/>
                <a:latin typeface="Arial" panose="020B0604020202020204"/>
                <a:ea typeface="微软雅黑" panose="020B0503020204020204" pitchFamily="34" charset="-122"/>
                <a:cs typeface="+mn-ea"/>
              </a:rPr>
              <a:t>英国</a:t>
            </a:r>
            <a:r>
              <a:rPr lang="zh-CN" altLang="en-US" sz="1200" b="1" dirty="0">
                <a:latin typeface="Arial" panose="020B0604020202020204"/>
                <a:ea typeface="微软雅黑" panose="020B0503020204020204" pitchFamily="34" charset="-122"/>
                <a:cs typeface="+mn-ea"/>
              </a:rPr>
              <a:t>药品</a:t>
            </a:r>
            <a:endParaRPr lang="en-US" altLang="zh-CN" sz="1200" b="1" dirty="0">
              <a:latin typeface="Arial" panose="020B0604020202020204"/>
              <a:ea typeface="微软雅黑" panose="020B0503020204020204" pitchFamily="34" charset="-122"/>
              <a:cs typeface="+mn-ea"/>
            </a:endParaRPr>
          </a:p>
          <a:p>
            <a:pPr marL="0" marR="0" lvl="0" indent="0" defTabSz="457200" rtl="0" eaLnBrk="1" fontAlgn="auto" latinLnBrk="0" hangingPunct="1">
              <a:lnSpc>
                <a:spcPct val="100000"/>
              </a:lnSpc>
              <a:spcBef>
                <a:spcPts val="0"/>
              </a:spcBef>
              <a:spcAft>
                <a:spcPts val="0"/>
              </a:spcAft>
              <a:buClrTx/>
              <a:buSzTx/>
              <a:buFontTx/>
              <a:buNone/>
              <a:defRPr/>
            </a:pPr>
            <a:r>
              <a:rPr lang="zh-CN" altLang="en-US" sz="1200" b="1" dirty="0">
                <a:latin typeface="Arial" panose="020B0604020202020204"/>
                <a:ea typeface="微软雅黑" panose="020B0503020204020204" pitchFamily="34" charset="-122"/>
                <a:cs typeface="+mn-ea"/>
              </a:rPr>
              <a:t>和健康产品局</a:t>
            </a:r>
            <a:endParaRPr kumimoji="0" lang="en-US" altLang="zh-CN" sz="1200" b="1" i="0" u="none" strike="noStrike" kern="1200" cap="none" spc="0" normalizeH="0" baseline="0" noProof="0" dirty="0">
              <a:ln>
                <a:noFill/>
              </a:ln>
              <a:effectLst/>
              <a:uLnTx/>
              <a:uFillTx/>
              <a:latin typeface="Arial" panose="020B0604020202020204"/>
              <a:ea typeface="微软雅黑" panose="020B0503020204020204" pitchFamily="34" charset="-122"/>
              <a:cs typeface="+mn-ea"/>
            </a:endParaRPr>
          </a:p>
        </p:txBody>
      </p:sp>
      <p:sp>
        <p:nvSpPr>
          <p:cNvPr id="30" name="文本占位符 2"/>
          <p:cNvSpPr>
            <a:spLocks noGrp="1"/>
          </p:cNvSpPr>
          <p:nvPr>
            <p:ph type="body" sz="quarter" idx="10"/>
          </p:nvPr>
        </p:nvSpPr>
        <p:spPr>
          <a:xfrm>
            <a:off x="660400" y="6358818"/>
            <a:ext cx="10858500" cy="294901"/>
          </a:xfrm>
        </p:spPr>
        <p:txBody>
          <a:bodyPr numCol="2" spcCol="180000"/>
          <a:lstStyle/>
          <a:p>
            <a:r>
              <a:rPr lang="zh-CN" altLang="en-US" sz="800" dirty="0">
                <a:cs typeface="+mn-ea"/>
                <a:sym typeface="+mn-lt"/>
              </a:rPr>
              <a:t>中华医学会罕见病分会</a:t>
            </a:r>
            <a:r>
              <a:rPr lang="en-US" altLang="zh-CN" sz="800" dirty="0">
                <a:cs typeface="+mn-ea"/>
                <a:sym typeface="+mn-lt"/>
              </a:rPr>
              <a:t>, </a:t>
            </a:r>
            <a:r>
              <a:rPr lang="zh-CN" altLang="en-US" sz="800" dirty="0">
                <a:cs typeface="+mn-ea"/>
                <a:sym typeface="+mn-lt"/>
              </a:rPr>
              <a:t>等</a:t>
            </a:r>
            <a:r>
              <a:rPr lang="en-US" altLang="zh-CN" sz="800" dirty="0">
                <a:cs typeface="+mn-ea"/>
                <a:sym typeface="+mn-lt"/>
              </a:rPr>
              <a:t>. </a:t>
            </a:r>
            <a:r>
              <a:rPr lang="zh-CN" altLang="en-US" sz="800" dirty="0">
                <a:cs typeface="+mn-ea"/>
                <a:sym typeface="+mn-lt"/>
              </a:rPr>
              <a:t>中华内科杂志</a:t>
            </a:r>
            <a:r>
              <a:rPr lang="en-US" altLang="zh-CN" sz="800" dirty="0">
                <a:cs typeface="+mn-ea"/>
                <a:sym typeface="+mn-lt"/>
              </a:rPr>
              <a:t>. 2025;64(09):812-824.</a:t>
            </a:r>
          </a:p>
          <a:p>
            <a:r>
              <a:rPr lang="zh-CN" altLang="en-US" sz="800" dirty="0">
                <a:cs typeface="+mn-ea"/>
                <a:sym typeface="+mn-lt"/>
              </a:rPr>
              <a:t>四川大学华西第二医院</a:t>
            </a:r>
            <a:r>
              <a:rPr lang="en-US" altLang="zh-CN" sz="800" dirty="0">
                <a:cs typeface="+mn-ea"/>
                <a:sym typeface="+mn-lt"/>
              </a:rPr>
              <a:t>, </a:t>
            </a:r>
            <a:r>
              <a:rPr lang="zh-CN" altLang="en-US" sz="800" dirty="0">
                <a:cs typeface="+mn-ea"/>
                <a:sym typeface="+mn-lt"/>
              </a:rPr>
              <a:t>等</a:t>
            </a:r>
            <a:r>
              <a:rPr lang="en-US" altLang="zh-CN" sz="800" dirty="0">
                <a:cs typeface="+mn-ea"/>
                <a:sym typeface="+mn-lt"/>
              </a:rPr>
              <a:t>. </a:t>
            </a:r>
            <a:r>
              <a:rPr lang="zh-CN" altLang="en-US" sz="800" dirty="0">
                <a:cs typeface="+mn-ea"/>
                <a:sym typeface="+mn-lt"/>
              </a:rPr>
              <a:t>国际神经病学神经外科学杂志</a:t>
            </a:r>
            <a:r>
              <a:rPr lang="en-US" altLang="zh-CN" sz="800" dirty="0">
                <a:cs typeface="+mn-ea"/>
                <a:sym typeface="+mn-lt"/>
              </a:rPr>
              <a:t>. 2025;52(2):8-22.</a:t>
            </a:r>
          </a:p>
          <a:p>
            <a:r>
              <a:rPr lang="it-IT" altLang="zh-CN" sz="800" dirty="0">
                <a:cs typeface="+mn-ea"/>
                <a:sym typeface="+mn-lt"/>
              </a:rPr>
              <a:t>Vamorolone for treating Duchenne muscular dystrophy in people 4 years and over. London: National Institute for Health and Care Excellence (NICE); 2025 Jan 16. PMID: 40073188.</a:t>
            </a:r>
          </a:p>
        </p:txBody>
      </p:sp>
      <p:sp>
        <p:nvSpPr>
          <p:cNvPr id="31" name="文本框 30"/>
          <p:cNvSpPr txBox="1"/>
          <p:nvPr/>
        </p:nvSpPr>
        <p:spPr>
          <a:xfrm>
            <a:off x="1617752" y="1080231"/>
            <a:ext cx="8146430" cy="664413"/>
          </a:xfrm>
          <a:prstGeom prst="rect">
            <a:avLst/>
          </a:prstGeom>
          <a:noFill/>
        </p:spPr>
        <p:txBody>
          <a:bodyPr wrap="square">
            <a:spAutoFit/>
          </a:bodyPr>
          <a:lstStyle>
            <a:defPPr>
              <a:defRPr lang="zh-CN"/>
            </a:defPPr>
            <a:lvl1pPr marL="285750" indent="-285750">
              <a:buFont typeface="Arial" panose="020B0604020202020204" pitchFamily="34" charset="0"/>
              <a:buChar char="•"/>
              <a:defRPr sz="1000"/>
            </a:lvl1pPr>
          </a:lstStyle>
          <a:p>
            <a:pPr marL="0" marR="0" lvl="0" indent="0" algn="l" defTabSz="914400" rtl="0" eaLnBrk="1" fontAlgn="auto" latinLnBrk="0" hangingPunct="1">
              <a:lnSpc>
                <a:spcPct val="120000"/>
              </a:lnSpc>
              <a:spcBef>
                <a:spcPts val="0"/>
              </a:spcBef>
              <a:spcAft>
                <a:spcPts val="600"/>
              </a:spcAft>
              <a:buClrTx/>
              <a:buSzTx/>
              <a:buNone/>
              <a:defRPr/>
            </a:pPr>
            <a:r>
              <a:rPr kumimoji="0" lang="zh-CN" altLang="en-US" sz="1400" b="1" i="0" u="none" strike="noStrike" kern="1200" cap="none" spc="0" normalizeH="0" baseline="0" noProof="0" dirty="0">
                <a:ln>
                  <a:noFill/>
                </a:ln>
                <a:effectLst/>
                <a:uLnTx/>
                <a:uFillTx/>
                <a:latin typeface="+mn-ea"/>
                <a:cs typeface="+mn-cs"/>
                <a:sym typeface="+mn-lt"/>
              </a:rPr>
              <a:t>中华医学会罕见病分会、北京医学会罕见病分会：</a:t>
            </a:r>
            <a:endParaRPr kumimoji="0" lang="en-US" altLang="zh-CN" sz="1400" b="1" i="0" u="none" strike="noStrike" kern="1200" cap="none" spc="0" normalizeH="0" baseline="0" noProof="0" dirty="0">
              <a:ln>
                <a:noFill/>
              </a:ln>
              <a:effectLst/>
              <a:uLnTx/>
              <a:uFillTx/>
              <a:latin typeface="+mn-ea"/>
              <a:cs typeface="+mn-cs"/>
              <a:sym typeface="+mn-lt"/>
            </a:endParaRPr>
          </a:p>
          <a:p>
            <a:pPr marL="0" marR="0" lvl="0" indent="0" algn="l" defTabSz="914400" rtl="0" eaLnBrk="1" fontAlgn="auto" latinLnBrk="0" hangingPunct="1">
              <a:lnSpc>
                <a:spcPct val="120000"/>
              </a:lnSpc>
              <a:spcBef>
                <a:spcPts val="0"/>
              </a:spcBef>
              <a:spcAft>
                <a:spcPts val="600"/>
              </a:spcAft>
              <a:buClrTx/>
              <a:buSzTx/>
              <a:buNone/>
              <a:defRPr/>
            </a:pPr>
            <a:r>
              <a:rPr kumimoji="0" lang="en-US" altLang="zh-CN" sz="1400" i="0" u="none" strike="noStrike" kern="1200" cap="none" spc="0" normalizeH="0" baseline="0" noProof="0" dirty="0">
                <a:ln>
                  <a:noFill/>
                </a:ln>
                <a:effectLst/>
                <a:uLnTx/>
                <a:uFillTx/>
                <a:latin typeface="+mn-ea"/>
                <a:cs typeface="+mn-cs"/>
                <a:sym typeface="+mn-lt"/>
              </a:rPr>
              <a:t>2025</a:t>
            </a:r>
            <a:r>
              <a:rPr kumimoji="0" lang="zh-CN" altLang="en-US" sz="1400" i="0" u="none" strike="noStrike" kern="1200" cap="none" spc="0" normalizeH="0" baseline="0" noProof="0" dirty="0">
                <a:ln>
                  <a:noFill/>
                </a:ln>
                <a:effectLst/>
                <a:uLnTx/>
                <a:uFillTx/>
                <a:latin typeface="+mn-ea"/>
                <a:cs typeface="+mn-cs"/>
                <a:sym typeface="+mn-lt"/>
              </a:rPr>
              <a:t>年</a:t>
            </a:r>
            <a:r>
              <a:rPr kumimoji="0" lang="en-US" altLang="zh-CN" sz="1400" i="0" u="none" strike="noStrike" kern="1200" cap="none" spc="0" normalizeH="0" baseline="0" noProof="0" dirty="0">
                <a:ln>
                  <a:noFill/>
                </a:ln>
                <a:effectLst/>
                <a:uLnTx/>
                <a:uFillTx/>
                <a:latin typeface="+mn-ea"/>
                <a:cs typeface="+mn-cs"/>
                <a:sym typeface="+mn-lt"/>
              </a:rPr>
              <a:t>《Duchenne</a:t>
            </a:r>
            <a:r>
              <a:rPr kumimoji="0" lang="zh-CN" altLang="en-US" sz="1400" i="0" u="none" strike="noStrike" kern="1200" cap="none" spc="0" normalizeH="0" baseline="0" noProof="0" dirty="0">
                <a:ln>
                  <a:noFill/>
                </a:ln>
                <a:effectLst/>
                <a:uLnTx/>
                <a:uFillTx/>
                <a:latin typeface="+mn-ea"/>
                <a:cs typeface="+mn-cs"/>
                <a:sym typeface="+mn-lt"/>
              </a:rPr>
              <a:t>型肌营养不良多学科管理指南</a:t>
            </a:r>
            <a:r>
              <a:rPr kumimoji="0" lang="en-US" altLang="zh-CN" sz="1400" i="0" u="none" strike="noStrike" kern="1200" cap="none" spc="0" normalizeH="0" baseline="0" noProof="0" dirty="0">
                <a:ln>
                  <a:noFill/>
                </a:ln>
                <a:effectLst/>
                <a:uLnTx/>
                <a:uFillTx/>
                <a:latin typeface="+mn-ea"/>
                <a:cs typeface="+mn-cs"/>
                <a:sym typeface="+mn-lt"/>
              </a:rPr>
              <a:t>》</a:t>
            </a:r>
            <a:r>
              <a:rPr kumimoji="0" lang="en-US" altLang="zh-CN" sz="1400" i="0" u="none" strike="noStrike" kern="1200" cap="none" spc="0" normalizeH="0" baseline="30000" noProof="0" dirty="0">
                <a:ln>
                  <a:noFill/>
                </a:ln>
                <a:effectLst/>
                <a:uLnTx/>
                <a:uFillTx/>
                <a:latin typeface="+mn-ea"/>
                <a:cs typeface="+mn-cs"/>
                <a:sym typeface="+mn-lt"/>
              </a:rPr>
              <a:t>1</a:t>
            </a:r>
          </a:p>
        </p:txBody>
      </p:sp>
      <p:sp>
        <p:nvSpPr>
          <p:cNvPr id="40" name="文本框 39"/>
          <p:cNvSpPr txBox="1"/>
          <p:nvPr/>
        </p:nvSpPr>
        <p:spPr>
          <a:xfrm>
            <a:off x="1617752" y="2065578"/>
            <a:ext cx="8146430" cy="664413"/>
          </a:xfrm>
          <a:prstGeom prst="rect">
            <a:avLst/>
          </a:prstGeom>
          <a:noFill/>
        </p:spPr>
        <p:txBody>
          <a:bodyPr wrap="square">
            <a:spAutoFit/>
          </a:bodyPr>
          <a:lstStyle>
            <a:defPPr>
              <a:defRPr lang="zh-CN"/>
            </a:defPPr>
            <a:lvl1pPr marL="285750" indent="-285750">
              <a:buFont typeface="Arial" panose="020B0604020202020204" pitchFamily="34" charset="0"/>
              <a:buChar char="•"/>
              <a:defRPr sz="1000"/>
            </a:lvl1pPr>
          </a:lstStyle>
          <a:p>
            <a:pPr marL="0" marR="0" lvl="0" indent="0" algn="l" defTabSz="914400" rtl="0" eaLnBrk="1" fontAlgn="auto" latinLnBrk="0" hangingPunct="1">
              <a:lnSpc>
                <a:spcPct val="120000"/>
              </a:lnSpc>
              <a:spcBef>
                <a:spcPts val="0"/>
              </a:spcBef>
              <a:spcAft>
                <a:spcPts val="600"/>
              </a:spcAft>
              <a:buClrTx/>
              <a:buSzTx/>
              <a:buNone/>
              <a:defRPr/>
            </a:pPr>
            <a:r>
              <a:rPr kumimoji="0" lang="zh-CN" altLang="en-US" sz="1400" b="1" i="0" u="none" strike="noStrike" kern="1200" cap="none" spc="0" normalizeH="0" baseline="0" noProof="0" dirty="0">
                <a:ln>
                  <a:noFill/>
                </a:ln>
                <a:effectLst/>
                <a:uLnTx/>
                <a:uFillTx/>
                <a:latin typeface="+mn-ea"/>
                <a:cs typeface="+mn-cs"/>
                <a:sym typeface="+mn-lt"/>
              </a:rPr>
              <a:t>四川大学华西第二医院、四川大学华西医院牵头全国二十多家单位：</a:t>
            </a:r>
            <a:endParaRPr kumimoji="0" lang="en-US" altLang="zh-CN" sz="1400" b="1" i="0" u="none" strike="noStrike" kern="1200" cap="none" spc="0" normalizeH="0" baseline="0" noProof="0" dirty="0">
              <a:ln>
                <a:noFill/>
              </a:ln>
              <a:effectLst/>
              <a:uLnTx/>
              <a:uFillTx/>
              <a:latin typeface="+mn-ea"/>
              <a:cs typeface="+mn-cs"/>
              <a:sym typeface="+mn-lt"/>
            </a:endParaRPr>
          </a:p>
          <a:p>
            <a:pPr marL="0" marR="0" lvl="0" indent="0" algn="l" defTabSz="914400" rtl="0" eaLnBrk="1" fontAlgn="auto" latinLnBrk="0" hangingPunct="1">
              <a:lnSpc>
                <a:spcPct val="120000"/>
              </a:lnSpc>
              <a:spcBef>
                <a:spcPts val="0"/>
              </a:spcBef>
              <a:spcAft>
                <a:spcPts val="600"/>
              </a:spcAft>
              <a:buClrTx/>
              <a:buSzTx/>
              <a:buNone/>
              <a:defRPr/>
            </a:pPr>
            <a:r>
              <a:rPr kumimoji="0" lang="en-US" altLang="zh-CN" sz="1400" i="0" u="none" strike="noStrike" kern="1200" cap="none" spc="0" normalizeH="0" baseline="0" noProof="0" dirty="0">
                <a:ln>
                  <a:noFill/>
                </a:ln>
                <a:effectLst/>
                <a:uLnTx/>
                <a:uFillTx/>
                <a:latin typeface="+mn-ea"/>
                <a:cs typeface="+mn-cs"/>
                <a:sym typeface="+mn-lt"/>
              </a:rPr>
              <a:t>2025</a:t>
            </a:r>
            <a:r>
              <a:rPr kumimoji="0" lang="zh-CN" altLang="en-US" sz="1400" i="0" u="none" strike="noStrike" kern="1200" cap="none" spc="0" normalizeH="0" baseline="0" noProof="0" dirty="0">
                <a:ln>
                  <a:noFill/>
                </a:ln>
                <a:effectLst/>
                <a:uLnTx/>
                <a:uFillTx/>
                <a:latin typeface="+mn-ea"/>
                <a:cs typeface="+mn-cs"/>
                <a:sym typeface="+mn-lt"/>
              </a:rPr>
              <a:t>年</a:t>
            </a:r>
            <a:r>
              <a:rPr kumimoji="0" lang="en-US" altLang="zh-CN" sz="1400" i="0" u="none" strike="noStrike" kern="1200" cap="none" spc="0" normalizeH="0" baseline="0" noProof="0" dirty="0">
                <a:ln>
                  <a:noFill/>
                </a:ln>
                <a:effectLst/>
                <a:uLnTx/>
                <a:uFillTx/>
                <a:latin typeface="+mn-ea"/>
                <a:cs typeface="+mn-cs"/>
                <a:sym typeface="+mn-lt"/>
              </a:rPr>
              <a:t>《</a:t>
            </a:r>
            <a:r>
              <a:rPr kumimoji="0" lang="zh-CN" altLang="en-US" sz="1400" i="0" u="none" strike="noStrike" kern="1200" cap="none" spc="0" normalizeH="0" baseline="0" noProof="0" dirty="0">
                <a:ln>
                  <a:noFill/>
                </a:ln>
                <a:effectLst/>
                <a:uLnTx/>
                <a:uFillTx/>
                <a:latin typeface="+mn-ea"/>
                <a:cs typeface="+mn-cs"/>
                <a:sym typeface="+mn-lt"/>
              </a:rPr>
              <a:t>进行性假肥大性肌营养不良的糖皮质激素治疗循证指南</a:t>
            </a:r>
            <a:r>
              <a:rPr kumimoji="0" lang="en-US" altLang="zh-CN" sz="1400" i="0" u="none" strike="noStrike" kern="1200" cap="none" spc="0" normalizeH="0" baseline="0" noProof="0" dirty="0">
                <a:ln>
                  <a:noFill/>
                </a:ln>
                <a:effectLst/>
                <a:uLnTx/>
                <a:uFillTx/>
                <a:latin typeface="+mn-ea"/>
                <a:cs typeface="+mn-cs"/>
                <a:sym typeface="+mn-lt"/>
              </a:rPr>
              <a:t>》</a:t>
            </a:r>
            <a:r>
              <a:rPr kumimoji="0" lang="en-US" altLang="zh-CN" sz="1400" i="0" u="none" strike="noStrike" kern="1200" cap="none" spc="0" normalizeH="0" baseline="30000" noProof="0" dirty="0">
                <a:ln>
                  <a:noFill/>
                </a:ln>
                <a:effectLst/>
                <a:uLnTx/>
                <a:uFillTx/>
                <a:latin typeface="+mn-ea"/>
                <a:cs typeface="+mn-cs"/>
                <a:sym typeface="+mn-lt"/>
              </a:rPr>
              <a:t>2</a:t>
            </a:r>
            <a:endParaRPr kumimoji="0" lang="zh-CN" altLang="en-US" sz="1400" i="0" u="none" strike="noStrike" kern="1200" cap="none" spc="0" normalizeH="0" baseline="30000" noProof="0" dirty="0">
              <a:ln>
                <a:noFill/>
              </a:ln>
              <a:effectLst/>
              <a:uLnTx/>
              <a:uFillTx/>
              <a:latin typeface="+mn-ea"/>
              <a:cs typeface="+mn-cs"/>
              <a:sym typeface="+mn-lt"/>
            </a:endParaRPr>
          </a:p>
        </p:txBody>
      </p:sp>
      <p:sp>
        <p:nvSpPr>
          <p:cNvPr id="41" name="文本框 40"/>
          <p:cNvSpPr txBox="1"/>
          <p:nvPr/>
        </p:nvSpPr>
        <p:spPr>
          <a:xfrm>
            <a:off x="1617752" y="3081526"/>
            <a:ext cx="8146430" cy="664413"/>
          </a:xfrm>
          <a:prstGeom prst="rect">
            <a:avLst/>
          </a:prstGeom>
          <a:noFill/>
        </p:spPr>
        <p:txBody>
          <a:bodyPr wrap="square">
            <a:spAutoFit/>
          </a:bodyPr>
          <a:lstStyle>
            <a:defPPr>
              <a:defRPr lang="zh-CN"/>
            </a:defPPr>
            <a:lvl1pPr marL="285750" indent="-285750">
              <a:buFont typeface="Arial" panose="020B0604020202020204" pitchFamily="34" charset="0"/>
              <a:buChar char="•"/>
              <a:defRPr sz="1000"/>
            </a:lvl1pPr>
          </a:lstStyle>
          <a:p>
            <a:pPr marL="0" marR="0" lvl="0" indent="0" algn="l" defTabSz="914400" rtl="0" eaLnBrk="1" fontAlgn="auto" latinLnBrk="0" hangingPunct="1">
              <a:lnSpc>
                <a:spcPct val="120000"/>
              </a:lnSpc>
              <a:spcBef>
                <a:spcPts val="0"/>
              </a:spcBef>
              <a:spcAft>
                <a:spcPts val="600"/>
              </a:spcAft>
              <a:buClrTx/>
              <a:buSzTx/>
              <a:buNone/>
              <a:defRPr/>
            </a:pPr>
            <a:r>
              <a:rPr kumimoji="0" lang="zh-CN" altLang="en-US" sz="1400" b="1" i="0" u="none" strike="noStrike" kern="1200" cap="none" spc="0" normalizeH="0" baseline="0" noProof="0" dirty="0">
                <a:ln>
                  <a:noFill/>
                </a:ln>
                <a:effectLst/>
                <a:uLnTx/>
                <a:uFillTx/>
                <a:latin typeface="+mn-ea"/>
                <a:cs typeface="+mn-cs"/>
                <a:sym typeface="+mn-lt"/>
              </a:rPr>
              <a:t>英国国家健康与护理卓越研究所（</a:t>
            </a:r>
            <a:r>
              <a:rPr kumimoji="0" lang="en-US" altLang="zh-CN" sz="1400" b="1" i="0" u="none" strike="noStrike" kern="1200" cap="none" spc="0" normalizeH="0" baseline="0" noProof="0" dirty="0">
                <a:ln>
                  <a:noFill/>
                </a:ln>
                <a:effectLst/>
                <a:uLnTx/>
                <a:uFillTx/>
                <a:latin typeface="+mn-ea"/>
                <a:cs typeface="+mn-cs"/>
                <a:sym typeface="+mn-lt"/>
              </a:rPr>
              <a:t>NICE</a:t>
            </a:r>
            <a:r>
              <a:rPr kumimoji="0" lang="zh-CN" altLang="en-US" sz="1400" b="1" i="0" u="none" strike="noStrike" kern="1200" cap="none" spc="0" normalizeH="0" baseline="0" noProof="0" dirty="0">
                <a:ln>
                  <a:noFill/>
                </a:ln>
                <a:effectLst/>
                <a:uLnTx/>
                <a:uFillTx/>
                <a:latin typeface="+mn-ea"/>
                <a:cs typeface="+mn-cs"/>
                <a:sym typeface="+mn-lt"/>
              </a:rPr>
              <a:t>）：</a:t>
            </a:r>
            <a:endParaRPr kumimoji="0" lang="en-US" altLang="zh-CN" sz="1400" b="1" i="0" u="none" strike="noStrike" kern="1200" cap="none" spc="0" normalizeH="0" baseline="0" noProof="0" dirty="0">
              <a:ln>
                <a:noFill/>
              </a:ln>
              <a:effectLst/>
              <a:uLnTx/>
              <a:uFillTx/>
              <a:latin typeface="+mn-ea"/>
              <a:cs typeface="+mn-cs"/>
              <a:sym typeface="+mn-lt"/>
            </a:endParaRPr>
          </a:p>
          <a:p>
            <a:pPr marL="0" marR="0" lvl="0" indent="0" algn="l" defTabSz="914400" rtl="0" eaLnBrk="1" fontAlgn="auto" latinLnBrk="0" hangingPunct="1">
              <a:lnSpc>
                <a:spcPct val="120000"/>
              </a:lnSpc>
              <a:spcBef>
                <a:spcPts val="0"/>
              </a:spcBef>
              <a:spcAft>
                <a:spcPts val="600"/>
              </a:spcAft>
              <a:buClrTx/>
              <a:buSzTx/>
              <a:buNone/>
              <a:defRPr/>
            </a:pPr>
            <a:r>
              <a:rPr kumimoji="0" lang="en-US" altLang="zh-CN" sz="1400" i="0" u="none" strike="noStrike" kern="1200" cap="none" spc="0" normalizeH="0" baseline="0" noProof="0" dirty="0">
                <a:ln>
                  <a:noFill/>
                </a:ln>
                <a:effectLst/>
                <a:uLnTx/>
                <a:uFillTx/>
                <a:latin typeface="+mn-ea"/>
                <a:cs typeface="+mn-cs"/>
                <a:sym typeface="+mn-lt"/>
              </a:rPr>
              <a:t>2025</a:t>
            </a:r>
            <a:r>
              <a:rPr kumimoji="0" lang="zh-CN" altLang="en-US" sz="1400" i="0" u="none" strike="noStrike" kern="1200" cap="none" spc="0" normalizeH="0" baseline="0" noProof="0" dirty="0">
                <a:ln>
                  <a:noFill/>
                </a:ln>
                <a:effectLst/>
                <a:uLnTx/>
                <a:uFillTx/>
                <a:latin typeface="+mn-ea"/>
                <a:cs typeface="+mn-cs"/>
                <a:sym typeface="+mn-lt"/>
              </a:rPr>
              <a:t>年</a:t>
            </a:r>
            <a:r>
              <a:rPr kumimoji="0" lang="en-US" altLang="zh-CN" sz="1400" i="0" u="none" strike="noStrike" kern="1200" cap="none" spc="0" normalizeH="0" baseline="0" noProof="0" dirty="0">
                <a:ln>
                  <a:noFill/>
                </a:ln>
                <a:effectLst/>
                <a:uLnTx/>
                <a:uFillTx/>
                <a:latin typeface="+mn-ea"/>
                <a:cs typeface="+mn-cs"/>
                <a:sym typeface="+mn-lt"/>
              </a:rPr>
              <a:t>《</a:t>
            </a:r>
            <a:r>
              <a:rPr kumimoji="0" lang="zh-CN" altLang="en-US" sz="1400" i="0" u="none" strike="noStrike" kern="1200" cap="none" spc="0" normalizeH="0" baseline="0" noProof="0" dirty="0">
                <a:ln>
                  <a:noFill/>
                </a:ln>
                <a:effectLst/>
                <a:uLnTx/>
                <a:uFillTx/>
                <a:latin typeface="+mn-ea"/>
                <a:cs typeface="+mn-cs"/>
                <a:sym typeface="+mn-lt"/>
              </a:rPr>
              <a:t>伐莫洛龙治疗</a:t>
            </a:r>
            <a:r>
              <a:rPr kumimoji="0" lang="en-US" altLang="zh-CN" sz="1400" i="0" u="none" strike="noStrike" kern="1200" cap="none" spc="0" normalizeH="0" baseline="0" noProof="0" dirty="0">
                <a:ln>
                  <a:noFill/>
                </a:ln>
                <a:effectLst/>
                <a:uLnTx/>
                <a:uFillTx/>
                <a:latin typeface="+mn-ea"/>
                <a:cs typeface="+mn-cs"/>
                <a:sym typeface="+mn-lt"/>
              </a:rPr>
              <a:t>DMD</a:t>
            </a:r>
            <a:r>
              <a:rPr kumimoji="0" lang="zh-CN" altLang="en-US" sz="1400" i="0" u="none" strike="noStrike" kern="1200" cap="none" spc="0" normalizeH="0" baseline="0" noProof="0" dirty="0">
                <a:ln>
                  <a:noFill/>
                </a:ln>
                <a:effectLst/>
                <a:uLnTx/>
                <a:uFillTx/>
                <a:latin typeface="+mn-ea"/>
                <a:cs typeface="+mn-cs"/>
                <a:sym typeface="+mn-lt"/>
              </a:rPr>
              <a:t>技术评价指南</a:t>
            </a:r>
            <a:r>
              <a:rPr kumimoji="0" lang="en-US" altLang="zh-CN" sz="1400" i="0" u="none" strike="noStrike" kern="1200" cap="none" spc="0" normalizeH="0" baseline="0" noProof="0" dirty="0">
                <a:ln>
                  <a:noFill/>
                </a:ln>
                <a:effectLst/>
                <a:uLnTx/>
                <a:uFillTx/>
                <a:latin typeface="+mn-ea"/>
                <a:cs typeface="+mn-cs"/>
                <a:sym typeface="+mn-lt"/>
              </a:rPr>
              <a:t>》</a:t>
            </a:r>
            <a:r>
              <a:rPr kumimoji="0" lang="en-US" altLang="zh-CN" sz="1400" i="0" u="none" strike="noStrike" kern="1200" cap="none" spc="0" normalizeH="0" baseline="30000" noProof="0" dirty="0">
                <a:ln>
                  <a:noFill/>
                </a:ln>
                <a:effectLst/>
                <a:uLnTx/>
                <a:uFillTx/>
                <a:latin typeface="+mn-ea"/>
                <a:cs typeface="+mn-cs"/>
                <a:sym typeface="+mn-lt"/>
              </a:rPr>
              <a:t>3</a:t>
            </a:r>
            <a:endParaRPr kumimoji="0" lang="zh-CN" altLang="en-US" sz="1400" i="0" u="none" strike="noStrike" kern="1200" cap="none" spc="0" normalizeH="0" baseline="30000" noProof="0" dirty="0">
              <a:ln>
                <a:noFill/>
              </a:ln>
              <a:effectLst/>
              <a:uLnTx/>
              <a:uFillTx/>
              <a:latin typeface="+mn-ea"/>
              <a:cs typeface="+mn-cs"/>
              <a:sym typeface="+mn-lt"/>
            </a:endParaRPr>
          </a:p>
        </p:txBody>
      </p:sp>
      <p:pic>
        <p:nvPicPr>
          <p:cNvPr id="3" name="图片 2" descr="盾牌"/>
          <p:cNvPicPr>
            <a:picLocks noChangeAspect="1"/>
          </p:cNvPicPr>
          <p:nvPr>
            <p:custDataLst>
              <p:tags r:id="rId1"/>
            </p:custDataLst>
          </p:nvPr>
        </p:nvPicPr>
        <p:blipFill>
          <a:blip>
            <a:extLst>
              <a:ext uri="{96DAC541-7B7A-43D3-8B79-37D633B846F1}">
                <asvg:svgBlip xmlns:asvg="http://schemas.microsoft.com/office/drawing/2016/SVG/main" r:embed="rId5"/>
              </a:ext>
            </a:extLst>
          </a:blip>
          <a:stretch>
            <a:fillRect/>
          </a:stretch>
        </p:blipFill>
        <p:spPr>
          <a:xfrm>
            <a:off x="904706" y="1157355"/>
            <a:ext cx="525780" cy="525780"/>
          </a:xfrm>
          <a:prstGeom prst="rect">
            <a:avLst/>
          </a:prstGeom>
        </p:spPr>
      </p:pic>
      <p:pic>
        <p:nvPicPr>
          <p:cNvPr id="4" name="图片 2" descr="盾牌"/>
          <p:cNvPicPr>
            <a:picLocks noChangeAspect="1"/>
          </p:cNvPicPr>
          <p:nvPr>
            <p:custDataLst>
              <p:tags r:id="rId2"/>
            </p:custDataLst>
          </p:nvPr>
        </p:nvPicPr>
        <p:blipFill>
          <a:blip>
            <a:extLst>
              <a:ext uri="{96DAC541-7B7A-43D3-8B79-37D633B846F1}">
                <asvg:svgBlip xmlns:asvg="http://schemas.microsoft.com/office/drawing/2016/SVG/main" r:embed="rId5"/>
              </a:ext>
            </a:extLst>
          </a:blip>
          <a:stretch>
            <a:fillRect/>
          </a:stretch>
        </p:blipFill>
        <p:spPr>
          <a:xfrm>
            <a:off x="904706" y="2161979"/>
            <a:ext cx="525780" cy="525780"/>
          </a:xfrm>
          <a:prstGeom prst="rect">
            <a:avLst/>
          </a:prstGeom>
        </p:spPr>
      </p:pic>
      <p:pic>
        <p:nvPicPr>
          <p:cNvPr id="5" name="图片 2" descr="盾牌"/>
          <p:cNvPicPr>
            <a:picLocks noChangeAspect="1"/>
          </p:cNvPicPr>
          <p:nvPr>
            <p:custDataLst>
              <p:tags r:id="rId3"/>
            </p:custDataLst>
          </p:nvPr>
        </p:nvPicPr>
        <p:blipFill>
          <a:blip>
            <a:extLst>
              <a:ext uri="{96DAC541-7B7A-43D3-8B79-37D633B846F1}">
                <asvg:svgBlip xmlns:asvg="http://schemas.microsoft.com/office/drawing/2016/SVG/main" r:embed="rId5"/>
              </a:ext>
            </a:extLst>
          </a:blip>
          <a:stretch>
            <a:fillRect/>
          </a:stretch>
        </p:blipFill>
        <p:spPr>
          <a:xfrm>
            <a:off x="904706" y="3157053"/>
            <a:ext cx="525780" cy="525780"/>
          </a:xfrm>
          <a:prstGeom prst="rect">
            <a:avLst/>
          </a:prstGeom>
        </p:spPr>
      </p:pic>
      <p:pic>
        <p:nvPicPr>
          <p:cNvPr id="1030" name="Picture 6" descr="国旗下载预览"/>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12517" y="4855324"/>
            <a:ext cx="448160" cy="29690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国旗下载预览"/>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315553" y="4857259"/>
            <a:ext cx="586072" cy="29303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国旗下载预览"/>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69871" y="4857259"/>
            <a:ext cx="558164" cy="29303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EU Logo设计,欧盟标志 _ 德标"/>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3738" t="3755" r="2766" b="4509"/>
          <a:stretch>
            <a:fillRect/>
          </a:stretch>
        </p:blipFill>
        <p:spPr bwMode="auto">
          <a:xfrm>
            <a:off x="4103111" y="4857259"/>
            <a:ext cx="439407" cy="293036"/>
          </a:xfrm>
          <a:prstGeom prst="rect">
            <a:avLst/>
          </a:prstGeom>
          <a:noFill/>
          <a:extLst>
            <a:ext uri="{909E8E84-426E-40DD-AFC4-6F175D3DCCD1}">
              <a14:hiddenFill xmlns:a14="http://schemas.microsoft.com/office/drawing/2010/main">
                <a:solidFill>
                  <a:srgbClr val="FFFFFF"/>
                </a:solidFill>
              </a14:hiddenFill>
            </a:ext>
          </a:extLst>
        </p:spPr>
      </p:pic>
      <p:sp>
        <p:nvSpPr>
          <p:cNvPr id="8" name="文本框 7"/>
          <p:cNvSpPr txBox="1"/>
          <p:nvPr/>
        </p:nvSpPr>
        <p:spPr>
          <a:xfrm>
            <a:off x="1581368" y="5343815"/>
            <a:ext cx="1449653" cy="369332"/>
          </a:xfrm>
          <a:prstGeom prst="rect">
            <a:avLst/>
          </a:prstGeom>
          <a:noFill/>
        </p:spPr>
        <p:txBody>
          <a:bodyPr wrap="square" lIns="0" tIns="0" rIns="0" bIns="0">
            <a:spAutoFit/>
          </a:bodyPr>
          <a:lstStyle/>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kumimoji="0" lang="zh-CN" altLang="en-US" sz="1200" b="1" i="0" u="none" strike="noStrike" kern="1200" cap="none" spc="0" normalizeH="0" baseline="0" noProof="0" dirty="0">
                <a:ln>
                  <a:noFill/>
                </a:ln>
                <a:effectLst/>
                <a:uLnTx/>
                <a:uFillTx/>
                <a:latin typeface="+mn-ea"/>
                <a:cs typeface="+mn-ea"/>
              </a:rPr>
              <a:t>突破性治疗药物</a:t>
            </a:r>
            <a:endParaRPr kumimoji="0" lang="en-US" altLang="zh-CN" sz="1200" b="1" i="0" u="none" strike="noStrike" kern="1200" cap="none" spc="0" normalizeH="0" baseline="0" noProof="0" dirty="0">
              <a:ln>
                <a:noFill/>
              </a:ln>
              <a:effectLst/>
              <a:uLnTx/>
              <a:uFillTx/>
              <a:latin typeface="+mn-ea"/>
              <a:cs typeface="+mn-ea"/>
            </a:endParaRPr>
          </a:p>
          <a:p>
            <a:pPr marL="171450" marR="0" lvl="0" indent="-171450" defTabSz="914400" rtl="0" eaLnBrk="1" fontAlgn="auto" latinLnBrk="0" hangingPunct="1">
              <a:lnSpc>
                <a:spcPct val="100000"/>
              </a:lnSpc>
              <a:spcBef>
                <a:spcPts val="0"/>
              </a:spcBef>
              <a:spcAft>
                <a:spcPts val="0"/>
              </a:spcAft>
              <a:buClrTx/>
              <a:buSzTx/>
              <a:buFont typeface="Arial" panose="020B0604020202020204" pitchFamily="34" charset="0"/>
              <a:buChar char="•"/>
              <a:defRPr/>
            </a:pPr>
            <a:r>
              <a:rPr lang="zh-CN" altLang="en-US" sz="1200" b="1" dirty="0">
                <a:latin typeface="+mn-ea"/>
                <a:cs typeface="+mn-ea"/>
              </a:rPr>
              <a:t>优先审评审批</a:t>
            </a:r>
            <a:endParaRPr kumimoji="0" lang="zh-CN" altLang="en-US" sz="1200" b="1" i="0" u="none" strike="noStrike" kern="1200" cap="none" spc="0" normalizeH="0" baseline="0" noProof="0" dirty="0">
              <a:ln>
                <a:noFill/>
              </a:ln>
              <a:effectLst/>
              <a:uLnTx/>
              <a:uFillTx/>
              <a:latin typeface="+mn-ea"/>
              <a:cs typeface="+mn-ea"/>
            </a:endParaRPr>
          </a:p>
        </p:txBody>
      </p:sp>
      <p:sp>
        <p:nvSpPr>
          <p:cNvPr id="9" name="文本框 8"/>
          <p:cNvSpPr txBox="1"/>
          <p:nvPr/>
        </p:nvSpPr>
        <p:spPr>
          <a:xfrm>
            <a:off x="4313417" y="5343815"/>
            <a:ext cx="1535589" cy="184666"/>
          </a:xfrm>
          <a:prstGeom prst="rect">
            <a:avLst/>
          </a:prstGeom>
          <a:noFill/>
        </p:spPr>
        <p:txBody>
          <a:bodyPr wrap="square" lIns="0" tIns="0" rIns="0" bIns="0">
            <a:spAutoFit/>
          </a:bodyPr>
          <a:lstStyle/>
          <a:p>
            <a:pPr marL="171450" marR="0" lvl="0" indent="-171450"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kumimoji="0" lang="zh-CN" altLang="en-US" sz="1200" b="1" i="0" u="none" strike="noStrike" kern="1200" cap="none" spc="0" normalizeH="0" baseline="0" noProof="0" dirty="0">
                <a:ln>
                  <a:noFill/>
                </a:ln>
                <a:effectLst/>
                <a:uLnTx/>
                <a:uFillTx/>
                <a:latin typeface="+mn-ea"/>
                <a:cs typeface="+mn-ea"/>
              </a:rPr>
              <a:t>孤儿药认证</a:t>
            </a:r>
            <a:endParaRPr kumimoji="0" lang="zh-CN" altLang="en-US" sz="1200" b="1" i="0" u="none" strike="noStrike" kern="1200" cap="none" spc="0" normalizeH="0" baseline="0" noProof="0" dirty="0">
              <a:ln>
                <a:noFill/>
              </a:ln>
              <a:effectLst/>
              <a:uLnTx/>
              <a:uFillTx/>
              <a:latin typeface="+mn-ea"/>
              <a:cs typeface="+mn-cs"/>
            </a:endParaRPr>
          </a:p>
        </p:txBody>
      </p:sp>
      <p:sp>
        <p:nvSpPr>
          <p:cNvPr id="10" name="文本框 9"/>
          <p:cNvSpPr txBox="1"/>
          <p:nvPr/>
        </p:nvSpPr>
        <p:spPr>
          <a:xfrm>
            <a:off x="6931319" y="5343815"/>
            <a:ext cx="1535589" cy="369332"/>
          </a:xfrm>
          <a:prstGeom prst="rect">
            <a:avLst/>
          </a:prstGeom>
          <a:noFill/>
        </p:spPr>
        <p:txBody>
          <a:bodyPr wrap="square" lIns="0" tIns="0" rIns="0" bIns="0">
            <a:spAutoFit/>
          </a:bodyPr>
          <a:lstStyle/>
          <a:p>
            <a:pPr marL="171450" marR="0" lvl="0" indent="-171450"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kumimoji="0" lang="zh-CN" altLang="en-US" sz="1200" b="1" i="0" u="none" strike="noStrike" kern="1200" cap="none" spc="0" normalizeH="0" baseline="0" noProof="0" dirty="0">
                <a:ln>
                  <a:noFill/>
                </a:ln>
                <a:effectLst/>
                <a:uLnTx/>
                <a:uFillTx/>
                <a:latin typeface="+mn-ea"/>
                <a:cs typeface="+mn-ea"/>
              </a:rPr>
              <a:t>孤儿药认证</a:t>
            </a:r>
            <a:endParaRPr kumimoji="0" lang="en-US" altLang="zh-CN" sz="1200" b="1" i="0" u="none" strike="noStrike" kern="1200" cap="none" spc="0" normalizeH="0" baseline="0" noProof="0" dirty="0">
              <a:ln>
                <a:noFill/>
              </a:ln>
              <a:effectLst/>
              <a:uLnTx/>
              <a:uFillTx/>
              <a:latin typeface="+mn-ea"/>
              <a:cs typeface="+mn-ea"/>
            </a:endParaRPr>
          </a:p>
          <a:p>
            <a:pPr marL="171450" marR="0" lvl="0" indent="-171450"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kumimoji="0" lang="zh-CN" altLang="en-US" sz="1200" b="1" i="0" u="none" strike="noStrike" kern="1200" cap="none" spc="0" normalizeH="0" baseline="0" noProof="0" dirty="0">
                <a:ln>
                  <a:noFill/>
                </a:ln>
                <a:effectLst/>
                <a:uLnTx/>
                <a:uFillTx/>
                <a:latin typeface="+mn-ea"/>
                <a:cs typeface="+mn-ea"/>
              </a:rPr>
              <a:t>快速审评审批</a:t>
            </a:r>
            <a:endParaRPr kumimoji="0" lang="zh-CN" altLang="en-US" sz="1200" b="1" i="0" u="none" strike="noStrike" kern="1200" cap="none" spc="0" normalizeH="0" baseline="0" noProof="0" dirty="0">
              <a:ln>
                <a:noFill/>
              </a:ln>
              <a:effectLst/>
              <a:uLnTx/>
              <a:uFillTx/>
              <a:latin typeface="+mn-ea"/>
              <a:cs typeface="+mn-cs"/>
            </a:endParaRPr>
          </a:p>
        </p:txBody>
      </p:sp>
      <p:sp>
        <p:nvSpPr>
          <p:cNvPr id="12" name="文本框 11"/>
          <p:cNvSpPr txBox="1"/>
          <p:nvPr/>
        </p:nvSpPr>
        <p:spPr>
          <a:xfrm>
            <a:off x="9457563" y="5343815"/>
            <a:ext cx="1535589" cy="184666"/>
          </a:xfrm>
          <a:prstGeom prst="rect">
            <a:avLst/>
          </a:prstGeom>
          <a:noFill/>
        </p:spPr>
        <p:txBody>
          <a:bodyPr wrap="square" lIns="0" tIns="0" rIns="0" bIns="0">
            <a:spAutoFit/>
          </a:bodyPr>
          <a:lstStyle/>
          <a:p>
            <a:pPr marL="171450" marR="0" lvl="0" indent="-171450" defTabSz="457200" rtl="0" eaLnBrk="1" fontAlgn="auto" latinLnBrk="0" hangingPunct="1">
              <a:lnSpc>
                <a:spcPct val="100000"/>
              </a:lnSpc>
              <a:spcBef>
                <a:spcPts val="0"/>
              </a:spcBef>
              <a:spcAft>
                <a:spcPts val="0"/>
              </a:spcAft>
              <a:buClrTx/>
              <a:buSzTx/>
              <a:buFont typeface="Arial" panose="020B0604020202020204" pitchFamily="34" charset="0"/>
              <a:buChar char="•"/>
              <a:defRPr/>
            </a:pPr>
            <a:r>
              <a:rPr kumimoji="0" lang="zh-CN" altLang="en-US" sz="1200" b="1" i="0" u="none" strike="noStrike" kern="1200" cap="none" spc="0" normalizeH="0" baseline="0" noProof="0" dirty="0">
                <a:ln>
                  <a:noFill/>
                </a:ln>
                <a:effectLst/>
                <a:uLnTx/>
                <a:uFillTx/>
                <a:latin typeface="+mn-ea"/>
                <a:cs typeface="+mn-ea"/>
              </a:rPr>
              <a:t>潜力创新药认证</a:t>
            </a:r>
          </a:p>
        </p:txBody>
      </p:sp>
      <p:sp>
        <p:nvSpPr>
          <p:cNvPr id="33" name="文本框 32"/>
          <p:cNvSpPr txBox="1"/>
          <p:nvPr/>
        </p:nvSpPr>
        <p:spPr>
          <a:xfrm>
            <a:off x="3047189" y="4158463"/>
            <a:ext cx="6094378" cy="33855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chemeClr val="tx1"/>
                </a:solidFill>
                <a:effectLst/>
                <a:uLnTx/>
                <a:uFillTx/>
                <a:latin typeface="Arial" panose="020B0604020202020204"/>
                <a:ea typeface="微软雅黑" panose="020B0503020204020204" pitchFamily="34" charset="-122"/>
                <a:cs typeface="+mn-cs"/>
              </a:rPr>
              <a:t>多国药品监管部门认可</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矩形: 圆角 19"/>
          <p:cNvSpPr/>
          <p:nvPr/>
        </p:nvSpPr>
        <p:spPr>
          <a:xfrm flipH="1">
            <a:off x="718110" y="1020316"/>
            <a:ext cx="10689707" cy="1293882"/>
          </a:xfrm>
          <a:prstGeom prst="roundRect">
            <a:avLst>
              <a:gd name="adj" fmla="val 6566"/>
            </a:avLst>
          </a:prstGeom>
          <a:solidFill>
            <a:srgbClr val="FEF3DE">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prstClr val="white"/>
              </a:solidFill>
              <a:effectLst/>
              <a:uLnTx/>
              <a:uFillTx/>
              <a:latin typeface="Apis for office"/>
              <a:ea typeface="微软雅黑" panose="020B0503020204020204" pitchFamily="34" charset="-122"/>
              <a:cs typeface="+mn-cs"/>
            </a:endParaRPr>
          </a:p>
        </p:txBody>
      </p:sp>
      <p:sp>
        <p:nvSpPr>
          <p:cNvPr id="2" name="文本占位符 1"/>
          <p:cNvSpPr>
            <a:spLocks noGrp="1"/>
          </p:cNvSpPr>
          <p:nvPr>
            <p:ph type="body" idx="2"/>
          </p:nvPr>
        </p:nvSpPr>
        <p:spPr>
          <a:xfrm>
            <a:off x="660399" y="296944"/>
            <a:ext cx="10341583" cy="523220"/>
          </a:xfrm>
        </p:spPr>
        <p:txBody>
          <a:bodyPr/>
          <a:lstStyle/>
          <a:p>
            <a:r>
              <a:rPr lang="zh-CN" altLang="en-US" dirty="0">
                <a:latin typeface="+mn-ea"/>
                <a:ea typeface="+mn-ea"/>
                <a:cs typeface="+mn-ea"/>
                <a:sym typeface="+mn-lt"/>
              </a:rPr>
              <a:t>伐莫洛龙创新分子结构，大幅</a:t>
            </a:r>
            <a:r>
              <a:rPr lang="zh-CN" altLang="en-US" dirty="0">
                <a:solidFill>
                  <a:srgbClr val="C00000"/>
                </a:solidFill>
                <a:latin typeface="+mn-ea"/>
                <a:ea typeface="+mn-ea"/>
                <a:cs typeface="+mn-ea"/>
                <a:sym typeface="+mn-lt"/>
              </a:rPr>
              <a:t>降低副作用</a:t>
            </a:r>
            <a:r>
              <a:rPr lang="zh-CN" altLang="en-US" dirty="0">
                <a:latin typeface="+mn-ea"/>
                <a:ea typeface="+mn-ea"/>
                <a:cs typeface="+mn-ea"/>
                <a:sym typeface="+mn-lt"/>
              </a:rPr>
              <a:t>，同时</a:t>
            </a:r>
            <a:r>
              <a:rPr lang="zh-CN" altLang="en-US" dirty="0">
                <a:solidFill>
                  <a:srgbClr val="C00000"/>
                </a:solidFill>
                <a:latin typeface="+mn-ea"/>
                <a:ea typeface="+mn-ea"/>
                <a:cs typeface="+mn-ea"/>
                <a:sym typeface="+mn-lt"/>
              </a:rPr>
              <a:t>心脏获益</a:t>
            </a:r>
            <a:endParaRPr lang="en-US" altLang="zh-CN" dirty="0">
              <a:solidFill>
                <a:srgbClr val="C00000"/>
              </a:solidFill>
              <a:latin typeface="+mn-ea"/>
              <a:ea typeface="+mn-ea"/>
              <a:cs typeface="+mn-ea"/>
              <a:sym typeface="+mn-lt"/>
            </a:endParaRPr>
          </a:p>
        </p:txBody>
      </p:sp>
      <p:sp>
        <p:nvSpPr>
          <p:cNvPr id="3" name="文本占位符 2"/>
          <p:cNvSpPr>
            <a:spLocks noGrp="1"/>
          </p:cNvSpPr>
          <p:nvPr>
            <p:ph type="body" sz="quarter" idx="10"/>
          </p:nvPr>
        </p:nvSpPr>
        <p:spPr>
          <a:xfrm>
            <a:off x="660400" y="6308701"/>
            <a:ext cx="10858500" cy="299011"/>
          </a:xfrm>
        </p:spPr>
        <p:txBody>
          <a:bodyPr numCol="2" spcCol="180000"/>
          <a:lstStyle/>
          <a:p>
            <a:pPr>
              <a:buClrTx/>
              <a:defRPr/>
            </a:pPr>
            <a:r>
              <a:rPr lang="da-DK" altLang="zh-CN" sz="700" dirty="0">
                <a:cs typeface="+mn-ea"/>
                <a:sym typeface="+mn-lt"/>
              </a:rPr>
              <a:t>Reeves EKM, et al. Bioorg Med Chem. 2013;21:2241-2249.</a:t>
            </a:r>
          </a:p>
          <a:p>
            <a:pPr>
              <a:buClrTx/>
              <a:defRPr/>
            </a:pPr>
            <a:r>
              <a:rPr lang="it-IT" altLang="zh-CN" sz="700" dirty="0">
                <a:cs typeface="+mn-ea"/>
                <a:sym typeface="+mn-lt"/>
              </a:rPr>
              <a:t>Heier CR, et al. Life Sci Alliance. 2019;2:e201800186.</a:t>
            </a:r>
          </a:p>
          <a:p>
            <a:pPr>
              <a:buClrTx/>
              <a:defRPr/>
            </a:pPr>
            <a:r>
              <a:rPr lang="nl-NL" altLang="zh-CN" sz="700" dirty="0">
                <a:cs typeface="+mn-ea"/>
                <a:sym typeface="+mn-lt"/>
              </a:rPr>
              <a:t>Liu X, et al. Proc Natl Acad Sci U S A. 2020;117:24285-24293.</a:t>
            </a:r>
          </a:p>
          <a:p>
            <a:pPr>
              <a:buClrTx/>
              <a:defRPr/>
            </a:pPr>
            <a:r>
              <a:rPr lang="it-IT" altLang="zh-CN" sz="700" dirty="0">
                <a:cs typeface="+mn-ea"/>
                <a:sym typeface="+mn-lt"/>
              </a:rPr>
              <a:t>Fenton CG, et al. Arthritis Res Ther. 2019;21:188.</a:t>
            </a:r>
          </a:p>
          <a:p>
            <a:pPr>
              <a:buClrTx/>
              <a:defRPr/>
            </a:pPr>
            <a:r>
              <a:rPr lang="da-DK" altLang="zh-CN" sz="700" dirty="0">
                <a:cs typeface="+mn-ea"/>
                <a:sym typeface="+mn-lt"/>
              </a:rPr>
              <a:t>de Vera A, et al. Steroids. 2025 Nov;223:109689.</a:t>
            </a:r>
            <a:endParaRPr lang="it-IT" altLang="zh-CN" sz="700" dirty="0">
              <a:cs typeface="+mn-ea"/>
              <a:sym typeface="+mn-lt"/>
            </a:endParaRPr>
          </a:p>
        </p:txBody>
      </p:sp>
      <p:grpSp>
        <p:nvGrpSpPr>
          <p:cNvPr id="9" name="组合 8"/>
          <p:cNvGrpSpPr/>
          <p:nvPr/>
        </p:nvGrpSpPr>
        <p:grpSpPr>
          <a:xfrm>
            <a:off x="10482073" y="0"/>
            <a:ext cx="1709927" cy="514370"/>
            <a:chOff x="7974334" y="-2263"/>
            <a:chExt cx="1709927" cy="514370"/>
          </a:xfrm>
        </p:grpSpPr>
        <p:sp>
          <p:nvSpPr>
            <p:cNvPr id="10" name="矩形: 对角圆角 9"/>
            <p:cNvSpPr/>
            <p:nvPr/>
          </p:nvSpPr>
          <p:spPr>
            <a:xfrm>
              <a:off x="7974334" y="-2263"/>
              <a:ext cx="1568918" cy="514369"/>
            </a:xfrm>
            <a:prstGeom prst="round2Diag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pitchFamily="34" charset="-122"/>
                <a:cs typeface="+mn-cs"/>
              </a:endParaRPr>
            </a:p>
          </p:txBody>
        </p:sp>
        <p:sp>
          <p:nvSpPr>
            <p:cNvPr id="11" name="矩形: 对角圆角 10"/>
            <p:cNvSpPr/>
            <p:nvPr/>
          </p:nvSpPr>
          <p:spPr>
            <a:xfrm>
              <a:off x="8046341" y="-2262"/>
              <a:ext cx="1568918" cy="514369"/>
            </a:xfrm>
            <a:prstGeom prst="round2Diag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pitchFamily="34" charset="-122"/>
                <a:cs typeface="+mn-cs"/>
              </a:endParaRPr>
            </a:p>
          </p:txBody>
        </p:sp>
        <p:sp>
          <p:nvSpPr>
            <p:cNvPr id="12" name="矩形: 对角圆角 11"/>
            <p:cNvSpPr/>
            <p:nvPr/>
          </p:nvSpPr>
          <p:spPr>
            <a:xfrm>
              <a:off x="8115343" y="-2262"/>
              <a:ext cx="1568918" cy="514369"/>
            </a:xfrm>
            <a:prstGeom prst="round2Diag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prstClr val="white"/>
                  </a:solidFill>
                  <a:effectLst/>
                  <a:uLnTx/>
                  <a:uFillTx/>
                  <a:latin typeface="Arial" panose="020B0604020202020204"/>
                  <a:ea typeface="微软雅黑" panose="020B0503020204020204" pitchFamily="34" charset="-122"/>
                  <a:cs typeface="+mn-cs"/>
                </a:rPr>
                <a:t>创新</a:t>
              </a:r>
              <a:r>
                <a:rPr lang="zh-CN" altLang="en-US" b="1" dirty="0">
                  <a:solidFill>
                    <a:prstClr val="white"/>
                  </a:solidFill>
                  <a:latin typeface="Arial" panose="020B0604020202020204"/>
                  <a:ea typeface="微软雅黑" panose="020B0503020204020204" pitchFamily="34" charset="-122"/>
                </a:rPr>
                <a:t>性</a:t>
              </a:r>
              <a:endParaRPr kumimoji="0" lang="zh-CN" altLang="en-US" sz="1800" b="1" i="0" u="none" strike="noStrike" kern="1200" cap="none" spc="0" normalizeH="0" baseline="0" noProof="0" dirty="0">
                <a:ln>
                  <a:noFill/>
                </a:ln>
                <a:solidFill>
                  <a:prstClr val="white"/>
                </a:solidFill>
                <a:effectLst/>
                <a:uLnTx/>
                <a:uFillTx/>
                <a:latin typeface="Arial" panose="020B0604020202020204"/>
                <a:ea typeface="微软雅黑" panose="020B0503020204020204" pitchFamily="34" charset="-122"/>
                <a:cs typeface="+mn-cs"/>
              </a:endParaRPr>
            </a:p>
          </p:txBody>
        </p:sp>
      </p:grpSp>
      <p:grpSp>
        <p:nvGrpSpPr>
          <p:cNvPr id="4" name="组合 3"/>
          <p:cNvGrpSpPr/>
          <p:nvPr/>
        </p:nvGrpSpPr>
        <p:grpSpPr>
          <a:xfrm>
            <a:off x="1730378" y="2678185"/>
            <a:ext cx="2597284" cy="2490304"/>
            <a:chOff x="1507788" y="2513642"/>
            <a:chExt cx="2597284" cy="2490304"/>
          </a:xfrm>
        </p:grpSpPr>
        <p:pic>
          <p:nvPicPr>
            <p:cNvPr id="17" name="图片 16"/>
            <p:cNvPicPr>
              <a:picLocks noChangeAspect="1"/>
            </p:cNvPicPr>
            <p:nvPr/>
          </p:nvPicPr>
          <p:blipFill>
            <a:blip r:embed="rId2"/>
            <a:srcRect l="9255" t="8957" r="13156" b="17781"/>
            <a:stretch>
              <a:fillRect/>
            </a:stretch>
          </p:blipFill>
          <p:spPr>
            <a:xfrm>
              <a:off x="2610209" y="3653506"/>
              <a:ext cx="1267246" cy="782623"/>
            </a:xfrm>
            <a:prstGeom prst="rect">
              <a:avLst/>
            </a:prstGeom>
          </p:spPr>
        </p:pic>
        <p:grpSp>
          <p:nvGrpSpPr>
            <p:cNvPr id="51" name="组合 50"/>
            <p:cNvGrpSpPr/>
            <p:nvPr/>
          </p:nvGrpSpPr>
          <p:grpSpPr>
            <a:xfrm>
              <a:off x="1674774" y="2513642"/>
              <a:ext cx="2121181" cy="1128216"/>
              <a:chOff x="4686300" y="1403351"/>
              <a:chExt cx="2686051" cy="1428660"/>
            </a:xfrm>
          </p:grpSpPr>
          <mc:AlternateContent xmlns:mc="http://schemas.openxmlformats.org/markup-compatibility/2006" xmlns:p14="http://schemas.microsoft.com/office/powerpoint/2010/main">
            <mc:Choice Requires="p14">
              <p:contentPart p14:bwMode="auto" r:id="rId3">
                <p14:nvContentPartPr>
                  <p14:cNvPr id="13" name="墨迹 12"/>
                  <p14:cNvContentPartPr/>
                  <p14:nvPr/>
                </p14:nvContentPartPr>
                <p14:xfrm>
                  <a:off x="5003299" y="2805730"/>
                  <a:ext cx="155520" cy="26280"/>
                </p14:xfrm>
              </p:contentPart>
            </mc:Choice>
            <mc:Fallback xmlns="">
              <p:pic>
                <p:nvPicPr>
                  <p:cNvPr id="13" name="墨迹 12"/>
                </p:nvPicPr>
                <p:blipFill>
                  <a:blip r:embed="rId4"/>
                </p:blipFill>
                <p:spPr>
                  <a:xfrm>
                    <a:off x="5003299" y="2805730"/>
                    <a:ext cx="155520" cy="26280"/>
                  </a:xfrm>
                  <a:prstGeom prst="rect"/>
                </p:spPr>
              </p:pic>
            </mc:Fallback>
          </mc:AlternateContent>
          <mc:AlternateContent xmlns:mc="http://schemas.openxmlformats.org/markup-compatibility/2006" xmlns:p14="http://schemas.microsoft.com/office/powerpoint/2010/main">
            <mc:Choice Requires="p14">
              <p:contentPart p14:bwMode="auto" r:id="rId5">
                <p14:nvContentPartPr>
                  <p14:cNvPr id="14" name="墨迹 13"/>
                  <p14:cNvContentPartPr/>
                  <p14:nvPr/>
                </p14:nvContentPartPr>
                <p14:xfrm>
                  <a:off x="6723731" y="2217490"/>
                  <a:ext cx="77040" cy="239760"/>
                </p14:xfrm>
              </p:contentPart>
            </mc:Choice>
            <mc:Fallback xmlns="">
              <p:pic>
                <p:nvPicPr>
                  <p:cNvPr id="14" name="墨迹 13"/>
                </p:nvPicPr>
                <p:blipFill>
                  <a:blip r:embed="rId6"/>
                </p:blipFill>
                <p:spPr>
                  <a:xfrm>
                    <a:off x="6723731" y="2217490"/>
                    <a:ext cx="77040" cy="239760"/>
                  </a:xfrm>
                  <a:prstGeom prst="rect"/>
                </p:spPr>
              </p:pic>
            </mc:Fallback>
          </mc:AlternateContent>
          <mc:AlternateContent xmlns:mc="http://schemas.openxmlformats.org/markup-compatibility/2006" xmlns:p14="http://schemas.microsoft.com/office/powerpoint/2010/main">
            <mc:Choice Requires="p14">
              <p:contentPart p14:bwMode="auto" r:id="rId7">
                <p14:nvContentPartPr>
                  <p14:cNvPr id="25" name="墨迹 24"/>
                  <p14:cNvContentPartPr/>
                  <p14:nvPr/>
                </p14:nvContentPartPr>
                <p14:xfrm>
                  <a:off x="6762071" y="2719750"/>
                  <a:ext cx="360" cy="360"/>
                </p14:xfrm>
              </p:contentPart>
            </mc:Choice>
            <mc:Fallback xmlns="">
              <p:pic>
                <p:nvPicPr>
                  <p:cNvPr id="25" name="墨迹 24"/>
                </p:nvPicPr>
                <p:blipFill>
                  <a:blip r:embed="rId8"/>
                </p:blipFill>
                <p:spPr>
                  <a:xfrm>
                    <a:off x="6762071" y="2719750"/>
                    <a:ext cx="360" cy="360"/>
                  </a:xfrm>
                  <a:prstGeom prst="rect"/>
                </p:spPr>
              </p:pic>
            </mc:Fallback>
          </mc:AlternateContent>
          <mc:AlternateContent xmlns:mc="http://schemas.openxmlformats.org/markup-compatibility/2006" xmlns:p14="http://schemas.microsoft.com/office/powerpoint/2010/main">
            <mc:Choice Requires="p14">
              <p:contentPart p14:bwMode="auto" r:id="rId9">
                <p14:nvContentPartPr>
                  <p14:cNvPr id="26" name="墨迹 25"/>
                  <p14:cNvContentPartPr/>
                  <p14:nvPr/>
                </p14:nvContentPartPr>
                <p14:xfrm>
                  <a:off x="6762071" y="2443630"/>
                  <a:ext cx="360" cy="360"/>
                </p14:xfrm>
              </p:contentPart>
            </mc:Choice>
            <mc:Fallback xmlns="">
              <p:pic>
                <p:nvPicPr>
                  <p:cNvPr id="26" name="墨迹 25"/>
                </p:nvPicPr>
                <p:blipFill>
                  <a:blip r:embed="rId8"/>
                </p:blipFill>
                <p:spPr>
                  <a:xfrm>
                    <a:off x="6762071" y="2443630"/>
                    <a:ext cx="360" cy="360"/>
                  </a:xfrm>
                  <a:prstGeom prst="rect"/>
                </p:spPr>
              </p:pic>
            </mc:Fallback>
          </mc:AlternateContent>
          <p:pic>
            <p:nvPicPr>
              <p:cNvPr id="35" name="图片 34"/>
              <p:cNvPicPr>
                <a:picLocks noChangeAspect="1"/>
              </p:cNvPicPr>
              <p:nvPr/>
            </p:nvPicPr>
            <p:blipFill>
              <a:blip r:embed="rId10"/>
              <a:srcRect l="7349" t="7277" r="7332" b="10836"/>
              <a:stretch>
                <a:fillRect/>
              </a:stretch>
            </p:blipFill>
            <p:spPr>
              <a:xfrm>
                <a:off x="4939884" y="1859166"/>
                <a:ext cx="786718" cy="612000"/>
              </a:xfrm>
              <a:prstGeom prst="rect">
                <a:avLst/>
              </a:prstGeom>
            </p:spPr>
          </p:pic>
          <p:pic>
            <p:nvPicPr>
              <p:cNvPr id="37" name="图片 36"/>
              <p:cNvPicPr>
                <a:picLocks noChangeAspect="1"/>
              </p:cNvPicPr>
              <p:nvPr/>
            </p:nvPicPr>
            <p:blipFill>
              <a:blip r:embed="rId11"/>
              <a:srcRect l="24575" t="7786" r="9394" b="13133"/>
              <a:stretch>
                <a:fillRect/>
              </a:stretch>
            </p:blipFill>
            <p:spPr>
              <a:xfrm>
                <a:off x="6331066" y="1510347"/>
                <a:ext cx="862370" cy="1174609"/>
              </a:xfrm>
              <a:prstGeom prst="rect">
                <a:avLst/>
              </a:prstGeom>
            </p:spPr>
          </p:pic>
          <p:sp>
            <p:nvSpPr>
              <p:cNvPr id="38" name="箭头: 右 37"/>
              <p:cNvSpPr/>
              <p:nvPr/>
            </p:nvSpPr>
            <p:spPr>
              <a:xfrm>
                <a:off x="5840902" y="2096586"/>
                <a:ext cx="315625" cy="120904"/>
              </a:xfrm>
              <a:prstGeom prst="rightArrow">
                <a:avLst>
                  <a:gd name="adj1" fmla="val 50000"/>
                  <a:gd name="adj2" fmla="val 126812"/>
                </a:avLst>
              </a:prstGeom>
              <a:noFill/>
              <a:ln w="9525">
                <a:solidFill>
                  <a:schemeClr val="accent1"/>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Arial" panose="020B0604020202020204"/>
                  <a:ea typeface="微软雅黑" panose="020B0503020204020204" pitchFamily="34" charset="-122"/>
                  <a:cs typeface="+mn-cs"/>
                </a:endParaRPr>
              </a:p>
            </p:txBody>
          </p:sp>
          <p:sp>
            <p:nvSpPr>
              <p:cNvPr id="49" name="矩形 48"/>
              <p:cNvSpPr/>
              <p:nvPr/>
            </p:nvSpPr>
            <p:spPr>
              <a:xfrm>
                <a:off x="6277177" y="1859166"/>
                <a:ext cx="177598" cy="674484"/>
              </a:xfrm>
              <a:prstGeom prst="rect">
                <a:avLst/>
              </a:prstGeom>
              <a:noFill/>
              <a:ln w="12700">
                <a:solidFill>
                  <a:srgbClr val="C000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pitchFamily="34" charset="-122"/>
                  <a:cs typeface="+mn-cs"/>
                </a:endParaRPr>
              </a:p>
            </p:txBody>
          </p:sp>
          <p:sp>
            <p:nvSpPr>
              <p:cNvPr id="50" name="对话气泡: 圆角矩形 49"/>
              <p:cNvSpPr/>
              <p:nvPr/>
            </p:nvSpPr>
            <p:spPr>
              <a:xfrm>
                <a:off x="4686300" y="1403351"/>
                <a:ext cx="2686051" cy="1428660"/>
              </a:xfrm>
              <a:prstGeom prst="wedgeRoundRectCallout">
                <a:avLst>
                  <a:gd name="adj1" fmla="val 21784"/>
                  <a:gd name="adj2" fmla="val 69956"/>
                  <a:gd name="adj3" fmla="val 16667"/>
                </a:avLst>
              </a:prstGeom>
              <a:noFill/>
              <a:ln w="12700">
                <a:solidFill>
                  <a:schemeClr val="accent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pitchFamily="34" charset="-122"/>
                  <a:cs typeface="+mn-cs"/>
                </a:endParaRPr>
              </a:p>
            </p:txBody>
          </p:sp>
        </p:grpSp>
        <p:sp>
          <p:nvSpPr>
            <p:cNvPr id="15" name="文本框 14"/>
            <p:cNvSpPr txBox="1"/>
            <p:nvPr/>
          </p:nvSpPr>
          <p:spPr>
            <a:xfrm>
              <a:off x="1507788" y="4542281"/>
              <a:ext cx="2597284" cy="461665"/>
            </a:xfrm>
            <a:prstGeom prst="rect">
              <a:avLst/>
            </a:prstGeom>
            <a:noFill/>
          </p:spPr>
          <p:txBody>
            <a:bodyPr wrap="square">
              <a:spAutoFit/>
            </a:bodyPr>
            <a:lstStyle/>
            <a:p>
              <a:pPr algn="ctr" fontAlgn="ctr"/>
              <a:r>
                <a:rPr kumimoji="0" lang="en-US" altLang="zh-CN" sz="1200" b="1" i="0" u="none" strike="noStrike" kern="0" cap="none" spc="0" normalizeH="0" baseline="0" noProof="0" dirty="0">
                  <a:ln>
                    <a:noFill/>
                  </a:ln>
                  <a:solidFill>
                    <a:prstClr val="black"/>
                  </a:solidFill>
                  <a:effectLst/>
                  <a:uLnTx/>
                  <a:uFillTx/>
                  <a:latin typeface="+mn-ea"/>
                  <a:cs typeface="+mn-ea"/>
                  <a:sym typeface="+mn-lt"/>
                </a:rPr>
                <a:t>9:11</a:t>
              </a:r>
              <a:r>
                <a:rPr kumimoji="0" lang="zh-CN" altLang="en-US" sz="1200" b="1" i="0" u="none" strike="noStrike" kern="0" cap="none" spc="0" normalizeH="0" baseline="0" noProof="0" dirty="0">
                  <a:ln>
                    <a:noFill/>
                  </a:ln>
                  <a:solidFill>
                    <a:prstClr val="black"/>
                  </a:solidFill>
                  <a:effectLst/>
                  <a:uLnTx/>
                  <a:uFillTx/>
                  <a:latin typeface="+mn-ea"/>
                  <a:cs typeface="+mn-ea"/>
                  <a:sym typeface="+mn-lt"/>
                </a:rPr>
                <a:t>位置上碳双键结构</a:t>
              </a:r>
              <a:endParaRPr kumimoji="0" lang="en-US" altLang="zh-CN" sz="1200" b="1" i="0" u="none" strike="noStrike" kern="0" cap="none" spc="0" normalizeH="0" baseline="0" noProof="0" dirty="0">
                <a:ln>
                  <a:noFill/>
                </a:ln>
                <a:solidFill>
                  <a:prstClr val="black"/>
                </a:solidFill>
                <a:effectLst/>
                <a:uLnTx/>
                <a:uFillTx/>
                <a:latin typeface="+mn-ea"/>
                <a:cs typeface="+mn-ea"/>
                <a:sym typeface="+mn-lt"/>
              </a:endParaRPr>
            </a:p>
            <a:p>
              <a:pPr algn="ctr" fontAlgn="ctr"/>
              <a:r>
                <a:rPr kumimoji="0" lang="zh-CN" altLang="en-US" sz="1200" b="1" i="0" u="none" strike="noStrike" kern="0" cap="none" spc="0" normalizeH="0" baseline="0" noProof="0" dirty="0">
                  <a:ln>
                    <a:noFill/>
                  </a:ln>
                  <a:solidFill>
                    <a:prstClr val="black"/>
                  </a:solidFill>
                  <a:effectLst/>
                  <a:uLnTx/>
                  <a:uFillTx/>
                  <a:latin typeface="+mn-ea"/>
                  <a:cs typeface="+mn-ea"/>
                  <a:sym typeface="+mn-lt"/>
                </a:rPr>
                <a:t>取代传统糖皮质激素羟基基团</a:t>
              </a:r>
              <a:endParaRPr lang="en-US" altLang="zh-CN" sz="1200" b="1" i="0" u="none" strike="noStrike" dirty="0">
                <a:solidFill>
                  <a:srgbClr val="000000"/>
                </a:solidFill>
                <a:effectLst/>
                <a:latin typeface="+mn-ea"/>
                <a:cs typeface="+mn-ea"/>
                <a:sym typeface="+mn-lt"/>
              </a:endParaRPr>
            </a:p>
          </p:txBody>
        </p:sp>
      </p:grpSp>
      <p:sp>
        <p:nvSpPr>
          <p:cNvPr id="16" name="矩形: 圆角 15"/>
          <p:cNvSpPr/>
          <p:nvPr/>
        </p:nvSpPr>
        <p:spPr>
          <a:xfrm>
            <a:off x="4757138" y="2986218"/>
            <a:ext cx="2470826" cy="680936"/>
          </a:xfrm>
          <a:prstGeom prst="roundRect">
            <a:avLst/>
          </a:prstGeom>
          <a:solidFill>
            <a:srgbClr val="E9FF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chemeClr val="tx1"/>
                </a:solidFill>
              </a:rPr>
              <a:t>选择性糖皮质激素受体通路作用</a:t>
            </a:r>
            <a:r>
              <a:rPr lang="en-US" altLang="zh-CN" sz="1400" b="1" baseline="30000" dirty="0">
                <a:solidFill>
                  <a:schemeClr val="tx1"/>
                </a:solidFill>
              </a:rPr>
              <a:t>1-4</a:t>
            </a:r>
            <a:endParaRPr lang="zh-CN" altLang="en-US" sz="1400" b="1" baseline="30000" dirty="0">
              <a:solidFill>
                <a:schemeClr val="tx1"/>
              </a:solidFill>
            </a:endParaRPr>
          </a:p>
        </p:txBody>
      </p:sp>
      <p:sp>
        <p:nvSpPr>
          <p:cNvPr id="18" name="矩形: 圆角 17"/>
          <p:cNvSpPr/>
          <p:nvPr/>
        </p:nvSpPr>
        <p:spPr>
          <a:xfrm>
            <a:off x="4757138" y="4458348"/>
            <a:ext cx="2470826" cy="680936"/>
          </a:xfrm>
          <a:prstGeom prst="roundRect">
            <a:avLst/>
          </a:prstGeom>
          <a:solidFill>
            <a:srgbClr val="FEF3D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1400" b="1" dirty="0">
                <a:solidFill>
                  <a:schemeClr val="tx1"/>
                </a:solidFill>
              </a:rPr>
              <a:t>盐皮质激素受体拮抗作用</a:t>
            </a:r>
            <a:r>
              <a:rPr lang="en-US" altLang="zh-CN" sz="1400" b="1" baseline="30000" dirty="0">
                <a:solidFill>
                  <a:schemeClr val="tx1"/>
                </a:solidFill>
              </a:rPr>
              <a:t>2</a:t>
            </a:r>
            <a:r>
              <a:rPr lang="zh-CN" altLang="en-US" sz="1400" b="1" baseline="30000" dirty="0">
                <a:solidFill>
                  <a:schemeClr val="tx1"/>
                </a:solidFill>
              </a:rPr>
              <a:t>、</a:t>
            </a:r>
            <a:r>
              <a:rPr lang="en-US" altLang="zh-CN" sz="1400" b="1" baseline="30000" dirty="0">
                <a:solidFill>
                  <a:schemeClr val="tx1"/>
                </a:solidFill>
              </a:rPr>
              <a:t>5</a:t>
            </a:r>
            <a:endParaRPr lang="zh-CN" altLang="en-US" sz="1400" b="1" baseline="30000" dirty="0">
              <a:solidFill>
                <a:schemeClr val="tx1"/>
              </a:solidFill>
            </a:endParaRPr>
          </a:p>
        </p:txBody>
      </p:sp>
      <p:sp>
        <p:nvSpPr>
          <p:cNvPr id="29" name="左大括号 28"/>
          <p:cNvSpPr/>
          <p:nvPr/>
        </p:nvSpPr>
        <p:spPr>
          <a:xfrm>
            <a:off x="4327662" y="3340138"/>
            <a:ext cx="412181" cy="145756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31" name="文本框 30"/>
          <p:cNvSpPr txBox="1"/>
          <p:nvPr/>
        </p:nvSpPr>
        <p:spPr>
          <a:xfrm>
            <a:off x="7337127" y="2756220"/>
            <a:ext cx="3184959" cy="1061829"/>
          </a:xfrm>
          <a:prstGeom prst="rect">
            <a:avLst/>
          </a:prstGeom>
          <a:noFill/>
        </p:spPr>
        <p:txBody>
          <a:bodyPr wrap="square">
            <a:spAutoFit/>
          </a:bodyPr>
          <a:lstStyle/>
          <a:p>
            <a:pPr marL="171450" indent="-171450" algn="l" fontAlgn="ctr">
              <a:lnSpc>
                <a:spcPct val="150000"/>
              </a:lnSpc>
              <a:buFont typeface="Arial" panose="020B0604020202020204" pitchFamily="34" charset="0"/>
              <a:buChar char="•"/>
            </a:pPr>
            <a:r>
              <a:rPr lang="zh-CN" altLang="en-US" sz="1400" b="1" kern="0" dirty="0">
                <a:solidFill>
                  <a:prstClr val="black"/>
                </a:solidFill>
                <a:latin typeface="+mn-ea"/>
                <a:cs typeface="+mn-ea"/>
                <a:sym typeface="+mn-lt"/>
              </a:rPr>
              <a:t>强效抗炎，保护肌肉</a:t>
            </a:r>
            <a:endParaRPr lang="en-US" altLang="zh-CN" sz="1400" b="1" kern="0" dirty="0">
              <a:solidFill>
                <a:prstClr val="black"/>
              </a:solidFill>
              <a:latin typeface="+mn-ea"/>
              <a:cs typeface="+mn-ea"/>
              <a:sym typeface="+mn-lt"/>
            </a:endParaRPr>
          </a:p>
          <a:p>
            <a:pPr marL="171450" indent="-171450" algn="l" fontAlgn="ctr">
              <a:lnSpc>
                <a:spcPct val="150000"/>
              </a:lnSpc>
              <a:buFont typeface="Arial" panose="020B0604020202020204" pitchFamily="34" charset="0"/>
              <a:buChar char="•"/>
            </a:pPr>
            <a:r>
              <a:rPr lang="zh-CN" altLang="en-US" sz="1400" b="1" i="0" u="none" strike="noStrike" kern="0" dirty="0">
                <a:solidFill>
                  <a:prstClr val="black"/>
                </a:solidFill>
                <a:effectLst/>
                <a:latin typeface="+mn-ea"/>
                <a:cs typeface="+mn-ea"/>
                <a:sym typeface="+mn-lt"/>
              </a:rPr>
              <a:t>减少糖皮质激素</a:t>
            </a:r>
            <a:r>
              <a:rPr lang="zh-CN" altLang="en-US" sz="1400" b="1" kern="0" dirty="0">
                <a:solidFill>
                  <a:prstClr val="black"/>
                </a:solidFill>
                <a:latin typeface="+mn-ea"/>
                <a:cs typeface="+mn-ea"/>
                <a:sym typeface="+mn-lt"/>
              </a:rPr>
              <a:t>相关不良反应</a:t>
            </a:r>
            <a:endParaRPr lang="en-US" altLang="zh-CN" sz="1400" b="1" kern="0" dirty="0">
              <a:solidFill>
                <a:prstClr val="black"/>
              </a:solidFill>
              <a:latin typeface="+mn-ea"/>
              <a:cs typeface="+mn-ea"/>
              <a:sym typeface="+mn-lt"/>
            </a:endParaRPr>
          </a:p>
          <a:p>
            <a:pPr marL="171450" indent="-171450" algn="l" fontAlgn="ctr">
              <a:lnSpc>
                <a:spcPct val="150000"/>
              </a:lnSpc>
              <a:buFont typeface="Arial" panose="020B0604020202020204" pitchFamily="34" charset="0"/>
              <a:buChar char="•"/>
            </a:pPr>
            <a:r>
              <a:rPr lang="zh-CN" altLang="en-US" sz="1400" b="1" kern="0" dirty="0">
                <a:solidFill>
                  <a:prstClr val="black"/>
                </a:solidFill>
                <a:latin typeface="+mn-ea"/>
                <a:cs typeface="+mn-ea"/>
                <a:sym typeface="+mn-lt"/>
              </a:rPr>
              <a:t>不影响生长发育和骨健康</a:t>
            </a:r>
            <a:endParaRPr lang="en-US" altLang="zh-CN" sz="1400" b="1" i="0" u="none" strike="noStrike" dirty="0">
              <a:solidFill>
                <a:srgbClr val="000000"/>
              </a:solidFill>
              <a:effectLst/>
              <a:latin typeface="+mn-ea"/>
              <a:cs typeface="+mn-ea"/>
              <a:sym typeface="+mn-lt"/>
            </a:endParaRPr>
          </a:p>
        </p:txBody>
      </p:sp>
      <p:sp>
        <p:nvSpPr>
          <p:cNvPr id="52" name="文本框 51"/>
          <p:cNvSpPr txBox="1"/>
          <p:nvPr/>
        </p:nvSpPr>
        <p:spPr>
          <a:xfrm>
            <a:off x="7337127" y="4523784"/>
            <a:ext cx="3184959" cy="415498"/>
          </a:xfrm>
          <a:prstGeom prst="rect">
            <a:avLst/>
          </a:prstGeom>
          <a:noFill/>
        </p:spPr>
        <p:txBody>
          <a:bodyPr wrap="square">
            <a:spAutoFit/>
          </a:bodyPr>
          <a:lstStyle/>
          <a:p>
            <a:pPr marL="171450" indent="-171450" algn="l" fontAlgn="ctr">
              <a:lnSpc>
                <a:spcPct val="150000"/>
              </a:lnSpc>
              <a:buFont typeface="Arial" panose="020B0604020202020204" pitchFamily="34" charset="0"/>
              <a:buChar char="•"/>
            </a:pPr>
            <a:r>
              <a:rPr lang="zh-CN" altLang="en-US" sz="1400" b="1" kern="0" dirty="0">
                <a:solidFill>
                  <a:prstClr val="black"/>
                </a:solidFill>
                <a:latin typeface="+mn-ea"/>
                <a:cs typeface="+mn-ea"/>
                <a:sym typeface="+mn-lt"/>
              </a:rPr>
              <a:t>心脏保护</a:t>
            </a:r>
            <a:endParaRPr lang="en-US" altLang="zh-CN" sz="1400" b="1" i="0" u="none" strike="noStrike" dirty="0">
              <a:solidFill>
                <a:srgbClr val="000000"/>
              </a:solidFill>
              <a:effectLst/>
              <a:latin typeface="+mn-ea"/>
              <a:cs typeface="+mn-ea"/>
              <a:sym typeface="+mn-lt"/>
            </a:endParaRPr>
          </a:p>
        </p:txBody>
      </p:sp>
      <p:sp>
        <p:nvSpPr>
          <p:cNvPr id="53" name="文本框 52"/>
          <p:cNvSpPr txBox="1"/>
          <p:nvPr/>
        </p:nvSpPr>
        <p:spPr>
          <a:xfrm>
            <a:off x="784184" y="1131050"/>
            <a:ext cx="10623634" cy="1107611"/>
          </a:xfrm>
          <a:prstGeom prst="rect">
            <a:avLst/>
          </a:prstGeom>
          <a:noFill/>
        </p:spPr>
        <p:txBody>
          <a:bodyPr wrap="square">
            <a:spAutoFit/>
          </a:bodyPr>
          <a:lstStyle>
            <a:defPPr>
              <a:defRPr lang="zh-CN"/>
            </a:defPPr>
            <a:lvl1pPr marL="285750" indent="-285750">
              <a:buFont typeface="Arial" panose="020B0604020202020204" pitchFamily="34" charset="0"/>
              <a:buChar char="•"/>
              <a:defRPr sz="1000"/>
            </a:lvl1pPr>
          </a:lstStyle>
          <a:p>
            <a:pPr>
              <a:lnSpc>
                <a:spcPct val="120000"/>
              </a:lnSpc>
              <a:spcAft>
                <a:spcPts val="600"/>
              </a:spcAft>
              <a:defRPr/>
            </a:pPr>
            <a:r>
              <a:rPr kumimoji="0" lang="zh-CN" altLang="en-US" sz="1600" b="1" i="0" u="none" strike="noStrike" kern="1200" cap="none" spc="0" normalizeH="0" baseline="0" noProof="0" dirty="0">
                <a:ln>
                  <a:noFill/>
                </a:ln>
                <a:effectLst/>
                <a:uLnTx/>
                <a:uFillTx/>
                <a:latin typeface="+mn-ea"/>
                <a:cs typeface="+mn-cs"/>
                <a:sym typeface="+mn-lt"/>
              </a:rPr>
              <a:t>传统糖皮质激素副作用</a:t>
            </a:r>
            <a:r>
              <a:rPr lang="zh-CN" altLang="en-US" sz="1600" b="1" dirty="0">
                <a:latin typeface="+mn-ea"/>
                <a:sym typeface="+mn-lt"/>
              </a:rPr>
              <a:t>大</a:t>
            </a:r>
            <a:r>
              <a:rPr kumimoji="0" lang="zh-CN" altLang="en-US" sz="1600" b="1" i="0" u="none" strike="noStrike" kern="1200" cap="none" spc="0" normalizeH="0" baseline="0" noProof="0" dirty="0">
                <a:ln>
                  <a:noFill/>
                </a:ln>
                <a:effectLst/>
                <a:uLnTx/>
                <a:uFillTx/>
                <a:latin typeface="+mn-ea"/>
                <a:cs typeface="+mn-cs"/>
                <a:sym typeface="+mn-lt"/>
              </a:rPr>
              <a:t>、影响生长发育</a:t>
            </a:r>
            <a:r>
              <a:rPr lang="zh-CN" altLang="en-US" sz="1600" b="1" dirty="0">
                <a:latin typeface="+mn-ea"/>
                <a:sym typeface="+mn-lt"/>
              </a:rPr>
              <a:t>和骨健康，</a:t>
            </a:r>
            <a:r>
              <a:rPr kumimoji="0" lang="zh-CN" altLang="en-US" sz="1600" b="1" i="0" u="none" strike="noStrike" kern="1200" cap="none" spc="0" normalizeH="0" baseline="0" noProof="0" dirty="0">
                <a:ln>
                  <a:noFill/>
                </a:ln>
                <a:effectLst/>
                <a:uLnTx/>
                <a:uFillTx/>
                <a:latin typeface="+mn-ea"/>
                <a:cs typeface="+mn-cs"/>
                <a:sym typeface="+mn-lt"/>
              </a:rPr>
              <a:t>同时激活盐皮质激素受体导致水钠潴留</a:t>
            </a:r>
            <a:r>
              <a:rPr lang="zh-CN" altLang="en-US" sz="1600" b="1" dirty="0">
                <a:latin typeface="+mn-ea"/>
                <a:sym typeface="+mn-lt"/>
              </a:rPr>
              <a:t>，引起额外心脏负担</a:t>
            </a:r>
            <a:endParaRPr kumimoji="0" lang="en-US" altLang="zh-CN" sz="1600" b="1" i="0" u="none" strike="noStrike" kern="1200" cap="none" spc="0" normalizeH="0" baseline="0" noProof="0" dirty="0">
              <a:ln>
                <a:noFill/>
              </a:ln>
              <a:effectLst/>
              <a:uLnTx/>
              <a:uFillTx/>
              <a:latin typeface="+mn-ea"/>
              <a:cs typeface="+mn-cs"/>
              <a:sym typeface="+mn-lt"/>
            </a:endParaRPr>
          </a:p>
          <a:p>
            <a:pPr>
              <a:lnSpc>
                <a:spcPct val="120000"/>
              </a:lnSpc>
              <a:spcAft>
                <a:spcPts val="600"/>
              </a:spcAft>
              <a:defRPr/>
            </a:pPr>
            <a:r>
              <a:rPr kumimoji="0" lang="zh-CN" altLang="en-US" sz="1600" b="1" i="0" u="none" strike="noStrike" kern="1200" cap="none" spc="0" normalizeH="0" baseline="0" noProof="0" dirty="0">
                <a:ln>
                  <a:noFill/>
                </a:ln>
                <a:effectLst/>
                <a:uLnTx/>
                <a:uFillTx/>
                <a:latin typeface="+mn-ea"/>
                <a:cs typeface="+mn-cs"/>
                <a:sym typeface="+mn-lt"/>
              </a:rPr>
              <a:t>伐莫洛龙通过</a:t>
            </a:r>
            <a:r>
              <a:rPr kumimoji="0" lang="zh-CN" altLang="en-US" sz="1600" b="1" i="0" u="none" strike="noStrike" kern="1200" cap="none" spc="0" normalizeH="0" baseline="0" noProof="0" dirty="0">
                <a:ln>
                  <a:noFill/>
                </a:ln>
                <a:solidFill>
                  <a:srgbClr val="C00000"/>
                </a:solidFill>
                <a:effectLst/>
                <a:uLnTx/>
                <a:uFillTx/>
                <a:latin typeface="+mn-ea"/>
                <a:cs typeface="+mn-cs"/>
                <a:sym typeface="+mn-lt"/>
              </a:rPr>
              <a:t>创新分子结构</a:t>
            </a:r>
            <a:r>
              <a:rPr kumimoji="0" lang="zh-CN" altLang="en-US" sz="1600" b="1" i="0" u="none" strike="noStrike" kern="1200" cap="none" spc="0" normalizeH="0" baseline="0" noProof="0" dirty="0">
                <a:ln>
                  <a:noFill/>
                </a:ln>
                <a:effectLst/>
                <a:uLnTx/>
                <a:uFillTx/>
                <a:latin typeface="+mn-ea"/>
                <a:cs typeface="+mn-cs"/>
                <a:sym typeface="+mn-lt"/>
              </a:rPr>
              <a:t>，大幅</a:t>
            </a:r>
            <a:r>
              <a:rPr kumimoji="0" lang="zh-CN" altLang="en-US" sz="1600" b="1" i="0" u="none" strike="noStrike" kern="1200" cap="none" spc="0" normalizeH="0" baseline="0" noProof="0" dirty="0">
                <a:ln>
                  <a:noFill/>
                </a:ln>
                <a:solidFill>
                  <a:srgbClr val="C00000"/>
                </a:solidFill>
                <a:effectLst/>
                <a:uLnTx/>
                <a:uFillTx/>
                <a:latin typeface="+mn-ea"/>
                <a:cs typeface="+mn-cs"/>
                <a:sym typeface="+mn-lt"/>
              </a:rPr>
              <a:t>降低副作用</a:t>
            </a:r>
            <a:r>
              <a:rPr kumimoji="0" lang="zh-CN" altLang="en-US" sz="1600" b="1" i="0" u="none" strike="noStrike" kern="1200" cap="none" spc="0" normalizeH="0" baseline="0" noProof="0" dirty="0">
                <a:ln>
                  <a:noFill/>
                </a:ln>
                <a:effectLst/>
                <a:uLnTx/>
                <a:uFillTx/>
                <a:latin typeface="+mn-ea"/>
                <a:cs typeface="+mn-cs"/>
                <a:sym typeface="+mn-lt"/>
              </a:rPr>
              <a:t>，并保留其强效抗炎作用</a:t>
            </a:r>
            <a:endParaRPr kumimoji="0" lang="en-US" altLang="zh-CN" sz="1600" b="1" i="0" u="none" strike="noStrike" kern="1200" cap="none" spc="0" normalizeH="0" baseline="0" noProof="0" dirty="0">
              <a:ln>
                <a:noFill/>
              </a:ln>
              <a:effectLst/>
              <a:uLnTx/>
              <a:uFillTx/>
              <a:latin typeface="+mn-ea"/>
              <a:cs typeface="+mn-cs"/>
              <a:sym typeface="+mn-lt"/>
            </a:endParaRPr>
          </a:p>
          <a:p>
            <a:pPr>
              <a:lnSpc>
                <a:spcPct val="120000"/>
              </a:lnSpc>
              <a:spcAft>
                <a:spcPts val="600"/>
              </a:spcAft>
              <a:defRPr/>
            </a:pPr>
            <a:r>
              <a:rPr kumimoji="0" lang="zh-CN" altLang="en-US" sz="1600" b="1" i="0" u="none" strike="noStrike" kern="1200" cap="none" spc="0" normalizeH="0" baseline="0" noProof="0" dirty="0">
                <a:ln>
                  <a:noFill/>
                </a:ln>
                <a:effectLst/>
                <a:uLnTx/>
                <a:uFillTx/>
                <a:latin typeface="+mn-ea"/>
                <a:cs typeface="+mn-cs"/>
                <a:sym typeface="+mn-lt"/>
              </a:rPr>
              <a:t>伐莫洛龙独特的盐皮质激素受体</a:t>
            </a:r>
            <a:r>
              <a:rPr kumimoji="0" lang="zh-CN" altLang="en-US" sz="1600" b="1" i="0" u="none" strike="noStrike" kern="1200" cap="none" spc="0" normalizeH="0" baseline="0" noProof="0" dirty="0">
                <a:ln>
                  <a:noFill/>
                </a:ln>
                <a:solidFill>
                  <a:srgbClr val="C00000"/>
                </a:solidFill>
                <a:effectLst/>
                <a:uLnTx/>
                <a:uFillTx/>
                <a:latin typeface="+mn-ea"/>
                <a:cs typeface="+mn-cs"/>
                <a:sym typeface="+mn-lt"/>
              </a:rPr>
              <a:t>拮抗</a:t>
            </a:r>
            <a:r>
              <a:rPr kumimoji="0" lang="zh-CN" altLang="en-US" sz="1600" b="1" i="0" u="none" strike="noStrike" kern="1200" cap="none" spc="0" normalizeH="0" baseline="0" noProof="0" dirty="0">
                <a:ln>
                  <a:noFill/>
                </a:ln>
                <a:effectLst/>
                <a:uLnTx/>
                <a:uFillTx/>
                <a:latin typeface="+mn-ea"/>
                <a:cs typeface="+mn-cs"/>
                <a:sym typeface="+mn-lt"/>
              </a:rPr>
              <a:t>机制可减少水钠潴留，具有潜在的</a:t>
            </a:r>
            <a:r>
              <a:rPr kumimoji="0" lang="zh-CN" altLang="en-US" sz="1600" b="1" i="0" u="none" strike="noStrike" kern="1200" cap="none" spc="0" normalizeH="0" baseline="0" noProof="0" dirty="0">
                <a:ln>
                  <a:noFill/>
                </a:ln>
                <a:solidFill>
                  <a:srgbClr val="C00000"/>
                </a:solidFill>
                <a:effectLst/>
                <a:uLnTx/>
                <a:uFillTx/>
                <a:latin typeface="+mn-ea"/>
                <a:cs typeface="+mn-cs"/>
                <a:sym typeface="+mn-lt"/>
              </a:rPr>
              <a:t>心脏保护</a:t>
            </a:r>
            <a:r>
              <a:rPr kumimoji="0" lang="zh-CN" altLang="en-US" sz="1600" b="1" i="0" u="none" strike="noStrike" kern="1200" cap="none" spc="0" normalizeH="0" baseline="0" noProof="0" dirty="0">
                <a:ln>
                  <a:noFill/>
                </a:ln>
                <a:effectLst/>
                <a:uLnTx/>
                <a:uFillTx/>
                <a:latin typeface="+mn-ea"/>
                <a:cs typeface="+mn-cs"/>
                <a:sym typeface="+mn-lt"/>
              </a:rPr>
              <a:t>作用</a:t>
            </a:r>
            <a:endParaRPr kumimoji="0" lang="en-US" altLang="zh-CN" sz="1600" b="1" i="0" u="none" strike="noStrike" kern="1200" cap="none" spc="0" normalizeH="0" baseline="0" noProof="0" dirty="0">
              <a:ln>
                <a:noFill/>
              </a:ln>
              <a:solidFill>
                <a:prstClr val="black"/>
              </a:solidFill>
              <a:effectLst/>
              <a:uLnTx/>
              <a:uFillTx/>
              <a:latin typeface="+mn-ea"/>
              <a:cs typeface="+mn-cs"/>
              <a:sym typeface="+mn-lt"/>
            </a:endParaRPr>
          </a:p>
        </p:txBody>
      </p:sp>
      <p:sp>
        <p:nvSpPr>
          <p:cNvPr id="6" name="文本框 5"/>
          <p:cNvSpPr txBox="1"/>
          <p:nvPr/>
        </p:nvSpPr>
        <p:spPr>
          <a:xfrm>
            <a:off x="6259782" y="5606160"/>
            <a:ext cx="5078757" cy="338554"/>
          </a:xfrm>
          <a:prstGeom prst="rect">
            <a:avLst/>
          </a:prstGeom>
          <a:solidFill>
            <a:srgbClr val="E9FFE5"/>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R="0" lvl="0" defTabSz="1218565" eaLnBrk="1" fontAlgn="auto" latinLnBrk="0" hangingPunct="1">
              <a:lnSpc>
                <a:spcPct val="100000"/>
              </a:lnSpc>
              <a:spcBef>
                <a:spcPts val="0"/>
              </a:spcBef>
              <a:spcAft>
                <a:spcPts val="0"/>
              </a:spcAft>
              <a:buClr>
                <a:schemeClr val="tx1"/>
              </a:buClr>
              <a:buSzPct val="25000"/>
              <a:defRPr/>
            </a:pPr>
            <a:r>
              <a:rPr lang="zh-CN" altLang="en-US" sz="1400" b="1" kern="0" dirty="0">
                <a:latin typeface="+mn-ea"/>
              </a:rPr>
              <a:t>药品注册分类：</a:t>
            </a:r>
            <a:r>
              <a:rPr lang="zh-CN" altLang="en-US" sz="1400" b="1" kern="0" dirty="0">
                <a:solidFill>
                  <a:srgbClr val="C00000"/>
                </a:solidFill>
                <a:latin typeface="+mn-ea"/>
              </a:rPr>
              <a:t>化药</a:t>
            </a:r>
            <a:r>
              <a:rPr lang="en-US" altLang="zh-CN" sz="1400" b="1" kern="0" dirty="0">
                <a:solidFill>
                  <a:srgbClr val="C00000"/>
                </a:solidFill>
                <a:latin typeface="+mn-ea"/>
              </a:rPr>
              <a:t>5.1</a:t>
            </a:r>
            <a:r>
              <a:rPr lang="zh-CN" altLang="en-US" sz="1400" b="1" kern="0" dirty="0">
                <a:solidFill>
                  <a:srgbClr val="C00000"/>
                </a:solidFill>
                <a:latin typeface="+mn-ea"/>
              </a:rPr>
              <a:t>类</a:t>
            </a:r>
            <a:endParaRPr lang="en-US" altLang="zh-CN" sz="1400" b="1" kern="0" dirty="0">
              <a:solidFill>
                <a:srgbClr val="C00000"/>
              </a:solidFill>
              <a:latin typeface="+mn-ea"/>
            </a:endParaRPr>
          </a:p>
        </p:txBody>
      </p:sp>
      <p:sp>
        <p:nvSpPr>
          <p:cNvPr id="21" name="文本框 20"/>
          <p:cNvSpPr txBox="1"/>
          <p:nvPr/>
        </p:nvSpPr>
        <p:spPr>
          <a:xfrm>
            <a:off x="805198" y="5602445"/>
            <a:ext cx="5078757" cy="338554"/>
          </a:xfrm>
          <a:prstGeom prst="rect">
            <a:avLst/>
          </a:prstGeom>
          <a:solidFill>
            <a:srgbClr val="E9FFE5"/>
          </a:solidFill>
          <a:ln w="38100" cap="flat" cmpd="sng" algn="ctr">
            <a:noFill/>
            <a:prstDash val="solid"/>
            <a:round/>
          </a:ln>
          <a:effectLst/>
        </p:spPr>
        <p:txBody>
          <a:bodyPr rot="0" spcFirstLastPara="0" vert="horz" wrap="square" lIns="121920" tIns="60960" rIns="121920" bIns="60960" numCol="1" spcCol="0" rtlCol="0" fromWordArt="0" anchor="t" anchorCtr="0" forceAA="0" compatLnSpc="1">
            <a:spAutoFit/>
          </a:bodyPr>
          <a:lstStyle>
            <a:defPPr>
              <a:defRPr lang="zh-CN"/>
            </a:defPPr>
            <a:lvl1pPr algn="ct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R="0" lvl="0" defTabSz="1218565" eaLnBrk="1" fontAlgn="auto" latinLnBrk="0" hangingPunct="1">
              <a:lnSpc>
                <a:spcPct val="100000"/>
              </a:lnSpc>
              <a:spcBef>
                <a:spcPts val="0"/>
              </a:spcBef>
              <a:spcAft>
                <a:spcPts val="0"/>
              </a:spcAft>
              <a:buClr>
                <a:schemeClr val="tx1"/>
              </a:buClr>
              <a:buSzPct val="25000"/>
              <a:defRPr/>
            </a:pPr>
            <a:r>
              <a:rPr lang="zh-CN" altLang="en-US" sz="1400" b="1" kern="0" dirty="0">
                <a:latin typeface="+mn-ea"/>
              </a:rPr>
              <a:t>国家药监局</a:t>
            </a:r>
            <a:r>
              <a:rPr lang="zh-CN" altLang="en-US" sz="1400" b="1" kern="0" dirty="0">
                <a:solidFill>
                  <a:srgbClr val="C00000"/>
                </a:solidFill>
                <a:latin typeface="+mn-ea"/>
              </a:rPr>
              <a:t>突破性治疗药物</a:t>
            </a:r>
            <a:r>
              <a:rPr lang="zh-CN" altLang="en-US" sz="1400" b="1" kern="0" dirty="0">
                <a:latin typeface="+mn-ea"/>
              </a:rPr>
              <a:t>、</a:t>
            </a:r>
            <a:r>
              <a:rPr lang="zh-CN" altLang="en-US" sz="1400" b="1" kern="0" dirty="0">
                <a:solidFill>
                  <a:srgbClr val="C00000"/>
                </a:solidFill>
                <a:latin typeface="+mn-ea"/>
              </a:rPr>
              <a:t>优先审评审批</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圆角 34"/>
          <p:cNvSpPr/>
          <p:nvPr/>
        </p:nvSpPr>
        <p:spPr>
          <a:xfrm flipH="1">
            <a:off x="6245982" y="4226253"/>
            <a:ext cx="5292000" cy="1562803"/>
          </a:xfrm>
          <a:prstGeom prst="roundRect">
            <a:avLst>
              <a:gd name="adj" fmla="val 9665"/>
            </a:avLst>
          </a:prstGeom>
          <a:solidFill>
            <a:schemeClr val="accent1">
              <a:lumMod val="10000"/>
              <a:lumOff val="9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a:ln>
                <a:noFill/>
              </a:ln>
              <a:solidFill>
                <a:prstClr val="white"/>
              </a:solidFill>
              <a:effectLst/>
              <a:uLnTx/>
              <a:uFillTx/>
              <a:latin typeface="Apis for office"/>
              <a:ea typeface="微软雅黑" panose="020B0503020204020204" pitchFamily="34" charset="-122"/>
              <a:cs typeface="+mn-cs"/>
            </a:endParaRPr>
          </a:p>
        </p:txBody>
      </p:sp>
      <p:sp>
        <p:nvSpPr>
          <p:cNvPr id="36" name="矩形: 圆角 35"/>
          <p:cNvSpPr/>
          <p:nvPr/>
        </p:nvSpPr>
        <p:spPr>
          <a:xfrm flipH="1">
            <a:off x="675495" y="4226253"/>
            <a:ext cx="5276905" cy="1562803"/>
          </a:xfrm>
          <a:prstGeom prst="roundRect">
            <a:avLst>
              <a:gd name="adj" fmla="val 9665"/>
            </a:avLst>
          </a:prstGeom>
          <a:solidFill>
            <a:schemeClr val="accent1">
              <a:lumMod val="10000"/>
              <a:lumOff val="9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a:ln>
                <a:noFill/>
              </a:ln>
              <a:solidFill>
                <a:prstClr val="white"/>
              </a:solidFill>
              <a:effectLst/>
              <a:uLnTx/>
              <a:uFillTx/>
              <a:latin typeface="Apis for office"/>
              <a:ea typeface="微软雅黑" panose="020B0503020204020204" pitchFamily="34" charset="-122"/>
              <a:cs typeface="+mn-cs"/>
            </a:endParaRPr>
          </a:p>
        </p:txBody>
      </p:sp>
      <p:sp>
        <p:nvSpPr>
          <p:cNvPr id="30" name="矩形: 圆角 29"/>
          <p:cNvSpPr/>
          <p:nvPr/>
        </p:nvSpPr>
        <p:spPr>
          <a:xfrm flipH="1">
            <a:off x="6245982" y="1417667"/>
            <a:ext cx="5292000" cy="2186545"/>
          </a:xfrm>
          <a:prstGeom prst="roundRect">
            <a:avLst>
              <a:gd name="adj" fmla="val 9665"/>
            </a:avLst>
          </a:prstGeom>
          <a:solidFill>
            <a:schemeClr val="accent1">
              <a:lumMod val="10000"/>
              <a:lumOff val="9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a:ln>
                <a:noFill/>
              </a:ln>
              <a:solidFill>
                <a:prstClr val="white"/>
              </a:solidFill>
              <a:effectLst/>
              <a:uLnTx/>
              <a:uFillTx/>
              <a:latin typeface="Apis for office"/>
              <a:ea typeface="微软雅黑" panose="020B0503020204020204" pitchFamily="34" charset="-122"/>
              <a:cs typeface="+mn-cs"/>
            </a:endParaRPr>
          </a:p>
        </p:txBody>
      </p:sp>
      <p:sp>
        <p:nvSpPr>
          <p:cNvPr id="27" name="矩形: 圆角 26"/>
          <p:cNvSpPr/>
          <p:nvPr/>
        </p:nvSpPr>
        <p:spPr>
          <a:xfrm flipH="1">
            <a:off x="675640" y="1417955"/>
            <a:ext cx="5292090" cy="2317750"/>
          </a:xfrm>
          <a:prstGeom prst="roundRect">
            <a:avLst>
              <a:gd name="adj" fmla="val 9665"/>
            </a:avLst>
          </a:prstGeom>
          <a:solidFill>
            <a:schemeClr val="accent1">
              <a:lumMod val="10000"/>
              <a:lumOff val="90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1" i="0" u="none" strike="noStrike" kern="1200" cap="none" spc="0" normalizeH="0" baseline="0" noProof="0">
              <a:ln>
                <a:noFill/>
              </a:ln>
              <a:solidFill>
                <a:prstClr val="white"/>
              </a:solidFill>
              <a:effectLst/>
              <a:uLnTx/>
              <a:uFillTx/>
              <a:latin typeface="Apis for office"/>
              <a:ea typeface="微软雅黑" panose="020B0503020204020204" pitchFamily="34" charset="-122"/>
              <a:cs typeface="+mn-cs"/>
            </a:endParaRPr>
          </a:p>
        </p:txBody>
      </p:sp>
      <p:sp>
        <p:nvSpPr>
          <p:cNvPr id="3" name="文本占位符 2"/>
          <p:cNvSpPr>
            <a:spLocks noGrp="1"/>
          </p:cNvSpPr>
          <p:nvPr>
            <p:ph type="body" idx="2"/>
          </p:nvPr>
        </p:nvSpPr>
        <p:spPr>
          <a:xfrm>
            <a:off x="631163" y="252759"/>
            <a:ext cx="9291674" cy="523220"/>
          </a:xfrm>
        </p:spPr>
        <p:txBody>
          <a:bodyPr/>
          <a:lstStyle/>
          <a:p>
            <a:r>
              <a:rPr lang="zh-CN" altLang="en-US" dirty="0">
                <a:latin typeface="+mn-ea"/>
                <a:ea typeface="+mn-ea"/>
              </a:rPr>
              <a:t>伐莫洛龙弥补</a:t>
            </a:r>
            <a:r>
              <a:rPr lang="en-US" altLang="zh-CN" dirty="0">
                <a:latin typeface="+mn-ea"/>
                <a:ea typeface="+mn-ea"/>
              </a:rPr>
              <a:t>DMD</a:t>
            </a:r>
            <a:r>
              <a:rPr lang="zh-CN" altLang="en-US" dirty="0">
                <a:latin typeface="+mn-ea"/>
                <a:ea typeface="+mn-ea"/>
              </a:rPr>
              <a:t>临床治疗和医保目录空白</a:t>
            </a:r>
          </a:p>
        </p:txBody>
      </p:sp>
      <p:sp>
        <p:nvSpPr>
          <p:cNvPr id="31" name="文本占位符 30"/>
          <p:cNvSpPr>
            <a:spLocks noGrp="1"/>
          </p:cNvSpPr>
          <p:nvPr>
            <p:ph type="body" sz="quarter" idx="10"/>
          </p:nvPr>
        </p:nvSpPr>
        <p:spPr>
          <a:xfrm>
            <a:off x="660400" y="6150637"/>
            <a:ext cx="10858500" cy="431800"/>
          </a:xfrm>
        </p:spPr>
        <p:txBody>
          <a:bodyPr/>
          <a:lstStyle/>
          <a:p>
            <a:r>
              <a:rPr lang="zh-CN" altLang="en-US" sz="800" dirty="0">
                <a:cs typeface="+mn-ea"/>
                <a:sym typeface="+mn-lt"/>
              </a:rPr>
              <a:t>中华医学会医学遗传学分会遗传病临床实践指南撰写组</a:t>
            </a:r>
            <a:r>
              <a:rPr lang="en-US" altLang="zh-CN" sz="800" dirty="0">
                <a:cs typeface="+mn-ea"/>
                <a:sym typeface="+mn-lt"/>
              </a:rPr>
              <a:t>. </a:t>
            </a:r>
            <a:r>
              <a:rPr lang="zh-CN" altLang="en-US" sz="800" dirty="0">
                <a:cs typeface="+mn-ea"/>
                <a:sym typeface="+mn-lt"/>
              </a:rPr>
              <a:t>中华医学遗传学杂志</a:t>
            </a:r>
            <a:r>
              <a:rPr lang="en-US" altLang="zh-CN" sz="800" dirty="0">
                <a:cs typeface="+mn-ea"/>
                <a:sym typeface="+mn-lt"/>
              </a:rPr>
              <a:t>. 2020,37(3):258-262.</a:t>
            </a:r>
          </a:p>
          <a:p>
            <a:r>
              <a:rPr lang="zh-CN" altLang="en-US" sz="800" dirty="0">
                <a:cs typeface="+mn-ea"/>
                <a:sym typeface="+mn-lt"/>
              </a:rPr>
              <a:t>中华医学会罕见病分会</a:t>
            </a:r>
            <a:r>
              <a:rPr lang="en-US" altLang="zh-CN" sz="800" dirty="0">
                <a:cs typeface="+mn-ea"/>
                <a:sym typeface="+mn-lt"/>
              </a:rPr>
              <a:t>, </a:t>
            </a:r>
            <a:r>
              <a:rPr lang="zh-CN" altLang="en-US" sz="800" dirty="0">
                <a:cs typeface="+mn-ea"/>
                <a:sym typeface="+mn-lt"/>
              </a:rPr>
              <a:t>等</a:t>
            </a:r>
            <a:r>
              <a:rPr lang="en-US" altLang="zh-CN" sz="800" dirty="0">
                <a:cs typeface="+mn-ea"/>
                <a:sym typeface="+mn-lt"/>
              </a:rPr>
              <a:t>. </a:t>
            </a:r>
            <a:r>
              <a:rPr lang="zh-CN" altLang="en-US" sz="800" dirty="0">
                <a:cs typeface="+mn-ea"/>
                <a:sym typeface="+mn-lt"/>
              </a:rPr>
              <a:t>中华医学杂志</a:t>
            </a:r>
            <a:r>
              <a:rPr lang="en-US" altLang="zh-CN" sz="800" dirty="0">
                <a:cs typeface="+mn-ea"/>
                <a:sym typeface="+mn-lt"/>
              </a:rPr>
              <a:t>. 2024;104(11):822-833.</a:t>
            </a:r>
          </a:p>
          <a:p>
            <a:r>
              <a:rPr lang="da-DK" altLang="zh-CN" sz="800" dirty="0">
                <a:cs typeface="+mn-ea"/>
                <a:sym typeface="+mn-lt"/>
              </a:rPr>
              <a:t>Erik Landfeldt, et al. Neurology. 2014;83(6):529–536.</a:t>
            </a:r>
            <a:endParaRPr lang="en-US" altLang="zh-CN" sz="800" dirty="0">
              <a:cs typeface="+mn-ea"/>
              <a:sym typeface="+mn-lt"/>
            </a:endParaRPr>
          </a:p>
          <a:p>
            <a:r>
              <a:rPr lang="zh-CN" altLang="en-US" sz="800" dirty="0">
                <a:cs typeface="+mn-ea"/>
                <a:sym typeface="+mn-lt"/>
              </a:rPr>
              <a:t>中华医学会肠外肠内营养学分会</a:t>
            </a:r>
            <a:r>
              <a:rPr lang="en-US" altLang="zh-CN" sz="800" dirty="0">
                <a:cs typeface="+mn-ea"/>
                <a:sym typeface="+mn-lt"/>
              </a:rPr>
              <a:t>. </a:t>
            </a:r>
            <a:r>
              <a:rPr lang="zh-CN" altLang="en-US" sz="800" dirty="0">
                <a:cs typeface="+mn-ea"/>
                <a:sym typeface="+mn-lt"/>
              </a:rPr>
              <a:t>中华医学杂志</a:t>
            </a:r>
            <a:r>
              <a:rPr lang="en-US" altLang="zh-CN" sz="800" dirty="0">
                <a:cs typeface="+mn-ea"/>
                <a:sym typeface="+mn-lt"/>
              </a:rPr>
              <a:t>. 2024,104(11)</a:t>
            </a:r>
            <a:r>
              <a:rPr lang="en-US" altLang="zh-CN" dirty="0">
                <a:cs typeface="+mn-ea"/>
                <a:sym typeface="+mn-lt"/>
              </a:rPr>
              <a:t>:</a:t>
            </a:r>
            <a:r>
              <a:rPr lang="en-US" altLang="zh-CN" sz="800" dirty="0">
                <a:cs typeface="+mn-ea"/>
                <a:sym typeface="+mn-lt"/>
              </a:rPr>
              <a:t>799-821.</a:t>
            </a:r>
          </a:p>
        </p:txBody>
      </p:sp>
      <p:grpSp>
        <p:nvGrpSpPr>
          <p:cNvPr id="10" name="组合 9"/>
          <p:cNvGrpSpPr/>
          <p:nvPr/>
        </p:nvGrpSpPr>
        <p:grpSpPr>
          <a:xfrm>
            <a:off x="10482073" y="0"/>
            <a:ext cx="1709927" cy="514370"/>
            <a:chOff x="7974334" y="-2263"/>
            <a:chExt cx="1709927" cy="514370"/>
          </a:xfrm>
        </p:grpSpPr>
        <p:sp>
          <p:nvSpPr>
            <p:cNvPr id="13" name="矩形: 对角圆角 12"/>
            <p:cNvSpPr/>
            <p:nvPr/>
          </p:nvSpPr>
          <p:spPr>
            <a:xfrm>
              <a:off x="7974334" y="-2263"/>
              <a:ext cx="1568918" cy="514369"/>
            </a:xfrm>
            <a:prstGeom prst="round2DiagRect">
              <a:avLst/>
            </a:prstGeom>
            <a:solidFill>
              <a:srgbClr val="4A752D">
                <a:lumMod val="20000"/>
                <a:lumOff val="8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微软雅黑" panose="020B0503020204020204" pitchFamily="34" charset="-122"/>
                <a:cs typeface="+mn-cs"/>
              </a:endParaRPr>
            </a:p>
          </p:txBody>
        </p:sp>
        <p:sp>
          <p:nvSpPr>
            <p:cNvPr id="14" name="矩形: 对角圆角 13"/>
            <p:cNvSpPr/>
            <p:nvPr/>
          </p:nvSpPr>
          <p:spPr>
            <a:xfrm>
              <a:off x="8046341" y="-2262"/>
              <a:ext cx="1568918" cy="514369"/>
            </a:xfrm>
            <a:prstGeom prst="round2DiagRect">
              <a:avLst/>
            </a:prstGeom>
            <a:solidFill>
              <a:srgbClr val="4A752D">
                <a:lumMod val="60000"/>
                <a:lumOff val="40000"/>
              </a:srgbClr>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rgbClr val="FFFFFF"/>
                </a:solidFill>
                <a:effectLst/>
                <a:uLnTx/>
                <a:uFillTx/>
                <a:latin typeface="Open Sans"/>
                <a:ea typeface="微软雅黑" panose="020B0503020204020204" pitchFamily="34" charset="-122"/>
                <a:cs typeface="+mn-cs"/>
              </a:endParaRPr>
            </a:p>
          </p:txBody>
        </p:sp>
        <p:sp>
          <p:nvSpPr>
            <p:cNvPr id="15" name="矩形: 对角圆角 14"/>
            <p:cNvSpPr/>
            <p:nvPr/>
          </p:nvSpPr>
          <p:spPr>
            <a:xfrm>
              <a:off x="8115343" y="-2262"/>
              <a:ext cx="1568918" cy="514369"/>
            </a:xfrm>
            <a:prstGeom prst="round2DiagRect">
              <a:avLst/>
            </a:prstGeom>
            <a:solidFill>
              <a:srgbClr val="4A752D"/>
            </a:soli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0" cap="none" spc="0" normalizeH="0" baseline="0" noProof="0" dirty="0">
                  <a:ln>
                    <a:noFill/>
                  </a:ln>
                  <a:solidFill>
                    <a:srgbClr val="FFFFFF"/>
                  </a:solidFill>
                  <a:effectLst/>
                  <a:uLnTx/>
                  <a:uFillTx/>
                  <a:latin typeface="Open Sans"/>
                  <a:ea typeface="微软雅黑" panose="020B0503020204020204" pitchFamily="34" charset="-122"/>
                  <a:cs typeface="+mn-cs"/>
                </a:rPr>
                <a:t>公平性</a:t>
              </a:r>
            </a:p>
          </p:txBody>
        </p:sp>
      </p:grpSp>
      <p:sp>
        <p:nvSpPr>
          <p:cNvPr id="16" name="Google Shape;219;p16"/>
          <p:cNvSpPr/>
          <p:nvPr/>
        </p:nvSpPr>
        <p:spPr>
          <a:xfrm>
            <a:off x="447753" y="1182975"/>
            <a:ext cx="11296495" cy="4536275"/>
          </a:xfrm>
          <a:prstGeom prst="round1Rect">
            <a:avLst>
              <a:gd name="adj" fmla="val 0"/>
            </a:avLst>
          </a:prstGeom>
          <a:noFill/>
          <a:ln>
            <a:noFill/>
          </a:ln>
        </p:spPr>
        <p:txBody>
          <a:bodyPr spcFirstLastPara="1" wrap="square" lIns="91425" tIns="45700" rIns="91425" bIns="45700" anchor="t" anchorCtr="0">
            <a:spAutoFit/>
          </a:bodyPr>
          <a:lstStyle/>
          <a:p>
            <a:pPr marL="171450" marR="0" lvl="0" indent="-171450" algn="l" defTabSz="914400" rtl="0" eaLnBrk="1" fontAlgn="auto" latinLnBrk="0" hangingPunct="1">
              <a:lnSpc>
                <a:spcPct val="120000"/>
              </a:lnSpc>
              <a:spcBef>
                <a:spcPts val="0"/>
              </a:spcBef>
              <a:spcAft>
                <a:spcPts val="600"/>
              </a:spcAft>
              <a:buClrTx/>
              <a:buSzTx/>
              <a:buFont typeface="Arial" panose="020B0604020202020204" pitchFamily="34" charset="0"/>
              <a:buChar char="•"/>
              <a:defRPr/>
            </a:pPr>
            <a:endParaRPr kumimoji="0" sz="1400" b="0" i="0" u="none" strike="noStrike" kern="1200" cap="none" spc="0" normalizeH="0" baseline="0" noProof="0">
              <a:ln>
                <a:noFill/>
              </a:ln>
              <a:solidFill>
                <a:prstClr val="black"/>
              </a:solidFill>
              <a:effectLst/>
              <a:uLnTx/>
              <a:uFillTx/>
              <a:latin typeface="Arial" panose="020B0604020202020204"/>
              <a:ea typeface="微软雅黑" panose="020B0503020204020204" pitchFamily="34" charset="-122"/>
              <a:cs typeface="+mn-ea"/>
              <a:sym typeface="+mn-lt"/>
            </a:endParaRPr>
          </a:p>
        </p:txBody>
      </p:sp>
      <p:sp>
        <p:nvSpPr>
          <p:cNvPr id="18" name="Google Shape;233;p16"/>
          <p:cNvSpPr txBox="1"/>
          <p:nvPr/>
        </p:nvSpPr>
        <p:spPr>
          <a:xfrm>
            <a:off x="846284" y="1469456"/>
            <a:ext cx="5058308" cy="2310765"/>
          </a:xfrm>
          <a:prstGeom prst="rect">
            <a:avLst/>
          </a:prstGeom>
          <a:noFill/>
          <a:ln>
            <a:noFill/>
          </a:ln>
        </p:spPr>
        <p:txBody>
          <a:bodyPr spcFirstLastPara="1" wrap="square" lIns="91425" tIns="45700" rIns="91425" bIns="45700" anchor="t" anchorCtr="0">
            <a:spAutoFit/>
          </a:bodyPr>
          <a:lstStyle/>
          <a:p>
            <a:pPr marL="171450" marR="0" lvl="0" indent="-171450" algn="l" defTabSz="914400" rtl="0" eaLnBrk="1" fontAlgn="auto" latinLnBrk="0" hangingPunct="1">
              <a:lnSpc>
                <a:spcPct val="120000"/>
              </a:lnSpc>
              <a:spcBef>
                <a:spcPts val="0"/>
              </a:spcBef>
              <a:spcAft>
                <a:spcPts val="600"/>
              </a:spcAft>
              <a:buClrTx/>
              <a:buSzTx/>
              <a:buFont typeface="Arial" panose="020B0604020202020204" pitchFamily="34" charset="0"/>
              <a:buChar char="•"/>
              <a:defRPr/>
            </a:pPr>
            <a:r>
              <a:rPr kumimoji="0" lang="zh-CN" altLang="en-US"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杜氏肌营养不良</a:t>
            </a:r>
            <a:r>
              <a:rPr kumimoji="0" lang="en-US"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(DMD)</a:t>
            </a:r>
            <a:r>
              <a:rPr kumimoji="0" lang="en-US" altLang="zh-CN" sz="1400" b="1" i="0" u="none" strike="noStrike" kern="1200" cap="none" spc="0" normalizeH="0" baseline="30000" noProof="0" dirty="0">
                <a:ln>
                  <a:noFill/>
                </a:ln>
                <a:solidFill>
                  <a:prstClr val="black"/>
                </a:solidFill>
                <a:effectLst/>
                <a:uLnTx/>
                <a:uFillTx/>
                <a:latin typeface="Arial" panose="020B0604020202020204"/>
                <a:ea typeface="微软雅黑" panose="020B0503020204020204" pitchFamily="34" charset="-122"/>
                <a:cs typeface="+mn-ea"/>
                <a:sym typeface="+mn-lt"/>
              </a:rPr>
              <a:t> </a:t>
            </a:r>
            <a:r>
              <a:rPr kumimoji="0" lang="zh-CN" altLang="en-US"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是一种</a:t>
            </a:r>
            <a:r>
              <a:rPr kumimoji="0" lang="en-US"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X</a:t>
            </a:r>
            <a:r>
              <a:rPr kumimoji="0" lang="zh-CN" altLang="en-US"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连锁隐性遗传疾病</a:t>
            </a:r>
            <a:r>
              <a:rPr kumimoji="0" lang="en-US" altLang="zh-CN" sz="1400" b="1" i="0" u="none" strike="noStrike" kern="1200" cap="none" spc="0" normalizeH="0" baseline="30000" noProof="0" dirty="0">
                <a:ln>
                  <a:noFill/>
                </a:ln>
                <a:solidFill>
                  <a:prstClr val="black"/>
                </a:solidFill>
                <a:effectLst/>
                <a:uLnTx/>
                <a:uFillTx/>
                <a:latin typeface="Arial" panose="020B0604020202020204"/>
                <a:ea typeface="微软雅黑" panose="020B0503020204020204" pitchFamily="34" charset="-122"/>
                <a:cs typeface="+mn-ea"/>
                <a:sym typeface="+mn-lt"/>
              </a:rPr>
              <a:t>1 </a:t>
            </a:r>
            <a:r>
              <a:rPr kumimoji="0" lang="zh-CN" altLang="en-US"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，基本为</a:t>
            </a:r>
            <a:r>
              <a:rPr kumimoji="0" lang="zh-CN" altLang="en-US"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cs typeface="+mn-ea"/>
                <a:sym typeface="+mn-lt"/>
              </a:rPr>
              <a:t>男性患儿</a:t>
            </a:r>
            <a:endParaRPr kumimoji="0" lang="en-US"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cs typeface="+mn-ea"/>
              <a:sym typeface="+mn-lt"/>
            </a:endParaRPr>
          </a:p>
          <a:p>
            <a:pPr marL="171450" lvl="0" indent="-171450">
              <a:lnSpc>
                <a:spcPct val="120000"/>
              </a:lnSpc>
              <a:spcAft>
                <a:spcPts val="600"/>
              </a:spcAft>
              <a:buFont typeface="Arial" panose="020B0604020202020204" pitchFamily="34" charset="0"/>
              <a:buChar char="•"/>
              <a:defRPr/>
            </a:pPr>
            <a:r>
              <a:rPr kumimoji="0" lang="en-US"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DMD</a:t>
            </a:r>
            <a:r>
              <a:rPr kumimoji="0" lang="zh-CN" altLang="en-US"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疾病对患儿、家庭、社会危害巨大，中国患儿死亡中位</a:t>
            </a:r>
            <a:r>
              <a:rPr lang="zh-CN" altLang="en-US" sz="1400" b="1" dirty="0">
                <a:solidFill>
                  <a:prstClr val="black"/>
                </a:solidFill>
                <a:latin typeface="Arial" panose="020B0604020202020204"/>
                <a:ea typeface="微软雅黑" panose="020B0503020204020204" pitchFamily="34" charset="-122"/>
                <a:cs typeface="+mn-ea"/>
                <a:sym typeface="+mn-lt"/>
              </a:rPr>
              <a:t>年龄为</a:t>
            </a:r>
            <a:r>
              <a:rPr kumimoji="0" lang="en-US" altLang="zh-CN" sz="1400" b="1" i="0" u="none" strike="noStrike" kern="1200" cap="none" spc="0" normalizeH="0" baseline="0" noProof="0" dirty="0">
                <a:ln>
                  <a:noFill/>
                </a:ln>
                <a:solidFill>
                  <a:srgbClr val="C00000"/>
                </a:solidFill>
                <a:effectLst/>
                <a:uLnTx/>
                <a:uFillTx/>
                <a:latin typeface="+mn-ea"/>
                <a:cs typeface="+mn-ea"/>
                <a:sym typeface="+mn-lt"/>
              </a:rPr>
              <a:t>18.57</a:t>
            </a:r>
            <a:r>
              <a:rPr kumimoji="0" lang="zh-CN" altLang="en-US"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cs typeface="+mn-ea"/>
                <a:sym typeface="+mn-lt"/>
              </a:rPr>
              <a:t>岁</a:t>
            </a:r>
            <a:r>
              <a:rPr kumimoji="0" lang="en-US" altLang="zh-CN" sz="1400" b="1" i="0" u="none" strike="noStrike" kern="1200" cap="none" spc="0" normalizeH="0" baseline="30000" noProof="0" dirty="0">
                <a:ln>
                  <a:noFill/>
                </a:ln>
                <a:solidFill>
                  <a:prstClr val="black"/>
                </a:solidFill>
                <a:effectLst/>
                <a:uLnTx/>
                <a:uFillTx/>
                <a:latin typeface="Arial" panose="020B0604020202020204"/>
                <a:ea typeface="微软雅黑" panose="020B0503020204020204" pitchFamily="34" charset="-122"/>
                <a:cs typeface="+mn-ea"/>
                <a:sym typeface="+mn-lt"/>
              </a:rPr>
              <a:t>2</a:t>
            </a:r>
            <a:r>
              <a:rPr kumimoji="0" lang="zh-CN" altLang="en-US"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a:t>
            </a:r>
            <a:r>
              <a:rPr lang="en-US" altLang="zh-CN" sz="1400" b="1" dirty="0">
                <a:cs typeface="+mn-ea"/>
                <a:sym typeface="+mn-lt"/>
              </a:rPr>
              <a:t> DMD</a:t>
            </a:r>
            <a:r>
              <a:rPr lang="zh-CN" altLang="en-US" sz="1400" b="1" dirty="0">
                <a:cs typeface="+mn-ea"/>
                <a:sym typeface="+mn-lt"/>
              </a:rPr>
              <a:t>家庭的工作时间和效率损失约为</a:t>
            </a:r>
            <a:r>
              <a:rPr lang="en-US" altLang="zh-CN" sz="1400" b="1" dirty="0">
                <a:solidFill>
                  <a:srgbClr val="C00000"/>
                </a:solidFill>
                <a:cs typeface="+mn-ea"/>
                <a:sym typeface="+mn-lt"/>
              </a:rPr>
              <a:t>2</a:t>
            </a:r>
            <a:r>
              <a:rPr lang="en-US" altLang="zh-CN" sz="1400" b="1" dirty="0">
                <a:solidFill>
                  <a:srgbClr val="C00000"/>
                </a:solidFill>
                <a:latin typeface="+mn-ea"/>
                <a:cs typeface="+mn-ea"/>
                <a:sym typeface="+mn-lt"/>
              </a:rPr>
              <a:t>0-29%</a:t>
            </a:r>
            <a:r>
              <a:rPr lang="en-US" altLang="zh-CN" sz="1400" b="1" baseline="30000" dirty="0">
                <a:cs typeface="+mn-ea"/>
                <a:sym typeface="+mn-lt"/>
              </a:rPr>
              <a:t>3</a:t>
            </a:r>
          </a:p>
          <a:p>
            <a:pPr marL="171450" lvl="0" indent="-171450">
              <a:lnSpc>
                <a:spcPct val="120000"/>
              </a:lnSpc>
              <a:spcAft>
                <a:spcPts val="600"/>
              </a:spcAft>
              <a:buFont typeface="Arial" panose="020B0604020202020204" pitchFamily="34" charset="0"/>
              <a:buChar char="•"/>
              <a:defRPr/>
            </a:pPr>
            <a:r>
              <a:rPr kumimoji="0" lang="zh-CN" altLang="en-US"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cs typeface="+mn-ea"/>
                <a:sym typeface="+mn-lt"/>
              </a:rPr>
              <a:t>伐莫洛龙在延缓疾病进展的同时有效保障患者正常的生长发育及骨健康，缓解患者身心压力，大幅提升患者的生存质量，减轻长期照护负担。</a:t>
            </a:r>
            <a:endParaRPr kumimoji="0" lang="en-US" altLang="zh-CN" sz="1400" b="1" i="0" u="none" strike="noStrike" kern="1200" cap="none" spc="0" normalizeH="0" baseline="0" noProof="0" dirty="0">
              <a:ln>
                <a:noFill/>
              </a:ln>
              <a:solidFill>
                <a:srgbClr val="4A752D"/>
              </a:solidFill>
              <a:effectLst/>
              <a:uLnTx/>
              <a:uFillTx/>
              <a:latin typeface="Arial" panose="020B0604020202020204"/>
              <a:ea typeface="微软雅黑" panose="020B0503020204020204" pitchFamily="34" charset="-122"/>
              <a:cs typeface="+mn-ea"/>
              <a:sym typeface="+mn-lt"/>
            </a:endParaRPr>
          </a:p>
        </p:txBody>
      </p:sp>
      <p:sp>
        <p:nvSpPr>
          <p:cNvPr id="20" name="文本框 19"/>
          <p:cNvSpPr txBox="1"/>
          <p:nvPr/>
        </p:nvSpPr>
        <p:spPr>
          <a:xfrm>
            <a:off x="6370484" y="1482020"/>
            <a:ext cx="5146021" cy="1615787"/>
          </a:xfrm>
          <a:prstGeom prst="rect">
            <a:avLst/>
          </a:prstGeom>
          <a:noFill/>
          <a:ln>
            <a:noFill/>
          </a:ln>
        </p:spPr>
        <p:txBody>
          <a:bodyPr spcFirstLastPara="1" wrap="square" lIns="91425" tIns="45700" rIns="91425" bIns="45700" anchor="t" anchorCtr="0">
            <a:spAutoFit/>
          </a:bodyPr>
          <a:lstStyle>
            <a:defPPr>
              <a:defRPr lang="zh-CN"/>
            </a:defPPr>
            <a:lvl1pPr marL="171450" marR="0" lvl="0" indent="-171450">
              <a:lnSpc>
                <a:spcPct val="120000"/>
              </a:lnSpc>
              <a:spcAft>
                <a:spcPts val="600"/>
              </a:spcAft>
              <a:buFont typeface="Arial" panose="020B0604020202020204" pitchFamily="34" charset="0"/>
              <a:buChar char="•"/>
              <a:defRPr sz="1400">
                <a:cs typeface="+mn-ea"/>
              </a:defRPr>
            </a:lvl1pPr>
          </a:lstStyle>
          <a:p>
            <a:pPr marL="171450" marR="0" lvl="0" indent="-171450" algn="l" defTabSz="914400" rtl="0" eaLnBrk="1" fontAlgn="auto" latinLnBrk="0" hangingPunct="1">
              <a:lnSpc>
                <a:spcPct val="120000"/>
              </a:lnSpc>
              <a:spcBef>
                <a:spcPts val="0"/>
              </a:spcBef>
              <a:spcAft>
                <a:spcPts val="600"/>
              </a:spcAft>
              <a:buClrTx/>
              <a:buSzTx/>
              <a:buFont typeface="Arial" panose="020B0604020202020204" pitchFamily="34" charset="0"/>
              <a:buChar char="•"/>
              <a:defRPr/>
            </a:pPr>
            <a:r>
              <a:rPr kumimoji="0" lang="en-US" altLang="zh-CN" sz="1400" b="1" i="0" u="none" strike="noStrike" kern="1200" cap="none" spc="0" normalizeH="0" baseline="0" noProof="0" dirty="0">
                <a:ln>
                  <a:noFill/>
                </a:ln>
                <a:solidFill>
                  <a:prstClr val="black"/>
                </a:solidFill>
                <a:effectLst/>
                <a:uLnTx/>
                <a:uFillTx/>
                <a:latin typeface="+mn-ea"/>
                <a:cs typeface="+mn-ea"/>
                <a:sym typeface="+mn-lt"/>
              </a:rPr>
              <a:t>DMD</a:t>
            </a:r>
            <a:r>
              <a:rPr kumimoji="0" lang="zh-CN" altLang="en-US" sz="1400" b="1" i="0" u="none" strike="noStrike" kern="1200" cap="none" spc="0" normalizeH="0" baseline="0" noProof="0" dirty="0">
                <a:ln>
                  <a:noFill/>
                </a:ln>
                <a:solidFill>
                  <a:prstClr val="black"/>
                </a:solidFill>
                <a:effectLst/>
                <a:uLnTx/>
                <a:uFillTx/>
                <a:latin typeface="+mn-ea"/>
              </a:rPr>
              <a:t>为</a:t>
            </a:r>
            <a:r>
              <a:rPr kumimoji="0" lang="zh-CN" altLang="zh-CN" sz="1400" b="1" i="0" u="none" strike="noStrike" kern="1200" cap="none" spc="0" normalizeH="0" baseline="0" noProof="0" dirty="0">
                <a:ln>
                  <a:noFill/>
                </a:ln>
                <a:solidFill>
                  <a:prstClr val="black"/>
                </a:solidFill>
                <a:effectLst/>
                <a:uLnTx/>
                <a:uFillTx/>
                <a:latin typeface="+mn-ea"/>
              </a:rPr>
              <a:t>国家</a:t>
            </a:r>
            <a:r>
              <a:rPr kumimoji="0" lang="en-US" altLang="zh-CN" sz="1400" b="1" i="0" u="none" strike="noStrike" kern="1200" cap="none" spc="0" normalizeH="0" baseline="0" noProof="0" dirty="0">
                <a:ln>
                  <a:noFill/>
                </a:ln>
                <a:solidFill>
                  <a:srgbClr val="C00000"/>
                </a:solidFill>
                <a:effectLst/>
                <a:uLnTx/>
                <a:uFillTx/>
                <a:latin typeface="+mn-ea"/>
              </a:rPr>
              <a:t>《</a:t>
            </a:r>
            <a:r>
              <a:rPr kumimoji="0" lang="zh-CN" altLang="zh-CN" sz="1400" b="1" i="0" u="none" strike="noStrike" kern="1200" cap="none" spc="0" normalizeH="0" baseline="0" noProof="0" dirty="0">
                <a:ln>
                  <a:noFill/>
                </a:ln>
                <a:solidFill>
                  <a:srgbClr val="C00000"/>
                </a:solidFill>
                <a:effectLst/>
                <a:uLnTx/>
                <a:uFillTx/>
                <a:latin typeface="+mn-ea"/>
              </a:rPr>
              <a:t>第一批罕见病目录</a:t>
            </a:r>
            <a:r>
              <a:rPr kumimoji="0" lang="en-US" altLang="zh-CN" sz="1400" b="1" i="0" u="none" strike="noStrike" kern="1200" cap="none" spc="0" normalizeH="0" baseline="0" noProof="0" dirty="0">
                <a:ln>
                  <a:noFill/>
                </a:ln>
                <a:solidFill>
                  <a:srgbClr val="C00000"/>
                </a:solidFill>
                <a:effectLst/>
                <a:uLnTx/>
                <a:uFillTx/>
                <a:latin typeface="+mn-ea"/>
              </a:rPr>
              <a:t>》</a:t>
            </a:r>
            <a:r>
              <a:rPr kumimoji="0" lang="zh-CN" altLang="en-US" sz="1400" b="1" i="0" u="none" strike="noStrike" kern="1200" cap="none" spc="0" normalizeH="0" baseline="0" noProof="0" dirty="0">
                <a:ln>
                  <a:noFill/>
                </a:ln>
                <a:effectLst/>
                <a:uLnTx/>
                <a:uFillTx/>
                <a:latin typeface="+mn-ea"/>
              </a:rPr>
              <a:t>病种</a:t>
            </a:r>
            <a:endParaRPr lang="en-US" altLang="zh-CN" b="1" dirty="0">
              <a:latin typeface="+mn-ea"/>
            </a:endParaRPr>
          </a:p>
          <a:p>
            <a:pPr marL="171450" marR="0" lvl="0" indent="-171450" algn="l" defTabSz="914400" rtl="0" eaLnBrk="1" fontAlgn="auto" latinLnBrk="0" hangingPunct="1">
              <a:lnSpc>
                <a:spcPct val="120000"/>
              </a:lnSpc>
              <a:spcBef>
                <a:spcPts val="0"/>
              </a:spcBef>
              <a:spcAft>
                <a:spcPts val="600"/>
              </a:spcAft>
              <a:buClrTx/>
              <a:buSzTx/>
              <a:buFont typeface="Arial" panose="020B0604020202020204" pitchFamily="34" charset="0"/>
              <a:buChar char="•"/>
              <a:defRPr/>
            </a:pPr>
            <a:r>
              <a:rPr kumimoji="0" lang="en-US" altLang="zh-CN" sz="1400" b="1" i="0" u="none" strike="noStrike" kern="1200" cap="none" spc="0" normalizeH="0" baseline="0" noProof="0" dirty="0">
                <a:ln>
                  <a:noFill/>
                </a:ln>
                <a:solidFill>
                  <a:prstClr val="black"/>
                </a:solidFill>
                <a:effectLst/>
                <a:uLnTx/>
                <a:uFillTx/>
                <a:latin typeface="+mn-ea"/>
              </a:rPr>
              <a:t>DMD</a:t>
            </a:r>
            <a:r>
              <a:rPr kumimoji="0" lang="zh-CN" altLang="zh-CN" sz="1400" b="1" i="0" u="none" strike="noStrike" kern="1200" cap="none" spc="0" normalizeH="0" baseline="0" noProof="0" dirty="0">
                <a:ln>
                  <a:noFill/>
                </a:ln>
                <a:solidFill>
                  <a:prstClr val="black"/>
                </a:solidFill>
                <a:effectLst/>
                <a:uLnTx/>
                <a:uFillTx/>
                <a:latin typeface="+mn-ea"/>
              </a:rPr>
              <a:t>发病率在</a:t>
            </a:r>
            <a:r>
              <a:rPr kumimoji="0" lang="zh-CN" altLang="zh-CN" sz="1400" b="1" i="0" u="none" strike="noStrike" kern="1200" cap="none" spc="0" normalizeH="0" baseline="0" noProof="0" dirty="0">
                <a:ln>
                  <a:noFill/>
                </a:ln>
                <a:solidFill>
                  <a:srgbClr val="C00000"/>
                </a:solidFill>
                <a:effectLst/>
                <a:uLnTx/>
                <a:uFillTx/>
                <a:latin typeface="+mn-ea"/>
              </a:rPr>
              <a:t>存活男婴</a:t>
            </a:r>
            <a:r>
              <a:rPr kumimoji="0" lang="zh-CN" altLang="zh-CN" sz="1400" b="1" i="0" u="none" strike="noStrike" kern="1200" cap="none" spc="0" normalizeH="0" baseline="0" noProof="0" dirty="0">
                <a:ln>
                  <a:noFill/>
                </a:ln>
                <a:solidFill>
                  <a:prstClr val="black"/>
                </a:solidFill>
                <a:effectLst/>
                <a:uLnTx/>
                <a:uFillTx/>
                <a:latin typeface="+mn-ea"/>
              </a:rPr>
              <a:t>中约为</a:t>
            </a:r>
            <a:r>
              <a:rPr kumimoji="0" lang="en-US" altLang="zh-CN" sz="1400" b="1" i="0" u="none" strike="noStrike" kern="1200" cap="none" spc="0" normalizeH="0" baseline="0" noProof="0" dirty="0">
                <a:ln>
                  <a:noFill/>
                </a:ln>
                <a:solidFill>
                  <a:srgbClr val="C00000"/>
                </a:solidFill>
                <a:effectLst/>
                <a:uLnTx/>
                <a:uFillTx/>
                <a:latin typeface="+mn-ea"/>
              </a:rPr>
              <a:t>1/5051</a:t>
            </a:r>
            <a:r>
              <a:rPr lang="en-US" altLang="zh-CN" b="1" baseline="30000" dirty="0">
                <a:solidFill>
                  <a:prstClr val="black"/>
                </a:solidFill>
                <a:latin typeface="+mn-ea"/>
                <a:sym typeface="+mn-lt"/>
              </a:rPr>
              <a:t>4</a:t>
            </a:r>
            <a:r>
              <a:rPr kumimoji="0" lang="zh-CN" altLang="zh-CN" sz="1400" b="1" i="0" u="none" strike="noStrike" kern="1200" cap="none" spc="0" normalizeH="0" baseline="0" noProof="0" dirty="0">
                <a:ln>
                  <a:noFill/>
                </a:ln>
                <a:solidFill>
                  <a:prstClr val="black"/>
                </a:solidFill>
                <a:effectLst/>
                <a:uLnTx/>
                <a:uFillTx/>
                <a:latin typeface="+mn-ea"/>
              </a:rPr>
              <a:t>，</a:t>
            </a:r>
            <a:r>
              <a:rPr kumimoji="0" lang="zh-CN" altLang="en-US" sz="1400" b="1" i="0" u="none" strike="noStrike" kern="1200" cap="none" spc="0" normalizeH="0" baseline="0" noProof="0" dirty="0">
                <a:ln>
                  <a:noFill/>
                </a:ln>
                <a:solidFill>
                  <a:prstClr val="black"/>
                </a:solidFill>
                <a:effectLst/>
                <a:uLnTx/>
                <a:uFillTx/>
                <a:latin typeface="+mn-ea"/>
              </a:rPr>
              <a:t>估算</a:t>
            </a:r>
            <a:r>
              <a:rPr kumimoji="0" lang="en-US" altLang="zh-CN" sz="1400" b="1" i="0" u="none" strike="noStrike" kern="1200" cap="none" spc="0" normalizeH="0" baseline="0" noProof="0" dirty="0">
                <a:ln>
                  <a:noFill/>
                </a:ln>
                <a:solidFill>
                  <a:prstClr val="black"/>
                </a:solidFill>
                <a:effectLst/>
                <a:uLnTx/>
                <a:uFillTx/>
                <a:latin typeface="+mn-ea"/>
              </a:rPr>
              <a:t>2025</a:t>
            </a:r>
            <a:r>
              <a:rPr kumimoji="0" lang="zh-CN" altLang="zh-CN" sz="1400" b="1" i="0" u="none" strike="noStrike" kern="1200" cap="none" spc="0" normalizeH="0" baseline="0" noProof="0" dirty="0">
                <a:ln>
                  <a:noFill/>
                </a:ln>
                <a:solidFill>
                  <a:prstClr val="black"/>
                </a:solidFill>
                <a:effectLst/>
                <a:uLnTx/>
                <a:uFillTx/>
                <a:latin typeface="+mn-ea"/>
              </a:rPr>
              <a:t>年</a:t>
            </a:r>
            <a:r>
              <a:rPr kumimoji="0" lang="zh-CN" altLang="en-US" sz="1400" b="1" i="0" u="none" strike="noStrike" kern="1200" cap="none" spc="0" normalizeH="0" baseline="0" noProof="0" dirty="0">
                <a:ln>
                  <a:noFill/>
                </a:ln>
                <a:solidFill>
                  <a:prstClr val="black"/>
                </a:solidFill>
                <a:effectLst/>
                <a:uLnTx/>
                <a:uFillTx/>
                <a:latin typeface="+mn-ea"/>
              </a:rPr>
              <a:t>全国</a:t>
            </a:r>
            <a:r>
              <a:rPr kumimoji="0" lang="zh-CN" altLang="zh-CN" sz="1400" b="1" i="0" u="none" strike="noStrike" kern="1200" cap="none" spc="0" normalizeH="0" baseline="0" noProof="0" dirty="0">
                <a:ln>
                  <a:noFill/>
                </a:ln>
                <a:solidFill>
                  <a:prstClr val="black"/>
                </a:solidFill>
                <a:effectLst/>
                <a:uLnTx/>
                <a:uFillTx/>
                <a:latin typeface="+mn-ea"/>
              </a:rPr>
              <a:t>新发</a:t>
            </a:r>
            <a:r>
              <a:rPr kumimoji="0" lang="zh-CN" altLang="en-US" sz="1400" b="1" i="0" u="none" strike="noStrike" kern="1200" cap="none" spc="0" normalizeH="0" baseline="0" noProof="0" dirty="0">
                <a:ln>
                  <a:noFill/>
                </a:ln>
                <a:solidFill>
                  <a:prstClr val="black"/>
                </a:solidFill>
                <a:effectLst/>
                <a:uLnTx/>
                <a:uFillTx/>
                <a:latin typeface="+mn-ea"/>
              </a:rPr>
              <a:t>患者数</a:t>
            </a:r>
            <a:r>
              <a:rPr kumimoji="0" lang="zh-CN" altLang="zh-CN" sz="1400" b="1" i="0" u="none" strike="noStrike" kern="1200" cap="none" spc="0" normalizeH="0" baseline="0" noProof="0" dirty="0">
                <a:ln>
                  <a:noFill/>
                </a:ln>
                <a:solidFill>
                  <a:prstClr val="black"/>
                </a:solidFill>
                <a:effectLst/>
                <a:uLnTx/>
                <a:uFillTx/>
                <a:latin typeface="+mn-ea"/>
              </a:rPr>
              <a:t>为</a:t>
            </a:r>
            <a:r>
              <a:rPr lang="en-US" altLang="zh-CN" b="1" dirty="0">
                <a:solidFill>
                  <a:srgbClr val="C00000"/>
                </a:solidFill>
                <a:latin typeface="+mn-ea"/>
              </a:rPr>
              <a:t>80</a:t>
            </a:r>
            <a:r>
              <a:rPr kumimoji="0" lang="en-US" altLang="zh-CN" sz="1400" b="1" i="0" u="none" strike="noStrike" kern="1200" cap="none" spc="0" normalizeH="0" baseline="0" noProof="0" dirty="0">
                <a:ln>
                  <a:noFill/>
                </a:ln>
                <a:solidFill>
                  <a:srgbClr val="C00000"/>
                </a:solidFill>
                <a:effectLst/>
                <a:uLnTx/>
                <a:uFillTx/>
                <a:latin typeface="+mn-ea"/>
              </a:rPr>
              <a:t>3</a:t>
            </a:r>
            <a:r>
              <a:rPr kumimoji="0" lang="zh-CN" altLang="zh-CN" sz="1400" b="1" i="0" u="none" strike="noStrike" kern="1200" cap="none" spc="0" normalizeH="0" baseline="0" noProof="0" dirty="0">
                <a:ln>
                  <a:noFill/>
                </a:ln>
                <a:solidFill>
                  <a:srgbClr val="C00000"/>
                </a:solidFill>
                <a:effectLst/>
                <a:uLnTx/>
                <a:uFillTx/>
                <a:latin typeface="+mn-ea"/>
              </a:rPr>
              <a:t>人</a:t>
            </a:r>
            <a:endParaRPr lang="en-US" altLang="zh-CN" b="1" dirty="0">
              <a:solidFill>
                <a:srgbClr val="C00000"/>
              </a:solidFill>
              <a:latin typeface="+mn-ea"/>
            </a:endParaRPr>
          </a:p>
          <a:p>
            <a:pPr marL="171450" marR="0" lvl="0" indent="-171450" algn="l" defTabSz="914400" rtl="0" eaLnBrk="1" fontAlgn="auto" latinLnBrk="0" hangingPunct="1">
              <a:lnSpc>
                <a:spcPct val="120000"/>
              </a:lnSpc>
              <a:spcBef>
                <a:spcPts val="0"/>
              </a:spcBef>
              <a:spcAft>
                <a:spcPts val="600"/>
              </a:spcAft>
              <a:buClrTx/>
              <a:buSzTx/>
              <a:buFont typeface="Arial" panose="020B0604020202020204" pitchFamily="34" charset="0"/>
              <a:buChar char="•"/>
              <a:defRPr/>
            </a:pPr>
            <a:r>
              <a:rPr kumimoji="0" lang="zh-CN" altLang="zh-CN" sz="1400" b="1" i="0" u="none" strike="noStrike" kern="1200" cap="none" spc="0" normalizeH="0" baseline="0" noProof="0" dirty="0">
                <a:ln>
                  <a:noFill/>
                </a:ln>
                <a:solidFill>
                  <a:prstClr val="black"/>
                </a:solidFill>
                <a:effectLst/>
                <a:uLnTx/>
                <a:uFillTx/>
                <a:latin typeface="+mn-ea"/>
              </a:rPr>
              <a:t>目前已在</a:t>
            </a:r>
            <a:r>
              <a:rPr kumimoji="0" lang="zh-CN" altLang="zh-CN" sz="1400" b="1" i="0" u="none" strike="noStrike" kern="1200" cap="none" spc="0" normalizeH="0" baseline="0" noProof="0" dirty="0">
                <a:ln>
                  <a:noFill/>
                </a:ln>
                <a:effectLst/>
                <a:uLnTx/>
                <a:uFillTx/>
                <a:latin typeface="+mn-ea"/>
              </a:rPr>
              <a:t>欧美</a:t>
            </a:r>
            <a:r>
              <a:rPr kumimoji="0" lang="zh-CN" altLang="en-US" sz="1400" b="1" i="0" u="none" strike="noStrike" kern="1200" cap="none" spc="0" normalizeH="0" baseline="0" noProof="0" dirty="0">
                <a:ln>
                  <a:noFill/>
                </a:ln>
                <a:effectLst/>
                <a:uLnTx/>
                <a:uFillTx/>
                <a:latin typeface="+mn-ea"/>
              </a:rPr>
              <a:t>上市</a:t>
            </a:r>
            <a:r>
              <a:rPr kumimoji="0" lang="zh-CN" altLang="zh-CN" sz="1400" b="1" i="0" u="none" strike="noStrike" kern="1200" cap="none" spc="0" normalizeH="0" baseline="0" noProof="0" dirty="0">
                <a:ln>
                  <a:noFill/>
                </a:ln>
                <a:solidFill>
                  <a:prstClr val="black"/>
                </a:solidFill>
                <a:effectLst/>
                <a:uLnTx/>
                <a:uFillTx/>
                <a:latin typeface="+mn-ea"/>
              </a:rPr>
              <a:t>，</a:t>
            </a:r>
            <a:r>
              <a:rPr kumimoji="0" lang="zh-CN" altLang="en-US" sz="1400" b="1" i="0" u="none" strike="noStrike" kern="1200" cap="none" spc="0" normalizeH="0" baseline="0" noProof="0" dirty="0">
                <a:ln>
                  <a:noFill/>
                </a:ln>
                <a:effectLst/>
                <a:uLnTx/>
                <a:uFillTx/>
                <a:latin typeface="+mn-ea"/>
              </a:rPr>
              <a:t>被纳入</a:t>
            </a:r>
            <a:r>
              <a:rPr kumimoji="0" lang="zh-CN" altLang="en-US" sz="1400" b="1" i="0" u="none" strike="noStrike" kern="1200" cap="none" spc="0" normalizeH="0" baseline="0" noProof="0" dirty="0">
                <a:ln>
                  <a:noFill/>
                </a:ln>
                <a:solidFill>
                  <a:srgbClr val="C00000"/>
                </a:solidFill>
                <a:effectLst/>
                <a:uLnTx/>
                <a:uFillTx/>
                <a:latin typeface="+mn-ea"/>
              </a:rPr>
              <a:t>德国、英国、西班牙、意大利等医保</a:t>
            </a:r>
            <a:r>
              <a:rPr kumimoji="0" lang="zh-CN" altLang="en-US" sz="1400" b="1" i="0" u="none" strike="noStrike" kern="1200" cap="none" spc="0" normalizeH="0" baseline="0" noProof="0" dirty="0">
                <a:ln>
                  <a:noFill/>
                </a:ln>
                <a:solidFill>
                  <a:srgbClr val="4A752D"/>
                </a:solidFill>
                <a:effectLst/>
                <a:uLnTx/>
                <a:uFillTx/>
                <a:latin typeface="+mn-ea"/>
              </a:rPr>
              <a:t>，</a:t>
            </a:r>
            <a:r>
              <a:rPr kumimoji="0" lang="zh-CN" altLang="zh-CN" sz="1400" b="1" i="0" u="none" strike="noStrike" kern="1200" cap="none" spc="0" normalizeH="0" baseline="0" noProof="0" dirty="0">
                <a:ln>
                  <a:noFill/>
                </a:ln>
                <a:solidFill>
                  <a:prstClr val="black"/>
                </a:solidFill>
                <a:effectLst/>
                <a:uLnTx/>
                <a:uFillTx/>
                <a:latin typeface="+mn-ea"/>
              </a:rPr>
              <a:t>国内上市价格低于全球最低价</a:t>
            </a:r>
            <a:endParaRPr kumimoji="0" lang="zh-CN" altLang="en-US" sz="1400" b="1" i="0" u="none" strike="noStrike" kern="1200" cap="none" spc="0" normalizeH="0" baseline="0" noProof="0" dirty="0">
              <a:ln>
                <a:noFill/>
              </a:ln>
              <a:solidFill>
                <a:prstClr val="black"/>
              </a:solidFill>
              <a:effectLst/>
              <a:uLnTx/>
              <a:uFillTx/>
              <a:latin typeface="+mn-ea"/>
            </a:endParaRPr>
          </a:p>
        </p:txBody>
      </p:sp>
      <p:sp>
        <p:nvSpPr>
          <p:cNvPr id="22" name="文本框 21"/>
          <p:cNvSpPr txBox="1"/>
          <p:nvPr/>
        </p:nvSpPr>
        <p:spPr>
          <a:xfrm>
            <a:off x="846283" y="4375262"/>
            <a:ext cx="5058308" cy="686301"/>
          </a:xfrm>
          <a:prstGeom prst="rect">
            <a:avLst/>
          </a:prstGeom>
          <a:noFill/>
          <a:ln>
            <a:noFill/>
          </a:ln>
        </p:spPr>
        <p:txBody>
          <a:bodyPr spcFirstLastPara="1" wrap="square" lIns="91425" tIns="45700" rIns="91425" bIns="45700" anchor="t" anchorCtr="0">
            <a:spAutoFit/>
          </a:bodyPr>
          <a:lstStyle>
            <a:defPPr>
              <a:defRPr lang="zh-CN"/>
            </a:defPPr>
            <a:lvl1pPr marL="171450" marR="0" lvl="0" indent="-171450">
              <a:lnSpc>
                <a:spcPct val="120000"/>
              </a:lnSpc>
              <a:spcAft>
                <a:spcPts val="600"/>
              </a:spcAft>
              <a:buFont typeface="Arial" panose="020B0604020202020204" pitchFamily="34" charset="0"/>
              <a:buChar char="•"/>
              <a:defRPr sz="1400">
                <a:cs typeface="+mn-ea"/>
              </a:defRPr>
            </a:lvl1pPr>
          </a:lstStyle>
          <a:p>
            <a:pPr marL="171450" marR="0" lvl="0" indent="-171450" algn="l" defTabSz="914400" rtl="0" eaLnBrk="1" fontAlgn="auto" latinLnBrk="0" hangingPunct="1">
              <a:lnSpc>
                <a:spcPct val="120000"/>
              </a:lnSpc>
              <a:spcBef>
                <a:spcPts val="0"/>
              </a:spcBef>
              <a:spcAft>
                <a:spcPts val="600"/>
              </a:spcAft>
              <a:buClrTx/>
              <a:buSzTx/>
              <a:buFont typeface="Arial" panose="020B0604020202020204" pitchFamily="34" charset="0"/>
              <a:buChar char="•"/>
              <a:defRPr/>
            </a:pP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伐莫洛龙是中国</a:t>
            </a:r>
            <a:r>
              <a:rPr kumimoji="0" lang="zh-CN" altLang="en-US"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rPr>
              <a:t>首个且</a:t>
            </a:r>
            <a:r>
              <a:rPr kumimoji="0" lang="zh-CN"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rPr>
              <a:t>唯一</a:t>
            </a: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获批治疗</a:t>
            </a:r>
            <a:r>
              <a:rPr kumimoji="0" lang="en-US"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DMD</a:t>
            </a: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的药品，纳入</a:t>
            </a:r>
            <a:r>
              <a:rPr kumimoji="0" lang="zh-CN" altLang="en-US"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国家</a:t>
            </a: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医保</a:t>
            </a:r>
            <a:r>
              <a:rPr kumimoji="0" lang="zh-CN" altLang="en-US"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目录</a:t>
            </a: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将弥补</a:t>
            </a:r>
            <a:r>
              <a:rPr kumimoji="0" lang="en-US"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DMD</a:t>
            </a: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临床治疗及医保目录</a:t>
            </a:r>
            <a:r>
              <a:rPr kumimoji="0" lang="zh-CN" altLang="en-US"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rPr>
              <a:t>双重</a:t>
            </a:r>
            <a:r>
              <a:rPr kumimoji="0" lang="zh-CN"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rPr>
              <a:t>空白</a:t>
            </a:r>
            <a:endParaRPr kumimoji="0" lang="en-US"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endParaRPr>
          </a:p>
        </p:txBody>
      </p:sp>
      <p:sp>
        <p:nvSpPr>
          <p:cNvPr id="25" name="文本框 24"/>
          <p:cNvSpPr txBox="1"/>
          <p:nvPr/>
        </p:nvSpPr>
        <p:spPr>
          <a:xfrm>
            <a:off x="6295203" y="4375262"/>
            <a:ext cx="5050514" cy="1280310"/>
          </a:xfrm>
          <a:prstGeom prst="rect">
            <a:avLst/>
          </a:prstGeom>
          <a:noFill/>
          <a:ln>
            <a:noFill/>
          </a:ln>
        </p:spPr>
        <p:txBody>
          <a:bodyPr spcFirstLastPara="1" wrap="square" lIns="91425" tIns="45700" rIns="91425" bIns="45700" anchor="t" anchorCtr="0">
            <a:spAutoFit/>
          </a:bodyPr>
          <a:lstStyle>
            <a:defPPr>
              <a:defRPr lang="zh-CN"/>
            </a:defPPr>
            <a:lvl1pPr marL="171450" marR="0" lvl="0" indent="-171450">
              <a:lnSpc>
                <a:spcPct val="120000"/>
              </a:lnSpc>
              <a:spcAft>
                <a:spcPts val="600"/>
              </a:spcAft>
              <a:buFont typeface="Arial" panose="020B0604020202020204" pitchFamily="34" charset="0"/>
              <a:buChar char="•"/>
              <a:defRPr sz="1400">
                <a:cs typeface="+mn-ea"/>
              </a:defRPr>
            </a:lvl1pPr>
          </a:lstStyle>
          <a:p>
            <a:pPr marL="171450" marR="0" lvl="0" indent="-171450" algn="l" defTabSz="914400" rtl="0" eaLnBrk="1" fontAlgn="auto" latinLnBrk="0" hangingPunct="1">
              <a:lnSpc>
                <a:spcPct val="120000"/>
              </a:lnSpc>
              <a:spcBef>
                <a:spcPts val="0"/>
              </a:spcBef>
              <a:spcAft>
                <a:spcPts val="600"/>
              </a:spcAft>
              <a:buClrTx/>
              <a:buSzTx/>
              <a:buFont typeface="Arial" panose="020B0604020202020204" pitchFamily="34" charset="0"/>
              <a:buChar char="•"/>
              <a:defRPr/>
            </a:pPr>
            <a:r>
              <a:rPr kumimoji="0" lang="en-US"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cs typeface="+mn-ea"/>
                <a:sym typeface="+mn-lt"/>
              </a:rPr>
              <a:t>DMD</a:t>
            </a: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疾病诊断流程</a:t>
            </a:r>
            <a:r>
              <a:rPr kumimoji="0" lang="zh-CN"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rPr>
              <a:t>清晰</a:t>
            </a:r>
            <a:endParaRPr kumimoji="0" lang="en-US"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endParaRPr>
          </a:p>
          <a:p>
            <a:pPr marL="171450" marR="0" lvl="0" indent="-171450" algn="l" defTabSz="914400" rtl="0" eaLnBrk="1" fontAlgn="auto" latinLnBrk="0" hangingPunct="1">
              <a:lnSpc>
                <a:spcPct val="120000"/>
              </a:lnSpc>
              <a:spcBef>
                <a:spcPts val="0"/>
              </a:spcBef>
              <a:spcAft>
                <a:spcPts val="600"/>
              </a:spcAft>
              <a:buClrTx/>
              <a:buSzTx/>
              <a:buFont typeface="Arial" panose="020B0604020202020204" pitchFamily="34" charset="0"/>
              <a:buChar char="•"/>
              <a:defRPr/>
            </a:pP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伐莫洛龙口服用药，每天一次，</a:t>
            </a:r>
            <a:r>
              <a:rPr kumimoji="0" lang="zh-CN"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rPr>
              <a:t>适应症明确</a:t>
            </a: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a:t>
            </a:r>
            <a:r>
              <a:rPr kumimoji="0" lang="zh-CN"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rPr>
              <a:t>无临床滥用和超说明书用药风险</a:t>
            </a: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a:t>
            </a:r>
            <a:r>
              <a:rPr kumimoji="0" lang="zh-CN" altLang="zh-CN" sz="1400" b="1" i="0" u="none" strike="noStrike" kern="1200" cap="none" spc="0" normalizeH="0" baseline="0" noProof="0" dirty="0">
                <a:ln>
                  <a:noFill/>
                </a:ln>
                <a:effectLst/>
                <a:uLnTx/>
                <a:uFillTx/>
                <a:latin typeface="Arial" panose="020B0604020202020204"/>
                <a:ea typeface="微软雅黑" panose="020B0503020204020204" pitchFamily="34" charset="-122"/>
              </a:rPr>
              <a:t>按体重给药最大使用剂量</a:t>
            </a:r>
            <a:r>
              <a:rPr kumimoji="0" lang="en-US"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rPr>
              <a:t>240 mg/</a:t>
            </a:r>
            <a:r>
              <a:rPr kumimoji="0" lang="zh-CN" altLang="zh-CN" sz="1400" b="1" i="0" u="none" strike="noStrike" kern="1200" cap="none" spc="0" normalizeH="0" baseline="0" noProof="0" dirty="0">
                <a:ln>
                  <a:noFill/>
                </a:ln>
                <a:solidFill>
                  <a:srgbClr val="C00000"/>
                </a:solidFill>
                <a:effectLst/>
                <a:uLnTx/>
                <a:uFillTx/>
                <a:latin typeface="Arial" panose="020B0604020202020204"/>
                <a:ea typeface="微软雅黑" panose="020B0503020204020204" pitchFamily="34" charset="-122"/>
              </a:rPr>
              <a:t>天封顶</a:t>
            </a:r>
            <a:r>
              <a:rPr kumimoji="0" lang="zh-CN"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rPr>
              <a:t>，方便医保和医疗机构经办审核管理</a:t>
            </a:r>
            <a:endParaRPr kumimoji="0" lang="en-US" altLang="zh-CN" sz="1400" b="1" i="0" u="none" strike="noStrike" kern="1200" cap="none" spc="0" normalizeH="0" baseline="0" noProof="0" dirty="0">
              <a:ln>
                <a:noFill/>
              </a:ln>
              <a:solidFill>
                <a:prstClr val="black"/>
              </a:solidFill>
              <a:effectLst/>
              <a:uLnTx/>
              <a:uFillTx/>
              <a:latin typeface="Arial" panose="020B0604020202020204"/>
              <a:ea typeface="微软雅黑" panose="020B0503020204020204" pitchFamily="34" charset="-122"/>
            </a:endParaRPr>
          </a:p>
        </p:txBody>
      </p:sp>
      <p:sp>
        <p:nvSpPr>
          <p:cNvPr id="29" name="文本框 28"/>
          <p:cNvSpPr txBox="1"/>
          <p:nvPr/>
        </p:nvSpPr>
        <p:spPr>
          <a:xfrm>
            <a:off x="2279965" y="1030317"/>
            <a:ext cx="2171233"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effectLst/>
                <a:uLnTx/>
                <a:uFillTx/>
                <a:latin typeface="Arial" panose="020B0604020202020204"/>
                <a:ea typeface="微软雅黑" panose="020B0503020204020204" pitchFamily="34" charset="-122"/>
                <a:cs typeface="+mn-ea"/>
                <a:sym typeface="+mn-lt"/>
              </a:rPr>
              <a:t>提高公共健康水平</a:t>
            </a:r>
          </a:p>
        </p:txBody>
      </p:sp>
      <p:sp>
        <p:nvSpPr>
          <p:cNvPr id="32" name="文本框 31"/>
          <p:cNvSpPr txBox="1"/>
          <p:nvPr/>
        </p:nvSpPr>
        <p:spPr>
          <a:xfrm>
            <a:off x="7243500" y="1030317"/>
            <a:ext cx="320531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effectLst/>
                <a:uLnTx/>
                <a:uFillTx/>
                <a:latin typeface="Arial" panose="020B0604020202020204"/>
                <a:ea typeface="微软雅黑" panose="020B0503020204020204" pitchFamily="34" charset="-122"/>
                <a:cs typeface="+mn-ea"/>
                <a:sym typeface="+mn-lt"/>
              </a:rPr>
              <a:t>符合“保基本”原则</a:t>
            </a:r>
          </a:p>
        </p:txBody>
      </p:sp>
      <p:sp>
        <p:nvSpPr>
          <p:cNvPr id="33" name="文本框 32"/>
          <p:cNvSpPr txBox="1"/>
          <p:nvPr/>
        </p:nvSpPr>
        <p:spPr>
          <a:xfrm>
            <a:off x="2101698" y="3850154"/>
            <a:ext cx="2349500" cy="369332"/>
          </a:xfrm>
          <a:prstGeom prst="rect">
            <a:avLst/>
          </a:prstGeom>
          <a:noFill/>
        </p:spPr>
        <p:txBody>
          <a:bodyPr wrap="square" rtlCol="0">
            <a:spAutoFit/>
          </a:bodyPr>
          <a:lstStyle>
            <a:defPPr>
              <a:defRPr lang="zh-CN"/>
            </a:defPPr>
            <a:lvl1pPr algn="ctr">
              <a:defRPr b="1">
                <a:solidFill>
                  <a:schemeClr val="accent1"/>
                </a:solidFill>
                <a:cs typeface="+mn-ea"/>
              </a:defRPr>
            </a:lvl1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i="0" u="none" strike="noStrike" kern="1200" cap="none" spc="0" normalizeH="0" baseline="0" noProof="0" dirty="0">
                <a:ln>
                  <a:noFill/>
                </a:ln>
                <a:solidFill>
                  <a:schemeClr val="tx1"/>
                </a:solidFill>
                <a:effectLst/>
                <a:uLnTx/>
                <a:uFillTx/>
                <a:latin typeface="Arial" panose="020B0604020202020204"/>
                <a:ea typeface="微软雅黑" panose="020B0503020204020204" pitchFamily="34" charset="-122"/>
                <a:sym typeface="+mn-lt"/>
              </a:rPr>
              <a:t>弥补目录短板</a:t>
            </a:r>
          </a:p>
        </p:txBody>
      </p:sp>
      <p:sp>
        <p:nvSpPr>
          <p:cNvPr id="34" name="文本框 33"/>
          <p:cNvSpPr txBox="1"/>
          <p:nvPr/>
        </p:nvSpPr>
        <p:spPr>
          <a:xfrm>
            <a:off x="7740804" y="3850154"/>
            <a:ext cx="2108200" cy="369332"/>
          </a:xfrm>
          <a:prstGeom prst="rect">
            <a:avLst/>
          </a:prstGeom>
          <a:noFill/>
        </p:spPr>
        <p:txBody>
          <a:bodyPr wrap="square" rtlCol="0">
            <a:spAutoFit/>
          </a:bodyPr>
          <a:lstStyle>
            <a:defPPr>
              <a:defRPr lang="zh-CN"/>
            </a:defPPr>
            <a:lvl1pPr algn="ctr">
              <a:defRPr b="1">
                <a:solidFill>
                  <a:schemeClr val="accent1"/>
                </a:solidFill>
                <a:cs typeface="+mn-ea"/>
              </a:defRPr>
            </a:lvl1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i="0" u="none" strike="noStrike" kern="1200" cap="none" spc="0" normalizeH="0" baseline="0" noProof="0" dirty="0">
                <a:ln>
                  <a:noFill/>
                </a:ln>
                <a:solidFill>
                  <a:schemeClr val="tx1"/>
                </a:solidFill>
                <a:effectLst/>
                <a:uLnTx/>
                <a:uFillTx/>
                <a:latin typeface="Arial" panose="020B0604020202020204"/>
                <a:ea typeface="微软雅黑" panose="020B0503020204020204" pitchFamily="34" charset="-122"/>
                <a:sym typeface="+mn-lt"/>
              </a:rPr>
              <a:t>降低临床管理难度</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GuidesStyle_Normal&quot;,&quot;Kind&quot;:0,&quot;OldGuidesSetting&quot;:{&quot;HeaderHeight&quot;:15.0,&quot;FooterHeight&quot;:9.0,&quot;SideMargin&quot;:5.5,&quot;TopMargin&quot;:0.0,&quot;BottomMargin&quot;:0.0,&quot;IntervalMargin&quot;:1.5}}"/>
  <p:tag name="RESOURCE_RECORD_KEY" val="{&quot;10&quot;:[50031009,50063030,50048355,21553930]}"/>
</p:tagLst>
</file>

<file path=ppt/tags/tag10.xml><?xml version="1.0" encoding="utf-8"?>
<p:tagLst xmlns:a="http://schemas.openxmlformats.org/drawingml/2006/main" xmlns:r="http://schemas.openxmlformats.org/officeDocument/2006/relationships" xmlns:p="http://schemas.openxmlformats.org/presentationml/2006/main">
  <p:tag name="KSO_DOCER_RESOURCE_TRACE_INFO" val="{&quot;id&quot;:&quot;50059461&quot;,&quot;origin&quot;:0,&quot;type&quot;:&quot;icons&quot;,&quot;user&quot;:&quot;653273668&quot;}"/>
</p:tagLst>
</file>

<file path=ppt/tags/tag11.xml><?xml version="1.0" encoding="utf-8"?>
<p:tagLst xmlns:a="http://schemas.openxmlformats.org/drawingml/2006/main" xmlns:r="http://schemas.openxmlformats.org/officeDocument/2006/relationships" xmlns:p="http://schemas.openxmlformats.org/presentationml/2006/main">
  <p:tag name="KSO_DOCER_RESOURCE_TRACE_INFO" val="{&quot;id&quot;:&quot;50059461&quot;,&quot;origin&quot;:0,&quot;type&quot;:&quot;icons&quot;,&quot;user&quot;:&quot;653273668&quot;}"/>
</p:tagLst>
</file>

<file path=ppt/tags/tag12.xml><?xml version="1.0" encoding="utf-8"?>
<p:tagLst xmlns:a="http://schemas.openxmlformats.org/drawingml/2006/main" xmlns:r="http://schemas.openxmlformats.org/officeDocument/2006/relationships" xmlns:p="http://schemas.openxmlformats.org/presentationml/2006/main">
  <p:tag name="KSO_DOCER_RESOURCE_TRACE_INFO" val="{&quot;id&quot;:&quot;50059461&quot;,&quot;origin&quot;:0,&quot;type&quot;:&quot;icons&quot;,&quot;user&quot;:&quot;653273668&quot;}"/>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KSO_DOCER_RESOURCE_TRACE_INFO" val="{&quot;id&quot;:&quot;&quot;,&quot;origin&quot;:0,&quot;type&quot;:&quot;icons&quot;,&quot;user&quot;:&quot;653273668&quot;}"/>
</p:tagLst>
</file>

<file path=ppt/theme/theme1.xml><?xml version="1.0" encoding="utf-8"?>
<a:theme xmlns:a="http://schemas.openxmlformats.org/drawingml/2006/main" name="1_Office 主题​​">
  <a:themeElements>
    <a:clrScheme name="自定义 7">
      <a:dk1>
        <a:sysClr val="windowText" lastClr="000000"/>
      </a:dk1>
      <a:lt1>
        <a:sysClr val="window" lastClr="FFFFFF"/>
      </a:lt1>
      <a:dk2>
        <a:srgbClr val="272FBC"/>
      </a:dk2>
      <a:lt2>
        <a:srgbClr val="E7E6E6"/>
      </a:lt2>
      <a:accent1>
        <a:srgbClr val="4A752D"/>
      </a:accent1>
      <a:accent2>
        <a:srgbClr val="F4A718"/>
      </a:accent2>
      <a:accent3>
        <a:srgbClr val="A7D6FC"/>
      </a:accent3>
      <a:accent4>
        <a:srgbClr val="272FBC"/>
      </a:accent4>
      <a:accent5>
        <a:srgbClr val="1F6AFF"/>
      </a:accent5>
      <a:accent6>
        <a:srgbClr val="70AD47"/>
      </a:accent6>
      <a:hlink>
        <a:srgbClr val="0563C1"/>
      </a:hlink>
      <a:folHlink>
        <a:srgbClr val="954F72"/>
      </a:folHlink>
    </a:clrScheme>
    <a:fontScheme name="1af78b7b-32fc-4d4f-b8a1-0ca77334ae6b">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自定义 5">
      <a:dk1>
        <a:sysClr val="windowText" lastClr="000000"/>
      </a:dk1>
      <a:lt1>
        <a:sysClr val="window" lastClr="FFFFFF"/>
      </a:lt1>
      <a:dk2>
        <a:srgbClr val="92D050"/>
      </a:dk2>
      <a:lt2>
        <a:srgbClr val="E7E6E6"/>
      </a:lt2>
      <a:accent1>
        <a:srgbClr val="F99D06"/>
      </a:accent1>
      <a:accent2>
        <a:srgbClr val="FF0000"/>
      </a:accent2>
      <a:accent3>
        <a:srgbClr val="A5A5A5"/>
      </a:accent3>
      <a:accent4>
        <a:srgbClr val="FFC000"/>
      </a:accent4>
      <a:accent5>
        <a:srgbClr val="5B9BD5"/>
      </a:accent5>
      <a:accent6>
        <a:srgbClr val="70AD47"/>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8000"/>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文档" ma:contentTypeID="0x0101006C00796947F99A499FD44ED73E3EC321" ma:contentTypeVersion="16" ma:contentTypeDescription="新建文档。" ma:contentTypeScope="" ma:versionID="fb22af9ed2a3306e9290ab8dc3b758e7">
  <xsd:schema xmlns:xsd="http://www.w3.org/2001/XMLSchema" xmlns:xs="http://www.w3.org/2001/XMLSchema" xmlns:p="http://schemas.microsoft.com/office/2006/metadata/properties" xmlns:ns2="066d417d-ae92-45f0-917e-9447176394c1" xmlns:ns3="df7979b9-7afe-4d38-beb5-e4089173aff6" targetNamespace="http://schemas.microsoft.com/office/2006/metadata/properties" ma:root="true" ma:fieldsID="e3d15ec1694d52b70da9fc53ef875c08" ns2:_="" ns3:_="">
    <xsd:import namespace="066d417d-ae92-45f0-917e-9447176394c1"/>
    <xsd:import namespace="df7979b9-7afe-4d38-beb5-e4089173aff6"/>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6d417d-ae92-45f0-917e-9447176394c1" elementFormDefault="qualified">
    <xsd:import namespace="http://schemas.microsoft.com/office/2006/documentManagement/types"/>
    <xsd:import namespace="http://schemas.microsoft.com/office/infopath/2007/PartnerControls"/>
    <xsd:element name="_dlc_DocId" ma:index="8" nillable="true" ma:displayName="文档 ID 值" ma:description="分配至此项的文档 ID 值。" ma:indexed="true" ma:internalName="_dlc_DocId" ma:readOnly="true">
      <xsd:simpleType>
        <xsd:restriction base="dms:Text"/>
      </xsd:simpleType>
    </xsd:element>
    <xsd:element name="_dlc_DocIdUrl" ma:index="9" nillable="true" ma:displayName="文档 ID" ma:description="此文档的永久链接。"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42590ec0-5641-472a-9fba-1207dc0a0639}" ma:internalName="TaxCatchAll" ma:showField="CatchAllData" ma:web="066d417d-ae92-45f0-917e-9447176394c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f7979b9-7afe-4d38-beb5-e4089173aff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lcf76f155ced4ddcb4097134ff3c332f" ma:index="16" nillable="true" ma:taxonomy="true" ma:internalName="lcf76f155ced4ddcb4097134ff3c332f" ma:taxonomyFieldName="MediaServiceImageTags" ma:displayName="图像标记" ma:readOnly="false" ma:fieldId="{5cf76f15-5ced-4ddc-b409-7134ff3c332f}" ma:taxonomyMulti="true" ma:sspId="13af6455-c151-45be-b272-34c282b34af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内容类型"/>
        <xsd:element ref="dc:title" minOccurs="0" maxOccurs="1" ma:index="4" ma:displayName="标题"/>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f7979b9-7afe-4d38-beb5-e4089173aff6">
      <Terms xmlns="http://schemas.microsoft.com/office/infopath/2007/PartnerControls"/>
    </lcf76f155ced4ddcb4097134ff3c332f>
    <TaxCatchAll xmlns="066d417d-ae92-45f0-917e-9447176394c1" xsi:nil="true"/>
    <_dlc_DocId xmlns="066d417d-ae92-45f0-917e-9447176394c1">NU2V4KKKCY4D-713070154-353816</_dlc_DocId>
    <_dlc_DocIdUrl xmlns="066d417d-ae92-45f0-917e-9447176394c1">
      <Url>https://sperocn.sharepoint.com/sites/backup/_layouts/15/DocIdRedir.aspx?ID=NU2V4KKKCY4D-713070154-353816</Url>
      <Description>NU2V4KKKCY4D-713070154-353816</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F9A4492-84C7-4E21-BF13-51986349A97D}">
  <ds:schemaRefs/>
</ds:datastoreItem>
</file>

<file path=customXml/itemProps2.xml><?xml version="1.0" encoding="utf-8"?>
<ds:datastoreItem xmlns:ds="http://schemas.openxmlformats.org/officeDocument/2006/customXml" ds:itemID="{EF0177D4-FDFF-4E0D-A243-73C0645DE754}">
  <ds:schemaRefs/>
</ds:datastoreItem>
</file>

<file path=customXml/itemProps3.xml><?xml version="1.0" encoding="utf-8"?>
<ds:datastoreItem xmlns:ds="http://schemas.openxmlformats.org/officeDocument/2006/customXml" ds:itemID="{8E6A1018-BD31-4B2E-8CF6-92B045209C4D}">
  <ds:schemaRefs/>
</ds:datastoreItem>
</file>

<file path=customXml/itemProps4.xml><?xml version="1.0" encoding="utf-8"?>
<ds:datastoreItem xmlns:ds="http://schemas.openxmlformats.org/officeDocument/2006/customXml" ds:itemID="{9F08BFD0-7AFB-4676-9D24-259D83F311C5}">
  <ds:schemaRefs/>
</ds:datastoreItem>
</file>

<file path=docProps/app.xml><?xml version="1.0" encoding="utf-8"?>
<Properties xmlns="http://schemas.openxmlformats.org/officeDocument/2006/extended-properties" xmlns:vt="http://schemas.openxmlformats.org/officeDocument/2006/docPropsVTypes">
  <TotalTime>0</TotalTime>
  <Words>1907</Words>
  <Application>Microsoft Office PowerPoint</Application>
  <PresentationFormat>宽屏</PresentationFormat>
  <Paragraphs>219</Paragraphs>
  <Slides>9</Slides>
  <Notes>0</Notes>
  <HiddenSlides>0</HiddenSlides>
  <MMClips>0</MMClips>
  <ScaleCrop>false</ScaleCrop>
  <HeadingPairs>
    <vt:vector size="8" baseType="variant">
      <vt:variant>
        <vt:lpstr>已用的字体</vt:lpstr>
      </vt:variant>
      <vt:variant>
        <vt:i4>5</vt:i4>
      </vt:variant>
      <vt:variant>
        <vt:lpstr>主题</vt:lpstr>
      </vt:variant>
      <vt:variant>
        <vt:i4>2</vt:i4>
      </vt:variant>
      <vt:variant>
        <vt:lpstr>嵌入 OLE 服务器</vt:lpstr>
      </vt:variant>
      <vt:variant>
        <vt:i4>1</vt:i4>
      </vt:variant>
      <vt:variant>
        <vt:lpstr>幻灯片标题</vt:lpstr>
      </vt:variant>
      <vt:variant>
        <vt:i4>9</vt:i4>
      </vt:variant>
    </vt:vector>
  </HeadingPairs>
  <TitlesOfParts>
    <vt:vector size="17" baseType="lpstr">
      <vt:lpstr>Apis for office</vt:lpstr>
      <vt:lpstr>等线</vt:lpstr>
      <vt:lpstr>微软雅黑</vt:lpstr>
      <vt:lpstr>Arial</vt:lpstr>
      <vt:lpstr>Open Sans</vt:lpstr>
      <vt:lpstr>1_Office 主题​​</vt:lpstr>
      <vt:lpstr>自定义设计方案</vt:lpstr>
      <vt:lpstr>think-cell 幻灯片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Lei Xiao 肖磊</cp:lastModifiedBy>
  <cp:revision>2</cp:revision>
  <cp:lastPrinted>2025-07-15T06:12:00Z</cp:lastPrinted>
  <dcterms:created xsi:type="dcterms:W3CDTF">2026-06-08T06:16:57Z</dcterms:created>
  <dcterms:modified xsi:type="dcterms:W3CDTF">2026-06-08T07:10:06Z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0x0101006C00796947F99A499FD44ED73E3EC321</vt:lpwstr>
  </property>
  <property fmtid="{D5CDD505-2E9C-101B-9397-08002B2CF9AE}" pid="3" name="_dlc_DocIdItemGuid">
    <vt:lpwstr>ab6c4403-98aa-47e1-b88d-49d326c0f0d7</vt:lpwstr>
  </property>
  <property fmtid="{D5CDD505-2E9C-101B-9397-08002B2CF9AE}" pid="4" name="KSOProductBuildVer">
    <vt:lpwstr>2052-12.1.0.26884</vt:lpwstr>
  </property>
  <property fmtid="{D5CDD505-2E9C-101B-9397-08002B2CF9AE}" pid="5" name="ICV">
    <vt:lpwstr>A4A1186DB9E249CB8D56E01C8FB1FC66_12</vt:lpwstr>
  </property>
</Properties>
</file>