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7" r:id="rId4"/>
    <p:sldId id="258" r:id="rId5"/>
    <p:sldId id="271" r:id="rId6"/>
    <p:sldId id="260" r:id="rId7"/>
    <p:sldId id="272" r:id="rId8"/>
    <p:sldId id="262" r:id="rId9"/>
    <p:sldId id="263" r:id="rId10"/>
    <p:sldId id="264" r:id="rId11"/>
    <p:sldId id="276" r:id="rId12"/>
  </p:sldIdLst>
  <p:sldSz cx="12192000" cy="6858000"/>
  <p:notesSz cx="6858000" cy="9144000"/>
  <p:embeddedFontLst>
    <p:embeddedFont>
      <p:font typeface="汉仪旗黑-55简" panose="00020600040101010101" charset="-128"/>
      <p:regular r:id="rId16"/>
    </p:embeddedFont>
    <p:embeddedFont>
      <p:font typeface="汉仪书魂体简" panose="02010600000101010101" charset="-122"/>
      <p:regular r:id="rId17"/>
    </p:embeddedFont>
    <p:embeddedFont>
      <p:font typeface="微软雅黑" panose="020B0503020204020204" charset="-122"/>
      <p:regular r:id="rId18"/>
      <p:bold r:id="rId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6600"/>
    <a:srgbClr val="4DD803"/>
    <a:srgbClr val="FF8534"/>
    <a:srgbClr val="D9FF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font" Target="fonts/font4.fntdata"/><Relationship Id="rId18" Type="http://schemas.openxmlformats.org/officeDocument/2006/relationships/font" Target="fonts/font3.fntdata"/><Relationship Id="rId17" Type="http://schemas.openxmlformats.org/officeDocument/2006/relationships/font" Target="fonts/font2.fntdata"/><Relationship Id="rId16" Type="http://schemas.openxmlformats.org/officeDocument/2006/relationships/font" Target="fonts/font1.fntdata"/><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p:nvPr/>
        </p:nvSpPr>
        <p:spPr>
          <a:xfrm>
            <a:off x="3255645" y="5353050"/>
            <a:ext cx="5680710" cy="301625"/>
          </a:xfrm>
          <a:prstGeom prst="rect">
            <a:avLst/>
          </a:prstGeom>
          <a:noFill/>
          <a:ln w="0" cap="flat">
            <a:noFill/>
            <a:prstDash val="solid"/>
            <a:miter lim="0"/>
          </a:ln>
        </p:spPr>
        <p:txBody>
          <a:bodyPr vert="horz" wrap="square" lIns="0" tIns="0" rIns="0" bIns="0"/>
          <a:lstStyle/>
          <a:p>
            <a:pPr algn="l" rtl="0" eaLnBrk="0">
              <a:lnSpc>
                <a:spcPct val="76000"/>
              </a:lnSpc>
            </a:pPr>
            <a:endParaRPr sz="100" dirty="0">
              <a:latin typeface="Arial" panose="020B0604020202020204"/>
              <a:ea typeface="Arial" panose="020B0604020202020204"/>
              <a:cs typeface="Arial" panose="020B0604020202020204"/>
            </a:endParaRPr>
          </a:p>
          <a:p>
            <a:pPr indent="0" algn="l" rtl="0" eaLnBrk="0" fontAlgn="auto">
              <a:lnSpc>
                <a:spcPct val="88000"/>
              </a:lnSpc>
            </a:pP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贵</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州</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百</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灵</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企</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业</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集</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团</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制</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药</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股</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份</a:t>
            </a:r>
            <a:r>
              <a:rPr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sz="1900" kern="0" spc="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有</a:t>
            </a:r>
            <a:r>
              <a:rPr lang="en-US" sz="1900" kern="0" spc="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sz="1900" kern="0" spc="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限</a:t>
            </a:r>
            <a:r>
              <a:rPr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sz="1900" kern="0" spc="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公</a:t>
            </a:r>
            <a:r>
              <a:rPr sz="1900" kern="0" spc="2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a:t>
            </a:r>
            <a:r>
              <a:rPr sz="1900" kern="0" spc="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司</a:t>
            </a:r>
            <a:endParaRPr sz="1900" kern="0" spc="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endParaRPr>
          </a:p>
        </p:txBody>
      </p:sp>
      <p:pic>
        <p:nvPicPr>
          <p:cNvPr id="3" name="图片 2" descr="微信图片_20250820172314_147_48"/>
          <p:cNvPicPr>
            <a:picLocks noChangeAspect="1"/>
          </p:cNvPicPr>
          <p:nvPr/>
        </p:nvPicPr>
        <p:blipFill>
          <a:blip r:embed="rId1"/>
          <a:stretch>
            <a:fillRect/>
          </a:stretch>
        </p:blipFill>
        <p:spPr>
          <a:xfrm>
            <a:off x="497205" y="197485"/>
            <a:ext cx="1308100" cy="1341755"/>
          </a:xfrm>
          <a:prstGeom prst="rect">
            <a:avLst/>
          </a:prstGeom>
        </p:spPr>
      </p:pic>
      <p:sp>
        <p:nvSpPr>
          <p:cNvPr id="5" name="矩形 4"/>
          <p:cNvSpPr/>
          <p:nvPr/>
        </p:nvSpPr>
        <p:spPr>
          <a:xfrm>
            <a:off x="-69215" y="2183130"/>
            <a:ext cx="12261215" cy="2101850"/>
          </a:xfrm>
          <a:prstGeom prst="rect">
            <a:avLst/>
          </a:prstGeom>
          <a:gradFill>
            <a:gsLst>
              <a:gs pos="43000">
                <a:srgbClr val="CFF474"/>
              </a:gs>
              <a:gs pos="100000">
                <a:srgbClr val="4DD803"/>
              </a:gs>
            </a:gsLst>
            <a:lin ang="189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1426951" y="2594337"/>
            <a:ext cx="10605770" cy="1278495"/>
          </a:xfrm>
          <a:prstGeom prst="rect">
            <a:avLst/>
          </a:prstGeom>
          <a:noFill/>
        </p:spPr>
        <p:txBody>
          <a:bodyPr wrap="square" rtlCol="0">
            <a:noAutofit/>
          </a:bodyPr>
          <a:p>
            <a:pPr algn="r"/>
            <a:r>
              <a:rPr lang="zh-CN" altLang="en-US" sz="7800" b="1">
                <a:ln w="12700" cmpd="sng">
                  <a:solidFill>
                    <a:srgbClr val="92D050"/>
                  </a:solidFill>
                  <a:prstDash val="solid"/>
                </a:ln>
                <a:solidFill>
                  <a:schemeClr val="bg1"/>
                </a:solidFill>
                <a:latin typeface="汉仪书魂体简" panose="02010600000101010101" charset="-122"/>
                <a:ea typeface="汉仪书魂体简" panose="02010600000101010101" charset="-122"/>
              </a:rPr>
              <a:t>复方一枝黄花喷雾剂</a:t>
            </a:r>
            <a:endParaRPr lang="zh-CN" altLang="en-US" sz="7800" b="1">
              <a:ln w="12700" cmpd="sng">
                <a:solidFill>
                  <a:srgbClr val="92D050"/>
                </a:solidFill>
                <a:prstDash val="solid"/>
              </a:ln>
              <a:solidFill>
                <a:schemeClr val="bg1"/>
              </a:solidFill>
              <a:latin typeface="汉仪书魂体简" panose="02010600000101010101" charset="-122"/>
              <a:ea typeface="汉仪书魂体简" panose="02010600000101010101" charset="-122"/>
            </a:endParaRPr>
          </a:p>
        </p:txBody>
      </p:sp>
      <p:pic>
        <p:nvPicPr>
          <p:cNvPr id="2" name="图片 1" descr="post_object_image_2558282855"/>
          <p:cNvPicPr>
            <a:picLocks noChangeAspect="1"/>
          </p:cNvPicPr>
          <p:nvPr/>
        </p:nvPicPr>
        <p:blipFill>
          <a:blip r:embed="rId2"/>
          <a:stretch>
            <a:fillRect/>
          </a:stretch>
        </p:blipFill>
        <p:spPr>
          <a:xfrm>
            <a:off x="-69215" y="1825625"/>
            <a:ext cx="3209925" cy="3216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box 194"/>
          <p:cNvSpPr/>
          <p:nvPr/>
        </p:nvSpPr>
        <p:spPr>
          <a:xfrm>
            <a:off x="3498850" y="4954905"/>
            <a:ext cx="5346065" cy="875665"/>
          </a:xfrm>
          <a:prstGeom prst="rect">
            <a:avLst/>
          </a:prstGeom>
          <a:noFill/>
          <a:ln w="0" cap="flat">
            <a:noFill/>
            <a:prstDash val="solid"/>
            <a:miter lim="0"/>
          </a:ln>
        </p:spPr>
        <p:txBody>
          <a:bodyPr vert="horz" wrap="square" lIns="0" tIns="0" rIns="0" bIns="0"/>
          <a:lstStyle/>
          <a:p>
            <a:pPr algn="ctr" rtl="0" eaLnBrk="0">
              <a:lnSpc>
                <a:spcPct val="76000"/>
              </a:lnSpc>
            </a:pPr>
            <a:endParaRPr sz="100" dirty="0">
              <a:solidFill>
                <a:srgbClr val="C00000"/>
              </a:solidFill>
              <a:latin typeface="Arial" panose="020B0604020202020204"/>
              <a:ea typeface="Arial" panose="020B0604020202020204"/>
              <a:cs typeface="Arial" panose="020B0604020202020204"/>
            </a:endParaRPr>
          </a:p>
          <a:p>
            <a:pPr algn="ctr" rtl="0" eaLnBrk="0">
              <a:lnSpc>
                <a:spcPct val="102000"/>
              </a:lnSpc>
            </a:pP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贵</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州</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百</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灵</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企</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业</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集</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团</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制</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药</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股</a:t>
            </a:r>
            <a:r>
              <a:rPr lang="en-US" alt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lang="zh-CN"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份</a:t>
            </a:r>
            <a:r>
              <a:rPr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sz="1900" kern="0" spc="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有</a:t>
            </a:r>
            <a:r>
              <a:rPr lang="en-US" sz="1900" kern="0" spc="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sz="1900" kern="0" spc="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限</a:t>
            </a:r>
            <a:r>
              <a:rPr sz="1900" kern="0" spc="14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sz="1900" kern="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公</a:t>
            </a:r>
            <a:r>
              <a:rPr sz="1900" kern="0" spc="2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 </a:t>
            </a:r>
            <a:r>
              <a:rPr sz="1900" kern="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sym typeface="+mn-ea"/>
              </a:rPr>
              <a:t>司</a:t>
            </a:r>
            <a:endParaRPr sz="1900" dirty="0">
              <a:solidFill>
                <a:srgbClr val="C00000"/>
              </a:solidFill>
              <a:latin typeface="汉仪旗黑-55简" panose="00020600040101010101" charset="-128"/>
              <a:ea typeface="汉仪旗黑-55简" panose="00020600040101010101" charset="-128"/>
              <a:cs typeface="汉仪旗黑-55简" panose="00020600040101010101" charset="-128"/>
            </a:endParaRPr>
          </a:p>
          <a:p>
            <a:pPr algn="ctr" rtl="0" eaLnBrk="0">
              <a:lnSpc>
                <a:spcPct val="102000"/>
              </a:lnSpc>
            </a:pPr>
            <a:endParaRPr sz="1900" kern="0" spc="110" dirty="0">
              <a:solidFill>
                <a:srgbClr val="C00000">
                  <a:alpha val="100000"/>
                </a:srgbClr>
              </a:solidFill>
              <a:latin typeface="微软雅黑" panose="020B0503020204020204" charset="-122"/>
              <a:ea typeface="微软雅黑" panose="020B0503020204020204" charset="-122"/>
              <a:cs typeface="微软雅黑" panose="020B0503020204020204" charset="-122"/>
            </a:endParaRPr>
          </a:p>
          <a:p>
            <a:pPr algn="ctr" rtl="0" eaLnBrk="0">
              <a:lnSpc>
                <a:spcPct val="102000"/>
              </a:lnSpc>
            </a:pPr>
            <a:r>
              <a:rPr sz="1900" kern="0" spc="1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202</a:t>
            </a:r>
            <a:r>
              <a:rPr lang="en-US" sz="1900" kern="0" spc="1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6 </a:t>
            </a:r>
            <a:r>
              <a:rPr sz="1900" kern="0" spc="1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年</a:t>
            </a:r>
            <a:r>
              <a:rPr lang="en-US" sz="1900" kern="0" spc="1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 6 </a:t>
            </a:r>
            <a:r>
              <a:rPr sz="1900" kern="0" spc="1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rPr>
              <a:t>月</a:t>
            </a:r>
            <a:endParaRPr sz="1900" kern="0" spc="110" dirty="0">
              <a:solidFill>
                <a:srgbClr val="C00000">
                  <a:alpha val="100000"/>
                </a:srgbClr>
              </a:solidFill>
              <a:latin typeface="汉仪旗黑-55简" panose="00020600040101010101" charset="-128"/>
              <a:ea typeface="汉仪旗黑-55简" panose="00020600040101010101" charset="-128"/>
              <a:cs typeface="汉仪旗黑-55简" panose="00020600040101010101" charset="-128"/>
            </a:endParaRPr>
          </a:p>
        </p:txBody>
      </p:sp>
      <p:pic>
        <p:nvPicPr>
          <p:cNvPr id="3" name="图片 2" descr="微信图片_20250820172314_147_48"/>
          <p:cNvPicPr>
            <a:picLocks noChangeAspect="1"/>
          </p:cNvPicPr>
          <p:nvPr/>
        </p:nvPicPr>
        <p:blipFill>
          <a:blip r:embed="rId1"/>
          <a:stretch>
            <a:fillRect/>
          </a:stretch>
        </p:blipFill>
        <p:spPr>
          <a:xfrm>
            <a:off x="497205" y="197485"/>
            <a:ext cx="1308100" cy="1341755"/>
          </a:xfrm>
          <a:prstGeom prst="rect">
            <a:avLst/>
          </a:prstGeom>
        </p:spPr>
      </p:pic>
      <p:sp>
        <p:nvSpPr>
          <p:cNvPr id="5" name="矩形 4"/>
          <p:cNvSpPr/>
          <p:nvPr/>
        </p:nvSpPr>
        <p:spPr>
          <a:xfrm>
            <a:off x="-69215" y="2138045"/>
            <a:ext cx="12261215" cy="2101850"/>
          </a:xfrm>
          <a:prstGeom prst="rect">
            <a:avLst/>
          </a:prstGeom>
          <a:gradFill>
            <a:gsLst>
              <a:gs pos="43000">
                <a:srgbClr val="CFF474"/>
              </a:gs>
              <a:gs pos="100000">
                <a:srgbClr val="4DD803"/>
              </a:gs>
            </a:gsLst>
            <a:lin ang="189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8800" b="1">
                <a:ln w="12700" cmpd="sng">
                  <a:solidFill>
                    <a:srgbClr val="92D050"/>
                  </a:solidFill>
                  <a:prstDash val="solid"/>
                </a:ln>
                <a:solidFill>
                  <a:schemeClr val="bg1"/>
                </a:solidFill>
                <a:latin typeface="汉仪书魂体简" panose="02010600000101010101" charset="-122"/>
                <a:ea typeface="汉仪书魂体简" panose="02010600000101010101" charset="-122"/>
                <a:sym typeface="+mn-ea"/>
              </a:rPr>
              <a:t>感谢</a:t>
            </a:r>
            <a:r>
              <a:rPr lang="zh-CN" altLang="en-US" sz="8800" b="1">
                <a:ln w="12700" cmpd="sng">
                  <a:solidFill>
                    <a:srgbClr val="92D050"/>
                  </a:solidFill>
                  <a:prstDash val="solid"/>
                </a:ln>
                <a:solidFill>
                  <a:schemeClr val="bg1"/>
                </a:solidFill>
                <a:latin typeface="汉仪书魂体简" panose="02010600000101010101" charset="-122"/>
                <a:ea typeface="汉仪书魂体简" panose="02010600000101010101" charset="-122"/>
                <a:sym typeface="+mn-ea"/>
              </a:rPr>
              <a:t>审阅</a:t>
            </a:r>
            <a:endParaRPr lang="zh-CN" altLang="en-US" sz="8800" b="1">
              <a:ln w="12700" cmpd="sng">
                <a:solidFill>
                  <a:srgbClr val="92D050"/>
                </a:solidFill>
                <a:prstDash val="solid"/>
              </a:ln>
              <a:solidFill>
                <a:schemeClr val="bg1"/>
              </a:solidFill>
              <a:latin typeface="汉仪书魂体简" panose="02010600000101010101" charset="-122"/>
              <a:ea typeface="汉仪书魂体简" panose="02010600000101010101"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p:cNvGraphicFramePr>
            <a:graphicFrameLocks noGrp="1"/>
          </p:cNvGraphicFramePr>
          <p:nvPr/>
        </p:nvGraphicFramePr>
        <p:xfrm>
          <a:off x="1163573" y="1670303"/>
          <a:ext cx="8453119" cy="664210"/>
        </p:xfrm>
        <a:graphic>
          <a:graphicData uri="http://schemas.openxmlformats.org/drawingml/2006/table">
            <a:tbl>
              <a:tblPr>
                <a:solidFill>
                  <a:srgbClr val="36389E"/>
                </a:solidFill>
              </a:tblPr>
              <a:tblGrid>
                <a:gridCol w="474979"/>
                <a:gridCol w="1442719"/>
                <a:gridCol w="6535419"/>
              </a:tblGrid>
              <a:tr h="664210">
                <a:tc>
                  <a:txBody>
                    <a:bodyPr/>
                    <a:lstStyle/>
                    <a:p>
                      <a:pPr algn="l" rtl="0" eaLnBrk="0">
                        <a:lnSpc>
                          <a:spcPct val="102000"/>
                        </a:lnSpc>
                      </a:pPr>
                      <a:endParaRPr sz="1000" dirty="0">
                        <a:latin typeface="Arial" panose="020B0604020202020204"/>
                        <a:ea typeface="Arial" panose="020B0604020202020204"/>
                        <a:cs typeface="Arial" panose="020B0604020202020204"/>
                      </a:endParaRPr>
                    </a:p>
                    <a:p>
                      <a:pPr marL="110490" algn="l" rtl="0" eaLnBrk="0">
                        <a:lnSpc>
                          <a:spcPct val="83000"/>
                        </a:lnSpc>
                        <a:spcBef>
                          <a:spcPts val="5"/>
                        </a:spcBef>
                      </a:pPr>
                      <a:r>
                        <a:rPr sz="2400" kern="0" spc="-100" dirty="0">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sz="24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CFF474">
                            <a:alpha val="2000"/>
                            <a:lumMod val="0"/>
                          </a:srgbClr>
                        </a:gs>
                        <a:gs pos="0">
                          <a:srgbClr val="4DD803"/>
                        </a:gs>
                      </a:gsLst>
                      <a:lin ang="19020000" scaled="0"/>
                    </a:gradFill>
                  </a:tcPr>
                </a:tc>
                <a:tc>
                  <a:txBody>
                    <a:bodyPr/>
                    <a:lstStyle/>
                    <a:p>
                      <a:pPr algn="l" rtl="0" eaLnBrk="0">
                        <a:lnSpc>
                          <a:spcPct val="102000"/>
                        </a:lnSpc>
                      </a:pPr>
                      <a:endParaRPr sz="1000" dirty="0">
                        <a:latin typeface="Arial" panose="020B0604020202020204"/>
                        <a:ea typeface="Arial" panose="020B0604020202020204"/>
                        <a:cs typeface="Arial" panose="020B0604020202020204"/>
                      </a:endParaRPr>
                    </a:p>
                    <a:p>
                      <a:pPr marL="48260" algn="l" rtl="0" eaLnBrk="0">
                        <a:lnSpc>
                          <a:spcPct val="87000"/>
                        </a:lnSpc>
                        <a:spcBef>
                          <a:spcPts val="5"/>
                        </a:spcBef>
                      </a:pPr>
                      <a:r>
                        <a:rPr sz="24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基本信息</a:t>
                      </a:r>
                      <a:endParaRPr sz="24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CFF474">
                            <a:alpha val="2000"/>
                            <a:lumMod val="0"/>
                          </a:srgbClr>
                        </a:gs>
                        <a:gs pos="0">
                          <a:srgbClr val="4DD803"/>
                        </a:gs>
                      </a:gsLst>
                      <a:lin ang="19020000" scaled="0"/>
                    </a:gradFill>
                  </a:tcPr>
                </a:tc>
                <a:tc>
                  <a:txBody>
                    <a:bodyPr/>
                    <a:lstStyle/>
                    <a:p>
                      <a:pPr algn="l" rtl="0" eaLnBrk="0">
                        <a:lnSpc>
                          <a:spcPct val="101000"/>
                        </a:lnSpc>
                      </a:pPr>
                      <a:endParaRPr sz="1000" dirty="0">
                        <a:latin typeface="Arial" panose="020B0604020202020204"/>
                        <a:ea typeface="Arial" panose="020B0604020202020204"/>
                        <a:cs typeface="Arial" panose="020B0604020202020204"/>
                      </a:endParaRPr>
                    </a:p>
                    <a:p>
                      <a:pPr marL="183515" algn="l" rtl="0" eaLnBrk="0">
                        <a:lnSpc>
                          <a:spcPct val="91000"/>
                        </a:lnSpc>
                        <a:spcBef>
                          <a:spcPts val="0"/>
                        </a:spcBef>
                      </a:pP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苗药组方科学配伍，</a:t>
                      </a:r>
                      <a:r>
                        <a:rPr lang="zh-CN" altLang="en-US" sz="2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消炎镇痛</a:t>
                      </a: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作用明确</a:t>
                      </a:r>
                      <a:endParaRPr lang="zh-CN" altLang="en-US">
                        <a:latin typeface="微软雅黑" panose="020B0503020204020204" charset="-122"/>
                        <a:ea typeface="微软雅黑" panose="020B0503020204020204" charset="-122"/>
                        <a:cs typeface="微软雅黑" panose="020B0503020204020204" charset="-122"/>
                      </a:endParaRPr>
                    </a:p>
                  </a:txBody>
                  <a:tcPr marL="0" marR="0" marT="0" marB="0" vert="horz">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CFF474">
                            <a:alpha val="2000"/>
                            <a:lumMod val="0"/>
                          </a:srgbClr>
                        </a:gs>
                        <a:gs pos="0">
                          <a:srgbClr val="4DD803"/>
                        </a:gs>
                      </a:gsLst>
                      <a:lin ang="19020000" scaled="0"/>
                    </a:gradFill>
                  </a:tcPr>
                </a:tc>
              </a:tr>
            </a:tbl>
          </a:graphicData>
        </a:graphic>
      </p:graphicFrame>
      <p:graphicFrame>
        <p:nvGraphicFramePr>
          <p:cNvPr id="12" name="table 12"/>
          <p:cNvGraphicFramePr>
            <a:graphicFrameLocks noGrp="1"/>
          </p:cNvGraphicFramePr>
          <p:nvPr/>
        </p:nvGraphicFramePr>
        <p:xfrm>
          <a:off x="1163573" y="2513076"/>
          <a:ext cx="8453119" cy="664209"/>
        </p:xfrm>
        <a:graphic>
          <a:graphicData uri="http://schemas.openxmlformats.org/drawingml/2006/table">
            <a:tbl>
              <a:tblPr>
                <a:solidFill>
                  <a:srgbClr val="36389E"/>
                </a:solidFill>
              </a:tblPr>
              <a:tblGrid>
                <a:gridCol w="536575"/>
                <a:gridCol w="1137285"/>
                <a:gridCol w="6779259"/>
              </a:tblGrid>
              <a:tr h="664209">
                <a:tc>
                  <a:txBody>
                    <a:bodyPr/>
                    <a:lstStyle/>
                    <a:p>
                      <a:pPr algn="l" rtl="0" eaLnBrk="0">
                        <a:lnSpc>
                          <a:spcPct val="102000"/>
                        </a:lnSpc>
                      </a:pPr>
                      <a:endParaRPr sz="1000" dirty="0">
                        <a:latin typeface="Arial" panose="020B0604020202020204"/>
                        <a:ea typeface="Arial" panose="020B0604020202020204"/>
                        <a:cs typeface="Arial" panose="020B0604020202020204"/>
                      </a:endParaRPr>
                    </a:p>
                    <a:p>
                      <a:pPr marL="110490" algn="l" rtl="0" eaLnBrk="0">
                        <a:lnSpc>
                          <a:spcPct val="83000"/>
                        </a:lnSpc>
                        <a:spcBef>
                          <a:spcPts val="5"/>
                        </a:spcBef>
                      </a:pPr>
                      <a:r>
                        <a:rPr sz="2400" kern="0" spc="50" dirty="0">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sz="24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DD803"/>
                    </a:solidFill>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52070" algn="l" rtl="0" eaLnBrk="0">
                        <a:lnSpc>
                          <a:spcPct val="88000"/>
                        </a:lnSpc>
                      </a:pPr>
                      <a:r>
                        <a:rPr sz="2400" kern="0" spc="-30" dirty="0">
                          <a:solidFill>
                            <a:srgbClr val="FFFFFF">
                              <a:alpha val="100000"/>
                            </a:srgbClr>
                          </a:solidFill>
                          <a:latin typeface="微软雅黑" panose="020B0503020204020204" charset="-122"/>
                          <a:ea typeface="微软雅黑" panose="020B0503020204020204" charset="-122"/>
                          <a:cs typeface="微软雅黑" panose="020B0503020204020204" charset="-122"/>
                        </a:rPr>
                        <a:t>安全性</a:t>
                      </a:r>
                      <a:endParaRPr sz="24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DD803"/>
                    </a:solidFill>
                  </a:tcPr>
                </a:tc>
                <a:tc>
                  <a:txBody>
                    <a:bodyPr/>
                    <a:lstStyle/>
                    <a:p>
                      <a:pPr algn="l" rtl="0" eaLnBrk="0">
                        <a:lnSpc>
                          <a:spcPct val="101000"/>
                        </a:lnSpc>
                      </a:pPr>
                      <a:endParaRPr sz="1000" dirty="0">
                        <a:latin typeface="Arial" panose="020B0604020202020204"/>
                        <a:ea typeface="Arial" panose="020B0604020202020204"/>
                        <a:cs typeface="Arial" panose="020B0604020202020204"/>
                      </a:endParaRPr>
                    </a:p>
                    <a:p>
                      <a:pPr marL="186055" algn="l" rtl="0" eaLnBrk="0">
                        <a:lnSpc>
                          <a:spcPct val="91000"/>
                        </a:lnSpc>
                        <a:spcBef>
                          <a:spcPts val="0"/>
                        </a:spcBef>
                      </a:pPr>
                      <a:r>
                        <a:rPr lang="en-US" altLang="zh-CN" sz="2400"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用法用量精准明晰，</a:t>
                      </a:r>
                      <a:r>
                        <a:rPr lang="zh-CN" altLang="en-US" sz="2400" b="0" dirty="0">
                          <a:solidFill>
                            <a:schemeClr val="bg1"/>
                          </a:solidFill>
                          <a:latin typeface="微软雅黑" panose="020B0503020204020204" charset="-122"/>
                          <a:ea typeface="微软雅黑" panose="020B0503020204020204" charset="-122"/>
                          <a:cs typeface="微软雅黑" panose="020B0503020204020204" charset="-122"/>
                        </a:rPr>
                        <a:t>分年龄</a:t>
                      </a:r>
                      <a:r>
                        <a:rPr lang="zh-CN" altLang="en-US" sz="2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规范用药</a:t>
                      </a:r>
                      <a:endParaRPr lang="zh-CN" altLang="en-US" sz="2400" b="1" dirty="0">
                        <a:gradFill>
                          <a:gsLst>
                            <a:gs pos="0">
                              <a:srgbClr val="F6EED9"/>
                            </a:gs>
                            <a:gs pos="100000">
                              <a:srgbClr val="F51313"/>
                            </a:gs>
                          </a:gsLst>
                          <a:lin ang="2700000" scaled="1"/>
                        </a:gra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txBody>
                  <a:tcPr marL="0" marR="0" marT="0" marB="0" vert="horz">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DD803"/>
                    </a:solidFill>
                  </a:tcPr>
                </a:tc>
              </a:tr>
            </a:tbl>
          </a:graphicData>
        </a:graphic>
      </p:graphicFrame>
      <p:graphicFrame>
        <p:nvGraphicFramePr>
          <p:cNvPr id="14" name="table 14"/>
          <p:cNvGraphicFramePr>
            <a:graphicFrameLocks noGrp="1"/>
          </p:cNvGraphicFramePr>
          <p:nvPr/>
        </p:nvGraphicFramePr>
        <p:xfrm>
          <a:off x="1163573" y="3355847"/>
          <a:ext cx="8453119" cy="664210"/>
        </p:xfrm>
        <a:graphic>
          <a:graphicData uri="http://schemas.openxmlformats.org/drawingml/2006/table">
            <a:tbl>
              <a:tblPr>
                <a:solidFill>
                  <a:srgbClr val="36389E"/>
                </a:solidFill>
              </a:tblPr>
              <a:tblGrid>
                <a:gridCol w="1672589"/>
                <a:gridCol w="6780529"/>
              </a:tblGrid>
              <a:tr h="664209">
                <a:tc>
                  <a:txBody>
                    <a:bodyPr/>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110490" algn="l" rtl="0" eaLnBrk="0">
                        <a:lnSpc>
                          <a:spcPct val="87000"/>
                        </a:lnSpc>
                      </a:pPr>
                      <a:r>
                        <a:rPr sz="24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03 有效性</a:t>
                      </a:r>
                      <a:endParaRPr sz="24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DD803"/>
                    </a:solidFill>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84785" algn="l" rtl="0" eaLnBrk="0">
                        <a:lnSpc>
                          <a:spcPct val="88000"/>
                        </a:lnSpc>
                      </a:pPr>
                      <a:r>
                        <a:rPr lang="en-US" altLang="zh-CN" sz="2400"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即时有效</a:t>
                      </a:r>
                      <a:r>
                        <a:rPr lang="zh-CN" altLang="en-US" sz="2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快速止痛</a:t>
                      </a:r>
                      <a:r>
                        <a:rPr lang="zh-CN" altLang="en-US" sz="2400" dirty="0">
                          <a:solidFill>
                            <a:schemeClr val="bg1"/>
                          </a:solidFill>
                          <a:latin typeface="微软雅黑" panose="020B0503020204020204" charset="-122"/>
                          <a:ea typeface="微软雅黑" panose="020B0503020204020204" charset="-122"/>
                          <a:cs typeface="微软雅黑" panose="020B0503020204020204" charset="-122"/>
                          <a:sym typeface="+mn-ea"/>
                        </a:rPr>
                        <a:t>，远超</a:t>
                      </a:r>
                      <a:r>
                        <a:rPr lang="zh-CN" altLang="en-US" sz="2400" dirty="0">
                          <a:solidFill>
                            <a:schemeClr val="bg1"/>
                          </a:solidFill>
                          <a:latin typeface="微软雅黑" panose="020B0503020204020204" charset="-122"/>
                          <a:ea typeface="微软雅黑" panose="020B0503020204020204" charset="-122"/>
                          <a:cs typeface="微软雅黑" panose="020B0503020204020204" charset="-122"/>
                          <a:sym typeface="+mn-ea"/>
                        </a:rPr>
                        <a:t>过同类药品</a:t>
                      </a:r>
                      <a:endParaRPr lang="zh-CN" altLang="en-US" sz="2400" dirty="0">
                        <a:solidFill>
                          <a:schemeClr val="bg1"/>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DD803"/>
                    </a:solidFill>
                  </a:tcPr>
                </a:tc>
              </a:tr>
            </a:tbl>
          </a:graphicData>
        </a:graphic>
      </p:graphicFrame>
      <p:graphicFrame>
        <p:nvGraphicFramePr>
          <p:cNvPr id="18" name="table 18"/>
          <p:cNvGraphicFramePr>
            <a:graphicFrameLocks noGrp="1"/>
          </p:cNvGraphicFramePr>
          <p:nvPr/>
        </p:nvGraphicFramePr>
        <p:xfrm>
          <a:off x="1163573" y="5032247"/>
          <a:ext cx="8453120" cy="664210"/>
        </p:xfrm>
        <a:graphic>
          <a:graphicData uri="http://schemas.openxmlformats.org/drawingml/2006/table">
            <a:tbl>
              <a:tblPr>
                <a:solidFill>
                  <a:srgbClr val="36389E"/>
                </a:solidFill>
              </a:tblPr>
              <a:tblGrid>
                <a:gridCol w="1675764"/>
                <a:gridCol w="6777355"/>
              </a:tblGrid>
              <a:tr h="664209">
                <a:tc>
                  <a:txBody>
                    <a:bodyPr/>
                    <a:lstStyle/>
                    <a:p>
                      <a:pPr algn="l" rtl="0" eaLnBrk="0">
                        <a:lnSpc>
                          <a:spcPct val="103000"/>
                        </a:lnSpc>
                      </a:pPr>
                      <a:endParaRPr sz="1000" dirty="0">
                        <a:latin typeface="Arial" panose="020B0604020202020204"/>
                        <a:ea typeface="Arial" panose="020B0604020202020204"/>
                        <a:cs typeface="Arial" panose="020B0604020202020204"/>
                      </a:endParaRPr>
                    </a:p>
                    <a:p>
                      <a:pPr marL="110490" algn="l" rtl="0" eaLnBrk="0">
                        <a:lnSpc>
                          <a:spcPct val="86000"/>
                        </a:lnSpc>
                        <a:spcBef>
                          <a:spcPts val="0"/>
                        </a:spcBef>
                      </a:pPr>
                      <a:r>
                        <a:rPr sz="24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05 公平性</a:t>
                      </a:r>
                      <a:endParaRPr sz="24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DD803"/>
                    </a:solidFill>
                  </a:tcPr>
                </a:tc>
                <a:tc>
                  <a:txBody>
                    <a:bodyPr/>
                    <a:lstStyle/>
                    <a:p>
                      <a:pPr algn="l" rtl="0" eaLnBrk="0">
                        <a:lnSpc>
                          <a:spcPct val="101000"/>
                        </a:lnSpc>
                      </a:pPr>
                      <a:endParaRPr sz="1000" dirty="0">
                        <a:latin typeface="Arial" panose="020B0604020202020204"/>
                        <a:ea typeface="Arial" panose="020B0604020202020204"/>
                        <a:cs typeface="Arial" panose="020B0604020202020204"/>
                      </a:endParaRPr>
                    </a:p>
                    <a:p>
                      <a:pPr marL="187325" algn="l" rtl="0" eaLnBrk="0">
                        <a:lnSpc>
                          <a:spcPct val="91000"/>
                        </a:lnSpc>
                        <a:spcBef>
                          <a:spcPts val="5"/>
                        </a:spcBef>
                      </a:pPr>
                      <a:r>
                        <a:rPr lang="en-US" sz="24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24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弥补</a:t>
                      </a:r>
                      <a:r>
                        <a:rPr lang="zh-CN" sz="24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医保</a:t>
                      </a:r>
                      <a:r>
                        <a:rPr sz="24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目录短板</a:t>
                      </a:r>
                      <a:r>
                        <a:rPr sz="2400" kern="0" spc="-31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24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sz="24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促进</a:t>
                      </a:r>
                      <a:r>
                        <a:rPr lang="zh-CN" altLang="en-US" sz="2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民族苗药</a:t>
                      </a:r>
                      <a:r>
                        <a:rPr lang="zh-CN" sz="24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发展</a:t>
                      </a:r>
                      <a:endParaRPr lang="zh-CN" sz="24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DD803"/>
                    </a:solidFill>
                  </a:tcPr>
                </a:tc>
              </a:tr>
            </a:tbl>
          </a:graphicData>
        </a:graphic>
      </p:graphicFrame>
      <p:graphicFrame>
        <p:nvGraphicFramePr>
          <p:cNvPr id="20" name="table 20"/>
          <p:cNvGraphicFramePr>
            <a:graphicFrameLocks noGrp="1"/>
          </p:cNvGraphicFramePr>
          <p:nvPr/>
        </p:nvGraphicFramePr>
        <p:xfrm>
          <a:off x="1163573" y="4195953"/>
          <a:ext cx="8453119" cy="657860"/>
        </p:xfrm>
        <a:graphic>
          <a:graphicData uri="http://schemas.openxmlformats.org/drawingml/2006/table">
            <a:tbl>
              <a:tblPr>
                <a:solidFill>
                  <a:srgbClr val="36389E"/>
                </a:solidFill>
              </a:tblPr>
              <a:tblGrid>
                <a:gridCol w="8453119"/>
              </a:tblGrid>
              <a:tr h="657860">
                <a:tc>
                  <a:txBody>
                    <a:bodyPr/>
                    <a:lstStyle/>
                    <a:p>
                      <a:pPr algn="l" rtl="0" eaLnBrk="0">
                        <a:lnSpc>
                          <a:spcPct val="107000"/>
                        </a:lnSpc>
                      </a:pPr>
                      <a:endParaRPr sz="9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10490" algn="l" rtl="0" eaLnBrk="0">
                        <a:lnSpc>
                          <a:spcPct val="91000"/>
                        </a:lnSpc>
                      </a:pPr>
                      <a:r>
                        <a:rPr sz="2400" kern="0" spc="0" dirty="0">
                          <a:solidFill>
                            <a:srgbClr val="FFFFFF">
                              <a:alpha val="100000"/>
                            </a:srgbClr>
                          </a:solidFill>
                          <a:latin typeface="微软雅黑" panose="020B0503020204020204" charset="-122"/>
                          <a:ea typeface="微软雅黑" panose="020B0503020204020204" charset="-122"/>
                          <a:cs typeface="微软雅黑" panose="020B0503020204020204" charset="-122"/>
                        </a:rPr>
                        <a:t>04 创新性    </a:t>
                      </a:r>
                      <a:r>
                        <a:rPr lang="en-US" sz="2400" kern="0" spc="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lang="zh-CN" altLang="en-US" sz="2400" kern="0" spc="0" dirty="0">
                          <a:solidFill>
                            <a:srgbClr val="FFFFFF">
                              <a:alpha val="100000"/>
                            </a:srgbClr>
                          </a:solidFill>
                          <a:latin typeface="微软雅黑" panose="020B0503020204020204" charset="-122"/>
                          <a:ea typeface="微软雅黑" panose="020B0503020204020204" charset="-122"/>
                          <a:cs typeface="微软雅黑" panose="020B0503020204020204" charset="-122"/>
                        </a:rPr>
                        <a:t>喷雾剂型局部给药，</a:t>
                      </a:r>
                      <a:r>
                        <a:rPr lang="zh-CN" altLang="en-US" sz="2400" b="1" spc="0"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工艺保障</a:t>
                      </a:r>
                      <a:r>
                        <a:rPr lang="zh-CN" altLang="en-US" sz="2400" kern="0" spc="0" dirty="0">
                          <a:solidFill>
                            <a:srgbClr val="FFFFFF">
                              <a:alpha val="100000"/>
                            </a:srgbClr>
                          </a:solidFill>
                          <a:latin typeface="微软雅黑" panose="020B0503020204020204" charset="-122"/>
                          <a:ea typeface="微软雅黑" panose="020B0503020204020204" charset="-122"/>
                          <a:cs typeface="微软雅黑" panose="020B0503020204020204" charset="-122"/>
                        </a:rPr>
                        <a:t>成分富集</a:t>
                      </a:r>
                      <a:endParaRPr lang="zh-CN" altLang="en-US" sz="2400" kern="0" spc="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DD803"/>
                    </a:solidFill>
                  </a:tcPr>
                </a:tc>
              </a:tr>
            </a:tbl>
          </a:graphicData>
        </a:graphic>
      </p:graphicFrame>
      <p:sp>
        <p:nvSpPr>
          <p:cNvPr id="22" name="textbox 22"/>
          <p:cNvSpPr/>
          <p:nvPr/>
        </p:nvSpPr>
        <p:spPr>
          <a:xfrm>
            <a:off x="730250" y="607821"/>
            <a:ext cx="10871200" cy="547369"/>
          </a:xfrm>
          <a:prstGeom prst="rect">
            <a:avLst/>
          </a:prstGeom>
          <a:noFill/>
          <a:ln w="0" cap="flat">
            <a:noFill/>
            <a:prstDash val="solid"/>
            <a:miter lim="0"/>
          </a:ln>
        </p:spPr>
        <p:txBody>
          <a:bodyPr vert="horz" wrap="square" lIns="0" tIns="0" rIns="0" bIns="0"/>
          <a:lstStyle/>
          <a:p>
            <a:pPr algn="l" rtl="0" eaLnBrk="0">
              <a:lnSpc>
                <a:spcPct val="64000"/>
              </a:lnSpc>
            </a:pPr>
            <a:endParaRPr sz="100" dirty="0">
              <a:latin typeface="Arial" panose="020B0604020202020204"/>
              <a:ea typeface="Arial" panose="020B0604020202020204"/>
              <a:cs typeface="Arial" panose="020B0604020202020204"/>
            </a:endParaRPr>
          </a:p>
          <a:p>
            <a:pPr marL="12700" algn="l" rtl="0" eaLnBrk="0">
              <a:lnSpc>
                <a:spcPct val="84000"/>
              </a:lnSpc>
              <a:tabLst>
                <a:tab pos="10857865" algn="l"/>
              </a:tabLst>
            </a:pPr>
            <a:r>
              <a:rPr lang="zh-CN" sz="4800" b="1" kern="0" spc="-80" baseline="300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a:t>
            </a:r>
            <a:r>
              <a:rPr sz="4800" b="1" kern="0" spc="-80" baseline="300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目</a:t>
            </a:r>
            <a:r>
              <a:rPr sz="3000" b="1" kern="0" spc="21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 </a:t>
            </a:r>
            <a:r>
              <a:rPr sz="4800" b="1" kern="0" spc="-80" baseline="300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录</a:t>
            </a:r>
            <a:endParaRPr sz="3000" b="1" kern="0" spc="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endParaRPr>
          </a:p>
        </p:txBody>
      </p:sp>
      <p:sp>
        <p:nvSpPr>
          <p:cNvPr id="26" name="path 26"/>
          <p:cNvSpPr/>
          <p:nvPr/>
        </p:nvSpPr>
        <p:spPr>
          <a:xfrm>
            <a:off x="1170050" y="4189476"/>
            <a:ext cx="8440673" cy="12953"/>
          </a:xfrm>
          <a:custGeom>
            <a:avLst/>
            <a:gdLst/>
            <a:ahLst/>
            <a:cxnLst/>
            <a:rect l="0" t="0" r="0" b="0"/>
            <a:pathLst>
              <a:path w="13292" h="20">
                <a:moveTo>
                  <a:pt x="13292" y="10"/>
                </a:moveTo>
                <a:lnTo>
                  <a:pt x="0" y="10"/>
                </a:lnTo>
              </a:path>
            </a:pathLst>
          </a:custGeom>
          <a:noFill/>
          <a:ln w="12953" cap="flat">
            <a:solidFill>
              <a:srgbClr val="FFFFFF"/>
            </a:solidFill>
            <a:prstDash val="solid"/>
            <a:miter lim="1000000"/>
          </a:ln>
        </p:spPr>
        <p:txBody>
          <a:bodyPr rtlCol="0"/>
          <a:lstStyle/>
          <a:p>
            <a:pPr algn="ctr"/>
            <a:endParaRPr lang="zh-CN" altLang="en-US"/>
          </a:p>
        </p:txBody>
      </p:sp>
      <p:pic>
        <p:nvPicPr>
          <p:cNvPr id="2" name="图片 1" descr="4afd1cf8d23cc1050dad2e084113cc78"/>
          <p:cNvPicPr>
            <a:picLocks noChangeAspect="1"/>
          </p:cNvPicPr>
          <p:nvPr/>
        </p:nvPicPr>
        <p:blipFill>
          <a:blip r:embed="rId1"/>
          <a:stretch>
            <a:fillRect/>
          </a:stretch>
        </p:blipFill>
        <p:spPr>
          <a:xfrm>
            <a:off x="6971665" y="205105"/>
            <a:ext cx="5113655" cy="589280"/>
          </a:xfrm>
          <a:prstGeom prst="rect">
            <a:avLst/>
          </a:prstGeom>
        </p:spPr>
      </p:pic>
      <p:cxnSp>
        <p:nvCxnSpPr>
          <p:cNvPr id="3" name="直接连接符 2"/>
          <p:cNvCxnSpPr/>
          <p:nvPr/>
        </p:nvCxnSpPr>
        <p:spPr>
          <a:xfrm>
            <a:off x="567055" y="1173480"/>
            <a:ext cx="11065510" cy="0"/>
          </a:xfrm>
          <a:prstGeom prst="line">
            <a:avLst/>
          </a:prstGeom>
          <a:ln>
            <a:solidFill>
              <a:srgbClr val="4DD803"/>
            </a:solidFill>
          </a:ln>
        </p:spPr>
        <p:style>
          <a:lnRef idx="2">
            <a:schemeClr val="accent1"/>
          </a:lnRef>
          <a:fillRef idx="0">
            <a:srgbClr val="FFFFFF"/>
          </a:fillRef>
          <a:effectRef idx="0">
            <a:srgbClr val="FFFFFF"/>
          </a:effectRef>
          <a:fontRef idx="minor">
            <a:schemeClr val="tx1"/>
          </a:fontRef>
        </p:style>
      </p:cxnSp>
      <p:pic>
        <p:nvPicPr>
          <p:cNvPr id="5" name="图片 4" descr="post_object_image_2558282855"/>
          <p:cNvPicPr>
            <a:picLocks noChangeAspect="1"/>
          </p:cNvPicPr>
          <p:nvPr/>
        </p:nvPicPr>
        <p:blipFill>
          <a:blip r:embed="rId2"/>
          <a:stretch>
            <a:fillRect/>
          </a:stretch>
        </p:blipFill>
        <p:spPr>
          <a:xfrm>
            <a:off x="9128908" y="3631975"/>
            <a:ext cx="2885277" cy="28910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8"/>
          <p:cNvSpPr/>
          <p:nvPr/>
        </p:nvSpPr>
        <p:spPr>
          <a:xfrm>
            <a:off x="6096000" y="1877695"/>
            <a:ext cx="5572125" cy="4773930"/>
          </a:xfrm>
          <a:prstGeom prst="rect">
            <a:avLst/>
          </a:prstGeom>
          <a:solidFill>
            <a:srgbClr val="D9FFD6">
              <a:alpha val="97000"/>
            </a:srgbClr>
          </a:solidFill>
          <a:ln w="0" cap="flat">
            <a:noFill/>
            <a:prstDash val="solid"/>
            <a:miter lim="0"/>
          </a:ln>
        </p:spPr>
        <p:txBody>
          <a:bodyPr vert="horz" wrap="square" lIns="0" tIns="0" rIns="0" bIns="0"/>
          <a:lstStyle/>
          <a:p>
            <a:pPr indent="0" algn="l" rtl="0" eaLnBrk="0" fontAlgn="auto">
              <a:lnSpc>
                <a:spcPct val="150000"/>
              </a:lnSpc>
              <a:spcBef>
                <a:spcPts val="0"/>
              </a:spcBef>
              <a:buNone/>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38" name="textbox 38"/>
          <p:cNvSpPr/>
          <p:nvPr/>
        </p:nvSpPr>
        <p:spPr>
          <a:xfrm>
            <a:off x="445770" y="1877060"/>
            <a:ext cx="5556250" cy="4774565"/>
          </a:xfrm>
          <a:prstGeom prst="rect">
            <a:avLst/>
          </a:prstGeom>
          <a:solidFill>
            <a:schemeClr val="accent6">
              <a:lumMod val="20000"/>
              <a:lumOff val="80000"/>
              <a:alpha val="76000"/>
            </a:schemeClr>
          </a:solidFill>
          <a:ln w="0" cap="flat">
            <a:noFill/>
            <a:prstDash val="solid"/>
            <a:miter lim="0"/>
          </a:ln>
        </p:spPr>
        <p:txBody>
          <a:bodyPr vert="horz" wrap="square" lIns="0" tIns="0" rIns="179705" bIns="0"/>
          <a:lstStyle/>
          <a:p>
            <a:pPr indent="0" algn="l" rtl="0" eaLnBrk="0" fontAlgn="auto">
              <a:lnSpc>
                <a:spcPct val="150000"/>
              </a:lnSpc>
              <a:spcBef>
                <a:spcPts val="0"/>
              </a:spcBef>
            </a:pPr>
            <a:endParaRPr sz="1000" kern="0" dirty="0">
              <a:latin typeface="Arial" panose="020B0604020202020204"/>
              <a:ea typeface="Arial" panose="020B0604020202020204"/>
              <a:cs typeface="Arial" panose="020B0604020202020204"/>
            </a:endParaRPr>
          </a:p>
          <a:p>
            <a:pPr indent="0" algn="l" rtl="0" eaLnBrk="0" fontAlgn="auto">
              <a:lnSpc>
                <a:spcPct val="150000"/>
              </a:lnSpc>
              <a:spcBef>
                <a:spcPts val="0"/>
              </a:spcBef>
            </a:pPr>
            <a:endParaRPr sz="1100" kern="0" dirty="0">
              <a:latin typeface="Arial" panose="020B0604020202020204"/>
              <a:ea typeface="Arial" panose="020B0604020202020204"/>
              <a:cs typeface="Arial" panose="020B0604020202020204"/>
            </a:endParaRPr>
          </a:p>
          <a:p>
            <a:pPr marL="171450" algn="l" rtl="0" eaLnBrk="0">
              <a:lnSpc>
                <a:spcPct val="90000"/>
              </a:lnSpc>
              <a:spcBef>
                <a:spcPts val="5"/>
              </a:spcBef>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40" name="textbox 40"/>
          <p:cNvSpPr/>
          <p:nvPr/>
        </p:nvSpPr>
        <p:spPr>
          <a:xfrm>
            <a:off x="730250" y="768985"/>
            <a:ext cx="10883900" cy="393700"/>
          </a:xfrm>
          <a:prstGeom prst="rect">
            <a:avLst/>
          </a:prstGeom>
          <a:noFill/>
          <a:ln w="0" cap="flat">
            <a:noFill/>
            <a:prstDash val="solid"/>
            <a:miter lim="0"/>
          </a:ln>
        </p:spPr>
        <p:txBody>
          <a:bodyPr vert="horz" wrap="square" lIns="0" tIns="0" rIns="0" bIns="0"/>
          <a:lstStyle/>
          <a:p>
            <a:pPr indent="0" algn="l" rtl="0" eaLnBrk="0" fontAlgn="auto">
              <a:lnSpc>
                <a:spcPct val="92000"/>
              </a:lnSpc>
              <a:spcBef>
                <a:spcPts val="0"/>
              </a:spcBef>
            </a:pPr>
            <a:endParaRPr sz="100" kern="0" dirty="0">
              <a:latin typeface="Arial" panose="020B0604020202020204"/>
              <a:ea typeface="Arial" panose="020B0604020202020204"/>
              <a:cs typeface="Arial" panose="020B0604020202020204"/>
            </a:endParaRPr>
          </a:p>
          <a:p>
            <a:pPr indent="0" algn="l" rtl="0" eaLnBrk="0" fontAlgn="auto">
              <a:lnSpc>
                <a:spcPct val="84000"/>
              </a:lnSpc>
              <a:spcBef>
                <a:spcPts val="0"/>
              </a:spcBef>
              <a:tabLst>
                <a:tab pos="10871200" algn="l"/>
              </a:tabLst>
            </a:pPr>
            <a:r>
              <a:rPr lang="zh-CN" sz="3100" b="1" kern="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a:t>
            </a:r>
            <a:r>
              <a:rPr sz="3100" b="1" kern="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01 药品基本信息	</a:t>
            </a:r>
            <a:endParaRPr sz="3100" kern="0" dirty="0">
              <a:solidFill>
                <a:srgbClr val="4DD803"/>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05000"/>
              </a:lnSpc>
              <a:spcBef>
                <a:spcPts val="0"/>
              </a:spcBef>
            </a:pPr>
            <a:endParaRPr sz="1500" kern="0" dirty="0">
              <a:latin typeface="Arial" panose="020B0604020202020204"/>
              <a:ea typeface="Arial" panose="020B0604020202020204"/>
              <a:cs typeface="Arial" panose="020B0604020202020204"/>
            </a:endParaRPr>
          </a:p>
          <a:p>
            <a:pPr indent="0" algn="l" rtl="0" eaLnBrk="0" fontAlgn="auto">
              <a:lnSpc>
                <a:spcPct val="14000"/>
              </a:lnSpc>
              <a:spcBef>
                <a:spcPts val="0"/>
              </a:spcBef>
            </a:pPr>
            <a:endParaRPr lang="zh-CN" sz="2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4000"/>
              </a:lnSpc>
              <a:spcBef>
                <a:spcPts val="0"/>
              </a:spcBef>
            </a:pPr>
            <a:endParaRPr lang="zh-CN" sz="2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4000"/>
              </a:lnSpc>
              <a:spcBef>
                <a:spcPts val="0"/>
              </a:spcBef>
            </a:pPr>
            <a:endParaRPr lang="zh-CN" sz="2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4000"/>
              </a:lnSpc>
              <a:spcBef>
                <a:spcPts val="0"/>
              </a:spcBef>
            </a:pPr>
            <a:endParaRPr lang="zh-CN" sz="2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4000"/>
              </a:lnSpc>
              <a:spcBef>
                <a:spcPts val="0"/>
              </a:spcBef>
            </a:pPr>
            <a:endParaRPr lang="zh-CN" sz="2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4000"/>
              </a:lnSpc>
            </a:pPr>
            <a:endParaRPr sz="2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3" name="图片 2" descr="4afd1cf8d23cc1050dad2e084113cc78"/>
          <p:cNvPicPr>
            <a:picLocks noChangeAspect="1"/>
          </p:cNvPicPr>
          <p:nvPr/>
        </p:nvPicPr>
        <p:blipFill>
          <a:blip r:embed="rId1"/>
          <a:stretch>
            <a:fillRect/>
          </a:stretch>
        </p:blipFill>
        <p:spPr>
          <a:xfrm>
            <a:off x="6971665" y="205105"/>
            <a:ext cx="5113655" cy="589280"/>
          </a:xfrm>
          <a:prstGeom prst="rect">
            <a:avLst/>
          </a:prstGeom>
        </p:spPr>
      </p:pic>
      <p:cxnSp>
        <p:nvCxnSpPr>
          <p:cNvPr id="5" name="直接连接符 4"/>
          <p:cNvCxnSpPr/>
          <p:nvPr/>
        </p:nvCxnSpPr>
        <p:spPr>
          <a:xfrm>
            <a:off x="603250" y="1336040"/>
            <a:ext cx="11065510" cy="0"/>
          </a:xfrm>
          <a:prstGeom prst="line">
            <a:avLst/>
          </a:prstGeom>
          <a:ln>
            <a:solidFill>
              <a:srgbClr val="4DD803"/>
            </a:solidFill>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603250" y="1336040"/>
            <a:ext cx="6135370" cy="460375"/>
          </a:xfrm>
          <a:prstGeom prst="rect">
            <a:avLst/>
          </a:prstGeom>
          <a:noFill/>
        </p:spPr>
        <p:txBody>
          <a:bodyPr wrap="square" rtlCol="0">
            <a:spAutoFit/>
          </a:bodyPr>
          <a:p>
            <a:pPr indent="0" fontAlgn="auto">
              <a:spcBef>
                <a:spcPts val="0"/>
              </a:spcBef>
            </a:pPr>
            <a:r>
              <a:rPr lang="zh-CN" altLang="en-US" sz="2400" b="1" kern="0">
                <a:solidFill>
                  <a:srgbClr val="FF0000"/>
                </a:solidFill>
                <a:latin typeface="微软雅黑" panose="020B0503020204020204" charset="-122"/>
                <a:ea typeface="微软雅黑" panose="020B0503020204020204" charset="-122"/>
              </a:rPr>
              <a:t>苗药组方防治病毒效力强，极大提升疗效</a:t>
            </a:r>
            <a:endParaRPr lang="zh-CN" altLang="en-US" sz="2400" b="1" kern="0">
              <a:solidFill>
                <a:srgbClr val="FF0000"/>
              </a:solidFill>
              <a:latin typeface="微软雅黑" panose="020B0503020204020204" charset="-122"/>
              <a:ea typeface="微软雅黑" panose="020B0503020204020204" charset="-122"/>
            </a:endParaRPr>
          </a:p>
        </p:txBody>
      </p:sp>
      <p:sp>
        <p:nvSpPr>
          <p:cNvPr id="4" name="文本框 3"/>
          <p:cNvSpPr txBox="1"/>
          <p:nvPr/>
        </p:nvSpPr>
        <p:spPr>
          <a:xfrm>
            <a:off x="396875" y="1905635"/>
            <a:ext cx="5650230" cy="4812665"/>
          </a:xfrm>
          <a:prstGeom prst="rect">
            <a:avLst/>
          </a:prstGeom>
          <a:noFill/>
        </p:spPr>
        <p:txBody>
          <a:bodyPr wrap="square" rtlCol="0">
            <a:noAutofit/>
          </a:bodyPr>
          <a:p>
            <a:pPr indent="0" algn="l" rtl="0" eaLnBrk="0" fontAlgn="auto">
              <a:lnSpc>
                <a:spcPct val="150000"/>
              </a:lnSpc>
              <a:spcBef>
                <a:spcPts val="0"/>
              </a:spcBef>
            </a:pPr>
            <a:r>
              <a:rPr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通用名： </a:t>
            </a:r>
            <a:r>
              <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复方一枝黄花喷雾剂</a:t>
            </a:r>
            <a:endPar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indent="0" algn="l" rtl="0" eaLnBrk="0" fontAlgn="auto">
              <a:lnSpc>
                <a:spcPct val="150000"/>
              </a:lnSpc>
              <a:spcBef>
                <a:spcPts val="0"/>
              </a:spcBef>
            </a:pPr>
            <a:r>
              <a:rPr lang="zh-CN" sz="1400" b="1" kern="0" dirty="0">
                <a:latin typeface="微软雅黑" panose="020B0503020204020204" charset="-122"/>
                <a:ea typeface="微软雅黑" panose="020B0503020204020204" charset="-122"/>
                <a:cs typeface="微软雅黑" panose="020B0503020204020204" charset="-122"/>
              </a:rPr>
              <a:t>申报目录类别：</a:t>
            </a:r>
            <a:r>
              <a:rPr lang="zh-CN" altLang="en-US" sz="1400" kern="0" dirty="0">
                <a:latin typeface="微软雅黑" panose="020B0503020204020204" charset="-122"/>
                <a:ea typeface="微软雅黑" panose="020B0503020204020204" charset="-122"/>
                <a:cs typeface="微软雅黑" panose="020B0503020204020204" charset="-122"/>
                <a:sym typeface="+mn-ea"/>
              </a:rPr>
              <a:t>国家基本医保目录</a:t>
            </a:r>
            <a:endParaRPr lang="zh-CN" altLang="en-US" sz="1400" kern="0" dirty="0">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pPr>
            <a:r>
              <a:rPr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注册规格： </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每瓶装15</a:t>
            </a:r>
            <a:r>
              <a:rPr lang="en-US" alt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ml</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25ml</a:t>
            </a:r>
            <a:r>
              <a:rPr lang="zh-CN" altLang="en-US" sz="1400" kern="0" dirty="0">
                <a:latin typeface="微软雅黑" panose="020B0503020204020204" charset="-122"/>
                <a:ea typeface="微软雅黑" panose="020B0503020204020204" charset="-122"/>
                <a:cs typeface="微软雅黑" panose="020B0503020204020204" charset="-122"/>
                <a:sym typeface="+mn-ea"/>
              </a:rPr>
              <a:t>（每 1 毫升相当于饮片 1.112 克）</a:t>
            </a:r>
            <a:endParaRPr lang="zh-CN" altLang="en-US" sz="1400" kern="0" dirty="0">
              <a:latin typeface="微软雅黑" panose="020B0503020204020204" charset="-122"/>
              <a:ea typeface="微软雅黑" panose="020B0503020204020204" charset="-122"/>
              <a:cs typeface="微软雅黑" panose="020B0503020204020204" charset="-122"/>
            </a:endParaRPr>
          </a:p>
          <a:p>
            <a:pPr indent="0" algn="just" rtl="0" eaLnBrk="0" fontAlgn="auto">
              <a:lnSpc>
                <a:spcPct val="150000"/>
              </a:lnSpc>
              <a:spcBef>
                <a:spcPts val="0"/>
              </a:spcBef>
            </a:pPr>
            <a:r>
              <a:rPr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功能主治： </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苗医：旭嗄凯沓痂，卸漳劫凯，旭嗄注嗄宏。陡：蒙亏稿纳蒙宁亏，米罗拉米，木嗄果语，罗项。陡：6-13久代纳蒙宁宫。中医：清热解毒，宣散风热，清利咽喉。用于成人上呼吸道感染，急、慢性咽炎、口舌生疮、牙龈肿痛、口臭；用于 6-13 岁儿童急性咽炎。</a:t>
            </a:r>
            <a:endParaRPr sz="1400" kern="0" dirty="0">
              <a:latin typeface="微软雅黑" panose="020B0503020204020204" charset="-122"/>
              <a:ea typeface="微软雅黑" panose="020B0503020204020204" charset="-122"/>
              <a:cs typeface="微软雅黑" panose="020B0503020204020204" charset="-122"/>
            </a:endParaRPr>
          </a:p>
          <a:p>
            <a:pPr indent="0" algn="just" rtl="0" eaLnBrk="0" fontAlgn="auto">
              <a:lnSpc>
                <a:spcPct val="150000"/>
              </a:lnSpc>
              <a:spcBef>
                <a:spcPts val="0"/>
              </a:spcBef>
            </a:pPr>
            <a:r>
              <a:rPr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用法用量： </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成人喷于口腔、鼻腔，每次喷5下，每天3~4次，三天为一疗程;儿童(6~13岁)：喷口腔咽部，每次喷3下，每天4次，疗程3天</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sz="1400" kern="0" dirty="0">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pPr>
            <a:r>
              <a:rPr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中国大陆首次上市时间：</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2002</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年</a:t>
            </a:r>
            <a:endParaRPr sz="1400" kern="0" dirty="0">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pPr>
            <a:r>
              <a:rPr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大陆地区同通用名药品的上市情况： </a:t>
            </a:r>
            <a:r>
              <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无</a:t>
            </a:r>
            <a:endParaRPr sz="1400" kern="0" dirty="0">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pPr>
            <a:r>
              <a:rPr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全球首个上市国家/地区及上市时间： </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中国， </a:t>
            </a:r>
            <a:r>
              <a:rPr 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2002</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年     </a:t>
            </a:r>
            <a:endPar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ClrTx/>
              <a:buSzTx/>
              <a:buFontTx/>
              <a:tabLst>
                <a:tab pos="335915" algn="l"/>
              </a:tabLst>
            </a:pPr>
            <a:r>
              <a:rPr lang="zh-CN"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是否为中药保护品种</a:t>
            </a:r>
            <a:r>
              <a:rPr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 是（保护品种编号ZYB2072026015）</a:t>
            </a:r>
            <a:endParaRPr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p>
            <a:pPr indent="0" algn="l" rtl="0" eaLnBrk="0" fontAlgn="auto">
              <a:lnSpc>
                <a:spcPct val="150000"/>
              </a:lnSpc>
              <a:spcBef>
                <a:spcPts val="0"/>
              </a:spcBef>
            </a:pPr>
            <a:r>
              <a:rPr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是否为OTC药品： </a:t>
            </a:r>
            <a:r>
              <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是</a:t>
            </a:r>
            <a:endParaRPr sz="1400" kern="0" dirty="0">
              <a:latin typeface="微软雅黑" panose="020B0503020204020204" charset="-122"/>
              <a:ea typeface="微软雅黑" panose="020B0503020204020204" charset="-122"/>
              <a:cs typeface="微软雅黑" panose="020B0503020204020204" charset="-122"/>
            </a:endParaRPr>
          </a:p>
          <a:p>
            <a:endParaRPr lang="zh-CN" altLang="en-US" sz="1400"/>
          </a:p>
        </p:txBody>
      </p:sp>
      <p:sp>
        <p:nvSpPr>
          <p:cNvPr id="6" name="文本框 5"/>
          <p:cNvSpPr txBox="1"/>
          <p:nvPr/>
        </p:nvSpPr>
        <p:spPr>
          <a:xfrm>
            <a:off x="6096000" y="1781175"/>
            <a:ext cx="5518150" cy="4939030"/>
          </a:xfrm>
          <a:prstGeom prst="rect">
            <a:avLst/>
          </a:prstGeom>
          <a:noFill/>
        </p:spPr>
        <p:txBody>
          <a:bodyPr wrap="square" rtlCol="0">
            <a:spAutoFit/>
          </a:bodyPr>
          <a:p>
            <a:pPr indent="0" algn="l" rtl="0" eaLnBrk="0" fontAlgn="auto">
              <a:lnSpc>
                <a:spcPct val="150000"/>
              </a:lnSpc>
              <a:spcBef>
                <a:spcPts val="0"/>
              </a:spcBef>
              <a:buNone/>
            </a:pPr>
            <a:r>
              <a:rPr sz="1400" b="1"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参照药品</a:t>
            </a:r>
            <a:r>
              <a:rPr lang="zh-CN" sz="1400" b="1"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建议</a:t>
            </a:r>
            <a:r>
              <a:rPr sz="1400" b="1"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a:t>
            </a:r>
            <a:r>
              <a:rPr 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开喉剑</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喷雾剂、开喉剑喷雾剂（儿童型）</a:t>
            </a:r>
            <a:endParaRPr lang="zh-CN" sz="1400" b="1" kern="0" dirty="0">
              <a:solidFill>
                <a:srgbClr val="36389E">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None/>
            </a:pPr>
            <a:r>
              <a:rPr lang="zh-CN" sz="14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与参照药品的优势：</a:t>
            </a:r>
            <a:endParaRPr sz="1400" kern="0" dirty="0">
              <a:solidFill>
                <a:schemeClr val="tx1"/>
              </a:solidFill>
              <a:latin typeface="Arial" panose="020B0604020202020204"/>
              <a:ea typeface="Arial" panose="020B0604020202020204"/>
              <a:cs typeface="Arial" panose="020B0604020202020204"/>
            </a:endParaRPr>
          </a:p>
          <a:p>
            <a:pPr indent="0" algn="l" rtl="0" eaLnBrk="0" fontAlgn="auto">
              <a:lnSpc>
                <a:spcPct val="150000"/>
              </a:lnSpc>
              <a:spcBef>
                <a:spcPts val="0"/>
              </a:spcBef>
              <a:buNone/>
              <a:tabLst>
                <a:tab pos="335915" algn="l"/>
              </a:tabLst>
            </a:pP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1</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）组方特色：</a:t>
            </a:r>
            <a:r>
              <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复方一枝黄花喷雾剂</a:t>
            </a:r>
            <a:r>
              <a:rPr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由</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多味特色苗药</a:t>
            </a:r>
            <a:r>
              <a:rPr lang="zh-CN"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组方</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制备而成。</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组方</a:t>
            </a:r>
            <a:r>
              <a:rPr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含有纯天然药用植物艾纳香（即天然冰片） </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具有</a:t>
            </a:r>
            <a:r>
              <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超强促渗</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刺激性小的特点，</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有助于药物快速起效</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None/>
              <a:tabLst>
                <a:tab pos="335915" algn="l"/>
              </a:tabLst>
            </a:pP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）临床应用广泛： 除了咽喉炎症，本品明确可用于上呼吸道感染、口舌生疮、口臭等多种呼吸道问题，适应症范围更广。</a:t>
            </a:r>
            <a:endPar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tabLst>
                <a:tab pos="335915" algn="l"/>
              </a:tabLst>
            </a:pPr>
            <a:r>
              <a:rPr lang="zh-CN" altLang="en-US"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复方一枝黄花喷雾剂适应症</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：用于</a:t>
            </a:r>
            <a:r>
              <a:rPr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上呼吸道感染</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，急、慢性咽喉炎、</a:t>
            </a:r>
            <a:r>
              <a:rPr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口舌生疮</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、牙龈肿痛、</a:t>
            </a:r>
            <a:r>
              <a:rPr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口臭</a:t>
            </a:r>
            <a:r>
              <a:rPr lang="zh-CN"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tabLst>
                <a:tab pos="335915" algn="l"/>
              </a:tabLst>
            </a:pPr>
            <a:r>
              <a:rPr lang="zh-CN" altLang="en-US"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开喉剑喷雾剂适应症</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：用于急、慢性咽喉炎，扁桃体炎，咽喉肿痛，</a:t>
            </a:r>
            <a:r>
              <a:rPr lang="en-US" alt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口腔炎，牙龈肿痛。</a:t>
            </a:r>
            <a:endPar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None/>
              <a:tabLst>
                <a:tab pos="335915" algn="l"/>
              </a:tabLst>
            </a:pP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3</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）精准给药，安全可控：明确儿童用药年龄段及用法用量。</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p>
            <a:pPr indent="0" algn="l" rtl="0" eaLnBrk="0" fontAlgn="auto">
              <a:lnSpc>
                <a:spcPct val="150000"/>
              </a:lnSpc>
              <a:spcBef>
                <a:spcPts val="0"/>
              </a:spcBef>
              <a:buFont typeface="Wingdings" panose="05000000000000000000" charset="0"/>
              <a:buChar char="Ø"/>
              <a:tabLst>
                <a:tab pos="335915" algn="l"/>
              </a:tabLst>
            </a:pPr>
            <a:r>
              <a:rPr lang="zh-CN" altLang="en-US"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复方一枝黄花喷雾剂</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：成人</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每次喷5下，每天3~4次</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;儿童(</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6~13岁</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每次喷3下，每天4次，疗程3天</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indent="0" algn="l" rtl="0" eaLnBrk="0" fontAlgn="auto">
              <a:lnSpc>
                <a:spcPct val="150000"/>
              </a:lnSpc>
              <a:spcBef>
                <a:spcPts val="0"/>
              </a:spcBef>
              <a:buFont typeface="Wingdings" panose="05000000000000000000" charset="0"/>
              <a:buChar char="Ø"/>
              <a:tabLst>
                <a:tab pos="335915" algn="l"/>
              </a:tabLst>
            </a:pPr>
            <a:r>
              <a:rPr lang="zh-CN" altLang="en-US" sz="14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开喉剑喷雾剂</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：每次适量，一日数次。</a:t>
            </a:r>
            <a:endParaRPr lang="zh-CN" altLang="en-US"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4"/>
          <p:cNvSpPr/>
          <p:nvPr/>
        </p:nvSpPr>
        <p:spPr>
          <a:xfrm>
            <a:off x="5986780" y="1541145"/>
            <a:ext cx="5718175" cy="4976495"/>
          </a:xfrm>
          <a:prstGeom prst="rect">
            <a:avLst/>
          </a:prstGeom>
          <a:solidFill>
            <a:schemeClr val="accent6">
              <a:lumMod val="20000"/>
              <a:lumOff val="80000"/>
              <a:alpha val="63000"/>
            </a:schemeClr>
          </a:solidFill>
          <a:ln w="0" cap="flat">
            <a:noFill/>
            <a:prstDash val="solid"/>
            <a:miter lim="0"/>
          </a:ln>
        </p:spPr>
        <p:txBody>
          <a:bodyPr vert="horz" wrap="square" lIns="0" tIns="0" rIns="0" bIns="0"/>
          <a:lstStyle/>
          <a:p>
            <a:pPr indent="0" algn="l" rtl="0" eaLnBrk="0" fontAlgn="auto">
              <a:lnSpc>
                <a:spcPct val="150000"/>
              </a:lnSpc>
              <a:spcBef>
                <a:spcPts val="0"/>
              </a:spcBef>
              <a:buFont typeface="Wingdings" panose="05000000000000000000" charset="0"/>
              <a:buNone/>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pPr>
            <a:endParaRPr sz="1000" kern="0" dirty="0">
              <a:latin typeface="Arial" panose="020B0604020202020204"/>
              <a:ea typeface="Arial" panose="020B0604020202020204"/>
              <a:cs typeface="Arial" panose="020B0604020202020204"/>
            </a:endParaRPr>
          </a:p>
          <a:p>
            <a:pPr indent="0" algn="l" rtl="0" eaLnBrk="0" fontAlgn="auto">
              <a:lnSpc>
                <a:spcPct val="150000"/>
              </a:lnSpc>
              <a:spcBef>
                <a:spcPts val="0"/>
              </a:spcBef>
              <a:buFont typeface="Wingdings" panose="05000000000000000000" charset="0"/>
              <a:buChar char="Ø"/>
            </a:pPr>
            <a:endParaRPr lang="zh-CN" altLang="en-US"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None/>
            </a:pPr>
            <a:endParaRPr sz="1300" kern="0" dirty="0">
              <a:latin typeface="微软雅黑" panose="020B0503020204020204" charset="-122"/>
              <a:ea typeface="微软雅黑" panose="020B0503020204020204" charset="-122"/>
              <a:cs typeface="微软雅黑" panose="020B0503020204020204" charset="-122"/>
            </a:endParaRPr>
          </a:p>
          <a:p>
            <a:pPr marL="526415" indent="0" algn="l" rtl="0" eaLnBrk="0" fontAlgn="auto">
              <a:lnSpc>
                <a:spcPct val="150000"/>
              </a:lnSpc>
              <a:spcBef>
                <a:spcPts val="0"/>
              </a:spcBef>
              <a:buFont typeface="Wingdings" panose="05000000000000000000" charset="0"/>
              <a:buChar char="Ø"/>
            </a:pPr>
            <a:endParaRPr sz="1300" kern="0" dirty="0">
              <a:latin typeface="微软雅黑" panose="020B0503020204020204" charset="-122"/>
              <a:ea typeface="微软雅黑" panose="020B0503020204020204" charset="-122"/>
              <a:cs typeface="微软雅黑" panose="020B0503020204020204" charset="-122"/>
            </a:endParaRPr>
          </a:p>
        </p:txBody>
      </p:sp>
      <p:sp>
        <p:nvSpPr>
          <p:cNvPr id="56" name="textbox 56"/>
          <p:cNvSpPr/>
          <p:nvPr/>
        </p:nvSpPr>
        <p:spPr>
          <a:xfrm>
            <a:off x="567690" y="1541145"/>
            <a:ext cx="5347335" cy="4976495"/>
          </a:xfrm>
          <a:prstGeom prst="rect">
            <a:avLst/>
          </a:prstGeom>
          <a:solidFill>
            <a:srgbClr val="D9FFD6"/>
          </a:solidFill>
          <a:ln w="0" cap="flat">
            <a:noFill/>
            <a:prstDash val="solid"/>
            <a:miter lim="0"/>
          </a:ln>
        </p:spPr>
        <p:txBody>
          <a:bodyPr vert="horz" wrap="square" lIns="0" tIns="0" rIns="144145" bIns="0"/>
          <a:lstStyle/>
          <a:p>
            <a:pPr indent="0" algn="l" rtl="0" eaLnBrk="0" fontAlgn="auto">
              <a:lnSpc>
                <a:spcPct val="150000"/>
              </a:lnSpc>
              <a:spcBef>
                <a:spcPts val="0"/>
              </a:spcBef>
            </a:pPr>
            <a:endParaRPr sz="1000" kern="0" dirty="0">
              <a:latin typeface="Arial" panose="020B0604020202020204"/>
              <a:ea typeface="Arial" panose="020B0604020202020204"/>
              <a:cs typeface="Arial" panose="020B0604020202020204"/>
            </a:endParaRPr>
          </a:p>
          <a:p>
            <a:pPr marL="224790" indent="0" algn="l" rtl="0" eaLnBrk="0" fontAlgn="auto">
              <a:lnSpc>
                <a:spcPct val="145000"/>
              </a:lnSpc>
              <a:spcBef>
                <a:spcPts val="800"/>
              </a:spcBef>
              <a:buFont typeface="Wingdings" panose="05000000000000000000" charset="0"/>
              <a:buNone/>
              <a:tabLst>
                <a:tab pos="350520" algn="l"/>
              </a:tabLst>
            </a:pPr>
            <a:endParaRPr sz="1000" kern="0" dirty="0">
              <a:latin typeface="Arial" panose="020B0604020202020204"/>
              <a:ea typeface="Arial" panose="020B0604020202020204"/>
              <a:cs typeface="Arial" panose="020B0604020202020204"/>
            </a:endParaRPr>
          </a:p>
        </p:txBody>
      </p:sp>
      <p:sp>
        <p:nvSpPr>
          <p:cNvPr id="64" name="textbox 64"/>
          <p:cNvSpPr/>
          <p:nvPr/>
        </p:nvSpPr>
        <p:spPr>
          <a:xfrm>
            <a:off x="730250" y="837184"/>
            <a:ext cx="10871200" cy="547369"/>
          </a:xfrm>
          <a:prstGeom prst="rect">
            <a:avLst/>
          </a:prstGeom>
          <a:noFill/>
          <a:ln w="0" cap="flat">
            <a:noFill/>
            <a:prstDash val="solid"/>
            <a:miter lim="0"/>
          </a:ln>
        </p:spPr>
        <p:txBody>
          <a:bodyPr vert="horz" wrap="square" lIns="0" tIns="0" rIns="0" bIns="0"/>
          <a:lstStyle/>
          <a:p>
            <a:pPr algn="l" rtl="0" eaLnBrk="0">
              <a:lnSpc>
                <a:spcPct val="64000"/>
              </a:lnSpc>
            </a:pPr>
            <a:endParaRPr sz="100" dirty="0">
              <a:latin typeface="Arial" panose="020B0604020202020204"/>
              <a:ea typeface="Arial" panose="020B0604020202020204"/>
              <a:cs typeface="Arial" panose="020B0604020202020204"/>
            </a:endParaRPr>
          </a:p>
          <a:p>
            <a:pPr marL="12700" algn="l" rtl="0" eaLnBrk="0">
              <a:lnSpc>
                <a:spcPct val="84000"/>
              </a:lnSpc>
              <a:tabLst>
                <a:tab pos="10871200" algn="l"/>
              </a:tabLst>
            </a:pPr>
            <a:r>
              <a:rPr sz="3100" kern="0" spc="20" dirty="0">
                <a:solidFill>
                  <a:srgbClr val="4DD803">
                    <a:alpha val="100000"/>
                  </a:srgbClr>
                </a:solidFill>
                <a:latin typeface="微软雅黑" panose="020B0503020204020204" charset="-122"/>
                <a:ea typeface="微软雅黑" panose="020B0503020204020204" charset="-122"/>
                <a:cs typeface="微软雅黑" panose="020B0503020204020204" charset="-122"/>
                <a:sym typeface="+mn-ea"/>
              </a:rPr>
              <a:t>》</a:t>
            </a:r>
            <a:r>
              <a:rPr sz="3100" b="1" kern="0" spc="2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sym typeface="+mn-ea"/>
              </a:rPr>
              <a:t>01 药品基本信</a:t>
            </a:r>
            <a:r>
              <a:rPr sz="3100" b="1" kern="0" spc="1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sym typeface="+mn-ea"/>
              </a:rPr>
              <a:t>息</a:t>
            </a:r>
            <a:r>
              <a:rPr sz="3100" b="1" kern="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sym typeface="+mn-ea"/>
              </a:rPr>
              <a:t>	</a:t>
            </a:r>
            <a:endParaRPr sz="3100" dirty="0">
              <a:latin typeface="微软雅黑" panose="020B0503020204020204" charset="-122"/>
              <a:ea typeface="微软雅黑" panose="020B0503020204020204" charset="-122"/>
              <a:cs typeface="微软雅黑" panose="020B0503020204020204" charset="-122"/>
            </a:endParaRPr>
          </a:p>
        </p:txBody>
      </p:sp>
      <p:pic>
        <p:nvPicPr>
          <p:cNvPr id="2" name="图片 1" descr="4afd1cf8d23cc1050dad2e084113cc78"/>
          <p:cNvPicPr>
            <a:picLocks noChangeAspect="1"/>
          </p:cNvPicPr>
          <p:nvPr/>
        </p:nvPicPr>
        <p:blipFill>
          <a:blip r:embed="rId1"/>
          <a:stretch>
            <a:fillRect/>
          </a:stretch>
        </p:blipFill>
        <p:spPr>
          <a:xfrm>
            <a:off x="6971665" y="205105"/>
            <a:ext cx="5113655" cy="589280"/>
          </a:xfrm>
          <a:prstGeom prst="rect">
            <a:avLst/>
          </a:prstGeom>
        </p:spPr>
      </p:pic>
      <p:cxnSp>
        <p:nvCxnSpPr>
          <p:cNvPr id="5" name="直接连接符 4"/>
          <p:cNvCxnSpPr/>
          <p:nvPr/>
        </p:nvCxnSpPr>
        <p:spPr>
          <a:xfrm>
            <a:off x="639445" y="1336040"/>
            <a:ext cx="11065510" cy="0"/>
          </a:xfrm>
          <a:prstGeom prst="line">
            <a:avLst/>
          </a:prstGeom>
          <a:ln>
            <a:solidFill>
              <a:srgbClr val="4DD803"/>
            </a:solidFill>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5986780" y="1805305"/>
            <a:ext cx="5614670" cy="1911985"/>
          </a:xfrm>
          <a:prstGeom prst="rect">
            <a:avLst/>
          </a:prstGeom>
          <a:noFill/>
        </p:spPr>
        <p:txBody>
          <a:bodyPr wrap="square" rtlCol="0">
            <a:noAutofit/>
          </a:bodyPr>
          <a:p>
            <a:pPr indent="0" algn="just" fontAlgn="auto">
              <a:lnSpc>
                <a:spcPct val="150000"/>
              </a:lnSpc>
              <a:spcBef>
                <a:spcPts val="0"/>
              </a:spcBef>
              <a:spcAft>
                <a:spcPts val="0"/>
              </a:spcAft>
              <a:buFont typeface="Wingdings" panose="05000000000000000000" charset="0"/>
              <a:buChar char="Ø"/>
            </a:pPr>
            <a:r>
              <a:rPr sz="14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rPr>
              <a:t>喷雾剂型核心优势</a:t>
            </a:r>
            <a:r>
              <a:rPr lang="zh-CN" sz="14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r>
              <a:rPr lang="zh-CN" altLang="en-US" sz="1400" kern="0">
                <a:solidFill>
                  <a:schemeClr val="tx1"/>
                </a:solidFill>
                <a:latin typeface="微软雅黑" panose="020B0503020204020204" charset="-122"/>
                <a:ea typeface="微软雅黑" panose="020B0503020204020204" charset="-122"/>
                <a:cs typeface="微软雅黑" panose="020B0503020204020204" charset="-122"/>
              </a:rPr>
              <a:t>具有其它口服制剂不能替代的优势，尤其</a:t>
            </a:r>
            <a:r>
              <a:rPr lang="zh-CN" altLang="en-US" sz="1400" b="1" kern="0">
                <a:solidFill>
                  <a:srgbClr val="FF0000"/>
                </a:solidFill>
                <a:latin typeface="微软雅黑" panose="020B0503020204020204" charset="-122"/>
                <a:ea typeface="微软雅黑" panose="020B0503020204020204" charset="-122"/>
                <a:cs typeface="微软雅黑" panose="020B0503020204020204" charset="-122"/>
              </a:rPr>
              <a:t>适用于依从性较差</a:t>
            </a:r>
            <a:r>
              <a:rPr lang="zh-CN" altLang="en-US" sz="1400" kern="0">
                <a:solidFill>
                  <a:schemeClr val="tx1"/>
                </a:solidFill>
                <a:latin typeface="微软雅黑" panose="020B0503020204020204" charset="-122"/>
                <a:ea typeface="微软雅黑" panose="020B0503020204020204" charset="-122"/>
                <a:cs typeface="微软雅黑" panose="020B0503020204020204" charset="-122"/>
              </a:rPr>
              <a:t>的儿童，药物可</a:t>
            </a:r>
            <a:r>
              <a:rPr lang="zh-CN" altLang="en-US" sz="1400" b="1" kern="0">
                <a:solidFill>
                  <a:srgbClr val="FF0000"/>
                </a:solidFill>
                <a:latin typeface="微软雅黑" panose="020B0503020204020204" charset="-122"/>
                <a:ea typeface="微软雅黑" panose="020B0503020204020204" charset="-122"/>
                <a:cs typeface="微软雅黑" panose="020B0503020204020204" charset="-122"/>
              </a:rPr>
              <a:t>直达作用部位</a:t>
            </a:r>
            <a:r>
              <a:rPr lang="zh-CN" altLang="en-US" sz="1400" kern="0">
                <a:solidFill>
                  <a:schemeClr val="tx1"/>
                </a:solidFill>
                <a:latin typeface="微软雅黑" panose="020B0503020204020204" charset="-122"/>
                <a:ea typeface="微软雅黑" panose="020B0503020204020204" charset="-122"/>
                <a:cs typeface="微软雅黑" panose="020B0503020204020204" charset="-122"/>
              </a:rPr>
              <a:t>，定位明确，</a:t>
            </a:r>
            <a:r>
              <a:rPr lang="zh-CN" altLang="en-US" sz="1400" b="1" kern="0">
                <a:solidFill>
                  <a:srgbClr val="FF0000"/>
                </a:solidFill>
                <a:latin typeface="微软雅黑" panose="020B0503020204020204" charset="-122"/>
                <a:ea typeface="微软雅黑" panose="020B0503020204020204" charset="-122"/>
                <a:cs typeface="微软雅黑" panose="020B0503020204020204" charset="-122"/>
              </a:rPr>
              <a:t>起效快。</a:t>
            </a:r>
            <a:endParaRPr lang="zh-CN" altLang="en-US" sz="1400" kern="0">
              <a:solidFill>
                <a:schemeClr val="tx1"/>
              </a:solidFill>
              <a:latin typeface="微软雅黑" panose="020B0503020204020204" charset="-122"/>
              <a:ea typeface="微软雅黑" panose="020B0503020204020204" charset="-122"/>
              <a:cs typeface="微软雅黑" panose="020B0503020204020204" charset="-122"/>
            </a:endParaRPr>
          </a:p>
          <a:p>
            <a:pPr indent="0" algn="just" fontAlgn="auto">
              <a:lnSpc>
                <a:spcPct val="150000"/>
              </a:lnSpc>
              <a:spcBef>
                <a:spcPts val="0"/>
              </a:spcBef>
              <a:spcAft>
                <a:spcPts val="0"/>
              </a:spcAft>
              <a:buFont typeface="Wingdings" panose="05000000000000000000" charset="0"/>
              <a:buChar char="Ø"/>
            </a:pPr>
            <a:r>
              <a:rPr lang="zh-CN" altLang="en-US" sz="1400" b="1" kern="0">
                <a:solidFill>
                  <a:schemeClr val="tx1"/>
                </a:solidFill>
                <a:latin typeface="微软雅黑" panose="020B0503020204020204" charset="-122"/>
                <a:ea typeface="微软雅黑" panose="020B0503020204020204" charset="-122"/>
                <a:cs typeface="微软雅黑" panose="020B0503020204020204" charset="-122"/>
              </a:rPr>
              <a:t>即时有效</a:t>
            </a:r>
            <a:r>
              <a:rPr lang="zh-CN" altLang="en-US" sz="1400" kern="0">
                <a:solidFill>
                  <a:schemeClr val="tx1"/>
                </a:solidFill>
                <a:latin typeface="微软雅黑" panose="020B0503020204020204" charset="-122"/>
                <a:ea typeface="微软雅黑" panose="020B0503020204020204" charset="-122"/>
                <a:cs typeface="微软雅黑" panose="020B0503020204020204" charset="-122"/>
              </a:rPr>
              <a:t>：</a:t>
            </a:r>
            <a:r>
              <a:rPr lang="zh-CN" altLang="en-US" sz="1400" kern="0" dirty="0">
                <a:solidFill>
                  <a:schemeClr val="tx1"/>
                </a:solidFill>
                <a:latin typeface="微软雅黑" panose="020B0503020204020204" charset="-122"/>
                <a:ea typeface="微软雅黑" panose="020B0503020204020204" charset="-122"/>
                <a:cs typeface="微软雅黑" panose="020B0503020204020204" charset="-122"/>
                <a:sym typeface="+mn-ea"/>
              </a:rPr>
              <a:t>首次</a:t>
            </a:r>
            <a:r>
              <a:rPr lang="zh-CN" altLang="en-US" sz="1400" kern="0" dirty="0">
                <a:latin typeface="微软雅黑" panose="020B0503020204020204" charset="-122"/>
                <a:ea typeface="微软雅黑" panose="020B0503020204020204" charset="-122"/>
                <a:cs typeface="微软雅黑" panose="020B0503020204020204" charset="-122"/>
                <a:sym typeface="+mn-ea"/>
              </a:rPr>
              <a:t>喷雾后</a:t>
            </a:r>
            <a:r>
              <a:rPr lang="zh-CN" altLang="en-US" sz="1400" b="1" kern="0"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1400" b="1" kern="0" dirty="0">
                <a:solidFill>
                  <a:srgbClr val="FF0000"/>
                </a:solidFill>
                <a:latin typeface="微软雅黑" panose="020B0503020204020204" charset="-122"/>
                <a:ea typeface="微软雅黑" panose="020B0503020204020204" charset="-122"/>
                <a:cs typeface="微软雅黑" panose="020B0503020204020204" charset="-122"/>
                <a:sym typeface="+mn-ea"/>
              </a:rPr>
              <a:t>30 分钟</a:t>
            </a:r>
            <a:r>
              <a:rPr lang="zh-CN" altLang="en-US" sz="1400" kern="0" dirty="0">
                <a:solidFill>
                  <a:schemeClr val="tx1"/>
                </a:solidFill>
                <a:latin typeface="微软雅黑" panose="020B0503020204020204" charset="-122"/>
                <a:ea typeface="微软雅黑" panose="020B0503020204020204" charset="-122"/>
                <a:cs typeface="微软雅黑" panose="020B0503020204020204" charset="-122"/>
                <a:sym typeface="+mn-ea"/>
              </a:rPr>
              <a:t>咽痛（吞咽痛）</a:t>
            </a:r>
            <a:r>
              <a:rPr lang="zh-CN" altLang="en-US" sz="1400" b="1" kern="0" dirty="0">
                <a:solidFill>
                  <a:srgbClr val="FF0000"/>
                </a:solidFill>
                <a:latin typeface="微软雅黑" panose="020B0503020204020204" charset="-122"/>
                <a:ea typeface="微软雅黑" panose="020B0503020204020204" charset="-122"/>
                <a:cs typeface="微软雅黑" panose="020B0503020204020204" charset="-122"/>
                <a:sym typeface="+mn-ea"/>
              </a:rPr>
              <a:t>即时止痛</a:t>
            </a:r>
            <a:r>
              <a:rPr lang="zh-CN" altLang="en-US" sz="1400" kern="0" dirty="0">
                <a:latin typeface="微软雅黑" panose="020B0503020204020204" charset="-122"/>
                <a:ea typeface="微软雅黑" panose="020B0503020204020204" charset="-122"/>
                <a:cs typeface="微软雅黑" panose="020B0503020204020204" charset="-122"/>
                <a:sym typeface="+mn-ea"/>
              </a:rPr>
              <a:t>。</a:t>
            </a:r>
            <a:endParaRPr lang="zh-CN" altLang="en-US" sz="1400" kern="0">
              <a:latin typeface="微软雅黑" panose="020B0503020204020204" charset="-122"/>
              <a:ea typeface="微软雅黑" panose="020B0503020204020204" charset="-122"/>
              <a:cs typeface="微软雅黑" panose="020B0503020204020204" charset="-122"/>
            </a:endParaRPr>
          </a:p>
          <a:p>
            <a:pPr indent="0" algn="just" fontAlgn="auto">
              <a:lnSpc>
                <a:spcPct val="150000"/>
              </a:lnSpc>
              <a:spcBef>
                <a:spcPts val="0"/>
              </a:spcBef>
              <a:spcAft>
                <a:spcPts val="0"/>
              </a:spcAft>
              <a:buFont typeface="Wingdings" panose="05000000000000000000" charset="0"/>
              <a:buChar char="Ø"/>
            </a:pPr>
            <a:r>
              <a:rPr lang="zh-CN" altLang="en-US" sz="1400" b="1" kern="0">
                <a:solidFill>
                  <a:schemeClr val="tx1"/>
                </a:solidFill>
                <a:latin typeface="微软雅黑" panose="020B0503020204020204" charset="-122"/>
                <a:ea typeface="微软雅黑" panose="020B0503020204020204" charset="-122"/>
                <a:cs typeface="微软雅黑" panose="020B0503020204020204" charset="-122"/>
              </a:rPr>
              <a:t>精准</a:t>
            </a:r>
            <a:r>
              <a:rPr lang="zh-CN" altLang="en-US" sz="1400" b="1" kern="0">
                <a:solidFill>
                  <a:schemeClr val="tx1"/>
                </a:solidFill>
                <a:latin typeface="微软雅黑" panose="020B0503020204020204" charset="-122"/>
                <a:ea typeface="微软雅黑" panose="020B0503020204020204" charset="-122"/>
                <a:cs typeface="微软雅黑" panose="020B0503020204020204" charset="-122"/>
              </a:rPr>
              <a:t>用量：</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成人</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每次喷5下，每天3~4次</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;儿童(</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6~13岁</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每次喷3下，每天4次，疗程3天</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1400" b="1" kern="0">
              <a:solidFill>
                <a:schemeClr val="tx1"/>
              </a:solidFill>
              <a:latin typeface="微软雅黑" panose="020B0503020204020204" charset="-122"/>
              <a:ea typeface="微软雅黑" panose="020B0503020204020204" charset="-122"/>
              <a:cs typeface="微软雅黑" panose="020B0503020204020204" charset="-122"/>
            </a:endParaRPr>
          </a:p>
          <a:p>
            <a:pPr indent="0" algn="just" fontAlgn="auto">
              <a:lnSpc>
                <a:spcPct val="150000"/>
              </a:lnSpc>
              <a:spcBef>
                <a:spcPts val="0"/>
              </a:spcBef>
              <a:spcAft>
                <a:spcPts val="0"/>
              </a:spcAft>
              <a:buFont typeface="Wingdings" panose="05000000000000000000" charset="0"/>
              <a:buChar char="Ø"/>
            </a:pPr>
            <a:r>
              <a:rPr lang="zh-CN" sz="14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中药复方制剂：</a:t>
            </a:r>
            <a:r>
              <a:rPr lang="zh-CN" altLang="en-US" sz="1400" b="1" kern="0">
                <a:solidFill>
                  <a:srgbClr val="FF0000"/>
                </a:solidFill>
                <a:latin typeface="微软雅黑" panose="020B0503020204020204" charset="-122"/>
                <a:ea typeface="微软雅黑" panose="020B0503020204020204" charset="-122"/>
                <a:cs typeface="微软雅黑" panose="020B0503020204020204" charset="-122"/>
                <a:sym typeface="+mn-ea"/>
              </a:rPr>
              <a:t>使用道地药材，</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多药配伍，</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一枝黄花有潜在的抗炎、抗菌、</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镇痛和抗肿瘤</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等活性。</a:t>
            </a:r>
            <a:endParaRPr lang="zh-CN" altLang="en-US" sz="1400" kern="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640080" y="1826895"/>
            <a:ext cx="5275580" cy="4258310"/>
          </a:xfrm>
          <a:prstGeom prst="rect">
            <a:avLst/>
          </a:prstGeom>
          <a:noFill/>
        </p:spPr>
        <p:txBody>
          <a:bodyPr wrap="square" lIns="0" rtlCol="0">
            <a:noAutofit/>
          </a:bodyPr>
          <a:p>
            <a:pPr indent="0" algn="just" rtl="0" eaLnBrk="0" fontAlgn="auto">
              <a:lnSpc>
                <a:spcPct val="150000"/>
              </a:lnSpc>
              <a:spcBef>
                <a:spcPts val="0"/>
              </a:spcBef>
              <a:buNone/>
              <a:tabLst>
                <a:tab pos="350520" algn="l"/>
              </a:tabLst>
            </a:pP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1</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）上呼吸道感染（简称上感），是鼻、咽、喉等上呼吸道黏膜受病毒或细菌侵袭引发的炎性病症总称。包括普通感冒、鼻炎、咽炎、喉炎、疱疹性咽峡炎、扁桃体炎等。</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None/>
              <a:tabLst>
                <a:tab pos="350520" algn="l"/>
              </a:tabLst>
            </a:pPr>
            <a:r>
              <a:rPr lang="zh-CN" altLang="en-US" sz="1400" b="1"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a:t>
            </a:r>
            <a:r>
              <a:rPr lang="en-US" altLang="zh-CN" sz="1400" b="1"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2</a:t>
            </a:r>
            <a:r>
              <a:rPr lang="zh-CN" altLang="en-US" sz="1400" b="1"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）相关疾病发病率：</a:t>
            </a:r>
            <a:endParaRPr lang="zh-CN" altLang="en-US" sz="1400" b="1"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ts val="0"/>
              </a:spcBef>
              <a:buFont typeface="Wingdings" panose="05000000000000000000" charset="0"/>
              <a:buChar char="Ø"/>
            </a:pP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上呼吸道感染（普通感冒）：成人：2-4次/年；儿童：5-7次/年。</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ts val="0"/>
              </a:spcBef>
              <a:buFont typeface="Wingdings" panose="05000000000000000000" charset="0"/>
              <a:buChar char="Ø"/>
            </a:pP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急性咽喉炎：约30%-50%的上感患者会伴发明显急性咽喉炎症状。</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ts val="0"/>
              </a:spcBef>
              <a:buFont typeface="Wingdings" panose="05000000000000000000" charset="0"/>
              <a:buChar char="Ø"/>
            </a:pPr>
            <a:r>
              <a:rPr lang="zh-CN" sz="1400" kern="0">
                <a:solidFill>
                  <a:srgbClr val="000000"/>
                </a:solidFill>
                <a:latin typeface="微软雅黑" panose="020B0503020204020204" charset="-122"/>
                <a:ea typeface="微软雅黑" panose="020B0503020204020204" charset="-122"/>
                <a:cs typeface="微软雅黑" panose="020B0503020204020204" charset="-122"/>
                <a:sym typeface="+mn-ea"/>
              </a:rPr>
              <a:t>慢性咽炎：城镇人群约</a:t>
            </a:r>
            <a:r>
              <a:rPr lang="en-US" sz="1400" kern="0">
                <a:solidFill>
                  <a:srgbClr val="000000"/>
                </a:solidFill>
                <a:latin typeface="微软雅黑" panose="020B0503020204020204" charset="-122"/>
                <a:ea typeface="微软雅黑" panose="020B0503020204020204" charset="-122"/>
                <a:cs typeface="微软雅黑" panose="020B0503020204020204" charset="-122"/>
                <a:sym typeface="+mn-ea"/>
              </a:rPr>
              <a:t>10%-20%</a:t>
            </a:r>
            <a:r>
              <a:rPr lang="zh-CN" sz="1400" kern="0">
                <a:solidFill>
                  <a:srgbClr val="000000"/>
                </a:solidFill>
                <a:latin typeface="微软雅黑" panose="020B0503020204020204" charset="-122"/>
                <a:ea typeface="微软雅黑" panose="020B0503020204020204" charset="-122"/>
                <a:cs typeface="微软雅黑" panose="020B0503020204020204" charset="-122"/>
                <a:sym typeface="+mn-ea"/>
              </a:rPr>
              <a:t>，特殊职业可达</a:t>
            </a:r>
            <a:r>
              <a:rPr lang="en-US" sz="1400" kern="0">
                <a:solidFill>
                  <a:srgbClr val="000000"/>
                </a:solidFill>
                <a:latin typeface="微软雅黑" panose="020B0503020204020204" charset="-122"/>
                <a:ea typeface="微软雅黑" panose="020B0503020204020204" charset="-122"/>
                <a:cs typeface="微软雅黑" panose="020B0503020204020204" charset="-122"/>
                <a:sym typeface="+mn-ea"/>
              </a:rPr>
              <a:t>50%-80%</a:t>
            </a:r>
            <a:r>
              <a:rPr lang="zh-CN" sz="1400" ker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sz="1400" kern="0">
              <a:solidFill>
                <a:srgbClr val="00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ts val="0"/>
              </a:spcBef>
              <a:buFont typeface="Wingdings" panose="05000000000000000000" charset="0"/>
              <a:buChar char="Ø"/>
            </a:pPr>
            <a:r>
              <a:rPr lang="zh-CN" sz="1400" kern="0">
                <a:solidFill>
                  <a:srgbClr val="000000"/>
                </a:solidFill>
                <a:latin typeface="微软雅黑" panose="020B0503020204020204" charset="-122"/>
                <a:ea typeface="微软雅黑" panose="020B0503020204020204" charset="-122"/>
                <a:cs typeface="微软雅黑" panose="020B0503020204020204" charset="-122"/>
                <a:sym typeface="+mn-ea"/>
              </a:rPr>
              <a:t>口腔溃疡：人群发生率约</a:t>
            </a:r>
            <a:r>
              <a:rPr lang="en-US" sz="1400" kern="0">
                <a:solidFill>
                  <a:srgbClr val="000000"/>
                </a:solidFill>
                <a:latin typeface="微软雅黑" panose="020B0503020204020204" charset="-122"/>
                <a:ea typeface="微软雅黑" panose="020B0503020204020204" charset="-122"/>
                <a:cs typeface="微软雅黑" panose="020B0503020204020204" charset="-122"/>
                <a:sym typeface="+mn-ea"/>
              </a:rPr>
              <a:t>20%</a:t>
            </a:r>
            <a:r>
              <a:rPr lang="zh-CN" sz="1400" kern="0">
                <a:solidFill>
                  <a:srgbClr val="000000"/>
                </a:solidFill>
                <a:latin typeface="微软雅黑" panose="020B0503020204020204" charset="-122"/>
                <a:ea typeface="微软雅黑" panose="020B0503020204020204" charset="-122"/>
                <a:cs typeface="微软雅黑" panose="020B0503020204020204" charset="-122"/>
                <a:sym typeface="+mn-ea"/>
              </a:rPr>
              <a:t>（一年内至少发作一次）。</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None/>
              <a:tabLst>
                <a:tab pos="350520" algn="l"/>
              </a:tabLst>
            </a:pPr>
            <a:r>
              <a:rPr lang="zh-CN" altLang="en-US" sz="1400" b="1"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a:t>
            </a:r>
            <a:r>
              <a:rPr lang="en-US" altLang="zh-CN" sz="1400" b="1"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3</a:t>
            </a:r>
            <a:r>
              <a:rPr lang="zh-CN" altLang="en-US" sz="1400" b="1"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）年发病患者总数估算：</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以全国14.1亿</a:t>
            </a:r>
            <a:r>
              <a:rPr lang="zh-CN" altLang="en-US" sz="1400" kern="0" dirty="0">
                <a:latin typeface="微软雅黑" panose="020B0503020204020204" charset="-122"/>
                <a:ea typeface="微软雅黑" panose="020B0503020204020204" charset="-122"/>
                <a:cs typeface="微软雅黑" panose="020B0503020204020204" charset="-122"/>
              </a:rPr>
              <a:t>人口为基数，每年上呼吸道感染约28.2亿人次，其中急性咽痛约16.9亿人次，慢性咽炎存量约1.69亿人次，口腔溃疡约2.1亿人次。每年因“急性咽痛/急性咽喉炎/口腔溃疡”而寻求局部喷雾治疗的患者规模，保守估计在</a:t>
            </a:r>
            <a:r>
              <a:rPr lang="zh-CN" altLang="en-US" sz="1400" b="1" kern="0" dirty="0">
                <a:solidFill>
                  <a:srgbClr val="FF0000"/>
                </a:solidFill>
                <a:latin typeface="微软雅黑" panose="020B0503020204020204" charset="-122"/>
                <a:ea typeface="微软雅黑" panose="020B0503020204020204" charset="-122"/>
                <a:cs typeface="微软雅黑" panose="020B0503020204020204" charset="-122"/>
              </a:rPr>
              <a:t>5亿 - 8亿</a:t>
            </a:r>
            <a:r>
              <a:rPr lang="zh-CN" altLang="en-US" sz="1400" kern="0" dirty="0">
                <a:latin typeface="微软雅黑" panose="020B0503020204020204" charset="-122"/>
                <a:ea typeface="微软雅黑" panose="020B0503020204020204" charset="-122"/>
                <a:cs typeface="微软雅黑" panose="020B0503020204020204" charset="-122"/>
              </a:rPr>
              <a:t>人次。</a:t>
            </a:r>
            <a:endParaRPr lang="zh-CN" altLang="en-US" sz="1400" kern="0"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2"/>
            </p:custDataLst>
          </p:nvPr>
        </p:nvSpPr>
        <p:spPr>
          <a:xfrm>
            <a:off x="6096000" y="4446905"/>
            <a:ext cx="5419090" cy="1964055"/>
          </a:xfrm>
          <a:prstGeom prst="rect">
            <a:avLst/>
          </a:prstGeom>
          <a:noFill/>
        </p:spPr>
        <p:txBody>
          <a:bodyPr wrap="square" lIns="0" rtlCol="0">
            <a:noAutofit/>
          </a:bodyPr>
          <a:p>
            <a:pPr indent="0" algn="just" rtl="0" eaLnBrk="0" fontAlgn="auto">
              <a:lnSpc>
                <a:spcPct val="150000"/>
              </a:lnSpc>
              <a:spcBef>
                <a:spcPts val="0"/>
              </a:spcBef>
              <a:spcAft>
                <a:spcPct val="0"/>
              </a:spcAft>
              <a:buFont typeface="Wingdings" panose="05000000000000000000" charset="0"/>
              <a:buNone/>
            </a:pP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咽炎、扁桃体炎是儿童高发呼吸道感染性疾病。当前治疗以抗生素为主，中药辨证应用不规范，且儿童服药困难、依从性差。复方一枝黄花喷雾剂标注</a:t>
            </a:r>
            <a:r>
              <a:rPr lang="en-US" alt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6-13</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岁儿童用法，喷雾剂型不含乙醇、接受度高，</a:t>
            </a:r>
            <a:r>
              <a:rPr lang="zh-CN" altLang="en-US" sz="1400" b="1" kern="0" dirty="0">
                <a:solidFill>
                  <a:srgbClr val="FF0000">
                    <a:alpha val="100000"/>
                  </a:srgbClr>
                </a:solidFill>
                <a:uFillTx/>
                <a:latin typeface="微软雅黑" panose="020B0503020204020204" charset="-122"/>
                <a:ea typeface="微软雅黑" panose="020B0503020204020204" charset="-122"/>
                <a:cs typeface="微软雅黑" panose="020B0503020204020204" charset="-122"/>
              </a:rPr>
              <a:t>填补了儿童专用、多功能、安全信息完善的喷雾剂市场空白，</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解决儿童服药难题，为儿科用药提供安全规范保障，且适应症广，可满足</a:t>
            </a:r>
            <a:r>
              <a:rPr lang="en-US" alt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a:t>
            </a:r>
            <a:r>
              <a:rPr lang="zh-CN" altLang="en-US" sz="1400" b="1" kern="0" dirty="0">
                <a:solidFill>
                  <a:srgbClr val="FF0000">
                    <a:alpha val="100000"/>
                  </a:srgbClr>
                </a:solidFill>
                <a:uFillTx/>
                <a:latin typeface="微软雅黑" panose="020B0503020204020204" charset="-122"/>
                <a:ea typeface="微软雅黑" panose="020B0503020204020204" charset="-122"/>
                <a:cs typeface="微软雅黑" panose="020B0503020204020204" charset="-122"/>
              </a:rPr>
              <a:t>一药多用</a:t>
            </a:r>
            <a:r>
              <a:rPr lang="en-US" alt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临床需求。</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603250" y="1535430"/>
            <a:ext cx="2396490" cy="378460"/>
          </a:xfrm>
          <a:prstGeom prst="rect">
            <a:avLst/>
          </a:prstGeom>
          <a:noFill/>
        </p:spPr>
        <p:txBody>
          <a:bodyPr wrap="square" rtlCol="0">
            <a:noAutofit/>
          </a:bodyPr>
          <a:p>
            <a:pPr indent="0" fontAlgn="auto">
              <a:lnSpc>
                <a:spcPct val="100000"/>
              </a:lnSpc>
              <a:spcBef>
                <a:spcPts val="0"/>
              </a:spcBef>
            </a:pPr>
            <a:r>
              <a:rPr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疾病基本情况：</a:t>
            </a:r>
            <a:endParaRPr kern="0" dirty="0">
              <a:solidFill>
                <a:schemeClr val="tx1"/>
              </a:solidFill>
              <a:latin typeface="微软雅黑" panose="020B0503020204020204" charset="-122"/>
              <a:ea typeface="微软雅黑" panose="020B0503020204020204" charset="-122"/>
              <a:cs typeface="微软雅黑" panose="020B0503020204020204" charset="-122"/>
            </a:endParaRPr>
          </a:p>
          <a:p>
            <a:endParaRPr lang="zh-CN" altLang="en-US" kern="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5986780" y="1541145"/>
            <a:ext cx="3369945" cy="384810"/>
          </a:xfrm>
          <a:prstGeom prst="rect">
            <a:avLst/>
          </a:prstGeom>
          <a:noFill/>
        </p:spPr>
        <p:txBody>
          <a:bodyPr wrap="square" rtlCol="0">
            <a:noAutofit/>
          </a:bodyPr>
          <a:p>
            <a:pPr indent="0" algn="l" rtl="0" eaLnBrk="0" fontAlgn="auto">
              <a:lnSpc>
                <a:spcPct val="100000"/>
              </a:lnSpc>
              <a:spcBef>
                <a:spcPts val="0"/>
              </a:spcBef>
              <a:spcAft>
                <a:spcPct val="0"/>
              </a:spcAft>
              <a:buNone/>
            </a:pPr>
            <a:r>
              <a:rPr lang="zh-CN" altLang="en-US" b="1"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复方一枝黄花喷雾剂的特点：</a:t>
            </a:r>
            <a:endParaRPr lang="zh-CN" altLang="en-US" b="1"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5986780" y="4138295"/>
            <a:ext cx="3369945" cy="384810"/>
          </a:xfrm>
          <a:prstGeom prst="rect">
            <a:avLst/>
          </a:prstGeom>
          <a:noFill/>
        </p:spPr>
        <p:txBody>
          <a:bodyPr wrap="square" rtlCol="0">
            <a:noAutofit/>
          </a:bodyPr>
          <a:p>
            <a:pPr indent="0" algn="l" rtl="0" eaLnBrk="0" fontAlgn="auto">
              <a:lnSpc>
                <a:spcPct val="100000"/>
              </a:lnSpc>
              <a:spcBef>
                <a:spcPts val="0"/>
              </a:spcBef>
              <a:spcAft>
                <a:spcPct val="0"/>
              </a:spcAft>
              <a:buNone/>
            </a:pPr>
            <a:r>
              <a:rPr lang="zh-CN" altLang="en-US"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弥补未满足的治疗需求情况：</a:t>
            </a:r>
            <a:endParaRPr lang="zh-CN" altLang="en-US" b="1"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2"/>
          <p:cNvSpPr/>
          <p:nvPr/>
        </p:nvSpPr>
        <p:spPr>
          <a:xfrm>
            <a:off x="6181090" y="1871345"/>
            <a:ext cx="5524500" cy="4541520"/>
          </a:xfrm>
          <a:prstGeom prst="rect">
            <a:avLst/>
          </a:prstGeom>
          <a:solidFill>
            <a:srgbClr val="D9FFD6"/>
          </a:solidFill>
          <a:ln w="0" cap="flat">
            <a:noFill/>
            <a:prstDash val="solid"/>
            <a:miter lim="0"/>
          </a:ln>
        </p:spPr>
        <p:txBody>
          <a:bodyPr vert="horz" wrap="square" lIns="0" tIns="0" rIns="0" bIns="0"/>
          <a:lstStyle/>
          <a:p>
            <a:pPr algn="l" rtl="0" eaLnBrk="0">
              <a:lnSpc>
                <a:spcPct val="152000"/>
              </a:lnSpc>
            </a:pPr>
            <a:endParaRPr sz="1000" kern="0" dirty="0">
              <a:solidFill>
                <a:schemeClr val="tx1"/>
              </a:solidFill>
              <a:latin typeface="Arial" panose="020B0604020202020204"/>
              <a:ea typeface="Arial" panose="020B0604020202020204"/>
              <a:cs typeface="Arial" panose="020B0604020202020204"/>
            </a:endParaRPr>
          </a:p>
          <a:p>
            <a:pPr marL="189865" algn="l" rtl="0" eaLnBrk="0">
              <a:lnSpc>
                <a:spcPct val="90000"/>
              </a:lnSpc>
              <a:spcBef>
                <a:spcPts val="5"/>
              </a:spcBef>
            </a:pPr>
            <a:endParaRPr sz="1400" kern="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algn="l" rtl="0" eaLnBrk="0">
              <a:lnSpc>
                <a:spcPct val="108000"/>
              </a:lnSpc>
            </a:pPr>
            <a:endParaRPr sz="1000" kern="0" dirty="0">
              <a:solidFill>
                <a:schemeClr val="tx1"/>
              </a:solidFill>
              <a:latin typeface="Arial" panose="020B0604020202020204"/>
              <a:ea typeface="Arial" panose="020B0604020202020204"/>
              <a:cs typeface="Arial" panose="020B0604020202020204"/>
            </a:endParaRPr>
          </a:p>
          <a:p>
            <a:pPr marL="196215" algn="l" rtl="0" eaLnBrk="0">
              <a:lnSpc>
                <a:spcPct val="97000"/>
              </a:lnSpc>
              <a:spcBef>
                <a:spcPts val="400"/>
              </a:spcBef>
              <a:tabLst>
                <a:tab pos="321945" algn="l"/>
              </a:tabLst>
            </a:pPr>
            <a:r>
              <a:rPr sz="1300" kern="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endParaRPr sz="13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96215" algn="l" rtl="0" eaLnBrk="0">
              <a:lnSpc>
                <a:spcPct val="97000"/>
              </a:lnSpc>
              <a:spcBef>
                <a:spcPts val="400"/>
              </a:spcBef>
              <a:tabLst>
                <a:tab pos="321945" algn="l"/>
              </a:tabLst>
            </a:pPr>
            <a:endParaRPr sz="13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96215" algn="l" rtl="0" eaLnBrk="0">
              <a:lnSpc>
                <a:spcPct val="97000"/>
              </a:lnSpc>
              <a:spcBef>
                <a:spcPts val="400"/>
              </a:spcBef>
              <a:tabLst>
                <a:tab pos="321945" algn="l"/>
              </a:tabLst>
            </a:pPr>
            <a:endParaRPr sz="13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96215" algn="l" rtl="0" eaLnBrk="0">
              <a:lnSpc>
                <a:spcPct val="97000"/>
              </a:lnSpc>
              <a:spcBef>
                <a:spcPts val="400"/>
              </a:spcBef>
              <a:tabLst>
                <a:tab pos="321945" algn="l"/>
              </a:tabLst>
            </a:pPr>
            <a:endParaRPr sz="13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96215" algn="l" rtl="0" eaLnBrk="0">
              <a:lnSpc>
                <a:spcPct val="97000"/>
              </a:lnSpc>
              <a:spcBef>
                <a:spcPts val="400"/>
              </a:spcBef>
              <a:tabLst>
                <a:tab pos="321945" algn="l"/>
              </a:tabLst>
            </a:pPr>
            <a:endParaRPr sz="13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96215" algn="l" rtl="0" eaLnBrk="0">
              <a:lnSpc>
                <a:spcPct val="97000"/>
              </a:lnSpc>
              <a:spcBef>
                <a:spcPts val="400"/>
              </a:spcBef>
              <a:tabLst>
                <a:tab pos="321945" algn="l"/>
              </a:tabLst>
            </a:pPr>
            <a:endParaRPr sz="13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96215" algn="l" rtl="0" eaLnBrk="0">
              <a:lnSpc>
                <a:spcPct val="97000"/>
              </a:lnSpc>
              <a:spcBef>
                <a:spcPts val="400"/>
              </a:spcBef>
              <a:tabLst>
                <a:tab pos="321945" algn="l"/>
              </a:tabLst>
            </a:pPr>
            <a:endParaRPr sz="13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96215" algn="l" rtl="0" eaLnBrk="0">
              <a:lnSpc>
                <a:spcPct val="97000"/>
              </a:lnSpc>
              <a:spcBef>
                <a:spcPts val="400"/>
              </a:spcBef>
              <a:tabLst>
                <a:tab pos="321945" algn="l"/>
              </a:tabLst>
            </a:pPr>
            <a:endParaRPr sz="13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marL="196215" algn="l" rtl="0" eaLnBrk="0">
              <a:lnSpc>
                <a:spcPct val="97000"/>
              </a:lnSpc>
              <a:spcBef>
                <a:spcPts val="400"/>
              </a:spcBef>
              <a:tabLst>
                <a:tab pos="321945" algn="l"/>
              </a:tabLst>
            </a:pPr>
            <a:endParaRPr sz="1300" kern="0" dirty="0">
              <a:solidFill>
                <a:schemeClr val="tx1"/>
              </a:solidFill>
              <a:latin typeface="微软雅黑" panose="020B0503020204020204" charset="-122"/>
              <a:ea typeface="微软雅黑" panose="020B0503020204020204" charset="-122"/>
              <a:cs typeface="微软雅黑" panose="020B0503020204020204" charset="-122"/>
            </a:endParaRPr>
          </a:p>
          <a:p>
            <a:pPr marL="189865" algn="l" rtl="0" eaLnBrk="0">
              <a:lnSpc>
                <a:spcPct val="90000"/>
              </a:lnSpc>
              <a:spcBef>
                <a:spcPts val="1585"/>
              </a:spcBef>
            </a:pPr>
            <a:endParaRPr sz="1300" kern="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4" name="textbox 84"/>
          <p:cNvSpPr/>
          <p:nvPr/>
        </p:nvSpPr>
        <p:spPr>
          <a:xfrm>
            <a:off x="638810" y="1877695"/>
            <a:ext cx="5457190" cy="4547870"/>
          </a:xfrm>
          <a:prstGeom prst="rect">
            <a:avLst/>
          </a:prstGeom>
          <a:solidFill>
            <a:schemeClr val="accent6">
              <a:lumMod val="20000"/>
              <a:lumOff val="80000"/>
              <a:alpha val="63000"/>
            </a:schemeClr>
          </a:solidFill>
          <a:ln w="0" cap="flat">
            <a:noFill/>
            <a:prstDash val="solid"/>
            <a:miter lim="0"/>
          </a:ln>
        </p:spPr>
        <p:txBody>
          <a:bodyPr vert="horz" wrap="square" lIns="0" tIns="0" rIns="0" bIns="0"/>
          <a:lstStyle/>
          <a:p>
            <a:pPr algn="l" rtl="0" eaLnBrk="0">
              <a:lnSpc>
                <a:spcPct val="161000"/>
              </a:lnSpc>
            </a:pPr>
            <a:endParaRPr sz="1000" kern="0" dirty="0">
              <a:latin typeface="Arial" panose="020B0604020202020204"/>
              <a:ea typeface="Arial" panose="020B0604020202020204"/>
              <a:cs typeface="Arial" panose="020B0604020202020204"/>
            </a:endParaRPr>
          </a:p>
          <a:p>
            <a:pPr algn="l" rtl="0" eaLnBrk="0">
              <a:lnSpc>
                <a:spcPct val="8000"/>
              </a:lnSpc>
            </a:pPr>
            <a:endParaRPr sz="100" kern="0" dirty="0">
              <a:latin typeface="Arial" panose="020B0604020202020204"/>
              <a:ea typeface="Arial" panose="020B0604020202020204"/>
              <a:cs typeface="Arial" panose="020B0604020202020204"/>
            </a:endParaRPr>
          </a:p>
          <a:p>
            <a:pPr algn="l" rtl="0" eaLnBrk="0">
              <a:lnSpc>
                <a:spcPct val="109000"/>
              </a:lnSpc>
            </a:pPr>
            <a:r>
              <a:rPr lang="en-US" sz="1400" b="1" kern="0" dirty="0">
                <a:solidFill>
                  <a:srgbClr val="36389E">
                    <a:alpha val="100000"/>
                  </a:srgbClr>
                </a:solidFill>
                <a:latin typeface="微软雅黑" panose="020B0503020204020204" charset="-122"/>
                <a:ea typeface="微软雅黑" panose="020B0503020204020204" charset="-122"/>
                <a:cs typeface="微软雅黑" panose="020B0503020204020204" charset="-122"/>
              </a:rPr>
              <a:t>  </a:t>
            </a:r>
            <a:endParaRPr sz="1400" kern="0" dirty="0">
              <a:latin typeface="微软雅黑" panose="020B0503020204020204" charset="-122"/>
              <a:ea typeface="微软雅黑" panose="020B0503020204020204" charset="-122"/>
              <a:cs typeface="微软雅黑" panose="020B0503020204020204" charset="-122"/>
            </a:endParaRPr>
          </a:p>
          <a:p>
            <a:pPr algn="l" rtl="0" eaLnBrk="0">
              <a:lnSpc>
                <a:spcPct val="108000"/>
              </a:lnSpc>
            </a:pPr>
            <a:endParaRPr sz="1000" kern="0" dirty="0">
              <a:latin typeface="Arial" panose="020B0604020202020204"/>
              <a:ea typeface="Arial" panose="020B0604020202020204"/>
              <a:cs typeface="Arial" panose="020B0604020202020204"/>
            </a:endParaRPr>
          </a:p>
          <a:p>
            <a:pPr marL="206375" algn="l" rtl="0" eaLnBrk="0">
              <a:lnSpc>
                <a:spcPct val="90000"/>
              </a:lnSpc>
              <a:spcBef>
                <a:spcPts val="395"/>
              </a:spcBef>
              <a:tabLst>
                <a:tab pos="332740" algn="l"/>
              </a:tabLst>
            </a:pPr>
            <a:r>
              <a:rPr sz="13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endParaRPr sz="1300" kern="0" dirty="0">
              <a:latin typeface="微软雅黑" panose="020B0503020204020204" charset="-122"/>
              <a:ea typeface="微软雅黑" panose="020B0503020204020204" charset="-122"/>
              <a:cs typeface="微软雅黑" panose="020B0503020204020204" charset="-122"/>
            </a:endParaRPr>
          </a:p>
        </p:txBody>
      </p:sp>
      <p:sp>
        <p:nvSpPr>
          <p:cNvPr id="94" name="textbox 94"/>
          <p:cNvSpPr/>
          <p:nvPr/>
        </p:nvSpPr>
        <p:spPr>
          <a:xfrm>
            <a:off x="730250" y="782066"/>
            <a:ext cx="10871200" cy="551815"/>
          </a:xfrm>
          <a:prstGeom prst="rect">
            <a:avLst/>
          </a:prstGeom>
          <a:noFill/>
          <a:ln w="0" cap="flat">
            <a:noFill/>
            <a:prstDash val="solid"/>
            <a:miter lim="0"/>
          </a:ln>
        </p:spPr>
        <p:txBody>
          <a:bodyPr vert="horz" wrap="square" lIns="0" tIns="0" rIns="0" bIns="0"/>
          <a:lstStyle/>
          <a:p>
            <a:pPr algn="l" rtl="0" eaLnBrk="0">
              <a:lnSpc>
                <a:spcPct val="92000"/>
              </a:lnSpc>
            </a:pPr>
            <a:endParaRPr sz="100" dirty="0">
              <a:latin typeface="Arial" panose="020B0604020202020204"/>
              <a:ea typeface="Arial" panose="020B0604020202020204"/>
              <a:cs typeface="Arial" panose="020B0604020202020204"/>
            </a:endParaRPr>
          </a:p>
          <a:p>
            <a:pPr marL="12700" algn="l" rtl="0" eaLnBrk="0">
              <a:lnSpc>
                <a:spcPct val="84000"/>
              </a:lnSpc>
              <a:tabLst>
                <a:tab pos="10857865" algn="l"/>
              </a:tabLst>
            </a:pPr>
            <a:r>
              <a:rPr sz="4000" kern="0" spc="60" dirty="0">
                <a:solidFill>
                  <a:srgbClr val="4DD803">
                    <a:alpha val="100000"/>
                  </a:srgbClr>
                </a:solidFill>
                <a:latin typeface="微软雅黑" panose="020B0503020204020204" charset="-122"/>
                <a:ea typeface="微软雅黑" panose="020B0503020204020204" charset="-122"/>
                <a:cs typeface="微软雅黑" panose="020B0503020204020204" charset="-122"/>
              </a:rPr>
              <a:t>》</a:t>
            </a:r>
            <a:r>
              <a:rPr sz="3100" b="1" kern="0" spc="6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02 安全性</a:t>
            </a:r>
            <a:endParaRPr sz="3100" b="1" kern="0" spc="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endParaRPr>
          </a:p>
        </p:txBody>
      </p:sp>
      <p:sp>
        <p:nvSpPr>
          <p:cNvPr id="96" name="textbox 96"/>
          <p:cNvSpPr/>
          <p:nvPr/>
        </p:nvSpPr>
        <p:spPr>
          <a:xfrm>
            <a:off x="639445" y="1435735"/>
            <a:ext cx="7098665" cy="335915"/>
          </a:xfrm>
          <a:prstGeom prst="rect">
            <a:avLst/>
          </a:prstGeom>
          <a:noFill/>
          <a:ln w="0" cap="flat">
            <a:noFill/>
            <a:prstDash val="solid"/>
            <a:miter lim="0"/>
          </a:ln>
        </p:spPr>
        <p:txBody>
          <a:bodyPr vert="horz" wrap="square" lIns="0" tIns="0" rIns="0" bIns="0"/>
          <a:lstStyle/>
          <a:p>
            <a:pPr algn="l" rtl="0" eaLnBrk="0">
              <a:lnSpc>
                <a:spcPct val="94000"/>
              </a:lnSpc>
            </a:pPr>
            <a:r>
              <a:rPr lang="zh-CN" altLang="en-US" sz="2400" b="1" kern="0" dirty="0">
                <a:solidFill>
                  <a:srgbClr val="FF0000"/>
                </a:solidFill>
                <a:latin typeface="微软雅黑" panose="020B0503020204020204" charset="-122"/>
                <a:ea typeface="微软雅黑" panose="020B0503020204020204" charset="-122"/>
                <a:cs typeface="微软雅黑" panose="020B0503020204020204" charset="-122"/>
              </a:rPr>
              <a:t>用法用量精准明晰，分年龄规范用药</a:t>
            </a:r>
            <a:endParaRPr lang="zh-CN" altLang="en-US" sz="2400" b="1" kern="0" dirty="0">
              <a:solidFill>
                <a:srgbClr val="FF0000"/>
              </a:solidFill>
              <a:latin typeface="微软雅黑" panose="020B0503020204020204" charset="-122"/>
              <a:ea typeface="微软雅黑" panose="020B0503020204020204" charset="-122"/>
              <a:cs typeface="微软雅黑" panose="020B0503020204020204" charset="-122"/>
            </a:endParaRPr>
          </a:p>
          <a:p>
            <a:pPr marL="12700" algn="l" rtl="0" eaLnBrk="0">
              <a:lnSpc>
                <a:spcPct val="91000"/>
              </a:lnSpc>
            </a:pPr>
            <a:endParaRPr lang="zh-CN" altLang="en-US" sz="2400" b="1" kern="0"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2" name="图片 1" descr="4afd1cf8d23cc1050dad2e084113cc78"/>
          <p:cNvPicPr>
            <a:picLocks noChangeAspect="1"/>
          </p:cNvPicPr>
          <p:nvPr/>
        </p:nvPicPr>
        <p:blipFill>
          <a:blip r:embed="rId1"/>
          <a:stretch>
            <a:fillRect/>
          </a:stretch>
        </p:blipFill>
        <p:spPr>
          <a:xfrm>
            <a:off x="6971665" y="205105"/>
            <a:ext cx="5113655" cy="589280"/>
          </a:xfrm>
          <a:prstGeom prst="rect">
            <a:avLst/>
          </a:prstGeom>
        </p:spPr>
      </p:pic>
      <p:sp>
        <p:nvSpPr>
          <p:cNvPr id="3" name="文本框 2"/>
          <p:cNvSpPr txBox="1"/>
          <p:nvPr/>
        </p:nvSpPr>
        <p:spPr>
          <a:xfrm>
            <a:off x="730250" y="2390140"/>
            <a:ext cx="5187315" cy="1938020"/>
          </a:xfrm>
          <a:prstGeom prst="rect">
            <a:avLst/>
          </a:prstGeom>
          <a:noFill/>
        </p:spPr>
        <p:txBody>
          <a:bodyPr wrap="square" rtlCol="0">
            <a:spAutoFit/>
          </a:bodyPr>
          <a:p>
            <a:pPr indent="0" fontAlgn="auto">
              <a:lnSpc>
                <a:spcPct val="150000"/>
              </a:lnSpc>
              <a:spcBef>
                <a:spcPts val="0"/>
              </a:spcBef>
              <a:buFont typeface="Wingdings" panose="05000000000000000000" charset="0"/>
              <a:buChar char="Ø"/>
            </a:pPr>
            <a:r>
              <a:rPr lang="zh-CN" altLang="en-US" sz="1600" kern="0">
                <a:latin typeface="微软雅黑" panose="020B0503020204020204" charset="-122"/>
                <a:ea typeface="微软雅黑" panose="020B0503020204020204" charset="-122"/>
              </a:rPr>
              <a:t>【不良反应】恶心、呕吐、腹泻、腹痛、胃部不适、口舌麻木、口干、口苦、脸部肿胀、嘴唇肿胀、滴用部位局部刺激作用、皮疹、瘙痒、红斑疹、过敏反应、胸闷、咽喉不适、头痛、眩晕、中性粒细胞下降等。</a:t>
            </a:r>
            <a:endParaRPr lang="zh-CN" altLang="en-US" sz="1600" kern="0">
              <a:latin typeface="微软雅黑" panose="020B0503020204020204" charset="-122"/>
              <a:ea typeface="微软雅黑" panose="020B0503020204020204" charset="-122"/>
            </a:endParaRPr>
          </a:p>
          <a:p>
            <a:pPr indent="0" fontAlgn="auto">
              <a:lnSpc>
                <a:spcPct val="150000"/>
              </a:lnSpc>
              <a:spcBef>
                <a:spcPts val="0"/>
              </a:spcBef>
              <a:buFont typeface="Wingdings" panose="05000000000000000000" charset="0"/>
              <a:buChar char="Ø"/>
            </a:pPr>
            <a:r>
              <a:rPr lang="zh-CN" altLang="en-US" sz="1600" kern="0">
                <a:latin typeface="微软雅黑" panose="020B0503020204020204" charset="-122"/>
                <a:ea typeface="微软雅黑" panose="020B0503020204020204" charset="-122"/>
              </a:rPr>
              <a:t>【禁忌】对本品及所含成份过敏者禁用。</a:t>
            </a:r>
            <a:endParaRPr lang="zh-CN" altLang="en-US" sz="1600" kern="0">
              <a:latin typeface="微软雅黑" panose="020B0503020204020204" charset="-122"/>
              <a:ea typeface="微软雅黑" panose="020B0503020204020204" charset="-122"/>
            </a:endParaRPr>
          </a:p>
        </p:txBody>
      </p:sp>
      <p:sp>
        <p:nvSpPr>
          <p:cNvPr id="5" name="文本框 4"/>
          <p:cNvSpPr txBox="1"/>
          <p:nvPr/>
        </p:nvSpPr>
        <p:spPr>
          <a:xfrm>
            <a:off x="6279452" y="2412937"/>
            <a:ext cx="5321998" cy="3331273"/>
          </a:xfrm>
          <a:prstGeom prst="rect">
            <a:avLst/>
          </a:prstGeom>
          <a:noFill/>
        </p:spPr>
        <p:txBody>
          <a:bodyPr wrap="square" rtlCol="0">
            <a:noAutofit/>
          </a:bodyPr>
          <a:p>
            <a:pPr indent="0" algn="just" rtl="0" eaLnBrk="0" fontAlgn="auto">
              <a:lnSpc>
                <a:spcPct val="150000"/>
              </a:lnSpc>
              <a:spcBef>
                <a:spcPts val="0"/>
              </a:spcBef>
              <a:buFont typeface="Wingdings" panose="05000000000000000000" charset="0"/>
              <a:buChar char="Ø"/>
            </a:pP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202</a:t>
            </a:r>
            <a:r>
              <a:rPr 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6</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年</a:t>
            </a:r>
            <a:r>
              <a:rPr 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3</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月， 本品通过国家药监局药品审评中心对说明书的重大修订， 并完成了安全性相关内容的修订和完善。</a:t>
            </a:r>
            <a:endPar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Font typeface="Wingdings" panose="05000000000000000000" charset="0"/>
              <a:buChar char="Ø"/>
            </a:pPr>
            <a:r>
              <a:rPr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安全性相关内容 （“不良反应”、“禁忌”、“注意事项”） </a:t>
            </a:r>
            <a:r>
              <a:rPr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均明确</a:t>
            </a:r>
            <a:r>
              <a:rPr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 无“尚不明确”的情况</a:t>
            </a:r>
            <a:r>
              <a:rPr 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Font typeface="Wingdings" panose="05000000000000000000" charset="0"/>
              <a:buChar char="Ø"/>
            </a:pP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药品说明书</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明确划定 6～13 岁儿童适用年龄段</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，同步细化对应给药方案；口腔、咽部喷雾，单次 3</a:t>
            </a:r>
            <a:r>
              <a:rPr lang="en-US" alt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下，一日 4 次，推荐疗程 3 日。</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Font typeface="Wingdings" panose="05000000000000000000" charset="0"/>
              <a:buChar char="Ø"/>
            </a:pP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分龄剂量与疗程界定清晰，可指导临床规范给药，</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规避过量</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用药风险，提升</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儿童用药安全</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保障。</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Font typeface="Wingdings" panose="05000000000000000000" charset="0"/>
              <a:buChar char="Ø"/>
            </a:pP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剂型优势：</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采用</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喷雾剂型</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，药物可直接作用于咽喉、口腔黏膜病变部位，较颗粒剂等其他剂型更有利于快速缓解局部症状，患者（特别是儿童）接受度更高。</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729615" y="4734560"/>
            <a:ext cx="5187950" cy="1198880"/>
          </a:xfrm>
          <a:prstGeom prst="rect">
            <a:avLst/>
          </a:prstGeom>
          <a:noFill/>
        </p:spPr>
        <p:txBody>
          <a:bodyPr wrap="square" rtlCol="0">
            <a:spAutoFit/>
          </a:bodyPr>
          <a:p>
            <a:pPr indent="0" algn="just" fontAlgn="auto">
              <a:lnSpc>
                <a:spcPct val="150000"/>
              </a:lnSpc>
              <a:spcBef>
                <a:spcPts val="0"/>
              </a:spcBef>
              <a:buFont typeface="Wingdings" panose="05000000000000000000" charset="0"/>
              <a:buChar char="Ø"/>
            </a:pPr>
            <a:r>
              <a:rPr lang="zh-CN" altLang="en-US" sz="1600" kern="0">
                <a:solidFill>
                  <a:schemeClr val="tx1"/>
                </a:solidFill>
                <a:uFillTx/>
                <a:latin typeface="微软雅黑" panose="020B0503020204020204" charset="-122"/>
                <a:ea typeface="微软雅黑" panose="020B0503020204020204" charset="-122"/>
                <a:cs typeface="微软雅黑" panose="020B0503020204020204" charset="-122"/>
              </a:rPr>
              <a:t>依托 2019—2023 年定期安全性更新报告数据，本品</a:t>
            </a:r>
            <a:r>
              <a:rPr lang="zh-CN" altLang="en-US" sz="1600" b="1" kern="0">
                <a:solidFill>
                  <a:srgbClr val="FF0000"/>
                </a:solidFill>
                <a:uFillTx/>
                <a:latin typeface="微软雅黑" panose="020B0503020204020204" charset="-122"/>
                <a:ea typeface="微软雅黑" panose="020B0503020204020204" charset="-122"/>
                <a:cs typeface="微软雅黑" panose="020B0503020204020204" charset="-122"/>
              </a:rPr>
              <a:t>不良反应发生率不足千万分之一</a:t>
            </a:r>
            <a:r>
              <a:rPr lang="zh-CN" altLang="en-US" sz="1600" kern="0">
                <a:solidFill>
                  <a:schemeClr val="tx1"/>
                </a:solidFill>
                <a:uFillTx/>
                <a:latin typeface="微软雅黑" panose="020B0503020204020204" charset="-122"/>
                <a:ea typeface="微软雅黑" panose="020B0503020204020204" charset="-122"/>
                <a:cs typeface="微软雅黑" panose="020B0503020204020204" charset="-122"/>
              </a:rPr>
              <a:t>，不良反应事件发生概率极低，整体临床用药安全性表现优异。</a:t>
            </a:r>
            <a:endParaRPr lang="zh-CN" altLang="en-US" sz="1600" kern="0">
              <a:solidFill>
                <a:schemeClr val="tx1"/>
              </a:solidFill>
              <a:uFillTx/>
              <a:latin typeface="微软雅黑" panose="020B0503020204020204" charset="-122"/>
              <a:ea typeface="微软雅黑" panose="020B0503020204020204" charset="-122"/>
              <a:cs typeface="微软雅黑" panose="020B0503020204020204" charset="-122"/>
            </a:endParaRPr>
          </a:p>
        </p:txBody>
      </p:sp>
      <p:cxnSp>
        <p:nvCxnSpPr>
          <p:cNvPr id="7" name="直接连接符 6"/>
          <p:cNvCxnSpPr/>
          <p:nvPr/>
        </p:nvCxnSpPr>
        <p:spPr>
          <a:xfrm>
            <a:off x="639445" y="1336040"/>
            <a:ext cx="11065510" cy="0"/>
          </a:xfrm>
          <a:prstGeom prst="line">
            <a:avLst/>
          </a:prstGeom>
          <a:ln>
            <a:solidFill>
              <a:srgbClr val="4DD803"/>
            </a:solidFill>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730250" y="2018030"/>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说明书收载的安全性信息：</a:t>
            </a:r>
            <a:endParaRPr lang="zh-CN" altLang="en-US" b="1" kern="0">
              <a:latin typeface="微软雅黑" panose="020B0503020204020204" charset="-122"/>
              <a:ea typeface="微软雅黑" panose="020B0503020204020204" charset="-122"/>
            </a:endParaRPr>
          </a:p>
        </p:txBody>
      </p:sp>
      <p:sp>
        <p:nvSpPr>
          <p:cNvPr id="9" name="文本框 8"/>
          <p:cNvSpPr txBox="1"/>
          <p:nvPr/>
        </p:nvSpPr>
        <p:spPr>
          <a:xfrm>
            <a:off x="730250" y="4443730"/>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药品不良反应情况：</a:t>
            </a:r>
            <a:endParaRPr lang="zh-CN" altLang="en-US" b="1" kern="0">
              <a:latin typeface="微软雅黑" panose="020B0503020204020204" charset="-122"/>
              <a:ea typeface="微软雅黑" panose="020B0503020204020204" charset="-122"/>
            </a:endParaRPr>
          </a:p>
        </p:txBody>
      </p:sp>
      <p:sp>
        <p:nvSpPr>
          <p:cNvPr id="10" name="文本框 9"/>
          <p:cNvSpPr txBox="1"/>
          <p:nvPr/>
        </p:nvSpPr>
        <p:spPr>
          <a:xfrm>
            <a:off x="6269990" y="2018030"/>
            <a:ext cx="563753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与目录内同类药品安全性方面的主要优势：</a:t>
            </a:r>
            <a:endParaRPr lang="zh-CN" altLang="en-US" b="1" kern="0">
              <a:latin typeface="微软雅黑" panose="020B0503020204020204" charset="-122"/>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 100"/>
          <p:cNvSpPr/>
          <p:nvPr/>
        </p:nvSpPr>
        <p:spPr>
          <a:xfrm>
            <a:off x="639445" y="1877695"/>
            <a:ext cx="5006975" cy="4199890"/>
          </a:xfrm>
          <a:prstGeom prst="rect">
            <a:avLst/>
          </a:prstGeom>
          <a:solidFill>
            <a:srgbClr val="D9FFD6">
              <a:alpha val="81000"/>
            </a:srgbClr>
          </a:solidFill>
          <a:ln w="0" cap="flat">
            <a:noFill/>
            <a:prstDash val="solid"/>
            <a:miter lim="0"/>
          </a:ln>
        </p:spPr>
        <p:txBody>
          <a:bodyPr rtlCol="0"/>
          <a:lstStyle/>
          <a:p>
            <a:pPr algn="ctr"/>
            <a:endParaRPr lang="zh-CN" altLang="en-US"/>
          </a:p>
        </p:txBody>
      </p:sp>
      <p:sp>
        <p:nvSpPr>
          <p:cNvPr id="118" name="textbox 118"/>
          <p:cNvSpPr/>
          <p:nvPr/>
        </p:nvSpPr>
        <p:spPr>
          <a:xfrm>
            <a:off x="730250" y="717550"/>
            <a:ext cx="10871200" cy="734695"/>
          </a:xfrm>
          <a:prstGeom prst="rect">
            <a:avLst/>
          </a:prstGeom>
          <a:noFill/>
          <a:ln w="0" cap="flat">
            <a:noFill/>
            <a:prstDash val="solid"/>
            <a:miter lim="0"/>
          </a:ln>
        </p:spPr>
        <p:txBody>
          <a:bodyPr vert="horz" wrap="square" lIns="0" tIns="0" rIns="0" bIns="0"/>
          <a:lstStyle/>
          <a:p>
            <a:pPr algn="l" rtl="0" eaLnBrk="0">
              <a:lnSpc>
                <a:spcPct val="92000"/>
              </a:lnSpc>
            </a:pPr>
            <a:endParaRPr sz="100" dirty="0">
              <a:latin typeface="Arial" panose="020B0604020202020204"/>
              <a:ea typeface="Arial" panose="020B0604020202020204"/>
              <a:cs typeface="Arial" panose="020B0604020202020204"/>
            </a:endParaRPr>
          </a:p>
          <a:p>
            <a:pPr marL="12700" algn="l" rtl="0" eaLnBrk="0">
              <a:lnSpc>
                <a:spcPct val="84000"/>
              </a:lnSpc>
              <a:tabLst>
                <a:tab pos="10857865" algn="l"/>
              </a:tabLst>
            </a:pPr>
            <a:r>
              <a:rPr sz="4000" kern="0" spc="60" dirty="0">
                <a:solidFill>
                  <a:srgbClr val="4DD803">
                    <a:alpha val="100000"/>
                  </a:srgbClr>
                </a:solidFill>
                <a:latin typeface="微软雅黑" panose="020B0503020204020204" charset="-122"/>
                <a:ea typeface="微软雅黑" panose="020B0503020204020204" charset="-122"/>
                <a:cs typeface="微软雅黑" panose="020B0503020204020204" charset="-122"/>
              </a:rPr>
              <a:t>》</a:t>
            </a:r>
            <a:r>
              <a:rPr sz="3100" b="1" kern="0" spc="6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03 有效性</a:t>
            </a:r>
            <a:endParaRPr sz="3100" dirty="0">
              <a:solidFill>
                <a:srgbClr val="4DD803"/>
              </a:solidFill>
              <a:latin typeface="微软雅黑" panose="020B0503020204020204" charset="-122"/>
              <a:ea typeface="微软雅黑" panose="020B0503020204020204" charset="-122"/>
              <a:cs typeface="微软雅黑" panose="020B0503020204020204" charset="-122"/>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0000"/>
              </a:lnSpc>
            </a:pPr>
            <a:endParaRPr sz="600" dirty="0">
              <a:latin typeface="Arial" panose="020B0604020202020204"/>
              <a:ea typeface="Arial" panose="020B0604020202020204"/>
              <a:cs typeface="Arial" panose="020B0604020202020204"/>
            </a:endParaRPr>
          </a:p>
          <a:p>
            <a:pPr marL="381000" algn="l" rtl="0" eaLnBrk="0">
              <a:lnSpc>
                <a:spcPct val="91000"/>
              </a:lnSpc>
              <a:spcBef>
                <a:spcPts val="5"/>
              </a:spcBef>
            </a:pPr>
            <a:endParaRPr lang="zh-CN" sz="2400" b="1" kern="0" spc="-10" dirty="0">
              <a:solidFill>
                <a:srgbClr val="FF66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20" name="textbox 120"/>
          <p:cNvSpPr/>
          <p:nvPr/>
        </p:nvSpPr>
        <p:spPr>
          <a:xfrm>
            <a:off x="756939" y="2370925"/>
            <a:ext cx="4534534" cy="560705"/>
          </a:xfrm>
          <a:prstGeom prst="rect">
            <a:avLst/>
          </a:prstGeom>
          <a:noFill/>
          <a:ln w="0" cap="flat">
            <a:noFill/>
            <a:prstDash val="solid"/>
            <a:miter lim="0"/>
          </a:ln>
        </p:spPr>
        <p:txBody>
          <a:bodyPr vert="horz" wrap="square" lIns="0" tIns="0" rIns="0" bIns="0"/>
          <a:lstStyle/>
          <a:p>
            <a:pPr indent="0" algn="l" rtl="0" eaLnBrk="0" fontAlgn="auto">
              <a:lnSpc>
                <a:spcPct val="150000"/>
              </a:lnSpc>
            </a:pP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上市</a:t>
            </a:r>
            <a:r>
              <a:rPr 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后</a:t>
            </a:r>
            <a:r>
              <a:rPr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 </a:t>
            </a:r>
            <a:r>
              <a:rPr 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11</a:t>
            </a:r>
            <a:r>
              <a:rPr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个研究中心， </a:t>
            </a:r>
            <a:r>
              <a:rPr 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安慰剂</a:t>
            </a:r>
            <a:r>
              <a:rPr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对照</a:t>
            </a:r>
            <a:r>
              <a:rPr 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rPr>
              <a:t>，随机双盲</a:t>
            </a:r>
            <a:r>
              <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3" name="图片 2" descr="4afd1cf8d23cc1050dad2e084113cc78"/>
          <p:cNvPicPr>
            <a:picLocks noChangeAspect="1"/>
          </p:cNvPicPr>
          <p:nvPr/>
        </p:nvPicPr>
        <p:blipFill>
          <a:blip r:embed="rId1"/>
          <a:stretch>
            <a:fillRect/>
          </a:stretch>
        </p:blipFill>
        <p:spPr>
          <a:xfrm>
            <a:off x="6971665" y="205105"/>
            <a:ext cx="5113655" cy="589280"/>
          </a:xfrm>
          <a:prstGeom prst="rect">
            <a:avLst/>
          </a:prstGeom>
        </p:spPr>
      </p:pic>
      <p:sp>
        <p:nvSpPr>
          <p:cNvPr id="4" name="文本框 3"/>
          <p:cNvSpPr txBox="1"/>
          <p:nvPr/>
        </p:nvSpPr>
        <p:spPr>
          <a:xfrm>
            <a:off x="756920" y="2931795"/>
            <a:ext cx="4773930" cy="2974340"/>
          </a:xfrm>
          <a:prstGeom prst="rect">
            <a:avLst/>
          </a:prstGeom>
          <a:noFill/>
        </p:spPr>
        <p:txBody>
          <a:bodyPr wrap="square" rtlCol="0">
            <a:noAutofit/>
          </a:bodyPr>
          <a:p>
            <a:pPr indent="0" algn="just" fontAlgn="auto">
              <a:lnSpc>
                <a:spcPct val="150000"/>
              </a:lnSpc>
              <a:buFont typeface="Wingdings" panose="05000000000000000000" charset="0"/>
              <a:buChar char="Ø"/>
            </a:pPr>
            <a:r>
              <a:rPr lang="zh-CN"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对急性咽炎</a:t>
            </a:r>
            <a:r>
              <a:rPr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治疗效率高 。</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对于 6-13 岁儿童急性咽炎（风热证）所致咽痛具有即时止痛效果</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altLang="en-US" sz="1400" b="1" kern="0" dirty="0">
                <a:solidFill>
                  <a:srgbClr val="FF0000"/>
                </a:solidFill>
                <a:latin typeface="微软雅黑" panose="020B0503020204020204" charset="-122"/>
                <a:ea typeface="微软雅黑" panose="020B0503020204020204" charset="-122"/>
                <a:cs typeface="微软雅黑" panose="020B0503020204020204" charset="-122"/>
                <a:sym typeface="+mn-ea"/>
              </a:rPr>
              <a:t>首次喷雾后 30 分钟咽痛（吞咽痛）即时止痛起效率</a:t>
            </a:r>
            <a:r>
              <a:rPr lang="zh-CN" altLang="en-US" sz="1400" kern="0" dirty="0">
                <a:latin typeface="微软雅黑" panose="020B0503020204020204" charset="-122"/>
                <a:ea typeface="微软雅黑" panose="020B0503020204020204" charset="-122"/>
                <a:cs typeface="微软雅黑" panose="020B0503020204020204" charset="-122"/>
                <a:sym typeface="+mn-ea"/>
              </a:rPr>
              <a:t>试验组为 64.15%，对照组为</a:t>
            </a:r>
            <a:r>
              <a:rPr lang="en-US" altLang="zh-CN" sz="1400" kern="0" dirty="0">
                <a:latin typeface="微软雅黑" panose="020B0503020204020204" charset="-122"/>
                <a:ea typeface="微软雅黑" panose="020B0503020204020204" charset="-122"/>
                <a:cs typeface="微软雅黑" panose="020B0503020204020204" charset="-122"/>
                <a:sym typeface="+mn-ea"/>
              </a:rPr>
              <a:t>37.74%</a:t>
            </a:r>
            <a:r>
              <a:rPr lang="zh-CN" altLang="en-US" sz="1400" kern="0" dirty="0">
                <a:latin typeface="微软雅黑" panose="020B0503020204020204" charset="-122"/>
                <a:ea typeface="微软雅黑" panose="020B0503020204020204" charset="-122"/>
                <a:cs typeface="微软雅黑" panose="020B0503020204020204" charset="-122"/>
                <a:sym typeface="+mn-ea"/>
              </a:rPr>
              <a:t>。</a:t>
            </a:r>
            <a:endParaRPr lang="en-US" altLang="zh-CN" sz="1400" kern="0" dirty="0">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50000"/>
              </a:lnSpc>
              <a:buFont typeface="Wingdings" panose="05000000000000000000" charset="0"/>
              <a:buChar char="Ø"/>
            </a:pP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rPr>
              <a:t>全面改善症状</a:t>
            </a:r>
            <a:r>
              <a:rPr lang="zh-CN" altLang="en-US" sz="1400" b="1" kern="0"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400" kern="0" dirty="0">
                <a:latin typeface="微软雅黑" panose="020B0503020204020204" charset="-122"/>
                <a:ea typeface="微软雅黑" panose="020B0503020204020204" charset="-122"/>
                <a:cs typeface="微软雅黑" panose="020B0503020204020204" charset="-122"/>
              </a:rPr>
              <a:t>在治疗终点咽痛消失时间、咽痛消失率、中医证候有效率、咽部体征有效率、疾病痊愈率方面，试验组疗效</a:t>
            </a:r>
            <a:r>
              <a:rPr lang="zh-CN" altLang="en-US" sz="1400" b="1" kern="0" dirty="0">
                <a:solidFill>
                  <a:srgbClr val="FF0000"/>
                </a:solidFill>
                <a:latin typeface="微软雅黑" panose="020B0503020204020204" charset="-122"/>
                <a:ea typeface="微软雅黑" panose="020B0503020204020204" charset="-122"/>
                <a:cs typeface="微软雅黑" panose="020B0503020204020204" charset="-122"/>
              </a:rPr>
              <a:t>均优于</a:t>
            </a:r>
            <a:r>
              <a:rPr lang="zh-CN" altLang="en-US" sz="1400" kern="0" dirty="0">
                <a:latin typeface="微软雅黑" panose="020B0503020204020204" charset="-122"/>
                <a:ea typeface="微软雅黑" panose="020B0503020204020204" charset="-122"/>
                <a:cs typeface="微软雅黑" panose="020B0503020204020204" charset="-122"/>
              </a:rPr>
              <a:t>对照组。安全性评价提示，无相关不良反应，安全性和耐受性均良好。</a:t>
            </a:r>
            <a:endParaRPr lang="zh-CN" altLang="en-US" sz="1400" kern="0" dirty="0">
              <a:latin typeface="微软雅黑" panose="020B0503020204020204" charset="-122"/>
              <a:ea typeface="微软雅黑" panose="020B0503020204020204" charset="-122"/>
              <a:cs typeface="微软雅黑" panose="020B0503020204020204" charset="-122"/>
            </a:endParaRPr>
          </a:p>
          <a:p>
            <a:pPr algn="just"/>
            <a:endParaRPr lang="zh-CN" altLang="en-US" sz="1400" kern="0" dirty="0">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2"/>
          <a:stretch>
            <a:fillRect/>
          </a:stretch>
        </p:blipFill>
        <p:spPr>
          <a:xfrm>
            <a:off x="5683885" y="1871345"/>
            <a:ext cx="6401435" cy="4278630"/>
          </a:xfrm>
          <a:prstGeom prst="rect">
            <a:avLst/>
          </a:prstGeom>
        </p:spPr>
      </p:pic>
      <p:cxnSp>
        <p:nvCxnSpPr>
          <p:cNvPr id="7" name="直接连接符 6"/>
          <p:cNvCxnSpPr/>
          <p:nvPr/>
        </p:nvCxnSpPr>
        <p:spPr>
          <a:xfrm>
            <a:off x="639445" y="1336040"/>
            <a:ext cx="11065510" cy="0"/>
          </a:xfrm>
          <a:prstGeom prst="line">
            <a:avLst/>
          </a:prstGeom>
          <a:ln>
            <a:solidFill>
              <a:srgbClr val="4DD803"/>
            </a:solidFill>
          </a:ln>
        </p:spPr>
        <p:style>
          <a:lnRef idx="2">
            <a:schemeClr val="accent1"/>
          </a:lnRef>
          <a:fillRef idx="0">
            <a:srgbClr val="FFFFFF"/>
          </a:fillRef>
          <a:effectRef idx="0">
            <a:srgbClr val="FFFFFF"/>
          </a:effectRef>
          <a:fontRef idx="minor">
            <a:schemeClr val="tx1"/>
          </a:fontRef>
        </p:style>
      </p:cxnSp>
      <p:sp>
        <p:nvSpPr>
          <p:cNvPr id="96" name="textbox 96"/>
          <p:cNvSpPr/>
          <p:nvPr/>
        </p:nvSpPr>
        <p:spPr>
          <a:xfrm>
            <a:off x="730250" y="1435735"/>
            <a:ext cx="10228580" cy="335915"/>
          </a:xfrm>
          <a:prstGeom prst="rect">
            <a:avLst/>
          </a:prstGeom>
          <a:noFill/>
          <a:ln w="0" cap="flat">
            <a:noFill/>
            <a:prstDash val="solid"/>
            <a:miter lim="0"/>
          </a:ln>
        </p:spPr>
        <p:txBody>
          <a:bodyPr vert="horz" wrap="square" lIns="0" tIns="0" rIns="0" bIns="0"/>
          <a:lstStyle/>
          <a:p>
            <a:pPr algn="l" rtl="0" eaLnBrk="0">
              <a:lnSpc>
                <a:spcPct val="94000"/>
              </a:lnSpc>
            </a:pPr>
            <a:r>
              <a:rPr lang="zh-CN" altLang="en-US" sz="2400" b="1" kern="0" dirty="0">
                <a:solidFill>
                  <a:srgbClr val="FF0000"/>
                </a:solidFill>
                <a:latin typeface="微软雅黑" panose="020B0503020204020204" charset="-122"/>
                <a:ea typeface="微软雅黑" panose="020B0503020204020204" charset="-122"/>
                <a:cs typeface="微软雅黑" panose="020B0503020204020204" charset="-122"/>
              </a:rPr>
              <a:t>治疗急性咽炎症状疗效远超同类药品， 弥补同治疗领域药品即时效果</a:t>
            </a:r>
            <a:endParaRPr lang="zh-CN" altLang="en-US" sz="2400" b="1" kern="0"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756920" y="2023745"/>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相关临床试验与结果：</a:t>
            </a:r>
            <a:endParaRPr lang="zh-CN" altLang="en-US" b="1" kern="0">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box 134"/>
          <p:cNvSpPr/>
          <p:nvPr/>
        </p:nvSpPr>
        <p:spPr>
          <a:xfrm>
            <a:off x="643890" y="1593850"/>
            <a:ext cx="5614035" cy="4948555"/>
          </a:xfrm>
          <a:prstGeom prst="rect">
            <a:avLst/>
          </a:prstGeom>
          <a:solidFill>
            <a:schemeClr val="accent6">
              <a:lumMod val="20000"/>
              <a:lumOff val="80000"/>
              <a:alpha val="77000"/>
            </a:schemeClr>
          </a:solidFill>
          <a:ln w="0" cap="flat">
            <a:noFill/>
            <a:prstDash val="solid"/>
            <a:miter lim="0"/>
          </a:ln>
        </p:spPr>
        <p:txBody>
          <a:bodyPr vert="horz" wrap="square" lIns="0" tIns="0" rIns="0" bIns="0"/>
          <a:lstStyle/>
          <a:p>
            <a:pPr algn="l" rtl="0" eaLnBrk="0">
              <a:lnSpc>
                <a:spcPct val="160000"/>
              </a:lnSpc>
            </a:pPr>
            <a:endParaRPr sz="1000" dirty="0">
              <a:latin typeface="Arial" panose="020B0604020202020204"/>
              <a:ea typeface="Arial" panose="020B0604020202020204"/>
              <a:cs typeface="Arial" panose="020B0604020202020204"/>
            </a:endParaRPr>
          </a:p>
          <a:p>
            <a:pPr marL="202565" indent="0" algn="l" rtl="0" eaLnBrk="0" fontAlgn="auto">
              <a:lnSpc>
                <a:spcPct val="90000"/>
              </a:lnSpc>
              <a:spcBef>
                <a:spcPts val="0"/>
              </a:spcBef>
              <a:spcAft>
                <a:spcPts val="600"/>
              </a:spcAft>
            </a:pPr>
            <a:r>
              <a:rPr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endParaRPr kern="0" spc="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02565" indent="0" algn="l" rtl="0" eaLnBrk="0" fontAlgn="auto">
              <a:lnSpc>
                <a:spcPct val="110000"/>
              </a:lnSpc>
              <a:spcBef>
                <a:spcPts val="0"/>
              </a:spcBef>
            </a:pPr>
            <a:endParaRPr sz="1300" b="1" kern="0" spc="-80" dirty="0">
              <a:solidFill>
                <a:srgbClr val="36389E">
                  <a:alpha val="100000"/>
                </a:srgbClr>
              </a:solidFill>
              <a:latin typeface="微软雅黑" panose="020B0503020204020204" charset="-122"/>
              <a:ea typeface="微软雅黑" panose="020B0503020204020204" charset="-122"/>
              <a:cs typeface="微软雅黑" panose="020B0503020204020204" charset="-122"/>
            </a:endParaRPr>
          </a:p>
          <a:p>
            <a:pPr marL="202565" indent="0" algn="l" rtl="0" eaLnBrk="0" fontAlgn="auto">
              <a:lnSpc>
                <a:spcPct val="120000"/>
              </a:lnSpc>
              <a:spcBef>
                <a:spcPts val="0"/>
              </a:spcBef>
              <a:spcAft>
                <a:spcPts val="600"/>
              </a:spcAft>
            </a:pPr>
            <a:endParaRPr sz="1700" b="1" kern="0" spc="100" dirty="0">
              <a:solidFill>
                <a:srgbClr val="36389E">
                  <a:alpha val="100000"/>
                </a:srgbClr>
              </a:solidFill>
              <a:uFillTx/>
              <a:latin typeface="微软雅黑" panose="020B0503020204020204" charset="-122"/>
              <a:ea typeface="微软雅黑" panose="020B0503020204020204" charset="-122"/>
              <a:cs typeface="微软雅黑" panose="020B0503020204020204" charset="-122"/>
            </a:endParaRPr>
          </a:p>
        </p:txBody>
      </p:sp>
      <p:sp>
        <p:nvSpPr>
          <p:cNvPr id="146" name="textbox 146"/>
          <p:cNvSpPr/>
          <p:nvPr/>
        </p:nvSpPr>
        <p:spPr>
          <a:xfrm>
            <a:off x="6415405" y="1593850"/>
            <a:ext cx="5186045" cy="4948555"/>
          </a:xfrm>
          <a:prstGeom prst="rect">
            <a:avLst/>
          </a:prstGeom>
          <a:solidFill>
            <a:srgbClr val="D9FFD6"/>
          </a:solidFill>
          <a:ln w="0" cap="flat">
            <a:noFill/>
            <a:prstDash val="solid"/>
            <a:miter lim="0"/>
          </a:ln>
        </p:spPr>
        <p:txBody>
          <a:bodyPr vert="horz" wrap="square" lIns="0" tIns="0" rIns="0" bIns="0"/>
          <a:lstStyle/>
          <a:p>
            <a:pPr algn="l" rtl="0" eaLnBrk="0">
              <a:lnSpc>
                <a:spcPct val="156000"/>
              </a:lnSpc>
            </a:pPr>
            <a:endParaRPr sz="1300" b="1" kern="0" spc="50" dirty="0">
              <a:solidFill>
                <a:srgbClr val="36389E">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7000"/>
              </a:lnSpc>
            </a:pPr>
            <a:endParaRPr sz="1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marL="567055" algn="l" rtl="0" eaLnBrk="0">
              <a:lnSpc>
                <a:spcPct val="97000"/>
              </a:lnSpc>
              <a:spcBef>
                <a:spcPts val="400"/>
              </a:spcBef>
            </a:pPr>
            <a:endParaRPr sz="1300" dirty="0">
              <a:latin typeface="微软雅黑" panose="020B0503020204020204" charset="-122"/>
              <a:ea typeface="微软雅黑" panose="020B0503020204020204" charset="-122"/>
              <a:cs typeface="微软雅黑" panose="020B0503020204020204" charset="-122"/>
            </a:endParaRPr>
          </a:p>
        </p:txBody>
      </p:sp>
      <p:sp>
        <p:nvSpPr>
          <p:cNvPr id="148" name="textbox 148"/>
          <p:cNvSpPr/>
          <p:nvPr/>
        </p:nvSpPr>
        <p:spPr>
          <a:xfrm>
            <a:off x="730250" y="795020"/>
            <a:ext cx="10871200" cy="547369"/>
          </a:xfrm>
          <a:prstGeom prst="rect">
            <a:avLst/>
          </a:prstGeom>
          <a:noFill/>
          <a:ln w="0" cap="flat">
            <a:noFill/>
            <a:prstDash val="solid"/>
            <a:miter lim="0"/>
          </a:ln>
        </p:spPr>
        <p:txBody>
          <a:bodyPr vert="horz" wrap="square" lIns="0" tIns="0" rIns="0" bIns="0"/>
          <a:lstStyle/>
          <a:p>
            <a:pPr algn="l" rtl="0" eaLnBrk="0">
              <a:lnSpc>
                <a:spcPct val="64000"/>
              </a:lnSpc>
            </a:pPr>
            <a:endParaRPr sz="100" dirty="0">
              <a:latin typeface="Arial" panose="020B0604020202020204"/>
              <a:ea typeface="Arial" panose="020B0604020202020204"/>
              <a:cs typeface="Arial" panose="020B0604020202020204"/>
            </a:endParaRPr>
          </a:p>
          <a:p>
            <a:pPr marL="12700" algn="l" rtl="0" eaLnBrk="0">
              <a:lnSpc>
                <a:spcPct val="84000"/>
              </a:lnSpc>
              <a:tabLst>
                <a:tab pos="10857865" algn="l"/>
              </a:tabLst>
            </a:pPr>
            <a:r>
              <a:rPr sz="4000" kern="0" spc="0" dirty="0">
                <a:solidFill>
                  <a:srgbClr val="4DD803">
                    <a:alpha val="100000"/>
                  </a:srgbClr>
                </a:solidFill>
                <a:latin typeface="微软雅黑" panose="020B0503020204020204" charset="-122"/>
                <a:ea typeface="微软雅黑" panose="020B0503020204020204" charset="-122"/>
                <a:cs typeface="微软雅黑" panose="020B0503020204020204" charset="-122"/>
              </a:rPr>
              <a:t>》</a:t>
            </a:r>
            <a:r>
              <a:rPr sz="3200" b="1" kern="0" spc="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03 有效性	</a:t>
            </a:r>
            <a:endParaRPr sz="3200" b="1" kern="0" spc="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endParaRPr>
          </a:p>
        </p:txBody>
      </p:sp>
      <p:pic>
        <p:nvPicPr>
          <p:cNvPr id="2" name="图片 1" descr="4afd1cf8d23cc1050dad2e084113cc78"/>
          <p:cNvPicPr>
            <a:picLocks noChangeAspect="1"/>
          </p:cNvPicPr>
          <p:nvPr/>
        </p:nvPicPr>
        <p:blipFill>
          <a:blip r:embed="rId1"/>
          <a:stretch>
            <a:fillRect/>
          </a:stretch>
        </p:blipFill>
        <p:spPr>
          <a:xfrm>
            <a:off x="6971665" y="205105"/>
            <a:ext cx="5113655" cy="589280"/>
          </a:xfrm>
          <a:prstGeom prst="rect">
            <a:avLst/>
          </a:prstGeom>
        </p:spPr>
      </p:pic>
      <p:sp>
        <p:nvSpPr>
          <p:cNvPr id="3" name="文本框 2"/>
          <p:cNvSpPr txBox="1"/>
          <p:nvPr/>
        </p:nvSpPr>
        <p:spPr>
          <a:xfrm>
            <a:off x="730250" y="4511358"/>
            <a:ext cx="5403850" cy="1761490"/>
          </a:xfrm>
          <a:prstGeom prst="rect">
            <a:avLst/>
          </a:prstGeom>
          <a:noFill/>
        </p:spPr>
        <p:txBody>
          <a:bodyPr wrap="square" rtlCol="0">
            <a:noAutofit/>
          </a:bodyPr>
          <a:p>
            <a:pPr indent="0" algn="just" fontAlgn="auto">
              <a:lnSpc>
                <a:spcPct val="150000"/>
              </a:lnSpc>
              <a:spcBef>
                <a:spcPts val="0"/>
              </a:spcBef>
              <a:buFont typeface="Wingdings" panose="05000000000000000000" charset="0"/>
              <a:buChar char="Ø"/>
            </a:pPr>
            <a:r>
              <a:rPr lang="zh-CN" altLang="en-US" sz="1400" kern="0">
                <a:solidFill>
                  <a:schemeClr val="tx1"/>
                </a:solidFill>
                <a:uFillTx/>
                <a:latin typeface="微软雅黑" panose="020B0503020204020204" charset="-122"/>
                <a:ea typeface="微软雅黑" panose="020B0503020204020204" charset="-122"/>
                <a:cs typeface="微软雅黑" panose="020B0503020204020204" charset="-122"/>
              </a:rPr>
              <a:t>《贵州省新冠病毒感染者居家中医药干预指引》推荐用于“咽痛、发热为主，或伴肌肉酸痛、乏力，或咳嗽者”。</a:t>
            </a:r>
            <a:endParaRPr lang="zh-CN" altLang="en-US" sz="1400" kern="0">
              <a:solidFill>
                <a:schemeClr val="tx1"/>
              </a:solidFill>
              <a:uFillTx/>
              <a:latin typeface="微软雅黑" panose="020B0503020204020204" charset="-122"/>
              <a:ea typeface="微软雅黑" panose="020B0503020204020204" charset="-122"/>
              <a:cs typeface="微软雅黑" panose="020B0503020204020204" charset="-122"/>
            </a:endParaRPr>
          </a:p>
          <a:p>
            <a:pPr indent="0" algn="just" fontAlgn="auto">
              <a:lnSpc>
                <a:spcPct val="150000"/>
              </a:lnSpc>
              <a:spcBef>
                <a:spcPts val="0"/>
              </a:spcBef>
              <a:buFont typeface="Wingdings" panose="05000000000000000000" charset="0"/>
              <a:buChar char="Ø"/>
            </a:pPr>
            <a:r>
              <a:rPr lang="zh-CN" altLang="en-US" sz="1400" kern="0">
                <a:solidFill>
                  <a:schemeClr val="tx1"/>
                </a:solidFill>
                <a:uFillTx/>
                <a:latin typeface="微软雅黑" panose="020B0503020204020204" charset="-122"/>
                <a:ea typeface="微软雅黑" panose="020B0503020204020204" charset="-122"/>
                <a:cs typeface="微软雅黑" panose="020B0503020204020204" charset="-122"/>
              </a:rPr>
              <a:t>入选中国中药协会《新冠病毒感染防治“两保一稳”清单》成人用药清单。</a:t>
            </a:r>
            <a:endParaRPr lang="zh-CN" altLang="en-US" sz="1400" kern="0">
              <a:solidFill>
                <a:schemeClr val="tx1"/>
              </a:solidFill>
              <a:uFillTx/>
              <a:latin typeface="微软雅黑" panose="020B0503020204020204" charset="-122"/>
              <a:ea typeface="微软雅黑" panose="020B0503020204020204" charset="-122"/>
              <a:cs typeface="微软雅黑" panose="020B0503020204020204" charset="-122"/>
            </a:endParaRPr>
          </a:p>
          <a:p>
            <a:pPr indent="0" algn="just" fontAlgn="auto">
              <a:lnSpc>
                <a:spcPct val="150000"/>
              </a:lnSpc>
              <a:spcBef>
                <a:spcPts val="0"/>
              </a:spcBef>
              <a:buFont typeface="Wingdings" panose="05000000000000000000" charset="0"/>
              <a:buChar char="Ø"/>
            </a:pPr>
            <a:r>
              <a:rPr lang="zh-CN" altLang="en-US" sz="1400" kern="0">
                <a:solidFill>
                  <a:schemeClr val="tx1"/>
                </a:solidFill>
                <a:uFillTx/>
                <a:latin typeface="微软雅黑" panose="020B0503020204020204" charset="-122"/>
                <a:ea typeface="微软雅黑" panose="020B0503020204020204" charset="-122"/>
                <a:cs typeface="微软雅黑" panose="020B0503020204020204" charset="-122"/>
              </a:rPr>
              <a:t>入选《新冠预防与治疗相关药品地方品种推荐目录（第一版）》</a:t>
            </a:r>
            <a:endParaRPr lang="zh-CN" altLang="en-US" sz="1400" kern="0">
              <a:solidFill>
                <a:schemeClr val="tx1"/>
              </a:solidFill>
              <a:uFillTx/>
              <a:latin typeface="微软雅黑" panose="020B0503020204020204" charset="-122"/>
              <a:ea typeface="微软雅黑" panose="020B0503020204020204" charset="-122"/>
              <a:cs typeface="微软雅黑" panose="020B0503020204020204" charset="-122"/>
            </a:endParaRPr>
          </a:p>
          <a:p>
            <a:pPr indent="0" algn="just" fontAlgn="auto">
              <a:lnSpc>
                <a:spcPct val="150000"/>
              </a:lnSpc>
              <a:spcBef>
                <a:spcPts val="0"/>
              </a:spcBef>
              <a:buFont typeface="Wingdings" panose="05000000000000000000" charset="0"/>
              <a:buChar char="Ø"/>
            </a:pPr>
            <a:r>
              <a:rPr lang="zh-CN" altLang="en-US" sz="1400" kern="0">
                <a:solidFill>
                  <a:schemeClr val="tx1"/>
                </a:solidFill>
                <a:uFillTx/>
                <a:latin typeface="微软雅黑" panose="020B0503020204020204" charset="-122"/>
                <a:ea typeface="微软雅黑" panose="020B0503020204020204" charset="-122"/>
                <a:cs typeface="微软雅黑" panose="020B0503020204020204" charset="-122"/>
              </a:rPr>
              <a:t>《儿童咽炎、扁桃体炎中西医结合诊治专家共识》</a:t>
            </a:r>
            <a:endParaRPr lang="zh-CN" altLang="en-US" sz="1400" kern="0">
              <a:solidFill>
                <a:schemeClr val="tx1"/>
              </a:solidFill>
              <a:uFillTx/>
              <a:latin typeface="微软雅黑" panose="020B0503020204020204" charset="-122"/>
              <a:ea typeface="微软雅黑" panose="020B0503020204020204" charset="-122"/>
              <a:cs typeface="微软雅黑" panose="020B0503020204020204" charset="-122"/>
            </a:endParaRPr>
          </a:p>
        </p:txBody>
      </p:sp>
      <p:cxnSp>
        <p:nvCxnSpPr>
          <p:cNvPr id="7" name="直接连接符 6"/>
          <p:cNvCxnSpPr/>
          <p:nvPr/>
        </p:nvCxnSpPr>
        <p:spPr>
          <a:xfrm>
            <a:off x="639445" y="1336040"/>
            <a:ext cx="11065510" cy="0"/>
          </a:xfrm>
          <a:prstGeom prst="line">
            <a:avLst/>
          </a:prstGeom>
          <a:ln>
            <a:solidFill>
              <a:srgbClr val="4DD803"/>
            </a:solidFill>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6511925" y="1979930"/>
            <a:ext cx="5006975" cy="4438015"/>
          </a:xfrm>
          <a:prstGeom prst="rect">
            <a:avLst/>
          </a:prstGeom>
          <a:noFill/>
        </p:spPr>
        <p:txBody>
          <a:bodyPr wrap="square" rtlCol="0">
            <a:noAutofit/>
          </a:bodyPr>
          <a:p>
            <a:pPr indent="0" algn="l" rtl="0" eaLnBrk="0" fontAlgn="auto">
              <a:lnSpc>
                <a:spcPct val="150000"/>
              </a:lnSpc>
              <a:spcBef>
                <a:spcPts val="0"/>
              </a:spcBef>
              <a:buFont typeface="Wingdings" panose="05000000000000000000" charset="0"/>
              <a:buChar char="Ø"/>
            </a:pPr>
            <a:r>
              <a:rPr lang="zh-CN" altLang="en-US" sz="14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优势：</a:t>
            </a:r>
            <a:endParaRPr lang="zh-CN" altLang="en-US" sz="14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None/>
            </a:pP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1</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起效迅速</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 喷雾剂型局部给药，药物直达病灶，尤其是其“即时止痛”效果，能快速缓解最困扰患者的咽痛症状。（</a:t>
            </a:r>
            <a:r>
              <a:rPr lang="en-US" alt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多靶点作用</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 组方中一枝黄花、山银花具有明确的抗炎、抗菌、抗病毒作用；艾纳香有促渗、止痛效果。诸药协同，可同时发挥抗病原体、抗炎、镇痛的综合作用。（</a:t>
            </a:r>
            <a:r>
              <a:rPr lang="en-US" alt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3</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依从性好</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 喷雾剂使用方便，成份</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不含乙醇</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，味苦微甜，患者（特别是儿童）接受度高。</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p>
            <a:pPr indent="0" algn="l" rtl="0" eaLnBrk="0" fontAlgn="auto">
              <a:lnSpc>
                <a:spcPct val="150000"/>
              </a:lnSpc>
              <a:spcBef>
                <a:spcPts val="0"/>
              </a:spcBef>
              <a:buFont typeface="Wingdings" panose="05000000000000000000" charset="0"/>
              <a:buChar char="Ø"/>
            </a:pPr>
            <a:r>
              <a:rPr lang="zh-CN" altLang="en-US" sz="14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组方合理性：</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 </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p>
            <a:pPr indent="0" algn="l" rtl="0" eaLnBrk="0" fontAlgn="auto">
              <a:lnSpc>
                <a:spcPct val="150000"/>
              </a:lnSpc>
              <a:spcBef>
                <a:spcPts val="0"/>
              </a:spcBef>
              <a:buNone/>
            </a:pP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组方为</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一枝黄花、</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山银花、紫萁贯众、连翘、荆芥、艾纳香等，均为入热经药。</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一枝黄花、</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山</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银花为母药，清热解毒、宣散风热；连翘、紫萁贯众为辅药，助主药辛凉透邪解毒；薄荷清散风热、利咽透毒，荆芥祛风解表，防寒性药物凉遏太过。诸药合用，共奏清热解毒、宣散风热、清利咽喉之功。</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730250" y="1655445"/>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有效性方面的优势：</a:t>
            </a:r>
            <a:endParaRPr lang="zh-CN" altLang="en-US" b="1" kern="0">
              <a:latin typeface="微软雅黑" panose="020B0503020204020204" charset="-122"/>
              <a:ea typeface="微软雅黑" panose="020B0503020204020204" charset="-122"/>
            </a:endParaRPr>
          </a:p>
        </p:txBody>
      </p:sp>
      <p:sp>
        <p:nvSpPr>
          <p:cNvPr id="6" name="文本框 5"/>
          <p:cNvSpPr txBox="1"/>
          <p:nvPr/>
        </p:nvSpPr>
        <p:spPr>
          <a:xfrm>
            <a:off x="730250" y="4267835"/>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相关推荐：</a:t>
            </a:r>
            <a:endParaRPr lang="zh-CN" altLang="en-US" b="1" kern="0">
              <a:latin typeface="微软雅黑" panose="020B0503020204020204" charset="-122"/>
              <a:ea typeface="微软雅黑" panose="020B0503020204020204" charset="-122"/>
            </a:endParaRPr>
          </a:p>
        </p:txBody>
      </p:sp>
      <p:sp>
        <p:nvSpPr>
          <p:cNvPr id="9" name="文本框 8"/>
          <p:cNvSpPr txBox="1"/>
          <p:nvPr/>
        </p:nvSpPr>
        <p:spPr>
          <a:xfrm>
            <a:off x="6512560" y="1655445"/>
            <a:ext cx="3016885"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组方合理性与中药治疗优势：</a:t>
            </a:r>
            <a:endParaRPr lang="zh-CN" altLang="en-US" b="1" kern="0">
              <a:latin typeface="微软雅黑" panose="020B0503020204020204" charset="-122"/>
              <a:ea typeface="微软雅黑" panose="020B0503020204020204" charset="-122"/>
            </a:endParaRPr>
          </a:p>
        </p:txBody>
      </p:sp>
      <p:sp>
        <p:nvSpPr>
          <p:cNvPr id="10" name="文本框 9"/>
          <p:cNvSpPr txBox="1"/>
          <p:nvPr/>
        </p:nvSpPr>
        <p:spPr>
          <a:xfrm>
            <a:off x="730250" y="1938655"/>
            <a:ext cx="5403215" cy="2330450"/>
          </a:xfrm>
          <a:prstGeom prst="rect">
            <a:avLst/>
          </a:prstGeom>
          <a:noFill/>
        </p:spPr>
        <p:txBody>
          <a:bodyPr wrap="square" rtlCol="0">
            <a:noAutofit/>
          </a:bodyPr>
          <a:p>
            <a:pPr indent="0" algn="l" rtl="0" eaLnBrk="0" fontAlgn="auto">
              <a:lnSpc>
                <a:spcPct val="150000"/>
              </a:lnSpc>
              <a:spcBef>
                <a:spcPts val="0"/>
              </a:spcBef>
              <a:buFont typeface="Wingdings" panose="05000000000000000000" charset="0"/>
              <a:buChar char="Ø"/>
            </a:pPr>
            <a:r>
              <a:rPr lang="zh-CN" altLang="en-US" sz="1400" b="1" kern="0" dirty="0">
                <a:solidFill>
                  <a:srgbClr val="FF0000">
                    <a:alpha val="100000"/>
                  </a:srgbClr>
                </a:solidFill>
                <a:uFillTx/>
                <a:latin typeface="微软雅黑" panose="020B0503020204020204" charset="-122"/>
                <a:ea typeface="微软雅黑" panose="020B0503020204020204" charset="-122"/>
                <a:cs typeface="微软雅黑" panose="020B0503020204020204" charset="-122"/>
                <a:sym typeface="+mn-ea"/>
              </a:rPr>
              <a:t>快速缓解</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患者的头痛、咽痛、扁桃体肿大或充血以及降低体温，用药</a:t>
            </a:r>
            <a:r>
              <a:rPr lang="en-US" alt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3</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天疗效显著，疗程用药明确。</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pP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治疗白血病口腔溃疡效果较好，可减轻黏膜反应，减轻口腔疼痛，缩短病程。</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buFont typeface="Wingdings" panose="05000000000000000000" charset="0"/>
              <a:buChar char="Ø"/>
            </a:pP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配合利多卡因配合治疗手足口病患儿口腔疱疹疗效显著且本品成份均为中药成分，具有清热抗病毒功效，而且此药为喷雾剂，使用方便 ，味微甜，患儿易于接受</a:t>
            </a:r>
            <a:r>
              <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endParaRPr lang="zh-CN" altLang="en-US"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box 152"/>
          <p:cNvSpPr/>
          <p:nvPr/>
        </p:nvSpPr>
        <p:spPr>
          <a:xfrm>
            <a:off x="765175" y="1677035"/>
            <a:ext cx="6875145" cy="4720590"/>
          </a:xfrm>
          <a:prstGeom prst="rect">
            <a:avLst/>
          </a:prstGeom>
          <a:solidFill>
            <a:schemeClr val="accent6">
              <a:lumMod val="20000"/>
              <a:lumOff val="80000"/>
              <a:alpha val="70000"/>
            </a:schemeClr>
          </a:solidFill>
          <a:ln w="0" cap="flat">
            <a:noFill/>
            <a:prstDash val="solid"/>
            <a:miter lim="0"/>
          </a:ln>
        </p:spPr>
        <p:txBody>
          <a:bodyPr vert="horz" wrap="square" lIns="0" tIns="0" rIns="0" bIns="0"/>
          <a:lstStyle/>
          <a:p>
            <a:pPr algn="l" rtl="0" eaLnBrk="0">
              <a:lnSpc>
                <a:spcPct val="108000"/>
              </a:lnSpc>
            </a:pPr>
            <a:endParaRPr sz="1000" dirty="0">
              <a:latin typeface="Arial" panose="020B0604020202020204"/>
              <a:ea typeface="Arial" panose="020B0604020202020204"/>
              <a:cs typeface="Arial" panose="020B0604020202020204"/>
            </a:endParaRPr>
          </a:p>
          <a:p>
            <a:pPr marL="468630" indent="-285750" algn="just" rtl="0" eaLnBrk="0" fontAlgn="auto">
              <a:lnSpc>
                <a:spcPts val="2200"/>
              </a:lnSpc>
              <a:spcBef>
                <a:spcPts val="0"/>
              </a:spcBef>
              <a:buFont typeface="Wingdings" panose="05000000000000000000" charset="0"/>
              <a:buChar char="Ø"/>
              <a:tabLst>
                <a:tab pos="309245" algn="l"/>
              </a:tabLst>
            </a:pPr>
            <a:endParaRPr lang="zh-CN" altLang="en-US" sz="13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60" name="textbox 160"/>
          <p:cNvSpPr/>
          <p:nvPr/>
        </p:nvSpPr>
        <p:spPr>
          <a:xfrm>
            <a:off x="7807960" y="3305175"/>
            <a:ext cx="3580765" cy="3093085"/>
          </a:xfrm>
          <a:prstGeom prst="rect">
            <a:avLst/>
          </a:prstGeom>
          <a:solidFill>
            <a:srgbClr val="FBE5D6">
              <a:alpha val="64000"/>
            </a:srgbClr>
          </a:solidFill>
          <a:ln w="0" cap="flat">
            <a:noFill/>
            <a:prstDash val="solid"/>
            <a:miter lim="0"/>
          </a:ln>
        </p:spPr>
        <p:txBody>
          <a:bodyPr vert="horz" wrap="square" lIns="0" tIns="0" rIns="0" bIns="0"/>
          <a:lstStyle/>
          <a:p>
            <a:pPr algn="l" rtl="0" eaLnBrk="0">
              <a:lnSpc>
                <a:spcPct val="134000"/>
              </a:lnSpc>
            </a:pPr>
            <a:endParaRPr sz="1000" dirty="0">
              <a:latin typeface="Arial" panose="020B0604020202020204"/>
              <a:ea typeface="Arial" panose="020B0604020202020204"/>
              <a:cs typeface="Arial" panose="020B0604020202020204"/>
            </a:endParaRPr>
          </a:p>
          <a:p>
            <a:pPr algn="l" rtl="0" eaLnBrk="0">
              <a:lnSpc>
                <a:spcPct val="10000"/>
              </a:lnSpc>
            </a:pPr>
            <a:endParaRPr dirty="0">
              <a:latin typeface="Arial" panose="020B0604020202020204"/>
              <a:ea typeface="Arial" panose="020B0604020202020204"/>
              <a:cs typeface="Arial" panose="020B0604020202020204"/>
            </a:endParaRPr>
          </a:p>
          <a:p>
            <a:pPr marL="550545" algn="l" rtl="0" eaLnBrk="0">
              <a:lnSpc>
                <a:spcPct val="90000"/>
              </a:lnSpc>
              <a:spcBef>
                <a:spcPts val="395"/>
              </a:spcBef>
            </a:pPr>
            <a:endParaRPr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62" name="textbox 162"/>
          <p:cNvSpPr/>
          <p:nvPr/>
        </p:nvSpPr>
        <p:spPr>
          <a:xfrm>
            <a:off x="7807960" y="1699895"/>
            <a:ext cx="3580765" cy="1452880"/>
          </a:xfrm>
          <a:prstGeom prst="rect">
            <a:avLst/>
          </a:prstGeom>
          <a:solidFill>
            <a:srgbClr val="D9FFD6">
              <a:alpha val="52000"/>
            </a:srgbClr>
          </a:solidFill>
          <a:ln w="0" cap="flat">
            <a:noFill/>
            <a:prstDash val="solid"/>
            <a:miter lim="0"/>
          </a:ln>
        </p:spPr>
        <p:txBody>
          <a:bodyPr vert="horz" wrap="square" lIns="0" tIns="0" rIns="0" bIns="0"/>
          <a:lstStyle/>
          <a:p>
            <a:pPr algn="l" rtl="0" eaLnBrk="0">
              <a:lnSpc>
                <a:spcPct val="127000"/>
              </a:lnSpc>
            </a:pPr>
            <a:endParaRPr sz="1300" kern="0" spc="5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64" name="textbox 164"/>
          <p:cNvSpPr/>
          <p:nvPr/>
        </p:nvSpPr>
        <p:spPr>
          <a:xfrm>
            <a:off x="730250" y="782066"/>
            <a:ext cx="10871200" cy="551815"/>
          </a:xfrm>
          <a:prstGeom prst="rect">
            <a:avLst/>
          </a:prstGeom>
          <a:noFill/>
          <a:ln w="0" cap="flat">
            <a:noFill/>
            <a:prstDash val="solid"/>
            <a:miter lim="0"/>
          </a:ln>
        </p:spPr>
        <p:txBody>
          <a:bodyPr vert="horz" wrap="square" lIns="0" tIns="0" rIns="0" bIns="0"/>
          <a:lstStyle/>
          <a:p>
            <a:pPr algn="l" rtl="0" eaLnBrk="0">
              <a:lnSpc>
                <a:spcPct val="92000"/>
              </a:lnSpc>
            </a:pPr>
            <a:endParaRPr sz="100" dirty="0">
              <a:latin typeface="Arial" panose="020B0604020202020204"/>
              <a:ea typeface="Arial" panose="020B0604020202020204"/>
              <a:cs typeface="Arial" panose="020B0604020202020204"/>
            </a:endParaRPr>
          </a:p>
          <a:p>
            <a:pPr marL="12700" algn="l" rtl="0" eaLnBrk="0">
              <a:lnSpc>
                <a:spcPct val="84000"/>
              </a:lnSpc>
              <a:tabLst>
                <a:tab pos="10857865" algn="l"/>
              </a:tabLst>
            </a:pPr>
            <a:r>
              <a:rPr sz="4000" kern="0" spc="60" dirty="0">
                <a:solidFill>
                  <a:srgbClr val="4DD803">
                    <a:alpha val="100000"/>
                  </a:srgbClr>
                </a:solidFill>
                <a:latin typeface="微软雅黑" panose="020B0503020204020204" charset="-122"/>
                <a:ea typeface="微软雅黑" panose="020B0503020204020204" charset="-122"/>
                <a:cs typeface="微软雅黑" panose="020B0503020204020204" charset="-122"/>
              </a:rPr>
              <a:t>》</a:t>
            </a:r>
            <a:r>
              <a:rPr sz="3100" b="1" kern="0" spc="6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04 创新性</a:t>
            </a:r>
            <a:r>
              <a:rPr sz="3100" b="1" kern="0" spc="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	</a:t>
            </a:r>
            <a:endParaRPr sz="3100" b="1" kern="0" spc="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endParaRPr>
          </a:p>
        </p:txBody>
      </p:sp>
      <p:pic>
        <p:nvPicPr>
          <p:cNvPr id="2" name="图片 1" descr="4afd1cf8d23cc1050dad2e084113cc78"/>
          <p:cNvPicPr>
            <a:picLocks noChangeAspect="1"/>
          </p:cNvPicPr>
          <p:nvPr/>
        </p:nvPicPr>
        <p:blipFill>
          <a:blip r:embed="rId1"/>
          <a:stretch>
            <a:fillRect/>
          </a:stretch>
        </p:blipFill>
        <p:spPr>
          <a:xfrm>
            <a:off x="6971665" y="205105"/>
            <a:ext cx="5113655" cy="589280"/>
          </a:xfrm>
          <a:prstGeom prst="rect">
            <a:avLst/>
          </a:prstGeom>
        </p:spPr>
      </p:pic>
      <p:cxnSp>
        <p:nvCxnSpPr>
          <p:cNvPr id="7" name="直接连接符 6"/>
          <p:cNvCxnSpPr/>
          <p:nvPr/>
        </p:nvCxnSpPr>
        <p:spPr>
          <a:xfrm>
            <a:off x="639445" y="1336040"/>
            <a:ext cx="11065510" cy="0"/>
          </a:xfrm>
          <a:prstGeom prst="line">
            <a:avLst/>
          </a:prstGeom>
          <a:ln>
            <a:solidFill>
              <a:srgbClr val="4DD803"/>
            </a:solidFill>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7897495" y="3961765"/>
            <a:ext cx="3384550" cy="2377440"/>
          </a:xfrm>
          <a:prstGeom prst="rect">
            <a:avLst/>
          </a:prstGeom>
          <a:noFill/>
        </p:spPr>
        <p:txBody>
          <a:bodyPr wrap="square" rtlCol="0">
            <a:noAutofit/>
          </a:bodyPr>
          <a:p>
            <a:pPr indent="0" fontAlgn="auto">
              <a:lnSpc>
                <a:spcPct val="150000"/>
              </a:lnSpc>
              <a:spcBef>
                <a:spcPts val="0"/>
              </a:spcBef>
            </a:pP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本品处方源于贵州黔东南苗族民间防治感冒的经验方，全方配伍体现了苗族医药“</a:t>
            </a:r>
            <a:r>
              <a:rPr lang="zh-CN" altLang="en-US" sz="1400" b="1" kern="0" dirty="0">
                <a:solidFill>
                  <a:srgbClr val="FF0000">
                    <a:alpha val="100000"/>
                  </a:srgbClr>
                </a:solidFill>
                <a:uFillTx/>
                <a:latin typeface="微软雅黑" panose="020B0503020204020204" charset="-122"/>
                <a:ea typeface="微软雅黑" panose="020B0503020204020204" charset="-122"/>
                <a:cs typeface="微软雅黑" panose="020B0503020204020204" charset="-122"/>
                <a:sym typeface="+mn-ea"/>
              </a:rPr>
              <a:t>以母药为君、以热经药治热病</a:t>
            </a:r>
            <a:r>
              <a:rPr lang="en-US" alt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的理论特色，又通过现代制药技术提升了质量可控性与临床便捷性，体现了传统民族医药经验</a:t>
            </a:r>
            <a:r>
              <a:rPr lang="zh-CN" altLang="en-US" sz="1400" b="1" kern="0" dirty="0">
                <a:solidFill>
                  <a:srgbClr val="FF0000">
                    <a:alpha val="100000"/>
                  </a:srgbClr>
                </a:solidFill>
                <a:uFillTx/>
                <a:latin typeface="微软雅黑" panose="020B0503020204020204" charset="-122"/>
                <a:ea typeface="微软雅黑" panose="020B0503020204020204" charset="-122"/>
                <a:cs typeface="微软雅黑" panose="020B0503020204020204" charset="-122"/>
                <a:sym typeface="+mn-ea"/>
              </a:rPr>
              <a:t>与现代制剂工艺的有机结合</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766445" y="2068195"/>
            <a:ext cx="6873875" cy="3877310"/>
          </a:xfrm>
          <a:prstGeom prst="rect">
            <a:avLst/>
          </a:prstGeom>
          <a:noFill/>
        </p:spPr>
        <p:txBody>
          <a:bodyPr wrap="square" rtlCol="0">
            <a:noAutofit/>
          </a:bodyPr>
          <a:p>
            <a:pPr indent="0" algn="just" rtl="0" eaLnBrk="0" fontAlgn="auto">
              <a:lnSpc>
                <a:spcPct val="150000"/>
              </a:lnSpc>
              <a:spcBef>
                <a:spcPts val="0"/>
              </a:spcBef>
              <a:buFont typeface="Wingdings" panose="05000000000000000000" charset="0"/>
              <a:buChar char="Ø"/>
            </a:pPr>
            <a:r>
              <a:rPr lang="zh-CN" altLang="en-US" sz="1400" b="1"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创新点：</a:t>
            </a:r>
            <a:r>
              <a:rPr lang="zh-CN" altLang="en-US"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该品明确抗病毒作用和多适应症覆盖</a:t>
            </a:r>
            <a:endParaRPr lang="zh-CN" altLang="en-US"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Font typeface="Wingdings" panose="05000000000000000000" charset="0"/>
              <a:buNone/>
            </a:pPr>
            <a:r>
              <a:rPr lang="zh-CN" altLang="en-US"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《一种治疗咽喉、口腔疾病的药物喷雾剂》（专利号</a:t>
            </a:r>
            <a:r>
              <a:rPr lang="en-US" altLang="zh-CN"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ZL02134088.9</a:t>
            </a:r>
            <a:r>
              <a:rPr lang="zh-CN" altLang="en-US"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a:t>
            </a:r>
            <a:endParaRPr lang="zh-CN" altLang="en-US"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Font typeface="Wingdings" panose="05000000000000000000" charset="0"/>
              <a:buNone/>
            </a:pPr>
            <a:r>
              <a:rPr lang="zh-CN" altLang="en-US"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《复方一枝黄花喷雾剂的检测方法》（公开号</a:t>
            </a:r>
            <a:r>
              <a:rPr lang="en-US" altLang="zh-CN"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CN101637506A）</a:t>
            </a:r>
            <a:endParaRPr lang="en-US" altLang="zh-CN"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endParaRPr>
          </a:p>
          <a:p>
            <a:pPr indent="0" algn="just" rtl="0" eaLnBrk="0" fontAlgn="auto">
              <a:lnSpc>
                <a:spcPct val="150000"/>
              </a:lnSpc>
              <a:spcBef>
                <a:spcPts val="0"/>
              </a:spcBef>
              <a:buFont typeface="Wingdings" panose="05000000000000000000" charset="0"/>
              <a:buNone/>
            </a:pPr>
            <a:r>
              <a:rPr lang="zh-CN" altLang="en-US"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《复方一枝黄花喷雾剂干粉抗</a:t>
            </a:r>
            <a:r>
              <a:rPr lang="en-US" altLang="zh-CN"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RNA</a:t>
            </a:r>
            <a:r>
              <a:rPr lang="zh-CN" altLang="en-US"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病毒药物靶点活性及应用》（公开号</a:t>
            </a:r>
            <a:r>
              <a:rPr lang="en-US" altLang="zh-CN" sz="1400" kern="0" dirty="0">
                <a:solidFill>
                  <a:schemeClr val="tx1">
                    <a:alpha val="100000"/>
                  </a:schemeClr>
                </a:solidFill>
                <a:uFillTx/>
                <a:latin typeface="微软雅黑" panose="020B0503020204020204" charset="-122"/>
                <a:ea typeface="微软雅黑" panose="020B0503020204020204" charset="-122"/>
                <a:cs typeface="微软雅黑" panose="020B0503020204020204" charset="-122"/>
                <a:sym typeface="+mn-ea"/>
              </a:rPr>
              <a:t>  CN113041289A）。</a:t>
            </a:r>
            <a:endParaRPr lang="en-US" alt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indent="0" algn="just" rtl="0" eaLnBrk="0" fontAlgn="auto">
              <a:lnSpc>
                <a:spcPct val="150000"/>
              </a:lnSpc>
              <a:spcBef>
                <a:spcPts val="0"/>
              </a:spcBef>
              <a:buFont typeface="Wingdings" panose="05000000000000000000" charset="0"/>
              <a:buChar char="Ø"/>
            </a:pPr>
            <a:r>
              <a:rPr lang="zh-CN" altLang="en-US" sz="14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优势：</a:t>
            </a:r>
            <a:endParaRPr lang="zh-CN" altLang="en-US" sz="14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indent="0" algn="just" rtl="0" eaLnBrk="0" fontAlgn="auto">
              <a:lnSpc>
                <a:spcPct val="150000"/>
              </a:lnSpc>
              <a:spcBef>
                <a:spcPts val="0"/>
              </a:spcBef>
              <a:buNone/>
            </a:pP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1</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一药多用，口鼻同喷</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：采用喷雾剂型，药物可直接作用于咽喉、口腔黏膜病变部位，有利于快速缓解局部症状，如上呼吸道感染、急慢性咽喉炎、口腔炎、牙龈肿痛、口臭等多种咽喉及口腔疾病。</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indent="0" algn="just" rtl="0" eaLnBrk="0" fontAlgn="auto">
              <a:lnSpc>
                <a:spcPct val="150000"/>
              </a:lnSpc>
              <a:spcBef>
                <a:spcPts val="0"/>
              </a:spcBef>
              <a:buNone/>
            </a:pP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）按</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苗医药理论组方</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，具有清热解毒、宣散风热、清利咽喉之功效，既符合传统民族医药的辨证思路，又通过现代研究验证了其抗病毒、抗炎的实际疗效。</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p>
            <a:pPr indent="0" algn="just" rtl="0" eaLnBrk="0" fontAlgn="auto">
              <a:lnSpc>
                <a:spcPct val="150000"/>
              </a:lnSpc>
              <a:spcBef>
                <a:spcPts val="0"/>
              </a:spcBef>
              <a:buNone/>
            </a:pP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3</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）它采用地方上较为多见的中草药材作为原料，成本低廉。有清热解毒、宣散风热、清利咽喉的功能和较好的治疗效果。具有易于制作，</a:t>
            </a:r>
            <a:r>
              <a:rPr lang="zh-CN" altLang="en-US" sz="1400" b="1" kern="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成本较低，治疗效果好</a:t>
            </a:r>
            <a:r>
              <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的特点。</a:t>
            </a:r>
            <a:endParaRPr lang="zh-CN" altLang="en-US"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765810" y="1699895"/>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创新点与优势：</a:t>
            </a:r>
            <a:endParaRPr lang="zh-CN" altLang="en-US" b="1" kern="0">
              <a:latin typeface="微软雅黑" panose="020B0503020204020204" charset="-122"/>
              <a:ea typeface="微软雅黑" panose="020B0503020204020204" charset="-122"/>
            </a:endParaRPr>
          </a:p>
        </p:txBody>
      </p:sp>
      <p:sp>
        <p:nvSpPr>
          <p:cNvPr id="5" name="文本框 4"/>
          <p:cNvSpPr txBox="1"/>
          <p:nvPr/>
        </p:nvSpPr>
        <p:spPr>
          <a:xfrm>
            <a:off x="7934325" y="3518535"/>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传承性：</a:t>
            </a:r>
            <a:endParaRPr lang="zh-CN" altLang="en-US" b="1" kern="0">
              <a:latin typeface="微软雅黑" panose="020B0503020204020204" charset="-122"/>
              <a:ea typeface="微软雅黑" panose="020B0503020204020204" charset="-122"/>
            </a:endParaRPr>
          </a:p>
        </p:txBody>
      </p:sp>
      <p:sp>
        <p:nvSpPr>
          <p:cNvPr id="6" name="文本框 5"/>
          <p:cNvSpPr txBox="1"/>
          <p:nvPr/>
        </p:nvSpPr>
        <p:spPr>
          <a:xfrm>
            <a:off x="7934325" y="2012315"/>
            <a:ext cx="3347720" cy="829945"/>
          </a:xfrm>
          <a:prstGeom prst="rect">
            <a:avLst/>
          </a:prstGeom>
          <a:noFill/>
        </p:spPr>
        <p:txBody>
          <a:bodyPr wrap="square" rtlCol="0">
            <a:spAutoFit/>
          </a:bodyPr>
          <a:p>
            <a:pPr indent="0" algn="l" rtl="0" eaLnBrk="0" fontAlgn="auto">
              <a:lnSpc>
                <a:spcPct val="150000"/>
              </a:lnSpc>
              <a:spcBef>
                <a:spcPts val="0"/>
              </a:spcBef>
            </a:pPr>
            <a:r>
              <a:rPr sz="16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是否为自主知识产权的创新药： </a:t>
            </a:r>
            <a:r>
              <a:rPr lang="zh-CN" sz="16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否</a:t>
            </a:r>
            <a:endParaRPr sz="1600" kern="0" dirty="0">
              <a:solidFill>
                <a:schemeClr val="tx1"/>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150000"/>
              </a:lnSpc>
              <a:spcBef>
                <a:spcPts val="0"/>
              </a:spcBef>
            </a:pPr>
            <a:r>
              <a:rPr sz="1600" b="1"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药品注册分类： </a:t>
            </a:r>
            <a:r>
              <a:rPr sz="16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中药</a:t>
            </a:r>
            <a:endParaRPr lang="zh-CN" altLang="en-US" sz="16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box 170"/>
          <p:cNvSpPr/>
          <p:nvPr/>
        </p:nvSpPr>
        <p:spPr>
          <a:xfrm>
            <a:off x="730250" y="1913890"/>
            <a:ext cx="5158105" cy="4686935"/>
          </a:xfrm>
          <a:prstGeom prst="rect">
            <a:avLst/>
          </a:prstGeom>
          <a:solidFill>
            <a:srgbClr val="D9FFD6">
              <a:alpha val="82000"/>
            </a:srgbClr>
          </a:solidFill>
          <a:ln w="0" cap="flat">
            <a:noFill/>
            <a:prstDash val="solid"/>
            <a:miter lim="0"/>
          </a:ln>
        </p:spPr>
        <p:txBody>
          <a:bodyPr vert="horz" wrap="square" lIns="0" tIns="0" rIns="0" bIns="0"/>
          <a:lstStyle/>
          <a:p>
            <a:pPr marL="285750" indent="-285750" algn="l" rtl="0" eaLnBrk="0" fontAlgn="auto">
              <a:lnSpc>
                <a:spcPts val="2200"/>
              </a:lnSpc>
              <a:buFont typeface="Wingdings" panose="05000000000000000000" charset="0"/>
              <a:buChar char="Ø"/>
            </a:pPr>
            <a:endParaRPr sz="1300" kern="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76" name="textbox 176"/>
          <p:cNvSpPr/>
          <p:nvPr/>
        </p:nvSpPr>
        <p:spPr>
          <a:xfrm>
            <a:off x="5982335" y="1914525"/>
            <a:ext cx="5619115" cy="4693285"/>
          </a:xfrm>
          <a:prstGeom prst="rect">
            <a:avLst/>
          </a:prstGeom>
          <a:solidFill>
            <a:schemeClr val="accent6">
              <a:lumMod val="20000"/>
              <a:lumOff val="80000"/>
              <a:alpha val="79000"/>
            </a:schemeClr>
          </a:solidFill>
          <a:ln w="0" cap="flat">
            <a:noFill/>
            <a:prstDash val="solid"/>
            <a:miter lim="0"/>
          </a:ln>
        </p:spPr>
        <p:txBody>
          <a:bodyPr vert="horz" wrap="square" lIns="0" tIns="0" rIns="0" bIns="0"/>
          <a:lstStyle/>
          <a:p>
            <a:pPr indent="0" algn="l" rtl="0" eaLnBrk="0" fontAlgn="auto">
              <a:lnSpc>
                <a:spcPct val="76000"/>
              </a:lnSpc>
            </a:pPr>
            <a:r>
              <a:rPr lang="en-US" altLang="zh-CN" b="1" kern="0" spc="-10" dirty="0">
                <a:solidFill>
                  <a:srgbClr val="36389E">
                    <a:alpha val="100000"/>
                  </a:srgbClr>
                </a:solidFill>
                <a:latin typeface="微软雅黑" panose="020B0503020204020204" charset="-122"/>
                <a:ea typeface="微软雅黑" panose="020B0503020204020204" charset="-122"/>
                <a:cs typeface="微软雅黑" panose="020B0503020204020204" charset="-122"/>
              </a:rPr>
              <a:t>  </a:t>
            </a:r>
            <a:endParaRPr lang="en-US" altLang="zh-CN" b="1" kern="0" spc="-10" dirty="0">
              <a:solidFill>
                <a:srgbClr val="36389E">
                  <a:alpha val="100000"/>
                </a:srgbClr>
              </a:solidFill>
              <a:latin typeface="微软雅黑" panose="020B0503020204020204" charset="-122"/>
              <a:ea typeface="微软雅黑" panose="020B0503020204020204" charset="-122"/>
              <a:cs typeface="微软雅黑" panose="020B0503020204020204" charset="-122"/>
            </a:endParaRPr>
          </a:p>
          <a:p>
            <a:pPr indent="0" algn="l" rtl="0" eaLnBrk="0" fontAlgn="auto">
              <a:lnSpc>
                <a:spcPct val="76000"/>
              </a:lnSpc>
            </a:pPr>
            <a:r>
              <a:rPr lang="zh-CN" altLang="en-US" sz="13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endParaRPr lang="zh-CN" altLang="en-US" sz="13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08915" indent="0" algn="l" rtl="0" eaLnBrk="0" fontAlgn="auto">
              <a:lnSpc>
                <a:spcPts val="2200"/>
              </a:lnSpc>
              <a:spcBef>
                <a:spcPts val="600"/>
              </a:spcBef>
            </a:pPr>
            <a:endParaRPr lang="zh-CN" altLang="en-US" sz="1300" kern="0" spc="100" dirty="0">
              <a:solidFill>
                <a:srgbClr val="000000">
                  <a:alpha val="100000"/>
                </a:srgbClr>
              </a:solidFill>
              <a:uFillTx/>
              <a:latin typeface="微软雅黑" panose="020B0503020204020204" charset="-122"/>
              <a:ea typeface="微软雅黑" panose="020B0503020204020204" charset="-122"/>
              <a:cs typeface="微软雅黑" panose="020B0503020204020204" charset="-122"/>
            </a:endParaRPr>
          </a:p>
          <a:p>
            <a:pPr marL="208915" indent="0" algn="l" rtl="0" eaLnBrk="0" fontAlgn="auto">
              <a:lnSpc>
                <a:spcPts val="2200"/>
              </a:lnSpc>
              <a:spcBef>
                <a:spcPts val="600"/>
              </a:spcBef>
            </a:pPr>
            <a:endParaRPr lang="zh-CN" altLang="en-US" sz="1300" kern="0" spc="100" dirty="0">
              <a:solidFill>
                <a:srgbClr val="000000">
                  <a:alpha val="100000"/>
                </a:srgbClr>
              </a:solidFill>
              <a:uFillTx/>
              <a:latin typeface="微软雅黑" panose="020B0503020204020204" charset="-122"/>
              <a:ea typeface="微软雅黑" panose="020B0503020204020204" charset="-122"/>
              <a:cs typeface="微软雅黑" panose="020B0503020204020204" charset="-122"/>
            </a:endParaRPr>
          </a:p>
          <a:p>
            <a:pPr marL="208915" indent="0" algn="l" rtl="0" eaLnBrk="0" fontAlgn="auto">
              <a:lnSpc>
                <a:spcPts val="2200"/>
              </a:lnSpc>
              <a:spcBef>
                <a:spcPts val="600"/>
              </a:spcBef>
            </a:pPr>
            <a:endParaRPr lang="zh-CN" altLang="en-US" sz="1300" kern="0" spc="100" dirty="0">
              <a:solidFill>
                <a:srgbClr val="000000">
                  <a:alpha val="100000"/>
                </a:srgbClr>
              </a:solidFill>
              <a:uFillTx/>
              <a:latin typeface="微软雅黑" panose="020B0503020204020204" charset="-122"/>
              <a:ea typeface="微软雅黑" panose="020B0503020204020204" charset="-122"/>
              <a:cs typeface="微软雅黑" panose="020B0503020204020204" charset="-122"/>
            </a:endParaRPr>
          </a:p>
          <a:p>
            <a:pPr marL="208915" indent="0" algn="l" rtl="0" eaLnBrk="0" fontAlgn="auto">
              <a:lnSpc>
                <a:spcPts val="2200"/>
              </a:lnSpc>
              <a:spcBef>
                <a:spcPts val="600"/>
              </a:spcBef>
            </a:pPr>
            <a:endParaRPr lang="zh-CN" altLang="en-US" sz="1300" kern="0" spc="100" dirty="0">
              <a:solidFill>
                <a:srgbClr val="000000">
                  <a:alpha val="100000"/>
                </a:srgbClr>
              </a:solidFill>
              <a:uFillTx/>
              <a:latin typeface="微软雅黑" panose="020B0503020204020204" charset="-122"/>
              <a:ea typeface="微软雅黑" panose="020B0503020204020204" charset="-122"/>
              <a:cs typeface="微软雅黑" panose="020B0503020204020204" charset="-122"/>
            </a:endParaRPr>
          </a:p>
        </p:txBody>
      </p:sp>
      <p:sp>
        <p:nvSpPr>
          <p:cNvPr id="186" name="textbox 186"/>
          <p:cNvSpPr/>
          <p:nvPr/>
        </p:nvSpPr>
        <p:spPr>
          <a:xfrm>
            <a:off x="730250" y="679196"/>
            <a:ext cx="10871200" cy="547369"/>
          </a:xfrm>
          <a:prstGeom prst="rect">
            <a:avLst/>
          </a:prstGeom>
          <a:noFill/>
          <a:ln w="0" cap="flat">
            <a:noFill/>
            <a:prstDash val="solid"/>
            <a:miter lim="0"/>
          </a:ln>
        </p:spPr>
        <p:txBody>
          <a:bodyPr vert="horz" wrap="square" lIns="0" tIns="0" rIns="0" bIns="0"/>
          <a:lstStyle/>
          <a:p>
            <a:pPr algn="l" rtl="0" eaLnBrk="0">
              <a:lnSpc>
                <a:spcPct val="64000"/>
              </a:lnSpc>
            </a:pPr>
            <a:endParaRPr sz="100" dirty="0">
              <a:latin typeface="Arial" panose="020B0604020202020204"/>
              <a:ea typeface="Arial" panose="020B0604020202020204"/>
              <a:cs typeface="Arial" panose="020B0604020202020204"/>
            </a:endParaRPr>
          </a:p>
          <a:p>
            <a:pPr marL="12700" algn="l" rtl="0" eaLnBrk="0">
              <a:lnSpc>
                <a:spcPct val="84000"/>
              </a:lnSpc>
              <a:tabLst>
                <a:tab pos="10857865" algn="l"/>
              </a:tabLst>
            </a:pPr>
            <a:r>
              <a:rPr sz="4000" kern="0" spc="60" dirty="0">
                <a:solidFill>
                  <a:srgbClr val="4DD803">
                    <a:alpha val="100000"/>
                  </a:srgbClr>
                </a:solidFill>
                <a:latin typeface="微软雅黑" panose="020B0503020204020204" charset="-122"/>
                <a:ea typeface="微软雅黑" panose="020B0503020204020204" charset="-122"/>
                <a:cs typeface="微软雅黑" panose="020B0503020204020204" charset="-122"/>
              </a:rPr>
              <a:t>》</a:t>
            </a:r>
            <a:r>
              <a:rPr sz="3100" b="1" kern="0" spc="6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05 公平性</a:t>
            </a:r>
            <a:r>
              <a:rPr sz="3100" b="1" kern="0" spc="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rPr>
              <a:t>	</a:t>
            </a:r>
            <a:endParaRPr sz="3100" b="1" kern="0" spc="0" dirty="0">
              <a:solidFill>
                <a:srgbClr val="4DD803">
                  <a:alpha val="100000"/>
                </a:srgbClr>
              </a:solidFill>
              <a:uFill>
                <a:solidFill>
                  <a:srgbClr val="36389E"/>
                </a:solidFill>
              </a:uFill>
              <a:latin typeface="微软雅黑" panose="020B0503020204020204" charset="-122"/>
              <a:ea typeface="微软雅黑" panose="020B0503020204020204" charset="-122"/>
              <a:cs typeface="微软雅黑" panose="020B0503020204020204" charset="-122"/>
            </a:endParaRPr>
          </a:p>
        </p:txBody>
      </p:sp>
      <p:sp>
        <p:nvSpPr>
          <p:cNvPr id="188" name="textbox 188"/>
          <p:cNvSpPr/>
          <p:nvPr/>
        </p:nvSpPr>
        <p:spPr>
          <a:xfrm>
            <a:off x="730250" y="1444625"/>
            <a:ext cx="4947285" cy="360045"/>
          </a:xfrm>
          <a:prstGeom prst="rect">
            <a:avLst/>
          </a:prstGeom>
          <a:noFill/>
          <a:ln w="0" cap="flat">
            <a:noFill/>
            <a:prstDash val="solid"/>
            <a:miter lim="0"/>
          </a:ln>
        </p:spPr>
        <p:txBody>
          <a:bodyPr vert="horz" wrap="square" lIns="0" tIns="0" rIns="0" bIns="0"/>
          <a:lstStyle/>
          <a:p>
            <a:pPr algn="l" rtl="0" eaLnBrk="0">
              <a:lnSpc>
                <a:spcPct val="94000"/>
              </a:lnSpc>
            </a:pPr>
            <a:r>
              <a:rPr sz="24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弥补目录短板，</a:t>
            </a:r>
            <a:r>
              <a:rPr lang="zh-CN" sz="24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促进民族苗药发展</a:t>
            </a:r>
            <a:endParaRPr lang="zh-CN" sz="24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2" name="图片 1" descr="4afd1cf8d23cc1050dad2e084113cc78"/>
          <p:cNvPicPr>
            <a:picLocks noChangeAspect="1"/>
          </p:cNvPicPr>
          <p:nvPr/>
        </p:nvPicPr>
        <p:blipFill>
          <a:blip r:embed="rId1"/>
          <a:stretch>
            <a:fillRect/>
          </a:stretch>
        </p:blipFill>
        <p:spPr>
          <a:xfrm>
            <a:off x="6971665" y="205105"/>
            <a:ext cx="5113655" cy="589280"/>
          </a:xfrm>
          <a:prstGeom prst="rect">
            <a:avLst/>
          </a:prstGeom>
        </p:spPr>
      </p:pic>
      <p:cxnSp>
        <p:nvCxnSpPr>
          <p:cNvPr id="7" name="直接连接符 6"/>
          <p:cNvCxnSpPr/>
          <p:nvPr/>
        </p:nvCxnSpPr>
        <p:spPr>
          <a:xfrm>
            <a:off x="639445" y="1336040"/>
            <a:ext cx="11065510" cy="0"/>
          </a:xfrm>
          <a:prstGeom prst="line">
            <a:avLst/>
          </a:prstGeom>
          <a:ln>
            <a:solidFill>
              <a:srgbClr val="4DD803"/>
            </a:solidFill>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765810" y="2221230"/>
            <a:ext cx="5000625" cy="2999740"/>
          </a:xfrm>
          <a:prstGeom prst="rect">
            <a:avLst/>
          </a:prstGeom>
          <a:noFill/>
        </p:spPr>
        <p:txBody>
          <a:bodyPr wrap="square" rtlCol="0">
            <a:spAutoFit/>
          </a:bodyPr>
          <a:p>
            <a:pPr indent="0" algn="just" rtl="0" eaLnBrk="0" fontAlgn="auto">
              <a:lnSpc>
                <a:spcPct val="150000"/>
              </a:lnSpc>
              <a:buFont typeface="Wingdings" panose="05000000000000000000" charset="0"/>
              <a:buChar char="Ø"/>
            </a:pPr>
            <a:r>
              <a:rPr lang="zh-CN" altLang="en-US" sz="1400" b="1" kern="0" dirty="0">
                <a:solidFill>
                  <a:schemeClr val="tx1"/>
                </a:solidFill>
                <a:latin typeface="微软雅黑" panose="020B0503020204020204" charset="-122"/>
                <a:ea typeface="微软雅黑" panose="020B0503020204020204" charset="-122"/>
                <a:cs typeface="微软雅黑" panose="020B0503020204020204" charset="-122"/>
                <a:sym typeface="+mn-ea"/>
              </a:rPr>
              <a:t>弥补局限</a:t>
            </a:r>
            <a:r>
              <a:rPr lang="zh-CN" altLang="en-US" sz="14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kern="0" dirty="0">
                <a:latin typeface="微软雅黑" panose="020B0503020204020204" charset="-122"/>
                <a:ea typeface="微软雅黑" panose="020B0503020204020204" charset="-122"/>
                <a:cs typeface="微软雅黑" panose="020B0503020204020204" charset="-122"/>
                <a:sym typeface="+mn-ea"/>
              </a:rPr>
              <a:t> 目前医保目录中，用于咽喉炎的中成药喷雾剂品种相对有限，且部分品种儿童用药信息不明确。本品可有效补充目录中在</a:t>
            </a:r>
            <a:r>
              <a:rPr lang="zh-CN" altLang="en-US" sz="1400" b="1" kern="0" dirty="0">
                <a:solidFill>
                  <a:srgbClr val="FF0000"/>
                </a:solidFill>
                <a:latin typeface="微软雅黑" panose="020B0503020204020204" charset="-122"/>
                <a:ea typeface="微软雅黑" panose="020B0503020204020204" charset="-122"/>
                <a:cs typeface="微软雅黑" panose="020B0503020204020204" charset="-122"/>
                <a:sym typeface="+mn-ea"/>
              </a:rPr>
              <a:t>儿童专用、多功能（咽喉+口腔）、安全性信息完善</a:t>
            </a:r>
            <a:r>
              <a:rPr lang="zh-CN" altLang="en-US" sz="1400" kern="0" dirty="0">
                <a:latin typeface="微软雅黑" panose="020B0503020204020204" charset="-122"/>
                <a:ea typeface="微软雅黑" panose="020B0503020204020204" charset="-122"/>
                <a:cs typeface="微软雅黑" panose="020B0503020204020204" charset="-122"/>
                <a:sym typeface="+mn-ea"/>
              </a:rPr>
              <a:t>的中药喷雾剂方面的短板。</a:t>
            </a:r>
            <a:endParaRPr lang="zh-CN" altLang="en-US" sz="1400" kern="0" dirty="0">
              <a:solidFill>
                <a:schemeClr val="tx1"/>
              </a:solidFill>
              <a:latin typeface="微软雅黑" panose="020B0503020204020204" charset="-122"/>
              <a:ea typeface="微软雅黑" panose="020B0503020204020204" charset="-122"/>
              <a:cs typeface="微软雅黑" panose="020B0503020204020204" charset="-122"/>
            </a:endParaRPr>
          </a:p>
          <a:p>
            <a:pPr indent="0" algn="just" rtl="0" eaLnBrk="0" fontAlgn="auto">
              <a:lnSpc>
                <a:spcPct val="150000"/>
              </a:lnSpc>
              <a:buFont typeface="Wingdings" panose="05000000000000000000" charset="0"/>
              <a:buChar char="Ø"/>
            </a:pPr>
            <a:r>
              <a:rPr lang="zh-CN" altLang="en-US" sz="1400" b="1" kern="0" dirty="0">
                <a:solidFill>
                  <a:schemeClr val="tx1"/>
                </a:solidFill>
                <a:latin typeface="微软雅黑" panose="020B0503020204020204" charset="-122"/>
                <a:ea typeface="微软雅黑" panose="020B0503020204020204" charset="-122"/>
                <a:cs typeface="微软雅黑" panose="020B0503020204020204" charset="-122"/>
                <a:sym typeface="+mn-ea"/>
              </a:rPr>
              <a:t>提升疗效</a:t>
            </a:r>
            <a:r>
              <a:rPr lang="zh-CN" altLang="en-US" sz="14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kern="0" dirty="0">
                <a:latin typeface="微软雅黑" panose="020B0503020204020204" charset="-122"/>
                <a:ea typeface="微软雅黑" panose="020B0503020204020204" charset="-122"/>
                <a:cs typeface="微软雅黑" panose="020B0503020204020204" charset="-122"/>
                <a:sym typeface="+mn-ea"/>
              </a:rPr>
              <a:t> 相较于部分口服品种，本品</a:t>
            </a:r>
            <a:r>
              <a:rPr lang="zh-CN" altLang="en-US" sz="1400" b="1" kern="0" dirty="0">
                <a:solidFill>
                  <a:srgbClr val="FF0000"/>
                </a:solidFill>
                <a:latin typeface="微软雅黑" panose="020B0503020204020204" charset="-122"/>
                <a:ea typeface="微软雅黑" panose="020B0503020204020204" charset="-122"/>
                <a:cs typeface="微软雅黑" panose="020B0503020204020204" charset="-122"/>
                <a:sym typeface="+mn-ea"/>
              </a:rPr>
              <a:t>起效更迅速</a:t>
            </a:r>
            <a:r>
              <a:rPr lang="zh-CN" altLang="en-US" sz="1400" kern="0" dirty="0">
                <a:latin typeface="微软雅黑" panose="020B0503020204020204" charset="-122"/>
                <a:ea typeface="微软雅黑" panose="020B0503020204020204" charset="-122"/>
                <a:cs typeface="微软雅黑" panose="020B0503020204020204" charset="-122"/>
                <a:sym typeface="+mn-ea"/>
              </a:rPr>
              <a:t>，即时舒缓止痛。相较于部分含片或漱口液，本品作用更持久，使用更方便。</a:t>
            </a:r>
            <a:endParaRPr lang="zh-CN" altLang="en-US" sz="1400" kern="0" dirty="0">
              <a:solidFill>
                <a:schemeClr val="tx1"/>
              </a:solidFill>
              <a:latin typeface="微软雅黑" panose="020B0503020204020204" charset="-122"/>
              <a:ea typeface="微软雅黑" panose="020B0503020204020204" charset="-122"/>
              <a:cs typeface="微软雅黑" panose="020B0503020204020204" charset="-122"/>
            </a:endParaRPr>
          </a:p>
          <a:p>
            <a:pPr indent="0" algn="just" rtl="0" eaLnBrk="0" fontAlgn="auto">
              <a:lnSpc>
                <a:spcPct val="150000"/>
              </a:lnSpc>
              <a:buFont typeface="Wingdings" panose="05000000000000000000" charset="0"/>
              <a:buChar char="Ø"/>
            </a:pPr>
            <a:r>
              <a:rPr lang="zh-CN" altLang="en-US" sz="1400" b="1" kern="0" dirty="0">
                <a:solidFill>
                  <a:schemeClr val="tx1"/>
                </a:solidFill>
                <a:latin typeface="微软雅黑" panose="020B0503020204020204" charset="-122"/>
                <a:ea typeface="微软雅黑" panose="020B0503020204020204" charset="-122"/>
                <a:cs typeface="微软雅黑" panose="020B0503020204020204" charset="-122"/>
                <a:sym typeface="+mn-ea"/>
              </a:rPr>
              <a:t>保障空白</a:t>
            </a:r>
            <a:r>
              <a:rPr lang="zh-CN" altLang="en-US" sz="1400" kern="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kern="0" dirty="0">
                <a:latin typeface="微软雅黑" panose="020B0503020204020204" charset="-122"/>
                <a:ea typeface="微软雅黑" panose="020B0503020204020204" charset="-122"/>
                <a:cs typeface="微软雅黑" panose="020B0503020204020204" charset="-122"/>
                <a:sym typeface="+mn-ea"/>
              </a:rPr>
              <a:t>为临床提供了治疗口腔溃疡、牙龈肿痛的喷雾剂型选择，这类疾病在医保目录中缺乏类似便捷剂型的中成药。</a:t>
            </a:r>
            <a:endParaRPr lang="zh-CN" altLang="en-US" sz="1400" kern="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765810" y="1944370"/>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弥补医保药品目录短板</a:t>
            </a:r>
            <a:endParaRPr lang="zh-CN" altLang="en-US" b="1" kern="0">
              <a:latin typeface="微软雅黑" panose="020B0503020204020204" charset="-122"/>
              <a:ea typeface="微软雅黑" panose="020B0503020204020204" charset="-122"/>
            </a:endParaRPr>
          </a:p>
        </p:txBody>
      </p:sp>
      <p:sp>
        <p:nvSpPr>
          <p:cNvPr id="5" name="文本框 4"/>
          <p:cNvSpPr txBox="1"/>
          <p:nvPr/>
        </p:nvSpPr>
        <p:spPr>
          <a:xfrm>
            <a:off x="6054090" y="4554855"/>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民族药发展</a:t>
            </a:r>
            <a:endParaRPr lang="zh-CN" altLang="en-US" b="1" kern="0">
              <a:latin typeface="微软雅黑" panose="020B0503020204020204" charset="-122"/>
              <a:ea typeface="微软雅黑" panose="020B0503020204020204" charset="-122"/>
            </a:endParaRPr>
          </a:p>
        </p:txBody>
      </p:sp>
      <p:sp>
        <p:nvSpPr>
          <p:cNvPr id="6" name="文本框 5"/>
          <p:cNvSpPr txBox="1"/>
          <p:nvPr/>
        </p:nvSpPr>
        <p:spPr>
          <a:xfrm>
            <a:off x="765810" y="5220970"/>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临床管理难度</a:t>
            </a:r>
            <a:endParaRPr lang="zh-CN" altLang="en-US" b="1" kern="0">
              <a:latin typeface="微软雅黑" panose="020B0503020204020204" charset="-122"/>
              <a:ea typeface="微软雅黑" panose="020B0503020204020204" charset="-122"/>
            </a:endParaRPr>
          </a:p>
        </p:txBody>
      </p:sp>
      <p:sp>
        <p:nvSpPr>
          <p:cNvPr id="9" name="文本框 8"/>
          <p:cNvSpPr txBox="1"/>
          <p:nvPr/>
        </p:nvSpPr>
        <p:spPr>
          <a:xfrm>
            <a:off x="6054090" y="1944370"/>
            <a:ext cx="2801620" cy="368300"/>
          </a:xfrm>
          <a:prstGeom prst="rect">
            <a:avLst/>
          </a:prstGeom>
          <a:noFill/>
        </p:spPr>
        <p:txBody>
          <a:bodyPr wrap="square" rtlCol="0">
            <a:spAutoFit/>
          </a:bodyPr>
          <a:p>
            <a:r>
              <a:rPr lang="zh-CN" altLang="en-US" b="1" kern="0">
                <a:latin typeface="微软雅黑" panose="020B0503020204020204" charset="-122"/>
                <a:ea typeface="微软雅黑" panose="020B0503020204020204" charset="-122"/>
              </a:rPr>
              <a:t>公共卫生价值</a:t>
            </a:r>
            <a:endParaRPr lang="zh-CN" altLang="en-US" b="1" kern="0">
              <a:latin typeface="微软雅黑" panose="020B0503020204020204" charset="-122"/>
              <a:ea typeface="微软雅黑" panose="020B0503020204020204" charset="-122"/>
            </a:endParaRPr>
          </a:p>
        </p:txBody>
      </p:sp>
      <p:sp>
        <p:nvSpPr>
          <p:cNvPr id="10" name="文本框 9"/>
          <p:cNvSpPr txBox="1"/>
          <p:nvPr/>
        </p:nvSpPr>
        <p:spPr>
          <a:xfrm>
            <a:off x="765810" y="5540375"/>
            <a:ext cx="5000625" cy="1060450"/>
          </a:xfrm>
          <a:prstGeom prst="rect">
            <a:avLst/>
          </a:prstGeom>
          <a:noFill/>
        </p:spPr>
        <p:txBody>
          <a:bodyPr wrap="square" rtlCol="0">
            <a:spAutoFit/>
          </a:bodyPr>
          <a:p>
            <a:pPr indent="0" fontAlgn="auto">
              <a:lnSpc>
                <a:spcPct val="150000"/>
              </a:lnSpc>
            </a:pP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本品为甲类</a:t>
            </a:r>
            <a:r>
              <a:rPr lang="en-US" altLang="zh-CN"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OTC</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品种，适应症明确，用法简单，安全性高，滥用和误用风险低。明确的儿童用法用量进一步降低了儿科用药的管理复杂性。</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6054725" y="2221865"/>
            <a:ext cx="5650230" cy="2332990"/>
          </a:xfrm>
          <a:prstGeom prst="rect">
            <a:avLst/>
          </a:prstGeom>
          <a:noFill/>
        </p:spPr>
        <p:txBody>
          <a:bodyPr wrap="square" rtlCol="0">
            <a:noAutofit/>
          </a:bodyPr>
          <a:p>
            <a:pPr indent="0" fontAlgn="auto">
              <a:lnSpc>
                <a:spcPct val="150000"/>
              </a:lnSpc>
            </a:pPr>
            <a:r>
              <a:rPr lang="zh-CN" altLang="en-US" sz="1400" kern="0">
                <a:latin typeface="微软雅黑" panose="020B0503020204020204" charset="-122"/>
                <a:ea typeface="微软雅黑" panose="020B0503020204020204" charset="-122"/>
              </a:rPr>
              <a:t>新冠疫情过后，国内呼吸道感染类疾病整体发病基数长期处在高位运行，已然成为我国公共卫生防控工作面临的突出难题，国内呼吸系统相关患病群体总量突破亿人。依托确切的临床获益，复方一枝黄花喷雾剂市场规模与份额近年实现稳步扩容、快速攀升；本品可有效减轻呼吸道黏膜炎性损伤、改善患处肿痛症状、缩短疾病治疗周期，上市后经大范围临床应用验证，临床价值突出，临床认可度与患者用药满意度表现优异。</a:t>
            </a:r>
            <a:endParaRPr lang="zh-CN" altLang="en-US" sz="1400" kern="0">
              <a:latin typeface="微软雅黑" panose="020B0503020204020204" charset="-122"/>
              <a:ea typeface="微软雅黑" panose="020B0503020204020204" charset="-122"/>
            </a:endParaRPr>
          </a:p>
        </p:txBody>
      </p:sp>
      <p:sp>
        <p:nvSpPr>
          <p:cNvPr id="12" name="文本框 11"/>
          <p:cNvSpPr txBox="1"/>
          <p:nvPr/>
        </p:nvSpPr>
        <p:spPr>
          <a:xfrm>
            <a:off x="6054090" y="4816475"/>
            <a:ext cx="5651500" cy="1583690"/>
          </a:xfrm>
          <a:prstGeom prst="rect">
            <a:avLst/>
          </a:prstGeom>
          <a:noFill/>
        </p:spPr>
        <p:txBody>
          <a:bodyPr wrap="square" rtlCol="0">
            <a:noAutofit/>
          </a:bodyPr>
          <a:p>
            <a:pPr indent="0" fontAlgn="auto">
              <a:lnSpc>
                <a:spcPct val="150000"/>
              </a:lnSpc>
            </a:pP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贵州百灵深入践行习近平总书记关于中医药工作和民族工作的系列重要指示精神，进一步加强新时代少数民族医药工作。遵循民族医药自身发展规律和特点，以保护和传承为基础，稳步推进创新。复方一枝黄花喷雾剂</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作为苗药大品种，</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具有悠久历史传统和独特理论，</a:t>
            </a:r>
            <a:r>
              <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将其纳入医保有助于支持民族医药产业发展，促进民族团结和地区经济。</a:t>
            </a:r>
            <a:r>
              <a:rPr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rPr>
              <a:t> </a:t>
            </a:r>
            <a:endParaRPr lang="zh-CN" altLang="en-US" sz="1400" kern="0" dirty="0">
              <a:solidFill>
                <a:srgbClr val="000000">
                  <a:alpha val="100000"/>
                </a:srgbClr>
              </a:solidFill>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wpp_generatetext" val="1"/>
</p:tagLst>
</file>

<file path=ppt/tags/tag2.xml><?xml version="1.0" encoding="utf-8"?>
<p:tagLst xmlns:p="http://schemas.openxmlformats.org/presentationml/2006/main">
  <p:tag name="wpp_generatetext"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4325</Words>
  <Application>WPS 演示</Application>
  <PresentationFormat/>
  <Paragraphs>253</Paragraphs>
  <Slides>10</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10</vt:i4>
      </vt:variant>
    </vt:vector>
  </HeadingPairs>
  <TitlesOfParts>
    <vt:vector size="21" baseType="lpstr">
      <vt:lpstr>Arial</vt:lpstr>
      <vt:lpstr>宋体</vt:lpstr>
      <vt:lpstr>Wingdings</vt:lpstr>
      <vt:lpstr>Arial</vt:lpstr>
      <vt:lpstr>汉仪旗黑-55简</vt:lpstr>
      <vt:lpstr>汉仪书魂体简</vt:lpstr>
      <vt:lpstr>微软雅黑</vt:lpstr>
      <vt:lpstr>Wingdings</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帐户</dc:creator>
  <cp:lastModifiedBy>I'm Xu~</cp:lastModifiedBy>
  <cp:revision>20</cp:revision>
  <dcterms:created xsi:type="dcterms:W3CDTF">2026-06-04T08:47:00Z</dcterms:created>
  <dcterms:modified xsi:type="dcterms:W3CDTF">2026-06-08T06:00:09Z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wqlLaW5nc29mdCBQREYgdG8gV1BTIDEyMA</vt:lpwstr>
  </property>
  <property fmtid="{D5CDD505-2E9C-101B-9397-08002B2CF9AE}" pid="3" name="Created">
    <vt:filetime>2026-06-08T18:53:44Z</vt:filetime>
  </property>
  <property fmtid="{D5CDD505-2E9C-101B-9397-08002B2CF9AE}" pid="4" name="KSOProductBuildVer">
    <vt:lpwstr>2052-12.1.0.26375</vt:lpwstr>
  </property>
  <property fmtid="{D5CDD505-2E9C-101B-9397-08002B2CF9AE}" pid="5" name="ICV">
    <vt:lpwstr>E336917770894CAEB069BB1803B04570_13</vt:lpwstr>
  </property>
</Properties>
</file>