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handoutMasterIdLst>
    <p:handoutMasterId r:id="rId13"/>
  </p:handoutMasterIdLst>
  <p:sldIdLst>
    <p:sldId id="927" r:id="rId2"/>
    <p:sldId id="964" r:id="rId3"/>
    <p:sldId id="953" r:id="rId4"/>
    <p:sldId id="937" r:id="rId5"/>
    <p:sldId id="959" r:id="rId6"/>
    <p:sldId id="960" r:id="rId7"/>
    <p:sldId id="956" r:id="rId8"/>
    <p:sldId id="938" r:id="rId9"/>
    <p:sldId id="961" r:id="rId10"/>
    <p:sldId id="963" r:id="rId11"/>
  </p:sldIdLst>
  <p:sldSz cx="12192000" cy="6858000"/>
  <p:notesSz cx="6858000" cy="9144000"/>
  <p:embeddedFontLst>
    <p:embeddedFont>
      <p:font typeface="MiSans" panose="02010600030101010101" charset="-122"/>
      <p:regular r:id="rId14"/>
    </p:embeddedFont>
    <p:embeddedFont>
      <p:font typeface="MiSans Heavy" panose="02010600030101010101" charset="-122"/>
      <p:bold r:id="rId15"/>
    </p:embeddedFont>
    <p:embeddedFont>
      <p:font typeface="MiSans Medium" panose="02010600030101010101" charset="-122"/>
      <p:regular r:id="rId16"/>
    </p:embeddedFont>
    <p:embeddedFont>
      <p:font typeface="汉仪雅酷黑简" panose="02010600030101010101" charset="-122"/>
      <p:regular r:id="rId17"/>
    </p:embeddedFont>
    <p:embeddedFont>
      <p:font typeface="思源黑体 CN Light" panose="02010600030101010101" charset="-122"/>
      <p:regular r:id="rId18"/>
    </p:embeddedFont>
    <p:embeddedFont>
      <p:font typeface="黑体" panose="02010609060101010101" pitchFamily="49" charset="-122"/>
      <p:regular r:id="rId19"/>
    </p:embeddedFont>
    <p:embeddedFont>
      <p:font typeface="楷体" panose="02010609060101010101" pitchFamily="49" charset="-122"/>
      <p:regular r:id="rId20"/>
    </p:embeddedFont>
    <p:embeddedFont>
      <p:font typeface="微软雅黑" panose="020B0503020204020204" pitchFamily="34" charset="-122"/>
      <p:regular r:id="rId21"/>
      <p:bold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6" userDrawn="1">
          <p15:clr>
            <a:srgbClr val="A4A3A4"/>
          </p15:clr>
        </p15:guide>
        <p15:guide id="2" pos="4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an Jianming" initials="GJM" lastIdx="9" clrIdx="0"/>
  <p:cmAuthor id="1131275621" name="SHKB-LHH" initials="S" lastIdx="1" clrIdx="6"/>
  <p:cmAuthor id="1" name="屈晓彤" initials="Qu" lastIdx="1" clrIdx="0"/>
  <p:cmAuthor id="2" name="未知用户1" initials="未知用户1" lastIdx="11" clrIdx="2"/>
  <p:cmAuthor id="3" name="彭珊" initials="彭" lastIdx="1" clrIdx="2"/>
  <p:cmAuthor id="4" name="QY" initials="Q" lastIdx="1" clrIdx="3"/>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6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018FB4E-C94D-403C-BD79-B930094DFA07}" styleName="表样式 1">
    <a:wholeTbl>
      <a:tcTxStyle>
        <a:fontRef idx="none">
          <a:srgbClr val="000000"/>
        </a:fontRef>
      </a:tcTxStyle>
      <a:tcStyle>
        <a:tcBdr>
          <a:left>
            <a:ln w="12700" cmpd="sng">
              <a:solidFill>
                <a:srgbClr val="00437C"/>
              </a:solidFill>
              <a:prstDash val="solid"/>
            </a:ln>
          </a:left>
          <a:right>
            <a:ln w="12700" cmpd="sng">
              <a:solidFill>
                <a:srgbClr val="00437C"/>
              </a:solidFill>
              <a:prstDash val="solid"/>
            </a:ln>
          </a:right>
          <a:top>
            <a:ln w="12700" cmpd="sng">
              <a:solidFill>
                <a:srgbClr val="00437C"/>
              </a:solidFill>
              <a:prstDash val="solid"/>
            </a:ln>
          </a:top>
          <a:bottom>
            <a:ln w="12700" cmpd="sng">
              <a:solidFill>
                <a:srgbClr val="00437C"/>
              </a:solidFill>
              <a:prstDash val="solid"/>
            </a:ln>
          </a:bottom>
          <a:insideH>
            <a:ln>
              <a:noFill/>
            </a:ln>
          </a:insideH>
          <a:insideV>
            <a:ln>
              <a:noFill/>
            </a:ln>
          </a:insideV>
        </a:tcBdr>
        <a:fill>
          <a:solidFill>
            <a:srgbClr val="FFFFFF"/>
          </a:solidFill>
        </a:fill>
      </a:tcStyle>
    </a:wholeTbl>
    <a:band2H>
      <a:tcStyle>
        <a:tcBdr/>
        <a:fill>
          <a:solidFill>
            <a:srgbClr val="00437C">
              <a:lumMod val="10000"/>
              <a:lumOff val="90000"/>
            </a:srgbClr>
          </a:solidFill>
        </a:fill>
      </a:tcStyle>
    </a:band2H>
    <a:band1V>
      <a:tcStyle>
        <a:tcBdr/>
        <a:fill>
          <a:solidFill>
            <a:srgbClr val="00437C">
              <a:lumMod val="10000"/>
              <a:lumOff val="90000"/>
            </a:srgbClr>
          </a:solidFill>
        </a:fill>
      </a:tcStyle>
    </a:band1V>
    <a:lastCol>
      <a:tcTxStyle b="on">
        <a:fontRef idx="none">
          <a:srgbClr val="08090C"/>
        </a:fontRef>
      </a:tcTxStyle>
      <a:tcStyle>
        <a:tcBdr>
          <a:left>
            <a:ln>
              <a:noFill/>
            </a:ln>
          </a:left>
          <a:right>
            <a:ln w="12700" cmpd="sng">
              <a:solidFill>
                <a:srgbClr val="00437C"/>
              </a:solidFill>
              <a:prstDash val="solid"/>
            </a:ln>
          </a:right>
          <a:top>
            <a:ln w="12700" cmpd="sng">
              <a:solidFill>
                <a:srgbClr val="00437C"/>
              </a:solidFill>
              <a:prstDash val="solid"/>
            </a:ln>
          </a:top>
          <a:bottom>
            <a:ln w="12700" cmpd="sng">
              <a:solidFill>
                <a:srgbClr val="00437C"/>
              </a:solidFill>
              <a:prstDash val="solid"/>
            </a:ln>
          </a:bottom>
          <a:insideH>
            <a:ln>
              <a:noFill/>
            </a:ln>
          </a:insideH>
          <a:insideV>
            <a:ln>
              <a:noFill/>
            </a:ln>
          </a:insideV>
        </a:tcBdr>
        <a:fill>
          <a:solidFill>
            <a:srgbClr val="00437C">
              <a:lumMod val="20000"/>
              <a:lumOff val="80000"/>
            </a:srgbClr>
          </a:solidFill>
        </a:fill>
      </a:tcStyle>
    </a:lastCol>
    <a:firstCol>
      <a:tcTxStyle b="on">
        <a:fontRef idx="none">
          <a:srgbClr val="08090C"/>
        </a:fontRef>
      </a:tcTxStyle>
      <a:tcStyle>
        <a:tcBdr>
          <a:left>
            <a:ln w="12700" cmpd="sng">
              <a:solidFill>
                <a:srgbClr val="00437C"/>
              </a:solidFill>
              <a:prstDash val="solid"/>
            </a:ln>
          </a:left>
          <a:right>
            <a:ln>
              <a:noFill/>
            </a:ln>
          </a:right>
          <a:top>
            <a:ln w="12700" cmpd="sng">
              <a:solidFill>
                <a:srgbClr val="00437C"/>
              </a:solidFill>
              <a:prstDash val="solid"/>
            </a:ln>
          </a:top>
          <a:bottom>
            <a:ln w="12700" cmpd="sng">
              <a:solidFill>
                <a:srgbClr val="00437C"/>
              </a:solidFill>
              <a:prstDash val="solid"/>
            </a:ln>
          </a:bottom>
          <a:insideH>
            <a:ln>
              <a:noFill/>
            </a:ln>
          </a:insideH>
          <a:insideV>
            <a:ln>
              <a:noFill/>
            </a:ln>
          </a:insideV>
        </a:tcBdr>
        <a:fill>
          <a:solidFill>
            <a:srgbClr val="00437C">
              <a:lumMod val="20000"/>
              <a:lumOff val="80000"/>
            </a:srgbClr>
          </a:solidFill>
        </a:fill>
      </a:tcStyle>
    </a:firstCol>
    <a:lastRow>
      <a:tcTxStyle b="on">
        <a:fontRef idx="none">
          <a:srgbClr val="FFFFFF"/>
        </a:fontRef>
      </a:tcTxStyle>
      <a:tcStyle>
        <a:tcBdr>
          <a:left>
            <a:ln w="12700" cmpd="sng">
              <a:solidFill>
                <a:srgbClr val="00437C"/>
              </a:solidFill>
              <a:prstDash val="solid"/>
            </a:ln>
          </a:left>
          <a:right>
            <a:ln w="12700" cmpd="sng">
              <a:solidFill>
                <a:srgbClr val="00437C"/>
              </a:solidFill>
              <a:prstDash val="solid"/>
            </a:ln>
          </a:right>
          <a:top>
            <a:ln w="12700" cmpd="sng">
              <a:solidFill>
                <a:srgbClr val="00437C"/>
              </a:solidFill>
              <a:prstDash val="solid"/>
            </a:ln>
          </a:top>
          <a:bottom>
            <a:ln w="12700" cmpd="sng">
              <a:solidFill>
                <a:srgbClr val="00437C"/>
              </a:solidFill>
              <a:prstDash val="solid"/>
            </a:ln>
          </a:bottom>
          <a:insideH>
            <a:ln>
              <a:noFill/>
            </a:ln>
          </a:insideH>
          <a:insideV>
            <a:ln>
              <a:noFill/>
            </a:ln>
          </a:insideV>
        </a:tcBdr>
        <a:fill>
          <a:solidFill>
            <a:srgbClr val="00437C"/>
          </a:solidFill>
        </a:fill>
      </a:tcStyle>
    </a:lastRow>
    <a:seCell>
      <a:tcStyle>
        <a:tcBdr>
          <a:left>
            <a:ln>
              <a:noFill/>
            </a:ln>
          </a:left>
          <a:right>
            <a:ln>
              <a:noFill/>
            </a:ln>
          </a:right>
          <a:top>
            <a:ln w="9525" cmpd="sng">
              <a:solidFill>
                <a:srgbClr val="00437C"/>
              </a:solidFill>
              <a:prstDash val="solid"/>
            </a:ln>
          </a:top>
          <a:bottom>
            <a:ln w="9525" cmpd="sng">
              <a:solidFill>
                <a:srgbClr val="00437C"/>
              </a:solidFill>
              <a:prstDash val="solid"/>
            </a:ln>
          </a:bottom>
          <a:insideH>
            <a:ln>
              <a:noFill/>
            </a:ln>
          </a:insideH>
          <a:insideV>
            <a:ln>
              <a:noFill/>
            </a:ln>
          </a:insideV>
        </a:tcBdr>
        <a:fill>
          <a:solidFill>
            <a:srgbClr val="FFFFFF"/>
          </a:solidFill>
        </a:fill>
      </a:tcStyle>
    </a:seCell>
    <a:swCell>
      <a:tcStyle>
        <a:tcBdr>
          <a:left>
            <a:ln>
              <a:noFill/>
            </a:ln>
          </a:left>
          <a:right>
            <a:ln>
              <a:noFill/>
            </a:ln>
          </a:right>
          <a:top>
            <a:ln w="9525" cmpd="sng">
              <a:solidFill>
                <a:srgbClr val="00437C"/>
              </a:solidFill>
              <a:prstDash val="solid"/>
            </a:ln>
          </a:top>
          <a:bottom>
            <a:ln w="9525" cmpd="sng">
              <a:solidFill>
                <a:srgbClr val="00437C"/>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12700" cmpd="sng">
              <a:solidFill>
                <a:srgbClr val="00437C"/>
              </a:solidFill>
              <a:prstDash val="solid"/>
            </a:ln>
          </a:left>
          <a:right>
            <a:ln w="12700" cmpd="sng">
              <a:solidFill>
                <a:srgbClr val="00437C"/>
              </a:solidFill>
              <a:prstDash val="solid"/>
            </a:ln>
          </a:right>
          <a:top>
            <a:ln w="12700" cmpd="sng">
              <a:solidFill>
                <a:srgbClr val="00437C"/>
              </a:solidFill>
              <a:prstDash val="solid"/>
            </a:ln>
          </a:top>
          <a:bottom>
            <a:ln w="12700" cmpd="sng">
              <a:solidFill>
                <a:srgbClr val="00437C"/>
              </a:solidFill>
              <a:prstDash val="solid"/>
            </a:ln>
          </a:bottom>
          <a:insideH>
            <a:ln>
              <a:noFill/>
            </a:ln>
          </a:insideH>
          <a:insideV>
            <a:ln>
              <a:noFill/>
            </a:ln>
          </a:insideV>
        </a:tcBdr>
        <a:fill>
          <a:solidFill>
            <a:srgbClr val="00437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6" d="100"/>
          <a:sy n="66" d="100"/>
        </p:scale>
        <p:origin x="632" y="40"/>
      </p:cViewPr>
      <p:guideLst>
        <p:guide orient="horz" pos="2106"/>
        <p:guide pos="40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21335;&#26041;&#33647;&#29289;&#32463;&#27982;&#30740;&#31350;&#25152;\2024&#24180;\&#27427;&#27901;&#38671;%20&#24038;&#27687;&#27679;&#27801;&#26143;&#21475;&#26381;&#28342;&#28082;%20&#33647;&#32463;\2.%20&#27169;&#22411;&#21442;&#25968;&#25910;&#38598;\&#24739;&#30149;&#2957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400" b="1" i="0" u="none" strike="noStrike" kern="1200" baseline="0">
                <a:solidFill>
                  <a:schemeClr val="tx1">
                    <a:lumMod val="75000"/>
                    <a:lumOff val="25000"/>
                  </a:schemeClr>
                </a:solidFill>
                <a:latin typeface="+mn-lt"/>
                <a:ea typeface="+mn-ea"/>
                <a:cs typeface="+mn-cs"/>
              </a:defRPr>
            </a:pPr>
            <a:r>
              <a:rPr lang="zh-CN" altLang="en-US"/>
              <a:t>治疗有效率（</a:t>
            </a:r>
            <a:r>
              <a:rPr lang="en-US" altLang="zh-CN"/>
              <a:t>%</a:t>
            </a:r>
            <a:r>
              <a:rPr lang="zh-CN" altLang="en-US"/>
              <a:t>）</a:t>
            </a:r>
          </a:p>
        </c:rich>
      </c:tx>
      <c:overlay val="0"/>
      <c:spPr>
        <a:noFill/>
        <a:ln>
          <a:noFill/>
        </a:ln>
        <a:effectLst/>
      </c:spPr>
      <c:txPr>
        <a:bodyPr rot="0" spcFirstLastPara="0" vertOverflow="ellipsis" vert="horz" wrap="square" anchor="ctr" anchorCtr="1"/>
        <a:lstStyle/>
        <a:p>
          <a:pPr>
            <a:defRPr lang="zh-CN" sz="1400" b="1" i="0" u="none" strike="noStrike" kern="1200" baseline="0">
              <a:solidFill>
                <a:schemeClr val="tx1">
                  <a:lumMod val="75000"/>
                  <a:lumOff val="25000"/>
                </a:schemeClr>
              </a:solidFill>
              <a:latin typeface="+mn-lt"/>
              <a:ea typeface="+mn-ea"/>
              <a:cs typeface="+mn-cs"/>
            </a:defRPr>
          </a:pPr>
          <a:endParaRPr lang="zh-CN" altLang="en-US"/>
        </a:p>
      </c:txPr>
    </c:title>
    <c:autoTitleDeleted val="0"/>
    <c:plotArea>
      <c:layout>
        <c:manualLayout>
          <c:layoutTarget val="inner"/>
          <c:xMode val="edge"/>
          <c:yMode val="edge"/>
          <c:x val="0.11395944850273"/>
          <c:y val="0.16953667953668"/>
          <c:w val="0.88550111472646897"/>
          <c:h val="0.41866840969203201"/>
        </c:manualLayout>
      </c:layout>
      <c:barChart>
        <c:barDir val="col"/>
        <c:grouping val="clustered"/>
        <c:varyColors val="0"/>
        <c:ser>
          <c:idx val="0"/>
          <c:order val="0"/>
          <c:tx>
            <c:strRef>
              <c:f>Sheet2!$B$2</c:f>
              <c:strCache>
                <c:ptCount val="1"/>
                <c:pt idx="0">
                  <c:v>有效率（%）</c:v>
                </c:pt>
              </c:strCache>
            </c:strRef>
          </c:tx>
          <c:spPr>
            <a:solidFill>
              <a:schemeClr val="accent1"/>
            </a:solidFill>
            <a:ln>
              <a:noFill/>
            </a:ln>
            <a:effectLst/>
          </c:spPr>
          <c:invertIfNegative val="0"/>
          <c:cat>
            <c:strRef>
              <c:f>Sheet2!$A$3:$A$18</c:f>
              <c:strCache>
                <c:ptCount val="16"/>
                <c:pt idx="0">
                  <c:v>肺炎</c:v>
                </c:pt>
                <c:pt idx="1">
                  <c:v>慢性呼吸道病变的继发感染</c:v>
                </c:pt>
                <c:pt idx="2">
                  <c:v>膀胱炎</c:v>
                </c:pt>
                <c:pt idx="3">
                  <c:v>肾盂肾炎</c:v>
                </c:pt>
                <c:pt idx="4">
                  <c:v>宫颈管炎</c:v>
                </c:pt>
                <c:pt idx="5">
                  <c:v>巴尔特林腺炎</c:v>
                </c:pt>
                <c:pt idx="6">
                  <c:v>宫内感染</c:v>
                </c:pt>
                <c:pt idx="7">
                  <c:v>子宫附件炎</c:v>
                </c:pt>
                <c:pt idx="8">
                  <c:v>浅表性皮肤感染</c:v>
                </c:pt>
                <c:pt idx="9">
                  <c:v>深层皮肤感染</c:v>
                </c:pt>
                <c:pt idx="10">
                  <c:v>淋巴管/淋巴结炎</c:v>
                </c:pt>
                <c:pt idx="11">
                  <c:v>慢性脓皮病</c:v>
                </c:pt>
                <c:pt idx="12">
                  <c:v>外耳炎</c:v>
                </c:pt>
                <c:pt idx="13">
                  <c:v>中耳炎</c:v>
                </c:pt>
                <c:pt idx="14">
                  <c:v>鼻窦炎</c:v>
                </c:pt>
                <c:pt idx="15">
                  <c:v>化脓性唾液腺炎</c:v>
                </c:pt>
              </c:strCache>
            </c:strRef>
          </c:cat>
          <c:val>
            <c:numRef>
              <c:f>Sheet2!$B$3:$B$18</c:f>
              <c:numCache>
                <c:formatCode>General</c:formatCode>
                <c:ptCount val="16"/>
                <c:pt idx="0">
                  <c:v>97.5</c:v>
                </c:pt>
                <c:pt idx="1">
                  <c:v>97.1</c:v>
                </c:pt>
                <c:pt idx="2">
                  <c:v>88.4</c:v>
                </c:pt>
                <c:pt idx="3">
                  <c:v>89.7</c:v>
                </c:pt>
                <c:pt idx="4">
                  <c:v>93.5</c:v>
                </c:pt>
                <c:pt idx="5">
                  <c:v>98</c:v>
                </c:pt>
                <c:pt idx="6">
                  <c:v>95.1</c:v>
                </c:pt>
                <c:pt idx="7">
                  <c:v>85.4</c:v>
                </c:pt>
                <c:pt idx="8">
                  <c:v>83.5</c:v>
                </c:pt>
                <c:pt idx="9">
                  <c:v>92.8</c:v>
                </c:pt>
                <c:pt idx="10">
                  <c:v>93.8</c:v>
                </c:pt>
                <c:pt idx="11">
                  <c:v>89</c:v>
                </c:pt>
                <c:pt idx="12">
                  <c:v>76.7</c:v>
                </c:pt>
                <c:pt idx="13">
                  <c:v>74</c:v>
                </c:pt>
                <c:pt idx="14">
                  <c:v>76.5</c:v>
                </c:pt>
                <c:pt idx="15">
                  <c:v>81.8</c:v>
                </c:pt>
              </c:numCache>
            </c:numRef>
          </c:val>
          <c:extLst>
            <c:ext xmlns:c16="http://schemas.microsoft.com/office/drawing/2014/chart" uri="{C3380CC4-5D6E-409C-BE32-E72D297353CC}">
              <c16:uniqueId val="{00000000-35DA-404B-B77C-17A946A2E347}"/>
            </c:ext>
          </c:extLst>
        </c:ser>
        <c:dLbls>
          <c:showLegendKey val="0"/>
          <c:showVal val="0"/>
          <c:showCatName val="0"/>
          <c:showSerName val="0"/>
          <c:showPercent val="0"/>
          <c:showBubbleSize val="0"/>
        </c:dLbls>
        <c:gapWidth val="216"/>
        <c:overlap val="-32"/>
        <c:axId val="643368543"/>
        <c:axId val="643381983"/>
      </c:barChart>
      <c:catAx>
        <c:axId val="643368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643381983"/>
        <c:crosses val="autoZero"/>
        <c:auto val="1"/>
        <c:lblAlgn val="ctr"/>
        <c:lblOffset val="100"/>
        <c:noMultiLvlLbl val="0"/>
      </c:catAx>
      <c:valAx>
        <c:axId val="643381983"/>
        <c:scaling>
          <c:orientation val="minMax"/>
          <c:max val="100"/>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6433685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rtl="0">
              <a:defRPr lang="zh-CN" sz="900" b="0" i="0" u="none" strike="noStrike" kern="1200" baseline="0">
                <a:solidFill>
                  <a:schemeClr val="tx1">
                    <a:lumMod val="65000"/>
                    <a:lumOff val="35000"/>
                  </a:schemeClr>
                </a:solidFill>
                <a:latin typeface="+mn-lt"/>
                <a:ea typeface="+mn-ea"/>
                <a:cs typeface="+mn-cs"/>
              </a:defRPr>
            </a:pPr>
            <a:endParaRPr lang="zh-CN"/>
          </a:p>
        </c:txPr>
      </c:dTable>
      <c:spPr>
        <a:noFill/>
        <a:ln>
          <a:noFill/>
        </a:ln>
        <a:effectLst/>
      </c:spPr>
    </c:plotArea>
    <c:plotVisOnly val="1"/>
    <c:dispBlanksAs val="gap"/>
    <c:showDLblsOverMax val="0"/>
    <c:extLst>
      <c:ext uri="{0b15fc19-7d7d-44ad-8c2d-2c3a37ce22c3}">
        <chartProps xmlns="https://web.wps.cn/et/2018/main" chartId="{2e074c2e-08ce-488f-b47e-f547b6339aa4}"/>
      </c:ext>
    </c:extLst>
  </c:chart>
  <c:spPr>
    <a:noFill/>
    <a:ln w="12700" cmpd="sng">
      <a:solidFill>
        <a:schemeClr val="accent1"/>
      </a:solidFill>
      <a:prstDash val="solid"/>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3">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MiSans Medium" panose="00000600000000000000" pitchFamily="2" charset="-122"/>
              <a:ea typeface="MiSans Medium" panose="00000600000000000000"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iSans Medium" panose="00000600000000000000" pitchFamily="2" charset="-122"/>
                <a:ea typeface="MiSans Medium" panose="00000600000000000000" pitchFamily="2" charset="-122"/>
              </a:rPr>
              <a:t>2026/6/4</a:t>
            </a:fld>
            <a:endParaRPr lang="zh-CN" altLang="en-US" dirty="0">
              <a:latin typeface="MiSans Medium" panose="00000600000000000000" pitchFamily="2" charset="-122"/>
              <a:ea typeface="MiSans Medium" panose="00000600000000000000"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MiSans Medium" panose="00000600000000000000" pitchFamily="2" charset="-122"/>
              <a:ea typeface="MiSans Medium" panose="00000600000000000000"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iSans Medium" panose="00000600000000000000" pitchFamily="2" charset="-122"/>
                <a:ea typeface="MiSans Medium" panose="00000600000000000000" pitchFamily="2" charset="-122"/>
              </a:rPr>
              <a:t>‹#›</a:t>
            </a:fld>
            <a:endParaRPr lang="zh-CN" altLang="en-US" dirty="0">
              <a:latin typeface="MiSans Medium" panose="00000600000000000000" pitchFamily="2" charset="-122"/>
              <a:ea typeface="MiSans Medium" panose="00000600000000000000" pitchFamily="2"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Sans Medium" panose="00000600000000000000" pitchFamily="2" charset="-122"/>
                <a:ea typeface="MiSans Medium" panose="000006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Sans Medium" panose="00000600000000000000" pitchFamily="2" charset="-122"/>
                <a:ea typeface="MiSans Medium" panose="00000600000000000000" pitchFamily="2" charset="-122"/>
              </a:defRPr>
            </a:lvl1pPr>
          </a:lstStyle>
          <a:p>
            <a:fld id="{1A8B908E-611B-413F-8294-29887E879BBF}" type="datetimeFigureOut">
              <a:rPr lang="zh-CN" altLang="en-US" smtClean="0"/>
              <a:t>2026/6/4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Sans Medium" panose="00000600000000000000" pitchFamily="2" charset="-122"/>
                <a:ea typeface="MiSans Medium" panose="000006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Sans Medium" panose="00000600000000000000" pitchFamily="2" charset="-122"/>
                <a:ea typeface="MiSans Medium" panose="00000600000000000000" pitchFamily="2" charset="-122"/>
              </a:defRPr>
            </a:lvl1pPr>
          </a:lstStyle>
          <a:p>
            <a:fld id="{A831A5FE-7515-41B1-BCB1-F5BA10AF98C7}"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Sans Medium" panose="00000600000000000000" pitchFamily="2" charset="-122"/>
        <a:ea typeface="MiSans Medium" panose="00000600000000000000" pitchFamily="2" charset="-122"/>
        <a:cs typeface="+mn-cs"/>
      </a:defRPr>
    </a:lvl1pPr>
    <a:lvl2pPr marL="457200" algn="l" defTabSz="914400" rtl="0" eaLnBrk="1" latinLnBrk="0" hangingPunct="1">
      <a:defRPr sz="1200" kern="1200">
        <a:solidFill>
          <a:schemeClr val="tx1"/>
        </a:solidFill>
        <a:latin typeface="MiSans Medium" panose="00000600000000000000" pitchFamily="2" charset="-122"/>
        <a:ea typeface="MiSans Medium" panose="00000600000000000000" pitchFamily="2" charset="-122"/>
        <a:cs typeface="+mn-cs"/>
      </a:defRPr>
    </a:lvl2pPr>
    <a:lvl3pPr marL="914400" algn="l" defTabSz="914400" rtl="0" eaLnBrk="1" latinLnBrk="0" hangingPunct="1">
      <a:defRPr sz="1200" kern="1200">
        <a:solidFill>
          <a:schemeClr val="tx1"/>
        </a:solidFill>
        <a:latin typeface="MiSans Medium" panose="00000600000000000000" pitchFamily="2" charset="-122"/>
        <a:ea typeface="MiSans Medium" panose="00000600000000000000" pitchFamily="2" charset="-122"/>
        <a:cs typeface="+mn-cs"/>
      </a:defRPr>
    </a:lvl3pPr>
    <a:lvl4pPr marL="1371600" algn="l" defTabSz="914400" rtl="0" eaLnBrk="1" latinLnBrk="0" hangingPunct="1">
      <a:defRPr sz="1200" kern="1200">
        <a:solidFill>
          <a:schemeClr val="tx1"/>
        </a:solidFill>
        <a:latin typeface="MiSans Medium" panose="00000600000000000000" pitchFamily="2" charset="-122"/>
        <a:ea typeface="MiSans Medium" panose="00000600000000000000" pitchFamily="2" charset="-122"/>
        <a:cs typeface="+mn-cs"/>
      </a:defRPr>
    </a:lvl4pPr>
    <a:lvl5pPr marL="1828800" algn="l" defTabSz="914400" rtl="0" eaLnBrk="1" latinLnBrk="0" hangingPunct="1">
      <a:defRPr sz="1200" kern="1200">
        <a:solidFill>
          <a:schemeClr val="tx1"/>
        </a:solidFill>
        <a:latin typeface="MiSans Medium" panose="00000600000000000000" pitchFamily="2" charset="-122"/>
        <a:ea typeface="MiSans Medium" panose="000006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2026/6/4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Sans Medium" panose="00000600000000000000" pitchFamily="2" charset="-122"/>
                <a:ea typeface="MiSans Medium" panose="00000600000000000000" pitchFamily="2" charset="-122"/>
              </a:defRPr>
            </a:lvl1pPr>
          </a:lstStyle>
          <a:p>
            <a:fld id="{D997B5FA-0921-464F-AAE1-844C04324D75}" type="datetimeFigureOut">
              <a:rPr lang="zh-CN" altLang="en-US" smtClean="0"/>
              <a:t>2026/6/4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Sans Medium" panose="00000600000000000000" pitchFamily="2" charset="-122"/>
                <a:ea typeface="MiSans Medium" panose="000006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Sans Medium" panose="00000600000000000000" pitchFamily="2" charset="-122"/>
                <a:ea typeface="MiSans Medium" panose="00000600000000000000" pitchFamily="2" charset="-122"/>
              </a:defRPr>
            </a:lvl1pPr>
          </a:lstStyle>
          <a:p>
            <a:fld id="{565CE74E-AB26-4998-AD42-012C4C1AD076}"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iSans Medium" panose="00000600000000000000" pitchFamily="2" charset="-122"/>
          <a:ea typeface="MiSans Medium" panose="000006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Sans Medium" panose="00000600000000000000" pitchFamily="2" charset="-122"/>
          <a:ea typeface="MiSans Medium" panose="000006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Sans Medium" panose="00000600000000000000" pitchFamily="2" charset="-122"/>
          <a:ea typeface="MiSans Medium" panose="000006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Sans Medium" panose="00000600000000000000" pitchFamily="2" charset="-122"/>
          <a:ea typeface="MiSans Medium" panose="000006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Sans Medium" panose="00000600000000000000" pitchFamily="2" charset="-122"/>
          <a:ea typeface="MiSans Medium" panose="000006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Sans Medium" panose="00000600000000000000" pitchFamily="2" charset="-122"/>
          <a:ea typeface="MiSans Medium" panose="000006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slideLayout" Target="../slideLayouts/slideLayout7.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形状2">
            <a:extLst>
              <a:ext uri="{FF2B5EF4-FFF2-40B4-BE49-F238E27FC236}">
                <a16:creationId xmlns:a16="http://schemas.microsoft.com/office/drawing/2014/main" id="{36638D0F-5E13-9D61-FA55-5F18224D7835}"/>
              </a:ext>
            </a:extLst>
          </p:cNvPr>
          <p:cNvSpPr/>
          <p:nvPr/>
        </p:nvSpPr>
        <p:spPr>
          <a:xfrm>
            <a:off x="14795" y="33387"/>
            <a:ext cx="12192000" cy="6858000"/>
          </a:xfrm>
          <a:prstGeom prst="rect">
            <a:avLst/>
          </a:prstGeom>
          <a:solidFill>
            <a:schemeClr val="bg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 typeface="Arial" panose="020B0604020202020204" pitchFamily="34" charset="0"/>
              <a:buChar char="•"/>
            </a:pPr>
            <a:endParaRPr lang="zh-CN" altLang="en-US" sz="1600" noProof="0" dirty="0">
              <a:ln>
                <a:noFill/>
              </a:ln>
              <a:solidFill>
                <a:schemeClr val="accent1"/>
              </a:solidFill>
              <a:uLnTx/>
              <a:uFillTx/>
              <a:latin typeface="MiSans Medium" panose="00000600000000000000" pitchFamily="2" charset="-122"/>
              <a:ea typeface="MiSans Medium" panose="00000600000000000000" pitchFamily="2" charset="-122"/>
              <a:cs typeface="+mn-ea"/>
              <a:sym typeface="+mn-ea"/>
            </a:endParaRPr>
          </a:p>
        </p:txBody>
      </p:sp>
      <p:sp>
        <p:nvSpPr>
          <p:cNvPr id="16" name="矩形 15">
            <a:extLst>
              <a:ext uri="{FF2B5EF4-FFF2-40B4-BE49-F238E27FC236}">
                <a16:creationId xmlns:a16="http://schemas.microsoft.com/office/drawing/2014/main" id="{DB9167AE-0C92-6BAD-5D77-5892C91386DD}"/>
              </a:ext>
            </a:extLst>
          </p:cNvPr>
          <p:cNvSpPr/>
          <p:nvPr/>
        </p:nvSpPr>
        <p:spPr>
          <a:xfrm>
            <a:off x="497811" y="2539365"/>
            <a:ext cx="6205855" cy="2616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形状3">
            <a:extLst>
              <a:ext uri="{FF2B5EF4-FFF2-40B4-BE49-F238E27FC236}">
                <a16:creationId xmlns:a16="http://schemas.microsoft.com/office/drawing/2014/main" id="{F360A250-AD97-3BD3-BCF1-8BDA57430830}"/>
              </a:ext>
            </a:extLst>
          </p:cNvPr>
          <p:cNvSpPr/>
          <p:nvPr/>
        </p:nvSpPr>
        <p:spPr>
          <a:xfrm rot="5400000">
            <a:off x="-288702" y="329934"/>
            <a:ext cx="1033128" cy="36838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Sans Medium" panose="00000600000000000000" pitchFamily="2" charset="-122"/>
              <a:ea typeface="MiSans Medium" panose="00000600000000000000" pitchFamily="2" charset="-122"/>
              <a:cs typeface="+mn-ea"/>
              <a:sym typeface="+mn-lt"/>
            </a:endParaRPr>
          </a:p>
        </p:txBody>
      </p:sp>
      <p:sp>
        <p:nvSpPr>
          <p:cNvPr id="33" name="形状4">
            <a:extLst>
              <a:ext uri="{FF2B5EF4-FFF2-40B4-BE49-F238E27FC236}">
                <a16:creationId xmlns:a16="http://schemas.microsoft.com/office/drawing/2014/main" id="{9900F883-5E7A-9A21-D4E3-8ACE97175693}"/>
              </a:ext>
            </a:extLst>
          </p:cNvPr>
          <p:cNvSpPr/>
          <p:nvPr/>
        </p:nvSpPr>
        <p:spPr>
          <a:xfrm rot="5400000">
            <a:off x="-254355" y="266713"/>
            <a:ext cx="836614" cy="29831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Sans Medium" panose="00000600000000000000" pitchFamily="2" charset="-122"/>
              <a:ea typeface="MiSans Medium" panose="00000600000000000000" pitchFamily="2" charset="-122"/>
              <a:cs typeface="+mn-ea"/>
              <a:sym typeface="+mn-lt"/>
            </a:endParaRPr>
          </a:p>
        </p:txBody>
      </p:sp>
      <p:grpSp>
        <p:nvGrpSpPr>
          <p:cNvPr id="38" name="组合 37">
            <a:extLst>
              <a:ext uri="{FF2B5EF4-FFF2-40B4-BE49-F238E27FC236}">
                <a16:creationId xmlns:a16="http://schemas.microsoft.com/office/drawing/2014/main" id="{43AE6E03-03B6-E25C-856A-09328AD96CF4}"/>
              </a:ext>
            </a:extLst>
          </p:cNvPr>
          <p:cNvGrpSpPr/>
          <p:nvPr/>
        </p:nvGrpSpPr>
        <p:grpSpPr>
          <a:xfrm>
            <a:off x="510547" y="3063795"/>
            <a:ext cx="2308225" cy="307085"/>
            <a:chOff x="513301" y="5423455"/>
            <a:chExt cx="2308225" cy="307085"/>
          </a:xfrm>
        </p:grpSpPr>
        <p:sp>
          <p:nvSpPr>
            <p:cNvPr id="39" name="形状10">
              <a:extLst>
                <a:ext uri="{FF2B5EF4-FFF2-40B4-BE49-F238E27FC236}">
                  <a16:creationId xmlns:a16="http://schemas.microsoft.com/office/drawing/2014/main" id="{F28F37F6-AA8E-7938-0A84-E493550464DD}"/>
                </a:ext>
              </a:extLst>
            </p:cNvPr>
            <p:cNvSpPr txBox="1"/>
            <p:nvPr/>
          </p:nvSpPr>
          <p:spPr>
            <a:xfrm>
              <a:off x="973676" y="5423455"/>
              <a:ext cx="1847850"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400" i="0" u="none" strike="noStrike" kern="1200" cap="none" spc="0" normalizeH="0" baseline="0" noProof="0" dirty="0">
                  <a:ln>
                    <a:noFill/>
                  </a:ln>
                  <a:solidFill>
                    <a:schemeClr val="accent1"/>
                  </a:solidFill>
                  <a:uLnTx/>
                  <a:uFillTx/>
                  <a:latin typeface="MiSans Medium" panose="00000600000000000000" pitchFamily="2" charset="-122"/>
                  <a:ea typeface="MiSans Medium" panose="00000600000000000000" pitchFamily="2" charset="-122"/>
                  <a:cs typeface="+mn-ea"/>
                  <a:sym typeface="+mn-lt"/>
                </a:rPr>
                <a:t>10mI </a:t>
              </a:r>
              <a:r>
                <a:rPr kumimoji="0" lang="zh-CN" altLang="en-US" sz="1400" i="0" u="none" strike="noStrike" kern="1200" cap="none" spc="0" normalizeH="0" baseline="0" noProof="0" dirty="0">
                  <a:ln>
                    <a:noFill/>
                  </a:ln>
                  <a:solidFill>
                    <a:schemeClr val="accent1"/>
                  </a:solidFill>
                  <a:uLnTx/>
                  <a:uFillTx/>
                  <a:latin typeface="MiSans Medium" panose="00000600000000000000" pitchFamily="2" charset="-122"/>
                  <a:ea typeface="MiSans Medium" panose="00000600000000000000" pitchFamily="2" charset="-122"/>
                  <a:cs typeface="+mn-ea"/>
                  <a:sym typeface="+mn-lt"/>
                </a:rPr>
                <a:t>：</a:t>
              </a:r>
              <a:r>
                <a:rPr kumimoji="0" lang="en-US" altLang="zh-CN" sz="1400" i="0" u="none" strike="noStrike" kern="1200" cap="none" spc="0" normalizeH="0" baseline="0" noProof="0" dirty="0">
                  <a:ln>
                    <a:noFill/>
                  </a:ln>
                  <a:solidFill>
                    <a:schemeClr val="accent1"/>
                  </a:solidFill>
                  <a:uLnTx/>
                  <a:uFillTx/>
                  <a:latin typeface="MiSans Medium" panose="00000600000000000000" pitchFamily="2" charset="-122"/>
                  <a:ea typeface="MiSans Medium" panose="00000600000000000000" pitchFamily="2" charset="-122"/>
                  <a:cs typeface="+mn-ea"/>
                  <a:sym typeface="+mn-lt"/>
                </a:rPr>
                <a:t>0.25g</a:t>
              </a:r>
            </a:p>
          </p:txBody>
        </p:sp>
        <p:sp>
          <p:nvSpPr>
            <p:cNvPr id="40" name="形状12">
              <a:extLst>
                <a:ext uri="{FF2B5EF4-FFF2-40B4-BE49-F238E27FC236}">
                  <a16:creationId xmlns:a16="http://schemas.microsoft.com/office/drawing/2014/main" id="{FCC59675-2C67-686E-EDC3-324E94D9FE65}"/>
                </a:ext>
              </a:extLst>
            </p:cNvPr>
            <p:cNvSpPr/>
            <p:nvPr/>
          </p:nvSpPr>
          <p:spPr>
            <a:xfrm rot="16200000">
              <a:off x="441365" y="5532936"/>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latin typeface="MiSans Medium" panose="00000600000000000000" pitchFamily="2" charset="-122"/>
                <a:ea typeface="MiSans Medium" panose="00000600000000000000" pitchFamily="2" charset="-122"/>
              </a:endParaRPr>
            </a:p>
          </p:txBody>
        </p:sp>
        <p:sp>
          <p:nvSpPr>
            <p:cNvPr id="41" name="形状13">
              <a:extLst>
                <a:ext uri="{FF2B5EF4-FFF2-40B4-BE49-F238E27FC236}">
                  <a16:creationId xmlns:a16="http://schemas.microsoft.com/office/drawing/2014/main" id="{7838B883-6804-3C30-6A28-1B45D0C36142}"/>
                </a:ext>
              </a:extLst>
            </p:cNvPr>
            <p:cNvSpPr/>
            <p:nvPr/>
          </p:nvSpPr>
          <p:spPr>
            <a:xfrm rot="16200000">
              <a:off x="595859" y="5532936"/>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latin typeface="MiSans Medium" panose="00000600000000000000" pitchFamily="2" charset="-122"/>
                <a:ea typeface="MiSans Medium" panose="00000600000000000000" pitchFamily="2" charset="-122"/>
              </a:endParaRPr>
            </a:p>
          </p:txBody>
        </p:sp>
        <p:sp>
          <p:nvSpPr>
            <p:cNvPr id="44" name="形状14">
              <a:extLst>
                <a:ext uri="{FF2B5EF4-FFF2-40B4-BE49-F238E27FC236}">
                  <a16:creationId xmlns:a16="http://schemas.microsoft.com/office/drawing/2014/main" id="{51F1CEA4-E912-6622-CCE4-E5D74ECB5C5E}"/>
                </a:ext>
              </a:extLst>
            </p:cNvPr>
            <p:cNvSpPr/>
            <p:nvPr/>
          </p:nvSpPr>
          <p:spPr>
            <a:xfrm rot="16200000">
              <a:off x="750353" y="5532936"/>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00" dirty="0">
                <a:latin typeface="MiSans Medium" panose="00000600000000000000" pitchFamily="2" charset="-122"/>
                <a:ea typeface="MiSans Medium" panose="00000600000000000000" pitchFamily="2" charset="-122"/>
              </a:endParaRPr>
            </a:p>
          </p:txBody>
        </p:sp>
      </p:grpSp>
      <p:cxnSp>
        <p:nvCxnSpPr>
          <p:cNvPr id="45" name="形状5">
            <a:extLst>
              <a:ext uri="{FF2B5EF4-FFF2-40B4-BE49-F238E27FC236}">
                <a16:creationId xmlns:a16="http://schemas.microsoft.com/office/drawing/2014/main" id="{16A02D45-D63B-8410-5A64-203C91C55C82}"/>
              </a:ext>
            </a:extLst>
          </p:cNvPr>
          <p:cNvCxnSpPr/>
          <p:nvPr/>
        </p:nvCxnSpPr>
        <p:spPr>
          <a:xfrm>
            <a:off x="661006" y="3562350"/>
            <a:ext cx="58102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形状6">
            <a:extLst>
              <a:ext uri="{FF2B5EF4-FFF2-40B4-BE49-F238E27FC236}">
                <a16:creationId xmlns:a16="http://schemas.microsoft.com/office/drawing/2014/main" id="{A23D89AF-A6F0-36C0-ABEA-15E1CA268BFC}"/>
              </a:ext>
            </a:extLst>
          </p:cNvPr>
          <p:cNvSpPr txBox="1"/>
          <p:nvPr/>
        </p:nvSpPr>
        <p:spPr>
          <a:xfrm>
            <a:off x="342236" y="1615440"/>
            <a:ext cx="7060565" cy="9836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5800" i="0" u="none" strike="noStrike" kern="1200" cap="none" spc="0" normalizeH="0" baseline="0" noProof="0" dirty="0">
                <a:ln>
                  <a:noFill/>
                </a:ln>
                <a:solidFill>
                  <a:schemeClr val="accent1"/>
                </a:solidFill>
                <a:uLnTx/>
                <a:uFillTx/>
                <a:latin typeface="MiSans Heavy" panose="00000A00000000000000" pitchFamily="2" charset="-122"/>
                <a:ea typeface="MiSans Heavy" panose="00000A00000000000000" pitchFamily="2" charset="-122"/>
                <a:cs typeface="+mn-ea"/>
                <a:sym typeface="+mn-lt"/>
              </a:rPr>
              <a:t>左氧氟沙星口服溶液</a:t>
            </a:r>
          </a:p>
        </p:txBody>
      </p:sp>
      <p:sp>
        <p:nvSpPr>
          <p:cNvPr id="47" name="形状7">
            <a:extLst>
              <a:ext uri="{FF2B5EF4-FFF2-40B4-BE49-F238E27FC236}">
                <a16:creationId xmlns:a16="http://schemas.microsoft.com/office/drawing/2014/main" id="{3C0C7D30-5684-95F2-C005-B10B1F60F765}"/>
              </a:ext>
            </a:extLst>
          </p:cNvPr>
          <p:cNvSpPr txBox="1"/>
          <p:nvPr/>
        </p:nvSpPr>
        <p:spPr>
          <a:xfrm>
            <a:off x="547341" y="2633980"/>
            <a:ext cx="6104890" cy="223520"/>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1200" dirty="0">
                <a:solidFill>
                  <a:prstClr val="white"/>
                </a:solidFill>
                <a:latin typeface="思源黑体 CN Light" panose="020B0300000000000000" pitchFamily="34" charset="-122"/>
                <a:ea typeface="思源黑体 CN Light" panose="020B0300000000000000" pitchFamily="34" charset="-122"/>
                <a:cs typeface="思源黑体 CN Bold" panose="020B0800000000000000" pitchFamily="34" charset="-122"/>
                <a:sym typeface="+mn-ea"/>
              </a:rPr>
              <a:t>Levofloxacin Oral Solution</a:t>
            </a:r>
            <a:endParaRPr lang="en-US" altLang="zh-CN" sz="1200" dirty="0">
              <a:solidFill>
                <a:prstClr val="white"/>
              </a:solidFill>
              <a:latin typeface="思源黑体 CN Light" panose="020B0300000000000000" pitchFamily="34" charset="-122"/>
              <a:ea typeface="思源黑体 CN Light" panose="020B0300000000000000" pitchFamily="34" charset="-122"/>
              <a:cs typeface="思源黑体 CN Bold" panose="020B0800000000000000" pitchFamily="34" charset="-122"/>
            </a:endParaRPr>
          </a:p>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200" normalizeH="0" baseline="0" noProof="0" dirty="0">
              <a:ln>
                <a:noFill/>
              </a:ln>
              <a:solidFill>
                <a:schemeClr val="bg1"/>
              </a:solidFill>
              <a:effectLst/>
              <a:uLnTx/>
              <a:uFillTx/>
              <a:latin typeface="MiSans Medium" panose="00000600000000000000" pitchFamily="2" charset="-122"/>
              <a:ea typeface="MiSans Medium" panose="00000600000000000000" pitchFamily="2" charset="-122"/>
              <a:cs typeface="+mn-ea"/>
              <a:sym typeface="+mn-lt"/>
            </a:endParaRPr>
          </a:p>
        </p:txBody>
      </p:sp>
      <p:grpSp>
        <p:nvGrpSpPr>
          <p:cNvPr id="48" name="组合 47">
            <a:extLst>
              <a:ext uri="{FF2B5EF4-FFF2-40B4-BE49-F238E27FC236}">
                <a16:creationId xmlns:a16="http://schemas.microsoft.com/office/drawing/2014/main" id="{EDF0C804-9F5D-D13C-D390-6693689DDEBB}"/>
              </a:ext>
            </a:extLst>
          </p:cNvPr>
          <p:cNvGrpSpPr/>
          <p:nvPr/>
        </p:nvGrpSpPr>
        <p:grpSpPr>
          <a:xfrm>
            <a:off x="8149258" y="-154503"/>
            <a:ext cx="5475835" cy="7081548"/>
            <a:chOff x="6363333" y="-105508"/>
            <a:chExt cx="6958654" cy="7081548"/>
          </a:xfrm>
        </p:grpSpPr>
        <p:cxnSp>
          <p:nvCxnSpPr>
            <p:cNvPr id="49" name="形状15">
              <a:extLst>
                <a:ext uri="{FF2B5EF4-FFF2-40B4-BE49-F238E27FC236}">
                  <a16:creationId xmlns:a16="http://schemas.microsoft.com/office/drawing/2014/main" id="{2E7B7C34-461F-CE22-5043-8DC81AA04F30}"/>
                </a:ext>
              </a:extLst>
            </p:cNvPr>
            <p:cNvCxnSpPr/>
            <p:nvPr/>
          </p:nvCxnSpPr>
          <p:spPr>
            <a:xfrm flipH="1">
              <a:off x="11637770" y="2545158"/>
              <a:ext cx="550861" cy="220880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形状16">
              <a:extLst>
                <a:ext uri="{FF2B5EF4-FFF2-40B4-BE49-F238E27FC236}">
                  <a16:creationId xmlns:a16="http://schemas.microsoft.com/office/drawing/2014/main" id="{B38D4261-9141-85E2-5D5A-F8F020E16DC3}"/>
                </a:ext>
              </a:extLst>
            </p:cNvPr>
            <p:cNvCxnSpPr/>
            <p:nvPr/>
          </p:nvCxnSpPr>
          <p:spPr>
            <a:xfrm flipH="1">
              <a:off x="11438682" y="5253295"/>
              <a:ext cx="402066" cy="1612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形状20">
              <a:extLst>
                <a:ext uri="{FF2B5EF4-FFF2-40B4-BE49-F238E27FC236}">
                  <a16:creationId xmlns:a16="http://schemas.microsoft.com/office/drawing/2014/main" id="{B810602D-2986-67B8-69B2-71A25DA2C544}"/>
                </a:ext>
              </a:extLst>
            </p:cNvPr>
            <p:cNvSpPr/>
            <p:nvPr/>
          </p:nvSpPr>
          <p:spPr>
            <a:xfrm>
              <a:off x="7419696" y="-92976"/>
              <a:ext cx="5902291" cy="7069016"/>
            </a:xfrm>
            <a:prstGeom prst="parallelogram">
              <a:avLst>
                <a:gd name="adj" fmla="val 29456"/>
              </a:avLst>
            </a:prstGeom>
            <a:solidFill>
              <a:schemeClr val="accent3">
                <a:alpha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Medium" panose="00000600000000000000" pitchFamily="2" charset="-122"/>
                <a:ea typeface="MiSans Medium" panose="00000600000000000000" pitchFamily="2" charset="-122"/>
              </a:endParaRPr>
            </a:p>
          </p:txBody>
        </p:sp>
        <p:sp>
          <p:nvSpPr>
            <p:cNvPr id="52" name="形状21">
              <a:extLst>
                <a:ext uri="{FF2B5EF4-FFF2-40B4-BE49-F238E27FC236}">
                  <a16:creationId xmlns:a16="http://schemas.microsoft.com/office/drawing/2014/main" id="{459B10FF-E2BA-830A-51C5-16F56C3DBD5C}"/>
                </a:ext>
              </a:extLst>
            </p:cNvPr>
            <p:cNvSpPr/>
            <p:nvPr/>
          </p:nvSpPr>
          <p:spPr>
            <a:xfrm>
              <a:off x="6389899" y="-105508"/>
              <a:ext cx="5902290" cy="7069016"/>
            </a:xfrm>
            <a:prstGeom prst="parallelogram">
              <a:avLst>
                <a:gd name="adj" fmla="val 29456"/>
              </a:avLst>
            </a:prstGeom>
            <a:solidFill>
              <a:schemeClr val="accent2">
                <a:alpha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Medium" panose="00000600000000000000" pitchFamily="2" charset="-122"/>
                <a:ea typeface="MiSans Medium" panose="00000600000000000000" pitchFamily="2" charset="-122"/>
              </a:endParaRPr>
            </a:p>
          </p:txBody>
        </p:sp>
        <p:sp>
          <p:nvSpPr>
            <p:cNvPr id="53" name="形状22">
              <a:extLst>
                <a:ext uri="{FF2B5EF4-FFF2-40B4-BE49-F238E27FC236}">
                  <a16:creationId xmlns:a16="http://schemas.microsoft.com/office/drawing/2014/main" id="{7BE6A96A-2D5E-A59E-82CA-91DD7BB19956}"/>
                </a:ext>
              </a:extLst>
            </p:cNvPr>
            <p:cNvSpPr/>
            <p:nvPr/>
          </p:nvSpPr>
          <p:spPr>
            <a:xfrm>
              <a:off x="6363333" y="-92976"/>
              <a:ext cx="5902291" cy="7069016"/>
            </a:xfrm>
            <a:prstGeom prst="parallelogram">
              <a:avLst>
                <a:gd name="adj" fmla="val 29456"/>
              </a:avLst>
            </a:prstGeom>
            <a:solidFill>
              <a:schemeClr val="accent1">
                <a:alpha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Medium" panose="00000600000000000000" pitchFamily="2" charset="-122"/>
                <a:ea typeface="MiSans Medium" panose="00000600000000000000" pitchFamily="2" charset="-122"/>
              </a:endParaRPr>
            </a:p>
          </p:txBody>
        </p:sp>
        <p:grpSp>
          <p:nvGrpSpPr>
            <p:cNvPr id="54" name="组合 53">
              <a:extLst>
                <a:ext uri="{FF2B5EF4-FFF2-40B4-BE49-F238E27FC236}">
                  <a16:creationId xmlns:a16="http://schemas.microsoft.com/office/drawing/2014/main" id="{1141C281-E142-A651-EEF7-860597EC7C3F}"/>
                </a:ext>
              </a:extLst>
            </p:cNvPr>
            <p:cNvGrpSpPr/>
            <p:nvPr/>
          </p:nvGrpSpPr>
          <p:grpSpPr>
            <a:xfrm>
              <a:off x="8034794" y="2274072"/>
              <a:ext cx="2952993" cy="2750974"/>
              <a:chOff x="8034794" y="2274072"/>
              <a:chExt cx="2952993" cy="2750974"/>
            </a:xfrm>
          </p:grpSpPr>
          <p:sp>
            <p:nvSpPr>
              <p:cNvPr id="55" name="形状23">
                <a:extLst>
                  <a:ext uri="{FF2B5EF4-FFF2-40B4-BE49-F238E27FC236}">
                    <a16:creationId xmlns:a16="http://schemas.microsoft.com/office/drawing/2014/main" id="{BB769A94-DE9A-55CE-2FA6-7B3AA533CFFD}"/>
                  </a:ext>
                </a:extLst>
              </p:cNvPr>
              <p:cNvSpPr/>
              <p:nvPr/>
            </p:nvSpPr>
            <p:spPr>
              <a:xfrm>
                <a:off x="8034794" y="2274072"/>
                <a:ext cx="1379429" cy="2750974"/>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56" name="形状24">
                <a:extLst>
                  <a:ext uri="{FF2B5EF4-FFF2-40B4-BE49-F238E27FC236}">
                    <a16:creationId xmlns:a16="http://schemas.microsoft.com/office/drawing/2014/main" id="{3E189C14-44FC-A9C8-CF2F-D270E22554C7}"/>
                  </a:ext>
                </a:extLst>
              </p:cNvPr>
              <p:cNvSpPr/>
              <p:nvPr/>
            </p:nvSpPr>
            <p:spPr>
              <a:xfrm>
                <a:off x="9608358" y="2274072"/>
                <a:ext cx="1379429" cy="2750974"/>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sp>
        <p:nvSpPr>
          <p:cNvPr id="57" name="文本框 56">
            <a:extLst>
              <a:ext uri="{FF2B5EF4-FFF2-40B4-BE49-F238E27FC236}">
                <a16:creationId xmlns:a16="http://schemas.microsoft.com/office/drawing/2014/main" id="{4AB16BC7-E466-3978-1E1B-08568A826E83}"/>
              </a:ext>
            </a:extLst>
          </p:cNvPr>
          <p:cNvSpPr txBox="1"/>
          <p:nvPr/>
        </p:nvSpPr>
        <p:spPr>
          <a:xfrm>
            <a:off x="100717" y="3512219"/>
            <a:ext cx="10451752" cy="230832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zh-CN" altLang="en-US" sz="1600" noProof="0" dirty="0">
                <a:ln>
                  <a:noFill/>
                </a:ln>
                <a:solidFill>
                  <a:schemeClr val="accent1"/>
                </a:solidFill>
                <a:uLnTx/>
                <a:uFillTx/>
                <a:latin typeface="MiSans Medium" panose="00000600000000000000" pitchFamily="2" charset="-122"/>
                <a:ea typeface="MiSans Medium" panose="00000600000000000000" pitchFamily="2" charset="-122"/>
                <a:cs typeface="+mn-ea"/>
                <a:sym typeface="+mn-ea"/>
              </a:rPr>
              <a:t>弥补目录内无喹诺酮类药物口服溶液剂型的空白</a:t>
            </a:r>
            <a:endParaRPr lang="zh-CN" altLang="en-US" sz="1600" noProof="0" dirty="0">
              <a:ln>
                <a:noFill/>
              </a:ln>
              <a:solidFill>
                <a:schemeClr val="accent1"/>
              </a:solidFill>
              <a:uLnTx/>
              <a:uFillTx/>
              <a:latin typeface="MiSans Medium" panose="00000600000000000000" pitchFamily="2" charset="-122"/>
              <a:ea typeface="MiSans Medium" panose="00000600000000000000" pitchFamily="2" charset="-122"/>
              <a:cs typeface="+mn-ea"/>
            </a:endParaRPr>
          </a:p>
          <a:p>
            <a:pPr marL="285750" indent="-285750">
              <a:lnSpc>
                <a:spcPct val="200000"/>
              </a:lnSpc>
              <a:buFont typeface="Arial" panose="020B0604020202020204" pitchFamily="34" charset="0"/>
              <a:buChar char="•"/>
            </a:pPr>
            <a:r>
              <a:rPr lang="zh-CN" altLang="en-US" sz="1600" noProof="0" dirty="0">
                <a:ln>
                  <a:noFill/>
                </a:ln>
                <a:solidFill>
                  <a:schemeClr val="accent1"/>
                </a:solidFill>
                <a:uLnTx/>
                <a:uFillTx/>
                <a:latin typeface="MiSans Medium" panose="00000600000000000000" pitchFamily="2" charset="-122"/>
                <a:ea typeface="MiSans Medium" panose="00000600000000000000" pitchFamily="2" charset="-122"/>
                <a:cs typeface="+mn-ea"/>
                <a:sym typeface="+mn-ea"/>
              </a:rPr>
              <a:t>可有效解决昏迷、吞咽困难等特殊患者给药问题</a:t>
            </a:r>
            <a:endParaRPr lang="zh-CN" altLang="en-US" sz="1600" noProof="0" dirty="0">
              <a:ln>
                <a:noFill/>
              </a:ln>
              <a:solidFill>
                <a:schemeClr val="accent1"/>
              </a:solidFill>
              <a:uLnTx/>
              <a:uFillTx/>
              <a:latin typeface="MiSans Medium" panose="00000600000000000000" pitchFamily="2" charset="-122"/>
              <a:ea typeface="MiSans Medium" panose="00000600000000000000" pitchFamily="2" charset="-122"/>
              <a:cs typeface="+mn-ea"/>
            </a:endParaRPr>
          </a:p>
          <a:p>
            <a:pPr marL="285750" indent="-285750">
              <a:lnSpc>
                <a:spcPct val="200000"/>
              </a:lnSpc>
              <a:buFont typeface="Arial" panose="020B0604020202020204" pitchFamily="34" charset="0"/>
              <a:buChar char="•"/>
            </a:pPr>
            <a:r>
              <a:rPr lang="zh-CN" altLang="en-US" sz="1600" noProof="0" dirty="0">
                <a:ln>
                  <a:noFill/>
                </a:ln>
                <a:solidFill>
                  <a:schemeClr val="accent1"/>
                </a:solidFill>
                <a:uLnTx/>
                <a:uFillTx/>
                <a:latin typeface="MiSans Medium" panose="00000600000000000000" pitchFamily="2" charset="-122"/>
                <a:ea typeface="MiSans Medium" panose="00000600000000000000" pitchFamily="2" charset="-122"/>
                <a:cs typeface="+mn-ea"/>
                <a:sym typeface="+mn-ea"/>
              </a:rPr>
              <a:t>单剂量口服溶液，剂量准确，服用方便，依从性更优</a:t>
            </a:r>
            <a:endParaRPr lang="en-US" altLang="zh-CN" sz="1600" noProof="0" dirty="0">
              <a:ln>
                <a:noFill/>
              </a:ln>
              <a:solidFill>
                <a:schemeClr val="accent1"/>
              </a:solidFill>
              <a:uLnTx/>
              <a:uFillTx/>
              <a:latin typeface="MiSans Medium" panose="00000600000000000000" pitchFamily="2" charset="-122"/>
              <a:ea typeface="MiSans Medium" panose="00000600000000000000" pitchFamily="2" charset="-122"/>
              <a:cs typeface="+mn-ea"/>
              <a:sym typeface="+mn-ea"/>
            </a:endParaRPr>
          </a:p>
          <a:p>
            <a:pPr marL="285750" indent="-285750">
              <a:lnSpc>
                <a:spcPct val="200000"/>
              </a:lnSpc>
              <a:buFont typeface="Arial" panose="020B0604020202020204" pitchFamily="34" charset="0"/>
              <a:buChar char="•"/>
            </a:pPr>
            <a:r>
              <a:rPr lang="zh-CN" altLang="en-US" sz="1600" u="sng" dirty="0">
                <a:solidFill>
                  <a:srgbClr val="FF0000"/>
                </a:solidFill>
                <a:latin typeface="MiSans Medium" panose="00000600000000000000" pitchFamily="2" charset="-122"/>
                <a:ea typeface="MiSans Medium" panose="00000600000000000000" pitchFamily="2" charset="-122"/>
                <a:cs typeface="+mn-ea"/>
                <a:sym typeface="+mn-ea"/>
              </a:rPr>
              <a:t>无需额外输液器、稀释液、输液护理费、往返医院成本，节省医保支出与社会综合成本</a:t>
            </a:r>
          </a:p>
          <a:p>
            <a:endParaRPr lang="zh-CN" altLang="en-US" sz="1600" noProof="0" dirty="0">
              <a:ln>
                <a:noFill/>
              </a:ln>
              <a:solidFill>
                <a:schemeClr val="accent1"/>
              </a:solidFill>
              <a:uLnTx/>
              <a:uFillTx/>
              <a:latin typeface="MiSans Medium" panose="00000600000000000000" pitchFamily="2" charset="-122"/>
              <a:ea typeface="MiSans Medium" panose="00000600000000000000" pitchFamily="2" charset="-122"/>
              <a:cs typeface="+mn-ea"/>
            </a:endParaRPr>
          </a:p>
        </p:txBody>
      </p:sp>
      <p:pic>
        <p:nvPicPr>
          <p:cNvPr id="58" name="图片 57">
            <a:extLst>
              <a:ext uri="{FF2B5EF4-FFF2-40B4-BE49-F238E27FC236}">
                <a16:creationId xmlns:a16="http://schemas.microsoft.com/office/drawing/2014/main" id="{989A86BF-825B-A9A0-8EC2-AF5692AB50D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4007" y="5823277"/>
            <a:ext cx="4847749" cy="11037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矩形 17"/>
          <p:cNvSpPr/>
          <p:nvPr/>
        </p:nvSpPr>
        <p:spPr>
          <a:xfrm>
            <a:off x="-28575" y="318135"/>
            <a:ext cx="12249150" cy="737870"/>
          </a:xfrm>
          <a:prstGeom prst="rect">
            <a:avLst/>
          </a:prstGeom>
          <a:gradFill>
            <a:gsLst>
              <a:gs pos="57000">
                <a:schemeClr val="accent2"/>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9210" y="217805"/>
            <a:ext cx="12249150" cy="737870"/>
          </a:xfrm>
          <a:prstGeom prst="rect">
            <a:avLst/>
          </a:pr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65100" y="217805"/>
            <a:ext cx="791210" cy="737870"/>
            <a:chOff x="12653" y="3581"/>
            <a:chExt cx="4650" cy="4332"/>
          </a:xfrm>
        </p:grpSpPr>
        <p:sp>
          <p:nvSpPr>
            <p:cNvPr id="20"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6"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27" name="组合 26"/>
          <p:cNvGrpSpPr/>
          <p:nvPr/>
        </p:nvGrpSpPr>
        <p:grpSpPr>
          <a:xfrm flipH="1">
            <a:off x="11019790" y="227965"/>
            <a:ext cx="838200" cy="737870"/>
            <a:chOff x="12653" y="3581"/>
            <a:chExt cx="4650" cy="4332"/>
          </a:xfrm>
        </p:grpSpPr>
        <p:sp>
          <p:nvSpPr>
            <p:cNvPr id="31"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3"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48" name="组合 47"/>
          <p:cNvGrpSpPr/>
          <p:nvPr/>
        </p:nvGrpSpPr>
        <p:grpSpPr>
          <a:xfrm rot="5400000">
            <a:off x="9098915" y="3775710"/>
            <a:ext cx="5727700" cy="305435"/>
            <a:chOff x="6482995" y="2164864"/>
            <a:chExt cx="5190111" cy="305546"/>
          </a:xfrm>
        </p:grpSpPr>
        <p:sp>
          <p:nvSpPr>
            <p:cNvPr id="49"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0"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1"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2"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53"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grpSp>
        <p:nvGrpSpPr>
          <p:cNvPr id="55" name="组合 54"/>
          <p:cNvGrpSpPr/>
          <p:nvPr/>
        </p:nvGrpSpPr>
        <p:grpSpPr>
          <a:xfrm rot="5400000">
            <a:off x="-2578735" y="3780155"/>
            <a:ext cx="5735320" cy="305435"/>
            <a:chOff x="6482995" y="2164864"/>
            <a:chExt cx="5190111" cy="305546"/>
          </a:xfrm>
        </p:grpSpPr>
        <p:sp>
          <p:nvSpPr>
            <p:cNvPr id="56"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7"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8"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9"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60"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cxnSp>
        <p:nvCxnSpPr>
          <p:cNvPr id="61" name="形状10"/>
          <p:cNvCxnSpPr>
            <a:stCxn id="60" idx="0"/>
            <a:endCxn id="53" idx="4"/>
          </p:cNvCxnSpPr>
          <p:nvPr/>
        </p:nvCxnSpPr>
        <p:spPr>
          <a:xfrm flipV="1">
            <a:off x="441960" y="6642100"/>
            <a:ext cx="11368405" cy="82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200025" y="318135"/>
            <a:ext cx="11827510" cy="583565"/>
          </a:xfrm>
          <a:prstGeom prst="rect">
            <a:avLst/>
          </a:prstGeom>
          <a:noFill/>
        </p:spPr>
        <p:txBody>
          <a:bodyPr wrap="square">
            <a:spAutoFit/>
          </a:bodyPr>
          <a:lstStyle/>
          <a:p>
            <a:pPr algn="ctr" defTabSz="914400">
              <a:buClrTx/>
              <a:buSzTx/>
              <a:buFontTx/>
              <a:tabLst>
                <a:tab pos="3402330" algn="l"/>
              </a:tabLst>
            </a:pPr>
            <a:r>
              <a:rPr lang="zh-CN" altLang="en-US" sz="3200">
                <a:solidFill>
                  <a:schemeClr val="bg1"/>
                </a:solidFill>
                <a:latin typeface="MiSans Heavy" panose="00000A00000000000000" pitchFamily="2" charset="-122"/>
                <a:ea typeface="MiSans Heavy" panose="00000A00000000000000" pitchFamily="2" charset="-122"/>
                <a:sym typeface="+mn-ea"/>
              </a:rPr>
              <a:t>公</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平</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性</a:t>
            </a:r>
            <a:r>
              <a:rPr lang="en-US" altLang="zh-CN" sz="2800">
                <a:solidFill>
                  <a:schemeClr val="bg1"/>
                </a:solidFill>
                <a:latin typeface="MiSans Heavy" panose="00000A00000000000000" pitchFamily="2" charset="-122"/>
                <a:ea typeface="MiSans Heavy" panose="00000A00000000000000" pitchFamily="2" charset="-122"/>
                <a:sym typeface="+mn-ea"/>
              </a:rPr>
              <a:t>——</a:t>
            </a:r>
            <a:r>
              <a:rPr lang="zh-CN" altLang="en-US" sz="2400">
                <a:solidFill>
                  <a:schemeClr val="bg1"/>
                </a:solidFill>
                <a:latin typeface="MiSans Heavy" panose="00000A00000000000000" pitchFamily="2" charset="-122"/>
                <a:ea typeface="MiSans Heavy" panose="00000A00000000000000" pitchFamily="2" charset="-122"/>
                <a:sym typeface="+mn-ea"/>
              </a:rPr>
              <a:t>填补特殊患者用药目录内空白，减少临床管理难度，安全经济保基本</a:t>
            </a:r>
          </a:p>
        </p:txBody>
      </p:sp>
      <p:grpSp>
        <p:nvGrpSpPr>
          <p:cNvPr id="40" name="PPT世界-9"/>
          <p:cNvGrpSpPr/>
          <p:nvPr/>
        </p:nvGrpSpPr>
        <p:grpSpPr>
          <a:xfrm>
            <a:off x="352425" y="1590040"/>
            <a:ext cx="3531235" cy="4718685"/>
            <a:chOff x="371475" y="2843233"/>
            <a:chExt cx="3530923" cy="3465492"/>
          </a:xfrm>
        </p:grpSpPr>
        <p:sp>
          <p:nvSpPr>
            <p:cNvPr id="41" name="PPT世界-9-1"/>
            <p:cNvSpPr/>
            <p:nvPr/>
          </p:nvSpPr>
          <p:spPr>
            <a:xfrm>
              <a:off x="675324" y="2843233"/>
              <a:ext cx="3227074" cy="3465492"/>
            </a:xfrm>
            <a:prstGeom prst="rect">
              <a:avLst/>
            </a:prstGeom>
            <a:no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42" name="PPT世界-9-2"/>
            <p:cNvSpPr/>
            <p:nvPr/>
          </p:nvSpPr>
          <p:spPr>
            <a:xfrm>
              <a:off x="371475" y="3679876"/>
              <a:ext cx="607641" cy="402465"/>
            </a:xfrm>
            <a:prstGeom prst="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43" name="PPT世界-9-3"/>
            <p:cNvSpPr txBox="1"/>
            <p:nvPr/>
          </p:nvSpPr>
          <p:spPr>
            <a:xfrm>
              <a:off x="1122614" y="3179010"/>
              <a:ext cx="2548665" cy="609527"/>
            </a:xfrm>
            <a:prstGeom prst="rect">
              <a:avLst/>
            </a:prstGeom>
            <a:noFill/>
          </p:spPr>
          <p:txBody>
            <a:bodyPr wrap="square" rtlCol="0">
              <a:spAutoFit/>
            </a:bodyPr>
            <a:lstStyle>
              <a:defPPr>
                <a:defRPr lang="zh-CN"/>
              </a:defPPr>
              <a:lvl1pPr>
                <a:defRPr>
                  <a:ln>
                    <a:noFill/>
                  </a:ln>
                  <a:gradFill>
                    <a:gsLst>
                      <a:gs pos="0">
                        <a:srgbClr val="CCA86F"/>
                      </a:gs>
                      <a:gs pos="97345">
                        <a:srgbClr val="CCA86F"/>
                      </a:gs>
                      <a:gs pos="50000">
                        <a:srgbClr val="F2E9D7"/>
                      </a:gs>
                    </a:gsLst>
                    <a:lin ang="0" scaled="1"/>
                  </a:gradFill>
                  <a:latin typeface="+mj-ea"/>
                  <a:ea typeface="+mj-ea"/>
                </a:defRPr>
              </a:lvl1pPr>
            </a:lstStyle>
            <a:p>
              <a:pPr lvl="0" algn="ctr">
                <a:spcBef>
                  <a:spcPts val="0"/>
                </a:spcBef>
                <a:spcAft>
                  <a:spcPts val="0"/>
                </a:spcAft>
                <a:buClrTx/>
                <a:buSzTx/>
                <a:buFontTx/>
                <a:defRPr/>
              </a:pPr>
              <a:r>
                <a:rPr lang="zh-CN" altLang="en-US" sz="24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弥补药品目录短板</a:t>
              </a:r>
              <a:endParaRPr lang="zh-CN" altLang="en-US" sz="2400" spc="300" noProof="0" dirty="0">
                <a:solidFill>
                  <a:schemeClr val="accent1"/>
                </a:solidFill>
                <a:effectLst/>
                <a:uLnTx/>
                <a:uFillTx/>
                <a:latin typeface="MiSans Heavy" panose="00000A00000000000000" pitchFamily="2" charset="-122"/>
                <a:ea typeface="MiSans Heavy" panose="00000A00000000000000" pitchFamily="2" charset="-122"/>
                <a:cs typeface="MiSans" panose="00000500000000000000" charset="-122"/>
                <a:sym typeface="+mn-ea"/>
              </a:endParaRPr>
            </a:p>
          </p:txBody>
        </p:sp>
        <p:sp>
          <p:nvSpPr>
            <p:cNvPr id="44" name="PPT世界-9-4"/>
            <p:cNvSpPr/>
            <p:nvPr/>
          </p:nvSpPr>
          <p:spPr>
            <a:xfrm>
              <a:off x="1122614" y="4014719"/>
              <a:ext cx="2607715" cy="2203066"/>
            </a:xfrm>
            <a:prstGeom prst="rect">
              <a:avLst/>
            </a:prstGeom>
          </p:spPr>
          <p:txBody>
            <a:bodyPr wrap="square">
              <a:noAutofit/>
            </a:bodyPr>
            <a:lstStyle/>
            <a:p>
              <a:pPr marL="0" marR="0" lvl="0" indent="0" defTabSz="914400" rtl="0" eaLnBrk="1" fontAlgn="auto" latinLnBrk="0" hangingPunct="1">
                <a:lnSpc>
                  <a:spcPct val="150000"/>
                </a:lnSpc>
                <a:spcBef>
                  <a:spcPts val="0"/>
                </a:spcBef>
                <a:spcAft>
                  <a:spcPts val="0"/>
                </a:spcAft>
                <a:buClrTx/>
                <a:buSzTx/>
                <a:buFontTx/>
                <a:buNone/>
                <a:defRPr/>
              </a:pPr>
              <a:r>
                <a:rPr lang="zh-CN" altLang="en-US" sz="140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弥补目录内无喹诺酮类药物口服溶液剂型的空白。目录收载了左氧氟沙星口服常释剂型及注射剂，现尚未收载口服液体剂，口服液体剂可直接口服或鼻/胃管给药，可解决特殊人群用药困境，同时，单剂量装降低使用过程污染及交叉污染的可能性，更安全。</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46" name="PPT世界-9-5"/>
            <p:cNvCxnSpPr/>
            <p:nvPr/>
          </p:nvCxnSpPr>
          <p:spPr>
            <a:xfrm>
              <a:off x="1462392" y="3866156"/>
              <a:ext cx="1653672"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4" name="PPT世界-9-8"/>
            <p:cNvSpPr txBox="1"/>
            <p:nvPr/>
          </p:nvSpPr>
          <p:spPr>
            <a:xfrm>
              <a:off x="399798" y="3725315"/>
              <a:ext cx="545642" cy="292872"/>
            </a:xfrm>
            <a:prstGeom prst="rect">
              <a:avLst/>
            </a:prstGeom>
            <a:noFill/>
          </p:spPr>
          <p:txBody>
            <a:bodyPr wrap="square" rtlCol="0">
              <a:spAutoFit/>
            </a:bodyPr>
            <a:lstStyle>
              <a:defPPr>
                <a:defRPr lang="zh-CN"/>
              </a:defPPr>
              <a:lvl1pPr>
                <a:defRPr>
                  <a:ln>
                    <a:noFill/>
                  </a:ln>
                  <a:gradFill>
                    <a:gsLst>
                      <a:gs pos="0">
                        <a:srgbClr val="CCA86F"/>
                      </a:gs>
                      <a:gs pos="97345">
                        <a:srgbClr val="CCA86F"/>
                      </a:gs>
                      <a:gs pos="50000">
                        <a:srgbClr val="F2E9D7"/>
                      </a:gs>
                    </a:gsLst>
                    <a:lin ang="0" scaled="1"/>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01</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62" name="PPT世界-9-9"/>
            <p:cNvSpPr/>
            <p:nvPr/>
          </p:nvSpPr>
          <p:spPr>
            <a:xfrm>
              <a:off x="3421747" y="2901994"/>
              <a:ext cx="355569" cy="282612"/>
            </a:xfrm>
            <a:custGeom>
              <a:avLst/>
              <a:gdLst>
                <a:gd name="connsiteX0" fmla="*/ 1397270 w 1905000"/>
                <a:gd name="connsiteY0" fmla="*/ 806752 h 1904977"/>
                <a:gd name="connsiteX1" fmla="*/ 1449888 w 1905000"/>
                <a:gd name="connsiteY1" fmla="*/ 828548 h 1904977"/>
                <a:gd name="connsiteX2" fmla="*/ 1449888 w 1905000"/>
                <a:gd name="connsiteY2" fmla="*/ 933784 h 1904977"/>
                <a:gd name="connsiteX3" fmla="*/ 875644 w 1905000"/>
                <a:gd name="connsiteY3" fmla="*/ 1508028 h 1904977"/>
                <a:gd name="connsiteX4" fmla="*/ 823025 w 1905000"/>
                <a:gd name="connsiteY4" fmla="*/ 1529824 h 1904977"/>
                <a:gd name="connsiteX5" fmla="*/ 770407 w 1905000"/>
                <a:gd name="connsiteY5" fmla="*/ 1508028 h 1904977"/>
                <a:gd name="connsiteX6" fmla="*/ 455113 w 1905000"/>
                <a:gd name="connsiteY6" fmla="*/ 1192730 h 1904977"/>
                <a:gd name="connsiteX7" fmla="*/ 455113 w 1905000"/>
                <a:gd name="connsiteY7" fmla="*/ 1087494 h 1904977"/>
                <a:gd name="connsiteX8" fmla="*/ 560349 w 1905000"/>
                <a:gd name="connsiteY8" fmla="*/ 1087494 h 1904977"/>
                <a:gd name="connsiteX9" fmla="*/ 823025 w 1905000"/>
                <a:gd name="connsiteY9" fmla="*/ 1350176 h 1904977"/>
                <a:gd name="connsiteX10" fmla="*/ 1344651 w 1905000"/>
                <a:gd name="connsiteY10" fmla="*/ 828548 h 1904977"/>
                <a:gd name="connsiteX11" fmla="*/ 1397270 w 1905000"/>
                <a:gd name="connsiteY11" fmla="*/ 806752 h 1904977"/>
                <a:gd name="connsiteX12" fmla="*/ 158200 w 1905000"/>
                <a:gd name="connsiteY12" fmla="*/ 414852 h 1904977"/>
                <a:gd name="connsiteX13" fmla="*/ 111619 w 1905000"/>
                <a:gd name="connsiteY13" fmla="*/ 461436 h 1904977"/>
                <a:gd name="connsiteX14" fmla="*/ 111619 w 1905000"/>
                <a:gd name="connsiteY14" fmla="*/ 1746775 h 1904977"/>
                <a:gd name="connsiteX15" fmla="*/ 158200 w 1905000"/>
                <a:gd name="connsiteY15" fmla="*/ 1793356 h 1904977"/>
                <a:gd name="connsiteX16" fmla="*/ 1746799 w 1905000"/>
                <a:gd name="connsiteY16" fmla="*/ 1793356 h 1904977"/>
                <a:gd name="connsiteX17" fmla="*/ 1793378 w 1905000"/>
                <a:gd name="connsiteY17" fmla="*/ 1746775 h 1904977"/>
                <a:gd name="connsiteX18" fmla="*/ 1793378 w 1905000"/>
                <a:gd name="connsiteY18" fmla="*/ 461436 h 1904977"/>
                <a:gd name="connsiteX19" fmla="*/ 1746799 w 1905000"/>
                <a:gd name="connsiteY19" fmla="*/ 414852 h 1904977"/>
                <a:gd name="connsiteX20" fmla="*/ 1369657 w 1905000"/>
                <a:gd name="connsiteY20" fmla="*/ 414852 h 1904977"/>
                <a:gd name="connsiteX21" fmla="*/ 1369657 w 1905000"/>
                <a:gd name="connsiteY21" fmla="*/ 434027 h 1904977"/>
                <a:gd name="connsiteX22" fmla="*/ 1208382 w 1905000"/>
                <a:gd name="connsiteY22" fmla="*/ 595303 h 1904977"/>
                <a:gd name="connsiteX23" fmla="*/ 696616 w 1905000"/>
                <a:gd name="connsiteY23" fmla="*/ 595303 h 1904977"/>
                <a:gd name="connsiteX24" fmla="*/ 535338 w 1905000"/>
                <a:gd name="connsiteY24" fmla="*/ 434027 h 1904977"/>
                <a:gd name="connsiteX25" fmla="*/ 535338 w 1905000"/>
                <a:gd name="connsiteY25" fmla="*/ 414852 h 1904977"/>
                <a:gd name="connsiteX26" fmla="*/ 853899 w 1905000"/>
                <a:gd name="connsiteY26" fmla="*/ 111621 h 1904977"/>
                <a:gd name="connsiteX27" fmla="*/ 804243 w 1905000"/>
                <a:gd name="connsiteY27" fmla="*/ 161279 h 1904977"/>
                <a:gd name="connsiteX28" fmla="*/ 804243 w 1905000"/>
                <a:gd name="connsiteY28" fmla="*/ 200142 h 1904977"/>
                <a:gd name="connsiteX29" fmla="*/ 748434 w 1905000"/>
                <a:gd name="connsiteY29" fmla="*/ 255952 h 1904977"/>
                <a:gd name="connsiteX30" fmla="*/ 696616 w 1905000"/>
                <a:gd name="connsiteY30" fmla="*/ 255952 h 1904977"/>
                <a:gd name="connsiteX31" fmla="*/ 647017 w 1905000"/>
                <a:gd name="connsiteY31" fmla="*/ 303235 h 1904977"/>
                <a:gd name="connsiteX32" fmla="*/ 646957 w 1905000"/>
                <a:gd name="connsiteY32" fmla="*/ 305613 h 1904977"/>
                <a:gd name="connsiteX33" fmla="*/ 646957 w 1905000"/>
                <a:gd name="connsiteY33" fmla="*/ 434029 h 1904977"/>
                <a:gd name="connsiteX34" fmla="*/ 696616 w 1905000"/>
                <a:gd name="connsiteY34" fmla="*/ 483685 h 1904977"/>
                <a:gd name="connsiteX35" fmla="*/ 1208382 w 1905000"/>
                <a:gd name="connsiteY35" fmla="*/ 483685 h 1904977"/>
                <a:gd name="connsiteX36" fmla="*/ 1258038 w 1905000"/>
                <a:gd name="connsiteY36" fmla="*/ 434029 h 1904977"/>
                <a:gd name="connsiteX37" fmla="*/ 1258038 w 1905000"/>
                <a:gd name="connsiteY37" fmla="*/ 305613 h 1904977"/>
                <a:gd name="connsiteX38" fmla="*/ 1257979 w 1905000"/>
                <a:gd name="connsiteY38" fmla="*/ 303235 h 1904977"/>
                <a:gd name="connsiteX39" fmla="*/ 1208382 w 1905000"/>
                <a:gd name="connsiteY39" fmla="*/ 255954 h 1904977"/>
                <a:gd name="connsiteX40" fmla="*/ 1156563 w 1905000"/>
                <a:gd name="connsiteY40" fmla="*/ 255954 h 1904977"/>
                <a:gd name="connsiteX41" fmla="*/ 1100753 w 1905000"/>
                <a:gd name="connsiteY41" fmla="*/ 200144 h 1904977"/>
                <a:gd name="connsiteX42" fmla="*/ 1100753 w 1905000"/>
                <a:gd name="connsiteY42" fmla="*/ 161279 h 1904977"/>
                <a:gd name="connsiteX43" fmla="*/ 1051094 w 1905000"/>
                <a:gd name="connsiteY43" fmla="*/ 111621 h 1904977"/>
                <a:gd name="connsiteX44" fmla="*/ 853899 w 1905000"/>
                <a:gd name="connsiteY44" fmla="*/ 0 h 1904977"/>
                <a:gd name="connsiteX45" fmla="*/ 1051094 w 1905000"/>
                <a:gd name="connsiteY45" fmla="*/ 0 h 1904977"/>
                <a:gd name="connsiteX46" fmla="*/ 1211492 w 1905000"/>
                <a:gd name="connsiteY46" fmla="*/ 144363 h 1904977"/>
                <a:gd name="connsiteX47" fmla="*/ 1369598 w 1905000"/>
                <a:gd name="connsiteY47" fmla="*/ 303233 h 1904977"/>
                <a:gd name="connsiteX48" fmla="*/ 1746799 w 1905000"/>
                <a:gd name="connsiteY48" fmla="*/ 303233 h 1904977"/>
                <a:gd name="connsiteX49" fmla="*/ 1905000 w 1905000"/>
                <a:gd name="connsiteY49" fmla="*/ 461436 h 1904977"/>
                <a:gd name="connsiteX50" fmla="*/ 1905000 w 1905000"/>
                <a:gd name="connsiteY50" fmla="*/ 1746775 h 1904977"/>
                <a:gd name="connsiteX51" fmla="*/ 1746799 w 1905000"/>
                <a:gd name="connsiteY51" fmla="*/ 1904977 h 1904977"/>
                <a:gd name="connsiteX52" fmla="*/ 158200 w 1905000"/>
                <a:gd name="connsiteY52" fmla="*/ 1904977 h 1904977"/>
                <a:gd name="connsiteX53" fmla="*/ 0 w 1905000"/>
                <a:gd name="connsiteY53" fmla="*/ 1746775 h 1904977"/>
                <a:gd name="connsiteX54" fmla="*/ 0 w 1905000"/>
                <a:gd name="connsiteY54" fmla="*/ 461436 h 1904977"/>
                <a:gd name="connsiteX55" fmla="*/ 158200 w 1905000"/>
                <a:gd name="connsiteY55" fmla="*/ 303233 h 1904977"/>
                <a:gd name="connsiteX56" fmla="*/ 535398 w 1905000"/>
                <a:gd name="connsiteY56" fmla="*/ 303233 h 1904977"/>
                <a:gd name="connsiteX57" fmla="*/ 693503 w 1905000"/>
                <a:gd name="connsiteY57" fmla="*/ 144363 h 1904977"/>
                <a:gd name="connsiteX58" fmla="*/ 853899 w 1905000"/>
                <a:gd name="connsiteY58" fmla="*/ 0 h 190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05000" h="1904977">
                  <a:moveTo>
                    <a:pt x="1397270" y="806752"/>
                  </a:moveTo>
                  <a:cubicBezTo>
                    <a:pt x="1416314" y="806752"/>
                    <a:pt x="1435358" y="814018"/>
                    <a:pt x="1449888" y="828548"/>
                  </a:cubicBezTo>
                  <a:cubicBezTo>
                    <a:pt x="1478948" y="857608"/>
                    <a:pt x="1478948" y="904724"/>
                    <a:pt x="1449888" y="933784"/>
                  </a:cubicBezTo>
                  <a:lnTo>
                    <a:pt x="875644" y="1508028"/>
                  </a:lnTo>
                  <a:cubicBezTo>
                    <a:pt x="861114" y="1522560"/>
                    <a:pt x="842070" y="1529824"/>
                    <a:pt x="823025" y="1529824"/>
                  </a:cubicBezTo>
                  <a:cubicBezTo>
                    <a:pt x="803979" y="1529824"/>
                    <a:pt x="784938" y="1522561"/>
                    <a:pt x="770407" y="1508028"/>
                  </a:cubicBezTo>
                  <a:lnTo>
                    <a:pt x="455113" y="1192730"/>
                  </a:lnTo>
                  <a:cubicBezTo>
                    <a:pt x="426052" y="1163670"/>
                    <a:pt x="426052" y="1116555"/>
                    <a:pt x="455113" y="1087494"/>
                  </a:cubicBezTo>
                  <a:cubicBezTo>
                    <a:pt x="484173" y="1058433"/>
                    <a:pt x="531291" y="1058437"/>
                    <a:pt x="560349" y="1087494"/>
                  </a:cubicBezTo>
                  <a:lnTo>
                    <a:pt x="823025" y="1350176"/>
                  </a:lnTo>
                  <a:lnTo>
                    <a:pt x="1344651" y="828548"/>
                  </a:lnTo>
                  <a:cubicBezTo>
                    <a:pt x="1359182" y="814018"/>
                    <a:pt x="1378226" y="806752"/>
                    <a:pt x="1397270" y="806752"/>
                  </a:cubicBezTo>
                  <a:close/>
                  <a:moveTo>
                    <a:pt x="158200" y="414852"/>
                  </a:moveTo>
                  <a:cubicBezTo>
                    <a:pt x="132514" y="414852"/>
                    <a:pt x="111619" y="435750"/>
                    <a:pt x="111619" y="461436"/>
                  </a:cubicBezTo>
                  <a:lnTo>
                    <a:pt x="111619" y="1746775"/>
                  </a:lnTo>
                  <a:cubicBezTo>
                    <a:pt x="111619" y="1772459"/>
                    <a:pt x="132514" y="1793356"/>
                    <a:pt x="158200" y="1793356"/>
                  </a:cubicBezTo>
                  <a:lnTo>
                    <a:pt x="1746799" y="1793356"/>
                  </a:lnTo>
                  <a:cubicBezTo>
                    <a:pt x="1772485" y="1793356"/>
                    <a:pt x="1793378" y="1772459"/>
                    <a:pt x="1793378" y="1746775"/>
                  </a:cubicBezTo>
                  <a:lnTo>
                    <a:pt x="1793378" y="461436"/>
                  </a:lnTo>
                  <a:cubicBezTo>
                    <a:pt x="1793378" y="435750"/>
                    <a:pt x="1772485" y="414852"/>
                    <a:pt x="1746799" y="414852"/>
                  </a:cubicBezTo>
                  <a:lnTo>
                    <a:pt x="1369657" y="414852"/>
                  </a:lnTo>
                  <a:lnTo>
                    <a:pt x="1369657" y="434027"/>
                  </a:lnTo>
                  <a:cubicBezTo>
                    <a:pt x="1369657" y="522956"/>
                    <a:pt x="1297312" y="595303"/>
                    <a:pt x="1208382" y="595303"/>
                  </a:cubicBezTo>
                  <a:lnTo>
                    <a:pt x="696616" y="595303"/>
                  </a:lnTo>
                  <a:cubicBezTo>
                    <a:pt x="607687" y="595303"/>
                    <a:pt x="535338" y="522956"/>
                    <a:pt x="535338" y="434027"/>
                  </a:cubicBezTo>
                  <a:lnTo>
                    <a:pt x="535338" y="414852"/>
                  </a:lnTo>
                  <a:close/>
                  <a:moveTo>
                    <a:pt x="853899" y="111621"/>
                  </a:moveTo>
                  <a:cubicBezTo>
                    <a:pt x="826520" y="111621"/>
                    <a:pt x="804243" y="133896"/>
                    <a:pt x="804243" y="161279"/>
                  </a:cubicBezTo>
                  <a:lnTo>
                    <a:pt x="804243" y="200142"/>
                  </a:lnTo>
                  <a:cubicBezTo>
                    <a:pt x="804243" y="230966"/>
                    <a:pt x="779254" y="255952"/>
                    <a:pt x="748434" y="255952"/>
                  </a:cubicBezTo>
                  <a:lnTo>
                    <a:pt x="696616" y="255952"/>
                  </a:lnTo>
                  <a:cubicBezTo>
                    <a:pt x="670031" y="255952"/>
                    <a:pt x="648261" y="276952"/>
                    <a:pt x="647017" y="303235"/>
                  </a:cubicBezTo>
                  <a:cubicBezTo>
                    <a:pt x="646980" y="304024"/>
                    <a:pt x="646957" y="304814"/>
                    <a:pt x="646957" y="305613"/>
                  </a:cubicBezTo>
                  <a:lnTo>
                    <a:pt x="646957" y="434029"/>
                  </a:lnTo>
                  <a:cubicBezTo>
                    <a:pt x="646957" y="461410"/>
                    <a:pt x="669233" y="483685"/>
                    <a:pt x="696616" y="483685"/>
                  </a:cubicBezTo>
                  <a:lnTo>
                    <a:pt x="1208382" y="483685"/>
                  </a:lnTo>
                  <a:cubicBezTo>
                    <a:pt x="1235762" y="483685"/>
                    <a:pt x="1258038" y="461410"/>
                    <a:pt x="1258038" y="434029"/>
                  </a:cubicBezTo>
                  <a:lnTo>
                    <a:pt x="1258038" y="305613"/>
                  </a:lnTo>
                  <a:cubicBezTo>
                    <a:pt x="1258038" y="304814"/>
                    <a:pt x="1258016" y="304024"/>
                    <a:pt x="1257979" y="303235"/>
                  </a:cubicBezTo>
                  <a:cubicBezTo>
                    <a:pt x="1256732" y="276954"/>
                    <a:pt x="1234966" y="255954"/>
                    <a:pt x="1208382" y="255954"/>
                  </a:cubicBezTo>
                  <a:lnTo>
                    <a:pt x="1156563" y="255954"/>
                  </a:lnTo>
                  <a:cubicBezTo>
                    <a:pt x="1125741" y="255954"/>
                    <a:pt x="1100753" y="230966"/>
                    <a:pt x="1100753" y="200144"/>
                  </a:cubicBezTo>
                  <a:lnTo>
                    <a:pt x="1100753" y="161279"/>
                  </a:lnTo>
                  <a:cubicBezTo>
                    <a:pt x="1100753" y="133898"/>
                    <a:pt x="1078477" y="111621"/>
                    <a:pt x="1051094" y="111621"/>
                  </a:cubicBezTo>
                  <a:close/>
                  <a:moveTo>
                    <a:pt x="853899" y="0"/>
                  </a:moveTo>
                  <a:lnTo>
                    <a:pt x="1051094" y="0"/>
                  </a:lnTo>
                  <a:cubicBezTo>
                    <a:pt x="1134315" y="0"/>
                    <a:pt x="1203013" y="63352"/>
                    <a:pt x="1211492" y="144363"/>
                  </a:cubicBezTo>
                  <a:cubicBezTo>
                    <a:pt x="1298201" y="146007"/>
                    <a:pt x="1368331" y="216435"/>
                    <a:pt x="1369598" y="303233"/>
                  </a:cubicBezTo>
                  <a:lnTo>
                    <a:pt x="1746799" y="303233"/>
                  </a:lnTo>
                  <a:cubicBezTo>
                    <a:pt x="1834169" y="303233"/>
                    <a:pt x="1905000" y="374062"/>
                    <a:pt x="1905000" y="461436"/>
                  </a:cubicBezTo>
                  <a:lnTo>
                    <a:pt x="1905000" y="1746775"/>
                  </a:lnTo>
                  <a:cubicBezTo>
                    <a:pt x="1905000" y="1834148"/>
                    <a:pt x="1834169" y="1904977"/>
                    <a:pt x="1746799" y="1904977"/>
                  </a:cubicBezTo>
                  <a:lnTo>
                    <a:pt x="158200" y="1904977"/>
                  </a:lnTo>
                  <a:cubicBezTo>
                    <a:pt x="70829" y="1904977"/>
                    <a:pt x="0" y="1834148"/>
                    <a:pt x="0" y="1746775"/>
                  </a:cubicBezTo>
                  <a:lnTo>
                    <a:pt x="0" y="461436"/>
                  </a:lnTo>
                  <a:cubicBezTo>
                    <a:pt x="0" y="374062"/>
                    <a:pt x="70829" y="303233"/>
                    <a:pt x="158200" y="303233"/>
                  </a:cubicBezTo>
                  <a:lnTo>
                    <a:pt x="535398" y="303233"/>
                  </a:lnTo>
                  <a:cubicBezTo>
                    <a:pt x="536663" y="216440"/>
                    <a:pt x="606802" y="146015"/>
                    <a:pt x="693503" y="144363"/>
                  </a:cubicBezTo>
                  <a:cubicBezTo>
                    <a:pt x="701983" y="63352"/>
                    <a:pt x="770682" y="0"/>
                    <a:pt x="853899" y="0"/>
                  </a:cubicBezTo>
                  <a:close/>
                </a:path>
              </a:pathLst>
            </a:custGeom>
            <a:solidFill>
              <a:schemeClr val="accent1"/>
            </a:solidFill>
            <a:ln w="186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grpSp>
        <p:nvGrpSpPr>
          <p:cNvPr id="63" name="PPT世界-10"/>
          <p:cNvGrpSpPr/>
          <p:nvPr/>
        </p:nvGrpSpPr>
        <p:grpSpPr>
          <a:xfrm>
            <a:off x="8270240" y="1590040"/>
            <a:ext cx="3531235" cy="4718685"/>
            <a:chOff x="8289600" y="2843233"/>
            <a:chExt cx="3530923" cy="3465492"/>
          </a:xfrm>
        </p:grpSpPr>
        <p:sp>
          <p:nvSpPr>
            <p:cNvPr id="64" name="PPT世界-10-1"/>
            <p:cNvSpPr/>
            <p:nvPr/>
          </p:nvSpPr>
          <p:spPr>
            <a:xfrm>
              <a:off x="8593449" y="2843233"/>
              <a:ext cx="3227074" cy="3465492"/>
            </a:xfrm>
            <a:prstGeom prst="rect">
              <a:avLst/>
            </a:prstGeom>
            <a:no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65" name="PPT世界-10-2"/>
            <p:cNvSpPr/>
            <p:nvPr/>
          </p:nvSpPr>
          <p:spPr>
            <a:xfrm>
              <a:off x="8289600" y="3678943"/>
              <a:ext cx="607641" cy="403398"/>
            </a:xfrm>
            <a:prstGeom prst="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66" name="PPT世界-10-3"/>
            <p:cNvSpPr txBox="1"/>
            <p:nvPr/>
          </p:nvSpPr>
          <p:spPr>
            <a:xfrm>
              <a:off x="9040739" y="3378143"/>
              <a:ext cx="2582952" cy="483145"/>
            </a:xfrm>
            <a:prstGeom prst="rect">
              <a:avLst/>
            </a:prstGeom>
            <a:noFill/>
          </p:spPr>
          <p:txBody>
            <a:bodyPr wrap="square" rtlCol="0">
              <a:noAutofit/>
            </a:bodyPr>
            <a:lstStyle>
              <a:defPPr>
                <a:defRPr lang="zh-CN"/>
              </a:defPPr>
              <a:lvl1pPr>
                <a:defRPr>
                  <a:ln>
                    <a:noFill/>
                  </a:ln>
                  <a:gradFill>
                    <a:gsLst>
                      <a:gs pos="0">
                        <a:srgbClr val="CCA86F"/>
                      </a:gs>
                      <a:gs pos="97345">
                        <a:srgbClr val="CCA86F"/>
                      </a:gs>
                      <a:gs pos="50000">
                        <a:srgbClr val="F2E9D7"/>
                      </a:gs>
                    </a:gsLst>
                    <a:lin ang="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4"/>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 </a:t>
              </a:r>
              <a:r>
                <a:rPr kumimoji="0" lang="zh-CN" altLang="en-US" sz="2400" b="0" i="0" u="none" strike="noStrike" kern="1200" cap="none" spc="300" normalizeH="0" baseline="0" dirty="0">
                  <a:ln>
                    <a:noFill/>
                  </a:ln>
                  <a:solidFill>
                    <a:schemeClr val="accent1"/>
                  </a:solidFill>
                  <a:uFillTx/>
                  <a:latin typeface="MiSans Heavy" panose="00000A00000000000000" pitchFamily="2" charset="-122"/>
                  <a:ea typeface="MiSans Heavy" panose="00000A00000000000000" pitchFamily="2" charset="-122"/>
                  <a:cs typeface="MiSans" panose="00000500000000000000" charset="-122"/>
                </a:rPr>
                <a:t>临床管理难度</a:t>
              </a:r>
              <a:endParaRPr kumimoji="0" lang="zh-CN" altLang="en-US" sz="2800" b="0" i="0" u="none" strike="noStrike" kern="1200" cap="none" spc="0" normalizeH="0" baseline="0" noProof="0" dirty="0">
                <a:ln>
                  <a:noFill/>
                </a:ln>
                <a:solidFill>
                  <a:schemeClr val="accent4"/>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schemeClr val="accent4"/>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67" name="PPT世界-10-4"/>
            <p:cNvSpPr/>
            <p:nvPr/>
          </p:nvSpPr>
          <p:spPr>
            <a:xfrm>
              <a:off x="9040739" y="3977411"/>
              <a:ext cx="2582317" cy="2240375"/>
            </a:xfrm>
            <a:prstGeom prst="rect">
              <a:avLst/>
            </a:prstGeom>
          </p:spPr>
          <p:txBody>
            <a:bodyPr wrap="square">
              <a:noAutofit/>
            </a:bodyPr>
            <a:lstStyle/>
            <a:p>
              <a:pPr marL="0" marR="0" lvl="0" indent="0" defTabSz="914400" rtl="0" eaLnBrk="1" fontAlgn="auto" latinLnBrk="0" hangingPunct="1">
                <a:lnSpc>
                  <a:spcPct val="200000"/>
                </a:lnSpc>
                <a:spcBef>
                  <a:spcPts val="0"/>
                </a:spcBef>
                <a:spcAft>
                  <a:spcPts val="0"/>
                </a:spcAft>
                <a:buClrTx/>
                <a:buSzTx/>
                <a:buFontTx/>
                <a:buNone/>
                <a:defRPr/>
              </a:pPr>
              <a:r>
                <a:rPr kumimoji="0" lang="zh-CN" altLang="en-US" sz="14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rPr>
                <a:t>左氧氟沙星单剂量装口服溶液剂量明确，不存在滥用风险，便于临床管理，可规避配置过程风险，简化临床步骤，减少医护负担，即用即抛，用法简单，便于携带，更能有效的提高患者的依从性与便利性。</a:t>
              </a:r>
              <a:endParaRPr kumimoji="0" lang="zh-CN" altLang="en-US" sz="1400" b="0" i="0" u="none" strike="noStrike" kern="1200" cap="none" spc="0" normalizeH="0" baseline="0" noProof="0" dirty="0">
                <a:ln>
                  <a:noFill/>
                </a:ln>
                <a:solidFill>
                  <a:schemeClr val="tx1">
                    <a:lumMod val="95000"/>
                    <a:lumOff val="5000"/>
                  </a:schemeClr>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cxnSp>
          <p:nvCxnSpPr>
            <p:cNvPr id="68" name="PPT世界-10-5"/>
            <p:cNvCxnSpPr/>
            <p:nvPr/>
          </p:nvCxnSpPr>
          <p:spPr>
            <a:xfrm>
              <a:off x="9503696" y="3872685"/>
              <a:ext cx="1653672"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9" name="PPT世界-10-8"/>
            <p:cNvSpPr txBox="1"/>
            <p:nvPr/>
          </p:nvSpPr>
          <p:spPr>
            <a:xfrm>
              <a:off x="8317923" y="3725315"/>
              <a:ext cx="545642" cy="292872"/>
            </a:xfrm>
            <a:prstGeom prst="rect">
              <a:avLst/>
            </a:prstGeom>
            <a:noFill/>
          </p:spPr>
          <p:txBody>
            <a:bodyPr wrap="square" rtlCol="0">
              <a:spAutoFit/>
            </a:bodyPr>
            <a:lstStyle>
              <a:defPPr>
                <a:defRPr lang="zh-CN"/>
              </a:defPPr>
              <a:lvl1pPr>
                <a:defRPr>
                  <a:ln>
                    <a:noFill/>
                  </a:ln>
                  <a:gradFill>
                    <a:gsLst>
                      <a:gs pos="0">
                        <a:srgbClr val="CCA86F"/>
                      </a:gs>
                      <a:gs pos="97345">
                        <a:srgbClr val="CCA86F"/>
                      </a:gs>
                      <a:gs pos="50000">
                        <a:srgbClr val="F2E9D7"/>
                      </a:gs>
                    </a:gsLst>
                    <a:lin ang="0" scaled="1"/>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03</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72" name="PPT世界-10-9"/>
            <p:cNvSpPr>
              <a:spLocks noChangeAspect="1"/>
            </p:cNvSpPr>
            <p:nvPr/>
          </p:nvSpPr>
          <p:spPr bwMode="auto">
            <a:xfrm>
              <a:off x="11275645" y="2978061"/>
              <a:ext cx="400108" cy="319082"/>
            </a:xfrm>
            <a:custGeom>
              <a:avLst/>
              <a:gdLst>
                <a:gd name="connsiteX0" fmla="*/ 528349 w 585776"/>
                <a:gd name="connsiteY0" fmla="*/ 125983 h 467149"/>
                <a:gd name="connsiteX1" fmla="*/ 544142 w 585776"/>
                <a:gd name="connsiteY1" fmla="*/ 125983 h 467149"/>
                <a:gd name="connsiteX2" fmla="*/ 585776 w 585776"/>
                <a:gd name="connsiteY2" fmla="*/ 168987 h 467149"/>
                <a:gd name="connsiteX3" fmla="*/ 585776 w 585776"/>
                <a:gd name="connsiteY3" fmla="*/ 363939 h 467149"/>
                <a:gd name="connsiteX4" fmla="*/ 544142 w 585776"/>
                <a:gd name="connsiteY4" fmla="*/ 412677 h 467149"/>
                <a:gd name="connsiteX5" fmla="*/ 539834 w 585776"/>
                <a:gd name="connsiteY5" fmla="*/ 412677 h 467149"/>
                <a:gd name="connsiteX6" fmla="*/ 554191 w 585776"/>
                <a:gd name="connsiteY6" fmla="*/ 467149 h 467149"/>
                <a:gd name="connsiteX7" fmla="*/ 460872 w 585776"/>
                <a:gd name="connsiteY7" fmla="*/ 412677 h 467149"/>
                <a:gd name="connsiteX8" fmla="*/ 219678 w 585776"/>
                <a:gd name="connsiteY8" fmla="*/ 412677 h 467149"/>
                <a:gd name="connsiteX9" fmla="*/ 163686 w 585776"/>
                <a:gd name="connsiteY9" fmla="*/ 363939 h 467149"/>
                <a:gd name="connsiteX10" fmla="*/ 163686 w 585776"/>
                <a:gd name="connsiteY10" fmla="*/ 355339 h 467149"/>
                <a:gd name="connsiteX11" fmla="*/ 479536 w 585776"/>
                <a:gd name="connsiteY11" fmla="*/ 355339 h 467149"/>
                <a:gd name="connsiteX12" fmla="*/ 528349 w 585776"/>
                <a:gd name="connsiteY12" fmla="*/ 303734 h 467149"/>
                <a:gd name="connsiteX13" fmla="*/ 68913 w 585776"/>
                <a:gd name="connsiteY13" fmla="*/ 37262 h 467149"/>
                <a:gd name="connsiteX14" fmla="*/ 38764 w 585776"/>
                <a:gd name="connsiteY14" fmla="*/ 55892 h 467149"/>
                <a:gd name="connsiteX15" fmla="*/ 38764 w 585776"/>
                <a:gd name="connsiteY15" fmla="*/ 275161 h 467149"/>
                <a:gd name="connsiteX16" fmla="*/ 68913 w 585776"/>
                <a:gd name="connsiteY16" fmla="*/ 286626 h 467149"/>
                <a:gd name="connsiteX17" fmla="*/ 435015 w 585776"/>
                <a:gd name="connsiteY17" fmla="*/ 286626 h 467149"/>
                <a:gd name="connsiteX18" fmla="*/ 459422 w 585776"/>
                <a:gd name="connsiteY18" fmla="*/ 276594 h 467149"/>
                <a:gd name="connsiteX19" fmla="*/ 459422 w 585776"/>
                <a:gd name="connsiteY19" fmla="*/ 55892 h 467149"/>
                <a:gd name="connsiteX20" fmla="*/ 435015 w 585776"/>
                <a:gd name="connsiteY20" fmla="*/ 37262 h 467149"/>
                <a:gd name="connsiteX21" fmla="*/ 68913 w 585776"/>
                <a:gd name="connsiteY21" fmla="*/ 0 h 467149"/>
                <a:gd name="connsiteX22" fmla="*/ 435015 w 585776"/>
                <a:gd name="connsiteY22" fmla="*/ 0 h 467149"/>
                <a:gd name="connsiteX23" fmla="*/ 498185 w 585776"/>
                <a:gd name="connsiteY23" fmla="*/ 55892 h 467149"/>
                <a:gd name="connsiteX24" fmla="*/ 498185 w 585776"/>
                <a:gd name="connsiteY24" fmla="*/ 97453 h 467149"/>
                <a:gd name="connsiteX25" fmla="*/ 498185 w 585776"/>
                <a:gd name="connsiteY25" fmla="*/ 276594 h 467149"/>
                <a:gd name="connsiteX26" fmla="*/ 435015 w 585776"/>
                <a:gd name="connsiteY26" fmla="*/ 323888 h 467149"/>
                <a:gd name="connsiteX27" fmla="*/ 167976 w 585776"/>
                <a:gd name="connsiteY27" fmla="*/ 323888 h 467149"/>
                <a:gd name="connsiteX28" fmla="*/ 41635 w 585776"/>
                <a:gd name="connsiteY28" fmla="*/ 398410 h 467149"/>
                <a:gd name="connsiteX29" fmla="*/ 61735 w 585776"/>
                <a:gd name="connsiteY29" fmla="*/ 323888 h 467149"/>
                <a:gd name="connsiteX30" fmla="*/ 0 w 585776"/>
                <a:gd name="connsiteY30" fmla="*/ 276594 h 467149"/>
                <a:gd name="connsiteX31" fmla="*/ 0 w 585776"/>
                <a:gd name="connsiteY31" fmla="*/ 55892 h 467149"/>
                <a:gd name="connsiteX32" fmla="*/ 68913 w 585776"/>
                <a:gd name="connsiteY32" fmla="*/ 0 h 46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5776" h="467149">
                  <a:moveTo>
                    <a:pt x="528349" y="125983"/>
                  </a:moveTo>
                  <a:lnTo>
                    <a:pt x="544142" y="125983"/>
                  </a:lnTo>
                  <a:cubicBezTo>
                    <a:pt x="572855" y="125983"/>
                    <a:pt x="585776" y="144618"/>
                    <a:pt x="585776" y="168987"/>
                  </a:cubicBezTo>
                  <a:lnTo>
                    <a:pt x="585776" y="363939"/>
                  </a:lnTo>
                  <a:cubicBezTo>
                    <a:pt x="585776" y="388308"/>
                    <a:pt x="572855" y="412677"/>
                    <a:pt x="544142" y="412677"/>
                  </a:cubicBezTo>
                  <a:lnTo>
                    <a:pt x="539834" y="412677"/>
                  </a:lnTo>
                  <a:lnTo>
                    <a:pt x="554191" y="467149"/>
                  </a:lnTo>
                  <a:lnTo>
                    <a:pt x="460872" y="412677"/>
                  </a:lnTo>
                  <a:lnTo>
                    <a:pt x="219678" y="412677"/>
                  </a:lnTo>
                  <a:cubicBezTo>
                    <a:pt x="192400" y="412677"/>
                    <a:pt x="163686" y="388308"/>
                    <a:pt x="163686" y="363939"/>
                  </a:cubicBezTo>
                  <a:lnTo>
                    <a:pt x="163686" y="355339"/>
                  </a:lnTo>
                  <a:lnTo>
                    <a:pt x="479536" y="355339"/>
                  </a:lnTo>
                  <a:cubicBezTo>
                    <a:pt x="511121" y="355339"/>
                    <a:pt x="528349" y="330970"/>
                    <a:pt x="528349" y="303734"/>
                  </a:cubicBezTo>
                  <a:close/>
                  <a:moveTo>
                    <a:pt x="68913" y="37262"/>
                  </a:moveTo>
                  <a:cubicBezTo>
                    <a:pt x="55992" y="37262"/>
                    <a:pt x="40200" y="50160"/>
                    <a:pt x="38764" y="55892"/>
                  </a:cubicBezTo>
                  <a:lnTo>
                    <a:pt x="38764" y="275161"/>
                  </a:lnTo>
                  <a:cubicBezTo>
                    <a:pt x="41635" y="279460"/>
                    <a:pt x="54557" y="286626"/>
                    <a:pt x="68913" y="286626"/>
                  </a:cubicBezTo>
                  <a:lnTo>
                    <a:pt x="435015" y="286626"/>
                  </a:lnTo>
                  <a:cubicBezTo>
                    <a:pt x="449372" y="286626"/>
                    <a:pt x="457986" y="279460"/>
                    <a:pt x="459422" y="276594"/>
                  </a:cubicBezTo>
                  <a:lnTo>
                    <a:pt x="459422" y="55892"/>
                  </a:lnTo>
                  <a:cubicBezTo>
                    <a:pt x="459422" y="50160"/>
                    <a:pt x="447936" y="37262"/>
                    <a:pt x="435015" y="37262"/>
                  </a:cubicBezTo>
                  <a:close/>
                  <a:moveTo>
                    <a:pt x="68913" y="0"/>
                  </a:moveTo>
                  <a:lnTo>
                    <a:pt x="435015" y="0"/>
                  </a:lnTo>
                  <a:cubicBezTo>
                    <a:pt x="468036" y="0"/>
                    <a:pt x="498185" y="27230"/>
                    <a:pt x="498185" y="55892"/>
                  </a:cubicBezTo>
                  <a:lnTo>
                    <a:pt x="498185" y="97453"/>
                  </a:lnTo>
                  <a:lnTo>
                    <a:pt x="498185" y="276594"/>
                  </a:lnTo>
                  <a:cubicBezTo>
                    <a:pt x="498185" y="305257"/>
                    <a:pt x="468036" y="323888"/>
                    <a:pt x="435015" y="323888"/>
                  </a:cubicBezTo>
                  <a:lnTo>
                    <a:pt x="167976" y="323888"/>
                  </a:lnTo>
                  <a:lnTo>
                    <a:pt x="41635" y="398410"/>
                  </a:lnTo>
                  <a:lnTo>
                    <a:pt x="61735" y="323888"/>
                  </a:lnTo>
                  <a:cubicBezTo>
                    <a:pt x="31585" y="321021"/>
                    <a:pt x="0" y="302391"/>
                    <a:pt x="0" y="276594"/>
                  </a:cubicBezTo>
                  <a:lnTo>
                    <a:pt x="0" y="55892"/>
                  </a:lnTo>
                  <a:cubicBezTo>
                    <a:pt x="0" y="27230"/>
                    <a:pt x="37328" y="0"/>
                    <a:pt x="68913" y="0"/>
                  </a:cubicBezTo>
                  <a:close/>
                </a:path>
              </a:pathLst>
            </a:custGeom>
            <a:solidFill>
              <a:schemeClr val="accent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grpSp>
        <p:nvGrpSpPr>
          <p:cNvPr id="73" name="PPT世界-11"/>
          <p:cNvGrpSpPr/>
          <p:nvPr/>
        </p:nvGrpSpPr>
        <p:grpSpPr>
          <a:xfrm>
            <a:off x="4311650" y="1590040"/>
            <a:ext cx="3531235" cy="4718685"/>
            <a:chOff x="4330539" y="2843233"/>
            <a:chExt cx="3530923" cy="3465492"/>
          </a:xfrm>
        </p:grpSpPr>
        <p:sp>
          <p:nvSpPr>
            <p:cNvPr id="74" name="PPT世界-11-1"/>
            <p:cNvSpPr/>
            <p:nvPr/>
          </p:nvSpPr>
          <p:spPr>
            <a:xfrm>
              <a:off x="4634388" y="2843233"/>
              <a:ext cx="3227074" cy="3465492"/>
            </a:xfrm>
            <a:prstGeom prst="rect">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75" name="PPT世界-11-2"/>
            <p:cNvSpPr/>
            <p:nvPr/>
          </p:nvSpPr>
          <p:spPr>
            <a:xfrm>
              <a:off x="4330539" y="3679409"/>
              <a:ext cx="607641" cy="402932"/>
            </a:xfrm>
            <a:prstGeom prst="rect">
              <a:avLst/>
            </a:prstGeom>
            <a:solidFill>
              <a:schemeClr val="accent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sp>
          <p:nvSpPr>
            <p:cNvPr id="76" name="PPT世界-11-3"/>
            <p:cNvSpPr txBox="1"/>
            <p:nvPr/>
          </p:nvSpPr>
          <p:spPr>
            <a:xfrm>
              <a:off x="4361565" y="3725315"/>
              <a:ext cx="545642" cy="292872"/>
            </a:xfrm>
            <a:prstGeom prst="rect">
              <a:avLst/>
            </a:prstGeom>
            <a:noFill/>
          </p:spPr>
          <p:txBody>
            <a:bodyPr wrap="square" rtlCol="0">
              <a:spAutoFit/>
            </a:bodyPr>
            <a:lstStyle>
              <a:defPPr>
                <a:defRPr lang="zh-CN"/>
              </a:defPPr>
              <a:lvl1pPr>
                <a:defRPr>
                  <a:ln>
                    <a:noFill/>
                  </a:ln>
                  <a:gradFill>
                    <a:gsLst>
                      <a:gs pos="0">
                        <a:srgbClr val="CCA86F"/>
                      </a:gs>
                      <a:gs pos="97345">
                        <a:srgbClr val="CCA86F"/>
                      </a:gs>
                      <a:gs pos="50000">
                        <a:srgbClr val="F2E9D7"/>
                      </a:gs>
                    </a:gsLst>
                    <a:lin ang="0" scaled="1"/>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rPr>
                <a:t>02</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77" name="PPT世界-11-4"/>
            <p:cNvSpPr/>
            <p:nvPr/>
          </p:nvSpPr>
          <p:spPr>
            <a:xfrm>
              <a:off x="7362396" y="2896398"/>
              <a:ext cx="400015" cy="282612"/>
            </a:xfrm>
            <a:custGeom>
              <a:avLst/>
              <a:gdLst>
                <a:gd name="connsiteX0" fmla="*/ 69060 w 167009"/>
                <a:gd name="connsiteY0" fmla="*/ 97474 h 137512"/>
                <a:gd name="connsiteX1" fmla="*/ 77208 w 167009"/>
                <a:gd name="connsiteY1" fmla="*/ 97474 h 137512"/>
                <a:gd name="connsiteX2" fmla="*/ 83761 w 167009"/>
                <a:gd name="connsiteY2" fmla="*/ 104027 h 137512"/>
                <a:gd name="connsiteX3" fmla="*/ 77208 w 167009"/>
                <a:gd name="connsiteY3" fmla="*/ 110579 h 137512"/>
                <a:gd name="connsiteX4" fmla="*/ 69060 w 167009"/>
                <a:gd name="connsiteY4" fmla="*/ 110579 h 137512"/>
                <a:gd name="connsiteX5" fmla="*/ 62507 w 167009"/>
                <a:gd name="connsiteY5" fmla="*/ 104027 h 137512"/>
                <a:gd name="connsiteX6" fmla="*/ 69060 w 167009"/>
                <a:gd name="connsiteY6" fmla="*/ 97474 h 137512"/>
                <a:gd name="connsiteX7" fmla="*/ 37189 w 167009"/>
                <a:gd name="connsiteY7" fmla="*/ 97474 h 137512"/>
                <a:gd name="connsiteX8" fmla="*/ 46971 w 167009"/>
                <a:gd name="connsiteY8" fmla="*/ 97474 h 137512"/>
                <a:gd name="connsiteX9" fmla="*/ 53523 w 167009"/>
                <a:gd name="connsiteY9" fmla="*/ 104027 h 137512"/>
                <a:gd name="connsiteX10" fmla="*/ 46971 w 167009"/>
                <a:gd name="connsiteY10" fmla="*/ 110579 h 137512"/>
                <a:gd name="connsiteX11" fmla="*/ 37189 w 167009"/>
                <a:gd name="connsiteY11" fmla="*/ 110579 h 137512"/>
                <a:gd name="connsiteX12" fmla="*/ 30636 w 167009"/>
                <a:gd name="connsiteY12" fmla="*/ 104027 h 137512"/>
                <a:gd name="connsiteX13" fmla="*/ 37189 w 167009"/>
                <a:gd name="connsiteY13" fmla="*/ 97474 h 137512"/>
                <a:gd name="connsiteX14" fmla="*/ 69060 w 167009"/>
                <a:gd name="connsiteY14" fmla="*/ 74359 h 137512"/>
                <a:gd name="connsiteX15" fmla="*/ 77208 w 167009"/>
                <a:gd name="connsiteY15" fmla="*/ 74359 h 137512"/>
                <a:gd name="connsiteX16" fmla="*/ 83761 w 167009"/>
                <a:gd name="connsiteY16" fmla="*/ 80912 h 137512"/>
                <a:gd name="connsiteX17" fmla="*/ 77208 w 167009"/>
                <a:gd name="connsiteY17" fmla="*/ 87464 h 137512"/>
                <a:gd name="connsiteX18" fmla="*/ 69060 w 167009"/>
                <a:gd name="connsiteY18" fmla="*/ 87464 h 137512"/>
                <a:gd name="connsiteX19" fmla="*/ 62507 w 167009"/>
                <a:gd name="connsiteY19" fmla="*/ 80912 h 137512"/>
                <a:gd name="connsiteX20" fmla="*/ 69060 w 167009"/>
                <a:gd name="connsiteY20" fmla="*/ 74359 h 137512"/>
                <a:gd name="connsiteX21" fmla="*/ 37189 w 167009"/>
                <a:gd name="connsiteY21" fmla="*/ 74359 h 137512"/>
                <a:gd name="connsiteX22" fmla="*/ 46971 w 167009"/>
                <a:gd name="connsiteY22" fmla="*/ 74359 h 137512"/>
                <a:gd name="connsiteX23" fmla="*/ 53523 w 167009"/>
                <a:gd name="connsiteY23" fmla="*/ 80912 h 137512"/>
                <a:gd name="connsiteX24" fmla="*/ 46971 w 167009"/>
                <a:gd name="connsiteY24" fmla="*/ 87464 h 137512"/>
                <a:gd name="connsiteX25" fmla="*/ 37189 w 167009"/>
                <a:gd name="connsiteY25" fmla="*/ 87464 h 137512"/>
                <a:gd name="connsiteX26" fmla="*/ 30636 w 167009"/>
                <a:gd name="connsiteY26" fmla="*/ 80912 h 137512"/>
                <a:gd name="connsiteX27" fmla="*/ 37189 w 167009"/>
                <a:gd name="connsiteY27" fmla="*/ 74359 h 137512"/>
                <a:gd name="connsiteX28" fmla="*/ 69060 w 167009"/>
                <a:gd name="connsiteY28" fmla="*/ 51244 h 137512"/>
                <a:gd name="connsiteX29" fmla="*/ 77208 w 167009"/>
                <a:gd name="connsiteY29" fmla="*/ 51244 h 137512"/>
                <a:gd name="connsiteX30" fmla="*/ 83761 w 167009"/>
                <a:gd name="connsiteY30" fmla="*/ 57797 h 137512"/>
                <a:gd name="connsiteX31" fmla="*/ 77208 w 167009"/>
                <a:gd name="connsiteY31" fmla="*/ 64350 h 137512"/>
                <a:gd name="connsiteX32" fmla="*/ 69060 w 167009"/>
                <a:gd name="connsiteY32" fmla="*/ 64350 h 137512"/>
                <a:gd name="connsiteX33" fmla="*/ 62507 w 167009"/>
                <a:gd name="connsiteY33" fmla="*/ 57797 h 137512"/>
                <a:gd name="connsiteX34" fmla="*/ 69060 w 167009"/>
                <a:gd name="connsiteY34" fmla="*/ 51244 h 137512"/>
                <a:gd name="connsiteX35" fmla="*/ 37189 w 167009"/>
                <a:gd name="connsiteY35" fmla="*/ 51244 h 137512"/>
                <a:gd name="connsiteX36" fmla="*/ 46971 w 167009"/>
                <a:gd name="connsiteY36" fmla="*/ 51244 h 137512"/>
                <a:gd name="connsiteX37" fmla="*/ 53523 w 167009"/>
                <a:gd name="connsiteY37" fmla="*/ 57797 h 137512"/>
                <a:gd name="connsiteX38" fmla="*/ 46971 w 167009"/>
                <a:gd name="connsiteY38" fmla="*/ 64350 h 137512"/>
                <a:gd name="connsiteX39" fmla="*/ 37189 w 167009"/>
                <a:gd name="connsiteY39" fmla="*/ 64350 h 137512"/>
                <a:gd name="connsiteX40" fmla="*/ 30636 w 167009"/>
                <a:gd name="connsiteY40" fmla="*/ 57797 h 137512"/>
                <a:gd name="connsiteX41" fmla="*/ 37189 w 167009"/>
                <a:gd name="connsiteY41" fmla="*/ 51244 h 137512"/>
                <a:gd name="connsiteX42" fmla="*/ 103779 w 167009"/>
                <a:gd name="connsiteY42" fmla="*/ 47598 h 137512"/>
                <a:gd name="connsiteX43" fmla="*/ 103779 w 167009"/>
                <a:gd name="connsiteY43" fmla="*/ 124407 h 137512"/>
                <a:gd name="connsiteX44" fmla="*/ 140000 w 167009"/>
                <a:gd name="connsiteY44" fmla="*/ 124407 h 137512"/>
                <a:gd name="connsiteX45" fmla="*/ 140000 w 167009"/>
                <a:gd name="connsiteY45" fmla="*/ 57968 h 137512"/>
                <a:gd name="connsiteX46" fmla="*/ 69060 w 167009"/>
                <a:gd name="connsiteY46" fmla="*/ 28129 h 137512"/>
                <a:gd name="connsiteX47" fmla="*/ 77208 w 167009"/>
                <a:gd name="connsiteY47" fmla="*/ 28129 h 137512"/>
                <a:gd name="connsiteX48" fmla="*/ 83761 w 167009"/>
                <a:gd name="connsiteY48" fmla="*/ 34682 h 137512"/>
                <a:gd name="connsiteX49" fmla="*/ 77208 w 167009"/>
                <a:gd name="connsiteY49" fmla="*/ 41235 h 137512"/>
                <a:gd name="connsiteX50" fmla="*/ 69060 w 167009"/>
                <a:gd name="connsiteY50" fmla="*/ 41235 h 137512"/>
                <a:gd name="connsiteX51" fmla="*/ 62507 w 167009"/>
                <a:gd name="connsiteY51" fmla="*/ 34682 h 137512"/>
                <a:gd name="connsiteX52" fmla="*/ 69060 w 167009"/>
                <a:gd name="connsiteY52" fmla="*/ 28129 h 137512"/>
                <a:gd name="connsiteX53" fmla="*/ 37189 w 167009"/>
                <a:gd name="connsiteY53" fmla="*/ 28129 h 137512"/>
                <a:gd name="connsiteX54" fmla="*/ 46971 w 167009"/>
                <a:gd name="connsiteY54" fmla="*/ 28129 h 137512"/>
                <a:gd name="connsiteX55" fmla="*/ 53523 w 167009"/>
                <a:gd name="connsiteY55" fmla="*/ 34682 h 137512"/>
                <a:gd name="connsiteX56" fmla="*/ 46971 w 167009"/>
                <a:gd name="connsiteY56" fmla="*/ 41235 h 137512"/>
                <a:gd name="connsiteX57" fmla="*/ 37189 w 167009"/>
                <a:gd name="connsiteY57" fmla="*/ 41235 h 137512"/>
                <a:gd name="connsiteX58" fmla="*/ 30636 w 167009"/>
                <a:gd name="connsiteY58" fmla="*/ 34682 h 137512"/>
                <a:gd name="connsiteX59" fmla="*/ 37189 w 167009"/>
                <a:gd name="connsiteY59" fmla="*/ 28129 h 137512"/>
                <a:gd name="connsiteX60" fmla="*/ 27027 w 167009"/>
                <a:gd name="connsiteY60" fmla="*/ 13105 h 137512"/>
                <a:gd name="connsiteX61" fmla="*/ 27027 w 167009"/>
                <a:gd name="connsiteY61" fmla="*/ 124407 h 137512"/>
                <a:gd name="connsiteX62" fmla="*/ 90560 w 167009"/>
                <a:gd name="connsiteY62" fmla="*/ 124407 h 137512"/>
                <a:gd name="connsiteX63" fmla="*/ 90560 w 167009"/>
                <a:gd name="connsiteY63" fmla="*/ 13105 h 137512"/>
                <a:gd name="connsiteX64" fmla="*/ 20475 w 167009"/>
                <a:gd name="connsiteY64" fmla="*/ 0 h 137512"/>
                <a:gd name="connsiteX65" fmla="*/ 97113 w 167009"/>
                <a:gd name="connsiteY65" fmla="*/ 0 h 137512"/>
                <a:gd name="connsiteX66" fmla="*/ 103666 w 167009"/>
                <a:gd name="connsiteY66" fmla="*/ 6552 h 137512"/>
                <a:gd name="connsiteX67" fmla="*/ 103666 w 167009"/>
                <a:gd name="connsiteY67" fmla="*/ 33938 h 137512"/>
                <a:gd name="connsiteX68" fmla="*/ 148357 w 167009"/>
                <a:gd name="connsiteY68" fmla="*/ 46724 h 137512"/>
                <a:gd name="connsiteX69" fmla="*/ 153105 w 167009"/>
                <a:gd name="connsiteY69" fmla="*/ 53030 h 137512"/>
                <a:gd name="connsiteX70" fmla="*/ 153105 w 167009"/>
                <a:gd name="connsiteY70" fmla="*/ 124407 h 137512"/>
                <a:gd name="connsiteX71" fmla="*/ 160456 w 167009"/>
                <a:gd name="connsiteY71" fmla="*/ 124407 h 137512"/>
                <a:gd name="connsiteX72" fmla="*/ 167009 w 167009"/>
                <a:gd name="connsiteY72" fmla="*/ 130959 h 137512"/>
                <a:gd name="connsiteX73" fmla="*/ 160456 w 167009"/>
                <a:gd name="connsiteY73" fmla="*/ 137512 h 137512"/>
                <a:gd name="connsiteX74" fmla="*/ 146552 w 167009"/>
                <a:gd name="connsiteY74" fmla="*/ 137512 h 137512"/>
                <a:gd name="connsiteX75" fmla="*/ 97227 w 167009"/>
                <a:gd name="connsiteY75" fmla="*/ 137512 h 137512"/>
                <a:gd name="connsiteX76" fmla="*/ 97113 w 167009"/>
                <a:gd name="connsiteY76" fmla="*/ 137512 h 137512"/>
                <a:gd name="connsiteX77" fmla="*/ 20475 w 167009"/>
                <a:gd name="connsiteY77" fmla="*/ 137512 h 137512"/>
                <a:gd name="connsiteX78" fmla="*/ 6553 w 167009"/>
                <a:gd name="connsiteY78" fmla="*/ 137512 h 137512"/>
                <a:gd name="connsiteX79" fmla="*/ 0 w 167009"/>
                <a:gd name="connsiteY79" fmla="*/ 130959 h 137512"/>
                <a:gd name="connsiteX80" fmla="*/ 6553 w 167009"/>
                <a:gd name="connsiteY80" fmla="*/ 124407 h 137512"/>
                <a:gd name="connsiteX81" fmla="*/ 13922 w 167009"/>
                <a:gd name="connsiteY81" fmla="*/ 124407 h 137512"/>
                <a:gd name="connsiteX82" fmla="*/ 13922 w 167009"/>
                <a:gd name="connsiteY82" fmla="*/ 6552 h 137512"/>
                <a:gd name="connsiteX83" fmla="*/ 20475 w 167009"/>
                <a:gd name="connsiteY83" fmla="*/ 0 h 13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7009" h="137512">
                  <a:moveTo>
                    <a:pt x="69060" y="97474"/>
                  </a:moveTo>
                  <a:lnTo>
                    <a:pt x="77208" y="97474"/>
                  </a:lnTo>
                  <a:cubicBezTo>
                    <a:pt x="80836" y="97474"/>
                    <a:pt x="83761" y="100399"/>
                    <a:pt x="83761" y="104027"/>
                  </a:cubicBezTo>
                  <a:cubicBezTo>
                    <a:pt x="83761" y="107655"/>
                    <a:pt x="80836" y="110579"/>
                    <a:pt x="77208" y="110579"/>
                  </a:cubicBezTo>
                  <a:lnTo>
                    <a:pt x="69060" y="110579"/>
                  </a:lnTo>
                  <a:cubicBezTo>
                    <a:pt x="65432" y="110579"/>
                    <a:pt x="62507" y="107655"/>
                    <a:pt x="62507" y="104027"/>
                  </a:cubicBezTo>
                  <a:cubicBezTo>
                    <a:pt x="62507" y="100399"/>
                    <a:pt x="65432" y="97474"/>
                    <a:pt x="69060" y="97474"/>
                  </a:cubicBezTo>
                  <a:close/>
                  <a:moveTo>
                    <a:pt x="37189" y="97474"/>
                  </a:moveTo>
                  <a:lnTo>
                    <a:pt x="46971" y="97474"/>
                  </a:lnTo>
                  <a:cubicBezTo>
                    <a:pt x="50598" y="97474"/>
                    <a:pt x="53523" y="100399"/>
                    <a:pt x="53523" y="104027"/>
                  </a:cubicBezTo>
                  <a:cubicBezTo>
                    <a:pt x="53523" y="107655"/>
                    <a:pt x="50579" y="110579"/>
                    <a:pt x="46971" y="110579"/>
                  </a:cubicBezTo>
                  <a:lnTo>
                    <a:pt x="37189" y="110579"/>
                  </a:lnTo>
                  <a:cubicBezTo>
                    <a:pt x="33561" y="110579"/>
                    <a:pt x="30636" y="107655"/>
                    <a:pt x="30636" y="104027"/>
                  </a:cubicBezTo>
                  <a:cubicBezTo>
                    <a:pt x="30636" y="100399"/>
                    <a:pt x="33561" y="97474"/>
                    <a:pt x="37189" y="97474"/>
                  </a:cubicBezTo>
                  <a:close/>
                  <a:moveTo>
                    <a:pt x="69060" y="74359"/>
                  </a:moveTo>
                  <a:lnTo>
                    <a:pt x="77208" y="74359"/>
                  </a:lnTo>
                  <a:cubicBezTo>
                    <a:pt x="80836" y="74359"/>
                    <a:pt x="83761" y="77284"/>
                    <a:pt x="83761" y="80912"/>
                  </a:cubicBezTo>
                  <a:cubicBezTo>
                    <a:pt x="83761" y="84540"/>
                    <a:pt x="80836" y="87464"/>
                    <a:pt x="77208" y="87464"/>
                  </a:cubicBezTo>
                  <a:lnTo>
                    <a:pt x="69060" y="87464"/>
                  </a:lnTo>
                  <a:cubicBezTo>
                    <a:pt x="65432" y="87464"/>
                    <a:pt x="62507" y="84540"/>
                    <a:pt x="62507" y="80912"/>
                  </a:cubicBezTo>
                  <a:cubicBezTo>
                    <a:pt x="62507" y="77284"/>
                    <a:pt x="65432" y="74359"/>
                    <a:pt x="69060" y="74359"/>
                  </a:cubicBezTo>
                  <a:close/>
                  <a:moveTo>
                    <a:pt x="37189" y="74359"/>
                  </a:moveTo>
                  <a:lnTo>
                    <a:pt x="46971" y="74359"/>
                  </a:lnTo>
                  <a:cubicBezTo>
                    <a:pt x="50598" y="74359"/>
                    <a:pt x="53523" y="77284"/>
                    <a:pt x="53523" y="80912"/>
                  </a:cubicBezTo>
                  <a:cubicBezTo>
                    <a:pt x="53523" y="84540"/>
                    <a:pt x="50579" y="87464"/>
                    <a:pt x="46971" y="87464"/>
                  </a:cubicBezTo>
                  <a:lnTo>
                    <a:pt x="37189" y="87464"/>
                  </a:lnTo>
                  <a:cubicBezTo>
                    <a:pt x="33561" y="87464"/>
                    <a:pt x="30636" y="84540"/>
                    <a:pt x="30636" y="80912"/>
                  </a:cubicBezTo>
                  <a:cubicBezTo>
                    <a:pt x="30636" y="77284"/>
                    <a:pt x="33561" y="74359"/>
                    <a:pt x="37189" y="74359"/>
                  </a:cubicBezTo>
                  <a:close/>
                  <a:moveTo>
                    <a:pt x="69060" y="51244"/>
                  </a:moveTo>
                  <a:lnTo>
                    <a:pt x="77208" y="51244"/>
                  </a:lnTo>
                  <a:cubicBezTo>
                    <a:pt x="80836" y="51244"/>
                    <a:pt x="83761" y="54169"/>
                    <a:pt x="83761" y="57797"/>
                  </a:cubicBezTo>
                  <a:cubicBezTo>
                    <a:pt x="83761" y="61425"/>
                    <a:pt x="80836" y="64350"/>
                    <a:pt x="77208" y="64350"/>
                  </a:cubicBezTo>
                  <a:lnTo>
                    <a:pt x="69060" y="64350"/>
                  </a:lnTo>
                  <a:cubicBezTo>
                    <a:pt x="65432" y="64350"/>
                    <a:pt x="62507" y="61425"/>
                    <a:pt x="62507" y="57797"/>
                  </a:cubicBezTo>
                  <a:cubicBezTo>
                    <a:pt x="62507" y="54169"/>
                    <a:pt x="65432" y="51244"/>
                    <a:pt x="69060" y="51244"/>
                  </a:cubicBezTo>
                  <a:close/>
                  <a:moveTo>
                    <a:pt x="37189" y="51244"/>
                  </a:moveTo>
                  <a:lnTo>
                    <a:pt x="46971" y="51244"/>
                  </a:lnTo>
                  <a:cubicBezTo>
                    <a:pt x="50598" y="51244"/>
                    <a:pt x="53523" y="54169"/>
                    <a:pt x="53523" y="57797"/>
                  </a:cubicBezTo>
                  <a:cubicBezTo>
                    <a:pt x="53523" y="61425"/>
                    <a:pt x="50579" y="64350"/>
                    <a:pt x="46971" y="64350"/>
                  </a:cubicBezTo>
                  <a:lnTo>
                    <a:pt x="37189" y="64350"/>
                  </a:lnTo>
                  <a:cubicBezTo>
                    <a:pt x="33561" y="64350"/>
                    <a:pt x="30636" y="61425"/>
                    <a:pt x="30636" y="57797"/>
                  </a:cubicBezTo>
                  <a:cubicBezTo>
                    <a:pt x="30636" y="54169"/>
                    <a:pt x="33561" y="51244"/>
                    <a:pt x="37189" y="51244"/>
                  </a:cubicBezTo>
                  <a:close/>
                  <a:moveTo>
                    <a:pt x="103779" y="47598"/>
                  </a:moveTo>
                  <a:lnTo>
                    <a:pt x="103779" y="124407"/>
                  </a:lnTo>
                  <a:lnTo>
                    <a:pt x="140000" y="124407"/>
                  </a:lnTo>
                  <a:lnTo>
                    <a:pt x="140000" y="57968"/>
                  </a:lnTo>
                  <a:close/>
                  <a:moveTo>
                    <a:pt x="69060" y="28129"/>
                  </a:moveTo>
                  <a:lnTo>
                    <a:pt x="77208" y="28129"/>
                  </a:lnTo>
                  <a:cubicBezTo>
                    <a:pt x="80836" y="28129"/>
                    <a:pt x="83761" y="31054"/>
                    <a:pt x="83761" y="34682"/>
                  </a:cubicBezTo>
                  <a:cubicBezTo>
                    <a:pt x="83761" y="38310"/>
                    <a:pt x="80836" y="41235"/>
                    <a:pt x="77208" y="41235"/>
                  </a:cubicBezTo>
                  <a:lnTo>
                    <a:pt x="69060" y="41235"/>
                  </a:lnTo>
                  <a:cubicBezTo>
                    <a:pt x="65432" y="41235"/>
                    <a:pt x="62507" y="38310"/>
                    <a:pt x="62507" y="34682"/>
                  </a:cubicBezTo>
                  <a:cubicBezTo>
                    <a:pt x="62507" y="31054"/>
                    <a:pt x="65432" y="28129"/>
                    <a:pt x="69060" y="28129"/>
                  </a:cubicBezTo>
                  <a:close/>
                  <a:moveTo>
                    <a:pt x="37189" y="28129"/>
                  </a:moveTo>
                  <a:lnTo>
                    <a:pt x="46971" y="28129"/>
                  </a:lnTo>
                  <a:cubicBezTo>
                    <a:pt x="50598" y="28129"/>
                    <a:pt x="53523" y="31054"/>
                    <a:pt x="53523" y="34682"/>
                  </a:cubicBezTo>
                  <a:cubicBezTo>
                    <a:pt x="53523" y="38310"/>
                    <a:pt x="50579" y="41235"/>
                    <a:pt x="46971" y="41235"/>
                  </a:cubicBezTo>
                  <a:lnTo>
                    <a:pt x="37189" y="41235"/>
                  </a:lnTo>
                  <a:cubicBezTo>
                    <a:pt x="33561" y="41235"/>
                    <a:pt x="30636" y="38310"/>
                    <a:pt x="30636" y="34682"/>
                  </a:cubicBezTo>
                  <a:cubicBezTo>
                    <a:pt x="30636" y="31054"/>
                    <a:pt x="33561" y="28129"/>
                    <a:pt x="37189" y="28129"/>
                  </a:cubicBezTo>
                  <a:close/>
                  <a:moveTo>
                    <a:pt x="27027" y="13105"/>
                  </a:moveTo>
                  <a:lnTo>
                    <a:pt x="27027" y="124407"/>
                  </a:lnTo>
                  <a:lnTo>
                    <a:pt x="90560" y="124407"/>
                  </a:lnTo>
                  <a:lnTo>
                    <a:pt x="90560" y="13105"/>
                  </a:lnTo>
                  <a:close/>
                  <a:moveTo>
                    <a:pt x="20475" y="0"/>
                  </a:moveTo>
                  <a:lnTo>
                    <a:pt x="97113" y="0"/>
                  </a:lnTo>
                  <a:cubicBezTo>
                    <a:pt x="100741" y="0"/>
                    <a:pt x="103666" y="2925"/>
                    <a:pt x="103666" y="6552"/>
                  </a:cubicBezTo>
                  <a:lnTo>
                    <a:pt x="103666" y="33938"/>
                  </a:lnTo>
                  <a:lnTo>
                    <a:pt x="148357" y="46724"/>
                  </a:lnTo>
                  <a:cubicBezTo>
                    <a:pt x="151168" y="47522"/>
                    <a:pt x="153105" y="50105"/>
                    <a:pt x="153105" y="53030"/>
                  </a:cubicBezTo>
                  <a:lnTo>
                    <a:pt x="153105" y="124407"/>
                  </a:lnTo>
                  <a:lnTo>
                    <a:pt x="160456" y="124407"/>
                  </a:lnTo>
                  <a:cubicBezTo>
                    <a:pt x="164084" y="124407"/>
                    <a:pt x="167009" y="127332"/>
                    <a:pt x="167009" y="130959"/>
                  </a:cubicBezTo>
                  <a:cubicBezTo>
                    <a:pt x="167009" y="134587"/>
                    <a:pt x="164065" y="137512"/>
                    <a:pt x="160456" y="137512"/>
                  </a:cubicBezTo>
                  <a:lnTo>
                    <a:pt x="146552" y="137512"/>
                  </a:lnTo>
                  <a:lnTo>
                    <a:pt x="97227" y="137512"/>
                  </a:lnTo>
                  <a:lnTo>
                    <a:pt x="97113" y="137512"/>
                  </a:lnTo>
                  <a:lnTo>
                    <a:pt x="20475" y="137512"/>
                  </a:lnTo>
                  <a:lnTo>
                    <a:pt x="6553" y="137512"/>
                  </a:lnTo>
                  <a:cubicBezTo>
                    <a:pt x="2925" y="137512"/>
                    <a:pt x="0" y="134587"/>
                    <a:pt x="0" y="130959"/>
                  </a:cubicBezTo>
                  <a:cubicBezTo>
                    <a:pt x="0" y="127332"/>
                    <a:pt x="2925" y="124407"/>
                    <a:pt x="6553" y="124407"/>
                  </a:cubicBezTo>
                  <a:lnTo>
                    <a:pt x="13922" y="124407"/>
                  </a:lnTo>
                  <a:lnTo>
                    <a:pt x="13922" y="6552"/>
                  </a:lnTo>
                  <a:cubicBezTo>
                    <a:pt x="13922" y="2925"/>
                    <a:pt x="16847" y="0"/>
                    <a:pt x="20475" y="0"/>
                  </a:cubicBezTo>
                  <a:close/>
                </a:path>
              </a:pathLst>
            </a:custGeom>
            <a:solidFill>
              <a:schemeClr val="accent2"/>
            </a:solidFill>
            <a:ln w="186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78" name="PPT世界-11-5"/>
            <p:cNvSpPr txBox="1"/>
            <p:nvPr/>
          </p:nvSpPr>
          <p:spPr>
            <a:xfrm>
              <a:off x="5140727" y="3179009"/>
              <a:ext cx="2482631" cy="338108"/>
            </a:xfrm>
            <a:prstGeom prst="rect">
              <a:avLst/>
            </a:prstGeom>
            <a:noFill/>
          </p:spPr>
          <p:txBody>
            <a:bodyPr wrap="square" rtlCol="0">
              <a:spAutoFit/>
            </a:bodyPr>
            <a:lstStyle>
              <a:defPPr>
                <a:defRPr lang="zh-CN"/>
              </a:defPPr>
              <a:lvl1pPr>
                <a:defRPr>
                  <a:ln>
                    <a:noFill/>
                  </a:ln>
                  <a:gradFill>
                    <a:gsLst>
                      <a:gs pos="0">
                        <a:srgbClr val="CCA86F"/>
                      </a:gs>
                      <a:gs pos="97345">
                        <a:srgbClr val="CCA86F"/>
                      </a:gs>
                      <a:gs pos="50000">
                        <a:srgbClr val="F2E9D7"/>
                      </a:gs>
                    </a:gsLst>
                    <a:lin ang="0" scaled="1"/>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300" normalizeH="0" baseline="0" dirty="0">
                  <a:ln>
                    <a:noFill/>
                  </a:ln>
                  <a:solidFill>
                    <a:schemeClr val="accent1"/>
                  </a:solidFill>
                  <a:uFillTx/>
                  <a:latin typeface="MiSans Heavy" panose="00000A00000000000000" pitchFamily="2" charset="-122"/>
                  <a:ea typeface="MiSans Heavy" panose="00000A00000000000000" pitchFamily="2" charset="-122"/>
                  <a:cs typeface="MiSans" panose="00000500000000000000" charset="-122"/>
                </a:rPr>
                <a:t>符合“保基本”</a:t>
              </a:r>
              <a:endParaRPr kumimoji="0" lang="zh-CN" altLang="en-US" sz="2400" b="0" i="0" u="none" strike="noStrike" kern="1200" cap="none" spc="300" normalizeH="0" baseline="0" noProof="0" dirty="0">
                <a:ln>
                  <a:noFill/>
                </a:ln>
                <a:solidFill>
                  <a:schemeClr val="accent1"/>
                </a:solidFill>
                <a:effectLst/>
                <a:uLnTx/>
                <a:uFillTx/>
                <a:latin typeface="MiSans Heavy" panose="00000A00000000000000" pitchFamily="2" charset="-122"/>
                <a:ea typeface="MiSans Heavy" panose="00000A00000000000000" pitchFamily="2" charset="-122"/>
                <a:cs typeface="MiSans" panose="00000500000000000000" charset="-122"/>
              </a:endParaRPr>
            </a:p>
          </p:txBody>
        </p:sp>
        <p:sp>
          <p:nvSpPr>
            <p:cNvPr id="79" name="PPT世界-11-6"/>
            <p:cNvSpPr/>
            <p:nvPr/>
          </p:nvSpPr>
          <p:spPr>
            <a:xfrm>
              <a:off x="4925482" y="4005391"/>
              <a:ext cx="2891534" cy="2203066"/>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rPr>
                <a:t>口服溶液保障了参保人员，尤其是不适用于口服固体制剂患者的合理用药需求，药品费用水平与基本医疗保险基金和参保人承受能力相适应，</a:t>
              </a:r>
              <a:r>
                <a:rPr lang="zh-CN" altLang="en-US" sz="1400" noProof="0" dirty="0">
                  <a:ln>
                    <a:noFill/>
                  </a:ln>
                  <a:effectLst/>
                  <a:uLnTx/>
                  <a:uFillTx/>
                  <a:latin typeface="微软雅黑" panose="020B0503020204020204" charset="-122"/>
                  <a:ea typeface="微软雅黑" panose="020B0503020204020204" charset="-122"/>
                  <a:cs typeface="微软雅黑" panose="020B0503020204020204" charset="-122"/>
                  <a:sym typeface="+mn-ea"/>
                </a:rPr>
                <a:t>本品可降低临床治疗费用，治疗费用更具经济性，还可减少药物损耗及医疗操作，价格合理，对医保资金支出影响有限，符合保基本的原则。</a:t>
              </a:r>
              <a:endParaRPr kumimoji="0" lang="zh-CN" altLang="en-US" sz="1400" b="0" i="0" u="none" strike="noStrike" kern="1200" cap="none" spc="0" normalizeH="0" baseline="0" noProof="0" dirty="0">
                <a:ln>
                  <a:noFill/>
                </a:ln>
                <a:solidFill>
                  <a:schemeClr val="tx1">
                    <a:lumMod val="95000"/>
                    <a:lumOff val="5000"/>
                  </a:schemeClr>
                </a:solidFill>
                <a:effectLst/>
                <a:uLnTx/>
                <a:uFillTx/>
                <a:latin typeface="思源黑体 CN Light" panose="020B0300000000000000" pitchFamily="34" charset="-122"/>
                <a:ea typeface="思源黑体 CN Light" panose="020B0300000000000000" pitchFamily="34" charset="-122"/>
                <a:cs typeface="思源黑体 CN Bold" panose="020B0800000000000000" pitchFamily="34" charset="-122"/>
              </a:endParaRPr>
            </a:p>
          </p:txBody>
        </p:sp>
        <p:cxnSp>
          <p:nvCxnSpPr>
            <p:cNvPr id="80" name="PPT世界-11-7"/>
            <p:cNvCxnSpPr/>
            <p:nvPr/>
          </p:nvCxnSpPr>
          <p:spPr>
            <a:xfrm>
              <a:off x="5421465" y="3879214"/>
              <a:ext cx="165367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1" name="文本框 80"/>
          <p:cNvSpPr txBox="1"/>
          <p:nvPr/>
        </p:nvSpPr>
        <p:spPr>
          <a:xfrm>
            <a:off x="4669155" y="2461895"/>
            <a:ext cx="3173730" cy="46037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spc="300" dirty="0">
                <a:ln>
                  <a:noFill/>
                </a:ln>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原则</a:t>
            </a:r>
            <a:endParaRPr lang="zh-CN" altLang="en-US" sz="2400" spc="300" noProof="0" dirty="0">
              <a:ln>
                <a:noFill/>
              </a:ln>
              <a:solidFill>
                <a:schemeClr val="accent1"/>
              </a:solidFill>
              <a:effectLst/>
              <a:uLnTx/>
              <a:uFillTx/>
              <a:latin typeface="MiSans Heavy" panose="00000A00000000000000" pitchFamily="2" charset="-122"/>
              <a:ea typeface="MiSans Heavy" panose="00000A00000000000000" pitchFamily="2" charset="-122"/>
              <a:cs typeface="MiSans" panose="00000500000000000000" charset="-122"/>
              <a:sym typeface="+mn-ea"/>
            </a:endParaRPr>
          </a:p>
        </p:txBody>
      </p:sp>
      <p:sp>
        <p:nvSpPr>
          <p:cNvPr id="2" name="文本框 1"/>
          <p:cNvSpPr txBox="1"/>
          <p:nvPr/>
        </p:nvSpPr>
        <p:spPr>
          <a:xfrm>
            <a:off x="6743700" y="6838950"/>
            <a:ext cx="4064000" cy="368300"/>
          </a:xfrm>
          <a:prstGeom prst="rect">
            <a:avLst/>
          </a:prstGeom>
          <a:noFill/>
        </p:spPr>
        <p:txBody>
          <a:bodyPr wrap="square" rtlCol="0">
            <a:spAutoFit/>
          </a:bodyPr>
          <a:lstStyle/>
          <a:p>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形状3"/>
          <p:cNvSpPr/>
          <p:nvPr/>
        </p:nvSpPr>
        <p:spPr>
          <a:xfrm rot="5400000">
            <a:off x="-346458" y="329934"/>
            <a:ext cx="1033128" cy="36838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Sans Medium" panose="00000600000000000000" pitchFamily="2" charset="-122"/>
              <a:ea typeface="MiSans Medium" panose="00000600000000000000" pitchFamily="2" charset="-122"/>
              <a:cs typeface="+mn-ea"/>
              <a:sym typeface="+mn-lt"/>
            </a:endParaRPr>
          </a:p>
        </p:txBody>
      </p:sp>
      <p:sp>
        <p:nvSpPr>
          <p:cNvPr id="7" name="形状4"/>
          <p:cNvSpPr/>
          <p:nvPr/>
        </p:nvSpPr>
        <p:spPr>
          <a:xfrm rot="5400000">
            <a:off x="-283236" y="266713"/>
            <a:ext cx="836614" cy="29831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Sans Medium" panose="00000600000000000000" pitchFamily="2" charset="-122"/>
              <a:ea typeface="MiSans Medium" panose="00000600000000000000" pitchFamily="2" charset="-122"/>
              <a:cs typeface="+mn-ea"/>
              <a:sym typeface="+mn-lt"/>
            </a:endParaRPr>
          </a:p>
        </p:txBody>
      </p:sp>
      <p:sp>
        <p:nvSpPr>
          <p:cNvPr id="14" name="形状5"/>
          <p:cNvSpPr txBox="1"/>
          <p:nvPr/>
        </p:nvSpPr>
        <p:spPr>
          <a:xfrm>
            <a:off x="871977" y="149921"/>
            <a:ext cx="2839357" cy="1198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7200" dirty="0">
                <a:solidFill>
                  <a:schemeClr val="accent1"/>
                </a:solidFill>
                <a:latin typeface="MiSans Heavy" panose="00000A00000000000000" pitchFamily="2" charset="-122"/>
                <a:ea typeface="MiSans Heavy" panose="00000A00000000000000" pitchFamily="2" charset="-122"/>
                <a:cs typeface="+mn-ea"/>
                <a:sym typeface="+mn-lt"/>
              </a:rPr>
              <a:t>目录</a:t>
            </a:r>
          </a:p>
        </p:txBody>
      </p:sp>
      <p:grpSp>
        <p:nvGrpSpPr>
          <p:cNvPr id="36" name="组合 35"/>
          <p:cNvGrpSpPr/>
          <p:nvPr/>
        </p:nvGrpSpPr>
        <p:grpSpPr>
          <a:xfrm>
            <a:off x="983776" y="1213807"/>
            <a:ext cx="4036872" cy="269540"/>
            <a:chOff x="808516" y="4304352"/>
            <a:chExt cx="4036872" cy="269540"/>
          </a:xfrm>
        </p:grpSpPr>
        <p:sp>
          <p:nvSpPr>
            <p:cNvPr id="28" name="形状25"/>
            <p:cNvSpPr/>
            <p:nvPr/>
          </p:nvSpPr>
          <p:spPr>
            <a:xfrm rot="16200000">
              <a:off x="4338796" y="4376288"/>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29" name="形状26"/>
            <p:cNvSpPr/>
            <p:nvPr/>
          </p:nvSpPr>
          <p:spPr>
            <a:xfrm rot="16200000">
              <a:off x="4493290" y="4376288"/>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30" name="形状27"/>
            <p:cNvSpPr/>
            <p:nvPr/>
          </p:nvSpPr>
          <p:spPr>
            <a:xfrm rot="16200000">
              <a:off x="4647784" y="4376288"/>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61" name="形状28"/>
            <p:cNvCxnSpPr/>
            <p:nvPr/>
          </p:nvCxnSpPr>
          <p:spPr>
            <a:xfrm>
              <a:off x="808516" y="4439121"/>
              <a:ext cx="350572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形状30"/>
          <p:cNvSpPr/>
          <p:nvPr/>
        </p:nvSpPr>
        <p:spPr>
          <a:xfrm flipH="1">
            <a:off x="3098071" y="210029"/>
            <a:ext cx="4882523" cy="923330"/>
          </a:xfrm>
          <a:prstGeom prst="rect">
            <a:avLst/>
          </a:prstGeom>
          <a:noFill/>
        </p:spPr>
        <p:txBody>
          <a:bodyPr vert="horz"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5400" dirty="0">
                <a:ln>
                  <a:solidFill>
                    <a:schemeClr val="accent1">
                      <a:alpha val="20000"/>
                    </a:schemeClr>
                  </a:solidFill>
                </a:ln>
                <a:noFill/>
                <a:latin typeface="MiSans Heavy" panose="00000A00000000000000" pitchFamily="2" charset="-122"/>
                <a:ea typeface="MiSans Heavy" panose="00000A00000000000000" pitchFamily="2" charset="-122"/>
                <a:cs typeface="+mn-ea"/>
              </a:rPr>
              <a:t>CONTENTS</a:t>
            </a:r>
            <a:endParaRPr lang="zh-CN" altLang="en-US" sz="5400" dirty="0">
              <a:ln>
                <a:solidFill>
                  <a:schemeClr val="accent1">
                    <a:alpha val="20000"/>
                  </a:schemeClr>
                </a:solidFill>
              </a:ln>
              <a:noFill/>
              <a:latin typeface="MiSans Heavy" panose="00000A00000000000000" pitchFamily="2" charset="-122"/>
              <a:ea typeface="MiSans Heavy" panose="00000A00000000000000" pitchFamily="2" charset="-122"/>
              <a:cs typeface="+mn-ea"/>
            </a:endParaRPr>
          </a:p>
        </p:txBody>
      </p:sp>
      <p:grpSp>
        <p:nvGrpSpPr>
          <p:cNvPr id="48" name="组合 47"/>
          <p:cNvGrpSpPr/>
          <p:nvPr>
            <p:custDataLst>
              <p:tags r:id="rId1"/>
            </p:custDataLst>
          </p:nvPr>
        </p:nvGrpSpPr>
        <p:grpSpPr>
          <a:xfrm>
            <a:off x="626745" y="1588770"/>
            <a:ext cx="10922000" cy="732790"/>
            <a:chOff x="987" y="2462"/>
            <a:chExt cx="17200" cy="1154"/>
          </a:xfrm>
        </p:grpSpPr>
        <p:grpSp>
          <p:nvGrpSpPr>
            <p:cNvPr id="15" name="组合 14"/>
            <p:cNvGrpSpPr/>
            <p:nvPr/>
          </p:nvGrpSpPr>
          <p:grpSpPr>
            <a:xfrm>
              <a:off x="1129" y="2463"/>
              <a:ext cx="17004" cy="1103"/>
              <a:chOff x="1156" y="2527"/>
              <a:chExt cx="17004" cy="1103"/>
            </a:xfrm>
          </p:grpSpPr>
          <p:sp>
            <p:nvSpPr>
              <p:cNvPr id="19" name="形状10"/>
              <p:cNvSpPr txBox="1"/>
              <p:nvPr>
                <p:custDataLst>
                  <p:tags r:id="rId23"/>
                </p:custDataLst>
              </p:nvPr>
            </p:nvSpPr>
            <p:spPr>
              <a:xfrm>
                <a:off x="1156" y="2755"/>
                <a:ext cx="1099" cy="70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Arial" panose="020B0604020202020204" pitchFamily="34" charset="0"/>
                    <a:ea typeface="MiSans Medium" panose="00000600000000000000" pitchFamily="2" charset="-122"/>
                    <a:cs typeface="+mn-ea"/>
                    <a:sym typeface="Arial" panose="020B0604020202020204" pitchFamily="34" charset="0"/>
                  </a:rPr>
                  <a:t>01</a:t>
                </a:r>
              </a:p>
            </p:txBody>
          </p:sp>
          <p:sp>
            <p:nvSpPr>
              <p:cNvPr id="20" name="形状11"/>
              <p:cNvSpPr txBox="1"/>
              <p:nvPr>
                <p:custDataLst>
                  <p:tags r:id="rId24"/>
                </p:custDataLst>
              </p:nvPr>
            </p:nvSpPr>
            <p:spPr>
              <a:xfrm>
                <a:off x="2326" y="2705"/>
                <a:ext cx="3129" cy="822"/>
              </a:xfrm>
              <a:prstGeom prst="rect">
                <a:avLst/>
              </a:prstGeom>
              <a:noFill/>
              <a:ln>
                <a:solidFill>
                  <a:schemeClr val="accent1">
                    <a:lumMod val="40000"/>
                    <a:lumOff val="60000"/>
                  </a:schemeClr>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defRPr/>
                </a:pPr>
                <a:r>
                  <a:rPr lang="zh-CN" altLang="en-US" sz="2800" dirty="0">
                    <a:solidFill>
                      <a:schemeClr val="accent1"/>
                    </a:solidFill>
                    <a:latin typeface="MiSans Heavy" panose="00000A00000000000000" pitchFamily="2" charset="-122"/>
                    <a:ea typeface="MiSans Heavy" panose="00000A00000000000000" pitchFamily="2" charset="-122"/>
                    <a:cs typeface="+mn-ea"/>
                    <a:sym typeface="Arial" panose="020B0604020202020204" pitchFamily="34" charset="0"/>
                  </a:rPr>
                  <a:t>基本信息</a:t>
                </a:r>
              </a:p>
            </p:txBody>
          </p:sp>
          <p:sp>
            <p:nvSpPr>
              <p:cNvPr id="21" name="形状12"/>
              <p:cNvSpPr/>
              <p:nvPr>
                <p:custDataLst>
                  <p:tags r:id="rId25"/>
                </p:custDataLst>
              </p:nvPr>
            </p:nvSpPr>
            <p:spPr>
              <a:xfrm>
                <a:off x="5808" y="2527"/>
                <a:ext cx="12352" cy="110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65000"/>
                  </a:lnSpc>
                  <a:spcBef>
                    <a:spcPts val="0"/>
                  </a:spcBef>
                  <a:spcAft>
                    <a:spcPts val="0"/>
                  </a:spcAft>
                  <a:buFont typeface="Wingdings" panose="05000000000000000000" pitchFamily="2" charset="2"/>
                  <a:buNone/>
                </a:pPr>
                <a:r>
                  <a:rPr lang="zh-CN" altLang="en-US" sz="1200" b="1" dirty="0">
                    <a:solidFill>
                      <a:schemeClr val="tx2"/>
                    </a:solidFill>
                    <a:latin typeface="微软雅黑" panose="020B0503020204020204" charset="-122"/>
                    <a:ea typeface="微软雅黑" panose="020B0503020204020204" charset="-122"/>
                    <a:sym typeface="+mn-ea"/>
                  </a:rPr>
                  <a:t>左氧氟沙星口服溶液：</a:t>
                </a:r>
                <a:r>
                  <a:rPr lang="en-US" altLang="zh-CN" sz="1200" b="1" dirty="0">
                    <a:solidFill>
                      <a:schemeClr val="tx2"/>
                    </a:solidFill>
                    <a:latin typeface="微软雅黑" panose="020B0503020204020204" charset="-122"/>
                    <a:ea typeface="微软雅黑" panose="020B0503020204020204" charset="-122"/>
                    <a:sym typeface="+mn-ea"/>
                  </a:rPr>
                  <a:t>1.</a:t>
                </a:r>
                <a:r>
                  <a:rPr lang="zh-CN" altLang="en-US" sz="1200" b="1" noProof="0" dirty="0">
                    <a:ln>
                      <a:noFill/>
                    </a:ln>
                    <a:solidFill>
                      <a:srgbClr val="FF0000"/>
                    </a:solidFill>
                    <a:effectLst/>
                    <a:uLnTx/>
                    <a:uFillTx/>
                    <a:latin typeface="微软雅黑" panose="020B0503020204020204" charset="-122"/>
                    <a:ea typeface="微软雅黑" panose="020B0503020204020204" charset="-122"/>
                    <a:cs typeface="+mn-ea"/>
                    <a:sym typeface="+mn-ea"/>
                  </a:rPr>
                  <a:t>无注射配置风险及注射部位不良反应</a:t>
                </a:r>
                <a:r>
                  <a:rPr lang="zh-CN" altLang="en-US" sz="1200" b="1" dirty="0">
                    <a:solidFill>
                      <a:schemeClr val="tx2"/>
                    </a:solidFill>
                    <a:latin typeface="微软雅黑" panose="020B0503020204020204" charset="-122"/>
                    <a:ea typeface="微软雅黑" panose="020B0503020204020204" charset="-122"/>
                    <a:sym typeface="+mn-ea"/>
                  </a:rPr>
                  <a:t>；</a:t>
                </a:r>
                <a:r>
                  <a:rPr lang="en-US" altLang="zh-CN" sz="1200" b="1" dirty="0">
                    <a:solidFill>
                      <a:schemeClr val="tx2"/>
                    </a:solidFill>
                    <a:latin typeface="微软雅黑" panose="020B0503020204020204" charset="-122"/>
                    <a:ea typeface="微软雅黑" panose="020B0503020204020204" charset="-122"/>
                    <a:sym typeface="+mn-ea"/>
                  </a:rPr>
                  <a:t>2.</a:t>
                </a:r>
                <a:r>
                  <a:rPr lang="zh-CN" altLang="en-US" sz="1200" b="1" dirty="0">
                    <a:solidFill>
                      <a:srgbClr val="FF0000"/>
                    </a:solidFill>
                    <a:latin typeface="微软雅黑" panose="020B0503020204020204" charset="-122"/>
                    <a:ea typeface="微软雅黑" panose="020B0503020204020204" charset="-122"/>
                    <a:sym typeface="+mn-ea"/>
                  </a:rPr>
                  <a:t>无需额外支付耗材、稀释液、配制或住院费</a:t>
                </a:r>
                <a:r>
                  <a:rPr lang="zh-CN" altLang="en-US" sz="1200" b="1" dirty="0">
                    <a:solidFill>
                      <a:schemeClr val="tx2"/>
                    </a:solidFill>
                    <a:latin typeface="微软雅黑" panose="020B0503020204020204" charset="-122"/>
                    <a:ea typeface="微软雅黑" panose="020B0503020204020204" charset="-122"/>
                    <a:sym typeface="+mn-ea"/>
                  </a:rPr>
                  <a:t>，经济性更好 ；</a:t>
                </a:r>
                <a:r>
                  <a:rPr lang="en-US" altLang="zh-CN" sz="1200" b="1" dirty="0">
                    <a:solidFill>
                      <a:schemeClr val="tx2"/>
                    </a:solidFill>
                    <a:latin typeface="微软雅黑" panose="020B0503020204020204" charset="-122"/>
                    <a:ea typeface="微软雅黑" panose="020B0503020204020204" charset="-122"/>
                    <a:sym typeface="+mn-ea"/>
                  </a:rPr>
                  <a:t>3.</a:t>
                </a:r>
                <a:r>
                  <a:rPr lang="zh-CN" altLang="en-US" sz="1200" b="1" dirty="0">
                    <a:solidFill>
                      <a:schemeClr val="tx2"/>
                    </a:solidFill>
                    <a:latin typeface="微软雅黑" panose="020B0503020204020204" charset="-122"/>
                    <a:ea typeface="微软雅黑" panose="020B0503020204020204" charset="-122"/>
                    <a:sym typeface="+mn-ea"/>
                  </a:rPr>
                  <a:t>单剂量包装，</a:t>
                </a:r>
                <a:r>
                  <a:rPr lang="zh-CN" altLang="en-US" sz="1200" b="1" dirty="0">
                    <a:solidFill>
                      <a:srgbClr val="FF0000"/>
                    </a:solidFill>
                    <a:latin typeface="微软雅黑" panose="020B0503020204020204" charset="-122"/>
                    <a:ea typeface="微软雅黑" panose="020B0503020204020204" charset="-122"/>
                    <a:sym typeface="+mn-ea"/>
                  </a:rPr>
                  <a:t>即开即用，服用便捷，无用药场景限制</a:t>
                </a:r>
                <a:r>
                  <a:rPr lang="zh-CN" altLang="en-US" sz="1200" b="1" dirty="0">
                    <a:solidFill>
                      <a:schemeClr val="tx2"/>
                    </a:solidFill>
                    <a:latin typeface="微软雅黑" panose="020B0503020204020204" charset="-122"/>
                    <a:ea typeface="微软雅黑" panose="020B0503020204020204" charset="-122"/>
                    <a:sym typeface="+mn-ea"/>
                  </a:rPr>
                  <a:t>。</a:t>
                </a:r>
                <a:endParaRPr kumimoji="0" lang="zh-CN" altLang="en-US" sz="1200" b="1" i="0" u="none" strike="noStrike" kern="1200" cap="none" spc="0" normalizeH="0" baseline="0" noProof="0" dirty="0">
                  <a:ln>
                    <a:noFill/>
                  </a:ln>
                  <a:solidFill>
                    <a:schemeClr val="tx2"/>
                  </a:solidFill>
                  <a:effectLst/>
                  <a:uLnTx/>
                  <a:uFillTx/>
                  <a:latin typeface="微软雅黑" panose="020B0503020204020204" charset="-122"/>
                  <a:ea typeface="微软雅黑" panose="020B0503020204020204" charset="-122"/>
                  <a:cs typeface="+mn-ea"/>
                  <a:sym typeface="+mn-ea"/>
                </a:endParaRPr>
              </a:p>
            </p:txBody>
          </p:sp>
        </p:grpSp>
        <p:sp>
          <p:nvSpPr>
            <p:cNvPr id="46" name="流程图: 可选过程 45"/>
            <p:cNvSpPr/>
            <p:nvPr>
              <p:custDataLst>
                <p:tags r:id="rId22"/>
              </p:custDataLst>
            </p:nvPr>
          </p:nvSpPr>
          <p:spPr>
            <a:xfrm>
              <a:off x="987" y="2462"/>
              <a:ext cx="17200" cy="1155"/>
            </a:xfrm>
            <a:prstGeom prst="flowChartAlternateProcess">
              <a:avLst/>
            </a:prstGeom>
            <a:effectLst>
              <a:outerShdw blurRad="50800" dist="38100" dir="10800000" algn="r" rotWithShape="0">
                <a:prstClr val="black">
                  <a:alpha val="40000"/>
                </a:prstClr>
              </a:out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p:grpSp>
        <p:nvGrpSpPr>
          <p:cNvPr id="49" name="组合 48"/>
          <p:cNvGrpSpPr/>
          <p:nvPr>
            <p:custDataLst>
              <p:tags r:id="rId2"/>
            </p:custDataLst>
          </p:nvPr>
        </p:nvGrpSpPr>
        <p:grpSpPr>
          <a:xfrm>
            <a:off x="626745" y="2696845"/>
            <a:ext cx="10922000" cy="733425"/>
            <a:chOff x="987" y="2462"/>
            <a:chExt cx="17200" cy="1155"/>
          </a:xfrm>
        </p:grpSpPr>
        <p:grpSp>
          <p:nvGrpSpPr>
            <p:cNvPr id="50" name="组合 49"/>
            <p:cNvGrpSpPr/>
            <p:nvPr/>
          </p:nvGrpSpPr>
          <p:grpSpPr>
            <a:xfrm>
              <a:off x="1129" y="2463"/>
              <a:ext cx="17004" cy="1103"/>
              <a:chOff x="1156" y="2527"/>
              <a:chExt cx="17004" cy="1103"/>
            </a:xfrm>
          </p:grpSpPr>
          <p:sp>
            <p:nvSpPr>
              <p:cNvPr id="51" name="形状10"/>
              <p:cNvSpPr txBox="1"/>
              <p:nvPr>
                <p:custDataLst>
                  <p:tags r:id="rId19"/>
                </p:custDataLst>
              </p:nvPr>
            </p:nvSpPr>
            <p:spPr>
              <a:xfrm>
                <a:off x="1156" y="2755"/>
                <a:ext cx="1099" cy="70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Arial" panose="020B0604020202020204" pitchFamily="34" charset="0"/>
                    <a:ea typeface="MiSans Medium" panose="00000600000000000000" pitchFamily="2" charset="-122"/>
                    <a:cs typeface="+mn-ea"/>
                    <a:sym typeface="Arial" panose="020B0604020202020204" pitchFamily="34" charset="0"/>
                  </a:rPr>
                  <a:t>02</a:t>
                </a:r>
              </a:p>
            </p:txBody>
          </p:sp>
          <p:sp>
            <p:nvSpPr>
              <p:cNvPr id="52" name="形状11"/>
              <p:cNvSpPr txBox="1"/>
              <p:nvPr>
                <p:custDataLst>
                  <p:tags r:id="rId20"/>
                </p:custDataLst>
              </p:nvPr>
            </p:nvSpPr>
            <p:spPr>
              <a:xfrm>
                <a:off x="2326" y="2705"/>
                <a:ext cx="3129" cy="822"/>
              </a:xfrm>
              <a:prstGeom prst="rect">
                <a:avLst/>
              </a:prstGeom>
              <a:noFill/>
              <a:ln>
                <a:solidFill>
                  <a:schemeClr val="accent1">
                    <a:lumMod val="40000"/>
                    <a:lumOff val="60000"/>
                  </a:schemeClr>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defRPr/>
                </a:pPr>
                <a:r>
                  <a:rPr lang="zh-CN" altLang="en-US" sz="2800" dirty="0">
                    <a:solidFill>
                      <a:schemeClr val="accent1"/>
                    </a:solidFill>
                    <a:latin typeface="MiSans Heavy" panose="00000A00000000000000" pitchFamily="2" charset="-122"/>
                    <a:ea typeface="MiSans Heavy" panose="00000A00000000000000" pitchFamily="2" charset="-122"/>
                    <a:cs typeface="+mn-ea"/>
                    <a:sym typeface="Arial" panose="020B0604020202020204" pitchFamily="34" charset="0"/>
                  </a:rPr>
                  <a:t>安全性</a:t>
                </a:r>
              </a:p>
            </p:txBody>
          </p:sp>
          <p:sp>
            <p:nvSpPr>
              <p:cNvPr id="53" name="形状12"/>
              <p:cNvSpPr/>
              <p:nvPr>
                <p:custDataLst>
                  <p:tags r:id="rId21"/>
                </p:custDataLst>
              </p:nvPr>
            </p:nvSpPr>
            <p:spPr>
              <a:xfrm>
                <a:off x="5808" y="2527"/>
                <a:ext cx="12352" cy="110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65000"/>
                  </a:lnSpc>
                  <a:spcBef>
                    <a:spcPts val="0"/>
                  </a:spcBef>
                  <a:spcAft>
                    <a:spcPts val="0"/>
                  </a:spcAft>
                  <a:buFont typeface="Wingdings" panose="05000000000000000000" pitchFamily="2" charset="2"/>
                  <a:buNone/>
                </a:pPr>
                <a:r>
                  <a:rPr lang="zh-CN" altLang="en-US" sz="1200" b="1" noProof="0" dirty="0">
                    <a:ln>
                      <a:noFill/>
                    </a:ln>
                    <a:effectLst/>
                    <a:uLnTx/>
                    <a:uFillTx/>
                    <a:latin typeface="微软雅黑" panose="020B0503020204020204" charset="-122"/>
                    <a:ea typeface="微软雅黑" panose="020B0503020204020204" charset="-122"/>
                    <a:cs typeface="+mn-ea"/>
                    <a:sym typeface="+mn-ea"/>
                  </a:rPr>
                  <a:t>单剂量装口服溶液，为临床提供新选择，可</a:t>
                </a:r>
                <a:r>
                  <a:rPr lang="zh-CN" altLang="en-US" sz="1200" b="1" noProof="0" dirty="0">
                    <a:ln>
                      <a:noFill/>
                    </a:ln>
                    <a:solidFill>
                      <a:srgbClr val="FF0000"/>
                    </a:solidFill>
                    <a:effectLst/>
                    <a:uLnTx/>
                    <a:uFillTx/>
                    <a:latin typeface="微软雅黑" panose="020B0503020204020204" charset="-122"/>
                    <a:ea typeface="微软雅黑" panose="020B0503020204020204" charset="-122"/>
                    <a:cs typeface="+mn-ea"/>
                    <a:sym typeface="+mn-ea"/>
                  </a:rPr>
                  <a:t>简化临床用药操作</a:t>
                </a:r>
                <a:r>
                  <a:rPr lang="zh-CN" altLang="en-US" sz="1200" b="1" noProof="0" dirty="0">
                    <a:ln>
                      <a:noFill/>
                    </a:ln>
                    <a:effectLst/>
                    <a:uLnTx/>
                    <a:uFillTx/>
                    <a:latin typeface="微软雅黑" panose="020B0503020204020204" charset="-122"/>
                    <a:ea typeface="微软雅黑" panose="020B0503020204020204" charset="-122"/>
                    <a:cs typeface="+mn-ea"/>
                    <a:sym typeface="+mn-ea"/>
                  </a:rPr>
                  <a:t>，且左氧氟沙星口服溶液</a:t>
                </a:r>
                <a:r>
                  <a:rPr lang="zh-CN" altLang="en-US" sz="1200" b="1" noProof="0" dirty="0">
                    <a:ln>
                      <a:noFill/>
                    </a:ln>
                    <a:solidFill>
                      <a:srgbClr val="FF0000"/>
                    </a:solidFill>
                    <a:effectLst/>
                    <a:uLnTx/>
                    <a:uFillTx/>
                    <a:latin typeface="微软雅黑" panose="020B0503020204020204" charset="-122"/>
                    <a:ea typeface="微软雅黑" panose="020B0503020204020204" charset="-122"/>
                    <a:cs typeface="+mn-ea"/>
                    <a:sym typeface="+mn-ea"/>
                  </a:rPr>
                  <a:t>无低血压发生风险</a:t>
                </a:r>
                <a:r>
                  <a:rPr lang="zh-CN" altLang="en-US" sz="1200" b="1" noProof="0" dirty="0">
                    <a:ln>
                      <a:noFill/>
                    </a:ln>
                    <a:effectLst/>
                    <a:uLnTx/>
                    <a:uFillTx/>
                    <a:latin typeface="微软雅黑" panose="020B0503020204020204" charset="-122"/>
                    <a:ea typeface="微软雅黑" panose="020B0503020204020204" charset="-122"/>
                    <a:cs typeface="+mn-ea"/>
                    <a:sym typeface="+mn-ea"/>
                  </a:rPr>
                  <a:t>，可保障临床用药安全。</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endParaRPr>
              </a:p>
            </p:txBody>
          </p:sp>
        </p:grpSp>
        <p:sp>
          <p:nvSpPr>
            <p:cNvPr id="54" name="流程图: 可选过程 53"/>
            <p:cNvSpPr/>
            <p:nvPr>
              <p:custDataLst>
                <p:tags r:id="rId18"/>
              </p:custDataLst>
            </p:nvPr>
          </p:nvSpPr>
          <p:spPr>
            <a:xfrm>
              <a:off x="987" y="2462"/>
              <a:ext cx="17200" cy="1155"/>
            </a:xfrm>
            <a:prstGeom prst="flowChartAlternateProcess">
              <a:avLst/>
            </a:prstGeom>
            <a:effectLst>
              <a:outerShdw blurRad="50800" dist="38100" dir="10800000" algn="r" rotWithShape="0">
                <a:prstClr val="black">
                  <a:alpha val="40000"/>
                </a:prstClr>
              </a:out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p:grpSp>
        <p:nvGrpSpPr>
          <p:cNvPr id="55" name="组合 54"/>
          <p:cNvGrpSpPr/>
          <p:nvPr>
            <p:custDataLst>
              <p:tags r:id="rId3"/>
            </p:custDataLst>
          </p:nvPr>
        </p:nvGrpSpPr>
        <p:grpSpPr>
          <a:xfrm>
            <a:off x="626745" y="3727450"/>
            <a:ext cx="10922000" cy="733425"/>
            <a:chOff x="987" y="2462"/>
            <a:chExt cx="17200" cy="1155"/>
          </a:xfrm>
        </p:grpSpPr>
        <p:grpSp>
          <p:nvGrpSpPr>
            <p:cNvPr id="56" name="组合 55"/>
            <p:cNvGrpSpPr/>
            <p:nvPr/>
          </p:nvGrpSpPr>
          <p:grpSpPr>
            <a:xfrm>
              <a:off x="1129" y="2463"/>
              <a:ext cx="17004" cy="1000"/>
              <a:chOff x="1156" y="2527"/>
              <a:chExt cx="17004" cy="1000"/>
            </a:xfrm>
          </p:grpSpPr>
          <p:sp>
            <p:nvSpPr>
              <p:cNvPr id="57" name="形状10"/>
              <p:cNvSpPr txBox="1"/>
              <p:nvPr>
                <p:custDataLst>
                  <p:tags r:id="rId15"/>
                </p:custDataLst>
              </p:nvPr>
            </p:nvSpPr>
            <p:spPr>
              <a:xfrm>
                <a:off x="1156" y="2755"/>
                <a:ext cx="1099" cy="70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Arial" panose="020B0604020202020204" pitchFamily="34" charset="0"/>
                    <a:ea typeface="MiSans Medium" panose="00000600000000000000" pitchFamily="2" charset="-122"/>
                    <a:cs typeface="+mn-ea"/>
                    <a:sym typeface="Arial" panose="020B0604020202020204" pitchFamily="34" charset="0"/>
                  </a:rPr>
                  <a:t>03</a:t>
                </a:r>
              </a:p>
            </p:txBody>
          </p:sp>
          <p:sp>
            <p:nvSpPr>
              <p:cNvPr id="58" name="形状11"/>
              <p:cNvSpPr txBox="1"/>
              <p:nvPr>
                <p:custDataLst>
                  <p:tags r:id="rId16"/>
                </p:custDataLst>
              </p:nvPr>
            </p:nvSpPr>
            <p:spPr>
              <a:xfrm>
                <a:off x="2326" y="2705"/>
                <a:ext cx="3129" cy="822"/>
              </a:xfrm>
              <a:prstGeom prst="rect">
                <a:avLst/>
              </a:prstGeom>
              <a:noFill/>
              <a:ln>
                <a:solidFill>
                  <a:schemeClr val="accent1">
                    <a:lumMod val="40000"/>
                    <a:lumOff val="60000"/>
                  </a:schemeClr>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defRPr/>
                </a:pPr>
                <a:r>
                  <a:rPr lang="zh-CN" altLang="en-US" sz="2800" dirty="0">
                    <a:solidFill>
                      <a:schemeClr val="accent1"/>
                    </a:solidFill>
                    <a:latin typeface="MiSans Heavy" panose="00000A00000000000000" pitchFamily="2" charset="-122"/>
                    <a:ea typeface="MiSans Heavy" panose="00000A00000000000000" pitchFamily="2" charset="-122"/>
                    <a:cs typeface="+mn-ea"/>
                    <a:sym typeface="Arial" panose="020B0604020202020204" pitchFamily="34" charset="0"/>
                  </a:rPr>
                  <a:t>有效性</a:t>
                </a:r>
              </a:p>
            </p:txBody>
          </p:sp>
          <p:sp>
            <p:nvSpPr>
              <p:cNvPr id="59" name="形状12"/>
              <p:cNvSpPr/>
              <p:nvPr>
                <p:custDataLst>
                  <p:tags r:id="rId17"/>
                </p:custDataLst>
              </p:nvPr>
            </p:nvSpPr>
            <p:spPr>
              <a:xfrm>
                <a:off x="5808" y="2527"/>
                <a:ext cx="12352" cy="10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65000"/>
                  </a:lnSpc>
                  <a:spcBef>
                    <a:spcPts val="0"/>
                  </a:spcBef>
                  <a:spcAft>
                    <a:spcPts val="0"/>
                  </a:spcAft>
                  <a:buFont typeface="Wingdings" panose="05000000000000000000" pitchFamily="2" charset="2"/>
                  <a:buNone/>
                </a:pPr>
                <a:r>
                  <a:rPr lang="zh-CN" altLang="en-US" sz="1200" b="1" noProof="0" dirty="0">
                    <a:ln>
                      <a:noFill/>
                    </a:ln>
                    <a:effectLst/>
                    <a:uLnTx/>
                    <a:uFillTx/>
                    <a:latin typeface="微软雅黑" panose="020B0503020204020204" charset="-122"/>
                    <a:ea typeface="微软雅黑" panose="020B0503020204020204" charset="-122"/>
                    <a:cs typeface="+mn-ea"/>
                    <a:sym typeface="+mn-ea"/>
                  </a:rPr>
                  <a:t>左氧氟沙星口服溶液对各类感染性疾病的</a:t>
                </a:r>
                <a:r>
                  <a:rPr lang="zh-CN" altLang="en-US" sz="1200" b="1" noProof="0" dirty="0">
                    <a:ln>
                      <a:noFill/>
                    </a:ln>
                    <a:solidFill>
                      <a:srgbClr val="FF0000"/>
                    </a:solidFill>
                    <a:effectLst/>
                    <a:uLnTx/>
                    <a:uFillTx/>
                    <a:latin typeface="微软雅黑" panose="020B0503020204020204" charset="-122"/>
                    <a:ea typeface="微软雅黑" panose="020B0503020204020204" charset="-122"/>
                    <a:cs typeface="+mn-ea"/>
                    <a:sym typeface="+mn-ea"/>
                  </a:rPr>
                  <a:t>治疗有效率高</a:t>
                </a:r>
                <a:r>
                  <a:rPr lang="zh-CN" altLang="en-US" sz="1200" b="1" noProof="0" dirty="0">
                    <a:ln>
                      <a:noFill/>
                    </a:ln>
                    <a:effectLst/>
                    <a:uLnTx/>
                    <a:uFillTx/>
                    <a:latin typeface="微软雅黑" panose="020B0503020204020204" charset="-122"/>
                    <a:ea typeface="微软雅黑" panose="020B0503020204020204" charset="-122"/>
                    <a:cs typeface="+mn-ea"/>
                    <a:sym typeface="+mn-ea"/>
                  </a:rPr>
                  <a:t>；口服溶液作为</a:t>
                </a:r>
                <a:r>
                  <a:rPr lang="zh-CN" altLang="en-US" sz="1200" b="1" noProof="0" dirty="0">
                    <a:ln>
                      <a:noFill/>
                    </a:ln>
                    <a:solidFill>
                      <a:srgbClr val="FF0000"/>
                    </a:solidFill>
                    <a:effectLst/>
                    <a:uLnTx/>
                    <a:uFillTx/>
                    <a:latin typeface="微软雅黑" panose="020B0503020204020204" charset="-122"/>
                    <a:ea typeface="微软雅黑" panose="020B0503020204020204" charset="-122"/>
                    <a:cs typeface="+mn-ea"/>
                    <a:sym typeface="+mn-ea"/>
                  </a:rPr>
                  <a:t>全新的给药方式，达峰快；生物利用度高，可媲美注射剂</a:t>
                </a:r>
                <a:r>
                  <a:rPr lang="zh-CN" altLang="en-US" sz="1200" b="1" noProof="0" dirty="0">
                    <a:ln>
                      <a:noFill/>
                    </a:ln>
                    <a:effectLst/>
                    <a:uLnTx/>
                    <a:uFillTx/>
                    <a:latin typeface="微软雅黑" panose="020B0503020204020204" charset="-122"/>
                    <a:ea typeface="微软雅黑" panose="020B0503020204020204" charset="-122"/>
                    <a:cs typeface="+mn-ea"/>
                    <a:sym typeface="+mn-ea"/>
                  </a:rPr>
                  <a:t>；且被多个权威指南</a:t>
                </a:r>
                <a:r>
                  <a:rPr lang="en-US" altLang="zh-CN" sz="1200" b="1" noProof="0" dirty="0">
                    <a:ln>
                      <a:noFill/>
                    </a:ln>
                    <a:effectLst/>
                    <a:uLnTx/>
                    <a:uFillTx/>
                    <a:latin typeface="微软雅黑" panose="020B0503020204020204" charset="-122"/>
                    <a:ea typeface="微软雅黑" panose="020B0503020204020204" charset="-122"/>
                    <a:cs typeface="+mn-ea"/>
                    <a:sym typeface="+mn-ea"/>
                  </a:rPr>
                  <a:t>/</a:t>
                </a:r>
                <a:r>
                  <a:rPr lang="zh-CN" altLang="en-US" sz="1200" b="1" noProof="0" dirty="0">
                    <a:ln>
                      <a:noFill/>
                    </a:ln>
                    <a:effectLst/>
                    <a:uLnTx/>
                    <a:uFillTx/>
                    <a:latin typeface="微软雅黑" panose="020B0503020204020204" charset="-122"/>
                    <a:ea typeface="微软雅黑" panose="020B0503020204020204" charset="-122"/>
                    <a:cs typeface="+mn-ea"/>
                    <a:sym typeface="+mn-ea"/>
                  </a:rPr>
                  <a:t>共识</a:t>
                </a:r>
                <a:r>
                  <a:rPr lang="en-US" altLang="zh-CN" sz="1200" b="1" noProof="0" dirty="0">
                    <a:ln>
                      <a:noFill/>
                    </a:ln>
                    <a:effectLst/>
                    <a:uLnTx/>
                    <a:uFillTx/>
                    <a:latin typeface="微软雅黑" panose="020B0503020204020204" charset="-122"/>
                    <a:ea typeface="微软雅黑" panose="020B0503020204020204" charset="-122"/>
                    <a:cs typeface="+mn-ea"/>
                    <a:sym typeface="+mn-ea"/>
                  </a:rPr>
                  <a:t>/</a:t>
                </a:r>
                <a:r>
                  <a:rPr lang="zh-CN" altLang="en-US" sz="1200" b="1" noProof="0" dirty="0">
                    <a:ln>
                      <a:noFill/>
                    </a:ln>
                    <a:effectLst/>
                    <a:uLnTx/>
                    <a:uFillTx/>
                    <a:latin typeface="微软雅黑" panose="020B0503020204020204" charset="-122"/>
                    <a:ea typeface="微软雅黑" panose="020B0503020204020204" charset="-122"/>
                    <a:cs typeface="+mn-ea"/>
                    <a:sym typeface="+mn-ea"/>
                  </a:rPr>
                  <a:t>指导原则一致推荐，并</a:t>
                </a:r>
                <a:r>
                  <a:rPr lang="zh-CN" altLang="en-US" sz="1200" b="1" noProof="0" dirty="0">
                    <a:ln>
                      <a:noFill/>
                    </a:ln>
                    <a:solidFill>
                      <a:srgbClr val="FF0000"/>
                    </a:solidFill>
                    <a:effectLst/>
                    <a:uLnTx/>
                    <a:uFillTx/>
                    <a:latin typeface="微软雅黑" panose="020B0503020204020204" charset="-122"/>
                    <a:ea typeface="微软雅黑" panose="020B0503020204020204" charset="-122"/>
                    <a:cs typeface="+mn-ea"/>
                    <a:sym typeface="+mn-ea"/>
                  </a:rPr>
                  <a:t>首推</a:t>
                </a:r>
                <a:r>
                  <a:rPr lang="zh-CN" altLang="en-US" sz="1200" b="1" noProof="0" dirty="0">
                    <a:ln>
                      <a:noFill/>
                    </a:ln>
                    <a:effectLst/>
                    <a:uLnTx/>
                    <a:uFillTx/>
                    <a:latin typeface="微软雅黑" panose="020B0503020204020204" charset="-122"/>
                    <a:ea typeface="微软雅黑" panose="020B0503020204020204" charset="-122"/>
                    <a:cs typeface="+mn-ea"/>
                    <a:sym typeface="+mn-ea"/>
                  </a:rPr>
                  <a:t>左氧氟沙星</a:t>
                </a:r>
                <a:r>
                  <a:rPr lang="zh-CN" altLang="en-US" sz="1200" b="1" noProof="0" dirty="0">
                    <a:ln>
                      <a:noFill/>
                    </a:ln>
                    <a:solidFill>
                      <a:srgbClr val="FF0000"/>
                    </a:solidFill>
                    <a:effectLst/>
                    <a:uLnTx/>
                    <a:uFillTx/>
                    <a:latin typeface="微软雅黑" panose="020B0503020204020204" charset="-122"/>
                    <a:ea typeface="微软雅黑" panose="020B0503020204020204" charset="-122"/>
                    <a:cs typeface="+mn-ea"/>
                    <a:sym typeface="+mn-ea"/>
                  </a:rPr>
                  <a:t>口服给药</a:t>
                </a:r>
                <a:r>
                  <a:rPr lang="zh-CN" altLang="en-US" sz="1200" b="1" noProof="0" dirty="0">
                    <a:ln>
                      <a:noFill/>
                    </a:ln>
                    <a:effectLst/>
                    <a:uLnTx/>
                    <a:uFillTx/>
                    <a:latin typeface="微软雅黑" panose="020B0503020204020204" charset="-122"/>
                    <a:ea typeface="微软雅黑" panose="020B0503020204020204" charset="-122"/>
                    <a:cs typeface="+mn-ea"/>
                    <a:sym typeface="+mn-ea"/>
                  </a:rPr>
                  <a:t>。</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endParaRPr>
              </a:p>
            </p:txBody>
          </p:sp>
        </p:grpSp>
        <p:sp>
          <p:nvSpPr>
            <p:cNvPr id="60" name="流程图: 可选过程 59"/>
            <p:cNvSpPr/>
            <p:nvPr>
              <p:custDataLst>
                <p:tags r:id="rId14"/>
              </p:custDataLst>
            </p:nvPr>
          </p:nvSpPr>
          <p:spPr>
            <a:xfrm>
              <a:off x="987" y="2462"/>
              <a:ext cx="17200" cy="1155"/>
            </a:xfrm>
            <a:prstGeom prst="flowChartAlternateProcess">
              <a:avLst/>
            </a:prstGeom>
            <a:effectLst>
              <a:outerShdw blurRad="50800" dist="38100" dir="10800000" algn="r" rotWithShape="0">
                <a:prstClr val="black">
                  <a:alpha val="40000"/>
                </a:prstClr>
              </a:out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p:grpSp>
        <p:nvGrpSpPr>
          <p:cNvPr id="62" name="组合 61"/>
          <p:cNvGrpSpPr/>
          <p:nvPr>
            <p:custDataLst>
              <p:tags r:id="rId4"/>
            </p:custDataLst>
          </p:nvPr>
        </p:nvGrpSpPr>
        <p:grpSpPr>
          <a:xfrm>
            <a:off x="626745" y="4778375"/>
            <a:ext cx="10922000" cy="733425"/>
            <a:chOff x="987" y="2462"/>
            <a:chExt cx="17200" cy="1155"/>
          </a:xfrm>
        </p:grpSpPr>
        <p:grpSp>
          <p:nvGrpSpPr>
            <p:cNvPr id="63" name="组合 62"/>
            <p:cNvGrpSpPr/>
            <p:nvPr/>
          </p:nvGrpSpPr>
          <p:grpSpPr>
            <a:xfrm>
              <a:off x="1129" y="2463"/>
              <a:ext cx="17004" cy="1043"/>
              <a:chOff x="1156" y="2527"/>
              <a:chExt cx="17004" cy="1043"/>
            </a:xfrm>
          </p:grpSpPr>
          <p:sp>
            <p:nvSpPr>
              <p:cNvPr id="64" name="形状10"/>
              <p:cNvSpPr txBox="1"/>
              <p:nvPr>
                <p:custDataLst>
                  <p:tags r:id="rId11"/>
                </p:custDataLst>
              </p:nvPr>
            </p:nvSpPr>
            <p:spPr>
              <a:xfrm>
                <a:off x="1156" y="2755"/>
                <a:ext cx="1099" cy="70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Arial" panose="020B0604020202020204" pitchFamily="34" charset="0"/>
                    <a:ea typeface="MiSans Medium" panose="00000600000000000000" pitchFamily="2" charset="-122"/>
                    <a:cs typeface="+mn-ea"/>
                    <a:sym typeface="Arial" panose="020B0604020202020204" pitchFamily="34" charset="0"/>
                  </a:rPr>
                  <a:t>04</a:t>
                </a:r>
              </a:p>
            </p:txBody>
          </p:sp>
          <p:sp>
            <p:nvSpPr>
              <p:cNvPr id="65" name="形状11"/>
              <p:cNvSpPr txBox="1"/>
              <p:nvPr>
                <p:custDataLst>
                  <p:tags r:id="rId12"/>
                </p:custDataLst>
              </p:nvPr>
            </p:nvSpPr>
            <p:spPr>
              <a:xfrm>
                <a:off x="2326" y="2705"/>
                <a:ext cx="3129" cy="822"/>
              </a:xfrm>
              <a:prstGeom prst="rect">
                <a:avLst/>
              </a:prstGeom>
              <a:noFill/>
              <a:ln>
                <a:solidFill>
                  <a:schemeClr val="accent1">
                    <a:lumMod val="40000"/>
                    <a:lumOff val="60000"/>
                  </a:schemeClr>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defRPr/>
                </a:pPr>
                <a:r>
                  <a:rPr lang="zh-CN" altLang="en-US" sz="2800" dirty="0">
                    <a:solidFill>
                      <a:schemeClr val="accent1"/>
                    </a:solidFill>
                    <a:latin typeface="MiSans Heavy" panose="00000A00000000000000" pitchFamily="2" charset="-122"/>
                    <a:ea typeface="MiSans Heavy" panose="00000A00000000000000" pitchFamily="2" charset="-122"/>
                    <a:cs typeface="+mn-ea"/>
                    <a:sym typeface="Arial" panose="020B0604020202020204" pitchFamily="34" charset="0"/>
                  </a:rPr>
                  <a:t>创新性</a:t>
                </a:r>
              </a:p>
            </p:txBody>
          </p:sp>
          <p:sp>
            <p:nvSpPr>
              <p:cNvPr id="66" name="形状12"/>
              <p:cNvSpPr/>
              <p:nvPr>
                <p:custDataLst>
                  <p:tags r:id="rId13"/>
                </p:custDataLst>
              </p:nvPr>
            </p:nvSpPr>
            <p:spPr>
              <a:xfrm>
                <a:off x="5808" y="2527"/>
                <a:ext cx="12352" cy="10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65000"/>
                  </a:lnSpc>
                  <a:spcBef>
                    <a:spcPts val="0"/>
                  </a:spcBef>
                  <a:spcAft>
                    <a:spcPts val="0"/>
                  </a:spcAft>
                  <a:buFont typeface="Wingdings" panose="05000000000000000000" pitchFamily="2" charset="2"/>
                  <a:buNone/>
                </a:pPr>
                <a:r>
                  <a:rPr lang="zh-CN" altLang="en-US" sz="1200" b="1" noProof="0" dirty="0">
                    <a:ln>
                      <a:noFill/>
                    </a:ln>
                    <a:solidFill>
                      <a:srgbClr val="FF0000"/>
                    </a:solidFill>
                    <a:effectLst/>
                    <a:uLnTx/>
                    <a:uFillTx/>
                    <a:latin typeface="微软雅黑" panose="020B0503020204020204" charset="-122"/>
                    <a:ea typeface="微软雅黑" panose="020B0503020204020204" charset="-122"/>
                    <a:cs typeface="+mn-ea"/>
                    <a:sym typeface="+mn-ea"/>
                  </a:rPr>
                  <a:t>单剂量装</a:t>
                </a:r>
                <a:r>
                  <a:rPr lang="zh-CN" altLang="en-US" sz="1200" b="1" noProof="0" dirty="0">
                    <a:ln>
                      <a:noFill/>
                    </a:ln>
                    <a:effectLst/>
                    <a:uLnTx/>
                    <a:uFillTx/>
                    <a:latin typeface="微软雅黑" panose="020B0503020204020204" charset="-122"/>
                    <a:ea typeface="微软雅黑" panose="020B0503020204020204" charset="-122"/>
                    <a:cs typeface="+mn-ea"/>
                    <a:sym typeface="+mn-ea"/>
                  </a:rPr>
                  <a:t>口服溶液</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rPr>
                  <a:t>全新给药方式</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rPr>
                  <a:t>无需注射器等装置</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，具备更好的经济性，院内院外均可遵医嘱使用，</a:t>
                </a:r>
                <a:r>
                  <a:rPr lang="zh-CN" altLang="en-US" sz="1200" b="1" noProof="0" dirty="0">
                    <a:ln>
                      <a:noFill/>
                    </a:ln>
                    <a:effectLst/>
                    <a:uLnTx/>
                    <a:uFillTx/>
                    <a:latin typeface="微软雅黑" panose="020B0503020204020204" charset="-122"/>
                    <a:ea typeface="微软雅黑" panose="020B0503020204020204" charset="-122"/>
                    <a:cs typeface="+mn-ea"/>
                    <a:sym typeface="+mn-ea"/>
                  </a:rPr>
                  <a:t>可</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rPr>
                  <a:t>提高依从性</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a:t>
                </a:r>
                <a:r>
                  <a:rPr lang="zh-CN" altLang="en-US" sz="1200" b="1" noProof="0" dirty="0">
                    <a:ln>
                      <a:noFill/>
                    </a:ln>
                    <a:effectLst/>
                    <a:uLnTx/>
                    <a:uFillTx/>
                    <a:latin typeface="微软雅黑" panose="020B0503020204020204" charset="-122"/>
                    <a:ea typeface="微软雅黑" panose="020B0503020204020204" charset="-122"/>
                    <a:cs typeface="+mn-ea"/>
                    <a:sym typeface="+mn-ea"/>
                  </a:rPr>
                  <a:t>解决吞咽困难等特殊患者人群用药困境。</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endParaRPr>
              </a:p>
            </p:txBody>
          </p:sp>
        </p:grpSp>
        <p:sp>
          <p:nvSpPr>
            <p:cNvPr id="67" name="流程图: 可选过程 66"/>
            <p:cNvSpPr/>
            <p:nvPr>
              <p:custDataLst>
                <p:tags r:id="rId10"/>
              </p:custDataLst>
            </p:nvPr>
          </p:nvSpPr>
          <p:spPr>
            <a:xfrm>
              <a:off x="987" y="2462"/>
              <a:ext cx="17200" cy="1155"/>
            </a:xfrm>
            <a:prstGeom prst="flowChartAlternateProcess">
              <a:avLst/>
            </a:prstGeom>
            <a:effectLst>
              <a:outerShdw blurRad="50800" dist="38100" dir="10800000" algn="r" rotWithShape="0">
                <a:prstClr val="black">
                  <a:alpha val="40000"/>
                </a:prstClr>
              </a:out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p:grpSp>
        <p:nvGrpSpPr>
          <p:cNvPr id="72" name="组合 71"/>
          <p:cNvGrpSpPr/>
          <p:nvPr>
            <p:custDataLst>
              <p:tags r:id="rId5"/>
            </p:custDataLst>
          </p:nvPr>
        </p:nvGrpSpPr>
        <p:grpSpPr>
          <a:xfrm>
            <a:off x="626745" y="5867400"/>
            <a:ext cx="10922000" cy="733425"/>
            <a:chOff x="987" y="2462"/>
            <a:chExt cx="17200" cy="1155"/>
          </a:xfrm>
        </p:grpSpPr>
        <p:grpSp>
          <p:nvGrpSpPr>
            <p:cNvPr id="73" name="组合 72"/>
            <p:cNvGrpSpPr/>
            <p:nvPr/>
          </p:nvGrpSpPr>
          <p:grpSpPr>
            <a:xfrm>
              <a:off x="1129" y="2463"/>
              <a:ext cx="17004" cy="1103"/>
              <a:chOff x="1156" y="2527"/>
              <a:chExt cx="17004" cy="1103"/>
            </a:xfrm>
          </p:grpSpPr>
          <p:sp>
            <p:nvSpPr>
              <p:cNvPr id="74" name="形状10"/>
              <p:cNvSpPr txBox="1"/>
              <p:nvPr>
                <p:custDataLst>
                  <p:tags r:id="rId7"/>
                </p:custDataLst>
              </p:nvPr>
            </p:nvSpPr>
            <p:spPr>
              <a:xfrm>
                <a:off x="1156" y="2755"/>
                <a:ext cx="1099" cy="70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Arial" panose="020B0604020202020204" pitchFamily="34" charset="0"/>
                    <a:ea typeface="MiSans Medium" panose="00000600000000000000" pitchFamily="2" charset="-122"/>
                    <a:cs typeface="+mn-ea"/>
                    <a:sym typeface="Arial" panose="020B0604020202020204" pitchFamily="34" charset="0"/>
                  </a:rPr>
                  <a:t>05</a:t>
                </a:r>
              </a:p>
            </p:txBody>
          </p:sp>
          <p:sp>
            <p:nvSpPr>
              <p:cNvPr id="75" name="形状11"/>
              <p:cNvSpPr txBox="1"/>
              <p:nvPr>
                <p:custDataLst>
                  <p:tags r:id="rId8"/>
                </p:custDataLst>
              </p:nvPr>
            </p:nvSpPr>
            <p:spPr>
              <a:xfrm>
                <a:off x="2326" y="2705"/>
                <a:ext cx="3129" cy="822"/>
              </a:xfrm>
              <a:prstGeom prst="rect">
                <a:avLst/>
              </a:prstGeom>
              <a:noFill/>
              <a:ln>
                <a:solidFill>
                  <a:schemeClr val="accent1">
                    <a:lumMod val="40000"/>
                    <a:lumOff val="60000"/>
                  </a:schemeClr>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defRPr/>
                </a:pPr>
                <a:r>
                  <a:rPr lang="zh-CN" altLang="en-US" sz="2800" dirty="0">
                    <a:solidFill>
                      <a:schemeClr val="accent1"/>
                    </a:solidFill>
                    <a:latin typeface="MiSans Heavy" panose="00000A00000000000000" pitchFamily="2" charset="-122"/>
                    <a:ea typeface="MiSans Heavy" panose="00000A00000000000000" pitchFamily="2" charset="-122"/>
                    <a:cs typeface="+mn-ea"/>
                    <a:sym typeface="Arial" panose="020B0604020202020204" pitchFamily="34" charset="0"/>
                  </a:rPr>
                  <a:t>公平性</a:t>
                </a:r>
              </a:p>
            </p:txBody>
          </p:sp>
          <p:sp>
            <p:nvSpPr>
              <p:cNvPr id="76" name="形状12"/>
              <p:cNvSpPr/>
              <p:nvPr>
                <p:custDataLst>
                  <p:tags r:id="rId9"/>
                </p:custDataLst>
              </p:nvPr>
            </p:nvSpPr>
            <p:spPr>
              <a:xfrm>
                <a:off x="5808" y="2527"/>
                <a:ext cx="12352" cy="110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65000"/>
                  </a:lnSpc>
                  <a:spcBef>
                    <a:spcPts val="0"/>
                  </a:spcBef>
                  <a:spcAft>
                    <a:spcPts val="0"/>
                  </a:spcAft>
                  <a:buFont typeface="Wingdings" panose="05000000000000000000" pitchFamily="2" charset="2"/>
                  <a:buNone/>
                </a:pP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填补</a:t>
                </a:r>
                <a:r>
                  <a:rPr lang="zh-CN" altLang="en-US" sz="1200" b="1" noProof="0" dirty="0">
                    <a:ln>
                      <a:noFill/>
                    </a:ln>
                    <a:solidFill>
                      <a:srgbClr val="FF0000"/>
                    </a:solidFill>
                    <a:effectLst/>
                    <a:uLnTx/>
                    <a:uFillTx/>
                    <a:latin typeface="微软雅黑" panose="020B0503020204020204" charset="-122"/>
                    <a:ea typeface="微软雅黑" panose="020B0503020204020204" charset="-122"/>
                    <a:cs typeface="+mn-ea"/>
                    <a:sym typeface="+mn-ea"/>
                  </a:rPr>
                  <a:t>目录内无喹诺酮类药物口服溶液</a:t>
                </a:r>
                <a:r>
                  <a:rPr lang="zh-CN" altLang="en-US" sz="1200" b="1" noProof="0" dirty="0">
                    <a:ln>
                      <a:noFill/>
                    </a:ln>
                    <a:solidFill>
                      <a:schemeClr val="tx1"/>
                    </a:solidFill>
                    <a:effectLst/>
                    <a:uLnTx/>
                    <a:uFillTx/>
                    <a:latin typeface="微软雅黑" panose="020B0503020204020204" charset="-122"/>
                    <a:ea typeface="微软雅黑" panose="020B0503020204020204" charset="-122"/>
                    <a:cs typeface="+mn-ea"/>
                    <a:sym typeface="+mn-ea"/>
                  </a:rPr>
                  <a:t>剂型的空缺</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，单剂量装防污染，更安全，便于特殊人群用药；本品</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rPr>
                  <a:t>可降低临床治疗费用</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，符合</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保基本</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的原则；单剂量装口服溶液剂量明确，不存在滥用风险，</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rPr>
                  <a:t>便于临床管理</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ea"/>
                  </a:rPr>
                  <a:t>。</a:t>
                </a:r>
              </a:p>
            </p:txBody>
          </p:sp>
        </p:grpSp>
        <p:sp>
          <p:nvSpPr>
            <p:cNvPr id="77" name="流程图: 可选过程 76"/>
            <p:cNvSpPr/>
            <p:nvPr>
              <p:custDataLst>
                <p:tags r:id="rId6"/>
              </p:custDataLst>
            </p:nvPr>
          </p:nvSpPr>
          <p:spPr>
            <a:xfrm>
              <a:off x="987" y="2462"/>
              <a:ext cx="17200" cy="1155"/>
            </a:xfrm>
            <a:prstGeom prst="flowChartAlternateProcess">
              <a:avLst/>
            </a:prstGeom>
            <a:effectLst>
              <a:outerShdw blurRad="50800" dist="38100" dir="10800000" algn="r" rotWithShape="0">
                <a:prstClr val="black">
                  <a:alpha val="40000"/>
                </a:prstClr>
              </a:out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矩形 17"/>
          <p:cNvSpPr/>
          <p:nvPr/>
        </p:nvSpPr>
        <p:spPr>
          <a:xfrm>
            <a:off x="-28575" y="332740"/>
            <a:ext cx="12249150" cy="737870"/>
          </a:xfrm>
          <a:prstGeom prst="rect">
            <a:avLst/>
          </a:prstGeom>
          <a:gradFill>
            <a:gsLst>
              <a:gs pos="57000">
                <a:schemeClr val="accent2"/>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9685" y="217805"/>
            <a:ext cx="12249150" cy="737870"/>
          </a:xfrm>
          <a:prstGeom prst="rect">
            <a:avLst/>
          </a:pr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65100" y="217805"/>
            <a:ext cx="791210" cy="737870"/>
            <a:chOff x="12653" y="3581"/>
            <a:chExt cx="4650" cy="4332"/>
          </a:xfrm>
        </p:grpSpPr>
        <p:sp>
          <p:nvSpPr>
            <p:cNvPr id="20"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6"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27" name="组合 26"/>
          <p:cNvGrpSpPr/>
          <p:nvPr/>
        </p:nvGrpSpPr>
        <p:grpSpPr>
          <a:xfrm flipH="1">
            <a:off x="11019790" y="227965"/>
            <a:ext cx="838200" cy="737870"/>
            <a:chOff x="12653" y="3581"/>
            <a:chExt cx="4650" cy="4332"/>
          </a:xfrm>
        </p:grpSpPr>
        <p:sp>
          <p:nvSpPr>
            <p:cNvPr id="31"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3"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sp>
        <p:nvSpPr>
          <p:cNvPr id="47" name="文本框 46"/>
          <p:cNvSpPr txBox="1"/>
          <p:nvPr/>
        </p:nvSpPr>
        <p:spPr>
          <a:xfrm>
            <a:off x="4046220" y="346075"/>
            <a:ext cx="4099560" cy="583565"/>
          </a:xfrm>
          <a:prstGeom prst="rect">
            <a:avLst/>
          </a:prstGeom>
          <a:noFill/>
        </p:spPr>
        <p:txBody>
          <a:bodyPr wrap="square">
            <a:spAutoFit/>
          </a:bodyPr>
          <a:lstStyle/>
          <a:p>
            <a:pPr algn="dist" defTabSz="914400">
              <a:buClrTx/>
              <a:buSzTx/>
              <a:buFontTx/>
              <a:tabLst>
                <a:tab pos="3402330" algn="l"/>
              </a:tabLst>
            </a:pPr>
            <a:r>
              <a:rPr lang="zh-CN" altLang="en-US" sz="3200" dirty="0">
                <a:solidFill>
                  <a:schemeClr val="bg1"/>
                </a:solidFill>
                <a:latin typeface="MiSans Heavy" panose="00000A00000000000000" pitchFamily="2" charset="-122"/>
                <a:ea typeface="MiSans Heavy" panose="00000A00000000000000" pitchFamily="2" charset="-122"/>
                <a:sym typeface="+mn-ea"/>
              </a:rPr>
              <a:t>基本信息</a:t>
            </a:r>
          </a:p>
        </p:txBody>
      </p:sp>
      <p:grpSp>
        <p:nvGrpSpPr>
          <p:cNvPr id="48" name="组合 47"/>
          <p:cNvGrpSpPr/>
          <p:nvPr/>
        </p:nvGrpSpPr>
        <p:grpSpPr>
          <a:xfrm rot="5400000">
            <a:off x="9098915" y="3775710"/>
            <a:ext cx="5727700" cy="305435"/>
            <a:chOff x="6482995" y="2164864"/>
            <a:chExt cx="5190111" cy="305546"/>
          </a:xfrm>
        </p:grpSpPr>
        <p:sp>
          <p:nvSpPr>
            <p:cNvPr id="49"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0"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1"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2"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53"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grpSp>
        <p:nvGrpSpPr>
          <p:cNvPr id="55" name="组合 54"/>
          <p:cNvGrpSpPr/>
          <p:nvPr/>
        </p:nvGrpSpPr>
        <p:grpSpPr>
          <a:xfrm rot="5400000">
            <a:off x="-2578735" y="3780155"/>
            <a:ext cx="5735320" cy="305435"/>
            <a:chOff x="6482995" y="2164864"/>
            <a:chExt cx="5190111" cy="305546"/>
          </a:xfrm>
        </p:grpSpPr>
        <p:sp>
          <p:nvSpPr>
            <p:cNvPr id="56"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7"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8"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9"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60"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cxnSp>
        <p:nvCxnSpPr>
          <p:cNvPr id="61" name="形状10"/>
          <p:cNvCxnSpPr>
            <a:stCxn id="60" idx="0"/>
            <a:endCxn id="53" idx="4"/>
          </p:cNvCxnSpPr>
          <p:nvPr/>
        </p:nvCxnSpPr>
        <p:spPr>
          <a:xfrm flipV="1">
            <a:off x="441960" y="6642100"/>
            <a:ext cx="11368405" cy="82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58348" y="1138937"/>
            <a:ext cx="11538845" cy="5719063"/>
          </a:xfrm>
          <a:prstGeom prst="rect">
            <a:avLst/>
          </a:prstGeom>
          <a:noFill/>
        </p:spPr>
        <p:txBody>
          <a:bodyPr wrap="square" rtlCol="0">
            <a:noAutofit/>
          </a:bodyPr>
          <a:lstStyle/>
          <a:p>
            <a:pPr algn="l">
              <a:lnSpc>
                <a:spcPct val="165000"/>
              </a:lnSpc>
              <a:spcBef>
                <a:spcPts val="0"/>
              </a:spcBef>
              <a:spcAft>
                <a:spcPts val="0"/>
              </a:spcAft>
            </a:pPr>
            <a:r>
              <a:rPr lang="zh-CN" altLang="en-US" sz="1500" b="1" dirty="0">
                <a:latin typeface="微软雅黑" panose="020B0503020204020204" charset="-122"/>
                <a:ea typeface="微软雅黑" panose="020B0503020204020204" charset="-122"/>
                <a:cs typeface="微软雅黑" panose="020B0503020204020204" charset="-122"/>
                <a:sym typeface="+mn-ea"/>
              </a:rPr>
              <a:t>【通用名称】：左氧氟沙星口服溶液</a:t>
            </a:r>
            <a:r>
              <a:rPr lang="en-US" altLang="zh-CN" sz="1500" b="1" dirty="0">
                <a:latin typeface="微软雅黑" panose="020B0503020204020204" charset="-122"/>
                <a:ea typeface="微软雅黑" panose="020B0503020204020204" charset="-122"/>
                <a:cs typeface="微软雅黑" panose="020B0503020204020204" charset="-122"/>
                <a:sym typeface="+mn-ea"/>
              </a:rPr>
              <a:t>                                           </a:t>
            </a:r>
          </a:p>
          <a:p>
            <a:pPr algn="l">
              <a:lnSpc>
                <a:spcPct val="165000"/>
              </a:lnSpc>
              <a:spcBef>
                <a:spcPts val="0"/>
              </a:spcBef>
              <a:spcAft>
                <a:spcPts val="0"/>
              </a:spcAft>
            </a:pPr>
            <a:r>
              <a:rPr lang="zh-CN" altLang="en-US" sz="1500" b="1" dirty="0">
                <a:latin typeface="微软雅黑" panose="020B0503020204020204" charset="-122"/>
                <a:ea typeface="微软雅黑" panose="020B0503020204020204" charset="-122"/>
                <a:cs typeface="微软雅黑" panose="020B0503020204020204" charset="-122"/>
                <a:sym typeface="+mn-ea"/>
              </a:rPr>
              <a:t>【规格】：</a:t>
            </a:r>
            <a:r>
              <a:rPr lang="en-US" altLang="zh-CN" sz="1500" b="1" dirty="0">
                <a:solidFill>
                  <a:srgbClr val="FF0000"/>
                </a:solidFill>
                <a:latin typeface="微软雅黑" panose="020B0503020204020204" charset="-122"/>
                <a:ea typeface="微软雅黑" panose="020B0503020204020204" charset="-122"/>
                <a:cs typeface="微软雅黑" panose="020B0503020204020204" charset="-122"/>
                <a:sym typeface="+mn-ea"/>
              </a:rPr>
              <a:t>10ml∶0.25g</a:t>
            </a:r>
            <a:r>
              <a:rPr lang="zh-CN" altLang="en-US" sz="1500" b="1" dirty="0">
                <a:solidFill>
                  <a:srgbClr val="FF0000"/>
                </a:solidFill>
                <a:latin typeface="微软雅黑" panose="020B0503020204020204" charset="-122"/>
                <a:ea typeface="微软雅黑" panose="020B0503020204020204" charset="-122"/>
                <a:cs typeface="微软雅黑" panose="020B0503020204020204" charset="-122"/>
                <a:sym typeface="+mn-ea"/>
              </a:rPr>
              <a:t>（按</a:t>
            </a:r>
            <a:r>
              <a:rPr lang="en-US" altLang="zh-CN" sz="1500" b="1" dirty="0">
                <a:solidFill>
                  <a:srgbClr val="FF0000"/>
                </a:solidFill>
                <a:latin typeface="微软雅黑" panose="020B0503020204020204" charset="-122"/>
                <a:ea typeface="微软雅黑" panose="020B0503020204020204" charset="-122"/>
                <a:cs typeface="微软雅黑" panose="020B0503020204020204" charset="-122"/>
                <a:sym typeface="+mn-ea"/>
              </a:rPr>
              <a:t>C</a:t>
            </a:r>
            <a:r>
              <a:rPr lang="en-US" altLang="zh-CN" sz="1500" b="1" baseline="-25000" dirty="0">
                <a:solidFill>
                  <a:srgbClr val="FF0000"/>
                </a:solidFill>
                <a:uFillTx/>
                <a:latin typeface="微软雅黑" panose="020B0503020204020204" charset="-122"/>
                <a:ea typeface="微软雅黑" panose="020B0503020204020204" charset="-122"/>
                <a:cs typeface="微软雅黑" panose="020B0503020204020204" charset="-122"/>
                <a:sym typeface="+mn-ea"/>
              </a:rPr>
              <a:t>18</a:t>
            </a:r>
            <a:r>
              <a:rPr lang="en-US" altLang="zh-CN" sz="1500" b="1" dirty="0">
                <a:solidFill>
                  <a:srgbClr val="FF0000"/>
                </a:solidFill>
                <a:latin typeface="微软雅黑" panose="020B0503020204020204" charset="-122"/>
                <a:ea typeface="微软雅黑" panose="020B0503020204020204" charset="-122"/>
                <a:cs typeface="微软雅黑" panose="020B0503020204020204" charset="-122"/>
                <a:sym typeface="+mn-ea"/>
              </a:rPr>
              <a:t>H</a:t>
            </a:r>
            <a:r>
              <a:rPr lang="en-US" altLang="zh-CN" sz="1500" b="1" baseline="-25000" dirty="0">
                <a:solidFill>
                  <a:srgbClr val="FF0000"/>
                </a:solidFill>
                <a:uFillTx/>
                <a:latin typeface="微软雅黑" panose="020B0503020204020204" charset="-122"/>
                <a:ea typeface="微软雅黑" panose="020B0503020204020204" charset="-122"/>
                <a:cs typeface="微软雅黑" panose="020B0503020204020204" charset="-122"/>
                <a:sym typeface="+mn-ea"/>
              </a:rPr>
              <a:t>20</a:t>
            </a:r>
            <a:r>
              <a:rPr lang="en-US" altLang="zh-CN" sz="1500" b="1" dirty="0">
                <a:solidFill>
                  <a:srgbClr val="FF0000"/>
                </a:solidFill>
                <a:latin typeface="微软雅黑" panose="020B0503020204020204" charset="-122"/>
                <a:ea typeface="微软雅黑" panose="020B0503020204020204" charset="-122"/>
                <a:cs typeface="微软雅黑" panose="020B0503020204020204" charset="-122"/>
                <a:sym typeface="+mn-ea"/>
              </a:rPr>
              <a:t>FN</a:t>
            </a:r>
            <a:r>
              <a:rPr lang="en-US" altLang="zh-CN" sz="1500" b="1" baseline="-25000" dirty="0">
                <a:solidFill>
                  <a:srgbClr val="FF0000"/>
                </a:solidFill>
                <a:uFillTx/>
                <a:latin typeface="微软雅黑" panose="020B0503020204020204" charset="-122"/>
                <a:ea typeface="微软雅黑" panose="020B0503020204020204" charset="-122"/>
                <a:cs typeface="微软雅黑" panose="020B0503020204020204" charset="-122"/>
                <a:sym typeface="+mn-ea"/>
              </a:rPr>
              <a:t>3</a:t>
            </a:r>
            <a:r>
              <a:rPr lang="en-US" altLang="zh-CN" sz="1500" b="1" dirty="0">
                <a:solidFill>
                  <a:srgbClr val="FF0000"/>
                </a:solidFill>
                <a:latin typeface="微软雅黑" panose="020B0503020204020204" charset="-122"/>
                <a:ea typeface="微软雅黑" panose="020B0503020204020204" charset="-122"/>
                <a:cs typeface="微软雅黑" panose="020B0503020204020204" charset="-122"/>
                <a:sym typeface="+mn-ea"/>
              </a:rPr>
              <a:t>O</a:t>
            </a:r>
            <a:r>
              <a:rPr lang="en-US" altLang="zh-CN" sz="1500" b="1" baseline="-25000" dirty="0">
                <a:solidFill>
                  <a:srgbClr val="FF0000"/>
                </a:solidFill>
                <a:uFillTx/>
                <a:latin typeface="微软雅黑" panose="020B0503020204020204" charset="-122"/>
                <a:ea typeface="微软雅黑" panose="020B0503020204020204" charset="-122"/>
                <a:cs typeface="微软雅黑" panose="020B0503020204020204" charset="-122"/>
                <a:sym typeface="+mn-ea"/>
              </a:rPr>
              <a:t>4</a:t>
            </a:r>
            <a:r>
              <a:rPr lang="zh-CN" altLang="en-US" sz="1500" b="1" dirty="0">
                <a:solidFill>
                  <a:srgbClr val="FF0000"/>
                </a:solidFill>
                <a:latin typeface="微软雅黑" panose="020B0503020204020204" charset="-122"/>
                <a:ea typeface="微软雅黑" panose="020B0503020204020204" charset="-122"/>
                <a:cs typeface="微软雅黑" panose="020B0503020204020204" charset="-122"/>
                <a:sym typeface="+mn-ea"/>
              </a:rPr>
              <a:t>计）（单剂量装）</a:t>
            </a:r>
            <a:endParaRPr lang="zh-CN" altLang="en-US" sz="1500" b="1" dirty="0">
              <a:latin typeface="微软雅黑" panose="020B0503020204020204" charset="-122"/>
              <a:ea typeface="微软雅黑" panose="020B0503020204020204" charset="-122"/>
              <a:cs typeface="微软雅黑" panose="020B0503020204020204" charset="-122"/>
              <a:sym typeface="+mn-ea"/>
            </a:endParaRPr>
          </a:p>
          <a:p>
            <a:pPr algn="l">
              <a:lnSpc>
                <a:spcPct val="165000"/>
              </a:lnSpc>
              <a:spcBef>
                <a:spcPts val="0"/>
              </a:spcBef>
              <a:spcAft>
                <a:spcPts val="0"/>
              </a:spcAft>
            </a:pPr>
            <a:r>
              <a:rPr lang="zh-CN" altLang="en-US" sz="1500" b="1" dirty="0">
                <a:latin typeface="微软雅黑" panose="020B0503020204020204" charset="-122"/>
                <a:ea typeface="微软雅黑" panose="020B0503020204020204" charset="-122"/>
                <a:cs typeface="微软雅黑" panose="020B0503020204020204" charset="-122"/>
                <a:sym typeface="+mn-ea"/>
              </a:rPr>
              <a:t>【用法用量】：常规剂量：</a:t>
            </a:r>
            <a:r>
              <a:rPr lang="en-US" altLang="zh-CN" sz="1500" b="1" dirty="0">
                <a:latin typeface="微软雅黑" panose="020B0503020204020204" charset="-122"/>
                <a:ea typeface="微软雅黑" panose="020B0503020204020204" charset="-122"/>
                <a:sym typeface="+mn-ea"/>
              </a:rPr>
              <a:t>250mg</a:t>
            </a:r>
            <a:r>
              <a:rPr lang="zh-CN" altLang="en-US" sz="1500" b="1" dirty="0">
                <a:latin typeface="微软雅黑" panose="020B0503020204020204" charset="-122"/>
                <a:ea typeface="微软雅黑" panose="020B0503020204020204" charset="-122"/>
                <a:sym typeface="+mn-ea"/>
              </a:rPr>
              <a:t>或</a:t>
            </a:r>
            <a:r>
              <a:rPr lang="en-US" altLang="zh-CN" sz="1500" b="1" dirty="0">
                <a:latin typeface="微软雅黑" panose="020B0503020204020204" charset="-122"/>
                <a:ea typeface="微软雅黑" panose="020B0503020204020204" charset="-122"/>
                <a:sym typeface="+mn-ea"/>
              </a:rPr>
              <a:t>500mg</a:t>
            </a:r>
            <a:r>
              <a:rPr lang="zh-CN" altLang="en-US" sz="1500" b="1" dirty="0">
                <a:latin typeface="微软雅黑" panose="020B0503020204020204" charset="-122"/>
                <a:ea typeface="微软雅黑" panose="020B0503020204020204" charset="-122"/>
                <a:sym typeface="+mn-ea"/>
              </a:rPr>
              <a:t>或</a:t>
            </a:r>
            <a:r>
              <a:rPr lang="en-US" altLang="zh-CN" sz="1500" b="1" dirty="0">
                <a:latin typeface="微软雅黑" panose="020B0503020204020204" charset="-122"/>
                <a:ea typeface="微软雅黑" panose="020B0503020204020204" charset="-122"/>
                <a:sym typeface="+mn-ea"/>
              </a:rPr>
              <a:t>750mg</a:t>
            </a:r>
            <a:r>
              <a:rPr lang="zh-CN" altLang="en-US" sz="1500" b="1" dirty="0">
                <a:latin typeface="微软雅黑" panose="020B0503020204020204" charset="-122"/>
                <a:ea typeface="微软雅黑" panose="020B0503020204020204" charset="-122"/>
                <a:sym typeface="+mn-ea"/>
              </a:rPr>
              <a:t>，每</a:t>
            </a:r>
            <a:r>
              <a:rPr lang="en-US" altLang="zh-CN" sz="1500" b="1" dirty="0">
                <a:latin typeface="微软雅黑" panose="020B0503020204020204" charset="-122"/>
                <a:ea typeface="微软雅黑" panose="020B0503020204020204" charset="-122"/>
                <a:sym typeface="+mn-ea"/>
              </a:rPr>
              <a:t>24</a:t>
            </a:r>
            <a:r>
              <a:rPr lang="zh-CN" altLang="en-US" sz="1500" b="1" dirty="0">
                <a:latin typeface="微软雅黑" panose="020B0503020204020204" charset="-122"/>
                <a:ea typeface="微软雅黑" panose="020B0503020204020204" charset="-122"/>
                <a:sym typeface="+mn-ea"/>
              </a:rPr>
              <a:t>小时口服一次；</a:t>
            </a:r>
          </a:p>
          <a:p>
            <a:pPr algn="l">
              <a:lnSpc>
                <a:spcPct val="165000"/>
              </a:lnSpc>
              <a:spcBef>
                <a:spcPts val="0"/>
              </a:spcBef>
              <a:spcAft>
                <a:spcPts val="0"/>
              </a:spcAft>
            </a:pPr>
            <a:r>
              <a:rPr lang="en-US" altLang="zh-CN" sz="1500" b="1" dirty="0">
                <a:latin typeface="微软雅黑" panose="020B0503020204020204" charset="-122"/>
                <a:ea typeface="微软雅黑" panose="020B0503020204020204" charset="-122"/>
                <a:sym typeface="+mn-ea"/>
              </a:rPr>
              <a:t>                       </a:t>
            </a:r>
            <a:r>
              <a:rPr lang="zh-CN" altLang="en-US" sz="1500" b="1" dirty="0">
                <a:latin typeface="微软雅黑" panose="020B0503020204020204" charset="-122"/>
                <a:ea typeface="微软雅黑" panose="020B0503020204020204" charset="-122"/>
                <a:sym typeface="+mn-ea"/>
              </a:rPr>
              <a:t>儿科患者：</a:t>
            </a:r>
            <a:r>
              <a:rPr lang="en-US" altLang="zh-CN" sz="1500" b="1" dirty="0">
                <a:latin typeface="微软雅黑" panose="020B0503020204020204" charset="-122"/>
                <a:ea typeface="微软雅黑" panose="020B0503020204020204" charset="-122"/>
                <a:sym typeface="+mn-ea"/>
              </a:rPr>
              <a:t>8mg/kg</a:t>
            </a:r>
            <a:r>
              <a:rPr lang="zh-CN" altLang="en-US" sz="1500" b="1" dirty="0">
                <a:latin typeface="微软雅黑" panose="020B0503020204020204" charset="-122"/>
                <a:ea typeface="微软雅黑" panose="020B0503020204020204" charset="-122"/>
                <a:sym typeface="+mn-ea"/>
              </a:rPr>
              <a:t>。</a:t>
            </a:r>
            <a:endParaRPr lang="en-US" altLang="zh-CN" sz="1500" b="1" dirty="0">
              <a:latin typeface="微软雅黑" panose="020B0503020204020204" charset="-122"/>
              <a:ea typeface="微软雅黑" panose="020B0503020204020204" charset="-122"/>
              <a:sym typeface="+mn-ea"/>
            </a:endParaRPr>
          </a:p>
          <a:p>
            <a:pPr algn="l">
              <a:lnSpc>
                <a:spcPct val="165000"/>
              </a:lnSpc>
              <a:spcBef>
                <a:spcPts val="0"/>
              </a:spcBef>
              <a:spcAft>
                <a:spcPts val="0"/>
              </a:spcAft>
            </a:pPr>
            <a:r>
              <a:rPr lang="zh-CN" altLang="en-US" sz="1500" b="1" dirty="0">
                <a:latin typeface="微软雅黑" panose="020B0503020204020204" charset="-122"/>
                <a:ea typeface="微软雅黑" panose="020B0503020204020204" charset="-122"/>
                <a:cs typeface="微软雅黑" panose="020B0503020204020204" charset="-122"/>
                <a:sym typeface="+mn-ea"/>
              </a:rPr>
              <a:t>【适应症】：</a:t>
            </a:r>
            <a:r>
              <a:rPr lang="zh-CN" altLang="en-US" sz="1500" b="1" dirty="0">
                <a:latin typeface="微软雅黑" panose="020B0503020204020204" charset="-122"/>
                <a:ea typeface="微软雅黑" panose="020B0503020204020204" charset="-122"/>
                <a:sym typeface="+mn-ea"/>
              </a:rPr>
              <a:t>适用于治疗由指定微生物的易感菌株引起的轻度、中度和</a:t>
            </a:r>
          </a:p>
          <a:p>
            <a:pPr algn="l">
              <a:lnSpc>
                <a:spcPct val="165000"/>
              </a:lnSpc>
              <a:spcBef>
                <a:spcPts val="0"/>
              </a:spcBef>
              <a:spcAft>
                <a:spcPts val="0"/>
              </a:spcAft>
            </a:pPr>
            <a:r>
              <a:rPr lang="en-US" altLang="zh-CN" sz="1500" b="1" dirty="0">
                <a:latin typeface="微软雅黑" panose="020B0503020204020204" charset="-122"/>
                <a:ea typeface="微软雅黑" panose="020B0503020204020204" charset="-122"/>
                <a:sym typeface="+mn-ea"/>
              </a:rPr>
              <a:t>                    </a:t>
            </a:r>
            <a:r>
              <a:rPr lang="zh-CN" altLang="en-US" sz="1500" b="1" dirty="0">
                <a:latin typeface="微软雅黑" panose="020B0503020204020204" charset="-122"/>
                <a:ea typeface="微软雅黑" panose="020B0503020204020204" charset="-122"/>
                <a:sym typeface="+mn-ea"/>
              </a:rPr>
              <a:t>重度感染的成人</a:t>
            </a:r>
            <a:r>
              <a:rPr lang="en-US" altLang="zh-CN" sz="1500" b="1" dirty="0">
                <a:latin typeface="微软雅黑" panose="020B0503020204020204" charset="-122"/>
                <a:ea typeface="微软雅黑" panose="020B0503020204020204" charset="-122"/>
                <a:sym typeface="+mn-ea"/>
              </a:rPr>
              <a:t>(</a:t>
            </a:r>
            <a:r>
              <a:rPr lang="zh-CN" altLang="en-US" sz="1500" b="1" dirty="0">
                <a:latin typeface="微软雅黑" panose="020B0503020204020204" charset="-122"/>
                <a:ea typeface="微软雅黑" panose="020B0503020204020204" charset="-122"/>
                <a:sym typeface="+mn-ea"/>
              </a:rPr>
              <a:t>详见说明书</a:t>
            </a:r>
            <a:r>
              <a:rPr lang="en-US" altLang="zh-CN" sz="1500" b="1" dirty="0">
                <a:latin typeface="微软雅黑" panose="020B0503020204020204" charset="-122"/>
                <a:ea typeface="微软雅黑" panose="020B0503020204020204" charset="-122"/>
                <a:sym typeface="+mn-ea"/>
              </a:rPr>
              <a:t>)</a:t>
            </a:r>
          </a:p>
          <a:p>
            <a:pPr indent="0" algn="l">
              <a:lnSpc>
                <a:spcPct val="165000"/>
              </a:lnSpc>
              <a:spcBef>
                <a:spcPts val="0"/>
              </a:spcBef>
              <a:spcAft>
                <a:spcPts val="0"/>
              </a:spcAft>
              <a:buFont typeface="Wingdings" panose="05000000000000000000" pitchFamily="2" charset="2"/>
              <a:buNone/>
            </a:pPr>
            <a:r>
              <a:rPr lang="zh-CN" altLang="en-US" sz="1500" b="1" dirty="0">
                <a:latin typeface="微软雅黑" panose="020B0503020204020204" charset="-122"/>
                <a:ea typeface="微软雅黑" panose="020B0503020204020204" charset="-122"/>
                <a:cs typeface="微软雅黑" panose="020B0503020204020204" charset="-122"/>
                <a:sym typeface="+mn-ea"/>
              </a:rPr>
              <a:t>【中国大陆首次上市时间】：</a:t>
            </a:r>
            <a:r>
              <a:rPr lang="en-US" altLang="zh-CN" sz="1500" b="1" dirty="0">
                <a:latin typeface="微软雅黑" panose="020B0503020204020204" charset="-122"/>
                <a:ea typeface="微软雅黑" panose="020B0503020204020204" charset="-122"/>
                <a:cs typeface="微软雅黑" panose="020B0503020204020204" charset="-122"/>
                <a:sym typeface="+mn-ea"/>
              </a:rPr>
              <a:t>2024</a:t>
            </a:r>
          </a:p>
          <a:p>
            <a:pPr indent="0" algn="l">
              <a:lnSpc>
                <a:spcPct val="165000"/>
              </a:lnSpc>
              <a:spcBef>
                <a:spcPts val="0"/>
              </a:spcBef>
              <a:spcAft>
                <a:spcPts val="0"/>
              </a:spcAft>
              <a:buFont typeface="Wingdings" panose="05000000000000000000" pitchFamily="2" charset="2"/>
              <a:buNone/>
            </a:pPr>
            <a:r>
              <a:rPr lang="zh-CN" altLang="en-US" sz="1500" b="1" dirty="0">
                <a:latin typeface="微软雅黑" panose="020B0503020204020204" charset="-122"/>
                <a:ea typeface="微软雅黑" panose="020B0503020204020204" charset="-122"/>
                <a:cs typeface="微软雅黑" panose="020B0503020204020204" charset="-122"/>
                <a:sym typeface="+mn-ea"/>
              </a:rPr>
              <a:t>【目前大陆地区同通用名药品的上市情况】：湖北欣泽霏</a:t>
            </a:r>
            <a:endParaRPr lang="zh-CN" altLang="en-US" sz="1500" b="1" dirty="0">
              <a:latin typeface="微软雅黑" panose="020B0503020204020204" charset="-122"/>
              <a:ea typeface="微软雅黑" panose="020B0503020204020204" charset="-122"/>
              <a:cs typeface="微软雅黑" panose="020B0503020204020204" charset="-122"/>
            </a:endParaRPr>
          </a:p>
          <a:p>
            <a:pPr indent="0" algn="l">
              <a:lnSpc>
                <a:spcPct val="165000"/>
              </a:lnSpc>
              <a:spcBef>
                <a:spcPts val="0"/>
              </a:spcBef>
              <a:spcAft>
                <a:spcPts val="0"/>
              </a:spcAft>
              <a:buFont typeface="Wingdings" panose="05000000000000000000" pitchFamily="2" charset="2"/>
              <a:buNone/>
            </a:pPr>
            <a:r>
              <a:rPr lang="zh-CN" altLang="en-US" sz="1500" b="1" dirty="0">
                <a:latin typeface="微软雅黑" panose="020B0503020204020204" charset="-122"/>
                <a:ea typeface="微软雅黑" panose="020B0503020204020204" charset="-122"/>
                <a:cs typeface="微软雅黑" panose="020B0503020204020204" charset="-122"/>
                <a:sym typeface="+mn-ea"/>
              </a:rPr>
              <a:t>【全球首个上市国家/地区及上市时间】：美国，</a:t>
            </a:r>
            <a:r>
              <a:rPr lang="en-US" altLang="zh-CN" sz="1500" b="1" dirty="0">
                <a:latin typeface="微软雅黑" panose="020B0503020204020204" charset="-122"/>
                <a:ea typeface="微软雅黑" panose="020B0503020204020204" charset="-122"/>
                <a:cs typeface="微软雅黑" panose="020B0503020204020204" charset="-122"/>
                <a:sym typeface="+mn-ea"/>
              </a:rPr>
              <a:t>2004              </a:t>
            </a:r>
          </a:p>
          <a:p>
            <a:pPr indent="0" algn="l">
              <a:lnSpc>
                <a:spcPct val="165000"/>
              </a:lnSpc>
              <a:spcBef>
                <a:spcPts val="0"/>
              </a:spcBef>
              <a:spcAft>
                <a:spcPts val="0"/>
              </a:spcAft>
              <a:buFont typeface="Wingdings" panose="05000000000000000000" pitchFamily="2" charset="2"/>
              <a:buNone/>
            </a:pPr>
            <a:r>
              <a:rPr lang="zh-CN" altLang="en-US" sz="1500" b="1" dirty="0">
                <a:latin typeface="微软雅黑" panose="020B0503020204020204" charset="-122"/>
                <a:ea typeface="微软雅黑" panose="020B0503020204020204" charset="-122"/>
                <a:cs typeface="微软雅黑" panose="020B0503020204020204" charset="-122"/>
                <a:sym typeface="+mn-ea"/>
              </a:rPr>
              <a:t>【是否为 OTC 药品】：否</a:t>
            </a:r>
          </a:p>
          <a:p>
            <a:pPr indent="0">
              <a:lnSpc>
                <a:spcPct val="165000"/>
              </a:lnSpc>
              <a:spcBef>
                <a:spcPts val="0"/>
              </a:spcBef>
              <a:spcAft>
                <a:spcPts val="0"/>
              </a:spcAft>
              <a:buFont typeface="Wingdings" panose="05000000000000000000" pitchFamily="2" charset="2"/>
              <a:buNone/>
            </a:pPr>
            <a:r>
              <a:rPr lang="zh-CN" altLang="en-US" sz="1500" b="1" dirty="0">
                <a:latin typeface="微软雅黑" panose="020B0503020204020204" charset="-122"/>
                <a:ea typeface="微软雅黑" panose="020B0503020204020204" charset="-122"/>
                <a:cs typeface="微软雅黑" panose="020B0503020204020204" charset="-122"/>
                <a:sym typeface="+mn-ea"/>
              </a:rPr>
              <a:t>【</a:t>
            </a:r>
            <a:r>
              <a:rPr lang="zh-CN" altLang="en-US" sz="1500" b="1" dirty="0">
                <a:solidFill>
                  <a:schemeClr val="tx1"/>
                </a:solidFill>
                <a:latin typeface="微软雅黑" panose="020B0503020204020204" charset="-122"/>
                <a:ea typeface="微软雅黑" panose="020B0503020204020204" charset="-122"/>
                <a:sym typeface="+mn-ea"/>
              </a:rPr>
              <a:t>参照药品建议</a:t>
            </a:r>
            <a:r>
              <a:rPr lang="zh-CN" altLang="en-US" sz="1500" b="1"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500" b="1" dirty="0">
                <a:solidFill>
                  <a:schemeClr val="tx1"/>
                </a:solidFill>
                <a:latin typeface="微软雅黑" panose="020B0503020204020204" charset="-122"/>
                <a:ea typeface="微软雅黑" panose="020B0503020204020204" charset="-122"/>
                <a:sym typeface="+mn-ea"/>
              </a:rPr>
              <a:t>：</a:t>
            </a:r>
            <a:r>
              <a:rPr lang="zh-CN" altLang="en-US" sz="1500" b="1" dirty="0">
                <a:latin typeface="微软雅黑" panose="020B0503020204020204" charset="-122"/>
                <a:ea typeface="微软雅黑" panose="020B0503020204020204" charset="-122"/>
                <a:sym typeface="+mn-ea"/>
              </a:rPr>
              <a:t>左氧氟沙星注射液</a:t>
            </a:r>
          </a:p>
          <a:p>
            <a:pPr indent="0">
              <a:lnSpc>
                <a:spcPct val="165000"/>
              </a:lnSpc>
              <a:spcBef>
                <a:spcPts val="0"/>
              </a:spcBef>
              <a:spcAft>
                <a:spcPts val="0"/>
              </a:spcAft>
              <a:buFont typeface="Wingdings" panose="05000000000000000000" pitchFamily="2" charset="2"/>
              <a:buNone/>
            </a:pPr>
            <a:r>
              <a:rPr lang="zh-CN" altLang="en-US" sz="1500" b="1" dirty="0">
                <a:latin typeface="微软雅黑" panose="020B0503020204020204" charset="-122"/>
                <a:ea typeface="微软雅黑" panose="020B0503020204020204" charset="-122"/>
                <a:cs typeface="微软雅黑" panose="020B0503020204020204" charset="-122"/>
                <a:sym typeface="+mn-ea"/>
              </a:rPr>
              <a:t>【参照药品选择</a:t>
            </a:r>
            <a:r>
              <a:rPr lang="zh-CN" altLang="en-US" sz="1500" b="1" dirty="0">
                <a:solidFill>
                  <a:schemeClr val="tx1"/>
                </a:solidFill>
                <a:latin typeface="微软雅黑" panose="020B0503020204020204" charset="-122"/>
                <a:ea typeface="微软雅黑" panose="020B0503020204020204" charset="-122"/>
                <a:sym typeface="+mn-ea"/>
              </a:rPr>
              <a:t>理由</a:t>
            </a:r>
            <a:r>
              <a:rPr lang="zh-CN" altLang="en-US" sz="1500" b="1" dirty="0">
                <a:latin typeface="微软雅黑" panose="020B0503020204020204" charset="-122"/>
                <a:ea typeface="微软雅黑" panose="020B0503020204020204" charset="-122"/>
                <a:cs typeface="微软雅黑" panose="020B0503020204020204" charset="-122"/>
                <a:sym typeface="+mn-ea"/>
              </a:rPr>
              <a:t>】</a:t>
            </a:r>
            <a:r>
              <a:rPr lang="zh-CN" altLang="en-US" sz="1500" b="1" dirty="0">
                <a:solidFill>
                  <a:schemeClr val="tx1"/>
                </a:solidFill>
                <a:latin typeface="微软雅黑" panose="020B0503020204020204" charset="-122"/>
                <a:ea typeface="微软雅黑" panose="020B0503020204020204" charset="-122"/>
                <a:sym typeface="+mn-ea"/>
              </a:rPr>
              <a:t>：主要成分均为左氧氟沙星，且都已在医保；医保目录内无口服溶液剂型；口服溶液安全性更高。</a:t>
            </a:r>
          </a:p>
          <a:p>
            <a:pPr>
              <a:lnSpc>
                <a:spcPct val="165000"/>
              </a:lnSpc>
            </a:pPr>
            <a:r>
              <a:rPr lang="zh-CN" altLang="en-US" sz="1500" b="1" dirty="0">
                <a:latin typeface="微软雅黑" panose="020B0503020204020204" charset="-122"/>
                <a:ea typeface="微软雅黑" panose="020B0503020204020204" charset="-122"/>
                <a:cs typeface="微软雅黑" panose="020B0503020204020204" charset="-122"/>
                <a:sym typeface="+mn-ea"/>
              </a:rPr>
              <a:t>【与参照药品相比优势】</a:t>
            </a:r>
            <a:r>
              <a:rPr lang="zh-CN" altLang="en-US" sz="1500" b="1" dirty="0">
                <a:latin typeface="微软雅黑" panose="020B0503020204020204" charset="-122"/>
                <a:ea typeface="微软雅黑" panose="020B0503020204020204" charset="-122"/>
                <a:sym typeface="+mn-ea"/>
              </a:rPr>
              <a:t>：</a:t>
            </a:r>
            <a:r>
              <a:rPr lang="en-US" altLang="zh-CN" sz="1500" b="1" dirty="0">
                <a:solidFill>
                  <a:srgbClr val="FF0000"/>
                </a:solidFill>
                <a:latin typeface="微软雅黑" panose="020B0503020204020204" charset="-122"/>
                <a:ea typeface="微软雅黑" panose="020B0503020204020204" charset="-122"/>
                <a:sym typeface="+mn-ea"/>
              </a:rPr>
              <a:t>1.</a:t>
            </a:r>
            <a:r>
              <a:rPr lang="zh-CN" altLang="en-US" sz="1500" b="1" dirty="0">
                <a:solidFill>
                  <a:srgbClr val="FF0000"/>
                </a:solidFill>
                <a:latin typeface="微软雅黑" panose="020B0503020204020204" charset="-122"/>
                <a:ea typeface="微软雅黑" panose="020B0503020204020204" charset="-122"/>
                <a:sym typeface="+mn-ea"/>
              </a:rPr>
              <a:t>无需额外支付耗材、稀释液、配制或住院费，经济性更好 ；</a:t>
            </a:r>
            <a:r>
              <a:rPr lang="en-US" altLang="zh-CN" sz="1500" b="1" dirty="0">
                <a:solidFill>
                  <a:srgbClr val="FF0000"/>
                </a:solidFill>
                <a:latin typeface="微软雅黑" panose="020B0503020204020204" charset="-122"/>
                <a:ea typeface="微软雅黑" panose="020B0503020204020204" charset="-122"/>
                <a:sym typeface="+mn-ea"/>
              </a:rPr>
              <a:t>2.</a:t>
            </a:r>
            <a:r>
              <a:rPr lang="zh-CN" altLang="en-US" sz="1500" b="1" dirty="0">
                <a:solidFill>
                  <a:srgbClr val="FF0000"/>
                </a:solidFill>
                <a:latin typeface="微软雅黑" panose="020B0503020204020204" charset="-122"/>
                <a:ea typeface="微软雅黑" panose="020B0503020204020204" charset="-122"/>
                <a:sym typeface="+mn-ea"/>
              </a:rPr>
              <a:t>无注射配置风险及注射部位不良反应； </a:t>
            </a:r>
            <a:r>
              <a:rPr lang="en-US" altLang="zh-CN" sz="1500" b="1" dirty="0">
                <a:solidFill>
                  <a:srgbClr val="FF0000"/>
                </a:solidFill>
                <a:latin typeface="微软雅黑" panose="020B0503020204020204" charset="-122"/>
                <a:ea typeface="微软雅黑" panose="020B0503020204020204" charset="-122"/>
                <a:sym typeface="+mn-ea"/>
              </a:rPr>
              <a:t>3.</a:t>
            </a:r>
            <a:r>
              <a:rPr lang="zh-CN" altLang="en-US" sz="1500" b="1" dirty="0">
                <a:solidFill>
                  <a:srgbClr val="FF0000"/>
                </a:solidFill>
                <a:latin typeface="微软雅黑" panose="020B0503020204020204" charset="-122"/>
                <a:ea typeface="微软雅黑" panose="020B0503020204020204" charset="-122"/>
                <a:sym typeface="+mn-ea"/>
              </a:rPr>
              <a:t>单剂量包装，即开即用，服用便捷，无用药场景限制。</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pPr algn="l"/>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pic>
        <p:nvPicPr>
          <p:cNvPr id="2" name="图片 1">
            <a:extLst>
              <a:ext uri="{FF2B5EF4-FFF2-40B4-BE49-F238E27FC236}">
                <a16:creationId xmlns:a16="http://schemas.microsoft.com/office/drawing/2014/main" id="{5D111357-AB32-E85F-018F-E5355BDB49D6}"/>
              </a:ext>
            </a:extLst>
          </p:cNvPr>
          <p:cNvPicPr>
            <a:picLocks noChangeAspect="1"/>
          </p:cNvPicPr>
          <p:nvPr/>
        </p:nvPicPr>
        <p:blipFill>
          <a:blip r:embed="rId2" cstate="print">
            <a:extLst>
              <a:ext uri="{28A0092B-C50C-407E-A947-70E740481C1C}">
                <a14:useLocalDpi xmlns:a14="http://schemas.microsoft.com/office/drawing/2010/main" val="0"/>
              </a:ext>
            </a:extLst>
          </a:blip>
          <a:srcRect l="21266" t="28833" r="22838" b="8331"/>
          <a:stretch/>
        </p:blipFill>
        <p:spPr>
          <a:xfrm>
            <a:off x="7094537" y="2327432"/>
            <a:ext cx="4002255" cy="26985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矩形: 圆角 4"/>
          <p:cNvSpPr/>
          <p:nvPr/>
        </p:nvSpPr>
        <p:spPr>
          <a:xfrm>
            <a:off x="746125" y="2005965"/>
            <a:ext cx="4959985" cy="4494530"/>
          </a:xfrm>
          <a:prstGeom prst="roundRect">
            <a:avLst>
              <a:gd name="adj" fmla="val 824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50000"/>
              </a:lnSpc>
              <a:buClrTx/>
              <a:buSzTx/>
              <a:buFont typeface="Wingdings" panose="05000000000000000000" charset="0"/>
              <a:buNone/>
            </a:pPr>
            <a:endParaRPr kumimoji="1" lang="zh-CN" altLang="en-US" sz="1200" kern="100" dirty="0">
              <a:solidFill>
                <a:schemeClr val="dk1"/>
              </a:solidFill>
              <a:effectLst/>
              <a:highlight>
                <a:srgbClr val="FFFF00"/>
              </a:highlight>
              <a:latin typeface="微软雅黑" panose="020B0503020204020204" charset="-122"/>
              <a:ea typeface="微软雅黑" panose="020B0503020204020204" charset="-122"/>
              <a:cs typeface="江城圆体 400W" panose="020B0500000000000000" pitchFamily="34" charset="-122"/>
              <a:sym typeface="+mn-ea"/>
            </a:endParaRPr>
          </a:p>
        </p:txBody>
      </p:sp>
      <p:sp>
        <p:nvSpPr>
          <p:cNvPr id="18" name="矩形 17"/>
          <p:cNvSpPr/>
          <p:nvPr/>
        </p:nvSpPr>
        <p:spPr>
          <a:xfrm>
            <a:off x="-28575" y="332740"/>
            <a:ext cx="12249150" cy="737870"/>
          </a:xfrm>
          <a:prstGeom prst="rect">
            <a:avLst/>
          </a:prstGeom>
          <a:gradFill>
            <a:gsLst>
              <a:gs pos="57000">
                <a:schemeClr val="accent2"/>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9685" y="217805"/>
            <a:ext cx="12249150" cy="737870"/>
          </a:xfrm>
          <a:prstGeom prst="rect">
            <a:avLst/>
          </a:pr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65100" y="217805"/>
            <a:ext cx="791210" cy="737870"/>
            <a:chOff x="12653" y="3581"/>
            <a:chExt cx="4650" cy="4332"/>
          </a:xfrm>
        </p:grpSpPr>
        <p:sp>
          <p:nvSpPr>
            <p:cNvPr id="20"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6"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27" name="组合 26"/>
          <p:cNvGrpSpPr/>
          <p:nvPr/>
        </p:nvGrpSpPr>
        <p:grpSpPr>
          <a:xfrm flipH="1">
            <a:off x="11019790" y="227965"/>
            <a:ext cx="838200" cy="737870"/>
            <a:chOff x="12653" y="3581"/>
            <a:chExt cx="4650" cy="4332"/>
          </a:xfrm>
        </p:grpSpPr>
        <p:sp>
          <p:nvSpPr>
            <p:cNvPr id="31"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3"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sp>
        <p:nvSpPr>
          <p:cNvPr id="47" name="文本框 46"/>
          <p:cNvSpPr txBox="1"/>
          <p:nvPr/>
        </p:nvSpPr>
        <p:spPr>
          <a:xfrm>
            <a:off x="4046220" y="346075"/>
            <a:ext cx="4099560" cy="583565"/>
          </a:xfrm>
          <a:prstGeom prst="rect">
            <a:avLst/>
          </a:prstGeom>
          <a:noFill/>
        </p:spPr>
        <p:txBody>
          <a:bodyPr wrap="square">
            <a:spAutoFit/>
          </a:bodyPr>
          <a:lstStyle/>
          <a:p>
            <a:pPr algn="dist" defTabSz="914400">
              <a:buClrTx/>
              <a:buSzTx/>
              <a:buFontTx/>
              <a:tabLst>
                <a:tab pos="3402330" algn="l"/>
              </a:tabLst>
            </a:pPr>
            <a:r>
              <a:rPr lang="zh-CN" altLang="en-US" sz="3200" dirty="0">
                <a:solidFill>
                  <a:schemeClr val="bg1"/>
                </a:solidFill>
                <a:latin typeface="MiSans Heavy" panose="00000A00000000000000" pitchFamily="2" charset="-122"/>
                <a:ea typeface="MiSans Heavy" panose="00000A00000000000000" pitchFamily="2" charset="-122"/>
                <a:sym typeface="+mn-ea"/>
              </a:rPr>
              <a:t>基本信息</a:t>
            </a:r>
          </a:p>
        </p:txBody>
      </p:sp>
      <p:grpSp>
        <p:nvGrpSpPr>
          <p:cNvPr id="48" name="组合 47"/>
          <p:cNvGrpSpPr/>
          <p:nvPr/>
        </p:nvGrpSpPr>
        <p:grpSpPr>
          <a:xfrm rot="5400000">
            <a:off x="9098915" y="3775710"/>
            <a:ext cx="5727700" cy="305435"/>
            <a:chOff x="6482995" y="2164864"/>
            <a:chExt cx="5190111" cy="305546"/>
          </a:xfrm>
        </p:grpSpPr>
        <p:sp>
          <p:nvSpPr>
            <p:cNvPr id="49"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0"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1"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2"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53"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grpSp>
        <p:nvGrpSpPr>
          <p:cNvPr id="55" name="组合 54"/>
          <p:cNvGrpSpPr/>
          <p:nvPr/>
        </p:nvGrpSpPr>
        <p:grpSpPr>
          <a:xfrm rot="5400000">
            <a:off x="-2578735" y="3780155"/>
            <a:ext cx="5735320" cy="305435"/>
            <a:chOff x="6482995" y="2164864"/>
            <a:chExt cx="5190111" cy="305546"/>
          </a:xfrm>
        </p:grpSpPr>
        <p:sp>
          <p:nvSpPr>
            <p:cNvPr id="56"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7"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8"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9"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60"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cxnSp>
        <p:nvCxnSpPr>
          <p:cNvPr id="61" name="形状10"/>
          <p:cNvCxnSpPr>
            <a:stCxn id="60" idx="0"/>
            <a:endCxn id="53" idx="4"/>
          </p:cNvCxnSpPr>
          <p:nvPr/>
        </p:nvCxnSpPr>
        <p:spPr>
          <a:xfrm flipV="1">
            <a:off x="441960" y="6642100"/>
            <a:ext cx="11368405" cy="82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989298" y="1117370"/>
            <a:ext cx="10261026" cy="2770396"/>
            <a:chOff x="1159" y="334"/>
            <a:chExt cx="16858" cy="4551"/>
          </a:xfrm>
        </p:grpSpPr>
        <p:sp>
          <p:nvSpPr>
            <p:cNvPr id="108" name="文本框 107"/>
            <p:cNvSpPr txBox="1"/>
            <p:nvPr/>
          </p:nvSpPr>
          <p:spPr>
            <a:xfrm rot="16200000">
              <a:off x="6403" y="-102"/>
              <a:ext cx="1817" cy="2689"/>
            </a:xfrm>
            <a:prstGeom prst="rect">
              <a:avLst/>
            </a:prstGeom>
            <a:noFill/>
          </p:spPr>
          <p:txBody>
            <a:bodyPr vert="mongolianVert" wrap="square" rtlCol="0" anchor="t">
              <a:spAutoFit/>
            </a:bodyPr>
            <a:lstStyle/>
            <a:p>
              <a:pPr algn="r"/>
              <a:r>
                <a:rPr lang="en-US" altLang="zh-CN" sz="6000">
                  <a:ln w="15875">
                    <a:gradFill>
                      <a:gsLst>
                        <a:gs pos="27000">
                          <a:schemeClr val="accent1"/>
                        </a:gs>
                        <a:gs pos="81000">
                          <a:schemeClr val="accent1">
                            <a:lumMod val="40000"/>
                            <a:lumOff val="60000"/>
                            <a:alpha val="0"/>
                          </a:schemeClr>
                        </a:gs>
                      </a:gsLst>
                      <a:lin ang="5400000" scaled="1"/>
                    </a:gradFill>
                  </a:ln>
                  <a:noFill/>
                  <a:latin typeface="MiSans Heavy" panose="00000A00000000000000" pitchFamily="2" charset="-122"/>
                  <a:ea typeface="MiSans Heavy" panose="00000A00000000000000" pitchFamily="2" charset="-122"/>
                  <a:cs typeface="MiSans" panose="00000500000000000000" charset="-122"/>
                </a:rPr>
                <a:t>01</a:t>
              </a:r>
            </a:p>
          </p:txBody>
        </p:sp>
        <p:sp>
          <p:nvSpPr>
            <p:cNvPr id="64" name="文本框 63"/>
            <p:cNvSpPr txBox="1"/>
            <p:nvPr/>
          </p:nvSpPr>
          <p:spPr>
            <a:xfrm rot="16200000">
              <a:off x="15763" y="39"/>
              <a:ext cx="1817" cy="2689"/>
            </a:xfrm>
            <a:prstGeom prst="rect">
              <a:avLst/>
            </a:prstGeom>
            <a:noFill/>
          </p:spPr>
          <p:txBody>
            <a:bodyPr vert="mongolianVert" wrap="square" rtlCol="0" anchor="t">
              <a:spAutoFit/>
            </a:bodyPr>
            <a:lstStyle/>
            <a:p>
              <a:pPr algn="r"/>
              <a:r>
                <a:rPr lang="en-US" altLang="zh-CN" sz="6000">
                  <a:ln w="15875">
                    <a:gradFill>
                      <a:gsLst>
                        <a:gs pos="27000">
                          <a:schemeClr val="accent2"/>
                        </a:gs>
                        <a:gs pos="81000">
                          <a:schemeClr val="accent2">
                            <a:alpha val="0"/>
                          </a:schemeClr>
                        </a:gs>
                      </a:gsLst>
                      <a:lin ang="5400000" scaled="1"/>
                    </a:gradFill>
                  </a:ln>
                  <a:noFill/>
                  <a:latin typeface="MiSans Heavy" panose="00000A00000000000000" pitchFamily="2" charset="-122"/>
                  <a:ea typeface="MiSans Heavy" panose="00000A00000000000000" pitchFamily="2" charset="-122"/>
                  <a:cs typeface="MiSans" panose="00000500000000000000" charset="-122"/>
                </a:rPr>
                <a:t>02</a:t>
              </a:r>
            </a:p>
          </p:txBody>
        </p:sp>
        <p:grpSp>
          <p:nvGrpSpPr>
            <p:cNvPr id="71" name="组合 70"/>
            <p:cNvGrpSpPr/>
            <p:nvPr/>
          </p:nvGrpSpPr>
          <p:grpSpPr>
            <a:xfrm>
              <a:off x="1159" y="1038"/>
              <a:ext cx="16858" cy="3847"/>
              <a:chOff x="1159" y="1038"/>
              <a:chExt cx="16858" cy="3847"/>
            </a:xfrm>
          </p:grpSpPr>
          <p:grpSp>
            <p:nvGrpSpPr>
              <p:cNvPr id="72" name="组合 71"/>
              <p:cNvGrpSpPr/>
              <p:nvPr/>
            </p:nvGrpSpPr>
            <p:grpSpPr>
              <a:xfrm>
                <a:off x="1159" y="1112"/>
                <a:ext cx="7542" cy="2981"/>
                <a:chOff x="2371" y="3841"/>
                <a:chExt cx="7542" cy="2981"/>
              </a:xfrm>
            </p:grpSpPr>
            <p:sp>
              <p:nvSpPr>
                <p:cNvPr id="73" name="文本框 72"/>
                <p:cNvSpPr txBox="1"/>
                <p:nvPr/>
              </p:nvSpPr>
              <p:spPr>
                <a:xfrm>
                  <a:off x="2450" y="3841"/>
                  <a:ext cx="6778" cy="756"/>
                </a:xfrm>
                <a:prstGeom prst="rect">
                  <a:avLst/>
                </a:prstGeom>
                <a:noFill/>
              </p:spPr>
              <p:txBody>
                <a:bodyPr wrap="square">
                  <a:spAutoFit/>
                </a:bodyPr>
                <a:lstStyle/>
                <a:p>
                  <a:pPr algn="l"/>
                  <a:r>
                    <a:rPr lang="zh-CN" altLang="en-US" sz="24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治疗疾病情况</a:t>
                  </a:r>
                </a:p>
              </p:txBody>
            </p:sp>
            <p:sp>
              <p:nvSpPr>
                <p:cNvPr id="74" name="文本框 73"/>
                <p:cNvSpPr txBox="1"/>
                <p:nvPr/>
              </p:nvSpPr>
              <p:spPr>
                <a:xfrm>
                  <a:off x="2371" y="4636"/>
                  <a:ext cx="7542" cy="2186"/>
                </a:xfrm>
                <a:prstGeom prst="rect">
                  <a:avLst/>
                </a:prstGeom>
                <a:noFill/>
              </p:spPr>
              <p:txBody>
                <a:bodyPr wrap="square" tIns="46990" rtlCol="0" anchor="t">
                  <a:spAutoFit/>
                </a:bodyPr>
                <a:lstStyle/>
                <a:p>
                  <a:pPr lvl="0" algn="l" fontAlgn="auto">
                    <a:lnSpc>
                      <a:spcPct val="130000"/>
                    </a:lnSpc>
                    <a:spcAft>
                      <a:spcPts val="1000"/>
                    </a:spcAft>
                    <a:buClrTx/>
                    <a:buSzTx/>
                    <a:buFontTx/>
                  </a:pPr>
                  <a:r>
                    <a:rPr lang="zh-CN" altLang="en-US" sz="1400" b="1" dirty="0">
                      <a:latin typeface="微软雅黑" panose="020B0503020204020204" charset="-122"/>
                      <a:ea typeface="微软雅黑" panose="020B0503020204020204" charset="-122"/>
                      <a:cs typeface="微软雅黑" panose="020B0503020204020204" charset="-122"/>
                      <a:sym typeface="+mn-ea"/>
                    </a:rPr>
                    <a:t>细菌感染成全球第二大死亡原因</a:t>
                  </a:r>
                  <a:r>
                    <a:rPr lang="en-US" altLang="zh-CN" sz="1400" b="1" baseline="30000" dirty="0">
                      <a:latin typeface="微软雅黑" panose="020B0503020204020204" charset="-122"/>
                      <a:ea typeface="微软雅黑" panose="020B0503020204020204" charset="-122"/>
                      <a:cs typeface="微软雅黑" panose="020B0503020204020204" charset="-122"/>
                      <a:sym typeface="+mn-ea"/>
                    </a:rPr>
                    <a:t>[1-11]</a:t>
                  </a:r>
                  <a:r>
                    <a:rPr lang="zh-CN" altLang="en-US" sz="1400" b="1"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全球细菌感染负担报告显示，</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2019</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 年，全球因</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细菌感染相关死亡约有 </a:t>
                  </a:r>
                  <a:r>
                    <a:rPr lang="en-US" altLang="zh-CN"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1,370</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 万人</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，其中 </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11 </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种感染性综合征涉及的</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 33 </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种细菌病原体与全球</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 770 </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万人的死亡相关 ，</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全年龄死亡率为</a:t>
                  </a:r>
                  <a:r>
                    <a:rPr lang="en-US" altLang="zh-CN" sz="1200" dirty="0">
                      <a:solidFill>
                        <a:srgbClr val="FF0000"/>
                      </a:solidFill>
                      <a:effectLst/>
                      <a:latin typeface="微软雅黑" panose="020B0503020204020204" charset="-122"/>
                      <a:ea typeface="微软雅黑" panose="020B0503020204020204" charset="-122"/>
                      <a:cs typeface="微软雅黑" panose="020B0503020204020204" charset="-122"/>
                      <a:sym typeface="+mn-ea"/>
                    </a:rPr>
                    <a:t> </a:t>
                  </a:r>
                  <a:r>
                    <a:rPr lang="en-US" altLang="zh-CN"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99.6/10 </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万</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。这些细菌感染相关死亡在</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 2019 </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年全球死亡人数中占</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 13.6%，</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为全球第二大死亡原因</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a:t>
                  </a:r>
                  <a:endParaRPr lang="zh-CN" altLang="en-US" sz="1200" spc="150">
                    <a:solidFill>
                      <a:schemeClr val="tx1">
                        <a:lumMod val="50000"/>
                        <a:lumOff val="50000"/>
                      </a:schemeClr>
                    </a:solidFill>
                    <a:effectLst/>
                    <a:uFillTx/>
                    <a:latin typeface="MiSans" panose="00000500000000000000" charset="-122"/>
                    <a:ea typeface="MiSans" panose="00000500000000000000" charset="-122"/>
                    <a:cs typeface="MiSans" panose="00000500000000000000" charset="-122"/>
                    <a:sym typeface="+mn-ea"/>
                  </a:endParaRPr>
                </a:p>
              </p:txBody>
            </p:sp>
          </p:grpSp>
          <p:grpSp>
            <p:nvGrpSpPr>
              <p:cNvPr id="75" name="组合 74"/>
              <p:cNvGrpSpPr/>
              <p:nvPr/>
            </p:nvGrpSpPr>
            <p:grpSpPr>
              <a:xfrm>
                <a:off x="10194" y="1038"/>
                <a:ext cx="7823" cy="3847"/>
                <a:chOff x="2046" y="3767"/>
                <a:chExt cx="7823" cy="3847"/>
              </a:xfrm>
            </p:grpSpPr>
            <p:sp>
              <p:nvSpPr>
                <p:cNvPr id="76" name="文本框 75"/>
                <p:cNvSpPr txBox="1"/>
                <p:nvPr/>
              </p:nvSpPr>
              <p:spPr>
                <a:xfrm>
                  <a:off x="2170" y="3767"/>
                  <a:ext cx="6778" cy="756"/>
                </a:xfrm>
                <a:prstGeom prst="rect">
                  <a:avLst/>
                </a:prstGeom>
                <a:noFill/>
              </p:spPr>
              <p:txBody>
                <a:bodyPr wrap="square">
                  <a:spAutoFit/>
                </a:bodyPr>
                <a:lstStyle/>
                <a:p>
                  <a:pPr algn="l"/>
                  <a:r>
                    <a:rPr lang="zh-CN" altLang="en-US" sz="24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弥补未满足的治疗需求</a:t>
                  </a:r>
                </a:p>
              </p:txBody>
            </p:sp>
            <p:sp>
              <p:nvSpPr>
                <p:cNvPr id="77" name="文本框 76"/>
                <p:cNvSpPr txBox="1"/>
                <p:nvPr/>
              </p:nvSpPr>
              <p:spPr>
                <a:xfrm>
                  <a:off x="2046" y="4544"/>
                  <a:ext cx="7823" cy="3070"/>
                </a:xfrm>
                <a:prstGeom prst="rect">
                  <a:avLst/>
                </a:prstGeom>
                <a:noFill/>
              </p:spPr>
              <p:txBody>
                <a:bodyPr wrap="square" tIns="46990" rtlCol="0" anchor="t">
                  <a:noAutofit/>
                </a:bodyPr>
                <a:lstStyle/>
                <a:p>
                  <a:pPr marL="285750" marR="0" lvl="0" indent="-285750" defTabSz="914400" rtl="0" eaLnBrk="1" fontAlgn="auto" latinLnBrk="0" hangingPunct="1">
                    <a:lnSpc>
                      <a:spcPct val="200000"/>
                    </a:lnSpc>
                    <a:spcBef>
                      <a:spcPts val="0"/>
                    </a:spcBef>
                    <a:spcAft>
                      <a:spcPts val="0"/>
                    </a:spcAft>
                    <a:buClrTx/>
                    <a:buSzTx/>
                    <a:buFont typeface="Arial" panose="020B0604020202020204" pitchFamily="34" charset="0"/>
                    <a:buChar char="•"/>
                    <a:defRPr/>
                  </a:pPr>
                  <a:r>
                    <a:rPr lang="zh-CN" altLang="en-US" sz="1400" b="1" dirty="0">
                      <a:latin typeface="微软雅黑" panose="020B0503020204020204" charset="-122"/>
                      <a:ea typeface="微软雅黑" panose="020B0503020204020204" charset="-122"/>
                      <a:cs typeface="微软雅黑" panose="020B0503020204020204" charset="-122"/>
                      <a:sym typeface="+mn-ea"/>
                    </a:rPr>
                    <a:t>左氧氟沙星口服溶液可有效解决吞咽困难等特殊患者给药问题；</a:t>
                  </a:r>
                  <a:endParaRPr kumimoji="0" lang="zh-CN" altLang="en-US" sz="1400" b="1" i="0" u="none" strike="noStrike" kern="1200" cap="none" spc="0" normalizeH="0" baseline="0" dirty="0">
                    <a:solidFill>
                      <a:schemeClr val="tx1"/>
                    </a:solidFill>
                    <a:latin typeface="微软雅黑" panose="020B0503020204020204" charset="-122"/>
                    <a:ea typeface="微软雅黑" panose="020B0503020204020204" charset="-122"/>
                    <a:cs typeface="微软雅黑" panose="020B0503020204020204" charset="-122"/>
                  </a:endParaRPr>
                </a:p>
                <a:p>
                  <a:pPr marL="285750" marR="0" lvl="0" indent="-285750" defTabSz="914400" rtl="0" eaLnBrk="1" fontAlgn="auto" latinLnBrk="0" hangingPunct="1">
                    <a:lnSpc>
                      <a:spcPct val="200000"/>
                    </a:lnSpc>
                    <a:spcBef>
                      <a:spcPts val="0"/>
                    </a:spcBef>
                    <a:spcAft>
                      <a:spcPts val="0"/>
                    </a:spcAft>
                    <a:buClrTx/>
                    <a:buSzTx/>
                    <a:buFont typeface="Arial" panose="020B0604020202020204" pitchFamily="34" charset="0"/>
                    <a:buChar char="•"/>
                    <a:defRPr/>
                  </a:pPr>
                  <a:r>
                    <a:rPr lang="zh-CN" altLang="en-US" sz="1400" b="1" dirty="0">
                      <a:latin typeface="微软雅黑" panose="020B0503020204020204" charset="-122"/>
                      <a:ea typeface="微软雅黑" panose="020B0503020204020204" charset="-122"/>
                      <a:cs typeface="微软雅黑" panose="020B0503020204020204" charset="-122"/>
                      <a:sym typeface="+mn-ea"/>
                    </a:rPr>
                    <a:t>单剂量口服溶液，剂量准确，服用方便，</a:t>
                  </a:r>
                  <a:r>
                    <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思源黑体 CN Bold" panose="020B0800000000000000" pitchFamily="34" charset="-122"/>
                      <a:sym typeface="+mn-ea"/>
                    </a:rPr>
                    <a:t>可规避配置过程风险、减少医务人员负担、可降低静脉给药不良反应发生率，</a:t>
                  </a:r>
                  <a:r>
                    <a:rPr lang="zh-CN" altLang="en-US" sz="1400" b="1" dirty="0">
                      <a:latin typeface="微软雅黑" panose="020B0503020204020204" charset="-122"/>
                      <a:ea typeface="微软雅黑" panose="020B0503020204020204" charset="-122"/>
                      <a:cs typeface="微软雅黑" panose="020B0503020204020204" charset="-122"/>
                      <a:sym typeface="+mn-ea"/>
                    </a:rPr>
                    <a:t>安全性及依从性更优。</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lvl="0" algn="l" fontAlgn="auto">
                    <a:lnSpc>
                      <a:spcPct val="130000"/>
                    </a:lnSpc>
                    <a:spcAft>
                      <a:spcPts val="1000"/>
                    </a:spcAft>
                    <a:buClrTx/>
                    <a:buSzTx/>
                    <a:buFontTx/>
                  </a:pPr>
                  <a:endPar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pSp>
      </p:grpSp>
      <p:sp>
        <p:nvSpPr>
          <p:cNvPr id="3" name="圆角矩形 2"/>
          <p:cNvSpPr/>
          <p:nvPr>
            <p:custDataLst>
              <p:tags r:id="rId1"/>
            </p:custDataLst>
          </p:nvPr>
        </p:nvSpPr>
        <p:spPr>
          <a:xfrm>
            <a:off x="6334125" y="2075180"/>
            <a:ext cx="5095875" cy="225171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956310" y="3429000"/>
            <a:ext cx="4515485" cy="3009900"/>
          </a:xfrm>
          <a:prstGeom prst="rect">
            <a:avLst/>
          </a:prstGeom>
          <a:noFill/>
        </p:spPr>
        <p:txBody>
          <a:bodyPr wrap="square" tIns="46990" rtlCol="0" anchor="t">
            <a:spAutoFit/>
          </a:bodyPr>
          <a:lstStyle/>
          <a:p>
            <a:pPr lvl="0" algn="l" fontAlgn="auto">
              <a:lnSpc>
                <a:spcPct val="130000"/>
              </a:lnSpc>
              <a:spcAft>
                <a:spcPts val="1000"/>
              </a:spcAft>
              <a:buClrTx/>
              <a:buSzTx/>
              <a:buFontTx/>
            </a:pPr>
            <a:r>
              <a:rPr lang="zh-CN" altLang="en-US" sz="1400" b="1" dirty="0">
                <a:latin typeface="微软雅黑" panose="020B0503020204020204" charset="-122"/>
                <a:ea typeface="微软雅黑" panose="020B0503020204020204" charset="-122"/>
                <a:cs typeface="微软雅黑" panose="020B0503020204020204" charset="-122"/>
                <a:sym typeface="+mn-ea"/>
              </a:rPr>
              <a:t>老龄化加剧，急需解决特殊人群用药问题：</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国家卫生健康委员会发布的《</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2021</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年度国家老龄事业发展公报》显示：我国</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60</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岁以上老年人超</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2.6</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亿</a:t>
            </a:r>
            <a:r>
              <a:rPr lang="en-US" altLang="zh-CN" sz="1200" baseline="30000" dirty="0">
                <a:solidFill>
                  <a:srgbClr val="404040"/>
                </a:solidFill>
                <a:effectLst/>
                <a:uFillTx/>
                <a:latin typeface="微软雅黑" panose="020B0503020204020204" charset="-122"/>
                <a:ea typeface="微软雅黑" panose="020B0503020204020204" charset="-122"/>
                <a:cs typeface="微软雅黑" panose="020B0503020204020204" charset="-122"/>
                <a:sym typeface="+mn-ea"/>
              </a:rPr>
              <a:t>[12]</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，而</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约</a:t>
            </a:r>
            <a:r>
              <a:rPr lang="en-US" altLang="zh-CN"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30%</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存在吞咽困难</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，吞咽障碍的发病率和患病率随年龄的增加而增加</a:t>
            </a:r>
            <a:r>
              <a:rPr 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其中</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50</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岁以上人群的患病率为</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5.5％~8％</a:t>
            </a:r>
            <a:r>
              <a:rPr 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脑卒中患者急性期吞咽障碍的患病率约为</a:t>
            </a:r>
            <a:r>
              <a:rPr lang="en-US" altLang="zh-CN"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42%</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，脑干病变的患病率可达</a:t>
            </a:r>
            <a:r>
              <a:rPr lang="en-US" altLang="zh-CN"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80%</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，而</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在鼻咽癌放疗后患者口咽腔吞咽障碍的发生率也可高达</a:t>
            </a:r>
            <a:r>
              <a:rPr lang="en-US" altLang="zh-CN"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70％~80%</a:t>
            </a:r>
            <a:r>
              <a:rPr lang="en-US" altLang="zh-CN" sz="1200" baseline="30000" dirty="0">
                <a:solidFill>
                  <a:srgbClr val="404040"/>
                </a:solidFill>
                <a:effectLst/>
                <a:uFillTx/>
                <a:latin typeface="微软雅黑" panose="020B0503020204020204" charset="-122"/>
                <a:ea typeface="微软雅黑" panose="020B0503020204020204" charset="-122"/>
                <a:cs typeface="微软雅黑" panose="020B0503020204020204" charset="-122"/>
                <a:sym typeface="+mn-ea"/>
              </a:rPr>
              <a:t>[13]</a:t>
            </a:r>
            <a:r>
              <a:rPr lang="zh-CN" altLang="en-US" sz="1200" dirty="0">
                <a:solidFill>
                  <a:srgbClr val="404040"/>
                </a:solidFill>
                <a:effectLst/>
                <a:latin typeface="微软雅黑" panose="020B0503020204020204" charset="-122"/>
                <a:ea typeface="微软雅黑" panose="020B0503020204020204" charset="-122"/>
                <a:cs typeface="微软雅黑" panose="020B0503020204020204" charset="-122"/>
                <a:sym typeface="+mn-ea"/>
              </a:rPr>
              <a:t>传统口服常释剂型吸收慢，易引发呛咳或误食，无法按个体化灵活调整剂量，注射剂又操作复杂，需专业人员配制，且不良反应发生率高，增加医疗负担，基层医疗机构（尤其农村）缺乏精密量具，瓶装液体易因操作不当导致剂量错误或污染，</a:t>
            </a:r>
            <a:r>
              <a:rPr lang="zh-CN" altLang="en-US" sz="1200" b="1" dirty="0">
                <a:solidFill>
                  <a:srgbClr val="FF0000"/>
                </a:solidFill>
                <a:effectLst/>
                <a:latin typeface="微软雅黑" panose="020B0503020204020204" charset="-122"/>
                <a:ea typeface="微软雅黑" panose="020B0503020204020204" charset="-122"/>
                <a:cs typeface="微软雅黑" panose="020B0503020204020204" charset="-122"/>
                <a:sym typeface="+mn-ea"/>
              </a:rPr>
              <a:t>现急需解决特殊人群（如吞咽困难患者）的用药问题。</a:t>
            </a:r>
            <a:endParaRPr lang="zh-CN" altLang="en-US" sz="1200" b="1" spc="150" dirty="0">
              <a:solidFill>
                <a:srgbClr val="FF0000"/>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4" name="文本框 5"/>
          <p:cNvSpPr txBox="1"/>
          <p:nvPr/>
        </p:nvSpPr>
        <p:spPr>
          <a:xfrm>
            <a:off x="6334125" y="4758690"/>
            <a:ext cx="5095875" cy="1660525"/>
          </a:xfrm>
          <a:prstGeom prst="rect">
            <a:avLst/>
          </a:prstGeom>
          <a:noFill/>
        </p:spPr>
        <p:txBody>
          <a:bodyPr wrap="square" numCol="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mj-lt"/>
              <a:buNone/>
            </a:pPr>
            <a:r>
              <a:rPr lang="zh-CN" altLang="en-US" sz="600" dirty="0">
                <a:solidFill>
                  <a:schemeClr val="bg2">
                    <a:lumMod val="50000"/>
                  </a:schemeClr>
                </a:solidFill>
              </a:rPr>
              <a:t>参考文献：</a:t>
            </a:r>
          </a:p>
          <a:p>
            <a:pPr indent="0">
              <a:buFont typeface="+mj-lt"/>
              <a:buNone/>
            </a:pPr>
            <a:r>
              <a:rPr lang="en-US" altLang="zh-CN" sz="600" dirty="0">
                <a:solidFill>
                  <a:schemeClr val="bg2">
                    <a:lumMod val="50000"/>
                  </a:schemeClr>
                </a:solidFill>
              </a:rPr>
              <a:t>1. </a:t>
            </a:r>
            <a:r>
              <a:rPr lang="zh-CN" altLang="en-US" sz="600" dirty="0">
                <a:solidFill>
                  <a:schemeClr val="bg2">
                    <a:lumMod val="50000"/>
                  </a:schemeClr>
                </a:solidFill>
              </a:rPr>
              <a:t>葛均波</a:t>
            </a:r>
            <a:r>
              <a:rPr lang="en-US" altLang="zh-CN" sz="600" dirty="0">
                <a:solidFill>
                  <a:schemeClr val="bg2">
                    <a:lumMod val="50000"/>
                  </a:schemeClr>
                </a:solidFill>
              </a:rPr>
              <a:t>.</a:t>
            </a:r>
            <a:r>
              <a:rPr lang="zh-CN" altLang="en-US" sz="600" dirty="0">
                <a:solidFill>
                  <a:schemeClr val="bg2">
                    <a:lumMod val="50000"/>
                  </a:schemeClr>
                </a:solidFill>
              </a:rPr>
              <a:t>内科学</a:t>
            </a:r>
            <a:r>
              <a:rPr lang="en-US" altLang="zh-CN" sz="600" dirty="0">
                <a:solidFill>
                  <a:schemeClr val="bg2">
                    <a:lumMod val="50000"/>
                  </a:schemeClr>
                </a:solidFill>
              </a:rPr>
              <a:t>[M].</a:t>
            </a:r>
            <a:r>
              <a:rPr lang="zh-CN" altLang="en-US" sz="600" dirty="0">
                <a:solidFill>
                  <a:schemeClr val="bg2">
                    <a:lumMod val="50000"/>
                  </a:schemeClr>
                </a:solidFill>
              </a:rPr>
              <a:t>第九版</a:t>
            </a:r>
            <a:r>
              <a:rPr lang="en-US" altLang="zh-CN" sz="600" dirty="0">
                <a:solidFill>
                  <a:schemeClr val="bg2">
                    <a:lumMod val="50000"/>
                  </a:schemeClr>
                </a:solidFill>
              </a:rPr>
              <a:t>.</a:t>
            </a:r>
            <a:r>
              <a:rPr lang="zh-CN" altLang="en-US" sz="600" dirty="0">
                <a:solidFill>
                  <a:schemeClr val="bg2">
                    <a:lumMod val="50000"/>
                  </a:schemeClr>
                </a:solidFill>
              </a:rPr>
              <a:t>北京：人民卫生出版社，</a:t>
            </a:r>
            <a:r>
              <a:rPr lang="en-US" altLang="zh-CN" sz="600" dirty="0">
                <a:solidFill>
                  <a:schemeClr val="bg2">
                    <a:lumMod val="50000"/>
                  </a:schemeClr>
                </a:solidFill>
              </a:rPr>
              <a:t>2018.41.      2. Sun Y, Li H, Pei Z, et al. Incidence of community‑acquired pneumonia in urban China: A national population‑based study [J]. Vaccine, 2020, 38(52): 8362‑8370.</a:t>
            </a:r>
          </a:p>
          <a:p>
            <a:pPr indent="0">
              <a:buFont typeface="+mj-lt"/>
              <a:buNone/>
            </a:pPr>
            <a:r>
              <a:rPr lang="en-US" altLang="zh-CN" sz="600" dirty="0">
                <a:solidFill>
                  <a:schemeClr val="bg2">
                    <a:lumMod val="50000"/>
                  </a:schemeClr>
                </a:solidFill>
              </a:rPr>
              <a:t>3. </a:t>
            </a:r>
            <a:r>
              <a:rPr lang="zh-CN" altLang="en-US" sz="600" dirty="0">
                <a:solidFill>
                  <a:schemeClr val="bg2">
                    <a:lumMod val="50000"/>
                  </a:schemeClr>
                </a:solidFill>
              </a:rPr>
              <a:t>许政敏</a:t>
            </a:r>
            <a:r>
              <a:rPr lang="en-US" altLang="zh-CN" sz="600" dirty="0">
                <a:solidFill>
                  <a:schemeClr val="bg2">
                    <a:lumMod val="50000"/>
                  </a:schemeClr>
                </a:solidFill>
              </a:rPr>
              <a:t>,</a:t>
            </a:r>
            <a:r>
              <a:rPr lang="zh-CN" altLang="en-US" sz="600" dirty="0">
                <a:solidFill>
                  <a:schemeClr val="bg2">
                    <a:lumMod val="50000"/>
                  </a:schemeClr>
                </a:solidFill>
              </a:rPr>
              <a:t>王智楠</a:t>
            </a:r>
            <a:r>
              <a:rPr lang="en-US" altLang="zh-CN" sz="600" dirty="0">
                <a:solidFill>
                  <a:schemeClr val="bg2">
                    <a:lumMod val="50000"/>
                  </a:schemeClr>
                </a:solidFill>
              </a:rPr>
              <a:t>,</a:t>
            </a:r>
            <a:r>
              <a:rPr lang="zh-CN" altLang="en-US" sz="600" dirty="0">
                <a:solidFill>
                  <a:schemeClr val="bg2">
                    <a:lumMod val="50000"/>
                  </a:schemeClr>
                </a:solidFill>
              </a:rPr>
              <a:t>姚红兵</a:t>
            </a:r>
            <a:r>
              <a:rPr lang="en-US" altLang="zh-CN" sz="600" dirty="0">
                <a:solidFill>
                  <a:schemeClr val="bg2">
                    <a:lumMod val="50000"/>
                  </a:schemeClr>
                </a:solidFill>
              </a:rPr>
              <a:t>.</a:t>
            </a:r>
            <a:r>
              <a:rPr lang="zh-CN" altLang="en-US" sz="600" dirty="0">
                <a:solidFill>
                  <a:schemeClr val="bg2">
                    <a:lumMod val="50000"/>
                  </a:schemeClr>
                </a:solidFill>
              </a:rPr>
              <a:t>儿童急性感染性鼻</a:t>
            </a:r>
            <a:r>
              <a:rPr lang="en-US" altLang="zh-CN" sz="600" dirty="0">
                <a:solidFill>
                  <a:schemeClr val="bg2">
                    <a:lumMod val="50000"/>
                  </a:schemeClr>
                </a:solidFill>
              </a:rPr>
              <a:t>-</a:t>
            </a:r>
            <a:r>
              <a:rPr lang="zh-CN" altLang="en-US" sz="600" dirty="0">
                <a:solidFill>
                  <a:schemeClr val="bg2">
                    <a:lumMod val="50000"/>
                  </a:schemeClr>
                </a:solidFill>
              </a:rPr>
              <a:t>鼻窦炎诊疗</a:t>
            </a:r>
            <a:r>
              <a:rPr lang="en-US" altLang="zh-CN" sz="600" dirty="0">
                <a:solidFill>
                  <a:schemeClr val="bg2">
                    <a:lumMod val="50000"/>
                  </a:schemeClr>
                </a:solidFill>
              </a:rPr>
              <a:t>——</a:t>
            </a:r>
            <a:r>
              <a:rPr lang="zh-CN" altLang="en-US" sz="600" dirty="0">
                <a:solidFill>
                  <a:schemeClr val="bg2">
                    <a:lumMod val="50000"/>
                  </a:schemeClr>
                </a:solidFill>
              </a:rPr>
              <a:t>临床实践指南</a:t>
            </a:r>
            <a:r>
              <a:rPr lang="en-US" altLang="zh-CN" sz="600" dirty="0">
                <a:solidFill>
                  <a:schemeClr val="bg2">
                    <a:lumMod val="50000"/>
                  </a:schemeClr>
                </a:solidFill>
              </a:rPr>
              <a:t>(2014</a:t>
            </a:r>
            <a:r>
              <a:rPr lang="zh-CN" altLang="en-US" sz="600" dirty="0">
                <a:solidFill>
                  <a:schemeClr val="bg2">
                    <a:lumMod val="50000"/>
                  </a:schemeClr>
                </a:solidFill>
              </a:rPr>
              <a:t>年制订</a:t>
            </a:r>
            <a:r>
              <a:rPr lang="en-US" altLang="zh-CN" sz="600" dirty="0">
                <a:solidFill>
                  <a:schemeClr val="bg2">
                    <a:lumMod val="50000"/>
                  </a:schemeClr>
                </a:solidFill>
              </a:rPr>
              <a:t>)[J].</a:t>
            </a:r>
            <a:r>
              <a:rPr lang="zh-CN" altLang="en-US" sz="600" dirty="0">
                <a:solidFill>
                  <a:schemeClr val="bg2">
                    <a:lumMod val="50000"/>
                  </a:schemeClr>
                </a:solidFill>
              </a:rPr>
              <a:t>中国实用儿科杂志</a:t>
            </a:r>
            <a:r>
              <a:rPr lang="en-US" altLang="zh-CN" sz="600" dirty="0">
                <a:solidFill>
                  <a:schemeClr val="bg2">
                    <a:lumMod val="50000"/>
                  </a:schemeClr>
                </a:solidFill>
              </a:rPr>
              <a:t>,2015,30(07):512-514.      4. </a:t>
            </a:r>
            <a:r>
              <a:rPr lang="zh-CN" altLang="en-US" sz="600" dirty="0">
                <a:solidFill>
                  <a:schemeClr val="bg2">
                    <a:lumMod val="50000"/>
                  </a:schemeClr>
                </a:solidFill>
              </a:rPr>
              <a:t>郑铭</a:t>
            </a:r>
            <a:r>
              <a:rPr lang="en-US" altLang="zh-CN" sz="600" dirty="0">
                <a:solidFill>
                  <a:schemeClr val="bg2">
                    <a:lumMod val="50000"/>
                  </a:schemeClr>
                </a:solidFill>
              </a:rPr>
              <a:t>,</a:t>
            </a:r>
            <a:r>
              <a:rPr lang="zh-CN" altLang="en-US" sz="600" dirty="0">
                <a:solidFill>
                  <a:schemeClr val="bg2">
                    <a:lumMod val="50000"/>
                  </a:schemeClr>
                </a:solidFill>
              </a:rPr>
              <a:t>青卉</a:t>
            </a:r>
            <a:r>
              <a:rPr lang="en-US" altLang="zh-CN" sz="600" dirty="0">
                <a:solidFill>
                  <a:schemeClr val="bg2">
                    <a:lumMod val="50000"/>
                  </a:schemeClr>
                </a:solidFill>
              </a:rPr>
              <a:t>,</a:t>
            </a:r>
            <a:r>
              <a:rPr lang="zh-CN" altLang="en-US" sz="600" dirty="0">
                <a:solidFill>
                  <a:schemeClr val="bg2">
                    <a:lumMod val="50000"/>
                  </a:schemeClr>
                </a:solidFill>
              </a:rPr>
              <a:t>娄鸿飞</a:t>
            </a:r>
            <a:r>
              <a:rPr lang="en-US" altLang="zh-CN" sz="600" dirty="0">
                <a:solidFill>
                  <a:schemeClr val="bg2">
                    <a:lumMod val="50000"/>
                  </a:schemeClr>
                </a:solidFill>
              </a:rPr>
              <a:t>,</a:t>
            </a:r>
            <a:r>
              <a:rPr lang="zh-CN" altLang="en-US" sz="600" dirty="0">
                <a:solidFill>
                  <a:schemeClr val="bg2">
                    <a:lumMod val="50000"/>
                  </a:schemeClr>
                </a:solidFill>
              </a:rPr>
              <a:t>等</a:t>
            </a:r>
            <a:r>
              <a:rPr lang="en-US" altLang="zh-CN" sz="600" dirty="0">
                <a:solidFill>
                  <a:schemeClr val="bg2">
                    <a:lumMod val="50000"/>
                  </a:schemeClr>
                </a:solidFill>
              </a:rPr>
              <a:t>.</a:t>
            </a:r>
            <a:r>
              <a:rPr lang="zh-CN" altLang="en-US" sz="600" dirty="0">
                <a:solidFill>
                  <a:schemeClr val="bg2">
                    <a:lumMod val="50000"/>
                  </a:schemeClr>
                </a:solidFill>
              </a:rPr>
              <a:t>中国主要城市鼻</a:t>
            </a:r>
            <a:r>
              <a:rPr lang="en-US" altLang="zh-CN" sz="600" dirty="0">
                <a:solidFill>
                  <a:schemeClr val="bg2">
                    <a:lumMod val="50000"/>
                  </a:schemeClr>
                </a:solidFill>
              </a:rPr>
              <a:t>-</a:t>
            </a:r>
            <a:r>
              <a:rPr lang="zh-CN" altLang="en-US" sz="600" dirty="0">
                <a:solidFill>
                  <a:schemeClr val="bg2">
                    <a:lumMod val="50000"/>
                  </a:schemeClr>
                </a:solidFill>
              </a:rPr>
              <a:t>鼻窦炎患病率调查</a:t>
            </a:r>
            <a:r>
              <a:rPr lang="en-US" altLang="zh-CN" sz="600" dirty="0">
                <a:solidFill>
                  <a:schemeClr val="bg2">
                    <a:lumMod val="50000"/>
                  </a:schemeClr>
                </a:solidFill>
              </a:rPr>
              <a:t>[J].</a:t>
            </a:r>
            <a:r>
              <a:rPr lang="zh-CN" altLang="en-US" sz="600" dirty="0">
                <a:solidFill>
                  <a:schemeClr val="bg2">
                    <a:lumMod val="50000"/>
                  </a:schemeClr>
                </a:solidFill>
              </a:rPr>
              <a:t>中国耳鼻咽喉头颈外科</a:t>
            </a:r>
            <a:r>
              <a:rPr lang="en-US" altLang="zh-CN" sz="600" dirty="0">
                <a:solidFill>
                  <a:schemeClr val="bg2">
                    <a:lumMod val="50000"/>
                  </a:schemeClr>
                </a:solidFill>
              </a:rPr>
              <a:t>,2017,24(04):185-190.</a:t>
            </a:r>
          </a:p>
          <a:p>
            <a:pPr indent="0">
              <a:buFont typeface="+mj-lt"/>
              <a:buNone/>
            </a:pPr>
            <a:r>
              <a:rPr lang="en-US" altLang="zh-CN" sz="600" dirty="0">
                <a:solidFill>
                  <a:schemeClr val="bg2">
                    <a:lumMod val="50000"/>
                  </a:schemeClr>
                </a:solidFill>
              </a:rPr>
              <a:t>5. </a:t>
            </a:r>
            <a:r>
              <a:rPr lang="zh-CN" altLang="en-US" sz="600" dirty="0">
                <a:solidFill>
                  <a:schemeClr val="bg2">
                    <a:lumMod val="50000"/>
                  </a:schemeClr>
                </a:solidFill>
              </a:rPr>
              <a:t>高尚</a:t>
            </a:r>
            <a:r>
              <a:rPr lang="en-US" altLang="zh-CN" sz="600" dirty="0">
                <a:solidFill>
                  <a:schemeClr val="bg2">
                    <a:lumMod val="50000"/>
                  </a:schemeClr>
                </a:solidFill>
              </a:rPr>
              <a:t>,</a:t>
            </a:r>
            <a:r>
              <a:rPr lang="zh-CN" altLang="en-US" sz="600" dirty="0">
                <a:solidFill>
                  <a:schemeClr val="bg2">
                    <a:lumMod val="50000"/>
                  </a:schemeClr>
                </a:solidFill>
              </a:rPr>
              <a:t>屈金艳</a:t>
            </a:r>
            <a:r>
              <a:rPr lang="en-US" altLang="zh-CN" sz="600" dirty="0">
                <a:solidFill>
                  <a:schemeClr val="bg2">
                    <a:lumMod val="50000"/>
                  </a:schemeClr>
                </a:solidFill>
              </a:rPr>
              <a:t>,</a:t>
            </a:r>
            <a:r>
              <a:rPr lang="zh-CN" altLang="en-US" sz="600" dirty="0">
                <a:solidFill>
                  <a:schemeClr val="bg2">
                    <a:lumMod val="50000"/>
                  </a:schemeClr>
                </a:solidFill>
              </a:rPr>
              <a:t>易小兰</a:t>
            </a:r>
            <a:r>
              <a:rPr lang="en-US" altLang="zh-CN" sz="600" dirty="0">
                <a:solidFill>
                  <a:schemeClr val="bg2">
                    <a:lumMod val="50000"/>
                  </a:schemeClr>
                </a:solidFill>
              </a:rPr>
              <a:t>,</a:t>
            </a:r>
            <a:r>
              <a:rPr lang="zh-CN" altLang="en-US" sz="600" dirty="0">
                <a:solidFill>
                  <a:schemeClr val="bg2">
                    <a:lumMod val="50000"/>
                  </a:schemeClr>
                </a:solidFill>
              </a:rPr>
              <a:t>等</a:t>
            </a:r>
            <a:r>
              <a:rPr lang="en-US" altLang="zh-CN" sz="600" dirty="0">
                <a:solidFill>
                  <a:schemeClr val="bg2">
                    <a:lumMod val="50000"/>
                  </a:schemeClr>
                </a:solidFill>
              </a:rPr>
              <a:t>.</a:t>
            </a:r>
            <a:r>
              <a:rPr lang="zh-CN" altLang="en-US" sz="600" dirty="0">
                <a:solidFill>
                  <a:schemeClr val="bg2">
                    <a:lumMod val="50000"/>
                  </a:schemeClr>
                </a:solidFill>
              </a:rPr>
              <a:t>慢性支气管炎急性发作期发病机制及药物治疗研究进展</a:t>
            </a:r>
            <a:r>
              <a:rPr lang="en-US" altLang="zh-CN" sz="600" dirty="0">
                <a:solidFill>
                  <a:schemeClr val="bg2">
                    <a:lumMod val="50000"/>
                  </a:schemeClr>
                </a:solidFill>
              </a:rPr>
              <a:t>[J].</a:t>
            </a:r>
            <a:r>
              <a:rPr lang="zh-CN" altLang="en-US" sz="600" dirty="0">
                <a:solidFill>
                  <a:schemeClr val="bg2">
                    <a:lumMod val="50000"/>
                  </a:schemeClr>
                </a:solidFill>
              </a:rPr>
              <a:t>中医学</a:t>
            </a:r>
            <a:r>
              <a:rPr lang="en-US" altLang="zh-CN" sz="600" dirty="0">
                <a:solidFill>
                  <a:schemeClr val="bg2">
                    <a:lumMod val="50000"/>
                  </a:schemeClr>
                </a:solidFill>
              </a:rPr>
              <a:t>, 2021, 10(3):7.      6. </a:t>
            </a:r>
            <a:r>
              <a:rPr lang="zh-CN" altLang="en-US" sz="600" dirty="0">
                <a:solidFill>
                  <a:schemeClr val="bg2">
                    <a:lumMod val="50000"/>
                  </a:schemeClr>
                </a:solidFill>
              </a:rPr>
              <a:t>陈东宇</a:t>
            </a:r>
            <a:r>
              <a:rPr lang="en-US" altLang="zh-CN" sz="600" dirty="0">
                <a:solidFill>
                  <a:schemeClr val="bg2">
                    <a:lumMod val="50000"/>
                  </a:schemeClr>
                </a:solidFill>
              </a:rPr>
              <a:t>, </a:t>
            </a:r>
            <a:r>
              <a:rPr lang="zh-CN" altLang="en-US" sz="600" dirty="0">
                <a:solidFill>
                  <a:schemeClr val="bg2">
                    <a:lumMod val="50000"/>
                  </a:schemeClr>
                </a:solidFill>
              </a:rPr>
              <a:t>杨晓雨</a:t>
            </a:r>
            <a:r>
              <a:rPr lang="en-US" altLang="zh-CN" sz="600" dirty="0">
                <a:solidFill>
                  <a:schemeClr val="bg2">
                    <a:lumMod val="50000"/>
                  </a:schemeClr>
                </a:solidFill>
              </a:rPr>
              <a:t>, </a:t>
            </a:r>
            <a:r>
              <a:rPr lang="zh-CN" altLang="en-US" sz="600" dirty="0">
                <a:solidFill>
                  <a:schemeClr val="bg2">
                    <a:lumMod val="50000"/>
                  </a:schemeClr>
                </a:solidFill>
              </a:rPr>
              <a:t>王红心</a:t>
            </a:r>
            <a:r>
              <a:rPr lang="en-US" altLang="zh-CN" sz="600" dirty="0">
                <a:solidFill>
                  <a:schemeClr val="bg2">
                    <a:lumMod val="50000"/>
                  </a:schemeClr>
                </a:solidFill>
              </a:rPr>
              <a:t>, </a:t>
            </a:r>
            <a:r>
              <a:rPr lang="zh-CN" altLang="en-US" sz="600" dirty="0">
                <a:solidFill>
                  <a:schemeClr val="bg2">
                    <a:lumMod val="50000"/>
                  </a:schemeClr>
                </a:solidFill>
              </a:rPr>
              <a:t>樊文龙</a:t>
            </a:r>
            <a:r>
              <a:rPr lang="en-US" altLang="zh-CN" sz="600" dirty="0">
                <a:solidFill>
                  <a:schemeClr val="bg2">
                    <a:lumMod val="50000"/>
                  </a:schemeClr>
                </a:solidFill>
              </a:rPr>
              <a:t>, </a:t>
            </a:r>
            <a:r>
              <a:rPr lang="zh-CN" altLang="en-US" sz="600" dirty="0">
                <a:solidFill>
                  <a:schemeClr val="bg2">
                    <a:lumMod val="50000"/>
                  </a:schemeClr>
                </a:solidFill>
              </a:rPr>
              <a:t>刘兴华</a:t>
            </a:r>
            <a:r>
              <a:rPr lang="en-US" altLang="zh-CN" sz="600" dirty="0">
                <a:solidFill>
                  <a:schemeClr val="bg2">
                    <a:lumMod val="50000"/>
                  </a:schemeClr>
                </a:solidFill>
              </a:rPr>
              <a:t>, </a:t>
            </a:r>
            <a:r>
              <a:rPr lang="zh-CN" altLang="en-US" sz="600" dirty="0">
                <a:solidFill>
                  <a:schemeClr val="bg2">
                    <a:lumMod val="50000"/>
                  </a:schemeClr>
                </a:solidFill>
              </a:rPr>
              <a:t>林泳煌</a:t>
            </a:r>
            <a:r>
              <a:rPr lang="en-US" altLang="zh-CN" sz="600" dirty="0">
                <a:solidFill>
                  <a:schemeClr val="bg2">
                    <a:lumMod val="50000"/>
                  </a:schemeClr>
                </a:solidFill>
              </a:rPr>
              <a:t>, </a:t>
            </a:r>
            <a:r>
              <a:rPr lang="zh-CN" altLang="en-US" sz="600" dirty="0">
                <a:solidFill>
                  <a:schemeClr val="bg2">
                    <a:lumMod val="50000"/>
                  </a:schemeClr>
                </a:solidFill>
              </a:rPr>
              <a:t>何玉清</a:t>
            </a:r>
            <a:r>
              <a:rPr lang="en-US" altLang="zh-CN" sz="600" dirty="0">
                <a:solidFill>
                  <a:schemeClr val="bg2">
                    <a:lumMod val="50000"/>
                  </a:schemeClr>
                </a:solidFill>
              </a:rPr>
              <a:t>. </a:t>
            </a:r>
            <a:r>
              <a:rPr lang="zh-CN" altLang="en-US" sz="600" dirty="0">
                <a:solidFill>
                  <a:schemeClr val="bg2">
                    <a:lumMod val="50000"/>
                  </a:schemeClr>
                </a:solidFill>
              </a:rPr>
              <a:t>中国居民</a:t>
            </a:r>
            <a:r>
              <a:rPr lang="en-US" altLang="zh-CN" sz="600" dirty="0">
                <a:solidFill>
                  <a:schemeClr val="bg2">
                    <a:lumMod val="50000"/>
                  </a:schemeClr>
                </a:solidFill>
              </a:rPr>
              <a:t>1990 — 2019</a:t>
            </a:r>
            <a:r>
              <a:rPr lang="zh-CN" altLang="en-US" sz="600" dirty="0">
                <a:solidFill>
                  <a:schemeClr val="bg2">
                    <a:lumMod val="50000"/>
                  </a:schemeClr>
                </a:solidFill>
              </a:rPr>
              <a:t>年皮肤及皮下疾病疾病负担变化趋势</a:t>
            </a:r>
            <a:r>
              <a:rPr lang="en-US" altLang="zh-CN" sz="600" dirty="0">
                <a:solidFill>
                  <a:schemeClr val="bg2">
                    <a:lumMod val="50000"/>
                  </a:schemeClr>
                </a:solidFill>
              </a:rPr>
              <a:t>[J]. </a:t>
            </a:r>
            <a:r>
              <a:rPr lang="zh-CN" altLang="en-US" sz="600" dirty="0">
                <a:solidFill>
                  <a:schemeClr val="bg2">
                    <a:lumMod val="50000"/>
                  </a:schemeClr>
                </a:solidFill>
              </a:rPr>
              <a:t>中国公共卫生</a:t>
            </a:r>
            <a:r>
              <a:rPr lang="en-US" altLang="zh-CN" sz="600" dirty="0">
                <a:solidFill>
                  <a:schemeClr val="bg2">
                    <a:lumMod val="50000"/>
                  </a:schemeClr>
                </a:solidFill>
              </a:rPr>
              <a:t>, 2022, 38(5): 529-533. </a:t>
            </a:r>
          </a:p>
          <a:p>
            <a:pPr indent="0">
              <a:buFont typeface="+mj-lt"/>
              <a:buNone/>
            </a:pPr>
            <a:r>
              <a:rPr lang="en-US" altLang="zh-CN" sz="600" dirty="0">
                <a:solidFill>
                  <a:schemeClr val="bg2">
                    <a:lumMod val="50000"/>
                  </a:schemeClr>
                </a:solidFill>
              </a:rPr>
              <a:t>7. </a:t>
            </a:r>
            <a:r>
              <a:rPr lang="zh-CN" altLang="en-US" sz="600" dirty="0">
                <a:solidFill>
                  <a:schemeClr val="bg2">
                    <a:lumMod val="50000"/>
                  </a:schemeClr>
                </a:solidFill>
              </a:rPr>
              <a:t>中国中西医结合学会泌尿外科专业委员会</a:t>
            </a:r>
            <a:r>
              <a:rPr lang="en-US" altLang="zh-CN" sz="600" dirty="0">
                <a:solidFill>
                  <a:schemeClr val="bg2">
                    <a:lumMod val="50000"/>
                  </a:schemeClr>
                </a:solidFill>
              </a:rPr>
              <a:t>,</a:t>
            </a:r>
            <a:r>
              <a:rPr lang="zh-CN" altLang="en-US" sz="600" dirty="0">
                <a:solidFill>
                  <a:schemeClr val="bg2">
                    <a:lumMod val="50000"/>
                  </a:schemeClr>
                </a:solidFill>
              </a:rPr>
              <a:t>湖北省中西医结合学会泌尿外科专业委员会</a:t>
            </a:r>
            <a:r>
              <a:rPr lang="en-US" altLang="zh-CN" sz="600" dirty="0">
                <a:solidFill>
                  <a:schemeClr val="bg2">
                    <a:lumMod val="50000"/>
                  </a:schemeClr>
                </a:solidFill>
              </a:rPr>
              <a:t>.</a:t>
            </a:r>
            <a:r>
              <a:rPr lang="zh-CN" altLang="en-US" sz="600" dirty="0">
                <a:solidFill>
                  <a:schemeClr val="bg2">
                    <a:lumMod val="50000"/>
                  </a:schemeClr>
                </a:solidFill>
              </a:rPr>
              <a:t>中西医结合诊疗前列腺炎专家共识</a:t>
            </a:r>
            <a:r>
              <a:rPr lang="en-US" altLang="zh-CN" sz="600" dirty="0">
                <a:solidFill>
                  <a:schemeClr val="bg2">
                    <a:lumMod val="50000"/>
                  </a:schemeClr>
                </a:solidFill>
              </a:rPr>
              <a:t>[J].</a:t>
            </a:r>
            <a:r>
              <a:rPr lang="zh-CN" altLang="en-US" sz="600" dirty="0">
                <a:solidFill>
                  <a:schemeClr val="bg2">
                    <a:lumMod val="50000"/>
                  </a:schemeClr>
                </a:solidFill>
              </a:rPr>
              <a:t>中国中西医结合外科杂志</a:t>
            </a:r>
            <a:r>
              <a:rPr lang="en-US" altLang="zh-CN" sz="600" dirty="0">
                <a:solidFill>
                  <a:schemeClr val="bg2">
                    <a:lumMod val="50000"/>
                  </a:schemeClr>
                </a:solidFill>
              </a:rPr>
              <a:t>, 2022(004):028.      8. </a:t>
            </a:r>
            <a:r>
              <a:rPr lang="zh-CN" altLang="en-US" sz="600" dirty="0">
                <a:solidFill>
                  <a:schemeClr val="bg2">
                    <a:lumMod val="50000"/>
                  </a:schemeClr>
                </a:solidFill>
              </a:rPr>
              <a:t>朱聪</a:t>
            </a:r>
            <a:r>
              <a:rPr lang="en-US" altLang="zh-CN" sz="600" dirty="0">
                <a:solidFill>
                  <a:schemeClr val="bg2">
                    <a:lumMod val="50000"/>
                  </a:schemeClr>
                </a:solidFill>
              </a:rPr>
              <a:t>,</a:t>
            </a:r>
            <a:r>
              <a:rPr lang="zh-CN" altLang="en-US" sz="600" dirty="0">
                <a:solidFill>
                  <a:schemeClr val="bg2">
                    <a:lumMod val="50000"/>
                  </a:schemeClr>
                </a:solidFill>
              </a:rPr>
              <a:t>訾豪</a:t>
            </a:r>
            <a:r>
              <a:rPr lang="en-US" altLang="zh-CN" sz="600" dirty="0">
                <a:solidFill>
                  <a:schemeClr val="bg2">
                    <a:lumMod val="50000"/>
                  </a:schemeClr>
                </a:solidFill>
              </a:rPr>
              <a:t>,</a:t>
            </a:r>
            <a:r>
              <a:rPr lang="zh-CN" altLang="en-US" sz="600" dirty="0">
                <a:solidFill>
                  <a:schemeClr val="bg2">
                    <a:lumMod val="50000"/>
                  </a:schemeClr>
                </a:solidFill>
              </a:rPr>
              <a:t>黄桥</a:t>
            </a:r>
            <a:r>
              <a:rPr lang="en-US" altLang="zh-CN" sz="600" dirty="0">
                <a:solidFill>
                  <a:schemeClr val="bg2">
                    <a:lumMod val="50000"/>
                  </a:schemeClr>
                </a:solidFill>
              </a:rPr>
              <a:t>,</a:t>
            </a:r>
            <a:r>
              <a:rPr lang="zh-CN" altLang="en-US" sz="600" dirty="0">
                <a:solidFill>
                  <a:schemeClr val="bg2">
                    <a:lumMod val="50000"/>
                  </a:schemeClr>
                </a:solidFill>
              </a:rPr>
              <a:t>唐诗迪</a:t>
            </a:r>
            <a:r>
              <a:rPr lang="en-US" altLang="zh-CN" sz="600" dirty="0">
                <a:solidFill>
                  <a:schemeClr val="bg2">
                    <a:lumMod val="50000"/>
                  </a:schemeClr>
                </a:solidFill>
              </a:rPr>
              <a:t>,</a:t>
            </a:r>
            <a:r>
              <a:rPr lang="zh-CN" altLang="en-US" sz="600" dirty="0">
                <a:solidFill>
                  <a:schemeClr val="bg2">
                    <a:lumMod val="50000"/>
                  </a:schemeClr>
                </a:solidFill>
              </a:rPr>
              <a:t>顾佳敏</a:t>
            </a:r>
            <a:r>
              <a:rPr lang="en-US" altLang="zh-CN" sz="600" dirty="0">
                <a:solidFill>
                  <a:schemeClr val="bg2">
                    <a:lumMod val="50000"/>
                  </a:schemeClr>
                </a:solidFill>
              </a:rPr>
              <a:t>,</a:t>
            </a:r>
            <a:r>
              <a:rPr lang="zh-CN" altLang="en-US" sz="600" dirty="0">
                <a:solidFill>
                  <a:schemeClr val="bg2">
                    <a:lumMod val="50000"/>
                  </a:schemeClr>
                </a:solidFill>
              </a:rPr>
              <a:t>邓通</a:t>
            </a:r>
            <a:r>
              <a:rPr lang="en-US" altLang="zh-CN" sz="600" dirty="0">
                <a:solidFill>
                  <a:schemeClr val="bg2">
                    <a:lumMod val="50000"/>
                  </a:schemeClr>
                </a:solidFill>
              </a:rPr>
              <a:t>,</a:t>
            </a:r>
            <a:r>
              <a:rPr lang="zh-CN" altLang="en-US" sz="600" dirty="0">
                <a:solidFill>
                  <a:schemeClr val="bg2">
                    <a:lumMod val="50000"/>
                  </a:schemeClr>
                </a:solidFill>
              </a:rPr>
              <a:t>李柄辉</a:t>
            </a:r>
            <a:r>
              <a:rPr lang="en-US" altLang="zh-CN" sz="600" dirty="0">
                <a:solidFill>
                  <a:schemeClr val="bg2">
                    <a:lumMod val="50000"/>
                  </a:schemeClr>
                </a:solidFill>
              </a:rPr>
              <a:t>,</a:t>
            </a:r>
            <a:r>
              <a:rPr lang="zh-CN" altLang="en-US" sz="600" dirty="0">
                <a:solidFill>
                  <a:schemeClr val="bg2">
                    <a:lumMod val="50000"/>
                  </a:schemeClr>
                </a:solidFill>
              </a:rPr>
              <a:t>曾宪涛</a:t>
            </a:r>
            <a:r>
              <a:rPr lang="en-US" altLang="zh-CN" sz="600" dirty="0">
                <a:solidFill>
                  <a:schemeClr val="bg2">
                    <a:lumMod val="50000"/>
                  </a:schemeClr>
                </a:solidFill>
              </a:rPr>
              <a:t>.1990—2019</a:t>
            </a:r>
            <a:r>
              <a:rPr lang="zh-CN" altLang="en-US" sz="600" dirty="0">
                <a:solidFill>
                  <a:schemeClr val="bg2">
                    <a:lumMod val="50000"/>
                  </a:schemeClr>
                </a:solidFill>
              </a:rPr>
              <a:t>年中国人群尿路感染的疾病负担分析</a:t>
            </a:r>
            <a:r>
              <a:rPr lang="en-US" altLang="zh-CN" sz="600" dirty="0">
                <a:solidFill>
                  <a:schemeClr val="bg2">
                    <a:lumMod val="50000"/>
                  </a:schemeClr>
                </a:solidFill>
              </a:rPr>
              <a:t>[J].</a:t>
            </a:r>
            <a:r>
              <a:rPr lang="zh-CN" altLang="en-US" sz="600" dirty="0">
                <a:solidFill>
                  <a:schemeClr val="bg2">
                    <a:lumMod val="50000"/>
                  </a:schemeClr>
                </a:solidFill>
              </a:rPr>
              <a:t>现代泌尿外科杂志</a:t>
            </a:r>
            <a:r>
              <a:rPr lang="en-US" altLang="zh-CN" sz="600" dirty="0">
                <a:solidFill>
                  <a:schemeClr val="bg2">
                    <a:lumMod val="50000"/>
                  </a:schemeClr>
                </a:solidFill>
              </a:rPr>
              <a:t>,2021,26(5):376-381386</a:t>
            </a:r>
          </a:p>
          <a:p>
            <a:pPr indent="0">
              <a:buFont typeface="+mj-lt"/>
              <a:buNone/>
            </a:pPr>
            <a:r>
              <a:rPr lang="en-US" altLang="zh-CN" sz="600" dirty="0">
                <a:solidFill>
                  <a:schemeClr val="bg2">
                    <a:lumMod val="50000"/>
                  </a:schemeClr>
                </a:solidFill>
              </a:rPr>
              <a:t>9. </a:t>
            </a:r>
            <a:r>
              <a:rPr lang="zh-CN" altLang="en-US" sz="600" dirty="0">
                <a:solidFill>
                  <a:schemeClr val="bg2">
                    <a:lumMod val="50000"/>
                  </a:schemeClr>
                </a:solidFill>
              </a:rPr>
              <a:t>刘宗唐</a:t>
            </a:r>
            <a:r>
              <a:rPr lang="en-US" altLang="zh-CN" sz="600" dirty="0">
                <a:solidFill>
                  <a:schemeClr val="bg2">
                    <a:lumMod val="50000"/>
                  </a:schemeClr>
                </a:solidFill>
              </a:rPr>
              <a:t>.</a:t>
            </a:r>
            <a:r>
              <a:rPr lang="zh-CN" altLang="en-US" sz="600" dirty="0">
                <a:solidFill>
                  <a:schemeClr val="bg2">
                    <a:lumMod val="50000"/>
                  </a:schemeClr>
                </a:solidFill>
              </a:rPr>
              <a:t>妊娠合并肾盂肾炎的诊断与处理</a:t>
            </a:r>
            <a:r>
              <a:rPr lang="en-US" altLang="zh-CN" sz="600" dirty="0">
                <a:solidFill>
                  <a:schemeClr val="bg2">
                    <a:lumMod val="50000"/>
                  </a:schemeClr>
                </a:solidFill>
              </a:rPr>
              <a:t>[J].</a:t>
            </a:r>
            <a:r>
              <a:rPr lang="zh-CN" altLang="en-US" sz="600" dirty="0">
                <a:solidFill>
                  <a:schemeClr val="bg2">
                    <a:lumMod val="50000"/>
                  </a:schemeClr>
                </a:solidFill>
              </a:rPr>
              <a:t>中国实用妇科与产科杂志</a:t>
            </a:r>
            <a:r>
              <a:rPr lang="en-US" altLang="zh-CN" sz="600" dirty="0">
                <a:solidFill>
                  <a:schemeClr val="bg2">
                    <a:lumMod val="50000"/>
                  </a:schemeClr>
                </a:solidFill>
              </a:rPr>
              <a:t>,1999(09):3-4.      10. </a:t>
            </a:r>
            <a:r>
              <a:rPr lang="zh-CN" altLang="en-US" sz="600" dirty="0">
                <a:solidFill>
                  <a:schemeClr val="bg2">
                    <a:lumMod val="50000"/>
                  </a:schemeClr>
                </a:solidFill>
              </a:rPr>
              <a:t>国家卫生健康委办公厅国家中医药局综合司</a:t>
            </a:r>
            <a:r>
              <a:rPr lang="en-US" altLang="zh-CN" sz="600" dirty="0">
                <a:solidFill>
                  <a:schemeClr val="bg2">
                    <a:lumMod val="50000"/>
                  </a:schemeClr>
                </a:solidFill>
              </a:rPr>
              <a:t>.</a:t>
            </a:r>
            <a:r>
              <a:rPr lang="zh-CN" altLang="en-US" sz="600" dirty="0">
                <a:solidFill>
                  <a:schemeClr val="bg2">
                    <a:lumMod val="50000"/>
                  </a:schemeClr>
                </a:solidFill>
              </a:rPr>
              <a:t>炭疽诊疗方案</a:t>
            </a:r>
            <a:r>
              <a:rPr lang="en-US" altLang="zh-CN" sz="600" dirty="0">
                <a:solidFill>
                  <a:schemeClr val="bg2">
                    <a:lumMod val="50000"/>
                  </a:schemeClr>
                </a:solidFill>
              </a:rPr>
              <a:t>.2023. http://www.nhc.gov.cn/ylyjs/pqt/202312/75cfff021a484d0c9c200f85f2bf746b.shtml.</a:t>
            </a:r>
          </a:p>
          <a:p>
            <a:pPr indent="0">
              <a:buFont typeface="+mj-lt"/>
              <a:buNone/>
            </a:pPr>
            <a:r>
              <a:rPr lang="en-US" altLang="zh-CN" sz="600" dirty="0">
                <a:solidFill>
                  <a:schemeClr val="bg2">
                    <a:lumMod val="50000"/>
                  </a:schemeClr>
                </a:solidFill>
              </a:rPr>
              <a:t>11. Collaborators GBDAR. Global mortality associated with 33 bacterial pathogens in 2019: a systematic analysis for the Global Burden of Disease Study 2019. Lancet 2022. DOI: 10.1016/S0140-6736(22)02185-7.</a:t>
            </a:r>
          </a:p>
          <a:p>
            <a:pPr indent="0">
              <a:buFont typeface="+mj-lt"/>
              <a:buNone/>
            </a:pPr>
            <a:r>
              <a:rPr lang="en-US" altLang="zh-CN" sz="600" dirty="0">
                <a:solidFill>
                  <a:schemeClr val="bg2">
                    <a:lumMod val="50000"/>
                  </a:schemeClr>
                </a:solidFill>
                <a:sym typeface="+mn-ea"/>
              </a:rPr>
              <a:t>12.</a:t>
            </a:r>
            <a:r>
              <a:rPr lang="zh-CN" altLang="en-US" sz="600" dirty="0">
                <a:solidFill>
                  <a:schemeClr val="bg2">
                    <a:lumMod val="50000"/>
                  </a:schemeClr>
                </a:solidFill>
                <a:effectLst/>
                <a:latin typeface="Inter"/>
                <a:sym typeface="+mn-ea"/>
              </a:rPr>
              <a:t>《</a:t>
            </a:r>
            <a:r>
              <a:rPr lang="en-US" altLang="zh-CN" sz="600" dirty="0">
                <a:solidFill>
                  <a:schemeClr val="bg2">
                    <a:lumMod val="50000"/>
                  </a:schemeClr>
                </a:solidFill>
                <a:effectLst/>
                <a:latin typeface="+mn-ea"/>
                <a:sym typeface="+mn-ea"/>
              </a:rPr>
              <a:t>2021</a:t>
            </a:r>
            <a:r>
              <a:rPr lang="zh-CN" altLang="en-US" sz="600" dirty="0">
                <a:solidFill>
                  <a:schemeClr val="bg2">
                    <a:lumMod val="50000"/>
                  </a:schemeClr>
                </a:solidFill>
                <a:effectLst/>
                <a:latin typeface="Inter"/>
                <a:sym typeface="+mn-ea"/>
              </a:rPr>
              <a:t>年度国家老龄事业发展公报》，国家卫生健康委员会，</a:t>
            </a:r>
            <a:r>
              <a:rPr lang="en-US" altLang="zh-CN" sz="600" dirty="0">
                <a:solidFill>
                  <a:schemeClr val="bg2">
                    <a:lumMod val="50000"/>
                  </a:schemeClr>
                </a:solidFill>
                <a:effectLst/>
                <a:latin typeface="+mn-ea"/>
                <a:sym typeface="+mn-ea"/>
              </a:rPr>
              <a:t>2022年10月9日</a:t>
            </a:r>
          </a:p>
          <a:p>
            <a:pPr indent="0">
              <a:buFont typeface="+mj-lt"/>
              <a:buNone/>
            </a:pPr>
            <a:r>
              <a:rPr lang="en-US" altLang="zh-CN" sz="600" dirty="0">
                <a:solidFill>
                  <a:schemeClr val="bg2">
                    <a:lumMod val="50000"/>
                  </a:schemeClr>
                </a:solidFill>
                <a:sym typeface="+mn-ea"/>
              </a:rPr>
              <a:t>13.</a:t>
            </a:r>
            <a:r>
              <a:rPr lang="zh-CN" altLang="en-US" sz="600" dirty="0">
                <a:solidFill>
                  <a:schemeClr val="bg2">
                    <a:lumMod val="50000"/>
                  </a:schemeClr>
                </a:solidFill>
                <a:sym typeface="+mn-ea"/>
              </a:rPr>
              <a:t>中国吞咽障碍康复管理指南</a:t>
            </a:r>
            <a:r>
              <a:rPr lang="en-US" altLang="zh-CN" sz="600" dirty="0">
                <a:solidFill>
                  <a:schemeClr val="bg2">
                    <a:lumMod val="50000"/>
                  </a:schemeClr>
                </a:solidFill>
                <a:sym typeface="+mn-ea"/>
              </a:rPr>
              <a:t>(</a:t>
            </a:r>
            <a:r>
              <a:rPr lang="en-US" sz="600" dirty="0">
                <a:solidFill>
                  <a:schemeClr val="bg2">
                    <a:lumMod val="50000"/>
                  </a:schemeClr>
                </a:solidFill>
                <a:sym typeface="+mn-ea"/>
              </a:rPr>
              <a:t>2023</a:t>
            </a:r>
            <a:r>
              <a:rPr lang="zh-CN" altLang="en-US" sz="600" dirty="0">
                <a:solidFill>
                  <a:schemeClr val="bg2">
                    <a:lumMod val="50000"/>
                  </a:schemeClr>
                </a:solidFill>
                <a:sym typeface="+mn-ea"/>
              </a:rPr>
              <a:t>版</a:t>
            </a:r>
            <a:r>
              <a:rPr lang="en-US" altLang="zh-CN" sz="600" dirty="0">
                <a:solidFill>
                  <a:schemeClr val="bg2">
                    <a:lumMod val="50000"/>
                  </a:schemeClr>
                </a:solidFill>
                <a:sym typeface="+mn-ea"/>
              </a:rPr>
              <a:t>)</a:t>
            </a:r>
          </a:p>
          <a:p>
            <a:pPr indent="0">
              <a:buFont typeface="+mj-lt"/>
              <a:buNone/>
            </a:pPr>
            <a:endParaRPr lang="en-US" altLang="zh-CN" sz="600" dirty="0">
              <a:solidFill>
                <a:schemeClr val="bg2">
                  <a:lumMod val="50000"/>
                </a:schemeClr>
              </a:solidFill>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矩形 17"/>
          <p:cNvSpPr/>
          <p:nvPr/>
        </p:nvSpPr>
        <p:spPr>
          <a:xfrm>
            <a:off x="-28575" y="318135"/>
            <a:ext cx="12249150" cy="737870"/>
          </a:xfrm>
          <a:prstGeom prst="rect">
            <a:avLst/>
          </a:prstGeom>
          <a:gradFill>
            <a:gsLst>
              <a:gs pos="57000">
                <a:schemeClr val="accent2"/>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9210" y="217805"/>
            <a:ext cx="12249150" cy="737870"/>
          </a:xfrm>
          <a:prstGeom prst="rect">
            <a:avLst/>
          </a:pr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65100" y="217805"/>
            <a:ext cx="791210" cy="737870"/>
            <a:chOff x="12653" y="3581"/>
            <a:chExt cx="4650" cy="4332"/>
          </a:xfrm>
        </p:grpSpPr>
        <p:sp>
          <p:nvSpPr>
            <p:cNvPr id="20"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6"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27" name="组合 26"/>
          <p:cNvGrpSpPr/>
          <p:nvPr/>
        </p:nvGrpSpPr>
        <p:grpSpPr>
          <a:xfrm flipH="1">
            <a:off x="11019790" y="227965"/>
            <a:ext cx="838200" cy="737870"/>
            <a:chOff x="12653" y="3581"/>
            <a:chExt cx="4650" cy="4332"/>
          </a:xfrm>
        </p:grpSpPr>
        <p:sp>
          <p:nvSpPr>
            <p:cNvPr id="31"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3"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48" name="组合 47"/>
          <p:cNvGrpSpPr/>
          <p:nvPr/>
        </p:nvGrpSpPr>
        <p:grpSpPr>
          <a:xfrm rot="5400000">
            <a:off x="9098915" y="3775710"/>
            <a:ext cx="5727700" cy="305435"/>
            <a:chOff x="6482995" y="2164864"/>
            <a:chExt cx="5190111" cy="305546"/>
          </a:xfrm>
        </p:grpSpPr>
        <p:sp>
          <p:nvSpPr>
            <p:cNvPr id="49"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0"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1"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2"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53"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grpSp>
        <p:nvGrpSpPr>
          <p:cNvPr id="55" name="组合 54"/>
          <p:cNvGrpSpPr/>
          <p:nvPr/>
        </p:nvGrpSpPr>
        <p:grpSpPr>
          <a:xfrm rot="5400000">
            <a:off x="-2578735" y="3780155"/>
            <a:ext cx="5735320" cy="305435"/>
            <a:chOff x="6482995" y="2164864"/>
            <a:chExt cx="5190111" cy="305546"/>
          </a:xfrm>
        </p:grpSpPr>
        <p:sp>
          <p:nvSpPr>
            <p:cNvPr id="56"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7"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8"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9"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60"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cxnSp>
        <p:nvCxnSpPr>
          <p:cNvPr id="61" name="形状10"/>
          <p:cNvCxnSpPr>
            <a:stCxn id="60" idx="0"/>
            <a:endCxn id="53" idx="4"/>
          </p:cNvCxnSpPr>
          <p:nvPr/>
        </p:nvCxnSpPr>
        <p:spPr>
          <a:xfrm flipV="1">
            <a:off x="441960" y="6642100"/>
            <a:ext cx="11368405" cy="82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441960" y="318135"/>
            <a:ext cx="11073765" cy="583565"/>
          </a:xfrm>
          <a:prstGeom prst="rect">
            <a:avLst/>
          </a:prstGeom>
          <a:noFill/>
        </p:spPr>
        <p:txBody>
          <a:bodyPr wrap="square">
            <a:spAutoFit/>
          </a:bodyPr>
          <a:lstStyle/>
          <a:p>
            <a:pPr algn="ctr" defTabSz="914400">
              <a:buClrTx/>
              <a:buSzTx/>
              <a:buFontTx/>
              <a:tabLst>
                <a:tab pos="3402330" algn="l"/>
              </a:tabLst>
            </a:pPr>
            <a:r>
              <a:rPr lang="zh-CN" altLang="en-US" sz="3200">
                <a:solidFill>
                  <a:schemeClr val="bg1"/>
                </a:solidFill>
                <a:latin typeface="MiSans Heavy" panose="00000A00000000000000" pitchFamily="2" charset="-122"/>
                <a:ea typeface="MiSans Heavy" panose="00000A00000000000000" pitchFamily="2" charset="-122"/>
                <a:sym typeface="+mn-ea"/>
              </a:rPr>
              <a:t>安</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全</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性</a:t>
            </a:r>
            <a:r>
              <a:rPr lang="en-US" altLang="zh-CN" sz="2800">
                <a:solidFill>
                  <a:schemeClr val="bg1"/>
                </a:solidFill>
                <a:latin typeface="MiSans Heavy" panose="00000A00000000000000" pitchFamily="2" charset="-122"/>
                <a:ea typeface="MiSans Heavy" panose="00000A00000000000000" pitchFamily="2" charset="-122"/>
                <a:sym typeface="+mn-ea"/>
              </a:rPr>
              <a:t>——</a:t>
            </a:r>
            <a:r>
              <a:rPr lang="zh-CN" altLang="en-US" sz="2400">
                <a:solidFill>
                  <a:schemeClr val="bg1"/>
                </a:solidFill>
                <a:latin typeface="MiSans Heavy" panose="00000A00000000000000" pitchFamily="2" charset="-122"/>
                <a:ea typeface="MiSans Heavy" panose="00000A00000000000000" pitchFamily="2" charset="-122"/>
                <a:sym typeface="+mn-ea"/>
              </a:rPr>
              <a:t>口服溶液单剂量装，可提高患者用药安全性，为临床提供新选择</a:t>
            </a:r>
          </a:p>
        </p:txBody>
      </p:sp>
      <p:sp>
        <p:nvSpPr>
          <p:cNvPr id="6" name="矩形: 圆角 8"/>
          <p:cNvSpPr/>
          <p:nvPr/>
        </p:nvSpPr>
        <p:spPr>
          <a:xfrm>
            <a:off x="425450" y="4913630"/>
            <a:ext cx="11440795" cy="1652905"/>
          </a:xfrm>
          <a:prstGeom prst="flowChartAlternateProcess">
            <a:avLst/>
          </a:prstGeom>
          <a:solidFill>
            <a:schemeClr val="bg1"/>
          </a:solidFill>
          <a:ln>
            <a:solidFill>
              <a:schemeClr val="accent1">
                <a:lumMod val="40000"/>
                <a:lumOff val="60000"/>
              </a:schemeClr>
            </a:solidFill>
            <a:prstDash val="sysDot"/>
          </a:ln>
          <a:effectLst>
            <a:outerShdw blurRad="50800" dist="38100" dir="5400000" algn="t" rotWithShape="0">
              <a:schemeClr val="accent1">
                <a:lumMod val="60000"/>
                <a:lumOff val="4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34930" y="2002323"/>
            <a:ext cx="5295265" cy="2584450"/>
          </a:xfrm>
          <a:prstGeom prst="rect">
            <a:avLst/>
          </a:prstGeom>
          <a:noFill/>
        </p:spPr>
        <p:txBody>
          <a:bodyPr wrap="square">
            <a:spAutoFit/>
          </a:bodyPr>
          <a:lstStyle/>
          <a:p>
            <a:pPr marL="285750" indent="-285750" algn="l">
              <a:lnSpc>
                <a:spcPct val="100000"/>
              </a:lnSpc>
              <a:buClrTx/>
              <a:buSzTx/>
              <a:buFont typeface="Wingdings" panose="05000000000000000000" charset="0"/>
              <a:buChar char="Ø"/>
            </a:pPr>
            <a:r>
              <a:rPr lang="zh-CN" altLang="en-US" b="1" spc="300" dirty="0">
                <a:solidFill>
                  <a:schemeClr val="tx2"/>
                </a:solidFill>
                <a:uFillTx/>
                <a:latin typeface="宋体" panose="02010600030101010101" pitchFamily="2" charset="-122"/>
                <a:ea typeface="宋体" panose="02010600030101010101" pitchFamily="2" charset="-122"/>
                <a:cs typeface="MiSans" panose="00000500000000000000" charset="-122"/>
              </a:rPr>
              <a:t>严重的和其他重要的不良反应</a:t>
            </a:r>
          </a:p>
          <a:p>
            <a:pPr marL="597535" lvl="1" indent="-285750" fontAlgn="auto">
              <a:lnSpc>
                <a:spcPct val="120000"/>
              </a:lnSpc>
              <a:buFont typeface="Arial" panose="020B0604020202020204" pitchFamily="34" charset="0"/>
              <a:buChar char="•"/>
            </a:pPr>
            <a:r>
              <a:rPr lang="zh-CN" altLang="en-US" sz="1500" dirty="0">
                <a:latin typeface="Times New Roman" panose="02020603050405020304" pitchFamily="18" charset="0"/>
                <a:ea typeface="楷体" panose="02010609060101010101" pitchFamily="49" charset="-122"/>
                <a:cs typeface="Times New Roman" panose="02020603050405020304" pitchFamily="18" charset="0"/>
              </a:rPr>
              <a:t>包括</a:t>
            </a:r>
            <a:r>
              <a:rPr lang="zh-CN" altLang="zh-CN" sz="1500" dirty="0">
                <a:latin typeface="Times New Roman" panose="02020603050405020304" pitchFamily="18" charset="0"/>
                <a:ea typeface="楷体" panose="02010609060101010101" pitchFamily="49" charset="-122"/>
                <a:cs typeface="Times New Roman" panose="02020603050405020304" pitchFamily="18" charset="0"/>
              </a:rPr>
              <a:t>肌腱炎和肌腱断裂、重症肌无力恶化、超敏反应、其他严重和有时致命的反应、肝毒性、中枢神经系统效应、难辨梭菌相关性腹泻、周围神经病、</a:t>
            </a:r>
            <a:r>
              <a:rPr lang="en-US" altLang="zh-CN" sz="1500" dirty="0">
                <a:latin typeface="Times New Roman" panose="02020603050405020304" pitchFamily="18" charset="0"/>
                <a:ea typeface="楷体" panose="02010609060101010101" pitchFamily="49" charset="-122"/>
                <a:cs typeface="Times New Roman" panose="02020603050405020304" pitchFamily="18" charset="0"/>
              </a:rPr>
              <a:t>QT</a:t>
            </a:r>
            <a:r>
              <a:rPr lang="zh-CN" altLang="zh-CN" sz="1500" dirty="0">
                <a:latin typeface="Times New Roman" panose="02020603050405020304" pitchFamily="18" charset="0"/>
                <a:ea typeface="楷体" panose="02010609060101010101" pitchFamily="49" charset="-122"/>
                <a:cs typeface="Times New Roman" panose="02020603050405020304" pitchFamily="18" charset="0"/>
              </a:rPr>
              <a:t>间期延长、儿科患者中的肌肉骨骼疾病、血糖紊乱、光敏感性</a:t>
            </a:r>
            <a:r>
              <a:rPr lang="en-US" altLang="zh-CN" sz="15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500" dirty="0">
                <a:latin typeface="Times New Roman" panose="02020603050405020304" pitchFamily="18" charset="0"/>
                <a:ea typeface="楷体" panose="02010609060101010101" pitchFamily="49" charset="-122"/>
                <a:cs typeface="Times New Roman" panose="02020603050405020304" pitchFamily="18" charset="0"/>
              </a:rPr>
              <a:t>光毒性和耐药细菌产生。</a:t>
            </a:r>
            <a:endParaRPr lang="en-US" altLang="zh-CN" sz="1500" dirty="0">
              <a:latin typeface="Times New Roman" panose="02020603050405020304" pitchFamily="18" charset="0"/>
              <a:ea typeface="楷体" panose="02010609060101010101" pitchFamily="49" charset="-122"/>
              <a:cs typeface="Times New Roman" panose="02020603050405020304" pitchFamily="18" charset="0"/>
            </a:endParaRPr>
          </a:p>
          <a:p>
            <a:pPr marL="597535" lvl="1" indent="-285750" fontAlgn="auto">
              <a:lnSpc>
                <a:spcPct val="120000"/>
              </a:lnSpc>
              <a:buFont typeface="Arial" panose="020B0604020202020204" pitchFamily="34" charset="0"/>
              <a:buChar char="•"/>
            </a:pPr>
            <a:r>
              <a:rPr lang="zh-CN" altLang="en-US" sz="1500" dirty="0">
                <a:latin typeface="Times New Roman" panose="02020603050405020304" pitchFamily="18" charset="0"/>
                <a:ea typeface="楷体" panose="02010609060101010101" pitchFamily="49" charset="-122"/>
                <a:cs typeface="Times New Roman" panose="02020603050405020304" pitchFamily="18" charset="0"/>
              </a:rPr>
              <a:t>使用喹诺酮类药物（包括左氧氟沙星）可能导致结晶尿和管型尿。因此，对于接受左氧氟沙星治疗的患者，应当维持适当的水化，以防止形成高度浓缩尿。</a:t>
            </a:r>
            <a:endParaRPr lang="zh-CN" altLang="zh-CN" sz="15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4" name="文本框 23"/>
          <p:cNvSpPr txBox="1"/>
          <p:nvPr/>
        </p:nvSpPr>
        <p:spPr>
          <a:xfrm>
            <a:off x="6374130" y="2002155"/>
            <a:ext cx="5295265" cy="2737485"/>
          </a:xfrm>
          <a:prstGeom prst="rect">
            <a:avLst/>
          </a:prstGeom>
          <a:noFill/>
        </p:spPr>
        <p:txBody>
          <a:bodyPr wrap="square">
            <a:noAutofit/>
          </a:bodyPr>
          <a:lstStyle/>
          <a:p>
            <a:pPr marL="285750" indent="-285750" algn="l">
              <a:lnSpc>
                <a:spcPct val="100000"/>
              </a:lnSpc>
              <a:buClrTx/>
              <a:buSzTx/>
              <a:buFont typeface="Wingdings" panose="05000000000000000000" charset="0"/>
              <a:buChar char="Ø"/>
            </a:pPr>
            <a:r>
              <a:rPr lang="zh-CN" altLang="en-US" sz="1800" b="1" spc="300" dirty="0">
                <a:solidFill>
                  <a:schemeClr val="tx2"/>
                </a:solidFill>
                <a:uFillTx/>
                <a:latin typeface="宋体" panose="02010600030101010101" pitchFamily="2" charset="-122"/>
                <a:ea typeface="宋体" panose="02010600030101010101" pitchFamily="2" charset="-122"/>
                <a:cs typeface="MiSans" panose="00000500000000000000" charset="-122"/>
              </a:rPr>
              <a:t>最常见的不良反应</a:t>
            </a:r>
            <a:r>
              <a:rPr lang="zh-CN" altLang="en-US" sz="1800" b="1" spc="300" dirty="0">
                <a:solidFill>
                  <a:schemeClr val="tx2"/>
                </a:solidFill>
                <a:uFillTx/>
                <a:latin typeface="宋体" panose="02010600030101010101" pitchFamily="2" charset="-122"/>
                <a:ea typeface="宋体" panose="02010600030101010101" pitchFamily="2" charset="-122"/>
                <a:cs typeface="MiSans" panose="00000500000000000000" charset="-122"/>
                <a:sym typeface="+mn-ea"/>
              </a:rPr>
              <a:t>（≥3%）</a:t>
            </a:r>
            <a:endParaRPr lang="zh-CN" altLang="en-US" sz="1800" b="1" spc="300" dirty="0">
              <a:solidFill>
                <a:schemeClr val="tx2"/>
              </a:solidFill>
              <a:uFillTx/>
              <a:latin typeface="宋体" panose="02010600030101010101" pitchFamily="2" charset="-122"/>
              <a:ea typeface="宋体" panose="02010600030101010101" pitchFamily="2" charset="-122"/>
              <a:cs typeface="MiSans" panose="00000500000000000000" charset="-122"/>
            </a:endParaRPr>
          </a:p>
          <a:p>
            <a:pPr marL="597535" lvl="1" indent="-285750" fontAlgn="auto">
              <a:lnSpc>
                <a:spcPct val="150000"/>
              </a:lnSpc>
              <a:buFont typeface="Arial" panose="020B0604020202020204" pitchFamily="34" charset="0"/>
              <a:buChar char="•"/>
            </a:pPr>
            <a:r>
              <a:rPr lang="zh-CN" altLang="zh-CN" sz="1500" dirty="0">
                <a:latin typeface="Times New Roman" panose="02020603050405020304" pitchFamily="18" charset="0"/>
                <a:ea typeface="楷体" panose="02010609060101010101" pitchFamily="49" charset="-122"/>
                <a:cs typeface="Times New Roman" panose="02020603050405020304" pitchFamily="18" charset="0"/>
              </a:rPr>
              <a:t>恶心、头痛、腹泻、失眠、便秘和头晕。</a:t>
            </a:r>
          </a:p>
          <a:p>
            <a:pPr marL="311785" lvl="1" indent="0" fontAlgn="auto">
              <a:lnSpc>
                <a:spcPct val="150000"/>
              </a:lnSpc>
              <a:buFont typeface="Arial" panose="020B0604020202020204" pitchFamily="34" charset="0"/>
              <a:buNone/>
            </a:pPr>
            <a:endParaRPr lang="zh-CN" altLang="zh-CN" sz="1500" dirty="0">
              <a:latin typeface="Times New Roman" panose="02020603050405020304" pitchFamily="18" charset="0"/>
              <a:ea typeface="楷体" panose="02010609060101010101" pitchFamily="49" charset="-122"/>
              <a:cs typeface="Times New Roman" panose="02020603050405020304" pitchFamily="18" charset="0"/>
            </a:endParaRPr>
          </a:p>
          <a:p>
            <a:pPr marL="285750" lvl="1" indent="-285750" algn="l" fontAlgn="auto">
              <a:lnSpc>
                <a:spcPct val="150000"/>
              </a:lnSpc>
              <a:buClrTx/>
              <a:buSzTx/>
              <a:buFont typeface="Wingdings" panose="05000000000000000000" charset="0"/>
              <a:buChar char="Ø"/>
            </a:pPr>
            <a:r>
              <a:rPr lang="zh-CN" altLang="en-US" sz="1800" b="1" spc="300" dirty="0">
                <a:solidFill>
                  <a:schemeClr val="tx2"/>
                </a:solidFill>
                <a:uFillTx/>
                <a:latin typeface="宋体" panose="02010600030101010101" pitchFamily="2" charset="-122"/>
                <a:ea typeface="宋体" panose="02010600030101010101" pitchFamily="2" charset="-122"/>
                <a:cs typeface="MiSans" panose="00000500000000000000" charset="-122"/>
                <a:sym typeface="+mn-ea"/>
              </a:rPr>
              <a:t>常见的不良反应（≥1%）</a:t>
            </a:r>
            <a:r>
              <a:rPr lang="zh-CN" altLang="en-US" b="1" dirty="0">
                <a:solidFill>
                  <a:srgbClr val="00437C"/>
                </a:solidFill>
                <a:latin typeface="微软雅黑" panose="020B0503020204020204" charset="-122"/>
                <a:ea typeface="微软雅黑" panose="020B0503020204020204" charset="-122"/>
                <a:cs typeface="Times New Roman" panose="02020603050405020304" pitchFamily="18" charset="0"/>
                <a:sym typeface="+mn-ea"/>
              </a:rPr>
              <a:t> </a:t>
            </a:r>
            <a:endParaRPr lang="zh-CN" altLang="en-US" sz="1800" b="1" dirty="0">
              <a:solidFill>
                <a:srgbClr val="00437C"/>
              </a:solidFill>
              <a:latin typeface="微软雅黑" panose="020B0503020204020204" charset="-122"/>
              <a:ea typeface="微软雅黑" panose="020B0503020204020204" charset="-122"/>
              <a:cs typeface="Times New Roman" panose="02020603050405020304" pitchFamily="18" charset="0"/>
            </a:endParaRPr>
          </a:p>
          <a:p>
            <a:pPr marL="597535" lvl="1" indent="-285750" fontAlgn="auto">
              <a:lnSpc>
                <a:spcPct val="150000"/>
              </a:lnSpc>
              <a:buFont typeface="Arial" panose="020B0604020202020204" pitchFamily="34" charset="0"/>
              <a:buChar char="•"/>
            </a:pPr>
            <a:r>
              <a:rPr lang="zh-CN" altLang="en-US" sz="1500" dirty="0">
                <a:latin typeface="Times New Roman" panose="02020603050405020304" pitchFamily="18" charset="0"/>
                <a:ea typeface="楷体" panose="02010609060101010101" pitchFamily="49" charset="-122"/>
                <a:cs typeface="Times New Roman" panose="02020603050405020304" pitchFamily="18" charset="0"/>
              </a:rPr>
              <a:t>念珠菌病、失眠、头痛、头晕、呼吸困难、恶心、腹泻、便秘、腹痛、呕吐、消化不良、皮疹、瘙痒、阴道炎、水肿、胸痛。</a:t>
            </a:r>
            <a:endParaRPr lang="zh-CN" altLang="zh-CN" sz="15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文本框 1"/>
          <p:cNvSpPr txBox="1"/>
          <p:nvPr/>
        </p:nvSpPr>
        <p:spPr>
          <a:xfrm>
            <a:off x="780274" y="1491148"/>
            <a:ext cx="7827010" cy="398780"/>
          </a:xfrm>
          <a:prstGeom prst="rect">
            <a:avLst/>
          </a:prstGeom>
          <a:noFill/>
        </p:spPr>
        <p:txBody>
          <a:bodyPr wrap="square" rtlCol="0" anchor="t">
            <a:spAutoFit/>
          </a:bodyPr>
          <a:lstStyle/>
          <a:p>
            <a:pPr indent="0">
              <a:buFont typeface="Wingdings" panose="05000000000000000000" charset="0"/>
              <a:buNone/>
            </a:pPr>
            <a:r>
              <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药品说明书收载的安全性信息</a:t>
            </a:r>
            <a:r>
              <a:rPr lang="zh-CN" altLang="en-US" sz="2000" spc="300" baseline="300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[1]</a:t>
            </a:r>
            <a:r>
              <a:rPr lang="zh-CN" altLang="en-US"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（左氧通用）</a:t>
            </a:r>
            <a:endParaRPr lang="zh-CN" altLang="en-US" b="1" spc="300" dirty="0">
              <a:solidFill>
                <a:schemeClr val="accent1"/>
              </a:solidFill>
              <a:effectLst/>
              <a:uFillTx/>
              <a:latin typeface="MiSans Heavy" panose="00000A00000000000000" pitchFamily="2" charset="-122"/>
              <a:ea typeface="MiSans Heavy" panose="00000A00000000000000" pitchFamily="2" charset="-122"/>
              <a:cs typeface="MiSans" panose="00000500000000000000" charset="-122"/>
              <a:sym typeface="+mn-ea"/>
            </a:endParaRPr>
          </a:p>
        </p:txBody>
      </p:sp>
      <p:sp>
        <p:nvSpPr>
          <p:cNvPr id="11" name="矩形 10"/>
          <p:cNvSpPr/>
          <p:nvPr/>
        </p:nvSpPr>
        <p:spPr>
          <a:xfrm>
            <a:off x="534670" y="1353820"/>
            <a:ext cx="11214735" cy="3367405"/>
          </a:xfrm>
          <a:prstGeom prst="rect">
            <a:avLst/>
          </a:prstGeom>
          <a:ln>
            <a:solidFill>
              <a:srgbClr val="16468D"/>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28" name="直接连接符 27"/>
          <p:cNvCxnSpPr/>
          <p:nvPr/>
        </p:nvCxnSpPr>
        <p:spPr>
          <a:xfrm flipH="1">
            <a:off x="6072184" y="2032168"/>
            <a:ext cx="7620" cy="2624455"/>
          </a:xfrm>
          <a:prstGeom prst="line">
            <a:avLst/>
          </a:prstGeom>
          <a:ln w="38100">
            <a:solidFill>
              <a:srgbClr val="1F4F8A"/>
            </a:solidFill>
            <a:prstDash val="dashDot"/>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634859" y="5018915"/>
            <a:ext cx="7827010" cy="398780"/>
          </a:xfrm>
          <a:prstGeom prst="rect">
            <a:avLst/>
          </a:prstGeom>
          <a:noFill/>
        </p:spPr>
        <p:txBody>
          <a:bodyPr wrap="square" rtlCol="0" anchor="t">
            <a:spAutoFit/>
          </a:bodyPr>
          <a:lstStyle/>
          <a:p>
            <a:pPr indent="0">
              <a:buFont typeface="Wingdings" panose="05000000000000000000" charset="0"/>
              <a:buNone/>
            </a:pPr>
            <a:r>
              <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该药品在国内外不良反应发生情况</a:t>
            </a:r>
          </a:p>
        </p:txBody>
      </p:sp>
      <p:sp>
        <p:nvSpPr>
          <p:cNvPr id="21" name="文本框 20"/>
          <p:cNvSpPr txBox="1"/>
          <p:nvPr/>
        </p:nvSpPr>
        <p:spPr>
          <a:xfrm>
            <a:off x="8607425" y="6619875"/>
            <a:ext cx="3406775" cy="244475"/>
          </a:xfrm>
          <a:prstGeom prst="rect">
            <a:avLst/>
          </a:prstGeom>
          <a:noFill/>
        </p:spPr>
        <p:txBody>
          <a:bodyPr wrap="none" rtlCol="0">
            <a:noAutofit/>
          </a:bodyPr>
          <a:lstStyle/>
          <a:p>
            <a:pPr indent="0">
              <a:buFont typeface="+mj-lt"/>
              <a:buNone/>
            </a:pPr>
            <a:r>
              <a:rPr lang="en-US" altLang="zh-CN" sz="1000" kern="100" dirty="0">
                <a:effectLst/>
                <a:latin typeface="微软雅黑" panose="020B0503020204020204" charset="-122"/>
                <a:ea typeface="微软雅黑" panose="020B0503020204020204" charset="-122"/>
              </a:rPr>
              <a:t>1. </a:t>
            </a:r>
            <a:r>
              <a:rPr lang="zh-CN" altLang="en-US" sz="1000" kern="100" dirty="0">
                <a:latin typeface="微软雅黑" panose="020B0503020204020204" charset="-122"/>
                <a:ea typeface="微软雅黑" panose="020B0503020204020204" charset="-122"/>
              </a:rPr>
              <a:t>安徽四环科宝制药有限公司</a:t>
            </a:r>
            <a:r>
              <a:rPr lang="zh-CN" altLang="en-US" sz="1000" kern="100" dirty="0">
                <a:effectLst/>
                <a:latin typeface="微软雅黑" panose="020B0503020204020204" charset="-122"/>
                <a:ea typeface="微软雅黑" panose="020B0503020204020204" charset="-122"/>
              </a:rPr>
              <a:t>左氧氟沙星口服溶液说明书</a:t>
            </a:r>
            <a:endParaRPr lang="zh-CN" altLang="zh-CN" sz="1000" dirty="0">
              <a:effectLst/>
              <a:latin typeface="微软雅黑" panose="020B0503020204020204" charset="-122"/>
              <a:ea typeface="微软雅黑" panose="020B0503020204020204" charset="-122"/>
            </a:endParaRPr>
          </a:p>
          <a:p>
            <a:pPr marL="342900" indent="-342900">
              <a:buFont typeface="+mj-lt"/>
              <a:buAutoNum type="arabicPeriod"/>
            </a:pPr>
            <a:endParaRPr lang="zh-CN" altLang="zh-CN" sz="1050" dirty="0">
              <a:effectLst/>
              <a:latin typeface="微软雅黑" panose="020B0503020204020204" charset="-122"/>
              <a:ea typeface="微软雅黑" panose="020B0503020204020204" charset="-122"/>
            </a:endParaRPr>
          </a:p>
        </p:txBody>
      </p:sp>
      <p:sp>
        <p:nvSpPr>
          <p:cNvPr id="7" name="文本框 6"/>
          <p:cNvSpPr txBox="1"/>
          <p:nvPr/>
        </p:nvSpPr>
        <p:spPr>
          <a:xfrm>
            <a:off x="635000" y="5314315"/>
            <a:ext cx="10987405" cy="1252855"/>
          </a:xfrm>
          <a:prstGeom prst="rect">
            <a:avLst/>
          </a:prstGeom>
          <a:noFill/>
        </p:spPr>
        <p:txBody>
          <a:bodyPr wrap="square">
            <a:spAutoFit/>
          </a:bodyPr>
          <a:lstStyle/>
          <a:p>
            <a:pPr marL="298450" indent="-285750" algn="just" rtl="0" eaLnBrk="0">
              <a:lnSpc>
                <a:spcPct val="135000"/>
              </a:lnSpc>
              <a:spcBef>
                <a:spcPts val="0"/>
              </a:spcBef>
              <a:spcAft>
                <a:spcPts val="0"/>
              </a:spcAft>
              <a:buFont typeface="Arial" panose="020B0604020202020204" pitchFamily="34" charset="0"/>
              <a:buChar char="•"/>
              <a:tabLst>
                <a:tab pos="137795" algn="l"/>
              </a:tabLst>
            </a:pPr>
            <a:r>
              <a:rPr lang="zh-CN" altLang="en-US" sz="1400" dirty="0">
                <a:solidFill>
                  <a:srgbClr val="404040"/>
                </a:solidFill>
                <a:effectLst/>
                <a:latin typeface="微软雅黑" panose="020B0503020204020204" charset="-122"/>
                <a:ea typeface="微软雅黑" panose="020B0503020204020204" charset="-122"/>
                <a:cs typeface="微软雅黑" panose="020B0503020204020204" charset="-122"/>
                <a:sym typeface="+mn-ea"/>
              </a:rPr>
              <a:t>左氧氟沙星口服溶液是国内3类仿制药物，已视同通过一致性评价，质量及安全性与原研药物保持一致。</a:t>
            </a:r>
          </a:p>
          <a:p>
            <a:pPr marL="298450" indent="-285750" algn="just" rtl="0" eaLnBrk="0">
              <a:lnSpc>
                <a:spcPct val="135000"/>
              </a:lnSpc>
              <a:spcBef>
                <a:spcPts val="0"/>
              </a:spcBef>
              <a:spcAft>
                <a:spcPts val="0"/>
              </a:spcAft>
              <a:buFont typeface="Arial" panose="020B0604020202020204" pitchFamily="34" charset="0"/>
              <a:buChar char="•"/>
              <a:tabLst>
                <a:tab pos="137795" algn="l"/>
              </a:tabLst>
            </a:pPr>
            <a:r>
              <a:rPr lang="zh-CN" altLang="en-US" sz="1400" dirty="0">
                <a:solidFill>
                  <a:srgbClr val="404040"/>
                </a:solidFill>
                <a:effectLst/>
                <a:latin typeface="微软雅黑" panose="020B0503020204020204" charset="-122"/>
                <a:ea typeface="微软雅黑" panose="020B0503020204020204" charset="-122"/>
                <a:cs typeface="微软雅黑" panose="020B0503020204020204" charset="-122"/>
                <a:sym typeface="+mn-ea"/>
              </a:rPr>
              <a:t>根据英国警示全身和吸入用氟喹诺酮类药物的心脏瓣膜返流的轻微风险，建议有风险的患者首先考虑其他治疗选择：2020年12月17日，英国药品与健康产品管理局(MHRA)发布消息称，氟喹诺酮类药物仅应在仔细的获益风险评估并考虑了其他治疗选择后才可用于有心脏瓣膜返流(功能不全)的患者。</a:t>
            </a:r>
            <a:endParaRPr lang="zh-CN" altLang="en-US" sz="1400" b="1" kern="0" dirty="0">
              <a:solidFill>
                <a:srgbClr val="404040"/>
              </a:solidFill>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矩形 17"/>
          <p:cNvSpPr/>
          <p:nvPr/>
        </p:nvSpPr>
        <p:spPr>
          <a:xfrm>
            <a:off x="-28575" y="318135"/>
            <a:ext cx="12249150" cy="737870"/>
          </a:xfrm>
          <a:prstGeom prst="rect">
            <a:avLst/>
          </a:prstGeom>
          <a:gradFill>
            <a:gsLst>
              <a:gs pos="57000">
                <a:schemeClr val="accent2"/>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9210" y="217805"/>
            <a:ext cx="12249150" cy="737870"/>
          </a:xfrm>
          <a:prstGeom prst="rect">
            <a:avLst/>
          </a:pr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65100" y="217805"/>
            <a:ext cx="791210" cy="737870"/>
            <a:chOff x="12653" y="3581"/>
            <a:chExt cx="4650" cy="4332"/>
          </a:xfrm>
        </p:grpSpPr>
        <p:sp>
          <p:nvSpPr>
            <p:cNvPr id="20"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6"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27" name="组合 26"/>
          <p:cNvGrpSpPr/>
          <p:nvPr/>
        </p:nvGrpSpPr>
        <p:grpSpPr>
          <a:xfrm flipH="1">
            <a:off x="11019790" y="227965"/>
            <a:ext cx="838200" cy="737870"/>
            <a:chOff x="12653" y="3581"/>
            <a:chExt cx="4650" cy="4332"/>
          </a:xfrm>
        </p:grpSpPr>
        <p:sp>
          <p:nvSpPr>
            <p:cNvPr id="31"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3"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48" name="组合 47"/>
          <p:cNvGrpSpPr/>
          <p:nvPr/>
        </p:nvGrpSpPr>
        <p:grpSpPr>
          <a:xfrm rot="5400000">
            <a:off x="9098915" y="3775710"/>
            <a:ext cx="5727700" cy="305435"/>
            <a:chOff x="6482995" y="2164864"/>
            <a:chExt cx="5190111" cy="305546"/>
          </a:xfrm>
        </p:grpSpPr>
        <p:sp>
          <p:nvSpPr>
            <p:cNvPr id="49"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0"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1"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2"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53"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grpSp>
        <p:nvGrpSpPr>
          <p:cNvPr id="55" name="组合 54"/>
          <p:cNvGrpSpPr/>
          <p:nvPr/>
        </p:nvGrpSpPr>
        <p:grpSpPr>
          <a:xfrm rot="5400000">
            <a:off x="-2578735" y="3780155"/>
            <a:ext cx="5735320" cy="305435"/>
            <a:chOff x="6482995" y="2164864"/>
            <a:chExt cx="5190111" cy="305546"/>
          </a:xfrm>
        </p:grpSpPr>
        <p:sp>
          <p:nvSpPr>
            <p:cNvPr id="56"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7"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8"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9"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60"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cxnSp>
        <p:nvCxnSpPr>
          <p:cNvPr id="61" name="形状10"/>
          <p:cNvCxnSpPr>
            <a:stCxn id="60" idx="0"/>
            <a:endCxn id="53" idx="4"/>
          </p:cNvCxnSpPr>
          <p:nvPr/>
        </p:nvCxnSpPr>
        <p:spPr>
          <a:xfrm flipV="1">
            <a:off x="441960" y="6642100"/>
            <a:ext cx="11368405" cy="82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441960" y="318135"/>
            <a:ext cx="11073765" cy="583565"/>
          </a:xfrm>
          <a:prstGeom prst="rect">
            <a:avLst/>
          </a:prstGeom>
          <a:noFill/>
        </p:spPr>
        <p:txBody>
          <a:bodyPr wrap="square">
            <a:spAutoFit/>
          </a:bodyPr>
          <a:lstStyle/>
          <a:p>
            <a:pPr algn="ctr" defTabSz="914400">
              <a:buClrTx/>
              <a:buSzTx/>
              <a:buFontTx/>
              <a:tabLst>
                <a:tab pos="3402330" algn="l"/>
              </a:tabLst>
            </a:pPr>
            <a:r>
              <a:rPr lang="zh-CN" altLang="en-US" sz="3200">
                <a:solidFill>
                  <a:schemeClr val="bg1"/>
                </a:solidFill>
                <a:latin typeface="MiSans Heavy" panose="00000A00000000000000" pitchFamily="2" charset="-122"/>
                <a:ea typeface="MiSans Heavy" panose="00000A00000000000000" pitchFamily="2" charset="-122"/>
                <a:sym typeface="+mn-ea"/>
              </a:rPr>
              <a:t>安</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全</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性</a:t>
            </a:r>
            <a:r>
              <a:rPr lang="en-US" altLang="zh-CN" sz="2800">
                <a:solidFill>
                  <a:schemeClr val="bg1"/>
                </a:solidFill>
                <a:latin typeface="MiSans Heavy" panose="00000A00000000000000" pitchFamily="2" charset="-122"/>
                <a:ea typeface="MiSans Heavy" panose="00000A00000000000000" pitchFamily="2" charset="-122"/>
                <a:sym typeface="+mn-ea"/>
              </a:rPr>
              <a:t>——</a:t>
            </a:r>
            <a:r>
              <a:rPr lang="zh-CN" altLang="en-US" sz="2400">
                <a:solidFill>
                  <a:schemeClr val="bg1"/>
                </a:solidFill>
                <a:latin typeface="MiSans Heavy" panose="00000A00000000000000" pitchFamily="2" charset="-122"/>
                <a:ea typeface="MiSans Heavy" panose="00000A00000000000000" pitchFamily="2" charset="-122"/>
                <a:sym typeface="+mn-ea"/>
              </a:rPr>
              <a:t>口服溶液单剂量装，可提高患者用药安全性，为临床提供新选择</a:t>
            </a:r>
          </a:p>
        </p:txBody>
      </p:sp>
      <p:sp>
        <p:nvSpPr>
          <p:cNvPr id="14" name="文本框 13"/>
          <p:cNvSpPr txBox="1"/>
          <p:nvPr/>
        </p:nvSpPr>
        <p:spPr>
          <a:xfrm>
            <a:off x="387985" y="1116965"/>
            <a:ext cx="11522075" cy="3128010"/>
          </a:xfrm>
          <a:prstGeom prst="rect">
            <a:avLst/>
          </a:prstGeom>
          <a:noFill/>
        </p:spPr>
        <p:txBody>
          <a:bodyPr wrap="square" rtlCol="0" anchor="t">
            <a:spAutoFit/>
          </a:bodyPr>
          <a:lstStyle/>
          <a:p>
            <a:pPr marL="285750" indent="-285750">
              <a:lnSpc>
                <a:spcPct val="130000"/>
              </a:lnSpc>
              <a:spcBef>
                <a:spcPts val="0"/>
              </a:spcBef>
              <a:spcAft>
                <a:spcPts val="0"/>
              </a:spcAft>
              <a:buFont typeface="Wingdings" panose="05000000000000000000" pitchFamily="2" charset="2"/>
              <a:buChar char="Ø"/>
            </a:pPr>
            <a:r>
              <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临床指导意见/指南/共识/临床路径建议：</a:t>
            </a:r>
            <a:r>
              <a:rPr lang="zh-CN" altLang="en-US" sz="2000" b="1" dirty="0">
                <a:solidFill>
                  <a:srgbClr val="C00000"/>
                </a:solidFill>
                <a:effectLst/>
                <a:latin typeface="微软雅黑" panose="020B0503020204020204" charset="-122"/>
                <a:ea typeface="微软雅黑" panose="020B0503020204020204" charset="-122"/>
                <a:cs typeface="Times New Roman" panose="02020603050405020304" pitchFamily="18" charset="0"/>
                <a:sym typeface="+mn-ea"/>
              </a:rPr>
              <a:t>建议优先口服治疗，能口服不注射</a:t>
            </a:r>
          </a:p>
          <a:p>
            <a:pPr indent="0">
              <a:lnSpc>
                <a:spcPct val="130000"/>
              </a:lnSpc>
              <a:spcBef>
                <a:spcPts val="0"/>
              </a:spcBef>
              <a:spcAft>
                <a:spcPts val="0"/>
              </a:spcAft>
              <a:buFont typeface="Wingdings" panose="05000000000000000000" pitchFamily="2" charset="2"/>
              <a:buNone/>
            </a:pPr>
            <a:r>
              <a:rPr lang="zh-CN" altLang="en-US" sz="1400"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《喹诺酮类抗菌药物急诊临床应用指导意见》</a:t>
            </a:r>
            <a:r>
              <a:rPr lang="en-US" altLang="zh-CN" sz="1400"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1400"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《抗菌药物临床应用指导原则》（</a:t>
            </a:r>
            <a:r>
              <a:rPr lang="en-US" altLang="zh-CN" sz="1400"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2015</a:t>
            </a:r>
            <a:r>
              <a:rPr lang="zh-CN" altLang="en-US" sz="1400"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年）</a:t>
            </a:r>
            <a:r>
              <a:rPr lang="en-US" altLang="zh-CN" sz="1400"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1400"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：对于轻、中度感染的大多数患者，应予口服治疗，选取口服吸收良好的抗菌药物品种，不必采用静脉或肌内注射给药。接受注射用药的感染患者经初始注射治疗病情好转并能口服时，应及早转为</a:t>
            </a:r>
          </a:p>
          <a:p>
            <a:pPr indent="0">
              <a:lnSpc>
                <a:spcPct val="130000"/>
              </a:lnSpc>
              <a:spcBef>
                <a:spcPts val="0"/>
              </a:spcBef>
              <a:spcAft>
                <a:spcPts val="0"/>
              </a:spcAft>
              <a:buFont typeface="Wingdings" panose="05000000000000000000" pitchFamily="2" charset="2"/>
              <a:buNone/>
            </a:pPr>
            <a:r>
              <a:rPr lang="zh-CN" altLang="en-US" sz="1400" dirty="0">
                <a:solidFill>
                  <a:schemeClr val="tx1"/>
                </a:solidFill>
                <a:effectLst/>
                <a:latin typeface="微软雅黑" panose="020B0503020204020204" charset="-122"/>
                <a:ea typeface="微软雅黑" panose="020B0503020204020204" charset="-122"/>
                <a:cs typeface="Times New Roman" panose="02020603050405020304" pitchFamily="18" charset="0"/>
                <a:sym typeface="+mn-ea"/>
              </a:rPr>
              <a:t>口服给药。</a:t>
            </a:r>
          </a:p>
          <a:p>
            <a:pPr marL="285750" indent="-285750">
              <a:lnSpc>
                <a:spcPct val="130000"/>
              </a:lnSpc>
              <a:spcBef>
                <a:spcPts val="0"/>
              </a:spcBef>
              <a:spcAft>
                <a:spcPts val="0"/>
              </a:spcAft>
              <a:buFont typeface="Wingdings" panose="05000000000000000000" charset="0"/>
              <a:buChar char="Ø"/>
            </a:pPr>
            <a:r>
              <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注射剂具有配置风险及临床使用风险：</a:t>
            </a:r>
            <a:endParaRPr lang="zh-CN" altLang="en-US" b="1"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sym typeface="+mn-ea"/>
            </a:endParaRPr>
          </a:p>
          <a:p>
            <a:pPr marL="171450" indent="-171450">
              <a:lnSpc>
                <a:spcPct val="130000"/>
              </a:lnSpc>
              <a:spcBef>
                <a:spcPts val="0"/>
              </a:spcBef>
              <a:spcAft>
                <a:spcPts val="0"/>
              </a:spcAft>
              <a:buFont typeface="Arial" panose="020B0604020202020204" pitchFamily="34" charset="0"/>
              <a:buChar char="•"/>
            </a:pPr>
            <a:r>
              <a:rPr lang="en-US" altLang="zh-CN" sz="1400" dirty="0">
                <a:latin typeface="微软雅黑" panose="020B0503020204020204" charset="-122"/>
                <a:ea typeface="微软雅黑" panose="020B0503020204020204" charset="-122"/>
                <a:cs typeface="微软雅黑" panose="020B0503020204020204" charset="-122"/>
                <a:sym typeface="+mn-ea"/>
              </a:rPr>
              <a:t>2021</a:t>
            </a:r>
            <a:r>
              <a:rPr lang="zh-CN" altLang="en-US" sz="1400" dirty="0">
                <a:latin typeface="微软雅黑" panose="020B0503020204020204" charset="-122"/>
                <a:ea typeface="微软雅黑" panose="020B0503020204020204" charset="-122"/>
                <a:cs typeface="微软雅黑" panose="020B0503020204020204" charset="-122"/>
                <a:sym typeface="+mn-ea"/>
              </a:rPr>
              <a:t>年全国</a:t>
            </a:r>
            <a:r>
              <a:rPr lang="en-US" altLang="zh-CN" sz="1400" dirty="0">
                <a:latin typeface="微软雅黑" panose="020B0503020204020204" charset="-122"/>
                <a:ea typeface="微软雅黑" panose="020B0503020204020204" charset="-122"/>
                <a:cs typeface="微软雅黑" panose="020B0503020204020204" charset="-122"/>
                <a:sym typeface="+mn-ea"/>
              </a:rPr>
              <a:t>ADR</a:t>
            </a:r>
            <a:r>
              <a:rPr lang="zh-CN" altLang="en-US" sz="1400" dirty="0">
                <a:latin typeface="微软雅黑" panose="020B0503020204020204" charset="-122"/>
                <a:ea typeface="微软雅黑" panose="020B0503020204020204" charset="-122"/>
                <a:cs typeface="微软雅黑" panose="020B0503020204020204" charset="-122"/>
                <a:sym typeface="+mn-ea"/>
              </a:rPr>
              <a:t>中心收到药品不良反应</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事件报告</a:t>
            </a:r>
            <a:r>
              <a:rPr lang="en-US" altLang="zh-CN" sz="1400" dirty="0">
                <a:latin typeface="微软雅黑" panose="020B0503020204020204" charset="-122"/>
                <a:ea typeface="微软雅黑" panose="020B0503020204020204" charset="-122"/>
                <a:cs typeface="微软雅黑" panose="020B0503020204020204" charset="-122"/>
                <a:sym typeface="+mn-ea"/>
              </a:rPr>
              <a:t>196.2</a:t>
            </a:r>
            <a:r>
              <a:rPr lang="zh-CN" altLang="en-US" sz="1400" dirty="0">
                <a:latin typeface="微软雅黑" panose="020B0503020204020204" charset="-122"/>
                <a:ea typeface="微软雅黑" panose="020B0503020204020204" charset="-122"/>
                <a:cs typeface="微软雅黑" panose="020B0503020204020204" charset="-122"/>
                <a:sym typeface="+mn-ea"/>
              </a:rPr>
              <a:t>万份，静脉给药占了</a:t>
            </a:r>
            <a:r>
              <a:rPr lang="en-US" altLang="zh-CN" sz="1400" dirty="0">
                <a:latin typeface="微软雅黑" panose="020B0503020204020204" charset="-122"/>
                <a:ea typeface="微软雅黑" panose="020B0503020204020204" charset="-122"/>
                <a:cs typeface="微软雅黑" panose="020B0503020204020204" charset="-122"/>
                <a:sym typeface="+mn-ea"/>
              </a:rPr>
              <a:t>55.3%</a:t>
            </a:r>
            <a:r>
              <a:rPr lang="en-US" altLang="zh-CN" sz="1400" baseline="30000" dirty="0">
                <a:latin typeface="微软雅黑" panose="020B0503020204020204" charset="-122"/>
                <a:ea typeface="微软雅黑" panose="020B0503020204020204" charset="-122"/>
                <a:cs typeface="微软雅黑" panose="020B0503020204020204" charset="-122"/>
                <a:sym typeface="+mn-ea"/>
              </a:rPr>
              <a:t>[1]</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 与药品配制相关的比例高达</a:t>
            </a:r>
            <a:r>
              <a:rPr lang="en-US" altLang="zh-CN" sz="1400" dirty="0">
                <a:latin typeface="微软雅黑" panose="020B0503020204020204" charset="-122"/>
                <a:ea typeface="微软雅黑" panose="020B0503020204020204" charset="-122"/>
                <a:cs typeface="微软雅黑" panose="020B0503020204020204" charset="-122"/>
                <a:sym typeface="+mn-ea"/>
              </a:rPr>
              <a:t>70.9%</a:t>
            </a:r>
            <a:r>
              <a:rPr lang="en-US" altLang="zh-CN" sz="1400" baseline="30000" dirty="0">
                <a:latin typeface="微软雅黑" panose="020B0503020204020204" charset="-122"/>
                <a:ea typeface="微软雅黑" panose="020B0503020204020204" charset="-122"/>
                <a:cs typeface="微软雅黑" panose="020B0503020204020204" charset="-122"/>
                <a:sym typeface="+mn-ea"/>
              </a:rPr>
              <a:t>[2]</a:t>
            </a:r>
            <a:endParaRPr lang="en-US" altLang="zh-CN" sz="1400" dirty="0">
              <a:latin typeface="微软雅黑" panose="020B0503020204020204" charset="-122"/>
              <a:ea typeface="微软雅黑" panose="020B0503020204020204" charset="-122"/>
              <a:cs typeface="微软雅黑" panose="020B0503020204020204" charset="-122"/>
            </a:endParaRPr>
          </a:p>
          <a:p>
            <a:pPr marL="171450" indent="-171450">
              <a:lnSpc>
                <a:spcPct val="130000"/>
              </a:lnSpc>
              <a:spcBef>
                <a:spcPts val="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sym typeface="+mn-ea"/>
              </a:rPr>
              <a:t>不溶性微粒、细菌及病毒污染、降解杂质等引发患者热源反应、过敏反应、静脉炎、败血症等输液反应，严重会危及患者生命</a:t>
            </a:r>
            <a:r>
              <a:rPr lang="en-US" altLang="zh-CN" sz="1400" baseline="30000" dirty="0">
                <a:latin typeface="微软雅黑" panose="020B0503020204020204" charset="-122"/>
                <a:ea typeface="微软雅黑" panose="020B0503020204020204" charset="-122"/>
                <a:cs typeface="微软雅黑" panose="020B0503020204020204" charset="-122"/>
                <a:sym typeface="+mn-ea"/>
              </a:rPr>
              <a:t>[3]</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pPr marL="171450" indent="-171450">
              <a:lnSpc>
                <a:spcPct val="130000"/>
              </a:lnSpc>
              <a:spcBef>
                <a:spcPts val="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sym typeface="+mn-ea"/>
              </a:rPr>
              <a:t>配制及放置环境不达标，会增加细菌及病毒污染风险</a:t>
            </a:r>
            <a:r>
              <a:rPr lang="en-US" altLang="zh-CN" sz="1400" baseline="30000" dirty="0">
                <a:latin typeface="微软雅黑" panose="020B0503020204020204" charset="-122"/>
                <a:ea typeface="微软雅黑" panose="020B0503020204020204" charset="-122"/>
                <a:cs typeface="微软雅黑" panose="020B0503020204020204" charset="-122"/>
                <a:sym typeface="+mn-ea"/>
              </a:rPr>
              <a:t>[4]</a:t>
            </a:r>
            <a:r>
              <a:rPr lang="zh-CN" altLang="en-US" sz="1400" dirty="0">
                <a:latin typeface="微软雅黑" panose="020B0503020204020204" charset="-122"/>
                <a:ea typeface="微软雅黑" panose="020B0503020204020204" charset="-122"/>
                <a:cs typeface="微软雅黑" panose="020B0503020204020204" charset="-122"/>
                <a:sym typeface="+mn-ea"/>
              </a:rPr>
              <a:t>，集中配制影响使用时效性， 按规定时限要求使用的病例仅占</a:t>
            </a:r>
            <a:r>
              <a:rPr lang="en-US" altLang="zh-CN" sz="1400" dirty="0">
                <a:latin typeface="微软雅黑" panose="020B0503020204020204" charset="-122"/>
                <a:ea typeface="微软雅黑" panose="020B0503020204020204" charset="-122"/>
                <a:cs typeface="微软雅黑" panose="020B0503020204020204" charset="-122"/>
                <a:sym typeface="+mn-ea"/>
              </a:rPr>
              <a:t>57.3%</a:t>
            </a:r>
            <a:r>
              <a:rPr lang="en-US" altLang="zh-CN" sz="1400" baseline="30000" dirty="0">
                <a:latin typeface="微软雅黑" panose="020B0503020204020204" charset="-122"/>
                <a:ea typeface="微软雅黑" panose="020B0503020204020204" charset="-122"/>
                <a:cs typeface="微软雅黑" panose="020B0503020204020204" charset="-122"/>
                <a:sym typeface="+mn-ea"/>
              </a:rPr>
              <a:t>[5]</a:t>
            </a:r>
            <a:endParaRPr lang="en-US" altLang="zh-CN" sz="1400" baseline="30000" dirty="0">
              <a:latin typeface="微软雅黑" panose="020B0503020204020204" charset="-122"/>
              <a:ea typeface="微软雅黑" panose="020B0503020204020204" charset="-122"/>
              <a:cs typeface="微软雅黑" panose="020B0503020204020204" charset="-122"/>
            </a:endParaRPr>
          </a:p>
          <a:p>
            <a:pPr marL="171450" indent="-171450">
              <a:lnSpc>
                <a:spcPct val="130000"/>
              </a:lnSpc>
              <a:spcBef>
                <a:spcPts val="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sym typeface="+mn-ea"/>
              </a:rPr>
              <a:t>传统注射剂配制需医护人员专业操作，耗费大量人力资源，并增加医护人员职业暴露风险，医护人员血源性传染病</a:t>
            </a:r>
            <a:r>
              <a:rPr lang="en-US" altLang="zh-CN" sz="1400" dirty="0">
                <a:latin typeface="微软雅黑" panose="020B0503020204020204" charset="-122"/>
                <a:ea typeface="微软雅黑" panose="020B0503020204020204" charset="-122"/>
                <a:cs typeface="微软雅黑" panose="020B0503020204020204" charset="-122"/>
                <a:sym typeface="+mn-ea"/>
              </a:rPr>
              <a:t>80-90%</a:t>
            </a:r>
            <a:r>
              <a:rPr lang="zh-CN" altLang="en-US" sz="1400" dirty="0">
                <a:latin typeface="微软雅黑" panose="020B0503020204020204" charset="-122"/>
                <a:ea typeface="微软雅黑" panose="020B0503020204020204" charset="-122"/>
                <a:cs typeface="微软雅黑" panose="020B0503020204020204" charset="-122"/>
                <a:sym typeface="+mn-ea"/>
              </a:rPr>
              <a:t>由针刺伤所</a:t>
            </a:r>
            <a:r>
              <a:rPr lang="en-US" altLang="zh-CN" sz="1400" baseline="30000" dirty="0">
                <a:latin typeface="微软雅黑" panose="020B0503020204020204" charset="-122"/>
                <a:ea typeface="微软雅黑" panose="020B0503020204020204" charset="-122"/>
                <a:cs typeface="微软雅黑" panose="020B0503020204020204" charset="-122"/>
                <a:sym typeface="+mn-ea"/>
              </a:rPr>
              <a:t>[6]</a:t>
            </a:r>
          </a:p>
          <a:p>
            <a:pPr marL="171450" indent="-171450">
              <a:lnSpc>
                <a:spcPct val="130000"/>
              </a:lnSpc>
              <a:spcBef>
                <a:spcPts val="0"/>
              </a:spcBef>
              <a:spcAft>
                <a:spcPts val="0"/>
              </a:spcAft>
              <a:buFont typeface="Arial" panose="020B0604020202020204" pitchFamily="34" charset="0"/>
              <a:buChar char="•"/>
            </a:pPr>
            <a:r>
              <a:rPr lang="zh-CN" altLang="en-US" sz="1400" b="1" u="sng" dirty="0">
                <a:solidFill>
                  <a:srgbClr val="C00000"/>
                </a:solidFill>
                <a:latin typeface="微软雅黑" panose="020B0503020204020204" charset="-122"/>
                <a:ea typeface="微软雅黑" panose="020B0503020204020204" charset="-122"/>
                <a:cs typeface="微软雅黑" panose="020B0503020204020204" charset="-122"/>
                <a:sym typeface="+mn-ea"/>
              </a:rPr>
              <a:t>左氧氟沙星快速静脉给药或推注可能导致低血压</a:t>
            </a:r>
            <a:r>
              <a:rPr lang="en-US" altLang="zh-CN" sz="1400" baseline="30000" dirty="0">
                <a:latin typeface="微软雅黑" panose="020B0503020204020204" charset="-122"/>
                <a:ea typeface="微软雅黑" panose="020B0503020204020204" charset="-122"/>
                <a:cs typeface="微软雅黑" panose="020B0503020204020204" charset="-122"/>
                <a:sym typeface="+mn-ea"/>
              </a:rPr>
              <a:t>[7]</a:t>
            </a:r>
            <a:endParaRPr lang="zh-CN" altLang="en-US" sz="1400" dirty="0">
              <a:latin typeface="微软雅黑" panose="020B0503020204020204" charset="-122"/>
              <a:ea typeface="微软雅黑" panose="020B0503020204020204" charset="-122"/>
              <a:cs typeface="微软雅黑" panose="020B0503020204020204" charset="-122"/>
              <a:sym typeface="+mn-ea"/>
            </a:endParaRPr>
          </a:p>
        </p:txBody>
      </p:sp>
      <p:sp>
        <p:nvSpPr>
          <p:cNvPr id="34" name="PPT世界-1-1"/>
          <p:cNvSpPr/>
          <p:nvPr/>
        </p:nvSpPr>
        <p:spPr>
          <a:xfrm>
            <a:off x="307340" y="4244340"/>
            <a:ext cx="11649710" cy="2028190"/>
          </a:xfrm>
          <a:prstGeom prst="roundRect">
            <a:avLst>
              <a:gd name="adj" fmla="val 737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90" name="PPT世界-10-1"/>
          <p:cNvSpPr/>
          <p:nvPr/>
        </p:nvSpPr>
        <p:spPr>
          <a:xfrm>
            <a:off x="485140" y="5184775"/>
            <a:ext cx="11291570" cy="540385"/>
          </a:xfrm>
          <a:prstGeom prst="roundRect">
            <a:avLst>
              <a:gd name="adj" fmla="val 7379"/>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grpSp>
        <p:nvGrpSpPr>
          <p:cNvPr id="80" name="PPT-10"/>
          <p:cNvGrpSpPr/>
          <p:nvPr/>
        </p:nvGrpSpPr>
        <p:grpSpPr>
          <a:xfrm>
            <a:off x="593090" y="4845050"/>
            <a:ext cx="11102975" cy="1235710"/>
            <a:chOff x="816473" y="4438579"/>
            <a:chExt cx="2389416" cy="1556591"/>
          </a:xfrm>
        </p:grpSpPr>
        <p:sp>
          <p:nvSpPr>
            <p:cNvPr id="38" name="PPT世界-10-2"/>
            <p:cNvSpPr/>
            <p:nvPr/>
          </p:nvSpPr>
          <p:spPr>
            <a:xfrm>
              <a:off x="816473" y="4438579"/>
              <a:ext cx="2389416" cy="1556591"/>
            </a:xfrm>
            <a:prstGeom prst="roundRect">
              <a:avLst>
                <a:gd name="adj" fmla="val 7379"/>
              </a:avLst>
            </a:prstGeom>
            <a:solidFill>
              <a:schemeClr val="bg1"/>
            </a:solidFill>
            <a:ln>
              <a:noFill/>
            </a:ln>
            <a:effectLst>
              <a:outerShdw blurRad="1270000" dist="228600" dir="5400000" algn="t" rotWithShape="0">
                <a:schemeClr val="tx1">
                  <a:lumMod val="75000"/>
                  <a:lumOff val="2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endParaRPr>
            </a:p>
          </p:txBody>
        </p:sp>
        <p:sp>
          <p:nvSpPr>
            <p:cNvPr id="41" name="PPT世界-10-5"/>
            <p:cNvSpPr txBox="1"/>
            <p:nvPr/>
          </p:nvSpPr>
          <p:spPr>
            <a:xfrm>
              <a:off x="837655" y="4528079"/>
              <a:ext cx="2349650" cy="1443007"/>
            </a:xfrm>
            <a:prstGeom prst="rect">
              <a:avLst/>
            </a:prstGeom>
            <a:noFill/>
          </p:spPr>
          <p:txBody>
            <a:bodyPr wrap="square" rtlCol="0">
              <a:spAutoFit/>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思源黑体 CN Bold" panose="020B0800000000000000" pitchFamily="34" charset="-122"/>
                  <a:sym typeface="+mn-ea"/>
                </a:rPr>
                <a:t>左氧氟沙星口服溶液可规避配置过程风险、减少医务人员负担、可降低静脉给药不良反应发生率，为临床提供更为安全的用药选择。</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defRPr/>
              </a:pPr>
              <a:r>
                <a:rPr lang="zh-CN" altLang="en-US" sz="1400" b="1" noProof="0" dirty="0">
                  <a:ln>
                    <a:noFill/>
                  </a:ln>
                  <a:effectLst/>
                  <a:uLnTx/>
                  <a:uFillTx/>
                  <a:latin typeface="微软雅黑" panose="020B0503020204020204" charset="-122"/>
                  <a:ea typeface="微软雅黑" panose="020B0503020204020204" charset="-122"/>
                  <a:cs typeface="思源黑体 CN Bold" panose="020B0800000000000000" pitchFamily="34" charset="-122"/>
                  <a:sym typeface="+mn-ea"/>
                </a:rPr>
                <a:t>左氧氟沙星口服溶液可直接口服或鼻/胃管给药，解决特殊人群（如吞咽困难等）用药困境，为临床提供新选择。</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思源黑体 CN Bold" panose="020B0800000000000000" pitchFamily="34" charset="-122"/>
                <a:sym typeface="+mn-ea"/>
              </a:endParaRPr>
            </a:p>
            <a:p>
              <a:pPr marL="285750" indent="-285750" fontAlgn="auto">
                <a:lnSpc>
                  <a:spcPct val="130000"/>
                </a:lnSpc>
                <a:buFont typeface="Arial" panose="020B0604020202020204" pitchFamily="34" charset="0"/>
                <a:buChar char="•"/>
              </a:pPr>
              <a:r>
                <a:rPr lang="zh-CN" altLang="en-US" sz="1400" b="1" dirty="0">
                  <a:effectLst/>
                  <a:latin typeface="微软雅黑" panose="020B0503020204020204" charset="-122"/>
                  <a:ea typeface="微软雅黑" panose="020B0503020204020204" charset="-122"/>
                  <a:cs typeface="Times New Roman" panose="02020603050405020304" pitchFamily="18" charset="0"/>
                  <a:sym typeface="+mn-ea"/>
                </a:rPr>
                <a:t>左氧氟沙星口服溶液单剂量装，克服了多剂量装多次开启后药液物理稳定性下降及水性液体易生霉变等问题，降低使用过程污染及交叉污染的可能性，</a:t>
              </a:r>
              <a:r>
                <a:rPr lang="zh-CN" altLang="en-US" sz="1400" b="1" dirty="0">
                  <a:latin typeface="微软雅黑" panose="020B0503020204020204" charset="-122"/>
                  <a:ea typeface="微软雅黑" panose="020B0503020204020204" charset="-122"/>
                  <a:cs typeface="Times New Roman" panose="02020603050405020304" pitchFamily="18" charset="0"/>
                  <a:sym typeface="+mn-ea"/>
                </a:rPr>
                <a:t>为临床提供更为安全便捷的用药选择。</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思源黑体 CN Bold" panose="020B0800000000000000" pitchFamily="34" charset="-122"/>
                <a:sym typeface="+mn-ea"/>
              </a:endParaRPr>
            </a:p>
          </p:txBody>
        </p:sp>
      </p:grpSp>
      <p:sp>
        <p:nvSpPr>
          <p:cNvPr id="12" name="PPT世界-9-1"/>
          <p:cNvSpPr txBox="1"/>
          <p:nvPr/>
        </p:nvSpPr>
        <p:spPr>
          <a:xfrm>
            <a:off x="2318385" y="4339590"/>
            <a:ext cx="7602220" cy="471805"/>
          </a:xfrm>
          <a:prstGeom prst="rect">
            <a:avLst/>
          </a:prstGeom>
          <a:noFill/>
        </p:spPr>
        <p:txBody>
          <a:bodyPr wrap="square" rtlCol="0">
            <a:noAutofit/>
          </a:bodyPr>
          <a:lstStyle/>
          <a:p>
            <a:pPr marR="0" lvl="0" indent="0" algn="ctr" defTabSz="914400" rtl="0" eaLnBrk="1" fontAlgn="auto" latinLnBrk="0" hangingPunct="1">
              <a:lnSpc>
                <a:spcPct val="100000"/>
              </a:lnSpc>
              <a:spcBef>
                <a:spcPts val="0"/>
              </a:spcBef>
              <a:spcAft>
                <a:spcPts val="0"/>
              </a:spcAft>
              <a:buClrTx/>
              <a:buSzTx/>
              <a:buFont typeface="Wingdings" panose="05000000000000000000" charset="0"/>
              <a:buNone/>
              <a:defRPr/>
            </a:pPr>
            <a:r>
              <a:rPr kumimoji="0" lang="zh-CN" altLang="en-US" sz="2400" i="0" u="none" strike="noStrike" kern="1200" cap="none" spc="0" normalizeH="0" baseline="0">
                <a:solidFill>
                  <a:schemeClr val="bg1"/>
                </a:solidFill>
                <a:latin typeface="MiSans Heavy" panose="00000A00000000000000" pitchFamily="2" charset="-122"/>
                <a:ea typeface="MiSans Heavy" panose="00000A00000000000000" pitchFamily="2" charset="-122"/>
              </a:rPr>
              <a:t>与目录内同类药品安全性方面的主要优势</a:t>
            </a:r>
            <a:endParaRPr kumimoji="0" lang="zh-CN" altLang="en-US" sz="2400" b="1" i="0" u="none" strike="noStrike" kern="1200" cap="none" spc="0" normalizeH="0" baseline="0" noProof="0" dirty="0">
              <a:ln>
                <a:noFill/>
              </a:ln>
              <a:solidFill>
                <a:schemeClr val="bg1"/>
              </a:solidFill>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19" name="文本框 18"/>
          <p:cNvSpPr txBox="1"/>
          <p:nvPr/>
        </p:nvSpPr>
        <p:spPr>
          <a:xfrm>
            <a:off x="307615" y="6311717"/>
            <a:ext cx="11714082" cy="338554"/>
          </a:xfrm>
          <a:prstGeom prst="rect">
            <a:avLst/>
          </a:prstGeom>
          <a:noFill/>
        </p:spPr>
        <p:txBody>
          <a:bodyPr wrap="square">
            <a:spAutoFit/>
          </a:bodyPr>
          <a:lstStyle/>
          <a:p>
            <a:r>
              <a:rPr lang="en-US" altLang="zh-CN" sz="800" dirty="0">
                <a:solidFill>
                  <a:schemeClr val="bg2">
                    <a:lumMod val="50000"/>
                  </a:schemeClr>
                </a:solidFill>
              </a:rPr>
              <a:t>[1]</a:t>
            </a:r>
            <a:r>
              <a:rPr lang="zh-CN" altLang="en-US" sz="800" dirty="0">
                <a:solidFill>
                  <a:schemeClr val="bg2">
                    <a:lumMod val="50000"/>
                  </a:schemeClr>
                </a:solidFill>
              </a:rPr>
              <a:t>数据来源</a:t>
            </a:r>
            <a:r>
              <a:rPr lang="en-US" altLang="zh-CN" sz="800" dirty="0">
                <a:solidFill>
                  <a:schemeClr val="bg2">
                    <a:lumMod val="50000"/>
                  </a:schemeClr>
                </a:solidFill>
              </a:rPr>
              <a:t>:</a:t>
            </a:r>
            <a:r>
              <a:rPr lang="zh-CN" altLang="en-US" sz="800" dirty="0">
                <a:solidFill>
                  <a:schemeClr val="bg2">
                    <a:lumMod val="50000"/>
                  </a:schemeClr>
                </a:solidFill>
              </a:rPr>
              <a:t>国家药品不良反应监测年度报告</a:t>
            </a:r>
            <a:r>
              <a:rPr lang="en-US" altLang="zh-CN" sz="800" dirty="0">
                <a:solidFill>
                  <a:schemeClr val="bg2">
                    <a:lumMod val="50000"/>
                  </a:schemeClr>
                </a:solidFill>
              </a:rPr>
              <a:t>,2023. [2]</a:t>
            </a:r>
            <a:r>
              <a:rPr lang="zh-CN" altLang="en-US" sz="800" dirty="0">
                <a:solidFill>
                  <a:schemeClr val="bg2">
                    <a:lumMod val="50000"/>
                  </a:schemeClr>
                </a:solidFill>
              </a:rPr>
              <a:t>简洁</a:t>
            </a:r>
            <a:r>
              <a:rPr lang="en-US" altLang="zh-CN" sz="800" dirty="0">
                <a:solidFill>
                  <a:schemeClr val="bg2">
                    <a:lumMod val="50000"/>
                  </a:schemeClr>
                </a:solidFill>
              </a:rPr>
              <a:t>.</a:t>
            </a:r>
            <a:r>
              <a:rPr lang="zh-CN" altLang="en-US" sz="800" dirty="0">
                <a:solidFill>
                  <a:schemeClr val="bg2">
                    <a:lumMod val="50000"/>
                  </a:schemeClr>
                </a:solidFill>
              </a:rPr>
              <a:t>临床输液反应的分析</a:t>
            </a:r>
            <a:r>
              <a:rPr lang="en-US" altLang="zh-CN" sz="800" dirty="0">
                <a:solidFill>
                  <a:schemeClr val="bg2">
                    <a:lumMod val="50000"/>
                  </a:schemeClr>
                </a:solidFill>
              </a:rPr>
              <a:t>[].</a:t>
            </a:r>
            <a:r>
              <a:rPr lang="zh-CN" altLang="en-US" sz="800" dirty="0">
                <a:solidFill>
                  <a:schemeClr val="bg2">
                    <a:lumMod val="50000"/>
                  </a:schemeClr>
                </a:solidFill>
              </a:rPr>
              <a:t>中国医院药学杂志，</a:t>
            </a:r>
            <a:r>
              <a:rPr lang="en-US" altLang="zh-CN" sz="800" dirty="0">
                <a:solidFill>
                  <a:schemeClr val="bg2">
                    <a:lumMod val="50000"/>
                  </a:schemeClr>
                </a:solidFill>
              </a:rPr>
              <a:t>2001,21(9):573-574. [3]</a:t>
            </a:r>
            <a:r>
              <a:rPr lang="zh-CN" altLang="en-US" sz="800" dirty="0">
                <a:solidFill>
                  <a:schemeClr val="bg2">
                    <a:lumMod val="50000"/>
                  </a:schemeClr>
                </a:solidFill>
              </a:rPr>
              <a:t>守护针尖上的安全 一中国输液安全与防护专家共识 </a:t>
            </a:r>
            <a:r>
              <a:rPr lang="en-US" altLang="zh-CN" sz="800" dirty="0">
                <a:solidFill>
                  <a:schemeClr val="bg2">
                    <a:lumMod val="50000"/>
                  </a:schemeClr>
                </a:solidFill>
              </a:rPr>
              <a:t>[4]</a:t>
            </a:r>
            <a:r>
              <a:rPr lang="zh-CN" altLang="en-US" sz="800" dirty="0">
                <a:solidFill>
                  <a:schemeClr val="bg2">
                    <a:lumMod val="50000"/>
                  </a:schemeClr>
                </a:solidFill>
              </a:rPr>
              <a:t>吕红梅</a:t>
            </a:r>
            <a:r>
              <a:rPr lang="en-US" altLang="zh-CN" sz="800" dirty="0">
                <a:solidFill>
                  <a:schemeClr val="bg2">
                    <a:lumMod val="50000"/>
                  </a:schemeClr>
                </a:solidFill>
              </a:rPr>
              <a:t>,</a:t>
            </a:r>
            <a:r>
              <a:rPr lang="zh-CN" altLang="en-US" sz="800" dirty="0">
                <a:solidFill>
                  <a:schemeClr val="bg2">
                    <a:lumMod val="50000"/>
                  </a:schemeClr>
                </a:solidFill>
              </a:rPr>
              <a:t>吴永佩</a:t>
            </a:r>
            <a:r>
              <a:rPr lang="en-US" altLang="zh-CN" sz="800" dirty="0">
                <a:solidFill>
                  <a:schemeClr val="bg2">
                    <a:lumMod val="50000"/>
                  </a:schemeClr>
                </a:solidFill>
              </a:rPr>
              <a:t>.</a:t>
            </a:r>
            <a:r>
              <a:rPr lang="zh-CN" altLang="en-US" sz="800" dirty="0">
                <a:solidFill>
                  <a:schemeClr val="bg2">
                    <a:lumMod val="50000"/>
                  </a:schemeClr>
                </a:solidFill>
              </a:rPr>
              <a:t>我国静脉用药集中调配模式的创建与现状</a:t>
            </a:r>
            <a:r>
              <a:rPr lang="en-US" altLang="zh-CN" sz="800" dirty="0">
                <a:solidFill>
                  <a:schemeClr val="bg2">
                    <a:lumMod val="50000"/>
                  </a:schemeClr>
                </a:solidFill>
              </a:rPr>
              <a:t>[],</a:t>
            </a:r>
            <a:r>
              <a:rPr lang="zh-CN" altLang="en-US" sz="800" dirty="0">
                <a:solidFill>
                  <a:schemeClr val="bg2">
                    <a:lumMod val="50000"/>
                  </a:schemeClr>
                </a:solidFill>
              </a:rPr>
              <a:t>中国药房</a:t>
            </a:r>
            <a:r>
              <a:rPr lang="en-US" altLang="zh-CN" sz="800" dirty="0">
                <a:solidFill>
                  <a:schemeClr val="bg2">
                    <a:lumMod val="50000"/>
                  </a:schemeClr>
                </a:solidFill>
              </a:rPr>
              <a:t>,2021,32(06):641-646.[5]</a:t>
            </a:r>
            <a:r>
              <a:rPr lang="zh-CN" altLang="en-US" sz="800" dirty="0">
                <a:solidFill>
                  <a:schemeClr val="bg2">
                    <a:lumMod val="50000"/>
                  </a:schemeClr>
                </a:solidFill>
              </a:rPr>
              <a:t> 、陈茹等</a:t>
            </a:r>
            <a:r>
              <a:rPr lang="en-US" altLang="zh-CN" sz="800" dirty="0">
                <a:solidFill>
                  <a:schemeClr val="bg2">
                    <a:lumMod val="50000"/>
                  </a:schemeClr>
                </a:solidFill>
              </a:rPr>
              <a:t>,</a:t>
            </a:r>
            <a:r>
              <a:rPr lang="zh-CN" altLang="en-US" sz="800" dirty="0">
                <a:solidFill>
                  <a:schemeClr val="bg2">
                    <a:lumMod val="50000"/>
                  </a:schemeClr>
                </a:solidFill>
              </a:rPr>
              <a:t>静脉药物配置中心配置抗菌药物存放时间的现况调查</a:t>
            </a:r>
            <a:r>
              <a:rPr lang="en-US" altLang="zh-CN" sz="800" dirty="0">
                <a:solidFill>
                  <a:schemeClr val="bg2">
                    <a:lumMod val="50000"/>
                  </a:schemeClr>
                </a:solidFill>
              </a:rPr>
              <a:t>,</a:t>
            </a:r>
            <a:r>
              <a:rPr lang="zh-CN" altLang="en-US" sz="800" dirty="0">
                <a:solidFill>
                  <a:schemeClr val="bg2">
                    <a:lumMod val="50000"/>
                  </a:schemeClr>
                </a:solidFill>
              </a:rPr>
              <a:t>上海护理</a:t>
            </a:r>
            <a:r>
              <a:rPr lang="en-US" altLang="zh-CN" sz="800" dirty="0">
                <a:solidFill>
                  <a:schemeClr val="bg2">
                    <a:lumMod val="50000"/>
                  </a:schemeClr>
                </a:solidFill>
              </a:rPr>
              <a:t>,2015,15(03).[6]</a:t>
            </a:r>
            <a:r>
              <a:rPr lang="zh-CN" altLang="en-US" sz="800" dirty="0">
                <a:solidFill>
                  <a:schemeClr val="bg2">
                    <a:lumMod val="50000"/>
                  </a:schemeClr>
                </a:solidFill>
              </a:rPr>
              <a:t>黄琦</a:t>
            </a:r>
            <a:r>
              <a:rPr lang="en-US" altLang="zh-CN" sz="800" dirty="0">
                <a:solidFill>
                  <a:schemeClr val="bg2">
                    <a:lumMod val="50000"/>
                  </a:schemeClr>
                </a:solidFill>
              </a:rPr>
              <a:t>,</a:t>
            </a:r>
            <a:r>
              <a:rPr lang="zh-CN" altLang="en-US" sz="800" dirty="0">
                <a:solidFill>
                  <a:schemeClr val="bg2">
                    <a:lumMod val="50000"/>
                  </a:schemeClr>
                </a:solidFill>
              </a:rPr>
              <a:t>医务人员血源性传播疾病职业暴露的危险因素分析与对策</a:t>
            </a:r>
            <a:r>
              <a:rPr lang="en-US" altLang="zh-CN" sz="800" dirty="0">
                <a:solidFill>
                  <a:schemeClr val="bg2">
                    <a:lumMod val="50000"/>
                  </a:schemeClr>
                </a:solidFill>
              </a:rPr>
              <a:t>,</a:t>
            </a:r>
            <a:r>
              <a:rPr lang="zh-CN" altLang="en-US" sz="800" dirty="0">
                <a:solidFill>
                  <a:schemeClr val="bg2">
                    <a:lumMod val="50000"/>
                  </a:schemeClr>
                </a:solidFill>
              </a:rPr>
              <a:t>现代医药卫生</a:t>
            </a:r>
            <a:r>
              <a:rPr lang="en-US" altLang="zh-CN" sz="800" dirty="0">
                <a:solidFill>
                  <a:schemeClr val="bg2">
                    <a:lumMod val="50000"/>
                  </a:schemeClr>
                </a:solidFill>
              </a:rPr>
              <a:t>,2010</a:t>
            </a:r>
            <a:r>
              <a:rPr lang="zh-CN" altLang="en-US" sz="800" dirty="0">
                <a:solidFill>
                  <a:schemeClr val="bg2">
                    <a:lumMod val="50000"/>
                  </a:schemeClr>
                </a:solidFill>
              </a:rPr>
              <a:t>年第</a:t>
            </a:r>
            <a:r>
              <a:rPr lang="en-US" altLang="zh-CN" sz="800" dirty="0">
                <a:solidFill>
                  <a:schemeClr val="bg2">
                    <a:lumMod val="50000"/>
                  </a:schemeClr>
                </a:solidFill>
              </a:rPr>
              <a:t>26</a:t>
            </a:r>
            <a:r>
              <a:rPr lang="zh-CN" altLang="en-US" sz="800" dirty="0">
                <a:solidFill>
                  <a:schemeClr val="bg2">
                    <a:lumMod val="50000"/>
                  </a:schemeClr>
                </a:solidFill>
              </a:rPr>
              <a:t>卷第</a:t>
            </a:r>
            <a:r>
              <a:rPr lang="en-US" altLang="zh-CN" sz="800" dirty="0">
                <a:solidFill>
                  <a:schemeClr val="bg2">
                    <a:lumMod val="50000"/>
                  </a:schemeClr>
                </a:solidFill>
              </a:rPr>
              <a:t>12</a:t>
            </a:r>
            <a:r>
              <a:rPr lang="zh-CN" altLang="en-US" sz="800" dirty="0">
                <a:solidFill>
                  <a:schemeClr val="bg2">
                    <a:lumMod val="50000"/>
                  </a:schemeClr>
                </a:solidFill>
              </a:rPr>
              <a:t>期</a:t>
            </a:r>
            <a:r>
              <a:rPr lang="en-US" altLang="zh-CN" sz="800" dirty="0">
                <a:solidFill>
                  <a:schemeClr val="bg2">
                    <a:lumMod val="50000"/>
                  </a:schemeClr>
                </a:solidFill>
              </a:rPr>
              <a:t>,[7]</a:t>
            </a:r>
            <a:r>
              <a:rPr lang="zh-CN" altLang="en-US" sz="800" dirty="0">
                <a:solidFill>
                  <a:schemeClr val="bg2">
                    <a:lumMod val="50000"/>
                  </a:schemeClr>
                </a:solidFill>
              </a:rPr>
              <a:t>左氧氟沙星注射剂说明书</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矩形 1"/>
          <p:cNvSpPr/>
          <p:nvPr/>
        </p:nvSpPr>
        <p:spPr>
          <a:xfrm>
            <a:off x="893445" y="5320030"/>
            <a:ext cx="2133600" cy="1080770"/>
          </a:xfrm>
          <a:prstGeom prst="rect">
            <a:avLst/>
          </a:prstGeom>
          <a:gradFill>
            <a:gsLst>
              <a:gs pos="57000">
                <a:schemeClr val="accent2"/>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rot="5400000">
            <a:off x="9098915" y="3775710"/>
            <a:ext cx="5727700" cy="305435"/>
            <a:chOff x="6482995" y="2164864"/>
            <a:chExt cx="5190111" cy="305546"/>
          </a:xfrm>
        </p:grpSpPr>
        <p:sp>
          <p:nvSpPr>
            <p:cNvPr id="49"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0"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1"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2"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53"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grpSp>
        <p:nvGrpSpPr>
          <p:cNvPr id="55" name="组合 54"/>
          <p:cNvGrpSpPr/>
          <p:nvPr/>
        </p:nvGrpSpPr>
        <p:grpSpPr>
          <a:xfrm rot="5400000">
            <a:off x="-2578735" y="3780155"/>
            <a:ext cx="5735320" cy="305435"/>
            <a:chOff x="6482995" y="2164864"/>
            <a:chExt cx="5190111" cy="305546"/>
          </a:xfrm>
        </p:grpSpPr>
        <p:sp>
          <p:nvSpPr>
            <p:cNvPr id="56"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7"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8"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9"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60"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cxnSp>
        <p:nvCxnSpPr>
          <p:cNvPr id="61" name="形状10"/>
          <p:cNvCxnSpPr>
            <a:stCxn id="60" idx="0"/>
            <a:endCxn id="53" idx="4"/>
          </p:cNvCxnSpPr>
          <p:nvPr/>
        </p:nvCxnSpPr>
        <p:spPr>
          <a:xfrm flipV="1">
            <a:off x="441960" y="6642100"/>
            <a:ext cx="11368405" cy="82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6" name="组合 65"/>
          <p:cNvGrpSpPr/>
          <p:nvPr/>
        </p:nvGrpSpPr>
        <p:grpSpPr>
          <a:xfrm>
            <a:off x="893445" y="3723498"/>
            <a:ext cx="10811383" cy="2685902"/>
            <a:chOff x="1407" y="5864"/>
            <a:chExt cx="17026" cy="4230"/>
          </a:xfrm>
        </p:grpSpPr>
        <p:grpSp>
          <p:nvGrpSpPr>
            <p:cNvPr id="65" name="组合 64"/>
            <p:cNvGrpSpPr/>
            <p:nvPr/>
          </p:nvGrpSpPr>
          <p:grpSpPr>
            <a:xfrm>
              <a:off x="1407" y="8376"/>
              <a:ext cx="17026" cy="1717"/>
              <a:chOff x="1966" y="8484"/>
              <a:chExt cx="15875" cy="1601"/>
            </a:xfrm>
          </p:grpSpPr>
          <p:sp>
            <p:nvSpPr>
              <p:cNvPr id="32" name="文本框 31"/>
              <p:cNvSpPr txBox="1"/>
              <p:nvPr/>
            </p:nvSpPr>
            <p:spPr>
              <a:xfrm>
                <a:off x="5447" y="8484"/>
                <a:ext cx="12394" cy="1601"/>
              </a:xfrm>
              <a:prstGeom prst="rect">
                <a:avLst/>
              </a:prstGeom>
              <a:noFill/>
            </p:spPr>
            <p:txBody>
              <a:bodyPr wrap="square" rtlCol="0" anchor="t">
                <a:noAutofit/>
              </a:bodyPr>
              <a:lstStyle/>
              <a:p>
                <a:pPr marL="285750" lvl="0" indent="-285750" algn="l" fontAlgn="auto">
                  <a:lnSpc>
                    <a:spcPct val="120000"/>
                  </a:lnSpc>
                  <a:spcBef>
                    <a:spcPts val="0"/>
                  </a:spcBef>
                  <a:spcAft>
                    <a:spcPts val="1000"/>
                  </a:spcAft>
                  <a:buClrTx/>
                  <a:buSzTx/>
                  <a:buFont typeface="Wingdings" panose="05000000000000000000" charset="0"/>
                  <a:buChar char="Ø"/>
                </a:pPr>
                <a:r>
                  <a:rPr lang="zh-CN" altLang="en-US" sz="1400" spc="150">
                    <a:solidFill>
                      <a:srgbClr val="0056F5"/>
                    </a:solidFill>
                    <a:effectLst/>
                    <a:uFillTx/>
                    <a:latin typeface="汉仪雅酷黑简" panose="00020600040101010101" charset="-122"/>
                    <a:ea typeface="汉仪雅酷黑简" panose="00020600040101010101" charset="-122"/>
                    <a:cs typeface="MiSans" panose="00000500000000000000" charset="-122"/>
                    <a:sym typeface="+mn-ea"/>
                  </a:rPr>
                  <a:t>左氧氟沙星为第三代氟喹诺酮类抗菌药，适用于治疗由敏感细菌所致的</a:t>
                </a:r>
                <a:r>
                  <a:rPr lang="zh-CN" altLang="en-US" sz="1600" spc="150">
                    <a:solidFill>
                      <a:srgbClr val="FF0000"/>
                    </a:solidFill>
                    <a:effectLst/>
                    <a:uFillTx/>
                    <a:latin typeface="汉仪雅酷黑简" panose="00020600040101010101" charset="-122"/>
                    <a:ea typeface="汉仪雅酷黑简" panose="00020600040101010101" charset="-122"/>
                    <a:cs typeface="MiSans" panose="00000500000000000000" charset="-122"/>
                    <a:sym typeface="+mn-ea"/>
                  </a:rPr>
                  <a:t>多种感染</a:t>
                </a:r>
                <a:r>
                  <a:rPr lang="zh-CN" altLang="en-US" sz="1400" spc="150">
                    <a:solidFill>
                      <a:srgbClr val="0056F5"/>
                    </a:solidFill>
                    <a:effectLst/>
                    <a:uFillTx/>
                    <a:latin typeface="汉仪雅酷黑简" panose="00020600040101010101" charset="-122"/>
                    <a:ea typeface="汉仪雅酷黑简" panose="00020600040101010101" charset="-122"/>
                    <a:cs typeface="MiSans" panose="00000500000000000000" charset="-122"/>
                    <a:sym typeface="+mn-ea"/>
                  </a:rPr>
                  <a:t>，可用于呼吸系统、消化系统、泌尿系统和生殖系统等，其广泛的抗菌谱在临床上有很高的应用价值；</a:t>
                </a:r>
              </a:p>
              <a:p>
                <a:pPr marL="285750" lvl="0" indent="-285750" algn="l" fontAlgn="auto">
                  <a:lnSpc>
                    <a:spcPct val="120000"/>
                  </a:lnSpc>
                  <a:spcBef>
                    <a:spcPts val="0"/>
                  </a:spcBef>
                  <a:spcAft>
                    <a:spcPts val="1000"/>
                  </a:spcAft>
                  <a:buClrTx/>
                  <a:buSzTx/>
                  <a:buFont typeface="Wingdings" panose="05000000000000000000" charset="0"/>
                  <a:buChar char="Ø"/>
                </a:pPr>
                <a:r>
                  <a:rPr lang="zh-CN" altLang="en-US" sz="1400" spc="150">
                    <a:solidFill>
                      <a:srgbClr val="0056F5"/>
                    </a:solidFill>
                    <a:effectLst/>
                    <a:uFillTx/>
                    <a:latin typeface="汉仪雅酷黑简" panose="00020600040101010101" charset="-122"/>
                    <a:ea typeface="汉仪雅酷黑简" panose="00020600040101010101" charset="-122"/>
                    <a:cs typeface="MiSans" panose="00000500000000000000" charset="-122"/>
                    <a:sym typeface="+mn-ea"/>
                  </a:rPr>
                  <a:t>且对各类感染性炎症疾病的治疗</a:t>
                </a:r>
                <a:r>
                  <a:rPr lang="zh-CN" altLang="en-US" sz="1600" spc="150">
                    <a:solidFill>
                      <a:srgbClr val="FF0000"/>
                    </a:solidFill>
                    <a:effectLst/>
                    <a:uFillTx/>
                    <a:latin typeface="汉仪雅酷黑简" panose="00020600040101010101" charset="-122"/>
                    <a:ea typeface="汉仪雅酷黑简" panose="00020600040101010101" charset="-122"/>
                    <a:cs typeface="MiSans" panose="00000500000000000000" charset="-122"/>
                    <a:sym typeface="+mn-ea"/>
                  </a:rPr>
                  <a:t>有效率高</a:t>
                </a:r>
                <a:r>
                  <a:rPr lang="zh-CN" altLang="en-US" sz="1600" spc="150" baseline="30000">
                    <a:solidFill>
                      <a:srgbClr val="FF0000"/>
                    </a:solidFill>
                    <a:effectLst/>
                    <a:uFillTx/>
                    <a:latin typeface="汉仪雅酷黑简" panose="00020600040101010101" charset="-122"/>
                    <a:ea typeface="汉仪雅酷黑简" panose="00020600040101010101" charset="-122"/>
                    <a:cs typeface="MiSans" panose="00000500000000000000" charset="-122"/>
                    <a:sym typeface="+mn-ea"/>
                  </a:rPr>
                  <a:t>【</a:t>
                </a:r>
                <a:r>
                  <a:rPr lang="en-US" altLang="zh-CN" sz="1600" spc="150" baseline="30000">
                    <a:solidFill>
                      <a:srgbClr val="FF0000"/>
                    </a:solidFill>
                    <a:effectLst/>
                    <a:uFillTx/>
                    <a:latin typeface="汉仪雅酷黑简" panose="00020600040101010101" charset="-122"/>
                    <a:ea typeface="汉仪雅酷黑简" panose="00020600040101010101" charset="-122"/>
                    <a:cs typeface="MiSans" panose="00000500000000000000" charset="-122"/>
                    <a:sym typeface="+mn-ea"/>
                  </a:rPr>
                  <a:t>1</a:t>
                </a:r>
                <a:r>
                  <a:rPr lang="zh-CN" altLang="en-US" sz="1600" spc="150" baseline="30000">
                    <a:solidFill>
                      <a:srgbClr val="FF0000"/>
                    </a:solidFill>
                    <a:effectLst/>
                    <a:uFillTx/>
                    <a:latin typeface="汉仪雅酷黑简" panose="00020600040101010101" charset="-122"/>
                    <a:ea typeface="汉仪雅酷黑简" panose="00020600040101010101" charset="-122"/>
                    <a:cs typeface="MiSans" panose="00000500000000000000" charset="-122"/>
                    <a:sym typeface="+mn-ea"/>
                  </a:rPr>
                  <a:t>】</a:t>
                </a:r>
                <a:r>
                  <a:rPr lang="zh-CN" altLang="en-US" sz="1400" spc="150">
                    <a:solidFill>
                      <a:srgbClr val="0056F5"/>
                    </a:solidFill>
                    <a:effectLst/>
                    <a:uFillTx/>
                    <a:latin typeface="汉仪雅酷黑简" panose="00020600040101010101" charset="-122"/>
                    <a:ea typeface="汉仪雅酷黑简" panose="00020600040101010101" charset="-122"/>
                    <a:cs typeface="MiSans" panose="00000500000000000000" charset="-122"/>
                    <a:sym typeface="+mn-ea"/>
                  </a:rPr>
                  <a:t>，能够满足广大患者的需求。</a:t>
                </a:r>
              </a:p>
              <a:p>
                <a:pPr lvl="0" algn="l" fontAlgn="auto">
                  <a:lnSpc>
                    <a:spcPct val="130000"/>
                  </a:lnSpc>
                  <a:spcAft>
                    <a:spcPts val="1000"/>
                  </a:spcAft>
                  <a:buClrTx/>
                  <a:buSzTx/>
                  <a:buFontTx/>
                </a:pPr>
                <a:endParaRPr lang="zh-CN" altLang="en-US" sz="1400" spc="150">
                  <a:solidFill>
                    <a:srgbClr val="0056F5"/>
                  </a:solidFill>
                  <a:effectLst/>
                  <a:uFillTx/>
                  <a:latin typeface="汉仪雅酷黑简" panose="00020600040101010101" charset="-122"/>
                  <a:ea typeface="汉仪雅酷黑简" panose="00020600040101010101" charset="-122"/>
                  <a:cs typeface="MiSans" panose="00000500000000000000" charset="-122"/>
                  <a:sym typeface="+mn-ea"/>
                </a:endParaRPr>
              </a:p>
            </p:txBody>
          </p:sp>
          <p:grpSp>
            <p:nvGrpSpPr>
              <p:cNvPr id="34" name="组合 33"/>
              <p:cNvGrpSpPr/>
              <p:nvPr/>
            </p:nvGrpSpPr>
            <p:grpSpPr>
              <a:xfrm>
                <a:off x="1966" y="8485"/>
                <a:ext cx="3133" cy="1372"/>
                <a:chOff x="1910" y="7563"/>
                <a:chExt cx="3133" cy="1372"/>
              </a:xfrm>
            </p:grpSpPr>
            <p:sp>
              <p:nvSpPr>
                <p:cNvPr id="42" name="矩形 41"/>
                <p:cNvSpPr/>
                <p:nvPr/>
              </p:nvSpPr>
              <p:spPr>
                <a:xfrm>
                  <a:off x="1910" y="7563"/>
                  <a:ext cx="3133" cy="13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2492" y="8119"/>
                  <a:ext cx="1968" cy="474"/>
                </a:xfrm>
                <a:prstGeom prst="rect">
                  <a:avLst/>
                </a:prstGeom>
                <a:noFill/>
              </p:spPr>
              <p:txBody>
                <a:bodyPr wrap="square" bIns="0" rtlCol="0" anchor="t">
                  <a:spAutoFit/>
                </a:bodyPr>
                <a:lstStyle/>
                <a:p>
                  <a:pPr algn="ctr">
                    <a:buClrTx/>
                    <a:buSzTx/>
                    <a:buFontTx/>
                  </a:pPr>
                  <a:r>
                    <a:rPr lang="zh-CN" altLang="en-US" spc="300">
                      <a:solidFill>
                        <a:schemeClr val="bg1"/>
                      </a:solidFill>
                      <a:uFillTx/>
                      <a:latin typeface="MiSans Heavy" panose="00000A00000000000000" pitchFamily="2" charset="-122"/>
                      <a:ea typeface="MiSans Heavy" panose="00000A00000000000000" pitchFamily="2" charset="-122"/>
                      <a:cs typeface="MiSans" panose="00000500000000000000" charset="-122"/>
                      <a:sym typeface="+mn-ea"/>
                    </a:rPr>
                    <a:t>有效率</a:t>
                  </a:r>
                </a:p>
              </p:txBody>
            </p:sp>
          </p:grpSp>
        </p:grpSp>
        <p:grpSp>
          <p:nvGrpSpPr>
            <p:cNvPr id="64" name="组合 63"/>
            <p:cNvGrpSpPr/>
            <p:nvPr/>
          </p:nvGrpSpPr>
          <p:grpSpPr>
            <a:xfrm>
              <a:off x="10778" y="5864"/>
              <a:ext cx="7024" cy="1933"/>
              <a:chOff x="10738" y="5460"/>
              <a:chExt cx="6563" cy="1806"/>
            </a:xfrm>
          </p:grpSpPr>
          <p:sp>
            <p:nvSpPr>
              <p:cNvPr id="26" name="矩形 25"/>
              <p:cNvSpPr/>
              <p:nvPr/>
            </p:nvSpPr>
            <p:spPr>
              <a:xfrm>
                <a:off x="10738" y="5502"/>
                <a:ext cx="6563" cy="17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29" name="文本框 28"/>
              <p:cNvSpPr txBox="1"/>
              <p:nvPr/>
            </p:nvSpPr>
            <p:spPr>
              <a:xfrm>
                <a:off x="10895" y="5460"/>
                <a:ext cx="6248" cy="1739"/>
              </a:xfrm>
              <a:prstGeom prst="rect">
                <a:avLst/>
              </a:prstGeom>
              <a:noFill/>
            </p:spPr>
            <p:txBody>
              <a:bodyPr wrap="square" bIns="0" rtlCol="0" anchor="ctr" anchorCtr="0">
                <a:noAutofit/>
              </a:bodyPr>
              <a:lstStyle/>
              <a:p>
                <a:pPr algn="ctr">
                  <a:lnSpc>
                    <a:spcPct val="150000"/>
                  </a:lnSpc>
                </a:pPr>
                <a:r>
                  <a:rPr lang="zh-CN" altLang="en-US" sz="1600" b="1" spc="300">
                    <a:solidFill>
                      <a:schemeClr val="bg1"/>
                    </a:solidFill>
                    <a:uFillTx/>
                    <a:latin typeface="微软雅黑" panose="020B0503020204020204" charset="-122"/>
                    <a:ea typeface="微软雅黑" panose="020B0503020204020204" charset="-122"/>
                    <a:cs typeface="微软雅黑" panose="020B0503020204020204" charset="-122"/>
                  </a:rPr>
                  <a:t>药动学参数：</a:t>
                </a:r>
                <a:r>
                  <a:rPr lang="zh-CN" altLang="en-US" sz="1400" spc="300">
                    <a:solidFill>
                      <a:schemeClr val="bg1"/>
                    </a:solidFill>
                    <a:uFillTx/>
                    <a:latin typeface="微软雅黑" panose="020B0503020204020204" charset="-122"/>
                    <a:ea typeface="微软雅黑" panose="020B0503020204020204" charset="-122"/>
                    <a:cs typeface="微软雅黑" panose="020B0503020204020204" charset="-122"/>
                  </a:rPr>
                  <a:t>各类剂型中，左氧氟沙星口服溶液的给药</a:t>
                </a:r>
                <a:r>
                  <a:rPr lang="zh-CN" altLang="en-US" sz="1400" b="1" spc="300">
                    <a:solidFill>
                      <a:srgbClr val="FF0000"/>
                    </a:solidFill>
                    <a:highlight>
                      <a:srgbClr val="FFFF00"/>
                    </a:highlight>
                    <a:uFillTx/>
                    <a:latin typeface="微软雅黑" panose="020B0503020204020204" charset="-122"/>
                    <a:ea typeface="微软雅黑" panose="020B0503020204020204" charset="-122"/>
                    <a:cs typeface="微软雅黑" panose="020B0503020204020204" charset="-122"/>
                  </a:rPr>
                  <a:t>达峰时间最快</a:t>
                </a:r>
                <a:r>
                  <a:rPr lang="zh-CN" altLang="en-US" sz="1400" spc="300">
                    <a:solidFill>
                      <a:schemeClr val="bg1"/>
                    </a:solidFill>
                    <a:uFillTx/>
                    <a:latin typeface="微软雅黑" panose="020B0503020204020204" charset="-122"/>
                    <a:ea typeface="微软雅黑" panose="020B0503020204020204" charset="-122"/>
                    <a:cs typeface="微软雅黑" panose="020B0503020204020204" charset="-122"/>
                  </a:rPr>
                  <a:t>；</a:t>
                </a:r>
                <a:r>
                  <a:rPr lang="zh-CN" altLang="en-US" sz="1400" b="1" spc="300">
                    <a:solidFill>
                      <a:schemeClr val="bg1"/>
                    </a:solidFill>
                    <a:uFillTx/>
                    <a:latin typeface="微软雅黑" panose="020B0503020204020204" charset="-122"/>
                    <a:ea typeface="微软雅黑" panose="020B0503020204020204" charset="-122"/>
                    <a:cs typeface="微软雅黑" panose="020B0503020204020204" charset="-122"/>
                  </a:rPr>
                  <a:t>生物利用度达</a:t>
                </a:r>
                <a:r>
                  <a:rPr lang="en-US" altLang="zh-CN" sz="1400" b="1" spc="300">
                    <a:solidFill>
                      <a:srgbClr val="FF0000"/>
                    </a:solidFill>
                    <a:highlight>
                      <a:srgbClr val="FFFF00"/>
                    </a:highlight>
                    <a:uFillTx/>
                    <a:latin typeface="微软雅黑" panose="020B0503020204020204" charset="-122"/>
                    <a:ea typeface="微软雅黑" panose="020B0503020204020204" charset="-122"/>
                    <a:cs typeface="微软雅黑" panose="020B0503020204020204" charset="-122"/>
                  </a:rPr>
                  <a:t>99%</a:t>
                </a:r>
                <a:r>
                  <a:rPr lang="en-US" altLang="zh-CN" sz="1400" spc="300">
                    <a:solidFill>
                      <a:schemeClr val="bg1"/>
                    </a:solidFill>
                    <a:uFillTx/>
                    <a:latin typeface="微软雅黑" panose="020B0503020204020204" charset="-122"/>
                    <a:ea typeface="微软雅黑" panose="020B0503020204020204" charset="-122"/>
                    <a:cs typeface="微软雅黑" panose="020B0503020204020204" charset="-122"/>
                  </a:rPr>
                  <a:t> </a:t>
                </a:r>
                <a:r>
                  <a:rPr lang="zh-CN" altLang="en-US" sz="1400" spc="300" baseline="30000">
                    <a:solidFill>
                      <a:schemeClr val="bg1"/>
                    </a:solidFill>
                    <a:uFillTx/>
                    <a:latin typeface="微软雅黑" panose="020B0503020204020204" charset="-122"/>
                    <a:ea typeface="微软雅黑" panose="020B0503020204020204" charset="-122"/>
                    <a:cs typeface="微软雅黑" panose="020B0503020204020204" charset="-122"/>
                  </a:rPr>
                  <a:t>【</a:t>
                </a:r>
                <a:r>
                  <a:rPr lang="en-US" altLang="zh-CN" sz="1400" spc="300" baseline="30000">
                    <a:solidFill>
                      <a:schemeClr val="bg1"/>
                    </a:solidFill>
                    <a:uFillTx/>
                    <a:latin typeface="微软雅黑" panose="020B0503020204020204" charset="-122"/>
                    <a:ea typeface="微软雅黑" panose="020B0503020204020204" charset="-122"/>
                    <a:cs typeface="微软雅黑" panose="020B0503020204020204" charset="-122"/>
                  </a:rPr>
                  <a:t>2</a:t>
                </a:r>
                <a:r>
                  <a:rPr lang="zh-CN" altLang="en-US" sz="1400" spc="300" baseline="30000">
                    <a:solidFill>
                      <a:schemeClr val="bg1"/>
                    </a:solidFill>
                    <a:uFillTx/>
                    <a:latin typeface="微软雅黑" panose="020B0503020204020204" charset="-122"/>
                    <a:ea typeface="微软雅黑" panose="020B0503020204020204" charset="-122"/>
                    <a:cs typeface="微软雅黑" panose="020B0503020204020204" charset="-122"/>
                  </a:rPr>
                  <a:t>】</a:t>
                </a:r>
                <a:r>
                  <a:rPr lang="en-US" altLang="zh-CN" sz="1400" spc="300">
                    <a:solidFill>
                      <a:schemeClr val="bg1"/>
                    </a:solidFill>
                    <a:uFillTx/>
                    <a:latin typeface="微软雅黑" panose="020B0503020204020204" charset="-122"/>
                    <a:ea typeface="微软雅黑" panose="020B0503020204020204" charset="-122"/>
                    <a:cs typeface="微软雅黑" panose="020B0503020204020204" charset="-122"/>
                  </a:rPr>
                  <a:t> </a:t>
                </a:r>
                <a:r>
                  <a:rPr lang="zh-CN" altLang="en-US" sz="1400" spc="300">
                    <a:solidFill>
                      <a:schemeClr val="bg1"/>
                    </a:solidFill>
                    <a:uFillTx/>
                    <a:latin typeface="微软雅黑" panose="020B0503020204020204" charset="-122"/>
                    <a:ea typeface="微软雅黑" panose="020B0503020204020204" charset="-122"/>
                    <a:cs typeface="微软雅黑" panose="020B0503020204020204" charset="-122"/>
                  </a:rPr>
                  <a:t>，</a:t>
                </a:r>
                <a:r>
                  <a:rPr lang="zh-CN" altLang="en-US" sz="1400" b="1" spc="300">
                    <a:solidFill>
                      <a:schemeClr val="bg1"/>
                    </a:solidFill>
                    <a:uFillTx/>
                    <a:latin typeface="微软雅黑" panose="020B0503020204020204" charset="-122"/>
                    <a:ea typeface="微软雅黑" panose="020B0503020204020204" charset="-122"/>
                    <a:cs typeface="微软雅黑" panose="020B0503020204020204" charset="-122"/>
                  </a:rPr>
                  <a:t>媲美注射剂</a:t>
                </a:r>
                <a:r>
                  <a:rPr lang="zh-CN" altLang="en-US" sz="1400" spc="300">
                    <a:solidFill>
                      <a:schemeClr val="bg1"/>
                    </a:solidFill>
                    <a:uFillTx/>
                    <a:latin typeface="微软雅黑" panose="020B0503020204020204" charset="-122"/>
                    <a:ea typeface="微软雅黑" panose="020B0503020204020204" charset="-122"/>
                    <a:cs typeface="微软雅黑" panose="020B0503020204020204" charset="-122"/>
                  </a:rPr>
                  <a:t>。</a:t>
                </a:r>
              </a:p>
            </p:txBody>
          </p:sp>
        </p:grpSp>
      </p:grpSp>
      <p:grpSp>
        <p:nvGrpSpPr>
          <p:cNvPr id="4" name="组合 3"/>
          <p:cNvGrpSpPr/>
          <p:nvPr/>
        </p:nvGrpSpPr>
        <p:grpSpPr>
          <a:xfrm flipH="1">
            <a:off x="2154656" y="5293360"/>
            <a:ext cx="1019074" cy="1124585"/>
            <a:chOff x="12653" y="3581"/>
            <a:chExt cx="3709" cy="4332"/>
          </a:xfrm>
        </p:grpSpPr>
        <p:sp>
          <p:nvSpPr>
            <p:cNvPr id="5"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6" name="形状24"/>
            <p:cNvSpPr/>
            <p:nvPr/>
          </p:nvSpPr>
          <p:spPr>
            <a:xfrm>
              <a:off x="14190"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aphicFrame>
        <p:nvGraphicFramePr>
          <p:cNvPr id="11" name="表格 10"/>
          <p:cNvGraphicFramePr>
            <a:graphicFrameLocks noGrp="1"/>
          </p:cNvGraphicFramePr>
          <p:nvPr>
            <p:custDataLst>
              <p:tags r:id="rId1"/>
            </p:custDataLst>
            <p:extLst>
              <p:ext uri="{D42A27DB-BD31-4B8C-83A1-F6EECF244321}">
                <p14:modId xmlns:p14="http://schemas.microsoft.com/office/powerpoint/2010/main" val="3379438338"/>
              </p:ext>
            </p:extLst>
          </p:nvPr>
        </p:nvGraphicFramePr>
        <p:xfrm>
          <a:off x="6842760" y="1917065"/>
          <a:ext cx="4460875" cy="1668780"/>
        </p:xfrm>
        <a:graphic>
          <a:graphicData uri="http://schemas.openxmlformats.org/drawingml/2006/table">
            <a:tbl>
              <a:tblPr firstRow="1" firstCol="1">
                <a:tableStyleId>{9018FB4E-C94D-403C-BD79-B930094DFA07}</a:tableStyleId>
              </a:tblPr>
              <a:tblGrid>
                <a:gridCol w="511175">
                  <a:extLst>
                    <a:ext uri="{9D8B030D-6E8A-4147-A177-3AD203B41FA5}">
                      <a16:colId xmlns:a16="http://schemas.microsoft.com/office/drawing/2014/main" val="20000"/>
                    </a:ext>
                  </a:extLst>
                </a:gridCol>
                <a:gridCol w="597535">
                  <a:extLst>
                    <a:ext uri="{9D8B030D-6E8A-4147-A177-3AD203B41FA5}">
                      <a16:colId xmlns:a16="http://schemas.microsoft.com/office/drawing/2014/main" val="20001"/>
                    </a:ext>
                  </a:extLst>
                </a:gridCol>
                <a:gridCol w="648970">
                  <a:extLst>
                    <a:ext uri="{9D8B030D-6E8A-4147-A177-3AD203B41FA5}">
                      <a16:colId xmlns:a16="http://schemas.microsoft.com/office/drawing/2014/main" val="20002"/>
                    </a:ext>
                  </a:extLst>
                </a:gridCol>
                <a:gridCol w="671195">
                  <a:extLst>
                    <a:ext uri="{9D8B030D-6E8A-4147-A177-3AD203B41FA5}">
                      <a16:colId xmlns:a16="http://schemas.microsoft.com/office/drawing/2014/main" val="20003"/>
                    </a:ext>
                  </a:extLst>
                </a:gridCol>
                <a:gridCol w="544830">
                  <a:extLst>
                    <a:ext uri="{9D8B030D-6E8A-4147-A177-3AD203B41FA5}">
                      <a16:colId xmlns:a16="http://schemas.microsoft.com/office/drawing/2014/main" val="20004"/>
                    </a:ext>
                  </a:extLst>
                </a:gridCol>
                <a:gridCol w="464185">
                  <a:extLst>
                    <a:ext uri="{9D8B030D-6E8A-4147-A177-3AD203B41FA5}">
                      <a16:colId xmlns:a16="http://schemas.microsoft.com/office/drawing/2014/main" val="20005"/>
                    </a:ext>
                  </a:extLst>
                </a:gridCol>
                <a:gridCol w="536575">
                  <a:extLst>
                    <a:ext uri="{9D8B030D-6E8A-4147-A177-3AD203B41FA5}">
                      <a16:colId xmlns:a16="http://schemas.microsoft.com/office/drawing/2014/main" val="20006"/>
                    </a:ext>
                  </a:extLst>
                </a:gridCol>
                <a:gridCol w="486410">
                  <a:extLst>
                    <a:ext uri="{9D8B030D-6E8A-4147-A177-3AD203B41FA5}">
                      <a16:colId xmlns:a16="http://schemas.microsoft.com/office/drawing/2014/main" val="20007"/>
                    </a:ext>
                  </a:extLst>
                </a:gridCol>
              </a:tblGrid>
              <a:tr h="679450">
                <a:tc>
                  <a:txBody>
                    <a:bodyPr/>
                    <a:lstStyle/>
                    <a:p>
                      <a:pPr indent="0" algn="ctr">
                        <a:lnSpc>
                          <a:spcPct val="120000"/>
                        </a:lnSpc>
                        <a:spcBef>
                          <a:spcPts val="0"/>
                        </a:spcBef>
                        <a:spcAft>
                          <a:spcPts val="0"/>
                        </a:spcAft>
                      </a:pPr>
                      <a:r>
                        <a:rPr lang="zh-CN" sz="900" b="1" spc="60" dirty="0">
                          <a:solidFill>
                            <a:schemeClr val="bg1"/>
                          </a:solidFill>
                          <a:effectLst/>
                          <a:latin typeface="微软雅黑" panose="020B0503020204020204" charset="-122"/>
                          <a:ea typeface="微软雅黑" panose="020B0503020204020204" charset="-122"/>
                        </a:rPr>
                        <a:t>治疗</a:t>
                      </a:r>
                    </a:p>
                    <a:p>
                      <a:pPr indent="0" algn="ctr">
                        <a:lnSpc>
                          <a:spcPct val="120000"/>
                        </a:lnSpc>
                        <a:spcBef>
                          <a:spcPts val="0"/>
                        </a:spcBef>
                        <a:spcAft>
                          <a:spcPts val="0"/>
                        </a:spcAft>
                      </a:pPr>
                      <a:r>
                        <a:rPr lang="zh-CN" sz="900" b="1" spc="60" dirty="0">
                          <a:solidFill>
                            <a:schemeClr val="bg1"/>
                          </a:solidFill>
                          <a:effectLst/>
                          <a:latin typeface="微软雅黑" panose="020B0503020204020204" charset="-122"/>
                          <a:ea typeface="微软雅黑" panose="020B0503020204020204" charset="-122"/>
                        </a:rPr>
                        <a:t>方案</a:t>
                      </a:r>
                    </a:p>
                  </a:txBody>
                  <a:tcPr marL="25400" marR="25400" marT="6350" marB="6350" anchor="ctr"/>
                </a:tc>
                <a:tc>
                  <a:txBody>
                    <a:bodyPr/>
                    <a:lstStyle/>
                    <a:p>
                      <a:pPr indent="0" algn="ctr">
                        <a:lnSpc>
                          <a:spcPct val="120000"/>
                        </a:lnSpc>
                        <a:spcBef>
                          <a:spcPts val="0"/>
                        </a:spcBef>
                        <a:spcAft>
                          <a:spcPts val="0"/>
                        </a:spcAft>
                      </a:pPr>
                      <a:r>
                        <a:rPr lang="en-US" sz="900" b="1" spc="60" dirty="0" err="1">
                          <a:solidFill>
                            <a:schemeClr val="bg1"/>
                          </a:solidFill>
                          <a:effectLst/>
                          <a:latin typeface="微软雅黑" panose="020B0503020204020204" charset="-122"/>
                          <a:ea typeface="微软雅黑" panose="020B0503020204020204" charset="-122"/>
                        </a:rPr>
                        <a:t>C</a:t>
                      </a:r>
                      <a:r>
                        <a:rPr lang="en-US" sz="900" b="1" spc="60" baseline="-25000" dirty="0" err="1">
                          <a:solidFill>
                            <a:schemeClr val="bg1"/>
                          </a:solidFill>
                          <a:effectLst/>
                          <a:latin typeface="微软雅黑" panose="020B0503020204020204" charset="-122"/>
                          <a:ea typeface="微软雅黑" panose="020B0503020204020204" charset="-122"/>
                        </a:rPr>
                        <a:t>max </a:t>
                      </a:r>
                      <a:r>
                        <a:rPr lang="en-US" sz="900" b="1" spc="60" dirty="0">
                          <a:solidFill>
                            <a:schemeClr val="bg1"/>
                          </a:solidFill>
                          <a:effectLst/>
                          <a:latin typeface="微软雅黑" panose="020B0503020204020204" charset="-122"/>
                          <a:ea typeface="微软雅黑" panose="020B0503020204020204" charset="-122"/>
                        </a:rPr>
                        <a:t>(</a:t>
                      </a:r>
                      <a:r>
                        <a:rPr lang="en-US" sz="900" b="1" spc="60" dirty="0" err="1">
                          <a:solidFill>
                            <a:schemeClr val="bg1"/>
                          </a:solidFill>
                          <a:effectLst/>
                          <a:latin typeface="微软雅黑" panose="020B0503020204020204" charset="-122"/>
                          <a:ea typeface="微软雅黑" panose="020B0503020204020204" charset="-122"/>
                        </a:rPr>
                        <a:t>μg</a:t>
                      </a:r>
                      <a:r>
                        <a:rPr lang="en-US" sz="900" b="1" spc="60" dirty="0">
                          <a:solidFill>
                            <a:schemeClr val="bg1"/>
                          </a:solidFill>
                          <a:effectLst/>
                          <a:latin typeface="微软雅黑" panose="020B0503020204020204" charset="-122"/>
                          <a:ea typeface="微软雅黑" panose="020B0503020204020204" charset="-122"/>
                        </a:rPr>
                        <a:t>/mL)</a:t>
                      </a:r>
                    </a:p>
                  </a:txBody>
                  <a:tcPr marL="25400" marR="25400" marT="6350" marB="6350" anchor="ctr"/>
                </a:tc>
                <a:tc>
                  <a:txBody>
                    <a:bodyPr/>
                    <a:lstStyle/>
                    <a:p>
                      <a:pPr indent="0" algn="ctr">
                        <a:lnSpc>
                          <a:spcPct val="120000"/>
                        </a:lnSpc>
                        <a:spcBef>
                          <a:spcPts val="0"/>
                        </a:spcBef>
                        <a:spcAft>
                          <a:spcPts val="0"/>
                        </a:spcAft>
                      </a:pPr>
                      <a:r>
                        <a:rPr lang="en-US" sz="1000" b="1" spc="60" dirty="0" err="1">
                          <a:solidFill>
                            <a:schemeClr val="bg1"/>
                          </a:solidFill>
                          <a:effectLst/>
                          <a:latin typeface="微软雅黑" panose="020B0503020204020204" charset="-122"/>
                          <a:ea typeface="微软雅黑" panose="020B0503020204020204" charset="-122"/>
                        </a:rPr>
                        <a:t>T</a:t>
                      </a:r>
                      <a:r>
                        <a:rPr lang="en-US" sz="1000" b="1" spc="60" baseline="-25000" dirty="0" err="1">
                          <a:solidFill>
                            <a:schemeClr val="bg1"/>
                          </a:solidFill>
                          <a:effectLst/>
                          <a:latin typeface="微软雅黑" panose="020B0503020204020204" charset="-122"/>
                          <a:ea typeface="微软雅黑" panose="020B0503020204020204" charset="-122"/>
                        </a:rPr>
                        <a:t>max  </a:t>
                      </a:r>
                    </a:p>
                    <a:p>
                      <a:pPr indent="0" algn="ctr">
                        <a:lnSpc>
                          <a:spcPct val="120000"/>
                        </a:lnSpc>
                        <a:spcBef>
                          <a:spcPts val="0"/>
                        </a:spcBef>
                        <a:spcAft>
                          <a:spcPts val="0"/>
                        </a:spcAft>
                      </a:pPr>
                      <a:r>
                        <a:rPr lang="en-US" sz="1000" b="1" spc="60" dirty="0">
                          <a:solidFill>
                            <a:schemeClr val="bg1"/>
                          </a:solidFill>
                          <a:effectLst/>
                          <a:latin typeface="微软雅黑" panose="020B0503020204020204" charset="-122"/>
                          <a:ea typeface="微软雅黑" panose="020B0503020204020204" charset="-122"/>
                        </a:rPr>
                        <a:t>(h)</a:t>
                      </a:r>
                    </a:p>
                  </a:txBody>
                  <a:tcPr marL="25400" marR="25400" marT="6350" marB="6350" anchor="ctr"/>
                </a:tc>
                <a:tc>
                  <a:txBody>
                    <a:bodyPr/>
                    <a:lstStyle/>
                    <a:p>
                      <a:pPr indent="0" algn="ctr">
                        <a:lnSpc>
                          <a:spcPct val="120000"/>
                        </a:lnSpc>
                        <a:spcBef>
                          <a:spcPts val="0"/>
                        </a:spcBef>
                        <a:spcAft>
                          <a:spcPts val="0"/>
                        </a:spcAft>
                      </a:pPr>
                      <a:r>
                        <a:rPr lang="en-US" sz="900" b="1" spc="60" dirty="0">
                          <a:solidFill>
                            <a:schemeClr val="bg1"/>
                          </a:solidFill>
                          <a:effectLst/>
                          <a:latin typeface="微软雅黑" panose="020B0503020204020204" charset="-122"/>
                          <a:ea typeface="微软雅黑" panose="020B0503020204020204" charset="-122"/>
                        </a:rPr>
                        <a:t>AUC (</a:t>
                      </a:r>
                      <a:r>
                        <a:rPr lang="en-US" sz="900" b="1" spc="60" dirty="0" err="1">
                          <a:solidFill>
                            <a:schemeClr val="bg1"/>
                          </a:solidFill>
                          <a:effectLst/>
                          <a:latin typeface="微软雅黑" panose="020B0503020204020204" charset="-122"/>
                          <a:ea typeface="微软雅黑" panose="020B0503020204020204" charset="-122"/>
                        </a:rPr>
                        <a:t>μg·h</a:t>
                      </a:r>
                      <a:r>
                        <a:rPr lang="en-US" sz="900" b="1" spc="60" dirty="0">
                          <a:solidFill>
                            <a:schemeClr val="bg1"/>
                          </a:solidFill>
                          <a:effectLst/>
                          <a:latin typeface="微软雅黑" panose="020B0503020204020204" charset="-122"/>
                          <a:ea typeface="微软雅黑" panose="020B0503020204020204" charset="-122"/>
                        </a:rPr>
                        <a:t>/mL)</a:t>
                      </a:r>
                    </a:p>
                  </a:txBody>
                  <a:tcPr marL="25400" marR="25400" marT="6350" marB="6350" anchor="ctr"/>
                </a:tc>
                <a:tc>
                  <a:txBody>
                    <a:bodyPr/>
                    <a:lstStyle/>
                    <a:p>
                      <a:pPr indent="0" algn="ctr">
                        <a:lnSpc>
                          <a:spcPct val="120000"/>
                        </a:lnSpc>
                        <a:spcBef>
                          <a:spcPts val="0"/>
                        </a:spcBef>
                        <a:spcAft>
                          <a:spcPts val="0"/>
                        </a:spcAft>
                      </a:pPr>
                      <a:r>
                        <a:rPr lang="en-US" sz="900" b="1" spc="60" dirty="0">
                          <a:solidFill>
                            <a:schemeClr val="bg1"/>
                          </a:solidFill>
                          <a:effectLst/>
                          <a:latin typeface="微软雅黑" panose="020B0503020204020204" charset="-122"/>
                          <a:ea typeface="微软雅黑" panose="020B0503020204020204" charset="-122"/>
                        </a:rPr>
                        <a:t>CL/F (mL/min)</a:t>
                      </a:r>
                    </a:p>
                  </a:txBody>
                  <a:tcPr marL="25400" marR="25400" marT="6350" marB="6350" anchor="ctr"/>
                </a:tc>
                <a:tc>
                  <a:txBody>
                    <a:bodyPr/>
                    <a:lstStyle/>
                    <a:p>
                      <a:pPr indent="0" algn="ctr">
                        <a:lnSpc>
                          <a:spcPct val="120000"/>
                        </a:lnSpc>
                        <a:spcBef>
                          <a:spcPts val="0"/>
                        </a:spcBef>
                        <a:spcAft>
                          <a:spcPts val="0"/>
                        </a:spcAft>
                      </a:pPr>
                      <a:r>
                        <a:rPr lang="en-US" sz="900" b="1" spc="60" dirty="0" err="1">
                          <a:solidFill>
                            <a:schemeClr val="bg1"/>
                          </a:solidFill>
                          <a:effectLst/>
                          <a:latin typeface="微软雅黑" panose="020B0503020204020204" charset="-122"/>
                          <a:ea typeface="微软雅黑" panose="020B0503020204020204" charset="-122"/>
                        </a:rPr>
                        <a:t>Vd</a:t>
                      </a:r>
                      <a:r>
                        <a:rPr lang="en-US" sz="900" b="1" spc="60" dirty="0">
                          <a:solidFill>
                            <a:schemeClr val="bg1"/>
                          </a:solidFill>
                          <a:effectLst/>
                          <a:latin typeface="微软雅黑" panose="020B0503020204020204" charset="-122"/>
                          <a:ea typeface="微软雅黑" panose="020B0503020204020204" charset="-122"/>
                        </a:rPr>
                        <a:t>/F (L)</a:t>
                      </a:r>
                    </a:p>
                  </a:txBody>
                  <a:tcPr marL="25400" marR="25400" marT="6350" marB="6350" anchor="ctr"/>
                </a:tc>
                <a:tc>
                  <a:txBody>
                    <a:bodyPr/>
                    <a:lstStyle/>
                    <a:p>
                      <a:pPr indent="0" algn="ctr">
                        <a:lnSpc>
                          <a:spcPct val="120000"/>
                        </a:lnSpc>
                        <a:spcBef>
                          <a:spcPts val="0"/>
                        </a:spcBef>
                        <a:spcAft>
                          <a:spcPts val="0"/>
                        </a:spcAft>
                      </a:pPr>
                      <a:r>
                        <a:rPr lang="en-US" sz="900" b="1" spc="60" dirty="0">
                          <a:solidFill>
                            <a:schemeClr val="bg1"/>
                          </a:solidFill>
                          <a:effectLst/>
                          <a:latin typeface="微软雅黑" panose="020B0503020204020204" charset="-122"/>
                          <a:ea typeface="微软雅黑" panose="020B0503020204020204" charset="-122"/>
                        </a:rPr>
                        <a:t>t</a:t>
                      </a:r>
                      <a:r>
                        <a:rPr lang="en-US" sz="900" b="1" spc="60" baseline="-25000" dirty="0">
                          <a:solidFill>
                            <a:schemeClr val="bg1"/>
                          </a:solidFill>
                          <a:effectLst/>
                          <a:latin typeface="微软雅黑" panose="020B0503020204020204" charset="-122"/>
                          <a:ea typeface="微软雅黑" panose="020B0503020204020204" charset="-122"/>
                        </a:rPr>
                        <a:t>1/2 </a:t>
                      </a:r>
                      <a:r>
                        <a:rPr lang="en-US" sz="900" b="1" spc="60" dirty="0">
                          <a:solidFill>
                            <a:schemeClr val="bg1"/>
                          </a:solidFill>
                          <a:effectLst/>
                          <a:latin typeface="微软雅黑" panose="020B0503020204020204" charset="-122"/>
                          <a:ea typeface="微软雅黑" panose="020B0503020204020204" charset="-122"/>
                        </a:rPr>
                        <a:t>(h)</a:t>
                      </a:r>
                    </a:p>
                  </a:txBody>
                  <a:tcPr marL="25400" marR="25400" marT="6350" marB="6350" anchor="ctr"/>
                </a:tc>
                <a:tc>
                  <a:txBody>
                    <a:bodyPr/>
                    <a:lstStyle/>
                    <a:p>
                      <a:pPr indent="0" algn="ctr">
                        <a:lnSpc>
                          <a:spcPct val="120000"/>
                        </a:lnSpc>
                        <a:spcBef>
                          <a:spcPts val="0"/>
                        </a:spcBef>
                        <a:spcAft>
                          <a:spcPts val="0"/>
                        </a:spcAft>
                      </a:pPr>
                      <a:r>
                        <a:rPr lang="en-US" sz="900" b="1" spc="60" dirty="0">
                          <a:solidFill>
                            <a:schemeClr val="bg1"/>
                          </a:solidFill>
                          <a:effectLst/>
                          <a:latin typeface="微软雅黑" panose="020B0503020204020204" charset="-122"/>
                          <a:ea typeface="微软雅黑" panose="020B0503020204020204" charset="-122"/>
                        </a:rPr>
                        <a:t>CL</a:t>
                      </a:r>
                      <a:r>
                        <a:rPr lang="en-US" sz="900" b="1" spc="60" baseline="-25000" dirty="0">
                          <a:solidFill>
                            <a:schemeClr val="bg1"/>
                          </a:solidFill>
                          <a:effectLst/>
                          <a:latin typeface="微软雅黑" panose="020B0503020204020204" charset="-122"/>
                          <a:ea typeface="微软雅黑" panose="020B0503020204020204" charset="-122"/>
                        </a:rPr>
                        <a:t>R</a:t>
                      </a:r>
                      <a:r>
                        <a:rPr lang="en-US" altLang="zh-CN" sz="900" b="1" spc="60" dirty="0">
                          <a:solidFill>
                            <a:schemeClr val="bg1"/>
                          </a:solidFill>
                          <a:effectLst/>
                          <a:latin typeface="微软雅黑" panose="020B0503020204020204" charset="-122"/>
                          <a:ea typeface="微软雅黑" panose="020B0503020204020204" charset="-122"/>
                        </a:rPr>
                        <a:t> </a:t>
                      </a:r>
                      <a:r>
                        <a:rPr lang="en-US" sz="900" b="1" spc="60" dirty="0">
                          <a:solidFill>
                            <a:schemeClr val="bg1"/>
                          </a:solidFill>
                          <a:effectLst/>
                          <a:latin typeface="微软雅黑" panose="020B0503020204020204" charset="-122"/>
                          <a:ea typeface="微软雅黑" panose="020B0503020204020204" charset="-122"/>
                        </a:rPr>
                        <a:t>(mL/min)</a:t>
                      </a:r>
                    </a:p>
                  </a:txBody>
                  <a:tcPr marL="25400" marR="25400" marT="6350" marB="6350" anchor="ctr"/>
                </a:tc>
                <a:extLst>
                  <a:ext uri="{0D108BD9-81ED-4DB2-BD59-A6C34878D82A}">
                    <a16:rowId xmlns:a16="http://schemas.microsoft.com/office/drawing/2014/main" val="10000"/>
                  </a:ext>
                </a:extLst>
              </a:tr>
              <a:tr h="501650">
                <a:tc>
                  <a:txBody>
                    <a:bodyPr/>
                    <a:lstStyle/>
                    <a:p>
                      <a:pPr indent="0" algn="l">
                        <a:lnSpc>
                          <a:spcPct val="120000"/>
                        </a:lnSpc>
                        <a:spcBef>
                          <a:spcPts val="0"/>
                        </a:spcBef>
                        <a:spcAft>
                          <a:spcPts val="0"/>
                        </a:spcAft>
                      </a:pPr>
                      <a:r>
                        <a:rPr lang="en-US" sz="700" b="0" spc="60" dirty="0">
                          <a:effectLst/>
                          <a:latin typeface="微软雅黑" panose="020B0503020204020204" charset="-122"/>
                          <a:ea typeface="微软雅黑" panose="020B0503020204020204" charset="-122"/>
                          <a:cs typeface="微软雅黑" panose="020B0503020204020204" charset="-122"/>
                        </a:rPr>
                        <a:t>500 mg</a:t>
                      </a:r>
                    </a:p>
                    <a:p>
                      <a:pPr indent="0" algn="l">
                        <a:lnSpc>
                          <a:spcPct val="120000"/>
                        </a:lnSpc>
                        <a:spcBef>
                          <a:spcPts val="0"/>
                        </a:spcBef>
                        <a:spcAft>
                          <a:spcPts val="0"/>
                        </a:spcAft>
                      </a:pPr>
                      <a:r>
                        <a:rPr lang="zh-CN" altLang="en-US" sz="700" b="0" spc="60" dirty="0">
                          <a:effectLst/>
                          <a:latin typeface="微软雅黑" panose="020B0503020204020204" charset="-122"/>
                          <a:ea typeface="微软雅黑" panose="020B0503020204020204" charset="-122"/>
                          <a:cs typeface="微软雅黑" panose="020B0503020204020204" charset="-122"/>
                        </a:rPr>
                        <a:t>口服溶液</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5.8 ± 1.8</a:t>
                      </a:r>
                    </a:p>
                  </a:txBody>
                  <a:tcPr marL="25400" marR="25400" marT="6350" marB="6350" anchor="ctr"/>
                </a:tc>
                <a:tc>
                  <a:txBody>
                    <a:bodyPr/>
                    <a:lstStyle/>
                    <a:p>
                      <a:pPr indent="0" algn="ctr">
                        <a:lnSpc>
                          <a:spcPct val="120000"/>
                        </a:lnSpc>
                        <a:spcBef>
                          <a:spcPts val="0"/>
                        </a:spcBef>
                        <a:spcAft>
                          <a:spcPts val="0"/>
                        </a:spcAft>
                      </a:pPr>
                      <a:r>
                        <a:rPr lang="en-US" sz="800" b="1" spc="60" dirty="0">
                          <a:solidFill>
                            <a:srgbClr val="FF0000"/>
                          </a:solidFill>
                          <a:effectLst/>
                          <a:latin typeface="微软雅黑" panose="020B0503020204020204" charset="-122"/>
                          <a:ea typeface="微软雅黑" panose="020B0503020204020204" charset="-122"/>
                          <a:cs typeface="微软雅黑" panose="020B0503020204020204" charset="-122"/>
                        </a:rPr>
                        <a:t>0.8 ± 0.7</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47.8 ± 10.8</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183 ± 40</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112±37.2</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7.0 </a:t>
                      </a:r>
                      <a:r>
                        <a:rPr lang="zh-CN" altLang="en-US" sz="700" b="0" spc="60" dirty="0">
                          <a:effectLst/>
                        </a:rPr>
                        <a:t>±</a:t>
                      </a:r>
                      <a:r>
                        <a:rPr lang="en-US" altLang="zh-CN" sz="700" b="0" spc="60" dirty="0">
                          <a:effectLst/>
                        </a:rPr>
                        <a:t> 1.4</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ND</a:t>
                      </a:r>
                    </a:p>
                  </a:txBody>
                  <a:tcPr marL="25400" marR="25400" marT="6350" marB="6350" anchor="ctr"/>
                </a:tc>
                <a:extLst>
                  <a:ext uri="{0D108BD9-81ED-4DB2-BD59-A6C34878D82A}">
                    <a16:rowId xmlns:a16="http://schemas.microsoft.com/office/drawing/2014/main" val="10001"/>
                  </a:ext>
                </a:extLst>
              </a:tr>
              <a:tr h="487680">
                <a:tc>
                  <a:txBody>
                    <a:bodyPr/>
                    <a:lstStyle/>
                    <a:p>
                      <a:pPr indent="0" algn="l">
                        <a:lnSpc>
                          <a:spcPct val="120000"/>
                        </a:lnSpc>
                        <a:spcBef>
                          <a:spcPts val="0"/>
                        </a:spcBef>
                        <a:spcAft>
                          <a:spcPts val="0"/>
                        </a:spcAft>
                      </a:pPr>
                      <a:r>
                        <a:rPr lang="en-US" sz="700" b="0" spc="60" dirty="0">
                          <a:effectLst/>
                          <a:latin typeface="微软雅黑" panose="020B0503020204020204" charset="-122"/>
                          <a:ea typeface="微软雅黑" panose="020B0503020204020204" charset="-122"/>
                          <a:cs typeface="微软雅黑" panose="020B0503020204020204" charset="-122"/>
                        </a:rPr>
                        <a:t>500 mg </a:t>
                      </a:r>
                    </a:p>
                    <a:p>
                      <a:pPr indent="0" algn="l">
                        <a:lnSpc>
                          <a:spcPct val="120000"/>
                        </a:lnSpc>
                        <a:spcBef>
                          <a:spcPts val="0"/>
                        </a:spcBef>
                        <a:spcAft>
                          <a:spcPts val="0"/>
                        </a:spcAft>
                      </a:pPr>
                      <a:r>
                        <a:rPr lang="zh-CN" altLang="en-US" sz="700" b="0" spc="60" dirty="0">
                          <a:effectLst/>
                          <a:latin typeface="微软雅黑" panose="020B0503020204020204" charset="-122"/>
                          <a:ea typeface="微软雅黑" panose="020B0503020204020204" charset="-122"/>
                          <a:cs typeface="微软雅黑" panose="020B0503020204020204" charset="-122"/>
                        </a:rPr>
                        <a:t>静脉</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6.2 ± 1.0</a:t>
                      </a:r>
                    </a:p>
                  </a:txBody>
                  <a:tcPr marL="25400" marR="25400" marT="6350" marB="6350" anchor="ctr"/>
                </a:tc>
                <a:tc>
                  <a:txBody>
                    <a:bodyPr/>
                    <a:lstStyle/>
                    <a:p>
                      <a:pPr indent="0" algn="ctr">
                        <a:lnSpc>
                          <a:spcPct val="120000"/>
                        </a:lnSpc>
                        <a:spcBef>
                          <a:spcPts val="0"/>
                        </a:spcBef>
                        <a:spcAft>
                          <a:spcPts val="0"/>
                        </a:spcAft>
                      </a:pPr>
                      <a:r>
                        <a:rPr lang="en-US" sz="800" b="1" spc="60" dirty="0">
                          <a:solidFill>
                            <a:srgbClr val="FF0000"/>
                          </a:solidFill>
                          <a:effectLst/>
                          <a:latin typeface="微软雅黑" panose="020B0503020204020204" charset="-122"/>
                          <a:ea typeface="微软雅黑" panose="020B0503020204020204" charset="-122"/>
                          <a:cs typeface="微软雅黑" panose="020B0503020204020204" charset="-122"/>
                        </a:rPr>
                        <a:t>1.0 ± 0.1</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48.3 ± 5.4</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175 ± 20</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90 ± 11</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6.4 ± 0.7</a:t>
                      </a:r>
                    </a:p>
                  </a:txBody>
                  <a:tcPr marL="25400" marR="25400" marT="6350" marB="6350" anchor="ctr"/>
                </a:tc>
                <a:tc>
                  <a:txBody>
                    <a:bodyPr/>
                    <a:lstStyle/>
                    <a:p>
                      <a:pPr indent="0" algn="ctr">
                        <a:lnSpc>
                          <a:spcPct val="120000"/>
                        </a:lnSpc>
                        <a:spcBef>
                          <a:spcPts val="0"/>
                        </a:spcBef>
                        <a:spcAft>
                          <a:spcPts val="0"/>
                        </a:spcAft>
                      </a:pPr>
                      <a:r>
                        <a:rPr lang="en-US" sz="700" b="0" spc="60" dirty="0">
                          <a:effectLst/>
                        </a:rPr>
                        <a:t>112 ± 25</a:t>
                      </a:r>
                    </a:p>
                  </a:txBody>
                  <a:tcPr marL="25400" marR="25400" marT="6350" marB="6350" anchor="ctr"/>
                </a:tc>
                <a:extLst>
                  <a:ext uri="{0D108BD9-81ED-4DB2-BD59-A6C34878D82A}">
                    <a16:rowId xmlns:a16="http://schemas.microsoft.com/office/drawing/2014/main" val="10002"/>
                  </a:ext>
                </a:extLst>
              </a:tr>
            </a:tbl>
          </a:graphicData>
        </a:graphic>
      </p:graphicFrame>
      <p:graphicFrame>
        <p:nvGraphicFramePr>
          <p:cNvPr id="7" name="图表 6"/>
          <p:cNvGraphicFramePr/>
          <p:nvPr>
            <p:extLst>
              <p:ext uri="{D42A27DB-BD31-4B8C-83A1-F6EECF244321}">
                <p14:modId xmlns:p14="http://schemas.microsoft.com/office/powerpoint/2010/main" val="2012033399"/>
              </p:ext>
            </p:extLst>
          </p:nvPr>
        </p:nvGraphicFramePr>
        <p:xfrm>
          <a:off x="441644" y="1478280"/>
          <a:ext cx="5989002" cy="367792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
          <p:cNvSpPr>
            <a:spLocks noChangeArrowheads="1"/>
          </p:cNvSpPr>
          <p:nvPr/>
        </p:nvSpPr>
        <p:spPr bwMode="auto">
          <a:xfrm>
            <a:off x="6951345" y="1414145"/>
            <a:ext cx="4096385"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左氧氟沙星单次给药</a:t>
            </a:r>
            <a:r>
              <a:rPr kumimoji="0" lang="en-US" altLang="zh-CN" sz="1600" b="1"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PK</a:t>
            </a:r>
            <a:r>
              <a:rPr kumimoji="0" lang="zh-CN" altLang="en-US" sz="1600" b="1"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参数（</a:t>
            </a:r>
            <a:r>
              <a:rPr kumimoji="0" lang="en-US" altLang="zh-CN" sz="1600" b="1" i="0" u="none" strike="noStrike" cap="none" normalizeH="0" baseline="0" dirty="0" err="1">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Mean±SD</a:t>
            </a:r>
            <a:r>
              <a:rPr kumimoji="0" lang="zh-CN" altLang="en-US" sz="1600" b="1" i="0" u="none" strike="noStrike" cap="none" normalizeH="0" baseline="0" dirty="0" err="1">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a:t>
            </a:r>
          </a:p>
        </p:txBody>
      </p:sp>
      <p:sp>
        <p:nvSpPr>
          <p:cNvPr id="130" name="textbox 130"/>
          <p:cNvSpPr/>
          <p:nvPr/>
        </p:nvSpPr>
        <p:spPr>
          <a:xfrm>
            <a:off x="6604000" y="1296670"/>
            <a:ext cx="4926330" cy="3997325"/>
          </a:xfrm>
          <a:prstGeom prst="flowChartAlternateProcess">
            <a:avLst/>
          </a:prstGeom>
          <a:noFill/>
          <a:ln w="12700" cap="flat">
            <a:solidFill>
              <a:srgbClr val="2B437F"/>
            </a:solidFill>
            <a:prstDash val="dashDot"/>
            <a:miter lim="0"/>
          </a:ln>
          <a:extLst>
            <a:ext uri="{909E8E84-426E-40DD-AFC4-6F175D3DCCD1}">
              <a14:hiddenFill xmlns:a14="http://schemas.microsoft.com/office/drawing/2010/main">
                <a:solidFill>
                  <a:srgbClr val="577CCE"/>
                </a:solidFill>
              </a14:hiddenFill>
            </a:ext>
          </a:extLst>
        </p:spPr>
        <p:txBody>
          <a:bodyPr vert="horz" wrap="square" lIns="0" tIns="0" rIns="0" bIns="0"/>
          <a:lstStyle/>
          <a:p>
            <a:pPr algn="ctr" rtl="0" eaLnBrk="0">
              <a:lnSpc>
                <a:spcPct val="108000"/>
              </a:lnSpc>
            </a:pPr>
            <a:endParaRPr lang="en-US" sz="1600" b="1" kern="0" spc="10" baseline="30000" dirty="0">
              <a:solidFill>
                <a:srgbClr val="FF0000"/>
              </a:solidFill>
              <a:latin typeface="微软雅黑" panose="020B0503020204020204" charset="-122"/>
              <a:ea typeface="微软雅黑" panose="020B0503020204020204" charset="-122"/>
              <a:cs typeface="微软雅黑" panose="020B0503020204020204" charset="-122"/>
              <a:sym typeface="标准粗黑" panose="02000503000000000000" charset="-122"/>
            </a:endParaRPr>
          </a:p>
        </p:txBody>
      </p:sp>
      <p:sp>
        <p:nvSpPr>
          <p:cNvPr id="8" name="矩形 7"/>
          <p:cNvSpPr/>
          <p:nvPr/>
        </p:nvSpPr>
        <p:spPr>
          <a:xfrm>
            <a:off x="-28575" y="318135"/>
            <a:ext cx="12249150" cy="737870"/>
          </a:xfrm>
          <a:prstGeom prst="rect">
            <a:avLst/>
          </a:prstGeom>
          <a:gradFill>
            <a:gsLst>
              <a:gs pos="57000">
                <a:schemeClr val="accent2"/>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9210" y="217805"/>
            <a:ext cx="12249150" cy="737870"/>
          </a:xfrm>
          <a:prstGeom prst="rect">
            <a:avLst/>
          </a:pr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65100" y="217805"/>
            <a:ext cx="791210" cy="737870"/>
            <a:chOff x="12653" y="3581"/>
            <a:chExt cx="4650" cy="4332"/>
          </a:xfrm>
        </p:grpSpPr>
        <p:sp>
          <p:nvSpPr>
            <p:cNvPr id="14"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15"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16" name="组合 15"/>
          <p:cNvGrpSpPr/>
          <p:nvPr/>
        </p:nvGrpSpPr>
        <p:grpSpPr>
          <a:xfrm flipH="1">
            <a:off x="11019790" y="227965"/>
            <a:ext cx="838200" cy="737870"/>
            <a:chOff x="12653" y="3581"/>
            <a:chExt cx="4650" cy="4332"/>
          </a:xfrm>
        </p:grpSpPr>
        <p:sp>
          <p:nvSpPr>
            <p:cNvPr id="17"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19"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sp>
        <p:nvSpPr>
          <p:cNvPr id="21" name="文本框 20"/>
          <p:cNvSpPr txBox="1"/>
          <p:nvPr/>
        </p:nvSpPr>
        <p:spPr>
          <a:xfrm>
            <a:off x="155575" y="318135"/>
            <a:ext cx="11870055" cy="647700"/>
          </a:xfrm>
          <a:prstGeom prst="rect">
            <a:avLst/>
          </a:prstGeom>
          <a:noFill/>
        </p:spPr>
        <p:txBody>
          <a:bodyPr wrap="square">
            <a:noAutofit/>
          </a:bodyPr>
          <a:lstStyle/>
          <a:p>
            <a:pPr algn="ctr" defTabSz="914400">
              <a:buClrTx/>
              <a:buSzTx/>
              <a:buFontTx/>
              <a:tabLst>
                <a:tab pos="3402330" algn="l"/>
              </a:tabLst>
            </a:pPr>
            <a:r>
              <a:rPr lang="zh-CN" altLang="en-US" sz="3200">
                <a:solidFill>
                  <a:schemeClr val="bg1"/>
                </a:solidFill>
                <a:latin typeface="MiSans Heavy" panose="00000A00000000000000" pitchFamily="2" charset="-122"/>
                <a:ea typeface="MiSans Heavy" panose="00000A00000000000000" pitchFamily="2" charset="-122"/>
                <a:sym typeface="+mn-ea"/>
              </a:rPr>
              <a:t>有</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效</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性</a:t>
            </a:r>
            <a:r>
              <a:rPr lang="en-US" altLang="zh-CN" sz="2800">
                <a:solidFill>
                  <a:schemeClr val="bg1"/>
                </a:solidFill>
                <a:latin typeface="MiSans Heavy" panose="00000A00000000000000" pitchFamily="2" charset="-122"/>
                <a:ea typeface="MiSans Heavy" panose="00000A00000000000000" pitchFamily="2" charset="-122"/>
                <a:sym typeface="+mn-ea"/>
              </a:rPr>
              <a:t>——</a:t>
            </a:r>
            <a:r>
              <a:rPr lang="zh-CN" altLang="en-US" sz="2400">
                <a:solidFill>
                  <a:schemeClr val="bg1"/>
                </a:solidFill>
                <a:latin typeface="MiSans Heavy" panose="00000A00000000000000" pitchFamily="2" charset="-122"/>
                <a:ea typeface="MiSans Heavy" panose="00000A00000000000000" pitchFamily="2" charset="-122"/>
                <a:sym typeface="+mn-ea"/>
              </a:rPr>
              <a:t>左氧氟沙星有效率高，口服溶液达峰快，生物利用度高，可媲美注射剂</a:t>
            </a:r>
          </a:p>
          <a:p>
            <a:pPr algn="ctr" defTabSz="914400">
              <a:buClrTx/>
              <a:buSzTx/>
              <a:buFontTx/>
              <a:tabLst>
                <a:tab pos="3402330" algn="l"/>
              </a:tabLst>
            </a:pPr>
            <a:endParaRPr lang="zh-CN" altLang="en-US" sz="2400">
              <a:solidFill>
                <a:schemeClr val="bg1"/>
              </a:solidFill>
              <a:latin typeface="MiSans Heavy" panose="00000A00000000000000" pitchFamily="2" charset="-122"/>
              <a:ea typeface="MiSans Heavy" panose="00000A00000000000000" pitchFamily="2" charset="-122"/>
              <a:sym typeface="+mn-ea"/>
            </a:endParaRPr>
          </a:p>
        </p:txBody>
      </p:sp>
      <p:sp>
        <p:nvSpPr>
          <p:cNvPr id="9" name="文本框 6"/>
          <p:cNvSpPr txBox="1"/>
          <p:nvPr/>
        </p:nvSpPr>
        <p:spPr>
          <a:xfrm>
            <a:off x="1149350" y="6639560"/>
            <a:ext cx="10847705" cy="21399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Tx/>
              <a:buSzTx/>
              <a:buFont typeface="+mj-lt"/>
              <a:buNone/>
            </a:pPr>
            <a:r>
              <a:rPr lang="en-US" altLang="ja-JP" sz="800" kern="100" dirty="0">
                <a:effectLst/>
                <a:latin typeface="宋体" panose="02010600030101010101" pitchFamily="2" charset="-122"/>
                <a:ea typeface="宋体" panose="02010600030101010101" pitchFamily="2" charset="-122"/>
                <a:cs typeface="宋体" panose="02010600030101010101" pitchFamily="2" charset="-122"/>
              </a:rPr>
              <a:t>1. </a:t>
            </a:r>
            <a:r>
              <a:rPr lang="ja-JP" altLang="en-US" sz="800" kern="100" dirty="0">
                <a:effectLst/>
                <a:latin typeface="宋体" panose="02010600030101010101" pitchFamily="2" charset="-122"/>
                <a:ea typeface="宋体" panose="02010600030101010101" pitchFamily="2" charset="-122"/>
                <a:cs typeface="宋体" panose="02010600030101010101" pitchFamily="2" charset="-122"/>
              </a:rPr>
              <a:t>レボフロキサシン錠</a:t>
            </a:r>
            <a:r>
              <a:rPr lang="zh-CN" altLang="en-US" sz="800" kern="100" dirty="0">
                <a:effectLst/>
                <a:latin typeface="宋体" panose="02010600030101010101" pitchFamily="2" charset="-122"/>
                <a:ea typeface="宋体" panose="02010600030101010101" pitchFamily="2" charset="-122"/>
                <a:cs typeface="宋体" panose="02010600030101010101" pitchFamily="2" charset="-122"/>
              </a:rPr>
              <a:t>（左氧氟沙星片）说明书</a:t>
            </a:r>
            <a:r>
              <a:rPr lang="en-US" altLang="zh-CN" sz="800" kern="100" dirty="0">
                <a:effectLst/>
                <a:latin typeface="宋体" panose="02010600030101010101" pitchFamily="2" charset="-122"/>
                <a:ea typeface="宋体" panose="02010600030101010101" pitchFamily="2" charset="-122"/>
                <a:cs typeface="宋体" panose="02010600030101010101" pitchFamily="2" charset="-122"/>
              </a:rPr>
              <a:t>  2.</a:t>
            </a:r>
            <a:r>
              <a:rPr lang="en-US" altLang="zh-CN" sz="800" kern="100" dirty="0">
                <a:effectLst/>
                <a:latin typeface="宋体" panose="02010600030101010101" pitchFamily="2" charset="-122"/>
                <a:ea typeface="宋体" panose="02010600030101010101" pitchFamily="2" charset="-122"/>
                <a:cs typeface="宋体" panose="02010600030101010101" pitchFamily="2" charset="-122"/>
                <a:sym typeface="+mn-ea"/>
              </a:rPr>
              <a:t>左氧氟沙星口服溶液说明书</a:t>
            </a:r>
            <a:endParaRPr lang="en-US" altLang="zh-CN" sz="800" kern="100" dirty="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矩形 17"/>
          <p:cNvSpPr/>
          <p:nvPr/>
        </p:nvSpPr>
        <p:spPr>
          <a:xfrm>
            <a:off x="-28575" y="318135"/>
            <a:ext cx="12249150" cy="737870"/>
          </a:xfrm>
          <a:prstGeom prst="rect">
            <a:avLst/>
          </a:prstGeom>
          <a:gradFill>
            <a:gsLst>
              <a:gs pos="57000">
                <a:schemeClr val="accent2"/>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9210" y="217805"/>
            <a:ext cx="12249150" cy="737870"/>
          </a:xfrm>
          <a:prstGeom prst="rect">
            <a:avLst/>
          </a:pr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65100" y="217805"/>
            <a:ext cx="791210" cy="737870"/>
            <a:chOff x="12653" y="3581"/>
            <a:chExt cx="4650" cy="4332"/>
          </a:xfrm>
        </p:grpSpPr>
        <p:sp>
          <p:nvSpPr>
            <p:cNvPr id="20"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6"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27" name="组合 26"/>
          <p:cNvGrpSpPr/>
          <p:nvPr/>
        </p:nvGrpSpPr>
        <p:grpSpPr>
          <a:xfrm flipH="1">
            <a:off x="11019790" y="227965"/>
            <a:ext cx="838200" cy="737870"/>
            <a:chOff x="12653" y="3581"/>
            <a:chExt cx="4650" cy="4332"/>
          </a:xfrm>
        </p:grpSpPr>
        <p:sp>
          <p:nvSpPr>
            <p:cNvPr id="31"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3"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48" name="组合 47"/>
          <p:cNvGrpSpPr/>
          <p:nvPr/>
        </p:nvGrpSpPr>
        <p:grpSpPr>
          <a:xfrm rot="5400000">
            <a:off x="9098915" y="3775710"/>
            <a:ext cx="5727700" cy="305435"/>
            <a:chOff x="6482995" y="2164864"/>
            <a:chExt cx="5190111" cy="305546"/>
          </a:xfrm>
        </p:grpSpPr>
        <p:sp>
          <p:nvSpPr>
            <p:cNvPr id="49"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0"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1"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2"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53"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grpSp>
        <p:nvGrpSpPr>
          <p:cNvPr id="55" name="组合 54"/>
          <p:cNvGrpSpPr/>
          <p:nvPr/>
        </p:nvGrpSpPr>
        <p:grpSpPr>
          <a:xfrm rot="5400000">
            <a:off x="-2578735" y="3780155"/>
            <a:ext cx="5735320" cy="305435"/>
            <a:chOff x="6482995" y="2164864"/>
            <a:chExt cx="5190111" cy="305546"/>
          </a:xfrm>
        </p:grpSpPr>
        <p:sp>
          <p:nvSpPr>
            <p:cNvPr id="56"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7"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8"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9"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60"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cxnSp>
        <p:nvCxnSpPr>
          <p:cNvPr id="61" name="形状10"/>
          <p:cNvCxnSpPr>
            <a:stCxn id="60" idx="0"/>
            <a:endCxn id="53" idx="4"/>
          </p:cNvCxnSpPr>
          <p:nvPr/>
        </p:nvCxnSpPr>
        <p:spPr>
          <a:xfrm flipV="1">
            <a:off x="441960" y="6642100"/>
            <a:ext cx="11368405" cy="82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圆角 8"/>
          <p:cNvSpPr/>
          <p:nvPr/>
        </p:nvSpPr>
        <p:spPr>
          <a:xfrm>
            <a:off x="425450" y="1353820"/>
            <a:ext cx="11440795" cy="5212715"/>
          </a:xfrm>
          <a:prstGeom prst="roundRect">
            <a:avLst>
              <a:gd name="adj" fmla="val 1208"/>
            </a:avLst>
          </a:prstGeom>
          <a:solidFill>
            <a:schemeClr val="bg1"/>
          </a:solidFill>
          <a:ln>
            <a:noFill/>
          </a:ln>
          <a:effectLst>
            <a:outerShdw blurRad="50800" dist="38100" dir="5400000" algn="t" rotWithShape="0">
              <a:schemeClr val="accent1">
                <a:lumMod val="60000"/>
                <a:lumOff val="4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677274" y="1540229"/>
            <a:ext cx="5846445" cy="4799965"/>
          </a:xfrm>
          <a:prstGeom prst="rect">
            <a:avLst/>
          </a:prstGeom>
          <a:noFill/>
        </p:spPr>
        <p:txBody>
          <a:bodyPr wrap="square" rtlCol="0" anchor="t">
            <a:spAutoFit/>
          </a:bodyPr>
          <a:lstStyle/>
          <a:p>
            <a:pPr>
              <a:lnSpc>
                <a:spcPct val="150000"/>
              </a:lnSpc>
              <a:spcBef>
                <a:spcPts val="0"/>
              </a:spcBef>
              <a:spcAft>
                <a:spcPts val="0"/>
              </a:spcAft>
            </a:pPr>
            <a:r>
              <a:rPr lang="zh-CN" altLang="en-US" sz="1600" b="1" u="sng" dirty="0">
                <a:solidFill>
                  <a:schemeClr val="tx1"/>
                </a:solidFill>
                <a:latin typeface="微软雅黑" panose="020B0503020204020204" charset="-122"/>
                <a:ea typeface="微软雅黑" panose="020B0503020204020204" charset="-122"/>
                <a:sym typeface="+mn-ea"/>
              </a:rPr>
              <a:t>呼吸系统感染</a:t>
            </a:r>
          </a:p>
          <a:p>
            <a:pPr>
              <a:lnSpc>
                <a:spcPct val="150000"/>
              </a:lnSpc>
              <a:spcBef>
                <a:spcPts val="0"/>
              </a:spcBef>
              <a:spcAft>
                <a:spcPts val="0"/>
              </a:spcAft>
            </a:pPr>
            <a:r>
              <a:rPr lang="zh-CN" altLang="en-US" sz="1400" b="1" dirty="0">
                <a:latin typeface="黑体" panose="02010609060101010101" charset="-122"/>
                <a:ea typeface="黑体" panose="02010609060101010101" charset="-122"/>
                <a:cs typeface="宋体" panose="02010600030101010101" pitchFamily="2" charset="-122"/>
                <a:sym typeface="+mn-ea"/>
              </a:rPr>
              <a:t>《抗菌药物临床应用指导原则（2015年）》</a:t>
            </a:r>
          </a:p>
          <a:p>
            <a:pPr>
              <a:lnSpc>
                <a:spcPct val="150000"/>
              </a:lnSpc>
              <a:spcBef>
                <a:spcPts val="0"/>
              </a:spcBef>
              <a:spcAft>
                <a:spcPts val="0"/>
              </a:spcAft>
            </a:pPr>
            <a:r>
              <a:rPr lang="zh-CN" altLang="en-US" sz="1400" b="1" dirty="0">
                <a:latin typeface="黑体" panose="02010609060101010101" charset="-122"/>
                <a:ea typeface="黑体" panose="02010609060101010101" charset="-122"/>
                <a:cs typeface="宋体" panose="02010600030101010101" pitchFamily="2" charset="-122"/>
                <a:sym typeface="+mn-ea"/>
              </a:rPr>
              <a:t>《喹诺酮类抗菌药物急诊临床应用指导意见（2020年)》</a:t>
            </a:r>
          </a:p>
          <a:p>
            <a:pPr>
              <a:lnSpc>
                <a:spcPct val="150000"/>
              </a:lnSpc>
              <a:spcBef>
                <a:spcPts val="0"/>
              </a:spcBef>
              <a:spcAft>
                <a:spcPts val="0"/>
              </a:spcAft>
            </a:pPr>
            <a:r>
              <a:rPr lang="zh-CN" altLang="en-US" sz="1400" b="1" dirty="0">
                <a:latin typeface="黑体" panose="02010609060101010101" charset="-122"/>
                <a:ea typeface="黑体" panose="02010609060101010101" charset="-122"/>
                <a:cs typeface="宋体" panose="02010600030101010101" pitchFamily="2" charset="-122"/>
                <a:sym typeface="+mn-ea"/>
              </a:rPr>
              <a:t>《成人社区获得性肺炎基层合理用药指南（2020年）》</a:t>
            </a:r>
          </a:p>
          <a:p>
            <a:pPr>
              <a:lnSpc>
                <a:spcPct val="150000"/>
              </a:lnSpc>
              <a:spcBef>
                <a:spcPts val="0"/>
              </a:spcBef>
              <a:spcAft>
                <a:spcPts val="0"/>
              </a:spcAft>
            </a:pPr>
            <a:r>
              <a:rPr lang="zh-CN" altLang="en-US" sz="1400" b="1" dirty="0">
                <a:latin typeface="黑体" panose="02010609060101010101" charset="-122"/>
                <a:ea typeface="黑体" panose="02010609060101010101" charset="-122"/>
                <a:cs typeface="宋体" panose="02010600030101010101" pitchFamily="2" charset="-122"/>
                <a:sym typeface="+mn-ea"/>
              </a:rPr>
              <a:t>《2016年中国成人社区获得性肺炎诊断和治疗指南》 </a:t>
            </a:r>
          </a:p>
          <a:p>
            <a:pPr>
              <a:lnSpc>
                <a:spcPct val="150000"/>
              </a:lnSpc>
              <a:spcBef>
                <a:spcPts val="0"/>
              </a:spcBef>
              <a:spcAft>
                <a:spcPts val="0"/>
              </a:spcAft>
            </a:pPr>
            <a:r>
              <a:rPr lang="zh-CN" altLang="en-US" sz="1400" b="1" dirty="0">
                <a:latin typeface="黑体" panose="02010609060101010101" charset="-122"/>
                <a:ea typeface="黑体" panose="02010609060101010101" charset="-122"/>
                <a:cs typeface="宋体" panose="02010600030101010101" pitchFamily="2" charset="-122"/>
                <a:sym typeface="+mn-ea"/>
              </a:rPr>
              <a:t>《慢性阻塞性肺疾病急性加重诊治中国专家共识（</a:t>
            </a:r>
            <a:r>
              <a:rPr lang="en-US" altLang="zh-CN" sz="1400" b="1" dirty="0">
                <a:latin typeface="黑体" panose="02010609060101010101" charset="-122"/>
                <a:ea typeface="黑体" panose="02010609060101010101" charset="-122"/>
                <a:cs typeface="宋体" panose="02010600030101010101" pitchFamily="2" charset="-122"/>
                <a:sym typeface="+mn-ea"/>
              </a:rPr>
              <a:t>2023</a:t>
            </a:r>
            <a:r>
              <a:rPr lang="zh-CN" altLang="en-US" sz="1400" b="1" dirty="0">
                <a:latin typeface="黑体" panose="02010609060101010101" charset="-122"/>
                <a:ea typeface="黑体" panose="02010609060101010101" charset="-122"/>
                <a:cs typeface="宋体" panose="02010600030101010101" pitchFamily="2" charset="-122"/>
                <a:sym typeface="+mn-ea"/>
              </a:rPr>
              <a:t>年</a:t>
            </a:r>
            <a:r>
              <a:rPr lang="en-US" altLang="zh-CN" sz="1400" b="1" dirty="0">
                <a:latin typeface="黑体" panose="02010609060101010101" charset="-122"/>
                <a:ea typeface="黑体" panose="02010609060101010101" charset="-122"/>
                <a:cs typeface="宋体" panose="02010600030101010101" pitchFamily="2" charset="-122"/>
                <a:sym typeface="+mn-ea"/>
              </a:rPr>
              <a:t>）</a:t>
            </a:r>
            <a:r>
              <a:rPr lang="zh-CN" altLang="en-US" sz="1400" b="1" dirty="0">
                <a:latin typeface="黑体" panose="02010609060101010101" charset="-122"/>
                <a:ea typeface="黑体" panose="02010609060101010101" charset="-122"/>
                <a:cs typeface="宋体" panose="02010600030101010101" pitchFamily="2" charset="-122"/>
                <a:sym typeface="+mn-ea"/>
              </a:rPr>
              <a:t>》</a:t>
            </a:r>
          </a:p>
          <a:p>
            <a:pPr algn="l">
              <a:lnSpc>
                <a:spcPct val="150000"/>
              </a:lnSpc>
              <a:spcBef>
                <a:spcPts val="0"/>
              </a:spcBef>
              <a:spcAft>
                <a:spcPts val="0"/>
              </a:spcAft>
              <a:buClrTx/>
              <a:buSzTx/>
              <a:buFontTx/>
            </a:pPr>
            <a:r>
              <a:rPr lang="zh-CN" altLang="en-US" sz="1600" b="1" u="sng" dirty="0">
                <a:latin typeface="微软雅黑" panose="020B0503020204020204" charset="-122"/>
                <a:ea typeface="微软雅黑" panose="020B0503020204020204" charset="-122"/>
                <a:sym typeface="+mn-ea"/>
              </a:rPr>
              <a:t>泌尿生殖系统感染</a:t>
            </a:r>
            <a:endParaRPr lang="zh-CN" altLang="en-US" sz="1600" b="1" u="sng" dirty="0">
              <a:latin typeface="微软雅黑" panose="020B0503020204020204" charset="-122"/>
              <a:ea typeface="微软雅黑" panose="020B0503020204020204" charset="-122"/>
            </a:endParaRPr>
          </a:p>
          <a:p>
            <a:pPr>
              <a:lnSpc>
                <a:spcPct val="150000"/>
              </a:lnSpc>
            </a:pPr>
            <a:r>
              <a:rPr lang="zh-CN" altLang="en-US" sz="1400" b="1" dirty="0">
                <a:latin typeface="黑体" panose="02010609060101010101" charset="-122"/>
                <a:ea typeface="黑体" panose="02010609060101010101" charset="-122"/>
                <a:sym typeface="+mn-ea"/>
              </a:rPr>
              <a:t>《尿路感染诊断与治疗中国专家共识（</a:t>
            </a:r>
            <a:r>
              <a:rPr lang="en-US" altLang="zh-CN" sz="1400" b="1" dirty="0">
                <a:latin typeface="黑体" panose="02010609060101010101" charset="-122"/>
                <a:ea typeface="黑体" panose="02010609060101010101" charset="-122"/>
                <a:sym typeface="+mn-ea"/>
              </a:rPr>
              <a:t>2015</a:t>
            </a:r>
            <a:r>
              <a:rPr lang="zh-CN" altLang="en-US" sz="1400" b="1" dirty="0">
                <a:latin typeface="黑体" panose="02010609060101010101" charset="-122"/>
                <a:ea typeface="黑体" panose="02010609060101010101" charset="-122"/>
                <a:sym typeface="+mn-ea"/>
              </a:rPr>
              <a:t>版）</a:t>
            </a:r>
            <a:r>
              <a:rPr lang="en-US" altLang="zh-CN" sz="1400" b="1" dirty="0">
                <a:latin typeface="黑体" panose="02010609060101010101" charset="-122"/>
                <a:ea typeface="黑体" panose="02010609060101010101" charset="-122"/>
                <a:sym typeface="+mn-ea"/>
              </a:rPr>
              <a:t>》</a:t>
            </a:r>
            <a:endParaRPr lang="zh-CN" altLang="en-US" sz="1400" b="1" dirty="0">
              <a:latin typeface="黑体" panose="02010609060101010101" charset="-122"/>
              <a:ea typeface="黑体" panose="02010609060101010101" charset="-122"/>
              <a:sym typeface="+mn-ea"/>
            </a:endParaRPr>
          </a:p>
          <a:p>
            <a:pPr>
              <a:lnSpc>
                <a:spcPct val="150000"/>
              </a:lnSpc>
            </a:pPr>
            <a:r>
              <a:rPr lang="en-US" altLang="zh-CN" sz="1400" b="1" dirty="0">
                <a:latin typeface="黑体" panose="02010609060101010101" charset="-122"/>
                <a:ea typeface="黑体" panose="02010609060101010101" charset="-122"/>
                <a:sym typeface="+mn-ea"/>
              </a:rPr>
              <a:t>《泌尿外科手术部位感染预防中国专家共识</a:t>
            </a:r>
            <a:r>
              <a:rPr lang="zh-CN" altLang="en-US" sz="1400" b="1" dirty="0">
                <a:latin typeface="黑体" panose="02010609060101010101" charset="-122"/>
                <a:ea typeface="黑体" panose="02010609060101010101" charset="-122"/>
                <a:sym typeface="+mn-ea"/>
              </a:rPr>
              <a:t>（</a:t>
            </a:r>
            <a:r>
              <a:rPr lang="en-US" altLang="zh-CN" sz="1400" b="1" dirty="0">
                <a:latin typeface="黑体" panose="02010609060101010101" charset="-122"/>
                <a:ea typeface="黑体" panose="02010609060101010101" charset="-122"/>
                <a:sym typeface="+mn-ea"/>
              </a:rPr>
              <a:t>2019版</a:t>
            </a:r>
            <a:r>
              <a:rPr lang="zh-CN" altLang="en-US" sz="1400" b="1" dirty="0">
                <a:latin typeface="黑体" panose="02010609060101010101" charset="-122"/>
                <a:ea typeface="黑体" panose="02010609060101010101" charset="-122"/>
                <a:sym typeface="+mn-ea"/>
              </a:rPr>
              <a:t>）</a:t>
            </a:r>
            <a:r>
              <a:rPr lang="en-US" altLang="zh-CN" sz="1400" b="1" dirty="0">
                <a:latin typeface="黑体" panose="02010609060101010101" charset="-122"/>
                <a:ea typeface="黑体" panose="02010609060101010101" charset="-122"/>
                <a:sym typeface="+mn-ea"/>
              </a:rPr>
              <a:t>》</a:t>
            </a:r>
            <a:endParaRPr lang="zh-CN" altLang="en-US" sz="1400" b="1" dirty="0">
              <a:latin typeface="黑体" panose="02010609060101010101" charset="-122"/>
              <a:ea typeface="黑体" panose="02010609060101010101" charset="-122"/>
            </a:endParaRPr>
          </a:p>
          <a:p>
            <a:pPr>
              <a:lnSpc>
                <a:spcPct val="150000"/>
              </a:lnSpc>
            </a:pPr>
            <a:r>
              <a:rPr lang="zh-CN" altLang="en-US" sz="1400" b="1" dirty="0">
                <a:latin typeface="黑体" panose="02010609060101010101" charset="-122"/>
                <a:ea typeface="黑体" panose="02010609060101010101" charset="-122"/>
                <a:sym typeface="+mn-ea"/>
              </a:rPr>
              <a:t>《前庭大腺囊肿</a:t>
            </a:r>
            <a:r>
              <a:rPr lang="en-US" altLang="zh-CN" sz="1400" b="1" dirty="0">
                <a:latin typeface="黑体" panose="02010609060101010101" charset="-122"/>
                <a:ea typeface="黑体" panose="02010609060101010101" charset="-122"/>
                <a:sym typeface="+mn-ea"/>
              </a:rPr>
              <a:t>/</a:t>
            </a:r>
            <a:r>
              <a:rPr lang="zh-CN" altLang="en-US" sz="1400" b="1" dirty="0">
                <a:latin typeface="黑体" panose="02010609060101010101" charset="-122"/>
                <a:ea typeface="黑体" panose="02010609060101010101" charset="-122"/>
                <a:sym typeface="+mn-ea"/>
              </a:rPr>
              <a:t>脓肿治疗中国专家共识（</a:t>
            </a:r>
            <a:r>
              <a:rPr lang="en-US" altLang="zh-CN" sz="1400" b="1" dirty="0">
                <a:latin typeface="黑体" panose="02010609060101010101" charset="-122"/>
                <a:ea typeface="黑体" panose="02010609060101010101" charset="-122"/>
                <a:sym typeface="+mn-ea"/>
              </a:rPr>
              <a:t>2022</a:t>
            </a:r>
            <a:r>
              <a:rPr lang="zh-CN" altLang="en-US" sz="1400" b="1" dirty="0">
                <a:latin typeface="黑体" panose="02010609060101010101" charset="-122"/>
                <a:ea typeface="黑体" panose="02010609060101010101" charset="-122"/>
                <a:sym typeface="+mn-ea"/>
              </a:rPr>
              <a:t>版）》</a:t>
            </a:r>
            <a:endParaRPr lang="zh-CN" altLang="en-US" sz="1400" b="1" dirty="0">
              <a:latin typeface="黑体" panose="02010609060101010101" charset="-122"/>
              <a:ea typeface="黑体" panose="02010609060101010101" charset="-122"/>
            </a:endParaRPr>
          </a:p>
          <a:p>
            <a:pPr algn="l">
              <a:lnSpc>
                <a:spcPct val="150000"/>
              </a:lnSpc>
              <a:spcBef>
                <a:spcPts val="0"/>
              </a:spcBef>
              <a:spcAft>
                <a:spcPts val="0"/>
              </a:spcAft>
              <a:buClrTx/>
              <a:buSzTx/>
              <a:buFontTx/>
            </a:pPr>
            <a:r>
              <a:rPr lang="zh-CN" altLang="en-US" sz="1600" b="1" u="sng" dirty="0">
                <a:latin typeface="微软雅黑" panose="020B0503020204020204" charset="-122"/>
                <a:ea typeface="微软雅黑" panose="020B0503020204020204" charset="-122"/>
                <a:sym typeface="+mn-ea"/>
              </a:rPr>
              <a:t>肠道感染</a:t>
            </a:r>
            <a:endParaRPr lang="zh-CN" altLang="en-US" sz="1600" b="1" u="sng" dirty="0">
              <a:latin typeface="微软雅黑" panose="020B0503020204020204" charset="-122"/>
              <a:ea typeface="微软雅黑" panose="020B0503020204020204" charset="-122"/>
            </a:endParaRPr>
          </a:p>
          <a:p>
            <a:pPr>
              <a:lnSpc>
                <a:spcPct val="150000"/>
              </a:lnSpc>
              <a:spcBef>
                <a:spcPts val="0"/>
              </a:spcBef>
              <a:spcAft>
                <a:spcPts val="0"/>
              </a:spcAft>
            </a:pPr>
            <a:r>
              <a:rPr lang="zh-CN" altLang="en-US" sz="1400" b="1" dirty="0">
                <a:latin typeface="黑体" panose="02010609060101010101" charset="-122"/>
                <a:ea typeface="黑体" panose="02010609060101010101" charset="-122"/>
                <a:sym typeface="+mn-ea"/>
              </a:rPr>
              <a:t>《成人急性感染性腹泻诊疗专家共识（</a:t>
            </a:r>
            <a:r>
              <a:rPr lang="en-US" altLang="zh-CN" sz="1400" b="1" dirty="0">
                <a:latin typeface="黑体" panose="02010609060101010101" charset="-122"/>
                <a:ea typeface="黑体" panose="02010609060101010101" charset="-122"/>
                <a:sym typeface="+mn-ea"/>
              </a:rPr>
              <a:t>2013</a:t>
            </a:r>
            <a:r>
              <a:rPr lang="zh-CN" altLang="en-US" sz="1400" b="1" dirty="0">
                <a:latin typeface="黑体" panose="02010609060101010101" charset="-122"/>
                <a:ea typeface="黑体" panose="02010609060101010101" charset="-122"/>
                <a:sym typeface="+mn-ea"/>
              </a:rPr>
              <a:t>版）》</a:t>
            </a:r>
          </a:p>
          <a:p>
            <a:pPr algn="l">
              <a:lnSpc>
                <a:spcPct val="150000"/>
              </a:lnSpc>
              <a:spcBef>
                <a:spcPts val="0"/>
              </a:spcBef>
              <a:spcAft>
                <a:spcPts val="0"/>
              </a:spcAft>
              <a:buClrTx/>
              <a:buSzTx/>
              <a:buFontTx/>
            </a:pPr>
            <a:r>
              <a:rPr lang="zh-CN" altLang="en-US" sz="1600" b="1" u="sng" dirty="0">
                <a:latin typeface="微软雅黑" panose="020B0503020204020204" charset="-122"/>
                <a:ea typeface="微软雅黑" panose="020B0503020204020204" charset="-122"/>
                <a:sym typeface="+mn-ea"/>
              </a:rPr>
              <a:t>其他感染</a:t>
            </a:r>
            <a:endParaRPr lang="zh-CN" altLang="en-US" sz="1600" b="1" u="sng" dirty="0">
              <a:latin typeface="微软雅黑" panose="020B0503020204020204" charset="-122"/>
              <a:ea typeface="微软雅黑" panose="020B0503020204020204" charset="-122"/>
            </a:endParaRPr>
          </a:p>
          <a:p>
            <a:pPr>
              <a:lnSpc>
                <a:spcPct val="150000"/>
              </a:lnSpc>
              <a:spcBef>
                <a:spcPts val="0"/>
              </a:spcBef>
              <a:spcAft>
                <a:spcPts val="0"/>
              </a:spcAft>
            </a:pPr>
            <a:r>
              <a:rPr lang="zh-CN" altLang="en-US" sz="1400" b="1" dirty="0">
                <a:latin typeface="黑体" panose="02010609060101010101" charset="-122"/>
                <a:ea typeface="黑体" panose="02010609060101010101" charset="-122"/>
                <a:sym typeface="+mn-ea"/>
              </a:rPr>
              <a:t>《中国糖尿病足诊治临床路径（</a:t>
            </a:r>
            <a:r>
              <a:rPr lang="en-US" altLang="zh-CN" sz="1400" b="1" dirty="0">
                <a:latin typeface="黑体" panose="02010609060101010101" charset="-122"/>
                <a:ea typeface="黑体" panose="02010609060101010101" charset="-122"/>
                <a:sym typeface="+mn-ea"/>
              </a:rPr>
              <a:t>2023</a:t>
            </a:r>
            <a:r>
              <a:rPr lang="zh-CN" altLang="en-US" sz="1400" b="1" dirty="0">
                <a:latin typeface="黑体" panose="02010609060101010101" charset="-122"/>
                <a:ea typeface="黑体" panose="02010609060101010101" charset="-122"/>
                <a:sym typeface="+mn-ea"/>
              </a:rPr>
              <a:t>版）》</a:t>
            </a:r>
          </a:p>
        </p:txBody>
      </p:sp>
      <p:sp>
        <p:nvSpPr>
          <p:cNvPr id="13" name="矩形 12"/>
          <p:cNvSpPr/>
          <p:nvPr/>
        </p:nvSpPr>
        <p:spPr>
          <a:xfrm>
            <a:off x="544295" y="1395205"/>
            <a:ext cx="5781675" cy="5022739"/>
          </a:xfrm>
          <a:prstGeom prst="rect">
            <a:avLst/>
          </a:prstGeom>
          <a:ln w="6350" cap="flat" cmpd="sng" algn="ctr">
            <a:solidFill>
              <a:schemeClr val="accent2"/>
            </a:solid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ctr" anchorCtr="0" compatLnSpc="1">
            <a:noAutofit/>
          </a:bodyPr>
          <a:lstStyle/>
          <a:p>
            <a:pPr lvl="0" algn="ctr">
              <a:buClrTx/>
              <a:buSzTx/>
              <a:buFontTx/>
            </a:pPr>
            <a:endParaRPr lang="zh-CN" altLang="en-US">
              <a:sym typeface="+mn-ea"/>
            </a:endParaRPr>
          </a:p>
        </p:txBody>
      </p:sp>
      <p:grpSp>
        <p:nvGrpSpPr>
          <p:cNvPr id="15" name="组合 14"/>
          <p:cNvGrpSpPr/>
          <p:nvPr/>
        </p:nvGrpSpPr>
        <p:grpSpPr>
          <a:xfrm>
            <a:off x="7207029" y="1534071"/>
            <a:ext cx="3709687" cy="4688390"/>
            <a:chOff x="7391999" y="1263650"/>
            <a:chExt cx="4304142" cy="4688390"/>
          </a:xfrm>
        </p:grpSpPr>
        <p:pic>
          <p:nvPicPr>
            <p:cNvPr id="17" name="图片 16"/>
            <p:cNvPicPr>
              <a:picLocks noChangeAspect="1"/>
            </p:cNvPicPr>
            <p:nvPr/>
          </p:nvPicPr>
          <p:blipFill>
            <a:blip r:embed="rId2"/>
            <a:srcRect b="16023"/>
            <a:stretch>
              <a:fillRect/>
            </a:stretch>
          </p:blipFill>
          <p:spPr>
            <a:xfrm>
              <a:off x="7391999" y="1263650"/>
              <a:ext cx="4239295" cy="1886744"/>
            </a:xfrm>
            <a:prstGeom prst="rect">
              <a:avLst/>
            </a:prstGeom>
          </p:spPr>
        </p:pic>
        <p:pic>
          <p:nvPicPr>
            <p:cNvPr id="14" name="图片 13"/>
            <p:cNvPicPr>
              <a:picLocks noChangeAspect="1"/>
            </p:cNvPicPr>
            <p:nvPr/>
          </p:nvPicPr>
          <p:blipFill>
            <a:blip r:embed="rId3"/>
            <a:stretch>
              <a:fillRect/>
            </a:stretch>
          </p:blipFill>
          <p:spPr>
            <a:xfrm>
              <a:off x="7456846" y="3251385"/>
              <a:ext cx="4239295" cy="2700655"/>
            </a:xfrm>
            <a:prstGeom prst="rect">
              <a:avLst/>
            </a:prstGeom>
          </p:spPr>
        </p:pic>
      </p:grpSp>
      <p:sp>
        <p:nvSpPr>
          <p:cNvPr id="2" name="文本框 1"/>
          <p:cNvSpPr txBox="1"/>
          <p:nvPr/>
        </p:nvSpPr>
        <p:spPr>
          <a:xfrm>
            <a:off x="213360" y="318135"/>
            <a:ext cx="11557635" cy="583565"/>
          </a:xfrm>
          <a:prstGeom prst="rect">
            <a:avLst/>
          </a:prstGeom>
          <a:noFill/>
        </p:spPr>
        <p:txBody>
          <a:bodyPr wrap="square">
            <a:spAutoFit/>
          </a:bodyPr>
          <a:lstStyle/>
          <a:p>
            <a:pPr algn="ctr" defTabSz="914400">
              <a:buClrTx/>
              <a:buSzTx/>
              <a:buFontTx/>
              <a:tabLst>
                <a:tab pos="3402330" algn="l"/>
              </a:tabLst>
            </a:pPr>
            <a:r>
              <a:rPr lang="zh-CN" altLang="en-US" sz="3200">
                <a:solidFill>
                  <a:schemeClr val="bg1"/>
                </a:solidFill>
                <a:latin typeface="MiSans Heavy" panose="00000A00000000000000" pitchFamily="2" charset="-122"/>
                <a:ea typeface="MiSans Heavy" panose="00000A00000000000000" pitchFamily="2" charset="-122"/>
                <a:sym typeface="+mn-ea"/>
              </a:rPr>
              <a:t>有</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效</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性</a:t>
            </a:r>
            <a:r>
              <a:rPr lang="en-US" altLang="zh-CN" sz="2800">
                <a:solidFill>
                  <a:schemeClr val="bg1"/>
                </a:solidFill>
                <a:latin typeface="MiSans Heavy" panose="00000A00000000000000" pitchFamily="2" charset="-122"/>
                <a:ea typeface="MiSans Heavy" panose="00000A00000000000000" pitchFamily="2" charset="-122"/>
                <a:sym typeface="+mn-ea"/>
              </a:rPr>
              <a:t>——</a:t>
            </a:r>
            <a:r>
              <a:rPr lang="zh-CN" altLang="en-US" sz="2400">
                <a:solidFill>
                  <a:schemeClr val="bg1"/>
                </a:solidFill>
                <a:latin typeface="MiSans Heavy" panose="00000A00000000000000" pitchFamily="2" charset="-122"/>
                <a:ea typeface="MiSans Heavy" panose="00000A00000000000000" pitchFamily="2" charset="-122"/>
                <a:sym typeface="+mn-ea"/>
              </a:rPr>
              <a:t>多个权威指南</a:t>
            </a:r>
            <a:r>
              <a:rPr lang="en-US" altLang="zh-CN" sz="2400">
                <a:solidFill>
                  <a:schemeClr val="bg1"/>
                </a:solidFill>
                <a:latin typeface="MiSans Heavy" panose="00000A00000000000000" pitchFamily="2" charset="-122"/>
                <a:ea typeface="MiSans Heavy" panose="00000A00000000000000" pitchFamily="2" charset="-122"/>
                <a:sym typeface="+mn-ea"/>
              </a:rPr>
              <a:t>/</a:t>
            </a:r>
            <a:r>
              <a:rPr lang="zh-CN" altLang="en-US" sz="2400">
                <a:solidFill>
                  <a:schemeClr val="bg1"/>
                </a:solidFill>
                <a:latin typeface="MiSans Heavy" panose="00000A00000000000000" pitchFamily="2" charset="-122"/>
                <a:ea typeface="MiSans Heavy" panose="00000A00000000000000" pitchFamily="2" charset="-122"/>
                <a:sym typeface="+mn-ea"/>
              </a:rPr>
              <a:t>共识</a:t>
            </a:r>
            <a:r>
              <a:rPr lang="en-US" altLang="zh-CN" sz="2400">
                <a:solidFill>
                  <a:schemeClr val="bg1"/>
                </a:solidFill>
                <a:latin typeface="MiSans Heavy" panose="00000A00000000000000" pitchFamily="2" charset="-122"/>
                <a:ea typeface="MiSans Heavy" panose="00000A00000000000000" pitchFamily="2" charset="-122"/>
                <a:sym typeface="+mn-ea"/>
              </a:rPr>
              <a:t>/</a:t>
            </a:r>
            <a:r>
              <a:rPr lang="zh-CN" altLang="en-US" sz="2400">
                <a:solidFill>
                  <a:schemeClr val="bg1"/>
                </a:solidFill>
                <a:latin typeface="MiSans Heavy" panose="00000A00000000000000" pitchFamily="2" charset="-122"/>
                <a:ea typeface="MiSans Heavy" panose="00000A00000000000000" pitchFamily="2" charset="-122"/>
                <a:sym typeface="+mn-ea"/>
              </a:rPr>
              <a:t>指导原则一致推荐，并首推左氧氟沙星口服给药</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矩形 17"/>
          <p:cNvSpPr/>
          <p:nvPr/>
        </p:nvSpPr>
        <p:spPr>
          <a:xfrm>
            <a:off x="-28575" y="318135"/>
            <a:ext cx="12249150" cy="737870"/>
          </a:xfrm>
          <a:prstGeom prst="rect">
            <a:avLst/>
          </a:prstGeom>
          <a:gradFill>
            <a:gsLst>
              <a:gs pos="57000">
                <a:schemeClr val="accent2"/>
              </a:gs>
              <a:gs pos="100000">
                <a:schemeClr val="accent1">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9210" y="217805"/>
            <a:ext cx="12249150" cy="737870"/>
          </a:xfrm>
          <a:prstGeom prst="rect">
            <a:avLst/>
          </a:pr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65100" y="217805"/>
            <a:ext cx="791210" cy="737870"/>
            <a:chOff x="12653" y="3581"/>
            <a:chExt cx="4650" cy="4332"/>
          </a:xfrm>
        </p:grpSpPr>
        <p:sp>
          <p:nvSpPr>
            <p:cNvPr id="20"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6"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27" name="组合 26"/>
          <p:cNvGrpSpPr/>
          <p:nvPr/>
        </p:nvGrpSpPr>
        <p:grpSpPr>
          <a:xfrm flipH="1">
            <a:off x="11019790" y="227965"/>
            <a:ext cx="838200" cy="737870"/>
            <a:chOff x="12653" y="3581"/>
            <a:chExt cx="4650" cy="4332"/>
          </a:xfrm>
        </p:grpSpPr>
        <p:sp>
          <p:nvSpPr>
            <p:cNvPr id="31" name="形状23"/>
            <p:cNvSpPr/>
            <p:nvPr/>
          </p:nvSpPr>
          <p:spPr>
            <a:xfrm>
              <a:off x="12653" y="3581"/>
              <a:ext cx="2172" cy="4332"/>
            </a:xfrm>
            <a:prstGeom prst="chevr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sp>
          <p:nvSpPr>
            <p:cNvPr id="33" name="形状24"/>
            <p:cNvSpPr/>
            <p:nvPr/>
          </p:nvSpPr>
          <p:spPr>
            <a:xfrm>
              <a:off x="15131" y="3581"/>
              <a:ext cx="2172" cy="4332"/>
            </a:xfrm>
            <a:prstGeom prst="chevr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60" dirty="0">
                <a:solidFill>
                  <a:schemeClr val="tx1"/>
                </a:solidFill>
                <a:latin typeface="MiSans Medium" panose="00000600000000000000" pitchFamily="2" charset="-122"/>
                <a:ea typeface="MiSans Medium" panose="00000600000000000000" pitchFamily="2" charset="-122"/>
              </a:endParaRPr>
            </a:p>
          </p:txBody>
        </p:sp>
      </p:grpSp>
      <p:grpSp>
        <p:nvGrpSpPr>
          <p:cNvPr id="48" name="组合 47"/>
          <p:cNvGrpSpPr/>
          <p:nvPr/>
        </p:nvGrpSpPr>
        <p:grpSpPr>
          <a:xfrm rot="5400000">
            <a:off x="9098915" y="3775710"/>
            <a:ext cx="5727700" cy="305435"/>
            <a:chOff x="6482995" y="2164864"/>
            <a:chExt cx="5190111" cy="305546"/>
          </a:xfrm>
        </p:grpSpPr>
        <p:sp>
          <p:nvSpPr>
            <p:cNvPr id="49"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0"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1"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2"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53"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grpSp>
        <p:nvGrpSpPr>
          <p:cNvPr id="55" name="组合 54"/>
          <p:cNvGrpSpPr/>
          <p:nvPr/>
        </p:nvGrpSpPr>
        <p:grpSpPr>
          <a:xfrm rot="5400000">
            <a:off x="-2578735" y="3780155"/>
            <a:ext cx="5735320" cy="305435"/>
            <a:chOff x="6482995" y="2164864"/>
            <a:chExt cx="5190111" cy="305546"/>
          </a:xfrm>
        </p:grpSpPr>
        <p:sp>
          <p:nvSpPr>
            <p:cNvPr id="56" name="形状7"/>
            <p:cNvSpPr/>
            <p:nvPr/>
          </p:nvSpPr>
          <p:spPr>
            <a:xfrm rot="16200000">
              <a:off x="6411059"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7" name="形状8"/>
            <p:cNvSpPr/>
            <p:nvPr/>
          </p:nvSpPr>
          <p:spPr>
            <a:xfrm rot="16200000">
              <a:off x="6565553"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sp>
          <p:nvSpPr>
            <p:cNvPr id="58" name="形状9"/>
            <p:cNvSpPr/>
            <p:nvPr/>
          </p:nvSpPr>
          <p:spPr>
            <a:xfrm rot="16200000">
              <a:off x="6720047" y="2253343"/>
              <a:ext cx="269540" cy="125668"/>
            </a:xfrm>
            <a:custGeom>
              <a:avLst/>
              <a:gdLst>
                <a:gd name="connsiteX0" fmla="*/ 0 w 342900"/>
                <a:gd name="connsiteY0" fmla="*/ 0 h 171450"/>
                <a:gd name="connsiteX1" fmla="*/ 342900 w 342900"/>
                <a:gd name="connsiteY1" fmla="*/ 0 h 171450"/>
                <a:gd name="connsiteX2" fmla="*/ 171450 w 342900"/>
                <a:gd name="connsiteY2" fmla="*/ 171450 h 171450"/>
                <a:gd name="connsiteX3" fmla="*/ 0 w 342900"/>
                <a:gd name="connsiteY3" fmla="*/ 0 h 171450"/>
              </a:gdLst>
              <a:ahLst/>
              <a:cxnLst>
                <a:cxn ang="0">
                  <a:pos x="connsiteX0" y="connsiteY0"/>
                </a:cxn>
                <a:cxn ang="0">
                  <a:pos x="connsiteX1" y="connsiteY1"/>
                </a:cxn>
                <a:cxn ang="0">
                  <a:pos x="connsiteX2" y="connsiteY2"/>
                </a:cxn>
                <a:cxn ang="0">
                  <a:pos x="connsiteX3" y="connsiteY3"/>
                </a:cxn>
              </a:cxnLst>
              <a:rect l="l" t="t" r="r" b="b"/>
              <a:pathLst>
                <a:path w="342900" h="171450">
                  <a:moveTo>
                    <a:pt x="0" y="0"/>
                  </a:moveTo>
                  <a:lnTo>
                    <a:pt x="342900" y="0"/>
                  </a:lnTo>
                  <a:cubicBezTo>
                    <a:pt x="248211" y="0"/>
                    <a:pt x="171450" y="76761"/>
                    <a:pt x="171450" y="171450"/>
                  </a:cubicBezTo>
                  <a:cubicBezTo>
                    <a:pt x="171450" y="76761"/>
                    <a:pt x="94689" y="0"/>
                    <a:pt x="0" y="0"/>
                  </a:cubicBezTo>
                  <a:close/>
                </a:path>
              </a:pathLst>
            </a:custGeom>
            <a:solidFill>
              <a:schemeClr val="accent1"/>
            </a:solidFill>
            <a:ln w="254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cxnSp>
          <p:nvCxnSpPr>
            <p:cNvPr id="59" name="形状23"/>
            <p:cNvCxnSpPr/>
            <p:nvPr/>
          </p:nvCxnSpPr>
          <p:spPr>
            <a:xfrm>
              <a:off x="7018020" y="2316177"/>
              <a:ext cx="4516959" cy="0"/>
            </a:xfrm>
            <a:prstGeom prst="line">
              <a:avLst/>
            </a:prstGeom>
            <a:ln w="12700" cap="rnd">
              <a:solidFill>
                <a:schemeClr val="accent1">
                  <a:alpha val="86000"/>
                </a:schemeClr>
              </a:solidFill>
            </a:ln>
          </p:spPr>
          <p:style>
            <a:lnRef idx="1">
              <a:schemeClr val="accent1"/>
            </a:lnRef>
            <a:fillRef idx="0">
              <a:schemeClr val="accent1"/>
            </a:fillRef>
            <a:effectRef idx="0">
              <a:schemeClr val="accent1"/>
            </a:effectRef>
            <a:fontRef idx="minor">
              <a:schemeClr val="tx1"/>
            </a:fontRef>
          </p:style>
        </p:cxnSp>
        <p:sp>
          <p:nvSpPr>
            <p:cNvPr id="60" name="形状24"/>
            <p:cNvSpPr/>
            <p:nvPr/>
          </p:nvSpPr>
          <p:spPr>
            <a:xfrm>
              <a:off x="11401346" y="2164864"/>
              <a:ext cx="271760" cy="305546"/>
            </a:xfrm>
            <a:custGeom>
              <a:avLst/>
              <a:gdLst>
                <a:gd name="connsiteX0" fmla="*/ 1129624 w 2259248"/>
                <a:gd name="connsiteY0" fmla="*/ 0 h 2429353"/>
                <a:gd name="connsiteX1" fmla="*/ 2224168 w 2259248"/>
                <a:gd name="connsiteY1" fmla="*/ 1212905 h 2429353"/>
                <a:gd name="connsiteX2" fmla="*/ 2259248 w 2259248"/>
                <a:gd name="connsiteY2" fmla="*/ 1214677 h 2429353"/>
                <a:gd name="connsiteX3" fmla="*/ 2224168 w 2259248"/>
                <a:gd name="connsiteY3" fmla="*/ 1216448 h 2429353"/>
                <a:gd name="connsiteX4" fmla="*/ 1129624 w 2259248"/>
                <a:gd name="connsiteY4" fmla="*/ 2429353 h 2429353"/>
                <a:gd name="connsiteX5" fmla="*/ 35080 w 2259248"/>
                <a:gd name="connsiteY5" fmla="*/ 1216448 h 2429353"/>
                <a:gd name="connsiteX6" fmla="*/ 0 w 2259248"/>
                <a:gd name="connsiteY6" fmla="*/ 1214677 h 2429353"/>
                <a:gd name="connsiteX7" fmla="*/ 35080 w 2259248"/>
                <a:gd name="connsiteY7" fmla="*/ 1212905 h 2429353"/>
                <a:gd name="connsiteX8" fmla="*/ 1129624 w 2259248"/>
                <a:gd name="connsiteY8" fmla="*/ 0 h 242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48" h="2429353">
                  <a:moveTo>
                    <a:pt x="1129624" y="0"/>
                  </a:moveTo>
                  <a:cubicBezTo>
                    <a:pt x="1129624" y="631262"/>
                    <a:pt x="1609378" y="1150470"/>
                    <a:pt x="2224168" y="1212905"/>
                  </a:cubicBezTo>
                  <a:lnTo>
                    <a:pt x="2259248" y="1214677"/>
                  </a:lnTo>
                  <a:lnTo>
                    <a:pt x="2224168" y="1216448"/>
                  </a:lnTo>
                  <a:cubicBezTo>
                    <a:pt x="1609378" y="1278883"/>
                    <a:pt x="1129624" y="1798091"/>
                    <a:pt x="1129624" y="2429353"/>
                  </a:cubicBezTo>
                  <a:cubicBezTo>
                    <a:pt x="1129624" y="1798091"/>
                    <a:pt x="649870" y="1278883"/>
                    <a:pt x="35080" y="1216448"/>
                  </a:cubicBezTo>
                  <a:lnTo>
                    <a:pt x="0" y="1214677"/>
                  </a:lnTo>
                  <a:lnTo>
                    <a:pt x="35080" y="1212905"/>
                  </a:lnTo>
                  <a:cubicBezTo>
                    <a:pt x="649870" y="1150470"/>
                    <a:pt x="1129624" y="631262"/>
                    <a:pt x="11296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MiSans Medium" panose="00000600000000000000" pitchFamily="2" charset="-122"/>
                <a:ea typeface="MiSans Medium" panose="00000600000000000000" pitchFamily="2" charset="-122"/>
              </a:endParaRPr>
            </a:p>
          </p:txBody>
        </p:sp>
      </p:grpSp>
      <p:cxnSp>
        <p:nvCxnSpPr>
          <p:cNvPr id="61" name="形状10"/>
          <p:cNvCxnSpPr>
            <a:stCxn id="60" idx="0"/>
            <a:endCxn id="53" idx="4"/>
          </p:cNvCxnSpPr>
          <p:nvPr/>
        </p:nvCxnSpPr>
        <p:spPr>
          <a:xfrm flipV="1">
            <a:off x="441960" y="6642100"/>
            <a:ext cx="11368405" cy="82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441960" y="318135"/>
            <a:ext cx="11073765" cy="583565"/>
          </a:xfrm>
          <a:prstGeom prst="rect">
            <a:avLst/>
          </a:prstGeom>
          <a:noFill/>
        </p:spPr>
        <p:txBody>
          <a:bodyPr wrap="square">
            <a:spAutoFit/>
          </a:bodyPr>
          <a:lstStyle/>
          <a:p>
            <a:pPr algn="ctr" defTabSz="914400">
              <a:buClrTx/>
              <a:buSzTx/>
              <a:buFontTx/>
              <a:tabLst>
                <a:tab pos="3402330" algn="l"/>
              </a:tabLst>
            </a:pPr>
            <a:r>
              <a:rPr lang="zh-CN" altLang="en-US" sz="3200">
                <a:solidFill>
                  <a:schemeClr val="bg1"/>
                </a:solidFill>
                <a:latin typeface="MiSans Heavy" panose="00000A00000000000000" pitchFamily="2" charset="-122"/>
                <a:ea typeface="MiSans Heavy" panose="00000A00000000000000" pitchFamily="2" charset="-122"/>
                <a:sym typeface="+mn-ea"/>
              </a:rPr>
              <a:t>创</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新</a:t>
            </a:r>
            <a:r>
              <a:rPr lang="en-US" altLang="zh-CN" sz="3200">
                <a:solidFill>
                  <a:schemeClr val="bg1"/>
                </a:solidFill>
                <a:latin typeface="MiSans Heavy" panose="00000A00000000000000" pitchFamily="2" charset="-122"/>
                <a:ea typeface="MiSans Heavy" panose="00000A00000000000000" pitchFamily="2" charset="-122"/>
                <a:sym typeface="+mn-ea"/>
              </a:rPr>
              <a:t> </a:t>
            </a:r>
            <a:r>
              <a:rPr lang="zh-CN" altLang="en-US" sz="3200">
                <a:solidFill>
                  <a:schemeClr val="bg1"/>
                </a:solidFill>
                <a:latin typeface="MiSans Heavy" panose="00000A00000000000000" pitchFamily="2" charset="-122"/>
                <a:ea typeface="MiSans Heavy" panose="00000A00000000000000" pitchFamily="2" charset="-122"/>
                <a:sym typeface="+mn-ea"/>
              </a:rPr>
              <a:t>性</a:t>
            </a:r>
            <a:r>
              <a:rPr lang="en-US" altLang="zh-CN" sz="2800">
                <a:solidFill>
                  <a:schemeClr val="bg1"/>
                </a:solidFill>
                <a:latin typeface="MiSans Heavy" panose="00000A00000000000000" pitchFamily="2" charset="-122"/>
                <a:ea typeface="MiSans Heavy" panose="00000A00000000000000" pitchFamily="2" charset="-122"/>
                <a:sym typeface="+mn-ea"/>
              </a:rPr>
              <a:t>——</a:t>
            </a:r>
            <a:r>
              <a:rPr lang="zh-CN" altLang="en-US" sz="2400">
                <a:solidFill>
                  <a:schemeClr val="bg1"/>
                </a:solidFill>
                <a:latin typeface="MiSans Heavy" panose="00000A00000000000000" pitchFamily="2" charset="-122"/>
                <a:ea typeface="MiSans Heavy" panose="00000A00000000000000" pitchFamily="2" charset="-122"/>
                <a:sym typeface="+mn-ea"/>
              </a:rPr>
              <a:t>口服溶液单剂量装，全新给药方式，解决特殊患者人群用药困境</a:t>
            </a:r>
          </a:p>
        </p:txBody>
      </p:sp>
      <p:sp>
        <p:nvSpPr>
          <p:cNvPr id="30" name="矩形: 圆角 29"/>
          <p:cNvSpPr/>
          <p:nvPr/>
        </p:nvSpPr>
        <p:spPr>
          <a:xfrm>
            <a:off x="636270" y="2644775"/>
            <a:ext cx="10784205" cy="2850515"/>
          </a:xfrm>
          <a:prstGeom prst="roundRect">
            <a:avLst>
              <a:gd name="adj" fmla="val 2265"/>
            </a:avLst>
          </a:prstGeom>
          <a:noFill/>
          <a:ln>
            <a:solidFill>
              <a:schemeClr val="accent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6"/>
          <p:cNvSpPr/>
          <p:nvPr/>
        </p:nvSpPr>
        <p:spPr>
          <a:xfrm>
            <a:off x="636270" y="1156335"/>
            <a:ext cx="10784205" cy="1370965"/>
          </a:xfrm>
          <a:prstGeom prst="roundRect">
            <a:avLst>
              <a:gd name="adj" fmla="val 2265"/>
            </a:avLst>
          </a:prstGeom>
          <a:noFill/>
          <a:ln>
            <a:solidFill>
              <a:srgbClr val="00206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36270" y="1505585"/>
            <a:ext cx="10991850" cy="982345"/>
          </a:xfrm>
          <a:prstGeom prst="rect">
            <a:avLst/>
          </a:prstGeom>
          <a:noFill/>
        </p:spPr>
        <p:txBody>
          <a:bodyPr wrap="square" rtlCol="0">
            <a:noAutofit/>
          </a:bodyPr>
          <a:lstStyle/>
          <a:p>
            <a:pPr marL="297815" indent="-285750" algn="l" rtl="0" eaLnBrk="0">
              <a:lnSpc>
                <a:spcPct val="190000"/>
              </a:lnSpc>
              <a:buFont typeface="Arial" panose="020B0604020202020204" pitchFamily="34" charset="0"/>
              <a:buChar char="•"/>
              <a:tabLst>
                <a:tab pos="137795" algn="l"/>
              </a:tabLst>
            </a:pPr>
            <a:r>
              <a:rPr lang="zh-CN" altLang="en-US" sz="1600" dirty="0">
                <a:latin typeface="黑体" panose="02010609060101010101" charset="-122"/>
                <a:ea typeface="黑体" panose="02010609060101010101" charset="-122"/>
                <a:cs typeface="Times New Roman" panose="02020603050405020304" pitchFamily="18" charset="0"/>
                <a:sym typeface="+mn-ea"/>
              </a:rPr>
              <a:t>填补目录内无喹诺酮类药物口服溶液剂型的空缺。</a:t>
            </a:r>
            <a:endParaRPr lang="en-US" altLang="zh-CN" sz="1600" dirty="0">
              <a:latin typeface="黑体" panose="02010609060101010101" charset="-122"/>
              <a:ea typeface="黑体" panose="02010609060101010101" charset="-122"/>
              <a:cs typeface="Times New Roman" panose="02020603050405020304" pitchFamily="18" charset="0"/>
              <a:sym typeface="+mn-ea"/>
            </a:endParaRPr>
          </a:p>
          <a:p>
            <a:pPr marL="297815" indent="-285750" algn="l" rtl="0" eaLnBrk="0">
              <a:lnSpc>
                <a:spcPct val="190000"/>
              </a:lnSpc>
              <a:buFont typeface="Arial" panose="020B0604020202020204" pitchFamily="34" charset="0"/>
              <a:buChar char="•"/>
              <a:tabLst>
                <a:tab pos="137795" algn="l"/>
              </a:tabLst>
            </a:pPr>
            <a:r>
              <a:rPr lang="zh-CN" altLang="en-US" sz="1600" dirty="0">
                <a:latin typeface="黑体" panose="02010609060101010101" charset="-122"/>
                <a:ea typeface="黑体" panose="02010609060101010101" charset="-122"/>
                <a:cs typeface="Times New Roman" panose="02020603050405020304" pitchFamily="18" charset="0"/>
                <a:sym typeface="+mn-ea"/>
              </a:rPr>
              <a:t>单剂量装左氧氟沙星口服溶液剂，无需注射器等装置，经济性好，且院内院外均可遵医嘱使用，提高依从性。</a:t>
            </a:r>
            <a:endParaRPr lang="zh-CN" altLang="en-US" sz="1600" dirty="0">
              <a:latin typeface="黑体" panose="02010609060101010101" charset="-122"/>
              <a:ea typeface="黑体" panose="02010609060101010101" charset="-122"/>
              <a:cs typeface="Times New Roman" panose="02020603050405020304" pitchFamily="18" charset="0"/>
            </a:endParaRPr>
          </a:p>
        </p:txBody>
      </p:sp>
      <p:sp>
        <p:nvSpPr>
          <p:cNvPr id="19" name="文本框 18"/>
          <p:cNvSpPr txBox="1"/>
          <p:nvPr/>
        </p:nvSpPr>
        <p:spPr>
          <a:xfrm>
            <a:off x="794385" y="2963545"/>
            <a:ext cx="10657205" cy="2458720"/>
          </a:xfrm>
          <a:prstGeom prst="rect">
            <a:avLst/>
          </a:prstGeom>
          <a:noFill/>
        </p:spPr>
        <p:txBody>
          <a:bodyPr wrap="square">
            <a:noAutofit/>
          </a:bodyPr>
          <a:lstStyle/>
          <a:p>
            <a:pPr marL="171450" indent="-171450">
              <a:lnSpc>
                <a:spcPct val="200000"/>
              </a:lnSpc>
              <a:buFont typeface="Arial" panose="020B0604020202020204" pitchFamily="34" charset="0"/>
              <a:buChar char="•"/>
            </a:pPr>
            <a:r>
              <a:rPr lang="zh-CN" altLang="en-US" sz="1400" b="1" kern="0" spc="5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疗效优势：</a:t>
            </a:r>
            <a:r>
              <a:rPr lang="zh-CN" altLang="en-US" sz="1600" dirty="0">
                <a:latin typeface="黑体" panose="02010609060101010101" charset="-122"/>
                <a:ea typeface="黑体" panose="02010609060101010101" charset="-122"/>
                <a:cs typeface="Times New Roman" panose="02020603050405020304" pitchFamily="18" charset="0"/>
              </a:rPr>
              <a:t>口服溶液大大降低了给药的难度和痛苦，使得患者更容易接受并坚持完成整个疗程，具有更高的治愈率。</a:t>
            </a:r>
            <a:endParaRPr lang="en-US" altLang="zh-CN" sz="1600" dirty="0">
              <a:latin typeface="黑体" panose="02010609060101010101" charset="-122"/>
              <a:ea typeface="黑体" panose="02010609060101010101" charset="-122"/>
              <a:cs typeface="Times New Roman" panose="02020603050405020304" pitchFamily="18" charset="0"/>
            </a:endParaRPr>
          </a:p>
          <a:p>
            <a:pPr marL="171450" indent="-171450">
              <a:lnSpc>
                <a:spcPct val="200000"/>
              </a:lnSpc>
              <a:buFont typeface="Arial" panose="020B0604020202020204" pitchFamily="34" charset="0"/>
              <a:buChar char="•"/>
            </a:pPr>
            <a:r>
              <a:rPr lang="zh-CN" altLang="en-US" sz="1400" b="1" kern="0" spc="50" dirty="0">
                <a:solidFill>
                  <a:srgbClr val="FF0000">
                    <a:alpha val="100000"/>
                  </a:srgbClr>
                </a:solidFill>
                <a:latin typeface="微软雅黑" panose="020B0503020204020204" charset="-122"/>
                <a:ea typeface="微软雅黑" panose="020B0503020204020204" charset="-122"/>
              </a:rPr>
              <a:t>安全性优势：</a:t>
            </a:r>
            <a:r>
              <a:rPr lang="zh-CN" altLang="en-US" sz="1600" dirty="0">
                <a:latin typeface="黑体" panose="02010609060101010101" charset="-122"/>
                <a:ea typeface="黑体" panose="02010609060101010101" charset="-122"/>
                <a:cs typeface="Times New Roman" panose="02020603050405020304" pitchFamily="18" charset="0"/>
              </a:rPr>
              <a:t>左氧氟沙星口服溶液</a:t>
            </a:r>
            <a:r>
              <a:rPr lang="zh-CN" altLang="en-US" sz="1600" b="1" u="sng" dirty="0">
                <a:solidFill>
                  <a:srgbClr val="C00000"/>
                </a:solidFill>
                <a:latin typeface="黑体" panose="02010609060101010101" charset="-122"/>
                <a:ea typeface="黑体" panose="02010609060101010101" charset="-122"/>
                <a:cs typeface="Times New Roman" panose="02020603050405020304" pitchFamily="18" charset="0"/>
              </a:rPr>
              <a:t>可规避配置过程风险、减少医务人员负担、可降低静脉给药不良反应发生率</a:t>
            </a:r>
            <a:r>
              <a:rPr lang="zh-CN" altLang="en-US" sz="1600" dirty="0">
                <a:latin typeface="黑体" panose="02010609060101010101" charset="-122"/>
                <a:ea typeface="黑体" panose="02010609060101010101" charset="-122"/>
                <a:cs typeface="Times New Roman" panose="02020603050405020304" pitchFamily="18" charset="0"/>
              </a:rPr>
              <a:t>。</a:t>
            </a:r>
            <a:endParaRPr lang="en-US" altLang="zh-CN" sz="1600" dirty="0">
              <a:latin typeface="黑体" panose="02010609060101010101" charset="-122"/>
              <a:ea typeface="黑体" panose="02010609060101010101" charset="-122"/>
              <a:cs typeface="Times New Roman" panose="02020603050405020304" pitchFamily="18" charset="0"/>
            </a:endParaRPr>
          </a:p>
          <a:p>
            <a:pPr marL="171450" indent="-171450">
              <a:lnSpc>
                <a:spcPct val="200000"/>
              </a:lnSpc>
              <a:buFont typeface="Arial" panose="020B0604020202020204" pitchFamily="34" charset="0"/>
              <a:buChar char="•"/>
            </a:pPr>
            <a:r>
              <a:rPr lang="zh-CN" altLang="en-US" sz="1400" b="1" kern="0" spc="50" dirty="0">
                <a:solidFill>
                  <a:srgbClr val="FF0000">
                    <a:alpha val="100000"/>
                  </a:srgbClr>
                </a:solidFill>
                <a:latin typeface="微软雅黑" panose="020B0503020204020204" charset="-122"/>
                <a:ea typeface="微软雅黑" panose="020B0503020204020204" charset="-122"/>
              </a:rPr>
              <a:t>经济性优势：</a:t>
            </a:r>
            <a:r>
              <a:rPr lang="zh-CN" altLang="en-US" sz="1600" b="1" dirty="0">
                <a:solidFill>
                  <a:srgbClr val="C00000"/>
                </a:solidFill>
                <a:latin typeface="黑体" panose="02010609060101010101" charset="-122"/>
                <a:ea typeface="黑体" panose="02010609060101010101" charset="-122"/>
                <a:cs typeface="Times New Roman" panose="02020603050405020304" pitchFamily="18" charset="0"/>
              </a:rPr>
              <a:t>老龄化伴生大量吞咽障碍人群，现有治疗多采用静脉输液为主。</a:t>
            </a:r>
            <a:r>
              <a:rPr lang="zh-CN" altLang="en-US" sz="1600" dirty="0">
                <a:latin typeface="黑体" panose="02010609060101010101" charset="-122"/>
                <a:ea typeface="黑体" panose="02010609060101010101" charset="-122"/>
                <a:cs typeface="Times New Roman" panose="02020603050405020304" pitchFamily="18" charset="0"/>
              </a:rPr>
              <a:t>左氧氟沙星口服溶液生物利用度</a:t>
            </a:r>
            <a:r>
              <a:rPr lang="en-US" altLang="zh-CN" sz="1600" dirty="0">
                <a:latin typeface="黑体" panose="02010609060101010101" charset="-122"/>
                <a:ea typeface="黑体" panose="02010609060101010101" charset="-122"/>
                <a:cs typeface="Times New Roman" panose="02020603050405020304" pitchFamily="18" charset="0"/>
              </a:rPr>
              <a:t>99%</a:t>
            </a:r>
            <a:r>
              <a:rPr lang="zh-CN" altLang="en-US" sz="1600" dirty="0">
                <a:latin typeface="黑体" panose="02010609060101010101" charset="-122"/>
                <a:ea typeface="黑体" panose="02010609060101010101" charset="-122"/>
                <a:cs typeface="Times New Roman" panose="02020603050405020304" pitchFamily="18" charset="0"/>
              </a:rPr>
              <a:t>，</a:t>
            </a:r>
            <a:r>
              <a:rPr lang="zh-CN" altLang="en-US" sz="1600" b="1" u="sng" dirty="0">
                <a:solidFill>
                  <a:srgbClr val="C00000"/>
                </a:solidFill>
                <a:latin typeface="黑体" panose="02010609060101010101" charset="-122"/>
                <a:ea typeface="黑体" panose="02010609060101010101" charset="-122"/>
                <a:cs typeface="Times New Roman" panose="02020603050405020304" pitchFamily="18" charset="0"/>
              </a:rPr>
              <a:t>口服溶液满足此类群体抗感染需求时，除节省静脉注射药物本身费用外，还节省器材（如注射器、输液管、针头）、溶媒、专业人员配液费用、输液护理等费用，</a:t>
            </a:r>
            <a:r>
              <a:rPr lang="zh-CN" altLang="en-US" sz="1600" dirty="0">
                <a:latin typeface="黑体" panose="02010609060101010101" charset="-122"/>
                <a:ea typeface="黑体" panose="02010609060101010101" charset="-122"/>
                <a:cs typeface="Times New Roman" panose="02020603050405020304" pitchFamily="18" charset="0"/>
              </a:rPr>
              <a:t>在节省国家医保支出同时，减轻医疗资源负担、减轻患者医疗负担。</a:t>
            </a:r>
          </a:p>
          <a:p>
            <a:pPr marL="171450" indent="-171450">
              <a:lnSpc>
                <a:spcPct val="200000"/>
              </a:lnSpc>
              <a:buFont typeface="Arial" panose="020B0604020202020204" pitchFamily="34" charset="0"/>
              <a:buChar char="•"/>
            </a:pPr>
            <a:endParaRPr lang="en-US" altLang="zh-CN" sz="1600" dirty="0">
              <a:latin typeface="黑体" panose="02010609060101010101" charset="-122"/>
              <a:ea typeface="黑体" panose="02010609060101010101" charset="-122"/>
              <a:cs typeface="Times New Roman" panose="02020603050405020304" pitchFamily="18" charset="0"/>
            </a:endParaRPr>
          </a:p>
        </p:txBody>
      </p:sp>
      <p:sp>
        <p:nvSpPr>
          <p:cNvPr id="15" name="文本框 14"/>
          <p:cNvSpPr txBox="1"/>
          <p:nvPr/>
        </p:nvSpPr>
        <p:spPr>
          <a:xfrm>
            <a:off x="798830" y="1240790"/>
            <a:ext cx="4830445" cy="398780"/>
          </a:xfrm>
          <a:prstGeom prst="rect">
            <a:avLst/>
          </a:prstGeom>
          <a:noFill/>
        </p:spPr>
        <p:txBody>
          <a:bodyPr wrap="square" rtlCol="0">
            <a:spAutoFit/>
          </a:bodyPr>
          <a:lstStyle/>
          <a:p>
            <a:pPr marL="342900" indent="-342900">
              <a:buFont typeface="Wingdings" panose="05000000000000000000" charset="0"/>
              <a:buChar char="Ø"/>
            </a:pPr>
            <a:r>
              <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主要创新点：</a:t>
            </a:r>
            <a:endPar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endParaRPr>
          </a:p>
        </p:txBody>
      </p:sp>
      <p:sp>
        <p:nvSpPr>
          <p:cNvPr id="16" name="文本框 15"/>
          <p:cNvSpPr txBox="1"/>
          <p:nvPr/>
        </p:nvSpPr>
        <p:spPr>
          <a:xfrm>
            <a:off x="807085" y="2712085"/>
            <a:ext cx="5568950" cy="398780"/>
          </a:xfrm>
          <a:prstGeom prst="rect">
            <a:avLst/>
          </a:prstGeom>
          <a:noFill/>
        </p:spPr>
        <p:txBody>
          <a:bodyPr wrap="square" rtlCol="0">
            <a:spAutoFit/>
          </a:bodyPr>
          <a:lstStyle/>
          <a:p>
            <a:pPr marL="342900" indent="-342900">
              <a:buFont typeface="Wingdings" panose="05000000000000000000" charset="0"/>
              <a:buChar char="Ø"/>
            </a:pPr>
            <a:r>
              <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该创新带来的疗效或安全性方面的优势：</a:t>
            </a:r>
            <a:endPar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endParaRPr>
          </a:p>
        </p:txBody>
      </p:sp>
      <p:sp>
        <p:nvSpPr>
          <p:cNvPr id="17" name="文本框 16"/>
          <p:cNvSpPr txBox="1"/>
          <p:nvPr/>
        </p:nvSpPr>
        <p:spPr>
          <a:xfrm>
            <a:off x="807085" y="5692140"/>
            <a:ext cx="5197475" cy="398780"/>
          </a:xfrm>
          <a:prstGeom prst="rect">
            <a:avLst/>
          </a:prstGeom>
          <a:noFill/>
        </p:spPr>
        <p:txBody>
          <a:bodyPr wrap="square" rtlCol="0">
            <a:spAutoFit/>
          </a:bodyPr>
          <a:lstStyle/>
          <a:p>
            <a:pPr marL="342900" indent="-342900">
              <a:buFont typeface="Wingdings" panose="05000000000000000000" charset="0"/>
              <a:buChar char="Ø"/>
            </a:pPr>
            <a:r>
              <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是否为自主知识产权的创新药：</a:t>
            </a:r>
            <a:r>
              <a:rPr lang="zh-CN" altLang="en-US" dirty="0">
                <a:latin typeface="黑体" panose="02010609060101010101" charset="-122"/>
                <a:ea typeface="黑体" panose="02010609060101010101" charset="-122"/>
                <a:cs typeface="Times New Roman" panose="02020603050405020304" pitchFamily="18" charset="0"/>
                <a:sym typeface="+mn-ea"/>
              </a:rPr>
              <a:t>否</a:t>
            </a:r>
            <a:endParaRPr lang="zh-CN" altLang="en-US" spc="300" dirty="0">
              <a:solidFill>
                <a:schemeClr val="accent1"/>
              </a:solidFill>
              <a:uFillTx/>
              <a:latin typeface="黑体" panose="02010609060101010101" charset="-122"/>
              <a:ea typeface="黑体" panose="02010609060101010101" charset="-122"/>
              <a:cs typeface="Times New Roman" panose="02020603050405020304" pitchFamily="18" charset="0"/>
              <a:sym typeface="+mn-ea"/>
            </a:endParaRPr>
          </a:p>
        </p:txBody>
      </p:sp>
      <p:sp>
        <p:nvSpPr>
          <p:cNvPr id="22" name="文本框 21"/>
          <p:cNvSpPr txBox="1"/>
          <p:nvPr/>
        </p:nvSpPr>
        <p:spPr>
          <a:xfrm>
            <a:off x="807085" y="6129020"/>
            <a:ext cx="5197475" cy="398780"/>
          </a:xfrm>
          <a:prstGeom prst="rect">
            <a:avLst/>
          </a:prstGeom>
          <a:noFill/>
        </p:spPr>
        <p:txBody>
          <a:bodyPr wrap="square" rtlCol="0">
            <a:spAutoFit/>
          </a:bodyPr>
          <a:lstStyle/>
          <a:p>
            <a:pPr marL="342900" indent="-342900">
              <a:buFont typeface="Wingdings" panose="05000000000000000000" charset="0"/>
              <a:buChar char="Ø"/>
            </a:pPr>
            <a:r>
              <a:rPr lang="zh-CN" altLang="en-US" sz="2000" spc="300" dirty="0">
                <a:solidFill>
                  <a:schemeClr val="accent1"/>
                </a:solidFill>
                <a:uFillTx/>
                <a:latin typeface="MiSans Heavy" panose="00000A00000000000000" pitchFamily="2" charset="-122"/>
                <a:ea typeface="MiSans Heavy" panose="00000A00000000000000" pitchFamily="2" charset="-122"/>
                <a:cs typeface="MiSans" panose="00000500000000000000" charset="-122"/>
                <a:sym typeface="+mn-ea"/>
              </a:rPr>
              <a:t>药品注册分类：</a:t>
            </a:r>
            <a:r>
              <a:rPr lang="zh-CN" altLang="en-US" dirty="0">
                <a:latin typeface="黑体" panose="02010609060101010101" charset="-122"/>
                <a:ea typeface="黑体" panose="02010609060101010101" charset="-122"/>
                <a:cs typeface="Times New Roman" panose="02020603050405020304" pitchFamily="18" charset="0"/>
                <a:sym typeface="+mn-ea"/>
              </a:rPr>
              <a:t>化学药品3类</a:t>
            </a:r>
            <a:endParaRPr lang="zh-CN" altLang="en-US" spc="300" dirty="0">
              <a:solidFill>
                <a:schemeClr val="accent1"/>
              </a:solidFill>
              <a:uFillTx/>
              <a:latin typeface="黑体" panose="02010609060101010101" charset="-122"/>
              <a:ea typeface="黑体" panose="02010609060101010101" charset="-122"/>
              <a:cs typeface="Times New Roman" panose="02020603050405020304" pitchFamily="18" charset="0"/>
              <a:sym typeface="+mn-ea"/>
            </a:endParaRPr>
          </a:p>
        </p:txBody>
      </p:sp>
      <p:sp>
        <p:nvSpPr>
          <p:cNvPr id="23" name="矩形: 圆角 6"/>
          <p:cNvSpPr/>
          <p:nvPr/>
        </p:nvSpPr>
        <p:spPr>
          <a:xfrm>
            <a:off x="636905" y="5654040"/>
            <a:ext cx="10774680" cy="876300"/>
          </a:xfrm>
          <a:prstGeom prst="roundRect">
            <a:avLst>
              <a:gd name="adj" fmla="val 2265"/>
            </a:avLst>
          </a:prstGeom>
          <a:noFill/>
          <a:ln>
            <a:solidFill>
              <a:srgbClr val="00206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6685616E-1BAC-8E74-8D89-F1F57BC7C3E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6035" y="921678"/>
            <a:ext cx="4684053" cy="1397416"/>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I4NmJmZGIzNzNjMTRjNDk5ZWRmNGFkNWY3ZDRmZDY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78.83228346456696,&quot;left&quot;:42.099055118110236,&quot;top&quot;:98.46771653543307,&quot;width&quot;:426.2509448818898}"/>
</p:tagLst>
</file>

<file path=ppt/tags/tag28.xml><?xml version="1.0" encoding="utf-8"?>
<p:tagLst xmlns:a="http://schemas.openxmlformats.org/drawingml/2006/main" xmlns:r="http://schemas.openxmlformats.org/officeDocument/2006/relationships" xmlns:p="http://schemas.openxmlformats.org/presentationml/2006/main">
  <p:tag name="TABLE_ENDDRAG_ORIGIN_RECT" val="351*131"/>
  <p:tag name="TABLE_ENDDRAG_RECT" val="547*144*351*131"/>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94.65,&quot;left&quot;:49.35,&quot;top&quot;:125.1,&quot;width&quot;:860}"/>
</p:tagLst>
</file>

<file path=ppt/theme/theme1.xml><?xml version="1.0" encoding="utf-8"?>
<a:theme xmlns:a="http://schemas.openxmlformats.org/drawingml/2006/main" name="Office 主题">
  <a:themeElements>
    <a:clrScheme name="自定义 41">
      <a:dk1>
        <a:srgbClr val="000000"/>
      </a:dk1>
      <a:lt1>
        <a:srgbClr val="FFFFFF"/>
      </a:lt1>
      <a:dk2>
        <a:srgbClr val="191919"/>
      </a:dk2>
      <a:lt2>
        <a:srgbClr val="F8F8F8"/>
      </a:lt2>
      <a:accent1>
        <a:srgbClr val="0056F5"/>
      </a:accent1>
      <a:accent2>
        <a:srgbClr val="162AE8"/>
      </a:accent2>
      <a:accent3>
        <a:srgbClr val="5B76FB"/>
      </a:accent3>
      <a:accent4>
        <a:srgbClr val="00ACE2"/>
      </a:accent4>
      <a:accent5>
        <a:srgbClr val="00C9DC"/>
      </a:accent5>
      <a:accent6>
        <a:srgbClr val="00E6D6"/>
      </a:accent6>
      <a:hlink>
        <a:srgbClr val="0563C1"/>
      </a:hlink>
      <a:folHlink>
        <a:srgbClr val="954F72"/>
      </a:folHlink>
    </a:clrScheme>
    <a:fontScheme name="Office">
      <a:majorFont>
        <a:latin typeface="MiSans Medium"/>
        <a:ea typeface=""/>
        <a:cs typeface=""/>
        <a:font script="Jpan" typeface="ＭＳ Ｐゴシック"/>
        <a:font script="Hang" typeface="맑은 고딕"/>
        <a:font script="Hans" typeface="MiSans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Medium"/>
        <a:ea typeface=""/>
        <a:cs typeface=""/>
        <a:font script="Jpan" typeface="ＭＳ Ｐゴシック"/>
        <a:font script="Hang" typeface="맑은 고딕"/>
        <a:font script="Hans" typeface="MiSans Medium"/>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iSans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Medium"/>
        <a:ea typeface=""/>
        <a:cs typeface=""/>
        <a:font script="Jpan" typeface="ＭＳ Ｐゴシック"/>
        <a:font script="Hang" typeface="맑은 고딕"/>
        <a:font script="Hans" typeface="MiSans Medium"/>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TotalTime>
  <Words>3065</Words>
  <Application>Microsoft Office PowerPoint</Application>
  <PresentationFormat>宽屏</PresentationFormat>
  <Paragraphs>157</Paragraphs>
  <Slides>10</Slides>
  <Notes>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10</vt:i4>
      </vt:variant>
    </vt:vector>
  </HeadingPairs>
  <TitlesOfParts>
    <vt:vector size="25" baseType="lpstr">
      <vt:lpstr>Times New Roman</vt:lpstr>
      <vt:lpstr>思源黑体 CN Light</vt:lpstr>
      <vt:lpstr>微软雅黑</vt:lpstr>
      <vt:lpstr>宋体</vt:lpstr>
      <vt:lpstr>MiSans Medium</vt:lpstr>
      <vt:lpstr>楷体</vt:lpstr>
      <vt:lpstr>思源黑体 CN Bold</vt:lpstr>
      <vt:lpstr>MiSans Heavy</vt:lpstr>
      <vt:lpstr>Arial</vt:lpstr>
      <vt:lpstr>Inter</vt:lpstr>
      <vt:lpstr>MiSans</vt:lpstr>
      <vt:lpstr>黑体</vt:lpstr>
      <vt:lpstr>汉仪雅酷黑简</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WPS</dc:creator>
  <cp:lastModifiedBy>KB SH</cp:lastModifiedBy>
  <cp:revision>265</cp:revision>
  <dcterms:created xsi:type="dcterms:W3CDTF">2022-08-24T07:26:00Z</dcterms:created>
  <dcterms:modified xsi:type="dcterms:W3CDTF">2026-06-04T00:58:58Z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96449464197A4AAA929EA58E4F13C821_13</vt:lpwstr>
  </property>
  <property fmtid="{D5CDD505-2E9C-101B-9397-08002B2CF9AE}" pid="3" name="KSOProductBuildVer">
    <vt:lpwstr>2052-12.1.0.21915</vt:lpwstr>
  </property>
  <property fmtid="{D5CDD505-2E9C-101B-9397-08002B2CF9AE}" pid="4" name="KSOTemplateUUID">
    <vt:lpwstr>v1.0_mb_qo933tpencA7UhggBoHixg==</vt:lpwstr>
  </property>
</Properties>
</file>