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5"/>
  </p:notesMasterIdLst>
  <p:handoutMasterIdLst>
    <p:handoutMasterId r:id="rId16"/>
  </p:handoutMasterIdLst>
  <p:sldIdLst>
    <p:sldId id="257" r:id="rId4"/>
    <p:sldId id="263" r:id="rId5"/>
    <p:sldId id="297" r:id="rId6"/>
    <p:sldId id="307" r:id="rId7"/>
    <p:sldId id="335" r:id="rId8"/>
    <p:sldId id="329" r:id="rId9"/>
    <p:sldId id="334" r:id="rId10"/>
    <p:sldId id="292" r:id="rId11"/>
    <p:sldId id="293" r:id="rId12"/>
    <p:sldId id="289" r:id="rId13"/>
    <p:sldId id="272" r:id="rId14"/>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0" userDrawn="1">
          <p15:clr>
            <a:srgbClr val="A4A3A4"/>
          </p15:clr>
        </p15:guide>
        <p15:guide id="2" pos="379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077D0"/>
    <a:srgbClr val="D7483D"/>
    <a:srgbClr val="3959B9"/>
    <a:srgbClr val="EEB9AE"/>
    <a:srgbClr val="4472C4"/>
    <a:srgbClr val="DCDCDC"/>
    <a:srgbClr val="F0F0F0"/>
    <a:srgbClr val="E6E6E6"/>
    <a:srgbClr val="C8C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p:scale>
          <a:sx n="75" d="100"/>
          <a:sy n="75" d="100"/>
        </p:scale>
        <p:origin x="1032" y="504"/>
      </p:cViewPr>
      <p:guideLst>
        <p:guide orient="horz" pos="2150"/>
        <p:guide pos="3793"/>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1" Type="http://schemas.openxmlformats.org/officeDocument/2006/relationships/tags" Target="tags/tag249.xml"/><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notesMaster" Target="notesMasters/notesMaster1.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E:\&#24037;&#20316;\&#20854;&#20182;&#20135;&#21697;\&#19969;&#37240;&#27695;&#32500;&#22320;&#24179;\3&#26399;&#20020;&#24202;&#23433;&#20840;&#24615;&#21644;&#26377;&#25928;&#24615;.xlsx" TargetMode="External"/></Relationships>
</file>

<file path=ppt/charts/_rels/chart2.xml.rels><?xml version="1.0" encoding="UTF-8" standalone="yes"?>
<Relationships xmlns="http://schemas.openxmlformats.org/package/2006/relationships"><Relationship Id="rId4" Type="http://schemas.microsoft.com/office/2011/relationships/chartColorStyle" Target="colors2.xml"/><Relationship Id="rId3" Type="http://schemas.microsoft.com/office/2011/relationships/chartStyle" Target="style2.xml"/><Relationship Id="rId2" Type="http://schemas.openxmlformats.org/officeDocument/2006/relationships/themeOverride" Target="../theme/themeOverride1.xml"/><Relationship Id="rId1" Type="http://schemas.openxmlformats.org/officeDocument/2006/relationships/oleObject" Target="file:///E:\&#24037;&#20316;\&#20854;&#20182;&#20135;&#21697;\&#19969;&#37240;&#27695;&#32500;&#22320;&#24179;\3&#26399;&#20020;&#24202;&#23433;&#20840;&#24615;&#21644;&#26377;&#25928;&#246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600" b="1" i="0" u="none" strike="noStrike" kern="1200" spc="0" baseline="0">
                <a:solidFill>
                  <a:schemeClr val="tx1"/>
                </a:solidFill>
                <a:latin typeface="+mn-lt"/>
                <a:ea typeface="+mn-ea"/>
                <a:cs typeface="+mn-cs"/>
              </a:defRPr>
            </a:pPr>
            <a:r>
              <a:rPr lang="zh-CN" altLang="zh-CN" sz="1600" b="1" i="0" u="none" strike="noStrike" baseline="0" dirty="0">
                <a:solidFill>
                  <a:srgbClr val="C00000"/>
                </a:solidFill>
                <a:effectLst/>
              </a:rPr>
              <a:t>给药 </a:t>
            </a:r>
            <a:r>
              <a:rPr lang="en-US" altLang="zh-CN" sz="1600" b="1" i="0" u="none" strike="noStrike" baseline="0" dirty="0">
                <a:solidFill>
                  <a:srgbClr val="C00000"/>
                </a:solidFill>
                <a:effectLst/>
              </a:rPr>
              <a:t>30min </a:t>
            </a:r>
            <a:r>
              <a:rPr lang="zh-CN" altLang="zh-CN" sz="1600" b="1" i="0" u="none" strike="noStrike" baseline="0" dirty="0">
                <a:solidFill>
                  <a:srgbClr val="C00000"/>
                </a:solidFill>
                <a:effectLst/>
              </a:rPr>
              <a:t>内，收缩压下降到目标范围内</a:t>
            </a:r>
            <a:r>
              <a:rPr lang="zh-CN" altLang="zh-CN" sz="1600" b="1" i="0" u="none" strike="noStrike" baseline="0" dirty="0">
                <a:solidFill>
                  <a:schemeClr val="tx1"/>
                </a:solidFill>
                <a:effectLst/>
              </a:rPr>
              <a:t>（较基线下降≥</a:t>
            </a:r>
            <a:r>
              <a:rPr lang="en-US" altLang="zh-CN" sz="1600" b="1" i="0" u="none" strike="noStrike" baseline="0" dirty="0">
                <a:solidFill>
                  <a:schemeClr val="tx1"/>
                </a:solidFill>
                <a:effectLst/>
              </a:rPr>
              <a:t>15%</a:t>
            </a:r>
            <a:r>
              <a:rPr lang="zh-CN" altLang="zh-CN" sz="1600" b="1" i="0" u="none" strike="noStrike" baseline="0" dirty="0">
                <a:solidFill>
                  <a:schemeClr val="tx1"/>
                </a:solidFill>
                <a:effectLst/>
              </a:rPr>
              <a:t>且≤</a:t>
            </a:r>
            <a:r>
              <a:rPr lang="en-US" altLang="zh-CN" sz="1600" b="1" i="0" u="none" strike="noStrike" baseline="0" dirty="0">
                <a:solidFill>
                  <a:schemeClr val="tx1"/>
                </a:solidFill>
                <a:effectLst/>
              </a:rPr>
              <a:t>25%</a:t>
            </a:r>
            <a:r>
              <a:rPr lang="zh-CN" altLang="zh-CN" sz="1600" b="1" i="0" u="none" strike="noStrike" baseline="0" dirty="0">
                <a:solidFill>
                  <a:schemeClr val="tx1"/>
                </a:solidFill>
                <a:effectLst/>
              </a:rPr>
              <a:t>）</a:t>
            </a:r>
            <a:r>
              <a:rPr lang="zh-CN" sz="1600" dirty="0">
                <a:solidFill>
                  <a:schemeClr val="tx1"/>
                </a:solidFill>
              </a:rPr>
              <a:t>人数比例</a:t>
            </a:r>
            <a:r>
              <a:rPr lang="en-US" sz="1600" dirty="0">
                <a:solidFill>
                  <a:schemeClr val="tx1"/>
                </a:solidFill>
              </a:rPr>
              <a:t>/%</a:t>
            </a:r>
            <a:endParaRPr lang="zh-CN" sz="1600" dirty="0">
              <a:solidFill>
                <a:schemeClr val="tx1"/>
              </a:solidFill>
            </a:endParaRPr>
          </a:p>
        </c:rich>
      </c:tx>
      <c:layout>
        <c:manualLayout>
          <c:xMode val="edge"/>
          <c:yMode val="edge"/>
          <c:x val="0.115878169774309"/>
          <c:y val="0.0120325238171334"/>
        </c:manualLayout>
      </c:layout>
      <c:overlay val="0"/>
      <c:spPr>
        <a:noFill/>
        <a:ln>
          <a:noFill/>
        </a:ln>
        <a:effectLst/>
      </c:spPr>
    </c:title>
    <c:autoTitleDeleted val="0"/>
    <c:plotArea>
      <c:layout/>
      <c:barChart>
        <c:barDir val="col"/>
        <c:grouping val="clustered"/>
        <c:varyColors val="0"/>
        <c:ser>
          <c:idx val="0"/>
          <c:order val="0"/>
          <c: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c:spPr>
          <c:invertIfNegative val="0"/>
          <c:dPt>
            <c:idx val="0"/>
            <c:invertIfNegative val="0"/>
            <c:bubble3D val="0"/>
            <c:spPr>
              <a:gradFill flip="none" rotWithShape="1">
                <a:gsLst>
                  <a:gs pos="0">
                    <a:srgbClr val="C00000">
                      <a:alpha val="23000"/>
                    </a:srgbClr>
                  </a:gs>
                  <a:gs pos="46000">
                    <a:srgbClr val="C00000">
                      <a:alpha val="51000"/>
                    </a:srgbClr>
                  </a:gs>
                  <a:gs pos="100000">
                    <a:srgbClr val="C00000"/>
                  </a:gs>
                </a:gsLst>
                <a:path path="circle">
                  <a:fillToRect l="50000" t="130000" r="50000" b="-30000"/>
                </a:path>
                <a:tileRect/>
              </a:gradFill>
              <a:ln>
                <a:noFill/>
              </a:ln>
              <a:effectLst/>
            </c:spPr>
          </c:dPt>
          <c:dLbls>
            <c:dLbl>
              <c:idx val="0"/>
              <c:layout/>
              <c:numFmt formatCode="General" sourceLinked="1"/>
              <c:spPr>
                <a:noFill/>
                <a:ln>
                  <a:noFill/>
                </a:ln>
                <a:effectLst/>
              </c:spPr>
              <c:txPr>
                <a:bodyPr rot="0" spcFirstLastPara="1" vertOverflow="ellipsis" vert="horz" wrap="square" lIns="38100" tIns="19050" rIns="38100" bIns="19050" anchor="ctr" anchorCtr="1"/>
                <a:lstStyle/>
                <a:p>
                  <a:pPr>
                    <a:defRPr lang="zh-CN" sz="1400" b="1" i="0" u="none" strike="noStrike" kern="1200" baseline="0">
                      <a:solidFill>
                        <a:srgbClr val="C00000"/>
                      </a:solidFill>
                      <a:latin typeface="+mn-lt"/>
                      <a:ea typeface="+mn-ea"/>
                      <a:cs typeface="+mn-cs"/>
                    </a:defRPr>
                  </a:pPr>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lstStyle/>
              <a:p>
                <a:pPr>
                  <a:defRPr lang="zh-CN" sz="1400" b="1"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[3期临床安全性和有效性.xlsx]Sheet1!$I$11:$I$12</c:f>
              <c:strCache>
                <c:ptCount val="2"/>
                <c:pt idx="0">
                  <c:v>本品</c:v>
                </c:pt>
                <c:pt idx="1">
                  <c:v>盐酸尼卡地平组</c:v>
                </c:pt>
              </c:strCache>
            </c:strRef>
          </c:cat>
          <c:val>
            <c:numRef>
              <c:f>[3期临床安全性和有效性.xlsx]Sheet1!$J$11:$J$12</c:f>
              <c:numCache>
                <c:formatCode>0%</c:formatCode>
                <c:ptCount val="2"/>
                <c:pt idx="0">
                  <c:v>1</c:v>
                </c:pt>
                <c:pt idx="1" c:formatCode="0.00%">
                  <c:v>0.959</c:v>
                </c:pt>
              </c:numCache>
            </c:numRef>
          </c:val>
        </c:ser>
        <c:dLbls>
          <c:showLegendKey val="0"/>
          <c:showVal val="1"/>
          <c:showCatName val="0"/>
          <c:showSerName val="0"/>
          <c:showPercent val="0"/>
          <c:showBubbleSize val="0"/>
        </c:dLbls>
        <c:gapWidth val="219"/>
        <c:overlap val="-27"/>
        <c:axId val="15778408"/>
        <c:axId val="811550384"/>
      </c:barChart>
      <c:catAx>
        <c:axId val="15778408"/>
        <c:scaling>
          <c:orientation val="minMax"/>
        </c:scaling>
        <c:delete val="0"/>
        <c:axPos val="b"/>
        <c:majorGridlines>
          <c:spPr>
            <a:ln w="6350" cap="flat" cmpd="sng" algn="ctr">
              <a:solidFill>
                <a:schemeClr val="tx1">
                  <a:lumMod val="50000"/>
                  <a:lumOff val="50000"/>
                  <a:alpha val="30000"/>
                </a:schemeClr>
              </a:solidFill>
              <a:round/>
            </a:ln>
            <a:effectLst/>
          </c:spPr>
        </c:majorGridlines>
        <c:numFmt formatCode="General" sourceLinked="1"/>
        <c:majorTickMark val="none"/>
        <c:minorTickMark val="none"/>
        <c:tickLblPos val="nextTo"/>
        <c:spPr>
          <a:noFill/>
          <a:ln w="6350" cap="flat" cmpd="sng" algn="ctr">
            <a:solidFill>
              <a:schemeClr val="tx1">
                <a:lumMod val="50000"/>
                <a:lumOff val="50000"/>
                <a:alpha val="30000"/>
              </a:schemeClr>
            </a:solidFill>
            <a:round/>
          </a:ln>
          <a:effectLst/>
        </c:spPr>
        <c:txPr>
          <a:bodyPr rot="-60000000" spcFirstLastPara="1" vertOverflow="ellipsis" vert="horz" wrap="square" anchor="ctr" anchorCtr="1"/>
          <a:lstStyle/>
          <a:p>
            <a:pPr>
              <a:defRPr lang="zh-CN" sz="1400" b="1" i="0" u="none" strike="noStrike" kern="1200" baseline="0">
                <a:solidFill>
                  <a:schemeClr val="tx1">
                    <a:lumMod val="65000"/>
                    <a:lumOff val="35000"/>
                  </a:schemeClr>
                </a:solidFill>
                <a:latin typeface="+mn-lt"/>
                <a:ea typeface="+mn-ea"/>
                <a:cs typeface="+mn-cs"/>
              </a:defRPr>
            </a:pPr>
          </a:p>
        </c:txPr>
        <c:crossAx val="811550384"/>
        <c:crosses val="autoZero"/>
        <c:auto val="1"/>
        <c:lblAlgn val="ctr"/>
        <c:lblOffset val="100"/>
        <c:noMultiLvlLbl val="0"/>
      </c:catAx>
      <c:valAx>
        <c:axId val="811550384"/>
        <c:scaling>
          <c:orientation val="minMax"/>
        </c:scaling>
        <c:delete val="1"/>
        <c:axPos val="l"/>
        <c:numFmt formatCode="0%" sourceLinked="1"/>
        <c:majorTickMark val="out"/>
        <c:minorTickMark val="none"/>
        <c:tickLblPos val="nextTo"/>
        <c:txPr>
          <a:bodyPr rot="-6000000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crossAx val="15778408"/>
        <c:crosses val="autoZero"/>
        <c:crossBetween val="between"/>
      </c:valAx>
      <c:spPr>
        <a:noFill/>
        <a:ln>
          <a:noFill/>
        </a:ln>
        <a:effectLst/>
      </c:spPr>
    </c:plotArea>
    <c:plotVisOnly val="1"/>
    <c:dispBlanksAs val="gap"/>
    <c:showDLblsOverMax val="0"/>
    <c:extLst>
      <c:ext uri="{0b15fc19-7d7d-44ad-8c2d-2c3a37ce22c3}">
        <chartProps xmlns="https://web.wps.cn/et/2018/main" chartId="{a81fad40-d439-47d8-94a9-bd1c6969e5fe}"/>
      </c:ext>
    </c:extLst>
  </c:chart>
  <c:spPr>
    <a:solidFill>
      <a:schemeClr val="bg1"/>
    </a:solidFill>
    <a:ln w="6350" cap="flat" cmpd="sng" algn="ctr">
      <a:solidFill>
        <a:schemeClr val="tx1">
          <a:lumMod val="50000"/>
          <a:lumOff val="50000"/>
          <a:alpha val="25000"/>
        </a:schemeClr>
      </a:solidFill>
      <a:round/>
    </a:ln>
    <a:effectLst>
      <a:outerShdw blurRad="63500" dist="37357" dir="2700000" sx="0" sy="0" rotWithShape="0">
        <a:scrgbClr r="0" g="0" b="0"/>
      </a:outerShdw>
    </a:effectLst>
  </c:spPr>
  <c:txPr>
    <a:bodyPr/>
    <a:lstStyle/>
    <a:p>
      <a:pPr>
        <a:defRPr lang="zh-CN" sz="1200" b="1"/>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zh-CN" sz="1600" b="1" i="0" u="none" strike="noStrike" kern="1200" spc="0" baseline="0">
                <a:solidFill>
                  <a:schemeClr val="tx1"/>
                </a:solidFill>
                <a:latin typeface="+mn-lt"/>
                <a:ea typeface="+mn-ea"/>
                <a:cs typeface="+mn-cs"/>
              </a:defRPr>
            </a:pPr>
            <a:r>
              <a:rPr lang="zh-CN" sz="1600" dirty="0">
                <a:solidFill>
                  <a:srgbClr val="C00000"/>
                </a:solidFill>
              </a:rPr>
              <a:t>收缩压</a:t>
            </a:r>
            <a:r>
              <a:rPr lang="zh-CN" altLang="en-US" sz="1600" dirty="0">
                <a:solidFill>
                  <a:srgbClr val="C00000"/>
                </a:solidFill>
              </a:rPr>
              <a:t>下降到目标范围</a:t>
            </a:r>
            <a:r>
              <a:rPr lang="zh-CN" altLang="en-US" sz="1600" dirty="0">
                <a:solidFill>
                  <a:schemeClr val="tx1"/>
                </a:solidFill>
              </a:rPr>
              <a:t>（</a:t>
            </a:r>
            <a:r>
              <a:rPr lang="zh-CN" sz="1600" dirty="0">
                <a:solidFill>
                  <a:schemeClr val="tx1"/>
                </a:solidFill>
              </a:rPr>
              <a:t>较基线下降≥</a:t>
            </a:r>
            <a:r>
              <a:rPr lang="en-US" sz="1600" dirty="0">
                <a:solidFill>
                  <a:schemeClr val="tx1"/>
                </a:solidFill>
              </a:rPr>
              <a:t>15%</a:t>
            </a:r>
            <a:r>
              <a:rPr lang="zh-CN" sz="1600" dirty="0">
                <a:solidFill>
                  <a:schemeClr val="tx1"/>
                </a:solidFill>
              </a:rPr>
              <a:t>且≤</a:t>
            </a:r>
            <a:r>
              <a:rPr lang="en-US" sz="1600" dirty="0">
                <a:solidFill>
                  <a:schemeClr val="tx1"/>
                </a:solidFill>
              </a:rPr>
              <a:t>25%</a:t>
            </a:r>
            <a:r>
              <a:rPr lang="zh-CN" altLang="en-US" sz="1600" dirty="0">
                <a:solidFill>
                  <a:schemeClr val="tx1"/>
                </a:solidFill>
              </a:rPr>
              <a:t>）</a:t>
            </a:r>
            <a:r>
              <a:rPr lang="zh-CN" sz="1600" dirty="0">
                <a:solidFill>
                  <a:schemeClr val="tx1"/>
                </a:solidFill>
              </a:rPr>
              <a:t>的</a:t>
            </a:r>
            <a:r>
              <a:rPr lang="zh-CN" sz="1600" dirty="0">
                <a:solidFill>
                  <a:srgbClr val="C00000"/>
                </a:solidFill>
              </a:rPr>
              <a:t>中位时间</a:t>
            </a:r>
            <a:r>
              <a:rPr lang="zh-CN" sz="1600" dirty="0">
                <a:solidFill>
                  <a:schemeClr val="tx1"/>
                </a:solidFill>
              </a:rPr>
              <a:t>（</a:t>
            </a:r>
            <a:r>
              <a:rPr lang="en-US" sz="1600" dirty="0">
                <a:solidFill>
                  <a:schemeClr val="tx1"/>
                </a:solidFill>
              </a:rPr>
              <a:t>min</a:t>
            </a:r>
            <a:r>
              <a:rPr lang="zh-CN" altLang="en-US" sz="1600" dirty="0">
                <a:solidFill>
                  <a:schemeClr val="tx1"/>
                </a:solidFill>
              </a:rPr>
              <a:t>）</a:t>
            </a:r>
            <a:endParaRPr lang="zh-CN" sz="1600" dirty="0">
              <a:solidFill>
                <a:schemeClr val="tx1"/>
              </a:solidFill>
            </a:endParaRPr>
          </a:p>
        </c:rich>
      </c:tx>
      <c:layout/>
      <c:overlay val="0"/>
      <c:spPr>
        <a:noFill/>
        <a:ln>
          <a:noFill/>
        </a:ln>
        <a:effectLst/>
      </c:spPr>
    </c:title>
    <c:autoTitleDeleted val="0"/>
    <c:plotArea>
      <c:layout/>
      <c:barChart>
        <c:barDir val="col"/>
        <c:grouping val="clustered"/>
        <c:varyColors val="0"/>
        <c:ser>
          <c:idx val="0"/>
          <c:order val="0"/>
          <c:spPr>
            <a:gradFill>
              <a:gsLst>
                <a:gs pos="0">
                  <a:schemeClr val="accent1">
                    <a:lumMod val="60000"/>
                    <a:lumOff val="40000"/>
                  </a:schemeClr>
                </a:gs>
                <a:gs pos="10000">
                  <a:schemeClr val="accent1">
                    <a:lumMod val="60000"/>
                    <a:lumOff val="40000"/>
                  </a:schemeClr>
                </a:gs>
                <a:gs pos="40000">
                  <a:schemeClr val="accent1">
                    <a:lumMod val="60000"/>
                    <a:lumOff val="40000"/>
                  </a:schemeClr>
                </a:gs>
                <a:gs pos="30000">
                  <a:schemeClr val="accent1">
                    <a:lumMod val="40000"/>
                    <a:lumOff val="60000"/>
                  </a:schemeClr>
                </a:gs>
                <a:gs pos="100000">
                  <a:schemeClr val="accent1">
                    <a:lumMod val="75000"/>
                    <a:alpha val="50000"/>
                  </a:schemeClr>
                </a:gs>
                <a:gs pos="90000">
                  <a:schemeClr val="accent1">
                    <a:lumMod val="75000"/>
                  </a:schemeClr>
                </a:gs>
              </a:gsLst>
              <a:lin ang="0" scaled="1"/>
            </a:gradFill>
            <a:ln>
              <a:noFill/>
            </a:ln>
            <a:effectLst/>
          </c:spPr>
          <c:invertIfNegative val="0"/>
          <c:dPt>
            <c:idx val="0"/>
            <c:invertIfNegative val="0"/>
            <c:bubble3D val="0"/>
            <c:spPr>
              <a:gradFill flip="none" rotWithShape="1">
                <a:gsLst>
                  <a:gs pos="0">
                    <a:srgbClr val="C00000">
                      <a:alpha val="23000"/>
                    </a:srgbClr>
                  </a:gs>
                  <a:gs pos="46000">
                    <a:srgbClr val="C00000">
                      <a:alpha val="51000"/>
                    </a:srgbClr>
                  </a:gs>
                  <a:gs pos="100000">
                    <a:srgbClr val="C00000"/>
                  </a:gs>
                </a:gsLst>
                <a:path path="circle">
                  <a:fillToRect l="50000" t="130000" r="50000" b="-30000"/>
                </a:path>
                <a:tileRect/>
              </a:gradFill>
              <a:ln>
                <a:noFill/>
              </a:ln>
              <a:effectLst/>
            </c:spPr>
          </c:dPt>
          <c:dPt>
            <c:idx val="1"/>
            <c:invertIfNegative val="0"/>
            <c:bubble3D val="0"/>
            <c:spPr>
              <a:gradFill flip="none" rotWithShape="1">
                <a:gsLst>
                  <a:gs pos="0">
                    <a:srgbClr val="4472C4">
                      <a:lumMod val="40000"/>
                      <a:lumOff val="60000"/>
                    </a:srgbClr>
                  </a:gs>
                  <a:gs pos="46000">
                    <a:srgbClr val="4472C4">
                      <a:lumMod val="95000"/>
                      <a:lumOff val="5000"/>
                    </a:srgbClr>
                  </a:gs>
                  <a:gs pos="100000">
                    <a:srgbClr val="4472C4">
                      <a:lumMod val="60000"/>
                    </a:srgbClr>
                  </a:gs>
                </a:gsLst>
                <a:path path="circle">
                  <a:fillToRect l="50000" t="130000" r="50000" b="-30000"/>
                </a:path>
                <a:tileRect/>
              </a:gradFill>
              <a:ln>
                <a:noFill/>
              </a:ln>
              <a:effectLst/>
            </c:spPr>
          </c:dPt>
          <c:dLbls>
            <c:dLbl>
              <c:idx val="0"/>
              <c:layout/>
              <c:numFmt formatCode="General" sourceLinked="1"/>
              <c:spPr>
                <a:noFill/>
                <a:ln>
                  <a:noFill/>
                </a:ln>
                <a:effectLst/>
              </c:spPr>
              <c:txPr>
                <a:bodyPr rot="0" spcFirstLastPara="1" vertOverflow="ellipsis" vert="horz" wrap="square" lIns="38100" tIns="19050" rIns="38100" bIns="19050" anchor="ctr" anchorCtr="1"/>
                <a:lstStyle/>
                <a:p>
                  <a:pPr>
                    <a:defRPr lang="zh-CN" sz="1400" b="1" i="0" u="none" strike="noStrike" kern="1200" baseline="0">
                      <a:solidFill>
                        <a:srgbClr val="C00000"/>
                      </a:solidFill>
                      <a:latin typeface="+mn-lt"/>
                      <a:ea typeface="+mn-ea"/>
                      <a:cs typeface="+mn-cs"/>
                    </a:defRPr>
                  </a:pPr>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lstStyle/>
              <a:p>
                <a:pPr>
                  <a:defRPr lang="zh-CN" sz="1400" b="1"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[3期临床安全性和有效性.xlsx]Sheet1!$I$18:$I$19</c:f>
              <c:strCache>
                <c:ptCount val="2"/>
                <c:pt idx="0">
                  <c:v>本品</c:v>
                </c:pt>
                <c:pt idx="1">
                  <c:v>盐酸尼卡地平组</c:v>
                </c:pt>
              </c:strCache>
            </c:strRef>
          </c:cat>
          <c:val>
            <c:numRef>
              <c:f>[3期临床安全性和有效性.xlsx]Sheet1!$J$18:$J$19</c:f>
              <c:numCache>
                <c:formatCode>General</c:formatCode>
                <c:ptCount val="2"/>
                <c:pt idx="0">
                  <c:v>9</c:v>
                </c:pt>
                <c:pt idx="1">
                  <c:v>12</c:v>
                </c:pt>
              </c:numCache>
            </c:numRef>
          </c:val>
        </c:ser>
        <c:dLbls>
          <c:showLegendKey val="0"/>
          <c:showVal val="1"/>
          <c:showCatName val="0"/>
          <c:showSerName val="0"/>
          <c:showPercent val="0"/>
          <c:showBubbleSize val="0"/>
        </c:dLbls>
        <c:gapWidth val="219"/>
        <c:overlap val="-27"/>
        <c:axId val="15778408"/>
        <c:axId val="811550384"/>
      </c:barChart>
      <c:catAx>
        <c:axId val="15778408"/>
        <c:scaling>
          <c:orientation val="minMax"/>
        </c:scaling>
        <c:delete val="0"/>
        <c:axPos val="b"/>
        <c:majorGridlines>
          <c:spPr>
            <a:ln w="6350" cap="flat" cmpd="sng" algn="ctr">
              <a:solidFill>
                <a:schemeClr val="tx1">
                  <a:lumMod val="50000"/>
                  <a:lumOff val="50000"/>
                  <a:alpha val="30000"/>
                </a:schemeClr>
              </a:solidFill>
              <a:round/>
            </a:ln>
            <a:effectLst/>
          </c:spPr>
        </c:majorGridlines>
        <c:numFmt formatCode="General" sourceLinked="1"/>
        <c:majorTickMark val="none"/>
        <c:minorTickMark val="none"/>
        <c:tickLblPos val="nextTo"/>
        <c:spPr>
          <a:noFill/>
          <a:ln w="6350" cap="flat" cmpd="sng" algn="ctr">
            <a:solidFill>
              <a:schemeClr val="tx1">
                <a:lumMod val="50000"/>
                <a:lumOff val="50000"/>
                <a:alpha val="30000"/>
              </a:schemeClr>
            </a:solidFill>
            <a:round/>
          </a:ln>
          <a:effectLst/>
        </c:spPr>
        <c:txPr>
          <a:bodyPr rot="-60000000" spcFirstLastPara="1" vertOverflow="ellipsis" vert="horz" wrap="square" anchor="ctr" anchorCtr="1"/>
          <a:lstStyle/>
          <a:p>
            <a:pPr>
              <a:defRPr lang="zh-CN" sz="1400" b="1" i="0" u="none" strike="noStrike" kern="1200" baseline="0">
                <a:solidFill>
                  <a:schemeClr val="tx1">
                    <a:lumMod val="65000"/>
                    <a:lumOff val="35000"/>
                  </a:schemeClr>
                </a:solidFill>
                <a:latin typeface="+mn-lt"/>
                <a:ea typeface="+mn-ea"/>
                <a:cs typeface="+mn-cs"/>
              </a:defRPr>
            </a:pPr>
          </a:p>
        </c:txPr>
        <c:crossAx val="811550384"/>
        <c:crosses val="autoZero"/>
        <c:auto val="1"/>
        <c:lblAlgn val="ctr"/>
        <c:lblOffset val="100"/>
        <c:noMultiLvlLbl val="0"/>
      </c:catAx>
      <c:valAx>
        <c:axId val="811550384"/>
        <c:scaling>
          <c:orientation val="minMax"/>
          <c:max val="13"/>
        </c:scaling>
        <c:delete val="1"/>
        <c:axPos val="l"/>
        <c:numFmt formatCode="General" sourceLinked="1"/>
        <c:majorTickMark val="out"/>
        <c:minorTickMark val="none"/>
        <c:tickLblPos val="nextTo"/>
        <c:txPr>
          <a:bodyPr rot="-60000000" spcFirstLastPara="0" vertOverflow="ellipsis" vert="horz" wrap="square" anchor="ctr" anchorCtr="1"/>
          <a:lstStyle/>
          <a:p>
            <a:pPr>
              <a:defRPr lang="zh-CN" sz="1400" b="1" i="0" u="none" strike="noStrike" kern="1200" baseline="0">
                <a:solidFill>
                  <a:schemeClr val="tx1">
                    <a:lumMod val="65000"/>
                    <a:lumOff val="35000"/>
                  </a:schemeClr>
                </a:solidFill>
                <a:latin typeface="+mn-lt"/>
                <a:ea typeface="+mn-ea"/>
                <a:cs typeface="+mn-cs"/>
              </a:defRPr>
            </a:pPr>
          </a:p>
        </c:txPr>
        <c:crossAx val="15778408"/>
        <c:crosses val="autoZero"/>
        <c:crossBetween val="between"/>
      </c:valAx>
      <c:spPr>
        <a:noFill/>
        <a:ln>
          <a:noFill/>
        </a:ln>
        <a:effectLst/>
      </c:spPr>
    </c:plotArea>
    <c:plotVisOnly val="1"/>
    <c:dispBlanksAs val="gap"/>
    <c:showDLblsOverMax val="0"/>
    <c:extLst>
      <c:ext uri="{0b15fc19-7d7d-44ad-8c2d-2c3a37ce22c3}">
        <chartProps xmlns="https://web.wps.cn/et/2018/main" chartId="{2e872200-869c-44f4-9884-0356a988c440}"/>
      </c:ext>
    </c:extLst>
  </c:chart>
  <c:spPr>
    <a:solidFill>
      <a:schemeClr val="bg1"/>
    </a:solidFill>
    <a:ln w="6350" cap="flat" cmpd="sng" algn="ctr">
      <a:solidFill>
        <a:schemeClr val="tx1">
          <a:lumMod val="50000"/>
          <a:lumOff val="50000"/>
          <a:alpha val="25000"/>
        </a:schemeClr>
      </a:solidFill>
      <a:round/>
    </a:ln>
    <a:effectLst>
      <a:outerShdw blurRad="63500" dist="37357" dir="2700000" sx="0" sy="0" rotWithShape="0">
        <a:scrgbClr r="0" g="0" b="0"/>
      </a:outerShdw>
    </a:effectLst>
  </c:spPr>
  <c:txPr>
    <a:bodyPr/>
    <a:lstStyle/>
    <a:p>
      <a:pPr>
        <a:defRPr lang="zh-CN" sz="1400" b="1"/>
      </a:pPr>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67.xml"/><Relationship Id="rId7" Type="http://schemas.openxmlformats.org/officeDocument/2006/relationships/image" Target="../media/image2.png"/><Relationship Id="rId6" Type="http://schemas.openxmlformats.org/officeDocument/2006/relationships/tags" Target="../tags/tag66.xml"/><Relationship Id="rId5" Type="http://schemas.openxmlformats.org/officeDocument/2006/relationships/image" Target="../media/image1.png"/><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6" Type="http://schemas.openxmlformats.org/officeDocument/2006/relationships/tags" Target="../tags/tag74.xml"/><Relationship Id="rId15" Type="http://schemas.openxmlformats.org/officeDocument/2006/relationships/tags" Target="../tags/tag73.xml"/><Relationship Id="rId14" Type="http://schemas.openxmlformats.org/officeDocument/2006/relationships/tags" Target="../tags/tag72.xml"/><Relationship Id="rId13" Type="http://schemas.openxmlformats.org/officeDocument/2006/relationships/tags" Target="../tags/tag71.xml"/><Relationship Id="rId12" Type="http://schemas.openxmlformats.org/officeDocument/2006/relationships/tags" Target="../tags/tag70.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4.png"/><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86.xml"/><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image" Target="../media/image1.png"/><Relationship Id="rId2" Type="http://schemas.openxmlformats.org/officeDocument/2006/relationships/tags" Target="../tags/tag8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1" Type="http://schemas.openxmlformats.org/officeDocument/2006/relationships/image" Target="../media/image6.png"/><Relationship Id="rId10" Type="http://schemas.openxmlformats.org/officeDocument/2006/relationships/tags" Target="../tags/tag94.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3" Type="http://schemas.openxmlformats.org/officeDocument/2006/relationships/image" Target="../media/image5.png"/><Relationship Id="rId12" Type="http://schemas.openxmlformats.org/officeDocument/2006/relationships/tags" Target="../tags/tag104.xml"/><Relationship Id="rId11" Type="http://schemas.openxmlformats.org/officeDocument/2006/relationships/image" Target="../media/image6.png"/><Relationship Id="rId10" Type="http://schemas.openxmlformats.org/officeDocument/2006/relationships/tags" Target="../tags/tag103.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image" Target="../media/image8.png"/><Relationship Id="rId5" Type="http://schemas.openxmlformats.org/officeDocument/2006/relationships/tags" Target="../tags/tag107.xml"/><Relationship Id="rId4" Type="http://schemas.openxmlformats.org/officeDocument/2006/relationships/image" Target="../media/image7.png"/><Relationship Id="rId3" Type="http://schemas.openxmlformats.org/officeDocument/2006/relationships/tags" Target="../tags/tag106.xml"/><Relationship Id="rId2" Type="http://schemas.openxmlformats.org/officeDocument/2006/relationships/tags" Target="../tags/tag105.xml"/><Relationship Id="rId13" Type="http://schemas.openxmlformats.org/officeDocument/2006/relationships/tags" Target="../tags/tag114.xml"/><Relationship Id="rId12" Type="http://schemas.openxmlformats.org/officeDocument/2006/relationships/tags" Target="../tags/tag11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image" Target="../media/image10.png"/><Relationship Id="rId2" Type="http://schemas.openxmlformats.org/officeDocument/2006/relationships/tags" Target="../tags/tag125.xml"/><Relationship Id="rId10"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image" Target="../media/image1.png"/><Relationship Id="rId2" Type="http://schemas.openxmlformats.org/officeDocument/2006/relationships/tags" Target="../tags/tag132.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42.xml"/><Relationship Id="rId8" Type="http://schemas.openxmlformats.org/officeDocument/2006/relationships/tags" Target="../tags/tag141.xml"/><Relationship Id="rId7" Type="http://schemas.openxmlformats.org/officeDocument/2006/relationships/tags" Target="../tags/tag140.xml"/><Relationship Id="rId6" Type="http://schemas.openxmlformats.org/officeDocument/2006/relationships/tags" Target="../tags/tag139.xml"/><Relationship Id="rId5" Type="http://schemas.openxmlformats.org/officeDocument/2006/relationships/image" Target="../media/image1.png"/><Relationship Id="rId4" Type="http://schemas.openxmlformats.org/officeDocument/2006/relationships/tags" Target="../tags/tag138.xml"/><Relationship Id="rId3" Type="http://schemas.openxmlformats.org/officeDocument/2006/relationships/image" Target="../media/image11.png"/><Relationship Id="rId2" Type="http://schemas.openxmlformats.org/officeDocument/2006/relationships/tags" Target="../tags/tag137.xml"/><Relationship Id="rId13" Type="http://schemas.openxmlformats.org/officeDocument/2006/relationships/tags" Target="../tags/tag145.xml"/><Relationship Id="rId12" Type="http://schemas.openxmlformats.org/officeDocument/2006/relationships/tags" Target="../tags/tag144.xml"/><Relationship Id="rId11" Type="http://schemas.openxmlformats.org/officeDocument/2006/relationships/image" Target="../media/image2.png"/><Relationship Id="rId10" Type="http://schemas.openxmlformats.org/officeDocument/2006/relationships/tags" Target="../tags/tag143.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tags" Target="../tags/tag157.xml"/><Relationship Id="rId7" Type="http://schemas.openxmlformats.org/officeDocument/2006/relationships/tags" Target="../tags/tag156.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65.xml"/><Relationship Id="rId8" Type="http://schemas.openxmlformats.org/officeDocument/2006/relationships/tags" Target="../tags/tag164.xml"/><Relationship Id="rId7" Type="http://schemas.openxmlformats.org/officeDocument/2006/relationships/tags" Target="../tags/tag163.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0"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73.xml"/><Relationship Id="rId8" Type="http://schemas.openxmlformats.org/officeDocument/2006/relationships/tags" Target="../tags/tag172.xml"/><Relationship Id="rId7" Type="http://schemas.openxmlformats.org/officeDocument/2006/relationships/tags" Target="../tags/tag171.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0"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80.xml"/><Relationship Id="rId8" Type="http://schemas.openxmlformats.org/officeDocument/2006/relationships/tags" Target="../tags/tag179.xml"/><Relationship Id="rId7" Type="http://schemas.openxmlformats.org/officeDocument/2006/relationships/tags" Target="../tags/tag178.xml"/><Relationship Id="rId6" Type="http://schemas.openxmlformats.org/officeDocument/2006/relationships/tags" Target="../tags/tag177.xml"/><Relationship Id="rId5" Type="http://schemas.openxmlformats.org/officeDocument/2006/relationships/tags" Target="../tags/tag176.xml"/><Relationship Id="rId4" Type="http://schemas.openxmlformats.org/officeDocument/2006/relationships/tags" Target="../tags/tag175.xml"/><Relationship Id="rId3" Type="http://schemas.openxmlformats.org/officeDocument/2006/relationships/image" Target="../media/image14.png"/><Relationship Id="rId2" Type="http://schemas.openxmlformats.org/officeDocument/2006/relationships/tags" Target="../tags/tag174.xml"/><Relationship Id="rId10" Type="http://schemas.openxmlformats.org/officeDocument/2006/relationships/tags" Target="../tags/tag181.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88.xml"/><Relationship Id="rId8" Type="http://schemas.openxmlformats.org/officeDocument/2006/relationships/tags" Target="../tags/tag187.xml"/><Relationship Id="rId7" Type="http://schemas.openxmlformats.org/officeDocument/2006/relationships/tags" Target="../tags/tag186.xml"/><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image" Target="../media/image15.png"/><Relationship Id="rId2" Type="http://schemas.openxmlformats.org/officeDocument/2006/relationships/tags" Target="../tags/tag182.xml"/><Relationship Id="rId12" Type="http://schemas.openxmlformats.org/officeDocument/2006/relationships/tags" Target="../tags/tag191.xml"/><Relationship Id="rId11" Type="http://schemas.openxmlformats.org/officeDocument/2006/relationships/tags" Target="../tags/tag190.xml"/><Relationship Id="rId10" Type="http://schemas.openxmlformats.org/officeDocument/2006/relationships/tags" Target="../tags/tag189.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tags" Target="../tags/tag197.xml"/><Relationship Id="rId7" Type="http://schemas.openxmlformats.org/officeDocument/2006/relationships/image" Target="../media/image16.png"/><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 Id="rId3" Type="http://schemas.openxmlformats.org/officeDocument/2006/relationships/tags" Target="../tags/tag193.xml"/><Relationship Id="rId2" Type="http://schemas.openxmlformats.org/officeDocument/2006/relationships/tags" Target="../tags/tag192.xml"/><Relationship Id="rId11" Type="http://schemas.openxmlformats.org/officeDocument/2006/relationships/tags" Target="../tags/tag199.xml"/><Relationship Id="rId10" Type="http://schemas.openxmlformats.org/officeDocument/2006/relationships/tags" Target="../tags/tag198.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grpSp>
        <p:nvGrpSpPr>
          <p:cNvPr id="4" name="组合 3"/>
          <p:cNvGrpSpPr/>
          <p:nvPr userDrawn="1">
            <p:custDataLst>
              <p:tags r:id="rId2"/>
            </p:custDataLst>
          </p:nvPr>
        </p:nvGrpSpPr>
        <p:grpSpPr>
          <a:xfrm>
            <a:off x="0" y="0"/>
            <a:ext cx="12192000" cy="7454900"/>
            <a:chOff x="0" y="0"/>
            <a:chExt cx="19200" cy="11740"/>
          </a:xfrm>
        </p:grpSpPr>
        <p:grpSp>
          <p:nvGrpSpPr>
            <p:cNvPr id="6" name="组合 5"/>
            <p:cNvGrpSpPr/>
            <p:nvPr userDrawn="1">
              <p:custDataLst>
                <p:tags r:id="rId3"/>
              </p:custDataLst>
            </p:nvPr>
          </p:nvGrpSpPr>
          <p:grpSpPr>
            <a:xfrm>
              <a:off x="0" y="0"/>
              <a:ext cx="19200" cy="3223"/>
              <a:chOff x="0" y="0"/>
              <a:chExt cx="12192000" cy="2046605"/>
            </a:xfrm>
          </p:grpSpPr>
          <p:pic>
            <p:nvPicPr>
              <p:cNvPr id="7" name="图片 6"/>
              <p:cNvPicPr>
                <a:picLocks noChangeAspect="1"/>
              </p:cNvPicPr>
              <p:nvPr userDrawn="1">
                <p:custDataLst>
                  <p:tags r:id="rId4"/>
                </p:custDataLst>
              </p:nvPr>
            </p:nvPicPr>
            <p:blipFill>
              <a:blip r:embed="rId5"/>
              <a:stretch>
                <a:fillRect/>
              </a:stretch>
            </p:blipFill>
            <p:spPr>
              <a:xfrm>
                <a:off x="0" y="0"/>
                <a:ext cx="12192000" cy="2046605"/>
              </a:xfrm>
              <a:prstGeom prst="rect">
                <a:avLst/>
              </a:prstGeom>
            </p:spPr>
          </p:pic>
          <p:pic>
            <p:nvPicPr>
              <p:cNvPr id="9" name="图片 8"/>
              <p:cNvPicPr>
                <a:picLocks noChangeAspect="1"/>
              </p:cNvPicPr>
              <p:nvPr userDrawn="1">
                <p:custDataLst>
                  <p:tags r:id="rId6"/>
                </p:custDataLst>
              </p:nvPr>
            </p:nvPicPr>
            <p:blipFill rotWithShape="1">
              <a:blip r:embed="rId7"/>
              <a:srcRect/>
              <a:stretch>
                <a:fillRect/>
              </a:stretch>
            </p:blipFill>
            <p:spPr>
              <a:xfrm>
                <a:off x="0" y="10686"/>
                <a:ext cx="12192000" cy="1704978"/>
              </a:xfrm>
              <a:prstGeom prst="rect">
                <a:avLst/>
              </a:prstGeom>
            </p:spPr>
          </p:pic>
        </p:grpSp>
        <p:pic>
          <p:nvPicPr>
            <p:cNvPr id="8" name="图片 7"/>
            <p:cNvPicPr>
              <a:picLocks noChangeAspect="1"/>
            </p:cNvPicPr>
            <p:nvPr userDrawn="1">
              <p:custDataLst>
                <p:tags r:id="rId8"/>
              </p:custDataLst>
            </p:nvPr>
          </p:nvPicPr>
          <p:blipFill>
            <a:blip r:embed="rId9"/>
            <a:stretch>
              <a:fillRect/>
            </a:stretch>
          </p:blipFill>
          <p:spPr>
            <a:xfrm>
              <a:off x="0" y="9728"/>
              <a:ext cx="19200" cy="2012"/>
            </a:xfrm>
            <a:prstGeom prst="rect">
              <a:avLst/>
            </a:prstGeom>
          </p:spPr>
        </p:pic>
      </p:grpSp>
      <p:sp>
        <p:nvSpPr>
          <p:cNvPr id="16" name="日期占位符 15"/>
          <p:cNvSpPr>
            <a:spLocks noGrp="1"/>
          </p:cNvSpPr>
          <p:nvPr userDrawn="1">
            <p:ph type="dt" sz="half" idx="10"/>
            <p:custDataLst>
              <p:tags r:id="rId10"/>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userDrawn="1">
            <p:ph type="ftr" sz="quarter" idx="11"/>
            <p:custDataLst>
              <p:tags r:id="rId11"/>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userDrawn="1">
            <p:ph type="sldNum" sz="quarter" idx="12"/>
            <p:custDataLst>
              <p:tags r:id="rId12"/>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3" name="副标题 2"/>
          <p:cNvSpPr>
            <a:spLocks noGrp="1"/>
          </p:cNvSpPr>
          <p:nvPr userDrawn="1">
            <p:ph type="subTitle" idx="1" hasCustomPrompt="1"/>
            <p:custDataLst>
              <p:tags r:id="rId13"/>
            </p:custDataLst>
          </p:nvPr>
        </p:nvSpPr>
        <p:spPr>
          <a:xfrm>
            <a:off x="2216785" y="3503930"/>
            <a:ext cx="7759065" cy="491490"/>
          </a:xfrm>
        </p:spPr>
        <p:txBody>
          <a:bodyPr lIns="90000" tIns="46800" rIns="90000" bIns="46800">
            <a:normAutofit/>
          </a:bodyPr>
          <a:lstStyle>
            <a:lvl1pPr marL="0" indent="0" algn="ctr" eaLnBrk="1" fontAlgn="auto" latinLnBrk="0" hangingPunct="1">
              <a:lnSpc>
                <a:spcPct val="100000"/>
              </a:lnSpc>
              <a:buNone/>
              <a:defRPr sz="2000" u="none" strike="noStrike" kern="1200" cap="none" spc="0" normalizeH="0" baseline="0">
                <a:solidFill>
                  <a:schemeClr val="accent1"/>
                </a:solidFill>
                <a:uFillTx/>
                <a:latin typeface="Arial" panose="020B0604020202020204" pitchFamily="34" charset="0"/>
                <a:ea typeface="微软雅黑"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2" name="标题 1"/>
          <p:cNvSpPr>
            <a:spLocks noGrp="1"/>
          </p:cNvSpPr>
          <p:nvPr userDrawn="1">
            <p:ph type="ctrTitle" hasCustomPrompt="1"/>
            <p:custDataLst>
              <p:tags r:id="rId14"/>
            </p:custDataLst>
          </p:nvPr>
        </p:nvSpPr>
        <p:spPr>
          <a:xfrm>
            <a:off x="2216468" y="2292046"/>
            <a:ext cx="7759065" cy="1150960"/>
          </a:xfrm>
        </p:spPr>
        <p:txBody>
          <a:bodyPr lIns="90000" tIns="46800" rIns="90000" bIns="46800" anchor="b" anchorCtr="0">
            <a:noAutofit/>
          </a:bodyPr>
          <a:lstStyle>
            <a:lvl1pPr algn="ctr">
              <a:defRPr sz="6000" spc="600" baseline="0">
                <a:solidFill>
                  <a:schemeClr val="accent1"/>
                </a:solidFill>
                <a:ea typeface="汉仪旗黑-85S" panose="00020600040101010101" pitchFamily="18" charset="-122"/>
              </a:defRPr>
            </a:lvl1pPr>
          </a:lstStyle>
          <a:p>
            <a:r>
              <a:rPr lang="zh-CN" altLang="en-US" dirty="0"/>
              <a:t>单击此处编辑标题</a:t>
            </a:r>
            <a:endParaRPr lang="zh-CN" altLang="en-US" dirty="0"/>
          </a:p>
        </p:txBody>
      </p:sp>
      <p:sp>
        <p:nvSpPr>
          <p:cNvPr id="5" name="文本占位符 4"/>
          <p:cNvSpPr>
            <a:spLocks noGrp="1"/>
          </p:cNvSpPr>
          <p:nvPr userDrawn="1">
            <p:ph type="body" sz="quarter" idx="13" hasCustomPrompt="1"/>
            <p:custDataLst>
              <p:tags r:id="rId15"/>
            </p:custDataLst>
          </p:nvPr>
        </p:nvSpPr>
        <p:spPr>
          <a:xfrm>
            <a:off x="4511039" y="4490846"/>
            <a:ext cx="1383093" cy="474726"/>
          </a:xfrm>
          <a:solidFill>
            <a:schemeClr val="accent1"/>
          </a:solidFill>
        </p:spPr>
        <p:txBody>
          <a:bodyPr lIns="90000" tIns="46800" rIns="90000" bIns="46800" anchor="ctr">
            <a:normAutofit/>
          </a:bodyPr>
          <a:lstStyle>
            <a:lvl1pPr marL="0" indent="0" algn="ctr">
              <a:buNone/>
              <a:defRPr u="none" strike="noStrike" kern="1200" cap="none" spc="0" normalizeH="0">
                <a:solidFill>
                  <a:schemeClr val="bg1"/>
                </a:solidFill>
                <a:latin typeface="Arial" panose="020B0604020202020204" pitchFamily="34" charset="0"/>
                <a:ea typeface="微软雅黑" panose="020B0503020204020204"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
        <p:nvSpPr>
          <p:cNvPr id="14" name="文本占位符 13"/>
          <p:cNvSpPr>
            <a:spLocks noGrp="1"/>
          </p:cNvSpPr>
          <p:nvPr userDrawn="1">
            <p:ph type="body" sz="quarter" idx="14" hasCustomPrompt="1"/>
            <p:custDataLst>
              <p:tags r:id="rId16"/>
            </p:custDataLst>
          </p:nvPr>
        </p:nvSpPr>
        <p:spPr>
          <a:xfrm>
            <a:off x="6096000" y="4490846"/>
            <a:ext cx="1383092" cy="474726"/>
          </a:xfrm>
          <a:ln>
            <a:solidFill>
              <a:schemeClr val="accent1"/>
            </a:solidFill>
          </a:ln>
        </p:spPr>
        <p:txBody>
          <a:bodyPr lIns="90000" tIns="46800" rIns="90000" bIns="46800" anchor="ctr">
            <a:normAutofit/>
          </a:bodyPr>
          <a:lstStyle>
            <a:lvl1pPr marL="0" indent="0" algn="ctr">
              <a:buNone/>
              <a:defRPr u="none" strike="noStrike" kern="1200" cap="none" spc="0" normalizeH="0">
                <a:ln>
                  <a:noFill/>
                </a:ln>
                <a:solidFill>
                  <a:schemeClr val="accent1"/>
                </a:solidFill>
                <a:latin typeface="Arial" panose="020B0604020202020204" pitchFamily="34" charset="0"/>
                <a:ea typeface="微软雅黑" panose="020B0503020204020204"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p:cNvPicPr>
            <a:picLocks noChangeAspect="1"/>
          </p:cNvPicPr>
          <p:nvPr userDrawn="1">
            <p:custDataLst>
              <p:tags r:id="rId7"/>
            </p:custDataLst>
          </p:nvPr>
        </p:nvPicPr>
        <p:blipFill>
          <a:blip r:embed="rId8"/>
          <a:stretch>
            <a:fillRect/>
          </a:stretch>
        </p:blipFill>
        <p:spPr>
          <a:xfrm>
            <a:off x="0" y="6177281"/>
            <a:ext cx="12192000" cy="1324532"/>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a:blip r:embed="rId3"/>
          <a:stretch>
            <a:fillRect/>
          </a:stretch>
        </p:blipFill>
        <p:spPr>
          <a:xfrm>
            <a:off x="0" y="35560"/>
            <a:ext cx="12192000" cy="2046605"/>
          </a:xfrm>
          <a:prstGeom prst="rect">
            <a:avLst/>
          </a:prstGeom>
        </p:spPr>
      </p:pic>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7"/>
            </p:custDataLst>
          </p:nvPr>
        </p:nvSpPr>
        <p:spPr>
          <a:xfrm>
            <a:off x="5251487" y="2681555"/>
            <a:ext cx="3577049" cy="716508"/>
          </a:xfrm>
        </p:spPr>
        <p:txBody>
          <a:bodyPr lIns="90000" tIns="46800" rIns="90000" bIns="0" anchor="ctr" anchorCtr="0">
            <a:normAutofit/>
          </a:bodyPr>
          <a:lstStyle>
            <a:lvl1pPr algn="dist">
              <a:defRPr sz="4400" u="none" strike="noStrike" kern="1200" cap="none" spc="300" normalizeH="0" baseline="0">
                <a:solidFill>
                  <a:schemeClr val="accent1"/>
                </a:solidFill>
                <a:uFillTx/>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文本占位符 2"/>
          <p:cNvSpPr>
            <a:spLocks noGrp="1"/>
          </p:cNvSpPr>
          <p:nvPr>
            <p:ph type="body" idx="1" hasCustomPrompt="1"/>
            <p:custDataLst>
              <p:tags r:id="rId8"/>
            </p:custDataLst>
          </p:nvPr>
        </p:nvSpPr>
        <p:spPr>
          <a:xfrm>
            <a:off x="5251487" y="3459937"/>
            <a:ext cx="3577050" cy="544296"/>
          </a:xfrm>
        </p:spPr>
        <p:txBody>
          <a:bodyPr lIns="90000" tIns="0" rIns="90000" bIns="46800">
            <a:normAutofit/>
          </a:bodyPr>
          <a:lstStyle>
            <a:lvl1pPr marL="0" indent="0" eaLnBrk="1" fontAlgn="auto" latinLnBrk="0" hangingPunct="1">
              <a:buNone/>
              <a:defRPr kumimoji="0" lang="zh-CN" altLang="en-US" sz="24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pic>
        <p:nvPicPr>
          <p:cNvPr id="10" name="图片 9" descr="C:\Users\kingsoft\Desktop\图片7副本.png图片7副本"/>
          <p:cNvPicPr>
            <a:picLocks noChangeAspect="1"/>
          </p:cNvPicPr>
          <p:nvPr userDrawn="1">
            <p:custDataLst>
              <p:tags r:id="rId8"/>
            </p:custDataLst>
          </p:nvPr>
        </p:nvPicPr>
        <p:blipFill rotWithShape="1">
          <a:blip r:embed="rId9"/>
          <a:srcRect/>
          <a:stretch>
            <a:fillRect/>
          </a:stretch>
        </p:blipFill>
        <p:spPr>
          <a:xfrm>
            <a:off x="-16510" y="5971592"/>
            <a:ext cx="3478627" cy="907998"/>
          </a:xfrm>
          <a:prstGeom prst="rect">
            <a:avLst/>
          </a:prstGeom>
        </p:spPr>
      </p:pic>
      <p:pic>
        <p:nvPicPr>
          <p:cNvPr id="11" name="图片 10" descr="C:\Users\kingsoft\Desktop\图片7副本.png图片7副本"/>
          <p:cNvPicPr>
            <a:picLocks noChangeAspect="1"/>
          </p:cNvPicPr>
          <p:nvPr userDrawn="1">
            <p:custDataLst>
              <p:tags r:id="rId10"/>
            </p:custDataLst>
          </p:nvPr>
        </p:nvPicPr>
        <p:blipFill rotWithShape="1">
          <a:blip r:embed="rId11"/>
          <a:srcRect/>
          <a:stretch>
            <a:fillRect/>
          </a:stretch>
        </p:blipFill>
        <p:spPr>
          <a:xfrm flipH="1">
            <a:off x="8716609" y="5905492"/>
            <a:ext cx="3481106" cy="97409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pic>
        <p:nvPicPr>
          <p:cNvPr id="10" name="图片 9" descr="C:\Users\kingsoft\Desktop\图片7副本.png图片7副本"/>
          <p:cNvPicPr>
            <a:picLocks noChangeAspect="1"/>
          </p:cNvPicPr>
          <p:nvPr userDrawn="1">
            <p:custDataLst>
              <p:tags r:id="rId10"/>
            </p:custDataLst>
          </p:nvPr>
        </p:nvPicPr>
        <p:blipFill rotWithShape="1">
          <a:blip r:embed="rId11"/>
          <a:srcRect/>
          <a:stretch>
            <a:fillRect/>
          </a:stretch>
        </p:blipFill>
        <p:spPr>
          <a:xfrm flipH="1">
            <a:off x="8716609" y="5905492"/>
            <a:ext cx="3481106" cy="974098"/>
          </a:xfrm>
          <a:prstGeom prst="rect">
            <a:avLst/>
          </a:prstGeom>
        </p:spPr>
      </p:pic>
      <p:pic>
        <p:nvPicPr>
          <p:cNvPr id="11" name="图片 10" descr="C:\Users\kingsoft\Desktop\图片7副本.png图片7副本"/>
          <p:cNvPicPr>
            <a:picLocks noChangeAspect="1"/>
          </p:cNvPicPr>
          <p:nvPr userDrawn="1">
            <p:custDataLst>
              <p:tags r:id="rId12"/>
            </p:custDataLst>
          </p:nvPr>
        </p:nvPicPr>
        <p:blipFill rotWithShape="1">
          <a:blip r:embed="rId13"/>
          <a:srcRect/>
          <a:stretch>
            <a:fillRect/>
          </a:stretch>
        </p:blipFill>
        <p:spPr>
          <a:xfrm>
            <a:off x="-16510" y="5971592"/>
            <a:ext cx="3478627" cy="907998"/>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0" y="-15482"/>
            <a:ext cx="3649343" cy="6857999"/>
            <a:chOff x="0" y="-15482"/>
            <a:chExt cx="3649343" cy="6857999"/>
          </a:xfrm>
        </p:grpSpPr>
        <p:pic>
          <p:nvPicPr>
            <p:cNvPr id="9" name="图片 8"/>
            <p:cNvPicPr>
              <a:picLocks noChangeAspect="1"/>
            </p:cNvPicPr>
            <p:nvPr userDrawn="1">
              <p:custDataLst>
                <p:tags r:id="rId3"/>
              </p:custDataLst>
            </p:nvPr>
          </p:nvPicPr>
          <p:blipFill>
            <a:blip r:embed="rId4"/>
            <a:stretch>
              <a:fillRect/>
            </a:stretch>
          </p:blipFill>
          <p:spPr>
            <a:xfrm rot="16200000">
              <a:off x="-1596587" y="1596587"/>
              <a:ext cx="6842517" cy="3649343"/>
            </a:xfrm>
            <a:prstGeom prst="rect">
              <a:avLst/>
            </a:prstGeom>
          </p:spPr>
        </p:pic>
        <p:pic>
          <p:nvPicPr>
            <p:cNvPr id="10" name="图片 9"/>
            <p:cNvPicPr>
              <a:picLocks noChangeAspect="1"/>
            </p:cNvPicPr>
            <p:nvPr userDrawn="1">
              <p:custDataLst>
                <p:tags r:id="rId5"/>
              </p:custDataLst>
            </p:nvPr>
          </p:nvPicPr>
          <p:blipFill rotWithShape="1">
            <a:blip r:embed="rId6"/>
            <a:srcRect/>
            <a:stretch>
              <a:fillRect/>
            </a:stretch>
          </p:blipFill>
          <p:spPr>
            <a:xfrm rot="5400000">
              <a:off x="-2338959" y="2323477"/>
              <a:ext cx="6857999" cy="2180082"/>
            </a:xfrm>
            <a:prstGeom prst="rect">
              <a:avLst/>
            </a:prstGeom>
          </p:spPr>
        </p:pic>
      </p:grpSp>
      <p:grpSp>
        <p:nvGrpSpPr>
          <p:cNvPr id="11" name="组合 10"/>
          <p:cNvGrpSpPr/>
          <p:nvPr userDrawn="1">
            <p:custDataLst>
              <p:tags r:id="rId7"/>
            </p:custDataLst>
          </p:nvPr>
        </p:nvGrpSpPr>
        <p:grpSpPr>
          <a:xfrm rot="10800000">
            <a:off x="8542657" y="15483"/>
            <a:ext cx="3649343" cy="6857999"/>
            <a:chOff x="0" y="-15482"/>
            <a:chExt cx="3649343" cy="6857999"/>
          </a:xfrm>
        </p:grpSpPr>
        <p:pic>
          <p:nvPicPr>
            <p:cNvPr id="12" name="图片 11"/>
            <p:cNvPicPr>
              <a:picLocks noChangeAspect="1"/>
            </p:cNvPicPr>
            <p:nvPr userDrawn="1">
              <p:custDataLst>
                <p:tags r:id="rId8"/>
              </p:custDataLst>
            </p:nvPr>
          </p:nvPicPr>
          <p:blipFill>
            <a:blip r:embed="rId4"/>
            <a:stretch>
              <a:fillRect/>
            </a:stretch>
          </p:blipFill>
          <p:spPr>
            <a:xfrm rot="16200000">
              <a:off x="-1596587" y="1596587"/>
              <a:ext cx="6842517" cy="3649343"/>
            </a:xfrm>
            <a:prstGeom prst="rect">
              <a:avLst/>
            </a:prstGeom>
          </p:spPr>
        </p:pic>
        <p:pic>
          <p:nvPicPr>
            <p:cNvPr id="13" name="图片 12"/>
            <p:cNvPicPr>
              <a:picLocks noChangeAspect="1"/>
            </p:cNvPicPr>
            <p:nvPr userDrawn="1">
              <p:custDataLst>
                <p:tags r:id="rId9"/>
              </p:custDataLst>
            </p:nvPr>
          </p:nvPicPr>
          <p:blipFill rotWithShape="1">
            <a:blip r:embed="rId6"/>
            <a:srcRect/>
            <a:stretch>
              <a:fillRect/>
            </a:stretch>
          </p:blipFill>
          <p:spPr>
            <a:xfrm rot="5400000">
              <a:off x="-2338959" y="2323477"/>
              <a:ext cx="6857999" cy="2180082"/>
            </a:xfrm>
            <a:prstGeom prst="rect">
              <a:avLst/>
            </a:prstGeom>
          </p:spPr>
        </p:pic>
      </p:grpSp>
      <p:sp>
        <p:nvSpPr>
          <p:cNvPr id="2" name="标题 1"/>
          <p:cNvSpPr>
            <a:spLocks noGrp="1"/>
          </p:cNvSpPr>
          <p:nvPr>
            <p:ph type="title"/>
            <p:custDataLst>
              <p:tags r:id="rId10"/>
            </p:custDataLst>
          </p:nvPr>
        </p:nvSpPr>
        <p:spPr/>
        <p:txBody>
          <a:bodyPr vert="horz" lIns="90000" tIns="46800" rIns="90000" bIns="46800" rtlCol="0" anchor="t" anchorCtr="0">
            <a:normAutofit/>
          </a:bodyPr>
          <a:lstStyle>
            <a:lvl1pPr marL="0" marR="0" lvl="0" algn="ctr"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p>
            <a:endParaRPr lang="zh-CN" altLang="en-US"/>
          </a:p>
        </p:txBody>
      </p:sp>
      <p:sp>
        <p:nvSpPr>
          <p:cNvPr id="5" name="灯片编号占位符 4"/>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pic>
        <p:nvPicPr>
          <p:cNvPr id="9" name="图片 8" descr="C:\Users\kingsoft\Desktop\图片7副本.png图片7副本"/>
          <p:cNvPicPr>
            <a:picLocks noChangeAspect="1"/>
          </p:cNvPicPr>
          <p:nvPr userDrawn="1">
            <p:custDataLst>
              <p:tags r:id="rId8"/>
            </p:custDataLst>
          </p:nvPr>
        </p:nvPicPr>
        <p:blipFill rotWithShape="1">
          <a:blip r:embed="rId9"/>
          <a:srcRect/>
          <a:stretch>
            <a:fillRect/>
          </a:stretch>
        </p:blipFill>
        <p:spPr>
          <a:xfrm flipH="1">
            <a:off x="8231997" y="5327780"/>
            <a:ext cx="3960001" cy="153022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a:blip r:embed="rId3"/>
          <a:stretch>
            <a:fillRect/>
          </a:stretch>
        </p:blipFill>
        <p:spPr>
          <a:xfrm rot="5400000">
            <a:off x="-3378783" y="2809615"/>
            <a:ext cx="6858002" cy="1238771"/>
          </a:xfrm>
          <a:prstGeom prst="rect">
            <a:avLst/>
          </a:prstGeom>
        </p:spPr>
      </p:pic>
      <p:sp>
        <p:nvSpPr>
          <p:cNvPr id="2" name="竖排标题 1"/>
          <p:cNvSpPr>
            <a:spLocks noGrp="1"/>
          </p:cNvSpPr>
          <p:nvPr>
            <p:ph type="title" orient="vert"/>
            <p:custDataLst>
              <p:tags r:id="rId4"/>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5"/>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9" name="图片 8" descr="C:\Users\kingsoft\Desktop\图片7副本.png图片7副本"/>
          <p:cNvPicPr>
            <a:picLocks noChangeAspect="1"/>
          </p:cNvPicPr>
          <p:nvPr userDrawn="1">
            <p:custDataLst>
              <p:tags r:id="rId9"/>
            </p:custDataLst>
          </p:nvPr>
        </p:nvPicPr>
        <p:blipFill rotWithShape="1">
          <a:blip r:embed="rId10"/>
          <a:srcRect/>
          <a:stretch>
            <a:fillRect/>
          </a:stretch>
        </p:blipFill>
        <p:spPr>
          <a:xfrm flipH="1">
            <a:off x="8231997" y="5327780"/>
            <a:ext cx="3960001" cy="1530220"/>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a:blip r:embed="rId3"/>
          <a:stretch>
            <a:fillRect/>
          </a:stretch>
        </p:blipFill>
        <p:spPr>
          <a:xfrm>
            <a:off x="0" y="-15240"/>
            <a:ext cx="12192000" cy="2046605"/>
          </a:xfrm>
          <a:prstGeom prst="rect">
            <a:avLst/>
          </a:prstGeom>
        </p:spPr>
      </p:pic>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7"/>
            </p:custDataLst>
          </p:nvPr>
        </p:nvSpPr>
        <p:spPr>
          <a:xfrm>
            <a:off x="669930" y="952508"/>
            <a:ext cx="10852237" cy="5388907"/>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custDataLst>
              <p:tags r:id="rId2"/>
            </p:custDataLst>
          </p:nvPr>
        </p:nvPicPr>
        <p:blipFill>
          <a:blip r:embed="rId3"/>
          <a:stretch>
            <a:fillRect/>
          </a:stretch>
        </p:blipFill>
        <p:spPr>
          <a:xfrm>
            <a:off x="0" y="6177281"/>
            <a:ext cx="12192000" cy="1165911"/>
          </a:xfrm>
          <a:prstGeom prst="rect">
            <a:avLst/>
          </a:prstGeom>
        </p:spPr>
      </p:pic>
      <p:pic>
        <p:nvPicPr>
          <p:cNvPr id="6" name="图片 5"/>
          <p:cNvPicPr>
            <a:picLocks noChangeAspect="1"/>
          </p:cNvPicPr>
          <p:nvPr userDrawn="1">
            <p:custDataLst>
              <p:tags r:id="rId4"/>
            </p:custDataLst>
          </p:nvPr>
        </p:nvPicPr>
        <p:blipFill>
          <a:blip r:embed="rId5"/>
          <a:stretch>
            <a:fillRect/>
          </a:stretch>
        </p:blipFill>
        <p:spPr>
          <a:xfrm>
            <a:off x="0" y="35560"/>
            <a:ext cx="12192000" cy="2046605"/>
          </a:xfrm>
          <a:prstGeom prst="rect">
            <a:avLst/>
          </a:prstGeom>
        </p:spPr>
      </p:pic>
      <p:sp>
        <p:nvSpPr>
          <p:cNvPr id="2" name="标题 1"/>
          <p:cNvSpPr>
            <a:spLocks noGrp="1"/>
          </p:cNvSpPr>
          <p:nvPr>
            <p:ph type="title" hasCustomPrompt="1"/>
            <p:custDataLst>
              <p:tags r:id="rId6"/>
            </p:custDataLst>
          </p:nvPr>
        </p:nvSpPr>
        <p:spPr>
          <a:xfrm>
            <a:off x="3125639" y="2421777"/>
            <a:ext cx="5940722" cy="1336635"/>
          </a:xfrm>
        </p:spPr>
        <p:txBody>
          <a:bodyPr vert="horz" lIns="90000" tIns="46800" rIns="90000" bIns="4680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pic>
        <p:nvPicPr>
          <p:cNvPr id="9" name="图片 8"/>
          <p:cNvPicPr>
            <a:picLocks noChangeAspect="1"/>
          </p:cNvPicPr>
          <p:nvPr userDrawn="1">
            <p:custDataLst>
              <p:tags r:id="rId10"/>
            </p:custDataLst>
          </p:nvPr>
        </p:nvPicPr>
        <p:blipFill rotWithShape="1">
          <a:blip r:embed="rId11"/>
          <a:srcRect/>
          <a:stretch>
            <a:fillRect/>
          </a:stretch>
        </p:blipFill>
        <p:spPr>
          <a:xfrm>
            <a:off x="0" y="-3"/>
            <a:ext cx="12192000" cy="1704978"/>
          </a:xfrm>
          <a:prstGeom prst="rect">
            <a:avLst/>
          </a:prstGeom>
        </p:spPr>
      </p:pic>
      <p:sp>
        <p:nvSpPr>
          <p:cNvPr id="13" name="文本占位符 12"/>
          <p:cNvSpPr>
            <a:spLocks noGrp="1"/>
          </p:cNvSpPr>
          <p:nvPr>
            <p:ph type="body" sz="quarter" idx="13" hasCustomPrompt="1"/>
            <p:custDataLst>
              <p:tags r:id="rId12"/>
            </p:custDataLst>
          </p:nvPr>
        </p:nvSpPr>
        <p:spPr>
          <a:xfrm>
            <a:off x="4632702" y="4417887"/>
            <a:ext cx="1302101" cy="485285"/>
          </a:xfrm>
          <a:solidFill>
            <a:schemeClr val="accent1"/>
          </a:solidFill>
        </p:spPr>
        <p:txBody>
          <a:bodyPr/>
          <a:lstStyle>
            <a:lvl1pPr marL="0" indent="0" algn="r">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
        <p:nvSpPr>
          <p:cNvPr id="15" name="文本占位符 14"/>
          <p:cNvSpPr>
            <a:spLocks noGrp="1"/>
          </p:cNvSpPr>
          <p:nvPr>
            <p:ph type="body" sz="quarter" idx="14" hasCustomPrompt="1"/>
            <p:custDataLst>
              <p:tags r:id="rId13"/>
            </p:custDataLst>
          </p:nvPr>
        </p:nvSpPr>
        <p:spPr>
          <a:xfrm>
            <a:off x="6257198" y="4417887"/>
            <a:ext cx="1302102" cy="485285"/>
          </a:xfrm>
          <a:ln>
            <a:solidFill>
              <a:schemeClr val="accent1"/>
            </a:solidFill>
          </a:ln>
        </p:spPr>
        <p:txBody>
          <a:bodyPr/>
          <a:lstStyle>
            <a:lvl1pPr marL="0" indent="0">
              <a:buNone/>
              <a:defRPr>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Autofit/>
          </a:bodyPr>
          <a:lstStyle>
            <a:lvl1pPr>
              <a:defRPr sz="24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lvl1pPr>
              <a:defRPr baseline="0">
                <a:latin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latin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lvl1pPr>
              <a:defRPr baseline="0">
                <a:latin typeface="微软雅黑" panose="020B0503020204020204" charset="-122"/>
              </a:defRPr>
            </a:lvl1pPr>
          </a:lstStyle>
          <a:p>
            <a:fld id="{49AE70B2-8BF9-45C0-BB95-33D1B9D3A854}" type="slidenum">
              <a:rPr lang="zh-CN" altLang="en-US" smtClean="0"/>
            </a:fld>
            <a:endParaRPr lang="zh-CN" altLang="en-US" dirty="0"/>
          </a:p>
        </p:txBody>
      </p:sp>
      <p:pic>
        <p:nvPicPr>
          <p:cNvPr id="18" name="图片 17"/>
          <p:cNvPicPr>
            <a:picLocks noChangeAspect="1"/>
          </p:cNvPicPr>
          <p:nvPr userDrawn="1">
            <p:custDataLst>
              <p:tags r:id="rId6"/>
            </p:custDataLst>
          </p:nvPr>
        </p:nvPicPr>
        <p:blipFill>
          <a:blip r:embed="rId7"/>
          <a:stretch>
            <a:fillRect/>
          </a:stretch>
        </p:blipFill>
        <p:spPr>
          <a:xfrm>
            <a:off x="0" y="6177281"/>
            <a:ext cx="12192000" cy="1315202"/>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286385" y="273050"/>
            <a:ext cx="11616055" cy="63119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2" name="标题 1"/>
          <p:cNvSpPr>
            <a:spLocks noGrp="1"/>
          </p:cNvSpPr>
          <p:nvPr>
            <p:ph type="title" hasCustomPrompt="1"/>
            <p:custDataLst>
              <p:tags r:id="rId4"/>
            </p:custDataLst>
          </p:nvPr>
        </p:nvSpPr>
        <p:spPr>
          <a:xfrm>
            <a:off x="1281600" y="1249200"/>
            <a:ext cx="9626400" cy="723600"/>
          </a:xfrm>
        </p:spPr>
        <p:txBody>
          <a:bodyPr anchor="ct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5"/>
            </p:custDataLst>
          </p:nvPr>
        </p:nvSpPr>
        <p:spPr>
          <a:xfrm>
            <a:off x="1281113" y="2163600"/>
            <a:ext cx="9626600" cy="3445200"/>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pic>
        <p:nvPicPr>
          <p:cNvPr id="10" name="图片 9" descr="C:\Users\kingsoft\Desktop\图片7副本.png图片7副本"/>
          <p:cNvPicPr>
            <a:picLocks noChangeAspect="1"/>
          </p:cNvPicPr>
          <p:nvPr userDrawn="1">
            <p:custDataLst>
              <p:tags r:id="rId8"/>
            </p:custDataLst>
          </p:nvPr>
        </p:nvPicPr>
        <p:blipFill rotWithShape="1">
          <a:blip r:embed="rId9"/>
          <a:srcRect/>
          <a:stretch>
            <a:fillRect/>
          </a:stretch>
        </p:blipFill>
        <p:spPr>
          <a:xfrm flipH="1">
            <a:off x="7072603" y="4933186"/>
            <a:ext cx="4829835" cy="1651763"/>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3" name="矩形 12"/>
          <p:cNvSpPr/>
          <p:nvPr userDrawn="1">
            <p:custDataLst>
              <p:tags r:id="rId2"/>
            </p:custDataLst>
          </p:nvPr>
        </p:nvSpPr>
        <p:spPr>
          <a:xfrm>
            <a:off x="0" y="0"/>
            <a:ext cx="4823460" cy="685863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chemeClr val="accent1"/>
              </a:solidFill>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anchor="ct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pic>
        <p:nvPicPr>
          <p:cNvPr id="10" name="图片 9" descr="C:\Users\kingsoft\Desktop\图片7副本.png图片7副本"/>
          <p:cNvPicPr>
            <a:picLocks noChangeAspect="1"/>
          </p:cNvPicPr>
          <p:nvPr userDrawn="1">
            <p:custDataLst>
              <p:tags r:id="rId9"/>
            </p:custDataLst>
          </p:nvPr>
        </p:nvPicPr>
        <p:blipFill rotWithShape="1">
          <a:blip r:embed="rId10"/>
          <a:srcRect/>
          <a:stretch>
            <a:fillRect/>
          </a:stretch>
        </p:blipFill>
        <p:spPr>
          <a:xfrm flipH="1">
            <a:off x="8231997" y="5327780"/>
            <a:ext cx="3960001" cy="1530220"/>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3" name="矩形 12"/>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pic>
        <p:nvPicPr>
          <p:cNvPr id="16" name="图片 15" descr="C:\Users\kingsoft\Desktop\图片7副本.png图片7副本"/>
          <p:cNvPicPr>
            <a:picLocks noChangeAspect="1"/>
          </p:cNvPicPr>
          <p:nvPr userDrawn="1">
            <p:custDataLst>
              <p:tags r:id="rId9"/>
            </p:custDataLst>
          </p:nvPr>
        </p:nvPicPr>
        <p:blipFill rotWithShape="1">
          <a:blip r:embed="rId10"/>
          <a:srcRect/>
          <a:stretch>
            <a:fillRect/>
          </a:stretch>
        </p:blipFill>
        <p:spPr>
          <a:xfrm flipH="1">
            <a:off x="8231997" y="5327780"/>
            <a:ext cx="3960001" cy="1530220"/>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18" name="图片 17"/>
          <p:cNvPicPr>
            <a:picLocks noChangeAspect="1"/>
          </p:cNvPicPr>
          <p:nvPr userDrawn="1">
            <p:custDataLst>
              <p:tags r:id="rId2"/>
            </p:custDataLst>
          </p:nvPr>
        </p:nvPicPr>
        <p:blipFill>
          <a:blip r:embed="rId3"/>
          <a:stretch>
            <a:fillRect/>
          </a:stretch>
        </p:blipFill>
        <p:spPr>
          <a:xfrm>
            <a:off x="3810" y="0"/>
            <a:ext cx="12192000" cy="1975485"/>
          </a:xfrm>
          <a:prstGeom prst="rect">
            <a:avLst/>
          </a:prstGeom>
        </p:spPr>
      </p:pic>
      <p:sp>
        <p:nvSpPr>
          <p:cNvPr id="13" name="矩形 12"/>
          <p:cNvSpPr/>
          <p:nvPr userDrawn="1">
            <p:custDataLst>
              <p:tags r:id="rId4"/>
            </p:custDataLst>
          </p:nvPr>
        </p:nvSpPr>
        <p:spPr>
          <a:xfrm>
            <a:off x="0" y="50419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5"/>
            </p:custDataLst>
          </p:nvPr>
        </p:nvSpPr>
        <p:spPr>
          <a:xfrm>
            <a:off x="604800" y="669600"/>
            <a:ext cx="10976400" cy="565200"/>
          </a:xfrm>
        </p:spPr>
        <p:txBody>
          <a:bodyPr anchor="ct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604837" y="1681200"/>
            <a:ext cx="10990800" cy="3211200"/>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文本占位符 8"/>
          <p:cNvSpPr>
            <a:spLocks noGrp="1"/>
          </p:cNvSpPr>
          <p:nvPr>
            <p:ph type="body" sz="quarter" idx="14"/>
            <p:custDataLst>
              <p:tags r:id="rId10"/>
            </p:custDataLst>
          </p:nvPr>
        </p:nvSpPr>
        <p:spPr>
          <a:xfrm>
            <a:off x="594000" y="5180400"/>
            <a:ext cx="11001600" cy="1011600"/>
          </a:xfrm>
        </p:spPr>
        <p:txBody>
          <a:bodyPr/>
          <a:lstStyle>
            <a:lvl1pPr marL="0" indent="0">
              <a:buNone/>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18" name="图片 17"/>
          <p:cNvPicPr>
            <a:picLocks noChangeAspect="1"/>
          </p:cNvPicPr>
          <p:nvPr userDrawn="1">
            <p:custDataLst>
              <p:tags r:id="rId2"/>
            </p:custDataLst>
          </p:nvPr>
        </p:nvPicPr>
        <p:blipFill>
          <a:blip r:embed="rId3"/>
          <a:stretch>
            <a:fillRect/>
          </a:stretch>
        </p:blipFill>
        <p:spPr>
          <a:xfrm>
            <a:off x="0" y="6242387"/>
            <a:ext cx="12192000" cy="1231226"/>
          </a:xfrm>
          <a:prstGeom prst="rect">
            <a:avLst/>
          </a:prstGeom>
        </p:spPr>
      </p:pic>
      <p:sp>
        <p:nvSpPr>
          <p:cNvPr id="15" name="矩形 14"/>
          <p:cNvSpPr/>
          <p:nvPr userDrawn="1">
            <p:custDataLst>
              <p:tags r:id="rId4"/>
            </p:custDataLst>
          </p:nvPr>
        </p:nvSpPr>
        <p:spPr>
          <a:xfrm>
            <a:off x="0" y="0"/>
            <a:ext cx="12192000" cy="91440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latin typeface="Viner Hand ITC" panose="03070502030502020203" charset="0"/>
              <a:cs typeface="Viner Hand ITC" panose="03070502030502020203" charset="0"/>
              <a:sym typeface="+mn-ea"/>
            </a:endParaRPr>
          </a:p>
        </p:txBody>
      </p:sp>
      <p:sp>
        <p:nvSpPr>
          <p:cNvPr id="2" name="标题 1"/>
          <p:cNvSpPr>
            <a:spLocks noGrp="1"/>
          </p:cNvSpPr>
          <p:nvPr>
            <p:ph type="title"/>
            <p:custDataLst>
              <p:tags r:id="rId5"/>
            </p:custDataLst>
          </p:nvPr>
        </p:nvSpPr>
        <p:spPr>
          <a:xfrm>
            <a:off x="579600" y="237600"/>
            <a:ext cx="11037600" cy="441964"/>
          </a:xfrm>
        </p:spPr>
        <p:txBody>
          <a:bodyPr>
            <a:normAutofit/>
          </a:bodyPr>
          <a:lstStyle>
            <a:lvl1pPr>
              <a:defRPr sz="28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11" name="文本占位符 10"/>
          <p:cNvSpPr>
            <a:spLocks noGrp="1"/>
          </p:cNvSpPr>
          <p:nvPr>
            <p:ph type="body" sz="quarter" idx="15"/>
            <p:custDataLst>
              <p:tags r:id="rId11"/>
            </p:custDataLst>
          </p:nvPr>
        </p:nvSpPr>
        <p:spPr>
          <a:xfrm>
            <a:off x="572400" y="4816800"/>
            <a:ext cx="5342400" cy="781200"/>
          </a:xfrm>
        </p:spPr>
        <p:txBody>
          <a:bodyPr>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rgbClr val="EBF5FC"/>
        </a:solidFill>
        <a:effectLst/>
      </p:bgPr>
    </p:bg>
    <p:spTree>
      <p:nvGrpSpPr>
        <p:cNvPr id="1" name=""/>
        <p:cNvGrpSpPr/>
        <p:nvPr/>
      </p:nvGrpSpPr>
      <p:grpSpPr>
        <a:xfrm>
          <a:off x="0" y="0"/>
          <a:ext cx="0" cy="0"/>
          <a:chOff x="0" y="0"/>
          <a:chExt cx="0" cy="0"/>
        </a:xfrm>
      </p:grpSpPr>
      <p:sp>
        <p:nvSpPr>
          <p:cNvPr id="12" name="矩形 11"/>
          <p:cNvSpPr/>
          <p:nvPr userDrawn="1">
            <p:custDataLst>
              <p:tags r:id="rId2"/>
            </p:custDataLst>
          </p:nvPr>
        </p:nvSpPr>
        <p:spPr>
          <a:xfrm>
            <a:off x="0" y="959224"/>
            <a:ext cx="12192000" cy="4939553"/>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pic>
        <p:nvPicPr>
          <p:cNvPr id="9" name="图片 8" descr="C:\Users\kingsoft\Desktop\图片7副本.png图片7副本"/>
          <p:cNvPicPr>
            <a:picLocks noChangeAspect="1"/>
          </p:cNvPicPr>
          <p:nvPr userDrawn="1">
            <p:custDataLst>
              <p:tags r:id="rId6"/>
            </p:custDataLst>
          </p:nvPr>
        </p:nvPicPr>
        <p:blipFill rotWithShape="1">
          <a:blip r:embed="rId7"/>
          <a:srcRect/>
          <a:stretch>
            <a:fillRect/>
          </a:stretch>
        </p:blipFill>
        <p:spPr>
          <a:xfrm flipH="1">
            <a:off x="8429082" y="4917233"/>
            <a:ext cx="3762917" cy="981917"/>
          </a:xfrm>
          <a:prstGeom prst="rect">
            <a:avLst/>
          </a:prstGeom>
        </p:spPr>
      </p:pic>
      <p:pic>
        <p:nvPicPr>
          <p:cNvPr id="10" name="图片 9" descr="C:\Users\kingsoft\Desktop\图片7副本.png图片7副本"/>
          <p:cNvPicPr>
            <a:picLocks noChangeAspect="1"/>
          </p:cNvPicPr>
          <p:nvPr userDrawn="1">
            <p:custDataLst>
              <p:tags r:id="rId8"/>
            </p:custDataLst>
          </p:nvPr>
        </p:nvPicPr>
        <p:blipFill rotWithShape="1">
          <a:blip r:embed="rId9"/>
          <a:srcRect/>
          <a:stretch>
            <a:fillRect/>
          </a:stretch>
        </p:blipFill>
        <p:spPr>
          <a:xfrm rot="10800000" flipH="1">
            <a:off x="0" y="398"/>
            <a:ext cx="4713605" cy="1229995"/>
          </a:xfrm>
          <a:prstGeom prst="rect">
            <a:avLst/>
          </a:prstGeom>
        </p:spPr>
      </p:pic>
      <p:sp>
        <p:nvSpPr>
          <p:cNvPr id="2" name="标题 1"/>
          <p:cNvSpPr>
            <a:spLocks noGrp="1"/>
          </p:cNvSpPr>
          <p:nvPr>
            <p:ph type="title" hasCustomPrompt="1"/>
            <p:custDataLst>
              <p:tags r:id="rId10"/>
            </p:custDataLst>
          </p:nvPr>
        </p:nvSpPr>
        <p:spPr>
          <a:xfrm>
            <a:off x="1522800" y="1339200"/>
            <a:ext cx="9144000" cy="2386800"/>
          </a:xfrm>
        </p:spPr>
        <p:txBody>
          <a:bodyPr anchor="b"/>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205.xml"/><Relationship Id="rId23" Type="http://schemas.openxmlformats.org/officeDocument/2006/relationships/tags" Target="../tags/tag204.xml"/><Relationship Id="rId22" Type="http://schemas.openxmlformats.org/officeDocument/2006/relationships/tags" Target="../tags/tag203.xml"/><Relationship Id="rId21" Type="http://schemas.openxmlformats.org/officeDocument/2006/relationships/tags" Target="../tags/tag202.xml"/><Relationship Id="rId20" Type="http://schemas.openxmlformats.org/officeDocument/2006/relationships/tags" Target="../tags/tag201.xml"/><Relationship Id="rId2" Type="http://schemas.openxmlformats.org/officeDocument/2006/relationships/slideLayout" Target="../slideLayouts/slideLayout13.xml"/><Relationship Id="rId19" Type="http://schemas.openxmlformats.org/officeDocument/2006/relationships/tags" Target="../tags/tag20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90000" tIns="46800" rIns="90000" bIns="468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07.xml"/><Relationship Id="rId1" Type="http://schemas.openxmlformats.org/officeDocument/2006/relationships/tags" Target="../tags/tag206.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46.xml"/><Relationship Id="rId1" Type="http://schemas.openxmlformats.org/officeDocument/2006/relationships/tags" Target="../tags/tag24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248.xml"/><Relationship Id="rId1" Type="http://schemas.openxmlformats.org/officeDocument/2006/relationships/tags" Target="../tags/tag247.xml"/></Relationships>
</file>

<file path=ppt/slides/_rels/slide2.xml.rels><?xml version="1.0" encoding="UTF-8" standalone="yes"?>
<Relationships xmlns="http://schemas.openxmlformats.org/package/2006/relationships"><Relationship Id="rId9" Type="http://schemas.openxmlformats.org/officeDocument/2006/relationships/tags" Target="../tags/tag216.xml"/><Relationship Id="rId8" Type="http://schemas.openxmlformats.org/officeDocument/2006/relationships/tags" Target="../tags/tag215.xml"/><Relationship Id="rId7" Type="http://schemas.openxmlformats.org/officeDocument/2006/relationships/tags" Target="../tags/tag214.xml"/><Relationship Id="rId6" Type="http://schemas.openxmlformats.org/officeDocument/2006/relationships/tags" Target="../tags/tag213.xml"/><Relationship Id="rId5" Type="http://schemas.openxmlformats.org/officeDocument/2006/relationships/tags" Target="../tags/tag212.xml"/><Relationship Id="rId4" Type="http://schemas.openxmlformats.org/officeDocument/2006/relationships/tags" Target="../tags/tag211.xml"/><Relationship Id="rId3" Type="http://schemas.openxmlformats.org/officeDocument/2006/relationships/tags" Target="../tags/tag210.xml"/><Relationship Id="rId2" Type="http://schemas.openxmlformats.org/officeDocument/2006/relationships/tags" Target="../tags/tag209.xml"/><Relationship Id="rId13" Type="http://schemas.openxmlformats.org/officeDocument/2006/relationships/slideLayout" Target="../slideLayouts/slideLayout17.xml"/><Relationship Id="rId12" Type="http://schemas.openxmlformats.org/officeDocument/2006/relationships/tags" Target="../tags/tag219.xml"/><Relationship Id="rId11" Type="http://schemas.openxmlformats.org/officeDocument/2006/relationships/tags" Target="../tags/tag218.xml"/><Relationship Id="rId10" Type="http://schemas.openxmlformats.org/officeDocument/2006/relationships/tags" Target="../tags/tag217.xml"/><Relationship Id="rId1" Type="http://schemas.openxmlformats.org/officeDocument/2006/relationships/tags" Target="../tags/tag208.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tags" Target="../tags/tag222.xml"/><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image" Target="../media/image18.pn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4.xml"/><Relationship Id="rId6" Type="http://schemas.openxmlformats.org/officeDocument/2006/relationships/tags" Target="../tags/tag228.xml"/><Relationship Id="rId5" Type="http://schemas.openxmlformats.org/officeDocument/2006/relationships/tags" Target="../tags/tag227.xml"/><Relationship Id="rId4" Type="http://schemas.openxmlformats.org/officeDocument/2006/relationships/tags" Target="../tags/tag226.xml"/><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4.xml"/><Relationship Id="rId6" Type="http://schemas.openxmlformats.org/officeDocument/2006/relationships/tags" Target="../tags/tag232.xml"/><Relationship Id="rId5" Type="http://schemas.openxmlformats.org/officeDocument/2006/relationships/tags" Target="../tags/tag231.xml"/><Relationship Id="rId4" Type="http://schemas.openxmlformats.org/officeDocument/2006/relationships/tags" Target="../tags/tag230.xml"/><Relationship Id="rId3" Type="http://schemas.openxmlformats.org/officeDocument/2006/relationships/tags" Target="../tags/tag229.xml"/><Relationship Id="rId2" Type="http://schemas.openxmlformats.org/officeDocument/2006/relationships/chart" Target="../charts/chart2.xml"/><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tags" Target="../tags/tag237.xml"/><Relationship Id="rId4" Type="http://schemas.openxmlformats.org/officeDocument/2006/relationships/tags" Target="../tags/tag236.xml"/><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38.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tags" Target="../tags/tag243.xml"/><Relationship Id="rId4" Type="http://schemas.openxmlformats.org/officeDocument/2006/relationships/tags" Target="../tags/tag242.xml"/><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tags" Target="../tags/tag239.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18.png"/><Relationship Id="rId1" Type="http://schemas.openxmlformats.org/officeDocument/2006/relationships/tags" Target="../tags/tag2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custDataLst>
              <p:tags r:id="rId1"/>
            </p:custDataLst>
          </p:nvPr>
        </p:nvSpPr>
        <p:spPr>
          <a:xfrm>
            <a:off x="1859042" y="1206717"/>
            <a:ext cx="8473915" cy="824456"/>
          </a:xfrm>
          <a:prstGeom prst="rect">
            <a:avLst/>
          </a:prstGeom>
          <a:noFill/>
        </p:spPr>
        <p:txBody>
          <a:bodyPr wrap="square">
            <a:spAutoFit/>
          </a:bodyPr>
          <a:lstStyle/>
          <a:p>
            <a:pPr algn="ctr" fontAlgn="auto">
              <a:lnSpc>
                <a:spcPct val="150000"/>
              </a:lnSpc>
            </a:pPr>
            <a:r>
              <a:rPr lang="zh-CN" altLang="en-US" sz="3600" b="1" dirty="0">
                <a:latin typeface="Arial" panose="020B0604020202020204" pitchFamily="34" charset="0"/>
                <a:ea typeface="微软雅黑" panose="020B0503020204020204" charset="-122"/>
                <a:cs typeface="微软雅黑" panose="020B0503020204020204" charset="-122"/>
                <a:sym typeface="Arial" panose="020B0604020202020204" pitchFamily="34" charset="0"/>
              </a:rPr>
              <a:t>氯维地平乳状注射液</a:t>
            </a:r>
            <a:endParaRPr lang="en-US" altLang="zh-CN" sz="3600" b="1" dirty="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nvGrpSpPr>
          <p:cNvPr id="13" name="组合 12"/>
          <p:cNvGrpSpPr/>
          <p:nvPr/>
        </p:nvGrpSpPr>
        <p:grpSpPr>
          <a:xfrm>
            <a:off x="2830195" y="3250565"/>
            <a:ext cx="5923798" cy="506095"/>
            <a:chOff x="5038209" y="2792895"/>
            <a:chExt cx="5158408" cy="506270"/>
          </a:xfrm>
        </p:grpSpPr>
        <p:sp>
          <p:nvSpPr>
            <p:cNvPr id="14" name="平行四边形 13"/>
            <p:cNvSpPr/>
            <p:nvPr/>
          </p:nvSpPr>
          <p:spPr>
            <a:xfrm>
              <a:off x="5038209" y="2872408"/>
              <a:ext cx="5158408" cy="426757"/>
            </a:xfrm>
            <a:prstGeom prst="parallelogram">
              <a:avLst>
                <a:gd name="adj" fmla="val 33670"/>
              </a:avLst>
            </a:prstGeom>
            <a:gradFill flip="none" rotWithShape="1">
              <a:gsLst>
                <a:gs pos="0">
                  <a:schemeClr val="bg1">
                    <a:lumMod val="95000"/>
                  </a:schemeClr>
                </a:gs>
                <a:gs pos="50000">
                  <a:schemeClr val="bg1">
                    <a:lumMod val="75000"/>
                  </a:schemeClr>
                </a:gs>
                <a:gs pos="100000">
                  <a:schemeClr val="bg1">
                    <a:lumMod val="65000"/>
                  </a:schemeClr>
                </a:gs>
              </a:gsLst>
              <a:path path="rect">
                <a:fillToRect r="100000" b="100000"/>
              </a:path>
              <a:tileRect l="-100000" t="-100000"/>
            </a:gradFill>
            <a:ln>
              <a:noFill/>
            </a:ln>
            <a:effectLst>
              <a:outerShdw blurRad="50800" dist="38100" dir="8100000" algn="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dirty="0"/>
            </a:p>
          </p:txBody>
        </p:sp>
        <p:sp>
          <p:nvSpPr>
            <p:cNvPr id="16" name="平行四边形 15"/>
            <p:cNvSpPr/>
            <p:nvPr/>
          </p:nvSpPr>
          <p:spPr>
            <a:xfrm>
              <a:off x="5078896" y="2792895"/>
              <a:ext cx="5117720" cy="506270"/>
            </a:xfrm>
            <a:prstGeom prst="parallelogram">
              <a:avLst>
                <a:gd name="adj" fmla="val 42707"/>
              </a:avLst>
            </a:prstGeom>
            <a:effectLst>
              <a:outerShdw blurRad="50800" dist="38100" dir="8100000" algn="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zh-CN" b="1" dirty="0">
                  <a:solidFill>
                    <a:schemeClr val="bg1"/>
                  </a:solidFill>
                </a:rPr>
                <a:t>美国、欧盟、中国等多国</a:t>
              </a:r>
              <a:r>
                <a:rPr lang="zh-CN" altLang="en-US" b="1" dirty="0">
                  <a:solidFill>
                    <a:srgbClr val="FFFF00"/>
                  </a:solidFill>
                </a:rPr>
                <a:t>权威</a:t>
              </a:r>
              <a:r>
                <a:rPr lang="zh-CN" b="1" dirty="0">
                  <a:solidFill>
                    <a:srgbClr val="FFFF00"/>
                  </a:solidFill>
                </a:rPr>
                <a:t>指南</a:t>
              </a:r>
              <a:r>
                <a:rPr lang="zh-CN" b="1" dirty="0">
                  <a:solidFill>
                    <a:schemeClr val="bg1"/>
                  </a:solidFill>
                </a:rPr>
                <a:t>推荐</a:t>
              </a:r>
              <a:endParaRPr lang="zh-CN" b="1" dirty="0">
                <a:solidFill>
                  <a:schemeClr val="bg1"/>
                </a:solidFill>
              </a:endParaRPr>
            </a:p>
          </p:txBody>
        </p:sp>
      </p:grpSp>
      <p:grpSp>
        <p:nvGrpSpPr>
          <p:cNvPr id="17" name="组合 16"/>
          <p:cNvGrpSpPr/>
          <p:nvPr/>
        </p:nvGrpSpPr>
        <p:grpSpPr>
          <a:xfrm>
            <a:off x="2426334" y="4062730"/>
            <a:ext cx="5877073" cy="506730"/>
            <a:chOff x="4992757" y="2872408"/>
            <a:chExt cx="5158105" cy="612637"/>
          </a:xfrm>
        </p:grpSpPr>
        <p:sp>
          <p:nvSpPr>
            <p:cNvPr id="18" name="平行四边形 17"/>
            <p:cNvSpPr/>
            <p:nvPr/>
          </p:nvSpPr>
          <p:spPr>
            <a:xfrm>
              <a:off x="4992757" y="2872408"/>
              <a:ext cx="5158105" cy="611879"/>
            </a:xfrm>
            <a:prstGeom prst="parallelogram">
              <a:avLst/>
            </a:prstGeom>
            <a:gradFill flip="none" rotWithShape="1">
              <a:gsLst>
                <a:gs pos="0">
                  <a:schemeClr val="bg1">
                    <a:lumMod val="95000"/>
                  </a:schemeClr>
                </a:gs>
                <a:gs pos="50000">
                  <a:schemeClr val="bg1">
                    <a:lumMod val="75000"/>
                  </a:schemeClr>
                </a:gs>
                <a:gs pos="100000">
                  <a:schemeClr val="bg1">
                    <a:lumMod val="65000"/>
                  </a:schemeClr>
                </a:gs>
              </a:gsLst>
              <a:path path="rect">
                <a:fillToRect r="100000" b="100000"/>
              </a:path>
              <a:tileRect l="-100000" t="-100000"/>
            </a:gradFill>
            <a:ln>
              <a:noFill/>
            </a:ln>
            <a:effectLst>
              <a:outerShdw blurRad="50800" dist="38100" dir="8100000" algn="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19" name="平行四边形 18"/>
            <p:cNvSpPr/>
            <p:nvPr/>
          </p:nvSpPr>
          <p:spPr>
            <a:xfrm>
              <a:off x="4992757" y="2904020"/>
              <a:ext cx="5158105" cy="581025"/>
            </a:xfrm>
            <a:prstGeom prst="parallelogram">
              <a:avLst>
                <a:gd name="adj" fmla="val 46004"/>
              </a:avLst>
            </a:prstGeom>
            <a:effectLst>
              <a:outerShdw blurRad="50800" dist="38100" dir="8100000" algn="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b="1" dirty="0">
                  <a:solidFill>
                    <a:schemeClr val="bg1"/>
                  </a:solidFill>
                  <a:sym typeface="+mn-ea"/>
                </a:rPr>
                <a:t>新一代快速、精准治疗</a:t>
              </a:r>
              <a:r>
                <a:rPr lang="zh-CN" altLang="en-US" sz="2000" b="1" dirty="0">
                  <a:solidFill>
                    <a:srgbClr val="FFFF00"/>
                  </a:solidFill>
                  <a:sym typeface="+mn-ea"/>
                </a:rPr>
                <a:t>高血压急症</a:t>
              </a:r>
              <a:r>
                <a:rPr lang="zh-CN" altLang="en-US" b="1" dirty="0">
                  <a:solidFill>
                    <a:schemeClr val="bg1"/>
                  </a:solidFill>
                  <a:sym typeface="+mn-ea"/>
                </a:rPr>
                <a:t>药物</a:t>
              </a:r>
              <a:endParaRPr lang="zh-CN" altLang="en-US" b="1" dirty="0">
                <a:solidFill>
                  <a:schemeClr val="bg1"/>
                </a:solidFill>
              </a:endParaRPr>
            </a:p>
          </p:txBody>
        </p:sp>
      </p:grpSp>
      <p:sp>
        <p:nvSpPr>
          <p:cNvPr id="12" name="文本框 11"/>
          <p:cNvSpPr txBox="1"/>
          <p:nvPr/>
        </p:nvSpPr>
        <p:spPr>
          <a:xfrm>
            <a:off x="8510213" y="5846627"/>
            <a:ext cx="4181061" cy="368300"/>
          </a:xfrm>
          <a:prstGeom prst="rect">
            <a:avLst/>
          </a:prstGeom>
          <a:noFill/>
        </p:spPr>
        <p:txBody>
          <a:bodyPr wrap="square" rtlCol="0">
            <a:spAutoFit/>
          </a:bodyPr>
          <a:lstStyle/>
          <a:p>
            <a:r>
              <a:rPr lang="zh-CN" altLang="en-US" b="1" dirty="0"/>
              <a:t>南京力博维制药</a:t>
            </a:r>
            <a:r>
              <a:rPr lang="zh-CN" altLang="en-US" b="1" dirty="0"/>
              <a:t>有限公司</a:t>
            </a:r>
            <a:endParaRPr lang="zh-CN" altLang="en-US" b="1" dirty="0"/>
          </a:p>
        </p:txBody>
      </p:sp>
      <p:grpSp>
        <p:nvGrpSpPr>
          <p:cNvPr id="6" name="组合 5"/>
          <p:cNvGrpSpPr/>
          <p:nvPr/>
        </p:nvGrpSpPr>
        <p:grpSpPr>
          <a:xfrm>
            <a:off x="3171825" y="2433323"/>
            <a:ext cx="6086475" cy="506270"/>
            <a:chOff x="5038209" y="2792895"/>
            <a:chExt cx="5300066" cy="506270"/>
          </a:xfrm>
        </p:grpSpPr>
        <p:sp>
          <p:nvSpPr>
            <p:cNvPr id="7" name="平行四边形 6"/>
            <p:cNvSpPr/>
            <p:nvPr/>
          </p:nvSpPr>
          <p:spPr>
            <a:xfrm>
              <a:off x="5038209" y="2872408"/>
              <a:ext cx="5158408" cy="426757"/>
            </a:xfrm>
            <a:prstGeom prst="parallelogram">
              <a:avLst>
                <a:gd name="adj" fmla="val 33670"/>
              </a:avLst>
            </a:prstGeom>
            <a:gradFill flip="none" rotWithShape="1">
              <a:gsLst>
                <a:gs pos="0">
                  <a:schemeClr val="bg1">
                    <a:lumMod val="95000"/>
                  </a:schemeClr>
                </a:gs>
                <a:gs pos="50000">
                  <a:schemeClr val="bg1">
                    <a:lumMod val="75000"/>
                  </a:schemeClr>
                </a:gs>
                <a:gs pos="100000">
                  <a:schemeClr val="bg1">
                    <a:lumMod val="65000"/>
                  </a:schemeClr>
                </a:gs>
              </a:gsLst>
              <a:path path="rect">
                <a:fillToRect r="100000" b="100000"/>
              </a:path>
              <a:tileRect l="-100000" t="-100000"/>
            </a:gradFill>
            <a:ln>
              <a:noFill/>
            </a:ln>
            <a:effectLst>
              <a:outerShdw blurRad="50800" dist="38100" dir="8100000" algn="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dirty="0"/>
            </a:p>
          </p:txBody>
        </p:sp>
        <p:sp>
          <p:nvSpPr>
            <p:cNvPr id="8" name="平行四边形 7"/>
            <p:cNvSpPr/>
            <p:nvPr/>
          </p:nvSpPr>
          <p:spPr>
            <a:xfrm>
              <a:off x="5079085" y="2792895"/>
              <a:ext cx="5259190" cy="506095"/>
            </a:xfrm>
            <a:prstGeom prst="parallelogram">
              <a:avLst>
                <a:gd name="adj" fmla="val 42707"/>
              </a:avLst>
            </a:prstGeom>
            <a:effectLst>
              <a:outerShdw blurRad="50800" dist="38100" dir="8100000" algn="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lvl="0" algn="ctr"/>
              <a:r>
                <a:rPr lang="zh-CN" altLang="en-US" b="1" dirty="0">
                  <a:solidFill>
                    <a:schemeClr val="bg1"/>
                  </a:solidFill>
                  <a:sym typeface="+mn-ea"/>
                </a:rPr>
                <a:t>国家卫健委第二批</a:t>
              </a:r>
              <a:r>
                <a:rPr lang="en-US" altLang="zh-CN" sz="2000" b="1" dirty="0">
                  <a:solidFill>
                    <a:srgbClr val="FFFF00"/>
                  </a:solidFill>
                  <a:sym typeface="+mn-ea"/>
                </a:rPr>
                <a:t>《</a:t>
              </a:r>
              <a:r>
                <a:rPr lang="zh-CN" altLang="en-US" sz="2000" b="1" dirty="0">
                  <a:solidFill>
                    <a:srgbClr val="FFFF00"/>
                  </a:solidFill>
                  <a:sym typeface="+mn-ea"/>
                </a:rPr>
                <a:t>鼓励仿制药目录</a:t>
              </a:r>
              <a:r>
                <a:rPr lang="en-US" altLang="zh-CN" sz="2000" b="1" dirty="0">
                  <a:solidFill>
                    <a:srgbClr val="FFFF00"/>
                  </a:solidFill>
                  <a:sym typeface="+mn-ea"/>
                </a:rPr>
                <a:t>》</a:t>
              </a:r>
              <a:r>
                <a:rPr lang="zh-CN" altLang="en-US" b="1" dirty="0">
                  <a:solidFill>
                    <a:schemeClr val="bg1"/>
                  </a:solidFill>
                  <a:sym typeface="+mn-ea"/>
                </a:rPr>
                <a:t>药品</a:t>
              </a:r>
              <a:endParaRPr lang="zh-CN" b="1" dirty="0">
                <a:solidFill>
                  <a:schemeClr val="bg1"/>
                </a:solidFill>
              </a:endParaRPr>
            </a:p>
          </p:txBody>
        </p:sp>
      </p:grpSp>
      <p:grpSp>
        <p:nvGrpSpPr>
          <p:cNvPr id="20" name="组合 19"/>
          <p:cNvGrpSpPr/>
          <p:nvPr/>
        </p:nvGrpSpPr>
        <p:grpSpPr>
          <a:xfrm>
            <a:off x="1900269" y="4874263"/>
            <a:ext cx="6110255" cy="506270"/>
            <a:chOff x="5038209" y="2792895"/>
            <a:chExt cx="5455510" cy="506270"/>
          </a:xfrm>
        </p:grpSpPr>
        <p:sp>
          <p:nvSpPr>
            <p:cNvPr id="21" name="平行四边形 20"/>
            <p:cNvSpPr/>
            <p:nvPr/>
          </p:nvSpPr>
          <p:spPr>
            <a:xfrm>
              <a:off x="5038209" y="2872408"/>
              <a:ext cx="5158408" cy="426757"/>
            </a:xfrm>
            <a:prstGeom prst="parallelogram">
              <a:avLst>
                <a:gd name="adj" fmla="val 33670"/>
              </a:avLst>
            </a:prstGeom>
            <a:gradFill flip="none" rotWithShape="1">
              <a:gsLst>
                <a:gs pos="0">
                  <a:schemeClr val="bg1">
                    <a:lumMod val="95000"/>
                  </a:schemeClr>
                </a:gs>
                <a:gs pos="50000">
                  <a:schemeClr val="bg1">
                    <a:lumMod val="75000"/>
                  </a:schemeClr>
                </a:gs>
                <a:gs pos="100000">
                  <a:schemeClr val="bg1">
                    <a:lumMod val="65000"/>
                  </a:schemeClr>
                </a:gs>
              </a:gsLst>
              <a:path path="rect">
                <a:fillToRect r="100000" b="100000"/>
              </a:path>
              <a:tileRect l="-100000" t="-100000"/>
            </a:gradFill>
            <a:ln>
              <a:noFill/>
            </a:ln>
            <a:effectLst>
              <a:outerShdw blurRad="50800" dist="38100" dir="8100000" algn="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dirty="0"/>
            </a:p>
          </p:txBody>
        </p:sp>
        <p:sp>
          <p:nvSpPr>
            <p:cNvPr id="22" name="平行四边形 21"/>
            <p:cNvSpPr/>
            <p:nvPr/>
          </p:nvSpPr>
          <p:spPr>
            <a:xfrm>
              <a:off x="5079085" y="2792895"/>
              <a:ext cx="5414634" cy="506095"/>
            </a:xfrm>
            <a:prstGeom prst="parallelogram">
              <a:avLst>
                <a:gd name="adj" fmla="val 42707"/>
              </a:avLst>
            </a:prstGeom>
            <a:effectLst>
              <a:outerShdw blurRad="50800" dist="38100" dir="8100000" algn="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zh-CN" b="1" dirty="0">
                  <a:solidFill>
                    <a:schemeClr val="bg1"/>
                  </a:solidFill>
                  <a:sym typeface="+mn-ea"/>
                </a:rPr>
                <a:t>高壁垒</a:t>
              </a:r>
              <a:r>
                <a:rPr lang="zh-CN" b="1" dirty="0">
                  <a:solidFill>
                    <a:srgbClr val="FFFF00"/>
                  </a:solidFill>
                  <a:sym typeface="+mn-ea"/>
                </a:rPr>
                <a:t>脂肪乳制剂</a:t>
              </a:r>
              <a:r>
                <a:rPr lang="zh-CN" b="1" dirty="0">
                  <a:solidFill>
                    <a:schemeClr val="bg1"/>
                  </a:solidFill>
                  <a:sym typeface="+mn-ea"/>
                </a:rPr>
                <a:t>，靶向性更佳、安全性更好</a:t>
              </a:r>
              <a:endParaRPr lang="zh-CN" b="1" dirty="0">
                <a:solidFill>
                  <a:schemeClr val="bg1"/>
                </a:solidFill>
              </a:endParaRPr>
            </a:p>
          </p:txBody>
        </p:sp>
      </p:gr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延期 3"/>
          <p:cNvSpPr/>
          <p:nvPr/>
        </p:nvSpPr>
        <p:spPr>
          <a:xfrm>
            <a:off x="1" y="140144"/>
            <a:ext cx="768096" cy="713232"/>
          </a:xfrm>
          <a:prstGeom prst="flowChartDelay">
            <a:avLst/>
          </a:prstGeom>
          <a:solidFill>
            <a:srgbClr val="3959B9"/>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Times New Roman" panose="02020603050405020304" pitchFamily="18" charset="0"/>
                <a:cs typeface="Times New Roman" panose="02020603050405020304" pitchFamily="18" charset="0"/>
                <a:sym typeface="Arial" panose="020B0604020202020204" pitchFamily="34" charset="0"/>
              </a:rPr>
              <a:t>05</a:t>
            </a:r>
            <a:endParaRPr lang="en-US" altLang="zh-CN" sz="2800"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 name="文本框 4"/>
          <p:cNvSpPr txBox="1"/>
          <p:nvPr>
            <p:custDataLst>
              <p:tags r:id="rId1"/>
            </p:custDataLst>
          </p:nvPr>
        </p:nvSpPr>
        <p:spPr>
          <a:xfrm>
            <a:off x="854724" y="27479"/>
            <a:ext cx="11003600" cy="938561"/>
          </a:xfrm>
          <a:prstGeom prst="rect">
            <a:avLst/>
          </a:prstGeom>
          <a:noFill/>
        </p:spPr>
        <p:txBody>
          <a:bodyPr wrap="none" rtlCol="0" anchor="ctr">
            <a:noAutofit/>
          </a:bodyPr>
          <a:lstStyle/>
          <a:p>
            <a:r>
              <a:rPr lang="zh-CN" altLang="en-US" sz="2800" b="1" dirty="0">
                <a:solidFill>
                  <a:srgbClr val="3959B9"/>
                </a:solidFill>
                <a:latin typeface="Times New Roman" panose="02020603050405020304" pitchFamily="18" charset="0"/>
                <a:ea typeface="微软雅黑" panose="020B0503020204020204" charset="-122"/>
                <a:cs typeface="微软雅黑" panose="020B0503020204020204" charset="-122"/>
                <a:sym typeface="Arial" panose="020B0604020202020204" pitchFamily="34" charset="0"/>
              </a:rPr>
              <a:t>公平性：</a:t>
            </a:r>
            <a:r>
              <a:rPr lang="zh-CN" altLang="en-US" sz="2400" b="1" dirty="0">
                <a:solidFill>
                  <a:srgbClr val="C00000"/>
                </a:solidFill>
                <a:latin typeface="Times New Roman" panose="02020603050405020304" pitchFamily="18" charset="0"/>
                <a:ea typeface="微软雅黑" panose="020B0503020204020204" charset="-122"/>
                <a:cs typeface="微软雅黑" panose="020B0503020204020204" charset="-122"/>
                <a:sym typeface="Arial" panose="020B0604020202020204" pitchFamily="34" charset="0"/>
              </a:rPr>
              <a:t>高血压急症</a:t>
            </a:r>
            <a:r>
              <a:rPr lang="zh-CN" altLang="en-US" sz="2400" b="1" dirty="0">
                <a:solidFill>
                  <a:srgbClr val="3959B9"/>
                </a:solidFill>
                <a:latin typeface="Times New Roman" panose="02020603050405020304" pitchFamily="18" charset="0"/>
                <a:ea typeface="微软雅黑" panose="020B0503020204020204" charset="-122"/>
                <a:cs typeface="微软雅黑" panose="020B0503020204020204" charset="-122"/>
                <a:sym typeface="Arial" panose="020B0604020202020204" pitchFamily="34" charset="0"/>
              </a:rPr>
              <a:t>急待关注，可</a:t>
            </a:r>
            <a:r>
              <a:rPr lang="zh-CN" altLang="en-US" sz="2400" b="1" dirty="0">
                <a:solidFill>
                  <a:srgbClr val="C00000"/>
                </a:solidFill>
                <a:latin typeface="Times New Roman" panose="02020603050405020304" pitchFamily="18" charset="0"/>
                <a:ea typeface="微软雅黑" panose="020B0503020204020204" charset="-122"/>
                <a:cs typeface="微软雅黑" panose="020B0503020204020204" charset="-122"/>
                <a:sym typeface="Arial" panose="020B0604020202020204" pitchFamily="34" charset="0"/>
              </a:rPr>
              <a:t>满足临床</a:t>
            </a:r>
            <a:r>
              <a:rPr lang="zh-CN" altLang="en-US" sz="2400" b="1" dirty="0">
                <a:solidFill>
                  <a:srgbClr val="3959B9"/>
                </a:solidFill>
                <a:latin typeface="Times New Roman" panose="02020603050405020304" pitchFamily="18" charset="0"/>
                <a:ea typeface="微软雅黑" panose="020B0503020204020204" charset="-122"/>
                <a:cs typeface="微软雅黑" panose="020B0503020204020204" charset="-122"/>
                <a:sym typeface="Arial" panose="020B0604020202020204" pitchFamily="34" charset="0"/>
              </a:rPr>
              <a:t>精准控压需求，医保管理方便</a:t>
            </a:r>
            <a:endParaRPr lang="zh-CN" altLang="en-US" sz="2800" b="1" dirty="0">
              <a:solidFill>
                <a:srgbClr val="3959B9"/>
              </a:solidFill>
              <a:latin typeface="Times New Roman" panose="02020603050405020304" pitchFamily="18" charset="0"/>
              <a:ea typeface="微软雅黑" panose="020B0503020204020204" charset="-122"/>
              <a:cs typeface="微软雅黑" panose="020B0503020204020204" charset="-122"/>
              <a:sym typeface="Arial" panose="020B0604020202020204" pitchFamily="34" charset="0"/>
            </a:endParaRPr>
          </a:p>
        </p:txBody>
      </p:sp>
      <p:sp>
        <p:nvSpPr>
          <p:cNvPr id="7" name="矩形 6"/>
          <p:cNvSpPr/>
          <p:nvPr/>
        </p:nvSpPr>
        <p:spPr>
          <a:xfrm>
            <a:off x="1200726" y="1062182"/>
            <a:ext cx="1764147" cy="11144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000" b="1" dirty="0">
                <a:latin typeface="Times New Roman" panose="02020603050405020304" pitchFamily="18" charset="0"/>
              </a:rPr>
              <a:t>公共健康影响显著</a:t>
            </a:r>
            <a:endParaRPr lang="zh-CN" altLang="en-US" sz="2000" b="1" dirty="0">
              <a:latin typeface="Times New Roman" panose="02020603050405020304" pitchFamily="18" charset="0"/>
            </a:endParaRPr>
          </a:p>
        </p:txBody>
      </p:sp>
      <p:sp>
        <p:nvSpPr>
          <p:cNvPr id="8" name="矩形 7"/>
          <p:cNvSpPr/>
          <p:nvPr/>
        </p:nvSpPr>
        <p:spPr>
          <a:xfrm>
            <a:off x="2964873" y="1062183"/>
            <a:ext cx="8672945" cy="111448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ü"/>
            </a:pPr>
            <a:r>
              <a:rPr lang="zh-CN" altLang="en-US" sz="1600" dirty="0">
                <a:solidFill>
                  <a:schemeClr val="tx1"/>
                </a:solidFill>
                <a:latin typeface="Times New Roman" panose="02020603050405020304" pitchFamily="18" charset="0"/>
              </a:rPr>
              <a:t>高血压急症是一种有高度危险性的</a:t>
            </a:r>
            <a:r>
              <a:rPr lang="zh-CN" altLang="en-US" sz="1600" b="1" dirty="0">
                <a:solidFill>
                  <a:srgbClr val="C00000"/>
                </a:solidFill>
                <a:latin typeface="Times New Roman" panose="02020603050405020304" pitchFamily="18" charset="0"/>
              </a:rPr>
              <a:t>心血管急危重症</a:t>
            </a:r>
            <a:r>
              <a:rPr lang="zh-CN" altLang="en-US" sz="1600" dirty="0">
                <a:solidFill>
                  <a:schemeClr val="tx1"/>
                </a:solidFill>
                <a:latin typeface="Times New Roman" panose="02020603050405020304" pitchFamily="18" charset="0"/>
              </a:rPr>
              <a:t>，发病率高、病死率高。</a:t>
            </a:r>
            <a:endParaRPr lang="en-US" altLang="zh-CN" sz="1600" dirty="0">
              <a:solidFill>
                <a:schemeClr val="tx1"/>
              </a:solidFill>
              <a:latin typeface="Times New Roman" panose="02020603050405020304" pitchFamily="18" charset="0"/>
            </a:endParaRPr>
          </a:p>
          <a:p>
            <a:pPr marL="285750" indent="-285750">
              <a:lnSpc>
                <a:spcPct val="150000"/>
              </a:lnSpc>
              <a:buFont typeface="Wingdings" panose="05000000000000000000" pitchFamily="2" charset="2"/>
              <a:buChar char="ü"/>
            </a:pPr>
            <a:r>
              <a:rPr lang="zh-CN" altLang="en-US" sz="1600" dirty="0">
                <a:solidFill>
                  <a:schemeClr val="tx1"/>
                </a:solidFill>
                <a:latin typeface="Times New Roman" panose="02020603050405020304" pitchFamily="18" charset="0"/>
              </a:rPr>
              <a:t>本品被</a:t>
            </a:r>
            <a:r>
              <a:rPr lang="zh-CN" altLang="en-US" sz="1600" b="1" dirty="0">
                <a:solidFill>
                  <a:srgbClr val="C00000"/>
                </a:solidFill>
                <a:latin typeface="Times New Roman" panose="02020603050405020304" pitchFamily="18" charset="0"/>
              </a:rPr>
              <a:t>纳入国家卫健委第二批</a:t>
            </a:r>
            <a:r>
              <a:rPr lang="en-US" altLang="zh-CN" sz="1600" b="1" dirty="0">
                <a:solidFill>
                  <a:srgbClr val="C00000"/>
                </a:solidFill>
                <a:latin typeface="Times New Roman" panose="02020603050405020304" pitchFamily="18" charset="0"/>
              </a:rPr>
              <a:t>《</a:t>
            </a:r>
            <a:r>
              <a:rPr lang="zh-CN" altLang="en-US" sz="1600" b="1" dirty="0">
                <a:solidFill>
                  <a:srgbClr val="C00000"/>
                </a:solidFill>
                <a:latin typeface="Times New Roman" panose="02020603050405020304" pitchFamily="18" charset="0"/>
              </a:rPr>
              <a:t>鼓励仿制药目录</a:t>
            </a:r>
            <a:r>
              <a:rPr lang="en-US" altLang="zh-CN" sz="1600" b="1" dirty="0">
                <a:solidFill>
                  <a:srgbClr val="C00000"/>
                </a:solidFill>
                <a:latin typeface="Times New Roman" panose="02020603050405020304" pitchFamily="18" charset="0"/>
              </a:rPr>
              <a:t>》</a:t>
            </a:r>
            <a:r>
              <a:rPr lang="zh-CN" altLang="en-US" sz="1600" dirty="0">
                <a:solidFill>
                  <a:schemeClr val="tx1"/>
                </a:solidFill>
                <a:latin typeface="Times New Roman" panose="02020603050405020304" pitchFamily="18" charset="0"/>
              </a:rPr>
              <a:t>，临床中对本品有切实用药需求，是美国、欧盟、中国多国权威指南首选推荐治疗药物。</a:t>
            </a:r>
            <a:endParaRPr lang="zh-CN" altLang="en-US" sz="1600" dirty="0">
              <a:solidFill>
                <a:schemeClr val="tx1"/>
              </a:solidFill>
              <a:latin typeface="Times New Roman" panose="02020603050405020304" pitchFamily="18" charset="0"/>
            </a:endParaRPr>
          </a:p>
        </p:txBody>
      </p:sp>
      <p:sp>
        <p:nvSpPr>
          <p:cNvPr id="15" name="iconfont-11261-3550632"/>
          <p:cNvSpPr/>
          <p:nvPr/>
        </p:nvSpPr>
        <p:spPr>
          <a:xfrm>
            <a:off x="384049" y="1491523"/>
            <a:ext cx="609685" cy="554480"/>
          </a:xfrm>
          <a:custGeom>
            <a:avLst/>
            <a:gdLst>
              <a:gd name="T0" fmla="*/ 10653 w 12516"/>
              <a:gd name="T1" fmla="*/ 10250 h 11381"/>
              <a:gd name="T2" fmla="*/ 10809 w 12516"/>
              <a:gd name="T3" fmla="*/ 9674 h 11381"/>
              <a:gd name="T4" fmla="*/ 10809 w 12516"/>
              <a:gd name="T5" fmla="*/ 8818 h 11381"/>
              <a:gd name="T6" fmla="*/ 8031 w 12516"/>
              <a:gd name="T7" fmla="*/ 5985 h 11381"/>
              <a:gd name="T8" fmla="*/ 9102 w 12516"/>
              <a:gd name="T9" fmla="*/ 3413 h 11381"/>
              <a:gd name="T10" fmla="*/ 8687 w 12516"/>
              <a:gd name="T11" fmla="*/ 1712 h 11381"/>
              <a:gd name="T12" fmla="*/ 10809 w 12516"/>
              <a:gd name="T13" fmla="*/ 4267 h 11381"/>
              <a:gd name="T14" fmla="*/ 9804 w 12516"/>
              <a:gd name="T15" fmla="*/ 6391 h 11381"/>
              <a:gd name="T16" fmla="*/ 12516 w 12516"/>
              <a:gd name="T17" fmla="*/ 8818 h 11381"/>
              <a:gd name="T18" fmla="*/ 12516 w 12516"/>
              <a:gd name="T19" fmla="*/ 9681 h 11381"/>
              <a:gd name="T20" fmla="*/ 11947 w 12516"/>
              <a:gd name="T21" fmla="*/ 10250 h 11381"/>
              <a:gd name="T22" fmla="*/ 10653 w 12516"/>
              <a:gd name="T23" fmla="*/ 10250 h 11381"/>
              <a:gd name="T24" fmla="*/ 4551 w 12516"/>
              <a:gd name="T25" fmla="*/ 6258 h 11381"/>
              <a:gd name="T26" fmla="*/ 1707 w 12516"/>
              <a:gd name="T27" fmla="*/ 3129 h 11381"/>
              <a:gd name="T28" fmla="*/ 4551 w 12516"/>
              <a:gd name="T29" fmla="*/ 0 h 11381"/>
              <a:gd name="T30" fmla="*/ 7396 w 12516"/>
              <a:gd name="T31" fmla="*/ 3129 h 11381"/>
              <a:gd name="T32" fmla="*/ 4551 w 12516"/>
              <a:gd name="T33" fmla="*/ 6258 h 11381"/>
              <a:gd name="T34" fmla="*/ 9102 w 12516"/>
              <a:gd name="T35" fmla="*/ 10243 h 11381"/>
              <a:gd name="T36" fmla="*/ 7965 w 12516"/>
              <a:gd name="T37" fmla="*/ 11381 h 11381"/>
              <a:gd name="T38" fmla="*/ 1138 w 12516"/>
              <a:gd name="T39" fmla="*/ 11381 h 11381"/>
              <a:gd name="T40" fmla="*/ 0 w 12516"/>
              <a:gd name="T41" fmla="*/ 10243 h 11381"/>
              <a:gd name="T42" fmla="*/ 0 w 12516"/>
              <a:gd name="T43" fmla="*/ 9387 h 11381"/>
              <a:gd name="T44" fmla="*/ 4551 w 12516"/>
              <a:gd name="T45" fmla="*/ 6258 h 11381"/>
              <a:gd name="T46" fmla="*/ 9102 w 12516"/>
              <a:gd name="T47" fmla="*/ 9387 h 11381"/>
              <a:gd name="T48" fmla="*/ 9102 w 12516"/>
              <a:gd name="T49" fmla="*/ 10243 h 1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516" h="11381">
                <a:moveTo>
                  <a:pt x="10653" y="10250"/>
                </a:moveTo>
                <a:cubicBezTo>
                  <a:pt x="10756" y="10075"/>
                  <a:pt x="10810" y="9876"/>
                  <a:pt x="10809" y="9674"/>
                </a:cubicBezTo>
                <a:lnTo>
                  <a:pt x="10809" y="8818"/>
                </a:lnTo>
                <a:cubicBezTo>
                  <a:pt x="10809" y="7566"/>
                  <a:pt x="9672" y="6485"/>
                  <a:pt x="8031" y="5985"/>
                </a:cubicBezTo>
                <a:cubicBezTo>
                  <a:pt x="8688" y="5360"/>
                  <a:pt x="9102" y="4440"/>
                  <a:pt x="9102" y="3413"/>
                </a:cubicBezTo>
                <a:cubicBezTo>
                  <a:pt x="9102" y="2794"/>
                  <a:pt x="8951" y="2213"/>
                  <a:pt x="8687" y="1712"/>
                </a:cubicBezTo>
                <a:cubicBezTo>
                  <a:pt x="9872" y="1801"/>
                  <a:pt x="10809" y="2911"/>
                  <a:pt x="10809" y="4267"/>
                </a:cubicBezTo>
                <a:cubicBezTo>
                  <a:pt x="10809" y="5151"/>
                  <a:pt x="10411" y="5931"/>
                  <a:pt x="9804" y="6391"/>
                </a:cubicBezTo>
                <a:cubicBezTo>
                  <a:pt x="11380" y="6732"/>
                  <a:pt x="12516" y="7690"/>
                  <a:pt x="12516" y="8818"/>
                </a:cubicBezTo>
                <a:lnTo>
                  <a:pt x="12516" y="9681"/>
                </a:lnTo>
                <a:cubicBezTo>
                  <a:pt x="12516" y="9995"/>
                  <a:pt x="12261" y="10250"/>
                  <a:pt x="11947" y="10250"/>
                </a:cubicBezTo>
                <a:lnTo>
                  <a:pt x="10653" y="10250"/>
                </a:lnTo>
                <a:close/>
                <a:moveTo>
                  <a:pt x="4551" y="6258"/>
                </a:moveTo>
                <a:cubicBezTo>
                  <a:pt x="2981" y="6258"/>
                  <a:pt x="1707" y="4857"/>
                  <a:pt x="1707" y="3129"/>
                </a:cubicBezTo>
                <a:cubicBezTo>
                  <a:pt x="1707" y="1401"/>
                  <a:pt x="2981" y="0"/>
                  <a:pt x="4551" y="0"/>
                </a:cubicBezTo>
                <a:cubicBezTo>
                  <a:pt x="6122" y="0"/>
                  <a:pt x="7396" y="1401"/>
                  <a:pt x="7396" y="3129"/>
                </a:cubicBezTo>
                <a:cubicBezTo>
                  <a:pt x="7396" y="4857"/>
                  <a:pt x="6122" y="6258"/>
                  <a:pt x="4551" y="6258"/>
                </a:cubicBezTo>
                <a:close/>
                <a:moveTo>
                  <a:pt x="9102" y="10243"/>
                </a:moveTo>
                <a:cubicBezTo>
                  <a:pt x="9102" y="10871"/>
                  <a:pt x="8593" y="11381"/>
                  <a:pt x="7965" y="11381"/>
                </a:cubicBezTo>
                <a:lnTo>
                  <a:pt x="1138" y="11381"/>
                </a:lnTo>
                <a:cubicBezTo>
                  <a:pt x="510" y="11381"/>
                  <a:pt x="0" y="10871"/>
                  <a:pt x="0" y="10243"/>
                </a:cubicBezTo>
                <a:lnTo>
                  <a:pt x="0" y="9387"/>
                </a:lnTo>
                <a:cubicBezTo>
                  <a:pt x="0" y="7658"/>
                  <a:pt x="2038" y="6258"/>
                  <a:pt x="4551" y="6258"/>
                </a:cubicBezTo>
                <a:cubicBezTo>
                  <a:pt x="7065" y="6258"/>
                  <a:pt x="9102" y="7658"/>
                  <a:pt x="9102" y="9387"/>
                </a:cubicBezTo>
                <a:lnTo>
                  <a:pt x="9102" y="1024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矩形 15"/>
          <p:cNvSpPr/>
          <p:nvPr/>
        </p:nvSpPr>
        <p:spPr>
          <a:xfrm>
            <a:off x="1173480" y="2580640"/>
            <a:ext cx="1764030" cy="20681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000" b="1" dirty="0">
                <a:latin typeface="Times New Roman" panose="02020603050405020304" pitchFamily="18" charset="0"/>
              </a:rPr>
              <a:t>优化目录结构</a:t>
            </a:r>
            <a:endParaRPr lang="en-US" altLang="zh-CN" sz="2000" b="1" dirty="0">
              <a:latin typeface="Times New Roman" panose="02020603050405020304" pitchFamily="18" charset="0"/>
            </a:endParaRPr>
          </a:p>
          <a:p>
            <a:pPr algn="ctr">
              <a:lnSpc>
                <a:spcPct val="150000"/>
              </a:lnSpc>
            </a:pPr>
            <a:r>
              <a:rPr lang="zh-CN" altLang="en-US" sz="2000" b="1" dirty="0">
                <a:latin typeface="Times New Roman" panose="02020603050405020304" pitchFamily="18" charset="0"/>
              </a:rPr>
              <a:t>满足临床需求</a:t>
            </a:r>
            <a:endParaRPr lang="zh-CN" altLang="en-US" sz="2000" b="1" dirty="0">
              <a:latin typeface="Times New Roman" panose="02020603050405020304" pitchFamily="18" charset="0"/>
            </a:endParaRPr>
          </a:p>
        </p:txBody>
      </p:sp>
      <p:sp>
        <p:nvSpPr>
          <p:cNvPr id="17" name="矩形 16"/>
          <p:cNvSpPr/>
          <p:nvPr/>
        </p:nvSpPr>
        <p:spPr>
          <a:xfrm>
            <a:off x="2937510" y="2581275"/>
            <a:ext cx="8672830" cy="206819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150000"/>
              </a:lnSpc>
              <a:buFont typeface="Wingdings" panose="05000000000000000000" pitchFamily="2" charset="2"/>
              <a:buChar char="ü"/>
            </a:pPr>
            <a:r>
              <a:rPr lang="zh-CN" altLang="en-US" sz="1600" dirty="0">
                <a:solidFill>
                  <a:schemeClr val="tx1"/>
                </a:solidFill>
                <a:latin typeface="Times New Roman" panose="02020603050405020304" pitchFamily="18" charset="0"/>
                <a:cs typeface="Times New Roman" panose="02020603050405020304" pitchFamily="18" charset="0"/>
              </a:rPr>
              <a:t>高血压急症患者应立即快速降压。氯维地平降压起效迅速，</a:t>
            </a:r>
            <a:r>
              <a:rPr lang="zh-CN" altLang="en-US" sz="1600" dirty="0">
                <a:solidFill>
                  <a:schemeClr val="tx1"/>
                </a:solidFill>
                <a:sym typeface="+mn-ea"/>
              </a:rPr>
              <a:t>符合高血压</a:t>
            </a:r>
            <a:r>
              <a:rPr lang="zh-CN" altLang="en-US" sz="1600" noProof="0" dirty="0">
                <a:ln>
                  <a:noFill/>
                </a:ln>
                <a:solidFill>
                  <a:srgbClr val="000000"/>
                </a:solidFill>
                <a:effectLst/>
                <a:uLnTx/>
                <a:uFillTx/>
                <a:latin typeface="Arial" panose="020B0604020202020204"/>
                <a:ea typeface="微软雅黑" panose="020B0503020204020204" charset="-122"/>
                <a:sym typeface="+mn-ea"/>
              </a:rPr>
              <a:t>危重症精准调节血压的需求</a:t>
            </a:r>
            <a:r>
              <a:rPr lang="zh-CN" altLang="en-US" sz="1600" dirty="0">
                <a:solidFill>
                  <a:schemeClr val="tx1"/>
                </a:solidFill>
                <a:latin typeface="Times New Roman" panose="02020603050405020304" pitchFamily="18" charset="0"/>
                <a:cs typeface="Times New Roman" panose="02020603050405020304" pitchFamily="18" charset="0"/>
              </a:rPr>
              <a:t>。</a:t>
            </a:r>
            <a:r>
              <a:rPr lang="zh-CN" altLang="en-US" sz="1600" dirty="0">
                <a:solidFill>
                  <a:schemeClr val="tx1"/>
                </a:solidFill>
                <a:latin typeface="Times New Roman" panose="02020603050405020304" pitchFamily="18" charset="0"/>
                <a:cs typeface="Times New Roman" panose="02020603050405020304" pitchFamily="18" charset="0"/>
                <a:sym typeface="+mn-ea"/>
              </a:rPr>
              <a:t>为临床治疗急性高血压提供了一个</a:t>
            </a:r>
            <a:r>
              <a:rPr lang="zh-CN" altLang="en-US" sz="1600" b="1" kern="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治疗药物，显著降低了患者的重症及死亡率</a:t>
            </a:r>
            <a:r>
              <a:rPr lang="zh-CN" altLang="en-US" sz="1600" kern="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a:t>
            </a:r>
            <a:endParaRPr lang="zh-CN" altLang="en-US" sz="1600" dirty="0">
              <a:solidFill>
                <a:schemeClr val="tx1"/>
              </a:solidFill>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zh-CN" altLang="en-US" sz="1600" dirty="0">
                <a:solidFill>
                  <a:schemeClr val="tx1"/>
                </a:solidFill>
                <a:latin typeface="Times New Roman" panose="02020603050405020304" pitchFamily="18" charset="0"/>
                <a:cs typeface="Times New Roman" panose="02020603050405020304" pitchFamily="18" charset="0"/>
              </a:rPr>
              <a:t>纳入医保目录可完善目录结构，</a:t>
            </a:r>
            <a:r>
              <a:rPr lang="zh-CN" altLang="en-US" sz="1600" b="1" dirty="0">
                <a:solidFill>
                  <a:srgbClr val="C00000"/>
                </a:solidFill>
                <a:sym typeface="+mn-ea"/>
              </a:rPr>
              <a:t>为临床用药提供更优选择，为危重病护理带来快速精确控制血压的治疗技术。</a:t>
            </a:r>
            <a:endParaRPr lang="en-US" altLang="zh-CN" sz="1600" b="1" dirty="0">
              <a:solidFill>
                <a:srgbClr val="C00000"/>
              </a:solidFill>
              <a:latin typeface="Times New Roman" panose="02020603050405020304" pitchFamily="18" charset="0"/>
              <a:cs typeface="Times New Roman" panose="02020603050405020304" pitchFamily="18" charset="0"/>
            </a:endParaRPr>
          </a:p>
        </p:txBody>
      </p:sp>
      <p:sp>
        <p:nvSpPr>
          <p:cNvPr id="19" name="iconfont-11261-3550632"/>
          <p:cNvSpPr/>
          <p:nvPr/>
        </p:nvSpPr>
        <p:spPr>
          <a:xfrm>
            <a:off x="379665" y="3330193"/>
            <a:ext cx="583130" cy="60968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81106" h="607568">
                <a:moveTo>
                  <a:pt x="75289" y="538373"/>
                </a:moveTo>
                <a:cubicBezTo>
                  <a:pt x="68067" y="538373"/>
                  <a:pt x="62075" y="544357"/>
                  <a:pt x="62075" y="551721"/>
                </a:cubicBezTo>
                <a:lnTo>
                  <a:pt x="62075" y="553255"/>
                </a:lnTo>
                <a:cubicBezTo>
                  <a:pt x="62075" y="560620"/>
                  <a:pt x="68067" y="566603"/>
                  <a:pt x="75289" y="566603"/>
                </a:cubicBezTo>
                <a:lnTo>
                  <a:pt x="111397" y="566603"/>
                </a:lnTo>
                <a:cubicBezTo>
                  <a:pt x="118772" y="566603"/>
                  <a:pt x="124764" y="560620"/>
                  <a:pt x="124764" y="553255"/>
                </a:cubicBezTo>
                <a:lnTo>
                  <a:pt x="124764" y="551721"/>
                </a:lnTo>
                <a:cubicBezTo>
                  <a:pt x="124764" y="544357"/>
                  <a:pt x="118772" y="538373"/>
                  <a:pt x="111397" y="538373"/>
                </a:cubicBezTo>
                <a:close/>
                <a:moveTo>
                  <a:pt x="110605" y="56311"/>
                </a:moveTo>
                <a:cubicBezTo>
                  <a:pt x="117528" y="56311"/>
                  <a:pt x="123066" y="61833"/>
                  <a:pt x="123066" y="68735"/>
                </a:cubicBezTo>
                <a:lnTo>
                  <a:pt x="123066" y="103245"/>
                </a:lnTo>
                <a:cubicBezTo>
                  <a:pt x="123066" y="109994"/>
                  <a:pt x="117528" y="115515"/>
                  <a:pt x="110605" y="115515"/>
                </a:cubicBezTo>
                <a:cubicBezTo>
                  <a:pt x="103836" y="115515"/>
                  <a:pt x="98298" y="109994"/>
                  <a:pt x="98298" y="103245"/>
                </a:cubicBezTo>
                <a:lnTo>
                  <a:pt x="98298" y="68735"/>
                </a:lnTo>
                <a:cubicBezTo>
                  <a:pt x="98298" y="61833"/>
                  <a:pt x="103836" y="56311"/>
                  <a:pt x="110605" y="56311"/>
                </a:cubicBezTo>
                <a:close/>
                <a:moveTo>
                  <a:pt x="373524" y="54620"/>
                </a:moveTo>
                <a:lnTo>
                  <a:pt x="373524" y="290129"/>
                </a:lnTo>
                <a:lnTo>
                  <a:pt x="540081" y="290129"/>
                </a:lnTo>
                <a:lnTo>
                  <a:pt x="540081" y="54620"/>
                </a:lnTo>
                <a:close/>
                <a:moveTo>
                  <a:pt x="304228" y="54620"/>
                </a:moveTo>
                <a:lnTo>
                  <a:pt x="304228" y="290129"/>
                </a:lnTo>
                <a:lnTo>
                  <a:pt x="332346" y="290129"/>
                </a:lnTo>
                <a:lnTo>
                  <a:pt x="332346" y="54620"/>
                </a:lnTo>
                <a:close/>
                <a:moveTo>
                  <a:pt x="110628" y="40965"/>
                </a:moveTo>
                <a:cubicBezTo>
                  <a:pt x="80513" y="40965"/>
                  <a:pt x="55314" y="62598"/>
                  <a:pt x="49629" y="91135"/>
                </a:cubicBezTo>
                <a:cubicBezTo>
                  <a:pt x="52241" y="91442"/>
                  <a:pt x="54546" y="92670"/>
                  <a:pt x="56543" y="94511"/>
                </a:cubicBezTo>
                <a:cubicBezTo>
                  <a:pt x="58694" y="96812"/>
                  <a:pt x="60077" y="100034"/>
                  <a:pt x="60077" y="103256"/>
                </a:cubicBezTo>
                <a:cubicBezTo>
                  <a:pt x="60077" y="106478"/>
                  <a:pt x="58694" y="109700"/>
                  <a:pt x="56543" y="112001"/>
                </a:cubicBezTo>
                <a:cubicBezTo>
                  <a:pt x="54546" y="113842"/>
                  <a:pt x="52088" y="115070"/>
                  <a:pt x="49629" y="115377"/>
                </a:cubicBezTo>
                <a:cubicBezTo>
                  <a:pt x="54546" y="139925"/>
                  <a:pt x="73906" y="159410"/>
                  <a:pt x="98490" y="164320"/>
                </a:cubicBezTo>
                <a:cubicBezTo>
                  <a:pt x="98951" y="161711"/>
                  <a:pt x="100180" y="159257"/>
                  <a:pt x="102024" y="157415"/>
                </a:cubicBezTo>
                <a:cubicBezTo>
                  <a:pt x="104329" y="155114"/>
                  <a:pt x="107402" y="153733"/>
                  <a:pt x="110628" y="153733"/>
                </a:cubicBezTo>
                <a:cubicBezTo>
                  <a:pt x="114009" y="153733"/>
                  <a:pt x="117082" y="155114"/>
                  <a:pt x="119386" y="157415"/>
                </a:cubicBezTo>
                <a:cubicBezTo>
                  <a:pt x="121230" y="159257"/>
                  <a:pt x="122459" y="161711"/>
                  <a:pt x="122920" y="164320"/>
                </a:cubicBezTo>
                <a:cubicBezTo>
                  <a:pt x="147504" y="159410"/>
                  <a:pt x="166864" y="139925"/>
                  <a:pt x="171781" y="115377"/>
                </a:cubicBezTo>
                <a:cubicBezTo>
                  <a:pt x="169169" y="115070"/>
                  <a:pt x="166711" y="113842"/>
                  <a:pt x="164867" y="112001"/>
                </a:cubicBezTo>
                <a:cubicBezTo>
                  <a:pt x="162562" y="109700"/>
                  <a:pt x="161333" y="106478"/>
                  <a:pt x="161333" y="103256"/>
                </a:cubicBezTo>
                <a:cubicBezTo>
                  <a:pt x="161333" y="100034"/>
                  <a:pt x="162562" y="96812"/>
                  <a:pt x="164867" y="94511"/>
                </a:cubicBezTo>
                <a:cubicBezTo>
                  <a:pt x="166711" y="92670"/>
                  <a:pt x="169169" y="91442"/>
                  <a:pt x="171781" y="91135"/>
                </a:cubicBezTo>
                <a:cubicBezTo>
                  <a:pt x="166096" y="62598"/>
                  <a:pt x="140897" y="40965"/>
                  <a:pt x="110628" y="40965"/>
                </a:cubicBezTo>
                <a:close/>
                <a:moveTo>
                  <a:pt x="110628" y="0"/>
                </a:moveTo>
                <a:cubicBezTo>
                  <a:pt x="167633" y="0"/>
                  <a:pt x="214035" y="46335"/>
                  <a:pt x="214035" y="103256"/>
                </a:cubicBezTo>
                <a:cubicBezTo>
                  <a:pt x="214035" y="153120"/>
                  <a:pt x="178388" y="194851"/>
                  <a:pt x="131217" y="204364"/>
                </a:cubicBezTo>
                <a:lnTo>
                  <a:pt x="131217" y="366075"/>
                </a:lnTo>
                <a:cubicBezTo>
                  <a:pt x="131217" y="400443"/>
                  <a:pt x="159182" y="428366"/>
                  <a:pt x="193600" y="428366"/>
                </a:cubicBezTo>
                <a:lnTo>
                  <a:pt x="235546" y="428366"/>
                </a:lnTo>
                <a:cubicBezTo>
                  <a:pt x="269810" y="428366"/>
                  <a:pt x="297775" y="400443"/>
                  <a:pt x="297775" y="366075"/>
                </a:cubicBezTo>
                <a:lnTo>
                  <a:pt x="297775" y="331094"/>
                </a:lnTo>
                <a:lnTo>
                  <a:pt x="283792" y="331094"/>
                </a:lnTo>
                <a:cubicBezTo>
                  <a:pt x="272422" y="331094"/>
                  <a:pt x="263203" y="321888"/>
                  <a:pt x="263203" y="310535"/>
                </a:cubicBezTo>
                <a:lnTo>
                  <a:pt x="263203" y="34061"/>
                </a:lnTo>
                <a:cubicBezTo>
                  <a:pt x="263203" y="22860"/>
                  <a:pt x="272422" y="13655"/>
                  <a:pt x="283792" y="13655"/>
                </a:cubicBezTo>
                <a:lnTo>
                  <a:pt x="560671" y="13655"/>
                </a:lnTo>
                <a:cubicBezTo>
                  <a:pt x="571887" y="13655"/>
                  <a:pt x="581106" y="22860"/>
                  <a:pt x="581106" y="34061"/>
                </a:cubicBezTo>
                <a:lnTo>
                  <a:pt x="581106" y="310535"/>
                </a:lnTo>
                <a:cubicBezTo>
                  <a:pt x="581106" y="321888"/>
                  <a:pt x="571887" y="331094"/>
                  <a:pt x="560671" y="331094"/>
                </a:cubicBezTo>
                <a:lnTo>
                  <a:pt x="408096" y="331094"/>
                </a:lnTo>
                <a:lnTo>
                  <a:pt x="408096" y="469791"/>
                </a:lnTo>
                <a:cubicBezTo>
                  <a:pt x="408096" y="526713"/>
                  <a:pt x="361693" y="573047"/>
                  <a:pt x="304689" y="573047"/>
                </a:cubicBezTo>
                <a:lnTo>
                  <a:pt x="162101" y="573047"/>
                </a:lnTo>
                <a:cubicBezTo>
                  <a:pt x="154111" y="593146"/>
                  <a:pt x="134444" y="607568"/>
                  <a:pt x="111397" y="607568"/>
                </a:cubicBezTo>
                <a:lnTo>
                  <a:pt x="75289" y="607568"/>
                </a:lnTo>
                <a:cubicBezTo>
                  <a:pt x="52395" y="607568"/>
                  <a:pt x="32574" y="593146"/>
                  <a:pt x="24738" y="573047"/>
                </a:cubicBezTo>
                <a:lnTo>
                  <a:pt x="20436" y="573047"/>
                </a:lnTo>
                <a:cubicBezTo>
                  <a:pt x="9219" y="573047"/>
                  <a:pt x="0" y="563842"/>
                  <a:pt x="0" y="552488"/>
                </a:cubicBezTo>
                <a:cubicBezTo>
                  <a:pt x="0" y="541135"/>
                  <a:pt x="9219" y="531929"/>
                  <a:pt x="20436" y="531929"/>
                </a:cubicBezTo>
                <a:lnTo>
                  <a:pt x="24738" y="531929"/>
                </a:lnTo>
                <a:cubicBezTo>
                  <a:pt x="32574" y="511830"/>
                  <a:pt x="52395" y="497408"/>
                  <a:pt x="75289" y="497408"/>
                </a:cubicBezTo>
                <a:lnTo>
                  <a:pt x="111397" y="497408"/>
                </a:lnTo>
                <a:cubicBezTo>
                  <a:pt x="134444" y="497408"/>
                  <a:pt x="154111" y="511830"/>
                  <a:pt x="162101" y="531929"/>
                </a:cubicBezTo>
                <a:lnTo>
                  <a:pt x="304689" y="531929"/>
                </a:lnTo>
                <a:cubicBezTo>
                  <a:pt x="339107" y="531929"/>
                  <a:pt x="367071" y="504159"/>
                  <a:pt x="367071" y="469791"/>
                </a:cubicBezTo>
                <a:lnTo>
                  <a:pt x="367071" y="331094"/>
                </a:lnTo>
                <a:lnTo>
                  <a:pt x="338953" y="331094"/>
                </a:lnTo>
                <a:lnTo>
                  <a:pt x="338953" y="366075"/>
                </a:lnTo>
                <a:cubicBezTo>
                  <a:pt x="338953" y="422996"/>
                  <a:pt x="292550" y="469331"/>
                  <a:pt x="235546" y="469331"/>
                </a:cubicBezTo>
                <a:lnTo>
                  <a:pt x="193600" y="469331"/>
                </a:lnTo>
                <a:cubicBezTo>
                  <a:pt x="136595" y="469331"/>
                  <a:pt x="90193" y="422996"/>
                  <a:pt x="90193" y="366075"/>
                </a:cubicBezTo>
                <a:lnTo>
                  <a:pt x="90193" y="204364"/>
                </a:lnTo>
                <a:cubicBezTo>
                  <a:pt x="43022" y="194851"/>
                  <a:pt x="7375" y="153120"/>
                  <a:pt x="7375" y="103256"/>
                </a:cubicBezTo>
                <a:cubicBezTo>
                  <a:pt x="7375" y="46335"/>
                  <a:pt x="53624" y="0"/>
                  <a:pt x="11062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Times New Roman" panose="02020603050405020304" pitchFamily="18" charset="0"/>
              <a:cs typeface="Times New Roman" panose="02020603050405020304" pitchFamily="18" charset="0"/>
            </a:endParaRPr>
          </a:p>
        </p:txBody>
      </p:sp>
      <p:sp>
        <p:nvSpPr>
          <p:cNvPr id="20" name="矩形 19"/>
          <p:cNvSpPr/>
          <p:nvPr/>
        </p:nvSpPr>
        <p:spPr>
          <a:xfrm>
            <a:off x="1197246" y="5054555"/>
            <a:ext cx="1764147" cy="120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000" b="1" dirty="0">
                <a:latin typeface="Times New Roman" panose="02020603050405020304" pitchFamily="18" charset="0"/>
              </a:rPr>
              <a:t>临床易管理</a:t>
            </a:r>
            <a:endParaRPr lang="en-US" altLang="zh-CN" sz="2000" b="1" dirty="0">
              <a:latin typeface="Times New Roman" panose="02020603050405020304" pitchFamily="18" charset="0"/>
            </a:endParaRPr>
          </a:p>
          <a:p>
            <a:pPr algn="ctr">
              <a:lnSpc>
                <a:spcPct val="150000"/>
              </a:lnSpc>
            </a:pPr>
            <a:r>
              <a:rPr lang="zh-CN" altLang="en-US" sz="2000" b="1" dirty="0">
                <a:latin typeface="Times New Roman" panose="02020603050405020304" pitchFamily="18" charset="0"/>
              </a:rPr>
              <a:t>无滥用风险</a:t>
            </a:r>
            <a:endParaRPr lang="zh-CN" altLang="en-US" sz="2000" b="1" dirty="0">
              <a:latin typeface="Times New Roman" panose="02020603050405020304" pitchFamily="18" charset="0"/>
            </a:endParaRPr>
          </a:p>
        </p:txBody>
      </p:sp>
      <p:sp>
        <p:nvSpPr>
          <p:cNvPr id="21" name="矩形 20"/>
          <p:cNvSpPr/>
          <p:nvPr/>
        </p:nvSpPr>
        <p:spPr>
          <a:xfrm>
            <a:off x="2961393" y="5054554"/>
            <a:ext cx="8672945" cy="120600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ü"/>
            </a:pPr>
            <a:r>
              <a:rPr lang="zh-CN" altLang="en-US" sz="1600" dirty="0">
                <a:solidFill>
                  <a:schemeClr val="tx1"/>
                </a:solidFill>
                <a:sym typeface="+mn-ea"/>
              </a:rPr>
              <a:t>本品为乳状注射剂，临床易管理，无滥用风险。</a:t>
            </a:r>
            <a:endParaRPr lang="en-US" altLang="zh-CN" sz="1600" dirty="0">
              <a:solidFill>
                <a:schemeClr val="tx1"/>
              </a:solidFill>
              <a:latin typeface="Times New Roman" panose="02020603050405020304" pitchFamily="18" charset="0"/>
              <a:cs typeface="Times New Roman" panose="02020603050405020304" pitchFamily="18" charset="0"/>
            </a:endParaRPr>
          </a:p>
        </p:txBody>
      </p:sp>
      <p:sp>
        <p:nvSpPr>
          <p:cNvPr id="23" name="iconfont-11261-3550632"/>
          <p:cNvSpPr/>
          <p:nvPr/>
        </p:nvSpPr>
        <p:spPr>
          <a:xfrm>
            <a:off x="384049" y="5333962"/>
            <a:ext cx="602723" cy="609685"/>
          </a:xfrm>
          <a:custGeom>
            <a:avLst/>
            <a:gdLst>
              <a:gd name="T0" fmla="*/ 578 w 611"/>
              <a:gd name="T1" fmla="*/ 243 h 619"/>
              <a:gd name="T2" fmla="*/ 401 w 611"/>
              <a:gd name="T3" fmla="*/ 199 h 619"/>
              <a:gd name="T4" fmla="*/ 346 w 611"/>
              <a:gd name="T5" fmla="*/ 126 h 619"/>
              <a:gd name="T6" fmla="*/ 370 w 611"/>
              <a:gd name="T7" fmla="*/ 23 h 619"/>
              <a:gd name="T8" fmla="*/ 246 w 611"/>
              <a:gd name="T9" fmla="*/ 69 h 619"/>
              <a:gd name="T10" fmla="*/ 103 w 611"/>
              <a:gd name="T11" fmla="*/ 485 h 619"/>
              <a:gd name="T12" fmla="*/ 27 w 611"/>
              <a:gd name="T13" fmla="*/ 487 h 619"/>
              <a:gd name="T14" fmla="*/ 149 w 611"/>
              <a:gd name="T15" fmla="*/ 619 h 619"/>
              <a:gd name="T16" fmla="*/ 107 w 611"/>
              <a:gd name="T17" fmla="*/ 533 h 619"/>
              <a:gd name="T18" fmla="*/ 205 w 611"/>
              <a:gd name="T19" fmla="*/ 544 h 619"/>
              <a:gd name="T20" fmla="*/ 400 w 611"/>
              <a:gd name="T21" fmla="*/ 243 h 619"/>
              <a:gd name="T22" fmla="*/ 376 w 611"/>
              <a:gd name="T23" fmla="*/ 318 h 619"/>
              <a:gd name="T24" fmla="*/ 611 w 611"/>
              <a:gd name="T25" fmla="*/ 619 h 619"/>
              <a:gd name="T26" fmla="*/ 558 w 611"/>
              <a:gd name="T27" fmla="*/ 243 h 619"/>
              <a:gd name="T28" fmla="*/ 139 w 611"/>
              <a:gd name="T29" fmla="*/ 478 h 619"/>
              <a:gd name="T30" fmla="*/ 268 w 611"/>
              <a:gd name="T31" fmla="*/ 350 h 619"/>
              <a:gd name="T32" fmla="*/ 179 w 611"/>
              <a:gd name="T33" fmla="*/ 273 h 619"/>
              <a:gd name="T34" fmla="*/ 201 w 611"/>
              <a:gd name="T35" fmla="*/ 312 h 619"/>
              <a:gd name="T36" fmla="*/ 65 w 611"/>
              <a:gd name="T37" fmla="*/ 436 h 619"/>
              <a:gd name="T38" fmla="*/ 386 w 611"/>
              <a:gd name="T39" fmla="*/ 177 h 619"/>
              <a:gd name="T40" fmla="*/ 585 w 611"/>
              <a:gd name="T41" fmla="*/ 592 h 619"/>
              <a:gd name="T42" fmla="*/ 403 w 611"/>
              <a:gd name="T43" fmla="*/ 326 h 619"/>
              <a:gd name="T44" fmla="*/ 525 w 611"/>
              <a:gd name="T45" fmla="*/ 243 h 619"/>
              <a:gd name="T46" fmla="*/ 585 w 611"/>
              <a:gd name="T47" fmla="*/ 592 h 619"/>
              <a:gd name="T48" fmla="*/ 523 w 611"/>
              <a:gd name="T49" fmla="*/ 347 h 619"/>
              <a:gd name="T50" fmla="*/ 423 w 611"/>
              <a:gd name="T51" fmla="*/ 573 h 619"/>
              <a:gd name="T52" fmla="*/ 187 w 611"/>
              <a:gd name="T53" fmla="*/ 259 h 619"/>
              <a:gd name="T54" fmla="*/ 363 w 611"/>
              <a:gd name="T55" fmla="*/ 183 h 619"/>
              <a:gd name="T56" fmla="*/ 322 w 611"/>
              <a:gd name="T57" fmla="*/ 197 h 619"/>
              <a:gd name="T58" fmla="*/ 339 w 611"/>
              <a:gd name="T59" fmla="*/ 224 h 619"/>
              <a:gd name="T60" fmla="*/ 292 w 611"/>
              <a:gd name="T61" fmla="*/ 253 h 619"/>
              <a:gd name="T62" fmla="*/ 308 w 611"/>
              <a:gd name="T63" fmla="*/ 279 h 619"/>
              <a:gd name="T64" fmla="*/ 187 w 611"/>
              <a:gd name="T65" fmla="*/ 259 h 619"/>
              <a:gd name="T66" fmla="*/ 245 w 611"/>
              <a:gd name="T67" fmla="*/ 387 h 619"/>
              <a:gd name="T68" fmla="*/ 213 w 611"/>
              <a:gd name="T69" fmla="*/ 386 h 619"/>
              <a:gd name="T70" fmla="*/ 194 w 611"/>
              <a:gd name="T71" fmla="*/ 424 h 619"/>
              <a:gd name="T72" fmla="*/ 210 w 611"/>
              <a:gd name="T73" fmla="*/ 450 h 619"/>
              <a:gd name="T74" fmla="*/ 194 w 611"/>
              <a:gd name="T75" fmla="*/ 424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1" h="619">
                <a:moveTo>
                  <a:pt x="558" y="243"/>
                </a:moveTo>
                <a:lnTo>
                  <a:pt x="578" y="243"/>
                </a:lnTo>
                <a:lnTo>
                  <a:pt x="578" y="199"/>
                </a:lnTo>
                <a:lnTo>
                  <a:pt x="401" y="199"/>
                </a:lnTo>
                <a:lnTo>
                  <a:pt x="419" y="168"/>
                </a:lnTo>
                <a:lnTo>
                  <a:pt x="346" y="126"/>
                </a:lnTo>
                <a:lnTo>
                  <a:pt x="418" y="0"/>
                </a:lnTo>
                <a:lnTo>
                  <a:pt x="370" y="23"/>
                </a:lnTo>
                <a:lnTo>
                  <a:pt x="320" y="111"/>
                </a:lnTo>
                <a:lnTo>
                  <a:pt x="246" y="69"/>
                </a:lnTo>
                <a:lnTo>
                  <a:pt x="32" y="445"/>
                </a:lnTo>
                <a:lnTo>
                  <a:pt x="103" y="485"/>
                </a:lnTo>
                <a:lnTo>
                  <a:pt x="83" y="519"/>
                </a:lnTo>
                <a:lnTo>
                  <a:pt x="27" y="487"/>
                </a:lnTo>
                <a:lnTo>
                  <a:pt x="0" y="535"/>
                </a:lnTo>
                <a:lnTo>
                  <a:pt x="149" y="619"/>
                </a:lnTo>
                <a:lnTo>
                  <a:pt x="176" y="572"/>
                </a:lnTo>
                <a:lnTo>
                  <a:pt x="107" y="533"/>
                </a:lnTo>
                <a:lnTo>
                  <a:pt x="127" y="499"/>
                </a:lnTo>
                <a:lnTo>
                  <a:pt x="205" y="544"/>
                </a:lnTo>
                <a:lnTo>
                  <a:pt x="400" y="201"/>
                </a:lnTo>
                <a:lnTo>
                  <a:pt x="400" y="243"/>
                </a:lnTo>
                <a:lnTo>
                  <a:pt x="426" y="243"/>
                </a:lnTo>
                <a:lnTo>
                  <a:pt x="376" y="318"/>
                </a:lnTo>
                <a:lnTo>
                  <a:pt x="376" y="619"/>
                </a:lnTo>
                <a:lnTo>
                  <a:pt x="611" y="619"/>
                </a:lnTo>
                <a:lnTo>
                  <a:pt x="611" y="318"/>
                </a:lnTo>
                <a:lnTo>
                  <a:pt x="558" y="243"/>
                </a:lnTo>
                <a:close/>
                <a:moveTo>
                  <a:pt x="196" y="511"/>
                </a:moveTo>
                <a:lnTo>
                  <a:pt x="139" y="478"/>
                </a:lnTo>
                <a:lnTo>
                  <a:pt x="225" y="326"/>
                </a:lnTo>
                <a:lnTo>
                  <a:pt x="268" y="350"/>
                </a:lnTo>
                <a:lnTo>
                  <a:pt x="279" y="330"/>
                </a:lnTo>
                <a:lnTo>
                  <a:pt x="179" y="273"/>
                </a:lnTo>
                <a:lnTo>
                  <a:pt x="168" y="293"/>
                </a:lnTo>
                <a:lnTo>
                  <a:pt x="201" y="312"/>
                </a:lnTo>
                <a:lnTo>
                  <a:pt x="115" y="464"/>
                </a:lnTo>
                <a:lnTo>
                  <a:pt x="65" y="436"/>
                </a:lnTo>
                <a:lnTo>
                  <a:pt x="255" y="102"/>
                </a:lnTo>
                <a:lnTo>
                  <a:pt x="386" y="177"/>
                </a:lnTo>
                <a:lnTo>
                  <a:pt x="196" y="511"/>
                </a:lnTo>
                <a:close/>
                <a:moveTo>
                  <a:pt x="585" y="592"/>
                </a:moveTo>
                <a:lnTo>
                  <a:pt x="403" y="592"/>
                </a:lnTo>
                <a:lnTo>
                  <a:pt x="403" y="326"/>
                </a:lnTo>
                <a:lnTo>
                  <a:pt x="458" y="243"/>
                </a:lnTo>
                <a:lnTo>
                  <a:pt x="525" y="243"/>
                </a:lnTo>
                <a:lnTo>
                  <a:pt x="585" y="327"/>
                </a:lnTo>
                <a:lnTo>
                  <a:pt x="585" y="592"/>
                </a:lnTo>
                <a:close/>
                <a:moveTo>
                  <a:pt x="423" y="347"/>
                </a:moveTo>
                <a:lnTo>
                  <a:pt x="523" y="347"/>
                </a:lnTo>
                <a:lnTo>
                  <a:pt x="523" y="573"/>
                </a:lnTo>
                <a:lnTo>
                  <a:pt x="423" y="573"/>
                </a:lnTo>
                <a:lnTo>
                  <a:pt x="423" y="347"/>
                </a:lnTo>
                <a:close/>
                <a:moveTo>
                  <a:pt x="187" y="259"/>
                </a:moveTo>
                <a:lnTo>
                  <a:pt x="263" y="126"/>
                </a:lnTo>
                <a:lnTo>
                  <a:pt x="363" y="183"/>
                </a:lnTo>
                <a:lnTo>
                  <a:pt x="347" y="211"/>
                </a:lnTo>
                <a:lnTo>
                  <a:pt x="322" y="197"/>
                </a:lnTo>
                <a:lnTo>
                  <a:pt x="315" y="210"/>
                </a:lnTo>
                <a:lnTo>
                  <a:pt x="339" y="224"/>
                </a:lnTo>
                <a:lnTo>
                  <a:pt x="316" y="266"/>
                </a:lnTo>
                <a:lnTo>
                  <a:pt x="292" y="253"/>
                </a:lnTo>
                <a:lnTo>
                  <a:pt x="284" y="266"/>
                </a:lnTo>
                <a:lnTo>
                  <a:pt x="308" y="279"/>
                </a:lnTo>
                <a:lnTo>
                  <a:pt x="287" y="316"/>
                </a:lnTo>
                <a:lnTo>
                  <a:pt x="187" y="259"/>
                </a:lnTo>
                <a:close/>
                <a:moveTo>
                  <a:pt x="221" y="373"/>
                </a:moveTo>
                <a:lnTo>
                  <a:pt x="245" y="387"/>
                </a:lnTo>
                <a:lnTo>
                  <a:pt x="237" y="400"/>
                </a:lnTo>
                <a:lnTo>
                  <a:pt x="213" y="386"/>
                </a:lnTo>
                <a:lnTo>
                  <a:pt x="221" y="373"/>
                </a:lnTo>
                <a:close/>
                <a:moveTo>
                  <a:pt x="194" y="424"/>
                </a:moveTo>
                <a:lnTo>
                  <a:pt x="218" y="437"/>
                </a:lnTo>
                <a:lnTo>
                  <a:pt x="210" y="450"/>
                </a:lnTo>
                <a:lnTo>
                  <a:pt x="186" y="437"/>
                </a:lnTo>
                <a:lnTo>
                  <a:pt x="194" y="42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853108" y="1692486"/>
            <a:ext cx="10485783" cy="3099678"/>
          </a:xfrm>
          <a:effectLst>
            <a:outerShdw blurRad="50800" dist="38100" dir="2700000" algn="tl" rotWithShape="0">
              <a:prstClr val="black">
                <a:alpha val="40000"/>
              </a:prstClr>
            </a:outerShdw>
          </a:effectLst>
        </p:spPr>
        <p:txBody>
          <a:bodyPr>
            <a:noAutofit/>
          </a:bodyPr>
          <a:lstStyle/>
          <a:p>
            <a:pPr>
              <a:lnSpc>
                <a:spcPct val="150000"/>
              </a:lnSpc>
            </a:pPr>
            <a:r>
              <a:rPr lang="zh-CN" altLang="en-US" sz="400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a typeface="微软雅黑" panose="020B0503020204020204" charset="-122"/>
                <a:sym typeface="Arial" panose="020B0604020202020204" pitchFamily="34" charset="0"/>
              </a:rPr>
              <a:t>恳请支持</a:t>
            </a:r>
            <a:br>
              <a:rPr lang="en-US" altLang="zh-CN" sz="400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a typeface="微软雅黑" panose="020B0503020204020204" charset="-122"/>
                <a:sym typeface="Arial" panose="020B0604020202020204" pitchFamily="34" charset="0"/>
              </a:rPr>
            </a:br>
            <a:r>
              <a:rPr lang="zh-CN" altLang="en-US" sz="4800" dirty="0">
                <a:gradFill flip="none" rotWithShape="1">
                  <a:gsLst>
                    <a:gs pos="0">
                      <a:srgbClr val="EEB9AE"/>
                    </a:gs>
                    <a:gs pos="46000">
                      <a:srgbClr val="C00000"/>
                    </a:gs>
                    <a:gs pos="100000">
                      <a:srgbClr val="FF0000"/>
                    </a:gs>
                  </a:gsLst>
                  <a:lin ang="5400000" scaled="1"/>
                  <a:tileRect/>
                </a:gradFill>
                <a:ea typeface="微软雅黑" panose="020B0503020204020204" charset="-122"/>
                <a:sym typeface="Arial" panose="020B0604020202020204" pitchFamily="34" charset="0"/>
              </a:rPr>
              <a:t>氯维地平乳状注射液</a:t>
            </a:r>
            <a:br>
              <a:rPr lang="en-US" altLang="zh-CN" sz="4000" dirty="0">
                <a:gradFill flip="none" rotWithShape="1">
                  <a:gsLst>
                    <a:gs pos="0">
                      <a:srgbClr val="EEB9AE"/>
                    </a:gs>
                    <a:gs pos="46000">
                      <a:srgbClr val="C00000"/>
                    </a:gs>
                    <a:gs pos="100000">
                      <a:srgbClr val="FF0000"/>
                    </a:gs>
                  </a:gsLst>
                  <a:path path="circle">
                    <a:fillToRect r="100000" b="100000"/>
                  </a:path>
                  <a:tileRect l="-100000" t="-100000"/>
                </a:gradFill>
                <a:ea typeface="微软雅黑" panose="020B0503020204020204" charset="-122"/>
                <a:sym typeface="Arial" panose="020B0604020202020204" pitchFamily="34" charset="0"/>
              </a:rPr>
            </a:br>
            <a:r>
              <a:rPr lang="zh-CN" altLang="en-US" sz="400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a typeface="微软雅黑" panose="020B0503020204020204" charset="-122"/>
                <a:sym typeface="Arial" panose="020B0604020202020204" pitchFamily="34" charset="0"/>
              </a:rPr>
              <a:t>为高血压急症患者带来更优用药选择！</a:t>
            </a:r>
            <a:endParaRPr lang="zh-CN" altLang="en-US" sz="400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a typeface="微软雅黑" panose="020B0503020204020204" charset="-122"/>
              <a:sym typeface="Arial" panose="020B0604020202020204" pitchFamily="34" charset="0"/>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5071429" y="304058"/>
            <a:ext cx="2049142" cy="1015663"/>
          </a:xfrm>
          <a:prstGeom prst="rect">
            <a:avLst/>
          </a:prstGeom>
          <a:noFill/>
        </p:spPr>
        <p:txBody>
          <a:bodyPr wrap="square" rtlCol="0">
            <a:normAutofit/>
          </a:bodyPr>
          <a:lstStyle/>
          <a:p>
            <a:pPr algn="ctr"/>
            <a:r>
              <a:rPr lang="zh-CN" altLang="en-US" sz="4400" b="1" spc="200" dirty="0">
                <a:solidFill>
                  <a:schemeClr val="accent1"/>
                </a:solidFill>
                <a:latin typeface="Arial" panose="020B0604020202020204" pitchFamily="34" charset="0"/>
                <a:ea typeface="微软雅黑" panose="020B0503020204020204" charset="-122"/>
                <a:sym typeface="Arial" panose="020B0604020202020204" pitchFamily="34" charset="0"/>
              </a:rPr>
              <a:t>目 录</a:t>
            </a:r>
            <a:endParaRPr lang="zh-CN" altLang="en-US" sz="4400" b="1" spc="200"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sp>
        <p:nvSpPr>
          <p:cNvPr id="15" name="圆角矩形 14"/>
          <p:cNvSpPr/>
          <p:nvPr>
            <p:custDataLst>
              <p:tags r:id="rId2"/>
            </p:custDataLst>
          </p:nvPr>
        </p:nvSpPr>
        <p:spPr>
          <a:xfrm>
            <a:off x="1748155" y="1624330"/>
            <a:ext cx="2293620" cy="54546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 </a:t>
            </a:r>
            <a:r>
              <a:rPr kumimoji="0" lang="zh-CN" altLang="en-US"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药品基本信息</a:t>
            </a:r>
            <a:endParaRPr kumimoji="0" lang="zh-CN" altLang="en-US"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6" name="圆角矩形 15"/>
          <p:cNvSpPr/>
          <p:nvPr>
            <p:custDataLst>
              <p:tags r:id="rId3"/>
            </p:custDataLst>
          </p:nvPr>
        </p:nvSpPr>
        <p:spPr>
          <a:xfrm>
            <a:off x="1748155" y="2508250"/>
            <a:ext cx="2293620" cy="54546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有效性</a:t>
            </a:r>
            <a:endParaRPr kumimoji="0" lang="zh-CN" altLang="en-US" sz="24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7" name="圆角矩形 16"/>
          <p:cNvSpPr/>
          <p:nvPr>
            <p:custDataLst>
              <p:tags r:id="rId4"/>
            </p:custDataLst>
          </p:nvPr>
        </p:nvSpPr>
        <p:spPr>
          <a:xfrm>
            <a:off x="1760855" y="3425825"/>
            <a:ext cx="2281555" cy="54546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安全性</a:t>
            </a:r>
            <a:endParaRPr kumimoji="0" lang="zh-CN" altLang="en-US" sz="24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8" name="圆角矩形 17"/>
          <p:cNvSpPr/>
          <p:nvPr>
            <p:custDataLst>
              <p:tags r:id="rId5"/>
            </p:custDataLst>
          </p:nvPr>
        </p:nvSpPr>
        <p:spPr>
          <a:xfrm>
            <a:off x="1748155" y="4367530"/>
            <a:ext cx="2294255" cy="54546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创新性</a:t>
            </a:r>
            <a:endParaRPr kumimoji="0" lang="zh-CN" altLang="en-US" sz="24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9" name="圆角矩形 18"/>
          <p:cNvSpPr/>
          <p:nvPr>
            <p:custDataLst>
              <p:tags r:id="rId6"/>
            </p:custDataLst>
          </p:nvPr>
        </p:nvSpPr>
        <p:spPr>
          <a:xfrm>
            <a:off x="1760855" y="5263515"/>
            <a:ext cx="2280285" cy="54546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公平性</a:t>
            </a:r>
            <a:endParaRPr kumimoji="0" lang="zh-CN" altLang="en-US" sz="24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0" name="íṧḷïḍe"/>
          <p:cNvSpPr/>
          <p:nvPr>
            <p:custDataLst>
              <p:tags r:id="rId7"/>
            </p:custDataLst>
          </p:nvPr>
        </p:nvSpPr>
        <p:spPr bwMode="auto">
          <a:xfrm>
            <a:off x="949926" y="1485450"/>
            <a:ext cx="675444" cy="803298"/>
          </a:xfrm>
          <a:custGeom>
            <a:avLst/>
            <a:gdLst>
              <a:gd name="T0" fmla="*/ 573 w 1146"/>
              <a:gd name="T1" fmla="*/ 0 h 1307"/>
              <a:gd name="T2" fmla="*/ 1146 w 1146"/>
              <a:gd name="T3" fmla="*/ 287 h 1307"/>
              <a:gd name="T4" fmla="*/ 1146 w 1146"/>
              <a:gd name="T5" fmla="*/ 1021 h 1307"/>
              <a:gd name="T6" fmla="*/ 573 w 1146"/>
              <a:gd name="T7" fmla="*/ 1307 h 1307"/>
              <a:gd name="T8" fmla="*/ 0 w 1146"/>
              <a:gd name="T9" fmla="*/ 1021 h 1307"/>
              <a:gd name="T10" fmla="*/ 0 w 1146"/>
              <a:gd name="T11" fmla="*/ 287 h 1307"/>
              <a:gd name="T12" fmla="*/ 573 w 1146"/>
              <a:gd name="T13" fmla="*/ 0 h 1307"/>
            </a:gdLst>
            <a:ahLst/>
            <a:cxnLst>
              <a:cxn ang="0">
                <a:pos x="T0" y="T1"/>
              </a:cxn>
              <a:cxn ang="0">
                <a:pos x="T2" y="T3"/>
              </a:cxn>
              <a:cxn ang="0">
                <a:pos x="T4" y="T5"/>
              </a:cxn>
              <a:cxn ang="0">
                <a:pos x="T6" y="T7"/>
              </a:cxn>
              <a:cxn ang="0">
                <a:pos x="T8" y="T9"/>
              </a:cxn>
              <a:cxn ang="0">
                <a:pos x="T10" y="T11"/>
              </a:cxn>
              <a:cxn ang="0">
                <a:pos x="T12" y="T13"/>
              </a:cxn>
            </a:cxnLst>
            <a:rect l="0" t="0" r="r" b="b"/>
            <a:pathLst>
              <a:path w="1146" h="1307">
                <a:moveTo>
                  <a:pt x="573" y="0"/>
                </a:moveTo>
                <a:lnTo>
                  <a:pt x="1146" y="287"/>
                </a:lnTo>
                <a:lnTo>
                  <a:pt x="1146" y="1021"/>
                </a:lnTo>
                <a:lnTo>
                  <a:pt x="573" y="1307"/>
                </a:lnTo>
                <a:lnTo>
                  <a:pt x="0" y="1021"/>
                </a:lnTo>
                <a:lnTo>
                  <a:pt x="0" y="287"/>
                </a:lnTo>
                <a:lnTo>
                  <a:pt x="573" y="0"/>
                </a:lnTo>
                <a:close/>
              </a:path>
            </a:pathLst>
          </a:custGeom>
          <a:solidFill>
            <a:schemeClr val="accent1"/>
          </a:solidFill>
          <a:ln w="28575">
            <a:noFill/>
          </a:ln>
        </p:spPr>
        <p:txBody>
          <a:bodyPr vert="horz" wrap="none" lIns="91440" tIns="45720" rIns="91440" bIns="45720" anchor="ctr" anchorCtr="1"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rPr>
              <a:t>01</a:t>
            </a:r>
            <a:endParaRPr kumimoji="0" lang="en-US" altLang="zh-CN" sz="24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21" name="íṧḷïḍe"/>
          <p:cNvSpPr/>
          <p:nvPr>
            <p:custDataLst>
              <p:tags r:id="rId8"/>
            </p:custDataLst>
          </p:nvPr>
        </p:nvSpPr>
        <p:spPr bwMode="auto">
          <a:xfrm>
            <a:off x="949926" y="2379550"/>
            <a:ext cx="675444" cy="803298"/>
          </a:xfrm>
          <a:custGeom>
            <a:avLst/>
            <a:gdLst>
              <a:gd name="T0" fmla="*/ 573 w 1146"/>
              <a:gd name="T1" fmla="*/ 0 h 1307"/>
              <a:gd name="T2" fmla="*/ 1146 w 1146"/>
              <a:gd name="T3" fmla="*/ 287 h 1307"/>
              <a:gd name="T4" fmla="*/ 1146 w 1146"/>
              <a:gd name="T5" fmla="*/ 1021 h 1307"/>
              <a:gd name="T6" fmla="*/ 573 w 1146"/>
              <a:gd name="T7" fmla="*/ 1307 h 1307"/>
              <a:gd name="T8" fmla="*/ 0 w 1146"/>
              <a:gd name="T9" fmla="*/ 1021 h 1307"/>
              <a:gd name="T10" fmla="*/ 0 w 1146"/>
              <a:gd name="T11" fmla="*/ 287 h 1307"/>
              <a:gd name="T12" fmla="*/ 573 w 1146"/>
              <a:gd name="T13" fmla="*/ 0 h 1307"/>
            </a:gdLst>
            <a:ahLst/>
            <a:cxnLst>
              <a:cxn ang="0">
                <a:pos x="T0" y="T1"/>
              </a:cxn>
              <a:cxn ang="0">
                <a:pos x="T2" y="T3"/>
              </a:cxn>
              <a:cxn ang="0">
                <a:pos x="T4" y="T5"/>
              </a:cxn>
              <a:cxn ang="0">
                <a:pos x="T6" y="T7"/>
              </a:cxn>
              <a:cxn ang="0">
                <a:pos x="T8" y="T9"/>
              </a:cxn>
              <a:cxn ang="0">
                <a:pos x="T10" y="T11"/>
              </a:cxn>
              <a:cxn ang="0">
                <a:pos x="T12" y="T13"/>
              </a:cxn>
            </a:cxnLst>
            <a:rect l="0" t="0" r="r" b="b"/>
            <a:pathLst>
              <a:path w="1146" h="1307">
                <a:moveTo>
                  <a:pt x="573" y="0"/>
                </a:moveTo>
                <a:lnTo>
                  <a:pt x="1146" y="287"/>
                </a:lnTo>
                <a:lnTo>
                  <a:pt x="1146" y="1021"/>
                </a:lnTo>
                <a:lnTo>
                  <a:pt x="573" y="1307"/>
                </a:lnTo>
                <a:lnTo>
                  <a:pt x="0" y="1021"/>
                </a:lnTo>
                <a:lnTo>
                  <a:pt x="0" y="287"/>
                </a:lnTo>
                <a:lnTo>
                  <a:pt x="573" y="0"/>
                </a:lnTo>
                <a:close/>
              </a:path>
            </a:pathLst>
          </a:custGeom>
          <a:solidFill>
            <a:schemeClr val="accent1"/>
          </a:solidFill>
          <a:ln w="28575">
            <a:noFill/>
          </a:ln>
        </p:spPr>
        <p:txBody>
          <a:bodyPr vert="horz" wrap="none" lIns="91440" tIns="45720" rIns="91440" bIns="45720" anchor="ctr" anchorCtr="1"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rPr>
              <a:t>02</a:t>
            </a:r>
            <a:endParaRPr kumimoji="0" lang="en-US" altLang="zh-CN" sz="24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22" name="íṧḷïḍe"/>
          <p:cNvSpPr/>
          <p:nvPr>
            <p:custDataLst>
              <p:tags r:id="rId9"/>
            </p:custDataLst>
          </p:nvPr>
        </p:nvSpPr>
        <p:spPr bwMode="auto">
          <a:xfrm>
            <a:off x="949926" y="3292870"/>
            <a:ext cx="675444" cy="803298"/>
          </a:xfrm>
          <a:custGeom>
            <a:avLst/>
            <a:gdLst>
              <a:gd name="T0" fmla="*/ 573 w 1146"/>
              <a:gd name="T1" fmla="*/ 0 h 1307"/>
              <a:gd name="T2" fmla="*/ 1146 w 1146"/>
              <a:gd name="T3" fmla="*/ 287 h 1307"/>
              <a:gd name="T4" fmla="*/ 1146 w 1146"/>
              <a:gd name="T5" fmla="*/ 1021 h 1307"/>
              <a:gd name="T6" fmla="*/ 573 w 1146"/>
              <a:gd name="T7" fmla="*/ 1307 h 1307"/>
              <a:gd name="T8" fmla="*/ 0 w 1146"/>
              <a:gd name="T9" fmla="*/ 1021 h 1307"/>
              <a:gd name="T10" fmla="*/ 0 w 1146"/>
              <a:gd name="T11" fmla="*/ 287 h 1307"/>
              <a:gd name="T12" fmla="*/ 573 w 1146"/>
              <a:gd name="T13" fmla="*/ 0 h 1307"/>
            </a:gdLst>
            <a:ahLst/>
            <a:cxnLst>
              <a:cxn ang="0">
                <a:pos x="T0" y="T1"/>
              </a:cxn>
              <a:cxn ang="0">
                <a:pos x="T2" y="T3"/>
              </a:cxn>
              <a:cxn ang="0">
                <a:pos x="T4" y="T5"/>
              </a:cxn>
              <a:cxn ang="0">
                <a:pos x="T6" y="T7"/>
              </a:cxn>
              <a:cxn ang="0">
                <a:pos x="T8" y="T9"/>
              </a:cxn>
              <a:cxn ang="0">
                <a:pos x="T10" y="T11"/>
              </a:cxn>
              <a:cxn ang="0">
                <a:pos x="T12" y="T13"/>
              </a:cxn>
            </a:cxnLst>
            <a:rect l="0" t="0" r="r" b="b"/>
            <a:pathLst>
              <a:path w="1146" h="1307">
                <a:moveTo>
                  <a:pt x="573" y="0"/>
                </a:moveTo>
                <a:lnTo>
                  <a:pt x="1146" y="287"/>
                </a:lnTo>
                <a:lnTo>
                  <a:pt x="1146" y="1021"/>
                </a:lnTo>
                <a:lnTo>
                  <a:pt x="573" y="1307"/>
                </a:lnTo>
                <a:lnTo>
                  <a:pt x="0" y="1021"/>
                </a:lnTo>
                <a:lnTo>
                  <a:pt x="0" y="287"/>
                </a:lnTo>
                <a:lnTo>
                  <a:pt x="573" y="0"/>
                </a:lnTo>
                <a:close/>
              </a:path>
            </a:pathLst>
          </a:custGeom>
          <a:solidFill>
            <a:schemeClr val="accent1"/>
          </a:solidFill>
          <a:ln w="28575">
            <a:noFill/>
          </a:ln>
        </p:spPr>
        <p:txBody>
          <a:bodyPr vert="horz" wrap="none" lIns="91440" tIns="45720" rIns="91440" bIns="45720" anchor="ctr" anchorCtr="1"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rPr>
              <a:t>03</a:t>
            </a:r>
            <a:endParaRPr kumimoji="0" lang="en-US" altLang="zh-CN" sz="24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23" name="íṧḷïḍe"/>
          <p:cNvSpPr/>
          <p:nvPr>
            <p:custDataLst>
              <p:tags r:id="rId10"/>
            </p:custDataLst>
          </p:nvPr>
        </p:nvSpPr>
        <p:spPr bwMode="auto">
          <a:xfrm>
            <a:off x="949926" y="4221435"/>
            <a:ext cx="675444" cy="803298"/>
          </a:xfrm>
          <a:custGeom>
            <a:avLst/>
            <a:gdLst>
              <a:gd name="T0" fmla="*/ 573 w 1146"/>
              <a:gd name="T1" fmla="*/ 0 h 1307"/>
              <a:gd name="T2" fmla="*/ 1146 w 1146"/>
              <a:gd name="T3" fmla="*/ 287 h 1307"/>
              <a:gd name="T4" fmla="*/ 1146 w 1146"/>
              <a:gd name="T5" fmla="*/ 1021 h 1307"/>
              <a:gd name="T6" fmla="*/ 573 w 1146"/>
              <a:gd name="T7" fmla="*/ 1307 h 1307"/>
              <a:gd name="T8" fmla="*/ 0 w 1146"/>
              <a:gd name="T9" fmla="*/ 1021 h 1307"/>
              <a:gd name="T10" fmla="*/ 0 w 1146"/>
              <a:gd name="T11" fmla="*/ 287 h 1307"/>
              <a:gd name="T12" fmla="*/ 573 w 1146"/>
              <a:gd name="T13" fmla="*/ 0 h 1307"/>
            </a:gdLst>
            <a:ahLst/>
            <a:cxnLst>
              <a:cxn ang="0">
                <a:pos x="T0" y="T1"/>
              </a:cxn>
              <a:cxn ang="0">
                <a:pos x="T2" y="T3"/>
              </a:cxn>
              <a:cxn ang="0">
                <a:pos x="T4" y="T5"/>
              </a:cxn>
              <a:cxn ang="0">
                <a:pos x="T6" y="T7"/>
              </a:cxn>
              <a:cxn ang="0">
                <a:pos x="T8" y="T9"/>
              </a:cxn>
              <a:cxn ang="0">
                <a:pos x="T10" y="T11"/>
              </a:cxn>
              <a:cxn ang="0">
                <a:pos x="T12" y="T13"/>
              </a:cxn>
            </a:cxnLst>
            <a:rect l="0" t="0" r="r" b="b"/>
            <a:pathLst>
              <a:path w="1146" h="1307">
                <a:moveTo>
                  <a:pt x="573" y="0"/>
                </a:moveTo>
                <a:lnTo>
                  <a:pt x="1146" y="287"/>
                </a:lnTo>
                <a:lnTo>
                  <a:pt x="1146" y="1021"/>
                </a:lnTo>
                <a:lnTo>
                  <a:pt x="573" y="1307"/>
                </a:lnTo>
                <a:lnTo>
                  <a:pt x="0" y="1021"/>
                </a:lnTo>
                <a:lnTo>
                  <a:pt x="0" y="287"/>
                </a:lnTo>
                <a:lnTo>
                  <a:pt x="573" y="0"/>
                </a:lnTo>
                <a:close/>
              </a:path>
            </a:pathLst>
          </a:custGeom>
          <a:solidFill>
            <a:schemeClr val="accent1"/>
          </a:solidFill>
          <a:ln w="28575">
            <a:noFill/>
          </a:ln>
        </p:spPr>
        <p:txBody>
          <a:bodyPr vert="horz" wrap="none" lIns="91440" tIns="45720" rIns="91440" bIns="45720" anchor="ctr" anchorCtr="1"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rPr>
              <a:t>04</a:t>
            </a:r>
            <a:endParaRPr kumimoji="0" lang="en-US" altLang="zh-CN" sz="24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24" name="íṧḷïḍe"/>
          <p:cNvSpPr/>
          <p:nvPr>
            <p:custDataLst>
              <p:tags r:id="rId11"/>
            </p:custDataLst>
          </p:nvPr>
        </p:nvSpPr>
        <p:spPr bwMode="auto">
          <a:xfrm>
            <a:off x="949926" y="5149336"/>
            <a:ext cx="675444" cy="803298"/>
          </a:xfrm>
          <a:custGeom>
            <a:avLst/>
            <a:gdLst>
              <a:gd name="T0" fmla="*/ 573 w 1146"/>
              <a:gd name="T1" fmla="*/ 0 h 1307"/>
              <a:gd name="T2" fmla="*/ 1146 w 1146"/>
              <a:gd name="T3" fmla="*/ 287 h 1307"/>
              <a:gd name="T4" fmla="*/ 1146 w 1146"/>
              <a:gd name="T5" fmla="*/ 1021 h 1307"/>
              <a:gd name="T6" fmla="*/ 573 w 1146"/>
              <a:gd name="T7" fmla="*/ 1307 h 1307"/>
              <a:gd name="T8" fmla="*/ 0 w 1146"/>
              <a:gd name="T9" fmla="*/ 1021 h 1307"/>
              <a:gd name="T10" fmla="*/ 0 w 1146"/>
              <a:gd name="T11" fmla="*/ 287 h 1307"/>
              <a:gd name="T12" fmla="*/ 573 w 1146"/>
              <a:gd name="T13" fmla="*/ 0 h 1307"/>
            </a:gdLst>
            <a:ahLst/>
            <a:cxnLst>
              <a:cxn ang="0">
                <a:pos x="T0" y="T1"/>
              </a:cxn>
              <a:cxn ang="0">
                <a:pos x="T2" y="T3"/>
              </a:cxn>
              <a:cxn ang="0">
                <a:pos x="T4" y="T5"/>
              </a:cxn>
              <a:cxn ang="0">
                <a:pos x="T6" y="T7"/>
              </a:cxn>
              <a:cxn ang="0">
                <a:pos x="T8" y="T9"/>
              </a:cxn>
              <a:cxn ang="0">
                <a:pos x="T10" y="T11"/>
              </a:cxn>
              <a:cxn ang="0">
                <a:pos x="T12" y="T13"/>
              </a:cxn>
            </a:cxnLst>
            <a:rect l="0" t="0" r="r" b="b"/>
            <a:pathLst>
              <a:path w="1146" h="1307">
                <a:moveTo>
                  <a:pt x="573" y="0"/>
                </a:moveTo>
                <a:lnTo>
                  <a:pt x="1146" y="287"/>
                </a:lnTo>
                <a:lnTo>
                  <a:pt x="1146" y="1021"/>
                </a:lnTo>
                <a:lnTo>
                  <a:pt x="573" y="1307"/>
                </a:lnTo>
                <a:lnTo>
                  <a:pt x="0" y="1021"/>
                </a:lnTo>
                <a:lnTo>
                  <a:pt x="0" y="287"/>
                </a:lnTo>
                <a:lnTo>
                  <a:pt x="573" y="0"/>
                </a:lnTo>
                <a:close/>
              </a:path>
            </a:pathLst>
          </a:custGeom>
          <a:solidFill>
            <a:schemeClr val="accent1"/>
          </a:solidFill>
          <a:ln w="28575">
            <a:noFill/>
          </a:ln>
        </p:spPr>
        <p:txBody>
          <a:bodyPr vert="horz" wrap="none" lIns="91440" tIns="45720" rIns="91440" bIns="45720" anchor="ctr" anchorCtr="1"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rPr>
              <a:t>05</a:t>
            </a:r>
            <a:endParaRPr kumimoji="0" lang="en-US" altLang="zh-CN" sz="24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25" name="文本框 24"/>
          <p:cNvSpPr txBox="1"/>
          <p:nvPr/>
        </p:nvSpPr>
        <p:spPr>
          <a:xfrm>
            <a:off x="4247515" y="1624330"/>
            <a:ext cx="5841365" cy="546100"/>
          </a:xfrm>
          <a:prstGeom prst="rect">
            <a:avLst/>
          </a:prstGeom>
          <a:solidFill>
            <a:schemeClr val="tx2"/>
          </a:solidFill>
        </p:spPr>
        <p:txBody>
          <a:bodyPr wrap="square"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rPr>
              <a:t>氯维地平乳状注射液，</a:t>
            </a:r>
            <a:r>
              <a:rPr kumimoji="0" lang="zh-CN" altLang="en-US" sz="16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宋体" panose="02010600030101010101" pitchFamily="2" charset="-122"/>
              </a:rPr>
              <a:t>国内</a:t>
            </a:r>
            <a:r>
              <a:rPr lang="zh-CN" altLang="en-US" sz="1600" b="1" kern="0" dirty="0">
                <a:solidFill>
                  <a:srgbClr val="C00000"/>
                </a:solidFill>
                <a:latin typeface="微软雅黑" panose="020B0503020204020204" charset="-122"/>
                <a:ea typeface="微软雅黑" panose="020B0503020204020204" charset="-122"/>
                <a:cs typeface="宋体" panose="02010600030101010101" pitchFamily="2" charset="-122"/>
              </a:rPr>
              <a:t>首仿</a:t>
            </a:r>
            <a:endParaRPr kumimoji="0" lang="zh-CN" altLang="en-US" sz="16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宋体" panose="02010600030101010101" pitchFamily="2" charset="-122"/>
            </a:endParaRPr>
          </a:p>
        </p:txBody>
      </p:sp>
      <p:sp>
        <p:nvSpPr>
          <p:cNvPr id="26" name="文本框 25"/>
          <p:cNvSpPr txBox="1"/>
          <p:nvPr/>
        </p:nvSpPr>
        <p:spPr>
          <a:xfrm>
            <a:off x="4247515" y="2396746"/>
            <a:ext cx="5841365" cy="787523"/>
          </a:xfrm>
          <a:prstGeom prst="rect">
            <a:avLst/>
          </a:prstGeom>
          <a:solidFill>
            <a:schemeClr val="tx2"/>
          </a:solidFill>
        </p:spPr>
        <p:txBody>
          <a:bodyPr wrap="square" anchor="ctr" anchorCtr="0">
            <a:spAutoFit/>
          </a:bodyPr>
          <a:lstStyle/>
          <a:p>
            <a:pPr marR="0" lvl="0" algn="l" defTabSz="914400" rtl="0" fontAlgn="auto">
              <a:lnSpc>
                <a:spcPct val="150000"/>
              </a:lnSpc>
              <a:spcBef>
                <a:spcPts val="0"/>
              </a:spcBef>
              <a:buClrTx/>
              <a:buSzTx/>
              <a:buFontTx/>
              <a:buNone/>
              <a:defRPr/>
            </a:pPr>
            <a:r>
              <a:rPr kumimoji="0" lang="zh-CN" altLang="en-US" sz="1600"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rPr>
              <a:t>美国、欧盟、中国等多国权威指南推荐本品为治疗</a:t>
            </a:r>
            <a:r>
              <a:rPr kumimoji="0" lang="zh-CN" altLang="en-US" sz="16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rPr>
              <a:t>高血压急症的一线治疗药物</a:t>
            </a:r>
            <a:endParaRPr kumimoji="0" lang="zh-CN" altLang="en-US" sz="16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endParaRPr>
          </a:p>
        </p:txBody>
      </p:sp>
      <p:sp>
        <p:nvSpPr>
          <p:cNvPr id="27" name="文本框 26"/>
          <p:cNvSpPr txBox="1"/>
          <p:nvPr/>
        </p:nvSpPr>
        <p:spPr>
          <a:xfrm>
            <a:off x="4247515" y="3475355"/>
            <a:ext cx="5840730" cy="567055"/>
          </a:xfrm>
          <a:prstGeom prst="rect">
            <a:avLst/>
          </a:prstGeom>
          <a:solidFill>
            <a:schemeClr val="tx2"/>
          </a:solidFill>
        </p:spPr>
        <p:txBody>
          <a:bodyPr wrap="square"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rPr>
              <a:t>具有技术壁垒的脂肪乳制剂：</a:t>
            </a:r>
            <a:r>
              <a:rPr kumimoji="0" lang="zh-CN" altLang="en-US" sz="16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rPr>
              <a:t>靶向性更佳，安全性更好</a:t>
            </a:r>
            <a:endParaRPr kumimoji="0" lang="zh-CN" altLang="en-US" sz="16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endParaRPr>
          </a:p>
        </p:txBody>
      </p:sp>
      <p:sp>
        <p:nvSpPr>
          <p:cNvPr id="28" name="文本框 27"/>
          <p:cNvSpPr txBox="1"/>
          <p:nvPr/>
        </p:nvSpPr>
        <p:spPr>
          <a:xfrm>
            <a:off x="4247515" y="4236341"/>
            <a:ext cx="5840730" cy="787523"/>
          </a:xfrm>
          <a:prstGeom prst="rect">
            <a:avLst/>
          </a:prstGeom>
          <a:solidFill>
            <a:schemeClr val="tx2"/>
          </a:solidFill>
        </p:spPr>
        <p:txBody>
          <a:bodyPr wrap="square" anchor="ctr" anchorCtr="0">
            <a:spAutoFit/>
          </a:bodyPr>
          <a:lstStyle/>
          <a:p>
            <a:pPr lvl="0" indent="0" fontAlgn="auto">
              <a:lnSpc>
                <a:spcPct val="150000"/>
              </a:lnSpc>
              <a:defRPr/>
            </a:pPr>
            <a:r>
              <a:rPr kumimoji="0" lang="zh-CN" altLang="en-US" sz="16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宋体" panose="02010600030101010101" pitchFamily="2" charset="-122"/>
                <a:sym typeface="+mn-ea"/>
              </a:rPr>
              <a:t>卫健委《鼓励仿制药目录》</a:t>
            </a:r>
            <a:r>
              <a:rPr lang="zh-CN" altLang="en-US" sz="1600" kern="0" dirty="0">
                <a:solidFill>
                  <a:srgbClr val="000000"/>
                </a:solidFill>
                <a:latin typeface="微软雅黑" panose="020B0503020204020204" charset="-122"/>
                <a:ea typeface="微软雅黑" panose="020B0503020204020204" charset="-122"/>
                <a:cs typeface="宋体" panose="02010600030101010101" pitchFamily="2" charset="-122"/>
                <a:sym typeface="+mn-ea"/>
              </a:rPr>
              <a:t>药品；采用最新分子结构，可实现</a:t>
            </a:r>
            <a:r>
              <a:rPr lang="zh-CN" altLang="en-US" sz="1600" noProof="0" dirty="0">
                <a:ln>
                  <a:noFill/>
                </a:ln>
                <a:solidFill>
                  <a:srgbClr val="000000"/>
                </a:solidFill>
                <a:effectLst/>
                <a:uLnTx/>
                <a:uFillTx/>
                <a:latin typeface="Arial" panose="020B0604020202020204"/>
                <a:ea typeface="微软雅黑" panose="020B0503020204020204" charset="-122"/>
                <a:sym typeface="+mn-ea"/>
              </a:rPr>
              <a:t>快速精准调控血压；高</a:t>
            </a:r>
            <a:r>
              <a:rPr lang="zh-CN" altLang="en-US" sz="1600" kern="0" dirty="0">
                <a:solidFill>
                  <a:srgbClr val="000000"/>
                </a:solidFill>
                <a:latin typeface="微软雅黑" panose="020B0503020204020204" charset="-122"/>
                <a:ea typeface="微软雅黑" panose="020B0503020204020204" charset="-122"/>
                <a:cs typeface="宋体" panose="02010600030101010101" pitchFamily="2" charset="-122"/>
                <a:sym typeface="+mn-ea"/>
              </a:rPr>
              <a:t>技术壁垒脂肪乳制剂</a:t>
            </a:r>
            <a:endParaRPr lang="zh-CN" altLang="en-US" sz="1600" kern="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endParaRPr>
          </a:p>
        </p:txBody>
      </p:sp>
      <p:sp>
        <p:nvSpPr>
          <p:cNvPr id="29" name="文本框 28"/>
          <p:cNvSpPr txBox="1"/>
          <p:nvPr/>
        </p:nvSpPr>
        <p:spPr>
          <a:xfrm>
            <a:off x="4248150" y="5269230"/>
            <a:ext cx="5840730" cy="683260"/>
          </a:xfrm>
          <a:prstGeom prst="rect">
            <a:avLst/>
          </a:prstGeom>
          <a:solidFill>
            <a:schemeClr val="tx2"/>
          </a:solidFill>
        </p:spPr>
        <p:txBody>
          <a:bodyPr wrap="square" anchor="ctr" anchorCtr="0">
            <a:noAutofit/>
          </a:bodyPr>
          <a:lstStyle/>
          <a:p>
            <a:pPr lvl="0" algn="l" fontAlgn="auto">
              <a:lnSpc>
                <a:spcPct val="150000"/>
              </a:lnSpc>
              <a:buClrTx/>
              <a:buSzTx/>
              <a:buFontTx/>
              <a:defRPr/>
            </a:pPr>
            <a:r>
              <a:rPr lang="zh-CN" altLang="en-US" sz="1400" kern="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sym typeface="+mn-ea"/>
              </a:rPr>
              <a:t>为临床治疗</a:t>
            </a:r>
            <a:r>
              <a:rPr lang="zh-CN" altLang="en-US" sz="1400" b="1" kern="0" noProof="0" dirty="0">
                <a:ln>
                  <a:noFill/>
                </a:ln>
                <a:solidFill>
                  <a:srgbClr val="C00000"/>
                </a:solidFill>
                <a:effectLst/>
                <a:uLnTx/>
                <a:uFillTx/>
                <a:latin typeface="微软雅黑" panose="020B0503020204020204" charset="-122"/>
                <a:ea typeface="微软雅黑" panose="020B0503020204020204" charset="-122"/>
                <a:cs typeface="宋体" panose="02010600030101010101" pitchFamily="2" charset="-122"/>
                <a:sym typeface="+mn-ea"/>
              </a:rPr>
              <a:t>急性高血压</a:t>
            </a:r>
            <a:r>
              <a:rPr lang="zh-CN" altLang="en-US" sz="1400" kern="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sym typeface="+mn-ea"/>
              </a:rPr>
              <a:t>提供了一个更优的治疗药物，</a:t>
            </a:r>
            <a:r>
              <a:rPr lang="zh-CN" altLang="en-US" sz="1400" b="1" kern="0" noProof="0" dirty="0">
                <a:ln>
                  <a:noFill/>
                </a:ln>
                <a:solidFill>
                  <a:srgbClr val="C00000"/>
                </a:solidFill>
                <a:effectLst/>
                <a:uLnTx/>
                <a:uFillTx/>
                <a:latin typeface="微软雅黑" panose="020B0503020204020204" charset="-122"/>
                <a:ea typeface="微软雅黑" panose="020B0503020204020204" charset="-122"/>
                <a:cs typeface="宋体" panose="02010600030101010101" pitchFamily="2" charset="-122"/>
                <a:sym typeface="+mn-ea"/>
              </a:rPr>
              <a:t>显著降低了患者的重症及死亡率</a:t>
            </a:r>
            <a:endParaRPr kumimoji="0" lang="zh-CN" altLang="en-US" sz="14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宋体" panose="02010600030101010101" pitchFamily="2" charset="-122"/>
              <a:sym typeface="+mn-ea"/>
            </a:endParaRPr>
          </a:p>
        </p:txBody>
      </p:sp>
    </p:spTree>
    <p:custDataLst>
      <p:tags r:id="rId1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951095" y="2396490"/>
            <a:ext cx="3693160" cy="3719830"/>
            <a:chOff x="610671" y="2073350"/>
            <a:chExt cx="3970564" cy="3294804"/>
          </a:xfrm>
        </p:grpSpPr>
        <p:pic>
          <p:nvPicPr>
            <p:cNvPr id="9" name="图片 8"/>
            <p:cNvPicPr>
              <a:picLocks noChangeAspect="1"/>
            </p:cNvPicPr>
            <p:nvPr/>
          </p:nvPicPr>
          <p:blipFill rotWithShape="1">
            <a:blip r:embed="rId1"/>
            <a:srcRect l="7107" t="14045" r="8144"/>
            <a:stretch>
              <a:fillRect/>
            </a:stretch>
          </p:blipFill>
          <p:spPr>
            <a:xfrm>
              <a:off x="610671" y="2073350"/>
              <a:ext cx="3970564" cy="3294804"/>
            </a:xfrm>
            <a:prstGeom prst="rect">
              <a:avLst/>
            </a:prstGeom>
          </p:spPr>
        </p:pic>
        <p:sp>
          <p:nvSpPr>
            <p:cNvPr id="11" name="文本框 10"/>
            <p:cNvSpPr txBox="1"/>
            <p:nvPr/>
          </p:nvSpPr>
          <p:spPr>
            <a:xfrm>
              <a:off x="769168" y="3788736"/>
              <a:ext cx="3665358" cy="212435"/>
            </a:xfrm>
            <a:prstGeom prst="rect">
              <a:avLst/>
            </a:prstGeom>
            <a:noFill/>
            <a:ln w="44450">
              <a:solidFill>
                <a:srgbClr val="FF0000"/>
              </a:solidFill>
            </a:ln>
          </p:spPr>
          <p:txBody>
            <a:bodyPr wrap="square" rtlCol="0">
              <a:noAutofit/>
            </a:bodyPr>
            <a:lstStyle/>
            <a:p>
              <a:endParaRPr lang="zh-CN" altLang="en-US">
                <a:latin typeface="Times New Roman" panose="02020603050405020304" pitchFamily="18" charset="0"/>
                <a:cs typeface="Times New Roman" panose="02020603050405020304" pitchFamily="18" charset="0"/>
              </a:endParaRPr>
            </a:p>
          </p:txBody>
        </p:sp>
      </p:grpSp>
      <p:sp>
        <p:nvSpPr>
          <p:cNvPr id="4" name="流程图: 延期 3"/>
          <p:cNvSpPr/>
          <p:nvPr/>
        </p:nvSpPr>
        <p:spPr>
          <a:xfrm>
            <a:off x="1" y="140144"/>
            <a:ext cx="768096" cy="713232"/>
          </a:xfrm>
          <a:prstGeom prst="flowChartDelay">
            <a:avLst/>
          </a:prstGeom>
          <a:solidFill>
            <a:srgbClr val="3959B9"/>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FFFFFF"/>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01</a:t>
            </a:r>
            <a:endParaRPr kumimoji="0" lang="en-US" altLang="zh-CN" sz="2800" b="1" i="0" u="none" strike="noStrike" kern="1200" cap="none" spc="0" normalizeH="0" baseline="0" noProof="0" dirty="0">
              <a:ln>
                <a:noFill/>
              </a:ln>
              <a:solidFill>
                <a:srgbClr val="FFFFFF"/>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5" name="文本框 4"/>
          <p:cNvSpPr txBox="1"/>
          <p:nvPr>
            <p:custDataLst>
              <p:tags r:id="rId2"/>
            </p:custDataLst>
          </p:nvPr>
        </p:nvSpPr>
        <p:spPr>
          <a:xfrm>
            <a:off x="935785" y="216471"/>
            <a:ext cx="11152997" cy="636905"/>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3959B9"/>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基本信息：</a:t>
            </a:r>
            <a:r>
              <a:rPr lang="zh-CN" altLang="en-US" sz="2400" b="1" dirty="0">
                <a:solidFill>
                  <a:srgbClr val="3959B9"/>
                </a:solidFill>
                <a:latin typeface="Times New Roman" panose="02020603050405020304" pitchFamily="18" charset="0"/>
                <a:ea typeface="微软雅黑" panose="020B0503020204020204" charset="-122"/>
                <a:cs typeface="Times New Roman" panose="02020603050405020304" pitchFamily="18" charset="0"/>
              </a:rPr>
              <a:t>新一代</a:t>
            </a:r>
            <a:r>
              <a:rPr lang="zh-CN" altLang="en-US" sz="24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临床急需</a:t>
            </a:r>
            <a:r>
              <a:rPr lang="zh-CN" altLang="en-US" sz="2400" b="1" dirty="0">
                <a:solidFill>
                  <a:srgbClr val="3959B9"/>
                </a:solidFill>
                <a:latin typeface="Times New Roman" panose="02020603050405020304" pitchFamily="18" charset="0"/>
                <a:ea typeface="微软雅黑" panose="020B0503020204020204" charset="-122"/>
                <a:cs typeface="Times New Roman" panose="02020603050405020304" pitchFamily="18" charset="0"/>
              </a:rPr>
              <a:t>的</a:t>
            </a:r>
            <a:r>
              <a:rPr lang="zh-CN" altLang="en-US" sz="24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高血压急症</a:t>
            </a:r>
            <a:r>
              <a:rPr lang="zh-CN" altLang="en-US" sz="2400" b="1" dirty="0">
                <a:solidFill>
                  <a:srgbClr val="3959B9"/>
                </a:solidFill>
                <a:latin typeface="Times New Roman" panose="02020603050405020304" pitchFamily="18" charset="0"/>
                <a:ea typeface="微软雅黑" panose="020B0503020204020204" charset="-122"/>
                <a:cs typeface="Times New Roman" panose="02020603050405020304" pitchFamily="18" charset="0"/>
              </a:rPr>
              <a:t>治疗药物，</a:t>
            </a:r>
            <a:r>
              <a:rPr lang="en-US" altLang="zh-CN" sz="24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a:t>
            </a:r>
            <a:r>
              <a:rPr lang="zh-CN" altLang="en-US" sz="24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鼓励仿制药目录</a:t>
            </a:r>
            <a:r>
              <a:rPr lang="en-US" altLang="zh-CN" sz="24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a:t>
            </a:r>
            <a:r>
              <a:rPr lang="zh-CN" altLang="en-US" sz="2400" b="1" dirty="0">
                <a:solidFill>
                  <a:srgbClr val="3959B9"/>
                </a:solidFill>
                <a:latin typeface="Times New Roman" panose="02020603050405020304" pitchFamily="18" charset="0"/>
                <a:ea typeface="微软雅黑" panose="020B0503020204020204" charset="-122"/>
                <a:cs typeface="Times New Roman" panose="02020603050405020304" pitchFamily="18" charset="0"/>
              </a:rPr>
              <a:t>药品</a:t>
            </a:r>
            <a:endParaRPr lang="zh-CN" altLang="en-US" sz="2400" b="1" dirty="0">
              <a:solidFill>
                <a:srgbClr val="3959B9"/>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7" name="文本框 6"/>
          <p:cNvSpPr txBox="1"/>
          <p:nvPr>
            <p:custDataLst>
              <p:tags r:id="rId3"/>
            </p:custDataLst>
          </p:nvPr>
        </p:nvSpPr>
        <p:spPr>
          <a:xfrm>
            <a:off x="213995" y="1757680"/>
            <a:ext cx="4917440" cy="4410075"/>
          </a:xfrm>
          <a:prstGeom prst="rect">
            <a:avLst/>
          </a:prstGeom>
          <a:solidFill>
            <a:srgbClr val="F0F0F0"/>
          </a:solidFill>
          <a:effectLst>
            <a:softEdge rad="31750"/>
          </a:effectLst>
        </p:spPr>
        <p:txBody>
          <a:bodyPr wrap="square">
            <a:noAutofit/>
          </a:bodyPr>
          <a:lstStyle/>
          <a:p>
            <a:pPr marL="285750" marR="0" lvl="0" indent="-285750" algn="just" defTabSz="914400" rtl="0" eaLnBrk="1" fontAlgn="base" latinLnBrk="0" hangingPunct="1">
              <a:lnSpc>
                <a:spcPct val="150000"/>
              </a:lnSpc>
              <a:spcBef>
                <a:spcPct val="0"/>
              </a:spcBef>
              <a:spcAft>
                <a:spcPts val="500"/>
              </a:spcAft>
              <a:buClrTx/>
              <a:buSzTx/>
              <a:buFont typeface="Wingdings" panose="05000000000000000000" pitchFamily="2" charset="2"/>
              <a:buChar char="p"/>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通用名：</a:t>
            </a:r>
            <a:r>
              <a:rPr kumimoji="0" lang="zh-CN" altLang="en-US" sz="16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氯维地平乳状注射液</a:t>
            </a:r>
            <a:endParaRPr kumimoji="0" lang="en-US" altLang="zh-CN" sz="16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a:p>
            <a:pPr marL="285750" marR="0" lvl="0" indent="-285750" algn="just" defTabSz="914400" rtl="0" eaLnBrk="1" fontAlgn="base" latinLnBrk="0" hangingPunct="1">
              <a:lnSpc>
                <a:spcPct val="150000"/>
              </a:lnSpc>
              <a:spcBef>
                <a:spcPct val="0"/>
              </a:spcBef>
              <a:spcAft>
                <a:spcPts val="500"/>
              </a:spcAft>
              <a:buClrTx/>
              <a:buSzTx/>
              <a:buFont typeface="Wingdings" panose="05000000000000000000" pitchFamily="2" charset="2"/>
              <a:buChar char="p"/>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注册规格：</a:t>
            </a:r>
            <a:r>
              <a:rPr kumimoji="0" lang="pt-BR" altLang="zh-CN"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50ml</a:t>
            </a:r>
            <a:r>
              <a:rPr lang="en-US" altLang="zh-CN" sz="1600" dirty="0">
                <a:solidFill>
                  <a:srgbClr val="0047BB"/>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a:t>
            </a:r>
            <a:r>
              <a:rPr lang="zh-CN" altLang="en-US" sz="1600" dirty="0">
                <a:solidFill>
                  <a:srgbClr val="0047BB"/>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 </a:t>
            </a:r>
            <a:r>
              <a:rPr kumimoji="0" lang="pt-BR" altLang="zh-CN"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25mg</a:t>
            </a:r>
            <a:endParaRPr kumimoji="0" lang="zh-CN" altLang="en-US"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a:p>
            <a:pPr marL="285750" marR="0" lvl="0" indent="-285750" algn="just" defTabSz="914400" rtl="0" eaLnBrk="1" fontAlgn="base" latinLnBrk="0" hangingPunct="1">
              <a:lnSpc>
                <a:spcPct val="150000"/>
              </a:lnSpc>
              <a:spcBef>
                <a:spcPct val="0"/>
              </a:spcBef>
              <a:spcAft>
                <a:spcPts val="500"/>
              </a:spcAft>
              <a:buClrTx/>
              <a:buSzTx/>
              <a:buFont typeface="Wingdings" panose="05000000000000000000" pitchFamily="2" charset="2"/>
              <a:buChar char="p"/>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注册分类：</a:t>
            </a:r>
            <a:r>
              <a:rPr kumimoji="0" lang="zh-CN" altLang="en-US" sz="16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化学药品</a:t>
            </a:r>
            <a:r>
              <a:rPr kumimoji="0" lang="en-US" altLang="zh-CN" sz="16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3</a:t>
            </a:r>
            <a:r>
              <a:rPr kumimoji="0" lang="zh-CN" altLang="en-US" sz="16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类</a:t>
            </a:r>
            <a:endParaRPr kumimoji="0" lang="zh-CN" altLang="en-US" sz="16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a:p>
            <a:pPr marL="285750" marR="0" lvl="0" indent="-285750" algn="just" defTabSz="914400" rtl="0" eaLnBrk="1" fontAlgn="base" latinLnBrk="0" hangingPunct="1">
              <a:lnSpc>
                <a:spcPct val="150000"/>
              </a:lnSpc>
              <a:spcBef>
                <a:spcPct val="0"/>
              </a:spcBef>
              <a:spcAft>
                <a:spcPts val="500"/>
              </a:spcAft>
              <a:buClrTx/>
              <a:buSzTx/>
              <a:buFont typeface="Wingdings" panose="05000000000000000000" pitchFamily="2" charset="2"/>
              <a:buChar char="p"/>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中国大陆首次上市时间：</a:t>
            </a:r>
            <a:r>
              <a:rPr kumimoji="0" lang="en-US" altLang="zh-CN"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2024</a:t>
            </a:r>
            <a:r>
              <a:rPr kumimoji="0" lang="zh-CN" altLang="en-US"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年</a:t>
            </a:r>
            <a:r>
              <a:rPr kumimoji="0" lang="en-US" altLang="zh-CN"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6</a:t>
            </a:r>
            <a:r>
              <a:rPr kumimoji="0" lang="zh-CN" altLang="en-US"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月</a:t>
            </a:r>
            <a:r>
              <a:rPr kumimoji="0" lang="en-US" altLang="zh-CN"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18</a:t>
            </a:r>
            <a:r>
              <a:rPr kumimoji="0" lang="zh-CN" altLang="en-US"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日</a:t>
            </a:r>
            <a:endParaRPr kumimoji="0" lang="en-US" altLang="zh-CN"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a:p>
            <a:pPr marL="285750" marR="0" lvl="0" indent="-285750" algn="just" defTabSz="914400" rtl="0" eaLnBrk="1" fontAlgn="base" latinLnBrk="0" hangingPunct="1">
              <a:lnSpc>
                <a:spcPct val="150000"/>
              </a:lnSpc>
              <a:spcBef>
                <a:spcPct val="0"/>
              </a:spcBef>
              <a:spcAft>
                <a:spcPts val="500"/>
              </a:spcAft>
              <a:buClrTx/>
              <a:buSzTx/>
              <a:buFont typeface="Wingdings" panose="05000000000000000000" pitchFamily="2" charset="2"/>
              <a:buChar char="p"/>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国内同通用名药品上市情况：</a:t>
            </a:r>
            <a:r>
              <a:rPr kumimoji="0" lang="en-US" altLang="zh-CN" sz="16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2</a:t>
            </a:r>
            <a:r>
              <a:rPr kumimoji="0" lang="zh-CN" altLang="en-US" sz="16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家</a:t>
            </a:r>
            <a:endParaRPr kumimoji="0" lang="en-US" altLang="zh-CN" sz="16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a:p>
            <a:pPr marL="285750" lvl="0" indent="-285750" algn="just" fontAlgn="base">
              <a:lnSpc>
                <a:spcPct val="150000"/>
              </a:lnSpc>
              <a:spcBef>
                <a:spcPct val="0"/>
              </a:spcBef>
              <a:spcAft>
                <a:spcPts val="500"/>
              </a:spcAft>
              <a:buFont typeface="Wingdings" panose="05000000000000000000" pitchFamily="2" charset="2"/>
              <a:buChar char="p"/>
              <a:defRPr/>
            </a:pPr>
            <a:r>
              <a:rPr lang="zh-CN" altLang="en-US" sz="1600" dirty="0">
                <a:solidFill>
                  <a:srgbClr val="000000"/>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同通用名全球上市地区及时间：</a:t>
            </a:r>
            <a:r>
              <a:rPr kumimoji="0" lang="zh-CN" altLang="en-US"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美国，</a:t>
            </a:r>
            <a:r>
              <a:rPr kumimoji="0" lang="en-US" altLang="zh-CN"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2008</a:t>
            </a:r>
            <a:endParaRPr kumimoji="0" lang="en-US" altLang="zh-CN"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a:p>
            <a:pPr lvl="0" indent="0" algn="just" fontAlgn="base">
              <a:lnSpc>
                <a:spcPct val="150000"/>
              </a:lnSpc>
              <a:spcBef>
                <a:spcPct val="0"/>
              </a:spcBef>
              <a:spcAft>
                <a:spcPts val="500"/>
              </a:spcAft>
              <a:buFont typeface="Wingdings" panose="05000000000000000000" pitchFamily="2" charset="2"/>
              <a:buNone/>
              <a:defRPr/>
            </a:pPr>
            <a:r>
              <a:rPr kumimoji="0" lang="zh-CN" altLang="en-US" sz="14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（美国专利</a:t>
            </a:r>
            <a:r>
              <a:rPr kumimoji="0" lang="en-US" altLang="zh-CN" sz="14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US8658676B2</a:t>
            </a:r>
            <a:r>
              <a:rPr kumimoji="0" lang="zh-CN" altLang="en-US" sz="14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至早于</a:t>
            </a:r>
            <a:r>
              <a:rPr kumimoji="0" lang="en-US" altLang="zh-CN" sz="14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2031</a:t>
            </a:r>
            <a:r>
              <a:rPr kumimoji="0" lang="zh-CN" altLang="en-US" sz="14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年</a:t>
            </a:r>
            <a:r>
              <a:rPr kumimoji="0" lang="en-US" altLang="zh-CN" sz="14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10</a:t>
            </a:r>
            <a:r>
              <a:rPr kumimoji="0" lang="zh-CN" altLang="en-US" sz="14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月到期，至今未有仿品上市）</a:t>
            </a:r>
            <a:endParaRPr kumimoji="0" lang="zh-CN" altLang="en-US" sz="14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a:p>
            <a:pPr marL="285750" marR="0" lvl="0" indent="-285750" algn="just" defTabSz="914400" rtl="0" eaLnBrk="1" fontAlgn="base" latinLnBrk="0" hangingPunct="1">
              <a:lnSpc>
                <a:spcPct val="150000"/>
              </a:lnSpc>
              <a:spcBef>
                <a:spcPct val="0"/>
              </a:spcBef>
              <a:spcAft>
                <a:spcPts val="500"/>
              </a:spcAft>
              <a:buClrTx/>
              <a:buSzTx/>
              <a:buFont typeface="Wingdings" panose="05000000000000000000" pitchFamily="2" charset="2"/>
              <a:buChar char="p"/>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是否为</a:t>
            </a: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OTC</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药品：</a:t>
            </a:r>
            <a:r>
              <a:rPr kumimoji="0" lang="zh-CN" altLang="en-US"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否</a:t>
            </a:r>
            <a:endParaRPr kumimoji="0" lang="en-US" altLang="zh-CN"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a:p>
            <a:pPr marL="285750" marR="0" lvl="0" indent="-285750" algn="just" defTabSz="914400" rtl="0" eaLnBrk="1" fontAlgn="base" latinLnBrk="0" hangingPunct="1">
              <a:lnSpc>
                <a:spcPct val="150000"/>
              </a:lnSpc>
              <a:spcBef>
                <a:spcPct val="0"/>
              </a:spcBef>
              <a:spcAft>
                <a:spcPts val="500"/>
              </a:spcAft>
              <a:buClrTx/>
              <a:buSzTx/>
              <a:buFont typeface="Wingdings" panose="05000000000000000000" pitchFamily="2" charset="2"/>
              <a:buChar char="p"/>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适应症</a:t>
            </a:r>
            <a:r>
              <a:rPr kumimoji="0" lang="zh-CN" altLang="en-US" sz="1600" b="0" i="0" u="none" strike="noStrike" kern="1200" cap="none" spc="0" normalizeH="0" baseline="0" noProof="0" dirty="0">
                <a:ln>
                  <a:noFill/>
                </a:ln>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a:t>
            </a:r>
            <a:r>
              <a:rPr kumimoji="0" lang="zh-CN" altLang="en-US"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用于治疗不</a:t>
            </a:r>
            <a:r>
              <a:rPr lang="zh-CN" altLang="en-US" sz="1600" dirty="0">
                <a:solidFill>
                  <a:srgbClr val="0047BB"/>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适宜</a:t>
            </a:r>
            <a:r>
              <a:rPr kumimoji="0" lang="zh-CN" altLang="en-US"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口服或口服药物治疗效果不佳的高血压。</a:t>
            </a:r>
            <a:endParaRPr kumimoji="0" lang="en-US" altLang="zh-CN"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10" name="文本框 9"/>
          <p:cNvSpPr txBox="1"/>
          <p:nvPr/>
        </p:nvSpPr>
        <p:spPr bwMode="gray">
          <a:xfrm>
            <a:off x="531812" y="980831"/>
            <a:ext cx="10982008" cy="758211"/>
          </a:xfrm>
          <a:prstGeom prst="rect">
            <a:avLst/>
          </a:prstGeom>
          <a:solidFill>
            <a:schemeClr val="accent2">
              <a:lumMod val="20000"/>
              <a:lumOff val="80000"/>
            </a:schemeClr>
          </a:solidFill>
          <a:ln>
            <a:noFill/>
          </a:ln>
        </p:spPr>
        <p:txBody>
          <a:bodyPr wrap="square" lIns="45720" tIns="45720" rIns="45720" bIns="45720" rtlCol="0" anchor="ctr">
            <a:noAutofit/>
          </a:bodyPr>
          <a:lstStyle/>
          <a:p>
            <a:pPr marL="0" marR="0" lvl="0" indent="0" algn="ctr" defTabSz="914400" rtl="0" eaLnBrk="1" fontAlgn="auto" latinLnBrk="0" hangingPunct="1">
              <a:lnSpc>
                <a:spcPct val="90000"/>
              </a:lnSpc>
              <a:spcBef>
                <a:spcPts val="400"/>
              </a:spcBef>
              <a:spcAft>
                <a:spcPts val="0"/>
              </a:spcAft>
              <a:buClrTx/>
              <a:buSzTx/>
              <a:buFontTx/>
              <a:buNone/>
              <a:defRPr/>
            </a:pPr>
            <a:r>
              <a:rPr kumimoji="0" lang="zh-CN" altLang="en-US" sz="2300" b="1" i="0" u="sng"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rPr>
              <a:t>氯维地平乳状注射液</a:t>
            </a:r>
            <a:endParaRPr kumimoji="0" lang="zh-CN" altLang="en-US" sz="2300" b="1" i="0" u="sng"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endParaRPr>
          </a:p>
          <a:p>
            <a:pPr marL="0" marR="0" lvl="0" indent="0" algn="ctr" defTabSz="914400" rtl="0" eaLnBrk="1" fontAlgn="auto" latinLnBrk="0" hangingPunct="1">
              <a:lnSpc>
                <a:spcPct val="90000"/>
              </a:lnSpc>
              <a:spcBef>
                <a:spcPts val="400"/>
              </a:spcBef>
              <a:spcAft>
                <a:spcPts val="0"/>
              </a:spcAft>
              <a:buClrTx/>
              <a:buSzTx/>
              <a:buFontTx/>
              <a:buNone/>
              <a:defRPr/>
            </a:pPr>
            <a:r>
              <a:rPr kumimoji="0" lang="zh-CN" altLang="en-US"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rPr>
              <a:t>新一代快速起效治疗高血压急症的美国、欧盟、中国等多国权威指南推荐药物</a:t>
            </a:r>
            <a:endParaRPr kumimoji="0" lang="zh-CN" altLang="en-US"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endParaRPr>
          </a:p>
        </p:txBody>
      </p:sp>
      <p:sp>
        <p:nvSpPr>
          <p:cNvPr id="8" name="灯片编号占位符 1"/>
          <p:cNvSpPr>
            <a:spLocks noGrp="1"/>
          </p:cNvSpPr>
          <p:nvPr>
            <p:ph type="sldNum" sz="quarter" idx="12"/>
          </p:nvPr>
        </p:nvSpPr>
        <p:spPr>
          <a:xfrm>
            <a:off x="9345583" y="6412313"/>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0E559C5-5247-2E41-958E-5EE8846CF959}" type="slidenum">
              <a:rPr kumimoji="1" lang="zh-CN" altLang="en-US" sz="1200" b="0" i="0" u="none" strike="noStrike" kern="1200" cap="none" spc="0" normalizeH="0" baseline="0" noProof="0">
                <a:ln>
                  <a:noFill/>
                </a:ln>
                <a:solidFill>
                  <a:prstClr val="black">
                    <a:tint val="75000"/>
                  </a:prstClr>
                </a:solidFill>
                <a:effectLst/>
                <a:uLnTx/>
                <a:uFillTx/>
                <a:latin typeface="Times New Roman" panose="02020603050405020304"/>
                <a:ea typeface="华文楷体" panose="0201060004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Times New Roman" panose="02020603050405020304"/>
              <a:ea typeface="华文楷体" panose="02010600040101010101" pitchFamily="2" charset="-122"/>
              <a:cs typeface="+mn-cs"/>
            </a:endParaRPr>
          </a:p>
        </p:txBody>
      </p:sp>
      <p:graphicFrame>
        <p:nvGraphicFramePr>
          <p:cNvPr id="2" name="表格 1"/>
          <p:cNvGraphicFramePr>
            <a:graphicFrameLocks noGrp="1"/>
          </p:cNvGraphicFramePr>
          <p:nvPr>
            <p:custDataLst>
              <p:tags r:id="rId4"/>
            </p:custDataLst>
          </p:nvPr>
        </p:nvGraphicFramePr>
        <p:xfrm>
          <a:off x="8644255" y="3077845"/>
          <a:ext cx="3366770" cy="3038475"/>
        </p:xfrm>
        <a:graphic>
          <a:graphicData uri="http://schemas.openxmlformats.org/drawingml/2006/table">
            <a:tbl>
              <a:tblPr firstRow="1" bandRow="1"/>
              <a:tblGrid>
                <a:gridCol w="3366770"/>
              </a:tblGrid>
              <a:tr h="440055">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indent="0" algn="just">
                        <a:lnSpc>
                          <a:spcPct val="100000"/>
                        </a:lnSpc>
                        <a:buNone/>
                      </a:pPr>
                      <a:r>
                        <a:rPr lang="en-US" altLang="zh-CN" sz="1300" b="1" dirty="0">
                          <a:solidFill>
                            <a:schemeClr val="tx1"/>
                          </a:solidFill>
                          <a:latin typeface="Times New Roman" panose="02020603050405020304" pitchFamily="18" charset="0"/>
                          <a:ea typeface="微软雅黑" panose="020B0503020204020204" charset="-122"/>
                        </a:rPr>
                        <a:t>1</a:t>
                      </a:r>
                      <a:r>
                        <a:rPr lang="zh-CN" altLang="en-US" sz="1300" b="1" dirty="0">
                          <a:solidFill>
                            <a:schemeClr val="tx1"/>
                          </a:solidFill>
                          <a:latin typeface="Times New Roman" panose="02020603050405020304" pitchFamily="18" charset="0"/>
                          <a:ea typeface="微软雅黑" panose="020B0503020204020204" charset="-122"/>
                        </a:rPr>
                        <a:t>、适应症、作用机制、给药途径均相同；</a:t>
                      </a:r>
                      <a:endParaRPr lang="zh-CN" altLang="en-US" sz="1300" b="1" dirty="0">
                        <a:solidFill>
                          <a:schemeClr val="tx1"/>
                        </a:solidFill>
                        <a:effectLst/>
                        <a:latin typeface="Times New Roman" panose="02020603050405020304" pitchFamily="18" charset="0"/>
                        <a:ea typeface="微软雅黑" panose="020B0503020204020204" charset="-122"/>
                      </a:endParaRPr>
                    </a:p>
                  </a:txBody>
                  <a:tcPr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r>
              <a:tr h="1256665">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R="0" lvl="0" indent="0" algn="just" defTabSz="914400" rtl="0" eaLnBrk="1" fontAlgn="auto" latinLnBrk="0" hangingPunct="1">
                        <a:lnSpc>
                          <a:spcPct val="100000"/>
                        </a:lnSpc>
                        <a:spcBef>
                          <a:spcPts val="0"/>
                        </a:spcBef>
                        <a:spcAft>
                          <a:spcPts val="0"/>
                        </a:spcAft>
                        <a:buClrTx/>
                        <a:buSzTx/>
                        <a:buNone/>
                        <a:defRPr/>
                      </a:pPr>
                      <a:r>
                        <a:rPr lang="en-US" altLang="zh-CN" sz="1300" b="1" dirty="0">
                          <a:solidFill>
                            <a:schemeClr val="tx1"/>
                          </a:solidFill>
                          <a:latin typeface="Times New Roman" panose="02020603050405020304" pitchFamily="18" charset="0"/>
                          <a:ea typeface="微软雅黑" panose="020B0503020204020204" charset="-122"/>
                        </a:rPr>
                        <a:t>2</a:t>
                      </a:r>
                      <a:r>
                        <a:rPr lang="zh-CN" altLang="en-US" sz="1300" b="1" dirty="0">
                          <a:solidFill>
                            <a:schemeClr val="tx1"/>
                          </a:solidFill>
                          <a:latin typeface="Times New Roman" panose="02020603050405020304" pitchFamily="18" charset="0"/>
                          <a:ea typeface="微软雅黑" panose="020B0503020204020204" charset="-122"/>
                        </a:rPr>
                        <a:t>、</a:t>
                      </a:r>
                      <a:r>
                        <a:rPr lang="zh-CN" altLang="en-US" sz="1300" b="0" dirty="0">
                          <a:solidFill>
                            <a:schemeClr val="tx1"/>
                          </a:solidFill>
                          <a:latin typeface="Times New Roman" panose="02020603050405020304" pitchFamily="18" charset="0"/>
                          <a:ea typeface="微软雅黑" panose="020B0503020204020204" charset="-122"/>
                        </a:rPr>
                        <a:t>均是</a:t>
                      </a:r>
                      <a:r>
                        <a:rPr lang="en-US" altLang="zh-CN" sz="13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lang="zh-CN" altLang="en-US" sz="13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中国高血压急症诊治规范</a:t>
                      </a:r>
                      <a:r>
                        <a:rPr lang="en-US" altLang="zh-CN" sz="13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lang="en-US" altLang="zh-CN" sz="1300" b="0" baseline="30000" dirty="0">
                          <a:solidFill>
                            <a:schemeClr val="tx1"/>
                          </a:solidFill>
                          <a:latin typeface="Times New Roman" panose="02020603050405020304" pitchFamily="18" charset="0"/>
                          <a:ea typeface="微软雅黑" panose="020B0503020204020204" charset="-122"/>
                          <a:cs typeface="Times New Roman" panose="02020603050405020304" pitchFamily="18" charset="0"/>
                        </a:rPr>
                        <a:t>1</a:t>
                      </a:r>
                      <a:r>
                        <a:rPr lang="zh-CN" altLang="en-US" sz="13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lang="en-US" altLang="zh-CN" sz="13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lang="zh-CN" altLang="en-US" sz="13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高血压急症的问题中国专家共识</a:t>
                      </a:r>
                      <a:r>
                        <a:rPr lang="en-US" altLang="zh-CN" sz="13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lang="en-US" altLang="zh-CN" sz="1300" b="0" baseline="30000" dirty="0">
                          <a:solidFill>
                            <a:schemeClr val="tx1"/>
                          </a:solidFill>
                          <a:latin typeface="Times New Roman" panose="02020603050405020304" pitchFamily="18" charset="0"/>
                          <a:ea typeface="微软雅黑" panose="020B0503020204020204" charset="-122"/>
                          <a:cs typeface="Times New Roman" panose="02020603050405020304" pitchFamily="18" charset="0"/>
                        </a:rPr>
                        <a:t>2</a:t>
                      </a:r>
                      <a:r>
                        <a:rPr lang="zh-CN" altLang="en-US" sz="13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以及</a:t>
                      </a:r>
                      <a:r>
                        <a:rPr lang="en-US" altLang="zh-CN" sz="13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《2018</a:t>
                      </a:r>
                      <a:r>
                        <a:rPr lang="zh-CN" altLang="en-US" sz="13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年欧洲心脏病学会</a:t>
                      </a:r>
                      <a:r>
                        <a:rPr lang="en-US" altLang="zh-CN" sz="13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lang="zh-CN" altLang="en-US" sz="13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欧洲高血压学会高血压管理指南</a:t>
                      </a:r>
                      <a:r>
                        <a:rPr lang="en-US" altLang="zh-CN" sz="13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lang="en-US" altLang="zh-CN" sz="1300" b="0" baseline="30000" dirty="0">
                          <a:solidFill>
                            <a:schemeClr val="tx1"/>
                          </a:solidFill>
                          <a:latin typeface="Times New Roman" panose="02020603050405020304" pitchFamily="18" charset="0"/>
                          <a:ea typeface="微软雅黑" panose="020B0503020204020204" charset="-122"/>
                          <a:cs typeface="Times New Roman" panose="02020603050405020304" pitchFamily="18" charset="0"/>
                        </a:rPr>
                        <a:t>3</a:t>
                      </a:r>
                      <a:r>
                        <a:rPr lang="zh-CN" altLang="en-US" sz="13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等</a:t>
                      </a:r>
                      <a:r>
                        <a:rPr lang="zh-CN" altLang="en-US" sz="1300" b="1" kern="1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多个指南推荐的高血压急症治疗药物；</a:t>
                      </a:r>
                      <a:endParaRPr lang="zh-CN" altLang="en-US" sz="1300" b="1" kern="12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a:txBody>
                  <a:tcPr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r>
              <a:tr h="7232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indent="0" algn="just">
                        <a:lnSpc>
                          <a:spcPct val="100000"/>
                        </a:lnSpc>
                        <a:buNone/>
                      </a:pPr>
                      <a:r>
                        <a:rPr lang="en-US" altLang="zh-CN" sz="13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3</a:t>
                      </a:r>
                      <a:r>
                        <a:rPr lang="zh-CN" altLang="en-US" sz="13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、在同机制的高血压静脉注射药物中，尼卡地平市场份额占比为</a:t>
                      </a:r>
                      <a:r>
                        <a:rPr lang="en-US" altLang="zh-CN" sz="13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53%</a:t>
                      </a:r>
                      <a:r>
                        <a:rPr lang="en-US" altLang="zh-CN" sz="1300" b="0" baseline="30000" dirty="0">
                          <a:solidFill>
                            <a:schemeClr val="tx1"/>
                          </a:solidFill>
                          <a:latin typeface="Times New Roman" panose="02020603050405020304" pitchFamily="18" charset="0"/>
                          <a:ea typeface="微软雅黑" panose="020B0503020204020204" charset="-122"/>
                          <a:cs typeface="Times New Roman" panose="02020603050405020304" pitchFamily="18" charset="0"/>
                        </a:rPr>
                        <a:t>4</a:t>
                      </a:r>
                      <a:r>
                        <a:rPr lang="zh-CN" altLang="en-US" sz="13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lang="zh-CN" altLang="en-US" sz="1300" b="1" dirty="0">
                          <a:solidFill>
                            <a:schemeClr val="tx1"/>
                          </a:solidFill>
                          <a:latin typeface="Times New Roman" panose="02020603050405020304" pitchFamily="18" charset="0"/>
                          <a:ea typeface="微软雅黑" panose="020B0503020204020204" charset="-122"/>
                          <a:cs typeface="Times New Roman" panose="02020603050405020304" pitchFamily="18" charset="0"/>
                        </a:rPr>
                        <a:t>市场</a:t>
                      </a:r>
                      <a:r>
                        <a:rPr lang="zh-CN" altLang="en-US" sz="1300" b="1" kern="1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份额最高</a:t>
                      </a:r>
                      <a:endParaRPr lang="zh-CN" altLang="en-US" sz="1300" b="1" kern="12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a:txBody>
                  <a:tcPr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r>
              <a:tr h="61849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indent="0" algn="just">
                        <a:lnSpc>
                          <a:spcPct val="100000"/>
                        </a:lnSpc>
                        <a:buNone/>
                      </a:pPr>
                      <a:r>
                        <a:rPr lang="en-US" altLang="zh-CN" sz="13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4</a:t>
                      </a:r>
                      <a:r>
                        <a:rPr lang="zh-CN" altLang="en-US" sz="13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、尼卡地平为</a:t>
                      </a:r>
                      <a:r>
                        <a:rPr lang="zh-CN" altLang="en-US" sz="1300" b="1" kern="1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本品国内</a:t>
                      </a:r>
                      <a:r>
                        <a:rPr lang="en-US" altLang="zh-CN" sz="1300" b="1" kern="1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Ⅲ</a:t>
                      </a:r>
                      <a:r>
                        <a:rPr lang="zh-CN" altLang="en-US" sz="1300" b="1" kern="1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期临床试验对照药</a:t>
                      </a:r>
                      <a:r>
                        <a:rPr lang="zh-CN" altLang="en-US" sz="13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，具有充分的安全性有效性数据对比</a:t>
                      </a:r>
                      <a:endParaRPr lang="zh-CN" altLang="en-US" sz="1300" b="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a:txBody>
                  <a:tcPr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r>
            </a:tbl>
          </a:graphicData>
        </a:graphic>
      </p:graphicFrame>
      <p:sp>
        <p:nvSpPr>
          <p:cNvPr id="3" name="文本框 2"/>
          <p:cNvSpPr txBox="1"/>
          <p:nvPr/>
        </p:nvSpPr>
        <p:spPr>
          <a:xfrm>
            <a:off x="-126" y="6273225"/>
            <a:ext cx="1146299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1. </a:t>
            </a:r>
            <a:r>
              <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何新华</a:t>
            </a: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杨艳敏</a:t>
            </a: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郭树彬</a:t>
            </a: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等</a:t>
            </a: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中国高血压急症诊治规范</a:t>
            </a: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[J].</a:t>
            </a:r>
            <a:r>
              <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中国急救医学</a:t>
            </a: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,2020,40(09):795-803.</a:t>
            </a:r>
            <a:endPar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2.</a:t>
            </a:r>
            <a:r>
              <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 孙英贤</a:t>
            </a: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赵连友</a:t>
            </a: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田刚</a:t>
            </a: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等</a:t>
            </a: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高血压急症的问题中国专家共识</a:t>
            </a: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[J].</a:t>
            </a:r>
            <a:r>
              <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中华高血压杂志</a:t>
            </a: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,2022,30(03):207-218. </a:t>
            </a:r>
            <a:endPar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3.</a:t>
            </a:r>
            <a:r>
              <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van den Born B J H, Lip G Y H, </a:t>
            </a:r>
            <a:r>
              <a:rPr kumimoji="0" lang="en-US" altLang="zh-CN" sz="800" b="0" i="0" u="none" strike="noStrike" kern="1200" cap="none" spc="0" normalizeH="0" baseline="0" noProof="0" dirty="0" err="1">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Brguljan-Hitij</a:t>
            </a: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 J, et al. ESC Council on hypertension position document on the management of hypertensive emergencies[J]. European Heart Journal–Cardiovascular Pharmacotherapy, 2019, 5(1): 37-46.</a:t>
            </a:r>
            <a:endPar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4.</a:t>
            </a:r>
            <a:r>
              <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 数据来源：米内网中国城市公立医院数据</a:t>
            </a:r>
            <a:endPar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12" name="文本框 11"/>
          <p:cNvSpPr txBox="1"/>
          <p:nvPr/>
        </p:nvSpPr>
        <p:spPr>
          <a:xfrm>
            <a:off x="8644255" y="2419985"/>
            <a:ext cx="2367280" cy="645160"/>
          </a:xfrm>
          <a:prstGeom prst="rect">
            <a:avLst/>
          </a:prstGeom>
          <a:solidFill>
            <a:schemeClr val="accent2"/>
          </a:solidFill>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pPr>
            <a:r>
              <a:rPr lang="zh-CN" altLang="en-US">
                <a:solidFill>
                  <a:schemeClr val="bg1"/>
                </a:solidFill>
              </a:rPr>
              <a:t>建议参照药物：</a:t>
            </a:r>
            <a:endParaRPr lang="zh-CN" altLang="en-US">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pPr>
            <a:r>
              <a:rPr lang="zh-CN" altLang="en-US" b="1">
                <a:solidFill>
                  <a:schemeClr val="bg1"/>
                </a:solidFill>
              </a:rPr>
              <a:t>盐酸尼卡地平注射液</a:t>
            </a:r>
            <a:endParaRPr lang="zh-CN" altLang="en-US" b="1">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延期 3"/>
          <p:cNvSpPr/>
          <p:nvPr/>
        </p:nvSpPr>
        <p:spPr>
          <a:xfrm>
            <a:off x="1" y="140144"/>
            <a:ext cx="768096" cy="713232"/>
          </a:xfrm>
          <a:prstGeom prst="flowChartDelay">
            <a:avLst/>
          </a:prstGeom>
          <a:solidFill>
            <a:srgbClr val="3959B9"/>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Times New Roman" panose="02020603050405020304" pitchFamily="18" charset="0"/>
                <a:cs typeface="Times New Roman" panose="02020603050405020304" pitchFamily="18" charset="0"/>
                <a:sym typeface="Arial" panose="020B0604020202020204" pitchFamily="34" charset="0"/>
              </a:rPr>
              <a:t>01</a:t>
            </a:r>
            <a:endParaRPr lang="en-US" altLang="zh-CN" sz="2800"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 name="文本框 4"/>
          <p:cNvSpPr txBox="1"/>
          <p:nvPr>
            <p:custDataLst>
              <p:tags r:id="rId1"/>
            </p:custDataLst>
          </p:nvPr>
        </p:nvSpPr>
        <p:spPr>
          <a:xfrm>
            <a:off x="896112" y="216471"/>
            <a:ext cx="10778024" cy="636905"/>
          </a:xfrm>
          <a:prstGeom prst="rect">
            <a:avLst/>
          </a:prstGeom>
          <a:noFill/>
        </p:spPr>
        <p:txBody>
          <a:bodyPr wrap="none" rtlCol="0" anchor="ctr">
            <a:noAutofit/>
          </a:bodyPr>
          <a:lstStyle/>
          <a:p>
            <a:r>
              <a:rPr lang="zh-CN" altLang="en-US" sz="2400" b="1" dirty="0">
                <a:solidFill>
                  <a:srgbClr val="3959B9"/>
                </a:solidFill>
                <a:latin typeface="Times New Roman" panose="02020603050405020304" pitchFamily="18" charset="0"/>
                <a:cs typeface="Times New Roman" panose="02020603050405020304" pitchFamily="18" charset="0"/>
                <a:sym typeface="Arial" panose="020B0604020202020204" pitchFamily="34" charset="0"/>
              </a:rPr>
              <a:t>疾病情况：</a:t>
            </a:r>
            <a:r>
              <a:rPr lang="en-US" altLang="zh-CN" sz="2400" b="1" dirty="0">
                <a:solidFill>
                  <a:srgbClr val="3959B9"/>
                </a:solidFill>
                <a:latin typeface="Times New Roman" panose="02020603050405020304" pitchFamily="18" charset="0"/>
                <a:cs typeface="Times New Roman" panose="02020603050405020304" pitchFamily="18" charset="0"/>
                <a:sym typeface="Arial" panose="020B0604020202020204" pitchFamily="34" charset="0"/>
              </a:rPr>
              <a:t> </a:t>
            </a:r>
            <a:r>
              <a:rPr lang="zh-CN" altLang="en-US" sz="2400" b="1" dirty="0">
                <a:solidFill>
                  <a:srgbClr val="3959B9"/>
                </a:solidFill>
                <a:latin typeface="Times New Roman" panose="02020603050405020304" pitchFamily="18" charset="0"/>
                <a:cs typeface="Times New Roman" panose="02020603050405020304" pitchFamily="18" charset="0"/>
                <a:sym typeface="Arial" panose="020B0604020202020204" pitchFamily="34" charset="0"/>
              </a:rPr>
              <a:t>高血压急症</a:t>
            </a:r>
            <a:r>
              <a:rPr lang="zh-CN" altLang="en-US" sz="2400" b="1" dirty="0">
                <a:solidFill>
                  <a:srgbClr val="C00000"/>
                </a:solidFill>
                <a:latin typeface="Times New Roman" panose="02020603050405020304" pitchFamily="18" charset="0"/>
                <a:cs typeface="Times New Roman" panose="02020603050405020304" pitchFamily="18" charset="0"/>
                <a:sym typeface="Arial" panose="020B0604020202020204" pitchFamily="34" charset="0"/>
              </a:rPr>
              <a:t>起病急、预后差</a:t>
            </a:r>
            <a:r>
              <a:rPr lang="zh-CN" altLang="en-US" sz="2400" b="1" dirty="0">
                <a:solidFill>
                  <a:srgbClr val="3959B9"/>
                </a:solidFill>
                <a:latin typeface="Times New Roman" panose="02020603050405020304" pitchFamily="18" charset="0"/>
                <a:cs typeface="Times New Roman" panose="02020603050405020304" pitchFamily="18" charset="0"/>
                <a:sym typeface="Arial" panose="020B0604020202020204" pitchFamily="34" charset="0"/>
              </a:rPr>
              <a:t>，临床急需</a:t>
            </a:r>
            <a:r>
              <a:rPr lang="zh-CN" altLang="en-US" sz="2400" b="1" dirty="0">
                <a:solidFill>
                  <a:srgbClr val="C00000"/>
                </a:solidFill>
                <a:latin typeface="Times New Roman" panose="02020603050405020304" pitchFamily="18" charset="0"/>
                <a:cs typeface="Times New Roman" panose="02020603050405020304" pitchFamily="18" charset="0"/>
                <a:sym typeface="Arial" panose="020B0604020202020204" pitchFamily="34" charset="0"/>
              </a:rPr>
              <a:t>起效快、精准控压</a:t>
            </a:r>
            <a:r>
              <a:rPr lang="zh-CN" altLang="en-US" sz="2400" b="1" dirty="0">
                <a:solidFill>
                  <a:srgbClr val="3959B9"/>
                </a:solidFill>
                <a:latin typeface="Times New Roman" panose="02020603050405020304" pitchFamily="18" charset="0"/>
                <a:cs typeface="Times New Roman" panose="02020603050405020304" pitchFamily="18" charset="0"/>
                <a:sym typeface="Arial" panose="020B0604020202020204" pitchFamily="34" charset="0"/>
              </a:rPr>
              <a:t>药物</a:t>
            </a:r>
            <a:endParaRPr lang="zh-CN" altLang="en-US" sz="2400" b="1" dirty="0">
              <a:solidFill>
                <a:srgbClr val="3959B9"/>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28" name="矩形 27"/>
          <p:cNvSpPr/>
          <p:nvPr/>
        </p:nvSpPr>
        <p:spPr>
          <a:xfrm>
            <a:off x="49695" y="6268859"/>
            <a:ext cx="12092609" cy="583565"/>
          </a:xfrm>
          <a:prstGeom prst="rect">
            <a:avLst/>
          </a:prstGeom>
        </p:spPr>
        <p:txBody>
          <a:bodyPr wrap="square">
            <a:spAutoFit/>
          </a:bodyPr>
          <a:lstStyle/>
          <a:p>
            <a:r>
              <a:rPr lang="en-US" altLang="zh-CN" sz="800" dirty="0">
                <a:solidFill>
                  <a:schemeClr val="tx1">
                    <a:lumMod val="50000"/>
                    <a:lumOff val="50000"/>
                  </a:schemeClr>
                </a:solidFill>
              </a:rPr>
              <a:t>1.</a:t>
            </a:r>
            <a:r>
              <a:rPr lang="zh-CN" altLang="en-US" sz="800" dirty="0">
                <a:solidFill>
                  <a:schemeClr val="tx1">
                    <a:lumMod val="50000"/>
                    <a:lumOff val="50000"/>
                  </a:schemeClr>
                </a:solidFill>
              </a:rPr>
              <a:t>国家心血管病中心</a:t>
            </a:r>
            <a:r>
              <a:rPr lang="en-US" altLang="zh-CN" sz="800" dirty="0">
                <a:solidFill>
                  <a:schemeClr val="tx1">
                    <a:lumMod val="50000"/>
                    <a:lumOff val="50000"/>
                  </a:schemeClr>
                </a:solidFill>
              </a:rPr>
              <a:t>.</a:t>
            </a:r>
            <a:r>
              <a:rPr lang="zh-CN" altLang="en-US" sz="800" dirty="0">
                <a:solidFill>
                  <a:schemeClr val="tx1">
                    <a:lumMod val="50000"/>
                    <a:lumOff val="50000"/>
                  </a:schemeClr>
                </a:solidFill>
              </a:rPr>
              <a:t>中国心血管健康与疾病报告</a:t>
            </a:r>
            <a:r>
              <a:rPr lang="en-US" altLang="zh-CN" sz="800" dirty="0">
                <a:solidFill>
                  <a:schemeClr val="tx1">
                    <a:lumMod val="50000"/>
                    <a:lumOff val="50000"/>
                  </a:schemeClr>
                </a:solidFill>
              </a:rPr>
              <a:t>2022.</a:t>
            </a:r>
            <a:endParaRPr lang="en-US" altLang="zh-CN" sz="800" dirty="0">
              <a:solidFill>
                <a:schemeClr val="tx1">
                  <a:lumMod val="50000"/>
                  <a:lumOff val="50000"/>
                </a:schemeClr>
              </a:solidFill>
            </a:endParaRPr>
          </a:p>
          <a:p>
            <a:r>
              <a:rPr lang="en-US" altLang="zh-CN" sz="800" dirty="0">
                <a:solidFill>
                  <a:schemeClr val="tx1">
                    <a:lumMod val="50000"/>
                    <a:lumOff val="50000"/>
                  </a:schemeClr>
                </a:solidFill>
              </a:rPr>
              <a:t>2.Marik P E, </a:t>
            </a:r>
            <a:r>
              <a:rPr lang="en-US" altLang="zh-CN" sz="800" dirty="0" err="1">
                <a:solidFill>
                  <a:schemeClr val="tx1">
                    <a:lumMod val="50000"/>
                    <a:lumOff val="50000"/>
                  </a:schemeClr>
                </a:solidFill>
              </a:rPr>
              <a:t>Varon</a:t>
            </a:r>
            <a:r>
              <a:rPr lang="en-US" altLang="zh-CN" sz="800" dirty="0">
                <a:solidFill>
                  <a:schemeClr val="tx1">
                    <a:lumMod val="50000"/>
                    <a:lumOff val="50000"/>
                  </a:schemeClr>
                </a:solidFill>
              </a:rPr>
              <a:t> J. Hypertensive crises: challenges and management[J]. Chest, 2007, 131(6): 1949-1962</a:t>
            </a:r>
            <a:endParaRPr lang="en-US" altLang="zh-CN" sz="800" dirty="0">
              <a:solidFill>
                <a:schemeClr val="tx1">
                  <a:lumMod val="50000"/>
                  <a:lumOff val="50000"/>
                </a:schemeClr>
              </a:solidFill>
            </a:endParaRPr>
          </a:p>
          <a:p>
            <a:r>
              <a:rPr lang="en-US" altLang="zh-CN" sz="800" dirty="0">
                <a:solidFill>
                  <a:schemeClr val="tx1">
                    <a:lumMod val="50000"/>
                    <a:lumOff val="50000"/>
                  </a:schemeClr>
                </a:solidFill>
              </a:rPr>
              <a:t>3.</a:t>
            </a:r>
            <a:r>
              <a:rPr lang="zh-CN" altLang="en-US" sz="800" dirty="0">
                <a:solidFill>
                  <a:schemeClr val="tx1">
                    <a:lumMod val="50000"/>
                    <a:lumOff val="50000"/>
                  </a:schemeClr>
                </a:solidFill>
              </a:rPr>
              <a:t>中华急诊医学教育学院</a:t>
            </a:r>
            <a:r>
              <a:rPr lang="en-US" altLang="zh-CN" sz="800" dirty="0">
                <a:solidFill>
                  <a:schemeClr val="tx1">
                    <a:lumMod val="50000"/>
                    <a:lumOff val="50000"/>
                  </a:schemeClr>
                </a:solidFill>
              </a:rPr>
              <a:t>, </a:t>
            </a:r>
            <a:r>
              <a:rPr lang="zh-CN" altLang="en-US" sz="800" dirty="0">
                <a:solidFill>
                  <a:schemeClr val="tx1">
                    <a:lumMod val="50000"/>
                    <a:lumOff val="50000"/>
                  </a:schemeClr>
                </a:solidFill>
              </a:rPr>
              <a:t>北京市心肺脑复苏重点实验室</a:t>
            </a:r>
            <a:r>
              <a:rPr lang="en-US" altLang="zh-CN" sz="800" dirty="0">
                <a:solidFill>
                  <a:schemeClr val="tx1">
                    <a:lumMod val="50000"/>
                    <a:lumOff val="50000"/>
                  </a:schemeClr>
                </a:solidFill>
              </a:rPr>
              <a:t>, </a:t>
            </a:r>
            <a:r>
              <a:rPr lang="zh-CN" altLang="en-US" sz="800" dirty="0">
                <a:solidFill>
                  <a:schemeClr val="tx1">
                    <a:lumMod val="50000"/>
                    <a:lumOff val="50000"/>
                  </a:schemeClr>
                </a:solidFill>
              </a:rPr>
              <a:t>首都医科大学附属北京朝阳医院急诊医学临床研究中心</a:t>
            </a:r>
            <a:r>
              <a:rPr lang="en-US" altLang="zh-CN" sz="800" dirty="0">
                <a:solidFill>
                  <a:schemeClr val="tx1">
                    <a:lumMod val="50000"/>
                    <a:lumOff val="50000"/>
                  </a:schemeClr>
                </a:solidFill>
              </a:rPr>
              <a:t>, </a:t>
            </a:r>
            <a:r>
              <a:rPr lang="zh-CN" altLang="en-US" sz="800" dirty="0">
                <a:solidFill>
                  <a:schemeClr val="tx1">
                    <a:lumMod val="50000"/>
                    <a:lumOff val="50000"/>
                  </a:schemeClr>
                </a:solidFill>
              </a:rPr>
              <a:t>等</a:t>
            </a:r>
            <a:r>
              <a:rPr lang="en-US" altLang="zh-CN" sz="800" dirty="0">
                <a:solidFill>
                  <a:schemeClr val="tx1">
                    <a:lumMod val="50000"/>
                    <a:lumOff val="50000"/>
                  </a:schemeClr>
                </a:solidFill>
              </a:rPr>
              <a:t>. </a:t>
            </a:r>
            <a:r>
              <a:rPr lang="zh-CN" altLang="en-US" sz="800" dirty="0">
                <a:solidFill>
                  <a:schemeClr val="tx1">
                    <a:lumMod val="50000"/>
                    <a:lumOff val="50000"/>
                  </a:schemeClr>
                </a:solidFill>
              </a:rPr>
              <a:t>中国高血压急症诊治规范</a:t>
            </a:r>
            <a:r>
              <a:rPr lang="en-US" altLang="zh-CN" sz="800" dirty="0">
                <a:solidFill>
                  <a:schemeClr val="tx1">
                    <a:lumMod val="50000"/>
                    <a:lumOff val="50000"/>
                  </a:schemeClr>
                </a:solidFill>
              </a:rPr>
              <a:t>[J]. </a:t>
            </a:r>
            <a:r>
              <a:rPr lang="zh-CN" altLang="en-US" sz="800" dirty="0">
                <a:solidFill>
                  <a:schemeClr val="tx1">
                    <a:lumMod val="50000"/>
                    <a:lumOff val="50000"/>
                  </a:schemeClr>
                </a:solidFill>
              </a:rPr>
              <a:t>中国急救医学</a:t>
            </a:r>
            <a:r>
              <a:rPr lang="en-US" altLang="zh-CN" sz="800" dirty="0">
                <a:solidFill>
                  <a:schemeClr val="tx1">
                    <a:lumMod val="50000"/>
                    <a:lumOff val="50000"/>
                  </a:schemeClr>
                </a:solidFill>
              </a:rPr>
              <a:t>, 2020, 40(9): 795-803.</a:t>
            </a:r>
            <a:endParaRPr lang="en-US" altLang="zh-CN" sz="800" dirty="0">
              <a:solidFill>
                <a:schemeClr val="tx1">
                  <a:lumMod val="50000"/>
                  <a:lumOff val="50000"/>
                </a:schemeClr>
              </a:solidFill>
            </a:endParaRPr>
          </a:p>
          <a:p>
            <a:r>
              <a:rPr lang="en-US" altLang="zh-CN" sz="800" dirty="0">
                <a:solidFill>
                  <a:schemeClr val="tx1">
                    <a:lumMod val="50000"/>
                    <a:lumOff val="50000"/>
                  </a:schemeClr>
                </a:solidFill>
              </a:rPr>
              <a:t>4.</a:t>
            </a:r>
            <a:r>
              <a:rPr lang="en-US" altLang="zh-CN" sz="800" dirty="0">
                <a:solidFill>
                  <a:srgbClr val="000000">
                    <a:lumMod val="50000"/>
                    <a:lumOff val="50000"/>
                  </a:srgbClr>
                </a:solidFill>
              </a:rPr>
              <a:t> </a:t>
            </a:r>
            <a:r>
              <a:rPr lang="zh-CN" altLang="en-US" sz="800" dirty="0">
                <a:solidFill>
                  <a:srgbClr val="000000">
                    <a:lumMod val="50000"/>
                    <a:lumOff val="50000"/>
                  </a:srgbClr>
                </a:solidFill>
              </a:rPr>
              <a:t>氯维地平三期临床试验报告</a:t>
            </a:r>
            <a:endParaRPr lang="en-US" altLang="zh-CN" sz="800" dirty="0">
              <a:solidFill>
                <a:srgbClr val="000000">
                  <a:lumMod val="50000"/>
                  <a:lumOff val="50000"/>
                </a:srgbClr>
              </a:solidFill>
            </a:endParaRPr>
          </a:p>
        </p:txBody>
      </p:sp>
      <p:sp>
        <p:nvSpPr>
          <p:cNvPr id="9" name="文本框 8"/>
          <p:cNvSpPr txBox="1"/>
          <p:nvPr/>
        </p:nvSpPr>
        <p:spPr>
          <a:xfrm>
            <a:off x="2444750" y="5782310"/>
            <a:ext cx="8086725" cy="429895"/>
          </a:xfrm>
          <a:prstGeom prst="rect">
            <a:avLst/>
          </a:prstGeom>
          <a:effectLst>
            <a:softEdge rad="50800"/>
          </a:effectLst>
        </p:spPr>
        <p:style>
          <a:lnRef idx="0">
            <a:srgbClr val="FFFFFF"/>
          </a:lnRef>
          <a:fillRef idx="1">
            <a:schemeClr val="accent1"/>
          </a:fillRef>
          <a:effectRef idx="0">
            <a:srgbClr val="FFFFFF"/>
          </a:effectRef>
          <a:fontRef idx="minor">
            <a:schemeClr val="lt1"/>
          </a:fontRef>
        </p:style>
        <p:txBody>
          <a:bodyPr wrap="square" rtlCol="0">
            <a:noAutofit/>
          </a:bodyPr>
          <a:lstStyle/>
          <a:p>
            <a:pPr indent="0" algn="ctr" fontAlgn="auto"/>
            <a:r>
              <a:rPr lang="zh-CN" altLang="en-US" b="1" dirty="0">
                <a:latin typeface="Times New Roman" panose="02020603050405020304" pitchFamily="18" charset="0"/>
                <a:sym typeface="+mn-ea"/>
              </a:rPr>
              <a:t>临床急需</a:t>
            </a:r>
            <a:r>
              <a:rPr lang="zh-CN" altLang="en-US" b="1" u="sng" dirty="0">
                <a:latin typeface="Times New Roman" panose="02020603050405020304" pitchFamily="18" charset="0"/>
                <a:sym typeface="+mn-ea"/>
              </a:rPr>
              <a:t>起效快、可精准调控血压并快速使用</a:t>
            </a:r>
            <a:r>
              <a:rPr lang="zh-CN" altLang="en-US" b="1" dirty="0">
                <a:latin typeface="Times New Roman" panose="02020603050405020304" pitchFamily="18" charset="0"/>
                <a:sym typeface="+mn-ea"/>
              </a:rPr>
              <a:t>的高血压急症治疗药物</a:t>
            </a:r>
            <a:endParaRPr lang="zh-CN" altLang="en-US" b="1" dirty="0">
              <a:solidFill>
                <a:schemeClr val="tx1"/>
              </a:solidFill>
              <a:latin typeface="Times New Roman" panose="02020603050405020304" pitchFamily="18" charset="0"/>
            </a:endParaRPr>
          </a:p>
          <a:p>
            <a:pPr indent="0" algn="ctr" fontAlgn="auto"/>
            <a:endParaRPr lang="zh-CN" altLang="en-US">
              <a:latin typeface="Times New Roman" panose="02020603050405020304" pitchFamily="18" charset="0"/>
            </a:endParaRPr>
          </a:p>
        </p:txBody>
      </p:sp>
      <p:sp>
        <p:nvSpPr>
          <p:cNvPr id="31" name="圆角矩形 30"/>
          <p:cNvSpPr/>
          <p:nvPr>
            <p:custDataLst>
              <p:tags r:id="rId2"/>
            </p:custDataLst>
          </p:nvPr>
        </p:nvSpPr>
        <p:spPr>
          <a:xfrm>
            <a:off x="1579244" y="1122680"/>
            <a:ext cx="9679305" cy="1497965"/>
          </a:xfrm>
          <a:prstGeom prst="roundRect">
            <a:avLst>
              <a:gd name="adj" fmla="val 50000"/>
            </a:avLst>
          </a:prstGeom>
          <a:gradFill>
            <a:gsLst>
              <a:gs pos="0">
                <a:schemeClr val="accent1">
                  <a:lumMod val="20000"/>
                  <a:lumOff val="80000"/>
                  <a:alpha val="0"/>
                </a:schemeClr>
              </a:gs>
              <a:gs pos="100000">
                <a:schemeClr val="accent1">
                  <a:lumMod val="20000"/>
                  <a:lumOff val="80000"/>
                  <a:alpha val="44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656000" tIns="0" rIns="0" bIns="0" numCol="1" spcCol="0" rtlCol="0" fromWordArt="0" anchor="ctr" anchorCtr="0" forceAA="0" compatLnSpc="1">
            <a:noAutofit/>
          </a:bodyPr>
          <a:lstStyle/>
          <a:p>
            <a:pPr marL="342900" indent="-342900" algn="just" fontAlgn="auto">
              <a:lnSpc>
                <a:spcPct val="145000"/>
              </a:lnSpc>
              <a:buFont typeface="Wingdings" panose="05000000000000000000" pitchFamily="2" charset="2"/>
              <a:buChar char="p"/>
            </a:pPr>
            <a:r>
              <a:rPr lang="zh-CN" altLang="en-US" sz="1600" dirty="0">
                <a:solidFill>
                  <a:schemeClr val="tx1"/>
                </a:solidFill>
                <a:latin typeface="Times New Roman" panose="02020603050405020304" pitchFamily="18" charset="0"/>
                <a:cs typeface="Times New Roman" panose="02020603050405020304" pitchFamily="18" charset="0"/>
                <a:sym typeface="+mn-ea"/>
              </a:rPr>
              <a:t>我国成人高血压患病率已达</a:t>
            </a:r>
            <a:r>
              <a:rPr lang="en-US" altLang="zh-CN" sz="1600" dirty="0">
                <a:solidFill>
                  <a:schemeClr val="tx1"/>
                </a:solidFill>
                <a:latin typeface="Times New Roman" panose="02020603050405020304" pitchFamily="18" charset="0"/>
                <a:cs typeface="Times New Roman" panose="02020603050405020304" pitchFamily="18" charset="0"/>
                <a:sym typeface="+mn-ea"/>
              </a:rPr>
              <a:t>27.5%</a:t>
            </a:r>
            <a:r>
              <a:rPr lang="zh-CN" altLang="en-US" sz="1600" dirty="0">
                <a:solidFill>
                  <a:schemeClr val="tx1"/>
                </a:solidFill>
                <a:latin typeface="Times New Roman" panose="02020603050405020304" pitchFamily="18" charset="0"/>
                <a:cs typeface="Times New Roman" panose="02020603050405020304" pitchFamily="18" charset="0"/>
                <a:sym typeface="+mn-ea"/>
              </a:rPr>
              <a:t>，其中约</a:t>
            </a:r>
            <a:r>
              <a:rPr lang="en-US" altLang="zh-CN" sz="1600" dirty="0">
                <a:solidFill>
                  <a:srgbClr val="FF0000"/>
                </a:solidFill>
                <a:latin typeface="Times New Roman" panose="02020603050405020304" pitchFamily="18" charset="0"/>
                <a:cs typeface="Times New Roman" panose="02020603050405020304" pitchFamily="18" charset="0"/>
                <a:sym typeface="+mn-ea"/>
              </a:rPr>
              <a:t>1% ~ 2%</a:t>
            </a:r>
            <a:r>
              <a:rPr lang="zh-CN" altLang="en-US" sz="1600" dirty="0">
                <a:solidFill>
                  <a:srgbClr val="FF0000"/>
                </a:solidFill>
                <a:latin typeface="Times New Roman" panose="02020603050405020304" pitchFamily="18" charset="0"/>
                <a:cs typeface="Times New Roman" panose="02020603050405020304" pitchFamily="18" charset="0"/>
                <a:sym typeface="+mn-ea"/>
              </a:rPr>
              <a:t>的高血压患者可发生高血压急症</a:t>
            </a:r>
            <a:r>
              <a:rPr lang="en-US" altLang="zh-CN" sz="1600" baseline="30000" dirty="0">
                <a:solidFill>
                  <a:schemeClr val="tx1"/>
                </a:solidFill>
                <a:latin typeface="Times New Roman" panose="02020603050405020304" pitchFamily="18" charset="0"/>
                <a:cs typeface="Times New Roman" panose="02020603050405020304" pitchFamily="18" charset="0"/>
                <a:sym typeface="+mn-ea"/>
              </a:rPr>
              <a:t>2</a:t>
            </a:r>
            <a:r>
              <a:rPr lang="zh-CN" altLang="en-US" sz="1600" dirty="0">
                <a:solidFill>
                  <a:schemeClr val="tx1"/>
                </a:solidFill>
                <a:latin typeface="Times New Roman" panose="02020603050405020304" pitchFamily="18" charset="0"/>
                <a:cs typeface="Times New Roman" panose="02020603050405020304" pitchFamily="18" charset="0"/>
                <a:sym typeface="+mn-ea"/>
              </a:rPr>
              <a:t>。高血压急症是伴有靶器官损害征象的严重高血压。</a:t>
            </a:r>
            <a:endParaRPr lang="en-US" altLang="zh-CN" sz="1600" dirty="0">
              <a:solidFill>
                <a:schemeClr val="tx1"/>
              </a:solidFill>
              <a:latin typeface="Times New Roman" panose="02020603050405020304" pitchFamily="18" charset="0"/>
              <a:cs typeface="Times New Roman" panose="02020603050405020304" pitchFamily="18" charset="0"/>
            </a:endParaRPr>
          </a:p>
          <a:p>
            <a:pPr marL="342900" indent="-342900" algn="just" fontAlgn="auto">
              <a:lnSpc>
                <a:spcPct val="145000"/>
              </a:lnSpc>
              <a:buFont typeface="Wingdings" panose="05000000000000000000" pitchFamily="2" charset="2"/>
              <a:buChar char="p"/>
            </a:pPr>
            <a:r>
              <a:rPr lang="zh-CN" altLang="en-US" sz="1600" dirty="0">
                <a:solidFill>
                  <a:schemeClr val="tx1"/>
                </a:solidFill>
                <a:latin typeface="Times New Roman" panose="02020603050405020304" pitchFamily="18" charset="0"/>
                <a:cs typeface="Times New Roman" panose="02020603050405020304" pitchFamily="18" charset="0"/>
                <a:sym typeface="+mn-ea"/>
              </a:rPr>
              <a:t>高血压急症起病</a:t>
            </a:r>
            <a:r>
              <a:rPr lang="zh-CN" altLang="en-US" sz="1600" b="1" dirty="0">
                <a:solidFill>
                  <a:schemeClr val="tx1"/>
                </a:solidFill>
                <a:latin typeface="Times New Roman" panose="02020603050405020304" pitchFamily="18" charset="0"/>
                <a:cs typeface="Times New Roman" panose="02020603050405020304" pitchFamily="18" charset="0"/>
                <a:sym typeface="+mn-ea"/>
              </a:rPr>
              <a:t>急</a:t>
            </a:r>
            <a:r>
              <a:rPr lang="zh-CN" altLang="en-US" sz="1600" dirty="0">
                <a:solidFill>
                  <a:schemeClr val="tx1"/>
                </a:solidFill>
                <a:latin typeface="Times New Roman" panose="02020603050405020304" pitchFamily="18" charset="0"/>
                <a:cs typeface="Times New Roman" panose="02020603050405020304" pitchFamily="18" charset="0"/>
                <a:sym typeface="+mn-ea"/>
              </a:rPr>
              <a:t>、预后</a:t>
            </a:r>
            <a:r>
              <a:rPr lang="zh-CN" altLang="en-US" sz="1600" b="1" dirty="0">
                <a:solidFill>
                  <a:schemeClr val="tx1"/>
                </a:solidFill>
                <a:latin typeface="Times New Roman" panose="02020603050405020304" pitchFamily="18" charset="0"/>
                <a:cs typeface="Times New Roman" panose="02020603050405020304" pitchFamily="18" charset="0"/>
                <a:sym typeface="+mn-ea"/>
              </a:rPr>
              <a:t>差</a:t>
            </a:r>
            <a:r>
              <a:rPr lang="zh-CN" altLang="en-US" sz="1600" dirty="0">
                <a:solidFill>
                  <a:schemeClr val="tx1"/>
                </a:solidFill>
                <a:latin typeface="Times New Roman" panose="02020603050405020304" pitchFamily="18" charset="0"/>
                <a:cs typeface="Times New Roman" panose="02020603050405020304" pitchFamily="18" charset="0"/>
                <a:sym typeface="+mn-ea"/>
              </a:rPr>
              <a:t>，</a:t>
            </a:r>
            <a:r>
              <a:rPr lang="zh-CN" altLang="en-US" sz="1600" dirty="0">
                <a:solidFill>
                  <a:srgbClr val="FF0000"/>
                </a:solidFill>
                <a:latin typeface="Times New Roman" panose="02020603050405020304" pitchFamily="18" charset="0"/>
                <a:cs typeface="Times New Roman" panose="02020603050405020304" pitchFamily="18" charset="0"/>
                <a:sym typeface="+mn-ea"/>
              </a:rPr>
              <a:t>急性期病死率达</a:t>
            </a:r>
            <a:r>
              <a:rPr lang="en-US" altLang="zh-CN" sz="1600" dirty="0">
                <a:solidFill>
                  <a:srgbClr val="FF0000"/>
                </a:solidFill>
                <a:latin typeface="Times New Roman" panose="02020603050405020304" pitchFamily="18" charset="0"/>
                <a:cs typeface="Times New Roman" panose="02020603050405020304" pitchFamily="18" charset="0"/>
                <a:sym typeface="+mn-ea"/>
              </a:rPr>
              <a:t>6.9%</a:t>
            </a:r>
            <a:r>
              <a:rPr lang="zh-CN" altLang="en-US" sz="1600" dirty="0">
                <a:solidFill>
                  <a:srgbClr val="FF0000"/>
                </a:solidFill>
                <a:latin typeface="Times New Roman" panose="02020603050405020304" pitchFamily="18" charset="0"/>
                <a:cs typeface="Times New Roman" panose="02020603050405020304" pitchFamily="18" charset="0"/>
                <a:sym typeface="+mn-ea"/>
              </a:rPr>
              <a:t>。发病后</a:t>
            </a:r>
            <a:r>
              <a:rPr lang="en-US" altLang="zh-CN" sz="1600" dirty="0">
                <a:solidFill>
                  <a:srgbClr val="FF0000"/>
                </a:solidFill>
                <a:latin typeface="Times New Roman" panose="02020603050405020304" pitchFamily="18" charset="0"/>
                <a:cs typeface="Times New Roman" panose="02020603050405020304" pitchFamily="18" charset="0"/>
                <a:sym typeface="+mn-ea"/>
              </a:rPr>
              <a:t>90</a:t>
            </a:r>
            <a:r>
              <a:rPr lang="zh-CN" altLang="en-US" sz="1600" dirty="0">
                <a:solidFill>
                  <a:srgbClr val="FF0000"/>
                </a:solidFill>
                <a:latin typeface="Times New Roman" panose="02020603050405020304" pitchFamily="18" charset="0"/>
                <a:cs typeface="Times New Roman" panose="02020603050405020304" pitchFamily="18" charset="0"/>
                <a:sym typeface="+mn-ea"/>
              </a:rPr>
              <a:t>天病死率达</a:t>
            </a:r>
            <a:r>
              <a:rPr lang="en-US" altLang="zh-CN" sz="1600" dirty="0">
                <a:solidFill>
                  <a:srgbClr val="FF0000"/>
                </a:solidFill>
                <a:latin typeface="Times New Roman" panose="02020603050405020304" pitchFamily="18" charset="0"/>
                <a:cs typeface="Times New Roman" panose="02020603050405020304" pitchFamily="18" charset="0"/>
                <a:sym typeface="+mn-ea"/>
              </a:rPr>
              <a:t>11%</a:t>
            </a:r>
            <a:r>
              <a:rPr lang="zh-CN" altLang="en-US" sz="1600" dirty="0">
                <a:solidFill>
                  <a:srgbClr val="FF0000"/>
                </a:solidFill>
                <a:latin typeface="Times New Roman" panose="02020603050405020304" pitchFamily="18" charset="0"/>
                <a:cs typeface="Times New Roman" panose="02020603050405020304" pitchFamily="18" charset="0"/>
                <a:sym typeface="+mn-ea"/>
              </a:rPr>
              <a:t>，再住院率达</a:t>
            </a:r>
            <a:r>
              <a:rPr lang="en-US" altLang="zh-CN" sz="1600" dirty="0">
                <a:solidFill>
                  <a:srgbClr val="FF0000"/>
                </a:solidFill>
                <a:latin typeface="Times New Roman" panose="02020603050405020304" pitchFamily="18" charset="0"/>
                <a:cs typeface="Times New Roman" panose="02020603050405020304" pitchFamily="18" charset="0"/>
                <a:sym typeface="+mn-ea"/>
              </a:rPr>
              <a:t>37%</a:t>
            </a:r>
            <a:r>
              <a:rPr lang="zh-CN" altLang="en-US" sz="1600" dirty="0">
                <a:solidFill>
                  <a:schemeClr val="tx1"/>
                </a:solidFill>
                <a:latin typeface="Times New Roman" panose="02020603050405020304" pitchFamily="18" charset="0"/>
                <a:cs typeface="Times New Roman" panose="02020603050405020304" pitchFamily="18" charset="0"/>
                <a:sym typeface="+mn-ea"/>
              </a:rPr>
              <a:t>，部分严重高血压急症患者</a:t>
            </a:r>
            <a:r>
              <a:rPr lang="en-US" altLang="zh-CN" sz="1600" dirty="0">
                <a:solidFill>
                  <a:schemeClr val="tx1"/>
                </a:solidFill>
                <a:latin typeface="Times New Roman" panose="02020603050405020304" pitchFamily="18" charset="0"/>
                <a:cs typeface="Times New Roman" panose="02020603050405020304" pitchFamily="18" charset="0"/>
                <a:sym typeface="+mn-ea"/>
              </a:rPr>
              <a:t>12</a:t>
            </a:r>
            <a:r>
              <a:rPr lang="zh-CN" altLang="en-US" sz="1600" dirty="0">
                <a:solidFill>
                  <a:schemeClr val="tx1"/>
                </a:solidFill>
                <a:latin typeface="Times New Roman" panose="02020603050405020304" pitchFamily="18" charset="0"/>
                <a:cs typeface="Times New Roman" panose="02020603050405020304" pitchFamily="18" charset="0"/>
                <a:sym typeface="+mn-ea"/>
              </a:rPr>
              <a:t>个月病死率高达</a:t>
            </a:r>
            <a:r>
              <a:rPr lang="en-US" altLang="zh-CN" sz="1600" dirty="0">
                <a:solidFill>
                  <a:schemeClr val="tx1"/>
                </a:solidFill>
                <a:latin typeface="Times New Roman" panose="02020603050405020304" pitchFamily="18" charset="0"/>
                <a:cs typeface="Times New Roman" panose="02020603050405020304" pitchFamily="18" charset="0"/>
                <a:sym typeface="+mn-ea"/>
              </a:rPr>
              <a:t>50%</a:t>
            </a:r>
            <a:r>
              <a:rPr lang="en-US" altLang="zh-CN" sz="1600" baseline="30000" dirty="0">
                <a:solidFill>
                  <a:schemeClr val="tx1"/>
                </a:solidFill>
                <a:latin typeface="Times New Roman" panose="02020603050405020304" pitchFamily="18" charset="0"/>
                <a:cs typeface="Times New Roman" panose="02020603050405020304" pitchFamily="18" charset="0"/>
                <a:sym typeface="+mn-ea"/>
              </a:rPr>
              <a:t>3</a:t>
            </a:r>
            <a:r>
              <a:rPr lang="zh-CN" altLang="en-US" sz="1600" dirty="0">
                <a:solidFill>
                  <a:schemeClr val="tx1"/>
                </a:solidFill>
                <a:latin typeface="Times New Roman" panose="02020603050405020304" pitchFamily="18" charset="0"/>
                <a:cs typeface="Times New Roman" panose="02020603050405020304" pitchFamily="18" charset="0"/>
                <a:sym typeface="+mn-ea"/>
              </a:rPr>
              <a:t>。</a:t>
            </a:r>
            <a:endParaRPr lang="zh-CN" altLang="en-US" sz="1600" dirty="0">
              <a:solidFill>
                <a:schemeClr val="tx1"/>
              </a:solidFill>
              <a:latin typeface="Times New Roman" panose="02020603050405020304" pitchFamily="18" charset="0"/>
              <a:cs typeface="Times New Roman" panose="02020603050405020304" pitchFamily="18" charset="0"/>
              <a:sym typeface="+mn-ea"/>
            </a:endParaRPr>
          </a:p>
        </p:txBody>
      </p:sp>
      <p:sp>
        <p:nvSpPr>
          <p:cNvPr id="36" name="圆角矩形 35"/>
          <p:cNvSpPr/>
          <p:nvPr>
            <p:custDataLst>
              <p:tags r:id="rId3"/>
            </p:custDataLst>
          </p:nvPr>
        </p:nvSpPr>
        <p:spPr>
          <a:xfrm>
            <a:off x="1073150" y="1421448"/>
            <a:ext cx="2088000" cy="900000"/>
          </a:xfrm>
          <a:prstGeom prst="roundRect">
            <a:avLst>
              <a:gd name="adj" fmla="val 50000"/>
            </a:avLst>
          </a:prstGeom>
          <a:gradFill>
            <a:gsLst>
              <a:gs pos="0">
                <a:schemeClr val="accent1">
                  <a:lumMod val="20000"/>
                  <a:lumOff val="80000"/>
                  <a:alpha val="100000"/>
                </a:schemeClr>
              </a:gs>
              <a:gs pos="44000">
                <a:schemeClr val="accent1">
                  <a:alpha val="100000"/>
                </a:schemeClr>
              </a:gs>
            </a:gsLst>
            <a:lin ang="2700000" scaled="0"/>
          </a:gradFill>
          <a:ln>
            <a:solidFill>
              <a:schemeClr val="bg1"/>
            </a:solidFill>
          </a:ln>
          <a:effectLst>
            <a:outerShdw blurRad="127000" dist="635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spcBef>
                <a:spcPct val="0"/>
              </a:spcBef>
              <a:spcAft>
                <a:spcPct val="0"/>
              </a:spcAft>
            </a:pPr>
            <a:r>
              <a:rPr lang="zh-CN" altLang="en-US" sz="2000" b="1" dirty="0">
                <a:solidFill>
                  <a:schemeClr val="lt1">
                    <a:lumMod val="100000"/>
                  </a:schemeClr>
                </a:solidFill>
                <a:latin typeface="+mn-ea"/>
                <a:cs typeface="+mn-ea"/>
                <a:sym typeface="+mn-ea"/>
              </a:rPr>
              <a:t>高血压急症</a:t>
            </a:r>
            <a:endParaRPr lang="zh-CN" altLang="en-US" sz="2000" b="1" dirty="0">
              <a:solidFill>
                <a:schemeClr val="lt1">
                  <a:lumMod val="100000"/>
                </a:schemeClr>
              </a:solidFill>
              <a:latin typeface="+mn-ea"/>
              <a:cs typeface="+mn-ea"/>
              <a:sym typeface="+mn-ea"/>
            </a:endParaRPr>
          </a:p>
        </p:txBody>
      </p:sp>
      <p:sp>
        <p:nvSpPr>
          <p:cNvPr id="66" name="圆角矩形 65"/>
          <p:cNvSpPr/>
          <p:nvPr>
            <p:custDataLst>
              <p:tags r:id="rId4"/>
            </p:custDataLst>
          </p:nvPr>
        </p:nvSpPr>
        <p:spPr>
          <a:xfrm>
            <a:off x="1459230" y="2979420"/>
            <a:ext cx="9554210" cy="2485390"/>
          </a:xfrm>
          <a:prstGeom prst="roundRect">
            <a:avLst>
              <a:gd name="adj" fmla="val 50000"/>
            </a:avLst>
          </a:prstGeom>
          <a:gradFill>
            <a:gsLst>
              <a:gs pos="0">
                <a:schemeClr val="accent2">
                  <a:lumMod val="20000"/>
                  <a:lumOff val="80000"/>
                  <a:alpha val="0"/>
                </a:schemeClr>
              </a:gs>
              <a:gs pos="100000">
                <a:schemeClr val="accent2">
                  <a:lumMod val="20000"/>
                  <a:lumOff val="80000"/>
                  <a:alpha val="44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656000" tIns="0" rIns="0" bIns="0" numCol="1" spcCol="0" rtlCol="0" fromWordArt="0" anchor="ctr" anchorCtr="0" forceAA="0" compatLnSpc="1">
            <a:noAutofit/>
          </a:bodyPr>
          <a:lstStyle/>
          <a:p>
            <a:pPr marL="342900" indent="-342900" algn="just">
              <a:lnSpc>
                <a:spcPct val="150000"/>
              </a:lnSpc>
              <a:buFont typeface="Wingdings" panose="05000000000000000000" pitchFamily="2" charset="2"/>
              <a:buChar char="p"/>
            </a:pPr>
            <a:r>
              <a:rPr lang="zh-CN" altLang="en-US" sz="1600" dirty="0">
                <a:solidFill>
                  <a:schemeClr val="tx1"/>
                </a:solidFill>
                <a:latin typeface="Times New Roman" panose="02020603050405020304" pitchFamily="18" charset="0"/>
                <a:cs typeface="Times New Roman" panose="02020603050405020304" pitchFamily="18" charset="0"/>
                <a:sym typeface="+mn-ea"/>
              </a:rPr>
              <a:t>高血压急症的治疗遵循“先救命再治病”</a:t>
            </a:r>
            <a:r>
              <a:rPr lang="zh-CN" altLang="en-US" sz="1600" b="1" dirty="0">
                <a:solidFill>
                  <a:schemeClr val="tx1"/>
                </a:solidFill>
                <a:latin typeface="Times New Roman" panose="02020603050405020304" pitchFamily="18" charset="0"/>
                <a:cs typeface="Times New Roman" panose="02020603050405020304" pitchFamily="18" charset="0"/>
                <a:sym typeface="+mn-ea"/>
              </a:rPr>
              <a:t>原则，需快速诊断并立即降低血压</a:t>
            </a:r>
            <a:r>
              <a:rPr lang="zh-CN" altLang="en-US" sz="1600" dirty="0">
                <a:solidFill>
                  <a:schemeClr val="tx1"/>
                </a:solidFill>
                <a:latin typeface="Times New Roman" panose="02020603050405020304" pitchFamily="18" charset="0"/>
                <a:cs typeface="Times New Roman" panose="02020603050405020304" pitchFamily="18" charset="0"/>
                <a:sym typeface="+mn-ea"/>
              </a:rPr>
              <a:t>。目前临床中针对不同疾病类型的高血压急症主要使用尼卡地平注射液。</a:t>
            </a:r>
            <a:endParaRPr lang="en-US" altLang="zh-CN" sz="1600" dirty="0">
              <a:solidFill>
                <a:schemeClr val="tx1"/>
              </a:solidFill>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p"/>
            </a:pPr>
            <a:r>
              <a:rPr lang="zh-CN" altLang="en-US" sz="1600" dirty="0">
                <a:solidFill>
                  <a:schemeClr val="tx1"/>
                </a:solidFill>
                <a:latin typeface="Times New Roman" panose="02020603050405020304" pitchFamily="18" charset="0"/>
                <a:cs typeface="Times New Roman" panose="02020603050405020304" pitchFamily="18" charset="0"/>
                <a:sym typeface="+mn-ea"/>
              </a:rPr>
              <a:t>但尼卡地平也有局限性：</a:t>
            </a:r>
            <a:endParaRPr lang="en-US" altLang="zh-CN" sz="1600" dirty="0">
              <a:solidFill>
                <a:schemeClr val="tx1"/>
              </a:solidFill>
              <a:latin typeface="Times New Roman" panose="02020603050405020304" pitchFamily="18" charset="0"/>
              <a:cs typeface="Times New Roman" panose="02020603050405020304" pitchFamily="18" charset="0"/>
            </a:endParaRPr>
          </a:p>
          <a:p>
            <a:pPr indent="-355600" algn="just" fontAlgn="auto">
              <a:lnSpc>
                <a:spcPct val="150000"/>
              </a:lnSpc>
            </a:pPr>
            <a:r>
              <a:rPr lang="en-US" altLang="zh-CN" sz="1600" dirty="0">
                <a:solidFill>
                  <a:schemeClr val="tx1"/>
                </a:solidFill>
                <a:latin typeface="Times New Roman" panose="02020603050405020304" pitchFamily="18" charset="0"/>
                <a:cs typeface="Times New Roman" panose="02020603050405020304" pitchFamily="18" charset="0"/>
                <a:sym typeface="+mn-ea"/>
              </a:rPr>
              <a:t>      </a:t>
            </a:r>
            <a:r>
              <a:rPr lang="zh-CN" altLang="en-US" sz="1600" dirty="0">
                <a:solidFill>
                  <a:schemeClr val="tx1"/>
                </a:solidFill>
                <a:latin typeface="Times New Roman" panose="02020603050405020304" pitchFamily="18" charset="0"/>
                <a:cs typeface="Times New Roman" panose="02020603050405020304" pitchFamily="18" charset="0"/>
                <a:sym typeface="+mn-ea"/>
              </a:rPr>
              <a:t>①</a:t>
            </a:r>
            <a:r>
              <a:rPr lang="zh-CN" altLang="en-US" sz="1600" b="1" dirty="0">
                <a:solidFill>
                  <a:schemeClr val="tx1"/>
                </a:solidFill>
                <a:latin typeface="Times New Roman" panose="02020603050405020304" pitchFamily="18" charset="0"/>
                <a:cs typeface="Times New Roman" panose="02020603050405020304" pitchFamily="18" charset="0"/>
                <a:sym typeface="+mn-ea"/>
              </a:rPr>
              <a:t>降压速度有限</a:t>
            </a:r>
            <a:r>
              <a:rPr lang="zh-CN" altLang="en-US" sz="1600" dirty="0">
                <a:solidFill>
                  <a:schemeClr val="tx1"/>
                </a:solidFill>
                <a:latin typeface="Times New Roman" panose="02020603050405020304" pitchFamily="18" charset="0"/>
                <a:cs typeface="Times New Roman" panose="02020603050405020304" pitchFamily="18" charset="0"/>
                <a:sym typeface="+mn-ea"/>
              </a:rPr>
              <a:t>，无法做到快速精准调节血压；</a:t>
            </a:r>
            <a:endParaRPr lang="en-US" altLang="zh-CN" sz="1600" dirty="0">
              <a:solidFill>
                <a:schemeClr val="tx1"/>
              </a:solidFill>
              <a:latin typeface="Times New Roman" panose="02020603050405020304" pitchFamily="18" charset="0"/>
              <a:cs typeface="Times New Roman" panose="02020603050405020304" pitchFamily="18" charset="0"/>
            </a:endParaRPr>
          </a:p>
          <a:p>
            <a:pPr indent="-355600" algn="just" fontAlgn="auto">
              <a:lnSpc>
                <a:spcPct val="150000"/>
              </a:lnSpc>
            </a:pPr>
            <a:r>
              <a:rPr lang="en-US" altLang="zh-CN" sz="1600" dirty="0">
                <a:solidFill>
                  <a:schemeClr val="tx1"/>
                </a:solidFill>
                <a:latin typeface="Times New Roman" panose="02020603050405020304" pitchFamily="18" charset="0"/>
                <a:cs typeface="Times New Roman" panose="02020603050405020304" pitchFamily="18" charset="0"/>
                <a:sym typeface="+mn-ea"/>
              </a:rPr>
              <a:t>      </a:t>
            </a:r>
            <a:r>
              <a:rPr lang="zh-CN" altLang="en-US" sz="1600" dirty="0">
                <a:solidFill>
                  <a:schemeClr val="tx1"/>
                </a:solidFill>
                <a:latin typeface="Times New Roman" panose="02020603050405020304" pitchFamily="18" charset="0"/>
                <a:cs typeface="Times New Roman" panose="02020603050405020304" pitchFamily="18" charset="0"/>
                <a:sym typeface="+mn-ea"/>
              </a:rPr>
              <a:t>②经</a:t>
            </a:r>
            <a:r>
              <a:rPr lang="en-US" altLang="zh-CN" sz="1600" dirty="0">
                <a:solidFill>
                  <a:schemeClr val="tx1"/>
                </a:solidFill>
                <a:latin typeface="Times New Roman" panose="02020603050405020304" pitchFamily="18" charset="0"/>
                <a:cs typeface="Times New Roman" panose="02020603050405020304" pitchFamily="18" charset="0"/>
                <a:sym typeface="+mn-ea"/>
              </a:rPr>
              <a:t>CYP3A4</a:t>
            </a:r>
            <a:r>
              <a:rPr lang="zh-CN" altLang="en-US" sz="1600" dirty="0">
                <a:solidFill>
                  <a:schemeClr val="tx1"/>
                </a:solidFill>
                <a:latin typeface="Times New Roman" panose="02020603050405020304" pitchFamily="18" charset="0"/>
                <a:cs typeface="Times New Roman" panose="02020603050405020304" pitchFamily="18" charset="0"/>
                <a:sym typeface="+mn-ea"/>
              </a:rPr>
              <a:t>代谢，</a:t>
            </a:r>
            <a:r>
              <a:rPr lang="zh-CN" altLang="en-US" sz="1600" b="1" dirty="0">
                <a:solidFill>
                  <a:schemeClr val="tx1"/>
                </a:solidFill>
                <a:latin typeface="Times New Roman" panose="02020603050405020304" pitchFamily="18" charset="0"/>
                <a:cs typeface="Times New Roman" panose="02020603050405020304" pitchFamily="18" charset="0"/>
                <a:sym typeface="+mn-ea"/>
              </a:rPr>
              <a:t>不适宜肝肾功能受损患者，有药物联用风险</a:t>
            </a:r>
            <a:r>
              <a:rPr lang="zh-CN" altLang="en-US" sz="1600" dirty="0">
                <a:solidFill>
                  <a:schemeClr val="tx1"/>
                </a:solidFill>
                <a:latin typeface="Times New Roman" panose="02020603050405020304" pitchFamily="18" charset="0"/>
                <a:cs typeface="Times New Roman" panose="02020603050405020304" pitchFamily="18" charset="0"/>
                <a:sym typeface="+mn-ea"/>
              </a:rPr>
              <a:t>；</a:t>
            </a:r>
            <a:endParaRPr lang="en-US" altLang="zh-CN" sz="1600" dirty="0">
              <a:solidFill>
                <a:schemeClr val="tx1"/>
              </a:solidFill>
              <a:latin typeface="Times New Roman" panose="02020603050405020304" pitchFamily="18" charset="0"/>
              <a:cs typeface="Times New Roman" panose="02020603050405020304" pitchFamily="18" charset="0"/>
            </a:endParaRPr>
          </a:p>
          <a:p>
            <a:pPr indent="-355600" algn="just" fontAlgn="auto">
              <a:lnSpc>
                <a:spcPct val="150000"/>
              </a:lnSpc>
            </a:pPr>
            <a:r>
              <a:rPr lang="en-US" altLang="zh-CN" sz="1600" dirty="0">
                <a:solidFill>
                  <a:schemeClr val="tx1"/>
                </a:solidFill>
                <a:latin typeface="Times New Roman" panose="02020603050405020304" pitchFamily="18" charset="0"/>
                <a:cs typeface="Times New Roman" panose="02020603050405020304" pitchFamily="18" charset="0"/>
                <a:sym typeface="+mn-ea"/>
              </a:rPr>
              <a:t>      </a:t>
            </a:r>
            <a:r>
              <a:rPr lang="zh-CN" altLang="en-US" sz="1600" dirty="0">
                <a:solidFill>
                  <a:schemeClr val="tx1"/>
                </a:solidFill>
                <a:latin typeface="Times New Roman" panose="02020603050405020304" pitchFamily="18" charset="0"/>
                <a:cs typeface="Times New Roman" panose="02020603050405020304" pitchFamily="18" charset="0"/>
                <a:sym typeface="+mn-ea"/>
              </a:rPr>
              <a:t>③使用时需稀释配置，影响临床快速降压需求；</a:t>
            </a:r>
            <a:endParaRPr lang="en-US" altLang="zh-CN" sz="1600" dirty="0">
              <a:solidFill>
                <a:schemeClr val="tx1"/>
              </a:solidFill>
              <a:latin typeface="Times New Roman" panose="02020603050405020304" pitchFamily="18" charset="0"/>
              <a:cs typeface="Times New Roman" panose="02020603050405020304" pitchFamily="18" charset="0"/>
            </a:endParaRPr>
          </a:p>
          <a:p>
            <a:pPr indent="-355600" algn="just" fontAlgn="auto">
              <a:lnSpc>
                <a:spcPct val="150000"/>
              </a:lnSpc>
            </a:pPr>
            <a:r>
              <a:rPr lang="en-US" altLang="zh-CN" sz="1600" dirty="0">
                <a:solidFill>
                  <a:schemeClr val="tx1"/>
                </a:solidFill>
                <a:latin typeface="Times New Roman" panose="02020603050405020304" pitchFamily="18" charset="0"/>
                <a:cs typeface="Times New Roman" panose="02020603050405020304" pitchFamily="18" charset="0"/>
                <a:sym typeface="+mn-ea"/>
              </a:rPr>
              <a:t>      </a:t>
            </a:r>
            <a:r>
              <a:rPr lang="zh-CN" altLang="en-US" sz="1600" dirty="0">
                <a:solidFill>
                  <a:schemeClr val="tx1"/>
                </a:solidFill>
                <a:latin typeface="Times New Roman" panose="02020603050405020304" pitchFamily="18" charset="0"/>
                <a:cs typeface="Times New Roman" panose="02020603050405020304" pitchFamily="18" charset="0"/>
                <a:sym typeface="+mn-ea"/>
              </a:rPr>
              <a:t>④</a:t>
            </a:r>
            <a:r>
              <a:rPr lang="zh-CN" altLang="en-US" sz="1600" b="1" dirty="0">
                <a:solidFill>
                  <a:schemeClr val="tx1"/>
                </a:solidFill>
                <a:latin typeface="Times New Roman" panose="02020603050405020304" pitchFamily="18" charset="0"/>
                <a:cs typeface="Times New Roman" panose="02020603050405020304" pitchFamily="18" charset="0"/>
                <a:sym typeface="+mn-ea"/>
              </a:rPr>
              <a:t>不良反应发生率高</a:t>
            </a:r>
            <a:r>
              <a:rPr lang="zh-CN" altLang="en-US" sz="1600" dirty="0">
                <a:solidFill>
                  <a:schemeClr val="tx1"/>
                </a:solidFill>
                <a:latin typeface="Times New Roman" panose="02020603050405020304" pitchFamily="18" charset="0"/>
                <a:cs typeface="Times New Roman" panose="02020603050405020304" pitchFamily="18" charset="0"/>
                <a:sym typeface="+mn-ea"/>
              </a:rPr>
              <a:t>：总体不良反应发生率高达</a:t>
            </a:r>
            <a:r>
              <a:rPr lang="en-US" altLang="zh-CN" sz="1600" dirty="0">
                <a:solidFill>
                  <a:schemeClr val="tx1"/>
                </a:solidFill>
                <a:latin typeface="Times New Roman" panose="02020603050405020304" pitchFamily="18" charset="0"/>
                <a:cs typeface="Times New Roman" panose="02020603050405020304" pitchFamily="18" charset="0"/>
                <a:sym typeface="+mn-ea"/>
              </a:rPr>
              <a:t>12.7%</a:t>
            </a:r>
            <a:r>
              <a:rPr lang="en-US" altLang="zh-CN" sz="1600" baseline="30000" dirty="0">
                <a:solidFill>
                  <a:schemeClr val="tx1"/>
                </a:solidFill>
                <a:latin typeface="Times New Roman" panose="02020603050405020304" pitchFamily="18" charset="0"/>
                <a:cs typeface="Times New Roman" panose="02020603050405020304" pitchFamily="18" charset="0"/>
                <a:sym typeface="+mn-ea"/>
              </a:rPr>
              <a:t>4</a:t>
            </a:r>
            <a:r>
              <a:rPr lang="zh-CN" altLang="en-US" sz="1600" dirty="0">
                <a:solidFill>
                  <a:schemeClr val="tx1"/>
                </a:solidFill>
                <a:latin typeface="Times New Roman" panose="02020603050405020304" pitchFamily="18" charset="0"/>
                <a:cs typeface="Times New Roman" panose="02020603050405020304" pitchFamily="18" charset="0"/>
                <a:sym typeface="+mn-ea"/>
              </a:rPr>
              <a:t>。</a:t>
            </a:r>
            <a:endParaRPr lang="zh-CN" altLang="en-US" sz="1600" dirty="0">
              <a:solidFill>
                <a:schemeClr val="tx1"/>
              </a:solidFill>
              <a:latin typeface="Times New Roman" panose="02020603050405020304" pitchFamily="18" charset="0"/>
              <a:cs typeface="Times New Roman" panose="02020603050405020304" pitchFamily="18" charset="0"/>
              <a:sym typeface="+mn-ea"/>
            </a:endParaRPr>
          </a:p>
        </p:txBody>
      </p:sp>
      <p:sp>
        <p:nvSpPr>
          <p:cNvPr id="3" name="圆角矩形 35"/>
          <p:cNvSpPr/>
          <p:nvPr>
            <p:custDataLst>
              <p:tags r:id="rId5"/>
            </p:custDataLst>
          </p:nvPr>
        </p:nvSpPr>
        <p:spPr>
          <a:xfrm>
            <a:off x="1073150" y="3801428"/>
            <a:ext cx="2088000" cy="900000"/>
          </a:xfrm>
          <a:prstGeom prst="roundRect">
            <a:avLst>
              <a:gd name="adj" fmla="val 50000"/>
            </a:avLst>
          </a:prstGeom>
          <a:gradFill>
            <a:gsLst>
              <a:gs pos="0">
                <a:schemeClr val="accent2">
                  <a:lumMod val="20000"/>
                  <a:lumOff val="80000"/>
                  <a:alpha val="100000"/>
                </a:schemeClr>
              </a:gs>
              <a:gs pos="44000">
                <a:schemeClr val="accent2">
                  <a:alpha val="100000"/>
                </a:schemeClr>
              </a:gs>
            </a:gsLst>
            <a:lin ang="2700000" scaled="0"/>
          </a:gradFill>
          <a:ln>
            <a:solidFill>
              <a:schemeClr val="bg1"/>
            </a:solidFill>
          </a:ln>
          <a:effectLst>
            <a:outerShdw blurRad="127000" dist="63500" dir="2700000" algn="tl"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indent="0" algn="ctr" fontAlgn="auto">
              <a:lnSpc>
                <a:spcPct val="120000"/>
              </a:lnSpc>
              <a:spcBef>
                <a:spcPct val="0"/>
              </a:spcBef>
              <a:spcAft>
                <a:spcPct val="0"/>
              </a:spcAft>
            </a:pPr>
            <a:r>
              <a:rPr lang="zh-CN" altLang="en-US" sz="2000" b="1" dirty="0">
                <a:solidFill>
                  <a:schemeClr val="lt1">
                    <a:lumMod val="100000"/>
                  </a:schemeClr>
                </a:solidFill>
                <a:latin typeface="+mn-ea"/>
                <a:cs typeface="+mn-ea"/>
                <a:sym typeface="+mn-ea"/>
              </a:rPr>
              <a:t>未满足的</a:t>
            </a:r>
            <a:endParaRPr lang="zh-CN" altLang="en-US" sz="2000" b="1" dirty="0">
              <a:solidFill>
                <a:schemeClr val="lt1">
                  <a:lumMod val="100000"/>
                </a:schemeClr>
              </a:solidFill>
              <a:latin typeface="+mn-ea"/>
              <a:cs typeface="+mn-ea"/>
              <a:sym typeface="+mn-ea"/>
            </a:endParaRPr>
          </a:p>
          <a:p>
            <a:pPr indent="0" algn="ctr" fontAlgn="auto">
              <a:lnSpc>
                <a:spcPct val="120000"/>
              </a:lnSpc>
              <a:spcBef>
                <a:spcPct val="0"/>
              </a:spcBef>
              <a:spcAft>
                <a:spcPct val="0"/>
              </a:spcAft>
            </a:pPr>
            <a:r>
              <a:rPr lang="zh-CN" altLang="en-US" sz="2000" b="1" dirty="0">
                <a:solidFill>
                  <a:schemeClr val="lt1">
                    <a:lumMod val="100000"/>
                  </a:schemeClr>
                </a:solidFill>
                <a:latin typeface="+mn-ea"/>
                <a:cs typeface="+mn-ea"/>
                <a:sym typeface="+mn-ea"/>
              </a:rPr>
              <a:t>临床需求</a:t>
            </a:r>
            <a:endParaRPr lang="zh-CN" altLang="en-US" sz="2000" b="1" dirty="0">
              <a:solidFill>
                <a:schemeClr val="lt1">
                  <a:lumMod val="100000"/>
                </a:schemeClr>
              </a:solidFill>
              <a:latin typeface="+mn-ea"/>
              <a:cs typeface="+mn-ea"/>
              <a:sym typeface="+mn-ea"/>
            </a:endParaRPr>
          </a:p>
        </p:txBody>
      </p:sp>
    </p:spTree>
    <p:custDataLst>
      <p:tags r:id="rId6"/>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延期 3"/>
          <p:cNvSpPr/>
          <p:nvPr/>
        </p:nvSpPr>
        <p:spPr>
          <a:xfrm>
            <a:off x="1" y="140144"/>
            <a:ext cx="768096" cy="713232"/>
          </a:xfrm>
          <a:prstGeom prst="flowChartDelay">
            <a:avLst/>
          </a:prstGeom>
          <a:solidFill>
            <a:srgbClr val="3959B9"/>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02</a:t>
            </a:r>
            <a:endParaRPr lang="en-US" altLang="zh-CN" sz="2800" b="1" dirty="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5" name="文本框 4"/>
          <p:cNvSpPr txBox="1"/>
          <p:nvPr>
            <p:custDataLst>
              <p:tags r:id="rId3"/>
            </p:custDataLst>
          </p:nvPr>
        </p:nvSpPr>
        <p:spPr>
          <a:xfrm>
            <a:off x="768097" y="205143"/>
            <a:ext cx="10778024" cy="636905"/>
          </a:xfrm>
          <a:prstGeom prst="rect">
            <a:avLst/>
          </a:prstGeom>
          <a:noFill/>
        </p:spPr>
        <p:txBody>
          <a:bodyPr wrap="none" rtlCol="0" anchor="ctr">
            <a:noAutofit/>
          </a:bodyPr>
          <a:lstStyle/>
          <a:p>
            <a:r>
              <a:rPr lang="zh-CN" altLang="en-US" sz="2400" b="1" dirty="0">
                <a:solidFill>
                  <a:srgbClr val="3959B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有效性：</a:t>
            </a:r>
            <a:r>
              <a:rPr lang="zh-CN" altLang="en-US" sz="2400" b="1" dirty="0">
                <a:solidFill>
                  <a:srgbClr val="FF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相比于尼卡地平降压更快、抓住黄金抢救时间</a:t>
            </a:r>
            <a:endParaRPr lang="zh-CN" altLang="en-US" sz="2400" b="1" dirty="0">
              <a:solidFill>
                <a:srgbClr val="3959B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6" name="文本框 2"/>
          <p:cNvSpPr txBox="1"/>
          <p:nvPr/>
        </p:nvSpPr>
        <p:spPr>
          <a:xfrm>
            <a:off x="384049" y="972855"/>
            <a:ext cx="10981928" cy="5067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04800" lvl="1" indent="-304800">
              <a:lnSpc>
                <a:spcPct val="150000"/>
              </a:lnSpc>
              <a:spcAft>
                <a:spcPts val="800"/>
              </a:spcAft>
              <a:buFont typeface="Wingdings" panose="05000000000000000000" pitchFamily="2" charset="2"/>
              <a:buChar char="ü"/>
              <a:defRPr/>
            </a:pPr>
            <a:r>
              <a:rPr lang="zh-CN" altLang="en-US" b="1" dirty="0">
                <a:solidFill>
                  <a:prstClr val="black"/>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本品在国内开展了</a:t>
            </a:r>
            <a:r>
              <a:rPr lang="en-US" altLang="zh-CN" b="1" dirty="0">
                <a:solidFill>
                  <a:prstClr val="black"/>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III </a:t>
            </a:r>
            <a:r>
              <a:rPr lang="zh-CN" altLang="en-US" b="1" dirty="0">
                <a:solidFill>
                  <a:prstClr val="black"/>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期临床试验（</a:t>
            </a:r>
            <a:r>
              <a:rPr lang="en-US" altLang="zh-CN" b="1" dirty="0">
                <a:solidFill>
                  <a:prstClr val="black"/>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262</a:t>
            </a:r>
            <a:r>
              <a:rPr lang="zh-CN" altLang="en-US" b="1" dirty="0">
                <a:solidFill>
                  <a:prstClr val="black"/>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例），比较了氯维地平和尼卡地平治疗高血压急症的有效性</a:t>
            </a:r>
            <a:r>
              <a:rPr lang="en-US" altLang="zh-CN" b="1" baseline="30000" dirty="0">
                <a:solidFill>
                  <a:prstClr val="black"/>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1</a:t>
            </a:r>
            <a:endParaRPr lang="en-US" altLang="zh-CN" b="1" baseline="30000" dirty="0">
              <a:solidFill>
                <a:prstClr val="black"/>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9" name="文本框 8"/>
          <p:cNvSpPr txBox="1"/>
          <p:nvPr/>
        </p:nvSpPr>
        <p:spPr>
          <a:xfrm>
            <a:off x="9103422" y="3867850"/>
            <a:ext cx="443865" cy="178435"/>
          </a:xfrm>
          <a:prstGeom prst="rect">
            <a:avLst/>
          </a:prstGeom>
          <a:noFill/>
        </p:spPr>
        <p:txBody>
          <a:bodyPr wrap="none" rtlCol="0">
            <a:spAutoFit/>
          </a:bodyPr>
          <a:lstStyle/>
          <a:p>
            <a:pPr>
              <a:defRPr/>
            </a:pPr>
            <a:r>
              <a:rPr lang="en-US" altLang="zh-CN" sz="565" dirty="0">
                <a:solidFill>
                  <a:prstClr val="white"/>
                </a:solidFill>
                <a:latin typeface="Arial" panose="020B0604020202020204" pitchFamily="34" charset="0"/>
                <a:ea typeface="微软雅黑" panose="020B0503020204020204" charset="-122"/>
                <a:sym typeface="Arial" panose="020B0604020202020204" pitchFamily="34" charset="0"/>
              </a:rPr>
              <a:t>P</a:t>
            </a:r>
            <a:r>
              <a:rPr lang="zh-CN" altLang="en-US" sz="565" dirty="0">
                <a:solidFill>
                  <a:prstClr val="white"/>
                </a:solidFill>
                <a:latin typeface="Arial" panose="020B0604020202020204" pitchFamily="34" charset="0"/>
                <a:ea typeface="微软雅黑" panose="020B0503020204020204" charset="-122"/>
                <a:sym typeface="Arial" panose="020B0604020202020204" pitchFamily="34" charset="0"/>
              </a:rPr>
              <a:t>＜</a:t>
            </a:r>
            <a:r>
              <a:rPr lang="en-US" altLang="zh-CN" sz="565" dirty="0">
                <a:solidFill>
                  <a:prstClr val="white"/>
                </a:solidFill>
                <a:latin typeface="Arial" panose="020B0604020202020204" pitchFamily="34" charset="0"/>
                <a:ea typeface="微软雅黑" panose="020B0503020204020204" charset="-122"/>
                <a:sym typeface="Arial" panose="020B0604020202020204" pitchFamily="34" charset="0"/>
              </a:rPr>
              <a:t>0.05</a:t>
            </a:r>
            <a:endParaRPr lang="zh-CN" altLang="en-US" sz="565" dirty="0">
              <a:solidFill>
                <a:prstClr val="white"/>
              </a:solidFill>
              <a:latin typeface="Arial" panose="020B0604020202020204" pitchFamily="34" charset="0"/>
              <a:ea typeface="微软雅黑" panose="020B0503020204020204" charset="-122"/>
              <a:sym typeface="Arial" panose="020B0604020202020204" pitchFamily="34" charset="0"/>
            </a:endParaRPr>
          </a:p>
        </p:txBody>
      </p:sp>
      <p:graphicFrame>
        <p:nvGraphicFramePr>
          <p:cNvPr id="10" name="图表 9" descr="7b0a202020202263686172745265734964223a20223230343736333435220a7d0a"/>
          <p:cNvGraphicFramePr/>
          <p:nvPr>
            <p:custDataLst>
              <p:tags r:id="rId4"/>
            </p:custDataLst>
          </p:nvPr>
        </p:nvGraphicFramePr>
        <p:xfrm>
          <a:off x="1447480" y="2945098"/>
          <a:ext cx="3823857" cy="3345322"/>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2" name="图表 11" descr="7b0a202020202263686172745265734964223a20223230343736333435220a7d0a"/>
          <p:cNvGraphicFramePr/>
          <p:nvPr>
            <p:custDataLst>
              <p:tags r:id="rId5"/>
            </p:custDataLst>
          </p:nvPr>
        </p:nvGraphicFramePr>
        <p:xfrm>
          <a:off x="6866652" y="2920159"/>
          <a:ext cx="3557690" cy="3359271"/>
        </p:xfrm>
        <a:graphic>
          <a:graphicData uri="http://schemas.openxmlformats.org/drawingml/2006/chart">
            <c:chart xmlns:c="http://schemas.openxmlformats.org/drawingml/2006/chart" xmlns:r="http://schemas.openxmlformats.org/officeDocument/2006/relationships" r:id="rId2"/>
          </a:graphicData>
        </a:graphic>
      </p:graphicFrame>
      <p:sp>
        <p:nvSpPr>
          <p:cNvPr id="14" name="文本框 13"/>
          <p:cNvSpPr txBox="1"/>
          <p:nvPr/>
        </p:nvSpPr>
        <p:spPr>
          <a:xfrm>
            <a:off x="2323282" y="2606544"/>
            <a:ext cx="1835871" cy="338554"/>
          </a:xfrm>
          <a:prstGeom prst="rect">
            <a:avLst/>
          </a:prstGeom>
          <a:noFill/>
        </p:spPr>
        <p:txBody>
          <a:bodyPr wrap="square" rtlCol="0">
            <a:spAutoFit/>
          </a:bodyPr>
          <a:lstStyle/>
          <a:p>
            <a:pPr algn="ctr"/>
            <a:r>
              <a:rPr lang="zh-CN" altLang="en-US" sz="1600" dirty="0"/>
              <a:t>主要疗效指标</a:t>
            </a:r>
            <a:endParaRPr lang="zh-CN" altLang="en-US" sz="1600" dirty="0"/>
          </a:p>
        </p:txBody>
      </p:sp>
      <p:sp>
        <p:nvSpPr>
          <p:cNvPr id="15" name="文本框 14"/>
          <p:cNvSpPr txBox="1"/>
          <p:nvPr>
            <p:custDataLst>
              <p:tags r:id="rId6"/>
            </p:custDataLst>
          </p:nvPr>
        </p:nvSpPr>
        <p:spPr>
          <a:xfrm>
            <a:off x="7679489" y="2588993"/>
            <a:ext cx="1856592" cy="338554"/>
          </a:xfrm>
          <a:prstGeom prst="rect">
            <a:avLst/>
          </a:prstGeom>
          <a:noFill/>
        </p:spPr>
        <p:txBody>
          <a:bodyPr wrap="square" rtlCol="0">
            <a:spAutoFit/>
          </a:bodyPr>
          <a:lstStyle/>
          <a:p>
            <a:pPr algn="ctr"/>
            <a:r>
              <a:rPr lang="zh-CN" altLang="en-US" sz="1600" dirty="0"/>
              <a:t>次要疗效指标</a:t>
            </a:r>
            <a:endParaRPr lang="zh-CN" altLang="en-US" sz="1600" dirty="0"/>
          </a:p>
        </p:txBody>
      </p:sp>
      <p:sp>
        <p:nvSpPr>
          <p:cNvPr id="20" name="流程图: 离页连接符 19"/>
          <p:cNvSpPr/>
          <p:nvPr/>
        </p:nvSpPr>
        <p:spPr>
          <a:xfrm>
            <a:off x="2527760" y="1535577"/>
            <a:ext cx="1663295" cy="973635"/>
          </a:xfrm>
          <a:prstGeom prst="flowChartOffpageConnector">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n w="0"/>
                <a:solidFill>
                  <a:srgbClr val="FFFF00"/>
                </a:solidFill>
                <a:effectLst>
                  <a:outerShdw blurRad="38100" dist="25400" dir="5400000" algn="ctr" rotWithShape="0">
                    <a:srgbClr val="6E747A">
                      <a:alpha val="43000"/>
                    </a:srgbClr>
                  </a:outerShdw>
                </a:effectLst>
              </a:rPr>
              <a:t>30</a:t>
            </a:r>
            <a:r>
              <a:rPr lang="zh-CN" altLang="en-US" sz="2000" b="1" dirty="0">
                <a:ln w="0"/>
                <a:solidFill>
                  <a:srgbClr val="FFFF00"/>
                </a:solidFill>
                <a:effectLst>
                  <a:outerShdw blurRad="38100" dist="25400" dir="5400000" algn="ctr" rotWithShape="0">
                    <a:srgbClr val="6E747A">
                      <a:alpha val="43000"/>
                    </a:srgbClr>
                  </a:outerShdw>
                </a:effectLst>
              </a:rPr>
              <a:t>分钟快速降压</a:t>
            </a:r>
            <a:endParaRPr lang="zh-CN" altLang="en-US" sz="2000" b="1" dirty="0">
              <a:ln w="0"/>
              <a:solidFill>
                <a:srgbClr val="FFFF00"/>
              </a:solidFill>
              <a:effectLst>
                <a:outerShdw blurRad="38100" dist="25400" dir="5400000" algn="ctr" rotWithShape="0">
                  <a:srgbClr val="6E747A">
                    <a:alpha val="43000"/>
                  </a:srgbClr>
                </a:outerShdw>
              </a:effectLst>
            </a:endParaRPr>
          </a:p>
        </p:txBody>
      </p:sp>
      <p:sp>
        <p:nvSpPr>
          <p:cNvPr id="22" name="流程图: 离页连接符 21"/>
          <p:cNvSpPr/>
          <p:nvPr/>
        </p:nvSpPr>
        <p:spPr>
          <a:xfrm>
            <a:off x="7813849" y="1544354"/>
            <a:ext cx="1733438" cy="973635"/>
          </a:xfrm>
          <a:prstGeom prst="flowChartOffpageConnector">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n w="0"/>
                <a:solidFill>
                  <a:srgbClr val="FFFF00"/>
                </a:solidFill>
                <a:effectLst>
                  <a:outerShdw blurRad="38100" dist="25400" dir="5400000" algn="ctr" rotWithShape="0">
                    <a:srgbClr val="6E747A">
                      <a:alpha val="43000"/>
                    </a:srgbClr>
                  </a:outerShdw>
                </a:effectLst>
              </a:rPr>
              <a:t>降到目标范围时间更短</a:t>
            </a:r>
            <a:endParaRPr lang="zh-CN" altLang="en-US" sz="2000" b="1" dirty="0">
              <a:ln w="0"/>
              <a:solidFill>
                <a:srgbClr val="FFFF00"/>
              </a:solidFill>
              <a:effectLst>
                <a:outerShdw blurRad="38100" dist="25400" dir="5400000" algn="ctr" rotWithShape="0">
                  <a:srgbClr val="6E747A">
                    <a:alpha val="43000"/>
                  </a:srgbClr>
                </a:outerShdw>
              </a:effectLst>
            </a:endParaRPr>
          </a:p>
        </p:txBody>
      </p:sp>
      <p:sp>
        <p:nvSpPr>
          <p:cNvPr id="23" name="文本框 22"/>
          <p:cNvSpPr txBox="1"/>
          <p:nvPr/>
        </p:nvSpPr>
        <p:spPr>
          <a:xfrm>
            <a:off x="1" y="6596390"/>
            <a:ext cx="3289851" cy="261610"/>
          </a:xfrm>
          <a:prstGeom prst="rect">
            <a:avLst/>
          </a:prstGeom>
          <a:noFill/>
        </p:spPr>
        <p:txBody>
          <a:bodyPr wrap="square" rtlCol="0">
            <a:spAutoFit/>
          </a:bodyPr>
          <a:lstStyle/>
          <a:p>
            <a:r>
              <a:rPr lang="en-US" altLang="zh-CN" sz="1100" dirty="0">
                <a:solidFill>
                  <a:schemeClr val="tx1">
                    <a:lumMod val="50000"/>
                    <a:lumOff val="50000"/>
                  </a:schemeClr>
                </a:solidFill>
              </a:rPr>
              <a:t>1.</a:t>
            </a:r>
            <a:r>
              <a:rPr lang="zh-CN" altLang="en-US" sz="1100" dirty="0">
                <a:solidFill>
                  <a:schemeClr val="tx1">
                    <a:lumMod val="50000"/>
                    <a:lumOff val="50000"/>
                  </a:schemeClr>
                </a:solidFill>
              </a:rPr>
              <a:t>本品</a:t>
            </a:r>
            <a:r>
              <a:rPr lang="en-US" altLang="zh-CN" sz="1100" dirty="0">
                <a:solidFill>
                  <a:schemeClr val="tx1">
                    <a:lumMod val="50000"/>
                    <a:lumOff val="50000"/>
                  </a:schemeClr>
                </a:solidFill>
              </a:rPr>
              <a:t>III</a:t>
            </a:r>
            <a:r>
              <a:rPr lang="zh-CN" altLang="en-US" sz="1100" dirty="0">
                <a:solidFill>
                  <a:schemeClr val="tx1">
                    <a:lumMod val="50000"/>
                    <a:lumOff val="50000"/>
                  </a:schemeClr>
                </a:solidFill>
              </a:rPr>
              <a:t>期临床试验报告</a:t>
            </a:r>
            <a:endParaRPr lang="zh-CN" altLang="en-US" sz="1100" dirty="0">
              <a:solidFill>
                <a:schemeClr val="tx1">
                  <a:lumMod val="50000"/>
                  <a:lumOff val="50000"/>
                </a:schemeClr>
              </a:solidFill>
            </a:endParaRPr>
          </a:p>
        </p:txBody>
      </p:sp>
      <p:sp>
        <p:nvSpPr>
          <p:cNvPr id="2" name="文本框 1"/>
          <p:cNvSpPr txBox="1"/>
          <p:nvPr/>
        </p:nvSpPr>
        <p:spPr>
          <a:xfrm>
            <a:off x="4262501" y="3908490"/>
            <a:ext cx="1113155" cy="275590"/>
          </a:xfrm>
          <a:prstGeom prst="rect">
            <a:avLst/>
          </a:prstGeom>
          <a:noFill/>
        </p:spPr>
        <p:txBody>
          <a:bodyPr wrap="square" rtlCol="0">
            <a:spAutoFit/>
          </a:bodyPr>
          <a:lstStyle/>
          <a:p>
            <a:r>
              <a:rPr lang="en-US" altLang="zh-CN" sz="1200" dirty="0"/>
              <a:t>P=0.0276</a:t>
            </a:r>
            <a:endParaRPr lang="en-US" altLang="zh-CN" sz="1200" dirty="0"/>
          </a:p>
        </p:txBody>
      </p:sp>
      <p:sp>
        <p:nvSpPr>
          <p:cNvPr id="7" name="文本框 6"/>
          <p:cNvSpPr txBox="1"/>
          <p:nvPr/>
        </p:nvSpPr>
        <p:spPr>
          <a:xfrm>
            <a:off x="9646152" y="3831025"/>
            <a:ext cx="1113155" cy="275590"/>
          </a:xfrm>
          <a:prstGeom prst="rect">
            <a:avLst/>
          </a:prstGeom>
          <a:noFill/>
        </p:spPr>
        <p:txBody>
          <a:bodyPr wrap="square" rtlCol="0">
            <a:spAutoFit/>
          </a:bodyPr>
          <a:lstStyle/>
          <a:p>
            <a:r>
              <a:rPr lang="en-US" altLang="zh-CN" sz="1200" dirty="0"/>
              <a:t>P=0.0002</a:t>
            </a:r>
            <a:endParaRPr lang="en-US" altLang="zh-CN"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延期 3"/>
          <p:cNvSpPr/>
          <p:nvPr/>
        </p:nvSpPr>
        <p:spPr>
          <a:xfrm>
            <a:off x="1" y="140144"/>
            <a:ext cx="768096" cy="713232"/>
          </a:xfrm>
          <a:prstGeom prst="flowChartDelay">
            <a:avLst/>
          </a:prstGeom>
          <a:solidFill>
            <a:srgbClr val="3959B9"/>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Times New Roman" panose="02020603050405020304" pitchFamily="18" charset="0"/>
                <a:cs typeface="Times New Roman" panose="02020603050405020304" pitchFamily="18" charset="0"/>
                <a:sym typeface="Arial" panose="020B0604020202020204" pitchFamily="34" charset="0"/>
              </a:rPr>
              <a:t>02</a:t>
            </a:r>
            <a:endParaRPr lang="en-US" altLang="zh-CN" sz="2800"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 name="文本框 4"/>
          <p:cNvSpPr txBox="1"/>
          <p:nvPr>
            <p:custDataLst>
              <p:tags r:id="rId1"/>
            </p:custDataLst>
          </p:nvPr>
        </p:nvSpPr>
        <p:spPr>
          <a:xfrm>
            <a:off x="768097" y="205143"/>
            <a:ext cx="10778024" cy="767712"/>
          </a:xfrm>
          <a:prstGeom prst="rect">
            <a:avLst/>
          </a:prstGeom>
          <a:noFill/>
        </p:spPr>
        <p:txBody>
          <a:bodyPr wrap="none" rtlCol="0" anchor="ctr">
            <a:noAutofit/>
          </a:bodyPr>
          <a:lstStyle/>
          <a:p>
            <a:pPr>
              <a:lnSpc>
                <a:spcPts val="3400"/>
              </a:lnSpc>
            </a:pPr>
            <a:r>
              <a:rPr lang="zh-CN" altLang="en-US" sz="2400" b="1" dirty="0">
                <a:solidFill>
                  <a:srgbClr val="3959B9"/>
                </a:solidFill>
                <a:latin typeface="+mn-ea"/>
                <a:cs typeface="微软雅黑" panose="020B0503020204020204" charset="-122"/>
                <a:sym typeface="Arial" panose="020B0604020202020204" pitchFamily="34" charset="0"/>
              </a:rPr>
              <a:t>有效性</a:t>
            </a:r>
            <a:r>
              <a:rPr lang="en-US" sz="2400" b="1" dirty="0">
                <a:solidFill>
                  <a:srgbClr val="3959B9"/>
                </a:solidFill>
                <a:latin typeface="+mn-ea"/>
                <a:cs typeface="微软雅黑" panose="020B0503020204020204" charset="-122"/>
                <a:sym typeface="Arial" panose="020B0604020202020204" pitchFamily="34" charset="0"/>
              </a:rPr>
              <a:t>2</a:t>
            </a:r>
            <a:r>
              <a:rPr lang="zh-CN" altLang="en-US" sz="2400" b="1" dirty="0">
                <a:solidFill>
                  <a:srgbClr val="3959B9"/>
                </a:solidFill>
                <a:latin typeface="+mn-ea"/>
                <a:cs typeface="微软雅黑" panose="020B0503020204020204" charset="-122"/>
                <a:sym typeface="Arial" panose="020B0604020202020204" pitchFamily="34" charset="0"/>
              </a:rPr>
              <a:t> ：相比于尼卡地平，氯维地平起效时间快</a:t>
            </a:r>
            <a:r>
              <a:rPr lang="en-US" altLang="zh-CN" sz="2400" b="1" dirty="0">
                <a:solidFill>
                  <a:srgbClr val="3959B9"/>
                </a:solidFill>
                <a:latin typeface="+mn-ea"/>
                <a:cs typeface="微软雅黑" panose="020B0503020204020204" charset="-122"/>
                <a:sym typeface="Arial" panose="020B0604020202020204" pitchFamily="34" charset="0"/>
              </a:rPr>
              <a:t>23.19</a:t>
            </a:r>
            <a:r>
              <a:rPr lang="zh-CN" altLang="en-US" sz="2400" b="1" dirty="0">
                <a:solidFill>
                  <a:srgbClr val="3959B9"/>
                </a:solidFill>
                <a:latin typeface="+mn-ea"/>
                <a:cs typeface="微软雅黑" panose="020B0503020204020204" charset="-122"/>
                <a:sym typeface="Arial" panose="020B0604020202020204" pitchFamily="34" charset="0"/>
              </a:rPr>
              <a:t>分钟，</a:t>
            </a:r>
            <a:endParaRPr lang="en-US" altLang="zh-CN" sz="2400" b="1" dirty="0">
              <a:solidFill>
                <a:srgbClr val="3959B9"/>
              </a:solidFill>
              <a:latin typeface="+mn-ea"/>
              <a:cs typeface="微软雅黑" panose="020B0503020204020204" charset="-122"/>
              <a:sym typeface="Arial" panose="020B0604020202020204" pitchFamily="34" charset="0"/>
            </a:endParaRPr>
          </a:p>
          <a:p>
            <a:pPr>
              <a:lnSpc>
                <a:spcPts val="3400"/>
              </a:lnSpc>
            </a:pPr>
            <a:r>
              <a:rPr lang="zh-CN" altLang="en-US" sz="2400" b="1" dirty="0">
                <a:solidFill>
                  <a:srgbClr val="3959B9"/>
                </a:solidFill>
                <a:latin typeface="+mn-ea"/>
                <a:cs typeface="微软雅黑" panose="020B0503020204020204" charset="-122"/>
                <a:sym typeface="Arial" panose="020B0604020202020204" pitchFamily="34" charset="0"/>
              </a:rPr>
              <a:t>                 总输注量少</a:t>
            </a:r>
            <a:r>
              <a:rPr lang="en-US" altLang="zh-CN" sz="2400" b="1" dirty="0">
                <a:solidFill>
                  <a:srgbClr val="3959B9"/>
                </a:solidFill>
                <a:latin typeface="+mn-ea"/>
                <a:cs typeface="微软雅黑" panose="020B0503020204020204" charset="-122"/>
                <a:sym typeface="Arial" panose="020B0604020202020204" pitchFamily="34" charset="0"/>
              </a:rPr>
              <a:t>1118.81mL</a:t>
            </a:r>
            <a:r>
              <a:rPr lang="zh-CN" altLang="en-US" sz="2400" b="1" dirty="0">
                <a:solidFill>
                  <a:srgbClr val="3959B9"/>
                </a:solidFill>
                <a:latin typeface="+mn-ea"/>
                <a:cs typeface="微软雅黑" panose="020B0503020204020204" charset="-122"/>
                <a:sym typeface="Arial" panose="020B0604020202020204" pitchFamily="34" charset="0"/>
              </a:rPr>
              <a:t>，降压更快，安全性更高</a:t>
            </a:r>
            <a:endParaRPr lang="zh-CN" altLang="en-US" sz="2400" b="1" dirty="0">
              <a:solidFill>
                <a:srgbClr val="C00000"/>
              </a:solidFill>
              <a:latin typeface="+mn-ea"/>
              <a:cs typeface="微软雅黑" panose="020B0503020204020204" charset="-122"/>
              <a:sym typeface="Arial" panose="020B0604020202020204" pitchFamily="34" charset="0"/>
            </a:endParaRPr>
          </a:p>
        </p:txBody>
      </p:sp>
      <p:sp>
        <p:nvSpPr>
          <p:cNvPr id="6" name="文本框 2"/>
          <p:cNvSpPr txBox="1"/>
          <p:nvPr/>
        </p:nvSpPr>
        <p:spPr>
          <a:xfrm>
            <a:off x="384049" y="972855"/>
            <a:ext cx="10981928" cy="5067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04800" lvl="1" indent="-304800">
              <a:lnSpc>
                <a:spcPct val="150000"/>
              </a:lnSpc>
              <a:spcAft>
                <a:spcPts val="800"/>
              </a:spcAft>
              <a:buFont typeface="Wingdings" panose="05000000000000000000" pitchFamily="2" charset="2"/>
              <a:buChar char="ü"/>
              <a:defRPr/>
            </a:pPr>
            <a:r>
              <a:rPr lang="zh-CN" altLang="en-US"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氯维地平与尼卡地平治疗脑血管病疗效比较的系统评价和荟萃分析显示（</a:t>
            </a:r>
            <a:r>
              <a:rPr lang="en-US" altLang="zh-CN"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546</a:t>
            </a:r>
            <a:r>
              <a:rPr lang="zh-CN" altLang="en-US"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例）</a:t>
            </a:r>
            <a:r>
              <a:rPr lang="en-US" altLang="zh-CN" b="1" baseline="30000"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1</a:t>
            </a:r>
            <a:endParaRPr lang="en-US" altLang="zh-CN" b="1" baseline="30000" dirty="0">
              <a:solidFill>
                <a:prstClr val="black"/>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23" name="文本框 22"/>
          <p:cNvSpPr txBox="1"/>
          <p:nvPr/>
        </p:nvSpPr>
        <p:spPr>
          <a:xfrm>
            <a:off x="0" y="6529746"/>
            <a:ext cx="12044275" cy="246221"/>
          </a:xfrm>
          <a:prstGeom prst="rect">
            <a:avLst/>
          </a:prstGeom>
          <a:noFill/>
        </p:spPr>
        <p:txBody>
          <a:bodyPr wrap="square" rtlCol="0">
            <a:spAutoFit/>
          </a:bodyPr>
          <a:lstStyle/>
          <a:p>
            <a:r>
              <a:rPr lang="en-US" altLang="zh-CN" sz="1000" dirty="0">
                <a:solidFill>
                  <a:schemeClr val="tx1">
                    <a:lumMod val="50000"/>
                    <a:lumOff val="50000"/>
                  </a:schemeClr>
                </a:solidFill>
              </a:rPr>
              <a:t>1. </a:t>
            </a:r>
            <a:r>
              <a:rPr lang="en-US" altLang="zh-CN" sz="1000" dirty="0" err="1">
                <a:solidFill>
                  <a:schemeClr val="tx1">
                    <a:lumMod val="50000"/>
                    <a:lumOff val="50000"/>
                  </a:schemeClr>
                </a:solidFill>
              </a:rPr>
              <a:t>Seifi</a:t>
            </a:r>
            <a:r>
              <a:rPr lang="en-US" altLang="zh-CN" sz="1000" dirty="0">
                <a:solidFill>
                  <a:schemeClr val="tx1">
                    <a:lumMod val="50000"/>
                    <a:lumOff val="50000"/>
                  </a:schemeClr>
                </a:solidFill>
              </a:rPr>
              <a:t> A, Azari Jafari A, </a:t>
            </a:r>
            <a:r>
              <a:rPr lang="en-US" altLang="zh-CN" sz="1000" dirty="0" err="1">
                <a:solidFill>
                  <a:schemeClr val="tx1">
                    <a:lumMod val="50000"/>
                    <a:lumOff val="50000"/>
                  </a:schemeClr>
                </a:solidFill>
              </a:rPr>
              <a:t>Mirmoeeni</a:t>
            </a:r>
            <a:r>
              <a:rPr lang="en-US" altLang="zh-CN" sz="1000" dirty="0">
                <a:solidFill>
                  <a:schemeClr val="tx1">
                    <a:lumMod val="50000"/>
                    <a:lumOff val="50000"/>
                  </a:schemeClr>
                </a:solidFill>
              </a:rPr>
              <a:t> S, et al. Comparison between </a:t>
            </a:r>
            <a:r>
              <a:rPr lang="en-US" altLang="zh-CN" sz="1000" dirty="0" err="1">
                <a:solidFill>
                  <a:schemeClr val="tx1">
                    <a:lumMod val="50000"/>
                    <a:lumOff val="50000"/>
                  </a:schemeClr>
                </a:solidFill>
              </a:rPr>
              <a:t>clevidipine</a:t>
            </a:r>
            <a:r>
              <a:rPr lang="en-US" altLang="zh-CN" sz="1000" dirty="0">
                <a:solidFill>
                  <a:schemeClr val="tx1">
                    <a:lumMod val="50000"/>
                    <a:lumOff val="50000"/>
                  </a:schemeClr>
                </a:solidFill>
              </a:rPr>
              <a:t> and nicardipine in cerebrovascular diseases: A systematic review and meta-analysis[J]. Clin Neurol </a:t>
            </a:r>
            <a:r>
              <a:rPr lang="en-US" altLang="zh-CN" sz="1000" dirty="0" err="1">
                <a:solidFill>
                  <a:schemeClr val="tx1">
                    <a:lumMod val="50000"/>
                    <a:lumOff val="50000"/>
                  </a:schemeClr>
                </a:solidFill>
              </a:rPr>
              <a:t>Neurosurg</a:t>
            </a:r>
            <a:r>
              <a:rPr lang="en-US" altLang="zh-CN" sz="1000" dirty="0">
                <a:solidFill>
                  <a:schemeClr val="tx1">
                    <a:lumMod val="50000"/>
                    <a:lumOff val="50000"/>
                  </a:schemeClr>
                </a:solidFill>
              </a:rPr>
              <a:t>. 2023;227:107644. </a:t>
            </a:r>
            <a:endParaRPr lang="zh-CN" altLang="en-US" sz="1000" dirty="0">
              <a:solidFill>
                <a:schemeClr val="tx1">
                  <a:lumMod val="50000"/>
                  <a:lumOff val="50000"/>
                </a:schemeClr>
              </a:solidFill>
            </a:endParaRPr>
          </a:p>
        </p:txBody>
      </p:sp>
      <p:sp>
        <p:nvSpPr>
          <p:cNvPr id="21" name="矩形: 单圆角 8"/>
          <p:cNvSpPr/>
          <p:nvPr>
            <p:custDataLst>
              <p:tags r:id="rId2"/>
            </p:custDataLst>
          </p:nvPr>
        </p:nvSpPr>
        <p:spPr>
          <a:xfrm>
            <a:off x="8898890" y="2240280"/>
            <a:ext cx="3145790" cy="797560"/>
          </a:xfrm>
          <a:prstGeom prst="round1Rect">
            <a:avLst/>
          </a:prstGeom>
          <a:solidFill>
            <a:schemeClr val="tx2">
              <a:lumMod val="50000"/>
            </a:schemeClr>
          </a:solidFill>
          <a:ln>
            <a:noFill/>
          </a:ln>
          <a:effectLst>
            <a:outerShdw blurRad="203200" dist="76200" dir="8100000" algn="tr" rotWithShape="0">
              <a:schemeClr val="accent2">
                <a:lumMod val="75000"/>
                <a:alpha val="20000"/>
              </a:schemeClr>
            </a:outerShdw>
          </a:effectLst>
        </p:spPr>
        <p:style>
          <a:lnRef idx="1">
            <a:schemeClr val="accent1"/>
          </a:lnRef>
          <a:fillRef idx="2">
            <a:schemeClr val="accent1"/>
          </a:fillRef>
          <a:effectRef idx="1">
            <a:schemeClr val="accent1"/>
          </a:effectRef>
          <a:fontRef idx="minor">
            <a:schemeClr val="dk1"/>
          </a:fontRef>
        </p:style>
        <p:txBody>
          <a:bodyPr vertOverflow="overflow" horzOverflow="overflow" vert="horz" wrap="square" numCol="1" spcCol="0" rtlCol="0" fromWordArt="0" anchor="t" anchorCtr="0" forceAA="0" compatLnSpc="1">
            <a:noAutofit/>
          </a:bodyPr>
          <a:lstStyle/>
          <a:p>
            <a:pPr algn="ctr">
              <a:lnSpc>
                <a:spcPct val="150000"/>
              </a:lnSpc>
            </a:pPr>
            <a:r>
              <a:rPr lang="zh-CN" altLang="en-US"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sym typeface="+mn-ea"/>
              </a:rPr>
              <a:t>降到目标血压时间更短</a:t>
            </a:r>
            <a:endParaRPr lang="zh-CN" altLang="en-US"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sym typeface="+mn-ea"/>
            </a:endParaRPr>
          </a:p>
          <a:p>
            <a:pPr algn="ctr">
              <a:lnSpc>
                <a:spcPct val="150000"/>
              </a:lnSpc>
            </a:pPr>
            <a:r>
              <a:rPr lang="zh-CN" altLang="en-US" sz="1400" b="1" spc="300" dirty="0">
                <a:ln w="0"/>
                <a:solidFill>
                  <a:srgbClr val="FFFF00"/>
                </a:solidFill>
                <a:effectLst>
                  <a:outerShdw blurRad="38100" dist="25400" dir="5400000" algn="ctr" rotWithShape="0">
                    <a:srgbClr val="6E747A">
                      <a:alpha val="43000"/>
                    </a:srgbClr>
                  </a:outerShdw>
                </a:effectLst>
                <a:latin typeface="Times New Roman" panose="02020603050405020304" pitchFamily="18" charset="0"/>
                <a:sym typeface="+mn-ea"/>
              </a:rPr>
              <a:t>（更快速降压）</a:t>
            </a:r>
            <a:endParaRPr lang="zh-CN" altLang="en-US" sz="1400" b="1" spc="300" dirty="0">
              <a:ln w="0"/>
              <a:solidFill>
                <a:srgbClr val="FFFF00"/>
              </a:solidFill>
              <a:effectLst>
                <a:outerShdw blurRad="38100" dist="25400" dir="5400000" algn="ctr" rotWithShape="0">
                  <a:srgbClr val="6E747A">
                    <a:alpha val="43000"/>
                  </a:srgbClr>
                </a:outerShdw>
              </a:effectLst>
              <a:latin typeface="Times New Roman" panose="02020603050405020304" pitchFamily="18" charset="0"/>
              <a:sym typeface="+mn-ea"/>
            </a:endParaRPr>
          </a:p>
        </p:txBody>
      </p:sp>
      <p:sp>
        <p:nvSpPr>
          <p:cNvPr id="8" name="文本框 7"/>
          <p:cNvSpPr txBox="1"/>
          <p:nvPr/>
        </p:nvSpPr>
        <p:spPr>
          <a:xfrm>
            <a:off x="224878" y="4508844"/>
            <a:ext cx="11594496" cy="1383665"/>
          </a:xfrm>
          <a:prstGeom prst="rect">
            <a:avLst/>
          </a:prstGeom>
          <a:solidFill>
            <a:schemeClr val="tx2"/>
          </a:solidFill>
        </p:spPr>
        <p:txBody>
          <a:bodyPr wrap="square">
            <a:spAutoFit/>
          </a:bodyPr>
          <a:lstStyle/>
          <a:p>
            <a:pPr>
              <a:lnSpc>
                <a:spcPct val="150000"/>
              </a:lnSpc>
            </a:pPr>
            <a:r>
              <a:rPr lang="zh-CN" altLang="en-US" sz="14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主要终点</a:t>
            </a:r>
            <a:r>
              <a:rPr lang="en-US" altLang="zh-CN" sz="14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1</a:t>
            </a:r>
            <a:r>
              <a:rPr lang="zh-CN" altLang="en-US" sz="14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
            </a:r>
            <a:r>
              <a:rPr lang="zh-CN" altLang="en-US" sz="1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达到目标收缩压（SBP）时间的汇总标准化均值差（</a:t>
            </a:r>
            <a:r>
              <a:rPr lang="zh-CN" altLang="en-US" sz="1400" i="1" dirty="0">
                <a:solidFill>
                  <a:srgbClr val="000000"/>
                </a:solidFill>
                <a:latin typeface="Times New Roman" panose="02020603050405020304" pitchFamily="18" charset="0"/>
                <a:ea typeface="微软雅黑" panose="020B0503020204020204" charset="-122"/>
                <a:cs typeface="Times New Roman" panose="02020603050405020304" pitchFamily="18" charset="0"/>
              </a:rPr>
              <a:t>SMD</a:t>
            </a:r>
            <a:r>
              <a:rPr lang="zh-CN" altLang="en-US" sz="1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）为-0.22（汇总 </a:t>
            </a:r>
            <a:r>
              <a:rPr lang="zh-CN" altLang="en-US" sz="1400" i="1" dirty="0">
                <a:solidFill>
                  <a:srgbClr val="000000"/>
                </a:solidFill>
                <a:latin typeface="Times New Roman" panose="02020603050405020304" pitchFamily="18" charset="0"/>
                <a:ea typeface="微软雅黑" panose="020B0503020204020204" charset="-122"/>
                <a:cs typeface="Times New Roman" panose="02020603050405020304" pitchFamily="18" charset="0"/>
              </a:rPr>
              <a:t>MD</a:t>
            </a:r>
            <a:r>
              <a:rPr lang="zh-CN" altLang="en-US" sz="1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:-2</a:t>
            </a:r>
            <a:r>
              <a:rPr lang="en-US" altLang="zh-CN" sz="1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3</a:t>
            </a:r>
            <a:r>
              <a:rPr lang="zh-CN" altLang="en-US" sz="1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.19 分钟）。即</a:t>
            </a:r>
            <a:r>
              <a:rPr lang="zh-CN" altLang="en-US" sz="14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氯维地平组达到 SBP 的时间比尼卡地平短2</a:t>
            </a:r>
            <a:r>
              <a:rPr lang="en-US" altLang="zh-CN" sz="14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3</a:t>
            </a:r>
            <a:r>
              <a:rPr lang="zh-CN" altLang="en-US" sz="14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.19分钟</a:t>
            </a:r>
            <a:r>
              <a:rPr lang="zh-CN" altLang="en-US" sz="1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
            </a:r>
            <a:endParaRPr lang="en-US" altLang="zh-CN" sz="14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a:lnSpc>
                <a:spcPct val="150000"/>
              </a:lnSpc>
            </a:pPr>
            <a:r>
              <a:rPr lang="zh-CN" altLang="en-US" sz="14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主要终点</a:t>
            </a:r>
            <a:r>
              <a:rPr lang="en-US" altLang="zh-CN" sz="14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2</a:t>
            </a:r>
            <a:r>
              <a:rPr lang="zh-CN" altLang="en-US" sz="14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
            </a:r>
            <a:r>
              <a:rPr lang="zh-CN" altLang="en-US" sz="1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总输注容量的汇总 </a:t>
            </a:r>
            <a:r>
              <a:rPr lang="zh-CN" altLang="en-US" sz="1400" i="1" dirty="0">
                <a:solidFill>
                  <a:srgbClr val="000000"/>
                </a:solidFill>
                <a:latin typeface="Times New Roman" panose="02020603050405020304" pitchFamily="18" charset="0"/>
                <a:ea typeface="微软雅黑" panose="020B0503020204020204" charset="-122"/>
                <a:cs typeface="Times New Roman" panose="02020603050405020304" pitchFamily="18" charset="0"/>
              </a:rPr>
              <a:t>SMD</a:t>
            </a:r>
            <a:r>
              <a:rPr lang="zh-CN" altLang="en-US" sz="1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为 -0.5（汇总 </a:t>
            </a:r>
            <a:r>
              <a:rPr lang="zh-CN" altLang="en-US" sz="1400" i="1" dirty="0">
                <a:solidFill>
                  <a:srgbClr val="000000"/>
                </a:solidFill>
                <a:latin typeface="Times New Roman" panose="02020603050405020304" pitchFamily="18" charset="0"/>
                <a:ea typeface="微软雅黑" panose="020B0503020204020204" charset="-122"/>
                <a:cs typeface="Times New Roman" panose="02020603050405020304" pitchFamily="18" charset="0"/>
              </a:rPr>
              <a:t>MD</a:t>
            </a:r>
            <a:r>
              <a:rPr lang="zh-CN" altLang="en-US" sz="1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:-1118.81毫升）</a:t>
            </a:r>
            <a:r>
              <a:rPr lang="en-US" altLang="zh-CN" sz="1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 </a:t>
            </a:r>
            <a:r>
              <a:rPr lang="zh-CN" altLang="en-US" sz="1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。即氯维地平组患者的总输注容量与尼卡地平相比明显较低，</a:t>
            </a:r>
            <a:r>
              <a:rPr lang="zh-CN" altLang="en-US" sz="14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氯维地平比尼卡地平少用1118.81毫升</a:t>
            </a:r>
            <a:r>
              <a:rPr lang="zh-CN" altLang="en-US" sz="1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
            </a:r>
            <a:endParaRPr lang="zh-CN" altLang="en-US" sz="14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7" name="矩形: 单圆角 8"/>
          <p:cNvSpPr/>
          <p:nvPr>
            <p:custDataLst>
              <p:tags r:id="rId3"/>
            </p:custDataLst>
          </p:nvPr>
        </p:nvSpPr>
        <p:spPr>
          <a:xfrm>
            <a:off x="8899525" y="3523615"/>
            <a:ext cx="3144520" cy="882015"/>
          </a:xfrm>
          <a:prstGeom prst="round1Rect">
            <a:avLst/>
          </a:prstGeom>
          <a:solidFill>
            <a:schemeClr val="tx2">
              <a:lumMod val="50000"/>
            </a:schemeClr>
          </a:solidFill>
          <a:ln>
            <a:noFill/>
          </a:ln>
          <a:effectLst>
            <a:outerShdw blurRad="203200" dist="76200" dir="8100000" algn="tr" rotWithShape="0">
              <a:schemeClr val="accent2">
                <a:lumMod val="75000"/>
                <a:alpha val="20000"/>
              </a:schemeClr>
            </a:outerShdw>
          </a:effectLst>
        </p:spPr>
        <p:style>
          <a:lnRef idx="1">
            <a:schemeClr val="accent1"/>
          </a:lnRef>
          <a:fillRef idx="2">
            <a:schemeClr val="accent1"/>
          </a:fillRef>
          <a:effectRef idx="1">
            <a:schemeClr val="accent1"/>
          </a:effectRef>
          <a:fontRef idx="minor">
            <a:schemeClr val="dk1"/>
          </a:fontRef>
        </p:style>
        <p:txBody>
          <a:bodyPr vertOverflow="overflow" horzOverflow="overflow" vert="horz" wrap="square" numCol="1" spcCol="0" rtlCol="0" fromWordArt="0" anchor="t" anchorCtr="0" forceAA="0" compatLnSpc="1">
            <a:noAutofit/>
          </a:bodyPr>
          <a:lstStyle/>
          <a:p>
            <a:pPr algn="ctr">
              <a:lnSpc>
                <a:spcPct val="150000"/>
              </a:lnSpc>
            </a:pPr>
            <a:r>
              <a:rPr lang="zh-CN" altLang="en-US"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sym typeface="+mn-ea"/>
              </a:rPr>
              <a:t>降至目标血压输注量更少</a:t>
            </a:r>
            <a:endParaRPr lang="zh-CN" altLang="en-US"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sym typeface="+mn-ea"/>
            </a:endParaRPr>
          </a:p>
          <a:p>
            <a:pPr algn="ctr">
              <a:lnSpc>
                <a:spcPct val="150000"/>
              </a:lnSpc>
            </a:pPr>
            <a:r>
              <a:rPr lang="zh-CN" altLang="en-US" sz="1400" b="1" dirty="0">
                <a:ln w="0"/>
                <a:solidFill>
                  <a:srgbClr val="FFFF00"/>
                </a:solidFill>
                <a:effectLst>
                  <a:outerShdw blurRad="38100" dist="25400" dir="5400000" algn="ctr" rotWithShape="0">
                    <a:srgbClr val="6E747A">
                      <a:alpha val="43000"/>
                    </a:srgbClr>
                  </a:outerShdw>
                </a:effectLst>
                <a:latin typeface="Times New Roman" panose="02020603050405020304" pitchFamily="18" charset="0"/>
                <a:sym typeface="+mn-ea"/>
              </a:rPr>
              <a:t>（透析、心衰等特殊人群安全性更高）</a:t>
            </a:r>
            <a:endParaRPr lang="zh-CN" altLang="en-US" sz="1400" b="1" spc="300" dirty="0">
              <a:ln w="0"/>
              <a:solidFill>
                <a:srgbClr val="FFFF00"/>
              </a:solidFill>
              <a:effectLst>
                <a:outerShdw blurRad="38100" dist="25400" dir="5400000" algn="ctr" rotWithShape="0">
                  <a:srgbClr val="6E747A">
                    <a:alpha val="43000"/>
                  </a:srgbClr>
                </a:outerShdw>
              </a:effectLst>
              <a:latin typeface="Times New Roman" panose="02020603050405020304" pitchFamily="18" charset="0"/>
              <a:sym typeface="+mn-ea"/>
            </a:endParaRPr>
          </a:p>
        </p:txBody>
      </p:sp>
      <p:graphicFrame>
        <p:nvGraphicFramePr>
          <p:cNvPr id="2" name="表格 1"/>
          <p:cNvGraphicFramePr>
            <a:graphicFrameLocks noGrp="1"/>
          </p:cNvGraphicFramePr>
          <p:nvPr>
            <p:custDataLst>
              <p:tags r:id="rId4"/>
            </p:custDataLst>
          </p:nvPr>
        </p:nvGraphicFramePr>
        <p:xfrm>
          <a:off x="340360" y="1723390"/>
          <a:ext cx="7989570" cy="2478405"/>
        </p:xfrm>
        <a:graphic>
          <a:graphicData uri="http://schemas.openxmlformats.org/drawingml/2006/table">
            <a:tbl>
              <a:tblPr firstRow="1" bandRow="1">
                <a:tableStyleId>{6E25E649-3F16-4E02-A733-19D2CDBF48F0}</a:tableStyleId>
              </a:tblPr>
              <a:tblGrid>
                <a:gridCol w="2639695"/>
                <a:gridCol w="2325370"/>
                <a:gridCol w="3024505"/>
              </a:tblGrid>
              <a:tr h="895350">
                <a:tc>
                  <a:txBody>
                    <a:bodyPr/>
                    <a:lstStyle/>
                    <a:p>
                      <a:pPr algn="ctr"/>
                      <a:r>
                        <a:rPr lang="zh-CN" altLang="en-US" sz="1600" dirty="0">
                          <a:latin typeface="Times New Roman" panose="02020603050405020304" pitchFamily="18" charset="0"/>
                        </a:rPr>
                        <a:t>主要终点</a:t>
                      </a:r>
                      <a:endParaRPr lang="zh-CN" altLang="en-US" sz="1600" dirty="0">
                        <a:solidFill>
                          <a:schemeClr val="tx1"/>
                        </a:solidFill>
                        <a:latin typeface="Times New Roman" panose="02020603050405020304" pitchFamily="18" charset="0"/>
                        <a:ea typeface="微软雅黑" panose="020B0503020204020204" charset="-12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algn="ctr" defTabSz="914400" rtl="0" eaLnBrk="1" latinLnBrk="0" hangingPunct="1"/>
                      <a:r>
                        <a:rPr lang="zh-CN" altLang="en-US" sz="1600" b="1" kern="1200" dirty="0">
                          <a:solidFill>
                            <a:schemeClr val="lt1"/>
                          </a:solidFill>
                          <a:latin typeface="Times New Roman" panose="02020603050405020304" pitchFamily="18" charset="0"/>
                          <a:ea typeface="+mn-ea"/>
                          <a:cs typeface="+mn-cs"/>
                        </a:rPr>
                        <a:t>汇总标准化均值差</a:t>
                      </a:r>
                      <a:r>
                        <a:rPr lang="en-US" altLang="zh-CN" sz="1600" b="1" kern="1200" dirty="0">
                          <a:solidFill>
                            <a:schemeClr val="lt1"/>
                          </a:solidFill>
                          <a:latin typeface="Times New Roman" panose="02020603050405020304" pitchFamily="18" charset="0"/>
                          <a:ea typeface="+mn-ea"/>
                          <a:cs typeface="+mn-cs"/>
                        </a:rPr>
                        <a:t>&amp;95%</a:t>
                      </a:r>
                      <a:r>
                        <a:rPr lang="zh-CN" altLang="en-US" sz="1600" b="1" kern="1200" dirty="0">
                          <a:solidFill>
                            <a:schemeClr val="lt1"/>
                          </a:solidFill>
                          <a:latin typeface="Times New Roman" panose="02020603050405020304" pitchFamily="18" charset="0"/>
                          <a:ea typeface="+mn-ea"/>
                          <a:cs typeface="+mn-cs"/>
                        </a:rPr>
                        <a:t>置信区间</a:t>
                      </a:r>
                      <a:endParaRPr lang="zh-CN" altLang="en-US" sz="1600" b="1" kern="1200" dirty="0">
                        <a:solidFill>
                          <a:schemeClr val="lt1"/>
                        </a:solidFill>
                        <a:latin typeface="Times New Roman" panose="02020603050405020304" pitchFamily="18" charset="0"/>
                        <a:ea typeface="+mn-ea"/>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zh-CN" altLang="en-US" sz="1600" dirty="0">
                          <a:latin typeface="Times New Roman" panose="02020603050405020304" pitchFamily="18" charset="0"/>
                        </a:rPr>
                        <a:t>汇总</a:t>
                      </a:r>
                      <a:r>
                        <a:rPr lang="en-US" altLang="zh-CN" sz="1600" dirty="0">
                          <a:latin typeface="Times New Roman" panose="02020603050405020304" pitchFamily="18" charset="0"/>
                        </a:rPr>
                        <a:t>MD [95%CI]</a:t>
                      </a:r>
                      <a:endParaRPr lang="zh-CN" altLang="en-US" sz="1600" dirty="0">
                        <a:solidFill>
                          <a:schemeClr val="tx1"/>
                        </a:solidFill>
                        <a:latin typeface="Times New Roman" panose="02020603050405020304" pitchFamily="18" charset="0"/>
                        <a:ea typeface="微软雅黑" panose="020B0503020204020204" charset="-12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763905">
                <a:tc>
                  <a:txBody>
                    <a:bodyPr/>
                    <a:lstStyle/>
                    <a:p>
                      <a:pPr algn="ctr">
                        <a:lnSpc>
                          <a:spcPct val="150000"/>
                        </a:lnSpc>
                        <a:buClrTx/>
                        <a:buSzTx/>
                        <a:buFontTx/>
                      </a:pPr>
                      <a:r>
                        <a:rPr lang="en-US" altLang="zh-CN" sz="1400" dirty="0">
                          <a:latin typeface="Times New Roman" panose="02020603050405020304" pitchFamily="18" charset="0"/>
                        </a:rPr>
                        <a:t>1.</a:t>
                      </a:r>
                      <a:r>
                        <a:rPr lang="zh-CN" altLang="en-US" sz="1400" dirty="0">
                          <a:latin typeface="Times New Roman" panose="02020603050405020304" pitchFamily="18" charset="0"/>
                        </a:rPr>
                        <a:t>剔除离群值和干扰后达到目标收缩压（</a:t>
                      </a:r>
                      <a:r>
                        <a:rPr lang="en-US" altLang="zh-CN" sz="1400" dirty="0">
                          <a:latin typeface="Times New Roman" panose="02020603050405020304" pitchFamily="18" charset="0"/>
                        </a:rPr>
                        <a:t>SBP</a:t>
                      </a:r>
                      <a:r>
                        <a:rPr lang="zh-CN" altLang="en-US" sz="1400" dirty="0">
                          <a:latin typeface="Times New Roman" panose="02020603050405020304" pitchFamily="18" charset="0"/>
                        </a:rPr>
                        <a:t>）的时间</a:t>
                      </a:r>
                      <a:endParaRPr lang="zh-CN" altLang="en-US" sz="1400" dirty="0">
                        <a:latin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algn="ctr" defTabSz="914400" rtl="0" eaLnBrk="1" latinLnBrk="0" hangingPunct="1">
                        <a:lnSpc>
                          <a:spcPct val="150000"/>
                        </a:lnSpc>
                      </a:pPr>
                      <a:r>
                        <a:rPr lang="en-US" altLang="zh-CN" sz="1400" b="0" kern="1200" dirty="0">
                          <a:solidFill>
                            <a:schemeClr val="dk1"/>
                          </a:solidFill>
                          <a:effectLst/>
                          <a:latin typeface="Times New Roman" panose="02020603050405020304" pitchFamily="18" charset="0"/>
                          <a:ea typeface="+mn-ea"/>
                          <a:cs typeface="+mn-cs"/>
                        </a:rPr>
                        <a:t>-0.22 [-0.50, 0.06]</a:t>
                      </a:r>
                      <a:endParaRPr lang="en-US" altLang="zh-CN" sz="1400" b="0" kern="1200" dirty="0">
                        <a:solidFill>
                          <a:schemeClr val="dk1"/>
                        </a:solidFill>
                        <a:effectLst/>
                        <a:latin typeface="Times New Roman" panose="02020603050405020304" pitchFamily="18"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lnSpc>
                          <a:spcPct val="150000"/>
                        </a:lnSpc>
                      </a:pPr>
                      <a:r>
                        <a:rPr lang="zh-CN" altLang="en-US" sz="14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氯维地平比尼卡地平起效时间</a:t>
                      </a:r>
                      <a:endParaRPr lang="zh-CN" altLang="en-US" sz="1400" b="1"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algn="ctr">
                        <a:lnSpc>
                          <a:spcPct val="150000"/>
                        </a:lnSpc>
                      </a:pPr>
                      <a:r>
                        <a:rPr lang="zh-CN" altLang="en-US" sz="14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快</a:t>
                      </a:r>
                      <a:r>
                        <a:rPr lang="en-US" altLang="zh-CN" sz="14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23.19min</a:t>
                      </a:r>
                      <a:r>
                        <a:rPr lang="en-US" altLang="zh-CN" sz="1400" b="0" dirty="0">
                          <a:solidFill>
                            <a:srgbClr val="FF0000"/>
                          </a:solidFill>
                          <a:latin typeface="Times New Roman" panose="02020603050405020304" pitchFamily="18" charset="0"/>
                          <a:ea typeface="微软雅黑" panose="020B0503020204020204" charset="-122"/>
                          <a:cs typeface="Times New Roman" panose="02020603050405020304" pitchFamily="18" charset="0"/>
                        </a:rPr>
                        <a:t> [-50.93, 4.56]</a:t>
                      </a:r>
                      <a:endParaRPr lang="en-US" altLang="zh-CN" sz="1400" b="0"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r>
              <a:tr h="819150">
                <a:tc>
                  <a:txBody>
                    <a:bodyPr/>
                    <a:lstStyle/>
                    <a:p>
                      <a:pPr algn="ctr">
                        <a:lnSpc>
                          <a:spcPct val="150000"/>
                        </a:lnSpc>
                      </a:pPr>
                      <a:r>
                        <a:rPr lang="en-US" altLang="zh-CN" sz="1400" dirty="0">
                          <a:latin typeface="Times New Roman" panose="02020603050405020304" pitchFamily="18" charset="0"/>
                          <a:ea typeface="微软雅黑" panose="020B0503020204020204" charset="-122"/>
                        </a:rPr>
                        <a:t>2.</a:t>
                      </a:r>
                      <a:r>
                        <a:rPr lang="zh-CN" altLang="en-US" sz="1400" dirty="0">
                          <a:latin typeface="Times New Roman" panose="02020603050405020304" pitchFamily="18" charset="0"/>
                          <a:ea typeface="微软雅黑" panose="020B0503020204020204" charset="-122"/>
                        </a:rPr>
                        <a:t>达到目标收缩压（</a:t>
                      </a:r>
                      <a:r>
                        <a:rPr lang="en-US" altLang="zh-CN" sz="1400" dirty="0">
                          <a:latin typeface="Times New Roman" panose="02020603050405020304" pitchFamily="18" charset="0"/>
                          <a:ea typeface="微软雅黑" panose="020B0503020204020204" charset="-122"/>
                        </a:rPr>
                        <a:t>SBP</a:t>
                      </a:r>
                      <a:r>
                        <a:rPr lang="zh-CN" altLang="en-US" sz="1400" dirty="0">
                          <a:latin typeface="Times New Roman" panose="02020603050405020304" pitchFamily="18" charset="0"/>
                          <a:ea typeface="微软雅黑" panose="020B0503020204020204" charset="-122"/>
                        </a:rPr>
                        <a:t>）</a:t>
                      </a:r>
                      <a:endParaRPr lang="zh-CN" altLang="en-US" sz="1400" dirty="0">
                        <a:latin typeface="Times New Roman" panose="02020603050405020304" pitchFamily="18" charset="0"/>
                        <a:ea typeface="微软雅黑" panose="020B0503020204020204" charset="-122"/>
                      </a:endParaRPr>
                    </a:p>
                    <a:p>
                      <a:pPr algn="ctr">
                        <a:lnSpc>
                          <a:spcPct val="150000"/>
                        </a:lnSpc>
                      </a:pPr>
                      <a:r>
                        <a:rPr lang="zh-CN" altLang="en-US" sz="1400" dirty="0">
                          <a:latin typeface="Times New Roman" panose="02020603050405020304" pitchFamily="18" charset="0"/>
                          <a:ea typeface="微软雅黑" panose="020B0503020204020204" charset="-122"/>
                        </a:rPr>
                        <a:t>的总输注量</a:t>
                      </a:r>
                      <a:endParaRPr lang="zh-CN" altLang="en-US" sz="1400" dirty="0">
                        <a:latin typeface="Times New Roman" panose="02020603050405020304" pitchFamily="18" charset="0"/>
                        <a:ea typeface="微软雅黑" panose="020B050302020402020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ct val="150000"/>
                        </a:lnSpc>
                      </a:pPr>
                      <a:r>
                        <a:rPr lang="en-US" altLang="zh-CN" sz="1400" b="0" kern="1200" dirty="0">
                          <a:solidFill>
                            <a:schemeClr val="dk1"/>
                          </a:solidFill>
                          <a:effectLst/>
                          <a:latin typeface="Times New Roman" panose="02020603050405020304" pitchFamily="18" charset="0"/>
                          <a:ea typeface="+mn-ea"/>
                          <a:cs typeface="+mn-cs"/>
                        </a:rPr>
                        <a:t>-0.52 [-0.93, -0.12] </a:t>
                      </a:r>
                      <a:endParaRPr lang="en-US" altLang="zh-CN" sz="1400" b="0" kern="1200" dirty="0">
                        <a:solidFill>
                          <a:schemeClr val="dk1"/>
                        </a:solidFill>
                        <a:effectLst/>
                        <a:latin typeface="Times New Roman" panose="02020603050405020304" pitchFamily="18"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50000"/>
                        </a:lnSpc>
                      </a:pPr>
                      <a:r>
                        <a:rPr lang="zh-CN" altLang="en-US" sz="1400"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氯维地平比尼卡地平总输注量</a:t>
                      </a:r>
                      <a:endParaRPr lang="zh-CN" altLang="en-US" sz="1400"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endParaRPr>
                    </a:p>
                    <a:p>
                      <a:pPr algn="ctr">
                        <a:lnSpc>
                          <a:spcPct val="150000"/>
                        </a:lnSpc>
                      </a:pPr>
                      <a:r>
                        <a:rPr lang="zh-CN" altLang="en-US" sz="14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少</a:t>
                      </a:r>
                      <a:r>
                        <a:rPr lang="en-US" altLang="zh-CN" sz="14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1118.81mL</a:t>
                      </a:r>
                      <a:r>
                        <a:rPr lang="en-US" altLang="zh-CN" sz="1400" b="0" dirty="0">
                          <a:solidFill>
                            <a:srgbClr val="FF0000"/>
                          </a:solidFill>
                          <a:latin typeface="Times New Roman" panose="02020603050405020304" pitchFamily="18" charset="0"/>
                          <a:ea typeface="微软雅黑" panose="020B0503020204020204" charset="-122"/>
                          <a:cs typeface="Times New Roman" panose="02020603050405020304" pitchFamily="18" charset="0"/>
                        </a:rPr>
                        <a:t> [-4136.75, 1899.12]</a:t>
                      </a:r>
                      <a:endParaRPr lang="en-US" altLang="zh-CN" sz="1400" b="0"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
        <p:nvSpPr>
          <p:cNvPr id="25" name="箭头: 右 24"/>
          <p:cNvSpPr/>
          <p:nvPr/>
        </p:nvSpPr>
        <p:spPr>
          <a:xfrm rot="19526568">
            <a:off x="8377555" y="2710180"/>
            <a:ext cx="511810" cy="328295"/>
          </a:xfrm>
          <a:prstGeom prst="rightArrow">
            <a:avLst/>
          </a:prstGeom>
          <a:solidFill>
            <a:schemeClr val="accent2">
              <a:lumMod val="40000"/>
              <a:lumOff val="6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箭头: 右 25"/>
          <p:cNvSpPr/>
          <p:nvPr/>
        </p:nvSpPr>
        <p:spPr>
          <a:xfrm rot="2092890">
            <a:off x="8378825" y="3585210"/>
            <a:ext cx="537210" cy="340995"/>
          </a:xfrm>
          <a:prstGeom prst="rightArrow">
            <a:avLst/>
          </a:prstGeom>
          <a:solidFill>
            <a:schemeClr val="tx2">
              <a:lumMod val="75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延期 3"/>
          <p:cNvSpPr/>
          <p:nvPr/>
        </p:nvSpPr>
        <p:spPr>
          <a:xfrm>
            <a:off x="1" y="140144"/>
            <a:ext cx="768096" cy="713232"/>
          </a:xfrm>
          <a:prstGeom prst="flowChartDelay">
            <a:avLst/>
          </a:prstGeom>
          <a:solidFill>
            <a:srgbClr val="3959B9"/>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Times New Roman" panose="02020603050405020304" pitchFamily="18" charset="0"/>
                <a:cs typeface="Times New Roman" panose="02020603050405020304" pitchFamily="18" charset="0"/>
                <a:sym typeface="Arial" panose="020B0604020202020204" pitchFamily="34" charset="0"/>
              </a:rPr>
              <a:t>02</a:t>
            </a:r>
            <a:endParaRPr lang="en-US" altLang="zh-CN" sz="2800"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 name="文本框 4"/>
          <p:cNvSpPr txBox="1"/>
          <p:nvPr>
            <p:custDataLst>
              <p:tags r:id="rId1"/>
            </p:custDataLst>
          </p:nvPr>
        </p:nvSpPr>
        <p:spPr>
          <a:xfrm>
            <a:off x="768097" y="205143"/>
            <a:ext cx="10778024" cy="636905"/>
          </a:xfrm>
          <a:prstGeom prst="rect">
            <a:avLst/>
          </a:prstGeom>
          <a:noFill/>
        </p:spPr>
        <p:txBody>
          <a:bodyPr wrap="none" rtlCol="0" anchor="ctr">
            <a:noAutofit/>
          </a:bodyPr>
          <a:lstStyle/>
          <a:p>
            <a:r>
              <a:rPr lang="en-US" altLang="zh-CN" sz="2800" b="1" dirty="0">
                <a:solidFill>
                  <a:srgbClr val="3959B9"/>
                </a:solidFill>
                <a:latin typeface="Times New Roman" panose="02020603050405020304" pitchFamily="18" charset="0"/>
                <a:cs typeface="Times New Roman" panose="02020603050405020304" pitchFamily="18" charset="0"/>
                <a:sym typeface="Arial" panose="020B0604020202020204" pitchFamily="34" charset="0"/>
              </a:rPr>
              <a:t> </a:t>
            </a:r>
            <a:r>
              <a:rPr lang="zh-CN" altLang="en-US" sz="2800" b="1" dirty="0">
                <a:solidFill>
                  <a:srgbClr val="C00000"/>
                </a:solidFill>
                <a:latin typeface="Times New Roman" panose="02020603050405020304" pitchFamily="18" charset="0"/>
                <a:cs typeface="Times New Roman" panose="02020603050405020304" pitchFamily="18" charset="0"/>
                <a:sym typeface="Arial" panose="020B0604020202020204" pitchFamily="34" charset="0"/>
              </a:rPr>
              <a:t>国内外权威指南</a:t>
            </a:r>
            <a:r>
              <a:rPr lang="zh-CN" altLang="en-US" sz="2800" b="1" dirty="0">
                <a:solidFill>
                  <a:srgbClr val="3959B9"/>
                </a:solidFill>
                <a:latin typeface="Times New Roman" panose="02020603050405020304" pitchFamily="18" charset="0"/>
                <a:cs typeface="Times New Roman" panose="02020603050405020304" pitchFamily="18" charset="0"/>
                <a:sym typeface="Arial" panose="020B0604020202020204" pitchFamily="34" charset="0"/>
              </a:rPr>
              <a:t>一致推荐，高血压急症优选</a:t>
            </a:r>
            <a:endParaRPr lang="zh-CN" altLang="en-US" sz="2800" b="1" dirty="0">
              <a:solidFill>
                <a:srgbClr val="3959B9"/>
              </a:solidFill>
              <a:latin typeface="Times New Roman" panose="02020603050405020304" pitchFamily="18" charset="0"/>
              <a:cs typeface="Times New Roman" panose="02020603050405020304" pitchFamily="18" charset="0"/>
              <a:sym typeface="Arial" panose="020B0604020202020204" pitchFamily="34" charset="0"/>
            </a:endParaRPr>
          </a:p>
        </p:txBody>
      </p:sp>
      <p:graphicFrame>
        <p:nvGraphicFramePr>
          <p:cNvPr id="2" name="表格 1"/>
          <p:cNvGraphicFramePr>
            <a:graphicFrameLocks noGrp="1"/>
          </p:cNvGraphicFramePr>
          <p:nvPr/>
        </p:nvGraphicFramePr>
        <p:xfrm>
          <a:off x="735850" y="1365222"/>
          <a:ext cx="10203180" cy="4588767"/>
        </p:xfrm>
        <a:graphic>
          <a:graphicData uri="http://schemas.openxmlformats.org/drawingml/2006/table">
            <a:tbl>
              <a:tblPr firstRow="1" bandRow="1">
                <a:tableStyleId>{6E25E649-3F16-4E02-A733-19D2CDBF48F0}</a:tableStyleId>
              </a:tblPr>
              <a:tblGrid>
                <a:gridCol w="2444750"/>
                <a:gridCol w="1995170"/>
                <a:gridCol w="5763260"/>
              </a:tblGrid>
              <a:tr h="370840">
                <a:tc>
                  <a:txBody>
                    <a:bodyPr/>
                    <a:lstStyle/>
                    <a:p>
                      <a:r>
                        <a:rPr lang="zh-CN" altLang="en-US" sz="1400" dirty="0">
                          <a:latin typeface="Times New Roman" panose="02020603050405020304" pitchFamily="18" charset="0"/>
                        </a:rPr>
                        <a:t>指南名称</a:t>
                      </a:r>
                      <a:endParaRPr lang="zh-CN" altLang="en-US" sz="1400" dirty="0">
                        <a:latin typeface="Times New Roman" panose="02020603050405020304" pitchFamily="18" charset="0"/>
                      </a:endParaRPr>
                    </a:p>
                  </a:txBody>
                  <a:tcPr anchor="ctr"/>
                </a:tc>
                <a:tc>
                  <a:txBody>
                    <a:bodyPr/>
                    <a:lstStyle/>
                    <a:p>
                      <a:r>
                        <a:rPr lang="zh-CN" altLang="en-US" sz="1400" dirty="0">
                          <a:latin typeface="Times New Roman" panose="02020603050405020304" pitchFamily="18" charset="0"/>
                        </a:rPr>
                        <a:t>发布机构</a:t>
                      </a:r>
                      <a:endParaRPr lang="zh-CN" altLang="en-US" sz="1400" dirty="0">
                        <a:latin typeface="Times New Roman" panose="02020603050405020304" pitchFamily="18" charset="0"/>
                      </a:endParaRPr>
                    </a:p>
                  </a:txBody>
                  <a:tcPr anchor="ctr"/>
                </a:tc>
                <a:tc>
                  <a:txBody>
                    <a:bodyPr/>
                    <a:lstStyle/>
                    <a:p>
                      <a:r>
                        <a:rPr lang="zh-CN" altLang="en-US" sz="1400" dirty="0">
                          <a:latin typeface="Times New Roman" panose="02020603050405020304" pitchFamily="18" charset="0"/>
                        </a:rPr>
                        <a:t>推荐内容</a:t>
                      </a:r>
                      <a:endParaRPr lang="zh-CN" altLang="en-US" sz="1400" dirty="0">
                        <a:latin typeface="Times New Roman" panose="02020603050405020304" pitchFamily="18" charset="0"/>
                      </a:endParaRPr>
                    </a:p>
                  </a:txBody>
                  <a:tcPr anchor="ctr"/>
                </a:tc>
              </a:tr>
              <a:tr h="785495">
                <a:tc>
                  <a:txBody>
                    <a:bodyPr/>
                    <a:lstStyle/>
                    <a:p>
                      <a:pPr indent="0" fontAlgn="auto">
                        <a:lnSpc>
                          <a:spcPts val="2000"/>
                        </a:lnSpc>
                      </a:pPr>
                      <a:r>
                        <a:rPr lang="zh-CN" altLang="en-US" sz="1200" b="1" dirty="0">
                          <a:latin typeface="Times New Roman" panose="02020603050405020304" pitchFamily="18" charset="0"/>
                          <a:cs typeface="Times New Roman" panose="02020603050405020304" pitchFamily="18" charset="0"/>
                        </a:rPr>
                        <a:t>急性缺血性脑卒中静脉溶栓护理指南（</a:t>
                      </a:r>
                      <a:r>
                        <a:rPr lang="en-US" altLang="zh-CN" sz="1200" b="1" dirty="0">
                          <a:latin typeface="Times New Roman" panose="02020603050405020304" pitchFamily="18" charset="0"/>
                          <a:cs typeface="Times New Roman" panose="02020603050405020304" pitchFamily="18" charset="0"/>
                        </a:rPr>
                        <a:t>2023</a:t>
                      </a:r>
                      <a:r>
                        <a:rPr lang="zh-CN" altLang="en-US" sz="1200" b="1" dirty="0">
                          <a:latin typeface="Times New Roman" panose="02020603050405020304" pitchFamily="18" charset="0"/>
                          <a:cs typeface="Times New Roman" panose="02020603050405020304" pitchFamily="18" charset="0"/>
                        </a:rPr>
                        <a:t>版）</a:t>
                      </a:r>
                      <a:endParaRPr lang="zh-CN" altLang="en-US" sz="1200" b="1" dirty="0">
                        <a:latin typeface="Times New Roman" panose="02020603050405020304" pitchFamily="18" charset="0"/>
                        <a:cs typeface="Times New Roman" panose="02020603050405020304" pitchFamily="18" charset="0"/>
                      </a:endParaRPr>
                    </a:p>
                  </a:txBody>
                  <a:tcPr anchor="ctr"/>
                </a:tc>
                <a:tc>
                  <a:txBody>
                    <a:bodyPr/>
                    <a:lstStyle/>
                    <a:p>
                      <a:pPr indent="0" fontAlgn="auto">
                        <a:lnSpc>
                          <a:spcPts val="2000"/>
                        </a:lnSpc>
                      </a:pPr>
                      <a:r>
                        <a:rPr lang="zh-CN" altLang="en-US" sz="1200" b="0" i="0" kern="1200" dirty="0">
                          <a:solidFill>
                            <a:schemeClr val="dk1"/>
                          </a:solidFill>
                          <a:effectLst/>
                          <a:latin typeface="Times New Roman" panose="02020603050405020304" pitchFamily="18" charset="0"/>
                          <a:ea typeface="+mn-ea"/>
                          <a:cs typeface="Times New Roman" panose="02020603050405020304" pitchFamily="18" charset="0"/>
                        </a:rPr>
                        <a:t>中华护理学会内科专业委员会</a:t>
                      </a:r>
                      <a:r>
                        <a:rPr lang="zh-CN" altLang="en-US" sz="1200" dirty="0">
                          <a:latin typeface="Times New Roman" panose="02020603050405020304" pitchFamily="18" charset="0"/>
                          <a:cs typeface="Times New Roman" panose="02020603050405020304" pitchFamily="18" charset="0"/>
                        </a:rPr>
                        <a:t> </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indent="0" algn="just" fontAlgn="auto">
                        <a:lnSpc>
                          <a:spcPts val="2000"/>
                        </a:lnSpc>
                      </a:pPr>
                      <a:r>
                        <a:rPr lang="zh-CN" altLang="en-US" sz="1200" dirty="0">
                          <a:latin typeface="Times New Roman" panose="02020603050405020304" pitchFamily="18" charset="0"/>
                          <a:cs typeface="Times New Roman" panose="02020603050405020304" pitchFamily="18" charset="0"/>
                        </a:rPr>
                        <a:t>血压降至</a:t>
                      </a:r>
                      <a:r>
                        <a:rPr lang="en-US" altLang="zh-CN" sz="1200" dirty="0">
                          <a:latin typeface="Times New Roman" panose="02020603050405020304" pitchFamily="18" charset="0"/>
                          <a:cs typeface="Times New Roman" panose="02020603050405020304" pitchFamily="18" charset="0"/>
                        </a:rPr>
                        <a:t>180/100 mmHg</a:t>
                      </a:r>
                      <a:r>
                        <a:rPr lang="zh-CN" altLang="en-US" sz="1200" dirty="0">
                          <a:latin typeface="Times New Roman" panose="02020603050405020304" pitchFamily="18" charset="0"/>
                          <a:cs typeface="Times New Roman" panose="02020603050405020304" pitchFamily="18" charset="0"/>
                        </a:rPr>
                        <a:t>以下才可输注溶栓药物，可能的治疗方案：</a:t>
                      </a:r>
                      <a:r>
                        <a:rPr lang="zh-CN" altLang="en-US" sz="1200" b="0" dirty="0">
                          <a:solidFill>
                            <a:srgbClr val="FF0000"/>
                          </a:solidFill>
                          <a:latin typeface="Times New Roman" panose="02020603050405020304" pitchFamily="18" charset="0"/>
                          <a:cs typeface="Times New Roman" panose="02020603050405020304" pitchFamily="18" charset="0"/>
                        </a:rPr>
                        <a:t>氯维地平</a:t>
                      </a:r>
                      <a:r>
                        <a:rPr lang="en-US" altLang="zh-CN" sz="1200" dirty="0">
                          <a:latin typeface="Times New Roman" panose="02020603050405020304" pitchFamily="18" charset="0"/>
                          <a:cs typeface="Times New Roman" panose="02020603050405020304" pitchFamily="18" charset="0"/>
                        </a:rPr>
                        <a:t>1~2mg/h</a:t>
                      </a:r>
                      <a:r>
                        <a:rPr lang="zh-CN" altLang="en-US" sz="1200" dirty="0">
                          <a:latin typeface="Times New Roman" panose="02020603050405020304" pitchFamily="18" charset="0"/>
                          <a:cs typeface="Times New Roman" panose="02020603050405020304" pitchFamily="18" charset="0"/>
                        </a:rPr>
                        <a:t>静脉泵入，每隔</a:t>
                      </a:r>
                      <a:r>
                        <a:rPr lang="en-US" altLang="zh-CN" sz="1200" dirty="0">
                          <a:latin typeface="Times New Roman" panose="02020603050405020304" pitchFamily="18" charset="0"/>
                          <a:cs typeface="Times New Roman" panose="02020603050405020304" pitchFamily="18" charset="0"/>
                        </a:rPr>
                        <a:t>2~5 min</a:t>
                      </a:r>
                      <a:r>
                        <a:rPr lang="zh-CN" altLang="en-US" sz="1200" dirty="0">
                          <a:latin typeface="Times New Roman" panose="02020603050405020304" pitchFamily="18" charset="0"/>
                          <a:cs typeface="Times New Roman" panose="02020603050405020304" pitchFamily="18" charset="0"/>
                        </a:rPr>
                        <a:t>剂量加倍直到达到目标血压值</a:t>
                      </a:r>
                      <a:endParaRPr lang="zh-CN" altLang="en-US" sz="1200" dirty="0">
                        <a:latin typeface="Times New Roman" panose="02020603050405020304" pitchFamily="18" charset="0"/>
                        <a:cs typeface="Times New Roman" panose="02020603050405020304" pitchFamily="18" charset="0"/>
                      </a:endParaRPr>
                    </a:p>
                  </a:txBody>
                  <a:tcPr anchor="ctr"/>
                </a:tc>
              </a:tr>
              <a:tr h="370840">
                <a:tc>
                  <a:txBody>
                    <a:bodyPr/>
                    <a:lstStyle/>
                    <a:p>
                      <a:pPr indent="0" fontAlgn="auto">
                        <a:lnSpc>
                          <a:spcPts val="2000"/>
                        </a:lnSpc>
                      </a:pPr>
                      <a:r>
                        <a:rPr lang="zh-CN" altLang="en-US" sz="1200" b="1" dirty="0">
                          <a:latin typeface="Times New Roman" panose="02020603050405020304" pitchFamily="18" charset="0"/>
                          <a:cs typeface="Times New Roman" panose="02020603050405020304" pitchFamily="18" charset="0"/>
                        </a:rPr>
                        <a:t>高血压急症的问题中国专家共识（</a:t>
                      </a:r>
                      <a:r>
                        <a:rPr lang="en-US" altLang="zh-CN" sz="1200" b="1" dirty="0">
                          <a:latin typeface="Times New Roman" panose="02020603050405020304" pitchFamily="18" charset="0"/>
                          <a:cs typeface="Times New Roman" panose="02020603050405020304" pitchFamily="18" charset="0"/>
                        </a:rPr>
                        <a:t>2022</a:t>
                      </a:r>
                      <a:r>
                        <a:rPr lang="zh-CN" altLang="en-US" sz="1200" b="1" dirty="0">
                          <a:latin typeface="Times New Roman" panose="02020603050405020304" pitchFamily="18" charset="0"/>
                          <a:cs typeface="Times New Roman" panose="02020603050405020304" pitchFamily="18" charset="0"/>
                        </a:rPr>
                        <a:t>版）</a:t>
                      </a:r>
                      <a:endParaRPr lang="zh-CN" altLang="en-US" sz="1200" b="1" dirty="0">
                        <a:latin typeface="Times New Roman" panose="02020603050405020304" pitchFamily="18" charset="0"/>
                        <a:cs typeface="Times New Roman" panose="02020603050405020304" pitchFamily="18" charset="0"/>
                      </a:endParaRPr>
                    </a:p>
                  </a:txBody>
                  <a:tcPr anchor="ctr"/>
                </a:tc>
                <a:tc>
                  <a:txBody>
                    <a:bodyPr/>
                    <a:lstStyle/>
                    <a:p>
                      <a:pPr indent="0" fontAlgn="auto">
                        <a:lnSpc>
                          <a:spcPts val="2000"/>
                        </a:lnSpc>
                      </a:pPr>
                      <a:r>
                        <a:rPr lang="zh-CN" altLang="en-US" sz="1200" dirty="0">
                          <a:latin typeface="Times New Roman" panose="02020603050405020304" pitchFamily="18" charset="0"/>
                        </a:rPr>
                        <a:t>中国医师协会高血压专业委员会</a:t>
                      </a:r>
                      <a:endParaRPr lang="zh-CN" altLang="en-US" sz="1200" dirty="0">
                        <a:latin typeface="Times New Roman" panose="02020603050405020304" pitchFamily="18" charset="0"/>
                      </a:endParaRPr>
                    </a:p>
                  </a:txBody>
                  <a:tcPr anchor="ctr"/>
                </a:tc>
                <a:tc>
                  <a:txBody>
                    <a:bodyPr/>
                    <a:lstStyle/>
                    <a:p>
                      <a:pPr indent="0" algn="just" fontAlgn="auto">
                        <a:lnSpc>
                          <a:spcPts val="2000"/>
                        </a:lnSpc>
                      </a:pPr>
                      <a:r>
                        <a:rPr lang="zh-CN" altLang="en-US" sz="1200" b="0" dirty="0">
                          <a:solidFill>
                            <a:srgbClr val="FF0000"/>
                          </a:solidFill>
                          <a:latin typeface="Times New Roman" panose="02020603050405020304" pitchFamily="18" charset="0"/>
                          <a:cs typeface="Times New Roman" panose="02020603050405020304" pitchFamily="18" charset="0"/>
                        </a:rPr>
                        <a:t>氯维地平</a:t>
                      </a:r>
                      <a:r>
                        <a:rPr lang="en-US" altLang="zh-CN" sz="1200" b="0" dirty="0">
                          <a:solidFill>
                            <a:schemeClr val="tx1"/>
                          </a:solidFill>
                          <a:latin typeface="Times New Roman" panose="02020603050405020304" pitchFamily="18" charset="0"/>
                          <a:cs typeface="Times New Roman" panose="02020603050405020304" pitchFamily="18" charset="0"/>
                        </a:rPr>
                        <a:t>(</a:t>
                      </a:r>
                      <a:r>
                        <a:rPr lang="zh-CN" altLang="en-US" sz="1200" b="0" dirty="0">
                          <a:solidFill>
                            <a:schemeClr val="tx1"/>
                          </a:solidFill>
                          <a:latin typeface="Times New Roman" panose="02020603050405020304" pitchFamily="18" charset="0"/>
                          <a:cs typeface="Times New Roman" panose="02020603050405020304" pitchFamily="18" charset="0"/>
                        </a:rPr>
                        <a:t>超短效钙通道阻滞剂</a:t>
                      </a:r>
                      <a:r>
                        <a:rPr lang="en-US" altLang="zh-CN" sz="1200" b="0" dirty="0">
                          <a:solidFill>
                            <a:schemeClr val="tx1"/>
                          </a:solidFill>
                          <a:latin typeface="Times New Roman" panose="02020603050405020304" pitchFamily="18" charset="0"/>
                          <a:cs typeface="Times New Roman" panose="02020603050405020304" pitchFamily="18" charset="0"/>
                        </a:rPr>
                        <a:t>)</a:t>
                      </a:r>
                      <a:r>
                        <a:rPr lang="en-US" altLang="zh-CN" sz="1200" b="0" dirty="0">
                          <a:solidFill>
                            <a:srgbClr val="FF0000"/>
                          </a:solidFill>
                          <a:latin typeface="Times New Roman" panose="02020603050405020304" pitchFamily="18" charset="0"/>
                          <a:cs typeface="Times New Roman" panose="02020603050405020304" pitchFamily="18" charset="0"/>
                        </a:rPr>
                        <a:t> </a:t>
                      </a:r>
                      <a:r>
                        <a:rPr lang="zh-CN" altLang="en-US" sz="1200" dirty="0">
                          <a:latin typeface="Times New Roman" panose="02020603050405020304" pitchFamily="18" charset="0"/>
                          <a:cs typeface="Times New Roman" panose="02020603050405020304" pitchFamily="18" charset="0"/>
                        </a:rPr>
                        <a:t>已被用于治疗恶性高血压</a:t>
                      </a:r>
                      <a:endParaRPr lang="zh-CN" altLang="en-US" sz="1200" dirty="0">
                        <a:latin typeface="Times New Roman" panose="02020603050405020304" pitchFamily="18" charset="0"/>
                        <a:cs typeface="Times New Roman" panose="02020603050405020304" pitchFamily="18" charset="0"/>
                      </a:endParaRPr>
                    </a:p>
                  </a:txBody>
                  <a:tcPr anchor="ctr"/>
                </a:tc>
              </a:tr>
              <a:tr h="370840">
                <a:tc>
                  <a:txBody>
                    <a:bodyPr/>
                    <a:lstStyle/>
                    <a:p>
                      <a:pPr indent="0" fontAlgn="auto">
                        <a:lnSpc>
                          <a:spcPts val="2000"/>
                        </a:lnSpc>
                      </a:pPr>
                      <a:r>
                        <a:rPr lang="zh-CN" altLang="en-US" sz="1200" b="1" dirty="0">
                          <a:latin typeface="Times New Roman" panose="02020603050405020304" pitchFamily="18" charset="0"/>
                          <a:cs typeface="Times New Roman" panose="02020603050405020304" pitchFamily="18" charset="0"/>
                        </a:rPr>
                        <a:t>中国脑卒中防治指导规范（</a:t>
                      </a:r>
                      <a:r>
                        <a:rPr lang="en-US" altLang="zh-CN" sz="1200" b="1" dirty="0">
                          <a:latin typeface="Times New Roman" panose="02020603050405020304" pitchFamily="18" charset="0"/>
                          <a:cs typeface="Times New Roman" panose="02020603050405020304" pitchFamily="18" charset="0"/>
                        </a:rPr>
                        <a:t>2021 </a:t>
                      </a:r>
                      <a:r>
                        <a:rPr lang="zh-CN" altLang="en-US" sz="1200" b="1" dirty="0">
                          <a:latin typeface="Times New Roman" panose="02020603050405020304" pitchFamily="18" charset="0"/>
                          <a:cs typeface="Times New Roman" panose="02020603050405020304" pitchFamily="18" charset="0"/>
                        </a:rPr>
                        <a:t>年版）</a:t>
                      </a:r>
                      <a:endParaRPr lang="zh-CN" altLang="en-US" sz="1200" b="1" dirty="0">
                        <a:latin typeface="Times New Roman" panose="02020603050405020304" pitchFamily="18" charset="0"/>
                        <a:cs typeface="Times New Roman" panose="02020603050405020304" pitchFamily="18" charset="0"/>
                      </a:endParaRPr>
                    </a:p>
                  </a:txBody>
                  <a:tcPr anchor="ctr"/>
                </a:tc>
                <a:tc>
                  <a:txBody>
                    <a:bodyPr/>
                    <a:lstStyle/>
                    <a:p>
                      <a:pPr indent="0" fontAlgn="auto">
                        <a:lnSpc>
                          <a:spcPts val="2000"/>
                        </a:lnSpc>
                      </a:pPr>
                      <a:r>
                        <a:rPr lang="zh-CN" altLang="en-US" sz="1200" dirty="0">
                          <a:latin typeface="Times New Roman" panose="02020603050405020304" pitchFamily="18" charset="0"/>
                        </a:rPr>
                        <a:t>国家卫健委</a:t>
                      </a:r>
                      <a:endParaRPr lang="zh-CN" altLang="en-US" sz="1200" dirty="0">
                        <a:latin typeface="Times New Roman" panose="02020603050405020304" pitchFamily="18" charset="0"/>
                      </a:endParaRPr>
                    </a:p>
                  </a:txBody>
                  <a:tcPr anchor="ctr"/>
                </a:tc>
                <a:tc>
                  <a:txBody>
                    <a:bodyPr/>
                    <a:lstStyle/>
                    <a:p>
                      <a:pPr indent="0" algn="just" fontAlgn="auto">
                        <a:lnSpc>
                          <a:spcPts val="2000"/>
                        </a:lnSpc>
                      </a:pPr>
                      <a:r>
                        <a:rPr lang="zh-CN" altLang="en-US" sz="1200" dirty="0">
                          <a:latin typeface="Times New Roman" panose="02020603050405020304" pitchFamily="18" charset="0"/>
                          <a:cs typeface="Times New Roman" panose="02020603050405020304" pitchFamily="18" charset="0"/>
                        </a:rPr>
                        <a:t>用于急性缺血性脑卒中患者急性再灌注治疗的抗高血压药物：</a:t>
                      </a:r>
                      <a:r>
                        <a:rPr lang="zh-CN" altLang="en-US" sz="1200" dirty="0">
                          <a:solidFill>
                            <a:srgbClr val="FF0000"/>
                          </a:solidFill>
                          <a:latin typeface="Times New Roman" panose="02020603050405020304" pitchFamily="18" charset="0"/>
                          <a:cs typeface="Times New Roman" panose="02020603050405020304" pitchFamily="18" charset="0"/>
                        </a:rPr>
                        <a:t>氯维地平 </a:t>
                      </a:r>
                      <a:r>
                        <a:rPr lang="en-US" altLang="zh-CN" sz="1200" dirty="0">
                          <a:latin typeface="Times New Roman" panose="02020603050405020304" pitchFamily="18" charset="0"/>
                          <a:cs typeface="Times New Roman" panose="02020603050405020304" pitchFamily="18" charset="0"/>
                        </a:rPr>
                        <a:t>1</a:t>
                      </a:r>
                      <a:r>
                        <a:rPr lang="zh-CN" altLang="en-US" sz="1200" dirty="0">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2mg/h </a:t>
                      </a:r>
                      <a:r>
                        <a:rPr lang="zh-CN" altLang="en-US" sz="1200" dirty="0">
                          <a:latin typeface="Times New Roman" panose="02020603050405020304" pitchFamily="18" charset="0"/>
                          <a:cs typeface="Times New Roman" panose="02020603050405020304" pitchFamily="18" charset="0"/>
                        </a:rPr>
                        <a:t>静脉注射， 可滴定加量， 每 </a:t>
                      </a:r>
                      <a:r>
                        <a:rPr lang="en-US" altLang="zh-CN" sz="1200" dirty="0">
                          <a:latin typeface="Times New Roman" panose="02020603050405020304" pitchFamily="18" charset="0"/>
                          <a:cs typeface="Times New Roman" panose="02020603050405020304" pitchFamily="18" charset="0"/>
                        </a:rPr>
                        <a:t>2</a:t>
                      </a:r>
                      <a:r>
                        <a:rPr lang="zh-CN" altLang="en-US" sz="1200" dirty="0">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5 </a:t>
                      </a:r>
                      <a:r>
                        <a:rPr lang="zh-CN" altLang="en-US" sz="1200" dirty="0">
                          <a:latin typeface="Times New Roman" panose="02020603050405020304" pitchFamily="18" charset="0"/>
                          <a:cs typeface="Times New Roman" panose="02020603050405020304" pitchFamily="18" charset="0"/>
                        </a:rPr>
                        <a:t>分钟加量 </a:t>
                      </a:r>
                      <a:r>
                        <a:rPr lang="en-US" altLang="zh-CN" sz="1200" dirty="0">
                          <a:latin typeface="Times New Roman" panose="02020603050405020304" pitchFamily="18" charset="0"/>
                          <a:cs typeface="Times New Roman" panose="02020603050405020304" pitchFamily="18" charset="0"/>
                        </a:rPr>
                        <a:t>1 </a:t>
                      </a:r>
                      <a:r>
                        <a:rPr lang="zh-CN" altLang="en-US" sz="1200" dirty="0">
                          <a:latin typeface="Times New Roman" panose="02020603050405020304" pitchFamily="18" charset="0"/>
                          <a:cs typeface="Times New Roman" panose="02020603050405020304" pitchFamily="18" charset="0"/>
                        </a:rPr>
                        <a:t>倍， 直到目标血压， 最大剂量 </a:t>
                      </a:r>
                      <a:r>
                        <a:rPr lang="en-US" altLang="zh-CN" sz="1200" dirty="0">
                          <a:latin typeface="Times New Roman" panose="02020603050405020304" pitchFamily="18" charset="0"/>
                          <a:cs typeface="Times New Roman" panose="02020603050405020304" pitchFamily="18" charset="0"/>
                        </a:rPr>
                        <a:t>21mg/h</a:t>
                      </a:r>
                      <a:r>
                        <a:rPr lang="zh-CN" altLang="en-US" sz="1200" dirty="0">
                          <a:latin typeface="Times New Roman" panose="02020603050405020304" pitchFamily="18" charset="0"/>
                          <a:cs typeface="Times New Roman" panose="02020603050405020304" pitchFamily="18" charset="0"/>
                        </a:rPr>
                        <a:t>。</a:t>
                      </a:r>
                      <a:endParaRPr lang="zh-CN" altLang="en-US" sz="1200" dirty="0">
                        <a:latin typeface="Times New Roman" panose="02020603050405020304" pitchFamily="18" charset="0"/>
                        <a:cs typeface="Times New Roman" panose="02020603050405020304" pitchFamily="18" charset="0"/>
                      </a:endParaRPr>
                    </a:p>
                  </a:txBody>
                  <a:tcPr anchor="ctr"/>
                </a:tc>
              </a:tr>
              <a:tr h="370840">
                <a:tc>
                  <a:txBody>
                    <a:bodyPr/>
                    <a:lstStyle/>
                    <a:p>
                      <a:pPr indent="0" fontAlgn="auto">
                        <a:lnSpc>
                          <a:spcPts val="2000"/>
                        </a:lnSpc>
                      </a:pPr>
                      <a:r>
                        <a:rPr lang="zh-CN" altLang="en-US" sz="1200" b="1" dirty="0">
                          <a:latin typeface="Times New Roman" panose="02020603050405020304" pitchFamily="18" charset="0"/>
                          <a:cs typeface="Times New Roman" panose="02020603050405020304" pitchFamily="18" charset="0"/>
                        </a:rPr>
                        <a:t>欧洲高血压学会：高血压管理指南（</a:t>
                      </a:r>
                      <a:r>
                        <a:rPr lang="en-US" altLang="zh-CN" sz="1200" b="1" dirty="0">
                          <a:latin typeface="Times New Roman" panose="02020603050405020304" pitchFamily="18" charset="0"/>
                          <a:cs typeface="Times New Roman" panose="02020603050405020304" pitchFamily="18" charset="0"/>
                        </a:rPr>
                        <a:t>2023</a:t>
                      </a:r>
                      <a:r>
                        <a:rPr lang="zh-CN" altLang="en-US" sz="1200" b="1" dirty="0">
                          <a:latin typeface="Times New Roman" panose="02020603050405020304" pitchFamily="18" charset="0"/>
                          <a:cs typeface="Times New Roman" panose="02020603050405020304" pitchFamily="18" charset="0"/>
                        </a:rPr>
                        <a:t>）</a:t>
                      </a:r>
                      <a:endParaRPr lang="zh-CN" altLang="en-US" sz="1200" b="1" dirty="0">
                        <a:latin typeface="Times New Roman" panose="02020603050405020304" pitchFamily="18" charset="0"/>
                        <a:cs typeface="Times New Roman" panose="02020603050405020304" pitchFamily="18" charset="0"/>
                      </a:endParaRPr>
                    </a:p>
                  </a:txBody>
                  <a:tcPr anchor="ctr"/>
                </a:tc>
                <a:tc>
                  <a:txBody>
                    <a:bodyPr/>
                    <a:lstStyle/>
                    <a:p>
                      <a:pPr marR="0" indent="0" algn="l" defTabSz="914400" rtl="0" fontAlgn="auto">
                        <a:lnSpc>
                          <a:spcPts val="2000"/>
                        </a:lnSpc>
                        <a:spcBef>
                          <a:spcPts val="0"/>
                        </a:spcBef>
                        <a:spcAft>
                          <a:spcPts val="0"/>
                        </a:spcAft>
                        <a:buClrTx/>
                        <a:buSzTx/>
                        <a:buFontTx/>
                        <a:buNone/>
                        <a:defRPr/>
                      </a:pPr>
                      <a:r>
                        <a:rPr lang="zh-CN" altLang="en-US" sz="1200" dirty="0">
                          <a:latin typeface="Times New Roman" panose="02020603050405020304" pitchFamily="18" charset="0"/>
                          <a:cs typeface="Times New Roman" panose="02020603050405020304" pitchFamily="18" charset="0"/>
                        </a:rPr>
                        <a:t>欧洲高血压学会（</a:t>
                      </a:r>
                      <a:r>
                        <a:rPr lang="en-US" altLang="zh-CN" sz="1200" dirty="0">
                          <a:latin typeface="Times New Roman" panose="02020603050405020304" pitchFamily="18" charset="0"/>
                          <a:cs typeface="Times New Roman" panose="02020603050405020304" pitchFamily="18" charset="0"/>
                        </a:rPr>
                        <a:t>ESH</a:t>
                      </a:r>
                      <a:r>
                        <a:rPr lang="zh-CN" altLang="en-US" sz="1200" dirty="0">
                          <a:latin typeface="Times New Roman" panose="02020603050405020304" pitchFamily="18" charset="0"/>
                          <a:cs typeface="Times New Roman" panose="02020603050405020304" pitchFamily="18" charset="0"/>
                        </a:rPr>
                        <a:t>）</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indent="0" algn="just" fontAlgn="auto">
                        <a:lnSpc>
                          <a:spcPts val="2000"/>
                        </a:lnSpc>
                      </a:pPr>
                      <a:r>
                        <a:rPr lang="zh-CN" altLang="en-US" sz="1200" dirty="0">
                          <a:latin typeface="Times New Roman" panose="02020603050405020304" pitchFamily="18" charset="0"/>
                          <a:cs typeface="Times New Roman" panose="02020603050405020304" pitchFamily="18" charset="0"/>
                        </a:rPr>
                        <a:t>治疗高血压急症的静脉注射用药物：</a:t>
                      </a:r>
                      <a:r>
                        <a:rPr lang="zh-CN" altLang="en-US" sz="1200" dirty="0">
                          <a:solidFill>
                            <a:srgbClr val="FF0000"/>
                          </a:solidFill>
                          <a:latin typeface="Times New Roman" panose="02020603050405020304" pitchFamily="18" charset="0"/>
                          <a:cs typeface="Times New Roman" panose="02020603050405020304" pitchFamily="18" charset="0"/>
                        </a:rPr>
                        <a:t>氯维地平起效时间仅需</a:t>
                      </a:r>
                      <a:r>
                        <a:rPr lang="en-US" altLang="zh-CN" sz="1200" dirty="0">
                          <a:solidFill>
                            <a:srgbClr val="FF0000"/>
                          </a:solidFill>
                          <a:latin typeface="Times New Roman" panose="02020603050405020304" pitchFamily="18" charset="0"/>
                          <a:cs typeface="Times New Roman" panose="02020603050405020304" pitchFamily="18" charset="0"/>
                        </a:rPr>
                        <a:t>2-3min</a:t>
                      </a:r>
                      <a:r>
                        <a:rPr lang="zh-CN" altLang="en-US" sz="1200" baseline="0" dirty="0">
                          <a:solidFill>
                            <a:srgbClr val="FF0000"/>
                          </a:solidFill>
                          <a:latin typeface="Times New Roman" panose="02020603050405020304" pitchFamily="18" charset="0"/>
                          <a:cs typeface="Times New Roman" panose="02020603050405020304" pitchFamily="18" charset="0"/>
                        </a:rPr>
                        <a:t>。</a:t>
                      </a:r>
                      <a:r>
                        <a:rPr lang="zh-CN" altLang="en-US" sz="1200" baseline="0" dirty="0">
                          <a:solidFill>
                            <a:schemeClr val="tx1"/>
                          </a:solidFill>
                          <a:latin typeface="Times New Roman" panose="02020603050405020304" pitchFamily="18" charset="0"/>
                          <a:cs typeface="Times New Roman" panose="02020603050405020304" pitchFamily="18" charset="0"/>
                        </a:rPr>
                        <a:t>尼卡地平禁忌症：肝衰竭。</a:t>
                      </a:r>
                      <a:endParaRPr lang="zh-CN" altLang="en-US" sz="1200" baseline="0" dirty="0">
                        <a:solidFill>
                          <a:schemeClr val="tx1"/>
                        </a:solidFill>
                        <a:latin typeface="Times New Roman" panose="02020603050405020304" pitchFamily="18" charset="0"/>
                        <a:cs typeface="Times New Roman" panose="02020603050405020304" pitchFamily="18" charset="0"/>
                      </a:endParaRPr>
                    </a:p>
                  </a:txBody>
                  <a:tcPr anchor="ctr"/>
                </a:tc>
              </a:tr>
              <a:tr h="370840">
                <a:tc>
                  <a:txBody>
                    <a:bodyPr/>
                    <a:lstStyle/>
                    <a:p>
                      <a:pPr indent="0" fontAlgn="auto">
                        <a:lnSpc>
                          <a:spcPts val="2000"/>
                        </a:lnSpc>
                      </a:pPr>
                      <a:r>
                        <a:rPr lang="zh-CN" altLang="en-US" sz="1200" b="1" dirty="0">
                          <a:latin typeface="Times New Roman" panose="02020603050405020304" pitchFamily="18" charset="0"/>
                          <a:cs typeface="Times New Roman" panose="02020603050405020304" pitchFamily="18" charset="0"/>
                        </a:rPr>
                        <a:t>欧洲心脏病学会：高血压急症管理（</a:t>
                      </a:r>
                      <a:r>
                        <a:rPr lang="en-US" altLang="zh-CN" sz="1200" b="1" dirty="0">
                          <a:latin typeface="Times New Roman" panose="02020603050405020304" pitchFamily="18" charset="0"/>
                          <a:cs typeface="Times New Roman" panose="02020603050405020304" pitchFamily="18" charset="0"/>
                        </a:rPr>
                        <a:t>2019</a:t>
                      </a:r>
                      <a:r>
                        <a:rPr lang="zh-CN" altLang="en-US" sz="1200" b="1" dirty="0">
                          <a:latin typeface="Times New Roman" panose="02020603050405020304" pitchFamily="18" charset="0"/>
                          <a:cs typeface="Times New Roman" panose="02020603050405020304" pitchFamily="18" charset="0"/>
                        </a:rPr>
                        <a:t>）</a:t>
                      </a:r>
                      <a:endParaRPr lang="zh-CN" altLang="en-US" sz="1200" b="1" dirty="0">
                        <a:latin typeface="Times New Roman" panose="02020603050405020304" pitchFamily="18" charset="0"/>
                        <a:cs typeface="Times New Roman" panose="02020603050405020304" pitchFamily="18" charset="0"/>
                      </a:endParaRPr>
                    </a:p>
                  </a:txBody>
                  <a:tcPr anchor="ctr"/>
                </a:tc>
                <a:tc>
                  <a:txBody>
                    <a:bodyPr/>
                    <a:lstStyle/>
                    <a:p>
                      <a:pPr marR="0" indent="0" algn="l" defTabSz="914400" rtl="0" fontAlgn="auto">
                        <a:lnSpc>
                          <a:spcPts val="2000"/>
                        </a:lnSpc>
                        <a:spcBef>
                          <a:spcPts val="0"/>
                        </a:spcBef>
                        <a:spcAft>
                          <a:spcPts val="0"/>
                        </a:spcAft>
                        <a:buClrTx/>
                        <a:buSzTx/>
                        <a:buFontTx/>
                        <a:buNone/>
                        <a:defRPr/>
                      </a:pPr>
                      <a:r>
                        <a:rPr lang="zh-CN" altLang="en-US" sz="1200" dirty="0">
                          <a:latin typeface="Times New Roman" panose="02020603050405020304" pitchFamily="18" charset="0"/>
                          <a:cs typeface="Times New Roman" panose="02020603050405020304" pitchFamily="18" charset="0"/>
                        </a:rPr>
                        <a:t>欧洲心脏病学会（</a:t>
                      </a:r>
                      <a:r>
                        <a:rPr lang="en-US" altLang="zh-CN" sz="1200" dirty="0">
                          <a:latin typeface="Times New Roman" panose="02020603050405020304" pitchFamily="18" charset="0"/>
                          <a:cs typeface="Times New Roman" panose="02020603050405020304" pitchFamily="18" charset="0"/>
                        </a:rPr>
                        <a:t>ESC</a:t>
                      </a:r>
                      <a:r>
                        <a:rPr lang="zh-CN" altLang="en-US" sz="1200" dirty="0">
                          <a:latin typeface="Times New Roman" panose="02020603050405020304" pitchFamily="18" charset="0"/>
                          <a:cs typeface="Times New Roman" panose="02020603050405020304" pitchFamily="18" charset="0"/>
                        </a:rPr>
                        <a:t>）</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marR="0" indent="0" algn="just" defTabSz="914400" rtl="0" fontAlgn="auto">
                        <a:lnSpc>
                          <a:spcPts val="2000"/>
                        </a:lnSpc>
                        <a:spcBef>
                          <a:spcPts val="0"/>
                        </a:spcBef>
                        <a:spcAft>
                          <a:spcPts val="0"/>
                        </a:spcAft>
                        <a:buClrTx/>
                        <a:buSzTx/>
                        <a:buFontTx/>
                        <a:buNone/>
                        <a:defRPr/>
                      </a:pPr>
                      <a:r>
                        <a:rPr lang="zh-CN" altLang="en-US" sz="1200" dirty="0">
                          <a:solidFill>
                            <a:srgbClr val="FF0000"/>
                          </a:solidFill>
                          <a:latin typeface="Times New Roman" panose="02020603050405020304" pitchFamily="18" charset="0"/>
                        </a:rPr>
                        <a:t>氯维地平</a:t>
                      </a:r>
                      <a:r>
                        <a:rPr lang="zh-CN" altLang="en-US" sz="1200" dirty="0">
                          <a:latin typeface="Times New Roman" panose="02020603050405020304" pitchFamily="18" charset="0"/>
                        </a:rPr>
                        <a:t>是一种静脉用超短效钙通道阻滞剂，用于治疗严重高血压患者。</a:t>
                      </a:r>
                      <a:endParaRPr lang="zh-CN" altLang="en-US" sz="1200" dirty="0">
                        <a:latin typeface="Times New Roman" panose="02020603050405020304" pitchFamily="18" charset="0"/>
                      </a:endParaRPr>
                    </a:p>
                  </a:txBody>
                  <a:tcPr anchor="ctr"/>
                </a:tc>
              </a:tr>
              <a:tr h="370840">
                <a:tc>
                  <a:txBody>
                    <a:bodyPr/>
                    <a:lstStyle/>
                    <a:p>
                      <a:pPr indent="0" fontAlgn="auto">
                        <a:lnSpc>
                          <a:spcPts val="2000"/>
                        </a:lnSpc>
                      </a:pPr>
                      <a:r>
                        <a:rPr lang="zh-CN" altLang="en-US" sz="1200" b="1" dirty="0">
                          <a:latin typeface="Times New Roman" panose="02020603050405020304" pitchFamily="18" charset="0"/>
                          <a:cs typeface="Times New Roman" panose="02020603050405020304" pitchFamily="18" charset="0"/>
                        </a:rPr>
                        <a:t>美国急性缺血性卒中患者早期管理指南（</a:t>
                      </a:r>
                      <a:r>
                        <a:rPr lang="en-US" altLang="zh-CN" sz="1200" b="1" dirty="0">
                          <a:latin typeface="Times New Roman" panose="02020603050405020304" pitchFamily="18" charset="0"/>
                          <a:cs typeface="Times New Roman" panose="02020603050405020304" pitchFamily="18" charset="0"/>
                        </a:rPr>
                        <a:t>2018</a:t>
                      </a:r>
                      <a:r>
                        <a:rPr lang="zh-CN" altLang="en-US" sz="1200" b="1" dirty="0">
                          <a:latin typeface="Times New Roman" panose="02020603050405020304" pitchFamily="18" charset="0"/>
                          <a:cs typeface="Times New Roman" panose="02020603050405020304" pitchFamily="18" charset="0"/>
                        </a:rPr>
                        <a:t>）</a:t>
                      </a:r>
                      <a:endParaRPr lang="zh-CN" altLang="en-US" sz="1200" b="1" dirty="0">
                        <a:latin typeface="Times New Roman" panose="02020603050405020304" pitchFamily="18" charset="0"/>
                        <a:cs typeface="Times New Roman" panose="02020603050405020304" pitchFamily="18" charset="0"/>
                      </a:endParaRPr>
                    </a:p>
                  </a:txBody>
                  <a:tcPr anchor="ctr"/>
                </a:tc>
                <a:tc>
                  <a:txBody>
                    <a:bodyPr/>
                    <a:lstStyle/>
                    <a:p>
                      <a:pPr indent="0" fontAlgn="auto">
                        <a:lnSpc>
                          <a:spcPts val="2000"/>
                        </a:lnSpc>
                      </a:pPr>
                      <a:r>
                        <a:rPr lang="zh-CN" altLang="en-US" sz="1200" dirty="0">
                          <a:latin typeface="Times New Roman" panose="02020603050405020304" pitchFamily="18" charset="0"/>
                          <a:cs typeface="Times New Roman" panose="02020603050405020304" pitchFamily="18" charset="0"/>
                        </a:rPr>
                        <a:t>美国心脏协会</a:t>
                      </a:r>
                      <a:r>
                        <a:rPr lang="en-US" altLang="zh-CN" sz="1200" dirty="0">
                          <a:latin typeface="Times New Roman" panose="02020603050405020304" pitchFamily="18" charset="0"/>
                          <a:cs typeface="Times New Roman" panose="02020603050405020304" pitchFamily="18" charset="0"/>
                        </a:rPr>
                        <a:t>/</a:t>
                      </a:r>
                      <a:r>
                        <a:rPr lang="zh-CN" altLang="en-US" sz="1200" dirty="0">
                          <a:latin typeface="Times New Roman" panose="02020603050405020304" pitchFamily="18" charset="0"/>
                          <a:cs typeface="Times New Roman" panose="02020603050405020304" pitchFamily="18" charset="0"/>
                        </a:rPr>
                        <a:t>美国卒中协会（</a:t>
                      </a:r>
                      <a:r>
                        <a:rPr lang="en-US" altLang="zh-CN" sz="1200" dirty="0">
                          <a:latin typeface="Times New Roman" panose="02020603050405020304" pitchFamily="18" charset="0"/>
                          <a:cs typeface="Times New Roman" panose="02020603050405020304" pitchFamily="18" charset="0"/>
                        </a:rPr>
                        <a:t>AHA/ASA</a:t>
                      </a:r>
                      <a:r>
                        <a:rPr lang="zh-CN" altLang="en-US" sz="1200" dirty="0">
                          <a:latin typeface="Times New Roman" panose="02020603050405020304" pitchFamily="18" charset="0"/>
                          <a:cs typeface="Times New Roman" panose="02020603050405020304" pitchFamily="18" charset="0"/>
                        </a:rPr>
                        <a:t>）</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indent="0" algn="just" fontAlgn="auto">
                        <a:lnSpc>
                          <a:spcPts val="2000"/>
                        </a:lnSpc>
                      </a:pPr>
                      <a:r>
                        <a:rPr lang="zh-CN" altLang="en-US" sz="1200" dirty="0">
                          <a:latin typeface="Times New Roman" panose="02020603050405020304" pitchFamily="18" charset="0"/>
                          <a:cs typeface="Times New Roman" panose="02020603050405020304" pitchFamily="18" charset="0"/>
                        </a:rPr>
                        <a:t>急性缺血性脑卒中患者动脉高血压的治疗选择：</a:t>
                      </a:r>
                      <a:r>
                        <a:rPr lang="zh-CN" altLang="en-US" sz="1200" dirty="0">
                          <a:solidFill>
                            <a:srgbClr val="FF0000"/>
                          </a:solidFill>
                          <a:latin typeface="Times New Roman" panose="02020603050405020304" pitchFamily="18" charset="0"/>
                          <a:cs typeface="Times New Roman" panose="02020603050405020304" pitchFamily="18" charset="0"/>
                        </a:rPr>
                        <a:t>氯维地平 </a:t>
                      </a:r>
                      <a:r>
                        <a:rPr lang="en-US" altLang="zh-CN" sz="1200" dirty="0">
                          <a:latin typeface="Times New Roman" panose="02020603050405020304" pitchFamily="18" charset="0"/>
                          <a:cs typeface="Times New Roman" panose="02020603050405020304" pitchFamily="18" charset="0"/>
                        </a:rPr>
                        <a:t>1-2 mg/h </a:t>
                      </a:r>
                      <a:r>
                        <a:rPr lang="zh-CN" altLang="en-US" sz="1200" dirty="0">
                          <a:latin typeface="Times New Roman" panose="02020603050405020304" pitchFamily="18" charset="0"/>
                          <a:cs typeface="Times New Roman" panose="02020603050405020304" pitchFamily="18" charset="0"/>
                        </a:rPr>
                        <a:t>静脉注射，每 </a:t>
                      </a:r>
                      <a:r>
                        <a:rPr lang="en-US" altLang="zh-CN" sz="1200" dirty="0">
                          <a:latin typeface="Times New Roman" panose="02020603050405020304" pitchFamily="18" charset="0"/>
                          <a:cs typeface="Times New Roman" panose="02020603050405020304" pitchFamily="18" charset="0"/>
                        </a:rPr>
                        <a:t>2~5 min</a:t>
                      </a:r>
                      <a:r>
                        <a:rPr lang="zh-CN" altLang="en-US" sz="1200" dirty="0">
                          <a:latin typeface="Times New Roman" panose="02020603050405020304" pitchFamily="18" charset="0"/>
                          <a:cs typeface="Times New Roman" panose="02020603050405020304" pitchFamily="18" charset="0"/>
                        </a:rPr>
                        <a:t>加倍剂量直至达到目标血压，最大剂量 </a:t>
                      </a:r>
                      <a:r>
                        <a:rPr lang="en-US" altLang="zh-CN" sz="1200" dirty="0">
                          <a:latin typeface="Times New Roman" panose="02020603050405020304" pitchFamily="18" charset="0"/>
                          <a:cs typeface="Times New Roman" panose="02020603050405020304" pitchFamily="18" charset="0"/>
                        </a:rPr>
                        <a:t>21 mg/h</a:t>
                      </a:r>
                      <a:endParaRPr lang="en-US" altLang="zh-CN" sz="1200" dirty="0">
                        <a:latin typeface="Times New Roman" panose="02020603050405020304" pitchFamily="18" charset="0"/>
                        <a:cs typeface="Times New Roman" panose="02020603050405020304" pitchFamily="18" charset="0"/>
                      </a:endParaRPr>
                    </a:p>
                  </a:txBody>
                  <a:tcPr anchor="ctr"/>
                </a:tc>
              </a:tr>
              <a:tr h="370840">
                <a:tc>
                  <a:txBody>
                    <a:bodyPr/>
                    <a:lstStyle/>
                    <a:p>
                      <a:pPr indent="0" fontAlgn="auto">
                        <a:lnSpc>
                          <a:spcPts val="2000"/>
                        </a:lnSpc>
                      </a:pPr>
                      <a:r>
                        <a:rPr lang="zh-CN" altLang="en-US" sz="1200" b="1" i="0" kern="1200" dirty="0">
                          <a:solidFill>
                            <a:schemeClr val="dk1"/>
                          </a:solidFill>
                          <a:effectLst/>
                          <a:latin typeface="Times New Roman" panose="02020603050405020304" pitchFamily="18" charset="0"/>
                          <a:ea typeface="+mn-ea"/>
                          <a:cs typeface="Times New Roman" panose="02020603050405020304" pitchFamily="18" charset="0"/>
                        </a:rPr>
                        <a:t>成人高血压预防、检测、评估和管理指南（</a:t>
                      </a:r>
                      <a:r>
                        <a:rPr lang="en-US" altLang="zh-CN" sz="1200" b="1" i="0" kern="1200" dirty="0">
                          <a:solidFill>
                            <a:schemeClr val="dk1"/>
                          </a:solidFill>
                          <a:effectLst/>
                          <a:latin typeface="Times New Roman" panose="02020603050405020304" pitchFamily="18" charset="0"/>
                          <a:ea typeface="+mn-ea"/>
                          <a:cs typeface="Times New Roman" panose="02020603050405020304" pitchFamily="18" charset="0"/>
                        </a:rPr>
                        <a:t>2017</a:t>
                      </a:r>
                      <a:r>
                        <a:rPr lang="zh-CN" altLang="en-US" sz="1200" b="1" i="0" kern="1200" dirty="0">
                          <a:solidFill>
                            <a:schemeClr val="dk1"/>
                          </a:solidFill>
                          <a:effectLst/>
                          <a:latin typeface="Times New Roman" panose="02020603050405020304" pitchFamily="18" charset="0"/>
                          <a:ea typeface="+mn-ea"/>
                          <a:cs typeface="Times New Roman" panose="02020603050405020304" pitchFamily="18" charset="0"/>
                        </a:rPr>
                        <a:t>）</a:t>
                      </a:r>
                      <a:endParaRPr lang="zh-CN" altLang="en-US" sz="1200" b="1" i="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indent="0" fontAlgn="auto">
                        <a:lnSpc>
                          <a:spcPts val="2000"/>
                        </a:lnSpc>
                      </a:pPr>
                      <a:r>
                        <a:rPr lang="zh-CN" altLang="en-US" sz="1200" dirty="0">
                          <a:latin typeface="Times New Roman" panose="02020603050405020304" pitchFamily="18" charset="0"/>
                          <a:cs typeface="Times New Roman" panose="02020603050405020304" pitchFamily="18" charset="0"/>
                        </a:rPr>
                        <a:t>美国</a:t>
                      </a:r>
                      <a:r>
                        <a:rPr lang="en-US" altLang="zh-CN" sz="1200" dirty="0">
                          <a:latin typeface="Times New Roman" panose="02020603050405020304" pitchFamily="18" charset="0"/>
                          <a:cs typeface="Times New Roman" panose="02020603050405020304" pitchFamily="18" charset="0"/>
                        </a:rPr>
                        <a:t>ACC/AHA</a:t>
                      </a:r>
                      <a:r>
                        <a:rPr lang="zh-CN" altLang="en-US" sz="1200" dirty="0">
                          <a:latin typeface="Times New Roman" panose="02020603050405020304" pitchFamily="18" charset="0"/>
                          <a:cs typeface="Times New Roman" panose="02020603050405020304" pitchFamily="18" charset="0"/>
                        </a:rPr>
                        <a:t>等多个机构</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indent="0" algn="just" fontAlgn="auto">
                        <a:lnSpc>
                          <a:spcPts val="2000"/>
                        </a:lnSpc>
                      </a:pPr>
                      <a:r>
                        <a:rPr lang="zh-CN" altLang="en-US" sz="1200" dirty="0">
                          <a:latin typeface="Times New Roman" panose="02020603050405020304" pitchFamily="18" charset="0"/>
                        </a:rPr>
                        <a:t>用于高血压急症的静脉降压药：</a:t>
                      </a:r>
                      <a:r>
                        <a:rPr lang="zh-CN" altLang="en-US" sz="1200" dirty="0">
                          <a:solidFill>
                            <a:srgbClr val="FF0000"/>
                          </a:solidFill>
                          <a:latin typeface="Times New Roman" panose="02020603050405020304" pitchFamily="18" charset="0"/>
                        </a:rPr>
                        <a:t>氯维地平</a:t>
                      </a:r>
                      <a:r>
                        <a:rPr lang="zh-CN" altLang="en-US" sz="1200" dirty="0">
                          <a:latin typeface="Times New Roman" panose="02020603050405020304" pitchFamily="18" charset="0"/>
                        </a:rPr>
                        <a:t>（与尼卡地平同等推荐）</a:t>
                      </a:r>
                      <a:endParaRPr lang="zh-CN" altLang="en-US" sz="1200" dirty="0">
                        <a:latin typeface="Times New Roman" panose="02020603050405020304" pitchFamily="18" charset="0"/>
                      </a:endParaRPr>
                    </a:p>
                  </a:txBody>
                  <a:tcPr anchor="ctr"/>
                </a:tc>
              </a:tr>
            </a:tbl>
          </a:graphicData>
        </a:graphic>
      </p:graphicFrame>
      <p:sp>
        <p:nvSpPr>
          <p:cNvPr id="3" name="文本框 2"/>
          <p:cNvSpPr txBox="1"/>
          <p:nvPr/>
        </p:nvSpPr>
        <p:spPr>
          <a:xfrm>
            <a:off x="735965" y="918845"/>
            <a:ext cx="6583680" cy="368300"/>
          </a:xfrm>
          <a:prstGeom prst="rect">
            <a:avLst/>
          </a:prstGeom>
          <a:noFill/>
        </p:spPr>
        <p:txBody>
          <a:bodyPr wrap="square" rtlCol="0">
            <a:spAutoFit/>
          </a:bodyPr>
          <a:lstStyle/>
          <a:p>
            <a:r>
              <a:rPr lang="zh-CN" altLang="en-US" b="1" dirty="0">
                <a:solidFill>
                  <a:srgbClr val="FF0000"/>
                </a:solidFill>
                <a:latin typeface="Times New Roman" panose="02020603050405020304" pitchFamily="18" charset="0"/>
              </a:rPr>
              <a:t>氯维地平在国内尚未上市时，就已获得国内权威指南推荐。</a:t>
            </a:r>
            <a:endParaRPr lang="zh-CN" altLang="en-US" b="1" dirty="0">
              <a:solidFill>
                <a:srgbClr val="FF0000"/>
              </a:solidFill>
              <a:latin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延期 3"/>
          <p:cNvSpPr/>
          <p:nvPr/>
        </p:nvSpPr>
        <p:spPr>
          <a:xfrm>
            <a:off x="1" y="140144"/>
            <a:ext cx="768096" cy="713232"/>
          </a:xfrm>
          <a:prstGeom prst="flowChartDelay">
            <a:avLst/>
          </a:prstGeom>
          <a:solidFill>
            <a:srgbClr val="3959B9"/>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Times New Roman" panose="02020603050405020304" pitchFamily="18" charset="0"/>
                <a:cs typeface="Times New Roman" panose="02020603050405020304" pitchFamily="18" charset="0"/>
                <a:sym typeface="Arial" panose="020B0604020202020204" pitchFamily="34" charset="0"/>
              </a:rPr>
              <a:t>03</a:t>
            </a:r>
            <a:endParaRPr lang="en-US" altLang="zh-CN" sz="2800"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 name="文本框 4"/>
          <p:cNvSpPr txBox="1"/>
          <p:nvPr>
            <p:custDataLst>
              <p:tags r:id="rId1"/>
            </p:custDataLst>
          </p:nvPr>
        </p:nvSpPr>
        <p:spPr>
          <a:xfrm>
            <a:off x="822791" y="216471"/>
            <a:ext cx="10778024" cy="636905"/>
          </a:xfrm>
          <a:prstGeom prst="rect">
            <a:avLst/>
          </a:prstGeom>
          <a:noFill/>
        </p:spPr>
        <p:txBody>
          <a:bodyPr wrap="none" rtlCol="0" anchor="ctr">
            <a:noAutofit/>
          </a:bodyPr>
          <a:lstStyle/>
          <a:p>
            <a:pPr algn="l"/>
            <a:r>
              <a:rPr lang="zh-CN" altLang="en-US" sz="2800" b="1" dirty="0">
                <a:solidFill>
                  <a:srgbClr val="3959B9"/>
                </a:solidFill>
                <a:latin typeface="Times New Roman" panose="02020603050405020304" pitchFamily="18" charset="0"/>
                <a:cs typeface="Times New Roman" panose="02020603050405020304" pitchFamily="18" charset="0"/>
                <a:sym typeface="Arial" panose="020B0604020202020204" pitchFamily="34" charset="0"/>
              </a:rPr>
              <a:t>安全性 </a:t>
            </a:r>
            <a:r>
              <a:rPr lang="en-US" altLang="zh-CN" sz="2800" b="1" dirty="0">
                <a:solidFill>
                  <a:srgbClr val="3959B9"/>
                </a:solidFill>
                <a:latin typeface="Times New Roman" panose="02020603050405020304" pitchFamily="18" charset="0"/>
                <a:cs typeface="Times New Roman" panose="02020603050405020304" pitchFamily="18" charset="0"/>
                <a:sym typeface="Arial" panose="020B0604020202020204" pitchFamily="34" charset="0"/>
              </a:rPr>
              <a:t>: </a:t>
            </a:r>
            <a:r>
              <a:rPr lang="zh-CN" altLang="en-US" sz="2800" b="1" dirty="0">
                <a:solidFill>
                  <a:srgbClr val="3959B9"/>
                </a:solidFill>
                <a:latin typeface="Times New Roman" panose="02020603050405020304" pitchFamily="18" charset="0"/>
                <a:cs typeface="Times New Roman" panose="02020603050405020304" pitchFamily="18" charset="0"/>
                <a:sym typeface="Arial" panose="020B0604020202020204" pitchFamily="34" charset="0"/>
              </a:rPr>
              <a:t>相比参照药尼卡地平注射液安全性更优</a:t>
            </a:r>
            <a:endParaRPr lang="zh-CN" altLang="en-US" sz="2800" b="1" dirty="0">
              <a:solidFill>
                <a:srgbClr val="3959B9"/>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14" name="矩形 13"/>
          <p:cNvSpPr/>
          <p:nvPr/>
        </p:nvSpPr>
        <p:spPr>
          <a:xfrm>
            <a:off x="6323965" y="1767522"/>
            <a:ext cx="5506085" cy="1860550"/>
          </a:xfrm>
          <a:prstGeom prst="rect">
            <a:avLst/>
          </a:prstGeom>
        </p:spPr>
        <p:txBody>
          <a:bodyPr wrap="square">
            <a:noAutofit/>
          </a:bodyPr>
          <a:lstStyle/>
          <a:p>
            <a:pPr marL="285750" indent="-285750" algn="just" fontAlgn="auto">
              <a:lnSpc>
                <a:spcPct val="150000"/>
              </a:lnSpc>
              <a:spcBef>
                <a:spcPts val="600"/>
              </a:spcBef>
              <a:buFont typeface="Wingdings" panose="05000000000000000000" pitchFamily="2" charset="2"/>
              <a:buChar char="p"/>
            </a:pPr>
            <a:r>
              <a:rPr lang="zh-CN" altLang="en-US" sz="1400" dirty="0">
                <a:latin typeface="Times New Roman" panose="02020603050405020304" pitchFamily="18" charset="0"/>
                <a:cs typeface="Times New Roman" panose="02020603050405020304" pitchFamily="18" charset="0"/>
                <a:sym typeface="+mn-ea"/>
              </a:rPr>
              <a:t>氯维地平乳状注射液</a:t>
            </a:r>
            <a:r>
              <a:rPr lang="zh-CN" altLang="en-US" sz="1400" b="1" dirty="0">
                <a:solidFill>
                  <a:srgbClr val="FF0000"/>
                </a:solidFill>
                <a:latin typeface="Times New Roman" panose="02020603050405020304" pitchFamily="18" charset="0"/>
                <a:cs typeface="Times New Roman" panose="02020603050405020304" pitchFamily="18" charset="0"/>
              </a:rPr>
              <a:t>总不良反应发生率约</a:t>
            </a:r>
            <a:r>
              <a:rPr lang="en-US" altLang="zh-CN" sz="1400" b="1" dirty="0">
                <a:solidFill>
                  <a:srgbClr val="FF0000"/>
                </a:solidFill>
                <a:latin typeface="Times New Roman" panose="02020603050405020304" pitchFamily="18" charset="0"/>
                <a:cs typeface="Times New Roman" panose="02020603050405020304" pitchFamily="18" charset="0"/>
              </a:rPr>
              <a:t>6.3%</a:t>
            </a:r>
            <a:r>
              <a:rPr lang="zh-CN" altLang="en-US" sz="1400" b="1" dirty="0">
                <a:solidFill>
                  <a:srgbClr val="FF0000"/>
                </a:solidFill>
                <a:latin typeface="Times New Roman" panose="02020603050405020304" pitchFamily="18" charset="0"/>
                <a:cs typeface="Times New Roman" panose="02020603050405020304" pitchFamily="18" charset="0"/>
              </a:rPr>
              <a:t>，无严重不良反应</a:t>
            </a:r>
            <a:r>
              <a:rPr lang="zh-CN" altLang="en-US" sz="1400" dirty="0">
                <a:latin typeface="Times New Roman" panose="02020603050405020304" pitchFamily="18" charset="0"/>
                <a:cs typeface="Times New Roman" panose="02020603050405020304" pitchFamily="18" charset="0"/>
              </a:rPr>
              <a:t>，大多为轻度，呈一过性，停药后消失。</a:t>
            </a:r>
            <a:endParaRPr lang="en-US" altLang="zh-CN" sz="1400" dirty="0">
              <a:latin typeface="Times New Roman" panose="02020603050405020304" pitchFamily="18" charset="0"/>
              <a:cs typeface="Times New Roman" panose="02020603050405020304" pitchFamily="18" charset="0"/>
            </a:endParaRPr>
          </a:p>
          <a:p>
            <a:pPr marL="285750" indent="-285750" algn="just" fontAlgn="auto">
              <a:lnSpc>
                <a:spcPct val="150000"/>
              </a:lnSpc>
              <a:spcBef>
                <a:spcPts val="600"/>
              </a:spcBef>
              <a:buFont typeface="Wingdings" panose="05000000000000000000" pitchFamily="2" charset="2"/>
              <a:buChar char="p"/>
            </a:pPr>
            <a:r>
              <a:rPr lang="en-US" altLang="zh-CN" sz="1400" dirty="0">
                <a:latin typeface="Times New Roman" panose="02020603050405020304" pitchFamily="18" charset="0"/>
                <a:cs typeface="Times New Roman" panose="02020603050405020304" pitchFamily="18" charset="0"/>
              </a:rPr>
              <a:t>II</a:t>
            </a:r>
            <a:r>
              <a:rPr lang="zh-CN" altLang="en-US" sz="1400" dirty="0">
                <a:latin typeface="Times New Roman" panose="02020603050405020304" pitchFamily="18" charset="0"/>
                <a:cs typeface="Times New Roman" panose="02020603050405020304" pitchFamily="18" charset="0"/>
              </a:rPr>
              <a:t>、</a:t>
            </a:r>
            <a:r>
              <a:rPr lang="en-US" altLang="zh-CN" sz="1400" dirty="0">
                <a:latin typeface="Times New Roman" panose="02020603050405020304" pitchFamily="18" charset="0"/>
                <a:cs typeface="Times New Roman" panose="02020603050405020304" pitchFamily="18" charset="0"/>
              </a:rPr>
              <a:t>III</a:t>
            </a:r>
            <a:r>
              <a:rPr lang="zh-CN" altLang="en-US" sz="1400" dirty="0">
                <a:latin typeface="Times New Roman" panose="02020603050405020304" pitchFamily="18" charset="0"/>
                <a:cs typeface="Times New Roman" panose="02020603050405020304" pitchFamily="18" charset="0"/>
              </a:rPr>
              <a:t>期临床试验显示，</a:t>
            </a:r>
            <a:r>
              <a:rPr lang="zh-CN" altLang="en-US" sz="1400" b="1" dirty="0">
                <a:solidFill>
                  <a:srgbClr val="FF0000"/>
                </a:solidFill>
                <a:latin typeface="Times New Roman" panose="02020603050405020304" pitchFamily="18" charset="0"/>
                <a:cs typeface="Times New Roman" panose="02020603050405020304" pitchFamily="18" charset="0"/>
              </a:rPr>
              <a:t>相对尼卡地平注射液，氯维地平乳状注射液的不良反应发生率更低</a:t>
            </a:r>
            <a:r>
              <a:rPr lang="zh-CN" altLang="en-US" sz="1400" dirty="0">
                <a:latin typeface="Times New Roman" panose="02020603050405020304" pitchFamily="18" charset="0"/>
                <a:cs typeface="Times New Roman" panose="02020603050405020304" pitchFamily="18" charset="0"/>
              </a:rPr>
              <a:t>，总体耐受性良好，安全性更佳。</a:t>
            </a:r>
            <a:endParaRPr lang="zh-CN" altLang="en-US" sz="1400" dirty="0">
              <a:latin typeface="Times New Roman" panose="02020603050405020304" pitchFamily="18" charset="0"/>
              <a:cs typeface="Times New Roman" panose="02020603050405020304" pitchFamily="18" charset="0"/>
            </a:endParaRPr>
          </a:p>
        </p:txBody>
      </p:sp>
      <p:sp>
        <p:nvSpPr>
          <p:cNvPr id="20" name="文本框 19"/>
          <p:cNvSpPr txBox="1"/>
          <p:nvPr/>
        </p:nvSpPr>
        <p:spPr>
          <a:xfrm>
            <a:off x="1" y="6596390"/>
            <a:ext cx="6052929" cy="261610"/>
          </a:xfrm>
          <a:prstGeom prst="rect">
            <a:avLst/>
          </a:prstGeom>
          <a:noFill/>
        </p:spPr>
        <p:txBody>
          <a:bodyPr wrap="square" rtlCol="0">
            <a:spAutoFit/>
          </a:bodyPr>
          <a:lstStyle/>
          <a:p>
            <a:r>
              <a:rPr lang="en-US" altLang="zh-CN" sz="1100" dirty="0">
                <a:solidFill>
                  <a:schemeClr val="tx1">
                    <a:lumMod val="50000"/>
                    <a:lumOff val="50000"/>
                  </a:schemeClr>
                </a:solidFill>
                <a:latin typeface="Times New Roman" panose="02020603050405020304" pitchFamily="18" charset="0"/>
                <a:cs typeface="Times New Roman" panose="02020603050405020304" pitchFamily="18" charset="0"/>
              </a:rPr>
              <a:t>1.</a:t>
            </a:r>
            <a:r>
              <a:rPr lang="zh-CN" altLang="en-US" sz="1100" dirty="0">
                <a:solidFill>
                  <a:schemeClr val="tx1">
                    <a:lumMod val="50000"/>
                    <a:lumOff val="50000"/>
                  </a:schemeClr>
                </a:solidFill>
                <a:latin typeface="Times New Roman" panose="02020603050405020304" pitchFamily="18" charset="0"/>
                <a:cs typeface="Times New Roman" panose="02020603050405020304" pitchFamily="18" charset="0"/>
              </a:rPr>
              <a:t>本品</a:t>
            </a:r>
            <a:r>
              <a:rPr lang="en-US" altLang="zh-CN" sz="1100" dirty="0">
                <a:solidFill>
                  <a:schemeClr val="tx1">
                    <a:lumMod val="50000"/>
                    <a:lumOff val="50000"/>
                  </a:schemeClr>
                </a:solidFill>
                <a:latin typeface="Times New Roman" panose="02020603050405020304" pitchFamily="18" charset="0"/>
                <a:cs typeface="Times New Roman" panose="02020603050405020304" pitchFamily="18" charset="0"/>
              </a:rPr>
              <a:t>III</a:t>
            </a:r>
            <a:r>
              <a:rPr lang="zh-CN" altLang="en-US" sz="1100" dirty="0">
                <a:solidFill>
                  <a:schemeClr val="tx1">
                    <a:lumMod val="50000"/>
                    <a:lumOff val="50000"/>
                  </a:schemeClr>
                </a:solidFill>
                <a:latin typeface="Times New Roman" panose="02020603050405020304" pitchFamily="18" charset="0"/>
                <a:cs typeface="Times New Roman" panose="02020603050405020304" pitchFamily="18" charset="0"/>
              </a:rPr>
              <a:t>期临床试验报告     </a:t>
            </a:r>
            <a:r>
              <a:rPr lang="en-US" altLang="zh-CN" sz="1100" dirty="0">
                <a:solidFill>
                  <a:schemeClr val="tx1">
                    <a:lumMod val="50000"/>
                    <a:lumOff val="50000"/>
                  </a:schemeClr>
                </a:solidFill>
                <a:latin typeface="Times New Roman" panose="02020603050405020304" pitchFamily="18" charset="0"/>
                <a:cs typeface="Times New Roman" panose="02020603050405020304" pitchFamily="18" charset="0"/>
              </a:rPr>
              <a:t>2.</a:t>
            </a:r>
            <a:r>
              <a:rPr lang="zh-CN" altLang="en-US" sz="1100" dirty="0">
                <a:solidFill>
                  <a:schemeClr val="tx1">
                    <a:lumMod val="50000"/>
                    <a:lumOff val="50000"/>
                  </a:schemeClr>
                </a:solidFill>
                <a:latin typeface="Times New Roman" panose="02020603050405020304" pitchFamily="18" charset="0"/>
                <a:cs typeface="Times New Roman" panose="02020603050405020304" pitchFamily="18" charset="0"/>
              </a:rPr>
              <a:t>本品说明书、尼卡地平注射液说明书</a:t>
            </a:r>
            <a:endParaRPr lang="en-US" altLang="zh-CN" sz="1100"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629032" y="1740852"/>
            <a:ext cx="5390515" cy="1537970"/>
          </a:xfrm>
          <a:prstGeom prst="rect">
            <a:avLst/>
          </a:prstGeom>
          <a:noFill/>
          <a:ln>
            <a:noFill/>
          </a:ln>
        </p:spPr>
        <p:txBody>
          <a:bodyPr wrap="square">
            <a:spAutoFit/>
          </a:bodyPr>
          <a:lstStyle/>
          <a:p>
            <a:pPr marL="285750" indent="-285750" algn="just" fontAlgn="auto">
              <a:lnSpc>
                <a:spcPct val="100000"/>
              </a:lnSpc>
              <a:spcBef>
                <a:spcPts val="600"/>
              </a:spcBef>
              <a:buFont typeface="Wingdings" panose="05000000000000000000" pitchFamily="2" charset="2"/>
              <a:buChar char="p"/>
            </a:pPr>
            <a:r>
              <a:rPr lang="zh-CN" altLang="en-US" sz="1400" dirty="0">
                <a:ln>
                  <a:noFill/>
                </a:ln>
                <a:solidFill>
                  <a:schemeClr val="tx1"/>
                </a:solidFill>
                <a:latin typeface="Times New Roman" panose="02020603050405020304" pitchFamily="18" charset="0"/>
                <a:cs typeface="Times New Roman" panose="02020603050405020304" pitchFamily="18" charset="0"/>
              </a:rPr>
              <a:t>氯维地平乳状注射液</a:t>
            </a:r>
            <a:r>
              <a:rPr lang="zh-CN" altLang="en-US" sz="1400" b="1" dirty="0">
                <a:ln>
                  <a:noFill/>
                </a:ln>
                <a:solidFill>
                  <a:schemeClr val="tx1"/>
                </a:solidFill>
                <a:latin typeface="Times New Roman" panose="02020603050405020304" pitchFamily="18" charset="0"/>
                <a:cs typeface="Times New Roman" panose="02020603050405020304" pitchFamily="18" charset="0"/>
              </a:rPr>
              <a:t>通过酯酶代谢，体内无蓄积，</a:t>
            </a:r>
            <a:r>
              <a:rPr lang="zh-CN" altLang="en-US" sz="1400" b="1" dirty="0">
                <a:ln>
                  <a:noFill/>
                </a:ln>
                <a:solidFill>
                  <a:srgbClr val="FF0000"/>
                </a:solidFill>
                <a:latin typeface="Times New Roman" panose="02020603050405020304" pitchFamily="18" charset="0"/>
                <a:cs typeface="Times New Roman" panose="02020603050405020304" pitchFamily="18" charset="0"/>
              </a:rPr>
              <a:t>肝肾器官负担小</a:t>
            </a:r>
            <a:r>
              <a:rPr lang="zh-CN" altLang="en-US" sz="1400" dirty="0">
                <a:ln>
                  <a:noFill/>
                </a:ln>
                <a:solidFill>
                  <a:schemeClr val="tx1"/>
                </a:solidFill>
                <a:latin typeface="Times New Roman" panose="02020603050405020304" pitchFamily="18" charset="0"/>
                <a:cs typeface="Times New Roman" panose="02020603050405020304" pitchFamily="18" charset="0"/>
              </a:rPr>
              <a:t>。</a:t>
            </a:r>
            <a:endParaRPr lang="en-US" altLang="zh-CN" sz="1400" b="1" dirty="0">
              <a:ln>
                <a:noFill/>
              </a:ln>
              <a:solidFill>
                <a:srgbClr val="FF0000"/>
              </a:solidFill>
              <a:latin typeface="Times New Roman" panose="02020603050405020304" pitchFamily="18" charset="0"/>
              <a:cs typeface="Times New Roman" panose="02020603050405020304" pitchFamily="18" charset="0"/>
            </a:endParaRPr>
          </a:p>
          <a:p>
            <a:pPr marL="285750" indent="-285750" algn="just" fontAlgn="auto">
              <a:lnSpc>
                <a:spcPct val="100000"/>
              </a:lnSpc>
              <a:spcBef>
                <a:spcPts val="600"/>
              </a:spcBef>
              <a:buFont typeface="Wingdings" panose="05000000000000000000" pitchFamily="2" charset="2"/>
              <a:buChar char="p"/>
            </a:pPr>
            <a:r>
              <a:rPr lang="zh-CN" altLang="en-US" sz="1400" dirty="0">
                <a:ln>
                  <a:noFill/>
                </a:ln>
                <a:solidFill>
                  <a:schemeClr val="tx1"/>
                </a:solidFill>
                <a:latin typeface="Times New Roman" panose="02020603050405020304" pitchFamily="18" charset="0"/>
                <a:cs typeface="Times New Roman" panose="02020603050405020304" pitchFamily="18" charset="0"/>
                <a:sym typeface="+mn-ea"/>
              </a:rPr>
              <a:t>氯维地平乳状注射液</a:t>
            </a:r>
            <a:r>
              <a:rPr lang="zh-CN" altLang="en-US" sz="1400" b="1" dirty="0">
                <a:ln>
                  <a:noFill/>
                </a:ln>
                <a:solidFill>
                  <a:schemeClr val="tx1"/>
                </a:solidFill>
                <a:latin typeface="Times New Roman" panose="02020603050405020304" pitchFamily="18" charset="0"/>
                <a:cs typeface="Times New Roman" panose="02020603050405020304" pitchFamily="18" charset="0"/>
              </a:rPr>
              <a:t>不经肝药酶代谢，</a:t>
            </a:r>
            <a:r>
              <a:rPr lang="zh-CN" altLang="en-US" sz="1400" b="1" dirty="0">
                <a:ln>
                  <a:noFill/>
                </a:ln>
                <a:solidFill>
                  <a:srgbClr val="FF0000"/>
                </a:solidFill>
                <a:latin typeface="Times New Roman" panose="02020603050405020304" pitchFamily="18" charset="0"/>
                <a:cs typeface="Times New Roman" panose="02020603050405020304" pitchFamily="18" charset="0"/>
              </a:rPr>
              <a:t>药物相互作用少</a:t>
            </a:r>
            <a:r>
              <a:rPr lang="zh-CN" altLang="en-US" sz="1400" dirty="0">
                <a:ln>
                  <a:noFill/>
                </a:ln>
                <a:solidFill>
                  <a:srgbClr val="FF0000"/>
                </a:solidFill>
                <a:latin typeface="Times New Roman" panose="02020603050405020304" pitchFamily="18" charset="0"/>
                <a:cs typeface="Times New Roman" panose="02020603050405020304" pitchFamily="18" charset="0"/>
              </a:rPr>
              <a:t>，</a:t>
            </a:r>
            <a:r>
              <a:rPr lang="zh-CN" altLang="en-US" sz="1400" b="1" dirty="0">
                <a:ln>
                  <a:noFill/>
                </a:ln>
                <a:solidFill>
                  <a:srgbClr val="FF0000"/>
                </a:solidFill>
                <a:latin typeface="Times New Roman" panose="02020603050405020304" pitchFamily="18" charset="0"/>
                <a:cs typeface="Times New Roman" panose="02020603050405020304" pitchFamily="18" charset="0"/>
              </a:rPr>
              <a:t>联合用药顾虑小</a:t>
            </a:r>
            <a:r>
              <a:rPr lang="zh-CN" altLang="en-US" sz="1400" dirty="0">
                <a:ln>
                  <a:noFill/>
                </a:ln>
                <a:solidFill>
                  <a:schemeClr val="tx1"/>
                </a:solidFill>
                <a:latin typeface="Times New Roman" panose="02020603050405020304" pitchFamily="18" charset="0"/>
                <a:cs typeface="Times New Roman" panose="02020603050405020304" pitchFamily="18" charset="0"/>
              </a:rPr>
              <a:t>。</a:t>
            </a:r>
            <a:endParaRPr lang="en-US" altLang="zh-CN" sz="1400" b="1" dirty="0">
              <a:ln>
                <a:noFill/>
              </a:ln>
              <a:solidFill>
                <a:srgbClr val="FF0000"/>
              </a:solidFill>
              <a:latin typeface="Times New Roman" panose="02020603050405020304" pitchFamily="18" charset="0"/>
              <a:cs typeface="Times New Roman" panose="02020603050405020304" pitchFamily="18" charset="0"/>
            </a:endParaRPr>
          </a:p>
          <a:p>
            <a:pPr marL="285750" indent="-285750" algn="just" fontAlgn="auto">
              <a:lnSpc>
                <a:spcPct val="100000"/>
              </a:lnSpc>
              <a:spcBef>
                <a:spcPts val="600"/>
              </a:spcBef>
              <a:buFont typeface="Wingdings" panose="05000000000000000000" pitchFamily="2" charset="2"/>
              <a:buChar char="p"/>
            </a:pPr>
            <a:r>
              <a:rPr lang="zh-CN" altLang="en-US" sz="1400" dirty="0">
                <a:ln>
                  <a:noFill/>
                </a:ln>
                <a:solidFill>
                  <a:schemeClr val="tx1"/>
                </a:solidFill>
                <a:latin typeface="Times New Roman" panose="02020603050405020304" pitchFamily="18" charset="0"/>
                <a:cs typeface="Times New Roman" panose="02020603050405020304" pitchFamily="18" charset="0"/>
              </a:rPr>
              <a:t>尼卡地平注射液主要经</a:t>
            </a:r>
            <a:r>
              <a:rPr lang="en-US" altLang="zh-CN" sz="1400" dirty="0">
                <a:ln>
                  <a:noFill/>
                </a:ln>
                <a:solidFill>
                  <a:schemeClr val="tx1"/>
                </a:solidFill>
                <a:latin typeface="Times New Roman" panose="02020603050405020304" pitchFamily="18" charset="0"/>
                <a:cs typeface="Times New Roman" panose="02020603050405020304" pitchFamily="18" charset="0"/>
              </a:rPr>
              <a:t>CYP3A4</a:t>
            </a:r>
            <a:r>
              <a:rPr lang="zh-CN" altLang="en-US" sz="1400" dirty="0">
                <a:ln>
                  <a:noFill/>
                </a:ln>
                <a:solidFill>
                  <a:schemeClr val="tx1"/>
                </a:solidFill>
                <a:latin typeface="Times New Roman" panose="02020603050405020304" pitchFamily="18" charset="0"/>
                <a:cs typeface="Times New Roman" panose="02020603050405020304" pitchFamily="18" charset="0"/>
              </a:rPr>
              <a:t>代谢，增加药物联用风险</a:t>
            </a:r>
            <a:r>
              <a:rPr lang="zh-CN" altLang="en-US" sz="1400" b="1" dirty="0">
                <a:ln>
                  <a:noFill/>
                </a:ln>
                <a:solidFill>
                  <a:schemeClr val="tx1"/>
                </a:solidFill>
                <a:latin typeface="Times New Roman" panose="02020603050405020304" pitchFamily="18" charset="0"/>
                <a:cs typeface="Times New Roman" panose="02020603050405020304" pitchFamily="18" charset="0"/>
              </a:rPr>
              <a:t>、</a:t>
            </a:r>
            <a:r>
              <a:rPr lang="zh-CN" altLang="en-US" sz="1400" b="1" dirty="0">
                <a:ln>
                  <a:noFill/>
                </a:ln>
                <a:solidFill>
                  <a:srgbClr val="FF0000"/>
                </a:solidFill>
                <a:latin typeface="Times New Roman" panose="02020603050405020304" pitchFamily="18" charset="0"/>
                <a:cs typeface="Times New Roman" panose="02020603050405020304" pitchFamily="18" charset="0"/>
              </a:rPr>
              <a:t>不适宜肝肾功能受损患者</a:t>
            </a:r>
            <a:r>
              <a:rPr lang="en-US" altLang="zh-CN" sz="1400" baseline="30000" dirty="0">
                <a:ln>
                  <a:noFill/>
                </a:ln>
                <a:solidFill>
                  <a:srgbClr val="FF0000"/>
                </a:solidFill>
                <a:latin typeface="Times New Roman" panose="02020603050405020304" pitchFamily="18" charset="0"/>
                <a:cs typeface="Times New Roman" panose="02020603050405020304" pitchFamily="18" charset="0"/>
              </a:rPr>
              <a:t>2</a:t>
            </a:r>
            <a:r>
              <a:rPr lang="zh-CN" altLang="en-US" sz="1400" dirty="0">
                <a:ln>
                  <a:noFill/>
                </a:ln>
                <a:solidFill>
                  <a:schemeClr val="tx1"/>
                </a:solidFill>
                <a:latin typeface="Times New Roman" panose="02020603050405020304" pitchFamily="18" charset="0"/>
                <a:cs typeface="Times New Roman" panose="02020603050405020304" pitchFamily="18" charset="0"/>
              </a:rPr>
              <a:t>。</a:t>
            </a:r>
            <a:endParaRPr lang="zh-CN" altLang="en-US" sz="1400" dirty="0">
              <a:ln>
                <a:noFill/>
              </a:ln>
              <a:solidFill>
                <a:schemeClr val="tx1"/>
              </a:solidFill>
              <a:latin typeface="Times New Roman" panose="02020603050405020304" pitchFamily="18" charset="0"/>
              <a:cs typeface="Times New Roman" panose="02020603050405020304" pitchFamily="18" charset="0"/>
            </a:endParaRPr>
          </a:p>
        </p:txBody>
      </p:sp>
      <p:sp>
        <p:nvSpPr>
          <p:cNvPr id="7" name="矩形 6"/>
          <p:cNvSpPr/>
          <p:nvPr/>
        </p:nvSpPr>
        <p:spPr>
          <a:xfrm>
            <a:off x="768097" y="1338897"/>
            <a:ext cx="5751195" cy="42862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zh-CN" altLang="en-US" sz="1600" b="1" u="sng" dirty="0">
                <a:ln>
                  <a:noFill/>
                </a:ln>
                <a:solidFill>
                  <a:schemeClr val="tx1"/>
                </a:solidFill>
                <a:latin typeface="Times New Roman" panose="02020603050405020304" pitchFamily="18" charset="0"/>
                <a:ea typeface="微软雅黑" panose="020B0503020204020204" charset="-122"/>
                <a:sym typeface="Arial" panose="020B0604020202020204" pitchFamily="34" charset="0"/>
              </a:rPr>
              <a:t>氯维地平</a:t>
            </a:r>
            <a:r>
              <a:rPr lang="zh-CN" altLang="en-US" sz="1600" b="1" u="sng" dirty="0">
                <a:ln>
                  <a:noFill/>
                </a:ln>
                <a:solidFill>
                  <a:schemeClr val="tx1"/>
                </a:solidFill>
                <a:latin typeface="Times New Roman" panose="02020603050405020304" pitchFamily="18" charset="0"/>
                <a:ea typeface="微软雅黑" panose="020B0503020204020204" charset="-122"/>
                <a:sym typeface="+mn-ea"/>
              </a:rPr>
              <a:t>乳状注射液</a:t>
            </a:r>
            <a:r>
              <a:rPr lang="zh-CN" altLang="en-US" sz="1600" b="1" u="sng" dirty="0">
                <a:ln>
                  <a:noFill/>
                </a:ln>
                <a:solidFill>
                  <a:schemeClr val="tx1"/>
                </a:solidFill>
                <a:latin typeface="Times New Roman" panose="02020603050405020304" pitchFamily="18" charset="0"/>
                <a:ea typeface="微软雅黑" panose="020B0503020204020204" charset="-122"/>
                <a:sym typeface="Arial" panose="020B0604020202020204" pitchFamily="34" charset="0"/>
              </a:rPr>
              <a:t>对肝肾功能影响小，药物相互作用少</a:t>
            </a:r>
            <a:endParaRPr lang="zh-CN" altLang="en-US" sz="1600" b="1" u="sng" dirty="0">
              <a:ln>
                <a:noFill/>
              </a:ln>
              <a:solidFill>
                <a:schemeClr val="tx1"/>
              </a:solidFill>
              <a:latin typeface="Times New Roman" panose="02020603050405020304" pitchFamily="18" charset="0"/>
              <a:ea typeface="微软雅黑" panose="020B0503020204020204" charset="-122"/>
              <a:sym typeface="Arial" panose="020B0604020202020204" pitchFamily="34" charset="0"/>
            </a:endParaRPr>
          </a:p>
        </p:txBody>
      </p:sp>
      <p:sp>
        <p:nvSpPr>
          <p:cNvPr id="17" name="矩形 16"/>
          <p:cNvSpPr/>
          <p:nvPr>
            <p:custDataLst>
              <p:tags r:id="rId2"/>
            </p:custDataLst>
          </p:nvPr>
        </p:nvSpPr>
        <p:spPr>
          <a:xfrm>
            <a:off x="696595" y="1045210"/>
            <a:ext cx="5356860" cy="247650"/>
          </a:xfrm>
          <a:prstGeom prst="rect">
            <a:avLst/>
          </a:prstGeom>
          <a:solidFill>
            <a:schemeClr val="accent1"/>
          </a:solidFill>
          <a:ln>
            <a:noFill/>
          </a:ln>
          <a:effectLst>
            <a:outerShdw blurRad="254000" dist="101600" dir="2700000" algn="tl" rotWithShape="0">
              <a:schemeClr val="bg1">
                <a:lumMod val="75000"/>
                <a:alpha val="40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tx1"/>
              </a:solidFill>
              <a:sym typeface="+mn-ea"/>
            </a:endParaRPr>
          </a:p>
        </p:txBody>
      </p:sp>
      <p:sp>
        <p:nvSpPr>
          <p:cNvPr id="25" name="矩形 24"/>
          <p:cNvSpPr/>
          <p:nvPr>
            <p:custDataLst>
              <p:tags r:id="rId3"/>
            </p:custDataLst>
          </p:nvPr>
        </p:nvSpPr>
        <p:spPr>
          <a:xfrm>
            <a:off x="6443345" y="1056005"/>
            <a:ext cx="5157470" cy="247650"/>
          </a:xfrm>
          <a:prstGeom prst="rect">
            <a:avLst/>
          </a:prstGeom>
          <a:solidFill>
            <a:schemeClr val="accent2"/>
          </a:solidFill>
          <a:ln>
            <a:noFill/>
          </a:ln>
          <a:effectLst>
            <a:outerShdw blurRad="254000" dist="101600" dir="2700000" algn="tl" rotWithShape="0">
              <a:schemeClr val="bg1">
                <a:lumMod val="75000"/>
                <a:alpha val="40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tx1"/>
              </a:solidFill>
              <a:sym typeface="+mn-ea"/>
            </a:endParaRPr>
          </a:p>
        </p:txBody>
      </p:sp>
      <p:sp>
        <p:nvSpPr>
          <p:cNvPr id="29" name="矩形 28"/>
          <p:cNvSpPr/>
          <p:nvPr/>
        </p:nvSpPr>
        <p:spPr>
          <a:xfrm>
            <a:off x="6430010" y="1338897"/>
            <a:ext cx="4970780" cy="42862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zh-CN" altLang="en-US" sz="1600" b="1" u="sng" dirty="0">
                <a:ln>
                  <a:noFill/>
                </a:ln>
                <a:solidFill>
                  <a:schemeClr val="tx1"/>
                </a:solidFill>
                <a:latin typeface="Times New Roman" panose="02020603050405020304" pitchFamily="18" charset="0"/>
                <a:ea typeface="微软雅黑" panose="020B0503020204020204" charset="-122"/>
                <a:sym typeface="Arial" panose="020B0604020202020204" pitchFamily="34" charset="0"/>
              </a:rPr>
              <a:t>氯维地平</a:t>
            </a:r>
            <a:r>
              <a:rPr lang="zh-CN" altLang="en-US" sz="1600" b="1" u="sng" dirty="0">
                <a:ln>
                  <a:noFill/>
                </a:ln>
                <a:solidFill>
                  <a:schemeClr val="tx1"/>
                </a:solidFill>
                <a:latin typeface="Times New Roman" panose="02020603050405020304" pitchFamily="18" charset="0"/>
                <a:ea typeface="微软雅黑" panose="020B0503020204020204" charset="-122"/>
                <a:sym typeface="+mn-ea"/>
              </a:rPr>
              <a:t>乳状注射液不良反应发生率低，安全性好</a:t>
            </a:r>
            <a:endParaRPr lang="zh-CN" altLang="en-US" sz="1600" b="1" u="sng" dirty="0">
              <a:ln>
                <a:noFill/>
              </a:ln>
              <a:solidFill>
                <a:schemeClr val="tx1"/>
              </a:solidFill>
              <a:latin typeface="Times New Roman" panose="02020603050405020304" pitchFamily="18" charset="0"/>
              <a:ea typeface="微软雅黑" panose="020B0503020204020204" charset="-122"/>
              <a:sym typeface="+mn-ea"/>
            </a:endParaRPr>
          </a:p>
        </p:txBody>
      </p:sp>
      <p:graphicFrame>
        <p:nvGraphicFramePr>
          <p:cNvPr id="31" name="表格 30"/>
          <p:cNvGraphicFramePr>
            <a:graphicFrameLocks noGrp="1"/>
          </p:cNvGraphicFramePr>
          <p:nvPr>
            <p:custDataLst>
              <p:tags r:id="rId4"/>
            </p:custDataLst>
          </p:nvPr>
        </p:nvGraphicFramePr>
        <p:xfrm>
          <a:off x="873125" y="3413760"/>
          <a:ext cx="10325100" cy="3111500"/>
        </p:xfrm>
        <a:graphic>
          <a:graphicData uri="http://schemas.openxmlformats.org/drawingml/2006/table">
            <a:tbl>
              <a:tblPr firstRow="1" bandRow="1">
                <a:tableStyleId>{6E25E649-3F16-4E02-A733-19D2CDBF48F0}</a:tableStyleId>
              </a:tblPr>
              <a:tblGrid>
                <a:gridCol w="2436495"/>
                <a:gridCol w="3251200"/>
                <a:gridCol w="2353310"/>
                <a:gridCol w="2284095"/>
              </a:tblGrid>
              <a:tr h="518160">
                <a:tc>
                  <a:txBody>
                    <a:bodyPr/>
                    <a:lstStyle/>
                    <a:p>
                      <a:pPr algn="ctr"/>
                      <a:r>
                        <a:rPr lang="zh-CN" altLang="en-US" sz="1400" dirty="0">
                          <a:latin typeface="Times New Roman" panose="02020603050405020304" pitchFamily="18" charset="0"/>
                        </a:rPr>
                        <a:t>指标</a:t>
                      </a:r>
                      <a:endParaRPr lang="zh-CN" altLang="en-US" sz="1400" dirty="0">
                        <a:solidFill>
                          <a:schemeClr val="tx1"/>
                        </a:solidFill>
                        <a:latin typeface="Times New Roman" panose="02020603050405020304" pitchFamily="18" charset="0"/>
                        <a:ea typeface="微软雅黑" panose="020B0503020204020204" charset="-122"/>
                      </a:endParaRPr>
                    </a:p>
                  </a:txBody>
                  <a:tcPr anchor="ctr">
                    <a:solidFill>
                      <a:schemeClr val="accent1">
                        <a:lumMod val="75000"/>
                      </a:schemeClr>
                    </a:solidFill>
                  </a:tcPr>
                </a:tc>
                <a:tc>
                  <a:txBody>
                    <a:bodyPr/>
                    <a:lstStyle/>
                    <a:p>
                      <a:pPr algn="ctr"/>
                      <a:r>
                        <a:rPr lang="zh-CN" altLang="en-US" sz="1400" dirty="0">
                          <a:latin typeface="Times New Roman" panose="02020603050405020304" pitchFamily="18" charset="0"/>
                        </a:rPr>
                        <a:t>具体表现</a:t>
                      </a:r>
                      <a:endParaRPr lang="zh-CN" altLang="en-US" sz="1400" dirty="0">
                        <a:solidFill>
                          <a:schemeClr val="tx1"/>
                        </a:solidFill>
                        <a:latin typeface="Times New Roman" panose="02020603050405020304" pitchFamily="18" charset="0"/>
                        <a:ea typeface="微软雅黑" panose="020B0503020204020204" charset="-122"/>
                      </a:endParaRPr>
                    </a:p>
                  </a:txBody>
                  <a:tcPr anchor="ctr">
                    <a:solidFill>
                      <a:schemeClr val="accent1">
                        <a:lumMod val="75000"/>
                      </a:schemeClr>
                    </a:solidFill>
                  </a:tcPr>
                </a:tc>
                <a:tc>
                  <a:txBody>
                    <a:bodyPr/>
                    <a:lstStyle/>
                    <a:p>
                      <a:pPr algn="ctr"/>
                      <a:r>
                        <a:rPr lang="zh-CN" altLang="en-US" sz="1400" dirty="0">
                          <a:solidFill>
                            <a:schemeClr val="bg1"/>
                          </a:solidFill>
                          <a:latin typeface="Times New Roman" panose="02020603050405020304" pitchFamily="18" charset="0"/>
                        </a:rPr>
                        <a:t>氯维地平</a:t>
                      </a:r>
                      <a:endParaRPr lang="zh-CN" altLang="en-US" sz="1400" dirty="0">
                        <a:solidFill>
                          <a:schemeClr val="bg1"/>
                        </a:solidFill>
                        <a:latin typeface="Times New Roman" panose="02020603050405020304" pitchFamily="18" charset="0"/>
                      </a:endParaRPr>
                    </a:p>
                    <a:p>
                      <a:pPr algn="ctr"/>
                      <a:r>
                        <a:rPr lang="zh-CN" altLang="en-US" sz="1400" dirty="0">
                          <a:solidFill>
                            <a:schemeClr val="bg1"/>
                          </a:solidFill>
                          <a:latin typeface="Times New Roman" panose="02020603050405020304" pitchFamily="18" charset="0"/>
                        </a:rPr>
                        <a:t>乳状注射液</a:t>
                      </a:r>
                      <a:endParaRPr lang="zh-CN" altLang="en-US" sz="1400" dirty="0">
                        <a:solidFill>
                          <a:schemeClr val="bg1"/>
                        </a:solidFill>
                        <a:latin typeface="Times New Roman" panose="02020603050405020304" pitchFamily="18" charset="0"/>
                        <a:ea typeface="微软雅黑" panose="020B0503020204020204" charset="-122"/>
                      </a:endParaRPr>
                    </a:p>
                  </a:txBody>
                  <a:tcPr anchor="ctr">
                    <a:solidFill>
                      <a:schemeClr val="accent1">
                        <a:lumMod val="75000"/>
                      </a:schemeClr>
                    </a:solidFill>
                  </a:tcPr>
                </a:tc>
                <a:tc>
                  <a:txBody>
                    <a:bodyPr/>
                    <a:lstStyle/>
                    <a:p>
                      <a:pPr algn="ctr"/>
                      <a:r>
                        <a:rPr lang="zh-CN" altLang="en-US" sz="1400" dirty="0">
                          <a:latin typeface="Times New Roman" panose="02020603050405020304" pitchFamily="18" charset="0"/>
                        </a:rPr>
                        <a:t>尼卡地平</a:t>
                      </a:r>
                      <a:endParaRPr lang="zh-CN" altLang="en-US" sz="1400" dirty="0">
                        <a:latin typeface="Times New Roman" panose="02020603050405020304" pitchFamily="18" charset="0"/>
                      </a:endParaRPr>
                    </a:p>
                    <a:p>
                      <a:pPr algn="ctr"/>
                      <a:r>
                        <a:rPr lang="zh-CN" altLang="en-US" sz="1400" dirty="0">
                          <a:latin typeface="Times New Roman" panose="02020603050405020304" pitchFamily="18" charset="0"/>
                        </a:rPr>
                        <a:t>注射液</a:t>
                      </a:r>
                      <a:endParaRPr lang="zh-CN" altLang="en-US" sz="1400" dirty="0">
                        <a:solidFill>
                          <a:schemeClr val="tx1"/>
                        </a:solidFill>
                        <a:latin typeface="Times New Roman" panose="02020603050405020304" pitchFamily="18" charset="0"/>
                        <a:ea typeface="微软雅黑" panose="020B0503020204020204" charset="-122"/>
                      </a:endParaRPr>
                    </a:p>
                  </a:txBody>
                  <a:tcPr anchor="ctr">
                    <a:solidFill>
                      <a:schemeClr val="accent1">
                        <a:lumMod val="75000"/>
                      </a:schemeClr>
                    </a:solidFill>
                  </a:tcPr>
                </a:tc>
              </a:tr>
              <a:tr h="304800">
                <a:tc rowSpan="2">
                  <a:txBody>
                    <a:bodyPr/>
                    <a:lstStyle/>
                    <a:p>
                      <a:pPr algn="ctr">
                        <a:buClrTx/>
                        <a:buSzTx/>
                        <a:buFontTx/>
                      </a:pPr>
                      <a:r>
                        <a:rPr lang="zh-CN" altLang="en-US" sz="1400" dirty="0">
                          <a:latin typeface="Times New Roman" panose="02020603050405020304" pitchFamily="18" charset="0"/>
                        </a:rPr>
                        <a:t>不良反应总体指标</a:t>
                      </a:r>
                      <a:endParaRPr lang="zh-CN" altLang="en-US" sz="1400" dirty="0">
                        <a:latin typeface="Times New Roman" panose="02020603050405020304" pitchFamily="18" charset="0"/>
                      </a:endParaRPr>
                    </a:p>
                  </a:txBody>
                  <a:tcPr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zh-CN" altLang="en-US" sz="1400" kern="1200" dirty="0">
                          <a:effectLst/>
                          <a:latin typeface="Times New Roman" panose="02020603050405020304" pitchFamily="18" charset="0"/>
                        </a:rPr>
                        <a:t>不良反应发生率</a:t>
                      </a:r>
                      <a:endParaRPr lang="zh-CN" altLang="en-US" sz="1400" kern="1200" dirty="0">
                        <a:solidFill>
                          <a:schemeClr val="tx1"/>
                        </a:solidFill>
                        <a:effectLst/>
                        <a:latin typeface="Times New Roman" panose="02020603050405020304" pitchFamily="18" charset="0"/>
                        <a:ea typeface="微软雅黑" panose="020B0503020204020204" charset="-122"/>
                        <a:cs typeface="+mn-cs"/>
                      </a:endParaRPr>
                    </a:p>
                  </a:txBody>
                  <a:tcPr anchor="ctr">
                    <a:solidFill>
                      <a:schemeClr val="bg1">
                        <a:lumMod val="95000"/>
                      </a:schemeClr>
                    </a:solidFill>
                  </a:tcPr>
                </a:tc>
                <a:tc>
                  <a:txBody>
                    <a:bodyPr/>
                    <a:lstStyle/>
                    <a:p>
                      <a:pPr algn="ctr"/>
                      <a:r>
                        <a:rPr lang="en-US" altLang="zh-CN" sz="1400" b="1" dirty="0">
                          <a:solidFill>
                            <a:srgbClr val="C00000"/>
                          </a:solidFill>
                          <a:highlight>
                            <a:srgbClr val="FFFF00"/>
                          </a:highlight>
                          <a:latin typeface="Times New Roman" panose="02020603050405020304" pitchFamily="18" charset="0"/>
                          <a:cs typeface="Times New Roman" panose="02020603050405020304" pitchFamily="18" charset="0"/>
                        </a:rPr>
                        <a:t>6.3%</a:t>
                      </a:r>
                      <a:endParaRPr lang="en-US" altLang="zh-CN" sz="1400" b="1" dirty="0">
                        <a:solidFill>
                          <a:srgbClr val="C00000"/>
                        </a:solidFill>
                        <a:highlight>
                          <a:srgbClr val="FFFF00"/>
                        </a:highlight>
                        <a:latin typeface="Times New Roman" panose="02020603050405020304" pitchFamily="18" charset="0"/>
                        <a:ea typeface="微软雅黑" panose="020B0503020204020204" charset="-122"/>
                        <a:cs typeface="Times New Roman" panose="02020603050405020304" pitchFamily="18" charset="0"/>
                      </a:endParaRPr>
                    </a:p>
                  </a:txBody>
                  <a:tcPr anchor="ctr">
                    <a:solidFill>
                      <a:schemeClr val="accent1">
                        <a:lumMod val="40000"/>
                        <a:lumOff val="60000"/>
                      </a:schemeClr>
                    </a:solidFill>
                  </a:tcPr>
                </a:tc>
                <a:tc>
                  <a:txBody>
                    <a:bodyPr/>
                    <a:lstStyle/>
                    <a:p>
                      <a:pPr algn="ctr"/>
                      <a:r>
                        <a:rPr lang="en-US" altLang="zh-CN" sz="1400" b="1" dirty="0">
                          <a:latin typeface="Times New Roman" panose="02020603050405020304" pitchFamily="18" charset="0"/>
                          <a:cs typeface="Times New Roman" panose="02020603050405020304" pitchFamily="18" charset="0"/>
                        </a:rPr>
                        <a:t>12.7%</a:t>
                      </a:r>
                      <a:endParaRPr lang="en-US" altLang="zh-CN" sz="1400" b="1" dirty="0">
                        <a:latin typeface="Times New Roman" panose="02020603050405020304" pitchFamily="18" charset="0"/>
                        <a:ea typeface="微软雅黑" panose="020B0503020204020204" charset="-122"/>
                        <a:cs typeface="Times New Roman" panose="02020603050405020304" pitchFamily="18" charset="0"/>
                      </a:endParaRPr>
                    </a:p>
                  </a:txBody>
                  <a:tcPr anchor="ctr">
                    <a:solidFill>
                      <a:schemeClr val="bg1">
                        <a:lumMod val="95000"/>
                      </a:schemeClr>
                    </a:solidFill>
                  </a:tcPr>
                </a:tc>
              </a:tr>
              <a:tr h="274320">
                <a:tc vMerge="1">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kern="1200" dirty="0">
                          <a:effectLst/>
                          <a:latin typeface="Times New Roman" panose="02020603050405020304" pitchFamily="18" charset="0"/>
                        </a:rPr>
                        <a:t>导致脱落的不良反应发生率</a:t>
                      </a:r>
                      <a:endParaRPr lang="zh-CN" altLang="en-US" sz="1400" kern="1200" dirty="0">
                        <a:solidFill>
                          <a:schemeClr val="tx1"/>
                        </a:solidFill>
                        <a:effectLst/>
                        <a:latin typeface="Times New Roman" panose="02020603050405020304" pitchFamily="18" charset="0"/>
                        <a:ea typeface="微软雅黑" panose="020B0503020204020204" charset="-122"/>
                        <a:cs typeface="+mn-cs"/>
                      </a:endParaRPr>
                    </a:p>
                  </a:txBody>
                  <a:tcPr anchor="ctr">
                    <a:lnB w="12700">
                      <a:solidFill>
                        <a:schemeClr val="tx1"/>
                      </a:solidFill>
                      <a:prstDash val="solid"/>
                    </a:lnB>
                    <a:solidFill>
                      <a:schemeClr val="bg1">
                        <a:lumMod val="95000"/>
                      </a:schemeClr>
                    </a:solidFill>
                  </a:tcPr>
                </a:tc>
                <a:tc>
                  <a:txBody>
                    <a:bodyPr/>
                    <a:lstStyle/>
                    <a:p>
                      <a:pPr algn="ctr"/>
                      <a:r>
                        <a:rPr lang="en-US" altLang="zh-CN" sz="1400" b="1" dirty="0">
                          <a:solidFill>
                            <a:srgbClr val="C00000"/>
                          </a:solidFill>
                          <a:highlight>
                            <a:srgbClr val="FFFF00"/>
                          </a:highlight>
                          <a:latin typeface="Times New Roman" panose="02020603050405020304" pitchFamily="18" charset="0"/>
                          <a:cs typeface="Times New Roman" panose="02020603050405020304" pitchFamily="18" charset="0"/>
                        </a:rPr>
                        <a:t>0%</a:t>
                      </a:r>
                      <a:endParaRPr lang="en-US" altLang="zh-CN" sz="1400" b="1" dirty="0">
                        <a:solidFill>
                          <a:srgbClr val="C00000"/>
                        </a:solidFill>
                        <a:highlight>
                          <a:srgbClr val="FFFF00"/>
                        </a:highlight>
                        <a:latin typeface="Times New Roman" panose="02020603050405020304" pitchFamily="18" charset="0"/>
                        <a:ea typeface="微软雅黑" panose="020B0503020204020204" charset="-122"/>
                        <a:cs typeface="Times New Roman" panose="02020603050405020304" pitchFamily="18" charset="0"/>
                      </a:endParaRPr>
                    </a:p>
                  </a:txBody>
                  <a:tcPr anchor="ctr">
                    <a:lnB w="12700">
                      <a:solidFill>
                        <a:schemeClr val="tx1"/>
                      </a:solidFill>
                      <a:prstDash val="solid"/>
                    </a:lnB>
                    <a:solidFill>
                      <a:schemeClr val="accent1">
                        <a:lumMod val="40000"/>
                        <a:lumOff val="60000"/>
                      </a:schemeClr>
                    </a:solidFill>
                  </a:tcPr>
                </a:tc>
                <a:tc>
                  <a:txBody>
                    <a:bodyPr/>
                    <a:lstStyle/>
                    <a:p>
                      <a:pPr algn="ctr"/>
                      <a:r>
                        <a:rPr lang="en-US" altLang="zh-CN" sz="1400" dirty="0">
                          <a:latin typeface="Times New Roman" panose="02020603050405020304" pitchFamily="18" charset="0"/>
                          <a:cs typeface="Times New Roman" panose="02020603050405020304" pitchFamily="18" charset="0"/>
                        </a:rPr>
                        <a:t>2.4%</a:t>
                      </a:r>
                      <a:endParaRPr lang="en-US" altLang="zh-CN" sz="1400" dirty="0">
                        <a:latin typeface="Times New Roman" panose="02020603050405020304" pitchFamily="18" charset="0"/>
                        <a:ea typeface="微软雅黑" panose="020B0503020204020204" charset="-122"/>
                        <a:cs typeface="Times New Roman" panose="02020603050405020304" pitchFamily="18" charset="0"/>
                      </a:endParaRPr>
                    </a:p>
                  </a:txBody>
                  <a:tcPr anchor="ctr">
                    <a:lnB w="12700">
                      <a:solidFill>
                        <a:schemeClr val="tx1"/>
                      </a:solidFill>
                      <a:prstDash val="solid"/>
                    </a:lnB>
                    <a:solidFill>
                      <a:schemeClr val="bg1">
                        <a:lumMod val="95000"/>
                      </a:schemeClr>
                    </a:solidFill>
                  </a:tcPr>
                </a:tc>
              </a:tr>
              <a:tr h="274320">
                <a:tc>
                  <a:txBody>
                    <a:bodyPr/>
                    <a:lstStyle/>
                    <a:p>
                      <a:pPr algn="ctr">
                        <a:buClrTx/>
                        <a:buSzTx/>
                        <a:buFontTx/>
                      </a:pPr>
                      <a:r>
                        <a:rPr lang="zh-CN" altLang="en-US" sz="1400" dirty="0">
                          <a:latin typeface="Times New Roman" panose="02020603050405020304" pitchFamily="18" charset="0"/>
                        </a:rPr>
                        <a:t>神经系统疾病</a:t>
                      </a:r>
                      <a:endParaRPr lang="zh-CN" altLang="en-US" sz="1400" dirty="0">
                        <a:latin typeface="Times New Roman" panose="02020603050405020304" pitchFamily="18" charset="0"/>
                      </a:endParaRPr>
                    </a:p>
                  </a:txBody>
                  <a:tcPr anchor="ctr">
                    <a:lnT w="12700">
                      <a:solidFill>
                        <a:schemeClr val="tx1"/>
                      </a:solidFill>
                      <a:prstDash val="solid"/>
                    </a:lnT>
                  </a:tcPr>
                </a:tc>
                <a:tc>
                  <a:txBody>
                    <a:bodyPr/>
                    <a:lstStyle/>
                    <a:p>
                      <a:pPr algn="ctr"/>
                      <a:r>
                        <a:rPr lang="zh-CN" altLang="en-US" sz="1400" kern="1200" dirty="0">
                          <a:effectLst/>
                          <a:latin typeface="Times New Roman" panose="02020603050405020304" pitchFamily="18" charset="0"/>
                        </a:rPr>
                        <a:t>头痛、头晕</a:t>
                      </a:r>
                      <a:endParaRPr lang="zh-CN" altLang="en-US" sz="1400" kern="1200" dirty="0">
                        <a:solidFill>
                          <a:schemeClr val="tx1"/>
                        </a:solidFill>
                        <a:effectLst/>
                        <a:latin typeface="Times New Roman" panose="02020603050405020304" pitchFamily="18" charset="0"/>
                        <a:ea typeface="微软雅黑" panose="020B0503020204020204" charset="-122"/>
                        <a:cs typeface="+mn-cs"/>
                      </a:endParaRPr>
                    </a:p>
                  </a:txBody>
                  <a:tcPr anchor="ctr">
                    <a:lnT w="12700">
                      <a:solidFill>
                        <a:schemeClr val="tx1"/>
                      </a:solidFill>
                      <a:prstDash val="solid"/>
                    </a:lnT>
                  </a:tcPr>
                </a:tc>
                <a:tc>
                  <a:txBody>
                    <a:bodyPr/>
                    <a:lstStyle/>
                    <a:p>
                      <a:pPr algn="ctr"/>
                      <a:r>
                        <a:rPr lang="en-US" altLang="zh-CN" sz="1400" b="1" dirty="0">
                          <a:solidFill>
                            <a:srgbClr val="C00000"/>
                          </a:solidFill>
                          <a:highlight>
                            <a:srgbClr val="FFFF00"/>
                          </a:highlight>
                          <a:latin typeface="Times New Roman" panose="02020603050405020304" pitchFamily="18" charset="0"/>
                          <a:cs typeface="Times New Roman" panose="02020603050405020304" pitchFamily="18" charset="0"/>
                        </a:rPr>
                        <a:t>1.6%</a:t>
                      </a:r>
                      <a:endParaRPr lang="en-US" altLang="zh-CN" sz="1400" b="1" dirty="0">
                        <a:solidFill>
                          <a:srgbClr val="C00000"/>
                        </a:solidFill>
                        <a:highlight>
                          <a:srgbClr val="FFFF00"/>
                        </a:highlight>
                        <a:latin typeface="Times New Roman" panose="02020603050405020304" pitchFamily="18" charset="0"/>
                        <a:ea typeface="微软雅黑" panose="020B0503020204020204" charset="-122"/>
                        <a:cs typeface="Times New Roman" panose="02020603050405020304" pitchFamily="18" charset="0"/>
                      </a:endParaRPr>
                    </a:p>
                  </a:txBody>
                  <a:tcPr anchor="ctr">
                    <a:lnT w="12700">
                      <a:solidFill>
                        <a:schemeClr val="tx1"/>
                      </a:solidFill>
                      <a:prstDash val="solid"/>
                    </a:lnT>
                    <a:solidFill>
                      <a:schemeClr val="accent1">
                        <a:lumMod val="40000"/>
                        <a:lumOff val="60000"/>
                      </a:schemeClr>
                    </a:solidFill>
                  </a:tcPr>
                </a:tc>
                <a:tc>
                  <a:txBody>
                    <a:bodyPr/>
                    <a:lstStyle/>
                    <a:p>
                      <a:pPr algn="ctr"/>
                      <a:r>
                        <a:rPr lang="en-US" altLang="zh-CN" sz="1400" dirty="0">
                          <a:latin typeface="Times New Roman" panose="02020603050405020304" pitchFamily="18" charset="0"/>
                          <a:cs typeface="Times New Roman" panose="02020603050405020304" pitchFamily="18" charset="0"/>
                        </a:rPr>
                        <a:t>4.0%</a:t>
                      </a:r>
                      <a:endParaRPr lang="en-US" altLang="zh-CN" sz="1400" dirty="0">
                        <a:latin typeface="Times New Roman" panose="02020603050405020304" pitchFamily="18" charset="0"/>
                        <a:ea typeface="微软雅黑" panose="020B0503020204020204" charset="-122"/>
                        <a:cs typeface="Times New Roman" panose="02020603050405020304" pitchFamily="18" charset="0"/>
                      </a:endParaRPr>
                    </a:p>
                  </a:txBody>
                  <a:tcPr anchor="ctr">
                    <a:lnT w="12700">
                      <a:solidFill>
                        <a:schemeClr val="tx1"/>
                      </a:solidFill>
                      <a:prstDash val="solid"/>
                    </a:lnT>
                  </a:tcPr>
                </a:tc>
              </a:tr>
              <a:tr h="274320">
                <a:tc>
                  <a:txBody>
                    <a:bodyPr/>
                    <a:lstStyle/>
                    <a:p>
                      <a:pPr algn="ctr"/>
                      <a:r>
                        <a:rPr lang="zh-CN" altLang="en-US" sz="1400" dirty="0">
                          <a:latin typeface="Times New Roman" panose="02020603050405020304" pitchFamily="18" charset="0"/>
                        </a:rPr>
                        <a:t>心脏器官疾病</a:t>
                      </a:r>
                      <a:endParaRPr lang="zh-CN" altLang="en-US" sz="1400" dirty="0">
                        <a:latin typeface="Times New Roman" panose="02020603050405020304" pitchFamily="18" charset="0"/>
                        <a:ea typeface="微软雅黑" panose="020B0503020204020204" charset="-122"/>
                      </a:endParaRPr>
                    </a:p>
                  </a:txBody>
                  <a:tcPr anchor="ctr"/>
                </a:tc>
                <a:tc>
                  <a:txBody>
                    <a:bodyPr/>
                    <a:lstStyle/>
                    <a:p>
                      <a:pPr algn="ctr"/>
                      <a:r>
                        <a:rPr lang="zh-CN" altLang="en-US" sz="1400" kern="1200" dirty="0">
                          <a:effectLst/>
                          <a:latin typeface="Times New Roman" panose="02020603050405020304" pitchFamily="18" charset="0"/>
                        </a:rPr>
                        <a:t>心动过速、窦性心动过速</a:t>
                      </a:r>
                      <a:endParaRPr lang="zh-CN" altLang="en-US" sz="1400" kern="1200" dirty="0">
                        <a:solidFill>
                          <a:schemeClr val="tx1"/>
                        </a:solidFill>
                        <a:effectLst/>
                        <a:latin typeface="Times New Roman" panose="02020603050405020304" pitchFamily="18" charset="0"/>
                        <a:ea typeface="微软雅黑" panose="020B0503020204020204" charset="-122"/>
                        <a:cs typeface="+mn-cs"/>
                      </a:endParaRPr>
                    </a:p>
                  </a:txBody>
                  <a:tcPr anchor="ctr"/>
                </a:tc>
                <a:tc>
                  <a:txBody>
                    <a:bodyPr/>
                    <a:lstStyle/>
                    <a:p>
                      <a:pPr algn="ctr"/>
                      <a:r>
                        <a:rPr lang="en-US" altLang="zh-CN" sz="1400" b="1" dirty="0">
                          <a:solidFill>
                            <a:srgbClr val="C00000"/>
                          </a:solidFill>
                          <a:highlight>
                            <a:srgbClr val="FFFF00"/>
                          </a:highlight>
                          <a:latin typeface="Times New Roman" panose="02020603050405020304" pitchFamily="18" charset="0"/>
                          <a:cs typeface="Times New Roman" panose="02020603050405020304" pitchFamily="18" charset="0"/>
                        </a:rPr>
                        <a:t>0.8%</a:t>
                      </a:r>
                      <a:endParaRPr lang="en-US" altLang="zh-CN" sz="1400" b="1" dirty="0">
                        <a:solidFill>
                          <a:srgbClr val="C00000"/>
                        </a:solidFill>
                        <a:highlight>
                          <a:srgbClr val="FFFF00"/>
                        </a:highlight>
                        <a:latin typeface="Times New Roman" panose="02020603050405020304" pitchFamily="18" charset="0"/>
                        <a:ea typeface="微软雅黑" panose="020B0503020204020204" charset="-122"/>
                        <a:cs typeface="Times New Roman" panose="02020603050405020304" pitchFamily="18" charset="0"/>
                      </a:endParaRPr>
                    </a:p>
                  </a:txBody>
                  <a:tcPr anchor="ctr">
                    <a:solidFill>
                      <a:schemeClr val="accent1">
                        <a:lumMod val="40000"/>
                        <a:lumOff val="60000"/>
                      </a:schemeClr>
                    </a:solidFill>
                  </a:tcPr>
                </a:tc>
                <a:tc>
                  <a:txBody>
                    <a:bodyPr/>
                    <a:lstStyle/>
                    <a:p>
                      <a:pPr algn="ctr"/>
                      <a:r>
                        <a:rPr lang="en-US" altLang="zh-CN" sz="1400" dirty="0">
                          <a:latin typeface="Times New Roman" panose="02020603050405020304" pitchFamily="18" charset="0"/>
                          <a:cs typeface="Times New Roman" panose="02020603050405020304" pitchFamily="18" charset="0"/>
                        </a:rPr>
                        <a:t>5.6%</a:t>
                      </a:r>
                      <a:endParaRPr lang="en-US" altLang="zh-CN" sz="1400" dirty="0">
                        <a:latin typeface="Times New Roman" panose="02020603050405020304" pitchFamily="18" charset="0"/>
                        <a:ea typeface="微软雅黑" panose="020B0503020204020204" charset="-122"/>
                        <a:cs typeface="Times New Roman" panose="02020603050405020304" pitchFamily="18" charset="0"/>
                      </a:endParaRPr>
                    </a:p>
                  </a:txBody>
                  <a:tcPr anchor="ctr"/>
                </a:tc>
              </a:tr>
              <a:tr h="382270">
                <a:tc>
                  <a:txBody>
                    <a:bodyPr/>
                    <a:lstStyle/>
                    <a:p>
                      <a:pPr algn="ctr"/>
                      <a:r>
                        <a:rPr lang="zh-CN" altLang="en-US" sz="1400" dirty="0">
                          <a:latin typeface="Times New Roman" panose="02020603050405020304" pitchFamily="18" charset="0"/>
                        </a:rPr>
                        <a:t>肾脏及泌尿系统疾病</a:t>
                      </a:r>
                      <a:endParaRPr lang="zh-CN" altLang="en-US" sz="1400" dirty="0">
                        <a:latin typeface="Times New Roman" panose="02020603050405020304" pitchFamily="18" charset="0"/>
                        <a:ea typeface="微软雅黑" panose="020B0503020204020204" charset="-122"/>
                      </a:endParaRPr>
                    </a:p>
                  </a:txBody>
                  <a:tcPr anchor="ctr"/>
                </a:tc>
                <a:tc>
                  <a:txBody>
                    <a:bodyPr/>
                    <a:lstStyle/>
                    <a:p>
                      <a:pPr algn="ctr"/>
                      <a:r>
                        <a:rPr lang="zh-CN" altLang="en-US" sz="1400" kern="1200" dirty="0">
                          <a:effectLst/>
                          <a:latin typeface="Times New Roman" panose="02020603050405020304" pitchFamily="18" charset="0"/>
                        </a:rPr>
                        <a:t>蛋白尿、肾衰</a:t>
                      </a:r>
                      <a:endParaRPr lang="zh-CN" altLang="en-US" sz="1400" kern="1200" dirty="0">
                        <a:solidFill>
                          <a:schemeClr val="tx1"/>
                        </a:solidFill>
                        <a:effectLst/>
                        <a:latin typeface="Times New Roman" panose="02020603050405020304" pitchFamily="18" charset="0"/>
                        <a:ea typeface="微软雅黑" panose="020B0503020204020204" charset="-122"/>
                        <a:cs typeface="+mn-cs"/>
                      </a:endParaRPr>
                    </a:p>
                  </a:txBody>
                  <a:tcPr anchor="ctr"/>
                </a:tc>
                <a:tc>
                  <a:txBody>
                    <a:bodyPr/>
                    <a:lstStyle/>
                    <a:p>
                      <a:pPr algn="ctr"/>
                      <a:r>
                        <a:rPr lang="en-US" altLang="zh-CN" sz="1400" b="1" dirty="0">
                          <a:solidFill>
                            <a:srgbClr val="C00000"/>
                          </a:solidFill>
                          <a:highlight>
                            <a:srgbClr val="FFFF00"/>
                          </a:highlight>
                          <a:latin typeface="Times New Roman" panose="02020603050405020304" pitchFamily="18" charset="0"/>
                          <a:cs typeface="Times New Roman" panose="02020603050405020304" pitchFamily="18" charset="0"/>
                        </a:rPr>
                        <a:t>0.8%</a:t>
                      </a:r>
                      <a:endParaRPr lang="en-US" altLang="zh-CN" sz="1400" b="1" dirty="0">
                        <a:solidFill>
                          <a:srgbClr val="C00000"/>
                        </a:solidFill>
                        <a:highlight>
                          <a:srgbClr val="FFFF00"/>
                        </a:highlight>
                        <a:latin typeface="Times New Roman" panose="02020603050405020304" pitchFamily="18" charset="0"/>
                        <a:ea typeface="微软雅黑" panose="020B0503020204020204" charset="-122"/>
                        <a:cs typeface="Times New Roman" panose="02020603050405020304" pitchFamily="18" charset="0"/>
                      </a:endParaRPr>
                    </a:p>
                  </a:txBody>
                  <a:tcPr anchor="ctr">
                    <a:solidFill>
                      <a:schemeClr val="accent1">
                        <a:lumMod val="40000"/>
                        <a:lumOff val="60000"/>
                      </a:schemeClr>
                    </a:solidFill>
                  </a:tcPr>
                </a:tc>
                <a:tc>
                  <a:txBody>
                    <a:bodyPr/>
                    <a:lstStyle/>
                    <a:p>
                      <a:pPr algn="ctr"/>
                      <a:r>
                        <a:rPr lang="en-US" altLang="zh-CN" sz="1400" dirty="0">
                          <a:latin typeface="Times New Roman" panose="02020603050405020304" pitchFamily="18" charset="0"/>
                          <a:cs typeface="Times New Roman" panose="02020603050405020304" pitchFamily="18" charset="0"/>
                        </a:rPr>
                        <a:t>2.4%</a:t>
                      </a:r>
                      <a:endParaRPr lang="en-US" altLang="zh-CN" sz="1400" dirty="0">
                        <a:latin typeface="Times New Roman" panose="02020603050405020304" pitchFamily="18" charset="0"/>
                        <a:ea typeface="微软雅黑" panose="020B0503020204020204" charset="-122"/>
                        <a:cs typeface="Times New Roman" panose="02020603050405020304" pitchFamily="18" charset="0"/>
                      </a:endParaRPr>
                    </a:p>
                  </a:txBody>
                  <a:tcPr anchor="ctr"/>
                </a:tc>
              </a:tr>
              <a:tr h="274320">
                <a:tc>
                  <a:txBody>
                    <a:bodyPr/>
                    <a:lstStyle/>
                    <a:p>
                      <a:pPr algn="ctr"/>
                      <a:r>
                        <a:rPr lang="zh-CN" altLang="en-US" sz="1400" dirty="0">
                          <a:latin typeface="Times New Roman" panose="02020603050405020304" pitchFamily="18" charset="0"/>
                        </a:rPr>
                        <a:t>胃肠系统疾病</a:t>
                      </a:r>
                      <a:endParaRPr lang="zh-CN" altLang="en-US" sz="1400" dirty="0">
                        <a:latin typeface="Times New Roman" panose="02020603050405020304" pitchFamily="18" charset="0"/>
                        <a:ea typeface="微软雅黑" panose="020B0503020204020204" charset="-122"/>
                      </a:endParaRPr>
                    </a:p>
                  </a:txBody>
                  <a:tcPr anchor="ctr"/>
                </a:tc>
                <a:tc>
                  <a:txBody>
                    <a:bodyPr/>
                    <a:lstStyle/>
                    <a:p>
                      <a:pPr algn="ctr"/>
                      <a:r>
                        <a:rPr lang="zh-CN" altLang="en-US" sz="1400" kern="1200" dirty="0">
                          <a:effectLst/>
                          <a:latin typeface="Times New Roman" panose="02020603050405020304" pitchFamily="18" charset="0"/>
                        </a:rPr>
                        <a:t>呕吐、恶心</a:t>
                      </a:r>
                      <a:endParaRPr lang="zh-CN" altLang="en-US" sz="1400" kern="1200" dirty="0">
                        <a:solidFill>
                          <a:schemeClr val="tx1"/>
                        </a:solidFill>
                        <a:effectLst/>
                        <a:latin typeface="Times New Roman" panose="02020603050405020304" pitchFamily="18" charset="0"/>
                        <a:ea typeface="微软雅黑" panose="020B0503020204020204" charset="-122"/>
                        <a:cs typeface="+mn-cs"/>
                      </a:endParaRPr>
                    </a:p>
                  </a:txBody>
                  <a:tcPr anchor="ctr"/>
                </a:tc>
                <a:tc>
                  <a:txBody>
                    <a:bodyPr/>
                    <a:lstStyle/>
                    <a:p>
                      <a:pPr algn="ctr"/>
                      <a:r>
                        <a:rPr lang="en-US" altLang="zh-CN" sz="1400" b="1" dirty="0">
                          <a:solidFill>
                            <a:srgbClr val="C00000"/>
                          </a:solidFill>
                          <a:highlight>
                            <a:srgbClr val="FFFF00"/>
                          </a:highlight>
                          <a:latin typeface="Times New Roman" panose="02020603050405020304" pitchFamily="18" charset="0"/>
                          <a:cs typeface="Times New Roman" panose="02020603050405020304" pitchFamily="18" charset="0"/>
                        </a:rPr>
                        <a:t>0.8%</a:t>
                      </a:r>
                      <a:endParaRPr lang="en-US" altLang="zh-CN" sz="1400" b="1" dirty="0">
                        <a:solidFill>
                          <a:srgbClr val="C00000"/>
                        </a:solidFill>
                        <a:highlight>
                          <a:srgbClr val="FFFF00"/>
                        </a:highlight>
                        <a:latin typeface="Times New Roman" panose="02020603050405020304" pitchFamily="18" charset="0"/>
                        <a:ea typeface="微软雅黑" panose="020B0503020204020204" charset="-122"/>
                        <a:cs typeface="Times New Roman" panose="02020603050405020304" pitchFamily="18" charset="0"/>
                      </a:endParaRPr>
                    </a:p>
                  </a:txBody>
                  <a:tcPr anchor="ctr">
                    <a:solidFill>
                      <a:schemeClr val="accent1">
                        <a:lumMod val="40000"/>
                        <a:lumOff val="60000"/>
                      </a:schemeClr>
                    </a:solidFill>
                  </a:tcPr>
                </a:tc>
                <a:tc>
                  <a:txBody>
                    <a:bodyPr/>
                    <a:lstStyle/>
                    <a:p>
                      <a:pPr algn="ctr"/>
                      <a:r>
                        <a:rPr lang="en-US" altLang="zh-CN" sz="1400" dirty="0">
                          <a:latin typeface="Times New Roman" panose="02020603050405020304" pitchFamily="18" charset="0"/>
                          <a:cs typeface="Times New Roman" panose="02020603050405020304" pitchFamily="18" charset="0"/>
                        </a:rPr>
                        <a:t>1.6%</a:t>
                      </a:r>
                      <a:endParaRPr lang="en-US" altLang="zh-CN" sz="1400" dirty="0">
                        <a:latin typeface="Times New Roman" panose="02020603050405020304" pitchFamily="18" charset="0"/>
                        <a:ea typeface="微软雅黑" panose="020B0503020204020204" charset="-122"/>
                        <a:cs typeface="Times New Roman" panose="02020603050405020304" pitchFamily="18" charset="0"/>
                      </a:endParaRPr>
                    </a:p>
                  </a:txBody>
                  <a:tcPr anchor="ctr"/>
                </a:tc>
              </a:tr>
              <a:tr h="382270">
                <a:tc>
                  <a:txBody>
                    <a:bodyPr/>
                    <a:lstStyle/>
                    <a:p>
                      <a:pPr algn="ctr"/>
                      <a:r>
                        <a:rPr lang="zh-CN" altLang="en-US" sz="1400" dirty="0">
                          <a:latin typeface="Times New Roman" panose="02020603050405020304" pitchFamily="18" charset="0"/>
                        </a:rPr>
                        <a:t>血管与淋巴管类疾病</a:t>
                      </a:r>
                      <a:endParaRPr lang="zh-CN" altLang="en-US" sz="1400" dirty="0">
                        <a:latin typeface="Times New Roman" panose="02020603050405020304" pitchFamily="18" charset="0"/>
                        <a:ea typeface="微软雅黑" panose="020B0503020204020204" charset="-122"/>
                      </a:endParaRPr>
                    </a:p>
                  </a:txBody>
                  <a:tcPr anchor="ctr"/>
                </a:tc>
                <a:tc>
                  <a:txBody>
                    <a:bodyPr/>
                    <a:lstStyle/>
                    <a:p>
                      <a:pPr algn="ctr"/>
                      <a:r>
                        <a:rPr lang="zh-CN" altLang="en-US" sz="1400" kern="1200" dirty="0">
                          <a:effectLst/>
                          <a:latin typeface="Times New Roman" panose="02020603050405020304" pitchFamily="18" charset="0"/>
                        </a:rPr>
                        <a:t>潮红、低血压</a:t>
                      </a:r>
                      <a:endParaRPr lang="zh-CN" altLang="en-US" sz="1400" kern="1200" dirty="0">
                        <a:solidFill>
                          <a:schemeClr val="tx1"/>
                        </a:solidFill>
                        <a:effectLst/>
                        <a:latin typeface="Times New Roman" panose="02020603050405020304" pitchFamily="18" charset="0"/>
                        <a:ea typeface="微软雅黑" panose="020B0503020204020204" charset="-122"/>
                        <a:cs typeface="+mn-cs"/>
                      </a:endParaRPr>
                    </a:p>
                  </a:txBody>
                  <a:tcPr anchor="ctr"/>
                </a:tc>
                <a:tc>
                  <a:txBody>
                    <a:bodyPr/>
                    <a:lstStyle/>
                    <a:p>
                      <a:pPr algn="ctr"/>
                      <a:r>
                        <a:rPr lang="en-US" altLang="zh-CN" sz="1400" b="1" dirty="0">
                          <a:solidFill>
                            <a:srgbClr val="C00000"/>
                          </a:solidFill>
                          <a:highlight>
                            <a:srgbClr val="FFFF00"/>
                          </a:highlight>
                          <a:latin typeface="Times New Roman" panose="02020603050405020304" pitchFamily="18" charset="0"/>
                          <a:cs typeface="Times New Roman" panose="02020603050405020304" pitchFamily="18" charset="0"/>
                        </a:rPr>
                        <a:t>0%</a:t>
                      </a:r>
                      <a:endParaRPr lang="en-US" altLang="zh-CN" sz="1400" b="1" dirty="0">
                        <a:solidFill>
                          <a:srgbClr val="C00000"/>
                        </a:solidFill>
                        <a:highlight>
                          <a:srgbClr val="FFFF00"/>
                        </a:highlight>
                        <a:latin typeface="Times New Roman" panose="02020603050405020304" pitchFamily="18" charset="0"/>
                        <a:ea typeface="微软雅黑" panose="020B0503020204020204" charset="-122"/>
                        <a:cs typeface="Times New Roman" panose="02020603050405020304" pitchFamily="18" charset="0"/>
                      </a:endParaRPr>
                    </a:p>
                  </a:txBody>
                  <a:tcPr anchor="ctr">
                    <a:solidFill>
                      <a:schemeClr val="accent1">
                        <a:lumMod val="40000"/>
                        <a:lumOff val="60000"/>
                      </a:schemeClr>
                    </a:solidFill>
                  </a:tcPr>
                </a:tc>
                <a:tc>
                  <a:txBody>
                    <a:bodyPr/>
                    <a:lstStyle/>
                    <a:p>
                      <a:pPr algn="ctr"/>
                      <a:r>
                        <a:rPr lang="en-US" altLang="zh-CN" sz="1400" dirty="0">
                          <a:latin typeface="Times New Roman" panose="02020603050405020304" pitchFamily="18" charset="0"/>
                          <a:cs typeface="Times New Roman" panose="02020603050405020304" pitchFamily="18" charset="0"/>
                        </a:rPr>
                        <a:t>1.6%</a:t>
                      </a:r>
                      <a:endParaRPr lang="en-US" altLang="zh-CN" sz="1400" dirty="0">
                        <a:latin typeface="Times New Roman" panose="02020603050405020304" pitchFamily="18" charset="0"/>
                        <a:ea typeface="微软雅黑" panose="020B0503020204020204" charset="-122"/>
                        <a:cs typeface="Times New Roman" panose="02020603050405020304" pitchFamily="18" charset="0"/>
                      </a:endParaRPr>
                    </a:p>
                  </a:txBody>
                  <a:tcPr anchor="ctr"/>
                </a:tc>
              </a:tr>
              <a:tr h="274320">
                <a:tc>
                  <a:txBody>
                    <a:bodyPr/>
                    <a:lstStyle/>
                    <a:p>
                      <a:pPr algn="ctr"/>
                      <a:r>
                        <a:rPr lang="zh-CN" altLang="en-US" sz="1400" dirty="0">
                          <a:latin typeface="Times New Roman" panose="02020603050405020304" pitchFamily="18" charset="0"/>
                        </a:rPr>
                        <a:t>免疫系统疾病</a:t>
                      </a:r>
                      <a:endParaRPr lang="zh-CN" altLang="en-US" sz="1400" dirty="0">
                        <a:latin typeface="Times New Roman" panose="02020603050405020304" pitchFamily="18" charset="0"/>
                        <a:ea typeface="微软雅黑" panose="020B0503020204020204" charset="-122"/>
                      </a:endParaRPr>
                    </a:p>
                  </a:txBody>
                  <a:tcPr anchor="ctr"/>
                </a:tc>
                <a:tc>
                  <a:txBody>
                    <a:bodyPr/>
                    <a:lstStyle/>
                    <a:p>
                      <a:pPr algn="ctr"/>
                      <a:r>
                        <a:rPr lang="zh-CN" altLang="en-US" sz="1400" kern="1200" dirty="0">
                          <a:effectLst/>
                          <a:latin typeface="Times New Roman" panose="02020603050405020304" pitchFamily="18" charset="0"/>
                        </a:rPr>
                        <a:t>超敏反应</a:t>
                      </a:r>
                      <a:endParaRPr lang="zh-CN" altLang="en-US" sz="1400" kern="1200" dirty="0">
                        <a:solidFill>
                          <a:schemeClr val="tx1"/>
                        </a:solidFill>
                        <a:effectLst/>
                        <a:latin typeface="Times New Roman" panose="02020603050405020304" pitchFamily="18" charset="0"/>
                        <a:ea typeface="微软雅黑" panose="020B0503020204020204" charset="-122"/>
                        <a:cs typeface="+mn-cs"/>
                      </a:endParaRPr>
                    </a:p>
                  </a:txBody>
                  <a:tcPr anchor="ctr"/>
                </a:tc>
                <a:tc>
                  <a:txBody>
                    <a:bodyPr/>
                    <a:lstStyle/>
                    <a:p>
                      <a:pPr algn="ctr"/>
                      <a:r>
                        <a:rPr lang="en-US" altLang="zh-CN" sz="1400" b="1" dirty="0">
                          <a:solidFill>
                            <a:srgbClr val="C00000"/>
                          </a:solidFill>
                          <a:highlight>
                            <a:srgbClr val="FFFF00"/>
                          </a:highlight>
                          <a:latin typeface="Times New Roman" panose="02020603050405020304" pitchFamily="18" charset="0"/>
                          <a:cs typeface="Times New Roman" panose="02020603050405020304" pitchFamily="18" charset="0"/>
                        </a:rPr>
                        <a:t>0%</a:t>
                      </a:r>
                      <a:endParaRPr lang="en-US" altLang="zh-CN" sz="1400" b="1" dirty="0">
                        <a:solidFill>
                          <a:srgbClr val="C00000"/>
                        </a:solidFill>
                        <a:highlight>
                          <a:srgbClr val="FFFF00"/>
                        </a:highlight>
                        <a:latin typeface="Times New Roman" panose="02020603050405020304" pitchFamily="18" charset="0"/>
                        <a:ea typeface="微软雅黑" panose="020B0503020204020204" charset="-122"/>
                        <a:cs typeface="Times New Roman" panose="02020603050405020304" pitchFamily="18" charset="0"/>
                      </a:endParaRPr>
                    </a:p>
                  </a:txBody>
                  <a:tcPr anchor="ctr">
                    <a:solidFill>
                      <a:schemeClr val="accent1">
                        <a:lumMod val="40000"/>
                        <a:lumOff val="60000"/>
                      </a:schemeClr>
                    </a:solidFill>
                  </a:tcPr>
                </a:tc>
                <a:tc>
                  <a:txBody>
                    <a:bodyPr/>
                    <a:lstStyle/>
                    <a:p>
                      <a:pPr algn="ctr"/>
                      <a:r>
                        <a:rPr lang="en-US" altLang="zh-CN" sz="1400" dirty="0">
                          <a:latin typeface="Times New Roman" panose="02020603050405020304" pitchFamily="18" charset="0"/>
                          <a:cs typeface="Times New Roman" panose="02020603050405020304" pitchFamily="18" charset="0"/>
                        </a:rPr>
                        <a:t>0.8%</a:t>
                      </a:r>
                      <a:endParaRPr lang="en-US" altLang="zh-CN" sz="1400" dirty="0">
                        <a:latin typeface="Times New Roman" panose="02020603050405020304" pitchFamily="18" charset="0"/>
                        <a:ea typeface="微软雅黑" panose="020B0503020204020204" charset="-122"/>
                        <a:cs typeface="Times New Roman" panose="02020603050405020304" pitchFamily="18" charset="0"/>
                      </a:endParaRPr>
                    </a:p>
                  </a:txBody>
                  <a:tcPr anchor="ctr"/>
                </a:tc>
              </a:tr>
            </a:tbl>
          </a:graphicData>
        </a:graphic>
      </p:graphicFrame>
    </p:spTree>
    <p:custDataLst>
      <p:tags r:id="rId5"/>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延期 3"/>
          <p:cNvSpPr/>
          <p:nvPr/>
        </p:nvSpPr>
        <p:spPr>
          <a:xfrm>
            <a:off x="1" y="140144"/>
            <a:ext cx="768096" cy="713232"/>
          </a:xfrm>
          <a:prstGeom prst="flowChartDelay">
            <a:avLst/>
          </a:prstGeom>
          <a:solidFill>
            <a:srgbClr val="3959B9"/>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Times New Roman" panose="02020603050405020304" pitchFamily="18" charset="0"/>
                <a:cs typeface="Times New Roman" panose="02020603050405020304" pitchFamily="18" charset="0"/>
                <a:sym typeface="Arial" panose="020B0604020202020204" pitchFamily="34" charset="0"/>
              </a:rPr>
              <a:t>04</a:t>
            </a:r>
            <a:endParaRPr lang="en-US" altLang="zh-CN" sz="2800"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 name="文本框 4"/>
          <p:cNvSpPr txBox="1"/>
          <p:nvPr>
            <p:custDataLst>
              <p:tags r:id="rId1"/>
            </p:custDataLst>
          </p:nvPr>
        </p:nvSpPr>
        <p:spPr>
          <a:xfrm>
            <a:off x="836251" y="27479"/>
            <a:ext cx="11003600" cy="938561"/>
          </a:xfrm>
          <a:prstGeom prst="rect">
            <a:avLst/>
          </a:prstGeom>
          <a:noFill/>
        </p:spPr>
        <p:txBody>
          <a:bodyPr wrap="none" rtlCol="0" anchor="ctr">
            <a:noAutofit/>
          </a:bodyPr>
          <a:lstStyle/>
          <a:p>
            <a:r>
              <a:rPr lang="zh-CN" altLang="en-US" sz="2800" b="1" dirty="0">
                <a:solidFill>
                  <a:srgbClr val="3959B9"/>
                </a:solidFill>
                <a:latin typeface="Times New Roman" panose="02020603050405020304" pitchFamily="18" charset="0"/>
                <a:ea typeface="微软雅黑" panose="020B0503020204020204" charset="-122"/>
                <a:cs typeface="微软雅黑" panose="020B0503020204020204" charset="-122"/>
                <a:sym typeface="Arial" panose="020B0604020202020204" pitchFamily="34" charset="0"/>
              </a:rPr>
              <a:t>创新性：</a:t>
            </a:r>
            <a:r>
              <a:rPr lang="zh-CN" altLang="en-US" sz="2400" b="1" dirty="0">
                <a:solidFill>
                  <a:srgbClr val="C00000"/>
                </a:solidFill>
                <a:latin typeface="Times New Roman" panose="02020603050405020304" pitchFamily="18" charset="0"/>
                <a:ea typeface="微软雅黑" panose="020B0503020204020204" charset="-122"/>
                <a:cs typeface="微软雅黑" panose="020B0503020204020204" charset="-122"/>
                <a:sym typeface="Arial" panose="020B0604020202020204" pitchFamily="34" charset="0"/>
              </a:rPr>
              <a:t>国内首仿</a:t>
            </a:r>
            <a:r>
              <a:rPr lang="en-US" altLang="zh-CN" sz="2400" b="1" dirty="0">
                <a:solidFill>
                  <a:srgbClr val="3959B9"/>
                </a:solidFill>
                <a:latin typeface="Times New Roman" panose="02020603050405020304" pitchFamily="18" charset="0"/>
                <a:ea typeface="微软雅黑" panose="020B0503020204020204" charset="-122"/>
                <a:cs typeface="微软雅黑" panose="020B0503020204020204" charset="-122"/>
                <a:sym typeface="Arial" panose="020B0604020202020204" pitchFamily="34" charset="0"/>
              </a:rPr>
              <a:t>(</a:t>
            </a:r>
            <a:r>
              <a:rPr lang="zh-CN" altLang="en-US" sz="2400" b="1" dirty="0">
                <a:solidFill>
                  <a:srgbClr val="3959B9"/>
                </a:solidFill>
                <a:latin typeface="Times New Roman" panose="02020603050405020304" pitchFamily="18" charset="0"/>
                <a:ea typeface="微软雅黑" panose="020B0503020204020204" charset="-122"/>
                <a:cs typeface="微软雅黑" panose="020B0503020204020204" charset="-122"/>
                <a:sym typeface="Arial" panose="020B0604020202020204" pitchFamily="34" charset="0"/>
              </a:rPr>
              <a:t>国家卫健委鼓励仿制</a:t>
            </a:r>
            <a:r>
              <a:rPr lang="en-US" altLang="zh-CN" sz="2400" b="1" dirty="0">
                <a:solidFill>
                  <a:srgbClr val="3959B9"/>
                </a:solidFill>
                <a:latin typeface="Times New Roman" panose="02020603050405020304" pitchFamily="18" charset="0"/>
                <a:ea typeface="微软雅黑" panose="020B0503020204020204" charset="-122"/>
                <a:cs typeface="微软雅黑" panose="020B0503020204020204" charset="-122"/>
                <a:sym typeface="Arial" panose="020B0604020202020204" pitchFamily="34" charset="0"/>
              </a:rPr>
              <a:t>)</a:t>
            </a:r>
            <a:r>
              <a:rPr lang="zh-CN" altLang="en-US" sz="2400" b="1" dirty="0">
                <a:solidFill>
                  <a:srgbClr val="3959B9"/>
                </a:solidFill>
                <a:latin typeface="Times New Roman" panose="02020603050405020304" pitchFamily="18" charset="0"/>
                <a:ea typeface="微软雅黑" panose="020B0503020204020204" charset="-122"/>
                <a:cs typeface="微软雅黑" panose="020B0503020204020204" charset="-122"/>
                <a:sym typeface="Arial" panose="020B0604020202020204" pitchFamily="34" charset="0"/>
              </a:rPr>
              <a:t>，</a:t>
            </a:r>
            <a:r>
              <a:rPr lang="zh-CN" altLang="en-US" sz="2400" b="1" dirty="0">
                <a:solidFill>
                  <a:srgbClr val="C00000"/>
                </a:solidFill>
                <a:latin typeface="Times New Roman" panose="02020603050405020304" pitchFamily="18" charset="0"/>
                <a:ea typeface="微软雅黑" panose="020B0503020204020204" charset="-122"/>
                <a:cs typeface="微软雅黑" panose="020B0503020204020204" charset="-122"/>
                <a:sym typeface="Arial" panose="020B0604020202020204" pitchFamily="34" charset="0"/>
              </a:rPr>
              <a:t>新结构降压更快</a:t>
            </a:r>
            <a:r>
              <a:rPr lang="zh-CN" altLang="en-US" sz="2400" b="1" dirty="0">
                <a:solidFill>
                  <a:srgbClr val="3959B9"/>
                </a:solidFill>
                <a:latin typeface="Times New Roman" panose="02020603050405020304" pitchFamily="18" charset="0"/>
                <a:ea typeface="微软雅黑" panose="020B0503020204020204" charset="-122"/>
                <a:cs typeface="微软雅黑" panose="020B0503020204020204" charset="-122"/>
                <a:sym typeface="Arial" panose="020B0604020202020204" pitchFamily="34" charset="0"/>
              </a:rPr>
              <a:t>，</a:t>
            </a:r>
            <a:r>
              <a:rPr lang="zh-CN" altLang="en-US" sz="2400" b="1" dirty="0">
                <a:solidFill>
                  <a:srgbClr val="C00000"/>
                </a:solidFill>
                <a:latin typeface="Times New Roman" panose="02020603050405020304" pitchFamily="18" charset="0"/>
                <a:ea typeface="微软雅黑" panose="020B0503020204020204" charset="-122"/>
                <a:cs typeface="微软雅黑" panose="020B0503020204020204" charset="-122"/>
                <a:sym typeface="Arial" panose="020B0604020202020204" pitchFamily="34" charset="0"/>
              </a:rPr>
              <a:t>新剂型使用更方便</a:t>
            </a:r>
            <a:endParaRPr lang="zh-CN" altLang="en-US" sz="2800" b="1" dirty="0">
              <a:solidFill>
                <a:srgbClr val="C00000"/>
              </a:solidFill>
              <a:latin typeface="Times New Roman" panose="02020603050405020304" pitchFamily="18" charset="0"/>
              <a:ea typeface="微软雅黑" panose="020B0503020204020204" charset="-122"/>
              <a:cs typeface="微软雅黑" panose="020B0503020204020204" charset="-122"/>
              <a:sym typeface="Arial" panose="020B0604020202020204" pitchFamily="34" charset="0"/>
            </a:endParaRPr>
          </a:p>
        </p:txBody>
      </p:sp>
      <p:sp>
        <p:nvSpPr>
          <p:cNvPr id="6" name="圆角矩形 5"/>
          <p:cNvSpPr/>
          <p:nvPr/>
        </p:nvSpPr>
        <p:spPr>
          <a:xfrm>
            <a:off x="193040" y="1309370"/>
            <a:ext cx="3893185" cy="465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FFFF00"/>
                </a:solidFill>
                <a:latin typeface="Times New Roman" panose="02020603050405020304" pitchFamily="18" charset="0"/>
                <a:ea typeface="微软雅黑" panose="020B0503020204020204" charset="-122"/>
                <a:sym typeface="Arial" panose="020B0604020202020204" pitchFamily="34" charset="0"/>
              </a:rPr>
              <a:t>国家卫健委鼓励仿制药目录清单药品</a:t>
            </a:r>
            <a:endParaRPr lang="zh-CN" altLang="en-US" b="1" dirty="0">
              <a:solidFill>
                <a:srgbClr val="FFFF00"/>
              </a:solidFill>
              <a:latin typeface="Times New Roman" panose="02020603050405020304" pitchFamily="18" charset="0"/>
              <a:ea typeface="微软雅黑" panose="020B0503020204020204" charset="-122"/>
              <a:sym typeface="Arial" panose="020B0604020202020204" pitchFamily="34" charset="0"/>
            </a:endParaRPr>
          </a:p>
        </p:txBody>
      </p:sp>
      <p:grpSp>
        <p:nvGrpSpPr>
          <p:cNvPr id="10" name="组合 9"/>
          <p:cNvGrpSpPr/>
          <p:nvPr/>
        </p:nvGrpSpPr>
        <p:grpSpPr>
          <a:xfrm>
            <a:off x="118110" y="2545080"/>
            <a:ext cx="4149725" cy="3682365"/>
            <a:chOff x="610671" y="2073350"/>
            <a:chExt cx="3970564" cy="3294804"/>
          </a:xfrm>
        </p:grpSpPr>
        <p:pic>
          <p:nvPicPr>
            <p:cNvPr id="7" name="图片 6"/>
            <p:cNvPicPr>
              <a:picLocks noChangeAspect="1"/>
            </p:cNvPicPr>
            <p:nvPr/>
          </p:nvPicPr>
          <p:blipFill rotWithShape="1">
            <a:blip r:embed="rId2"/>
            <a:srcRect l="7107" t="14045" r="8144"/>
            <a:stretch>
              <a:fillRect/>
            </a:stretch>
          </p:blipFill>
          <p:spPr>
            <a:xfrm>
              <a:off x="610671" y="2073350"/>
              <a:ext cx="3970564" cy="3294804"/>
            </a:xfrm>
            <a:prstGeom prst="rect">
              <a:avLst/>
            </a:prstGeom>
          </p:spPr>
        </p:pic>
        <p:sp>
          <p:nvSpPr>
            <p:cNvPr id="8" name="文本框 7"/>
            <p:cNvSpPr txBox="1"/>
            <p:nvPr/>
          </p:nvSpPr>
          <p:spPr>
            <a:xfrm>
              <a:off x="769168" y="3788736"/>
              <a:ext cx="3665358" cy="212435"/>
            </a:xfrm>
            <a:prstGeom prst="rect">
              <a:avLst/>
            </a:prstGeom>
            <a:noFill/>
            <a:ln w="44450">
              <a:solidFill>
                <a:srgbClr val="FF0000"/>
              </a:solidFill>
            </a:ln>
          </p:spPr>
          <p:txBody>
            <a:bodyPr wrap="square" rtlCol="0">
              <a:noAutofit/>
            </a:bodyPr>
            <a:lstStyle/>
            <a:p>
              <a:endParaRPr lang="zh-CN" altLang="en-US">
                <a:latin typeface="Times New Roman" panose="02020603050405020304" pitchFamily="18" charset="0"/>
                <a:cs typeface="Times New Roman" panose="02020603050405020304" pitchFamily="18" charset="0"/>
              </a:endParaRPr>
            </a:p>
          </p:txBody>
        </p:sp>
      </p:grpSp>
      <p:sp>
        <p:nvSpPr>
          <p:cNvPr id="9" name="文本框 8"/>
          <p:cNvSpPr txBox="1"/>
          <p:nvPr/>
        </p:nvSpPr>
        <p:spPr>
          <a:xfrm>
            <a:off x="193040" y="1950085"/>
            <a:ext cx="4074795" cy="460375"/>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zh-CN" altLang="en-US" sz="1600" dirty="0">
                <a:latin typeface="Times New Roman" panose="02020603050405020304" pitchFamily="18" charset="0"/>
                <a:cs typeface="Times New Roman" panose="02020603050405020304" pitchFamily="18" charset="0"/>
              </a:rPr>
              <a:t>急临床所急，</a:t>
            </a:r>
            <a:r>
              <a:rPr lang="en-US" altLang="zh-CN" sz="1600" b="1" dirty="0">
                <a:solidFill>
                  <a:srgbClr val="FF0000"/>
                </a:solidFill>
                <a:latin typeface="Times New Roman" panose="02020603050405020304" pitchFamily="18" charset="0"/>
                <a:cs typeface="Times New Roman" panose="02020603050405020304" pitchFamily="18" charset="0"/>
              </a:rPr>
              <a:t>3</a:t>
            </a:r>
            <a:r>
              <a:rPr lang="zh-CN" altLang="en-US" sz="1600" b="1" dirty="0">
                <a:solidFill>
                  <a:srgbClr val="FF0000"/>
                </a:solidFill>
                <a:latin typeface="Times New Roman" panose="02020603050405020304" pitchFamily="18" charset="0"/>
                <a:cs typeface="Times New Roman" panose="02020603050405020304" pitchFamily="18" charset="0"/>
              </a:rPr>
              <a:t>类新药，国内首仿</a:t>
            </a:r>
            <a:endParaRPr lang="zh-CN" altLang="en-US" sz="1600" b="1" dirty="0">
              <a:solidFill>
                <a:srgbClr val="FF0000"/>
              </a:solidFill>
              <a:latin typeface="Times New Roman" panose="02020603050405020304" pitchFamily="18" charset="0"/>
              <a:cs typeface="Times New Roman" panose="02020603050405020304" pitchFamily="18" charset="0"/>
            </a:endParaRPr>
          </a:p>
        </p:txBody>
      </p:sp>
      <p:sp>
        <p:nvSpPr>
          <p:cNvPr id="18" name="圆角矩形 11"/>
          <p:cNvSpPr/>
          <p:nvPr/>
        </p:nvSpPr>
        <p:spPr>
          <a:xfrm>
            <a:off x="4342765" y="1309370"/>
            <a:ext cx="3686175" cy="465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noProof="0" dirty="0">
                <a:ln>
                  <a:noFill/>
                </a:ln>
                <a:solidFill>
                  <a:srgbClr val="FFFF00"/>
                </a:solidFill>
                <a:effectLst/>
                <a:uLnTx/>
                <a:uFillTx/>
                <a:latin typeface="Times New Roman" panose="02020603050405020304" pitchFamily="18" charset="0"/>
                <a:ea typeface="微软雅黑" panose="020B0503020204020204" charset="-122"/>
                <a:sym typeface="+mn-ea"/>
              </a:rPr>
              <a:t>分子结构创新</a:t>
            </a:r>
            <a:r>
              <a:rPr kumimoji="0" lang="zh-CN" altLang="en-US" sz="1800" b="1" i="0" u="none" strike="noStrike" kern="1200" cap="none" spc="0" normalizeH="0" baseline="0" noProof="0" dirty="0">
                <a:ln>
                  <a:noFill/>
                </a:ln>
                <a:solidFill>
                  <a:srgbClr val="FFFF00"/>
                </a:solidFill>
                <a:effectLst/>
                <a:uLnTx/>
                <a:uFillTx/>
                <a:latin typeface="Times New Roman" panose="02020603050405020304" pitchFamily="18" charset="0"/>
                <a:ea typeface="微软雅黑" panose="020B0503020204020204" charset="-122"/>
                <a:cs typeface="+mn-cs"/>
                <a:sym typeface="Arial" panose="020B0604020202020204" pitchFamily="34" charset="0"/>
              </a:rPr>
              <a:t>，实现快速精准降压</a:t>
            </a:r>
            <a:endParaRPr kumimoji="0" lang="en-US" altLang="zh-CN" sz="1800" b="1" i="0" u="none" strike="noStrike" kern="1200" cap="none" spc="0" normalizeH="0" baseline="0" noProof="0" dirty="0">
              <a:ln>
                <a:noFill/>
              </a:ln>
              <a:solidFill>
                <a:srgbClr val="FFFF00"/>
              </a:solidFill>
              <a:effectLst/>
              <a:uLnTx/>
              <a:uFillTx/>
              <a:latin typeface="Times New Roman" panose="02020603050405020304" pitchFamily="18" charset="0"/>
              <a:ea typeface="微软雅黑" panose="020B0503020204020204" charset="-122"/>
              <a:cs typeface="+mn-cs"/>
              <a:sym typeface="Arial" panose="020B0604020202020204" pitchFamily="34" charset="0"/>
            </a:endParaRPr>
          </a:p>
        </p:txBody>
      </p:sp>
      <p:sp>
        <p:nvSpPr>
          <p:cNvPr id="19" name="文本框 18"/>
          <p:cNvSpPr txBox="1"/>
          <p:nvPr/>
        </p:nvSpPr>
        <p:spPr>
          <a:xfrm>
            <a:off x="4342765" y="1950085"/>
            <a:ext cx="3685540" cy="3117850"/>
          </a:xfrm>
          <a:prstGeom prst="rect">
            <a:avLst/>
          </a:prstGeom>
          <a:noFill/>
        </p:spPr>
        <p:txBody>
          <a:bodyPr wrap="square" rtlCol="0">
            <a:spAutoFit/>
          </a:bodyPr>
          <a:lstStyle/>
          <a:p>
            <a:pPr marL="285750" marR="0" lvl="0" indent="-285750" algn="just" defTabSz="914400" rtl="0" fontAlgn="auto">
              <a:lnSpc>
                <a:spcPts val="2800"/>
              </a:lnSpc>
              <a:spcBef>
                <a:spcPts val="600"/>
              </a:spcBef>
              <a:spcAft>
                <a:spcPts val="0"/>
              </a:spcAft>
              <a:buClrTx/>
              <a:buSzTx/>
              <a:buFont typeface="Wingdings" panose="05000000000000000000" pitchFamily="2" charset="2"/>
              <a:buChar char="p"/>
              <a:defRPr/>
            </a:pPr>
            <a:r>
              <a:rPr lang="zh-CN" altLang="en-US" sz="1600" noProof="0" dirty="0">
                <a:ln>
                  <a:noFill/>
                </a:ln>
                <a:solidFill>
                  <a:srgbClr val="000000"/>
                </a:solidFill>
                <a:effectLst/>
                <a:uLnTx/>
                <a:uFillTx/>
                <a:latin typeface="Times New Roman" panose="02020603050405020304" pitchFamily="18" charset="0"/>
                <a:ea typeface="微软雅黑" panose="020B0503020204020204" charset="-122"/>
                <a:sym typeface="+mn-ea"/>
              </a:rPr>
              <a:t>本品分子结构创新，实现快速精准降压，是治疗高血压急症、恶性高血压目美国、欧盟、中国等权威指南</a:t>
            </a:r>
            <a:r>
              <a:rPr lang="zh-CN" altLang="en-US" sz="1600" b="1" noProof="0" dirty="0">
                <a:ln>
                  <a:noFill/>
                </a:ln>
                <a:solidFill>
                  <a:srgbClr val="000000"/>
                </a:solidFill>
                <a:effectLst/>
                <a:uLnTx/>
                <a:uFillTx/>
                <a:latin typeface="Times New Roman" panose="02020603050405020304" pitchFamily="18" charset="0"/>
                <a:ea typeface="微软雅黑" panose="020B0503020204020204" charset="-122"/>
                <a:sym typeface="+mn-ea"/>
              </a:rPr>
              <a:t>首选推荐治疗药物</a:t>
            </a:r>
            <a:r>
              <a:rPr lang="zh-CN" altLang="en-US" sz="1600" noProof="0" dirty="0">
                <a:ln>
                  <a:noFill/>
                </a:ln>
                <a:solidFill>
                  <a:srgbClr val="000000"/>
                </a:solidFill>
                <a:effectLst/>
                <a:uLnTx/>
                <a:uFillTx/>
                <a:latin typeface="Times New Roman" panose="02020603050405020304" pitchFamily="18" charset="0"/>
                <a:ea typeface="微软雅黑" panose="020B0503020204020204" charset="-122"/>
                <a:sym typeface="+mn-ea"/>
              </a:rPr>
              <a:t>。</a:t>
            </a:r>
            <a:endPar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endParaRPr>
          </a:p>
          <a:p>
            <a:pPr marL="285750" marR="0" lvl="0" indent="-285750" algn="just" defTabSz="914400" rtl="0" fontAlgn="auto">
              <a:lnSpc>
                <a:spcPts val="2800"/>
              </a:lnSpc>
              <a:spcBef>
                <a:spcPts val="600"/>
              </a:spcBef>
              <a:spcAft>
                <a:spcPts val="0"/>
              </a:spcAft>
              <a:buClrTx/>
              <a:buSzTx/>
              <a:buFont typeface="Wingdings" panose="05000000000000000000" pitchFamily="2" charset="2"/>
              <a:buChar char="p"/>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rPr>
              <a:t>氯维地平较尼卡地平</a:t>
            </a:r>
            <a:r>
              <a:rPr kumimoji="0" lang="zh-CN"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rPr>
              <a:t>起效更快</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rPr>
              <a:t>，</a:t>
            </a:r>
            <a:r>
              <a:rPr kumimoji="0" lang="zh-CN" alt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charset="-122"/>
                <a:cs typeface="+mn-cs"/>
              </a:rPr>
              <a:t>可快速并实时精准调节血压</a:t>
            </a:r>
            <a:r>
              <a:rPr kumimoji="0" lang="zh-CN" altLang="en-US" sz="1600"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mn-cs"/>
              </a:rPr>
              <a:t>。</a:t>
            </a:r>
            <a:endParaRPr kumimoji="0" lang="en-US" altLang="zh-CN" sz="1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charset="-122"/>
              <a:cs typeface="+mn-cs"/>
            </a:endParaRPr>
          </a:p>
          <a:p>
            <a:pPr marL="285750" marR="0" lvl="0" indent="-285750" algn="just" defTabSz="914400" rtl="0" fontAlgn="auto">
              <a:lnSpc>
                <a:spcPts val="2800"/>
              </a:lnSpc>
              <a:spcBef>
                <a:spcPts val="600"/>
              </a:spcBef>
              <a:spcAft>
                <a:spcPts val="0"/>
              </a:spcAft>
              <a:buClrTx/>
              <a:buSzTx/>
              <a:buFont typeface="Wingdings" panose="05000000000000000000" pitchFamily="2" charset="2"/>
              <a:buChar char="p"/>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rPr>
              <a:t>不依赖肝肾代谢，</a:t>
            </a:r>
            <a:r>
              <a:rPr kumimoji="0" lang="zh-CN"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rPr>
              <a:t>不良反应发生率低，</a:t>
            </a:r>
            <a:r>
              <a:rPr kumimoji="0" lang="zh-CN" alt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charset="-122"/>
                <a:cs typeface="+mn-cs"/>
              </a:rPr>
              <a:t>可适用于肝肾功能异常患者</a:t>
            </a:r>
            <a:r>
              <a:rPr kumimoji="0" lang="zh-CN" altLang="en-US" sz="1600"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mn-cs"/>
              </a:rPr>
              <a:t>。</a:t>
            </a:r>
            <a:endParaRPr kumimoji="0" lang="zh-CN" altLang="en-US" sz="1600"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mn-cs"/>
            </a:endParaRPr>
          </a:p>
        </p:txBody>
      </p:sp>
      <p:sp>
        <p:nvSpPr>
          <p:cNvPr id="3" name="文本框 2"/>
          <p:cNvSpPr txBox="1"/>
          <p:nvPr/>
        </p:nvSpPr>
        <p:spPr>
          <a:xfrm>
            <a:off x="8150225" y="1950085"/>
            <a:ext cx="3847465" cy="2604770"/>
          </a:xfrm>
          <a:prstGeom prst="rect">
            <a:avLst/>
          </a:prstGeom>
          <a:noFill/>
        </p:spPr>
        <p:txBody>
          <a:bodyPr wrap="square" rtlCol="0">
            <a:spAutoFit/>
          </a:bodyPr>
          <a:lstStyle/>
          <a:p>
            <a:pPr marL="285750" marR="0" lvl="0" indent="-285750" algn="just" defTabSz="914400" rtl="0" fontAlgn="auto">
              <a:lnSpc>
                <a:spcPts val="2800"/>
              </a:lnSpc>
              <a:spcBef>
                <a:spcPts val="0"/>
              </a:spcBef>
              <a:spcAft>
                <a:spcPts val="0"/>
              </a:spcAft>
              <a:buClrTx/>
              <a:buSzTx/>
              <a:buFont typeface="Wingdings" panose="05000000000000000000" pitchFamily="2" charset="2"/>
              <a:buChar char="p"/>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rPr>
              <a:t>本品</a:t>
            </a:r>
            <a:r>
              <a:rPr kumimoji="0" lang="zh-CN" altLang="en-US" sz="1600" b="0" i="0" u="none" strike="noStrike" cap="none" spc="0" normalizeH="0" baseline="0" dirty="0">
                <a:solidFill>
                  <a:srgbClr val="000000"/>
                </a:solidFill>
                <a:latin typeface="Times New Roman" panose="02020603050405020304" pitchFamily="18" charset="0"/>
                <a:ea typeface="微软雅黑" panose="020B0503020204020204" charset="-122"/>
              </a:rPr>
              <a:t>采用具有技术壁垒的脂肪乳剂型，提高药物溶解度与稳定性，</a:t>
            </a:r>
            <a:r>
              <a:rPr kumimoji="0" lang="zh-CN"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rPr>
              <a:t>实现精准给药</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rPr>
              <a:t>，</a:t>
            </a:r>
            <a:r>
              <a:rPr kumimoji="0" lang="zh-CN" alt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charset="-122"/>
                <a:cs typeface="+mn-cs"/>
              </a:rPr>
              <a:t>技术难度与成本大幅高于普通注射剂</a:t>
            </a:r>
            <a:r>
              <a:rPr kumimoji="0" lang="zh-CN" altLang="en-US" sz="1600"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mn-cs"/>
              </a:rPr>
              <a:t>。</a:t>
            </a:r>
            <a:endParaRPr lang="en-US" altLang="zh-CN" sz="1600" b="1" dirty="0">
              <a:solidFill>
                <a:srgbClr val="FF0000"/>
              </a:solidFill>
              <a:highlight>
                <a:srgbClr val="FFFF00"/>
              </a:highlight>
              <a:latin typeface="Times New Roman" panose="02020603050405020304" pitchFamily="18" charset="0"/>
              <a:ea typeface="微软雅黑" panose="020B0503020204020204" charset="-122"/>
            </a:endParaRPr>
          </a:p>
          <a:p>
            <a:pPr marL="285750" marR="0" lvl="0" indent="-285750" algn="just" defTabSz="914400" rtl="0" fontAlgn="auto">
              <a:lnSpc>
                <a:spcPts val="2800"/>
              </a:lnSpc>
              <a:spcBef>
                <a:spcPts val="0"/>
              </a:spcBef>
              <a:spcAft>
                <a:spcPts val="0"/>
              </a:spcAft>
              <a:buClrTx/>
              <a:buSzTx/>
              <a:buFont typeface="Wingdings" panose="05000000000000000000" pitchFamily="2" charset="2"/>
              <a:buChar char="p"/>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rPr>
              <a:t>本品为</a:t>
            </a:r>
            <a:r>
              <a:rPr kumimoji="0" lang="zh-CN" altLang="en-US" sz="1600" b="1" i="0" u="none" strike="noStrike" kern="1200" cap="none" spc="0" normalizeH="0" baseline="0" noProof="0" dirty="0">
                <a:ln>
                  <a:noFill/>
                </a:ln>
                <a:effectLst/>
                <a:uLnTx/>
                <a:uFillTx/>
                <a:latin typeface="Times New Roman" panose="02020603050405020304" pitchFamily="18" charset="0"/>
                <a:ea typeface="微软雅黑" panose="020B0503020204020204" charset="-122"/>
                <a:cs typeface="+mn-cs"/>
              </a:rPr>
              <a:t>即用型无菌注射剂</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rPr>
              <a:t>，使用时无需稀释，</a:t>
            </a:r>
            <a:r>
              <a:rPr kumimoji="0" lang="zh-CN"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rPr>
              <a:t>满足快速降压需求，</a:t>
            </a:r>
            <a:r>
              <a:rPr kumimoji="0" lang="zh-CN" alt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charset="-122"/>
                <a:cs typeface="+mn-cs"/>
              </a:rPr>
              <a:t>提高临床应用便利性。</a:t>
            </a:r>
            <a:endParaRPr kumimoji="0" lang="zh-CN" alt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charset="-122"/>
              <a:cs typeface="+mn-cs"/>
            </a:endParaRPr>
          </a:p>
        </p:txBody>
      </p:sp>
      <p:sp>
        <p:nvSpPr>
          <p:cNvPr id="11" name="圆角矩形 10"/>
          <p:cNvSpPr/>
          <p:nvPr/>
        </p:nvSpPr>
        <p:spPr>
          <a:xfrm>
            <a:off x="8232140" y="1309370"/>
            <a:ext cx="3870960" cy="465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dirty="0">
                <a:solidFill>
                  <a:srgbClr val="FFFF00"/>
                </a:solidFill>
                <a:latin typeface="Times New Roman" panose="02020603050405020304" pitchFamily="18" charset="0"/>
                <a:ea typeface="微软雅黑" panose="020B0503020204020204" charset="-122"/>
                <a:sym typeface="+mn-ea"/>
              </a:rPr>
              <a:t>具有技术壁垒的脂肪乳剂型</a:t>
            </a:r>
            <a:endParaRPr kumimoji="0" lang="zh-CN" altLang="en-US" sz="1800" b="1" i="0" u="none" strike="noStrike" kern="1200" cap="none" spc="0" normalizeH="0" baseline="0" dirty="0">
              <a:solidFill>
                <a:srgbClr val="FFFF00"/>
              </a:solidFill>
              <a:latin typeface="Times New Roman" panose="02020603050405020304" pitchFamily="18" charset="0"/>
              <a:ea typeface="微软雅黑" panose="020B0503020204020204" charset="-122"/>
              <a:cs typeface="+mn-cs"/>
              <a:sym typeface="+mn-ea"/>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1"/>
  <p:tag name="KSO_WM_UNIT_LAYERLEVEL" val="1"/>
  <p:tag name="KSO_WM_TAG_VERSION" val="1.0"/>
  <p:tag name="KSO_WM_BEAUTIFY_FLAG" val="#wm#"/>
  <p:tag name="KSO_WM_UNIT_TYPE" val="i"/>
  <p:tag name="KSO_WM_UNIT_INDEX" val="1"/>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1"/>
  <p:tag name="KSO_WM_UNIT_LAYERLEVEL" val="1"/>
  <p:tag name="KSO_WM_TAG_VERSION" val="1.0"/>
  <p:tag name="KSO_WM_BEAUTIFY_FLAG" val="#wm#"/>
  <p:tag name="KSO_WM_UNIT_TYPE" val="i"/>
  <p:tag name="KSO_WM_UNIT_INDEX" val="1"/>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SLIDE_BACKGROUND_TYPE" val="frame"/>
  <p:tag name="KSO_WM_SLIDE_BK_DARK_LIGHT" val="2"/>
  <p:tag name="KSO_WM_UNIT_TYPE" val="i"/>
  <p:tag name="KSO_WM_UNIT_INDEX" val="1"/>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leftRight"/>
  <p:tag name="KSO_WM_SLIDE_BK_DARK_LIGHT" val="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SLIDE_BACKGROUND_TYPE" val="leftRight"/>
  <p:tag name="KSO_WM_SLIDE_BK_DARK_LIGHT" val="2"/>
  <p:tag name="KSO_WM_UNIT_TYPE" val="i"/>
  <p:tag name="KSO_WM_UNIT_INDEX" val="1"/>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topBottom"/>
  <p:tag name="KSO_WM_SLIDE_BK_DARK_LIGHT" val="2"/>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SLIDE_BACKGROUND_TYPE" val="topBottom"/>
  <p:tag name="KSO_WM_SLIDE_BK_DARK_LIGHT" val="2"/>
  <p:tag name="KSO_WM_UNIT_TYPE" val="i"/>
  <p:tag name="KSO_WM_UNIT_INDEX" val="1"/>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SLIDE_BACKGROUND_TYPE" val="bottomTop"/>
  <p:tag name="KSO_WM_SLIDE_BK_DARK_LIGHT" val="2"/>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bottomTop"/>
  <p:tag name="KSO_WM_SLIDE_BK_DARK_LIGHT" val="2"/>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SLIDE_BACKGROUND_TYPE" val="navigation"/>
  <p:tag name="KSO_WM_SLIDE_BK_DARK_LIGHT" val="2"/>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navigation"/>
  <p:tag name="KSO_WM_SLIDE_BK_DARK_LIGHT" val="2"/>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SLIDE_BACKGROUND_TYPE" val="belt"/>
  <p:tag name="KSO_WM_SLIDE_BK_DARK_LIGHT" val="2"/>
  <p:tag name="KSO_WM_UNIT_TYPE" val="i"/>
  <p:tag name="KSO_WM_UNIT_INDEX" val="1"/>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SLIDE_BACKGROUND_TYPE" val="belt"/>
  <p:tag name="KSO_WM_SLIDE_BK_DARK_LIGHT" val="2"/>
  <p:tag name="KSO_WM_UNIT_TYPE" val="i"/>
  <p:tag name="KSO_WM_UNIT_INDEX" val="2"/>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01"/>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01"/>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5.xml><?xml version="1.0" encoding="utf-8"?>
<p:tagLst xmlns:p="http://schemas.openxmlformats.org/presentationml/2006/main">
  <p:tag name="KSO_WM_TEMPLATE_SUBCATEGORY" val="0"/>
  <p:tag name="KSO_WM_TEMPLATE_MASTER_TYPE" val="1"/>
  <p:tag name="KSO_WM_TEMPLATE_COLOR_TYPE" val="1"/>
  <p:tag name="KSO_WM_TEMPLATE_MASTER_THUMB_INDEX" val="12"/>
  <p:tag name="KSO_WM_UNIT_SHOW_EDIT_AREA_INDICATION" val="0"/>
  <p:tag name="KSO_WM_TAG_VERSION" val="1.0"/>
  <p:tag name="KSO_WM_BEAUTIFY_FLAG" val="#wm#"/>
  <p:tag name="KSO_WM_TEMPLATE_CATEGORY" val="custom"/>
  <p:tag name="KSO_WM_TEMPLATE_INDEX" val="20202601"/>
  <p:tag name="KSO_WM_TEMPLATE_THUMBS_INDEX" val="1、4、7、8、9、10、11、13、14、15"/>
</p:tagLst>
</file>

<file path=ppt/tags/tag206.xml><?xml version="1.0" encoding="utf-8"?>
<p:tagLst xmlns:p="http://schemas.openxmlformats.org/presentationml/2006/main">
  <p:tag name="KSO_WM_UNIT_PLACING_PICTURE_USER_VIEWPORT" val="{&quot;height&quot;:2084.155905511811,&quot;width&quot;:4460.283464566929}"/>
  <p:tag name="KSO_WM_BEAUTIFY_FLAG" val=""/>
</p:tagLst>
</file>

<file path=ppt/tags/tag207.xml><?xml version="1.0" encoding="utf-8"?>
<p:tagLst xmlns:p="http://schemas.openxmlformats.org/presentationml/2006/main">
  <p:tag name="KSO_WM_SLIDE_ID" val="custom2020260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2601"/>
  <p:tag name="KSO_WM_SLIDE_LAYOUT" val="a_b_f"/>
  <p:tag name="KSO_WM_SLIDE_LAYOUT_CNT" val="1_1_2"/>
  <p:tag name="KSO_WM_UNIT_SHOW_EDIT_AREA_INDICATION" val="1"/>
  <p:tag name="KSO_WM_TEMPLATE_THUMBS_INDEX" val="1、4、7、8、9、10、11、13、14、15"/>
  <p:tag name="KSO_WM_TEMPLATE_MASTER_THUMB_INDEX" val="12"/>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02601_6*a*1"/>
  <p:tag name="KSO_WM_TEMPLATE_CATEGORY" val="custom"/>
  <p:tag name="KSO_WM_TEMPLATE_INDEX" val="20202601"/>
  <p:tag name="KSO_WM_UNIT_LAYERLEVEL" val="1"/>
  <p:tag name="KSO_WM_TAG_VERSION" val="1.0"/>
  <p:tag name="KSO_WM_BEAUTIFY_FLAG" val="#wm#"/>
  <p:tag name="KSO_WM_UNIT_ISCONTENTSTITLE" val="1"/>
  <p:tag name="KSO_WM_UNIT_PRESET_TEXT" val="目录"/>
  <p:tag name="KSO_WM_UNIT_NOCLEAR" val="0"/>
  <p:tag name="KSO_WM_UNIT_VALUE" val="2"/>
  <p:tag name="KSO_WM_UNIT_TYPE" val="a"/>
  <p:tag name="KSO_WM_UNIT_INDEX" val="1"/>
  <p:tag name="KSO_WM_UNIT_ISNUMDGMTITLE" val="0"/>
  <p:tag name="KSO_WM_UNIT_TEXT_FILL_FORE_SCHEMECOLOR_INDEX" val="5"/>
  <p:tag name="KSO_WM_UNIT_TEXT_FILL_TYPE" val="1"/>
  <p:tag name="KSO_WM_UNIT_USESOURCEFORMAT_APPLY" val="1"/>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DIAGRAM_VIRTUALLY_FRAME" val="{&quot;height&quot;:383.0602362204725,&quot;left&quot;:26.406299212598423,&quot;top&quot;:119.52842519685039,&quot;width&quot;:231.5877165354331}"/>
</p:tagLst>
</file>

<file path=ppt/tags/tag215.xml><?xml version="1.0" encoding="utf-8"?>
<p:tagLst xmlns:p="http://schemas.openxmlformats.org/presentationml/2006/main">
  <p:tag name="KSO_WM_DIAGRAM_VIRTUALLY_FRAME" val="{&quot;height&quot;:383.0602362204725,&quot;left&quot;:26.406299212598423,&quot;top&quot;:119.52842519685039,&quot;width&quot;:231.5877165354331}"/>
</p:tagLst>
</file>

<file path=ppt/tags/tag216.xml><?xml version="1.0" encoding="utf-8"?>
<p:tagLst xmlns:p="http://schemas.openxmlformats.org/presentationml/2006/main">
  <p:tag name="KSO_WM_DIAGRAM_VIRTUALLY_FRAME" val="{&quot;height&quot;:383.0602362204725,&quot;left&quot;:26.406299212598423,&quot;top&quot;:119.52842519685039,&quot;width&quot;:231.5877165354331}"/>
</p:tagLst>
</file>

<file path=ppt/tags/tag217.xml><?xml version="1.0" encoding="utf-8"?>
<p:tagLst xmlns:p="http://schemas.openxmlformats.org/presentationml/2006/main">
  <p:tag name="KSO_WM_DIAGRAM_VIRTUALLY_FRAME" val="{&quot;height&quot;:383.0602362204725,&quot;left&quot;:26.406299212598423,&quot;top&quot;:119.52842519685039,&quot;width&quot;:231.5877165354331}"/>
</p:tagLst>
</file>

<file path=ppt/tags/tag218.xml><?xml version="1.0" encoding="utf-8"?>
<p:tagLst xmlns:p="http://schemas.openxmlformats.org/presentationml/2006/main">
  <p:tag name="KSO_WM_DIAGRAM_VIRTUALLY_FRAME" val="{&quot;height&quot;:383.0602362204725,&quot;left&quot;:26.406299212598423,&quot;top&quot;:119.52842519685039,&quot;width&quot;:231.5877165354331}"/>
</p:tagLst>
</file>

<file path=ppt/tags/tag219.xml><?xml version="1.0" encoding="utf-8"?>
<p:tagLst xmlns:p="http://schemas.openxmlformats.org/presentationml/2006/main">
  <p:tag name="KSO_WM_SLIDE_ID" val="custom20202601_6"/>
  <p:tag name="KSO_WM_TEMPLATE_SUBCATEGORY" val="0"/>
  <p:tag name="KSO_WM_TEMPLATE_MASTER_TYPE" val="1"/>
  <p:tag name="KSO_WM_TEMPLATE_COLOR_TYPE" val="1"/>
  <p:tag name="KSO_WM_SLIDE_ITEM_CNT" val="6"/>
  <p:tag name="KSO_WM_SLIDE_INDEX" val="6"/>
  <p:tag name="KSO_WM_TAG_VERSION" val="1.0"/>
  <p:tag name="KSO_WM_BEAUTIFY_FLAG" val="#wm#"/>
  <p:tag name="KSO_WM_TEMPLATE_CATEGORY" val="custom"/>
  <p:tag name="KSO_WM_TEMPLATE_INDEX" val="20202601"/>
  <p:tag name="KSO_WM_SLIDE_TYPE" val="contents"/>
  <p:tag name="KSO_WM_SLIDE_SUBTYPE" val="diag"/>
  <p:tag name="KSO_WM_DIAGRAM_GROUP_CODE" val="l1-1"/>
  <p:tag name="KSO_WM_SLIDE_DIAGTYPE" val="l"/>
  <p:tag name="KSO_WM_SLIDE_LAYOUT" val="a_b_l"/>
  <p:tag name="KSO_WM_SLIDE_LAYOUT_CNT" val="1_1_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TABLE_ENDDRAG_ORIGIN_RECT" val="265*239"/>
  <p:tag name="TABLE_ENDDRAG_RECT" val="680*242*265*239"/>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wm#"/>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3010_1*l_h_f*1_1_1"/>
  <p:tag name="KSO_WM_TEMPLATE_CATEGORY" val="diagram"/>
  <p:tag name="KSO_WM_TEMPLATE_INDEX" val="20233010"/>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426.195905511811,&quot;left&quot;:84.5,&quot;top&quot;:79.7,&quot;width&quot;:801.9999212598425}"/>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8"/>
  <p:tag name="KSO_WM_UNIT_PRESET_TEXT" val="单击此处输入(您的)智能图形项正文，文字是您思想的提炼，请尽量言简意赅的阐述观点。单击此处添加正文，请言简意赅的阐述您的观点。单击此处添加正文，请言简意赅的阐述您的观点。"/>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225.xml><?xml version="1.0" encoding="utf-8"?>
<p:tagLst xmlns:p="http://schemas.openxmlformats.org/presentationml/2006/main">
  <p:tag name="KSO_WM_BEAUTIFY_FLAG" val="#w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diagram"/>
  <p:tag name="KSO_WM_TEMPLATE_INDEX" val="20233010"/>
  <p:tag name="KSO_WM_UNIT_LAYERLEVEL" val="1_1_1"/>
  <p:tag name="KSO_WM_TAG_VERSION" val="3.0"/>
  <p:tag name="KSO_WM_UNIT_VALUE" val="10"/>
  <p:tag name="KSO_WM_UNIT_TYPE" val="l_h_a"/>
  <p:tag name="KSO_WM_UNIT_ID" val="diagram20233010_1*l_h_a*1_1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426.195905511811,&quot;left&quot;:84.5,&quot;top&quot;:79.7,&quot;width&quot;:801.9999212598425}"/>
  <p:tag name="KSO_WM_DIAGRAM_COLOR_MATCH_VALUE" val="{&quot;shape&quot;:{&quot;fill&quot;:{&quot;gradient&quot;:[{&quot;brightness&quot;:0.800000011920929,&quot;colorType&quot;:1,&quot;foreColorIndex&quot;:5,&quot;pos&quot;:0,&quot;transparency&quot;:0},{&quot;brightness&quot;:0,&quot;colorType&quot;:1,&quot;foreColorIndex&quot;:5,&quot;pos&quot;:0.4399999976158142,&quot;transparency&quot;:0}],&quot;type&quot;:3},&quot;glow&quot;:{&quot;colorType&quot;:0},&quot;line&quot;:{&quot;solidLine&quot;:{&quot;brightness&quot;:0,&quot;colorType&quot;:1,&quot;foreColorIndex&quot;:14,&quot;transparency&quot;:0},&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3"/>
  <p:tag name="KSO_WM_UNIT_LINE_FORE_SCHEMECOLOR_INDEX" val="14"/>
  <p:tag name="KSO_WM_UNIT_TEXT_FILL_FORE_SCHEMECOLOR_INDEX" val="1"/>
  <p:tag name="KSO_WM_UNIT_TEXT_FILL_TYPE" val="1"/>
  <p:tag name="KSO_WM_DIAGRAM_USE_COLOR_VALUE" val="{&quot;color_scheme&quot;:1,&quot;color_type&quot;:1,&quot;theme_color_indexes&quot;:[5,6,5,6,5,6]}"/>
</p:tagLst>
</file>

<file path=ppt/tags/tag226.xml><?xml version="1.0" encoding="utf-8"?>
<p:tagLst xmlns:p="http://schemas.openxmlformats.org/presentationml/2006/main">
  <p:tag name="KSO_WM_BEAUTIFY_FLAG" val="#wm#"/>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3010_1*l_h_f*1_2_1"/>
  <p:tag name="KSO_WM_TEMPLATE_CATEGORY" val="diagram"/>
  <p:tag name="KSO_WM_TEMPLATE_INDEX" val="20233010"/>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426.195905511811,&quot;left&quot;:84.5,&quot;top&quot;:79.7,&quot;width&quot;:801.9999212598425}"/>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8"/>
  <p:tag name="KSO_WM_UNIT_PRESET_TEXT" val="单击此处输入(您的)智能图形项正文，文字是您思想的提炼，请尽量言简意赅的阐述观点。单击此处添加正文，请言简意赅的阐述您的观点。单击此处添加正文，请言简意赅的阐述您的观点。"/>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227.xml><?xml version="1.0" encoding="utf-8"?>
<p:tagLst xmlns:p="http://schemas.openxmlformats.org/presentationml/2006/main">
  <p:tag name="KSO_WM_BEAUTIFY_FLAG" val="#wm#"/>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3010_1*l_h_a*1_2_1"/>
  <p:tag name="KSO_WM_TEMPLATE_CATEGORY" val="diagram"/>
  <p:tag name="KSO_WM_TEMPLATE_INDEX" val="20233010"/>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426.195905511811,&quot;left&quot;:84.5,&quot;top&quot;:79.7,&quot;width&quot;:801.9999212598425}"/>
  <p:tag name="KSO_WM_DIAGRAM_COLOR_MATCH_VALUE" val="{&quot;shape&quot;:{&quot;fill&quot;:{&quot;gradient&quot;:[{&quot;brightness&quot;:0.800000011920929,&quot;colorType&quot;:1,&quot;foreColorIndex&quot;:5,&quot;pos&quot;:0,&quot;transparency&quot;:0},{&quot;brightness&quot;:0,&quot;colorType&quot;:1,&quot;foreColorIndex&quot;:5,&quot;pos&quot;:0.4399999976158142,&quot;transparency&quot;:0}],&quot;type&quot;:3},&quot;glow&quot;:{&quot;colorType&quot;:0},&quot;line&quot;:{&quot;solidLine&quot;:{&quot;brightness&quot;:0,&quot;colorType&quot;:1,&quot;foreColorIndex&quot;:14,&quot;transparency&quot;:0},&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3"/>
  <p:tag name="KSO_WM_UNIT_LINE_FORE_SCHEMECOLOR_INDEX" val="14"/>
  <p:tag name="KSO_WM_UNIT_TEXT_FILL_FORE_SCHEMECOLOR_INDEX" val="1"/>
  <p:tag name="KSO_WM_UNIT_TEXT_FILL_TYPE" val="1"/>
  <p:tag name="KSO_WM_DIAGRAM_USE_COLOR_VALUE" val="{&quot;color_scheme&quot;:1,&quot;color_type&quot;:1,&quot;theme_color_indexes&quot;:[5,6,5,6,5,6]}"/>
</p:tagLst>
</file>

<file path=ppt/tags/tag228.xml><?xml version="1.0" encoding="utf-8"?>
<p:tagLst xmlns:p="http://schemas.openxmlformats.org/presentationml/2006/main">
  <p:tag name="RESOURCE_RECORD_KEY" val="{&quot;65&quot;:[20202601],&quot;70&quot;:[3324195]}"/>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2_1"/>
  <p:tag name="KSO_WM_UNIT_ID" val="diagram20231861_1*l_h_a*1_2_1"/>
  <p:tag name="KSO_WM_TEMPLATE_CATEGORY" val="diagram"/>
  <p:tag name="KSO_WM_TEMPLATE_INDEX" val="20231861"/>
  <p:tag name="KSO_WM_UNIT_LAYERLEVEL" val="1_1_1"/>
  <p:tag name="KSO_WM_TAG_VERSION" val="3.0"/>
  <p:tag name="KSO_WM_DIAGRAM_GROUP_CODE" val="l1-1"/>
  <p:tag name="KSO_WM_DIAGRAM_MAX_ITEMCNT" val="3"/>
  <p:tag name="KSO_WM_DIAGRAM_MIN_ITEMCNT" val="2"/>
  <p:tag name="KSO_WM_DIAGRAM_VIRTUALLY_FRAME" val="{&quot;height&quot;:403.9388627612497,&quot;left&quot;:45.425039370078736,&quot;top&quot;:48.37503937007873,&quot;width&quot;:902.9749606299213}"/>
  <p:tag name="KSO_WM_DIAGRAM_COLOR_MATCH_VALUE" val="{&quot;shape&quot;:{&quot;fill&quot;:{&quot;gradient&quot;:[{&quot;brightness&quot;:0,&quot;colorType&quot;:1,&quot;foreColorIndex&quot;:5,&quot;pos&quot;:1,&quot;transparency&quot;:0},{&quot;brightness&quot;:0.30000001192092896,&quot;colorType&quot;:1,&quot;foreColorIndex&quot;:5,&quot;pos&quot;:0,&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此处添加标题"/>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23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2_1"/>
  <p:tag name="KSO_WM_UNIT_ID" val="diagram20231861_1*l_h_a*1_2_1"/>
  <p:tag name="KSO_WM_TEMPLATE_CATEGORY" val="diagram"/>
  <p:tag name="KSO_WM_TEMPLATE_INDEX" val="20231861"/>
  <p:tag name="KSO_WM_UNIT_LAYERLEVEL" val="1_1_1"/>
  <p:tag name="KSO_WM_TAG_VERSION" val="3.0"/>
  <p:tag name="KSO_WM_DIAGRAM_GROUP_CODE" val="l1-1"/>
  <p:tag name="KSO_WM_DIAGRAM_MAX_ITEMCNT" val="3"/>
  <p:tag name="KSO_WM_DIAGRAM_MIN_ITEMCNT" val="2"/>
  <p:tag name="KSO_WM_DIAGRAM_VIRTUALLY_FRAME" val="{&quot;height&quot;:403.9388627612497,&quot;left&quot;:45.425039370078736,&quot;top&quot;:48.37503937007873,&quot;width&quot;:902.9749606299213}"/>
  <p:tag name="KSO_WM_DIAGRAM_COLOR_MATCH_VALUE" val="{&quot;shape&quot;:{&quot;fill&quot;:{&quot;gradient&quot;:[{&quot;brightness&quot;:0,&quot;colorType&quot;:1,&quot;foreColorIndex&quot;:5,&quot;pos&quot;:1,&quot;transparency&quot;:0},{&quot;brightness&quot;:0.30000001192092896,&quot;colorType&quot;:1,&quot;foreColorIndex&quot;:5,&quot;pos&quot;:0,&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此处添加标题"/>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236.xml><?xml version="1.0" encoding="utf-8"?>
<p:tagLst xmlns:p="http://schemas.openxmlformats.org/presentationml/2006/main">
  <p:tag name="TABLE_ENDDRAG_ORIGIN_RECT" val="629*195"/>
  <p:tag name="TABLE_ENDDRAG_RECT" val="26*135*629*195"/>
</p:tagLst>
</file>

<file path=ppt/tags/tag237.xml><?xml version="1.0" encoding="utf-8"?>
<p:tagLst xmlns:p="http://schemas.openxmlformats.org/presentationml/2006/main">
  <p:tag name="RESOURCE_RECORD_KEY" val="{&quot;65&quot;:[20202601],&quot;70&quot;:[3323809,3323868]}"/>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l_h_i"/>
  <p:tag name="KSO_WM_UNIT_INDEX" val="1_1_2"/>
  <p:tag name="KSO_WM_UNIT_ID" val="diagram20231799_1*l_h_i*1_1_2"/>
  <p:tag name="KSO_WM_TEMPLATE_CATEGORY" val="diagram"/>
  <p:tag name="KSO_WM_TEMPLATE_INDEX" val="20231799"/>
  <p:tag name="KSO_WM_UNIT_LAYERLEVEL" val="1_1_1"/>
  <p:tag name="KSO_WM_TAG_VERSION" val="3.0"/>
  <p:tag name="KSO_WM_DIAGRAM_GROUP_CODE" val="l1-1"/>
  <p:tag name="KSO_WM_DIAGRAM_VERSION" val="3"/>
  <p:tag name="KSO_WM_DIAGRAM_COLOR_TRICK" val="3"/>
  <p:tag name="KSO_WM_DIAGRAM_COLOR_TEXT_CAN_REMOVE" val="n"/>
  <p:tag name="KSO_WM_DIAGRAM_MAX_ITEMCNT" val="3"/>
  <p:tag name="KSO_WM_DIAGRAM_MIN_ITEMCNT" val="2"/>
  <p:tag name="KSO_WM_DIAGRAM_VIRTUALLY_FRAME" val="{&quot;height&quot;:574.6115748031496,&quot;left&quot;:54.84504486804872,&quot;top&quot;:82.3,&quot;width&quot;:871.4049551319513}"/>
  <p:tag name="KSO_WM_DIAGRAM_COLOR_MATCH_VALUE" val="{&quot;shape&quot;:{&quot;fill&quot;:{&quot;solid&quot;:{&quot;brightness&quot;:0,&quot;colorType&quot;:1,&quot;foreColorIndex&quot;:5,&quot;transparency&quot;:0},&quot;type&quot;:1},&quot;glow&quot;:{&quot;colorType&quot;:0},&quot;line&quot;:{&quot;type&quot;:0},&quot;shadow&quot;:{&quot;brightness&quot;:-0.25,&quot;colorType&quot;:1,&quot;foreColorIndex&quot;:14,&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2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l_h_i"/>
  <p:tag name="KSO_WM_UNIT_INDEX" val="1_2_2"/>
  <p:tag name="KSO_WM_UNIT_ID" val="diagram20231799_1*l_h_i*1_2_2"/>
  <p:tag name="KSO_WM_TEMPLATE_CATEGORY" val="diagram"/>
  <p:tag name="KSO_WM_TEMPLATE_INDEX" val="20231799"/>
  <p:tag name="KSO_WM_UNIT_LAYERLEVEL" val="1_1_1"/>
  <p:tag name="KSO_WM_TAG_VERSION" val="3.0"/>
  <p:tag name="KSO_WM_DIAGRAM_GROUP_CODE" val="l1-1"/>
  <p:tag name="KSO_WM_DIAGRAM_VERSION" val="3"/>
  <p:tag name="KSO_WM_DIAGRAM_COLOR_TRICK" val="3"/>
  <p:tag name="KSO_WM_DIAGRAM_COLOR_TEXT_CAN_REMOVE" val="n"/>
  <p:tag name="KSO_WM_DIAGRAM_MAX_ITEMCNT" val="3"/>
  <p:tag name="KSO_WM_DIAGRAM_MIN_ITEMCNT" val="2"/>
  <p:tag name="KSO_WM_DIAGRAM_VIRTUALLY_FRAME" val="{&quot;height&quot;:574.6115748031496,&quot;left&quot;:54.84504486804872,&quot;top&quot;:82.3,&quot;width&quot;:871.4049551319513}"/>
  <p:tag name="KSO_WM_DIAGRAM_COLOR_MATCH_VALUE" val="{&quot;shape&quot;:{&quot;fill&quot;:{&quot;solid&quot;:{&quot;brightness&quot;:0,&quot;colorType&quot;:1,&quot;foreColorIndex&quot;:6,&quot;transparency&quot;:0},&quot;type&quot;:1},&quot;glow&quot;:{&quot;colorType&quot;:0},&quot;line&quot;:{&quot;type&quot;:0},&quot;shadow&quot;:{&quot;brightness&quot;:-0.25,&quot;colorType&quot;:1,&quot;foreColorIndex&quot;:14,&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DIAGRAM_USE_COLOR_VALUE" val="{&quot;color_scheme&quot;:1,&quot;color_type&quot;:1,&quot;theme_color_indexes&quot;:[5,6,5,6,5,6]}"/>
</p:tagLst>
</file>

<file path=ppt/tags/tag242.xml><?xml version="1.0" encoding="utf-8"?>
<p:tagLst xmlns:p="http://schemas.openxmlformats.org/presentationml/2006/main">
  <p:tag name="TABLE_ENDDRAG_ORIGIN_RECT" val="812*227"/>
  <p:tag name="TABLE_ENDDRAG_RECT" val="68*268*813*227"/>
</p:tagLst>
</file>

<file path=ppt/tags/tag243.xml><?xml version="1.0" encoding="utf-8"?>
<p:tagLst xmlns:p="http://schemas.openxmlformats.org/presentationml/2006/main">
  <p:tag name="RESOURCE_RECORD_KEY" val="{&quot;65&quot;:[20202601],&quot;70&quot;:[3321987]}"/>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ISLIDE.ICON" val="#180367;#21769;#394054;#12499;#85396;"/>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01_15*a*1"/>
  <p:tag name="KSO_WM_TEMPLATE_CATEGORY" val="custom"/>
  <p:tag name="KSO_WM_TEMPLATE_INDEX" val="20202601"/>
  <p:tag name="KSO_WM_UNIT_LAYERLEVEL" val="1"/>
  <p:tag name="KSO_WM_TAG_VERSION" val="1.0"/>
  <p:tag name="KSO_WM_BEAUTIFY_FLAG" val="#wm#"/>
  <p:tag name="KSO_WM_UNIT_ISCONTENTSTITLE" val="0"/>
  <p:tag name="KSO_WM_UNIT_PRESET_TEXT" val="谢谢观赏"/>
  <p:tag name="KSO_WM_UNIT_NOCLEAR" val="1"/>
  <p:tag name="KSO_WM_UNIT_VALUE" val="6"/>
  <p:tag name="KSO_WM_UNIT_TYPE" val="a"/>
  <p:tag name="KSO_WM_UNIT_INDEX" val="1"/>
  <p:tag name="KSO_WM_UNIT_ISNUMDGMTITLE" val="0"/>
</p:tagLst>
</file>

<file path=ppt/tags/tag248.xml><?xml version="1.0" encoding="utf-8"?>
<p:tagLst xmlns:p="http://schemas.openxmlformats.org/presentationml/2006/main">
  <p:tag name="KSO_WM_SLIDE_ID" val="custom20202601_15"/>
  <p:tag name="KSO_WM_TEMPLATE_SUBCATEGORY" val="0"/>
  <p:tag name="KSO_WM_TEMPLATE_MASTER_TYPE" val="1"/>
  <p:tag name="KSO_WM_TEMPLATE_COLOR_TYPE" val="1"/>
  <p:tag name="KSO_WM_SLIDE_ITEM_CNT" val="0"/>
  <p:tag name="KSO_WM_SLIDE_INDEX" val="15"/>
  <p:tag name="KSO_WM_TAG_VERSION" val="1.0"/>
  <p:tag name="KSO_WM_BEAUTIFY_FLAG" val="#wm#"/>
  <p:tag name="KSO_WM_TEMPLATE_CATEGORY" val="custom"/>
  <p:tag name="KSO_WM_TEMPLATE_INDEX" val="20202601"/>
  <p:tag name="KSO_WM_SLIDE_LAYOUT" val="a_b"/>
  <p:tag name="KSO_WM_SLIDE_LAYOUT_CNT" val="1_2"/>
  <p:tag name="KSO_WM_SLIDE_TYPE" val="endPage"/>
  <p:tag name="KSO_WM_SLIDE_SUBTYPE" val="pureTxt"/>
</p:tagLst>
</file>

<file path=ppt/tags/tag249.xml><?xml version="1.0" encoding="utf-8"?>
<p:tagLst xmlns:p="http://schemas.openxmlformats.org/presentationml/2006/main">
  <p:tag name="RESOURCE_RECORD_KEY" val="{&quot;13&quot;:[4364915,4695728,19951219],&quot;65&quot;:[20202601],&quot;70&quot;:[3324195,3323809,3323868,3321987]}"/>
  <p:tag name="COMMONDATA" val="eyJoZGlkIjoiMTQ2ZDVlZmYwYTczNjk4NmJhYTNiN2IwMWYzOThlZDkifQ=="/>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E9F3FA"/>
      </a:dk2>
      <a:lt2>
        <a:srgbClr val="FFFFFF"/>
      </a:lt2>
      <a:accent1>
        <a:srgbClr val="4472C4"/>
      </a:accent1>
      <a:accent2>
        <a:srgbClr val="2A8DD4"/>
      </a:accent2>
      <a:accent3>
        <a:srgbClr val="2FA1CF"/>
      </a:accent3>
      <a:accent4>
        <a:srgbClr val="33B2B2"/>
      </a:accent4>
      <a:accent5>
        <a:srgbClr val="35BD81"/>
      </a:accent5>
      <a:accent6>
        <a:srgbClr val="59C54F"/>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tx2"/>
        </a:solidFill>
      </a:spPr>
      <a:bodyPr wrap="square">
        <a:noAutofit/>
      </a:bodyPr>
      <a:lstStyle>
        <a:defPPr marL="0" marR="0" lvl="0" indent="0" algn="l" defTabSz="914400" rtl="0" eaLnBrk="1" fontAlgn="auto" latinLnBrk="0" hangingPunct="1">
          <a:lnSpc>
            <a:spcPct val="100000"/>
          </a:lnSpc>
          <a:spcBef>
            <a:spcPts val="0"/>
          </a:spcBef>
          <a:spcAft>
            <a:spcPts val="0"/>
          </a:spcAft>
          <a:buClrTx/>
          <a:buSzTx/>
          <a:buFontTx/>
          <a:buNone/>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多彩-03">
    <a:dk1>
      <a:srgbClr val="000000"/>
    </a:dk1>
    <a:lt1>
      <a:srgbClr val="FFFFFF"/>
    </a:lt1>
    <a:dk2>
      <a:srgbClr val="000000"/>
    </a:dk2>
    <a:lt2>
      <a:srgbClr val="FEFFFF"/>
    </a:lt2>
    <a:accent1>
      <a:srgbClr val="6EC62E"/>
    </a:accent1>
    <a:accent2>
      <a:srgbClr val="FC9D3D"/>
    </a:accent2>
    <a:accent3>
      <a:srgbClr val="FC7299"/>
    </a:accent3>
    <a:accent4>
      <a:srgbClr val="4E81FF"/>
    </a:accent4>
    <a:accent5>
      <a:srgbClr val="FA5F5F"/>
    </a:accent5>
    <a:accent6>
      <a:srgbClr val="AC6DFF"/>
    </a:accent6>
    <a:hlink>
      <a:srgbClr val="304FFE"/>
    </a:hlink>
    <a:folHlink>
      <a:srgbClr val="00A3F4"/>
    </a:folHlink>
  </a:clrScheme>
  <a:fontScheme name="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4476</Words>
  <Application>WPS 演示</Application>
  <PresentationFormat>宽屏</PresentationFormat>
  <Paragraphs>353</Paragraphs>
  <Slides>11</Slides>
  <Notes>0</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11</vt:i4>
      </vt:variant>
    </vt:vector>
  </HeadingPairs>
  <TitlesOfParts>
    <vt:vector size="27" baseType="lpstr">
      <vt:lpstr>Arial</vt:lpstr>
      <vt:lpstr>宋体</vt:lpstr>
      <vt:lpstr>Wingdings</vt:lpstr>
      <vt:lpstr>Wingdings</vt:lpstr>
      <vt:lpstr>微软雅黑</vt:lpstr>
      <vt:lpstr>汉仪旗黑-85S</vt:lpstr>
      <vt:lpstr>黑体</vt:lpstr>
      <vt:lpstr>Viner Hand ITC</vt:lpstr>
      <vt:lpstr>Times New Roman</vt:lpstr>
      <vt:lpstr>Arial</vt:lpstr>
      <vt:lpstr>Times New Roman</vt:lpstr>
      <vt:lpstr>华文楷体</vt:lpstr>
      <vt:lpstr>Calibri</vt:lpstr>
      <vt:lpstr>Arial Unicode MS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恳请支持 氯维地平乳状注射液 为高血压急症患者带来更优用药选择！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News</dc:creator>
  <cp:lastModifiedBy>韩敏敏</cp:lastModifiedBy>
  <cp:revision>397</cp:revision>
  <dcterms:created xsi:type="dcterms:W3CDTF">2019-06-19T02:08:00Z</dcterms:created>
  <dcterms:modified xsi:type="dcterms:W3CDTF">2026-06-05T06:59:55Z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2052-12.1.0.26375</vt:lpwstr>
  </property>
  <property fmtid="{D5CDD505-2E9C-101B-9397-08002B2CF9AE}" pid="3" name="ICV">
    <vt:lpwstr>D184D1F11E0C4C08A0EEA8A93F2D38DA_13</vt:lpwstr>
  </property>
</Properties>
</file>