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notesSlides/notesSlide1.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2.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3.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4.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5.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6.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7.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8.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4" r:id="rId2"/>
  </p:sldMasterIdLst>
  <p:notesMasterIdLst>
    <p:notesMasterId r:id="rId13"/>
  </p:notesMasterIdLst>
  <p:handoutMasterIdLst>
    <p:handoutMasterId r:id="rId14"/>
  </p:handoutMasterIdLst>
  <p:sldIdLst>
    <p:sldId id="334" r:id="rId3"/>
    <p:sldId id="335" r:id="rId4"/>
    <p:sldId id="336" r:id="rId5"/>
    <p:sldId id="337" r:id="rId6"/>
    <p:sldId id="338" r:id="rId7"/>
    <p:sldId id="339" r:id="rId8"/>
    <p:sldId id="340" r:id="rId9"/>
    <p:sldId id="341" r:id="rId10"/>
    <p:sldId id="342" r:id="rId11"/>
    <p:sldId id="343" r:id="rId12"/>
  </p:sldIdLst>
  <p:sldSz cx="12192000" cy="6858000"/>
  <p:notesSz cx="6858000" cy="9144000"/>
  <p:embeddedFontLst>
    <p:embeddedFont>
      <p:font typeface="微软雅黑" panose="020B0503020204020204" pitchFamily="34" charset="-122"/>
      <p:regular r:id="rId15"/>
      <p:bold r:id="rId16"/>
    </p:embeddedFont>
  </p:embeddedFontLst>
  <p:custDataLst>
    <p:tags r:id="rId1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a Vida Villanueva" initials="MVV" lastIdx="0" clrIdx="0"/>
  <p:cmAuthor id="2" name="1206988966@qq.com" initials="1" lastIdx="0" clrIdx="1"/>
  <p:cmAuthor id="3" name="admin" initials="a" lastIdx="0" clrIdx="2"/>
  <p:cmAuthor id="4" name="姜伟光" initials="姜" lastIdx="0" clrIdx="3"/>
  <p:cmAuthor id="5" name="作者" initials="A" lastIdx="0" clrIdx="4"/>
  <p:cmAuthor id="6" name="lenovo" initials="l" lastIdx="0" clrIdx="5"/>
  <p:cmAuthor id="7" name="Administrator" initials="A" lastIdx="0" clrIdx="6"/>
  <p:cmAuthor id="8" name="宋洁然" initials="宋" lastIdx="0" clrIdx="7"/>
  <p:cmAuthor id="9" name="ming qiu" initials="m" lastIdx="0" clrIdx="8"/>
  <p:cmAuthor id="10" name="bing" initials="b" lastIdx="0" clrIdx="9"/>
  <p:cmAuthor id="11" name="fafa" initials="f" lastIdx="0" clrIdx="10"/>
  <p:cmAuthor id="12" name="王习习" initials="王" lastIdx="0" clrIdx="11"/>
  <p:cmAuthor id="13" name="Guan Jianming" initials="GJM" lastIdx="0" clrIdx="12"/>
  <p:cmAuthor id="14" name="一期一会" initials="一" lastIdx="0" clrIdx="13"/>
  <p:cmAuthor id="15" name="熊仪_aYju7RJj" initials="熊" lastIdx="0" clrIdx="14"/>
  <p:cmAuthor id="16" name="yifei" initials="y" lastIdx="0" clrIdx="15"/>
  <p:cmAuthor id="17" name="ADMIN" initials="A" lastIdx="0" clrIdx="16"/>
  <p:cmAuthor id="18" name="小珞_QjMfU7FR" initials="小" lastIdx="0" clrIdx="17"/>
  <p:cmAuthor id="19" name="骆倩怡_Znauj26B" initials="authorId_382814100" lastIdx="0" clrIdx="18"/>
  <p:cmAuthor id="20" name="SHKB" initials="S" lastIdx="0" clrIdx="19"/>
  <p:cmAuthor id="21" name="吴嘉煦" initials="WJX" lastIdx="0" clrIdx="20"/>
  <p:cmAuthor id="22" name="zhangjianth" initials="z" lastIdx="0" clrIdx="21"/>
  <p:cmAuthor id="23" name="VivianSheng" initials="V" lastIdx="0" clrIdx="22"/>
  <p:cmAuthor id="24" name="派大星" initials="派" lastIdx="0" clrIdx="23"/>
  <p:cmAuthor id="25" name="望月" initials="望月" lastIdx="0" clrIdx="2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45EB2"/>
    <a:srgbClr val="FFFFFF"/>
    <a:srgbClr val="187B6C"/>
    <a:srgbClr val="6AABDD"/>
    <a:srgbClr val="6AAADD"/>
    <a:srgbClr val="E7EDC0"/>
    <a:srgbClr val="BBCF44"/>
    <a:srgbClr val="315BB1"/>
    <a:srgbClr val="4B76CD"/>
    <a:srgbClr val="00A4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696D46B-4622-42DA-A8EF-7C08295EC784}" styleName="表样式 1 12">
    <a:wholeTbl>
      <a:tcTxStyle>
        <a:fontRef idx="none">
          <a:srgbClr val="000000"/>
        </a:fontRef>
      </a:tcTxStyle>
      <a:tcStyle>
        <a:tcBdr>
          <a:left>
            <a:ln>
              <a:noFill/>
            </a:ln>
          </a:left>
          <a:right>
            <a:ln>
              <a:noFill/>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a:noFill/>
            </a:ln>
          </a:insideV>
        </a:tcBdr>
        <a:fill>
          <a:solidFill>
            <a:srgbClr val="FFFFFF"/>
          </a:solidFill>
        </a:fill>
      </a:tcStyle>
    </a:wholeTbl>
    <a:band2H>
      <a:tcStyle>
        <a:tcBdr/>
        <a:fill>
          <a:solidFill>
            <a:schemeClr val="accent1">
              <a:lumMod val="10000"/>
              <a:lumOff val="90000"/>
            </a:schemeClr>
          </a:solidFill>
        </a:fill>
      </a:tcStyle>
    </a:band2H>
    <a:band1V>
      <a:tcStyle>
        <a:tcBdr>
          <a:left>
            <a:ln>
              <a:noFill/>
            </a:ln>
          </a:left>
          <a:right>
            <a:ln>
              <a:noFill/>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a:noFill/>
            </a:ln>
          </a:insideV>
        </a:tcBdr>
        <a:fill>
          <a:solidFill>
            <a:schemeClr val="accent1">
              <a:lumMod val="10000"/>
              <a:lumOff val="90000"/>
            </a:schemeClr>
          </a:solidFill>
        </a:fill>
      </a:tcStyle>
    </a:band1V>
    <a:lastCol>
      <a:tcTxStyle b="on">
        <a:fontRef idx="none">
          <a:srgbClr val="08090C"/>
        </a:fontRef>
      </a:tcTxStyle>
      <a:tcStyle>
        <a:tcBdr>
          <a:left>
            <a:ln>
              <a:noFill/>
            </a:ln>
          </a:left>
          <a:right>
            <a:ln>
              <a:noFill/>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a:noFill/>
            </a:ln>
          </a:insideV>
        </a:tcBdr>
        <a:fill>
          <a:solidFill>
            <a:schemeClr val="accent1">
              <a:lumMod val="20000"/>
              <a:lumOff val="80000"/>
            </a:schemeClr>
          </a:solidFill>
        </a:fill>
      </a:tcStyle>
    </a:lastCol>
    <a:firstCol>
      <a:tcTxStyle b="on">
        <a:fontRef idx="none">
          <a:srgbClr val="08090C"/>
        </a:fontRef>
      </a:tcTxStyle>
      <a:tcStyle>
        <a:tcBdr>
          <a:left>
            <a:ln>
              <a:noFill/>
            </a:ln>
          </a:left>
          <a:right>
            <a:ln>
              <a:noFill/>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a:noFill/>
            </a:ln>
          </a:insideV>
        </a:tcBdr>
        <a:fill>
          <a:solidFill>
            <a:schemeClr val="accent1">
              <a:lumMod val="20000"/>
              <a:lumOff val="80000"/>
            </a:schemeClr>
          </a:solidFill>
        </a:fill>
      </a:tcStyle>
    </a:firstCol>
    <a:lastRow>
      <a:tcTxStyle b="on">
        <a:fontRef idx="none">
          <a:schemeClr val="accent1"/>
        </a:fontRef>
      </a:tcTxStyle>
      <a:tcStyle>
        <a:tcBdr>
          <a:left>
            <a:ln>
              <a:noFill/>
            </a:ln>
          </a:left>
          <a:right>
            <a:ln>
              <a:noFill/>
            </a:ln>
          </a:right>
          <a:top>
            <a:ln w="9525" cmpd="sng">
              <a:solidFill>
                <a:schemeClr val="accent1"/>
              </a:solidFill>
              <a:prstDash val="solid"/>
            </a:ln>
          </a:top>
          <a:bottom>
            <a:ln w="9525" cmpd="sng">
              <a:solidFill>
                <a:schemeClr val="accent1"/>
              </a:solidFill>
              <a:prstDash val="solid"/>
            </a:ln>
          </a:bottom>
          <a:insideH>
            <a:ln>
              <a:noFill/>
            </a:ln>
          </a:insideH>
          <a:insideV>
            <a:ln>
              <a:noFill/>
            </a:ln>
          </a:insideV>
        </a:tcBdr>
        <a:fill>
          <a:solidFill>
            <a:srgbClr val="FFFFFF"/>
          </a:solidFill>
        </a:fill>
      </a:tcStyle>
    </a:lastRow>
    <a:firstRow>
      <a:tcTxStyle b="on">
        <a:fontRef idx="none">
          <a:srgbClr val="FFFFFF"/>
        </a:fontRef>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79" autoAdjust="0"/>
  </p:normalViewPr>
  <p:slideViewPr>
    <p:cSldViewPr snapToGrid="0">
      <p:cViewPr varScale="1">
        <p:scale>
          <a:sx n="61" d="100"/>
          <a:sy n="61" d="100"/>
        </p:scale>
        <p:origin x="86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1.fntdata"/><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思源黑体 CN Regular" panose="020B0500000000000000" charset="-122"/>
              <a:ea typeface="思源黑体 CN Regular" panose="020B0500000000000000"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思源黑体 CN Regular" panose="020B0500000000000000" charset="-122"/>
              </a:rPr>
              <a:t>2026/6/2</a:t>
            </a:fld>
            <a:endParaRPr lang="zh-CN" altLang="en-US">
              <a:latin typeface="思源黑体 CN Regular" panose="020B0500000000000000"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思源黑体 CN Regular" panose="020B0500000000000000" charset="-122"/>
              <a:ea typeface="思源黑体 CN Regular" panose="020B0500000000000000"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思源黑体 CN Regular" panose="020B0500000000000000" charset="-122"/>
              </a:rPr>
              <a:t>‹#›</a:t>
            </a:fld>
            <a:endParaRPr lang="zh-CN" altLang="en-US">
              <a:latin typeface="思源黑体 CN Regular" panose="020B0500000000000000" charset="-122"/>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思源黑体 CN Regular" panose="020B0500000000000000" charset="-122"/>
                <a:ea typeface="思源黑体 CN Regular" panose="020B0500000000000000"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思源黑体 CN Regular" panose="020B0500000000000000" charset="-122"/>
                <a:ea typeface="思源黑体 CN Regular" panose="020B0500000000000000" charset="-122"/>
              </a:defRPr>
            </a:lvl1pPr>
          </a:lstStyle>
          <a:p>
            <a:fld id="{27BD2471-EAB6-485C-837D-0D43568C2F9B}" type="datetimeFigureOut">
              <a:rPr lang="zh-CN" altLang="en-US" smtClean="0"/>
              <a:t>2026/6/2</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思源黑体 CN Regular" panose="020B0500000000000000" charset="-122"/>
                <a:ea typeface="思源黑体 CN Regular" panose="020B0500000000000000"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思源黑体 CN Regular" panose="020B0500000000000000" charset="-122"/>
                <a:ea typeface="思源黑体 CN Regular" panose="020B0500000000000000" charset="-122"/>
              </a:defRPr>
            </a:lvl1pPr>
          </a:lstStyle>
          <a:p>
            <a:fld id="{502269FF-A739-4B92-9984-42D95DC6C758}"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思源黑体 CN Regular" panose="020B0500000000000000" charset="-122"/>
        <a:ea typeface="思源黑体 CN Regular" panose="020B0500000000000000" charset="-122"/>
        <a:cs typeface="+mn-cs"/>
      </a:defRPr>
    </a:lvl1pPr>
    <a:lvl2pPr marL="457200" algn="l" defTabSz="914400" rtl="0" eaLnBrk="1" latinLnBrk="0" hangingPunct="1">
      <a:defRPr sz="1200" kern="1200">
        <a:solidFill>
          <a:schemeClr val="tx1"/>
        </a:solidFill>
        <a:latin typeface="思源黑体 CN Regular" panose="020B0500000000000000" charset="-122"/>
        <a:ea typeface="思源黑体 CN Regular" panose="020B0500000000000000" charset="-122"/>
        <a:cs typeface="+mn-cs"/>
      </a:defRPr>
    </a:lvl2pPr>
    <a:lvl3pPr marL="914400" algn="l" defTabSz="914400" rtl="0" eaLnBrk="1" latinLnBrk="0" hangingPunct="1">
      <a:defRPr sz="1200" kern="1200">
        <a:solidFill>
          <a:schemeClr val="tx1"/>
        </a:solidFill>
        <a:latin typeface="思源黑体 CN Regular" panose="020B0500000000000000" charset="-122"/>
        <a:ea typeface="思源黑体 CN Regular" panose="020B0500000000000000" charset="-122"/>
        <a:cs typeface="+mn-cs"/>
      </a:defRPr>
    </a:lvl3pPr>
    <a:lvl4pPr marL="1371600" algn="l" defTabSz="914400" rtl="0" eaLnBrk="1" latinLnBrk="0" hangingPunct="1">
      <a:defRPr sz="1200" kern="1200">
        <a:solidFill>
          <a:schemeClr val="tx1"/>
        </a:solidFill>
        <a:latin typeface="思源黑体 CN Regular" panose="020B0500000000000000" charset="-122"/>
        <a:ea typeface="思源黑体 CN Regular" panose="020B0500000000000000" charset="-122"/>
        <a:cs typeface="+mn-cs"/>
      </a:defRPr>
    </a:lvl4pPr>
    <a:lvl5pPr marL="1828800" algn="l" defTabSz="914400" rtl="0" eaLnBrk="1" latinLnBrk="0" hangingPunct="1">
      <a:defRPr sz="1200" kern="1200">
        <a:solidFill>
          <a:schemeClr val="tx1"/>
        </a:solidFill>
        <a:latin typeface="思源黑体 CN Regular" panose="020B0500000000000000" charset="-122"/>
        <a:ea typeface="思源黑体 CN Regular" panose="020B0500000000000000"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02269FF-A739-4B92-9984-42D95DC6C758}"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endParaRPr lang="en-US" sz="1400" b="0" i="0" u="none" strike="noStrike" dirty="0">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02269FF-A739-4B92-9984-42D95DC6C758}" type="slidenum">
              <a:rPr lang="zh-CN" altLang="en-US" smtClean="0"/>
              <a:t>3</a:t>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本品的上市，直接回应了巨大的未满足临床需求。中国有超过2.4亿过敏性鼻炎患者，其中4000万是儿童。本品填补了低龄儿童（2岁以上）用药的空白，并为吞咽困难患者提供了福音，极大地提高了用药依从性。</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02269FF-A739-4B92-9984-42D95DC6C758}" type="slidenum">
              <a:rPr lang="zh-CN" altLang="en-US" smtClean="0"/>
              <a:t>9</a:t>
            </a:fld>
            <a:endParaRPr lang="zh-CN" altLang="en-US" dirty="0"/>
          </a:p>
        </p:txBody>
      </p:sp>
    </p:spTree>
    <p:extLst>
      <p:ext uri="{BB962C8B-B14F-4D97-AF65-F5344CB8AC3E}">
        <p14:creationId xmlns:p14="http://schemas.microsoft.com/office/powerpoint/2010/main" val="3100039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5.xml"/><Relationship Id="rId3" Type="http://schemas.openxmlformats.org/officeDocument/2006/relationships/tags" Target="../tags/tag10.xml"/><Relationship Id="rId7" Type="http://schemas.openxmlformats.org/officeDocument/2006/relationships/tags" Target="../tags/tag14.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9"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tags" Target="../tags/tag29.xml"/><Relationship Id="rId3" Type="http://schemas.openxmlformats.org/officeDocument/2006/relationships/tags" Target="../tags/tag24.xml"/><Relationship Id="rId7" Type="http://schemas.openxmlformats.org/officeDocument/2006/relationships/tags" Target="../tags/tag28.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9"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BD6E404-B3CB-49AB-96A0-81EAC35ADAA8}" type="datetimeFigureOut">
              <a:rPr lang="zh-CN" altLang="en-US" smtClean="0"/>
              <a:t>2026/6/2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9705539-6A81-4F19-BDA8-A80BE1C14D4F}"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5BD6E404-B3CB-49AB-96A0-81EAC35ADAA8}" type="datetimeFigureOut">
              <a:rPr lang="zh-CN" altLang="en-US" smtClean="0"/>
              <a:t>2026/6/2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9705539-6A81-4F19-BDA8-A80BE1C14D4F}"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5BD6E404-B3CB-49AB-96A0-81EAC35ADAA8}" type="datetimeFigureOut">
              <a:rPr lang="zh-CN" altLang="en-US" smtClean="0"/>
              <a:t>2026/6/2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9705539-6A81-4F19-BDA8-A80BE1C14D4F}"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7"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tx2">
                  <a:lumMod val="90000"/>
                  <a:alpha val="2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6"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tx2">
                  <a:lumMod val="90000"/>
                  <a:alpha val="2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2" name="标题 1"/>
          <p:cNvSpPr>
            <a:spLocks noGrp="1"/>
          </p:cNvSpPr>
          <p:nvPr>
            <p:ph type="title"/>
            <p:custDataLst>
              <p:tags r:id="rId3"/>
            </p:custDataLst>
          </p:nvPr>
        </p:nvSpPr>
        <p:spPr/>
        <p:txBody>
          <a:bodyPr>
            <a:normAutofit/>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t>2026/6/2</a:t>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正文页-10012_15">
    <p:bg>
      <p:bgRef idx="1001">
        <a:schemeClr val="bg1"/>
      </p:bgRef>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t>2026/6/2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6" name="标题 5"/>
          <p:cNvSpPr>
            <a:spLocks noGrp="1"/>
          </p:cNvSpPr>
          <p:nvPr>
            <p:ph type="ctrTitle" idx="16385" hasCustomPrompt="1"/>
            <p:custDataLst>
              <p:tags r:id="rId1"/>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pPr lvl="0"/>
            <a:r>
              <a:rPr lang="zh-CN" altLang="en-US"/>
              <a:t>单击此处添加标题</a:t>
            </a:r>
          </a:p>
        </p:txBody>
      </p:sp>
      <p:sp>
        <p:nvSpPr>
          <p:cNvPr id="7" name="内容占位符 6"/>
          <p:cNvSpPr>
            <a:spLocks noGrp="1"/>
          </p:cNvSpPr>
          <p:nvPr>
            <p:ph idx="16392" hasCustomPrompt="1"/>
            <p:custDataLst>
              <p:tags r:id="rId2"/>
            </p:custDataLst>
          </p:nvPr>
        </p:nvSpPr>
        <p:spPr>
          <a:xfrm>
            <a:off x="609600" y="1524000"/>
            <a:ext cx="5486400" cy="4724400"/>
          </a:xfrm>
          <a:custGeom>
            <a:avLst/>
            <a:gdLst>
              <a:gd name="connisteX0" fmla="*/ 0 w 5486400"/>
              <a:gd name="connsiteY0" fmla="*/ 203200 h 4724400"/>
              <a:gd name="connisteX1" fmla="*/ 203200 w 5486400"/>
              <a:gd name="connsiteY1" fmla="*/ 0 h 4724400"/>
              <a:gd name="connisteX2" fmla="*/ 5283200 w 5486400"/>
              <a:gd name="connsiteY2" fmla="*/ 0 h 4724400"/>
              <a:gd name="connisteX3" fmla="*/ 5486400 w 5486400"/>
              <a:gd name="connsiteY3" fmla="*/ 203200 h 4724400"/>
              <a:gd name="connisteX4" fmla="*/ 5486400 w 5486400"/>
              <a:gd name="connsiteY4" fmla="*/ 4521200 h 4724400"/>
              <a:gd name="connisteX5" fmla="*/ 5283200 w 5486400"/>
              <a:gd name="connsiteY5" fmla="*/ 4724400 h 4724400"/>
              <a:gd name="connisteX6" fmla="*/ 203200 w 5486400"/>
              <a:gd name="connsiteY6" fmla="*/ 4724400 h 4724400"/>
              <a:gd name="connisteX7" fmla="*/ 0 w 5486400"/>
              <a:gd name="connsiteY7" fmla="*/ 4521200 h 4724400"/>
              <a:gd name="connisteX8" fmla="*/ 0 w 5486400"/>
              <a:gd name="connsiteY8"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0" t="0" r="0" b="0"/>
            <a:pathLst>
              <a:path w="5486400" h="4724400">
                <a:moveTo>
                  <a:pt x="0" y="203200"/>
                </a:moveTo>
                <a:cubicBezTo>
                  <a:pt x="0" y="90976"/>
                  <a:pt x="90976" y="0"/>
                  <a:pt x="203200" y="0"/>
                </a:cubicBezTo>
                <a:lnTo>
                  <a:pt x="5283200" y="0"/>
                </a:lnTo>
                <a:cubicBezTo>
                  <a:pt x="5395424" y="0"/>
                  <a:pt x="5486400" y="90976"/>
                  <a:pt x="5486400" y="203200"/>
                </a:cubicBezTo>
                <a:lnTo>
                  <a:pt x="5486400" y="4521200"/>
                </a:lnTo>
                <a:cubicBezTo>
                  <a:pt x="5486400" y="4633424"/>
                  <a:pt x="5395424" y="4724400"/>
                  <a:pt x="5283200" y="4724400"/>
                </a:cubicBezTo>
                <a:lnTo>
                  <a:pt x="203200" y="4724400"/>
                </a:lnTo>
                <a:cubicBezTo>
                  <a:pt x="90976" y="4724400"/>
                  <a:pt x="0" y="4633424"/>
                  <a:pt x="0" y="4521200"/>
                </a:cubicBezTo>
                <a:lnTo>
                  <a:pt x="0" y="203200"/>
                </a:lnTo>
                <a:close/>
              </a:path>
            </a:pathLst>
          </a:custGeom>
          <a:solidFill>
            <a:srgbClr val="DDDDDD"/>
          </a:solidFill>
          <a:ln>
            <a:noFill/>
          </a:ln>
        </p:spPr>
        <p:txBody>
          <a:bodyPr>
            <a:normAutofit/>
          </a:bodyPr>
          <a:lstStyle>
            <a:lvl1pPr marL="0" indent="0">
              <a:buNone/>
              <a:defRPr/>
            </a:lvl1pPr>
            <a:lvl2pPr>
              <a:buNone/>
              <a:defRPr/>
            </a:lvl2pPr>
            <a:lvl3pPr>
              <a:buNone/>
              <a:defRPr/>
            </a:lvl3pPr>
            <a:lvl4pPr>
              <a:buNone/>
              <a:defRPr/>
            </a:lvl4pPr>
            <a:lvl5pPr>
              <a:buNone/>
              <a:defRPr/>
            </a:lvl5pPr>
          </a:lstStyle>
          <a:p>
            <a:pPr lvl="0"/>
            <a:r>
              <a:rPr lang="zh-CN" altLang="en-US"/>
              <a:t> </a:t>
            </a:r>
          </a:p>
        </p:txBody>
      </p:sp>
      <p:sp>
        <p:nvSpPr>
          <p:cNvPr id="8" name="文本占位符 7"/>
          <p:cNvSpPr>
            <a:spLocks noGrp="1"/>
          </p:cNvSpPr>
          <p:nvPr>
            <p:ph type="body" idx="16386" hasCustomPrompt="1"/>
            <p:custDataLst>
              <p:tags r:id="rId3"/>
            </p:custDataLst>
          </p:nvPr>
        </p:nvSpPr>
        <p:spPr>
          <a:xfrm>
            <a:off x="6553200" y="1524000"/>
            <a:ext cx="50292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a:t>单击此处添加项标题</a:t>
            </a:r>
          </a:p>
        </p:txBody>
      </p:sp>
      <p:sp>
        <p:nvSpPr>
          <p:cNvPr id="9" name="文本占位符 8"/>
          <p:cNvSpPr>
            <a:spLocks noGrp="1"/>
          </p:cNvSpPr>
          <p:nvPr>
            <p:ph type="body" idx="16387" hasCustomPrompt="1"/>
            <p:custDataLst>
              <p:tags r:id="rId4"/>
            </p:custDataLst>
          </p:nvPr>
        </p:nvSpPr>
        <p:spPr>
          <a:xfrm>
            <a:off x="6553200" y="2082800"/>
            <a:ext cx="5029200" cy="9144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a:t>单击此处添加项正文</a:t>
            </a:r>
          </a:p>
        </p:txBody>
      </p:sp>
      <p:sp>
        <p:nvSpPr>
          <p:cNvPr id="10" name="文本占位符 9"/>
          <p:cNvSpPr>
            <a:spLocks noGrp="1"/>
          </p:cNvSpPr>
          <p:nvPr>
            <p:ph type="body" idx="16388" hasCustomPrompt="1"/>
            <p:custDataLst>
              <p:tags r:id="rId5"/>
            </p:custDataLst>
          </p:nvPr>
        </p:nvSpPr>
        <p:spPr>
          <a:xfrm>
            <a:off x="6553200" y="3149600"/>
            <a:ext cx="50292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a:t>单击此处添加项标题</a:t>
            </a:r>
          </a:p>
        </p:txBody>
      </p:sp>
      <p:sp>
        <p:nvSpPr>
          <p:cNvPr id="11" name="文本占位符 10"/>
          <p:cNvSpPr>
            <a:spLocks noGrp="1"/>
          </p:cNvSpPr>
          <p:nvPr>
            <p:ph type="body" idx="16389" hasCustomPrompt="1"/>
            <p:custDataLst>
              <p:tags r:id="rId6"/>
            </p:custDataLst>
          </p:nvPr>
        </p:nvSpPr>
        <p:spPr>
          <a:xfrm>
            <a:off x="6553200" y="3708400"/>
            <a:ext cx="5029200" cy="9144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a:t>单击此处添加项正文</a:t>
            </a:r>
          </a:p>
        </p:txBody>
      </p:sp>
      <p:sp>
        <p:nvSpPr>
          <p:cNvPr id="12" name="文本占位符 11"/>
          <p:cNvSpPr>
            <a:spLocks noGrp="1"/>
          </p:cNvSpPr>
          <p:nvPr>
            <p:ph type="body" idx="16390" hasCustomPrompt="1"/>
            <p:custDataLst>
              <p:tags r:id="rId7"/>
            </p:custDataLst>
          </p:nvPr>
        </p:nvSpPr>
        <p:spPr>
          <a:xfrm>
            <a:off x="6553200" y="4775200"/>
            <a:ext cx="50292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a:t>单击此处添加项标题</a:t>
            </a:r>
          </a:p>
        </p:txBody>
      </p:sp>
      <p:sp>
        <p:nvSpPr>
          <p:cNvPr id="13" name="文本占位符 12"/>
          <p:cNvSpPr>
            <a:spLocks noGrp="1"/>
          </p:cNvSpPr>
          <p:nvPr>
            <p:ph type="body" idx="16391" hasCustomPrompt="1"/>
            <p:custDataLst>
              <p:tags r:id="rId8"/>
            </p:custDataLst>
          </p:nvPr>
        </p:nvSpPr>
        <p:spPr>
          <a:xfrm>
            <a:off x="6553200" y="5334000"/>
            <a:ext cx="5029200" cy="9144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a:t>单击此处添加项正文</a:t>
            </a:r>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BD6E404-B3CB-49AB-96A0-81EAC35ADAA8}" type="datetimeFigureOut">
              <a:rPr lang="zh-CN" altLang="en-US" smtClean="0"/>
              <a:t>2026/6/2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9705539-6A81-4F19-BDA8-A80BE1C14D4F}"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5BD6E404-B3CB-49AB-96A0-81EAC35ADAA8}" type="datetimeFigureOut">
              <a:rPr lang="zh-CN" altLang="en-US" smtClean="0"/>
              <a:t>2026/6/2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9705539-6A81-4F19-BDA8-A80BE1C14D4F}"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BD6E404-B3CB-49AB-96A0-81EAC35ADAA8}" type="datetimeFigureOut">
              <a:rPr lang="zh-CN" altLang="en-US" smtClean="0"/>
              <a:t>2026/6/2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9705539-6A81-4F19-BDA8-A80BE1C14D4F}"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5BD6E404-B3CB-49AB-96A0-81EAC35ADAA8}" type="datetimeFigureOut">
              <a:rPr lang="zh-CN" altLang="en-US" smtClean="0"/>
              <a:t>2026/6/2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9705539-6A81-4F19-BDA8-A80BE1C14D4F}"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5BD6E404-B3CB-49AB-96A0-81EAC35ADAA8}" type="datetimeFigureOut">
              <a:rPr lang="zh-CN" altLang="en-US" smtClean="0"/>
              <a:t>2026/6/2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9705539-6A81-4F19-BDA8-A80BE1C14D4F}"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5BD6E404-B3CB-49AB-96A0-81EAC35ADAA8}" type="datetimeFigureOut">
              <a:rPr lang="zh-CN" altLang="en-US" smtClean="0"/>
              <a:t>2026/6/2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9705539-6A81-4F19-BDA8-A80BE1C14D4F}"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BD6E404-B3CB-49AB-96A0-81EAC35ADAA8}" type="datetimeFigureOut">
              <a:rPr lang="zh-CN" altLang="en-US" smtClean="0"/>
              <a:t>2026/6/2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9705539-6A81-4F19-BDA8-A80BE1C14D4F}" type="slidenum">
              <a:rPr lang="zh-CN" altLang="en-US" smtClean="0"/>
              <a:t>‹#›</a:t>
            </a:fld>
            <a:endParaRPr lang="zh-CN" altLang="en-US"/>
          </a:p>
        </p:txBody>
      </p:sp>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l="44375" t="63891" b="-23"/>
          <a:stretch>
            <a:fillRect/>
          </a:stretch>
        </p:blipFill>
        <p:spPr>
          <a:xfrm>
            <a:off x="11360150" y="6553835"/>
            <a:ext cx="831850" cy="304165"/>
          </a:xfrm>
          <a:prstGeom prst="rect">
            <a:avLst/>
          </a:prstGeom>
        </p:spPr>
      </p:pic>
      <p:pic>
        <p:nvPicPr>
          <p:cNvPr id="7" name="图片 6" descr="kebao logo白色 抠图"/>
          <p:cNvPicPr>
            <a:picLocks noChangeAspect="1"/>
          </p:cNvPicPr>
          <p:nvPr userDrawn="1"/>
        </p:nvPicPr>
        <p:blipFill>
          <a:blip r:embed="rId3"/>
          <a:stretch>
            <a:fillRect/>
          </a:stretch>
        </p:blipFill>
        <p:spPr>
          <a:xfrm>
            <a:off x="11478895" y="6548755"/>
            <a:ext cx="696595" cy="356235"/>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BD6E404-B3CB-49AB-96A0-81EAC35ADAA8}" type="datetimeFigureOut">
              <a:rPr lang="zh-CN" altLang="en-US" smtClean="0"/>
              <a:t>2026/6/2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9705539-6A81-4F19-BDA8-A80BE1C14D4F}" type="slidenum">
              <a:rPr lang="zh-CN" altLang="en-US" smtClean="0"/>
              <a:t>‹#›</a:t>
            </a:fld>
            <a:endParaRPr lang="zh-CN" altLang="en-US"/>
          </a:p>
        </p:txBody>
      </p:sp>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l="44375" t="63891" b="-23"/>
          <a:stretch>
            <a:fillRect/>
          </a:stretch>
        </p:blipFill>
        <p:spPr>
          <a:xfrm>
            <a:off x="11360150" y="6553835"/>
            <a:ext cx="831850" cy="304165"/>
          </a:xfrm>
          <a:prstGeom prst="rect">
            <a:avLst/>
          </a:prstGeom>
        </p:spPr>
      </p:pic>
      <p:pic>
        <p:nvPicPr>
          <p:cNvPr id="7" name="图片 6" descr="kebao logo白色 抠图"/>
          <p:cNvPicPr>
            <a:picLocks noChangeAspect="1"/>
          </p:cNvPicPr>
          <p:nvPr userDrawn="1"/>
        </p:nvPicPr>
        <p:blipFill>
          <a:blip r:embed="rId3"/>
          <a:stretch>
            <a:fillRect/>
          </a:stretch>
        </p:blipFill>
        <p:spPr>
          <a:xfrm>
            <a:off x="11478895" y="6548755"/>
            <a:ext cx="696595" cy="356235"/>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BD6E404-B3CB-49AB-96A0-81EAC35ADAA8}" type="datetimeFigureOut">
              <a:rPr lang="zh-CN" altLang="en-US" smtClean="0"/>
              <a:t>2026/6/2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9705539-6A81-4F19-BDA8-A80BE1C14D4F}" type="slidenum">
              <a:rPr lang="zh-CN" altLang="en-US" smtClean="0"/>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BD6E404-B3CB-49AB-96A0-81EAC35ADAA8}" type="datetimeFigureOut">
              <a:rPr lang="zh-CN" altLang="en-US" smtClean="0"/>
              <a:t>2026/6/2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9705539-6A81-4F19-BDA8-A80BE1C14D4F}" type="slidenum">
              <a:rPr lang="zh-CN" altLang="en-US" smtClean="0"/>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5BD6E404-B3CB-49AB-96A0-81EAC35ADAA8}" type="datetimeFigureOut">
              <a:rPr lang="zh-CN" altLang="en-US" smtClean="0"/>
              <a:t>2026/6/2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9705539-6A81-4F19-BDA8-A80BE1C14D4F}" type="slidenum">
              <a:rPr lang="zh-CN" altLang="en-US" smtClean="0"/>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5BD6E404-B3CB-49AB-96A0-81EAC35ADAA8}" type="datetimeFigureOut">
              <a:rPr lang="zh-CN" altLang="en-US" smtClean="0"/>
              <a:t>2026/6/2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9705539-6A81-4F19-BDA8-A80BE1C14D4F}" type="slidenum">
              <a:rPr lang="zh-CN" altLang="en-US" smtClean="0"/>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7"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tx2">
                  <a:lumMod val="90000"/>
                  <a:alpha val="2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6"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tx2">
                  <a:lumMod val="90000"/>
                  <a:alpha val="2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2" name="标题 1"/>
          <p:cNvSpPr>
            <a:spLocks noGrp="1"/>
          </p:cNvSpPr>
          <p:nvPr>
            <p:ph type="title"/>
            <p:custDataLst>
              <p:tags r:id="rId3"/>
            </p:custDataLst>
          </p:nvPr>
        </p:nvSpPr>
        <p:spPr/>
        <p:txBody>
          <a:bodyPr>
            <a:normAutofit/>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t>2026/6/2</a:t>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BD6E404-B3CB-49AB-96A0-81EAC35ADAA8}" type="datetimeFigureOut">
              <a:rPr lang="zh-CN" altLang="en-US" smtClean="0"/>
              <a:t>2026/6/2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9705539-6A81-4F19-BDA8-A80BE1C14D4F}"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正文页-10012_15">
    <p:bg>
      <p:bgRef idx="1001">
        <a:schemeClr val="bg1"/>
      </p:bgRef>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t>2026/6/2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6" name="标题 5"/>
          <p:cNvSpPr>
            <a:spLocks noGrp="1"/>
          </p:cNvSpPr>
          <p:nvPr>
            <p:ph type="ctrTitle" idx="16385" hasCustomPrompt="1"/>
            <p:custDataLst>
              <p:tags r:id="rId1"/>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pPr lvl="0"/>
            <a:r>
              <a:rPr lang="zh-CN" altLang="en-US"/>
              <a:t>单击此处添加标题</a:t>
            </a:r>
          </a:p>
        </p:txBody>
      </p:sp>
      <p:sp>
        <p:nvSpPr>
          <p:cNvPr id="7" name="内容占位符 6"/>
          <p:cNvSpPr>
            <a:spLocks noGrp="1"/>
          </p:cNvSpPr>
          <p:nvPr>
            <p:ph idx="16392" hasCustomPrompt="1"/>
            <p:custDataLst>
              <p:tags r:id="rId2"/>
            </p:custDataLst>
          </p:nvPr>
        </p:nvSpPr>
        <p:spPr>
          <a:xfrm>
            <a:off x="609600" y="1524000"/>
            <a:ext cx="5486400" cy="4724400"/>
          </a:xfrm>
          <a:custGeom>
            <a:avLst/>
            <a:gdLst>
              <a:gd name="connisteX0" fmla="*/ 0 w 5486400"/>
              <a:gd name="connsiteY0" fmla="*/ 203200 h 4724400"/>
              <a:gd name="connisteX1" fmla="*/ 203200 w 5486400"/>
              <a:gd name="connsiteY1" fmla="*/ 0 h 4724400"/>
              <a:gd name="connisteX2" fmla="*/ 5283200 w 5486400"/>
              <a:gd name="connsiteY2" fmla="*/ 0 h 4724400"/>
              <a:gd name="connisteX3" fmla="*/ 5486400 w 5486400"/>
              <a:gd name="connsiteY3" fmla="*/ 203200 h 4724400"/>
              <a:gd name="connisteX4" fmla="*/ 5486400 w 5486400"/>
              <a:gd name="connsiteY4" fmla="*/ 4521200 h 4724400"/>
              <a:gd name="connisteX5" fmla="*/ 5283200 w 5486400"/>
              <a:gd name="connsiteY5" fmla="*/ 4724400 h 4724400"/>
              <a:gd name="connisteX6" fmla="*/ 203200 w 5486400"/>
              <a:gd name="connsiteY6" fmla="*/ 4724400 h 4724400"/>
              <a:gd name="connisteX7" fmla="*/ 0 w 5486400"/>
              <a:gd name="connsiteY7" fmla="*/ 4521200 h 4724400"/>
              <a:gd name="connisteX8" fmla="*/ 0 w 5486400"/>
              <a:gd name="connsiteY8"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0" t="0" r="0" b="0"/>
            <a:pathLst>
              <a:path w="5486400" h="4724400">
                <a:moveTo>
                  <a:pt x="0" y="203200"/>
                </a:moveTo>
                <a:cubicBezTo>
                  <a:pt x="0" y="90976"/>
                  <a:pt x="90976" y="0"/>
                  <a:pt x="203200" y="0"/>
                </a:cubicBezTo>
                <a:lnTo>
                  <a:pt x="5283200" y="0"/>
                </a:lnTo>
                <a:cubicBezTo>
                  <a:pt x="5395424" y="0"/>
                  <a:pt x="5486400" y="90976"/>
                  <a:pt x="5486400" y="203200"/>
                </a:cubicBezTo>
                <a:lnTo>
                  <a:pt x="5486400" y="4521200"/>
                </a:lnTo>
                <a:cubicBezTo>
                  <a:pt x="5486400" y="4633424"/>
                  <a:pt x="5395424" y="4724400"/>
                  <a:pt x="5283200" y="4724400"/>
                </a:cubicBezTo>
                <a:lnTo>
                  <a:pt x="203200" y="4724400"/>
                </a:lnTo>
                <a:cubicBezTo>
                  <a:pt x="90976" y="4724400"/>
                  <a:pt x="0" y="4633424"/>
                  <a:pt x="0" y="4521200"/>
                </a:cubicBezTo>
                <a:lnTo>
                  <a:pt x="0" y="203200"/>
                </a:lnTo>
                <a:close/>
              </a:path>
            </a:pathLst>
          </a:custGeom>
          <a:solidFill>
            <a:srgbClr val="DDDDDD"/>
          </a:solidFill>
          <a:ln>
            <a:noFill/>
          </a:ln>
        </p:spPr>
        <p:txBody>
          <a:bodyPr>
            <a:normAutofit/>
          </a:bodyPr>
          <a:lstStyle>
            <a:lvl1pPr marL="0" indent="0">
              <a:buNone/>
              <a:defRPr/>
            </a:lvl1pPr>
            <a:lvl2pPr>
              <a:buNone/>
              <a:defRPr/>
            </a:lvl2pPr>
            <a:lvl3pPr>
              <a:buNone/>
              <a:defRPr/>
            </a:lvl3pPr>
            <a:lvl4pPr>
              <a:buNone/>
              <a:defRPr/>
            </a:lvl4pPr>
            <a:lvl5pPr>
              <a:buNone/>
              <a:defRPr/>
            </a:lvl5pPr>
          </a:lstStyle>
          <a:p>
            <a:pPr lvl="0"/>
            <a:r>
              <a:rPr lang="zh-CN" altLang="en-US"/>
              <a:t> </a:t>
            </a:r>
          </a:p>
        </p:txBody>
      </p:sp>
      <p:sp>
        <p:nvSpPr>
          <p:cNvPr id="8" name="文本占位符 7"/>
          <p:cNvSpPr>
            <a:spLocks noGrp="1"/>
          </p:cNvSpPr>
          <p:nvPr>
            <p:ph type="body" idx="16386" hasCustomPrompt="1"/>
            <p:custDataLst>
              <p:tags r:id="rId3"/>
            </p:custDataLst>
          </p:nvPr>
        </p:nvSpPr>
        <p:spPr>
          <a:xfrm>
            <a:off x="6553200" y="1524000"/>
            <a:ext cx="50292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a:t>单击此处添加项标题</a:t>
            </a:r>
          </a:p>
        </p:txBody>
      </p:sp>
      <p:sp>
        <p:nvSpPr>
          <p:cNvPr id="9" name="文本占位符 8"/>
          <p:cNvSpPr>
            <a:spLocks noGrp="1"/>
          </p:cNvSpPr>
          <p:nvPr>
            <p:ph type="body" idx="16387" hasCustomPrompt="1"/>
            <p:custDataLst>
              <p:tags r:id="rId4"/>
            </p:custDataLst>
          </p:nvPr>
        </p:nvSpPr>
        <p:spPr>
          <a:xfrm>
            <a:off x="6553200" y="2082800"/>
            <a:ext cx="5029200" cy="9144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a:t>单击此处添加项正文</a:t>
            </a:r>
          </a:p>
        </p:txBody>
      </p:sp>
      <p:sp>
        <p:nvSpPr>
          <p:cNvPr id="10" name="文本占位符 9"/>
          <p:cNvSpPr>
            <a:spLocks noGrp="1"/>
          </p:cNvSpPr>
          <p:nvPr>
            <p:ph type="body" idx="16388" hasCustomPrompt="1"/>
            <p:custDataLst>
              <p:tags r:id="rId5"/>
            </p:custDataLst>
          </p:nvPr>
        </p:nvSpPr>
        <p:spPr>
          <a:xfrm>
            <a:off x="6553200" y="3149600"/>
            <a:ext cx="50292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a:t>单击此处添加项标题</a:t>
            </a:r>
          </a:p>
        </p:txBody>
      </p:sp>
      <p:sp>
        <p:nvSpPr>
          <p:cNvPr id="11" name="文本占位符 10"/>
          <p:cNvSpPr>
            <a:spLocks noGrp="1"/>
          </p:cNvSpPr>
          <p:nvPr>
            <p:ph type="body" idx="16389" hasCustomPrompt="1"/>
            <p:custDataLst>
              <p:tags r:id="rId6"/>
            </p:custDataLst>
          </p:nvPr>
        </p:nvSpPr>
        <p:spPr>
          <a:xfrm>
            <a:off x="6553200" y="3708400"/>
            <a:ext cx="5029200" cy="9144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a:t>单击此处添加项正文</a:t>
            </a:r>
          </a:p>
        </p:txBody>
      </p:sp>
      <p:sp>
        <p:nvSpPr>
          <p:cNvPr id="12" name="文本占位符 11"/>
          <p:cNvSpPr>
            <a:spLocks noGrp="1"/>
          </p:cNvSpPr>
          <p:nvPr>
            <p:ph type="body" idx="16390" hasCustomPrompt="1"/>
            <p:custDataLst>
              <p:tags r:id="rId7"/>
            </p:custDataLst>
          </p:nvPr>
        </p:nvSpPr>
        <p:spPr>
          <a:xfrm>
            <a:off x="6553200" y="4775200"/>
            <a:ext cx="50292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a:t>单击此处添加项标题</a:t>
            </a:r>
          </a:p>
        </p:txBody>
      </p:sp>
      <p:sp>
        <p:nvSpPr>
          <p:cNvPr id="13" name="文本占位符 12"/>
          <p:cNvSpPr>
            <a:spLocks noGrp="1"/>
          </p:cNvSpPr>
          <p:nvPr>
            <p:ph type="body" idx="16391" hasCustomPrompt="1"/>
            <p:custDataLst>
              <p:tags r:id="rId8"/>
            </p:custDataLst>
          </p:nvPr>
        </p:nvSpPr>
        <p:spPr>
          <a:xfrm>
            <a:off x="6553200" y="5334000"/>
            <a:ext cx="5029200" cy="9144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a:t>单击此处添加项正文</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5BD6E404-B3CB-49AB-96A0-81EAC35ADAA8}" type="datetimeFigureOut">
              <a:rPr lang="zh-CN" altLang="en-US" smtClean="0"/>
              <a:t>2026/6/2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9705539-6A81-4F19-BDA8-A80BE1C14D4F}"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5BD6E404-B3CB-49AB-96A0-81EAC35ADAA8}" type="datetimeFigureOut">
              <a:rPr lang="zh-CN" altLang="en-US" smtClean="0"/>
              <a:t>2026/6/2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9705539-6A81-4F19-BDA8-A80BE1C14D4F}"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BD6E404-B3CB-49AB-96A0-81EAC35ADAA8}" type="datetimeFigureOut">
              <a:rPr lang="zh-CN" altLang="en-US" smtClean="0"/>
              <a:t>2026/6/2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9705539-6A81-4F19-BDA8-A80BE1C14D4F}" type="slidenum">
              <a:rPr lang="zh-CN" altLang="en-US" smtClean="0"/>
              <a:t>‹#›</a:t>
            </a:fld>
            <a:endParaRPr lang="zh-CN" altLang="en-US"/>
          </a:p>
        </p:txBody>
      </p:sp>
      <p:pic>
        <p:nvPicPr>
          <p:cNvPr id="6" name="图片 5" descr="WPS图片(1)(1)"/>
          <p:cNvPicPr>
            <a:picLocks noChangeAspect="1"/>
          </p:cNvPicPr>
          <p:nvPr userDrawn="1"/>
        </p:nvPicPr>
        <p:blipFill>
          <a:blip r:embed="rId2"/>
          <a:stretch>
            <a:fillRect/>
          </a:stretch>
        </p:blipFill>
        <p:spPr>
          <a:xfrm>
            <a:off x="88265" y="67310"/>
            <a:ext cx="458470" cy="919480"/>
          </a:xfrm>
          <a:prstGeom prst="rect">
            <a:avLst/>
          </a:prstGeom>
        </p:spPr>
      </p:pic>
      <p:pic>
        <p:nvPicPr>
          <p:cNvPr id="9" name="图片 8" descr="WPS图片(1)(1)"/>
          <p:cNvPicPr>
            <a:picLocks noChangeAspect="1"/>
          </p:cNvPicPr>
          <p:nvPr userDrawn="1"/>
        </p:nvPicPr>
        <p:blipFill>
          <a:blip r:embed="rId2"/>
          <a:stretch>
            <a:fillRect/>
          </a:stretch>
        </p:blipFill>
        <p:spPr>
          <a:xfrm>
            <a:off x="313690" y="67310"/>
            <a:ext cx="458470" cy="919480"/>
          </a:xfrm>
          <a:prstGeom prst="rect">
            <a:avLst/>
          </a:prstGeom>
        </p:spPr>
      </p:pic>
      <p:pic>
        <p:nvPicPr>
          <p:cNvPr id="10" name="图片 9" descr="WPS图片(1)(1)"/>
          <p:cNvPicPr>
            <a:picLocks noChangeAspect="1"/>
          </p:cNvPicPr>
          <p:nvPr userDrawn="1"/>
        </p:nvPicPr>
        <p:blipFill>
          <a:blip r:embed="rId2"/>
          <a:stretch>
            <a:fillRect/>
          </a:stretch>
        </p:blipFill>
        <p:spPr>
          <a:xfrm>
            <a:off x="530225" y="67310"/>
            <a:ext cx="458470" cy="919480"/>
          </a:xfrm>
          <a:prstGeom prst="rect">
            <a:avLst/>
          </a:prstGeom>
        </p:spPr>
      </p:pic>
      <p:pic>
        <p:nvPicPr>
          <p:cNvPr id="14" name="图片 13"/>
          <p:cNvPicPr>
            <a:picLocks noChangeAspect="1"/>
          </p:cNvPicPr>
          <p:nvPr userDrawn="1"/>
        </p:nvPicPr>
        <p:blipFill rotWithShape="1">
          <a:blip r:embed="rId3" cstate="print">
            <a:extLst>
              <a:ext uri="{28A0092B-C50C-407E-A947-70E740481C1C}">
                <a14:useLocalDpi xmlns:a14="http://schemas.microsoft.com/office/drawing/2010/main" val="0"/>
              </a:ext>
            </a:extLst>
          </a:blip>
          <a:srcRect l="44375" t="63891" b="-23"/>
          <a:stretch>
            <a:fillRect/>
          </a:stretch>
        </p:blipFill>
        <p:spPr>
          <a:xfrm>
            <a:off x="11360150" y="6553835"/>
            <a:ext cx="831850" cy="304165"/>
          </a:xfrm>
          <a:prstGeom prst="rect">
            <a:avLst/>
          </a:prstGeom>
        </p:spPr>
      </p:pic>
      <p:pic>
        <p:nvPicPr>
          <p:cNvPr id="7" name="图片 6" descr="kebao logo白色 抠图"/>
          <p:cNvPicPr>
            <a:picLocks noChangeAspect="1"/>
          </p:cNvPicPr>
          <p:nvPr userDrawn="1"/>
        </p:nvPicPr>
        <p:blipFill>
          <a:blip r:embed="rId4"/>
          <a:stretch>
            <a:fillRect/>
          </a:stretch>
        </p:blipFill>
        <p:spPr>
          <a:xfrm>
            <a:off x="11478895" y="6548755"/>
            <a:ext cx="696595" cy="35623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BD6E404-B3CB-49AB-96A0-81EAC35ADAA8}" type="datetimeFigureOut">
              <a:rPr lang="zh-CN" altLang="en-US" smtClean="0"/>
              <a:t>2026/6/2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9705539-6A81-4F19-BDA8-A80BE1C14D4F}" type="slidenum">
              <a:rPr lang="zh-CN" altLang="en-US" smtClean="0"/>
              <a:t>‹#›</a:t>
            </a:fld>
            <a:endParaRPr lang="zh-CN" altLang="en-US"/>
          </a:p>
        </p:txBody>
      </p:sp>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l="44375" t="63891" b="-23"/>
          <a:stretch>
            <a:fillRect/>
          </a:stretch>
        </p:blipFill>
        <p:spPr>
          <a:xfrm>
            <a:off x="11360150" y="6553835"/>
            <a:ext cx="831850" cy="304165"/>
          </a:xfrm>
          <a:prstGeom prst="rect">
            <a:avLst/>
          </a:prstGeom>
        </p:spPr>
      </p:pic>
      <p:pic>
        <p:nvPicPr>
          <p:cNvPr id="7" name="图片 6" descr="kebao logo白色 抠图"/>
          <p:cNvPicPr>
            <a:picLocks noChangeAspect="1"/>
          </p:cNvPicPr>
          <p:nvPr userDrawn="1"/>
        </p:nvPicPr>
        <p:blipFill>
          <a:blip r:embed="rId3"/>
          <a:stretch>
            <a:fillRect/>
          </a:stretch>
        </p:blipFill>
        <p:spPr>
          <a:xfrm>
            <a:off x="11478895" y="6548755"/>
            <a:ext cx="696595" cy="35623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BD6E404-B3CB-49AB-96A0-81EAC35ADAA8}" type="datetimeFigureOut">
              <a:rPr lang="zh-CN" altLang="en-US" smtClean="0"/>
              <a:t>2026/6/2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9705539-6A81-4F19-BDA8-A80BE1C14D4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BD6E404-B3CB-49AB-96A0-81EAC35ADAA8}" type="datetimeFigureOut">
              <a:rPr lang="zh-CN" altLang="en-US" smtClean="0"/>
              <a:t>2026/6/2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9705539-6A81-4F19-BDA8-A80BE1C14D4F}"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pn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思源黑体 CN Regular" panose="020B0500000000000000" charset="-122"/>
                <a:ea typeface="思源黑体 CN Regular" panose="020B0500000000000000" charset="-122"/>
              </a:defRPr>
            </a:lvl1pPr>
          </a:lstStyle>
          <a:p>
            <a:fld id="{5BD6E404-B3CB-49AB-96A0-81EAC35ADAA8}" type="datetimeFigureOut">
              <a:rPr lang="zh-CN" altLang="en-US" smtClean="0"/>
              <a:t>2026/6/2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思源黑体 CN Regular" panose="020B0500000000000000" charset="-122"/>
                <a:ea typeface="思源黑体 CN Regular" panose="020B0500000000000000" charset="-122"/>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思源黑体 CN Regular" panose="020B0500000000000000" charset="-122"/>
                <a:ea typeface="思源黑体 CN Regular" panose="020B0500000000000000" charset="-122"/>
              </a:defRPr>
            </a:lvl1pPr>
          </a:lstStyle>
          <a:p>
            <a:fld id="{89705539-6A81-4F19-BDA8-A80BE1C14D4F}" type="slidenum">
              <a:rPr lang="zh-CN" altLang="en-US" smtClean="0"/>
              <a:t>‹#›</a:t>
            </a:fld>
            <a:endParaRPr lang="zh-CN" altLang="en-US"/>
          </a:p>
        </p:txBody>
      </p:sp>
      <p:pic>
        <p:nvPicPr>
          <p:cNvPr id="9" name="图片 8"/>
          <p:cNvPicPr>
            <a:picLocks noChangeAspect="1"/>
          </p:cNvPicPr>
          <p:nvPr userDrawn="1"/>
        </p:nvPicPr>
        <p:blipFill rotWithShape="1">
          <a:blip r:embed="rId17" cstate="print">
            <a:extLst>
              <a:ext uri="{28A0092B-C50C-407E-A947-70E740481C1C}">
                <a14:useLocalDpi xmlns:a14="http://schemas.microsoft.com/office/drawing/2010/main" val="0"/>
              </a:ext>
            </a:extLst>
          </a:blip>
          <a:srcRect l="1547" t="75905" r="87024" b="2039"/>
          <a:stretch>
            <a:fillRect/>
          </a:stretch>
        </p:blipFill>
        <p:spPr>
          <a:xfrm>
            <a:off x="11577058" y="303872"/>
            <a:ext cx="452077" cy="490712"/>
          </a:xfrm>
          <a:prstGeom prst="rect">
            <a:avLst/>
          </a:prstGeom>
        </p:spPr>
      </p:pic>
      <p:pic>
        <p:nvPicPr>
          <p:cNvPr id="26" name="图片 25"/>
          <p:cNvPicPr>
            <a:picLocks noChangeAspect="1"/>
          </p:cNvPicPr>
          <p:nvPr userDrawn="1"/>
        </p:nvPicPr>
        <p:blipFill rotWithShape="1">
          <a:blip r:embed="rId17" cstate="print">
            <a:extLst>
              <a:ext uri="{28A0092B-C50C-407E-A947-70E740481C1C}">
                <a14:useLocalDpi xmlns:a14="http://schemas.microsoft.com/office/drawing/2010/main" val="0"/>
              </a:ext>
            </a:extLst>
          </a:blip>
          <a:srcRect l="1547" t="75905" r="87024" b="2039"/>
          <a:stretch>
            <a:fillRect/>
          </a:stretch>
        </p:blipFill>
        <p:spPr>
          <a:xfrm>
            <a:off x="221677" y="6316262"/>
            <a:ext cx="452077" cy="49071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思源黑体 CN Regular" panose="020B0500000000000000" charset="-122"/>
          <a:ea typeface="思源黑体 CN Regular" panose="020B0500000000000000"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思源黑体 CN Regular" panose="020B0500000000000000" charset="-122"/>
          <a:ea typeface="思源黑体 CN Regular" panose="020B0500000000000000"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思源黑体 CN Regular" panose="020B0500000000000000" charset="-122"/>
          <a:ea typeface="思源黑体 CN Regular" panose="020B0500000000000000"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思源黑体 CN Regular" panose="020B0500000000000000" charset="-122"/>
          <a:ea typeface="思源黑体 CN Regular" panose="020B0500000000000000"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CN Regular" panose="020B0500000000000000" charset="-122"/>
          <a:ea typeface="思源黑体 CN Regular" panose="020B0500000000000000"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CN Regular" panose="020B0500000000000000" charset="-122"/>
          <a:ea typeface="思源黑体 CN Regular" panose="020B0500000000000000"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思源黑体 CN Regular" panose="020B0500000000000000" charset="-122"/>
                <a:ea typeface="思源黑体 CN Regular" panose="020B0500000000000000" charset="-122"/>
              </a:defRPr>
            </a:lvl1pPr>
          </a:lstStyle>
          <a:p>
            <a:fld id="{5BD6E404-B3CB-49AB-96A0-81EAC35ADAA8}" type="datetimeFigureOut">
              <a:rPr lang="zh-CN" altLang="en-US" smtClean="0"/>
              <a:t>2026/6/2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思源黑体 CN Regular" panose="020B0500000000000000" charset="-122"/>
                <a:ea typeface="思源黑体 CN Regular" panose="020B0500000000000000" charset="-122"/>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思源黑体 CN Regular" panose="020B0500000000000000" charset="-122"/>
                <a:ea typeface="思源黑体 CN Regular" panose="020B0500000000000000" charset="-122"/>
              </a:defRPr>
            </a:lvl1pPr>
          </a:lstStyle>
          <a:p>
            <a:fld id="{89705539-6A81-4F19-BDA8-A80BE1C14D4F}" type="slidenum">
              <a:rPr lang="zh-CN" altLang="en-US" smtClean="0"/>
              <a:t>‹#›</a:t>
            </a:fld>
            <a:endParaRPr lang="zh-CN" altLang="en-US"/>
          </a:p>
        </p:txBody>
      </p:sp>
      <p:pic>
        <p:nvPicPr>
          <p:cNvPr id="9" name="图片 8"/>
          <p:cNvPicPr>
            <a:picLocks noChangeAspect="1"/>
          </p:cNvPicPr>
          <p:nvPr userDrawn="1"/>
        </p:nvPicPr>
        <p:blipFill rotWithShape="1">
          <a:blip r:embed="rId17" cstate="print">
            <a:extLst>
              <a:ext uri="{28A0092B-C50C-407E-A947-70E740481C1C}">
                <a14:useLocalDpi xmlns:a14="http://schemas.microsoft.com/office/drawing/2010/main" val="0"/>
              </a:ext>
            </a:extLst>
          </a:blip>
          <a:srcRect l="1547" t="75905" r="87024" b="2039"/>
          <a:stretch>
            <a:fillRect/>
          </a:stretch>
        </p:blipFill>
        <p:spPr>
          <a:xfrm>
            <a:off x="11577058" y="303872"/>
            <a:ext cx="452077" cy="490712"/>
          </a:xfrm>
          <a:prstGeom prst="rect">
            <a:avLst/>
          </a:prstGeom>
        </p:spPr>
      </p:pic>
      <p:pic>
        <p:nvPicPr>
          <p:cNvPr id="26" name="图片 25"/>
          <p:cNvPicPr>
            <a:picLocks noChangeAspect="1"/>
          </p:cNvPicPr>
          <p:nvPr userDrawn="1"/>
        </p:nvPicPr>
        <p:blipFill rotWithShape="1">
          <a:blip r:embed="rId17" cstate="print">
            <a:extLst>
              <a:ext uri="{28A0092B-C50C-407E-A947-70E740481C1C}">
                <a14:useLocalDpi xmlns:a14="http://schemas.microsoft.com/office/drawing/2010/main" val="0"/>
              </a:ext>
            </a:extLst>
          </a:blip>
          <a:srcRect l="1547" t="75905" r="87024" b="2039"/>
          <a:stretch>
            <a:fillRect/>
          </a:stretch>
        </p:blipFill>
        <p:spPr>
          <a:xfrm>
            <a:off x="221677" y="6316262"/>
            <a:ext cx="452077" cy="490712"/>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Lst>
  <p:txStyles>
    <p:titleStyle>
      <a:lvl1pPr algn="l" defTabSz="914400" rtl="0" eaLnBrk="1" latinLnBrk="0" hangingPunct="1">
        <a:lnSpc>
          <a:spcPct val="90000"/>
        </a:lnSpc>
        <a:spcBef>
          <a:spcPct val="0"/>
        </a:spcBef>
        <a:buNone/>
        <a:defRPr sz="4400" kern="1200">
          <a:solidFill>
            <a:schemeClr val="tx1"/>
          </a:solidFill>
          <a:latin typeface="思源黑体 CN Regular" panose="020B0500000000000000" charset="-122"/>
          <a:ea typeface="思源黑体 CN Regular" panose="020B0500000000000000"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思源黑体 CN Regular" panose="020B0500000000000000" charset="-122"/>
          <a:ea typeface="思源黑体 CN Regular" panose="020B0500000000000000"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思源黑体 CN Regular" panose="020B0500000000000000" charset="-122"/>
          <a:ea typeface="思源黑体 CN Regular" panose="020B0500000000000000"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思源黑体 CN Regular" panose="020B0500000000000000" charset="-122"/>
          <a:ea typeface="思源黑体 CN Regular" panose="020B0500000000000000"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CN Regular" panose="020B0500000000000000" charset="-122"/>
          <a:ea typeface="思源黑体 CN Regular" panose="020B0500000000000000"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CN Regular" panose="020B0500000000000000" charset="-122"/>
          <a:ea typeface="思源黑体 CN Regular" panose="020B0500000000000000"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7.jpg"/><Relationship Id="rId2" Type="http://schemas.openxmlformats.org/officeDocument/2006/relationships/slideLayout" Target="../slideLayouts/slideLayout1.xml"/><Relationship Id="rId1" Type="http://schemas.openxmlformats.org/officeDocument/2006/relationships/tags" Target="../tags/tag30.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tags" Target="../tags/tag101.xml"/><Relationship Id="rId13" Type="http://schemas.openxmlformats.org/officeDocument/2006/relationships/tags" Target="../tags/tag106.xml"/><Relationship Id="rId18" Type="http://schemas.openxmlformats.org/officeDocument/2006/relationships/tags" Target="../tags/tag111.xml"/><Relationship Id="rId3" Type="http://schemas.openxmlformats.org/officeDocument/2006/relationships/tags" Target="../tags/tag96.xml"/><Relationship Id="rId21" Type="http://schemas.openxmlformats.org/officeDocument/2006/relationships/image" Target="../media/image23.png"/><Relationship Id="rId7" Type="http://schemas.openxmlformats.org/officeDocument/2006/relationships/tags" Target="../tags/tag100.xml"/><Relationship Id="rId12" Type="http://schemas.openxmlformats.org/officeDocument/2006/relationships/tags" Target="../tags/tag105.xml"/><Relationship Id="rId17" Type="http://schemas.openxmlformats.org/officeDocument/2006/relationships/tags" Target="../tags/tag110.xml"/><Relationship Id="rId2" Type="http://schemas.openxmlformats.org/officeDocument/2006/relationships/tags" Target="../tags/tag95.xml"/><Relationship Id="rId16" Type="http://schemas.openxmlformats.org/officeDocument/2006/relationships/tags" Target="../tags/tag109.xml"/><Relationship Id="rId20" Type="http://schemas.openxmlformats.org/officeDocument/2006/relationships/notesSlide" Target="../notesSlides/notesSlide9.xml"/><Relationship Id="rId1" Type="http://schemas.openxmlformats.org/officeDocument/2006/relationships/tags" Target="../tags/tag94.xml"/><Relationship Id="rId6" Type="http://schemas.openxmlformats.org/officeDocument/2006/relationships/tags" Target="../tags/tag99.xml"/><Relationship Id="rId11" Type="http://schemas.openxmlformats.org/officeDocument/2006/relationships/tags" Target="../tags/tag104.xml"/><Relationship Id="rId5" Type="http://schemas.openxmlformats.org/officeDocument/2006/relationships/tags" Target="../tags/tag98.xml"/><Relationship Id="rId15" Type="http://schemas.openxmlformats.org/officeDocument/2006/relationships/tags" Target="../tags/tag108.xml"/><Relationship Id="rId23" Type="http://schemas.openxmlformats.org/officeDocument/2006/relationships/image" Target="../media/image25.jpeg"/><Relationship Id="rId10" Type="http://schemas.openxmlformats.org/officeDocument/2006/relationships/tags" Target="../tags/tag103.xml"/><Relationship Id="rId19" Type="http://schemas.openxmlformats.org/officeDocument/2006/relationships/slideLayout" Target="../slideLayouts/slideLayout7.xml"/><Relationship Id="rId4" Type="http://schemas.openxmlformats.org/officeDocument/2006/relationships/tags" Target="../tags/tag97.xml"/><Relationship Id="rId9" Type="http://schemas.openxmlformats.org/officeDocument/2006/relationships/tags" Target="../tags/tag102.xml"/><Relationship Id="rId14" Type="http://schemas.openxmlformats.org/officeDocument/2006/relationships/tags" Target="../tags/tag107.xml"/><Relationship Id="rId22" Type="http://schemas.openxmlformats.org/officeDocument/2006/relationships/image" Target="../media/image24.svg"/></Relationships>
</file>

<file path=ppt/slides/_rels/slide2.xml.rels><?xml version="1.0" encoding="UTF-8" standalone="yes"?>
<Relationships xmlns="http://schemas.openxmlformats.org/package/2006/relationships"><Relationship Id="rId13" Type="http://schemas.openxmlformats.org/officeDocument/2006/relationships/tags" Target="../tags/tag43.xml"/><Relationship Id="rId18" Type="http://schemas.openxmlformats.org/officeDocument/2006/relationships/tags" Target="../tags/tag48.xml"/><Relationship Id="rId26" Type="http://schemas.openxmlformats.org/officeDocument/2006/relationships/image" Target="../media/image10.png"/><Relationship Id="rId3" Type="http://schemas.openxmlformats.org/officeDocument/2006/relationships/tags" Target="../tags/tag33.xml"/><Relationship Id="rId21" Type="http://schemas.openxmlformats.org/officeDocument/2006/relationships/tags" Target="../tags/tag51.xml"/><Relationship Id="rId34" Type="http://schemas.openxmlformats.org/officeDocument/2006/relationships/image" Target="../media/image18.png"/><Relationship Id="rId7" Type="http://schemas.openxmlformats.org/officeDocument/2006/relationships/tags" Target="../tags/tag37.xml"/><Relationship Id="rId12" Type="http://schemas.openxmlformats.org/officeDocument/2006/relationships/tags" Target="../tags/tag42.xml"/><Relationship Id="rId17" Type="http://schemas.openxmlformats.org/officeDocument/2006/relationships/tags" Target="../tags/tag47.xml"/><Relationship Id="rId25" Type="http://schemas.openxmlformats.org/officeDocument/2006/relationships/image" Target="../media/image9.svg"/><Relationship Id="rId33" Type="http://schemas.openxmlformats.org/officeDocument/2006/relationships/image" Target="../media/image17.svg"/><Relationship Id="rId2" Type="http://schemas.openxmlformats.org/officeDocument/2006/relationships/tags" Target="../tags/tag32.xml"/><Relationship Id="rId16" Type="http://schemas.openxmlformats.org/officeDocument/2006/relationships/tags" Target="../tags/tag46.xml"/><Relationship Id="rId20" Type="http://schemas.openxmlformats.org/officeDocument/2006/relationships/tags" Target="../tags/tag50.xml"/><Relationship Id="rId29" Type="http://schemas.openxmlformats.org/officeDocument/2006/relationships/image" Target="../media/image13.svg"/><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tags" Target="../tags/tag41.xml"/><Relationship Id="rId24" Type="http://schemas.openxmlformats.org/officeDocument/2006/relationships/image" Target="../media/image8.png"/><Relationship Id="rId32" Type="http://schemas.openxmlformats.org/officeDocument/2006/relationships/image" Target="../media/image16.png"/><Relationship Id="rId5" Type="http://schemas.openxmlformats.org/officeDocument/2006/relationships/tags" Target="../tags/tag35.xml"/><Relationship Id="rId15" Type="http://schemas.openxmlformats.org/officeDocument/2006/relationships/tags" Target="../tags/tag45.xml"/><Relationship Id="rId23" Type="http://schemas.openxmlformats.org/officeDocument/2006/relationships/notesSlide" Target="../notesSlides/notesSlide2.xml"/><Relationship Id="rId28" Type="http://schemas.openxmlformats.org/officeDocument/2006/relationships/image" Target="../media/image12.png"/><Relationship Id="rId10" Type="http://schemas.openxmlformats.org/officeDocument/2006/relationships/tags" Target="../tags/tag40.xml"/><Relationship Id="rId19" Type="http://schemas.openxmlformats.org/officeDocument/2006/relationships/tags" Target="../tags/tag49.xml"/><Relationship Id="rId31" Type="http://schemas.openxmlformats.org/officeDocument/2006/relationships/image" Target="../media/image15.svg"/><Relationship Id="rId4" Type="http://schemas.openxmlformats.org/officeDocument/2006/relationships/tags" Target="../tags/tag34.xml"/><Relationship Id="rId9" Type="http://schemas.openxmlformats.org/officeDocument/2006/relationships/tags" Target="../tags/tag39.xml"/><Relationship Id="rId14" Type="http://schemas.openxmlformats.org/officeDocument/2006/relationships/tags" Target="../tags/tag44.xml"/><Relationship Id="rId22" Type="http://schemas.openxmlformats.org/officeDocument/2006/relationships/slideLayout" Target="../slideLayouts/slideLayout7.xml"/><Relationship Id="rId27" Type="http://schemas.openxmlformats.org/officeDocument/2006/relationships/image" Target="../media/image11.svg"/><Relationship Id="rId30" Type="http://schemas.openxmlformats.org/officeDocument/2006/relationships/image" Target="../media/image14.png"/><Relationship Id="rId8" Type="http://schemas.openxmlformats.org/officeDocument/2006/relationships/tags" Target="../tags/tag38.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3.xml"/><Relationship Id="rId1" Type="http://schemas.openxmlformats.org/officeDocument/2006/relationships/tags" Target="../tags/tag52.xml"/><Relationship Id="rId5" Type="http://schemas.openxmlformats.org/officeDocument/2006/relationships/image" Target="../media/image19.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19.jpeg"/><Relationship Id="rId5" Type="http://schemas.openxmlformats.org/officeDocument/2006/relationships/notesSlide" Target="../notesSlides/notesSlide4.xml"/><Relationship Id="rId4"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tags" Target="../tags/tag64.xml"/><Relationship Id="rId3" Type="http://schemas.openxmlformats.org/officeDocument/2006/relationships/tags" Target="../tags/tag59.xml"/><Relationship Id="rId7" Type="http://schemas.openxmlformats.org/officeDocument/2006/relationships/tags" Target="../tags/tag63.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tags" Target="../tags/tag62.xml"/><Relationship Id="rId11" Type="http://schemas.openxmlformats.org/officeDocument/2006/relationships/image" Target="../media/image20.jpeg"/><Relationship Id="rId5" Type="http://schemas.openxmlformats.org/officeDocument/2006/relationships/tags" Target="../tags/tag61.xml"/><Relationship Id="rId10" Type="http://schemas.openxmlformats.org/officeDocument/2006/relationships/notesSlide" Target="../notesSlides/notesSlide5.xml"/><Relationship Id="rId4" Type="http://schemas.openxmlformats.org/officeDocument/2006/relationships/tags" Target="../tags/tag60.xml"/><Relationship Id="rId9"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tags" Target="../tags/tag67.xml"/><Relationship Id="rId7" Type="http://schemas.openxmlformats.org/officeDocument/2006/relationships/notesSlide" Target="../notesSlides/notesSlide6.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slideLayout" Target="../slideLayouts/slideLayout21.xml"/><Relationship Id="rId5" Type="http://schemas.openxmlformats.org/officeDocument/2006/relationships/tags" Target="../tags/tag69.xml"/><Relationship Id="rId4" Type="http://schemas.openxmlformats.org/officeDocument/2006/relationships/tags" Target="../tags/tag68.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1.xml"/><Relationship Id="rId1" Type="http://schemas.openxmlformats.org/officeDocument/2006/relationships/tags" Target="../tags/tag70.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8" Type="http://schemas.openxmlformats.org/officeDocument/2006/relationships/tags" Target="../tags/tag79.xml"/><Relationship Id="rId13" Type="http://schemas.openxmlformats.org/officeDocument/2006/relationships/tags" Target="../tags/tag84.xml"/><Relationship Id="rId18" Type="http://schemas.openxmlformats.org/officeDocument/2006/relationships/image" Target="../media/image20.jpeg"/><Relationship Id="rId3" Type="http://schemas.openxmlformats.org/officeDocument/2006/relationships/tags" Target="../tags/tag74.xml"/><Relationship Id="rId7" Type="http://schemas.openxmlformats.org/officeDocument/2006/relationships/tags" Target="../tags/tag78.xml"/><Relationship Id="rId12" Type="http://schemas.openxmlformats.org/officeDocument/2006/relationships/tags" Target="../tags/tag83.xml"/><Relationship Id="rId17" Type="http://schemas.openxmlformats.org/officeDocument/2006/relationships/notesSlide" Target="../notesSlides/notesSlide7.xml"/><Relationship Id="rId2" Type="http://schemas.openxmlformats.org/officeDocument/2006/relationships/tags" Target="../tags/tag73.xml"/><Relationship Id="rId16" Type="http://schemas.openxmlformats.org/officeDocument/2006/relationships/slideLayout" Target="../slideLayouts/slideLayout21.xml"/><Relationship Id="rId1" Type="http://schemas.openxmlformats.org/officeDocument/2006/relationships/tags" Target="../tags/tag72.xml"/><Relationship Id="rId6" Type="http://schemas.openxmlformats.org/officeDocument/2006/relationships/tags" Target="../tags/tag77.xml"/><Relationship Id="rId11" Type="http://schemas.openxmlformats.org/officeDocument/2006/relationships/tags" Target="../tags/tag82.xml"/><Relationship Id="rId5" Type="http://schemas.openxmlformats.org/officeDocument/2006/relationships/tags" Target="../tags/tag76.xml"/><Relationship Id="rId15" Type="http://schemas.openxmlformats.org/officeDocument/2006/relationships/tags" Target="../tags/tag86.xml"/><Relationship Id="rId10" Type="http://schemas.openxmlformats.org/officeDocument/2006/relationships/tags" Target="../tags/tag81.xml"/><Relationship Id="rId4" Type="http://schemas.openxmlformats.org/officeDocument/2006/relationships/tags" Target="../tags/tag75.xml"/><Relationship Id="rId9" Type="http://schemas.openxmlformats.org/officeDocument/2006/relationships/tags" Target="../tags/tag80.xml"/><Relationship Id="rId14" Type="http://schemas.openxmlformats.org/officeDocument/2006/relationships/tags" Target="../tags/tag85.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0.jpeg"/><Relationship Id="rId3" Type="http://schemas.openxmlformats.org/officeDocument/2006/relationships/tags" Target="../tags/tag89.xml"/><Relationship Id="rId7" Type="http://schemas.openxmlformats.org/officeDocument/2006/relationships/tags" Target="../tags/tag93.xml"/><Relationship Id="rId12" Type="http://schemas.openxmlformats.org/officeDocument/2006/relationships/image" Target="../media/image22.png"/><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tags" Target="../tags/tag92.xml"/><Relationship Id="rId11" Type="http://schemas.openxmlformats.org/officeDocument/2006/relationships/image" Target="../media/image2.png"/><Relationship Id="rId5" Type="http://schemas.openxmlformats.org/officeDocument/2006/relationships/tags" Target="../tags/tag91.xml"/><Relationship Id="rId10" Type="http://schemas.openxmlformats.org/officeDocument/2006/relationships/image" Target="../media/image21.png"/><Relationship Id="rId4" Type="http://schemas.openxmlformats.org/officeDocument/2006/relationships/tags" Target="../tags/tag90.xml"/><Relationship Id="rId9"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矩形 42"/>
          <p:cNvSpPr/>
          <p:nvPr/>
        </p:nvSpPr>
        <p:spPr>
          <a:xfrm>
            <a:off x="156210" y="721360"/>
            <a:ext cx="1972945" cy="398780"/>
          </a:xfrm>
          <a:prstGeom prst="rect">
            <a:avLst/>
          </a:prstGeom>
        </p:spPr>
        <p:txBody>
          <a:bodyPr wrap="square">
            <a:spAutoFit/>
          </a:bodyPr>
          <a:lstStyle/>
          <a:p>
            <a:pPr algn="dist"/>
            <a:r>
              <a:rPr lang="zh-CN" altLang="en-US" sz="2000" b="1" dirty="0">
                <a:solidFill>
                  <a:srgbClr val="6AABDD"/>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思源黑体 CN Regular" panose="020B0500000000000000" charset="-122"/>
                <a:sym typeface="+mn-lt"/>
              </a:rPr>
              <a:t>四环科宝制药</a:t>
            </a:r>
          </a:p>
        </p:txBody>
      </p:sp>
      <p:sp>
        <p:nvSpPr>
          <p:cNvPr id="47" name="矩形 46"/>
          <p:cNvSpPr/>
          <p:nvPr/>
        </p:nvSpPr>
        <p:spPr>
          <a:xfrm>
            <a:off x="922020" y="1922145"/>
            <a:ext cx="10382885" cy="1107996"/>
          </a:xfrm>
          <a:prstGeom prst="rect">
            <a:avLst/>
          </a:prstGeom>
        </p:spPr>
        <p:txBody>
          <a:bodyPr wrap="square">
            <a:spAutoFit/>
          </a:bodyPr>
          <a:lstStyle/>
          <a:p>
            <a:pPr algn="ctr"/>
            <a:r>
              <a:rPr lang="en-US" sz="6600" b="1" kern="0" dirty="0" err="1">
                <a:solidFill>
                  <a:srgbClr val="345EB2"/>
                </a:solidFill>
                <a:latin typeface="微软雅黑" panose="020B0503020204020204" charset="-122"/>
                <a:ea typeface="微软雅黑" panose="020B0503020204020204" charset="-122"/>
                <a:cs typeface="微软雅黑" panose="020B0503020204020204" charset="-122"/>
                <a:sym typeface="+mn-lt"/>
              </a:rPr>
              <a:t>盐酸奥洛他定口服溶液</a:t>
            </a:r>
            <a:endParaRPr lang="en-US" altLang="en-US" sz="6600" b="1" kern="0" dirty="0">
              <a:solidFill>
                <a:srgbClr val="345EB2"/>
              </a:solidFill>
              <a:latin typeface="微软雅黑" panose="020B0503020204020204" charset="-122"/>
              <a:ea typeface="微软雅黑" panose="020B0503020204020204" charset="-122"/>
              <a:cs typeface="微软雅黑" panose="020B0503020204020204" charset="-122"/>
              <a:sym typeface="+mn-lt"/>
            </a:endParaRPr>
          </a:p>
        </p:txBody>
      </p:sp>
      <p:sp>
        <p:nvSpPr>
          <p:cNvPr id="48" name="矩形 47"/>
          <p:cNvSpPr/>
          <p:nvPr/>
        </p:nvSpPr>
        <p:spPr>
          <a:xfrm>
            <a:off x="4082469" y="6086406"/>
            <a:ext cx="4468495" cy="418465"/>
          </a:xfrm>
          <a:prstGeom prst="rect">
            <a:avLst/>
          </a:prstGeom>
          <a:noFill/>
          <a:extLst>
            <a:ext uri="{909E8E84-426E-40DD-AFC4-6F175D3DCCD1}">
              <a14:hiddenFill xmlns:a14="http://schemas.microsoft.com/office/drawing/2010/main">
                <a:solidFill>
                  <a:srgbClr val="4B76CD"/>
                </a:solidFill>
              </a14:hiddenFill>
            </a:ext>
          </a:extLst>
        </p:spPr>
        <p:txBody>
          <a:bodyPr wrap="square">
            <a:noAutofit/>
          </a:bodyPr>
          <a:lstStyle/>
          <a:p>
            <a:pPr algn="dist"/>
            <a:r>
              <a:rPr lang="zh-CN" altLang="en-US" sz="2000" b="1" dirty="0">
                <a:solidFill>
                  <a:srgbClr val="345EB2"/>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思源黑体 CN Regular" panose="020B0500000000000000" charset="-122"/>
                <a:sym typeface="+mn-lt"/>
              </a:rPr>
              <a:t>安徽四环科宝制药有限公司</a:t>
            </a:r>
          </a:p>
        </p:txBody>
      </p:sp>
      <p:sp>
        <p:nvSpPr>
          <p:cNvPr id="62" name="矩形 61"/>
          <p:cNvSpPr/>
          <p:nvPr/>
        </p:nvSpPr>
        <p:spPr>
          <a:xfrm>
            <a:off x="8726170" y="280670"/>
            <a:ext cx="3309620" cy="440690"/>
          </a:xfrm>
          <a:prstGeom prst="rect">
            <a:avLst/>
          </a:prstGeom>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en-US" altLang="zh-CN"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2.5ml:2.5mg</a:t>
            </a:r>
            <a:r>
              <a:rPr lang="zh-CN" altLang="en-US"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a:t>
            </a:r>
            <a:r>
              <a:rPr lang="en-US" altLang="zh-CN"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5ml:5mg</a:t>
            </a:r>
          </a:p>
        </p:txBody>
      </p:sp>
      <p:pic>
        <p:nvPicPr>
          <p:cNvPr id="30" name="图片 29"/>
          <p:cNvPicPr>
            <a:picLocks noChangeAspect="1"/>
          </p:cNvPicPr>
          <p:nvPr/>
        </p:nvPicPr>
        <p:blipFill rotWithShape="1">
          <a:blip r:embed="rId4" cstate="print">
            <a:extLst>
              <a:ext uri="{28A0092B-C50C-407E-A947-70E740481C1C}">
                <a14:useLocalDpi xmlns:a14="http://schemas.microsoft.com/office/drawing/2010/main" val="0"/>
              </a:ext>
            </a:extLst>
          </a:blip>
          <a:srcRect l="841" t="76494" r="86396" b="3711"/>
          <a:stretch>
            <a:fillRect/>
          </a:stretch>
        </p:blipFill>
        <p:spPr>
          <a:xfrm>
            <a:off x="76200" y="5969000"/>
            <a:ext cx="802281" cy="705303"/>
          </a:xfrm>
          <a:prstGeom prst="rect">
            <a:avLst/>
          </a:prstGeom>
        </p:spPr>
      </p:pic>
      <p:sp>
        <p:nvSpPr>
          <p:cNvPr id="68" name="Oval 21"/>
          <p:cNvSpPr/>
          <p:nvPr/>
        </p:nvSpPr>
        <p:spPr>
          <a:xfrm>
            <a:off x="1120028" y="4719195"/>
            <a:ext cx="167774" cy="197887"/>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15557" h="608092">
                <a:moveTo>
                  <a:pt x="374499" y="449358"/>
                </a:moveTo>
                <a:cubicBezTo>
                  <a:pt x="363572" y="449358"/>
                  <a:pt x="354632" y="458287"/>
                  <a:pt x="354632" y="469200"/>
                </a:cubicBezTo>
                <a:lnTo>
                  <a:pt x="354632" y="498962"/>
                </a:lnTo>
                <a:lnTo>
                  <a:pt x="324831" y="498962"/>
                </a:lnTo>
                <a:cubicBezTo>
                  <a:pt x="313904" y="498962"/>
                  <a:pt x="304963" y="507891"/>
                  <a:pt x="304963" y="518804"/>
                </a:cubicBezTo>
                <a:cubicBezTo>
                  <a:pt x="304963" y="529717"/>
                  <a:pt x="313904" y="538646"/>
                  <a:pt x="324831" y="538646"/>
                </a:cubicBezTo>
                <a:lnTo>
                  <a:pt x="354632" y="538646"/>
                </a:lnTo>
                <a:lnTo>
                  <a:pt x="354632" y="568409"/>
                </a:lnTo>
                <a:cubicBezTo>
                  <a:pt x="354632" y="579322"/>
                  <a:pt x="363572" y="588250"/>
                  <a:pt x="374499" y="588250"/>
                </a:cubicBezTo>
                <a:cubicBezTo>
                  <a:pt x="385426" y="588250"/>
                  <a:pt x="393373" y="579322"/>
                  <a:pt x="393373" y="568409"/>
                </a:cubicBezTo>
                <a:lnTo>
                  <a:pt x="393373" y="538646"/>
                </a:lnTo>
                <a:lnTo>
                  <a:pt x="424167" y="538646"/>
                </a:lnTo>
                <a:cubicBezTo>
                  <a:pt x="435094" y="538646"/>
                  <a:pt x="444035" y="529717"/>
                  <a:pt x="444035" y="518804"/>
                </a:cubicBezTo>
                <a:cubicBezTo>
                  <a:pt x="444035" y="507891"/>
                  <a:pt x="435094" y="498962"/>
                  <a:pt x="424167" y="498962"/>
                </a:cubicBezTo>
                <a:lnTo>
                  <a:pt x="393373" y="498962"/>
                </a:lnTo>
                <a:lnTo>
                  <a:pt x="393373" y="469200"/>
                </a:lnTo>
                <a:cubicBezTo>
                  <a:pt x="393373" y="458287"/>
                  <a:pt x="385426" y="449358"/>
                  <a:pt x="374499" y="449358"/>
                </a:cubicBezTo>
                <a:close/>
                <a:moveTo>
                  <a:pt x="183798" y="265821"/>
                </a:moveTo>
                <a:lnTo>
                  <a:pt x="331760" y="265821"/>
                </a:lnTo>
                <a:lnTo>
                  <a:pt x="327788" y="310468"/>
                </a:lnTo>
                <a:lnTo>
                  <a:pt x="285087" y="319398"/>
                </a:lnTo>
                <a:cubicBezTo>
                  <a:pt x="279129" y="320390"/>
                  <a:pt x="274164" y="324358"/>
                  <a:pt x="271185" y="329319"/>
                </a:cubicBezTo>
                <a:cubicBezTo>
                  <a:pt x="268206" y="334280"/>
                  <a:pt x="268206" y="340233"/>
                  <a:pt x="270192" y="345194"/>
                </a:cubicBezTo>
                <a:lnTo>
                  <a:pt x="283101" y="384880"/>
                </a:lnTo>
                <a:lnTo>
                  <a:pt x="257282" y="434488"/>
                </a:lnTo>
                <a:lnTo>
                  <a:pt x="232457" y="384880"/>
                </a:lnTo>
                <a:lnTo>
                  <a:pt x="245366" y="345194"/>
                </a:lnTo>
                <a:cubicBezTo>
                  <a:pt x="247352" y="340233"/>
                  <a:pt x="247352" y="334280"/>
                  <a:pt x="244373" y="329319"/>
                </a:cubicBezTo>
                <a:cubicBezTo>
                  <a:pt x="241394" y="324358"/>
                  <a:pt x="236429" y="320390"/>
                  <a:pt x="230471" y="319398"/>
                </a:cubicBezTo>
                <a:lnTo>
                  <a:pt x="186777" y="310468"/>
                </a:lnTo>
                <a:close/>
                <a:moveTo>
                  <a:pt x="143045" y="265821"/>
                </a:moveTo>
                <a:lnTo>
                  <a:pt x="144038" y="265821"/>
                </a:lnTo>
                <a:lnTo>
                  <a:pt x="149005" y="328323"/>
                </a:lnTo>
                <a:cubicBezTo>
                  <a:pt x="149998" y="337252"/>
                  <a:pt x="155958" y="344196"/>
                  <a:pt x="164899" y="346180"/>
                </a:cubicBezTo>
                <a:lnTo>
                  <a:pt x="200660" y="354117"/>
                </a:lnTo>
                <a:lnTo>
                  <a:pt x="191720" y="379911"/>
                </a:lnTo>
                <a:cubicBezTo>
                  <a:pt x="190726" y="384872"/>
                  <a:pt x="190726" y="390824"/>
                  <a:pt x="193706" y="395785"/>
                </a:cubicBezTo>
                <a:cubicBezTo>
                  <a:pt x="193706" y="395785"/>
                  <a:pt x="228474" y="464239"/>
                  <a:pt x="240395" y="487057"/>
                </a:cubicBezTo>
                <a:cubicBezTo>
                  <a:pt x="240395" y="487057"/>
                  <a:pt x="244368" y="495986"/>
                  <a:pt x="258275" y="495986"/>
                </a:cubicBezTo>
                <a:cubicBezTo>
                  <a:pt x="269202" y="495986"/>
                  <a:pt x="275162" y="487057"/>
                  <a:pt x="275162" y="487057"/>
                </a:cubicBezTo>
                <a:cubicBezTo>
                  <a:pt x="287083" y="464239"/>
                  <a:pt x="322844" y="395785"/>
                  <a:pt x="322844" y="395785"/>
                </a:cubicBezTo>
                <a:cubicBezTo>
                  <a:pt x="324831" y="390824"/>
                  <a:pt x="324831" y="384872"/>
                  <a:pt x="323837" y="379911"/>
                </a:cubicBezTo>
                <a:lnTo>
                  <a:pt x="314897" y="354117"/>
                </a:lnTo>
                <a:lnTo>
                  <a:pt x="350658" y="346180"/>
                </a:lnTo>
                <a:cubicBezTo>
                  <a:pt x="359599" y="344196"/>
                  <a:pt x="365559" y="337252"/>
                  <a:pt x="366552" y="328323"/>
                </a:cubicBezTo>
                <a:lnTo>
                  <a:pt x="371519" y="265821"/>
                </a:lnTo>
                <a:lnTo>
                  <a:pt x="372512" y="265821"/>
                </a:lnTo>
                <a:cubicBezTo>
                  <a:pt x="450988" y="265821"/>
                  <a:pt x="515557" y="329315"/>
                  <a:pt x="515557" y="407690"/>
                </a:cubicBezTo>
                <a:lnTo>
                  <a:pt x="515557" y="567416"/>
                </a:lnTo>
                <a:cubicBezTo>
                  <a:pt x="515557" y="590235"/>
                  <a:pt x="497676" y="608092"/>
                  <a:pt x="474829" y="608092"/>
                </a:cubicBezTo>
                <a:lnTo>
                  <a:pt x="39735" y="608092"/>
                </a:lnTo>
                <a:cubicBezTo>
                  <a:pt x="17881" y="608092"/>
                  <a:pt x="0" y="590235"/>
                  <a:pt x="0" y="567416"/>
                </a:cubicBezTo>
                <a:lnTo>
                  <a:pt x="0" y="407690"/>
                </a:lnTo>
                <a:cubicBezTo>
                  <a:pt x="0" y="329315"/>
                  <a:pt x="63575" y="265821"/>
                  <a:pt x="143045" y="265821"/>
                </a:cubicBezTo>
                <a:close/>
                <a:moveTo>
                  <a:pt x="257858" y="0"/>
                </a:moveTo>
                <a:cubicBezTo>
                  <a:pt x="320663" y="0"/>
                  <a:pt x="371577" y="50843"/>
                  <a:pt x="371577" y="113560"/>
                </a:cubicBezTo>
                <a:cubicBezTo>
                  <a:pt x="371577" y="176277"/>
                  <a:pt x="320663" y="227120"/>
                  <a:pt x="257858" y="227120"/>
                </a:cubicBezTo>
                <a:cubicBezTo>
                  <a:pt x="195053" y="227120"/>
                  <a:pt x="144139" y="176277"/>
                  <a:pt x="144139" y="113560"/>
                </a:cubicBezTo>
                <a:cubicBezTo>
                  <a:pt x="144139" y="50843"/>
                  <a:pt x="195053" y="0"/>
                  <a:pt x="25785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微软雅黑" panose="020B0503020204020204" charset="-122"/>
              <a:ea typeface="微软雅黑" panose="020B0503020204020204" charset="-122"/>
              <a:cs typeface="+mn-ea"/>
              <a:sym typeface="+mn-lt"/>
            </a:endParaRPr>
          </a:p>
        </p:txBody>
      </p:sp>
      <p:sp>
        <p:nvSpPr>
          <p:cNvPr id="3" name="文本框 2" descr="7b0a2020202022776f7264617274223a2022220a7d0a"/>
          <p:cNvSpPr txBox="1"/>
          <p:nvPr/>
        </p:nvSpPr>
        <p:spPr>
          <a:xfrm>
            <a:off x="197485" y="2992265"/>
            <a:ext cx="11628164" cy="642805"/>
          </a:xfrm>
          <a:prstGeom prst="rect">
            <a:avLst/>
          </a:prstGeom>
          <a:noFill/>
        </p:spPr>
        <p:txBody>
          <a:bodyPr wrap="square" anchor="t">
            <a:spAutoFit/>
          </a:bodyPr>
          <a:lstStyle/>
          <a:p>
            <a:pPr marL="0" indent="0" algn="ctr">
              <a:lnSpc>
                <a:spcPct val="157000"/>
              </a:lnSpc>
            </a:pPr>
            <a:r>
              <a:rPr lang="zh-CN" altLang="en-US" sz="2600" dirty="0">
                <a:solidFill>
                  <a:srgbClr val="C00000"/>
                </a:solidFill>
                <a:latin typeface="微软雅黑" panose="020B0503020204020204" charset="-122"/>
                <a:ea typeface="微软雅黑" panose="020B0503020204020204" charset="-122"/>
                <a:cs typeface="微软雅黑" panose="020B0503020204020204" charset="-122"/>
                <a:sym typeface="Noto Sans SC" panose="020B0200000000000000" charset="-122"/>
              </a:rPr>
              <a:t>为解决</a:t>
            </a:r>
            <a:r>
              <a:rPr lang="zh-CN" altLang="en-US" sz="2600" b="1" dirty="0">
                <a:solidFill>
                  <a:srgbClr val="C00000"/>
                </a:solidFill>
                <a:latin typeface="微软雅黑" panose="020B0503020204020204" charset="-122"/>
                <a:ea typeface="微软雅黑" panose="020B0503020204020204" charset="-122"/>
                <a:cs typeface="微软雅黑" panose="020B0503020204020204" charset="-122"/>
                <a:sym typeface="Noto Sans SC" panose="020B0200000000000000" charset="-122"/>
              </a:rPr>
              <a:t>儿童及吞咽困难等特殊患者精准给药</a:t>
            </a:r>
            <a:r>
              <a:rPr lang="zh-CN" altLang="en-US" sz="2600" dirty="0">
                <a:solidFill>
                  <a:srgbClr val="C00000"/>
                </a:solidFill>
                <a:latin typeface="微软雅黑" panose="020B0503020204020204" charset="-122"/>
                <a:ea typeface="微软雅黑" panose="020B0503020204020204" charset="-122"/>
                <a:cs typeface="微软雅黑" panose="020B0503020204020204" charset="-122"/>
                <a:sym typeface="Noto Sans SC" panose="020B0200000000000000" charset="-122"/>
              </a:rPr>
              <a:t>而设计的无菌单剂量口服溶液！</a:t>
            </a:r>
          </a:p>
        </p:txBody>
      </p:sp>
      <p:pic>
        <p:nvPicPr>
          <p:cNvPr id="9" name="图片 8"/>
          <p:cNvPicPr>
            <a:picLocks noChangeAspect="1"/>
          </p:cNvPicPr>
          <p:nvPr/>
        </p:nvPicPr>
        <p:blipFill rotWithShape="1">
          <a:blip r:embed="rId5" cstate="print">
            <a:extLst>
              <a:ext uri="{28A0092B-C50C-407E-A947-70E740481C1C}">
                <a14:useLocalDpi xmlns:a14="http://schemas.microsoft.com/office/drawing/2010/main" val="0"/>
              </a:ext>
            </a:extLst>
          </a:blip>
          <a:srcRect r="74896" b="69391"/>
          <a:stretch>
            <a:fillRect/>
          </a:stretch>
        </p:blipFill>
        <p:spPr>
          <a:xfrm>
            <a:off x="0" y="1"/>
            <a:ext cx="2129155" cy="1471407"/>
          </a:xfrm>
          <a:prstGeom prst="rect">
            <a:avLst/>
          </a:prstGeom>
        </p:spPr>
      </p:pic>
      <p:sp>
        <p:nvSpPr>
          <p:cNvPr id="10" name="矩形 9"/>
          <p:cNvSpPr/>
          <p:nvPr/>
        </p:nvSpPr>
        <p:spPr>
          <a:xfrm>
            <a:off x="292839" y="685960"/>
            <a:ext cx="1640589" cy="337185"/>
          </a:xfrm>
          <a:prstGeom prst="rect">
            <a:avLst/>
          </a:prstGeom>
        </p:spPr>
        <p:txBody>
          <a:bodyPr wrap="square">
            <a:spAutoFit/>
          </a:bodyPr>
          <a:lstStyle/>
          <a:p>
            <a:pPr algn="dist"/>
            <a:r>
              <a:rPr lang="zh-CN" altLang="en-US" sz="1600" dirty="0">
                <a:solidFill>
                  <a:schemeClr val="bg1"/>
                </a:solidFill>
                <a:latin typeface="思源黑体 CN Regular" panose="020B0500000000000000" charset="-122"/>
                <a:ea typeface="思源黑体 CN Regular" panose="020B0500000000000000" charset="-122"/>
                <a:cs typeface="思源黑体 CN Regular" panose="020B0500000000000000" charset="-122"/>
                <a:sym typeface="+mn-lt"/>
              </a:rPr>
              <a:t>四环科宝制药</a:t>
            </a:r>
          </a:p>
        </p:txBody>
      </p:sp>
      <p:pic>
        <p:nvPicPr>
          <p:cNvPr id="11" name="图片 10" descr="kebao logo白色 抠图"/>
          <p:cNvPicPr>
            <a:picLocks noChangeAspect="1"/>
          </p:cNvPicPr>
          <p:nvPr/>
        </p:nvPicPr>
        <p:blipFill>
          <a:blip r:embed="rId6"/>
          <a:stretch>
            <a:fillRect/>
          </a:stretch>
        </p:blipFill>
        <p:spPr>
          <a:xfrm>
            <a:off x="292735" y="3810"/>
            <a:ext cx="1691005" cy="864870"/>
          </a:xfrm>
          <a:prstGeom prst="rect">
            <a:avLst/>
          </a:prstGeom>
        </p:spPr>
      </p:pic>
      <p:pic>
        <p:nvPicPr>
          <p:cNvPr id="14" name="图片 13">
            <a:extLst>
              <a:ext uri="{FF2B5EF4-FFF2-40B4-BE49-F238E27FC236}">
                <a16:creationId xmlns:a16="http://schemas.microsoft.com/office/drawing/2014/main" id="{3DC75530-AB11-3D28-3369-85E580116475}"/>
              </a:ext>
            </a:extLst>
          </p:cNvPr>
          <p:cNvPicPr>
            <a:picLocks noChangeAspect="1"/>
          </p:cNvPicPr>
          <p:nvPr/>
        </p:nvPicPr>
        <p:blipFill>
          <a:blip r:embed="rId7" cstate="print">
            <a:extLst>
              <a:ext uri="{28A0092B-C50C-407E-A947-70E740481C1C}">
                <a14:useLocalDpi xmlns:a14="http://schemas.microsoft.com/office/drawing/2010/main" val="0"/>
              </a:ext>
            </a:extLst>
          </a:blip>
          <a:srcRect l="23036" t="30354" r="26251" b="26272"/>
          <a:stretch/>
        </p:blipFill>
        <p:spPr>
          <a:xfrm>
            <a:off x="4332141" y="4055943"/>
            <a:ext cx="3358852" cy="17222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custDataLst>
              <p:tags r:id="rId2"/>
            </p:custDataLst>
          </p:nvPr>
        </p:nvSpPr>
        <p:spPr>
          <a:xfrm>
            <a:off x="4363490" y="1774012"/>
            <a:ext cx="3465019" cy="4227405"/>
          </a:xfrm>
          <a:prstGeom prst="roundRect">
            <a:avLst>
              <a:gd name="adj" fmla="val 3333"/>
            </a:avLst>
          </a:prstGeom>
          <a:solidFill>
            <a:srgbClr val="FFFFFF">
              <a:alpha val="100000"/>
            </a:srgbClr>
          </a:solidFill>
          <a:ln w="12700" cap="flat" cmpd="sng">
            <a:solidFill>
              <a:srgbClr val="EEEEEE">
                <a:alpha val="100000"/>
              </a:srgbClr>
            </a:solid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endParaRPr>
              <a:latin typeface="微软雅黑" panose="020B0503020204020204" charset="-122"/>
              <a:ea typeface="微软雅黑" panose="020B0503020204020204" charset="-122"/>
            </a:endParaRPr>
          </a:p>
        </p:txBody>
      </p:sp>
      <p:sp>
        <p:nvSpPr>
          <p:cNvPr id="4" name="AutoShape 4"/>
          <p:cNvSpPr/>
          <p:nvPr>
            <p:custDataLst>
              <p:tags r:id="rId3"/>
            </p:custDataLst>
          </p:nvPr>
        </p:nvSpPr>
        <p:spPr>
          <a:xfrm>
            <a:off x="4368797" y="1237801"/>
            <a:ext cx="3465019" cy="822034"/>
          </a:xfrm>
          <a:prstGeom prst="roundRect">
            <a:avLst>
              <a:gd name="adj" fmla="val 17142"/>
            </a:avLst>
          </a:prstGeom>
          <a:solidFill>
            <a:srgbClr val="345EB2"/>
          </a:solidFill>
          <a:ln w="25400" cap="flat" cmpd="sng">
            <a:noFill/>
            <a:prstDash val="solid"/>
            <a:round/>
          </a:ln>
        </p:spPr>
        <p:txBody>
          <a:bodyPr vert="horz" wrap="square" lIns="63500" tIns="63500" rIns="63500" bIns="63500" rtlCol="0" anchor="ctr"/>
          <a:lstStyle/>
          <a:p>
            <a:pPr algn="ctr">
              <a:defRPr/>
            </a:pPr>
            <a:endParaRPr>
              <a:latin typeface="微软雅黑" panose="020B0503020204020204" charset="-122"/>
              <a:ea typeface="微软雅黑" panose="020B0503020204020204" charset="-122"/>
            </a:endParaRPr>
          </a:p>
        </p:txBody>
      </p:sp>
      <p:pic>
        <p:nvPicPr>
          <p:cNvPr id="5" name="Picture 5"/>
          <p:cNvPicPr>
            <a:picLocks noChangeAspect="1"/>
          </p:cNvPicPr>
          <p:nvPr>
            <p:custDataLst>
              <p:tags r:id="rId4"/>
            </p:custDataLst>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2556758" y="1403716"/>
            <a:ext cx="423015" cy="423015"/>
          </a:xfrm>
          <a:prstGeom prst="rect">
            <a:avLst/>
          </a:prstGeom>
        </p:spPr>
      </p:pic>
      <p:sp>
        <p:nvSpPr>
          <p:cNvPr id="6" name="AutoShape 6"/>
          <p:cNvSpPr/>
          <p:nvPr>
            <p:custDataLst>
              <p:tags r:id="rId5"/>
            </p:custDataLst>
          </p:nvPr>
        </p:nvSpPr>
        <p:spPr>
          <a:xfrm>
            <a:off x="4593590" y="1355090"/>
            <a:ext cx="2966085" cy="540385"/>
          </a:xfrm>
          <a:prstGeom prst="rect">
            <a:avLst/>
          </a:prstGeom>
          <a:noFill/>
          <a:ln w="12700" cap="flat" cmpd="sng">
            <a:noFill/>
            <a:prstDash val="solid"/>
            <a:round/>
          </a:ln>
        </p:spPr>
        <p:txBody>
          <a:bodyPr vert="horz" wrap="square" lIns="0" tIns="0" rIns="0" bIns="0" rtlCol="0" anchor="ctr" anchorCtr="0"/>
          <a:lstStyle/>
          <a:p>
            <a:pPr marL="0" indent="0" algn="ctr">
              <a:lnSpc>
                <a:spcPct val="125000"/>
              </a:lnSpc>
              <a:defRPr/>
            </a:pPr>
            <a:r>
              <a:rPr lang="zh-CN" altLang="en-US" sz="2000" b="1" dirty="0">
                <a:solidFill>
                  <a:schemeClr val="bg1"/>
                </a:solidFill>
                <a:latin typeface="微软雅黑" panose="020B0503020204020204" charset="-122"/>
                <a:ea typeface="微软雅黑" panose="020B0503020204020204" charset="-122"/>
                <a:sym typeface="+mn-ea"/>
              </a:rPr>
              <a:t>临床管理难度</a:t>
            </a:r>
          </a:p>
        </p:txBody>
      </p:sp>
      <p:sp>
        <p:nvSpPr>
          <p:cNvPr id="7" name="AutoShape 7"/>
          <p:cNvSpPr/>
          <p:nvPr>
            <p:custDataLst>
              <p:tags r:id="rId6"/>
            </p:custDataLst>
          </p:nvPr>
        </p:nvSpPr>
        <p:spPr>
          <a:xfrm>
            <a:off x="4476115" y="3230592"/>
            <a:ext cx="3275965" cy="14097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spcBef>
                <a:spcPts val="1000"/>
              </a:spcBef>
              <a:defRPr/>
            </a:pPr>
            <a:r>
              <a:rPr lang="en-US" sz="1600" b="1" i="0" u="none" strike="noStrike" dirty="0">
                <a:solidFill>
                  <a:srgbClr val="333333"/>
                </a:solidFill>
                <a:latin typeface="微软雅黑" panose="020B0503020204020204" charset="-122"/>
                <a:ea typeface="微软雅黑" panose="020B0503020204020204" charset="-122"/>
                <a:cs typeface="微软雅黑" panose="020B0503020204020204" charset="-122"/>
                <a:sym typeface="Noto Sans SC" panose="020B0200000000000000" charset="-122"/>
              </a:rPr>
              <a:t>▌ </a:t>
            </a:r>
            <a:r>
              <a:rPr lang="en-US" sz="1600" b="1" dirty="0" err="1">
                <a:solidFill>
                  <a:srgbClr val="333333"/>
                </a:solidFill>
                <a:latin typeface="微软雅黑" panose="020B0503020204020204" charset="-122"/>
                <a:ea typeface="微软雅黑" panose="020B0503020204020204" charset="-122"/>
                <a:cs typeface="微软雅黑" panose="020B0503020204020204" charset="-122"/>
                <a:sym typeface="Noto Sans SC" panose="020B0200000000000000" charset="-122"/>
              </a:rPr>
              <a:t>临床管理难度低，易于推广</a:t>
            </a:r>
            <a:endParaRPr lang="en-US" sz="1600" dirty="0">
              <a:latin typeface="微软雅黑" panose="020B0503020204020204" charset="-122"/>
              <a:ea typeface="微软雅黑" panose="020B0503020204020204" charset="-122"/>
              <a:cs typeface="微软雅黑" panose="020B0503020204020204" charset="-122"/>
            </a:endParaRPr>
          </a:p>
          <a:p>
            <a:pPr marL="0" indent="0" algn="l">
              <a:lnSpc>
                <a:spcPct val="117000"/>
              </a:lnSpc>
            </a:pPr>
            <a:r>
              <a:rPr lang="en-US" sz="1300" dirty="0" err="1">
                <a:solidFill>
                  <a:srgbClr val="555555"/>
                </a:solidFill>
                <a:latin typeface="微软雅黑" panose="020B0503020204020204" charset="-122"/>
                <a:ea typeface="微软雅黑" panose="020B0503020204020204" charset="-122"/>
                <a:cs typeface="微软雅黑" panose="020B0503020204020204" charset="-122"/>
                <a:sym typeface="Noto Sans SC" panose="020B0200000000000000" charset="-122"/>
              </a:rPr>
              <a:t>作为</a:t>
            </a:r>
            <a:r>
              <a:rPr lang="zh-CN" altLang="en-US" sz="1300" dirty="0">
                <a:solidFill>
                  <a:srgbClr val="555555"/>
                </a:solidFill>
                <a:latin typeface="微软雅黑" panose="020B0503020204020204" charset="-122"/>
                <a:ea typeface="微软雅黑" panose="020B0503020204020204" charset="-122"/>
                <a:cs typeface="微软雅黑" panose="020B0503020204020204" charset="-122"/>
                <a:sym typeface="Noto Sans SC" panose="020B0200000000000000" charset="-122"/>
              </a:rPr>
              <a:t>单剂量</a:t>
            </a:r>
            <a:r>
              <a:rPr lang="en-US" sz="1300" dirty="0" err="1">
                <a:solidFill>
                  <a:srgbClr val="555555"/>
                </a:solidFill>
                <a:latin typeface="微软雅黑" panose="020B0503020204020204" charset="-122"/>
                <a:ea typeface="微软雅黑" panose="020B0503020204020204" charset="-122"/>
                <a:cs typeface="微软雅黑" panose="020B0503020204020204" charset="-122"/>
                <a:sym typeface="Noto Sans SC" panose="020B0200000000000000" charset="-122"/>
              </a:rPr>
              <a:t>口服溶液，本品服用方便，剂量精准且易于掌握，不会为临床诊疗带来额外的管理负担，可快速融入现有的临床治疗路径中</a:t>
            </a:r>
            <a:r>
              <a:rPr lang="en-US" sz="1300" dirty="0">
                <a:solidFill>
                  <a:srgbClr val="555555"/>
                </a:solidFill>
                <a:latin typeface="微软雅黑" panose="020B0503020204020204" charset="-122"/>
                <a:ea typeface="微软雅黑" panose="020B0503020204020204" charset="-122"/>
                <a:cs typeface="微软雅黑" panose="020B0503020204020204" charset="-122"/>
                <a:sym typeface="Noto Sans SC" panose="020B0200000000000000" charset="-122"/>
              </a:rPr>
              <a:t>。</a:t>
            </a:r>
          </a:p>
        </p:txBody>
      </p:sp>
      <p:sp>
        <p:nvSpPr>
          <p:cNvPr id="8" name="AutoShape 8"/>
          <p:cNvSpPr/>
          <p:nvPr>
            <p:custDataLst>
              <p:tags r:id="rId7"/>
            </p:custDataLst>
          </p:nvPr>
        </p:nvSpPr>
        <p:spPr>
          <a:xfrm>
            <a:off x="4513123" y="4548610"/>
            <a:ext cx="3127018" cy="1292355"/>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spcBef>
                <a:spcPts val="1200"/>
              </a:spcBef>
              <a:defRPr/>
            </a:pPr>
            <a:r>
              <a:rPr lang="en-US" sz="1600" b="1" i="0" u="none" strike="noStrike" dirty="0">
                <a:solidFill>
                  <a:srgbClr val="333333"/>
                </a:solidFill>
                <a:latin typeface="微软雅黑" panose="020B0503020204020204" charset="-122"/>
                <a:ea typeface="微软雅黑" panose="020B0503020204020204" charset="-122"/>
                <a:cs typeface="微软雅黑" panose="020B0503020204020204" charset="-122"/>
                <a:sym typeface="Noto Sans SC" panose="020B0200000000000000" charset="-122"/>
              </a:rPr>
              <a:t>▌ </a:t>
            </a:r>
            <a:r>
              <a:rPr lang="en-US" sz="1600" b="1" dirty="0" err="1">
                <a:solidFill>
                  <a:srgbClr val="333333"/>
                </a:solidFill>
                <a:latin typeface="微软雅黑" panose="020B0503020204020204" charset="-122"/>
                <a:ea typeface="微软雅黑" panose="020B0503020204020204" charset="-122"/>
                <a:cs typeface="微软雅黑" panose="020B0503020204020204" charset="-122"/>
                <a:sym typeface="Noto Sans SC" panose="020B0200000000000000" charset="-122"/>
              </a:rPr>
              <a:t>促进医疗资源与健康机会公平</a:t>
            </a:r>
            <a:endParaRPr lang="en-US" sz="1600" dirty="0">
              <a:latin typeface="微软雅黑" panose="020B0503020204020204" charset="-122"/>
              <a:ea typeface="微软雅黑" panose="020B0503020204020204" charset="-122"/>
              <a:cs typeface="微软雅黑" panose="020B0503020204020204" charset="-122"/>
            </a:endParaRPr>
          </a:p>
          <a:p>
            <a:pPr marL="0" indent="0" algn="l">
              <a:lnSpc>
                <a:spcPct val="117000"/>
              </a:lnSpc>
            </a:pPr>
            <a:r>
              <a:rPr lang="en-US" sz="1300" dirty="0" err="1">
                <a:solidFill>
                  <a:srgbClr val="555555"/>
                </a:solidFill>
                <a:latin typeface="微软雅黑" panose="020B0503020204020204" charset="-122"/>
                <a:ea typeface="微软雅黑" panose="020B0503020204020204" charset="-122"/>
                <a:cs typeface="微软雅黑" panose="020B0503020204020204" charset="-122"/>
                <a:sym typeface="Noto Sans SC" panose="020B0200000000000000" charset="-122"/>
              </a:rPr>
              <a:t>通过纳入医保，让儿童、老年人及吞咽困难</a:t>
            </a:r>
            <a:r>
              <a:rPr lang="zh-CN" altLang="en-US" sz="1300" dirty="0">
                <a:solidFill>
                  <a:srgbClr val="555555"/>
                </a:solidFill>
                <a:latin typeface="微软雅黑" panose="020B0503020204020204" charset="-122"/>
                <a:ea typeface="微软雅黑" panose="020B0503020204020204" charset="-122"/>
                <a:cs typeface="微软雅黑" panose="020B0503020204020204" charset="-122"/>
                <a:sym typeface="Noto Sans SC" panose="020B0200000000000000" charset="-122"/>
              </a:rPr>
              <a:t>等</a:t>
            </a:r>
            <a:r>
              <a:rPr lang="en-US" sz="1300" dirty="0" err="1">
                <a:solidFill>
                  <a:srgbClr val="555555"/>
                </a:solidFill>
                <a:latin typeface="微软雅黑" panose="020B0503020204020204" charset="-122"/>
                <a:ea typeface="微软雅黑" panose="020B0503020204020204" charset="-122"/>
                <a:cs typeface="微软雅黑" panose="020B0503020204020204" charset="-122"/>
                <a:sym typeface="Noto Sans SC" panose="020B0200000000000000" charset="-122"/>
              </a:rPr>
              <a:t>特殊群体，能够获得有效</a:t>
            </a:r>
            <a:r>
              <a:rPr lang="zh-CN" altLang="en-US" sz="1300" dirty="0">
                <a:solidFill>
                  <a:srgbClr val="555555"/>
                </a:solidFill>
                <a:latin typeface="微软雅黑" panose="020B0503020204020204" charset="-122"/>
                <a:ea typeface="微软雅黑" panose="020B0503020204020204" charset="-122"/>
                <a:cs typeface="微软雅黑" panose="020B0503020204020204" charset="-122"/>
                <a:sym typeface="Noto Sans SC" panose="020B0200000000000000" charset="-122"/>
              </a:rPr>
              <a:t>安全</a:t>
            </a:r>
            <a:r>
              <a:rPr lang="en-US" sz="1300" dirty="0" err="1">
                <a:solidFill>
                  <a:srgbClr val="555555"/>
                </a:solidFill>
                <a:latin typeface="微软雅黑" panose="020B0503020204020204" charset="-122"/>
                <a:ea typeface="微软雅黑" panose="020B0503020204020204" charset="-122"/>
                <a:cs typeface="微软雅黑" panose="020B0503020204020204" charset="-122"/>
                <a:sym typeface="Noto Sans SC" panose="020B0200000000000000" charset="-122"/>
              </a:rPr>
              <a:t>的药物治疗，切实减少因药品可及性</a:t>
            </a:r>
            <a:r>
              <a:rPr lang="zh-CN" altLang="en-US" sz="1300" dirty="0">
                <a:solidFill>
                  <a:srgbClr val="555555"/>
                </a:solidFill>
                <a:latin typeface="微软雅黑" panose="020B0503020204020204" charset="-122"/>
                <a:ea typeface="微软雅黑" panose="020B0503020204020204" charset="-122"/>
                <a:cs typeface="微软雅黑" panose="020B0503020204020204" charset="-122"/>
                <a:sym typeface="Noto Sans SC" panose="020B0200000000000000" charset="-122"/>
              </a:rPr>
              <a:t>不足</a:t>
            </a:r>
            <a:r>
              <a:rPr lang="en-US" sz="1300" dirty="0" err="1">
                <a:solidFill>
                  <a:srgbClr val="555555"/>
                </a:solidFill>
                <a:latin typeface="微软雅黑" panose="020B0503020204020204" charset="-122"/>
                <a:ea typeface="微软雅黑" panose="020B0503020204020204" charset="-122"/>
                <a:cs typeface="微软雅黑" panose="020B0503020204020204" charset="-122"/>
                <a:sym typeface="Noto Sans SC" panose="020B0200000000000000" charset="-122"/>
              </a:rPr>
              <a:t>带来的</a:t>
            </a:r>
            <a:r>
              <a:rPr lang="zh-CN" altLang="en-US" sz="1300" dirty="0">
                <a:solidFill>
                  <a:srgbClr val="555555"/>
                </a:solidFill>
                <a:latin typeface="微软雅黑" panose="020B0503020204020204" charset="-122"/>
                <a:ea typeface="微软雅黑" panose="020B0503020204020204" charset="-122"/>
                <a:cs typeface="微软雅黑" panose="020B0503020204020204" charset="-122"/>
                <a:sym typeface="Noto Sans SC" panose="020B0200000000000000" charset="-122"/>
              </a:rPr>
              <a:t>医疗资源</a:t>
            </a:r>
            <a:r>
              <a:rPr lang="en-US" sz="1300" dirty="0" err="1">
                <a:solidFill>
                  <a:srgbClr val="555555"/>
                </a:solidFill>
                <a:latin typeface="微软雅黑" panose="020B0503020204020204" charset="-122"/>
                <a:ea typeface="微软雅黑" panose="020B0503020204020204" charset="-122"/>
                <a:cs typeface="微软雅黑" panose="020B0503020204020204" charset="-122"/>
                <a:sym typeface="Noto Sans SC" panose="020B0200000000000000" charset="-122"/>
              </a:rPr>
              <a:t>不平等</a:t>
            </a:r>
            <a:r>
              <a:rPr lang="zh-CN" altLang="en-US" sz="1300" dirty="0">
                <a:solidFill>
                  <a:srgbClr val="555555"/>
                </a:solidFill>
                <a:latin typeface="微软雅黑" panose="020B0503020204020204" charset="-122"/>
                <a:ea typeface="微软雅黑" panose="020B0503020204020204" charset="-122"/>
                <a:cs typeface="微软雅黑" panose="020B0503020204020204" charset="-122"/>
                <a:sym typeface="Noto Sans SC" panose="020B0200000000000000" charset="-122"/>
              </a:rPr>
              <a:t>问题。</a:t>
            </a:r>
            <a:endParaRPr lang="zh-CN" altLang="en-US" sz="1300" b="1" dirty="0">
              <a:solidFill>
                <a:srgbClr val="555555"/>
              </a:solidFill>
              <a:latin typeface="微软雅黑" panose="020B0503020204020204" charset="-122"/>
              <a:ea typeface="微软雅黑" panose="020B0503020204020204" charset="-122"/>
              <a:cs typeface="微软雅黑" panose="020B0503020204020204" charset="-122"/>
              <a:sym typeface="Noto Sans SC" panose="020B0200000000000000" charset="-122"/>
            </a:endParaRPr>
          </a:p>
        </p:txBody>
      </p:sp>
      <p:sp>
        <p:nvSpPr>
          <p:cNvPr id="9" name="AutoShape 9"/>
          <p:cNvSpPr/>
          <p:nvPr>
            <p:custDataLst>
              <p:tags r:id="rId8"/>
            </p:custDataLst>
          </p:nvPr>
        </p:nvSpPr>
        <p:spPr>
          <a:xfrm>
            <a:off x="8276131" y="1808905"/>
            <a:ext cx="3465019" cy="4227405"/>
          </a:xfrm>
          <a:prstGeom prst="roundRect">
            <a:avLst>
              <a:gd name="adj" fmla="val 3333"/>
            </a:avLst>
          </a:prstGeom>
          <a:solidFill>
            <a:srgbClr val="FFFFFF">
              <a:alpha val="100000"/>
            </a:srgbClr>
          </a:solidFill>
          <a:ln w="12700" cap="flat" cmpd="sng">
            <a:solidFill>
              <a:srgbClr val="EEEEEE">
                <a:alpha val="100000"/>
              </a:srgbClr>
            </a:solid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endParaRPr>
              <a:latin typeface="微软雅黑" panose="020B0503020204020204" charset="-122"/>
              <a:ea typeface="微软雅黑" panose="020B0503020204020204" charset="-122"/>
            </a:endParaRPr>
          </a:p>
        </p:txBody>
      </p:sp>
      <p:sp>
        <p:nvSpPr>
          <p:cNvPr id="10" name="AutoShape 10"/>
          <p:cNvSpPr/>
          <p:nvPr>
            <p:custDataLst>
              <p:tags r:id="rId9"/>
            </p:custDataLst>
          </p:nvPr>
        </p:nvSpPr>
        <p:spPr>
          <a:xfrm>
            <a:off x="8276131" y="1237801"/>
            <a:ext cx="3465019" cy="822034"/>
          </a:xfrm>
          <a:prstGeom prst="roundRect">
            <a:avLst>
              <a:gd name="adj" fmla="val 17142"/>
            </a:avLst>
          </a:prstGeom>
          <a:solidFill>
            <a:srgbClr val="345EB2"/>
          </a:solidFill>
          <a:ln w="25400" cap="flat" cmpd="sng">
            <a:noFill/>
            <a:prstDash val="solid"/>
            <a:round/>
          </a:ln>
        </p:spPr>
        <p:txBody>
          <a:bodyPr vert="horz" wrap="square" lIns="63500" tIns="63500" rIns="63500" bIns="63500" rtlCol="0" anchor="ctr"/>
          <a:lstStyle/>
          <a:p>
            <a:pPr algn="ctr">
              <a:defRPr/>
            </a:pPr>
            <a:endParaRPr>
              <a:latin typeface="微软雅黑" panose="020B0503020204020204" charset="-122"/>
              <a:ea typeface="微软雅黑" panose="020B0503020204020204" charset="-122"/>
            </a:endParaRPr>
          </a:p>
        </p:txBody>
      </p:sp>
      <p:sp>
        <p:nvSpPr>
          <p:cNvPr id="12" name="AutoShape 12"/>
          <p:cNvSpPr/>
          <p:nvPr>
            <p:custDataLst>
              <p:tags r:id="rId10"/>
            </p:custDataLst>
          </p:nvPr>
        </p:nvSpPr>
        <p:spPr>
          <a:xfrm>
            <a:off x="8656227" y="1355038"/>
            <a:ext cx="2704004" cy="540252"/>
          </a:xfrm>
          <a:prstGeom prst="rect">
            <a:avLst/>
          </a:prstGeom>
          <a:noFill/>
          <a:ln w="12700" cap="flat" cmpd="sng">
            <a:noFill/>
            <a:prstDash val="solid"/>
            <a:round/>
          </a:ln>
        </p:spPr>
        <p:txBody>
          <a:bodyPr vert="horz" wrap="square" lIns="0" tIns="0" rIns="0" bIns="0" rtlCol="0" anchor="ctr" anchorCtr="0"/>
          <a:lstStyle/>
          <a:p>
            <a:pPr algn="ctr">
              <a:buClrTx/>
              <a:buSzTx/>
              <a:buFontTx/>
            </a:pPr>
            <a:r>
              <a:rPr lang="zh-CN" altLang="en-US" sz="2000" b="1" dirty="0">
                <a:solidFill>
                  <a:schemeClr val="bg1"/>
                </a:solidFill>
                <a:latin typeface="微软雅黑" panose="020B0503020204020204" charset="-122"/>
                <a:ea typeface="微软雅黑" panose="020B0503020204020204" charset="-122"/>
                <a:cs typeface="微软雅黑" panose="020B0503020204020204" charset="-122"/>
                <a:sym typeface="+mn-ea"/>
              </a:rPr>
              <a:t>符合“保基本”原则</a:t>
            </a:r>
          </a:p>
        </p:txBody>
      </p:sp>
      <p:sp>
        <p:nvSpPr>
          <p:cNvPr id="14" name="AutoShape 14"/>
          <p:cNvSpPr/>
          <p:nvPr>
            <p:custDataLst>
              <p:tags r:id="rId11"/>
            </p:custDataLst>
          </p:nvPr>
        </p:nvSpPr>
        <p:spPr>
          <a:xfrm>
            <a:off x="8384993" y="1444337"/>
            <a:ext cx="3382010" cy="269875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spcBef>
                <a:spcPts val="1200"/>
              </a:spcBef>
              <a:defRPr/>
            </a:pPr>
            <a:r>
              <a:rPr lang="en-US" sz="1600" b="1" i="0" u="none" strike="noStrike" dirty="0">
                <a:solidFill>
                  <a:srgbClr val="333333"/>
                </a:solidFill>
                <a:latin typeface="微软雅黑" panose="020B0503020204020204" charset="-122"/>
                <a:ea typeface="微软雅黑" panose="020B0503020204020204" charset="-122"/>
                <a:cs typeface="微软雅黑" panose="020B0503020204020204" charset="-122"/>
                <a:sym typeface="Noto Sans SC" panose="020B0200000000000000" charset="-122"/>
              </a:rPr>
              <a:t>▌</a:t>
            </a:r>
            <a:r>
              <a:rPr lang="zh-CN" altLang="en-US" sz="1600" b="1" dirty="0">
                <a:solidFill>
                  <a:srgbClr val="333333"/>
                </a:solidFill>
                <a:latin typeface="微软雅黑" panose="020B0503020204020204" charset="-122"/>
                <a:ea typeface="微软雅黑" panose="020B0503020204020204" charset="-122"/>
                <a:cs typeface="微软雅黑" panose="020B0503020204020204" charset="-122"/>
                <a:sym typeface="黑体" panose="02010609060101010101" charset="-122"/>
              </a:rPr>
              <a:t>可减少医保支出，减轻医保负担</a:t>
            </a:r>
            <a:endParaRPr lang="en-US" altLang="zh-CN" sz="1600" b="1" dirty="0">
              <a:solidFill>
                <a:srgbClr val="333333"/>
              </a:solidFill>
              <a:latin typeface="微软雅黑" panose="020B0503020204020204" charset="-122"/>
              <a:ea typeface="微软雅黑" panose="020B0503020204020204" charset="-122"/>
              <a:cs typeface="微软雅黑" panose="020B0503020204020204" charset="-122"/>
              <a:sym typeface="黑体" panose="02010609060101010101" charset="-122"/>
            </a:endParaRPr>
          </a:p>
          <a:p>
            <a:pPr marL="0" indent="0" algn="l">
              <a:lnSpc>
                <a:spcPct val="108000"/>
              </a:lnSpc>
              <a:spcBef>
                <a:spcPts val="1200"/>
              </a:spcBef>
              <a:defRPr/>
            </a:pPr>
            <a:r>
              <a:rPr lang="en-US" altLang="zh-CN" sz="1200" b="1" i="0" u="none" strike="noStrike" dirty="0">
                <a:solidFill>
                  <a:srgbClr val="333333"/>
                </a:solidFill>
                <a:latin typeface="微软雅黑" panose="020B0503020204020204" charset="-122"/>
                <a:ea typeface="微软雅黑" panose="020B0503020204020204" charset="-122"/>
                <a:cs typeface="微软雅黑" panose="020B0503020204020204" charset="-122"/>
                <a:sym typeface="Noto Sans SC" panose="020B0200000000000000" charset="-122"/>
              </a:rPr>
              <a:t> </a:t>
            </a:r>
            <a:r>
              <a:rPr lang="en-US" sz="1300" dirty="0" err="1">
                <a:solidFill>
                  <a:srgbClr val="555555"/>
                </a:solidFill>
                <a:latin typeface="微软雅黑" panose="020B0503020204020204" charset="-122"/>
                <a:ea typeface="微软雅黑" panose="020B0503020204020204" charset="-122"/>
                <a:cs typeface="微软雅黑" panose="020B0503020204020204" charset="-122"/>
                <a:sym typeface="黑体" panose="02010609060101010101" charset="-122"/>
              </a:rPr>
              <a:t>纳入医保可</a:t>
            </a:r>
            <a:r>
              <a:rPr lang="zh-CN" altLang="en-US" sz="1300" dirty="0">
                <a:solidFill>
                  <a:srgbClr val="555555"/>
                </a:solidFill>
                <a:latin typeface="微软雅黑" panose="020B0503020204020204" charset="-122"/>
                <a:ea typeface="微软雅黑" panose="020B0503020204020204" charset="-122"/>
                <a:cs typeface="微软雅黑" panose="020B0503020204020204" charset="-122"/>
                <a:sym typeface="黑体" panose="02010609060101010101" charset="-122"/>
              </a:rPr>
              <a:t>弥补</a:t>
            </a:r>
            <a:r>
              <a:rPr lang="en-US" sz="1300" dirty="0" err="1">
                <a:solidFill>
                  <a:srgbClr val="555555"/>
                </a:solidFill>
                <a:latin typeface="微软雅黑" panose="020B0503020204020204" charset="-122"/>
                <a:ea typeface="微软雅黑" panose="020B0503020204020204" charset="-122"/>
                <a:cs typeface="微软雅黑" panose="020B0503020204020204" charset="-122"/>
                <a:sym typeface="黑体" panose="02010609060101010101" charset="-122"/>
              </a:rPr>
              <a:t>目录内</a:t>
            </a:r>
            <a:r>
              <a:rPr lang="zh-CN" altLang="en-US" sz="1300" dirty="0">
                <a:solidFill>
                  <a:srgbClr val="555555"/>
                </a:solidFill>
                <a:latin typeface="微软雅黑" panose="020B0503020204020204" charset="-122"/>
                <a:ea typeface="微软雅黑" panose="020B0503020204020204" charset="-122"/>
                <a:cs typeface="微软雅黑" panose="020B0503020204020204" charset="-122"/>
                <a:sym typeface="黑体" panose="02010609060101010101" charset="-122"/>
              </a:rPr>
              <a:t>同类</a:t>
            </a:r>
            <a:r>
              <a:rPr lang="en-US" sz="1300" dirty="0" err="1">
                <a:solidFill>
                  <a:srgbClr val="555555"/>
                </a:solidFill>
                <a:latin typeface="微软雅黑" panose="020B0503020204020204" charset="-122"/>
                <a:ea typeface="微软雅黑" panose="020B0503020204020204" charset="-122"/>
                <a:cs typeface="微软雅黑" panose="020B0503020204020204" charset="-122"/>
                <a:sym typeface="黑体" panose="02010609060101010101" charset="-122"/>
              </a:rPr>
              <a:t>药物</a:t>
            </a:r>
            <a:r>
              <a:rPr lang="zh-CN" altLang="en-US" sz="1300" dirty="0">
                <a:solidFill>
                  <a:srgbClr val="555555"/>
                </a:solidFill>
                <a:latin typeface="微软雅黑" panose="020B0503020204020204" charset="-122"/>
                <a:ea typeface="微软雅黑" panose="020B0503020204020204" charset="-122"/>
                <a:cs typeface="微软雅黑" panose="020B0503020204020204" charset="-122"/>
                <a:sym typeface="黑体" panose="02010609060101010101" charset="-122"/>
              </a:rPr>
              <a:t>剂型的不足</a:t>
            </a:r>
            <a:r>
              <a:rPr lang="en-US" sz="1300" dirty="0">
                <a:solidFill>
                  <a:srgbClr val="555555"/>
                </a:solidFill>
                <a:latin typeface="微软雅黑" panose="020B0503020204020204" charset="-122"/>
                <a:ea typeface="微软雅黑" panose="020B0503020204020204" charset="-122"/>
                <a:cs typeface="微软雅黑" panose="020B0503020204020204" charset="-122"/>
                <a:sym typeface="黑体" panose="02010609060101010101" charset="-122"/>
              </a:rPr>
              <a:t>，</a:t>
            </a:r>
            <a:r>
              <a:rPr lang="zh-CN" altLang="en-US" sz="1300" dirty="0">
                <a:solidFill>
                  <a:srgbClr val="555555"/>
                </a:solidFill>
                <a:latin typeface="微软雅黑" panose="020B0503020204020204" charset="-122"/>
                <a:ea typeface="微软雅黑" panose="020B0503020204020204" charset="-122"/>
                <a:cs typeface="微软雅黑" panose="020B0503020204020204" charset="-122"/>
                <a:sym typeface="+mn-lt"/>
              </a:rPr>
              <a:t>不</a:t>
            </a:r>
            <a:r>
              <a:rPr lang="en-US" sz="1300" dirty="0" err="1">
                <a:solidFill>
                  <a:srgbClr val="555555"/>
                </a:solidFill>
                <a:latin typeface="微软雅黑" panose="020B0503020204020204" charset="-122"/>
                <a:ea typeface="微软雅黑" panose="020B0503020204020204" charset="-122"/>
                <a:cs typeface="微软雅黑" panose="020B0503020204020204" charset="-122"/>
                <a:sym typeface="+mn-lt"/>
              </a:rPr>
              <a:t>增加医保负担，对医保基金影响有限</a:t>
            </a:r>
            <a:r>
              <a:rPr lang="en-US" sz="1300" dirty="0">
                <a:solidFill>
                  <a:srgbClr val="555555"/>
                </a:solidFill>
                <a:latin typeface="微软雅黑" panose="020B0503020204020204" charset="-122"/>
                <a:ea typeface="微软雅黑" panose="020B0503020204020204" charset="-122"/>
                <a:cs typeface="微软雅黑" panose="020B0503020204020204" charset="-122"/>
                <a:sym typeface="+mn-lt"/>
              </a:rPr>
              <a:t>。</a:t>
            </a:r>
          </a:p>
          <a:p>
            <a:pPr marL="285750" indent="-285750" algn="l">
              <a:lnSpc>
                <a:spcPct val="128000"/>
              </a:lnSpc>
              <a:buClr>
                <a:srgbClr val="000000"/>
              </a:buClr>
              <a:buFont typeface="Arial" panose="020B0604020202020204" pitchFamily="34" charset="0"/>
              <a:buChar char="•"/>
            </a:pPr>
            <a:endParaRPr lang="en-US" sz="1300" b="1" i="0" u="none" strike="noStrike" dirty="0">
              <a:solidFill>
                <a:srgbClr val="315BB1"/>
              </a:solidFill>
              <a:latin typeface="微软雅黑" panose="020B0503020204020204" charset="-122"/>
              <a:ea typeface="微软雅黑" panose="020B0503020204020204" charset="-122"/>
              <a:cs typeface="微软雅黑" panose="020B0503020204020204" charset="-122"/>
              <a:sym typeface="Noto Sans SC" panose="020B0200000000000000" charset="-122"/>
            </a:endParaRPr>
          </a:p>
        </p:txBody>
      </p:sp>
      <p:sp>
        <p:nvSpPr>
          <p:cNvPr id="21" name="AutoShape 3"/>
          <p:cNvSpPr/>
          <p:nvPr>
            <p:custDataLst>
              <p:tags r:id="rId12"/>
            </p:custDataLst>
          </p:nvPr>
        </p:nvSpPr>
        <p:spPr>
          <a:xfrm>
            <a:off x="538477" y="1808905"/>
            <a:ext cx="3465019" cy="4227405"/>
          </a:xfrm>
          <a:prstGeom prst="roundRect">
            <a:avLst>
              <a:gd name="adj" fmla="val 3333"/>
            </a:avLst>
          </a:prstGeom>
          <a:solidFill>
            <a:srgbClr val="FFFFFF">
              <a:alpha val="100000"/>
            </a:srgbClr>
          </a:solidFill>
          <a:ln w="12700" cap="flat" cmpd="sng">
            <a:solidFill>
              <a:srgbClr val="EEEEEE">
                <a:alpha val="100000"/>
              </a:srgbClr>
            </a:solid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endParaRPr>
              <a:latin typeface="微软雅黑" panose="020B0503020204020204" charset="-122"/>
              <a:ea typeface="微软雅黑" panose="020B0503020204020204" charset="-122"/>
            </a:endParaRPr>
          </a:p>
        </p:txBody>
      </p:sp>
      <p:sp>
        <p:nvSpPr>
          <p:cNvPr id="22" name="AutoShape 4"/>
          <p:cNvSpPr/>
          <p:nvPr>
            <p:custDataLst>
              <p:tags r:id="rId13"/>
            </p:custDataLst>
          </p:nvPr>
        </p:nvSpPr>
        <p:spPr>
          <a:xfrm>
            <a:off x="538477" y="1237801"/>
            <a:ext cx="3465019" cy="822034"/>
          </a:xfrm>
          <a:prstGeom prst="roundRect">
            <a:avLst>
              <a:gd name="adj" fmla="val 17142"/>
            </a:avLst>
          </a:prstGeom>
          <a:solidFill>
            <a:srgbClr val="345EB2"/>
          </a:solidFill>
          <a:ln w="25400" cap="flat" cmpd="sng">
            <a:noFill/>
            <a:prstDash val="solid"/>
            <a:round/>
          </a:ln>
        </p:spPr>
        <p:txBody>
          <a:bodyPr vert="horz" wrap="square" lIns="63500" tIns="63500" rIns="63500" bIns="63500" rtlCol="0" anchor="ctr"/>
          <a:lstStyle/>
          <a:p>
            <a:pPr algn="ctr">
              <a:defRPr/>
            </a:pPr>
            <a:endParaRPr>
              <a:latin typeface="微软雅黑" panose="020B0503020204020204" charset="-122"/>
              <a:ea typeface="微软雅黑" panose="020B0503020204020204" charset="-122"/>
            </a:endParaRPr>
          </a:p>
        </p:txBody>
      </p:sp>
      <p:sp>
        <p:nvSpPr>
          <p:cNvPr id="23" name="AutoShape 6"/>
          <p:cNvSpPr/>
          <p:nvPr>
            <p:custDataLst>
              <p:tags r:id="rId14"/>
            </p:custDataLst>
          </p:nvPr>
        </p:nvSpPr>
        <p:spPr>
          <a:xfrm>
            <a:off x="804545" y="1355090"/>
            <a:ext cx="2978150" cy="540385"/>
          </a:xfrm>
          <a:prstGeom prst="rect">
            <a:avLst/>
          </a:prstGeom>
          <a:solidFill>
            <a:srgbClr val="345EB2"/>
          </a:solidFill>
          <a:ln w="12700" cap="flat" cmpd="sng">
            <a:noFill/>
            <a:prstDash val="solid"/>
            <a:round/>
          </a:ln>
        </p:spPr>
        <p:txBody>
          <a:bodyPr vert="horz" wrap="square" lIns="0" tIns="0" rIns="0" bIns="0" rtlCol="0" anchor="ctr" anchorCtr="0"/>
          <a:lstStyle/>
          <a:p>
            <a:pPr marL="0" indent="0" algn="l">
              <a:lnSpc>
                <a:spcPct val="125000"/>
              </a:lnSpc>
              <a:defRPr/>
            </a:pPr>
            <a:r>
              <a:rPr lang="en-US" sz="2000" b="1" i="0" u="none" strike="noStrike">
                <a:solidFill>
                  <a:srgbClr val="FFFFFF"/>
                </a:solidFill>
                <a:latin typeface="微软雅黑" panose="020B0503020204020204" charset="-122"/>
                <a:ea typeface="微软雅黑" panose="020B0503020204020204" charset="-122"/>
                <a:cs typeface="Noto Sans SC" panose="020B0200000000000000" charset="-122"/>
                <a:sym typeface="Noto Sans SC" panose="020B0200000000000000" charset="-122"/>
              </a:rPr>
              <a:t>目录短板：显著弥补空白</a:t>
            </a:r>
          </a:p>
        </p:txBody>
      </p:sp>
      <p:sp>
        <p:nvSpPr>
          <p:cNvPr id="24" name="AutoShape 7"/>
          <p:cNvSpPr/>
          <p:nvPr>
            <p:custDataLst>
              <p:tags r:id="rId15"/>
            </p:custDataLst>
          </p:nvPr>
        </p:nvSpPr>
        <p:spPr>
          <a:xfrm>
            <a:off x="601980" y="2267585"/>
            <a:ext cx="3261360" cy="14097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spcBef>
                <a:spcPts val="1000"/>
              </a:spcBef>
              <a:defRPr/>
            </a:pPr>
            <a:r>
              <a:rPr lang="en-US" sz="1600" b="1" i="0" u="none" strike="noStrike" dirty="0">
                <a:solidFill>
                  <a:srgbClr val="333333"/>
                </a:solidFill>
                <a:latin typeface="微软雅黑" panose="020B0503020204020204" charset="-122"/>
                <a:ea typeface="微软雅黑" panose="020B0503020204020204" charset="-122"/>
                <a:cs typeface="微软雅黑" panose="020B0503020204020204" charset="-122"/>
                <a:sym typeface="Noto Sans SC" panose="020B0200000000000000" charset="-122"/>
              </a:rPr>
              <a:t>▌ </a:t>
            </a:r>
            <a:r>
              <a:rPr lang="zh-CN" altLang="en-US" sz="1600" b="1" i="0" u="none" strike="noStrike" dirty="0">
                <a:solidFill>
                  <a:srgbClr val="333333"/>
                </a:solidFill>
                <a:latin typeface="微软雅黑" panose="020B0503020204020204" charset="-122"/>
                <a:ea typeface="微软雅黑" panose="020B0503020204020204" charset="-122"/>
                <a:cs typeface="微软雅黑" panose="020B0503020204020204" charset="-122"/>
                <a:sym typeface="Noto Sans SC" panose="020B0200000000000000" charset="-122"/>
              </a:rPr>
              <a:t>满足</a:t>
            </a:r>
            <a:r>
              <a:rPr lang="en-US" sz="1600" b="1" i="0" u="none" strike="noStrike" dirty="0" err="1">
                <a:solidFill>
                  <a:srgbClr val="333333"/>
                </a:solidFill>
                <a:latin typeface="微软雅黑" panose="020B0503020204020204" charset="-122"/>
                <a:ea typeface="微软雅黑" panose="020B0503020204020204" charset="-122"/>
                <a:cs typeface="微软雅黑" panose="020B0503020204020204" charset="-122"/>
                <a:sym typeface="Noto Sans SC" panose="020B0200000000000000" charset="-122"/>
              </a:rPr>
              <a:t>儿童适宜剂型</a:t>
            </a:r>
            <a:r>
              <a:rPr lang="zh-CN" altLang="en-US" sz="1600" b="1" i="0" u="none" strike="noStrike" dirty="0" err="1">
                <a:solidFill>
                  <a:srgbClr val="333333"/>
                </a:solidFill>
                <a:latin typeface="微软雅黑" panose="020B0503020204020204" charset="-122"/>
                <a:ea typeface="微软雅黑" panose="020B0503020204020204" charset="-122"/>
                <a:cs typeface="微软雅黑" panose="020B0503020204020204" charset="-122"/>
                <a:sym typeface="Noto Sans SC" panose="020B0200000000000000" charset="-122"/>
              </a:rPr>
              <a:t>需求</a:t>
            </a:r>
          </a:p>
          <a:p>
            <a:pPr marL="0" indent="0" algn="l">
              <a:lnSpc>
                <a:spcPct val="108000"/>
              </a:lnSpc>
              <a:spcBef>
                <a:spcPts val="1000"/>
              </a:spcBef>
              <a:defRPr/>
            </a:pPr>
            <a:r>
              <a:rPr lang="en-US" sz="1300" b="0" i="0" u="none" strike="noStrike" dirty="0">
                <a:solidFill>
                  <a:srgbClr val="555555"/>
                </a:solidFill>
                <a:latin typeface="微软雅黑" panose="020B0503020204020204" charset="-122"/>
                <a:ea typeface="微软雅黑" panose="020B0503020204020204" charset="-122"/>
                <a:cs typeface="微软雅黑" panose="020B0503020204020204" charset="-122"/>
                <a:sym typeface="Noto Sans SC" panose="020B0200000000000000" charset="-122"/>
              </a:rPr>
              <a:t>当前医保目录内抗组胺药种类虽多，但针对2-6</a:t>
            </a:r>
            <a:r>
              <a:rPr lang="en-US" sz="1300" dirty="0">
                <a:solidFill>
                  <a:srgbClr val="555555"/>
                </a:solidFill>
                <a:latin typeface="微软雅黑" panose="020B0503020204020204" charset="-122"/>
                <a:ea typeface="微软雅黑" panose="020B0503020204020204" charset="-122"/>
                <a:cs typeface="微软雅黑" panose="020B0503020204020204" charset="-122"/>
                <a:sym typeface="Noto Sans SC" panose="020B0200000000000000" charset="-122"/>
              </a:rPr>
              <a:t>岁低龄儿童的口服溶液剂型</a:t>
            </a:r>
            <a:r>
              <a:rPr lang="zh-CN" altLang="en-US" sz="1300" dirty="0">
                <a:solidFill>
                  <a:srgbClr val="555555"/>
                </a:solidFill>
                <a:latin typeface="微软雅黑" panose="020B0503020204020204" charset="-122"/>
                <a:ea typeface="微软雅黑" panose="020B0503020204020204" charset="-122"/>
                <a:cs typeface="微软雅黑" panose="020B0503020204020204" charset="-122"/>
                <a:sym typeface="Noto Sans SC" panose="020B0200000000000000" charset="-122"/>
              </a:rPr>
              <a:t>较少</a:t>
            </a:r>
            <a:r>
              <a:rPr lang="en-US" sz="1300" dirty="0">
                <a:solidFill>
                  <a:srgbClr val="555555"/>
                </a:solidFill>
                <a:latin typeface="微软雅黑" panose="020B0503020204020204" charset="-122"/>
                <a:ea typeface="微软雅黑" panose="020B0503020204020204" charset="-122"/>
                <a:cs typeface="微软雅黑" panose="020B0503020204020204" charset="-122"/>
                <a:sym typeface="Noto Sans SC" panose="020B0200000000000000" charset="-122"/>
              </a:rPr>
              <a:t>。本</a:t>
            </a:r>
            <a:r>
              <a:rPr lang="en-US" sz="1300" b="0" i="0" u="none" strike="noStrike" dirty="0">
                <a:solidFill>
                  <a:srgbClr val="555555"/>
                </a:solidFill>
                <a:latin typeface="微软雅黑" panose="020B0503020204020204" charset="-122"/>
                <a:ea typeface="微软雅黑" panose="020B0503020204020204" charset="-122"/>
                <a:cs typeface="微软雅黑" panose="020B0503020204020204" charset="-122"/>
                <a:sym typeface="Noto Sans SC" panose="020B0200000000000000" charset="-122"/>
              </a:rPr>
              <a:t>品的纳入将有效填补</a:t>
            </a:r>
            <a:r>
              <a:rPr lang="zh-CN" altLang="en-US" sz="1300" b="0" i="0" u="none" strike="noStrike" dirty="0">
                <a:solidFill>
                  <a:srgbClr val="555555"/>
                </a:solidFill>
                <a:latin typeface="微软雅黑" panose="020B0503020204020204" charset="-122"/>
                <a:ea typeface="微软雅黑" panose="020B0503020204020204" charset="-122"/>
                <a:cs typeface="微软雅黑" panose="020B0503020204020204" charset="-122"/>
                <a:sym typeface="Noto Sans SC" panose="020B0200000000000000" charset="-122"/>
              </a:rPr>
              <a:t>奥洛他定无口服溶液剂型</a:t>
            </a:r>
            <a:r>
              <a:rPr lang="en-US" sz="1300" b="0" i="0" u="none" strike="noStrike" dirty="0">
                <a:solidFill>
                  <a:srgbClr val="555555"/>
                </a:solidFill>
                <a:latin typeface="微软雅黑" panose="020B0503020204020204" charset="-122"/>
                <a:ea typeface="微软雅黑" panose="020B0503020204020204" charset="-122"/>
                <a:cs typeface="微软雅黑" panose="020B0503020204020204" charset="-122"/>
                <a:sym typeface="Noto Sans SC" panose="020B0200000000000000" charset="-122"/>
              </a:rPr>
              <a:t>这一重要</a:t>
            </a:r>
            <a:r>
              <a:rPr lang="zh-CN" altLang="en-US" sz="1300" b="0" i="0" u="none" strike="noStrike" dirty="0">
                <a:solidFill>
                  <a:srgbClr val="555555"/>
                </a:solidFill>
                <a:latin typeface="微软雅黑" panose="020B0503020204020204" charset="-122"/>
                <a:ea typeface="微软雅黑" panose="020B0503020204020204" charset="-122"/>
                <a:cs typeface="微软雅黑" panose="020B0503020204020204" charset="-122"/>
                <a:sym typeface="Noto Sans SC" panose="020B0200000000000000" charset="-122"/>
              </a:rPr>
              <a:t>儿童</a:t>
            </a:r>
            <a:r>
              <a:rPr lang="en-US" sz="1300" b="0" i="0" u="none" strike="noStrike" dirty="0">
                <a:solidFill>
                  <a:srgbClr val="555555"/>
                </a:solidFill>
                <a:latin typeface="微软雅黑" panose="020B0503020204020204" charset="-122"/>
                <a:ea typeface="微软雅黑" panose="020B0503020204020204" charset="-122"/>
                <a:cs typeface="微软雅黑" panose="020B0503020204020204" charset="-122"/>
                <a:sym typeface="Noto Sans SC" panose="020B0200000000000000" charset="-122"/>
              </a:rPr>
              <a:t>临床</a:t>
            </a:r>
            <a:r>
              <a:rPr lang="zh-CN" altLang="en-US" sz="1300" b="0" i="0" u="none" strike="noStrike" dirty="0">
                <a:solidFill>
                  <a:srgbClr val="555555"/>
                </a:solidFill>
                <a:latin typeface="微软雅黑" panose="020B0503020204020204" charset="-122"/>
                <a:ea typeface="微软雅黑" panose="020B0503020204020204" charset="-122"/>
                <a:cs typeface="微软雅黑" panose="020B0503020204020204" charset="-122"/>
                <a:sym typeface="Noto Sans SC" panose="020B0200000000000000" charset="-122"/>
              </a:rPr>
              <a:t>用药顺位</a:t>
            </a:r>
            <a:r>
              <a:rPr lang="en-US" sz="1300" b="0" i="0" u="none" strike="noStrike" dirty="0">
                <a:solidFill>
                  <a:srgbClr val="555555"/>
                </a:solidFill>
                <a:latin typeface="微软雅黑" panose="020B0503020204020204" charset="-122"/>
                <a:ea typeface="微软雅黑" panose="020B0503020204020204" charset="-122"/>
                <a:cs typeface="微软雅黑" panose="020B0503020204020204" charset="-122"/>
                <a:sym typeface="Noto Sans SC" panose="020B0200000000000000" charset="-122"/>
              </a:rPr>
              <a:t>空白，</a:t>
            </a:r>
            <a:r>
              <a:rPr lang="zh-CN" altLang="en-US" sz="1300" dirty="0">
                <a:solidFill>
                  <a:srgbClr val="555555"/>
                </a:solidFill>
                <a:latin typeface="微软雅黑" panose="020B0503020204020204" charset="-122"/>
                <a:ea typeface="微软雅黑" panose="020B0503020204020204" charset="-122"/>
                <a:cs typeface="微软雅黑" panose="020B0503020204020204" charset="-122"/>
                <a:sym typeface="Noto Sans SC" panose="020B0200000000000000" charset="-122"/>
              </a:rPr>
              <a:t>为患儿提供具备更高的安全性和依从性的治疗方案。</a:t>
            </a:r>
            <a:endParaRPr lang="zh-CN" altLang="en-US" sz="1300" b="0" i="0" u="none" strike="noStrike" dirty="0">
              <a:solidFill>
                <a:srgbClr val="555555"/>
              </a:solidFill>
              <a:latin typeface="微软雅黑" panose="020B0503020204020204" charset="-122"/>
              <a:ea typeface="微软雅黑" panose="020B0503020204020204" charset="-122"/>
              <a:cs typeface="微软雅黑" panose="020B0503020204020204" charset="-122"/>
              <a:sym typeface="Noto Sans SC" panose="020B0200000000000000" charset="-122"/>
            </a:endParaRPr>
          </a:p>
        </p:txBody>
      </p:sp>
      <p:sp>
        <p:nvSpPr>
          <p:cNvPr id="25" name="AutoShape 8"/>
          <p:cNvSpPr/>
          <p:nvPr>
            <p:custDataLst>
              <p:tags r:id="rId16"/>
            </p:custDataLst>
          </p:nvPr>
        </p:nvSpPr>
        <p:spPr>
          <a:xfrm>
            <a:off x="638810" y="3800475"/>
            <a:ext cx="3261360" cy="1292225"/>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spcBef>
                <a:spcPts val="1200"/>
              </a:spcBef>
              <a:defRPr/>
            </a:pPr>
            <a:r>
              <a:rPr lang="en-US" sz="1600" b="1" i="0" u="none" strike="noStrike" dirty="0">
                <a:solidFill>
                  <a:srgbClr val="333333"/>
                </a:solidFill>
                <a:latin typeface="微软雅黑" panose="020B0503020204020204" charset="-122"/>
                <a:ea typeface="微软雅黑" panose="020B0503020204020204" charset="-122"/>
                <a:cs typeface="微软雅黑" panose="020B0503020204020204" charset="-122"/>
                <a:sym typeface="Noto Sans SC" panose="020B0200000000000000" charset="-122"/>
              </a:rPr>
              <a:t>▌ </a:t>
            </a:r>
            <a:r>
              <a:rPr lang="en-US" sz="1600" b="1" i="0" u="none" strike="noStrike" dirty="0" err="1">
                <a:solidFill>
                  <a:srgbClr val="333333"/>
                </a:solidFill>
                <a:latin typeface="微软雅黑" panose="020B0503020204020204" charset="-122"/>
                <a:ea typeface="微软雅黑" panose="020B0503020204020204" charset="-122"/>
                <a:cs typeface="微软雅黑" panose="020B0503020204020204" charset="-122"/>
                <a:sym typeface="Noto Sans SC" panose="020B0200000000000000" charset="-122"/>
              </a:rPr>
              <a:t>满足吞咽困难等特殊人群需求</a:t>
            </a:r>
            <a:endParaRPr lang="en-US" sz="1100" dirty="0">
              <a:latin typeface="微软雅黑" panose="020B0503020204020204" charset="-122"/>
              <a:ea typeface="微软雅黑" panose="020B0503020204020204" charset="-122"/>
              <a:cs typeface="微软雅黑" panose="020B0503020204020204" charset="-122"/>
            </a:endParaRPr>
          </a:p>
          <a:p>
            <a:pPr marL="0" indent="0" algn="l">
              <a:lnSpc>
                <a:spcPct val="117000"/>
              </a:lnSpc>
            </a:pPr>
            <a:r>
              <a:rPr lang="en-US" sz="1300" dirty="0">
                <a:solidFill>
                  <a:srgbClr val="555555"/>
                </a:solidFill>
                <a:latin typeface="微软雅黑" panose="020B0503020204020204" charset="-122"/>
                <a:ea typeface="微软雅黑" panose="020B0503020204020204" charset="-122"/>
                <a:cs typeface="微软雅黑" panose="020B0503020204020204" charset="-122"/>
                <a:sym typeface="Noto Sans SC" panose="020B0200000000000000" charset="-122"/>
              </a:rPr>
              <a:t>为</a:t>
            </a:r>
            <a:r>
              <a:rPr lang="zh-CN" altLang="en-US" sz="1300" dirty="0">
                <a:solidFill>
                  <a:srgbClr val="555555"/>
                </a:solidFill>
                <a:latin typeface="微软雅黑" panose="020B0503020204020204" charset="-122"/>
                <a:ea typeface="微软雅黑" panose="020B0503020204020204" charset="-122"/>
                <a:cs typeface="微软雅黑" panose="020B0503020204020204" charset="-122"/>
                <a:sym typeface="Noto Sans SC" panose="020B0200000000000000" charset="-122"/>
              </a:rPr>
              <a:t>儿童、</a:t>
            </a:r>
            <a:r>
              <a:rPr lang="en-US" sz="1300" dirty="0" err="1">
                <a:solidFill>
                  <a:srgbClr val="555555"/>
                </a:solidFill>
                <a:latin typeface="微软雅黑" panose="020B0503020204020204" charset="-122"/>
                <a:ea typeface="微软雅黑" panose="020B0503020204020204" charset="-122"/>
                <a:cs typeface="微软雅黑" panose="020B0503020204020204" charset="-122"/>
                <a:sym typeface="Noto Sans SC" panose="020B0200000000000000" charset="-122"/>
              </a:rPr>
              <a:t>老年患者及其他吞咽功能障碍人群提供了有效的治疗选择，</a:t>
            </a:r>
            <a:r>
              <a:rPr lang="en-US" sz="1300" b="0" i="0" u="none" strike="noStrike" dirty="0" err="1">
                <a:solidFill>
                  <a:srgbClr val="555555"/>
                </a:solidFill>
                <a:latin typeface="微软雅黑" panose="020B0503020204020204" charset="-122"/>
                <a:ea typeface="微软雅黑" panose="020B0503020204020204" charset="-122"/>
                <a:cs typeface="微软雅黑" panose="020B0503020204020204" charset="-122"/>
                <a:sym typeface="Noto Sans SC" panose="020B0200000000000000" charset="-122"/>
              </a:rPr>
              <a:t>充分体现了医保制度对</a:t>
            </a:r>
            <a:r>
              <a:rPr lang="zh-CN" altLang="en-US" sz="1300" b="0" i="0" u="none" strike="noStrike" dirty="0">
                <a:solidFill>
                  <a:srgbClr val="555555"/>
                </a:solidFill>
                <a:latin typeface="微软雅黑" panose="020B0503020204020204" charset="-122"/>
                <a:ea typeface="微软雅黑" panose="020B0503020204020204" charset="-122"/>
                <a:cs typeface="微软雅黑" panose="020B0503020204020204" charset="-122"/>
                <a:sym typeface="Noto Sans SC" panose="020B0200000000000000" charset="-122"/>
              </a:rPr>
              <a:t>特殊</a:t>
            </a:r>
            <a:r>
              <a:rPr lang="en-US" sz="1300" b="0" i="0" u="none" strike="noStrike" dirty="0" err="1">
                <a:solidFill>
                  <a:srgbClr val="555555"/>
                </a:solidFill>
                <a:latin typeface="微软雅黑" panose="020B0503020204020204" charset="-122"/>
                <a:ea typeface="微软雅黑" panose="020B0503020204020204" charset="-122"/>
                <a:cs typeface="微软雅黑" panose="020B0503020204020204" charset="-122"/>
                <a:sym typeface="Noto Sans SC" panose="020B0200000000000000" charset="-122"/>
              </a:rPr>
              <a:t>群体的人文关怀与用药保障</a:t>
            </a:r>
            <a:r>
              <a:rPr lang="en-US" sz="1300" b="0" i="0" u="none" strike="noStrike" dirty="0">
                <a:solidFill>
                  <a:srgbClr val="555555"/>
                </a:solidFill>
                <a:latin typeface="微软雅黑" panose="020B0503020204020204" charset="-122"/>
                <a:ea typeface="微软雅黑" panose="020B0503020204020204" charset="-122"/>
                <a:cs typeface="微软雅黑" panose="020B0503020204020204" charset="-122"/>
                <a:sym typeface="Noto Sans SC" panose="020B0200000000000000" charset="-122"/>
              </a:rPr>
              <a:t>。</a:t>
            </a:r>
          </a:p>
          <a:p>
            <a:pPr>
              <a:lnSpc>
                <a:spcPct val="108000"/>
              </a:lnSpc>
              <a:spcBef>
                <a:spcPts val="1200"/>
              </a:spcBef>
              <a:defRPr/>
            </a:pPr>
            <a:endParaRPr lang="en-US" sz="1300" dirty="0" err="1">
              <a:solidFill>
                <a:srgbClr val="555555"/>
              </a:solidFill>
              <a:latin typeface="微软雅黑" panose="020B0503020204020204" charset="-122"/>
              <a:ea typeface="微软雅黑" panose="020B0503020204020204" charset="-122"/>
              <a:cs typeface="微软雅黑" panose="020B0503020204020204" charset="-122"/>
              <a:sym typeface="Noto Sans SC" panose="020B0200000000000000" charset="-122"/>
            </a:endParaRPr>
          </a:p>
        </p:txBody>
      </p:sp>
      <p:sp>
        <p:nvSpPr>
          <p:cNvPr id="66" name="矩形 65"/>
          <p:cNvSpPr/>
          <p:nvPr/>
        </p:nvSpPr>
        <p:spPr>
          <a:xfrm>
            <a:off x="4502613" y="387048"/>
            <a:ext cx="7360346" cy="461665"/>
          </a:xfrm>
          <a:prstGeom prst="rect">
            <a:avLst/>
          </a:prstGeom>
        </p:spPr>
        <p:txBody>
          <a:bodyPr wrap="square">
            <a:spAutoFit/>
          </a:bodyPr>
          <a:lstStyle/>
          <a:p>
            <a:pPr algn="l"/>
            <a:r>
              <a:rPr lang="zh-CN" altLang="en-US" sz="2400" b="1" dirty="0">
                <a:solidFill>
                  <a:srgbClr val="C00000"/>
                </a:solidFill>
                <a:latin typeface="微软雅黑" panose="020B0503020204020204" charset="-122"/>
                <a:ea typeface="微软雅黑" panose="020B0503020204020204" charset="-122"/>
                <a:cs typeface="微软雅黑" panose="020B0503020204020204" charset="-122"/>
                <a:sym typeface="+mn-lt"/>
              </a:rPr>
              <a:t>弥补目录短板，减轻临床管理难度，安全经济保基本</a:t>
            </a:r>
          </a:p>
        </p:txBody>
      </p:sp>
      <p:sp>
        <p:nvSpPr>
          <p:cNvPr id="26" name="AutoShape 7"/>
          <p:cNvSpPr/>
          <p:nvPr>
            <p:custDataLst>
              <p:tags r:id="rId17"/>
            </p:custDataLst>
          </p:nvPr>
        </p:nvSpPr>
        <p:spPr>
          <a:xfrm>
            <a:off x="638810" y="4893310"/>
            <a:ext cx="3261360" cy="49022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spcBef>
                <a:spcPts val="1000"/>
              </a:spcBef>
              <a:defRPr/>
            </a:pPr>
            <a:r>
              <a:rPr lang="en-US" sz="1600" b="1" i="0" u="none" strike="noStrike" dirty="0">
                <a:solidFill>
                  <a:srgbClr val="333333"/>
                </a:solidFill>
                <a:latin typeface="微软雅黑" panose="020B0503020204020204" charset="-122"/>
                <a:ea typeface="微软雅黑" panose="020B0503020204020204" charset="-122"/>
                <a:cs typeface="微软雅黑" panose="020B0503020204020204" charset="-122"/>
                <a:sym typeface="Noto Sans SC" panose="020B0200000000000000" charset="-122"/>
              </a:rPr>
              <a:t>▌ </a:t>
            </a:r>
            <a:r>
              <a:rPr lang="zh-CN" altLang="en-US" sz="1600" b="1" dirty="0">
                <a:solidFill>
                  <a:srgbClr val="333333"/>
                </a:solidFill>
                <a:latin typeface="微软雅黑" panose="020B0503020204020204" charset="-122"/>
                <a:ea typeface="微软雅黑" panose="020B0503020204020204" charset="-122"/>
                <a:cs typeface="微软雅黑" panose="020B0503020204020204" charset="-122"/>
                <a:sym typeface="Noto Sans SC" panose="020B0200000000000000" charset="-122"/>
              </a:rPr>
              <a:t>满足免疫功能低下人群需求</a:t>
            </a:r>
          </a:p>
          <a:p>
            <a:pPr marL="0" indent="0" algn="l">
              <a:lnSpc>
                <a:spcPct val="108000"/>
              </a:lnSpc>
              <a:spcBef>
                <a:spcPts val="1000"/>
              </a:spcBef>
              <a:defRPr/>
            </a:pPr>
            <a:endParaRPr lang="en-US" sz="1300" b="0" i="0" u="none" strike="noStrike" dirty="0" err="1">
              <a:solidFill>
                <a:srgbClr val="555555"/>
              </a:solidFill>
              <a:latin typeface="微软雅黑" panose="020B0503020204020204" charset="-122"/>
              <a:ea typeface="微软雅黑" panose="020B0503020204020204" charset="-122"/>
              <a:cs typeface="微软雅黑" panose="020B0503020204020204" charset="-122"/>
              <a:sym typeface="Noto Sans SC" panose="020B0200000000000000" charset="-122"/>
            </a:endParaRPr>
          </a:p>
        </p:txBody>
      </p:sp>
      <p:sp>
        <p:nvSpPr>
          <p:cNvPr id="27" name="文本框 26"/>
          <p:cNvSpPr txBox="1"/>
          <p:nvPr/>
        </p:nvSpPr>
        <p:spPr>
          <a:xfrm>
            <a:off x="538480" y="5105400"/>
            <a:ext cx="3227705" cy="953135"/>
          </a:xfrm>
          <a:prstGeom prst="rect">
            <a:avLst/>
          </a:prstGeom>
          <a:noFill/>
        </p:spPr>
        <p:txBody>
          <a:bodyPr wrap="square" rtlCol="0" anchor="t">
            <a:spAutoFit/>
          </a:bodyPr>
          <a:lstStyle/>
          <a:p>
            <a:pPr marL="0" indent="0" algn="l">
              <a:lnSpc>
                <a:spcPct val="108000"/>
              </a:lnSpc>
              <a:spcBef>
                <a:spcPts val="1000"/>
              </a:spcBef>
              <a:defRPr/>
            </a:pPr>
            <a:r>
              <a:rPr lang="en-US" sz="1300" dirty="0" err="1">
                <a:solidFill>
                  <a:srgbClr val="555555"/>
                </a:solidFill>
                <a:latin typeface="微软雅黑" panose="020B0503020204020204" charset="-122"/>
                <a:ea typeface="微软雅黑" panose="020B0503020204020204" charset="-122"/>
                <a:cs typeface="微软雅黑" panose="020B0503020204020204" charset="-122"/>
                <a:sym typeface="+mn-ea"/>
              </a:rPr>
              <a:t>免疫功能脆弱（如</a:t>
            </a:r>
            <a:r>
              <a:rPr lang="zh-CN" altLang="en-US" sz="1300" dirty="0">
                <a:solidFill>
                  <a:srgbClr val="555555"/>
                </a:solidFill>
                <a:latin typeface="微软雅黑" panose="020B0503020204020204" charset="-122"/>
                <a:ea typeface="微软雅黑" panose="020B0503020204020204" charset="-122"/>
                <a:cs typeface="微软雅黑" panose="020B0503020204020204" charset="-122"/>
                <a:sym typeface="+mn-ea"/>
              </a:rPr>
              <a:t>化疗后、器官移植后、重症患者或儿童、老年人</a:t>
            </a:r>
            <a:r>
              <a:rPr lang="en-US" sz="1300" dirty="0">
                <a:solidFill>
                  <a:srgbClr val="555555"/>
                </a:solidFill>
                <a:latin typeface="微软雅黑" panose="020B0503020204020204" charset="-122"/>
                <a:ea typeface="微软雅黑" panose="020B0503020204020204" charset="-122"/>
                <a:cs typeface="微软雅黑" panose="020B0503020204020204" charset="-122"/>
                <a:sym typeface="+mn-ea"/>
              </a:rPr>
              <a:t>）</a:t>
            </a:r>
            <a:r>
              <a:rPr lang="en-US" sz="1300" dirty="0" err="1">
                <a:solidFill>
                  <a:srgbClr val="555555"/>
                </a:solidFill>
                <a:latin typeface="微软雅黑" panose="020B0503020204020204" charset="-122"/>
                <a:ea typeface="微软雅黑" panose="020B0503020204020204" charset="-122"/>
                <a:cs typeface="微软雅黑" panose="020B0503020204020204" charset="-122"/>
                <a:sym typeface="+mn-ea"/>
              </a:rPr>
              <a:t>或需长期用药的患者提供了“零</a:t>
            </a:r>
            <a:r>
              <a:rPr lang="zh-CN" altLang="en-US" sz="1300" dirty="0">
                <a:solidFill>
                  <a:srgbClr val="555555"/>
                </a:solidFill>
                <a:latin typeface="微软雅黑" panose="020B0503020204020204" charset="-122"/>
                <a:ea typeface="微软雅黑" panose="020B0503020204020204" charset="-122"/>
                <a:cs typeface="微软雅黑" panose="020B0503020204020204" charset="-122"/>
                <a:sym typeface="+mn-ea"/>
              </a:rPr>
              <a:t>抑菌</a:t>
            </a:r>
            <a:r>
              <a:rPr lang="en-US" sz="1300" dirty="0" err="1">
                <a:solidFill>
                  <a:srgbClr val="555555"/>
                </a:solidFill>
                <a:latin typeface="微软雅黑" panose="020B0503020204020204" charset="-122"/>
                <a:ea typeface="微软雅黑" panose="020B0503020204020204" charset="-122"/>
                <a:cs typeface="微软雅黑" panose="020B0503020204020204" charset="-122"/>
                <a:sym typeface="+mn-ea"/>
              </a:rPr>
              <a:t>剂、零感染风险”的更优选择</a:t>
            </a:r>
            <a:r>
              <a:rPr lang="zh-CN" altLang="en-US" sz="1300" dirty="0">
                <a:solidFill>
                  <a:srgbClr val="555555"/>
                </a:solidFill>
                <a:latin typeface="微软雅黑" panose="020B0503020204020204" charset="-122"/>
                <a:ea typeface="微软雅黑" panose="020B0503020204020204" charset="-122"/>
                <a:cs typeface="微软雅黑" panose="020B0503020204020204" charset="-122"/>
                <a:sym typeface="+mn-ea"/>
              </a:rPr>
              <a:t>。</a:t>
            </a:r>
          </a:p>
        </p:txBody>
      </p:sp>
      <p:sp>
        <p:nvSpPr>
          <p:cNvPr id="28" name="文本框 27"/>
          <p:cNvSpPr txBox="1"/>
          <p:nvPr/>
        </p:nvSpPr>
        <p:spPr>
          <a:xfrm>
            <a:off x="8328660" y="2911847"/>
            <a:ext cx="3412490" cy="3239477"/>
          </a:xfrm>
          <a:prstGeom prst="rect">
            <a:avLst/>
          </a:prstGeom>
          <a:noFill/>
        </p:spPr>
        <p:txBody>
          <a:bodyPr wrap="square" rtlCol="0" anchor="t">
            <a:spAutoFit/>
          </a:bodyPr>
          <a:lstStyle/>
          <a:p>
            <a:pPr algn="l">
              <a:lnSpc>
                <a:spcPct val="128000"/>
              </a:lnSpc>
              <a:buClr>
                <a:srgbClr val="000000"/>
              </a:buClr>
            </a:pPr>
            <a:endParaRPr lang="en-US" altLang="zh-CN" sz="1200" b="1" i="0" u="none" strike="noStrike" dirty="0">
              <a:solidFill>
                <a:srgbClr val="333333"/>
              </a:solidFill>
              <a:latin typeface="微软雅黑" panose="020B0503020204020204" charset="-122"/>
              <a:ea typeface="微软雅黑" panose="020B0503020204020204" charset="-122"/>
              <a:cs typeface="微软雅黑" panose="020B0503020204020204" charset="-122"/>
              <a:sym typeface="Noto Sans SC" panose="020B0200000000000000" charset="-122"/>
            </a:endParaRPr>
          </a:p>
          <a:p>
            <a:pPr algn="l">
              <a:lnSpc>
                <a:spcPct val="128000"/>
              </a:lnSpc>
              <a:buClr>
                <a:srgbClr val="000000"/>
              </a:buClr>
            </a:pPr>
            <a:r>
              <a:rPr kumimoji="0" lang="en-US" altLang="zh-CN" sz="1600" b="1" i="0" u="none" strike="noStrike" kern="1200" cap="none" spc="0" normalizeH="0" baseline="0" noProof="0" dirty="0">
                <a:ln>
                  <a:noFill/>
                </a:ln>
                <a:solidFill>
                  <a:srgbClr val="333333"/>
                </a:solidFill>
                <a:effectLst/>
                <a:uLnTx/>
                <a:uFillTx/>
                <a:latin typeface="微软雅黑" panose="020B0503020204020204" charset="-122"/>
                <a:ea typeface="微软雅黑" panose="020B0503020204020204" charset="-122"/>
                <a:cs typeface="微软雅黑" panose="020B0503020204020204" charset="-122"/>
                <a:sym typeface="Noto Sans SC" panose="020B0200000000000000" charset="-122"/>
              </a:rPr>
              <a:t>▌</a:t>
            </a:r>
            <a:r>
              <a:rPr lang="zh-CN" altLang="en-US" sz="1600" b="1" dirty="0">
                <a:solidFill>
                  <a:srgbClr val="333333"/>
                </a:solidFill>
                <a:latin typeface="微软雅黑" panose="020B0503020204020204" charset="-122"/>
                <a:ea typeface="微软雅黑" panose="020B0503020204020204" charset="-122"/>
                <a:cs typeface="微软雅黑" panose="020B0503020204020204" charset="-122"/>
                <a:sym typeface="Noto Sans SC" panose="020B0200000000000000" charset="-122"/>
              </a:rPr>
              <a:t>可提高依从性，避免无效治疗</a:t>
            </a:r>
            <a:endParaRPr lang="en-US" altLang="zh-CN" sz="1600" b="1" dirty="0">
              <a:solidFill>
                <a:srgbClr val="333333"/>
              </a:solidFill>
              <a:latin typeface="微软雅黑" panose="020B0503020204020204" charset="-122"/>
              <a:ea typeface="微软雅黑" panose="020B0503020204020204" charset="-122"/>
              <a:cs typeface="微软雅黑" panose="020B0503020204020204" charset="-122"/>
              <a:sym typeface="Noto Sans SC" panose="020B0200000000000000" charset="-122"/>
            </a:endParaRPr>
          </a:p>
          <a:p>
            <a:pPr algn="l">
              <a:lnSpc>
                <a:spcPct val="128000"/>
              </a:lnSpc>
              <a:buClr>
                <a:srgbClr val="000000"/>
              </a:buClr>
            </a:pPr>
            <a:r>
              <a:rPr lang="zh-CN" altLang="en-US" sz="1300" dirty="0">
                <a:solidFill>
                  <a:srgbClr val="555555"/>
                </a:solidFill>
                <a:latin typeface="微软雅黑" panose="020B0503020204020204" charset="-122"/>
                <a:ea typeface="微软雅黑" panose="020B0503020204020204" charset="-122"/>
                <a:cs typeface="微软雅黑" panose="020B0503020204020204" charset="-122"/>
                <a:sym typeface="黑体" panose="02010609060101010101" charset="-122"/>
              </a:rPr>
              <a:t>临床中儿童及吞咽困难患者依从性不佳，单剂量口服溶液可确保患者精准、便捷用药，可提高患者第一次就诊的治疗成功率，大幅降低第一次治疗失败重复就诊导致的社会综合成本。 </a:t>
            </a:r>
            <a:endParaRPr lang="en-US" altLang="zh-CN" sz="1300" dirty="0">
              <a:solidFill>
                <a:srgbClr val="555555"/>
              </a:solidFill>
              <a:latin typeface="微软雅黑" panose="020B0503020204020204" charset="-122"/>
              <a:ea typeface="微软雅黑" panose="020B0503020204020204" charset="-122"/>
              <a:cs typeface="微软雅黑" panose="020B0503020204020204" charset="-122"/>
              <a:sym typeface="黑体" panose="02010609060101010101" charset="-122"/>
            </a:endParaRPr>
          </a:p>
          <a:p>
            <a:pPr algn="l">
              <a:lnSpc>
                <a:spcPct val="128000"/>
              </a:lnSpc>
              <a:buClr>
                <a:srgbClr val="000000"/>
              </a:buClr>
            </a:pPr>
            <a:r>
              <a:rPr kumimoji="0" lang="en-US" altLang="zh-CN" sz="1600" b="1" i="0" u="none" strike="noStrike" kern="1200" cap="none" spc="0" normalizeH="0" baseline="0" noProof="0" dirty="0">
                <a:ln>
                  <a:noFill/>
                </a:ln>
                <a:solidFill>
                  <a:srgbClr val="333333"/>
                </a:solidFill>
                <a:effectLst/>
                <a:uLnTx/>
                <a:uFillTx/>
                <a:latin typeface="微软雅黑" panose="020B0503020204020204" charset="-122"/>
                <a:ea typeface="微软雅黑" panose="020B0503020204020204" charset="-122"/>
                <a:cs typeface="微软雅黑" panose="020B0503020204020204" charset="-122"/>
                <a:sym typeface="Noto Sans SC" panose="020B0200000000000000" charset="-122"/>
              </a:rPr>
              <a:t>▌</a:t>
            </a:r>
            <a:r>
              <a:rPr lang="en-US" altLang="zh-CN" sz="1400" b="1" i="0" u="none" strike="noStrike" dirty="0">
                <a:solidFill>
                  <a:srgbClr val="333333"/>
                </a:solidFill>
                <a:latin typeface="微软雅黑" panose="020B0503020204020204" charset="-122"/>
                <a:ea typeface="微软雅黑" panose="020B0503020204020204" charset="-122"/>
                <a:cs typeface="微软雅黑" panose="020B0503020204020204" charset="-122"/>
                <a:sym typeface="Noto Sans SC" panose="020B0200000000000000" charset="-122"/>
              </a:rPr>
              <a:t> </a:t>
            </a:r>
            <a:r>
              <a:rPr lang="zh-CN" altLang="en-US" sz="1600" b="1" dirty="0">
                <a:solidFill>
                  <a:srgbClr val="333333"/>
                </a:solidFill>
                <a:latin typeface="微软雅黑" panose="020B0503020204020204" charset="-122"/>
                <a:ea typeface="微软雅黑" panose="020B0503020204020204" charset="-122"/>
                <a:cs typeface="微软雅黑" panose="020B0503020204020204" charset="-122"/>
                <a:sym typeface="Noto Sans SC" panose="020B0200000000000000" charset="-122"/>
              </a:rPr>
              <a:t>更具经济性，符合保基本原则</a:t>
            </a:r>
            <a:endParaRPr lang="en-US" altLang="zh-CN" sz="1600" b="1" dirty="0">
              <a:solidFill>
                <a:srgbClr val="333333"/>
              </a:solidFill>
              <a:latin typeface="微软雅黑" panose="020B0503020204020204" charset="-122"/>
              <a:ea typeface="微软雅黑" panose="020B0503020204020204" charset="-122"/>
              <a:cs typeface="微软雅黑" panose="020B0503020204020204" charset="-122"/>
              <a:sym typeface="Noto Sans SC" panose="020B0200000000000000" charset="-122"/>
            </a:endParaRPr>
          </a:p>
          <a:p>
            <a:pPr algn="l">
              <a:lnSpc>
                <a:spcPct val="128000"/>
              </a:lnSpc>
              <a:buClr>
                <a:srgbClr val="000000"/>
              </a:buClr>
            </a:pPr>
            <a:r>
              <a:rPr lang="zh-CN" altLang="en-US" sz="1300" dirty="0">
                <a:solidFill>
                  <a:srgbClr val="555555"/>
                </a:solidFill>
                <a:latin typeface="微软雅黑" panose="020B0503020204020204" charset="-122"/>
                <a:ea typeface="微软雅黑" panose="020B0503020204020204" charset="-122"/>
                <a:cs typeface="微软雅黑" panose="020B0503020204020204" charset="-122"/>
                <a:sym typeface="黑体" panose="02010609060101010101" charset="-122"/>
              </a:rPr>
              <a:t>本品多重作用机制，能减少联合用药频次，降低叠加药费，治疗成本可控，</a:t>
            </a:r>
            <a:r>
              <a:rPr lang="zh-CN" altLang="en-US" sz="1300" dirty="0">
                <a:solidFill>
                  <a:srgbClr val="555555"/>
                </a:solidFill>
                <a:latin typeface="微软雅黑" panose="020B0503020204020204" charset="-122"/>
                <a:ea typeface="微软雅黑" panose="020B0503020204020204" charset="-122"/>
                <a:cs typeface="微软雅黑" panose="020B0503020204020204" charset="-122"/>
                <a:sym typeface="+mn-ea"/>
              </a:rPr>
              <a:t>可</a:t>
            </a:r>
            <a:r>
              <a:rPr lang="en-US" sz="1300" dirty="0" err="1">
                <a:solidFill>
                  <a:srgbClr val="555555"/>
                </a:solidFill>
                <a:latin typeface="微软雅黑" panose="020B0503020204020204" charset="-122"/>
                <a:ea typeface="微软雅黑" panose="020B0503020204020204" charset="-122"/>
                <a:cs typeface="微软雅黑" panose="020B0503020204020204" charset="-122"/>
                <a:sym typeface="+mn-ea"/>
              </a:rPr>
              <a:t>减轻患者负担，减少医保基金支出，符合保基本原则</a:t>
            </a:r>
            <a:r>
              <a:rPr lang="zh-CN" altLang="en-US" sz="1300" dirty="0">
                <a:solidFill>
                  <a:srgbClr val="555555"/>
                </a:solidFill>
                <a:latin typeface="微软雅黑" panose="020B0503020204020204" charset="-122"/>
                <a:ea typeface="微软雅黑" panose="020B0503020204020204" charset="-122"/>
                <a:cs typeface="微软雅黑" panose="020B0503020204020204" charset="-122"/>
                <a:sym typeface="+mn-ea"/>
              </a:rPr>
              <a:t>。</a:t>
            </a:r>
            <a:endParaRPr lang="en-US" sz="1300" dirty="0">
              <a:solidFill>
                <a:srgbClr val="555555"/>
              </a:solidFill>
              <a:latin typeface="微软雅黑" panose="020B0503020204020204" charset="-122"/>
              <a:ea typeface="微软雅黑" panose="020B0503020204020204" charset="-122"/>
              <a:cs typeface="微软雅黑" panose="020B0503020204020204" charset="-122"/>
            </a:endParaRPr>
          </a:p>
          <a:p>
            <a:pPr marL="285750" indent="-285750" algn="l">
              <a:lnSpc>
                <a:spcPct val="128000"/>
              </a:lnSpc>
              <a:buClr>
                <a:srgbClr val="000000"/>
              </a:buClr>
              <a:buFont typeface="Arial" panose="020B0604020202020204" pitchFamily="34" charset="0"/>
              <a:buChar char="•"/>
            </a:pPr>
            <a:endParaRPr lang="en-US" sz="1300" b="1" dirty="0">
              <a:solidFill>
                <a:srgbClr val="315BB1"/>
              </a:solidFill>
              <a:latin typeface="微软雅黑" panose="020B0503020204020204" charset="-122"/>
              <a:ea typeface="微软雅黑" panose="020B0503020204020204" charset="-122"/>
              <a:cs typeface="微软雅黑" panose="020B0503020204020204" charset="-122"/>
            </a:endParaRPr>
          </a:p>
        </p:txBody>
      </p:sp>
      <p:sp>
        <p:nvSpPr>
          <p:cNvPr id="11" name="AutoShape 7"/>
          <p:cNvSpPr/>
          <p:nvPr>
            <p:custDataLst>
              <p:tags r:id="rId18"/>
            </p:custDataLst>
          </p:nvPr>
        </p:nvSpPr>
        <p:spPr>
          <a:xfrm>
            <a:off x="4476115" y="1962150"/>
            <a:ext cx="3275965" cy="14097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spcBef>
                <a:spcPts val="1000"/>
              </a:spcBef>
              <a:defRPr/>
            </a:pPr>
            <a:r>
              <a:rPr lang="en-US" sz="1600" b="1" i="0" u="none" strike="noStrike" dirty="0">
                <a:solidFill>
                  <a:srgbClr val="333333"/>
                </a:solidFill>
                <a:latin typeface="微软雅黑" panose="020B0503020204020204" charset="-122"/>
                <a:ea typeface="微软雅黑" panose="020B0503020204020204" charset="-122"/>
                <a:cs typeface="微软雅黑" panose="020B0503020204020204" charset="-122"/>
                <a:sym typeface="Noto Sans SC" panose="020B0200000000000000" charset="-122"/>
              </a:rPr>
              <a:t>▌ </a:t>
            </a:r>
            <a:r>
              <a:rPr lang="zh-CN" altLang="en-US" sz="1600" b="1" dirty="0">
                <a:solidFill>
                  <a:srgbClr val="333333"/>
                </a:solidFill>
                <a:latin typeface="微软雅黑" panose="020B0503020204020204" charset="-122"/>
                <a:ea typeface="微软雅黑" panose="020B0503020204020204" charset="-122"/>
                <a:cs typeface="微软雅黑" panose="020B0503020204020204" charset="-122"/>
                <a:sym typeface="Noto Sans SC" panose="020B0200000000000000" charset="-122"/>
              </a:rPr>
              <a:t>明确</a:t>
            </a:r>
            <a:r>
              <a:rPr lang="en-US" altLang="zh-CN" sz="1600" b="1" dirty="0">
                <a:solidFill>
                  <a:srgbClr val="333333"/>
                </a:solidFill>
                <a:latin typeface="微软雅黑" panose="020B0503020204020204" charset="-122"/>
                <a:ea typeface="微软雅黑" panose="020B0503020204020204" charset="-122"/>
                <a:cs typeface="微软雅黑" panose="020B0503020204020204" charset="-122"/>
                <a:sym typeface="Noto Sans SC" panose="020B0200000000000000" charset="-122"/>
              </a:rPr>
              <a:t>2</a:t>
            </a:r>
            <a:r>
              <a:rPr lang="zh-CN" altLang="en-US" sz="1600" b="1" dirty="0">
                <a:solidFill>
                  <a:srgbClr val="333333"/>
                </a:solidFill>
                <a:latin typeface="微软雅黑" panose="020B0503020204020204" charset="-122"/>
                <a:ea typeface="微软雅黑" panose="020B0503020204020204" charset="-122"/>
                <a:cs typeface="微软雅黑" panose="020B0503020204020204" charset="-122"/>
                <a:sym typeface="Noto Sans SC" panose="020B0200000000000000" charset="-122"/>
              </a:rPr>
              <a:t>岁以上儿童用法用量</a:t>
            </a:r>
          </a:p>
          <a:p>
            <a:pPr marL="0" indent="0" algn="l">
              <a:lnSpc>
                <a:spcPct val="108000"/>
              </a:lnSpc>
              <a:spcBef>
                <a:spcPts val="1000"/>
              </a:spcBef>
              <a:defRPr/>
            </a:pPr>
            <a:r>
              <a:rPr lang="zh-CN" altLang="en-US" sz="1300" dirty="0">
                <a:solidFill>
                  <a:srgbClr val="555555"/>
                </a:solidFill>
                <a:latin typeface="微软雅黑" panose="020B0503020204020204" charset="-122"/>
                <a:ea typeface="微软雅黑" panose="020B0503020204020204" charset="-122"/>
                <a:cs typeface="微软雅黑" panose="020B0503020204020204" charset="-122"/>
                <a:sym typeface="Noto Sans SC" panose="020B0200000000000000" charset="-122"/>
              </a:rPr>
              <a:t>盐酸奥洛他定</a:t>
            </a:r>
            <a:r>
              <a:rPr lang="en-US" sz="1300" dirty="0">
                <a:solidFill>
                  <a:srgbClr val="555555"/>
                </a:solidFill>
                <a:latin typeface="微软雅黑" panose="020B0503020204020204" charset="-122"/>
                <a:ea typeface="微软雅黑" panose="020B0503020204020204" charset="-122"/>
                <a:cs typeface="微软雅黑" panose="020B0503020204020204" charset="-122"/>
                <a:sym typeface="+mn-ea"/>
              </a:rPr>
              <a:t>口服溶液儿童适应症及用法用量明确，不存在滥用风险，便于临床管理</a:t>
            </a:r>
            <a:r>
              <a:rPr lang="en-US" sz="1300" dirty="0">
                <a:solidFill>
                  <a:srgbClr val="555555"/>
                </a:solidFill>
                <a:latin typeface="微软雅黑" panose="020B0503020204020204" charset="-122"/>
                <a:ea typeface="微软雅黑" panose="020B0503020204020204" charset="-122"/>
                <a:cs typeface="微软雅黑" panose="020B0503020204020204" charset="-122"/>
                <a:sym typeface="Noto Sans SC" panose="020B0200000000000000" charset="-122"/>
              </a:rPr>
              <a:t>。</a:t>
            </a:r>
            <a:endParaRPr lang="en-US" sz="1300" b="0" i="0" u="none" strike="noStrike" dirty="0">
              <a:solidFill>
                <a:srgbClr val="555555"/>
              </a:solidFill>
              <a:latin typeface="微软雅黑" panose="020B0503020204020204" charset="-122"/>
              <a:ea typeface="微软雅黑" panose="020B0503020204020204" charset="-122"/>
              <a:cs typeface="微软雅黑" panose="020B0503020204020204" charset="-122"/>
              <a:sym typeface="Noto Sans SC" panose="020B0200000000000000" charset="-122"/>
            </a:endParaRPr>
          </a:p>
        </p:txBody>
      </p:sp>
      <p:grpSp>
        <p:nvGrpSpPr>
          <p:cNvPr id="2" name="组合 1">
            <a:extLst>
              <a:ext uri="{FF2B5EF4-FFF2-40B4-BE49-F238E27FC236}">
                <a16:creationId xmlns:a16="http://schemas.microsoft.com/office/drawing/2014/main" id="{B471C72E-CBA9-5CDB-6105-1AC416BC5CDF}"/>
              </a:ext>
            </a:extLst>
          </p:cNvPr>
          <p:cNvGrpSpPr/>
          <p:nvPr/>
        </p:nvGrpSpPr>
        <p:grpSpPr>
          <a:xfrm>
            <a:off x="238124" y="77805"/>
            <a:ext cx="4237991" cy="1120193"/>
            <a:chOff x="451945" y="-73200"/>
            <a:chExt cx="4511684" cy="1136517"/>
          </a:xfrm>
        </p:grpSpPr>
        <p:pic>
          <p:nvPicPr>
            <p:cNvPr id="13" name="图片 12">
              <a:extLst>
                <a:ext uri="{FF2B5EF4-FFF2-40B4-BE49-F238E27FC236}">
                  <a16:creationId xmlns:a16="http://schemas.microsoft.com/office/drawing/2014/main" id="{C7306EEC-F2BA-0C35-950F-CCFAEC5CEE85}"/>
                </a:ext>
              </a:extLst>
            </p:cNvPr>
            <p:cNvPicPr>
              <a:picLocks noChangeAspect="1"/>
            </p:cNvPicPr>
            <p:nvPr/>
          </p:nvPicPr>
          <p:blipFill>
            <a:blip r:embed="rId2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5400000">
              <a:off x="2139528" y="-1760783"/>
              <a:ext cx="1136517" cy="4511684"/>
            </a:xfrm>
            <a:prstGeom prst="rect">
              <a:avLst/>
            </a:prstGeom>
          </p:spPr>
        </p:pic>
        <p:sp>
          <p:nvSpPr>
            <p:cNvPr id="15" name="矩形 14">
              <a:extLst>
                <a:ext uri="{FF2B5EF4-FFF2-40B4-BE49-F238E27FC236}">
                  <a16:creationId xmlns:a16="http://schemas.microsoft.com/office/drawing/2014/main" id="{C178FBFB-0B1A-5CE1-D505-2D05299E791A}"/>
                </a:ext>
              </a:extLst>
            </p:cNvPr>
            <p:cNvSpPr/>
            <p:nvPr/>
          </p:nvSpPr>
          <p:spPr>
            <a:xfrm>
              <a:off x="1071494" y="251130"/>
              <a:ext cx="1728182" cy="468393"/>
            </a:xfrm>
            <a:prstGeom prst="rect">
              <a:avLst/>
            </a:prstGeom>
          </p:spPr>
          <p:txBody>
            <a:bodyPr wrap="square">
              <a:spAutoFit/>
            </a:bodyPr>
            <a:lstStyle/>
            <a:p>
              <a:pPr algn="dist"/>
              <a:r>
                <a:rPr lang="zh-CN" altLang="en-US" sz="2400" b="1" dirty="0">
                  <a:solidFill>
                    <a:schemeClr val="tx1">
                      <a:lumMod val="75000"/>
                      <a:lumOff val="25000"/>
                    </a:schemeClr>
                  </a:solidFill>
                  <a:latin typeface="微软雅黑" panose="020B0503020204020204" charset="-122"/>
                  <a:ea typeface="微软雅黑" panose="020B0503020204020204" charset="-122"/>
                  <a:cs typeface="思源黑体 CN Regular" panose="020B0500000000000000" charset="-122"/>
                  <a:sym typeface="+mn-lt"/>
                </a:rPr>
                <a:t>公平性</a:t>
              </a:r>
            </a:p>
          </p:txBody>
        </p:sp>
      </p:gr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p:nvPr>
            <p:custDataLst>
              <p:tags r:id="rId2"/>
            </p:custDataLst>
          </p:nvPr>
        </p:nvSpPr>
        <p:spPr>
          <a:xfrm>
            <a:off x="762000" y="1337310"/>
            <a:ext cx="3302000" cy="1905000"/>
          </a:xfrm>
          <a:prstGeom prst="roundRect">
            <a:avLst>
              <a:gd name="adj" fmla="val 5333"/>
            </a:avLst>
          </a:prstGeom>
          <a:solidFill>
            <a:srgbClr val="FFFFFF">
              <a:alpha val="95000"/>
            </a:srgbClr>
          </a:solidFill>
          <a:ln w="12700" cap="flat" cmpd="sng">
            <a:solidFill>
              <a:srgbClr val="EBEBEB">
                <a:alpha val="100000"/>
              </a:srgbClr>
            </a:solid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endParaRPr sz="2400">
              <a:latin typeface="微软雅黑" panose="020B0503020204020204" charset="-122"/>
              <a:ea typeface="微软雅黑" panose="020B0503020204020204" charset="-122"/>
            </a:endParaRPr>
          </a:p>
        </p:txBody>
      </p:sp>
      <p:sp>
        <p:nvSpPr>
          <p:cNvPr id="6" name="AutoShape 6"/>
          <p:cNvSpPr/>
          <p:nvPr>
            <p:custDataLst>
              <p:tags r:id="rId3"/>
            </p:custDataLst>
          </p:nvPr>
        </p:nvSpPr>
        <p:spPr>
          <a:xfrm>
            <a:off x="2070099" y="1489710"/>
            <a:ext cx="2413000" cy="406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2400" b="1">
                <a:solidFill>
                  <a:srgbClr val="333333"/>
                </a:solidFill>
                <a:latin typeface="微软雅黑" panose="020B0503020204020204" charset="-122"/>
                <a:ea typeface="微软雅黑" panose="020B0503020204020204" charset="-122"/>
                <a:cs typeface="Noto Sans SC" panose="020B0200000000000000" charset="-122"/>
                <a:sym typeface="+mn-lt"/>
              </a:rPr>
              <a:t>基本信息</a:t>
            </a:r>
          </a:p>
        </p:txBody>
      </p:sp>
      <p:sp>
        <p:nvSpPr>
          <p:cNvPr id="7" name="AutoShape 7"/>
          <p:cNvSpPr/>
          <p:nvPr>
            <p:custDataLst>
              <p:tags r:id="rId4"/>
            </p:custDataLst>
          </p:nvPr>
        </p:nvSpPr>
        <p:spPr>
          <a:xfrm>
            <a:off x="911474" y="1939925"/>
            <a:ext cx="3003052" cy="1016000"/>
          </a:xfrm>
          <a:prstGeom prst="rect">
            <a:avLst/>
          </a:prstGeom>
          <a:noFill/>
          <a:ln w="12700" cap="flat" cmpd="sng">
            <a:noFill/>
            <a:prstDash val="solid"/>
            <a:round/>
          </a:ln>
        </p:spPr>
        <p:txBody>
          <a:bodyPr vert="horz" wrap="square" lIns="0" tIns="0" rIns="0" bIns="0" rtlCol="0" anchor="ctr" anchorCtr="0"/>
          <a:lstStyle/>
          <a:p>
            <a:pPr marL="0" indent="0" algn="l">
              <a:lnSpc>
                <a:spcPct val="200000"/>
              </a:lnSpc>
              <a:defRPr/>
            </a:pPr>
            <a:r>
              <a:rPr lang="zh-CN" altLang="en-US" sz="1200" dirty="0">
                <a:solidFill>
                  <a:srgbClr val="555555"/>
                </a:solidFill>
                <a:latin typeface="微软雅黑" panose="020B0503020204020204" charset="-122"/>
                <a:ea typeface="微软雅黑" panose="020B0503020204020204" charset="-122"/>
                <a:cs typeface="Noto Sans SC" panose="020B0200000000000000" charset="-122"/>
                <a:sym typeface="+mn-ea"/>
              </a:rPr>
              <a:t>中国首个</a:t>
            </a:r>
            <a:r>
              <a:rPr lang="en-US" sz="1200" dirty="0" err="1">
                <a:solidFill>
                  <a:srgbClr val="555555"/>
                </a:solidFill>
                <a:latin typeface="微软雅黑" panose="020B0503020204020204" charset="-122"/>
                <a:ea typeface="微软雅黑" panose="020B0503020204020204" charset="-122"/>
                <a:cs typeface="Noto Sans SC" panose="020B0200000000000000" charset="-122"/>
                <a:sym typeface="+mn-ea"/>
              </a:rPr>
              <a:t>无菌工艺生产的口服溶液</a:t>
            </a:r>
            <a:r>
              <a:rPr lang="en-US" sz="1200" dirty="0" err="1">
                <a:solidFill>
                  <a:srgbClr val="555555"/>
                </a:solidFill>
                <a:latin typeface="微软雅黑" panose="020B0503020204020204" charset="-122"/>
                <a:ea typeface="微软雅黑" panose="020B0503020204020204" charset="-122"/>
                <a:cs typeface="Noto Sans SC" panose="020B0200000000000000" charset="-122"/>
                <a:sym typeface="Noto Sans SC" panose="020B0200000000000000" charset="-122"/>
              </a:rPr>
              <a:t>，</a:t>
            </a:r>
            <a:r>
              <a:rPr lang="en-US" sz="1200" dirty="0" err="1">
                <a:solidFill>
                  <a:srgbClr val="555555"/>
                </a:solidFill>
                <a:latin typeface="微软雅黑" panose="020B0503020204020204" charset="-122"/>
                <a:ea typeface="微软雅黑" panose="020B0503020204020204" charset="-122"/>
                <a:cs typeface="Noto Sans SC" panose="020B0200000000000000" charset="-122"/>
                <a:sym typeface="+mn-lt"/>
              </a:rPr>
              <a:t>全新给药方式，解决特殊人群用药困境</a:t>
            </a:r>
            <a:r>
              <a:rPr lang="en-US" sz="1200" dirty="0" err="1">
                <a:solidFill>
                  <a:srgbClr val="555555"/>
                </a:solidFill>
                <a:latin typeface="微软雅黑" panose="020B0503020204020204" charset="-122"/>
                <a:ea typeface="微软雅黑" panose="020B0503020204020204" charset="-122"/>
                <a:cs typeface="Noto Sans SC" panose="020B0200000000000000" charset="-122"/>
                <a:sym typeface="Noto Sans SC" panose="020B0200000000000000" charset="-122"/>
              </a:rPr>
              <a:t>，满足临床未</a:t>
            </a:r>
            <a:r>
              <a:rPr lang="zh-CN" altLang="en-US" sz="1200" dirty="0">
                <a:solidFill>
                  <a:srgbClr val="555555"/>
                </a:solidFill>
                <a:latin typeface="微软雅黑" panose="020B0503020204020204" charset="-122"/>
                <a:ea typeface="微软雅黑" panose="020B0503020204020204" charset="-122"/>
                <a:cs typeface="Noto Sans SC" panose="020B0200000000000000" charset="-122"/>
                <a:sym typeface="Noto Sans SC" panose="020B0200000000000000" charset="-122"/>
              </a:rPr>
              <a:t>满足的需求。</a:t>
            </a:r>
          </a:p>
        </p:txBody>
      </p:sp>
      <p:sp>
        <p:nvSpPr>
          <p:cNvPr id="8" name="AutoShape 8"/>
          <p:cNvSpPr/>
          <p:nvPr>
            <p:custDataLst>
              <p:tags r:id="rId5"/>
            </p:custDataLst>
          </p:nvPr>
        </p:nvSpPr>
        <p:spPr>
          <a:xfrm>
            <a:off x="4445000" y="1337310"/>
            <a:ext cx="3302000" cy="1905000"/>
          </a:xfrm>
          <a:prstGeom prst="roundRect">
            <a:avLst>
              <a:gd name="adj" fmla="val 5333"/>
            </a:avLst>
          </a:prstGeom>
          <a:solidFill>
            <a:srgbClr val="FFFFFF">
              <a:alpha val="95000"/>
            </a:srgbClr>
          </a:solidFill>
          <a:ln w="12700" cap="flat" cmpd="sng">
            <a:solidFill>
              <a:srgbClr val="EBEBEB">
                <a:alpha val="100000"/>
              </a:srgbClr>
            </a:solid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endParaRPr sz="2400">
              <a:latin typeface="微软雅黑" panose="020B0503020204020204" charset="-122"/>
              <a:ea typeface="微软雅黑" panose="020B0503020204020204" charset="-122"/>
            </a:endParaRPr>
          </a:p>
        </p:txBody>
      </p:sp>
      <p:pic>
        <p:nvPicPr>
          <p:cNvPr id="9" name="Picture 9"/>
          <p:cNvPicPr>
            <a:picLocks noChangeAspect="1"/>
          </p:cNvPicPr>
          <p:nvPr>
            <p:custDataLst>
              <p:tags r:id="rId6"/>
            </p:custDataLst>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371218" y="1527810"/>
            <a:ext cx="355600" cy="355600"/>
          </a:xfrm>
          <a:prstGeom prst="rect">
            <a:avLst/>
          </a:prstGeom>
        </p:spPr>
      </p:pic>
      <p:sp>
        <p:nvSpPr>
          <p:cNvPr id="10" name="AutoShape 10"/>
          <p:cNvSpPr/>
          <p:nvPr>
            <p:custDataLst>
              <p:tags r:id="rId7"/>
            </p:custDataLst>
          </p:nvPr>
        </p:nvSpPr>
        <p:spPr>
          <a:xfrm>
            <a:off x="5879218" y="1489710"/>
            <a:ext cx="2413000" cy="406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zh-CN" altLang="en-US" sz="2400" b="1" i="0" u="none" strike="noStrike">
                <a:solidFill>
                  <a:srgbClr val="333333"/>
                </a:solidFill>
                <a:latin typeface="微软雅黑" panose="020B0503020204020204" charset="-122"/>
                <a:ea typeface="微软雅黑" panose="020B0503020204020204" charset="-122"/>
                <a:cs typeface="Noto Sans SC" panose="020B0200000000000000" charset="-122"/>
                <a:sym typeface="Noto Sans SC" panose="020B0200000000000000" charset="-122"/>
              </a:rPr>
              <a:t>安全性</a:t>
            </a:r>
          </a:p>
        </p:txBody>
      </p:sp>
      <p:sp>
        <p:nvSpPr>
          <p:cNvPr id="11" name="AutoShape 11"/>
          <p:cNvSpPr/>
          <p:nvPr>
            <p:custDataLst>
              <p:tags r:id="rId8"/>
            </p:custDataLst>
          </p:nvPr>
        </p:nvSpPr>
        <p:spPr>
          <a:xfrm>
            <a:off x="4635500" y="1922145"/>
            <a:ext cx="2921000" cy="1016000"/>
          </a:xfrm>
          <a:prstGeom prst="rect">
            <a:avLst/>
          </a:prstGeom>
          <a:noFill/>
          <a:ln w="12700" cap="flat" cmpd="sng">
            <a:noFill/>
            <a:prstDash val="solid"/>
            <a:round/>
          </a:ln>
        </p:spPr>
        <p:txBody>
          <a:bodyPr vert="horz" wrap="square" lIns="0" tIns="0" rIns="0" bIns="0" rtlCol="0" anchor="ctr" anchorCtr="0"/>
          <a:lstStyle/>
          <a:p>
            <a:pPr marL="0" indent="0" algn="l">
              <a:lnSpc>
                <a:spcPct val="200000"/>
              </a:lnSpc>
              <a:defRPr/>
            </a:pPr>
            <a:r>
              <a:rPr lang="en-US" sz="1200" dirty="0" err="1">
                <a:solidFill>
                  <a:srgbClr val="555555"/>
                </a:solidFill>
                <a:latin typeface="微软雅黑" panose="020B0503020204020204" charset="-122"/>
                <a:ea typeface="微软雅黑" panose="020B0503020204020204" charset="-122"/>
                <a:cs typeface="Noto Sans SC" panose="020B0200000000000000" charset="-122"/>
                <a:sym typeface="Noto Sans SC" panose="020B0200000000000000" charset="-122"/>
              </a:rPr>
              <a:t>不良反应以轻中度为主，嗜睡</a:t>
            </a:r>
            <a:r>
              <a:rPr lang="zh-CN" altLang="en-US" sz="1200" dirty="0">
                <a:solidFill>
                  <a:srgbClr val="555555"/>
                </a:solidFill>
                <a:latin typeface="微软雅黑" panose="020B0503020204020204" charset="-122"/>
                <a:ea typeface="微软雅黑" panose="020B0503020204020204" charset="-122"/>
                <a:cs typeface="Noto Sans SC" panose="020B0200000000000000" charset="-122"/>
                <a:sym typeface="Noto Sans SC" panose="020B0200000000000000" charset="-122"/>
              </a:rPr>
              <a:t>等不良反应发生</a:t>
            </a:r>
            <a:r>
              <a:rPr lang="en-US" sz="1200" dirty="0" err="1">
                <a:solidFill>
                  <a:srgbClr val="555555"/>
                </a:solidFill>
                <a:latin typeface="微软雅黑" panose="020B0503020204020204" charset="-122"/>
                <a:ea typeface="微软雅黑" panose="020B0503020204020204" charset="-122"/>
                <a:cs typeface="Noto Sans SC" panose="020B0200000000000000" charset="-122"/>
                <a:sym typeface="Noto Sans SC" panose="020B0200000000000000" charset="-122"/>
              </a:rPr>
              <a:t>风险低，整体耐受性良好，适合患者长期规律使用</a:t>
            </a:r>
            <a:r>
              <a:rPr lang="en-US" sz="1200" dirty="0">
                <a:solidFill>
                  <a:srgbClr val="555555"/>
                </a:solidFill>
                <a:latin typeface="微软雅黑" panose="020B0503020204020204" charset="-122"/>
                <a:ea typeface="微软雅黑" panose="020B0503020204020204" charset="-122"/>
                <a:cs typeface="Noto Sans SC" panose="020B0200000000000000" charset="-122"/>
                <a:sym typeface="Noto Sans SC" panose="020B0200000000000000" charset="-122"/>
              </a:rPr>
              <a:t>。</a:t>
            </a:r>
          </a:p>
        </p:txBody>
      </p:sp>
      <p:sp>
        <p:nvSpPr>
          <p:cNvPr id="12" name="AutoShape 12"/>
          <p:cNvSpPr/>
          <p:nvPr>
            <p:custDataLst>
              <p:tags r:id="rId9"/>
            </p:custDataLst>
          </p:nvPr>
        </p:nvSpPr>
        <p:spPr>
          <a:xfrm>
            <a:off x="8128000" y="1337310"/>
            <a:ext cx="3302000" cy="1905000"/>
          </a:xfrm>
          <a:prstGeom prst="roundRect">
            <a:avLst>
              <a:gd name="adj" fmla="val 5333"/>
            </a:avLst>
          </a:prstGeom>
          <a:solidFill>
            <a:srgbClr val="FFFFFF">
              <a:alpha val="95000"/>
            </a:srgbClr>
          </a:solidFill>
          <a:ln w="12700" cap="flat" cmpd="sng">
            <a:solidFill>
              <a:srgbClr val="EBEBEB">
                <a:alpha val="100000"/>
              </a:srgbClr>
            </a:solid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endParaRPr sz="2400">
              <a:latin typeface="微软雅黑" panose="020B0503020204020204" charset="-122"/>
              <a:ea typeface="微软雅黑" panose="020B0503020204020204" charset="-122"/>
            </a:endParaRPr>
          </a:p>
        </p:txBody>
      </p:sp>
      <p:pic>
        <p:nvPicPr>
          <p:cNvPr id="13" name="Picture 13"/>
          <p:cNvPicPr>
            <a:picLocks noChangeAspect="1"/>
          </p:cNvPicPr>
          <p:nvPr>
            <p:custDataLst>
              <p:tags r:id="rId10"/>
            </p:custDataLst>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9096271" y="1527810"/>
            <a:ext cx="355600" cy="355600"/>
          </a:xfrm>
          <a:prstGeom prst="rect">
            <a:avLst/>
          </a:prstGeom>
        </p:spPr>
      </p:pic>
      <p:sp>
        <p:nvSpPr>
          <p:cNvPr id="14" name="AutoShape 14"/>
          <p:cNvSpPr/>
          <p:nvPr>
            <p:custDataLst>
              <p:tags r:id="rId11"/>
            </p:custDataLst>
          </p:nvPr>
        </p:nvSpPr>
        <p:spPr>
          <a:xfrm>
            <a:off x="9604271" y="1489710"/>
            <a:ext cx="2413000" cy="406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zh-CN" altLang="en-US" sz="2400" b="1" i="0" u="none" strike="noStrike">
                <a:solidFill>
                  <a:srgbClr val="333333"/>
                </a:solidFill>
                <a:latin typeface="微软雅黑" panose="020B0503020204020204" charset="-122"/>
                <a:ea typeface="微软雅黑" panose="020B0503020204020204" charset="-122"/>
                <a:cs typeface="Noto Sans SC" panose="020B0200000000000000" charset="-122"/>
                <a:sym typeface="Noto Sans SC" panose="020B0200000000000000" charset="-122"/>
              </a:rPr>
              <a:t>有效性</a:t>
            </a:r>
          </a:p>
        </p:txBody>
      </p:sp>
      <p:sp>
        <p:nvSpPr>
          <p:cNvPr id="15" name="AutoShape 15"/>
          <p:cNvSpPr/>
          <p:nvPr>
            <p:custDataLst>
              <p:tags r:id="rId12"/>
            </p:custDataLst>
          </p:nvPr>
        </p:nvSpPr>
        <p:spPr>
          <a:xfrm>
            <a:off x="8318500" y="1741170"/>
            <a:ext cx="2921000" cy="1016000"/>
          </a:xfrm>
          <a:prstGeom prst="rect">
            <a:avLst/>
          </a:prstGeom>
          <a:noFill/>
          <a:ln w="12700" cap="flat" cmpd="sng">
            <a:noFill/>
            <a:prstDash val="solid"/>
            <a:round/>
          </a:ln>
        </p:spPr>
        <p:txBody>
          <a:bodyPr vert="horz" wrap="square" lIns="0" tIns="0" rIns="0" bIns="0" rtlCol="0" anchor="ctr" anchorCtr="0"/>
          <a:lstStyle/>
          <a:p>
            <a:pPr marL="0" indent="0" algn="l">
              <a:lnSpc>
                <a:spcPct val="200000"/>
              </a:lnSpc>
              <a:defRPr/>
            </a:pPr>
            <a:r>
              <a:rPr lang="en-US" sz="1200" dirty="0" err="1">
                <a:solidFill>
                  <a:srgbClr val="555555"/>
                </a:solidFill>
                <a:latin typeface="微软雅黑" panose="020B0503020204020204" charset="-122"/>
                <a:ea typeface="微软雅黑" panose="020B0503020204020204" charset="-122"/>
                <a:cs typeface="Noto Sans SC" panose="020B0200000000000000" charset="-122"/>
                <a:sym typeface="Noto Sans SC" panose="020B0200000000000000" charset="-122"/>
              </a:rPr>
              <a:t>抗敏有效率高，多版国内外临床指南</a:t>
            </a:r>
            <a:r>
              <a:rPr lang="en-US" sz="1200" dirty="0">
                <a:solidFill>
                  <a:srgbClr val="555555"/>
                </a:solidFill>
                <a:latin typeface="微软雅黑" panose="020B0503020204020204" charset="-122"/>
                <a:ea typeface="微软雅黑" panose="020B0503020204020204" charset="-122"/>
                <a:cs typeface="Noto Sans SC" panose="020B0200000000000000" charset="-122"/>
                <a:sym typeface="Noto Sans SC" panose="020B0200000000000000" charset="-122"/>
              </a:rPr>
              <a:t>/</a:t>
            </a:r>
            <a:r>
              <a:rPr lang="zh-CN" altLang="en-US" sz="1200" dirty="0">
                <a:solidFill>
                  <a:srgbClr val="555555"/>
                </a:solidFill>
                <a:latin typeface="微软雅黑" panose="020B0503020204020204" charset="-122"/>
                <a:ea typeface="微软雅黑" panose="020B0503020204020204" charset="-122"/>
                <a:cs typeface="Noto Sans SC" panose="020B0200000000000000" charset="-122"/>
                <a:sym typeface="Noto Sans SC" panose="020B0200000000000000" charset="-122"/>
              </a:rPr>
              <a:t>共识</a:t>
            </a:r>
            <a:r>
              <a:rPr lang="en-US" sz="1200" dirty="0" err="1">
                <a:solidFill>
                  <a:srgbClr val="555555"/>
                </a:solidFill>
                <a:latin typeface="微软雅黑" panose="020B0503020204020204" charset="-122"/>
                <a:ea typeface="微软雅黑" panose="020B0503020204020204" charset="-122"/>
                <a:cs typeface="Noto Sans SC" panose="020B0200000000000000" charset="-122"/>
                <a:sym typeface="Noto Sans SC" panose="020B0200000000000000" charset="-122"/>
              </a:rPr>
              <a:t>一致推荐用药</a:t>
            </a:r>
            <a:r>
              <a:rPr lang="zh-CN" altLang="en-US" sz="1200" dirty="0">
                <a:solidFill>
                  <a:srgbClr val="555555"/>
                </a:solidFill>
                <a:latin typeface="微软雅黑" panose="020B0503020204020204" charset="-122"/>
                <a:ea typeface="微软雅黑" panose="020B0503020204020204" charset="-122"/>
                <a:cs typeface="Noto Sans SC" panose="020B0200000000000000" charset="-122"/>
                <a:sym typeface="Noto Sans SC" panose="020B0200000000000000" charset="-122"/>
              </a:rPr>
              <a:t>。</a:t>
            </a:r>
          </a:p>
        </p:txBody>
      </p:sp>
      <p:sp>
        <p:nvSpPr>
          <p:cNvPr id="16" name="AutoShape 16"/>
          <p:cNvSpPr/>
          <p:nvPr>
            <p:custDataLst>
              <p:tags r:id="rId13"/>
            </p:custDataLst>
          </p:nvPr>
        </p:nvSpPr>
        <p:spPr>
          <a:xfrm>
            <a:off x="1651000" y="3496310"/>
            <a:ext cx="4254500" cy="1651000"/>
          </a:xfrm>
          <a:prstGeom prst="roundRect">
            <a:avLst>
              <a:gd name="adj" fmla="val 6153"/>
            </a:avLst>
          </a:prstGeom>
          <a:solidFill>
            <a:srgbClr val="FFFFFF">
              <a:alpha val="95000"/>
            </a:srgbClr>
          </a:solidFill>
          <a:ln w="12700" cap="flat" cmpd="sng">
            <a:solidFill>
              <a:srgbClr val="EBEBEB">
                <a:alpha val="100000"/>
              </a:srgbClr>
            </a:solid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endParaRPr sz="2400">
              <a:latin typeface="微软雅黑" panose="020B0503020204020204" charset="-122"/>
              <a:ea typeface="微软雅黑" panose="020B0503020204020204" charset="-122"/>
            </a:endParaRPr>
          </a:p>
        </p:txBody>
      </p:sp>
      <p:pic>
        <p:nvPicPr>
          <p:cNvPr id="17" name="Picture 17"/>
          <p:cNvPicPr>
            <a:picLocks noChangeAspect="1"/>
          </p:cNvPicPr>
          <p:nvPr>
            <p:custDataLst>
              <p:tags r:id="rId14"/>
            </p:custDataLst>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2776920" y="3686810"/>
            <a:ext cx="355600" cy="355600"/>
          </a:xfrm>
          <a:prstGeom prst="rect">
            <a:avLst/>
          </a:prstGeom>
        </p:spPr>
      </p:pic>
      <p:sp>
        <p:nvSpPr>
          <p:cNvPr id="18" name="AutoShape 18"/>
          <p:cNvSpPr/>
          <p:nvPr>
            <p:custDataLst>
              <p:tags r:id="rId15"/>
            </p:custDataLst>
          </p:nvPr>
        </p:nvSpPr>
        <p:spPr>
          <a:xfrm>
            <a:off x="3348420" y="3648710"/>
            <a:ext cx="3302000" cy="406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zh-CN" altLang="en-US" sz="2400" b="1" i="0" u="none" strike="noStrike" dirty="0">
                <a:solidFill>
                  <a:srgbClr val="333333"/>
                </a:solidFill>
                <a:latin typeface="微软雅黑" panose="020B0503020204020204" charset="-122"/>
                <a:ea typeface="微软雅黑" panose="020B0503020204020204" charset="-122"/>
                <a:cs typeface="Noto Sans SC" panose="020B0200000000000000" charset="-122"/>
                <a:sym typeface="Noto Sans SC" panose="020B0200000000000000" charset="-122"/>
              </a:rPr>
              <a:t>创新型</a:t>
            </a:r>
          </a:p>
        </p:txBody>
      </p:sp>
      <p:sp>
        <p:nvSpPr>
          <p:cNvPr id="19" name="AutoShape 19"/>
          <p:cNvSpPr/>
          <p:nvPr>
            <p:custDataLst>
              <p:tags r:id="rId16"/>
            </p:custDataLst>
          </p:nvPr>
        </p:nvSpPr>
        <p:spPr>
          <a:xfrm>
            <a:off x="1841500" y="4116070"/>
            <a:ext cx="3873500" cy="889000"/>
          </a:xfrm>
          <a:prstGeom prst="rect">
            <a:avLst/>
          </a:prstGeom>
          <a:noFill/>
          <a:ln w="12700" cap="flat" cmpd="sng">
            <a:noFill/>
            <a:prstDash val="solid"/>
            <a:round/>
          </a:ln>
        </p:spPr>
        <p:txBody>
          <a:bodyPr vert="horz" wrap="square" lIns="0" tIns="0" rIns="0" bIns="0" rtlCol="0" anchor="ctr" anchorCtr="0"/>
          <a:lstStyle/>
          <a:p>
            <a:pPr marL="0" indent="0" algn="l">
              <a:lnSpc>
                <a:spcPct val="200000"/>
              </a:lnSpc>
              <a:defRPr/>
            </a:pPr>
            <a:r>
              <a:rPr lang="en-US" sz="1200" dirty="0">
                <a:solidFill>
                  <a:srgbClr val="555555"/>
                </a:solidFill>
                <a:latin typeface="微软雅黑" panose="020B0503020204020204" charset="-122"/>
                <a:ea typeface="微软雅黑" panose="020B0503020204020204" charset="-122"/>
                <a:cs typeface="微软雅黑" panose="020B0503020204020204" charset="-122"/>
                <a:sym typeface="Noto Sans SC" panose="020B0200000000000000" charset="-122"/>
              </a:rPr>
              <a:t>2.2类创新药</a:t>
            </a:r>
            <a:r>
              <a:rPr lang="zh-CN" altLang="en-US" sz="1200" dirty="0">
                <a:solidFill>
                  <a:srgbClr val="555555"/>
                </a:solidFill>
                <a:latin typeface="微软雅黑" panose="020B0503020204020204" charset="-122"/>
                <a:ea typeface="微软雅黑" panose="020B0503020204020204" charset="-122"/>
                <a:cs typeface="微软雅黑" panose="020B0503020204020204" charset="-122"/>
                <a:sym typeface="Noto Sans SC" panose="020B0200000000000000" charset="-122"/>
              </a:rPr>
              <a:t>（无菌、</a:t>
            </a:r>
            <a:r>
              <a:rPr lang="zh-CN" altLang="en-US" sz="12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无糖、无色素、无抑菌剂</a:t>
            </a:r>
            <a:r>
              <a:rPr lang="zh-CN" altLang="en-US" sz="1200" dirty="0">
                <a:solidFill>
                  <a:srgbClr val="555555"/>
                </a:solidFill>
                <a:latin typeface="微软雅黑" panose="020B0503020204020204" charset="-122"/>
                <a:ea typeface="微软雅黑" panose="020B0503020204020204" charset="-122"/>
                <a:cs typeface="微软雅黑" panose="020B0503020204020204" charset="-122"/>
                <a:sym typeface="Noto Sans SC" panose="020B0200000000000000" charset="-122"/>
              </a:rPr>
              <a:t>）</a:t>
            </a:r>
            <a:r>
              <a:rPr lang="en-US" altLang="zh-CN" sz="1200" dirty="0" err="1">
                <a:solidFill>
                  <a:srgbClr val="555555"/>
                </a:solidFill>
                <a:latin typeface="微软雅黑" panose="020B0503020204020204" charset="-122"/>
                <a:ea typeface="微软雅黑" panose="020B0503020204020204" charset="-122"/>
                <a:cs typeface="微软雅黑" panose="020B0503020204020204" charset="-122"/>
                <a:sym typeface="Noto Sans SC" panose="020B0200000000000000" charset="-122"/>
              </a:rPr>
              <a:t>BFS</a:t>
            </a:r>
            <a:r>
              <a:rPr lang="en-US" sz="1200" dirty="0" err="1">
                <a:solidFill>
                  <a:srgbClr val="505050"/>
                </a:solidFill>
                <a:latin typeface="微软雅黑" panose="020B0503020204020204" charset="-122"/>
                <a:ea typeface="微软雅黑" panose="020B0503020204020204" charset="-122"/>
                <a:cs typeface="微软雅黑" panose="020B0503020204020204" charset="-122"/>
                <a:sym typeface="Noto Sans SC" panose="020B0200000000000000" charset="-122"/>
              </a:rPr>
              <a:t>制剂技术创新突破</a:t>
            </a:r>
            <a:r>
              <a:rPr lang="en-US" sz="1200" dirty="0">
                <a:solidFill>
                  <a:srgbClr val="505050"/>
                </a:solidFill>
                <a:latin typeface="微软雅黑" panose="020B0503020204020204" charset="-122"/>
                <a:ea typeface="微软雅黑" panose="020B0503020204020204" charset="-122"/>
                <a:cs typeface="微软雅黑" panose="020B0503020204020204" charset="-122"/>
                <a:sym typeface="Noto Sans SC" panose="020B0200000000000000" charset="-122"/>
              </a:rPr>
              <a:t>,</a:t>
            </a:r>
            <a:r>
              <a:rPr lang="zh-CN" altLang="en-US" sz="1200" dirty="0">
                <a:solidFill>
                  <a:srgbClr val="505050"/>
                </a:solidFill>
                <a:latin typeface="微软雅黑" panose="020B0503020204020204" charset="-122"/>
                <a:ea typeface="微软雅黑" panose="020B0503020204020204" charset="-122"/>
                <a:cs typeface="微软雅黑" panose="020B0503020204020204" charset="-122"/>
                <a:sym typeface="Noto Sans SC" panose="020B0200000000000000" charset="-122"/>
              </a:rPr>
              <a:t>为特殊人群用药提供新的用药选择。</a:t>
            </a:r>
          </a:p>
        </p:txBody>
      </p:sp>
      <p:sp>
        <p:nvSpPr>
          <p:cNvPr id="20" name="AutoShape 20"/>
          <p:cNvSpPr/>
          <p:nvPr>
            <p:custDataLst>
              <p:tags r:id="rId17"/>
            </p:custDataLst>
          </p:nvPr>
        </p:nvSpPr>
        <p:spPr>
          <a:xfrm>
            <a:off x="6286500" y="3496310"/>
            <a:ext cx="4254500" cy="1651000"/>
          </a:xfrm>
          <a:prstGeom prst="roundRect">
            <a:avLst>
              <a:gd name="adj" fmla="val 6153"/>
            </a:avLst>
          </a:prstGeom>
          <a:solidFill>
            <a:srgbClr val="FFFFFF">
              <a:alpha val="95000"/>
            </a:srgbClr>
          </a:solidFill>
          <a:ln w="12700" cap="flat" cmpd="sng">
            <a:solidFill>
              <a:srgbClr val="EBEBEB">
                <a:alpha val="100000"/>
              </a:srgbClr>
            </a:solid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endParaRPr sz="2400">
              <a:latin typeface="微软雅黑" panose="020B0503020204020204" charset="-122"/>
              <a:ea typeface="微软雅黑" panose="020B0503020204020204" charset="-122"/>
            </a:endParaRPr>
          </a:p>
        </p:txBody>
      </p:sp>
      <p:pic>
        <p:nvPicPr>
          <p:cNvPr id="21" name="Picture 21"/>
          <p:cNvPicPr>
            <a:picLocks noChangeAspect="1"/>
          </p:cNvPicPr>
          <p:nvPr>
            <p:custDataLst>
              <p:tags r:id="rId18"/>
            </p:custDataLst>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7622626" y="3686810"/>
            <a:ext cx="355600" cy="355600"/>
          </a:xfrm>
          <a:prstGeom prst="rect">
            <a:avLst/>
          </a:prstGeom>
        </p:spPr>
      </p:pic>
      <p:sp>
        <p:nvSpPr>
          <p:cNvPr id="22" name="AutoShape 22"/>
          <p:cNvSpPr/>
          <p:nvPr>
            <p:custDataLst>
              <p:tags r:id="rId19"/>
            </p:custDataLst>
          </p:nvPr>
        </p:nvSpPr>
        <p:spPr>
          <a:xfrm>
            <a:off x="8194126" y="3648710"/>
            <a:ext cx="3302000" cy="406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zh-CN" altLang="en-US" sz="2400" b="1" i="0" u="none" strike="noStrike">
                <a:solidFill>
                  <a:srgbClr val="333333"/>
                </a:solidFill>
                <a:latin typeface="微软雅黑" panose="020B0503020204020204" charset="-122"/>
                <a:ea typeface="微软雅黑" panose="020B0503020204020204" charset="-122"/>
                <a:cs typeface="Noto Sans SC" panose="020B0200000000000000" charset="-122"/>
                <a:sym typeface="Noto Sans SC" panose="020B0200000000000000" charset="-122"/>
              </a:rPr>
              <a:t>公平性</a:t>
            </a:r>
          </a:p>
        </p:txBody>
      </p:sp>
      <p:sp>
        <p:nvSpPr>
          <p:cNvPr id="23" name="AutoShape 23"/>
          <p:cNvSpPr/>
          <p:nvPr>
            <p:custDataLst>
              <p:tags r:id="rId20"/>
            </p:custDataLst>
          </p:nvPr>
        </p:nvSpPr>
        <p:spPr>
          <a:xfrm>
            <a:off x="6477000" y="4116070"/>
            <a:ext cx="3873500" cy="889000"/>
          </a:xfrm>
          <a:prstGeom prst="rect">
            <a:avLst/>
          </a:prstGeom>
          <a:noFill/>
          <a:ln w="12700" cap="flat" cmpd="sng">
            <a:noFill/>
            <a:prstDash val="solid"/>
            <a:round/>
          </a:ln>
        </p:spPr>
        <p:txBody>
          <a:bodyPr vert="horz" wrap="square" lIns="0" tIns="0" rIns="0" bIns="0" rtlCol="0" anchor="ctr" anchorCtr="0"/>
          <a:lstStyle/>
          <a:p>
            <a:pPr marL="0" indent="0" algn="l">
              <a:lnSpc>
                <a:spcPct val="200000"/>
              </a:lnSpc>
            </a:pPr>
            <a:r>
              <a:rPr lang="zh-CN" altLang="en-US" sz="1200" dirty="0">
                <a:solidFill>
                  <a:srgbClr val="505050"/>
                </a:solidFill>
                <a:latin typeface="微软雅黑" panose="020B0503020204020204" charset="-122"/>
                <a:ea typeface="微软雅黑" panose="020B0503020204020204" charset="-122"/>
                <a:cs typeface="Noto Sans SC" panose="020B0200000000000000" charset="-122"/>
                <a:sym typeface="Noto Sans SC" panose="020B0200000000000000" charset="-122"/>
              </a:rPr>
              <a:t>显著弥补药品目录短板，减轻医疗管理难度</a:t>
            </a:r>
            <a:r>
              <a:rPr lang="en-US" sz="1200" dirty="0">
                <a:solidFill>
                  <a:srgbClr val="505050"/>
                </a:solidFill>
                <a:latin typeface="微软雅黑" panose="020B0503020204020204" charset="-122"/>
                <a:ea typeface="微软雅黑" panose="020B0503020204020204" charset="-122"/>
                <a:cs typeface="Noto Sans SC" panose="020B0200000000000000" charset="-122"/>
                <a:sym typeface="Noto Sans SC" panose="020B0200000000000000" charset="-122"/>
              </a:rPr>
              <a:t>，</a:t>
            </a:r>
            <a:r>
              <a:rPr lang="en-US" sz="1200" dirty="0" err="1">
                <a:solidFill>
                  <a:srgbClr val="505050"/>
                </a:solidFill>
                <a:latin typeface="微软雅黑" panose="020B0503020204020204" charset="-122"/>
                <a:ea typeface="微软雅黑" panose="020B0503020204020204" charset="-122"/>
                <a:cs typeface="Noto Sans SC" panose="020B0200000000000000" charset="-122"/>
                <a:sym typeface="Noto Sans SC" panose="020B0200000000000000" charset="-122"/>
              </a:rPr>
              <a:t>促进医疗公平</a:t>
            </a:r>
            <a:r>
              <a:rPr lang="zh-CN" altLang="en-US" sz="1200" dirty="0">
                <a:solidFill>
                  <a:srgbClr val="505050"/>
                </a:solidFill>
                <a:latin typeface="微软雅黑" panose="020B0503020204020204" charset="-122"/>
                <a:ea typeface="微软雅黑" panose="020B0503020204020204" charset="-122"/>
                <a:cs typeface="Noto Sans SC" panose="020B0200000000000000" charset="-122"/>
                <a:sym typeface="Noto Sans SC" panose="020B0200000000000000" charset="-122"/>
              </a:rPr>
              <a:t>，符合保基本原则。</a:t>
            </a:r>
          </a:p>
        </p:txBody>
      </p:sp>
      <p:sp>
        <p:nvSpPr>
          <p:cNvPr id="24" name="AutoShape 24"/>
          <p:cNvSpPr/>
          <p:nvPr/>
        </p:nvSpPr>
        <p:spPr>
          <a:xfrm>
            <a:off x="681990" y="5374640"/>
            <a:ext cx="10923905" cy="1016000"/>
          </a:xfrm>
          <a:prstGeom prst="roundRect">
            <a:avLst>
              <a:gd name="adj" fmla="val 12500"/>
            </a:avLst>
          </a:prstGeom>
          <a:solidFill>
            <a:srgbClr val="345EB2"/>
          </a:solidFill>
          <a:ln w="25400" cap="flat" cmpd="sng">
            <a:no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endParaRPr>
              <a:latin typeface="微软雅黑" panose="020B0503020204020204" charset="-122"/>
              <a:ea typeface="微软雅黑" panose="020B0503020204020204" charset="-122"/>
            </a:endParaRPr>
          </a:p>
        </p:txBody>
      </p:sp>
      <p:sp>
        <p:nvSpPr>
          <p:cNvPr id="25" name="AutoShape 25"/>
          <p:cNvSpPr/>
          <p:nvPr/>
        </p:nvSpPr>
        <p:spPr>
          <a:xfrm>
            <a:off x="775970" y="5565140"/>
            <a:ext cx="10758805" cy="635000"/>
          </a:xfrm>
          <a:prstGeom prst="rect">
            <a:avLst/>
          </a:prstGeom>
          <a:noFill/>
          <a:ln w="12700" cap="flat" cmpd="sng">
            <a:noFill/>
            <a:prstDash val="solid"/>
            <a:round/>
          </a:ln>
        </p:spPr>
        <p:txBody>
          <a:bodyPr vert="horz" wrap="square" lIns="0" tIns="0" rIns="0" bIns="0" rtlCol="0" anchor="ctr" anchorCtr="0"/>
          <a:lstStyle/>
          <a:p>
            <a:pPr marL="0" indent="0" algn="ctr">
              <a:lnSpc>
                <a:spcPct val="108000"/>
              </a:lnSpc>
              <a:defRPr/>
            </a:pPr>
            <a:r>
              <a:rPr lang="en-US" sz="2000" b="1" i="0" u="none" strike="noStrike">
                <a:solidFill>
                  <a:srgbClr val="FFFFFF"/>
                </a:solidFill>
                <a:latin typeface="微软雅黑" panose="020B0503020204020204" charset="-122"/>
                <a:ea typeface="微软雅黑" panose="020B0503020204020204" charset="-122"/>
                <a:cs typeface="微软雅黑" panose="020B0503020204020204" charset="-122"/>
                <a:sym typeface="Noto Sans SC" panose="020B0200000000000000" charset="-122"/>
              </a:rPr>
              <a:t>盐酸奥洛他定口服溶液（2.2类创新药）</a:t>
            </a:r>
          </a:p>
          <a:p>
            <a:pPr marL="0" indent="0" algn="ctr">
              <a:lnSpc>
                <a:spcPct val="108000"/>
              </a:lnSpc>
              <a:defRPr/>
            </a:pPr>
            <a:r>
              <a:rPr lang="en-US" sz="2000" b="1" i="0" u="none" strike="noStrike">
                <a:solidFill>
                  <a:srgbClr val="FFFFFF"/>
                </a:solidFill>
                <a:latin typeface="微软雅黑" panose="020B0503020204020204" charset="-122"/>
                <a:ea typeface="微软雅黑" panose="020B0503020204020204" charset="-122"/>
                <a:cs typeface="微软雅黑" panose="020B0503020204020204" charset="-122"/>
                <a:sym typeface="Noto Sans SC" panose="020B0200000000000000" charset="-122"/>
              </a:rPr>
              <a:t>完全符合国家医保“保基本、可持续”的核心原则，</a:t>
            </a:r>
            <a:r>
              <a:rPr lang="zh-CN" altLang="en-US" sz="2000" b="1" i="0" u="none" strike="noStrike">
                <a:solidFill>
                  <a:srgbClr val="FFFFFF"/>
                </a:solidFill>
                <a:latin typeface="微软雅黑" panose="020B0503020204020204" charset="-122"/>
                <a:ea typeface="微软雅黑" panose="020B0503020204020204" charset="-122"/>
                <a:cs typeface="微软雅黑" panose="020B0503020204020204" charset="-122"/>
                <a:sym typeface="Noto Sans SC" panose="020B0200000000000000" charset="-122"/>
              </a:rPr>
              <a:t>符合</a:t>
            </a:r>
            <a:r>
              <a:rPr lang="en-US" sz="2000" b="1" i="0" u="none" strike="noStrike">
                <a:solidFill>
                  <a:srgbClr val="FFFFFF"/>
                </a:solidFill>
                <a:latin typeface="微软雅黑" panose="020B0503020204020204" charset="-122"/>
                <a:ea typeface="微软雅黑" panose="020B0503020204020204" charset="-122"/>
                <a:cs typeface="微软雅黑" panose="020B0503020204020204" charset="-122"/>
                <a:sym typeface="Noto Sans SC" panose="020B0200000000000000" charset="-122"/>
              </a:rPr>
              <a:t>纳入国家医保目录的</a:t>
            </a:r>
            <a:r>
              <a:rPr lang="zh-CN" altLang="en-US" sz="2000" b="1" i="0" u="none" strike="noStrike">
                <a:solidFill>
                  <a:srgbClr val="FFFFFF"/>
                </a:solidFill>
                <a:latin typeface="微软雅黑" panose="020B0503020204020204" charset="-122"/>
                <a:ea typeface="微软雅黑" panose="020B0503020204020204" charset="-122"/>
                <a:cs typeface="微软雅黑" panose="020B0503020204020204" charset="-122"/>
                <a:sym typeface="Noto Sans SC" panose="020B0200000000000000" charset="-122"/>
              </a:rPr>
              <a:t>条件</a:t>
            </a:r>
            <a:r>
              <a:rPr lang="en-US" sz="2000" b="1" i="0" u="none" strike="noStrike">
                <a:solidFill>
                  <a:srgbClr val="FFFFFF"/>
                </a:solidFill>
                <a:latin typeface="微软雅黑" panose="020B0503020204020204" charset="-122"/>
                <a:ea typeface="微软雅黑" panose="020B0503020204020204" charset="-122"/>
                <a:cs typeface="微软雅黑" panose="020B0503020204020204" charset="-122"/>
                <a:sym typeface="Noto Sans SC" panose="020B0200000000000000" charset="-122"/>
              </a:rPr>
              <a:t>。</a:t>
            </a:r>
          </a:p>
        </p:txBody>
      </p:sp>
      <p:sp>
        <p:nvSpPr>
          <p:cNvPr id="26" name="AutoShape 2"/>
          <p:cNvSpPr/>
          <p:nvPr/>
        </p:nvSpPr>
        <p:spPr>
          <a:xfrm>
            <a:off x="876300" y="226060"/>
            <a:ext cx="10668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dirty="0" err="1">
                <a:solidFill>
                  <a:srgbClr val="333333"/>
                </a:solidFill>
                <a:latin typeface="微软雅黑" panose="020B0503020204020204" charset="-122"/>
                <a:ea typeface="微软雅黑" panose="020B0503020204020204" charset="-122"/>
                <a:cs typeface="微软雅黑" panose="020B0503020204020204" charset="-122"/>
                <a:sym typeface="Noto Sans SC" panose="020B0200000000000000" charset="-122"/>
              </a:rPr>
              <a:t>目录</a:t>
            </a:r>
            <a:r>
              <a:rPr lang="en-US" sz="2800" b="1" i="0" u="none" strike="noStrike" dirty="0" err="1">
                <a:solidFill>
                  <a:srgbClr val="9E9E9E"/>
                </a:solidFill>
                <a:latin typeface="微软雅黑" panose="020B0503020204020204" charset="-122"/>
                <a:ea typeface="微软雅黑" panose="020B0503020204020204" charset="-122"/>
                <a:cs typeface="微软雅黑" panose="020B0503020204020204" charset="-122"/>
                <a:sym typeface="Noto Sans SC" panose="020B0200000000000000" charset="-122"/>
              </a:rPr>
              <a:t>CONTENTS</a:t>
            </a:r>
            <a:endParaRPr lang="en-US" sz="1100" dirty="0">
              <a:latin typeface="微软雅黑" panose="020B0503020204020204" charset="-122"/>
              <a:ea typeface="微软雅黑" panose="020B0503020204020204" charset="-122"/>
              <a:cs typeface="微软雅黑" panose="020B0503020204020204" charset="-122"/>
            </a:endParaRPr>
          </a:p>
        </p:txBody>
      </p:sp>
      <p:sp>
        <p:nvSpPr>
          <p:cNvPr id="2" name="矩形 1">
            <a:extLst>
              <a:ext uri="{FF2B5EF4-FFF2-40B4-BE49-F238E27FC236}">
                <a16:creationId xmlns:a16="http://schemas.microsoft.com/office/drawing/2014/main" id="{E41F3D08-D928-2AA4-2ADC-8D67C85AD729}"/>
              </a:ext>
            </a:extLst>
          </p:cNvPr>
          <p:cNvSpPr/>
          <p:nvPr/>
        </p:nvSpPr>
        <p:spPr>
          <a:xfrm>
            <a:off x="1614649" y="1524000"/>
            <a:ext cx="285970" cy="355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pic>
        <p:nvPicPr>
          <p:cNvPr id="5" name="Picture 5"/>
          <p:cNvPicPr>
            <a:picLocks noChangeAspect="1"/>
          </p:cNvPicPr>
          <p:nvPr>
            <p:custDataLst>
              <p:tags r:id="rId21"/>
            </p:custDataLst>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1562099" y="1530941"/>
            <a:ext cx="355600" cy="355600"/>
          </a:xfrm>
          <a:prstGeom prst="rect">
            <a:avLst/>
          </a:prstGeom>
        </p:spPr>
      </p:pic>
      <p:pic>
        <p:nvPicPr>
          <p:cNvPr id="27" name="图片 26">
            <a:extLst>
              <a:ext uri="{FF2B5EF4-FFF2-40B4-BE49-F238E27FC236}">
                <a16:creationId xmlns:a16="http://schemas.microsoft.com/office/drawing/2014/main" id="{EABEAC09-25A4-000E-AE78-78D2A511FF9D}"/>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11078341" y="55354"/>
            <a:ext cx="1113659" cy="1113659"/>
          </a:xfrm>
          <a:prstGeom prst="rect">
            <a:avLst/>
          </a:prstGeom>
        </p:spPr>
      </p:pic>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p:cNvGraphicFramePr>
            <a:graphicFrameLocks noGrp="1"/>
          </p:cNvGraphicFramePr>
          <p:nvPr>
            <p:custDataLst>
              <p:tags r:id="rId2"/>
            </p:custDataLst>
            <p:extLst>
              <p:ext uri="{D42A27DB-BD31-4B8C-83A1-F6EECF244321}">
                <p14:modId xmlns:p14="http://schemas.microsoft.com/office/powerpoint/2010/main" val="3218368260"/>
              </p:ext>
            </p:extLst>
          </p:nvPr>
        </p:nvGraphicFramePr>
        <p:xfrm>
          <a:off x="228600" y="892491"/>
          <a:ext cx="11744960" cy="5908104"/>
        </p:xfrm>
        <a:graphic>
          <a:graphicData uri="http://schemas.openxmlformats.org/drawingml/2006/table">
            <a:tbl>
              <a:tblPr firstRow="1" bandRow="1">
                <a:tableStyleId>{5C22544A-7EE6-4342-B048-85BDC9FD1C3A}</a:tableStyleId>
              </a:tblPr>
              <a:tblGrid>
                <a:gridCol w="2517775">
                  <a:extLst>
                    <a:ext uri="{9D8B030D-6E8A-4147-A177-3AD203B41FA5}">
                      <a16:colId xmlns:a16="http://schemas.microsoft.com/office/drawing/2014/main" val="20000"/>
                    </a:ext>
                  </a:extLst>
                </a:gridCol>
                <a:gridCol w="2380615">
                  <a:extLst>
                    <a:ext uri="{9D8B030D-6E8A-4147-A177-3AD203B41FA5}">
                      <a16:colId xmlns:a16="http://schemas.microsoft.com/office/drawing/2014/main" val="20001"/>
                    </a:ext>
                  </a:extLst>
                </a:gridCol>
                <a:gridCol w="1085850">
                  <a:extLst>
                    <a:ext uri="{9D8B030D-6E8A-4147-A177-3AD203B41FA5}">
                      <a16:colId xmlns:a16="http://schemas.microsoft.com/office/drawing/2014/main" val="20002"/>
                    </a:ext>
                  </a:extLst>
                </a:gridCol>
                <a:gridCol w="1082040">
                  <a:extLst>
                    <a:ext uri="{9D8B030D-6E8A-4147-A177-3AD203B41FA5}">
                      <a16:colId xmlns:a16="http://schemas.microsoft.com/office/drawing/2014/main" val="20003"/>
                    </a:ext>
                  </a:extLst>
                </a:gridCol>
                <a:gridCol w="2227580">
                  <a:extLst>
                    <a:ext uri="{9D8B030D-6E8A-4147-A177-3AD203B41FA5}">
                      <a16:colId xmlns:a16="http://schemas.microsoft.com/office/drawing/2014/main" val="20004"/>
                    </a:ext>
                  </a:extLst>
                </a:gridCol>
                <a:gridCol w="2451100">
                  <a:extLst>
                    <a:ext uri="{9D8B030D-6E8A-4147-A177-3AD203B41FA5}">
                      <a16:colId xmlns:a16="http://schemas.microsoft.com/office/drawing/2014/main" val="20005"/>
                    </a:ext>
                  </a:extLst>
                </a:gridCol>
              </a:tblGrid>
              <a:tr h="430962">
                <a:tc>
                  <a:txBody>
                    <a:bodyPr/>
                    <a:lstStyle/>
                    <a:p>
                      <a:pPr indent="0" algn="ctr">
                        <a:lnSpc>
                          <a:spcPct val="120000"/>
                        </a:lnSpc>
                        <a:spcBef>
                          <a:spcPts val="0"/>
                        </a:spcBef>
                        <a:spcAft>
                          <a:spcPts val="0"/>
                        </a:spcAft>
                      </a:pPr>
                      <a:r>
                        <a:rPr lang="zh-CN" altLang="en-US" sz="1400" b="1" spc="120" dirty="0">
                          <a:solidFill>
                            <a:schemeClr val="bg1"/>
                          </a:solidFill>
                          <a:latin typeface="微软雅黑" panose="020B0503020204020204" charset="-122"/>
                          <a:ea typeface="微软雅黑" panose="020B0503020204020204" charset="-122"/>
                        </a:rPr>
                        <a:t>通用名</a:t>
                      </a:r>
                    </a:p>
                  </a:txBody>
                  <a:tcPr marL="177800" marR="177800" marT="107950" marB="107950" anchor="ctr">
                    <a:lnL w="12700">
                      <a:solidFill>
                        <a:schemeClr val="bg1"/>
                      </a:solidFill>
                      <a:prstDash val="sysDot"/>
                    </a:lnL>
                    <a:lnR w="12700">
                      <a:solidFill>
                        <a:schemeClr val="bg1"/>
                      </a:solidFill>
                      <a:prstDash val="sysDot"/>
                    </a:lnR>
                    <a:lnT w="12700">
                      <a:solidFill>
                        <a:schemeClr val="bg1"/>
                      </a:solidFill>
                      <a:prstDash val="sysDot"/>
                    </a:lnT>
                    <a:lnB w="12700">
                      <a:solidFill>
                        <a:schemeClr val="bg1"/>
                      </a:solidFill>
                      <a:prstDash val="sysDot"/>
                    </a:lnB>
                    <a:lnTlToBr>
                      <a:noFill/>
                    </a:lnTlToBr>
                    <a:lnBlToTr>
                      <a:noFill/>
                    </a:lnBlToTr>
                    <a:solidFill>
                      <a:srgbClr val="345EB2"/>
                    </a:solidFill>
                  </a:tcPr>
                </a:tc>
                <a:tc>
                  <a:txBody>
                    <a:bodyPr/>
                    <a:lstStyle/>
                    <a:p>
                      <a:pPr marL="94615" algn="ctr" rtl="0" eaLnBrk="0">
                        <a:lnSpc>
                          <a:spcPct val="94000"/>
                        </a:lnSpc>
                        <a:spcBef>
                          <a:spcPts val="5"/>
                        </a:spcBef>
                      </a:pPr>
                      <a:r>
                        <a:rPr sz="1400" b="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盐酸</a:t>
                      </a:r>
                      <a:r>
                        <a:rPr lang="zh-CN" sz="1400" b="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奥洛他定口服溶液</a:t>
                      </a:r>
                      <a:endParaRPr lang="zh-CN" altLang="en-US" sz="1400" b="0" i="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txBody>
                  <a:tcPr marL="177800" marR="177800" marT="107950" marB="107950" anchor="ctr">
                    <a:lnL w="12700">
                      <a:solidFill>
                        <a:schemeClr val="bg1"/>
                      </a:solidFill>
                      <a:prstDash val="sysDot"/>
                    </a:lnL>
                    <a:lnR w="12700">
                      <a:solidFill>
                        <a:schemeClr val="tx1"/>
                      </a:solidFill>
                      <a:prstDash val="sysDash"/>
                    </a:lnR>
                    <a:lnT w="12700">
                      <a:solidFill>
                        <a:schemeClr val="tx1"/>
                      </a:solidFill>
                      <a:prstDash val="sysDash"/>
                    </a:lnT>
                    <a:lnB w="12700">
                      <a:solidFill>
                        <a:schemeClr val="tx1"/>
                      </a:solidFill>
                      <a:prstDash val="sysDash"/>
                    </a:lnB>
                    <a:lnTlToBr>
                      <a:noFill/>
                    </a:lnTlToBr>
                    <a:lnBlToTr>
                      <a:noFill/>
                    </a:lnBlToTr>
                    <a:solidFill>
                      <a:schemeClr val="bg1"/>
                    </a:solidFill>
                  </a:tcPr>
                </a:tc>
                <a:tc>
                  <a:txBody>
                    <a:bodyPr/>
                    <a:lstStyle/>
                    <a:p>
                      <a:pPr indent="0" algn="ctr">
                        <a:lnSpc>
                          <a:spcPct val="120000"/>
                        </a:lnSpc>
                        <a:spcBef>
                          <a:spcPts val="0"/>
                        </a:spcBef>
                        <a:spcAft>
                          <a:spcPts val="0"/>
                        </a:spcAft>
                        <a:buNone/>
                      </a:pPr>
                      <a:r>
                        <a:rPr lang="zh-CN" altLang="en-US" sz="1400" b="1" i="0" spc="120" dirty="0">
                          <a:solidFill>
                            <a:schemeClr val="bg1"/>
                          </a:solidFill>
                          <a:latin typeface="微软雅黑" panose="020B0503020204020204" charset="-122"/>
                          <a:ea typeface="微软雅黑" panose="020B0503020204020204" charset="-122"/>
                          <a:sym typeface="+mn-ea"/>
                        </a:rPr>
                        <a:t>商品名</a:t>
                      </a:r>
                    </a:p>
                  </a:txBody>
                  <a:tcPr marL="177800" marR="177800" marT="107950" marB="107950" anchor="ctr">
                    <a:lnL w="12700">
                      <a:solidFill>
                        <a:schemeClr val="tx1"/>
                      </a:solidFill>
                      <a:prstDash val="sysDash"/>
                    </a:lnL>
                    <a:lnR w="12700">
                      <a:solidFill>
                        <a:schemeClr val="tx1"/>
                      </a:solidFill>
                      <a:prstDash val="sysDash"/>
                    </a:lnR>
                    <a:lnT w="12700">
                      <a:solidFill>
                        <a:schemeClr val="tx1"/>
                      </a:solidFill>
                      <a:prstDash val="sysDash"/>
                    </a:lnT>
                    <a:lnB w="12700">
                      <a:solidFill>
                        <a:schemeClr val="tx1"/>
                      </a:solidFill>
                      <a:prstDash val="sysDash"/>
                    </a:lnB>
                    <a:lnTlToBr>
                      <a:noFill/>
                    </a:lnTlToBr>
                    <a:lnBlToTr>
                      <a:noFill/>
                    </a:lnBlToTr>
                    <a:solidFill>
                      <a:srgbClr val="345EB2"/>
                    </a:solidFill>
                  </a:tcPr>
                </a:tc>
                <a:tc>
                  <a:txBody>
                    <a:bodyPr/>
                    <a:lstStyle/>
                    <a:p>
                      <a:pPr marL="94615" algn="ctr" rtl="0" eaLnBrk="0">
                        <a:lnSpc>
                          <a:spcPct val="97000"/>
                        </a:lnSpc>
                        <a:spcBef>
                          <a:spcPts val="0"/>
                        </a:spcBef>
                      </a:pPr>
                      <a:r>
                        <a:rPr lang="zh-CN" sz="1400" b="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苏苓</a:t>
                      </a:r>
                      <a:r>
                        <a:rPr sz="1400" b="0" kern="0" spc="80" baseline="26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endParaRPr lang="zh-CN" altLang="en-US" sz="1400" b="0" i="0" kern="0" spc="80" baseline="26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txBody>
                  <a:tcPr marL="177800" marR="177800" marT="107950" marB="107950" anchor="ctr">
                    <a:lnL w="12700">
                      <a:solidFill>
                        <a:schemeClr val="tx1"/>
                      </a:solidFill>
                      <a:prstDash val="sysDash"/>
                    </a:lnL>
                    <a:lnR w="12700">
                      <a:solidFill>
                        <a:schemeClr val="tx1"/>
                      </a:solidFill>
                      <a:prstDash val="sysDash"/>
                    </a:lnR>
                    <a:lnT w="12700">
                      <a:solidFill>
                        <a:schemeClr val="tx1"/>
                      </a:solidFill>
                      <a:prstDash val="sysDash"/>
                    </a:lnT>
                    <a:lnB w="12700">
                      <a:solidFill>
                        <a:schemeClr val="tx1"/>
                      </a:solidFill>
                      <a:prstDash val="sysDash"/>
                    </a:lnB>
                    <a:lnTlToBr>
                      <a:noFill/>
                    </a:lnTlToBr>
                    <a:lnBlToTr>
                      <a:noFill/>
                    </a:lnBlToTr>
                    <a:solidFill>
                      <a:schemeClr val="bg1"/>
                    </a:solidFill>
                  </a:tcPr>
                </a:tc>
                <a:tc>
                  <a:txBody>
                    <a:bodyPr/>
                    <a:lstStyle/>
                    <a:p>
                      <a:pPr indent="0" algn="ctr">
                        <a:lnSpc>
                          <a:spcPct val="120000"/>
                        </a:lnSpc>
                        <a:spcBef>
                          <a:spcPts val="0"/>
                        </a:spcBef>
                        <a:spcAft>
                          <a:spcPts val="0"/>
                        </a:spcAft>
                        <a:buNone/>
                      </a:pPr>
                      <a:r>
                        <a:rPr lang="zh-CN" altLang="en-US" sz="1400" b="1" spc="120" dirty="0">
                          <a:solidFill>
                            <a:schemeClr val="bg1"/>
                          </a:solidFill>
                          <a:latin typeface="微软雅黑" panose="020B0503020204020204" charset="-122"/>
                          <a:ea typeface="微软雅黑" panose="020B0503020204020204" charset="-122"/>
                          <a:sym typeface="+mn-ea"/>
                        </a:rPr>
                        <a:t>注册规格</a:t>
                      </a:r>
                      <a:endParaRPr lang="zh-CN" altLang="en-US" sz="1400" b="1" i="0" spc="120" dirty="0">
                        <a:solidFill>
                          <a:schemeClr val="bg1"/>
                        </a:solidFill>
                        <a:latin typeface="微软雅黑" panose="020B0503020204020204" charset="-122"/>
                        <a:ea typeface="微软雅黑" panose="020B0503020204020204" charset="-122"/>
                        <a:sym typeface="+mn-ea"/>
                      </a:endParaRPr>
                    </a:p>
                  </a:txBody>
                  <a:tcPr marL="177800" marR="177800" marT="107950" marB="107950" anchor="ctr">
                    <a:lnL w="12700">
                      <a:solidFill>
                        <a:schemeClr val="tx1"/>
                      </a:solidFill>
                      <a:prstDash val="sysDash"/>
                    </a:lnL>
                    <a:lnR w="12700">
                      <a:solidFill>
                        <a:schemeClr val="tx1"/>
                      </a:solidFill>
                      <a:prstDash val="sysDash"/>
                    </a:lnR>
                    <a:lnT w="12700">
                      <a:solidFill>
                        <a:schemeClr val="tx1"/>
                      </a:solidFill>
                      <a:prstDash val="sysDash"/>
                    </a:lnT>
                    <a:lnB w="12700">
                      <a:solidFill>
                        <a:schemeClr val="tx1"/>
                      </a:solidFill>
                      <a:prstDash val="sysDash"/>
                    </a:lnB>
                    <a:lnTlToBr>
                      <a:noFill/>
                    </a:lnTlToBr>
                    <a:lnBlToTr>
                      <a:noFill/>
                    </a:lnBlToTr>
                    <a:solidFill>
                      <a:srgbClr val="345EB2"/>
                    </a:solidFill>
                  </a:tcPr>
                </a:tc>
                <a:tc>
                  <a:txBody>
                    <a:bodyPr/>
                    <a:lstStyle/>
                    <a:p>
                      <a:pPr algn="ctr" rtl="0" eaLnBrk="0">
                        <a:lnSpc>
                          <a:spcPct val="101000"/>
                        </a:lnSpc>
                      </a:pPr>
                      <a:r>
                        <a:rPr lang="en-US" altLang="zh-CN" sz="1400" b="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2.5ml:2.5mg</a:t>
                      </a:r>
                      <a:r>
                        <a:rPr lang="zh-CN" altLang="en-US" sz="1400" b="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a:t>
                      </a:r>
                      <a:r>
                        <a:rPr lang="en-US" altLang="zh-CN" sz="1400" b="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5ml:5mg</a:t>
                      </a:r>
                    </a:p>
                  </a:txBody>
                  <a:tcPr marL="177800" marR="177800" marT="107950" marB="107950" anchor="ctr">
                    <a:lnL w="12700">
                      <a:solidFill>
                        <a:schemeClr val="tx1"/>
                      </a:solidFill>
                      <a:prstDash val="sysDash"/>
                    </a:lnL>
                    <a:lnR w="12700">
                      <a:solidFill>
                        <a:schemeClr val="tx1"/>
                      </a:solidFill>
                      <a:prstDash val="sysDash"/>
                    </a:lnR>
                    <a:lnT w="12700">
                      <a:solidFill>
                        <a:schemeClr val="tx1"/>
                      </a:solidFill>
                      <a:prstDash val="sysDash"/>
                    </a:lnT>
                    <a:lnB w="12700">
                      <a:solidFill>
                        <a:schemeClr val="tx1"/>
                      </a:solidFill>
                      <a:prstDash val="sysDash"/>
                    </a:lnB>
                    <a:lnTlToBr>
                      <a:noFill/>
                    </a:lnTlToBr>
                    <a:lnBlToTr>
                      <a:noFill/>
                    </a:lnBlToTr>
                    <a:solidFill>
                      <a:schemeClr val="bg1"/>
                    </a:solidFill>
                  </a:tcPr>
                </a:tc>
                <a:extLst>
                  <a:ext uri="{0D108BD9-81ED-4DB2-BD59-A6C34878D82A}">
                    <a16:rowId xmlns:a16="http://schemas.microsoft.com/office/drawing/2014/main" val="10000"/>
                  </a:ext>
                </a:extLst>
              </a:tr>
              <a:tr h="618848">
                <a:tc>
                  <a:txBody>
                    <a:bodyPr/>
                    <a:lstStyle/>
                    <a:p>
                      <a:pPr algn="ctr">
                        <a:lnSpc>
                          <a:spcPct val="120000"/>
                        </a:lnSpc>
                        <a:spcBef>
                          <a:spcPts val="0"/>
                        </a:spcBef>
                        <a:spcAft>
                          <a:spcPts val="0"/>
                        </a:spcAft>
                        <a:buClrTx/>
                        <a:buSzTx/>
                        <a:buFontTx/>
                        <a:buNone/>
                      </a:pPr>
                      <a:r>
                        <a:rPr lang="zh-CN" altLang="en-US" sz="1400" b="1" spc="120" dirty="0">
                          <a:solidFill>
                            <a:schemeClr val="bg1"/>
                          </a:solidFill>
                          <a:latin typeface="微软雅黑" panose="020B0503020204020204" charset="-122"/>
                          <a:ea typeface="微软雅黑" panose="020B0503020204020204" charset="-122"/>
                          <a:sym typeface="+mn-ea"/>
                        </a:rPr>
                        <a:t>适应症</a:t>
                      </a:r>
                    </a:p>
                  </a:txBody>
                  <a:tcPr marL="177800" marR="177800" marT="107950" marB="107950" anchor="ctr">
                    <a:lnL w="12700">
                      <a:solidFill>
                        <a:schemeClr val="bg1"/>
                      </a:solidFill>
                      <a:prstDash val="sysDot"/>
                    </a:lnL>
                    <a:lnR w="12700">
                      <a:solidFill>
                        <a:schemeClr val="bg1"/>
                      </a:solidFill>
                      <a:prstDash val="sysDot"/>
                    </a:lnR>
                    <a:lnT w="12700">
                      <a:solidFill>
                        <a:schemeClr val="bg1"/>
                      </a:solidFill>
                      <a:prstDash val="sysDot"/>
                    </a:lnT>
                    <a:lnB w="12700">
                      <a:solidFill>
                        <a:schemeClr val="bg1"/>
                      </a:solidFill>
                      <a:prstDash val="sysDot"/>
                    </a:lnB>
                    <a:lnTlToBr>
                      <a:noFill/>
                    </a:lnTlToBr>
                    <a:lnBlToTr>
                      <a:noFill/>
                    </a:lnBlToTr>
                    <a:solidFill>
                      <a:srgbClr val="345EB2"/>
                    </a:solidFill>
                  </a:tcPr>
                </a:tc>
                <a:tc gridSpan="5">
                  <a:txBody>
                    <a:bodyPr/>
                    <a:lstStyle/>
                    <a:p>
                      <a:pPr marL="94615" algn="l" rtl="0" eaLnBrk="0">
                        <a:lnSpc>
                          <a:spcPct val="104000"/>
                        </a:lnSpc>
                        <a:spcBef>
                          <a:spcPts val="0"/>
                        </a:spcBef>
                      </a:pPr>
                      <a:r>
                        <a:rPr lang="zh-CN" altLang="en-US" sz="1400" b="1" dirty="0">
                          <a:latin typeface="微软雅黑" panose="020B0503020204020204" charset="-122"/>
                          <a:ea typeface="微软雅黑" panose="020B0503020204020204" charset="-122"/>
                          <a:cs typeface="微软雅黑" panose="020B0503020204020204" charset="-122"/>
                          <a:sym typeface="+mn-ea"/>
                        </a:rPr>
                        <a:t>成人：</a:t>
                      </a:r>
                      <a:r>
                        <a:rPr lang="zh-CN" altLang="en-US" sz="1400" dirty="0">
                          <a:latin typeface="微软雅黑" panose="020B0503020204020204" charset="-122"/>
                          <a:ea typeface="微软雅黑" panose="020B0503020204020204" charset="-122"/>
                          <a:cs typeface="微软雅黑" panose="020B0503020204020204" charset="-122"/>
                          <a:sym typeface="+mn-ea"/>
                        </a:rPr>
                        <a:t>过敏性鼻炎、荨麻疹、瘙痒性皮肤病(湿疹、皮炎、痒疹、皮肤瘙痒症、寻常性银屑病、渗出性多形红斑)。</a:t>
                      </a:r>
                    </a:p>
                    <a:p>
                      <a:pPr marL="94615" algn="l" rtl="0" eaLnBrk="0">
                        <a:lnSpc>
                          <a:spcPct val="104000"/>
                        </a:lnSpc>
                        <a:spcBef>
                          <a:spcPts val="0"/>
                        </a:spcBef>
                      </a:pPr>
                      <a:r>
                        <a:rPr lang="zh-CN" altLang="en-US" sz="1400" b="1" dirty="0">
                          <a:latin typeface="微软雅黑" panose="020B0503020204020204" charset="-122"/>
                          <a:ea typeface="微软雅黑" panose="020B0503020204020204" charset="-122"/>
                          <a:cs typeface="微软雅黑" panose="020B0503020204020204" charset="-122"/>
                          <a:sym typeface="+mn-ea"/>
                        </a:rPr>
                        <a:t>儿童：</a:t>
                      </a:r>
                      <a:r>
                        <a:rPr lang="zh-CN" altLang="en-US" sz="1400" dirty="0">
                          <a:latin typeface="微软雅黑" panose="020B0503020204020204" charset="-122"/>
                          <a:ea typeface="微软雅黑" panose="020B0503020204020204" charset="-122"/>
                          <a:cs typeface="微软雅黑" panose="020B0503020204020204" charset="-122"/>
                          <a:sym typeface="+mn-ea"/>
                        </a:rPr>
                        <a:t>过敏性鼻炎、荨麻疹、瘙痒性皮肤病(湿疹、皮炎、皮肤瘙痒症)。</a:t>
                      </a:r>
                      <a:endParaRPr lang="zh-CN" altLang="en-US" sz="1400" b="0" spc="120" dirty="0">
                        <a:latin typeface="微软雅黑" panose="020B0503020204020204" charset="-122"/>
                        <a:ea typeface="微软雅黑" panose="020B0503020204020204" charset="-122"/>
                        <a:cs typeface="微软雅黑" panose="020B0503020204020204" charset="-122"/>
                        <a:sym typeface="+mn-ea"/>
                      </a:endParaRPr>
                    </a:p>
                  </a:txBody>
                  <a:tcPr marL="177800" marR="177800" marT="107950" marB="107950" anchor="ctr">
                    <a:lnL w="12700">
                      <a:solidFill>
                        <a:schemeClr val="bg1"/>
                      </a:solidFill>
                      <a:prstDash val="sysDot"/>
                    </a:lnL>
                    <a:lnR w="12700">
                      <a:solidFill>
                        <a:schemeClr val="tx1"/>
                      </a:solidFill>
                      <a:prstDash val="sysDash"/>
                    </a:lnR>
                    <a:lnT w="12700">
                      <a:solidFill>
                        <a:schemeClr val="tx1"/>
                      </a:solidFill>
                      <a:prstDash val="sysDash"/>
                    </a:lnT>
                    <a:lnB w="12700">
                      <a:solidFill>
                        <a:schemeClr val="tx1"/>
                      </a:solidFill>
                      <a:prstDash val="sysDash"/>
                    </a:lnB>
                    <a:lnTlToBr>
                      <a:noFill/>
                    </a:lnTlToBr>
                    <a:lnBlToTr>
                      <a:noFill/>
                    </a:lnBlToTr>
                    <a:solidFill>
                      <a:schemeClr val="bg1"/>
                    </a:solidFill>
                  </a:tcPr>
                </a:tc>
                <a:tc hMerge="1">
                  <a:txBody>
                    <a:bodyPr/>
                    <a:lstStyle/>
                    <a:p>
                      <a:endParaRPr lang="zh-CN"/>
                    </a:p>
                  </a:txBody>
                  <a:tcPr marL="177800" marR="177800" marT="107950" marB="1079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a:solidFill>
                        <a:schemeClr val="tx1"/>
                      </a:solidFill>
                      <a:prstDash val="sysDash"/>
                    </a:lnT>
                    <a:lnB w="12700">
                      <a:solidFill>
                        <a:schemeClr val="tx1"/>
                      </a:solidFill>
                      <a:prstDash val="sysDash"/>
                    </a:lnB>
                    <a:solidFill>
                      <a:schemeClr val="bg1"/>
                    </a:solidFill>
                  </a:tcPr>
                </a:tc>
                <a:tc hMerge="1">
                  <a:txBody>
                    <a:bodyPr/>
                    <a:lstStyle/>
                    <a:p>
                      <a:endParaRPr lang="zh-CN"/>
                    </a:p>
                  </a:txBody>
                  <a:tcPr marL="177800" marR="177800" marT="107950" marB="1079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a:solidFill>
                        <a:schemeClr val="tx1"/>
                      </a:solidFill>
                      <a:prstDash val="sysDash"/>
                    </a:lnT>
                    <a:lnB w="12700">
                      <a:solidFill>
                        <a:schemeClr val="tx1"/>
                      </a:solidFill>
                      <a:prstDash val="sysDash"/>
                    </a:lnB>
                    <a:solidFill>
                      <a:schemeClr val="bg1"/>
                    </a:solidFill>
                  </a:tcPr>
                </a:tc>
                <a:tc hMerge="1">
                  <a:txBody>
                    <a:bodyPr/>
                    <a:lstStyle/>
                    <a:p>
                      <a:endParaRPr lang="zh-CN"/>
                    </a:p>
                  </a:txBody>
                  <a:tcPr marL="177800" marR="177800" marT="107950" marB="1079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a:solidFill>
                        <a:schemeClr val="tx1"/>
                      </a:solidFill>
                      <a:prstDash val="sysDash"/>
                    </a:lnT>
                    <a:lnB w="12700">
                      <a:solidFill>
                        <a:schemeClr val="tx1"/>
                      </a:solidFill>
                      <a:prstDash val="sysDash"/>
                    </a:lnB>
                    <a:solidFill>
                      <a:schemeClr val="bg1"/>
                    </a:solidFill>
                  </a:tcPr>
                </a:tc>
                <a:tc hMerge="1">
                  <a:txBody>
                    <a:bodyPr/>
                    <a:lstStyle/>
                    <a:p>
                      <a:endParaRPr lang="zh-CN"/>
                    </a:p>
                  </a:txBody>
                  <a:tcPr marL="177800" marR="177800" marT="107950" marB="1079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a:solidFill>
                        <a:schemeClr val="tx1"/>
                      </a:solidFill>
                      <a:prstDash val="sysDash"/>
                    </a:lnT>
                    <a:lnB w="12700">
                      <a:solidFill>
                        <a:schemeClr val="tx1"/>
                      </a:solidFill>
                      <a:prstDash val="sysDash"/>
                    </a:lnB>
                    <a:solidFill>
                      <a:schemeClr val="bg1"/>
                    </a:solidFill>
                  </a:tcPr>
                </a:tc>
                <a:extLst>
                  <a:ext uri="{0D108BD9-81ED-4DB2-BD59-A6C34878D82A}">
                    <a16:rowId xmlns:a16="http://schemas.microsoft.com/office/drawing/2014/main" val="10001"/>
                  </a:ext>
                </a:extLst>
              </a:tr>
              <a:tr h="921129">
                <a:tc>
                  <a:txBody>
                    <a:bodyPr/>
                    <a:lstStyle/>
                    <a:p>
                      <a:pPr algn="ctr">
                        <a:lnSpc>
                          <a:spcPct val="120000"/>
                        </a:lnSpc>
                        <a:spcBef>
                          <a:spcPts val="0"/>
                        </a:spcBef>
                        <a:spcAft>
                          <a:spcPts val="0"/>
                        </a:spcAft>
                        <a:buClrTx/>
                        <a:buSzTx/>
                        <a:buNone/>
                      </a:pPr>
                      <a:r>
                        <a:rPr lang="zh-CN" altLang="en-US" sz="1400" b="1" spc="120" dirty="0">
                          <a:solidFill>
                            <a:schemeClr val="bg1"/>
                          </a:solidFill>
                          <a:latin typeface="微软雅黑" panose="020B0503020204020204" charset="-122"/>
                          <a:ea typeface="微软雅黑" panose="020B0503020204020204" charset="-122"/>
                        </a:rPr>
                        <a:t>用法用量</a:t>
                      </a:r>
                    </a:p>
                  </a:txBody>
                  <a:tcPr marL="177800" marR="177800" marT="107950" marB="107950" anchor="ctr">
                    <a:lnL w="12700">
                      <a:solidFill>
                        <a:schemeClr val="bg1"/>
                      </a:solidFill>
                      <a:prstDash val="sysDot"/>
                    </a:lnL>
                    <a:lnR w="12700">
                      <a:solidFill>
                        <a:schemeClr val="bg1"/>
                      </a:solidFill>
                      <a:prstDash val="sysDot"/>
                    </a:lnR>
                    <a:lnT w="12700">
                      <a:solidFill>
                        <a:schemeClr val="bg1"/>
                      </a:solidFill>
                      <a:prstDash val="sysDot"/>
                    </a:lnT>
                    <a:lnB w="12700">
                      <a:solidFill>
                        <a:schemeClr val="bg1"/>
                      </a:solidFill>
                      <a:prstDash val="sysDot"/>
                    </a:lnB>
                    <a:lnTlToBr>
                      <a:noFill/>
                    </a:lnTlToBr>
                    <a:lnBlToTr>
                      <a:noFill/>
                    </a:lnBlToTr>
                    <a:solidFill>
                      <a:srgbClr val="345EB2"/>
                    </a:solidFill>
                  </a:tcPr>
                </a:tc>
                <a:tc gridSpan="5">
                  <a:txBody>
                    <a:bodyPr/>
                    <a:lstStyle/>
                    <a:p>
                      <a:pPr marR="0" indent="0" algn="l" defTabSz="914400" rtl="0" eaLnBrk="1" fontAlgn="auto" latinLnBrk="0" hangingPunct="1">
                        <a:lnSpc>
                          <a:spcPct val="120000"/>
                        </a:lnSpc>
                        <a:spcBef>
                          <a:spcPts val="0"/>
                        </a:spcBef>
                        <a:spcAft>
                          <a:spcPts val="0"/>
                        </a:spcAft>
                        <a:buClrTx/>
                        <a:buSzTx/>
                        <a:buFontTx/>
                        <a:buNone/>
                        <a:defRPr/>
                      </a:pPr>
                      <a:r>
                        <a:rPr lang="zh-CN" altLang="en-US" sz="1400" b="1" kern="1200" spc="120" dirty="0">
                          <a:solidFill>
                            <a:schemeClr val="tx1"/>
                          </a:solidFill>
                          <a:latin typeface="微软雅黑" panose="020B0503020204020204" charset="-122"/>
                          <a:ea typeface="微软雅黑" panose="020B0503020204020204" charset="-122"/>
                          <a:cs typeface="微软雅黑" panose="020B0503020204020204" charset="-122"/>
                          <a:sym typeface="+mn-ea"/>
                        </a:rPr>
                        <a:t>成人：</a:t>
                      </a:r>
                      <a:r>
                        <a:rPr lang="zh-CN" altLang="en-US" sz="1400" b="0" kern="1200" spc="120" dirty="0">
                          <a:solidFill>
                            <a:schemeClr val="tx1"/>
                          </a:solidFill>
                          <a:latin typeface="微软雅黑" panose="020B0503020204020204" charset="-122"/>
                          <a:ea typeface="微软雅黑" panose="020B0503020204020204" charset="-122"/>
                          <a:cs typeface="微软雅黑" panose="020B0503020204020204" charset="-122"/>
                          <a:sym typeface="+mn-ea"/>
                        </a:rPr>
                        <a:t>成人用量通常为1日2次，每次5</a:t>
                      </a:r>
                      <a:r>
                        <a:rPr lang="en-US" altLang="zh-CN" sz="1400" b="0" kern="1200" spc="120" dirty="0">
                          <a:solidFill>
                            <a:schemeClr val="tx1"/>
                          </a:solidFill>
                          <a:latin typeface="微软雅黑" panose="020B0503020204020204" charset="-122"/>
                          <a:ea typeface="微软雅黑" panose="020B0503020204020204" charset="-122"/>
                          <a:cs typeface="微软雅黑" panose="020B0503020204020204" charset="-122"/>
                          <a:sym typeface="+mn-ea"/>
                        </a:rPr>
                        <a:t>ml, </a:t>
                      </a:r>
                      <a:r>
                        <a:rPr lang="zh-CN" altLang="en-US" sz="1400" b="0" kern="1200" spc="120" dirty="0">
                          <a:solidFill>
                            <a:schemeClr val="tx1"/>
                          </a:solidFill>
                          <a:latin typeface="微软雅黑" panose="020B0503020204020204" charset="-122"/>
                          <a:ea typeface="微软雅黑" panose="020B0503020204020204" charset="-122"/>
                          <a:cs typeface="微软雅黑" panose="020B0503020204020204" charset="-122"/>
                          <a:sym typeface="+mn-ea"/>
                        </a:rPr>
                        <a:t>早晨和晚上睡前各服1次。根据年龄及症状适当增减。</a:t>
                      </a:r>
                    </a:p>
                    <a:p>
                      <a:pPr marR="0" indent="0" algn="l" defTabSz="914400" rtl="0" eaLnBrk="1" fontAlgn="auto" latinLnBrk="0" hangingPunct="1">
                        <a:lnSpc>
                          <a:spcPct val="120000"/>
                        </a:lnSpc>
                        <a:spcBef>
                          <a:spcPts val="0"/>
                        </a:spcBef>
                        <a:spcAft>
                          <a:spcPts val="0"/>
                        </a:spcAft>
                        <a:buClrTx/>
                        <a:buSzTx/>
                        <a:buFontTx/>
                        <a:buNone/>
                        <a:defRPr/>
                      </a:pPr>
                      <a:r>
                        <a:rPr lang="zh-CN" altLang="en-US" sz="1400" b="1" kern="1200" spc="120" dirty="0">
                          <a:solidFill>
                            <a:schemeClr val="tx1"/>
                          </a:solidFill>
                          <a:latin typeface="微软雅黑" panose="020B0503020204020204" charset="-122"/>
                          <a:ea typeface="微软雅黑" panose="020B0503020204020204" charset="-122"/>
                          <a:cs typeface="微软雅黑" panose="020B0503020204020204" charset="-122"/>
                          <a:sym typeface="+mn-ea"/>
                        </a:rPr>
                        <a:t>儿童：</a:t>
                      </a:r>
                      <a:r>
                        <a:rPr lang="zh-CN" altLang="en-US" sz="1400" b="0" kern="1200" spc="120" dirty="0">
                          <a:solidFill>
                            <a:schemeClr val="tx1"/>
                          </a:solidFill>
                          <a:latin typeface="微软雅黑" panose="020B0503020204020204" charset="-122"/>
                          <a:ea typeface="微软雅黑" panose="020B0503020204020204" charset="-122"/>
                          <a:cs typeface="微软雅黑" panose="020B0503020204020204" charset="-122"/>
                          <a:sym typeface="+mn-ea"/>
                        </a:rPr>
                        <a:t>7岁以上儿童的用量通常为1日2次，每次5</a:t>
                      </a:r>
                      <a:r>
                        <a:rPr lang="en-US" altLang="zh-CN" sz="1400" b="0" kern="1200" spc="120" dirty="0">
                          <a:solidFill>
                            <a:schemeClr val="tx1"/>
                          </a:solidFill>
                          <a:latin typeface="微软雅黑" panose="020B0503020204020204" charset="-122"/>
                          <a:ea typeface="微软雅黑" panose="020B0503020204020204" charset="-122"/>
                          <a:cs typeface="微软雅黑" panose="020B0503020204020204" charset="-122"/>
                          <a:sym typeface="+mn-ea"/>
                        </a:rPr>
                        <a:t>ml,  </a:t>
                      </a:r>
                      <a:r>
                        <a:rPr lang="zh-CN" altLang="en-US" sz="1400" b="0" kern="1200" spc="120" dirty="0">
                          <a:solidFill>
                            <a:schemeClr val="tx1"/>
                          </a:solidFill>
                          <a:latin typeface="微软雅黑" panose="020B0503020204020204" charset="-122"/>
                          <a:ea typeface="微软雅黑" panose="020B0503020204020204" charset="-122"/>
                          <a:cs typeface="微软雅黑" panose="020B0503020204020204" charset="-122"/>
                          <a:sym typeface="+mn-ea"/>
                        </a:rPr>
                        <a:t>早晨和晚上睡前各服1次。2 岁至7岁儿童的用量通常为1日2次，每次2.5</a:t>
                      </a:r>
                      <a:r>
                        <a:rPr lang="en-US" altLang="zh-CN" sz="1400" b="0" kern="1200" spc="120" dirty="0">
                          <a:solidFill>
                            <a:schemeClr val="tx1"/>
                          </a:solidFill>
                          <a:latin typeface="微软雅黑" panose="020B0503020204020204" charset="-122"/>
                          <a:ea typeface="微软雅黑" panose="020B0503020204020204" charset="-122"/>
                          <a:cs typeface="微软雅黑" panose="020B0503020204020204" charset="-122"/>
                          <a:sym typeface="+mn-ea"/>
                        </a:rPr>
                        <a:t>ml,  </a:t>
                      </a:r>
                      <a:r>
                        <a:rPr lang="zh-CN" altLang="en-US" sz="1400" b="0" kern="1200" spc="120" dirty="0">
                          <a:solidFill>
                            <a:schemeClr val="tx1"/>
                          </a:solidFill>
                          <a:latin typeface="微软雅黑" panose="020B0503020204020204" charset="-122"/>
                          <a:ea typeface="微软雅黑" panose="020B0503020204020204" charset="-122"/>
                          <a:cs typeface="微软雅黑" panose="020B0503020204020204" charset="-122"/>
                          <a:sym typeface="+mn-ea"/>
                        </a:rPr>
                        <a:t>早晨和晚上睡前各服1次。</a:t>
                      </a:r>
                    </a:p>
                  </a:txBody>
                  <a:tcPr marL="177800" marR="177800" marT="107950" marB="107950" anchor="ctr">
                    <a:lnL w="12700">
                      <a:solidFill>
                        <a:schemeClr val="bg1"/>
                      </a:solidFill>
                      <a:prstDash val="sysDot"/>
                    </a:lnL>
                    <a:lnR w="12700">
                      <a:solidFill>
                        <a:schemeClr val="tx1"/>
                      </a:solidFill>
                      <a:prstDash val="sysDash"/>
                    </a:lnR>
                    <a:lnT w="12700">
                      <a:solidFill>
                        <a:schemeClr val="tx1"/>
                      </a:solidFill>
                      <a:prstDash val="sysDash"/>
                    </a:lnT>
                    <a:lnB w="12700">
                      <a:solidFill>
                        <a:schemeClr val="tx1"/>
                      </a:solidFill>
                      <a:prstDash val="sysDash"/>
                    </a:lnB>
                    <a:lnTlToBr>
                      <a:noFill/>
                    </a:lnTlToBr>
                    <a:lnBlToTr>
                      <a:noFill/>
                    </a:lnBlToTr>
                    <a:solidFill>
                      <a:schemeClr val="bg1"/>
                    </a:solidFill>
                  </a:tcPr>
                </a:tc>
                <a:tc hMerge="1">
                  <a:txBody>
                    <a:bodyPr/>
                    <a:lstStyle/>
                    <a:p>
                      <a:endParaRPr lang="zh-CN"/>
                    </a:p>
                  </a:txBody>
                  <a:tcPr marL="177800" marR="177800" marT="107950" marB="107950" anchor="ctr">
                    <a:lnL w="12700" cap="flat" cmpd="sng" algn="ctr">
                      <a:solidFill>
                        <a:schemeClr val="bg1">
                          <a:lumMod val="75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a:solidFill>
                        <a:schemeClr val="tx1"/>
                      </a:solidFill>
                      <a:prstDash val="sysDash"/>
                    </a:lnT>
                    <a:lnB w="12700">
                      <a:solidFill>
                        <a:schemeClr val="tx1"/>
                      </a:solidFill>
                      <a:prstDash val="sysDash"/>
                    </a:lnB>
                    <a:solidFill>
                      <a:schemeClr val="bg1"/>
                    </a:solidFill>
                  </a:tcPr>
                </a:tc>
                <a:tc hMerge="1">
                  <a:txBody>
                    <a:bodyPr/>
                    <a:lstStyle/>
                    <a:p>
                      <a:endParaRPr lang="zh-CN"/>
                    </a:p>
                  </a:txBody>
                  <a:tcPr marL="177800" marR="177800" marT="107950" marB="107950" anchor="ctr">
                    <a:lnL w="12700" cap="flat" cmpd="sng" algn="ctr">
                      <a:solidFill>
                        <a:schemeClr val="bg1">
                          <a:lumMod val="75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a:solidFill>
                        <a:schemeClr val="tx1"/>
                      </a:solidFill>
                      <a:prstDash val="sysDash"/>
                    </a:lnT>
                    <a:lnB w="12700">
                      <a:solidFill>
                        <a:schemeClr val="tx1"/>
                      </a:solidFill>
                      <a:prstDash val="sysDash"/>
                    </a:lnB>
                    <a:solidFill>
                      <a:schemeClr val="bg1"/>
                    </a:solidFill>
                  </a:tcPr>
                </a:tc>
                <a:tc hMerge="1">
                  <a:txBody>
                    <a:bodyPr/>
                    <a:lstStyle/>
                    <a:p>
                      <a:endParaRPr lang="zh-CN"/>
                    </a:p>
                  </a:txBody>
                  <a:tcPr marL="177800" marR="177800" marT="107950" marB="10795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a:solidFill>
                        <a:schemeClr val="tx1"/>
                      </a:solidFill>
                      <a:prstDash val="sysDash"/>
                    </a:lnT>
                    <a:lnB w="12700">
                      <a:solidFill>
                        <a:schemeClr val="tx1"/>
                      </a:solidFill>
                      <a:prstDash val="sysDash"/>
                    </a:lnB>
                    <a:solidFill>
                      <a:schemeClr val="bg1"/>
                    </a:solidFill>
                  </a:tcPr>
                </a:tc>
                <a:tc hMerge="1">
                  <a:txBody>
                    <a:bodyPr/>
                    <a:lstStyle/>
                    <a:p>
                      <a:endParaRPr lang="zh-CN"/>
                    </a:p>
                  </a:txBody>
                  <a:tcPr marL="177800" marR="177800" marT="107950" marB="10795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a:solidFill>
                        <a:schemeClr val="tx1"/>
                      </a:solidFill>
                      <a:prstDash val="sysDash"/>
                    </a:lnT>
                    <a:lnB w="12700">
                      <a:solidFill>
                        <a:schemeClr val="tx1"/>
                      </a:solidFill>
                      <a:prstDash val="sysDash"/>
                    </a:lnB>
                    <a:solidFill>
                      <a:schemeClr val="bg1"/>
                    </a:solidFill>
                  </a:tcPr>
                </a:tc>
                <a:extLst>
                  <a:ext uri="{0D108BD9-81ED-4DB2-BD59-A6C34878D82A}">
                    <a16:rowId xmlns:a16="http://schemas.microsoft.com/office/drawing/2014/main" val="10002"/>
                  </a:ext>
                </a:extLst>
              </a:tr>
              <a:tr h="676046">
                <a:tc>
                  <a:txBody>
                    <a:bodyPr/>
                    <a:lstStyle/>
                    <a:p>
                      <a:pPr algn="ctr">
                        <a:lnSpc>
                          <a:spcPct val="120000"/>
                        </a:lnSpc>
                        <a:spcBef>
                          <a:spcPts val="0"/>
                        </a:spcBef>
                        <a:spcAft>
                          <a:spcPts val="0"/>
                        </a:spcAft>
                        <a:buClrTx/>
                        <a:buSzTx/>
                        <a:buFontTx/>
                      </a:pPr>
                      <a:r>
                        <a:rPr lang="zh-CN" altLang="en-US" sz="1400" b="1" spc="120" dirty="0">
                          <a:solidFill>
                            <a:schemeClr val="bg1"/>
                          </a:solidFill>
                          <a:latin typeface="微软雅黑" panose="020B0503020204020204" charset="-122"/>
                          <a:ea typeface="微软雅黑" panose="020B0503020204020204" charset="-122"/>
                        </a:rPr>
                        <a:t>中国获批时间</a:t>
                      </a:r>
                    </a:p>
                  </a:txBody>
                  <a:tcPr marL="177800" marR="177800" marT="107950" marB="107950" anchor="ctr">
                    <a:lnL w="12700">
                      <a:solidFill>
                        <a:schemeClr val="bg1"/>
                      </a:solidFill>
                      <a:prstDash val="sysDot"/>
                    </a:lnL>
                    <a:lnR w="12700">
                      <a:solidFill>
                        <a:schemeClr val="bg1"/>
                      </a:solidFill>
                      <a:prstDash val="sysDot"/>
                    </a:lnR>
                    <a:lnT w="12700">
                      <a:solidFill>
                        <a:schemeClr val="bg1"/>
                      </a:solidFill>
                      <a:prstDash val="sysDot"/>
                    </a:lnT>
                    <a:lnB w="12700">
                      <a:solidFill>
                        <a:schemeClr val="bg1"/>
                      </a:solidFill>
                      <a:prstDash val="sysDot"/>
                    </a:lnB>
                    <a:lnTlToBr>
                      <a:noFill/>
                    </a:lnTlToBr>
                    <a:lnBlToTr>
                      <a:noFill/>
                    </a:lnBlToTr>
                    <a:solidFill>
                      <a:srgbClr val="345EB2"/>
                    </a:solidFill>
                  </a:tcPr>
                </a:tc>
                <a:tc gridSpan="3">
                  <a:txBody>
                    <a:bodyPr/>
                    <a:lstStyle/>
                    <a:p>
                      <a:pPr indent="0" algn="ctr">
                        <a:lnSpc>
                          <a:spcPct val="120000"/>
                        </a:lnSpc>
                        <a:spcBef>
                          <a:spcPts val="0"/>
                        </a:spcBef>
                        <a:spcAft>
                          <a:spcPts val="0"/>
                        </a:spcAft>
                      </a:pPr>
                      <a:r>
                        <a:rPr lang="en-US" sz="1400" b="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2026年4月</a:t>
                      </a:r>
                    </a:p>
                  </a:txBody>
                  <a:tcPr marL="177800" marR="177800" marT="107950" marB="107950" anchor="ctr">
                    <a:lnL w="12700">
                      <a:solidFill>
                        <a:schemeClr val="bg1"/>
                      </a:solidFill>
                      <a:prstDash val="sysDot"/>
                    </a:lnL>
                    <a:lnR w="12700">
                      <a:solidFill>
                        <a:schemeClr val="tx1"/>
                      </a:solidFill>
                      <a:prstDash val="sysDash"/>
                    </a:lnR>
                    <a:lnT w="12700">
                      <a:solidFill>
                        <a:schemeClr val="tx1"/>
                      </a:solidFill>
                      <a:prstDash val="sysDash"/>
                    </a:lnT>
                    <a:lnB w="12700">
                      <a:solidFill>
                        <a:schemeClr val="tx1"/>
                      </a:solidFill>
                      <a:prstDash val="sysDash"/>
                    </a:lnB>
                    <a:lnTlToBr>
                      <a:noFill/>
                    </a:lnTlToBr>
                    <a:lnBlToTr>
                      <a:noFill/>
                    </a:lnBlToTr>
                    <a:solidFill>
                      <a:schemeClr val="bg1"/>
                    </a:solidFill>
                  </a:tcPr>
                </a:tc>
                <a:tc hMerge="1">
                  <a:txBody>
                    <a:bodyPr/>
                    <a:lstStyle/>
                    <a:p>
                      <a:endParaRPr lang="zh-CN"/>
                    </a:p>
                  </a:txBody>
                  <a:tcPr marL="177800" marR="177800" marT="107950" marB="107950" anchor="ctr">
                    <a:lnL w="12700">
                      <a:solidFill>
                        <a:schemeClr val="tx1"/>
                      </a:solidFill>
                      <a:prstDash val="sysDash"/>
                    </a:lnL>
                    <a:lnR w="12700">
                      <a:solidFill>
                        <a:schemeClr val="tx1"/>
                      </a:solidFill>
                      <a:prstDash val="sysDash"/>
                    </a:lnR>
                    <a:lnT w="12700">
                      <a:solidFill>
                        <a:schemeClr val="tx1"/>
                      </a:solidFill>
                      <a:prstDash val="sysDash"/>
                    </a:lnT>
                    <a:lnB w="12700">
                      <a:solidFill>
                        <a:schemeClr val="tx1"/>
                      </a:solidFill>
                      <a:prstDash val="sysDash"/>
                    </a:lnB>
                    <a:lnTlToBr>
                      <a:noFill/>
                    </a:lnTlToBr>
                    <a:lnBlToTr>
                      <a:noFill/>
                    </a:lnBlToTr>
                    <a:solidFill>
                      <a:srgbClr val="315BB1"/>
                    </a:solidFill>
                  </a:tcPr>
                </a:tc>
                <a:tc hMerge="1">
                  <a:txBody>
                    <a:bodyPr/>
                    <a:lstStyle/>
                    <a:p>
                      <a:endParaRPr lang="zh-CN"/>
                    </a:p>
                  </a:txBody>
                  <a:tcPr marL="177800" marR="177800" marT="107950" marB="107950" anchor="ctr">
                    <a:lnL w="12700">
                      <a:solidFill>
                        <a:schemeClr val="tx1"/>
                      </a:solidFill>
                      <a:prstDash val="sysDash"/>
                    </a:lnL>
                    <a:lnR w="12700">
                      <a:solidFill>
                        <a:schemeClr val="tx1"/>
                      </a:solidFill>
                      <a:prstDash val="sysDash"/>
                    </a:lnR>
                    <a:lnT w="12700">
                      <a:solidFill>
                        <a:schemeClr val="tx1"/>
                      </a:solidFill>
                      <a:prstDash val="sysDash"/>
                    </a:lnT>
                    <a:lnB w="12700">
                      <a:solidFill>
                        <a:schemeClr val="tx1"/>
                      </a:solidFill>
                      <a:prstDash val="sysDash"/>
                    </a:lnB>
                    <a:lnTlToBr>
                      <a:noFill/>
                    </a:lnTlToBr>
                    <a:lnBlToTr>
                      <a:noFill/>
                    </a:lnBlToTr>
                    <a:solidFill>
                      <a:srgbClr val="315BB1"/>
                    </a:solidFill>
                  </a:tcPr>
                </a:tc>
                <a:tc>
                  <a:txBody>
                    <a:bodyPr/>
                    <a:lstStyle/>
                    <a:p>
                      <a:pPr indent="0" algn="ctr">
                        <a:lnSpc>
                          <a:spcPct val="120000"/>
                        </a:lnSpc>
                        <a:spcBef>
                          <a:spcPts val="0"/>
                        </a:spcBef>
                        <a:spcAft>
                          <a:spcPts val="0"/>
                        </a:spcAft>
                        <a:buNone/>
                      </a:pPr>
                      <a:r>
                        <a:rPr lang="zh-CN" altLang="en-US" sz="1400" b="1" spc="120" dirty="0">
                          <a:solidFill>
                            <a:schemeClr val="bg1"/>
                          </a:solidFill>
                          <a:latin typeface="微软雅黑" panose="020B0503020204020204" charset="-122"/>
                          <a:ea typeface="微软雅黑" panose="020B0503020204020204" charset="-122"/>
                          <a:cs typeface="微软雅黑" panose="020B0503020204020204" charset="-122"/>
                          <a:sym typeface="+mn-ea"/>
                        </a:rPr>
                        <a:t>目前大陆地区同通用名药品的上市情况</a:t>
                      </a:r>
                    </a:p>
                  </a:txBody>
                  <a:tcPr marL="177800" marR="177800" marT="107950" marB="107950" anchor="ctr">
                    <a:lnL w="12700">
                      <a:solidFill>
                        <a:schemeClr val="tx1"/>
                      </a:solidFill>
                      <a:prstDash val="sysDash"/>
                    </a:lnL>
                    <a:lnR w="12700">
                      <a:solidFill>
                        <a:schemeClr val="tx1"/>
                      </a:solidFill>
                      <a:prstDash val="sysDash"/>
                    </a:lnR>
                    <a:lnT w="12700">
                      <a:solidFill>
                        <a:schemeClr val="tx1"/>
                      </a:solidFill>
                      <a:prstDash val="sysDash"/>
                    </a:lnT>
                    <a:lnB w="12700">
                      <a:solidFill>
                        <a:schemeClr val="tx1"/>
                      </a:solidFill>
                      <a:prstDash val="sysDash"/>
                    </a:lnB>
                    <a:lnTlToBr>
                      <a:noFill/>
                    </a:lnTlToBr>
                    <a:lnBlToTr>
                      <a:noFill/>
                    </a:lnBlToTr>
                    <a:solidFill>
                      <a:srgbClr val="345EB2"/>
                    </a:solidFill>
                  </a:tcPr>
                </a:tc>
                <a:tc>
                  <a:txBody>
                    <a:bodyPr/>
                    <a:lstStyle/>
                    <a:p>
                      <a:pPr indent="0" algn="ctr">
                        <a:lnSpc>
                          <a:spcPct val="120000"/>
                        </a:lnSpc>
                        <a:spcBef>
                          <a:spcPts val="0"/>
                        </a:spcBef>
                        <a:spcAft>
                          <a:spcPts val="0"/>
                        </a:spcAft>
                        <a:buNone/>
                      </a:pPr>
                      <a:r>
                        <a:rPr lang="zh-CN" altLang="en-US" sz="1400" b="0" spc="120" dirty="0">
                          <a:latin typeface="微软雅黑" panose="020B0503020204020204" charset="-122"/>
                          <a:ea typeface="微软雅黑" panose="020B0503020204020204" charset="-122"/>
                          <a:cs typeface="微软雅黑" panose="020B0503020204020204" charset="-122"/>
                        </a:rPr>
                        <a:t>无</a:t>
                      </a:r>
                    </a:p>
                  </a:txBody>
                  <a:tcPr marL="177800" marR="177800" marT="107950" marB="107950" anchor="ctr">
                    <a:lnL w="12700">
                      <a:solidFill>
                        <a:schemeClr val="tx1"/>
                      </a:solidFill>
                      <a:prstDash val="sysDash"/>
                    </a:lnL>
                    <a:lnR w="12700">
                      <a:solidFill>
                        <a:schemeClr val="tx1"/>
                      </a:solidFill>
                      <a:prstDash val="sysDash"/>
                    </a:lnR>
                    <a:lnT w="12700">
                      <a:solidFill>
                        <a:schemeClr val="tx1"/>
                      </a:solidFill>
                      <a:prstDash val="sysDash"/>
                    </a:lnT>
                    <a:lnB w="12700">
                      <a:solidFill>
                        <a:schemeClr val="tx1"/>
                      </a:solidFill>
                      <a:prstDash val="sysDash"/>
                    </a:lnB>
                    <a:lnTlToBr>
                      <a:noFill/>
                    </a:lnTlToBr>
                    <a:lnBlToTr>
                      <a:noFill/>
                    </a:lnBlToTr>
                    <a:solidFill>
                      <a:schemeClr val="bg1"/>
                    </a:solidFill>
                  </a:tcPr>
                </a:tc>
                <a:extLst>
                  <a:ext uri="{0D108BD9-81ED-4DB2-BD59-A6C34878D82A}">
                    <a16:rowId xmlns:a16="http://schemas.microsoft.com/office/drawing/2014/main" val="10003"/>
                  </a:ext>
                </a:extLst>
              </a:tr>
              <a:tr h="430962">
                <a:tc>
                  <a:txBody>
                    <a:bodyPr/>
                    <a:lstStyle/>
                    <a:p>
                      <a:pPr algn="ctr">
                        <a:lnSpc>
                          <a:spcPct val="120000"/>
                        </a:lnSpc>
                        <a:spcBef>
                          <a:spcPts val="0"/>
                        </a:spcBef>
                        <a:spcAft>
                          <a:spcPts val="0"/>
                        </a:spcAft>
                        <a:buClrTx/>
                        <a:buSzTx/>
                        <a:buFontTx/>
                        <a:buNone/>
                      </a:pPr>
                      <a:r>
                        <a:rPr lang="zh-CN" altLang="en-US" sz="1400" b="1" spc="120" dirty="0">
                          <a:solidFill>
                            <a:schemeClr val="bg1"/>
                          </a:solidFill>
                          <a:latin typeface="微软雅黑" panose="020B0503020204020204" charset="-122"/>
                          <a:ea typeface="微软雅黑" panose="020B0503020204020204" charset="-122"/>
                          <a:cs typeface="微软雅黑" panose="020B0503020204020204" charset="-122"/>
                        </a:rPr>
                        <a:t>全球首次上市时间 /国家</a:t>
                      </a:r>
                    </a:p>
                  </a:txBody>
                  <a:tcPr marL="177800" marR="177800" marT="107950" marB="107950" anchor="ctr">
                    <a:lnL w="12700">
                      <a:solidFill>
                        <a:schemeClr val="bg1"/>
                      </a:solidFill>
                      <a:prstDash val="sysDot"/>
                    </a:lnL>
                    <a:lnR w="12700">
                      <a:solidFill>
                        <a:schemeClr val="bg1"/>
                      </a:solidFill>
                      <a:prstDash val="sysDot"/>
                    </a:lnR>
                    <a:lnT w="12700">
                      <a:solidFill>
                        <a:schemeClr val="bg1"/>
                      </a:solidFill>
                      <a:prstDash val="sysDot"/>
                    </a:lnT>
                    <a:lnB w="12700">
                      <a:solidFill>
                        <a:schemeClr val="bg1"/>
                      </a:solidFill>
                      <a:prstDash val="sysDot"/>
                    </a:lnB>
                    <a:lnTlToBr>
                      <a:noFill/>
                    </a:lnTlToBr>
                    <a:lnBlToTr>
                      <a:noFill/>
                    </a:lnBlToTr>
                    <a:solidFill>
                      <a:srgbClr val="345EB2"/>
                    </a:solidFill>
                  </a:tcPr>
                </a:tc>
                <a:tc gridSpan="3">
                  <a:txBody>
                    <a:bodyPr/>
                    <a:lstStyle/>
                    <a:p>
                      <a:pPr indent="0" algn="ctr">
                        <a:lnSpc>
                          <a:spcPct val="120000"/>
                        </a:lnSpc>
                        <a:spcBef>
                          <a:spcPts val="0"/>
                        </a:spcBef>
                        <a:spcAft>
                          <a:spcPts val="0"/>
                        </a:spcAft>
                        <a:buNone/>
                      </a:pPr>
                      <a:r>
                        <a:rPr sz="14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lang="en-US" sz="14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2026</a:t>
                      </a:r>
                      <a:r>
                        <a:rPr lang="zh-CN" altLang="en-US" sz="1400" b="0" spc="120" dirty="0">
                          <a:latin typeface="微软雅黑" panose="020B0503020204020204" charset="-122"/>
                          <a:ea typeface="微软雅黑" panose="020B0503020204020204" charset="-122"/>
                          <a:cs typeface="微软雅黑" panose="020B0503020204020204" charset="-122"/>
                        </a:rPr>
                        <a:t>年</a:t>
                      </a:r>
                      <a:r>
                        <a:rPr lang="en-US" altLang="zh-CN" sz="1400" b="0" spc="120" dirty="0">
                          <a:latin typeface="微软雅黑" panose="020B0503020204020204" charset="-122"/>
                          <a:ea typeface="微软雅黑" panose="020B0503020204020204" charset="-122"/>
                          <a:cs typeface="微软雅黑" panose="020B0503020204020204" charset="-122"/>
                        </a:rPr>
                        <a:t>4</a:t>
                      </a:r>
                      <a:r>
                        <a:rPr lang="zh-CN" altLang="en-US" sz="1400" b="0" spc="120" dirty="0">
                          <a:latin typeface="微软雅黑" panose="020B0503020204020204" charset="-122"/>
                          <a:ea typeface="微软雅黑" panose="020B0503020204020204" charset="-122"/>
                          <a:cs typeface="微软雅黑" panose="020B0503020204020204" charset="-122"/>
                        </a:rPr>
                        <a:t>月</a:t>
                      </a:r>
                      <a:r>
                        <a:rPr lang="en-US" altLang="zh-CN" sz="1400" b="0" spc="120" dirty="0">
                          <a:latin typeface="微软雅黑" panose="020B0503020204020204" charset="-122"/>
                          <a:ea typeface="微软雅黑" panose="020B0503020204020204" charset="-122"/>
                          <a:cs typeface="微软雅黑" panose="020B0503020204020204" charset="-122"/>
                        </a:rPr>
                        <a:t>/</a:t>
                      </a:r>
                      <a:r>
                        <a:rPr lang="zh-CN" altLang="en-US" sz="1400" b="0" spc="120" dirty="0">
                          <a:latin typeface="微软雅黑" panose="020B0503020204020204" charset="-122"/>
                          <a:ea typeface="微软雅黑" panose="020B0503020204020204" charset="-122"/>
                          <a:cs typeface="微软雅黑" panose="020B0503020204020204" charset="-122"/>
                        </a:rPr>
                        <a:t>中国</a:t>
                      </a:r>
                    </a:p>
                  </a:txBody>
                  <a:tcPr marL="177800" marR="177800" marT="107950" marB="107950" anchor="ctr">
                    <a:lnL w="12700">
                      <a:solidFill>
                        <a:schemeClr val="bg1"/>
                      </a:solidFill>
                      <a:prstDash val="sysDot"/>
                    </a:lnL>
                    <a:lnR w="12700">
                      <a:solidFill>
                        <a:schemeClr val="tx1"/>
                      </a:solidFill>
                      <a:prstDash val="sysDash"/>
                    </a:lnR>
                    <a:lnT w="12700">
                      <a:solidFill>
                        <a:schemeClr val="tx1"/>
                      </a:solidFill>
                      <a:prstDash val="sysDash"/>
                    </a:lnT>
                    <a:lnB w="12700">
                      <a:solidFill>
                        <a:schemeClr val="tx1"/>
                      </a:solidFill>
                      <a:prstDash val="sysDash"/>
                    </a:lnB>
                    <a:lnTlToBr>
                      <a:noFill/>
                    </a:lnTlToBr>
                    <a:lnBlToTr>
                      <a:noFill/>
                    </a:lnBlToTr>
                    <a:solidFill>
                      <a:schemeClr val="bg1"/>
                    </a:solidFill>
                  </a:tcPr>
                </a:tc>
                <a:tc hMerge="1">
                  <a:txBody>
                    <a:bodyPr/>
                    <a:lstStyle/>
                    <a:p>
                      <a:endParaRPr lang="zh-CN"/>
                    </a:p>
                  </a:txBody>
                  <a:tcPr marL="177800" marR="177800" marT="107950" marB="107950" anchor="ctr">
                    <a:lnL w="12700">
                      <a:solidFill>
                        <a:schemeClr val="tx1"/>
                      </a:solidFill>
                      <a:prstDash val="sysDash"/>
                    </a:lnL>
                    <a:lnR w="12700">
                      <a:solidFill>
                        <a:schemeClr val="tx1"/>
                      </a:solidFill>
                      <a:prstDash val="sysDash"/>
                    </a:lnR>
                    <a:lnT w="12700">
                      <a:solidFill>
                        <a:schemeClr val="tx1"/>
                      </a:solidFill>
                      <a:prstDash val="sysDash"/>
                    </a:lnT>
                    <a:lnB w="12700">
                      <a:solidFill>
                        <a:schemeClr val="tx1"/>
                      </a:solidFill>
                      <a:prstDash val="sysDash"/>
                    </a:lnB>
                    <a:lnTlToBr>
                      <a:noFill/>
                    </a:lnTlToBr>
                    <a:lnBlToTr>
                      <a:noFill/>
                    </a:lnBlToTr>
                    <a:solidFill>
                      <a:srgbClr val="315BB1"/>
                    </a:solidFill>
                  </a:tcPr>
                </a:tc>
                <a:tc hMerge="1">
                  <a:txBody>
                    <a:bodyPr/>
                    <a:lstStyle/>
                    <a:p>
                      <a:endParaRPr lang="zh-CN"/>
                    </a:p>
                  </a:txBody>
                  <a:tcPr marL="177800" marR="177800" marT="107950" marB="107950" anchor="ctr">
                    <a:lnL w="12700">
                      <a:solidFill>
                        <a:schemeClr val="tx1"/>
                      </a:solidFill>
                      <a:prstDash val="sysDash"/>
                    </a:lnL>
                    <a:lnR w="12700">
                      <a:solidFill>
                        <a:schemeClr val="tx1"/>
                      </a:solidFill>
                      <a:prstDash val="sysDash"/>
                    </a:lnR>
                    <a:lnT w="12700">
                      <a:solidFill>
                        <a:schemeClr val="tx1"/>
                      </a:solidFill>
                      <a:prstDash val="sysDash"/>
                    </a:lnT>
                    <a:lnB w="12700">
                      <a:solidFill>
                        <a:schemeClr val="tx1"/>
                      </a:solidFill>
                      <a:prstDash val="sysDash"/>
                    </a:lnB>
                    <a:lnTlToBr>
                      <a:noFill/>
                    </a:lnTlToBr>
                    <a:lnBlToTr>
                      <a:noFill/>
                    </a:lnBlToTr>
                    <a:solidFill>
                      <a:srgbClr val="315BB1"/>
                    </a:solidFill>
                  </a:tcPr>
                </a:tc>
                <a:tc>
                  <a:txBody>
                    <a:bodyPr/>
                    <a:lstStyle/>
                    <a:p>
                      <a:pPr indent="0" algn="ctr">
                        <a:lnSpc>
                          <a:spcPct val="120000"/>
                        </a:lnSpc>
                        <a:spcBef>
                          <a:spcPts val="0"/>
                        </a:spcBef>
                        <a:spcAft>
                          <a:spcPts val="0"/>
                        </a:spcAft>
                        <a:buNone/>
                      </a:pPr>
                      <a:r>
                        <a:rPr lang="zh-CN" altLang="en-US" sz="1400" b="1" spc="120" dirty="0">
                          <a:solidFill>
                            <a:schemeClr val="bg1"/>
                          </a:solidFill>
                          <a:latin typeface="微软雅黑" panose="020B0503020204020204" charset="-122"/>
                          <a:ea typeface="微软雅黑" panose="020B0503020204020204" charset="-122"/>
                          <a:cs typeface="微软雅黑" panose="020B0503020204020204" charset="-122"/>
                          <a:sym typeface="+mn-ea"/>
                        </a:rPr>
                        <a:t>是否为</a:t>
                      </a:r>
                      <a:r>
                        <a:rPr lang="en-US" altLang="zh-CN" sz="1400" b="1" spc="120" dirty="0">
                          <a:solidFill>
                            <a:schemeClr val="bg1"/>
                          </a:solidFill>
                          <a:latin typeface="微软雅黑" panose="020B0503020204020204" charset="-122"/>
                          <a:ea typeface="微软雅黑" panose="020B0503020204020204" charset="-122"/>
                          <a:cs typeface="微软雅黑" panose="020B0503020204020204" charset="-122"/>
                          <a:sym typeface="+mn-ea"/>
                        </a:rPr>
                        <a:t>OTC</a:t>
                      </a:r>
                      <a:r>
                        <a:rPr lang="zh-CN" altLang="en-US" sz="1400" b="1" spc="120" dirty="0">
                          <a:solidFill>
                            <a:schemeClr val="bg1"/>
                          </a:solidFill>
                          <a:latin typeface="微软雅黑" panose="020B0503020204020204" charset="-122"/>
                          <a:ea typeface="微软雅黑" panose="020B0503020204020204" charset="-122"/>
                          <a:cs typeface="微软雅黑" panose="020B0503020204020204" charset="-122"/>
                          <a:sym typeface="+mn-ea"/>
                        </a:rPr>
                        <a:t>药品</a:t>
                      </a:r>
                      <a:endParaRPr lang="zh-CN" altLang="en-US" sz="1400" b="1" spc="120" dirty="0">
                        <a:solidFill>
                          <a:schemeClr val="bg1"/>
                        </a:solidFill>
                        <a:latin typeface="微软雅黑" panose="020B0503020204020204" charset="-122"/>
                        <a:ea typeface="微软雅黑" panose="020B0503020204020204" charset="-122"/>
                        <a:cs typeface="微软雅黑" panose="020B0503020204020204" charset="-122"/>
                      </a:endParaRPr>
                    </a:p>
                  </a:txBody>
                  <a:tcPr marL="177800" marR="177800" marT="107950" marB="107950" anchor="ctr">
                    <a:lnL w="12700">
                      <a:solidFill>
                        <a:schemeClr val="tx1"/>
                      </a:solidFill>
                      <a:prstDash val="sysDash"/>
                    </a:lnL>
                    <a:lnR w="12700">
                      <a:solidFill>
                        <a:schemeClr val="tx1"/>
                      </a:solidFill>
                      <a:prstDash val="sysDash"/>
                    </a:lnR>
                    <a:lnT w="12700">
                      <a:solidFill>
                        <a:schemeClr val="tx1"/>
                      </a:solidFill>
                      <a:prstDash val="sysDash"/>
                    </a:lnT>
                    <a:lnB w="12700">
                      <a:solidFill>
                        <a:schemeClr val="tx1"/>
                      </a:solidFill>
                      <a:prstDash val="sysDash"/>
                    </a:lnB>
                    <a:lnTlToBr>
                      <a:noFill/>
                    </a:lnTlToBr>
                    <a:lnBlToTr>
                      <a:noFill/>
                    </a:lnBlToTr>
                    <a:solidFill>
                      <a:srgbClr val="345EB2"/>
                    </a:solidFill>
                  </a:tcPr>
                </a:tc>
                <a:tc>
                  <a:txBody>
                    <a:bodyPr/>
                    <a:lstStyle/>
                    <a:p>
                      <a:pPr indent="0" algn="ctr">
                        <a:lnSpc>
                          <a:spcPct val="120000"/>
                        </a:lnSpc>
                        <a:spcBef>
                          <a:spcPts val="0"/>
                        </a:spcBef>
                        <a:spcAft>
                          <a:spcPts val="0"/>
                        </a:spcAft>
                        <a:buNone/>
                      </a:pPr>
                      <a:r>
                        <a:rPr lang="zh-CN" altLang="en-US" sz="1400" b="0" spc="120" dirty="0">
                          <a:latin typeface="微软雅黑" panose="020B0503020204020204" charset="-122"/>
                          <a:ea typeface="微软雅黑" panose="020B0503020204020204" charset="-122"/>
                        </a:rPr>
                        <a:t>否</a:t>
                      </a:r>
                    </a:p>
                  </a:txBody>
                  <a:tcPr marL="177800" marR="177800" marT="107950" marB="107950" anchor="ctr">
                    <a:lnL w="12700">
                      <a:solidFill>
                        <a:schemeClr val="tx1"/>
                      </a:solidFill>
                      <a:prstDash val="sysDash"/>
                    </a:lnL>
                    <a:lnR w="12700">
                      <a:solidFill>
                        <a:schemeClr val="tx1"/>
                      </a:solidFill>
                      <a:prstDash val="sysDash"/>
                    </a:lnR>
                    <a:lnT w="12700">
                      <a:solidFill>
                        <a:schemeClr val="tx1"/>
                      </a:solidFill>
                      <a:prstDash val="sysDash"/>
                    </a:lnT>
                    <a:lnB w="12700">
                      <a:solidFill>
                        <a:schemeClr val="tx1"/>
                      </a:solidFill>
                      <a:prstDash val="sysDash"/>
                    </a:lnB>
                    <a:lnTlToBr>
                      <a:noFill/>
                    </a:lnTlToBr>
                    <a:lnBlToTr>
                      <a:noFill/>
                    </a:lnBlToTr>
                    <a:solidFill>
                      <a:schemeClr val="bg1"/>
                    </a:solidFill>
                  </a:tcPr>
                </a:tc>
                <a:extLst>
                  <a:ext uri="{0D108BD9-81ED-4DB2-BD59-A6C34878D82A}">
                    <a16:rowId xmlns:a16="http://schemas.microsoft.com/office/drawing/2014/main" val="10004"/>
                  </a:ext>
                </a:extLst>
              </a:tr>
              <a:tr h="430962">
                <a:tc>
                  <a:txBody>
                    <a:bodyPr/>
                    <a:lstStyle/>
                    <a:p>
                      <a:pPr algn="ctr">
                        <a:lnSpc>
                          <a:spcPct val="120000"/>
                        </a:lnSpc>
                        <a:spcBef>
                          <a:spcPts val="0"/>
                        </a:spcBef>
                        <a:spcAft>
                          <a:spcPts val="0"/>
                        </a:spcAft>
                        <a:buClrTx/>
                        <a:buSzTx/>
                        <a:buFontTx/>
                        <a:buNone/>
                      </a:pPr>
                      <a:r>
                        <a:rPr lang="zh-CN" altLang="en-US" sz="1400" b="1" spc="120" dirty="0">
                          <a:solidFill>
                            <a:schemeClr val="bg1"/>
                          </a:solidFill>
                          <a:latin typeface="微软雅黑" panose="020B0503020204020204" charset="-122"/>
                          <a:ea typeface="微软雅黑" panose="020B0503020204020204" charset="-122"/>
                          <a:sym typeface="微软雅黑" panose="020B0503020204020204" charset="-122"/>
                        </a:rPr>
                        <a:t>参照药品建议</a:t>
                      </a:r>
                    </a:p>
                  </a:txBody>
                  <a:tcPr marL="177800" marR="177800" marT="107950" marB="107950" anchor="ctr">
                    <a:lnL w="12700">
                      <a:solidFill>
                        <a:schemeClr val="bg1"/>
                      </a:solidFill>
                      <a:prstDash val="sysDot"/>
                    </a:lnL>
                    <a:lnR w="12700">
                      <a:solidFill>
                        <a:schemeClr val="bg1"/>
                      </a:solidFill>
                      <a:prstDash val="sysDot"/>
                    </a:lnR>
                    <a:lnT w="12700">
                      <a:solidFill>
                        <a:schemeClr val="bg1"/>
                      </a:solidFill>
                      <a:prstDash val="sysDot"/>
                    </a:lnT>
                    <a:lnB w="12700">
                      <a:solidFill>
                        <a:schemeClr val="bg1"/>
                      </a:solidFill>
                      <a:prstDash val="sysDot"/>
                    </a:lnB>
                    <a:lnTlToBr>
                      <a:noFill/>
                    </a:lnTlToBr>
                    <a:lnBlToTr>
                      <a:noFill/>
                    </a:lnBlToTr>
                    <a:solidFill>
                      <a:srgbClr val="345EB2"/>
                    </a:solidFill>
                  </a:tcPr>
                </a:tc>
                <a:tc gridSpan="5">
                  <a:txBody>
                    <a:bodyPr/>
                    <a:lstStyle/>
                    <a:p>
                      <a:pPr indent="0" algn="ctr">
                        <a:lnSpc>
                          <a:spcPct val="120000"/>
                        </a:lnSpc>
                        <a:spcBef>
                          <a:spcPts val="0"/>
                        </a:spcBef>
                        <a:spcAft>
                          <a:spcPts val="0"/>
                        </a:spcAft>
                        <a:buNone/>
                      </a:pPr>
                      <a:r>
                        <a:rPr lang="en-US" altLang="zh-CN" sz="1400" spc="120" dirty="0">
                          <a:latin typeface="微软雅黑" panose="020B0503020204020204" charset="-122"/>
                          <a:ea typeface="微软雅黑" panose="020B0503020204020204" charset="-122"/>
                          <a:sym typeface="+mn-ea"/>
                        </a:rPr>
                        <a:t>盐酸左西替利嗪口服溶液</a:t>
                      </a:r>
                    </a:p>
                  </a:txBody>
                  <a:tcPr marL="177800" marR="177800" marT="107950" marB="107950" anchor="ctr">
                    <a:lnL w="12700">
                      <a:solidFill>
                        <a:schemeClr val="bg1"/>
                      </a:solidFill>
                      <a:prstDash val="sysDot"/>
                    </a:lnL>
                    <a:lnR w="12700">
                      <a:solidFill>
                        <a:schemeClr val="tx1"/>
                      </a:solidFill>
                      <a:prstDash val="sysDash"/>
                    </a:lnR>
                    <a:lnT w="12700">
                      <a:solidFill>
                        <a:schemeClr val="tx1"/>
                      </a:solidFill>
                      <a:prstDash val="sysDash"/>
                    </a:lnT>
                    <a:lnB w="12700">
                      <a:solidFill>
                        <a:schemeClr val="tx1"/>
                      </a:solidFill>
                      <a:prstDash val="sysDash"/>
                    </a:lnB>
                    <a:lnTlToBr>
                      <a:noFill/>
                    </a:lnTlToBr>
                    <a:lnBlToTr>
                      <a:noFill/>
                    </a:lnBlToTr>
                    <a:solidFill>
                      <a:schemeClr val="bg1"/>
                    </a:solidFill>
                  </a:tcPr>
                </a:tc>
                <a:tc hMerge="1">
                  <a:txBody>
                    <a:bodyPr/>
                    <a:lstStyle/>
                    <a:p>
                      <a:endParaRPr lang="zh-CN"/>
                    </a:p>
                  </a:txBody>
                  <a:tcPr marL="177800" marR="177800" marT="107950" marB="1079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a:solidFill>
                        <a:schemeClr val="tx1"/>
                      </a:solidFill>
                      <a:prstDash val="sysDash"/>
                    </a:lnT>
                    <a:lnB w="12700">
                      <a:solidFill>
                        <a:schemeClr val="tx1"/>
                      </a:solidFill>
                      <a:prstDash val="sysDash"/>
                    </a:lnB>
                    <a:solidFill>
                      <a:schemeClr val="bg1"/>
                    </a:solidFill>
                  </a:tcPr>
                </a:tc>
                <a:tc hMerge="1">
                  <a:txBody>
                    <a:bodyPr/>
                    <a:lstStyle/>
                    <a:p>
                      <a:endParaRPr lang="zh-CN"/>
                    </a:p>
                  </a:txBody>
                  <a:tcPr marL="177800" marR="177800" marT="107950" marB="1079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a:solidFill>
                        <a:schemeClr val="tx1"/>
                      </a:solidFill>
                      <a:prstDash val="sysDash"/>
                    </a:lnT>
                    <a:lnB w="12700">
                      <a:solidFill>
                        <a:schemeClr val="tx1"/>
                      </a:solidFill>
                      <a:prstDash val="sysDash"/>
                    </a:lnB>
                    <a:solidFill>
                      <a:schemeClr val="bg1"/>
                    </a:solidFill>
                  </a:tcPr>
                </a:tc>
                <a:tc hMerge="1">
                  <a:txBody>
                    <a:bodyPr/>
                    <a:lstStyle/>
                    <a:p>
                      <a:endParaRPr lang="zh-CN"/>
                    </a:p>
                  </a:txBody>
                  <a:tcPr marL="177800" marR="177800" marT="107950" marB="1079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a:solidFill>
                        <a:schemeClr val="tx1"/>
                      </a:solidFill>
                      <a:prstDash val="sysDash"/>
                    </a:lnT>
                    <a:lnB w="12700">
                      <a:solidFill>
                        <a:schemeClr val="tx1"/>
                      </a:solidFill>
                      <a:prstDash val="sysDash"/>
                    </a:lnB>
                    <a:solidFill>
                      <a:schemeClr val="bg1"/>
                    </a:solidFill>
                  </a:tcPr>
                </a:tc>
                <a:tc hMerge="1">
                  <a:txBody>
                    <a:bodyPr/>
                    <a:lstStyle/>
                    <a:p>
                      <a:endParaRPr lang="zh-CN"/>
                    </a:p>
                  </a:txBody>
                  <a:tcPr marL="177800" marR="177800" marT="107950" marB="1079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a:solidFill>
                        <a:schemeClr val="tx1"/>
                      </a:solidFill>
                      <a:prstDash val="sysDash"/>
                    </a:lnT>
                    <a:lnB w="12700">
                      <a:solidFill>
                        <a:schemeClr val="tx1"/>
                      </a:solidFill>
                      <a:prstDash val="sysDash"/>
                    </a:lnB>
                    <a:solidFill>
                      <a:schemeClr val="bg1"/>
                    </a:solidFill>
                  </a:tcPr>
                </a:tc>
                <a:extLst>
                  <a:ext uri="{0D108BD9-81ED-4DB2-BD59-A6C34878D82A}">
                    <a16:rowId xmlns:a16="http://schemas.microsoft.com/office/drawing/2014/main" val="10005"/>
                  </a:ext>
                </a:extLst>
              </a:tr>
              <a:tr h="2146545">
                <a:tc>
                  <a:txBody>
                    <a:bodyPr/>
                    <a:lstStyle/>
                    <a:p>
                      <a:pPr algn="ctr">
                        <a:lnSpc>
                          <a:spcPct val="120000"/>
                        </a:lnSpc>
                        <a:spcBef>
                          <a:spcPts val="0"/>
                        </a:spcBef>
                        <a:spcAft>
                          <a:spcPts val="0"/>
                        </a:spcAft>
                        <a:buClrTx/>
                        <a:buSzTx/>
                        <a:buFontTx/>
                        <a:buNone/>
                      </a:pPr>
                      <a:r>
                        <a:rPr lang="zh-CN" altLang="en-US" sz="1400" b="1" spc="120" dirty="0">
                          <a:solidFill>
                            <a:schemeClr val="bg1"/>
                          </a:solidFill>
                          <a:latin typeface="微软雅黑" panose="020B0503020204020204" charset="-122"/>
                          <a:ea typeface="微软雅黑" panose="020B0503020204020204" charset="-122"/>
                          <a:sym typeface="微软雅黑" panose="020B0503020204020204" charset="-122"/>
                        </a:rPr>
                        <a:t>与参照药品优势及不足</a:t>
                      </a:r>
                    </a:p>
                  </a:txBody>
                  <a:tcPr marL="177800" marR="177800" marT="107950" marB="107950" anchor="ctr">
                    <a:lnL w="12700">
                      <a:solidFill>
                        <a:schemeClr val="bg1"/>
                      </a:solidFill>
                      <a:prstDash val="sysDot"/>
                    </a:lnL>
                    <a:lnR w="12700">
                      <a:solidFill>
                        <a:schemeClr val="bg1"/>
                      </a:solidFill>
                      <a:prstDash val="sysDot"/>
                    </a:lnR>
                    <a:lnT w="12700">
                      <a:solidFill>
                        <a:schemeClr val="bg1"/>
                      </a:solidFill>
                      <a:prstDash val="sysDot"/>
                    </a:lnT>
                    <a:lnB w="12700">
                      <a:solidFill>
                        <a:schemeClr val="bg1"/>
                      </a:solidFill>
                      <a:prstDash val="sysDot"/>
                    </a:lnB>
                    <a:lnTlToBr>
                      <a:noFill/>
                    </a:lnTlToBr>
                    <a:lnBlToTr>
                      <a:noFill/>
                    </a:lnBlToTr>
                    <a:solidFill>
                      <a:srgbClr val="345EB2"/>
                    </a:solidFill>
                  </a:tcPr>
                </a:tc>
                <a:tc gridSpan="5">
                  <a:txBody>
                    <a:bodyPr/>
                    <a:lstStyle/>
                    <a:p>
                      <a:pPr indent="0" algn="l">
                        <a:lnSpc>
                          <a:spcPct val="120000"/>
                        </a:lnSpc>
                        <a:spcBef>
                          <a:spcPts val="0"/>
                        </a:spcBef>
                        <a:spcAft>
                          <a:spcPts val="0"/>
                        </a:spcAft>
                        <a:buNone/>
                      </a:pPr>
                      <a:r>
                        <a:rPr lang="zh-CN" altLang="en-US" sz="1400" b="1" spc="120" dirty="0">
                          <a:latin typeface="微软雅黑" panose="020B0503020204020204" charset="-122"/>
                          <a:ea typeface="微软雅黑" panose="020B0503020204020204" charset="-122"/>
                          <a:cs typeface="微软雅黑" panose="020B0503020204020204" charset="-122"/>
                          <a:sym typeface="+mn-ea"/>
                        </a:rPr>
                        <a:t>对比优势：</a:t>
                      </a:r>
                      <a:endParaRPr lang="en-US" altLang="zh-CN" sz="1400" b="1" spc="120" dirty="0">
                        <a:latin typeface="微软雅黑" panose="020B0503020204020204" charset="-122"/>
                        <a:ea typeface="微软雅黑" panose="020B0503020204020204" charset="-122"/>
                        <a:cs typeface="微软雅黑" panose="020B0503020204020204" charset="-122"/>
                        <a:sym typeface="+mn-ea"/>
                      </a:endParaRPr>
                    </a:p>
                    <a:p>
                      <a:pPr indent="0" algn="l">
                        <a:lnSpc>
                          <a:spcPct val="120000"/>
                        </a:lnSpc>
                        <a:spcBef>
                          <a:spcPts val="0"/>
                        </a:spcBef>
                        <a:spcAft>
                          <a:spcPts val="0"/>
                        </a:spcAft>
                        <a:buNone/>
                      </a:pPr>
                      <a:r>
                        <a:rPr lang="en-US" altLang="zh-CN" sz="1400" b="1" spc="120" dirty="0">
                          <a:solidFill>
                            <a:srgbClr val="315BB1"/>
                          </a:solidFill>
                          <a:latin typeface="微软雅黑" panose="020B0503020204020204" charset="-122"/>
                          <a:ea typeface="微软雅黑" panose="020B0503020204020204" charset="-122"/>
                          <a:cs typeface="微软雅黑" panose="020B0503020204020204" charset="-122"/>
                          <a:sym typeface="+mn-ea"/>
                        </a:rPr>
                        <a:t>1</a:t>
                      </a:r>
                      <a:r>
                        <a:rPr lang="zh-CN" altLang="en-US" sz="1400" b="1" spc="120" dirty="0">
                          <a:solidFill>
                            <a:srgbClr val="315BB1"/>
                          </a:solidFill>
                          <a:latin typeface="微软雅黑" panose="020B0503020204020204" charset="-122"/>
                          <a:ea typeface="微软雅黑" panose="020B0503020204020204" charset="-122"/>
                          <a:cs typeface="微软雅黑" panose="020B0503020204020204" charset="-122"/>
                          <a:sym typeface="+mn-ea"/>
                        </a:rPr>
                        <a:t>、作用机制更全面：</a:t>
                      </a:r>
                      <a:r>
                        <a:rPr lang="zh-CN" altLang="en-US" sz="1400" kern="12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奥洛他定具备非竞争性拮抗组胺与稳定肥大细胞膜等多重机制，且为非镇静性抗组胺药，嗜睡等不良反应发生率低。</a:t>
                      </a:r>
                      <a:endParaRPr lang="zh-CN" altLang="en-US" sz="1400" b="1" kern="12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a:p>
                      <a:pPr indent="0" algn="l">
                        <a:lnSpc>
                          <a:spcPct val="120000"/>
                        </a:lnSpc>
                        <a:spcBef>
                          <a:spcPts val="0"/>
                        </a:spcBef>
                        <a:spcAft>
                          <a:spcPts val="0"/>
                        </a:spcAft>
                        <a:buNone/>
                      </a:pPr>
                      <a:r>
                        <a:rPr lang="zh-CN" altLang="en-US" sz="1400" b="1" kern="1200" dirty="0">
                          <a:solidFill>
                            <a:srgbClr val="315BB1"/>
                          </a:solidFill>
                          <a:latin typeface="微软雅黑" panose="020B0503020204020204" charset="-122"/>
                          <a:ea typeface="微软雅黑" panose="020B0503020204020204" charset="-122"/>
                          <a:cs typeface="微软雅黑" panose="020B0503020204020204" charset="-122"/>
                          <a:sym typeface="+mn-ea"/>
                        </a:rPr>
                        <a:t>2、产品更安全：</a:t>
                      </a:r>
                      <a:r>
                        <a:rPr lang="zh-CN" altLang="en-US" sz="1400" kern="12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无菌、无糖、无色素、无</a:t>
                      </a:r>
                      <a:r>
                        <a:rPr lang="zh-CN" altLang="en-US" sz="1400" dirty="0">
                          <a:solidFill>
                            <a:srgbClr val="333333"/>
                          </a:solidFill>
                          <a:effectLst/>
                          <a:latin typeface="微软雅黑" panose="020B0503020204020204" charset="-122"/>
                          <a:ea typeface="微软雅黑" panose="020B0503020204020204" charset="-122"/>
                          <a:cs typeface="微软雅黑" panose="020B0503020204020204" charset="-122"/>
                          <a:sym typeface="Noto Sans SC" panose="020B0200000000000000" charset="-122"/>
                        </a:rPr>
                        <a:t>抑菌</a:t>
                      </a:r>
                      <a:r>
                        <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剂，对于儿童、吞咽困难及</a:t>
                      </a:r>
                      <a:r>
                        <a:rPr lang="zh-CN" altLang="en-US" sz="1400" kern="12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免疫功能脆弱（如化疗后、重症患者等）或需长期用药的患者提供了“零</a:t>
                      </a:r>
                      <a:r>
                        <a:rPr lang="zh-CN" altLang="en-US" sz="1400" dirty="0">
                          <a:solidFill>
                            <a:srgbClr val="333333"/>
                          </a:solidFill>
                          <a:effectLst/>
                          <a:latin typeface="微软雅黑" panose="020B0503020204020204" charset="-122"/>
                          <a:ea typeface="微软雅黑" panose="020B0503020204020204" charset="-122"/>
                          <a:cs typeface="微软雅黑" panose="020B0503020204020204" charset="-122"/>
                          <a:sym typeface="Noto Sans SC" panose="020B0200000000000000" charset="-122"/>
                        </a:rPr>
                        <a:t>抑菌</a:t>
                      </a:r>
                      <a:r>
                        <a:rPr lang="zh-CN" altLang="en-US" sz="1400" kern="12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剂、零感染风险”的更优选择。</a:t>
                      </a:r>
                      <a:endParaRPr lang="zh-CN" altLang="en-US" sz="1400" kern="12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a:p>
                      <a:pPr algn="l">
                        <a:lnSpc>
                          <a:spcPct val="120000"/>
                        </a:lnSpc>
                        <a:spcBef>
                          <a:spcPts val="0"/>
                        </a:spcBef>
                        <a:spcAft>
                          <a:spcPts val="0"/>
                        </a:spcAft>
                        <a:buClrTx/>
                        <a:buSzTx/>
                        <a:buNone/>
                      </a:pPr>
                      <a:r>
                        <a:rPr lang="zh-CN" altLang="en-US" sz="1400" b="1" dirty="0">
                          <a:solidFill>
                            <a:srgbClr val="315BB1"/>
                          </a:solidFill>
                          <a:latin typeface="微软雅黑" panose="020B0503020204020204" charset="-122"/>
                          <a:ea typeface="微软雅黑" panose="020B0503020204020204" charset="-122"/>
                          <a:cs typeface="微软雅黑" panose="020B0503020204020204" charset="-122"/>
                          <a:sym typeface="+mn-ea"/>
                        </a:rPr>
                        <a:t>3、剂型更便捷：</a:t>
                      </a:r>
                      <a:r>
                        <a:rPr lang="zh-CN" altLang="en-US" sz="1400" kern="12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单剂量口服溶液无需自行量取、剂量精准、即开即用即抛，克服了传统玻璃瓶易碎、胶塞影响药液稳定性、金属封口易伤手、开启困难、有药液残留、低龄患者依从性差及不便携带运输等缺陷，尤其适合临床及基层医疗机构和药店的仓储管理场景。</a:t>
                      </a:r>
                    </a:p>
                  </a:txBody>
                  <a:tcPr marL="177800" marR="177800" marT="107950" marB="107950" anchor="ctr">
                    <a:lnL w="12700">
                      <a:solidFill>
                        <a:schemeClr val="bg1"/>
                      </a:solidFill>
                      <a:prstDash val="sysDot"/>
                    </a:lnL>
                    <a:lnR w="12700">
                      <a:solidFill>
                        <a:schemeClr val="tx1"/>
                      </a:solidFill>
                      <a:prstDash val="sysDash"/>
                    </a:lnR>
                    <a:lnT w="12700">
                      <a:solidFill>
                        <a:schemeClr val="tx1"/>
                      </a:solidFill>
                      <a:prstDash val="sysDash"/>
                    </a:lnT>
                    <a:lnB w="12700">
                      <a:solidFill>
                        <a:schemeClr val="tx1"/>
                      </a:solidFill>
                      <a:prstDash val="sysDash"/>
                    </a:lnB>
                    <a:lnTlToBr>
                      <a:noFill/>
                    </a:lnTlToBr>
                    <a:lnBlToTr>
                      <a:noFill/>
                    </a:lnBlToTr>
                    <a:solidFill>
                      <a:schemeClr val="bg1"/>
                    </a:solidFill>
                  </a:tcPr>
                </a:tc>
                <a:tc hMerge="1">
                  <a:txBody>
                    <a:bodyPr/>
                    <a:lstStyle/>
                    <a:p>
                      <a:endParaRPr lang="zh-CN"/>
                    </a:p>
                  </a:txBody>
                  <a:tcPr marL="177800" marR="177800" marT="107950" marB="107950" anchor="ctr">
                    <a:lnL w="12700" cap="flat" cmpd="sng" algn="ctr">
                      <a:solidFill>
                        <a:schemeClr val="accent1"/>
                      </a:solidFill>
                      <a:prstDash val="solid"/>
                      <a:round/>
                      <a:headEnd type="none" w="med" len="med"/>
                      <a:tailEnd type="none" w="med" len="med"/>
                    </a:lnL>
                    <a:lnR w="12700">
                      <a:solidFill>
                        <a:schemeClr val="tx1"/>
                      </a:solidFill>
                      <a:prstDash val="sysDash"/>
                    </a:lnR>
                    <a:lnT w="12700">
                      <a:solidFill>
                        <a:schemeClr val="tx1"/>
                      </a:solidFill>
                      <a:prstDash val="sysDash"/>
                    </a:lnT>
                    <a:lnB w="12700">
                      <a:solidFill>
                        <a:schemeClr val="tx1"/>
                      </a:solidFill>
                      <a:prstDash val="sysDash"/>
                    </a:lnB>
                    <a:solidFill>
                      <a:schemeClr val="bg1"/>
                    </a:solidFill>
                  </a:tcPr>
                </a:tc>
                <a:tc hMerge="1">
                  <a:txBody>
                    <a:bodyPr/>
                    <a:lstStyle/>
                    <a:p>
                      <a:endParaRPr lang="zh-CN"/>
                    </a:p>
                  </a:txBody>
                  <a:tcPr marL="177800" marR="177800" marT="107950" marB="107950" anchor="ctr">
                    <a:lnL w="12700" cap="flat" cmpd="sng" algn="ctr">
                      <a:solidFill>
                        <a:schemeClr val="accent1"/>
                      </a:solidFill>
                      <a:prstDash val="solid"/>
                      <a:round/>
                      <a:headEnd type="none" w="med" len="med"/>
                      <a:tailEnd type="none" w="med" len="med"/>
                    </a:lnL>
                    <a:lnR w="12700">
                      <a:solidFill>
                        <a:schemeClr val="tx1"/>
                      </a:solidFill>
                      <a:prstDash val="sysDash"/>
                    </a:lnR>
                    <a:lnT w="12700">
                      <a:solidFill>
                        <a:schemeClr val="tx1"/>
                      </a:solidFill>
                      <a:prstDash val="sysDash"/>
                    </a:lnT>
                    <a:lnB w="12700">
                      <a:solidFill>
                        <a:schemeClr val="tx1"/>
                      </a:solidFill>
                      <a:prstDash val="sysDash"/>
                    </a:lnB>
                    <a:solidFill>
                      <a:schemeClr val="bg1"/>
                    </a:solidFill>
                  </a:tcPr>
                </a:tc>
                <a:tc hMerge="1">
                  <a:txBody>
                    <a:bodyPr/>
                    <a:lstStyle/>
                    <a:p>
                      <a:endParaRPr lang="zh-CN"/>
                    </a:p>
                  </a:txBody>
                  <a:tcPr marL="177800" marR="177800" marT="107950" marB="107950" anchor="ctr">
                    <a:lnL w="12700" cap="flat" cmpd="sng" algn="ctr">
                      <a:solidFill>
                        <a:schemeClr val="accent1"/>
                      </a:solidFill>
                      <a:prstDash val="solid"/>
                      <a:round/>
                      <a:headEnd type="none" w="med" len="med"/>
                      <a:tailEnd type="none" w="med" len="med"/>
                    </a:lnL>
                    <a:lnR w="12700">
                      <a:solidFill>
                        <a:schemeClr val="tx1"/>
                      </a:solidFill>
                      <a:prstDash val="sysDash"/>
                    </a:lnR>
                    <a:lnT w="12700">
                      <a:solidFill>
                        <a:schemeClr val="tx1"/>
                      </a:solidFill>
                      <a:prstDash val="sysDash"/>
                    </a:lnT>
                    <a:lnB w="12700">
                      <a:solidFill>
                        <a:schemeClr val="tx1"/>
                      </a:solidFill>
                      <a:prstDash val="sysDash"/>
                    </a:lnB>
                    <a:solidFill>
                      <a:schemeClr val="bg1"/>
                    </a:solidFill>
                  </a:tcPr>
                </a:tc>
                <a:tc hMerge="1">
                  <a:txBody>
                    <a:bodyPr/>
                    <a:lstStyle/>
                    <a:p>
                      <a:endParaRPr lang="zh-CN"/>
                    </a:p>
                  </a:txBody>
                  <a:tcPr marL="177800" marR="177800" marT="107950" marB="107950" anchor="ctr">
                    <a:lnL w="12700" cap="flat" cmpd="sng" algn="ctr">
                      <a:solidFill>
                        <a:schemeClr val="accent1"/>
                      </a:solidFill>
                      <a:prstDash val="solid"/>
                      <a:round/>
                      <a:headEnd type="none" w="med" len="med"/>
                      <a:tailEnd type="none" w="med" len="med"/>
                    </a:lnL>
                    <a:lnR w="12700">
                      <a:solidFill>
                        <a:schemeClr val="tx1"/>
                      </a:solidFill>
                      <a:prstDash val="sysDash"/>
                    </a:lnR>
                    <a:lnT w="12700">
                      <a:solidFill>
                        <a:schemeClr val="tx1"/>
                      </a:solidFill>
                      <a:prstDash val="sysDash"/>
                    </a:lnT>
                    <a:lnB w="12700">
                      <a:solidFill>
                        <a:schemeClr val="tx1"/>
                      </a:solidFill>
                      <a:prstDash val="sysDash"/>
                    </a:lnB>
                    <a:solidFill>
                      <a:schemeClr val="bg1"/>
                    </a:solidFill>
                  </a:tcPr>
                </a:tc>
                <a:extLst>
                  <a:ext uri="{0D108BD9-81ED-4DB2-BD59-A6C34878D82A}">
                    <a16:rowId xmlns:a16="http://schemas.microsoft.com/office/drawing/2014/main" val="10006"/>
                  </a:ext>
                </a:extLst>
              </a:tr>
            </a:tbl>
          </a:graphicData>
        </a:graphic>
      </p:graphicFrame>
      <p:grpSp>
        <p:nvGrpSpPr>
          <p:cNvPr id="9" name="组合 8">
            <a:extLst>
              <a:ext uri="{FF2B5EF4-FFF2-40B4-BE49-F238E27FC236}">
                <a16:creationId xmlns:a16="http://schemas.microsoft.com/office/drawing/2014/main" id="{B5F6CB8A-63E4-D952-2FB8-D0C2D641A9AB}"/>
              </a:ext>
            </a:extLst>
          </p:cNvPr>
          <p:cNvGrpSpPr/>
          <p:nvPr/>
        </p:nvGrpSpPr>
        <p:grpSpPr>
          <a:xfrm>
            <a:off x="-128384" y="-238720"/>
            <a:ext cx="4925566" cy="1240776"/>
            <a:chOff x="283781" y="11575"/>
            <a:chExt cx="4925566" cy="1240776"/>
          </a:xfrm>
        </p:grpSpPr>
        <p:sp>
          <p:nvSpPr>
            <p:cNvPr id="10" name="矩形 9">
              <a:extLst>
                <a:ext uri="{FF2B5EF4-FFF2-40B4-BE49-F238E27FC236}">
                  <a16:creationId xmlns:a16="http://schemas.microsoft.com/office/drawing/2014/main" id="{946CB99C-697E-5701-EA05-1DFB8A941E18}"/>
                </a:ext>
              </a:extLst>
            </p:cNvPr>
            <p:cNvSpPr/>
            <p:nvPr/>
          </p:nvSpPr>
          <p:spPr>
            <a:xfrm>
              <a:off x="826053" y="355506"/>
              <a:ext cx="2011680" cy="460375"/>
            </a:xfrm>
            <a:prstGeom prst="rect">
              <a:avLst/>
            </a:prstGeom>
          </p:spPr>
          <p:txBody>
            <a:bodyPr wrap="none">
              <a:spAutoFit/>
            </a:bodyPr>
            <a:lstStyle/>
            <a:p>
              <a:r>
                <a:rPr lang="zh-CN" altLang="en-US" sz="2400" b="1" dirty="0">
                  <a:solidFill>
                    <a:schemeClr val="tx1">
                      <a:lumMod val="75000"/>
                      <a:lumOff val="25000"/>
                    </a:schemeClr>
                  </a:solidFill>
                  <a:latin typeface="微软雅黑" panose="020B0503020204020204" charset="-122"/>
                  <a:ea typeface="微软雅黑" panose="020B0503020204020204" charset="-122"/>
                  <a:cs typeface="思源黑体 CN Regular" panose="020B0500000000000000" charset="-122"/>
                  <a:sym typeface="+mn-lt"/>
                </a:rPr>
                <a:t>药品基本信息</a:t>
              </a:r>
            </a:p>
          </p:txBody>
        </p:sp>
        <p:pic>
          <p:nvPicPr>
            <p:cNvPr id="11" name="图片 10">
              <a:extLst>
                <a:ext uri="{FF2B5EF4-FFF2-40B4-BE49-F238E27FC236}">
                  <a16:creationId xmlns:a16="http://schemas.microsoft.com/office/drawing/2014/main" id="{76ADD912-7E45-E96B-1747-9B5E5CDEDE8F}"/>
                </a:ext>
              </a:extLst>
            </p:cNvPr>
            <p:cNvPicPr>
              <a:picLocks noChangeAspect="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5400000">
              <a:off x="2126176" y="-1830820"/>
              <a:ext cx="1240776" cy="4925566"/>
            </a:xfrm>
            <a:prstGeom prst="rect">
              <a:avLst/>
            </a:prstGeom>
          </p:spPr>
        </p:pic>
      </p:gr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762000" y="1088390"/>
            <a:ext cx="10668000" cy="1651000"/>
          </a:xfrm>
          <a:prstGeom prst="roundRect">
            <a:avLst>
              <a:gd name="adj" fmla="val 9230"/>
            </a:avLst>
          </a:prstGeom>
          <a:solidFill>
            <a:srgbClr val="FFFFFF">
              <a:alpha val="95000"/>
            </a:srgbClr>
          </a:solidFill>
          <a:ln w="12700" cap="flat" cmpd="sng">
            <a:solidFill>
              <a:srgbClr val="E6E6E6">
                <a:alpha val="100000"/>
              </a:srgbClr>
            </a:solid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endParaRPr>
              <a:latin typeface="微软雅黑" panose="020B0503020204020204" charset="-122"/>
              <a:ea typeface="微软雅黑" panose="020B0503020204020204" charset="-122"/>
            </a:endParaRPr>
          </a:p>
        </p:txBody>
      </p:sp>
      <p:sp>
        <p:nvSpPr>
          <p:cNvPr id="4" name="AutoShape 4"/>
          <p:cNvSpPr/>
          <p:nvPr/>
        </p:nvSpPr>
        <p:spPr>
          <a:xfrm>
            <a:off x="762000" y="1088390"/>
            <a:ext cx="3048000" cy="1651000"/>
          </a:xfrm>
          <a:prstGeom prst="roundRect">
            <a:avLst>
              <a:gd name="adj" fmla="val 9230"/>
            </a:avLst>
          </a:prstGeom>
          <a:solidFill>
            <a:srgbClr val="345EB2"/>
          </a:solidFill>
          <a:ln w="25400" cap="flat" cmpd="sng">
            <a:noFill/>
            <a:prstDash val="solid"/>
            <a:round/>
          </a:ln>
        </p:spPr>
        <p:txBody>
          <a:bodyPr vert="horz" wrap="square" lIns="63500" tIns="63500" rIns="63500" bIns="63500" rtlCol="0" anchor="ctr"/>
          <a:lstStyle/>
          <a:p>
            <a:pPr algn="ctr">
              <a:defRPr/>
            </a:pPr>
            <a:endParaRPr>
              <a:latin typeface="微软雅黑" panose="020B0503020204020204" charset="-122"/>
              <a:ea typeface="微软雅黑" panose="020B0503020204020204" charset="-122"/>
            </a:endParaRPr>
          </a:p>
        </p:txBody>
      </p:sp>
      <p:sp>
        <p:nvSpPr>
          <p:cNvPr id="7" name="AutoShape 7"/>
          <p:cNvSpPr/>
          <p:nvPr>
            <p:custDataLst>
              <p:tags r:id="rId2"/>
            </p:custDataLst>
          </p:nvPr>
        </p:nvSpPr>
        <p:spPr>
          <a:xfrm>
            <a:off x="762000" y="2940685"/>
            <a:ext cx="10668000" cy="3089275"/>
          </a:xfrm>
          <a:prstGeom prst="roundRect">
            <a:avLst>
              <a:gd name="adj" fmla="val 5714"/>
            </a:avLst>
          </a:prstGeom>
          <a:solidFill>
            <a:srgbClr val="FFFFFF">
              <a:alpha val="95000"/>
            </a:srgbClr>
          </a:solidFill>
          <a:ln w="12700" cap="flat" cmpd="sng">
            <a:solidFill>
              <a:srgbClr val="E6E6E6">
                <a:alpha val="100000"/>
              </a:srgbClr>
            </a:solid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endParaRPr>
              <a:latin typeface="微软雅黑" panose="020B0503020204020204" charset="-122"/>
              <a:ea typeface="微软雅黑" panose="020B0503020204020204" charset="-122"/>
            </a:endParaRPr>
          </a:p>
        </p:txBody>
      </p:sp>
      <p:sp>
        <p:nvSpPr>
          <p:cNvPr id="9" name="AutoShape 9"/>
          <p:cNvSpPr/>
          <p:nvPr>
            <p:custDataLst>
              <p:tags r:id="rId3"/>
            </p:custDataLst>
          </p:nvPr>
        </p:nvSpPr>
        <p:spPr>
          <a:xfrm>
            <a:off x="1075690" y="2985135"/>
            <a:ext cx="10035540" cy="2985135"/>
          </a:xfrm>
          <a:prstGeom prst="rect">
            <a:avLst/>
          </a:prstGeom>
          <a:noFill/>
          <a:ln w="12700" cap="flat" cmpd="sng">
            <a:noFill/>
            <a:prstDash val="solid"/>
            <a:round/>
          </a:ln>
        </p:spPr>
        <p:txBody>
          <a:bodyPr vert="horz" wrap="square" lIns="0" tIns="0" rIns="0" bIns="0" rtlCol="0" anchor="ctr" anchorCtr="0"/>
          <a:lstStyle/>
          <a:p>
            <a:pPr marL="0" indent="0" algn="l">
              <a:lnSpc>
                <a:spcPct val="100000"/>
              </a:lnSpc>
              <a:defRPr/>
            </a:pPr>
            <a:r>
              <a:rPr lang="zh-CN" altLang="en-US" sz="1800" b="1" dirty="0">
                <a:solidFill>
                  <a:srgbClr val="333333"/>
                </a:solidFill>
                <a:latin typeface="微软雅黑" panose="020B0503020204020204" charset="-122"/>
                <a:ea typeface="微软雅黑" panose="020B0503020204020204" charset="-122"/>
                <a:cs typeface="微软雅黑" panose="020B0503020204020204" charset="-122"/>
                <a:sym typeface="+mn-ea"/>
              </a:rPr>
              <a:t>弥补未满足的治疗需求</a:t>
            </a:r>
            <a:endParaRPr lang="zh-CN" altLang="en-US" sz="1800" b="1" dirty="0">
              <a:solidFill>
                <a:srgbClr val="333333"/>
              </a:solidFill>
              <a:latin typeface="微软雅黑" panose="020B0503020204020204" charset="-122"/>
              <a:ea typeface="微软雅黑" panose="020B0503020204020204" charset="-122"/>
              <a:cs typeface="微软雅黑" panose="020B0503020204020204" charset="-122"/>
            </a:endParaRPr>
          </a:p>
          <a:p>
            <a:pPr marL="0" indent="0" algn="l">
              <a:lnSpc>
                <a:spcPct val="90000"/>
              </a:lnSpc>
              <a:spcBef>
                <a:spcPts val="1000"/>
              </a:spcBef>
            </a:pPr>
            <a:r>
              <a:rPr lang="zh-CN" altLang="en-US" sz="1600" b="1" dirty="0">
                <a:solidFill>
                  <a:srgbClr val="345EB2"/>
                </a:solidFill>
                <a:latin typeface="微软雅黑" panose="020B0503020204020204" charset="-122"/>
                <a:ea typeface="微软雅黑" panose="020B0503020204020204" charset="-122"/>
                <a:cs typeface="微软雅黑" panose="020B0503020204020204" charset="-122"/>
                <a:sym typeface="+mn-ea"/>
              </a:rPr>
              <a:t>1、提供更安全更强效的药物选择</a:t>
            </a:r>
          </a:p>
          <a:p>
            <a:pPr marL="0" indent="0" algn="l">
              <a:lnSpc>
                <a:spcPct val="100000"/>
              </a:lnSpc>
              <a:spcBef>
                <a:spcPts val="1000"/>
              </a:spcBef>
            </a:pPr>
            <a:r>
              <a:rPr lang="zh-CN" altLang="en-US" sz="16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现存部分H1受体拮抗剂机制单一，且存在镇静作用和抗胆碱作用等安全隐患。盐酸奥洛他定口服溶液多重机制，且为非镇静性抗组胺药物，强效安全。</a:t>
            </a:r>
            <a:endParaRPr lang="zh-CN" altLang="en-US" sz="16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a:p>
            <a:pPr marL="0" algn="l">
              <a:lnSpc>
                <a:spcPct val="90000"/>
              </a:lnSpc>
              <a:spcBef>
                <a:spcPts val="1000"/>
              </a:spcBef>
              <a:buClrTx/>
              <a:buSzTx/>
              <a:buFontTx/>
            </a:pPr>
            <a:r>
              <a:rPr lang="zh-CN" altLang="en-US" sz="1600" b="1" dirty="0">
                <a:solidFill>
                  <a:srgbClr val="345EB2"/>
                </a:solidFill>
                <a:latin typeface="微软雅黑" panose="020B0503020204020204" charset="-122"/>
                <a:ea typeface="微软雅黑" panose="020B0503020204020204" charset="-122"/>
                <a:cs typeface="微软雅黑" panose="020B0503020204020204" charset="-122"/>
                <a:sym typeface="+mn-ea"/>
              </a:rPr>
              <a:t>2、满足特殊人群用药需求</a:t>
            </a:r>
            <a:endParaRPr lang="zh-CN" altLang="en-US" sz="1600" b="1" dirty="0">
              <a:solidFill>
                <a:srgbClr val="345EB2"/>
              </a:solidFill>
              <a:latin typeface="微软雅黑" panose="020B0503020204020204" charset="-122"/>
              <a:ea typeface="微软雅黑" panose="020B0503020204020204" charset="-122"/>
              <a:cs typeface="微软雅黑" panose="020B0503020204020204" charset="-122"/>
            </a:endParaRPr>
          </a:p>
          <a:p>
            <a:pPr marL="0" indent="0" algn="l">
              <a:lnSpc>
                <a:spcPct val="100000"/>
              </a:lnSpc>
              <a:spcBef>
                <a:spcPts val="1000"/>
              </a:spcBef>
            </a:pPr>
            <a:r>
              <a:rPr lang="zh-CN" altLang="en-US" sz="16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单剂量口服溶液避免片剂吞咽困难、颗粒剂溶解不佳、大容量口服溶液分装不准、糖浆剂易污染等问题，可满足特殊人群用药需求。</a:t>
            </a:r>
          </a:p>
          <a:p>
            <a:pPr marL="0" algn="l">
              <a:lnSpc>
                <a:spcPct val="90000"/>
              </a:lnSpc>
              <a:spcBef>
                <a:spcPts val="1000"/>
              </a:spcBef>
              <a:buClrTx/>
              <a:buSzTx/>
              <a:buFontTx/>
            </a:pPr>
            <a:r>
              <a:rPr lang="zh-CN" altLang="en-US" sz="1600" b="1" dirty="0">
                <a:solidFill>
                  <a:srgbClr val="345EB2"/>
                </a:solidFill>
                <a:latin typeface="微软雅黑" panose="020B0503020204020204" charset="-122"/>
                <a:ea typeface="微软雅黑" panose="020B0503020204020204" charset="-122"/>
                <a:cs typeface="微软雅黑" panose="020B0503020204020204" charset="-122"/>
                <a:sym typeface="+mn-ea"/>
              </a:rPr>
              <a:t>3、首个无菌口服溶液，适应人群更广</a:t>
            </a:r>
          </a:p>
          <a:p>
            <a:pPr marL="0" indent="0" algn="l">
              <a:lnSpc>
                <a:spcPct val="90000"/>
              </a:lnSpc>
              <a:spcBef>
                <a:spcPts val="1000"/>
              </a:spcBef>
            </a:pPr>
            <a:r>
              <a:rPr lang="zh-CN" altLang="en-US" sz="1600" b="0" i="0" u="none" strike="noStrike"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Noto Sans SC" panose="020B0200000000000000" charset="-122"/>
              </a:rPr>
              <a:t>无菌、无糖、无色素、无抑菌剂，减少儿童、糖尿病患者及特殊人群代谢负担，降低龋齿风险，适用人群更广。</a:t>
            </a:r>
          </a:p>
        </p:txBody>
      </p:sp>
      <p:sp>
        <p:nvSpPr>
          <p:cNvPr id="2" name="AutoShape 5"/>
          <p:cNvSpPr/>
          <p:nvPr/>
        </p:nvSpPr>
        <p:spPr>
          <a:xfrm>
            <a:off x="889000" y="1278890"/>
            <a:ext cx="2794000" cy="1270000"/>
          </a:xfrm>
          <a:prstGeom prst="rect">
            <a:avLst/>
          </a:prstGeom>
          <a:noFill/>
          <a:ln w="12700" cap="flat" cmpd="sng">
            <a:noFill/>
            <a:prstDash val="solid"/>
            <a:round/>
          </a:ln>
        </p:spPr>
        <p:txBody>
          <a:bodyPr vert="horz" wrap="square" lIns="0" tIns="0" rIns="0" bIns="0" rtlCol="0" anchor="ctr" anchorCtr="0"/>
          <a:lstStyle/>
          <a:p>
            <a:pPr marL="0" indent="0" algn="ctr">
              <a:lnSpc>
                <a:spcPct val="108000"/>
              </a:lnSpc>
              <a:defRPr/>
            </a:pPr>
            <a:r>
              <a:rPr lang="en-US" sz="2200" b="1" i="0" u="none" strike="noStrike">
                <a:solidFill>
                  <a:srgbClr val="FFFFFF"/>
                </a:solidFill>
                <a:latin typeface="微软雅黑" panose="020B0503020204020204" charset="-122"/>
                <a:ea typeface="微软雅黑" panose="020B0503020204020204" charset="-122"/>
                <a:cs typeface="微软雅黑" panose="020B0503020204020204" charset="-122"/>
                <a:sym typeface="Noto Sans SC" panose="020B0200000000000000" charset="-122"/>
              </a:rPr>
              <a:t>2亿+</a:t>
            </a:r>
            <a:r>
              <a:rPr lang="en-US" sz="1300" b="0" i="0" u="none" strike="noStrike">
                <a:solidFill>
                  <a:srgbClr val="FFFFFF">
                    <a:alpha val="94902"/>
                  </a:srgbClr>
                </a:solidFill>
                <a:latin typeface="微软雅黑" panose="020B0503020204020204" charset="-122"/>
                <a:ea typeface="微软雅黑" panose="020B0503020204020204" charset="-122"/>
                <a:cs typeface="微软雅黑" panose="020B0503020204020204" charset="-122"/>
                <a:sym typeface="Noto Sans SC" panose="020B0200000000000000" charset="-122"/>
              </a:rPr>
              <a:t>过敏性鼻炎患者</a:t>
            </a:r>
            <a:endParaRPr lang="en-US" sz="1100">
              <a:latin typeface="微软雅黑" panose="020B0503020204020204" charset="-122"/>
              <a:ea typeface="微软雅黑" panose="020B0503020204020204" charset="-122"/>
              <a:cs typeface="微软雅黑" panose="020B0503020204020204" charset="-122"/>
            </a:endParaRPr>
          </a:p>
          <a:p>
            <a:pPr marL="0" indent="0" algn="ctr">
              <a:lnSpc>
                <a:spcPct val="108000"/>
              </a:lnSpc>
              <a:spcBef>
                <a:spcPts val="800"/>
              </a:spcBef>
            </a:pPr>
            <a:r>
              <a:rPr lang="en-US" sz="1300">
                <a:solidFill>
                  <a:srgbClr val="FFFFFF">
                    <a:alpha val="94902"/>
                  </a:srgbClr>
                </a:solidFill>
                <a:latin typeface="微软雅黑" panose="020B0503020204020204" charset="-122"/>
                <a:ea typeface="微软雅黑" panose="020B0503020204020204" charset="-122"/>
                <a:cs typeface="微软雅黑" panose="020B0503020204020204" charset="-122"/>
                <a:sym typeface="Noto Sans SC" panose="020B0200000000000000" charset="-122"/>
              </a:rPr>
              <a:t>我国儿童AR发病率高达</a:t>
            </a:r>
            <a:r>
              <a:rPr lang="en-US" sz="1800" b="1" i="0" u="none" strike="noStrike">
                <a:solidFill>
                  <a:srgbClr val="FFFFFF"/>
                </a:solidFill>
                <a:latin typeface="微软雅黑" panose="020B0503020204020204" charset="-122"/>
                <a:ea typeface="微软雅黑" panose="020B0503020204020204" charset="-122"/>
                <a:cs typeface="微软雅黑" panose="020B0503020204020204" charset="-122"/>
                <a:sym typeface="Noto Sans SC" panose="020B0200000000000000" charset="-122"/>
              </a:rPr>
              <a:t>28.5%</a:t>
            </a:r>
          </a:p>
          <a:p>
            <a:pPr marL="0" indent="0" algn="ctr">
              <a:lnSpc>
                <a:spcPct val="108000"/>
              </a:lnSpc>
              <a:spcBef>
                <a:spcPts val="800"/>
              </a:spcBef>
            </a:pPr>
            <a:r>
              <a:rPr lang="en-US" sz="1100" i="0" u="none" strike="noStrike">
                <a:solidFill>
                  <a:srgbClr val="FFFFFF">
                    <a:alpha val="94902"/>
                  </a:srgbClr>
                </a:solidFill>
                <a:latin typeface="微软雅黑" panose="020B0503020204020204" charset="-122"/>
                <a:ea typeface="微软雅黑" panose="020B0503020204020204" charset="-122"/>
                <a:cs typeface="微软雅黑" panose="020B0503020204020204" charset="-122"/>
                <a:sym typeface="Noto Sans SC" panose="020B0200000000000000" charset="-122"/>
              </a:rPr>
              <a:t>且</a:t>
            </a:r>
            <a:r>
              <a:rPr lang="zh-CN" altLang="en-US" sz="1100" b="0" i="0" u="none" strike="noStrike">
                <a:solidFill>
                  <a:srgbClr val="FFFFFF">
                    <a:alpha val="94902"/>
                  </a:srgbClr>
                </a:solidFill>
                <a:latin typeface="微软雅黑" panose="020B0503020204020204" charset="-122"/>
                <a:ea typeface="微软雅黑" panose="020B0503020204020204" charset="-122"/>
                <a:cs typeface="微软雅黑" panose="020B0503020204020204" charset="-122"/>
                <a:sym typeface="Noto Sans SC" panose="020B0200000000000000" charset="-122"/>
              </a:rPr>
              <a:t>逐年上升，</a:t>
            </a:r>
            <a:r>
              <a:rPr lang="en-US" sz="1100" b="0" i="0" u="none" strike="noStrike">
                <a:solidFill>
                  <a:srgbClr val="FFFFFF">
                    <a:alpha val="94902"/>
                  </a:srgbClr>
                </a:solidFill>
                <a:latin typeface="微软雅黑" panose="020B0503020204020204" charset="-122"/>
                <a:ea typeface="微软雅黑" panose="020B0503020204020204" charset="-122"/>
                <a:cs typeface="微软雅黑" panose="020B0503020204020204" charset="-122"/>
                <a:sym typeface="Noto Sans SC" panose="020B0200000000000000" charset="-122"/>
              </a:rPr>
              <a:t>亟需安全、便捷的治疗方案</a:t>
            </a:r>
          </a:p>
        </p:txBody>
      </p:sp>
      <p:sp>
        <p:nvSpPr>
          <p:cNvPr id="8" name="AutoShape 6"/>
          <p:cNvSpPr/>
          <p:nvPr/>
        </p:nvSpPr>
        <p:spPr>
          <a:xfrm>
            <a:off x="4064000" y="1342390"/>
            <a:ext cx="7299960" cy="1143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spcBef>
                <a:spcPts val="1000"/>
              </a:spcBef>
            </a:pPr>
            <a:r>
              <a:rPr lang="zh-CN" altLang="en-US" sz="1800" b="1" i="0" u="none" strike="noStrike">
                <a:solidFill>
                  <a:srgbClr val="333333"/>
                </a:solidFill>
                <a:latin typeface="微软雅黑" panose="020B0503020204020204" charset="-122"/>
                <a:ea typeface="微软雅黑" panose="020B0503020204020204" charset="-122"/>
                <a:cs typeface="微软雅黑" panose="020B0503020204020204" charset="-122"/>
                <a:sym typeface="Noto Sans SC" panose="020B0200000000000000" charset="-122"/>
              </a:rPr>
              <a:t>疾病基本情况</a:t>
            </a:r>
          </a:p>
          <a:p>
            <a:pPr algn="just">
              <a:lnSpc>
                <a:spcPct val="130000"/>
              </a:lnSpc>
              <a:buClrTx/>
              <a:buSzTx/>
              <a:buFontTx/>
            </a:pPr>
            <a:r>
              <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过敏性疾病是全球最常见的慢性疾病之一，患病率约占世界人口的30%以上，被</a:t>
            </a:r>
            <a:r>
              <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WHO</a:t>
            </a:r>
            <a:r>
              <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列为21世纪四大非传染性疾病之一</a:t>
            </a:r>
            <a:r>
              <a:rPr lang="zh-CN" altLang="en-US" sz="1400" baseline="300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[1]</a:t>
            </a:r>
            <a:r>
              <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，我国过敏性鼻炎、特应性皮炎、银屑病及慢性瘙痒等患病率均呈显著上升趋势</a:t>
            </a:r>
            <a:r>
              <a:rPr lang="zh-CN" altLang="en-US" sz="1400" baseline="300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1400" baseline="300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2</a:t>
            </a:r>
            <a:r>
              <a:rPr lang="zh-CN" altLang="en-US" sz="1400" baseline="300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，仅过敏性鼻炎患者成人已超2亿</a:t>
            </a:r>
            <a:r>
              <a:rPr lang="zh-CN" altLang="en-US" sz="1400" baseline="300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1400" baseline="300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3</a:t>
            </a:r>
            <a:r>
              <a:rPr lang="zh-CN" altLang="en-US" sz="1400" baseline="300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、儿童发病率高达</a:t>
            </a:r>
            <a:r>
              <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28.5%</a:t>
            </a:r>
            <a:r>
              <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且逐年增加。</a:t>
            </a:r>
            <a:r>
              <a:rPr lang="zh-CN" altLang="en-US" sz="1400" baseline="300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1400" baseline="300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4</a:t>
            </a:r>
            <a:r>
              <a:rPr lang="zh-CN" altLang="en-US" sz="1400" baseline="300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a:t>
            </a:r>
            <a:endParaRPr lang="en-US" sz="1400" b="0" i="0" u="none" strike="noStrike">
              <a:solidFill>
                <a:srgbClr val="5A5A5A"/>
              </a:solidFill>
              <a:latin typeface="微软雅黑" panose="020B0503020204020204" charset="-122"/>
              <a:ea typeface="微软雅黑" panose="020B0503020204020204" charset="-122"/>
              <a:cs typeface="微软雅黑" panose="020B0503020204020204" charset="-122"/>
              <a:sym typeface="Noto Sans SC" panose="020B0200000000000000" charset="-122"/>
            </a:endParaRPr>
          </a:p>
        </p:txBody>
      </p:sp>
      <p:sp>
        <p:nvSpPr>
          <p:cNvPr id="10" name="文本框 9"/>
          <p:cNvSpPr txBox="1"/>
          <p:nvPr/>
        </p:nvSpPr>
        <p:spPr>
          <a:xfrm>
            <a:off x="3134995" y="6071235"/>
            <a:ext cx="8228965" cy="755650"/>
          </a:xfrm>
          <a:prstGeom prst="rect">
            <a:avLst/>
          </a:prstGeom>
          <a:noFill/>
        </p:spPr>
        <p:txBody>
          <a:bodyPr wrap="square" rtlCol="0" anchor="t">
            <a:spAutoFit/>
          </a:bodyPr>
          <a:lstStyle/>
          <a:p>
            <a:pPr marL="180975" indent="-180975" algn="l">
              <a:lnSpc>
                <a:spcPct val="120000"/>
              </a:lnSpc>
              <a:buClrTx/>
              <a:buSzTx/>
              <a:buFont typeface="+mj-lt"/>
              <a:buAutoNum type="arabicPeriod"/>
            </a:pPr>
            <a:r>
              <a:rPr lang="zh-CN" altLang="en-US" sz="900" kern="100" dirty="0">
                <a:solidFill>
                  <a:schemeClr val="bg1">
                    <a:lumMod val="50000"/>
                  </a:schemeClr>
                </a:solidFill>
                <a:latin typeface="微软雅黑" panose="020B0503020204020204" charset="-122"/>
                <a:ea typeface="微软雅黑" panose="020B0503020204020204" charset="-122"/>
                <a:cs typeface="微软雅黑" panose="020B0503020204020204" charset="-122"/>
              </a:rPr>
              <a:t>《临床过敏疾病学》何韶衡 谢 华 魏庆宇 主编</a:t>
            </a:r>
            <a:r>
              <a:rPr lang="en-US" altLang="zh-CN" sz="900" kern="100" dirty="0">
                <a:solidFill>
                  <a:schemeClr val="bg1">
                    <a:lumMod val="50000"/>
                  </a:schemeClr>
                </a:solidFill>
                <a:latin typeface="微软雅黑" panose="020B0503020204020204" charset="-122"/>
                <a:ea typeface="微软雅黑" panose="020B0503020204020204" charset="-122"/>
                <a:cs typeface="微软雅黑" panose="020B0503020204020204" charset="-122"/>
              </a:rPr>
              <a:t>  </a:t>
            </a:r>
          </a:p>
          <a:p>
            <a:pPr marL="180975" indent="-180975" algn="l">
              <a:lnSpc>
                <a:spcPct val="120000"/>
              </a:lnSpc>
              <a:buClrTx/>
              <a:buSzTx/>
              <a:buFont typeface="+mj-lt"/>
              <a:buAutoNum type="arabicPeriod"/>
            </a:pPr>
            <a:r>
              <a:rPr lang="zh-CN" altLang="en-US" sz="900" kern="1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ea"/>
              </a:rPr>
              <a:t>陈丽萍等</a:t>
            </a:r>
            <a:r>
              <a:rPr lang="en-US" altLang="zh-CN" sz="900" kern="1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ea"/>
              </a:rPr>
              <a:t>. </a:t>
            </a:r>
            <a:r>
              <a:rPr lang="zh-CN" altLang="en-US" sz="900" kern="1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ea"/>
              </a:rPr>
              <a:t>我国特应性皮炎、银屑病、痤疮和荨麻疹的患病率及危险因素</a:t>
            </a:r>
            <a:r>
              <a:rPr lang="en-US" altLang="zh-CN" sz="900" kern="1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ea"/>
              </a:rPr>
              <a:t>. J Cent South Univ (Med Sci), 2020, 45(4):449-455</a:t>
            </a:r>
          </a:p>
          <a:p>
            <a:pPr marL="180975" indent="-180975" algn="l">
              <a:lnSpc>
                <a:spcPct val="120000"/>
              </a:lnSpc>
              <a:buClrTx/>
              <a:buSzTx/>
              <a:buFont typeface="+mj-lt"/>
              <a:buAutoNum type="arabicPeriod"/>
            </a:pPr>
            <a:r>
              <a:rPr lang="en-US" altLang="zh-CN" sz="900" kern="1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900" kern="1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ea"/>
              </a:rPr>
              <a:t>2025年中国过敏性鼻炎市场研究报告</a:t>
            </a:r>
          </a:p>
          <a:p>
            <a:pPr marL="180975" indent="-180975" algn="l">
              <a:lnSpc>
                <a:spcPct val="120000"/>
              </a:lnSpc>
              <a:buClrTx/>
              <a:buSzTx/>
              <a:buFont typeface="+mj-lt"/>
              <a:buAutoNum type="arabicPeriod"/>
            </a:pPr>
            <a:r>
              <a:rPr lang="zh-CN" altLang="en-US" sz="900" kern="100" dirty="0">
                <a:solidFill>
                  <a:schemeClr val="bg1">
                    <a:lumMod val="50000"/>
                  </a:schemeClr>
                </a:solidFill>
                <a:latin typeface="微软雅黑" panose="020B0503020204020204" charset="-122"/>
                <a:ea typeface="微软雅黑" panose="020B0503020204020204" charset="-122"/>
                <a:cs typeface="微软雅黑" panose="020B0503020204020204" charset="-122"/>
              </a:rPr>
              <a:t>张建基,时蕾.《儿童过敏性鼻炎诊疗——临床实践指南》发病机制部分解读[</a:t>
            </a:r>
            <a:r>
              <a:rPr lang="en-US" altLang="zh-CN" sz="900" kern="100" dirty="0">
                <a:solidFill>
                  <a:schemeClr val="bg1">
                    <a:lumMod val="50000"/>
                  </a:schemeClr>
                </a:solidFill>
                <a:latin typeface="微软雅黑" panose="020B0503020204020204" charset="-122"/>
                <a:ea typeface="微软雅黑" panose="020B0503020204020204" charset="-122"/>
                <a:cs typeface="微软雅黑" panose="020B0503020204020204" charset="-122"/>
              </a:rPr>
              <a:t>J].</a:t>
            </a:r>
            <a:r>
              <a:rPr lang="zh-CN" altLang="en-US" sz="900" kern="100" dirty="0">
                <a:solidFill>
                  <a:schemeClr val="bg1">
                    <a:lumMod val="50000"/>
                  </a:schemeClr>
                </a:solidFill>
                <a:latin typeface="微软雅黑" panose="020B0503020204020204" charset="-122"/>
                <a:ea typeface="微软雅黑" panose="020B0503020204020204" charset="-122"/>
                <a:cs typeface="微软雅黑" panose="020B0503020204020204" charset="-122"/>
              </a:rPr>
              <a:t>中国实用儿科杂志,2019,34(3):182-187.</a:t>
            </a:r>
            <a:r>
              <a:rPr lang="en-US" altLang="zh-CN" sz="900" kern="100" dirty="0">
                <a:solidFill>
                  <a:schemeClr val="bg1">
                    <a:lumMod val="50000"/>
                  </a:schemeClr>
                </a:solidFill>
                <a:latin typeface="微软雅黑" panose="020B0503020204020204" charset="-122"/>
                <a:ea typeface="微软雅黑" panose="020B0503020204020204" charset="-122"/>
                <a:cs typeface="微软雅黑" panose="020B0503020204020204" charset="-122"/>
              </a:rPr>
              <a:t>DOI:10.19538/j.ek2019030606.</a:t>
            </a:r>
          </a:p>
        </p:txBody>
      </p:sp>
      <p:grpSp>
        <p:nvGrpSpPr>
          <p:cNvPr id="12" name="组合 11">
            <a:extLst>
              <a:ext uri="{FF2B5EF4-FFF2-40B4-BE49-F238E27FC236}">
                <a16:creationId xmlns:a16="http://schemas.microsoft.com/office/drawing/2014/main" id="{0EDCBC01-D7E9-9FD7-4B0D-D17621F7DF39}"/>
              </a:ext>
            </a:extLst>
          </p:cNvPr>
          <p:cNvGrpSpPr/>
          <p:nvPr/>
        </p:nvGrpSpPr>
        <p:grpSpPr>
          <a:xfrm>
            <a:off x="487110" y="-21576"/>
            <a:ext cx="4925566" cy="1240776"/>
            <a:chOff x="283781" y="11575"/>
            <a:chExt cx="4925566" cy="1240776"/>
          </a:xfrm>
        </p:grpSpPr>
        <p:sp>
          <p:nvSpPr>
            <p:cNvPr id="66" name="矩形 65"/>
            <p:cNvSpPr/>
            <p:nvPr/>
          </p:nvSpPr>
          <p:spPr>
            <a:xfrm>
              <a:off x="826053" y="355506"/>
              <a:ext cx="2011680" cy="460375"/>
            </a:xfrm>
            <a:prstGeom prst="rect">
              <a:avLst/>
            </a:prstGeom>
          </p:spPr>
          <p:txBody>
            <a:bodyPr wrap="none">
              <a:spAutoFit/>
            </a:bodyPr>
            <a:lstStyle/>
            <a:p>
              <a:r>
                <a:rPr lang="zh-CN" altLang="en-US" sz="2400" b="1" dirty="0">
                  <a:solidFill>
                    <a:schemeClr val="tx1">
                      <a:lumMod val="75000"/>
                      <a:lumOff val="25000"/>
                    </a:schemeClr>
                  </a:solidFill>
                  <a:latin typeface="微软雅黑" panose="020B0503020204020204" charset="-122"/>
                  <a:ea typeface="微软雅黑" panose="020B0503020204020204" charset="-122"/>
                  <a:cs typeface="思源黑体 CN Regular" panose="020B0500000000000000" charset="-122"/>
                  <a:sym typeface="+mn-lt"/>
                </a:rPr>
                <a:t>药品基本信息</a:t>
              </a:r>
            </a:p>
          </p:txBody>
        </p:sp>
        <p:pic>
          <p:nvPicPr>
            <p:cNvPr id="11" name="图片 10">
              <a:extLst>
                <a:ext uri="{FF2B5EF4-FFF2-40B4-BE49-F238E27FC236}">
                  <a16:creationId xmlns:a16="http://schemas.microsoft.com/office/drawing/2014/main" id="{74002651-C6CF-3362-F80F-20582351A8A7}"/>
                </a:ext>
              </a:extLst>
            </p:cNvPr>
            <p:cNvPicPr>
              <a:picLocks noChangeAspect="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5400000">
              <a:off x="2126176" y="-1830820"/>
              <a:ext cx="1240776" cy="4925566"/>
            </a:xfrm>
            <a:prstGeom prst="rect">
              <a:avLst/>
            </a:prstGeom>
          </p:spPr>
        </p:pic>
      </p:gr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a:extLst>
              <a:ext uri="{FF2B5EF4-FFF2-40B4-BE49-F238E27FC236}">
                <a16:creationId xmlns:a16="http://schemas.microsoft.com/office/drawing/2014/main" id="{AB17D09D-1BBF-5027-E147-AF399843CA7E}"/>
              </a:ext>
            </a:extLst>
          </p:cNvPr>
          <p:cNvGrpSpPr/>
          <p:nvPr/>
        </p:nvGrpSpPr>
        <p:grpSpPr>
          <a:xfrm>
            <a:off x="537631" y="-85397"/>
            <a:ext cx="4511684" cy="1136517"/>
            <a:chOff x="451945" y="-73200"/>
            <a:chExt cx="4511684" cy="1136517"/>
          </a:xfrm>
        </p:grpSpPr>
        <p:pic>
          <p:nvPicPr>
            <p:cNvPr id="14" name="图片 13">
              <a:extLst>
                <a:ext uri="{FF2B5EF4-FFF2-40B4-BE49-F238E27FC236}">
                  <a16:creationId xmlns:a16="http://schemas.microsoft.com/office/drawing/2014/main" id="{B1A1C945-B8B8-BCD1-3BC5-714EA7D1DCB9}"/>
                </a:ext>
              </a:extLst>
            </p:cNvPr>
            <p:cNvPicPr>
              <a:picLocks noChangeAspect="1"/>
            </p:cNvPicPr>
            <p:nvPr/>
          </p:nvPicPr>
          <p:blipFill>
            <a:blip r:embed="rId11"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5400000">
              <a:off x="2139528" y="-1760783"/>
              <a:ext cx="1136517" cy="4511684"/>
            </a:xfrm>
            <a:prstGeom prst="rect">
              <a:avLst/>
            </a:prstGeom>
          </p:spPr>
        </p:pic>
        <p:sp>
          <p:nvSpPr>
            <p:cNvPr id="13" name="矩形 12">
              <a:extLst>
                <a:ext uri="{FF2B5EF4-FFF2-40B4-BE49-F238E27FC236}">
                  <a16:creationId xmlns:a16="http://schemas.microsoft.com/office/drawing/2014/main" id="{99CE11F8-F743-F0C4-4FEA-8505BFCCB1BB}"/>
                </a:ext>
              </a:extLst>
            </p:cNvPr>
            <p:cNvSpPr/>
            <p:nvPr/>
          </p:nvSpPr>
          <p:spPr>
            <a:xfrm>
              <a:off x="1017901" y="251130"/>
              <a:ext cx="1849820" cy="461665"/>
            </a:xfrm>
            <a:prstGeom prst="rect">
              <a:avLst/>
            </a:prstGeom>
          </p:spPr>
          <p:txBody>
            <a:bodyPr wrap="square">
              <a:spAutoFit/>
            </a:bodyPr>
            <a:lstStyle/>
            <a:p>
              <a:pPr algn="dist"/>
              <a:r>
                <a:rPr lang="zh-CN" altLang="en-US" sz="2400" b="1" dirty="0">
                  <a:solidFill>
                    <a:schemeClr val="tx1">
                      <a:lumMod val="75000"/>
                      <a:lumOff val="25000"/>
                    </a:schemeClr>
                  </a:solidFill>
                  <a:latin typeface="微软雅黑" panose="020B0503020204020204" charset="-122"/>
                  <a:ea typeface="微软雅黑" panose="020B0503020204020204" charset="-122"/>
                  <a:cs typeface="思源黑体 CN Regular" panose="020B0500000000000000" charset="-122"/>
                  <a:sym typeface="+mn-lt"/>
                </a:rPr>
                <a:t>安全性</a:t>
              </a:r>
            </a:p>
          </p:txBody>
        </p:sp>
      </p:grpSp>
      <p:sp>
        <p:nvSpPr>
          <p:cNvPr id="5" name="圆角矩形 4"/>
          <p:cNvSpPr/>
          <p:nvPr>
            <p:custDataLst>
              <p:tags r:id="rId2"/>
            </p:custDataLst>
          </p:nvPr>
        </p:nvSpPr>
        <p:spPr>
          <a:xfrm>
            <a:off x="683260" y="5571815"/>
            <a:ext cx="10989310" cy="839470"/>
          </a:xfrm>
          <a:prstGeom prst="roundRect">
            <a:avLst>
              <a:gd name="adj" fmla="val 11320"/>
            </a:avLst>
          </a:prstGeom>
          <a:solidFill>
            <a:srgbClr val="345EB2"/>
          </a:solidFill>
          <a:ln w="6350">
            <a:noFill/>
          </a:ln>
          <a:effectLst>
            <a:outerShdw blurRad="114300" dist="50800" dir="2700000" algn="tl" rotWithShape="0">
              <a:schemeClr val="accent1">
                <a:lumMod val="75000"/>
                <a:alpha val="40000"/>
              </a:scheme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215900" tIns="45720" rIns="215900" bIns="45720" numCol="1" spcCol="0" rtlCol="0" fromWordArt="0" anchor="ctr" anchorCtr="0" forceAA="0" compatLnSpc="1">
            <a:normAutofit/>
          </a:bodyPr>
          <a:lstStyle/>
          <a:p>
            <a:pPr>
              <a:lnSpc>
                <a:spcPct val="130000"/>
              </a:lnSpc>
            </a:pPr>
            <a:r>
              <a:rPr lang="zh-CN" altLang="en-US" sz="1600" b="1" dirty="0">
                <a:solidFill>
                  <a:schemeClr val="bg1"/>
                </a:solidFill>
                <a:latin typeface="微软雅黑" panose="020B0503020204020204" charset="-122"/>
                <a:ea typeface="微软雅黑" panose="020B0503020204020204" charset="-122"/>
                <a:cs typeface="微软雅黑" panose="020B0503020204020204" charset="-122"/>
                <a:sym typeface="+mn-ea"/>
              </a:rPr>
              <a:t>国外</a:t>
            </a:r>
            <a:r>
              <a:rPr lang="zh-CN" altLang="en-US" sz="1600" dirty="0">
                <a:solidFill>
                  <a:schemeClr val="bg1"/>
                </a:solidFill>
                <a:latin typeface="微软雅黑" panose="020B0503020204020204" charset="-122"/>
                <a:ea typeface="微软雅黑" panose="020B0503020204020204" charset="-122"/>
                <a:cs typeface="微软雅黑" panose="020B0503020204020204" charset="-122"/>
                <a:sym typeface="+mn-ea"/>
              </a:rPr>
              <a:t>：日本</a:t>
            </a:r>
            <a:r>
              <a:rPr lang="en-US" altLang="zh-CN" sz="1600" dirty="0">
                <a:solidFill>
                  <a:schemeClr val="bg1"/>
                </a:solidFill>
                <a:latin typeface="微软雅黑" panose="020B0503020204020204" charset="-122"/>
                <a:ea typeface="微软雅黑" panose="020B0503020204020204" charset="-122"/>
                <a:cs typeface="微软雅黑" panose="020B0503020204020204" charset="-122"/>
                <a:sym typeface="+mn-ea"/>
              </a:rPr>
              <a:t>PMDA</a:t>
            </a:r>
            <a:r>
              <a:rPr lang="zh-CN" altLang="en-US" sz="1600" dirty="0">
                <a:solidFill>
                  <a:schemeClr val="bg1"/>
                </a:solidFill>
                <a:latin typeface="微软雅黑" panose="020B0503020204020204" charset="-122"/>
                <a:ea typeface="微软雅黑" panose="020B0503020204020204" charset="-122"/>
                <a:cs typeface="微软雅黑" panose="020B0503020204020204" charset="-122"/>
                <a:sym typeface="+mn-ea"/>
              </a:rPr>
              <a:t>最新的药物安全性调查报告数据：依据盐酸奥洛他定</a:t>
            </a:r>
            <a:r>
              <a:rPr lang="en-US" altLang="zh-CN" sz="1600" dirty="0">
                <a:solidFill>
                  <a:schemeClr val="bg1"/>
                </a:solidFill>
                <a:latin typeface="微软雅黑" panose="020B0503020204020204" charset="-122"/>
                <a:ea typeface="微软雅黑" panose="020B0503020204020204" charset="-122"/>
                <a:cs typeface="微软雅黑" panose="020B0503020204020204" charset="-122"/>
                <a:sym typeface="+mn-ea"/>
              </a:rPr>
              <a:t>0.5%</a:t>
            </a:r>
            <a:r>
              <a:rPr lang="zh-CN" altLang="en-US" sz="1600" dirty="0">
                <a:solidFill>
                  <a:schemeClr val="bg1"/>
                </a:solidFill>
                <a:latin typeface="微软雅黑" panose="020B0503020204020204" charset="-122"/>
                <a:ea typeface="微软雅黑" panose="020B0503020204020204" charset="-122"/>
                <a:cs typeface="微软雅黑" panose="020B0503020204020204" charset="-122"/>
                <a:sym typeface="+mn-ea"/>
              </a:rPr>
              <a:t>再审查报告书，对</a:t>
            </a:r>
            <a:r>
              <a:rPr lang="en-US" altLang="zh-CN" sz="1600" dirty="0">
                <a:solidFill>
                  <a:schemeClr val="bg1"/>
                </a:solidFill>
                <a:latin typeface="微软雅黑" panose="020B0503020204020204" charset="-122"/>
                <a:ea typeface="微软雅黑" panose="020B0503020204020204" charset="-122"/>
                <a:cs typeface="微软雅黑" panose="020B0503020204020204" charset="-122"/>
                <a:sym typeface="+mn-ea"/>
              </a:rPr>
              <a:t>0~6</a:t>
            </a:r>
            <a:r>
              <a:rPr lang="zh-CN" altLang="en-US" sz="1600" dirty="0">
                <a:solidFill>
                  <a:schemeClr val="bg1"/>
                </a:solidFill>
                <a:latin typeface="微软雅黑" panose="020B0503020204020204" charset="-122"/>
                <a:ea typeface="微软雅黑" panose="020B0503020204020204" charset="-122"/>
                <a:cs typeface="微软雅黑" panose="020B0503020204020204" charset="-122"/>
                <a:sym typeface="+mn-ea"/>
              </a:rPr>
              <a:t>岁的</a:t>
            </a:r>
            <a:r>
              <a:rPr lang="en-US" altLang="zh-CN" sz="1600" dirty="0">
                <a:solidFill>
                  <a:schemeClr val="bg1"/>
                </a:solidFill>
                <a:latin typeface="微软雅黑" panose="020B0503020204020204" charset="-122"/>
                <a:ea typeface="微软雅黑" panose="020B0503020204020204" charset="-122"/>
                <a:cs typeface="微软雅黑" panose="020B0503020204020204" charset="-122"/>
                <a:sym typeface="+mn-ea"/>
              </a:rPr>
              <a:t>758</a:t>
            </a:r>
            <a:r>
              <a:rPr lang="zh-CN" altLang="en-US" sz="1600" dirty="0">
                <a:solidFill>
                  <a:schemeClr val="bg1"/>
                </a:solidFill>
                <a:latin typeface="微软雅黑" panose="020B0503020204020204" charset="-122"/>
                <a:ea typeface="微软雅黑" panose="020B0503020204020204" charset="-122"/>
                <a:cs typeface="微软雅黑" panose="020B0503020204020204" charset="-122"/>
                <a:sym typeface="+mn-ea"/>
              </a:rPr>
              <a:t>例患者进行了安全性分析调查，总不良反应发生率为</a:t>
            </a:r>
            <a:r>
              <a:rPr lang="en-US" altLang="zh-CN" sz="1600" b="1" dirty="0">
                <a:solidFill>
                  <a:schemeClr val="bg1"/>
                </a:solidFill>
                <a:latin typeface="微软雅黑" panose="020B0503020204020204" charset="-122"/>
                <a:ea typeface="微软雅黑" panose="020B0503020204020204" charset="-122"/>
                <a:cs typeface="微软雅黑" panose="020B0503020204020204" charset="-122"/>
                <a:sym typeface="+mn-ea"/>
              </a:rPr>
              <a:t>1.3%</a:t>
            </a:r>
            <a:r>
              <a:rPr lang="zh-CN" altLang="en-US" sz="1600" dirty="0">
                <a:solidFill>
                  <a:schemeClr val="bg1"/>
                </a:solidFill>
                <a:latin typeface="微软雅黑" panose="020B0503020204020204" charset="-122"/>
                <a:ea typeface="微软雅黑" panose="020B0503020204020204" charset="-122"/>
                <a:cs typeface="微软雅黑" panose="020B0503020204020204" charset="-122"/>
                <a:sym typeface="+mn-ea"/>
              </a:rPr>
              <a:t>（</a:t>
            </a:r>
            <a:r>
              <a:rPr lang="en-US" altLang="zh-CN" sz="1600" dirty="0">
                <a:solidFill>
                  <a:schemeClr val="bg1"/>
                </a:solidFill>
                <a:latin typeface="微软雅黑" panose="020B0503020204020204" charset="-122"/>
                <a:ea typeface="微软雅黑" panose="020B0503020204020204" charset="-122"/>
                <a:cs typeface="微软雅黑" panose="020B0503020204020204" charset="-122"/>
                <a:sym typeface="+mn-ea"/>
              </a:rPr>
              <a:t>10</a:t>
            </a:r>
            <a:r>
              <a:rPr lang="zh-CN" altLang="en-US" sz="1600" dirty="0">
                <a:solidFill>
                  <a:schemeClr val="bg1"/>
                </a:solidFill>
                <a:latin typeface="微软雅黑" panose="020B0503020204020204" charset="-122"/>
                <a:ea typeface="微软雅黑" panose="020B0503020204020204" charset="-122"/>
                <a:cs typeface="微软雅黑" panose="020B0503020204020204" charset="-122"/>
                <a:sym typeface="+mn-ea"/>
              </a:rPr>
              <a:t>例）</a:t>
            </a:r>
            <a:r>
              <a:rPr lang="en-US" altLang="zh-CN" sz="1600" baseline="30000" dirty="0">
                <a:solidFill>
                  <a:schemeClr val="bg1"/>
                </a:solidFill>
                <a:latin typeface="微软雅黑" panose="020B0503020204020204" charset="-122"/>
                <a:ea typeface="微软雅黑" panose="020B0503020204020204" charset="-122"/>
                <a:cs typeface="微软雅黑" panose="020B0503020204020204" charset="-122"/>
                <a:sym typeface="+mn-ea"/>
              </a:rPr>
              <a:t> [6] </a:t>
            </a:r>
            <a:r>
              <a:rPr lang="zh-CN" altLang="en-US" sz="1600" dirty="0">
                <a:solidFill>
                  <a:schemeClr val="bg1"/>
                </a:solidFill>
                <a:latin typeface="微软雅黑" panose="020B0503020204020204" charset="-122"/>
                <a:ea typeface="微软雅黑" panose="020B0503020204020204" charset="-122"/>
                <a:cs typeface="微软雅黑" panose="020B0503020204020204" charset="-122"/>
                <a:sym typeface="+mn-ea"/>
              </a:rPr>
              <a:t>，均不严重。</a:t>
            </a:r>
            <a:endParaRPr lang="zh-CN" altLang="en-US" sz="1600" dirty="0">
              <a:solidFill>
                <a:schemeClr val="bg1"/>
              </a:solidFill>
              <a:uFillTx/>
              <a:latin typeface="微软雅黑" panose="020B0503020204020204" charset="-122"/>
              <a:ea typeface="微软雅黑" panose="020B0503020204020204" charset="-122"/>
              <a:cs typeface="微软雅黑" panose="020B0503020204020204" charset="-122"/>
              <a:sym typeface="+mn-ea"/>
            </a:endParaRPr>
          </a:p>
        </p:txBody>
      </p:sp>
      <p:sp>
        <p:nvSpPr>
          <p:cNvPr id="2" name="圆角矩形 1"/>
          <p:cNvSpPr/>
          <p:nvPr>
            <p:custDataLst>
              <p:tags r:id="rId3"/>
            </p:custDataLst>
          </p:nvPr>
        </p:nvSpPr>
        <p:spPr>
          <a:xfrm>
            <a:off x="683260" y="1771340"/>
            <a:ext cx="10989310" cy="3298190"/>
          </a:xfrm>
          <a:prstGeom prst="roundRect">
            <a:avLst>
              <a:gd name="adj" fmla="val 7054"/>
            </a:avLst>
          </a:prstGeom>
          <a:noFill/>
          <a:ln w="9525">
            <a:solidFill>
              <a:srgbClr val="345EB2">
                <a:alpha val="70000"/>
              </a:srgbClr>
            </a:solidFill>
          </a:ln>
          <a:effectLst>
            <a:outerShdw blurRad="38100" dist="38100" dir="2700000" algn="tl" rotWithShape="0">
              <a:schemeClr val="accent1">
                <a:alpha val="21000"/>
              </a:scheme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2" name="椭圆 11"/>
          <p:cNvSpPr/>
          <p:nvPr>
            <p:custDataLst>
              <p:tags r:id="rId4"/>
            </p:custDataLst>
          </p:nvPr>
        </p:nvSpPr>
        <p:spPr>
          <a:xfrm>
            <a:off x="11577320" y="2516830"/>
            <a:ext cx="165735" cy="165735"/>
          </a:xfrm>
          <a:prstGeom prst="ellipse">
            <a:avLst/>
          </a:prstGeom>
          <a:solidFill>
            <a:schemeClr val="bg2"/>
          </a:solidFill>
          <a:ln w="12700">
            <a:gradFill>
              <a:gsLst>
                <a:gs pos="0">
                  <a:schemeClr val="accent1">
                    <a:alpha val="45000"/>
                  </a:schemeClr>
                </a:gs>
                <a:gs pos="100000">
                  <a:schemeClr val="accent1">
                    <a:alpha val="100000"/>
                  </a:schemeClr>
                </a:gs>
              </a:gsLst>
              <a:lin ang="16200000" scaled="1"/>
            </a:gra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6" name="椭圆 15"/>
          <p:cNvSpPr/>
          <p:nvPr>
            <p:custDataLst>
              <p:tags r:id="rId5"/>
            </p:custDataLst>
          </p:nvPr>
        </p:nvSpPr>
        <p:spPr>
          <a:xfrm>
            <a:off x="11577320" y="3235015"/>
            <a:ext cx="165735" cy="165735"/>
          </a:xfrm>
          <a:prstGeom prst="ellipse">
            <a:avLst/>
          </a:prstGeom>
          <a:solidFill>
            <a:schemeClr val="bg2"/>
          </a:solidFill>
          <a:ln w="12700">
            <a:gradFill>
              <a:gsLst>
                <a:gs pos="0">
                  <a:schemeClr val="accent1">
                    <a:alpha val="45000"/>
                  </a:schemeClr>
                </a:gs>
                <a:gs pos="100000">
                  <a:schemeClr val="accent1">
                    <a:alpha val="100000"/>
                  </a:schemeClr>
                </a:gs>
              </a:gsLst>
              <a:lin ang="16200000" scaled="1"/>
            </a:gra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9" name="椭圆 18"/>
          <p:cNvSpPr/>
          <p:nvPr>
            <p:custDataLst>
              <p:tags r:id="rId6"/>
            </p:custDataLst>
          </p:nvPr>
        </p:nvSpPr>
        <p:spPr>
          <a:xfrm>
            <a:off x="11577320" y="3953200"/>
            <a:ext cx="165735" cy="165735"/>
          </a:xfrm>
          <a:prstGeom prst="ellipse">
            <a:avLst/>
          </a:prstGeom>
          <a:solidFill>
            <a:schemeClr val="bg2"/>
          </a:solidFill>
          <a:ln w="12700">
            <a:gradFill>
              <a:gsLst>
                <a:gs pos="0">
                  <a:schemeClr val="accent1">
                    <a:alpha val="45000"/>
                  </a:schemeClr>
                </a:gs>
                <a:gs pos="100000">
                  <a:schemeClr val="accent1">
                    <a:alpha val="100000"/>
                  </a:schemeClr>
                </a:gs>
              </a:gsLst>
              <a:lin ang="16200000" scaled="1"/>
            </a:gra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21" name="圆角矩形 20"/>
          <p:cNvSpPr/>
          <p:nvPr>
            <p:custDataLst>
              <p:tags r:id="rId7"/>
            </p:custDataLst>
          </p:nvPr>
        </p:nvSpPr>
        <p:spPr>
          <a:xfrm>
            <a:off x="623570" y="2655578"/>
            <a:ext cx="109220" cy="1323975"/>
          </a:xfrm>
          <a:prstGeom prst="roundRect">
            <a:avLst>
              <a:gd name="adj" fmla="val 30813"/>
            </a:avLst>
          </a:prstGeom>
          <a:solidFill>
            <a:srgbClr val="345EB2"/>
          </a:solidFill>
          <a:ln>
            <a:noFill/>
          </a:ln>
          <a:effectLst>
            <a:outerShdw blurRad="50800" dist="38100" dir="2700000" algn="tl" rotWithShape="0">
              <a:schemeClr val="accent1">
                <a:lumMod val="75000"/>
                <a:alpha val="20000"/>
              </a:scheme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aphicFrame>
        <p:nvGraphicFramePr>
          <p:cNvPr id="3" name="表格 2"/>
          <p:cNvGraphicFramePr/>
          <p:nvPr>
            <p:custDataLst>
              <p:tags r:id="rId8"/>
            </p:custDataLst>
            <p:extLst>
              <p:ext uri="{D42A27DB-BD31-4B8C-83A1-F6EECF244321}">
                <p14:modId xmlns:p14="http://schemas.microsoft.com/office/powerpoint/2010/main" val="1898497519"/>
              </p:ext>
            </p:extLst>
          </p:nvPr>
        </p:nvGraphicFramePr>
        <p:xfrm>
          <a:off x="914400" y="1912945"/>
          <a:ext cx="10285730" cy="3037840"/>
        </p:xfrm>
        <a:graphic>
          <a:graphicData uri="http://schemas.openxmlformats.org/drawingml/2006/table">
            <a:tbl>
              <a:tblPr/>
              <a:tblGrid>
                <a:gridCol w="1138555">
                  <a:extLst>
                    <a:ext uri="{9D8B030D-6E8A-4147-A177-3AD203B41FA5}">
                      <a16:colId xmlns:a16="http://schemas.microsoft.com/office/drawing/2014/main" val="20000"/>
                    </a:ext>
                  </a:extLst>
                </a:gridCol>
                <a:gridCol w="615950">
                  <a:extLst>
                    <a:ext uri="{9D8B030D-6E8A-4147-A177-3AD203B41FA5}">
                      <a16:colId xmlns:a16="http://schemas.microsoft.com/office/drawing/2014/main" val="20001"/>
                    </a:ext>
                  </a:extLst>
                </a:gridCol>
                <a:gridCol w="3606800">
                  <a:extLst>
                    <a:ext uri="{9D8B030D-6E8A-4147-A177-3AD203B41FA5}">
                      <a16:colId xmlns:a16="http://schemas.microsoft.com/office/drawing/2014/main" val="20002"/>
                    </a:ext>
                  </a:extLst>
                </a:gridCol>
                <a:gridCol w="3220085">
                  <a:extLst>
                    <a:ext uri="{9D8B030D-6E8A-4147-A177-3AD203B41FA5}">
                      <a16:colId xmlns:a16="http://schemas.microsoft.com/office/drawing/2014/main" val="20003"/>
                    </a:ext>
                  </a:extLst>
                </a:gridCol>
                <a:gridCol w="1704340">
                  <a:extLst>
                    <a:ext uri="{9D8B030D-6E8A-4147-A177-3AD203B41FA5}">
                      <a16:colId xmlns:a16="http://schemas.microsoft.com/office/drawing/2014/main" val="20004"/>
                    </a:ext>
                  </a:extLst>
                </a:gridCol>
              </a:tblGrid>
              <a:tr h="375285">
                <a:tc>
                  <a:txBody>
                    <a:bodyPr/>
                    <a:lstStyle/>
                    <a:p>
                      <a:pPr marL="71755" indent="0" algn="ctr">
                        <a:spcBef>
                          <a:spcPct val="0"/>
                        </a:spcBef>
                        <a:spcAft>
                          <a:spcPct val="0"/>
                        </a:spcAft>
                      </a:pPr>
                      <a:endParaRPr sz="1600" b="1">
                        <a:solidFill>
                          <a:schemeClr val="bg1"/>
                        </a:solidFill>
                        <a:latin typeface="微软雅黑" panose="020B0503020204020204" charset="-122"/>
                        <a:ea typeface="微软雅黑" panose="020B0503020204020204" charset="-122"/>
                      </a:endParaRPr>
                    </a:p>
                  </a:txBody>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345EB2"/>
                    </a:solidFill>
                  </a:tcPr>
                </a:tc>
                <a:tc>
                  <a:txBody>
                    <a:bodyPr/>
                    <a:lstStyle/>
                    <a:p>
                      <a:pPr marL="83185" indent="0" algn="ctr" eaLnBrk="0" fontAlgn="base">
                        <a:spcBef>
                          <a:spcPts val="300"/>
                        </a:spcBef>
                        <a:spcAft>
                          <a:spcPct val="0"/>
                        </a:spcAft>
                      </a:pPr>
                      <a:r>
                        <a:rPr lang="en-US" altLang="zh-CN" sz="1600" b="1">
                          <a:solidFill>
                            <a:schemeClr val="bg1"/>
                          </a:solidFill>
                          <a:latin typeface="微软雅黑" panose="020B0503020204020204" charset="-122"/>
                          <a:ea typeface="微软雅黑" panose="020B0503020204020204" charset="-122"/>
                        </a:rPr>
                        <a:t>≥5%</a:t>
                      </a:r>
                    </a:p>
                  </a:txBody>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345EB2"/>
                    </a:solidFill>
                  </a:tcPr>
                </a:tc>
                <a:tc>
                  <a:txBody>
                    <a:bodyPr/>
                    <a:lstStyle/>
                    <a:p>
                      <a:pPr marL="375920" indent="0" algn="ctr" eaLnBrk="0" fontAlgn="base">
                        <a:spcBef>
                          <a:spcPts val="300"/>
                        </a:spcBef>
                        <a:spcAft>
                          <a:spcPct val="0"/>
                        </a:spcAft>
                      </a:pPr>
                      <a:r>
                        <a:rPr lang="en-US" altLang="zh-CN" sz="1600" b="1">
                          <a:solidFill>
                            <a:schemeClr val="bg1"/>
                          </a:solidFill>
                          <a:latin typeface="微软雅黑" panose="020B0503020204020204" charset="-122"/>
                          <a:ea typeface="微软雅黑" panose="020B0503020204020204" charset="-122"/>
                          <a:cs typeface="微软雅黑" panose="020B0503020204020204" charset="-122"/>
                        </a:rPr>
                        <a:t>≥0.1%</a:t>
                      </a:r>
                      <a:r>
                        <a:rPr lang="zh-CN" altLang="en-US" sz="1600" b="1">
                          <a:solidFill>
                            <a:schemeClr val="bg1"/>
                          </a:solidFill>
                          <a:latin typeface="微软雅黑" panose="020B0503020204020204" charset="-122"/>
                          <a:ea typeface="微软雅黑" panose="020B0503020204020204" charset="-122"/>
                          <a:cs typeface="微软雅黑" panose="020B0503020204020204" charset="-122"/>
                        </a:rPr>
                        <a:t>且</a:t>
                      </a:r>
                      <a:r>
                        <a:rPr lang="en-US" altLang="zh-CN" sz="1600" b="1">
                          <a:solidFill>
                            <a:schemeClr val="bg1"/>
                          </a:solidFill>
                          <a:latin typeface="微软雅黑" panose="020B0503020204020204" charset="-122"/>
                          <a:ea typeface="微软雅黑" panose="020B0503020204020204" charset="-122"/>
                          <a:cs typeface="微软雅黑" panose="020B0503020204020204" charset="-122"/>
                        </a:rPr>
                        <a:t>&lt;5%</a:t>
                      </a:r>
                    </a:p>
                  </a:txBody>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345EB2"/>
                    </a:solidFill>
                  </a:tcPr>
                </a:tc>
                <a:tc>
                  <a:txBody>
                    <a:bodyPr/>
                    <a:lstStyle/>
                    <a:p>
                      <a:pPr marL="612775" indent="0" algn="ctr" eaLnBrk="0" fontAlgn="base">
                        <a:spcBef>
                          <a:spcPts val="300"/>
                        </a:spcBef>
                        <a:spcAft>
                          <a:spcPct val="0"/>
                        </a:spcAft>
                      </a:pPr>
                      <a:r>
                        <a:rPr lang="en-US" altLang="zh-CN" sz="1600" b="1">
                          <a:solidFill>
                            <a:schemeClr val="bg1"/>
                          </a:solidFill>
                          <a:latin typeface="微软雅黑" panose="020B0503020204020204" charset="-122"/>
                          <a:ea typeface="微软雅黑" panose="020B0503020204020204" charset="-122"/>
                        </a:rPr>
                        <a:t>&lt;0.1%</a:t>
                      </a:r>
                    </a:p>
                  </a:txBody>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345EB2"/>
                    </a:solidFill>
                  </a:tcPr>
                </a:tc>
                <a:tc>
                  <a:txBody>
                    <a:bodyPr/>
                    <a:lstStyle/>
                    <a:p>
                      <a:pPr marL="119380" indent="0" algn="ctr" eaLnBrk="0" fontAlgn="base">
                        <a:spcBef>
                          <a:spcPts val="200"/>
                        </a:spcBef>
                        <a:spcAft>
                          <a:spcPct val="0"/>
                        </a:spcAft>
                      </a:pPr>
                      <a:r>
                        <a:rPr lang="zh-CN" sz="1600" b="1">
                          <a:solidFill>
                            <a:schemeClr val="bg1"/>
                          </a:solidFill>
                          <a:latin typeface="微软雅黑" panose="020B0503020204020204" charset="-122"/>
                          <a:ea typeface="微软雅黑" panose="020B0503020204020204" charset="-122"/>
                        </a:rPr>
                        <a:t>发生率不明</a:t>
                      </a:r>
                    </a:p>
                  </a:txBody>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345EB2"/>
                    </a:solidFill>
                  </a:tcPr>
                </a:tc>
                <a:extLst>
                  <a:ext uri="{0D108BD9-81ED-4DB2-BD59-A6C34878D82A}">
                    <a16:rowId xmlns:a16="http://schemas.microsoft.com/office/drawing/2014/main" val="10000"/>
                  </a:ext>
                </a:extLst>
              </a:tr>
              <a:tr h="339725">
                <a:tc>
                  <a:txBody>
                    <a:bodyPr/>
                    <a:lstStyle/>
                    <a:p>
                      <a:pPr marL="111125" indent="0" algn="ctr" eaLnBrk="0" fontAlgn="base">
                        <a:spcBef>
                          <a:spcPts val="900"/>
                        </a:spcBef>
                        <a:spcAft>
                          <a:spcPct val="0"/>
                        </a:spcAft>
                      </a:pPr>
                      <a:r>
                        <a:rPr lang="zh-CN" sz="1400">
                          <a:solidFill>
                            <a:srgbClr val="000000"/>
                          </a:solidFill>
                          <a:latin typeface="微软雅黑" panose="020B0503020204020204" charset="-122"/>
                          <a:ea typeface="微软雅黑" panose="020B0503020204020204" charset="-122"/>
                          <a:cs typeface="微软雅黑" panose="020B0503020204020204" charset="-122"/>
                        </a:rPr>
                        <a:t>过敏</a:t>
                      </a:r>
                      <a:endParaRPr lang="zh-CN" altLang="zh-CN" sz="1400" baseline="30000">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noFill/>
                  </a:tcPr>
                </a:tc>
                <a:tc>
                  <a:txBody>
                    <a:bodyPr/>
                    <a:lstStyle/>
                    <a:p>
                      <a:pPr marL="71755" indent="0" algn="ctr" eaLnBrk="0" fontAlgn="base">
                        <a:spcBef>
                          <a:spcPct val="0"/>
                        </a:spcBef>
                        <a:spcAft>
                          <a:spcPct val="0"/>
                        </a:spcAft>
                      </a:pPr>
                      <a:r>
                        <a:rPr lang="en-US" altLang="zh-CN" sz="1400">
                          <a:solidFill>
                            <a:srgbClr val="000000"/>
                          </a:solidFill>
                          <a:latin typeface="微软雅黑" panose="020B0503020204020204" charset="-122"/>
                          <a:ea typeface="微软雅黑" panose="020B0503020204020204" charset="-122"/>
                        </a:rPr>
                        <a:t> </a:t>
                      </a:r>
                    </a:p>
                  </a:txBody>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noFill/>
                  </a:tcPr>
                </a:tc>
                <a:tc>
                  <a:txBody>
                    <a:bodyPr/>
                    <a:lstStyle/>
                    <a:p>
                      <a:pPr marL="407670" indent="0" algn="ctr" eaLnBrk="0" fontAlgn="base">
                        <a:spcBef>
                          <a:spcPts val="900"/>
                        </a:spcBef>
                        <a:spcAft>
                          <a:spcPct val="0"/>
                        </a:spcAft>
                      </a:pPr>
                      <a:r>
                        <a:rPr lang="zh-CN" sz="1400">
                          <a:solidFill>
                            <a:srgbClr val="000000"/>
                          </a:solidFill>
                          <a:latin typeface="微软雅黑" panose="020B0503020204020204" charset="-122"/>
                          <a:ea typeface="微软雅黑" panose="020B0503020204020204" charset="-122"/>
                        </a:rPr>
                        <a:t>红斑样皮疹</a:t>
                      </a:r>
                    </a:p>
                  </a:txBody>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noFill/>
                  </a:tcPr>
                </a:tc>
                <a:tc>
                  <a:txBody>
                    <a:bodyPr/>
                    <a:lstStyle/>
                    <a:p>
                      <a:pPr marL="390525" indent="-285750" algn="ctr" eaLnBrk="0" fontAlgn="base">
                        <a:lnSpc>
                          <a:spcPct val="103000"/>
                        </a:lnSpc>
                        <a:spcBef>
                          <a:spcPts val="200"/>
                        </a:spcBef>
                        <a:spcAft>
                          <a:spcPct val="0"/>
                        </a:spcAft>
                      </a:pPr>
                      <a:r>
                        <a:rPr lang="zh-CN" sz="1400">
                          <a:solidFill>
                            <a:srgbClr val="000000"/>
                          </a:solidFill>
                          <a:latin typeface="微软雅黑" panose="020B0503020204020204" charset="-122"/>
                          <a:ea typeface="微软雅黑" panose="020B0503020204020204" charset="-122"/>
                          <a:cs typeface="微软雅黑" panose="020B0503020204020204" charset="-122"/>
                        </a:rPr>
                        <a:t>水肿</a:t>
                      </a:r>
                      <a:r>
                        <a:rPr lang="en-US" altLang="zh-CN" sz="1400">
                          <a:solidFill>
                            <a:srgbClr val="000000"/>
                          </a:solidFill>
                          <a:latin typeface="微软雅黑" panose="020B0503020204020204" charset="-122"/>
                          <a:ea typeface="微软雅黑" panose="020B0503020204020204" charset="-122"/>
                          <a:cs typeface="微软雅黑" panose="020B0503020204020204" charset="-122"/>
                        </a:rPr>
                        <a:t>(</a:t>
                      </a:r>
                      <a:r>
                        <a:rPr lang="zh-CN" altLang="en-US" sz="1400">
                          <a:solidFill>
                            <a:srgbClr val="000000"/>
                          </a:solidFill>
                          <a:latin typeface="微软雅黑" panose="020B0503020204020204" charset="-122"/>
                          <a:ea typeface="微软雅黑" panose="020B0503020204020204" charset="-122"/>
                          <a:cs typeface="微软雅黑" panose="020B0503020204020204" charset="-122"/>
                        </a:rPr>
                        <a:t>颜面</a:t>
                      </a:r>
                      <a:r>
                        <a:rPr lang="en-US" altLang="zh-CN" sz="1400">
                          <a:solidFill>
                            <a:srgbClr val="000000"/>
                          </a:solidFill>
                          <a:latin typeface="微软雅黑" panose="020B0503020204020204" charset="-122"/>
                          <a:ea typeface="微软雅黑" panose="020B0503020204020204" charset="-122"/>
                          <a:cs typeface="微软雅黑" panose="020B0503020204020204" charset="-122"/>
                        </a:rPr>
                        <a:t>/</a:t>
                      </a:r>
                      <a:r>
                        <a:rPr lang="zh-CN" altLang="en-US" sz="1400">
                          <a:solidFill>
                            <a:srgbClr val="000000"/>
                          </a:solidFill>
                          <a:latin typeface="微软雅黑" panose="020B0503020204020204" charset="-122"/>
                          <a:ea typeface="微软雅黑" panose="020B0503020204020204" charset="-122"/>
                          <a:cs typeface="微软雅黑" panose="020B0503020204020204" charset="-122"/>
                        </a:rPr>
                        <a:t>四肢等</a:t>
                      </a:r>
                      <a:r>
                        <a:rPr lang="en-US" altLang="zh-CN" sz="1400">
                          <a:solidFill>
                            <a:srgbClr val="000000"/>
                          </a:solidFill>
                          <a:latin typeface="微软雅黑" panose="020B0503020204020204" charset="-122"/>
                          <a:ea typeface="微软雅黑" panose="020B0503020204020204" charset="-122"/>
                          <a:cs typeface="微软雅黑" panose="020B0503020204020204" charset="-122"/>
                        </a:rPr>
                        <a:t>)</a:t>
                      </a:r>
                      <a:r>
                        <a:rPr lang="zh-CN" altLang="en-US" sz="1400">
                          <a:solidFill>
                            <a:srgbClr val="000000"/>
                          </a:solidFill>
                          <a:latin typeface="微软雅黑" panose="020B0503020204020204" charset="-122"/>
                          <a:ea typeface="微软雅黑" panose="020B0503020204020204" charset="-122"/>
                          <a:cs typeface="微软雅黑" panose="020B0503020204020204" charset="-122"/>
                        </a:rPr>
                        <a:t>、瘙</a:t>
                      </a:r>
                      <a:r>
                        <a:rPr lang="zh-CN" sz="1400">
                          <a:solidFill>
                            <a:srgbClr val="000000"/>
                          </a:solidFill>
                          <a:latin typeface="微软雅黑" panose="020B0503020204020204" charset="-122"/>
                          <a:ea typeface="微软雅黑" panose="020B0503020204020204" charset="-122"/>
                          <a:cs typeface="微软雅黑" panose="020B0503020204020204" charset="-122"/>
                        </a:rPr>
                        <a:t>痒、呼吸困难</a:t>
                      </a:r>
                    </a:p>
                  </a:txBody>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noFill/>
                  </a:tcPr>
                </a:tc>
                <a:tc>
                  <a:txBody>
                    <a:bodyPr/>
                    <a:lstStyle/>
                    <a:p>
                      <a:pPr marL="71755" indent="0" algn="ctr" eaLnBrk="0" fontAlgn="base">
                        <a:spcBef>
                          <a:spcPct val="0"/>
                        </a:spcBef>
                        <a:spcAft>
                          <a:spcPct val="0"/>
                        </a:spcAft>
                      </a:pPr>
                      <a:r>
                        <a:rPr lang="en-US" altLang="zh-CN" sz="1400">
                          <a:solidFill>
                            <a:srgbClr val="000000"/>
                          </a:solidFill>
                          <a:latin typeface="微软雅黑" panose="020B0503020204020204" charset="-122"/>
                          <a:ea typeface="微软雅黑" panose="020B0503020204020204" charset="-122"/>
                        </a:rPr>
                        <a:t> </a:t>
                      </a:r>
                    </a:p>
                  </a:txBody>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noFill/>
                  </a:tcPr>
                </a:tc>
                <a:extLst>
                  <a:ext uri="{0D108BD9-81ED-4DB2-BD59-A6C34878D82A}">
                    <a16:rowId xmlns:a16="http://schemas.microsoft.com/office/drawing/2014/main" val="10001"/>
                  </a:ext>
                </a:extLst>
              </a:tr>
              <a:tr h="697230">
                <a:tc>
                  <a:txBody>
                    <a:bodyPr/>
                    <a:lstStyle/>
                    <a:p>
                      <a:pPr marL="71755" indent="0" algn="ctr" eaLnBrk="0" fontAlgn="base">
                        <a:lnSpc>
                          <a:spcPct val="118000"/>
                        </a:lnSpc>
                        <a:spcBef>
                          <a:spcPct val="0"/>
                        </a:spcBef>
                        <a:spcAft>
                          <a:spcPct val="0"/>
                        </a:spcAft>
                      </a:pPr>
                      <a:r>
                        <a:rPr lang="en-US" altLang="zh-CN" sz="1400">
                          <a:solidFill>
                            <a:srgbClr val="000000"/>
                          </a:solidFill>
                          <a:latin typeface="微软雅黑" panose="020B0503020204020204" charset="-122"/>
                          <a:ea typeface="微软雅黑" panose="020B0503020204020204" charset="-122"/>
                          <a:cs typeface="微软雅黑" panose="020B0503020204020204" charset="-122"/>
                        </a:rPr>
                        <a:t> </a:t>
                      </a:r>
                      <a:r>
                        <a:rPr lang="zh-CN" sz="1400">
                          <a:solidFill>
                            <a:srgbClr val="000000"/>
                          </a:solidFill>
                          <a:latin typeface="微软雅黑" panose="020B0503020204020204" charset="-122"/>
                          <a:ea typeface="微软雅黑" panose="020B0503020204020204" charset="-122"/>
                          <a:cs typeface="微软雅黑" panose="020B0503020204020204" charset="-122"/>
                        </a:rPr>
                        <a:t>神经系统</a:t>
                      </a:r>
                    </a:p>
                  </a:txBody>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noFill/>
                  </a:tcPr>
                </a:tc>
                <a:tc>
                  <a:txBody>
                    <a:bodyPr/>
                    <a:lstStyle/>
                    <a:p>
                      <a:pPr marL="71755" indent="0" algn="ctr" eaLnBrk="0" fontAlgn="base">
                        <a:lnSpc>
                          <a:spcPct val="118000"/>
                        </a:lnSpc>
                        <a:spcBef>
                          <a:spcPct val="0"/>
                        </a:spcBef>
                        <a:spcAft>
                          <a:spcPct val="0"/>
                        </a:spcAft>
                      </a:pPr>
                      <a:r>
                        <a:rPr lang="en-US" altLang="zh-CN" sz="1400">
                          <a:solidFill>
                            <a:srgbClr val="000000"/>
                          </a:solidFill>
                          <a:latin typeface="微软雅黑" panose="020B0503020204020204" charset="-122"/>
                          <a:ea typeface="微软雅黑" panose="020B0503020204020204" charset="-122"/>
                          <a:cs typeface="微软雅黑" panose="020B0503020204020204" charset="-122"/>
                        </a:rPr>
                        <a:t> </a:t>
                      </a:r>
                      <a:r>
                        <a:rPr lang="zh-CN" sz="1400">
                          <a:solidFill>
                            <a:srgbClr val="000000"/>
                          </a:solidFill>
                          <a:latin typeface="微软雅黑" panose="020B0503020204020204" charset="-122"/>
                          <a:ea typeface="微软雅黑" panose="020B0503020204020204" charset="-122"/>
                          <a:cs typeface="微软雅黑" panose="020B0503020204020204" charset="-122"/>
                        </a:rPr>
                        <a:t>嗜睡</a:t>
                      </a:r>
                    </a:p>
                  </a:txBody>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noFill/>
                  </a:tcPr>
                </a:tc>
                <a:tc>
                  <a:txBody>
                    <a:bodyPr/>
                    <a:lstStyle/>
                    <a:p>
                      <a:pPr marL="407035" indent="-349250" algn="ctr" eaLnBrk="0" fontAlgn="base">
                        <a:lnSpc>
                          <a:spcPct val="116000"/>
                        </a:lnSpc>
                        <a:spcBef>
                          <a:spcPts val="900"/>
                        </a:spcBef>
                        <a:spcAft>
                          <a:spcPct val="0"/>
                        </a:spcAft>
                      </a:pPr>
                      <a:r>
                        <a:rPr lang="zh-CN" sz="1400">
                          <a:solidFill>
                            <a:srgbClr val="000000"/>
                          </a:solidFill>
                          <a:latin typeface="微软雅黑" panose="020B0503020204020204" charset="-122"/>
                          <a:ea typeface="微软雅黑" panose="020B0503020204020204" charset="-122"/>
                          <a:cs typeface="微软雅黑" panose="020B0503020204020204" charset="-122"/>
                        </a:rPr>
                        <a:t>倦怠感、口渴、头痛</a:t>
                      </a:r>
                      <a:r>
                        <a:rPr lang="en-US" altLang="zh-CN" sz="1400">
                          <a:solidFill>
                            <a:srgbClr val="000000"/>
                          </a:solidFill>
                          <a:latin typeface="微软雅黑" panose="020B0503020204020204" charset="-122"/>
                          <a:ea typeface="微软雅黑" panose="020B0503020204020204" charset="-122"/>
                          <a:cs typeface="微软雅黑" panose="020B0503020204020204" charset="-122"/>
                        </a:rPr>
                        <a:t>/</a:t>
                      </a:r>
                      <a:r>
                        <a:rPr lang="zh-CN" altLang="en-US" sz="1400">
                          <a:solidFill>
                            <a:srgbClr val="000000"/>
                          </a:solidFill>
                          <a:latin typeface="微软雅黑" panose="020B0503020204020204" charset="-122"/>
                          <a:ea typeface="微软雅黑" panose="020B0503020204020204" charset="-122"/>
                          <a:cs typeface="微软雅黑" panose="020B0503020204020204" charset="-122"/>
                        </a:rPr>
                        <a:t>头</a:t>
                      </a:r>
                      <a:r>
                        <a:rPr lang="zh-CN" sz="1400">
                          <a:solidFill>
                            <a:srgbClr val="000000"/>
                          </a:solidFill>
                          <a:latin typeface="微软雅黑" panose="020B0503020204020204" charset="-122"/>
                          <a:ea typeface="微软雅黑" panose="020B0503020204020204" charset="-122"/>
                          <a:cs typeface="微软雅黑" panose="020B0503020204020204" charset="-122"/>
                        </a:rPr>
                        <a:t>重感、头晕</a:t>
                      </a:r>
                    </a:p>
                  </a:txBody>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noFill/>
                  </a:tcPr>
                </a:tc>
                <a:tc>
                  <a:txBody>
                    <a:bodyPr/>
                    <a:lstStyle/>
                    <a:p>
                      <a:pPr marL="71755" indent="0" algn="ctr" eaLnBrk="0" fontAlgn="base">
                        <a:lnSpc>
                          <a:spcPct val="118000"/>
                        </a:lnSpc>
                        <a:spcBef>
                          <a:spcPct val="0"/>
                        </a:spcBef>
                        <a:spcAft>
                          <a:spcPct val="0"/>
                        </a:spcAft>
                      </a:pPr>
                      <a:r>
                        <a:rPr lang="en-US" altLang="zh-CN" sz="1400">
                          <a:solidFill>
                            <a:srgbClr val="000000"/>
                          </a:solidFill>
                          <a:latin typeface="微软雅黑" panose="020B0503020204020204" charset="-122"/>
                          <a:ea typeface="微软雅黑" panose="020B0503020204020204" charset="-122"/>
                          <a:cs typeface="微软雅黑" panose="020B0503020204020204" charset="-122"/>
                        </a:rPr>
                        <a:t> </a:t>
                      </a:r>
                      <a:r>
                        <a:rPr lang="zh-CN" sz="1400">
                          <a:solidFill>
                            <a:srgbClr val="000000"/>
                          </a:solidFill>
                          <a:latin typeface="微软雅黑" panose="020B0503020204020204" charset="-122"/>
                          <a:ea typeface="微软雅黑" panose="020B0503020204020204" charset="-122"/>
                          <a:cs typeface="微软雅黑" panose="020B0503020204020204" charset="-122"/>
                        </a:rPr>
                        <a:t>注意力低下、麻木感</a:t>
                      </a:r>
                    </a:p>
                  </a:txBody>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noFill/>
                  </a:tcPr>
                </a:tc>
                <a:tc>
                  <a:txBody>
                    <a:bodyPr/>
                    <a:lstStyle/>
                    <a:p>
                      <a:pPr marL="119380" indent="0" algn="ctr" eaLnBrk="0" fontAlgn="base">
                        <a:spcBef>
                          <a:spcPts val="200"/>
                        </a:spcBef>
                        <a:spcAft>
                          <a:spcPct val="0"/>
                        </a:spcAft>
                      </a:pPr>
                      <a:r>
                        <a:rPr lang="zh-CN" sz="1400">
                          <a:solidFill>
                            <a:srgbClr val="000000"/>
                          </a:solidFill>
                          <a:latin typeface="微软雅黑" panose="020B0503020204020204" charset="-122"/>
                          <a:ea typeface="微软雅黑" panose="020B0503020204020204" charset="-122"/>
                          <a:cs typeface="微软雅黑" panose="020B0503020204020204" charset="-122"/>
                        </a:rPr>
                        <a:t>不自主运动</a:t>
                      </a:r>
                    </a:p>
                    <a:p>
                      <a:pPr marL="119380" indent="0" algn="ctr" eaLnBrk="0" fontAlgn="base">
                        <a:spcBef>
                          <a:spcPts val="200"/>
                        </a:spcBef>
                        <a:spcAft>
                          <a:spcPct val="0"/>
                        </a:spcAft>
                      </a:pPr>
                      <a:r>
                        <a:rPr lang="en-US" altLang="zh-CN" sz="1400">
                          <a:solidFill>
                            <a:srgbClr val="000000"/>
                          </a:solidFill>
                          <a:latin typeface="微软雅黑" panose="020B0503020204020204" charset="-122"/>
                          <a:ea typeface="微软雅黑" panose="020B0503020204020204" charset="-122"/>
                          <a:cs typeface="微软雅黑" panose="020B0503020204020204" charset="-122"/>
                        </a:rPr>
                        <a:t>(</a:t>
                      </a:r>
                      <a:r>
                        <a:rPr lang="zh-CN" altLang="en-US" sz="1400">
                          <a:solidFill>
                            <a:srgbClr val="000000"/>
                          </a:solidFill>
                          <a:latin typeface="微软雅黑" panose="020B0503020204020204" charset="-122"/>
                          <a:ea typeface="微软雅黑" panose="020B0503020204020204" charset="-122"/>
                          <a:cs typeface="微软雅黑" panose="020B0503020204020204" charset="-122"/>
                        </a:rPr>
                        <a:t>颜面</a:t>
                      </a:r>
                      <a:r>
                        <a:rPr lang="en-US" altLang="zh-CN" sz="1400">
                          <a:solidFill>
                            <a:srgbClr val="000000"/>
                          </a:solidFill>
                          <a:latin typeface="微软雅黑" panose="020B0503020204020204" charset="-122"/>
                          <a:ea typeface="微软雅黑" panose="020B0503020204020204" charset="-122"/>
                          <a:cs typeface="微软雅黑" panose="020B0503020204020204" charset="-122"/>
                        </a:rPr>
                        <a:t>/</a:t>
                      </a:r>
                      <a:r>
                        <a:rPr lang="zh-CN" altLang="en-US" sz="1400">
                          <a:solidFill>
                            <a:srgbClr val="000000"/>
                          </a:solidFill>
                          <a:latin typeface="微软雅黑" panose="020B0503020204020204" charset="-122"/>
                          <a:ea typeface="微软雅黑" panose="020B0503020204020204" charset="-122"/>
                          <a:cs typeface="微软雅黑" panose="020B0503020204020204" charset="-122"/>
                        </a:rPr>
                        <a:t>四肢</a:t>
                      </a:r>
                      <a:r>
                        <a:rPr lang="zh-CN" sz="1400">
                          <a:solidFill>
                            <a:srgbClr val="000000"/>
                          </a:solidFill>
                          <a:latin typeface="微软雅黑" panose="020B0503020204020204" charset="-122"/>
                          <a:ea typeface="微软雅黑" panose="020B0503020204020204" charset="-122"/>
                          <a:cs typeface="微软雅黑" panose="020B0503020204020204" charset="-122"/>
                        </a:rPr>
                        <a:t>等</a:t>
                      </a:r>
                      <a:r>
                        <a:rPr lang="zh-CN" altLang="en-US" sz="1400">
                          <a:solidFill>
                            <a:srgbClr val="000000"/>
                          </a:solidFill>
                          <a:latin typeface="微软雅黑" panose="020B0503020204020204" charset="-122"/>
                          <a:ea typeface="微软雅黑" panose="020B0503020204020204" charset="-122"/>
                          <a:cs typeface="微软雅黑" panose="020B0503020204020204" charset="-122"/>
                        </a:rPr>
                        <a:t> </a:t>
                      </a:r>
                      <a:r>
                        <a:rPr lang="en-US" altLang="zh-CN" sz="1400">
                          <a:solidFill>
                            <a:srgbClr val="000000"/>
                          </a:solidFill>
                          <a:latin typeface="微软雅黑" panose="020B0503020204020204" charset="-122"/>
                          <a:ea typeface="微软雅黑" panose="020B0503020204020204" charset="-122"/>
                          <a:cs typeface="微软雅黑" panose="020B0503020204020204" charset="-122"/>
                        </a:rPr>
                        <a:t>)</a:t>
                      </a:r>
                    </a:p>
                  </a:txBody>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noFill/>
                  </a:tcPr>
                </a:tc>
                <a:extLst>
                  <a:ext uri="{0D108BD9-81ED-4DB2-BD59-A6C34878D82A}">
                    <a16:rowId xmlns:a16="http://schemas.microsoft.com/office/drawing/2014/main" val="10002"/>
                  </a:ext>
                </a:extLst>
              </a:tr>
              <a:tr h="788035">
                <a:tc>
                  <a:txBody>
                    <a:bodyPr/>
                    <a:lstStyle/>
                    <a:p>
                      <a:pPr marL="71755" indent="0" algn="ctr" eaLnBrk="0" fontAlgn="base">
                        <a:lnSpc>
                          <a:spcPct val="119000"/>
                        </a:lnSpc>
                        <a:spcBef>
                          <a:spcPct val="0"/>
                        </a:spcBef>
                        <a:spcAft>
                          <a:spcPct val="0"/>
                        </a:spcAft>
                      </a:pPr>
                      <a:r>
                        <a:rPr lang="zh-CN" sz="1400">
                          <a:solidFill>
                            <a:srgbClr val="000000"/>
                          </a:solidFill>
                          <a:latin typeface="微软雅黑" panose="020B0503020204020204" charset="-122"/>
                          <a:ea typeface="微软雅黑" panose="020B0503020204020204" charset="-122"/>
                          <a:cs typeface="微软雅黑" panose="020B0503020204020204" charset="-122"/>
                        </a:rPr>
                        <a:t>消化系统</a:t>
                      </a:r>
                    </a:p>
                  </a:txBody>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noFill/>
                  </a:tcPr>
                </a:tc>
                <a:tc>
                  <a:txBody>
                    <a:bodyPr/>
                    <a:lstStyle/>
                    <a:p>
                      <a:pPr marL="71755" indent="0" algn="ctr" eaLnBrk="0" fontAlgn="base">
                        <a:spcBef>
                          <a:spcPct val="0"/>
                        </a:spcBef>
                        <a:spcAft>
                          <a:spcPct val="0"/>
                        </a:spcAft>
                      </a:pPr>
                      <a:r>
                        <a:rPr lang="en-US" altLang="zh-CN" sz="1400">
                          <a:solidFill>
                            <a:srgbClr val="000000"/>
                          </a:solidFill>
                          <a:latin typeface="微软雅黑" panose="020B0503020204020204" charset="-122"/>
                          <a:ea typeface="微软雅黑" panose="020B0503020204020204" charset="-122"/>
                        </a:rPr>
                        <a:t> </a:t>
                      </a:r>
                    </a:p>
                  </a:txBody>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noFill/>
                  </a:tcPr>
                </a:tc>
                <a:tc>
                  <a:txBody>
                    <a:bodyPr/>
                    <a:lstStyle/>
                    <a:p>
                      <a:pPr marL="470535" indent="-316865" algn="ctr" eaLnBrk="0" fontAlgn="base">
                        <a:lnSpc>
                          <a:spcPct val="111000"/>
                        </a:lnSpc>
                        <a:spcBef>
                          <a:spcPts val="1100"/>
                        </a:spcBef>
                        <a:spcAft>
                          <a:spcPct val="0"/>
                        </a:spcAft>
                      </a:pPr>
                      <a:r>
                        <a:rPr lang="zh-CN" sz="1400" dirty="0">
                          <a:solidFill>
                            <a:srgbClr val="000000"/>
                          </a:solidFill>
                          <a:latin typeface="微软雅黑" panose="020B0503020204020204" charset="-122"/>
                          <a:ea typeface="微软雅黑" panose="020B0503020204020204" charset="-122"/>
                          <a:cs typeface="微软雅黑" panose="020B0503020204020204" charset="-122"/>
                        </a:rPr>
                        <a:t>腹部不适、腹痛、腹泻、恶心</a:t>
                      </a:r>
                    </a:p>
                  </a:txBody>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noFill/>
                  </a:tcPr>
                </a:tc>
                <a:tc>
                  <a:txBody>
                    <a:bodyPr/>
                    <a:lstStyle/>
                    <a:p>
                      <a:pPr marL="136525" indent="0" algn="ctr" eaLnBrk="0" fontAlgn="base">
                        <a:spcBef>
                          <a:spcPts val="200"/>
                        </a:spcBef>
                        <a:spcAft>
                          <a:spcPct val="0"/>
                        </a:spcAft>
                      </a:pPr>
                      <a:r>
                        <a:rPr lang="zh-CN" sz="1400">
                          <a:solidFill>
                            <a:srgbClr val="000000"/>
                          </a:solidFill>
                          <a:latin typeface="微软雅黑" panose="020B0503020204020204" charset="-122"/>
                          <a:ea typeface="微软雅黑" panose="020B0503020204020204" charset="-122"/>
                          <a:cs typeface="微软雅黑" panose="020B0503020204020204" charset="-122"/>
                        </a:rPr>
                        <a:t>便秘、口炎</a:t>
                      </a:r>
                      <a:r>
                        <a:rPr lang="en-US" altLang="zh-CN" sz="1400">
                          <a:solidFill>
                            <a:srgbClr val="000000"/>
                          </a:solidFill>
                          <a:latin typeface="微软雅黑" panose="020B0503020204020204" charset="-122"/>
                          <a:ea typeface="微软雅黑" panose="020B0503020204020204" charset="-122"/>
                          <a:cs typeface="微软雅黑" panose="020B0503020204020204" charset="-122"/>
                        </a:rPr>
                        <a:t>/</a:t>
                      </a:r>
                      <a:r>
                        <a:rPr lang="zh-CN" altLang="en-US" sz="1400">
                          <a:solidFill>
                            <a:srgbClr val="000000"/>
                          </a:solidFill>
                          <a:latin typeface="微软雅黑" panose="020B0503020204020204" charset="-122"/>
                          <a:ea typeface="微软雅黑" panose="020B0503020204020204" charset="-122"/>
                          <a:cs typeface="微软雅黑" panose="020B0503020204020204" charset="-122"/>
                        </a:rPr>
                        <a:t>口角炎</a:t>
                      </a:r>
                      <a:r>
                        <a:rPr lang="en-US" altLang="zh-CN" sz="1400">
                          <a:solidFill>
                            <a:srgbClr val="000000"/>
                          </a:solidFill>
                          <a:latin typeface="微软雅黑" panose="020B0503020204020204" charset="-122"/>
                          <a:ea typeface="微软雅黑" panose="020B0503020204020204" charset="-122"/>
                          <a:cs typeface="微软雅黑" panose="020B0503020204020204" charset="-122"/>
                        </a:rPr>
                        <a:t>/</a:t>
                      </a:r>
                      <a:r>
                        <a:rPr lang="zh-CN" altLang="en-US" sz="1400">
                          <a:solidFill>
                            <a:srgbClr val="000000"/>
                          </a:solidFill>
                          <a:latin typeface="微软雅黑" panose="020B0503020204020204" charset="-122"/>
                          <a:ea typeface="微软雅黑" panose="020B0503020204020204" charset="-122"/>
                          <a:cs typeface="微软雅黑" panose="020B0503020204020204" charset="-122"/>
                        </a:rPr>
                        <a:t>舌</a:t>
                      </a:r>
                    </a:p>
                    <a:p>
                      <a:pPr marL="73025" indent="0" algn="ctr" eaLnBrk="0" fontAlgn="base">
                        <a:spcBef>
                          <a:spcPts val="300"/>
                        </a:spcBef>
                        <a:spcAft>
                          <a:spcPct val="0"/>
                        </a:spcAft>
                      </a:pPr>
                      <a:r>
                        <a:rPr lang="zh-CN" sz="1400">
                          <a:solidFill>
                            <a:srgbClr val="000000"/>
                          </a:solidFill>
                          <a:latin typeface="微软雅黑" panose="020B0503020204020204" charset="-122"/>
                          <a:ea typeface="微软雅黑" panose="020B0503020204020204" charset="-122"/>
                          <a:cs typeface="微软雅黑" panose="020B0503020204020204" charset="-122"/>
                        </a:rPr>
                        <a:t>痛、胃部烧灼感、食欲亢进</a:t>
                      </a:r>
                    </a:p>
                  </a:txBody>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noFill/>
                  </a:tcPr>
                </a:tc>
                <a:tc>
                  <a:txBody>
                    <a:bodyPr/>
                    <a:lstStyle/>
                    <a:p>
                      <a:pPr marL="71755" indent="0" algn="ctr" eaLnBrk="0" fontAlgn="base">
                        <a:lnSpc>
                          <a:spcPct val="122000"/>
                        </a:lnSpc>
                        <a:spcBef>
                          <a:spcPct val="0"/>
                        </a:spcBef>
                        <a:spcAft>
                          <a:spcPct val="0"/>
                        </a:spcAft>
                      </a:pPr>
                      <a:r>
                        <a:rPr lang="zh-CN" sz="1400">
                          <a:solidFill>
                            <a:srgbClr val="000000"/>
                          </a:solidFill>
                          <a:latin typeface="微软雅黑" panose="020B0503020204020204" charset="-122"/>
                          <a:ea typeface="微软雅黑" panose="020B0503020204020204" charset="-122"/>
                          <a:cs typeface="微软雅黑" panose="020B0503020204020204" charset="-122"/>
                        </a:rPr>
                        <a:t>呕吐</a:t>
                      </a:r>
                    </a:p>
                  </a:txBody>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noFill/>
                  </a:tcPr>
                </a:tc>
                <a:extLst>
                  <a:ext uri="{0D108BD9-81ED-4DB2-BD59-A6C34878D82A}">
                    <a16:rowId xmlns:a16="http://schemas.microsoft.com/office/drawing/2014/main" val="10003"/>
                  </a:ext>
                </a:extLst>
              </a:tr>
              <a:tr h="837565">
                <a:tc>
                  <a:txBody>
                    <a:bodyPr/>
                    <a:lstStyle/>
                    <a:p>
                      <a:pPr marL="71755" indent="0" algn="ctr" eaLnBrk="0" fontAlgn="base">
                        <a:lnSpc>
                          <a:spcPct val="122000"/>
                        </a:lnSpc>
                        <a:spcBef>
                          <a:spcPct val="0"/>
                        </a:spcBef>
                        <a:spcAft>
                          <a:spcPct val="0"/>
                        </a:spcAft>
                      </a:pPr>
                      <a:r>
                        <a:rPr lang="zh-CN" sz="1400">
                          <a:solidFill>
                            <a:srgbClr val="000000"/>
                          </a:solidFill>
                          <a:latin typeface="微软雅黑" panose="020B0503020204020204" charset="-122"/>
                          <a:ea typeface="微软雅黑" panose="020B0503020204020204" charset="-122"/>
                          <a:cs typeface="微软雅黑" panose="020B0503020204020204" charset="-122"/>
                        </a:rPr>
                        <a:t>肝脏</a:t>
                      </a:r>
                    </a:p>
                  </a:txBody>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noFill/>
                  </a:tcPr>
                </a:tc>
                <a:tc>
                  <a:txBody>
                    <a:bodyPr/>
                    <a:lstStyle/>
                    <a:p>
                      <a:pPr marL="71755" indent="0" algn="ctr" eaLnBrk="0" fontAlgn="base">
                        <a:spcBef>
                          <a:spcPct val="0"/>
                        </a:spcBef>
                        <a:spcAft>
                          <a:spcPct val="0"/>
                        </a:spcAft>
                      </a:pPr>
                      <a:r>
                        <a:rPr lang="en-US" altLang="zh-CN" sz="1400">
                          <a:solidFill>
                            <a:srgbClr val="000000"/>
                          </a:solidFill>
                          <a:latin typeface="微软雅黑" panose="020B0503020204020204" charset="-122"/>
                          <a:ea typeface="微软雅黑" panose="020B0503020204020204" charset="-122"/>
                        </a:rPr>
                        <a:t> </a:t>
                      </a:r>
                    </a:p>
                  </a:txBody>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noFill/>
                  </a:tcPr>
                </a:tc>
                <a:tc>
                  <a:txBody>
                    <a:bodyPr/>
                    <a:lstStyle/>
                    <a:p>
                      <a:pPr marL="407670" indent="0" algn="ctr" eaLnBrk="0" fontAlgn="base">
                        <a:spcBef>
                          <a:spcPts val="200"/>
                        </a:spcBef>
                        <a:spcAft>
                          <a:spcPct val="0"/>
                        </a:spcAft>
                      </a:pPr>
                      <a:r>
                        <a:rPr lang="zh-CN" sz="1400">
                          <a:solidFill>
                            <a:srgbClr val="000000"/>
                          </a:solidFill>
                          <a:latin typeface="微软雅黑" panose="020B0503020204020204" charset="-122"/>
                          <a:ea typeface="微软雅黑" panose="020B0503020204020204" charset="-122"/>
                          <a:cs typeface="微软雅黑" panose="020B0503020204020204" charset="-122"/>
                        </a:rPr>
                        <a:t>肝功能异常</a:t>
                      </a:r>
                      <a:r>
                        <a:rPr lang="en-US" altLang="zh-CN" sz="1400">
                          <a:solidFill>
                            <a:srgbClr val="000000"/>
                          </a:solidFill>
                          <a:latin typeface="微软雅黑" panose="020B0503020204020204" charset="-122"/>
                          <a:ea typeface="微软雅黑" panose="020B0503020204020204" charset="-122"/>
                          <a:cs typeface="微软雅黑" panose="020B0503020204020204" charset="-122"/>
                        </a:rPr>
                        <a:t>[ALT(GPT)</a:t>
                      </a:r>
                      <a:r>
                        <a:rPr lang="zh-CN" altLang="en-US" sz="1400">
                          <a:solidFill>
                            <a:srgbClr val="000000"/>
                          </a:solidFill>
                          <a:latin typeface="微软雅黑" panose="020B0503020204020204" charset="-122"/>
                          <a:ea typeface="微软雅黑" panose="020B0503020204020204" charset="-122"/>
                          <a:cs typeface="微软雅黑" panose="020B0503020204020204" charset="-122"/>
                        </a:rPr>
                        <a:t>、</a:t>
                      </a:r>
                      <a:r>
                        <a:rPr lang="en-US" altLang="zh-CN" sz="1400">
                          <a:solidFill>
                            <a:srgbClr val="000000"/>
                          </a:solidFill>
                          <a:latin typeface="微软雅黑" panose="020B0503020204020204" charset="-122"/>
                          <a:ea typeface="微软雅黑" panose="020B0503020204020204" charset="-122"/>
                          <a:cs typeface="微软雅黑" panose="020B0503020204020204" charset="-122"/>
                        </a:rPr>
                        <a:t>AST(GOT)</a:t>
                      </a:r>
                      <a:r>
                        <a:rPr lang="zh-CN" altLang="en-US" sz="1400">
                          <a:solidFill>
                            <a:srgbClr val="000000"/>
                          </a:solidFill>
                          <a:latin typeface="微软雅黑" panose="020B0503020204020204" charset="-122"/>
                          <a:ea typeface="微软雅黑" panose="020B0503020204020204" charset="-122"/>
                          <a:cs typeface="微软雅黑" panose="020B0503020204020204" charset="-122"/>
                        </a:rPr>
                        <a:t>、</a:t>
                      </a:r>
                      <a:r>
                        <a:rPr lang="en-US" altLang="zh-CN" sz="1400">
                          <a:solidFill>
                            <a:srgbClr val="000000"/>
                          </a:solidFill>
                          <a:latin typeface="微软雅黑" panose="020B0503020204020204" charset="-122"/>
                          <a:ea typeface="微软雅黑" panose="020B0503020204020204" charset="-122"/>
                          <a:cs typeface="微软雅黑" panose="020B0503020204020204" charset="-122"/>
                        </a:rPr>
                        <a:t>LDH</a:t>
                      </a:r>
                      <a:r>
                        <a:rPr lang="zh-CN" altLang="en-US" sz="1400">
                          <a:solidFill>
                            <a:srgbClr val="000000"/>
                          </a:solidFill>
                          <a:latin typeface="微软雅黑" panose="020B0503020204020204" charset="-122"/>
                          <a:ea typeface="微软雅黑" panose="020B0503020204020204" charset="-122"/>
                          <a:cs typeface="微软雅黑" panose="020B0503020204020204" charset="-122"/>
                        </a:rPr>
                        <a:t>、</a:t>
                      </a:r>
                      <a:r>
                        <a:rPr lang="en-US" altLang="zh-CN" sz="1400">
                          <a:solidFill>
                            <a:srgbClr val="000000"/>
                          </a:solidFill>
                          <a:latin typeface="微软雅黑" panose="020B0503020204020204" charset="-122"/>
                          <a:ea typeface="微软雅黑" panose="020B0503020204020204" charset="-122"/>
                          <a:cs typeface="微软雅黑" panose="020B0503020204020204" charset="-122"/>
                        </a:rPr>
                        <a:t>γ-GTP</a:t>
                      </a:r>
                      <a:r>
                        <a:rPr lang="zh-CN" altLang="en-US" sz="1400">
                          <a:solidFill>
                            <a:srgbClr val="000000"/>
                          </a:solidFill>
                          <a:latin typeface="微软雅黑" panose="020B0503020204020204" charset="-122"/>
                          <a:ea typeface="微软雅黑" panose="020B0503020204020204" charset="-122"/>
                          <a:cs typeface="微软雅黑" panose="020B0503020204020204" charset="-122"/>
                        </a:rPr>
                        <a:t>、</a:t>
                      </a:r>
                      <a:r>
                        <a:rPr lang="en-US" altLang="zh-CN" sz="1400">
                          <a:solidFill>
                            <a:srgbClr val="000000"/>
                          </a:solidFill>
                          <a:latin typeface="微软雅黑" panose="020B0503020204020204" charset="-122"/>
                          <a:ea typeface="微软雅黑" panose="020B0503020204020204" charset="-122"/>
                          <a:cs typeface="微软雅黑" panose="020B0503020204020204" charset="-122"/>
                        </a:rPr>
                        <a:t>Al-P</a:t>
                      </a:r>
                      <a:r>
                        <a:rPr lang="zh-CN" altLang="en-US" sz="1400">
                          <a:solidFill>
                            <a:srgbClr val="000000"/>
                          </a:solidFill>
                          <a:latin typeface="微软雅黑" panose="020B0503020204020204" charset="-122"/>
                          <a:ea typeface="微软雅黑" panose="020B0503020204020204" charset="-122"/>
                          <a:cs typeface="微软雅黑" panose="020B0503020204020204" charset="-122"/>
                        </a:rPr>
                        <a:t>、总胆红素</a:t>
                      </a:r>
                      <a:r>
                        <a:rPr lang="zh-CN" sz="1400">
                          <a:solidFill>
                            <a:srgbClr val="000000"/>
                          </a:solidFill>
                          <a:latin typeface="微软雅黑" panose="020B0503020204020204" charset="-122"/>
                          <a:ea typeface="微软雅黑" panose="020B0503020204020204" charset="-122"/>
                          <a:cs typeface="微软雅黑" panose="020B0503020204020204" charset="-122"/>
                        </a:rPr>
                        <a:t>上升</a:t>
                      </a:r>
                      <a:r>
                        <a:rPr lang="en-US" altLang="zh-CN" sz="1400">
                          <a:solidFill>
                            <a:srgbClr val="000000"/>
                          </a:solidFill>
                          <a:latin typeface="微软雅黑" panose="020B0503020204020204" charset="-122"/>
                          <a:ea typeface="微软雅黑" panose="020B0503020204020204" charset="-122"/>
                          <a:cs typeface="微软雅黑" panose="020B0503020204020204" charset="-122"/>
                        </a:rPr>
                        <a:t>]</a:t>
                      </a:r>
                    </a:p>
                  </a:txBody>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noFill/>
                  </a:tcPr>
                </a:tc>
                <a:tc>
                  <a:txBody>
                    <a:bodyPr/>
                    <a:lstStyle/>
                    <a:p>
                      <a:pPr marL="71755" indent="0" algn="ctr" eaLnBrk="0" fontAlgn="base">
                        <a:spcBef>
                          <a:spcPct val="0"/>
                        </a:spcBef>
                        <a:spcAft>
                          <a:spcPct val="0"/>
                        </a:spcAft>
                      </a:pPr>
                      <a:r>
                        <a:rPr lang="en-US" altLang="zh-CN" sz="1400">
                          <a:solidFill>
                            <a:srgbClr val="000000"/>
                          </a:solidFill>
                          <a:latin typeface="微软雅黑" panose="020B0503020204020204" charset="-122"/>
                          <a:ea typeface="微软雅黑" panose="020B0503020204020204" charset="-122"/>
                        </a:rPr>
                        <a:t> </a:t>
                      </a:r>
                    </a:p>
                  </a:txBody>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noFill/>
                  </a:tcPr>
                </a:tc>
                <a:tc>
                  <a:txBody>
                    <a:bodyPr/>
                    <a:lstStyle/>
                    <a:p>
                      <a:pPr marL="71755" indent="0" algn="ctr">
                        <a:spcBef>
                          <a:spcPct val="0"/>
                        </a:spcBef>
                        <a:spcAft>
                          <a:spcPct val="0"/>
                        </a:spcAft>
                      </a:pPr>
                      <a:endParaRPr sz="1400" dirty="0">
                        <a:solidFill>
                          <a:srgbClr val="000000"/>
                        </a:solidFill>
                        <a:latin typeface="微软雅黑" panose="020B0503020204020204" charset="-122"/>
                        <a:ea typeface="微软雅黑" panose="020B0503020204020204" charset="-122"/>
                      </a:endParaRPr>
                    </a:p>
                  </a:txBody>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noFill/>
                  </a:tcPr>
                </a:tc>
                <a:extLst>
                  <a:ext uri="{0D108BD9-81ED-4DB2-BD59-A6C34878D82A}">
                    <a16:rowId xmlns:a16="http://schemas.microsoft.com/office/drawing/2014/main" val="10004"/>
                  </a:ext>
                </a:extLst>
              </a:tr>
            </a:tbl>
          </a:graphicData>
        </a:graphic>
      </p:graphicFrame>
      <p:sp>
        <p:nvSpPr>
          <p:cNvPr id="4" name="文本框 3"/>
          <p:cNvSpPr txBox="1"/>
          <p:nvPr/>
        </p:nvSpPr>
        <p:spPr>
          <a:xfrm>
            <a:off x="6675727" y="6488428"/>
            <a:ext cx="4547263" cy="564515"/>
          </a:xfrm>
          <a:prstGeom prst="rect">
            <a:avLst/>
          </a:prstGeom>
          <a:noFill/>
        </p:spPr>
        <p:txBody>
          <a:bodyPr wrap="square">
            <a:spAutoFit/>
          </a:bodyPr>
          <a:lstStyle/>
          <a:p>
            <a:pPr lvl="0" indent="0" algn="just">
              <a:lnSpc>
                <a:spcPct val="114000"/>
              </a:lnSpc>
              <a:spcAft>
                <a:spcPts val="0"/>
              </a:spcAft>
              <a:buFont typeface="+mj-lt"/>
              <a:buNone/>
            </a:pPr>
            <a:r>
              <a:rPr lang="en-US" altLang="zh-CN" sz="900" kern="100" dirty="0">
                <a:solidFill>
                  <a:schemeClr val="bg1">
                    <a:lumMod val="50000"/>
                  </a:schemeClr>
                </a:solidFill>
                <a:effectLst/>
                <a:latin typeface="微软雅黑" panose="020B0503020204020204" charset="-122"/>
                <a:ea typeface="微软雅黑" panose="020B0503020204020204" charset="-122"/>
                <a:cs typeface="微软雅黑" panose="020B0503020204020204" charset="-122"/>
                <a:sym typeface="+mn-ea"/>
              </a:rPr>
              <a:t>5.</a:t>
            </a:r>
            <a:r>
              <a:rPr lang="zh-CN" altLang="en-US" sz="900" kern="100" dirty="0">
                <a:solidFill>
                  <a:schemeClr val="bg1">
                    <a:lumMod val="50000"/>
                  </a:schemeClr>
                </a:solidFill>
                <a:effectLst/>
                <a:latin typeface="微软雅黑" panose="020B0503020204020204" charset="-122"/>
                <a:ea typeface="微软雅黑" panose="020B0503020204020204" charset="-122"/>
                <a:cs typeface="微软雅黑" panose="020B0503020204020204" charset="-122"/>
                <a:sym typeface="+mn-ea"/>
              </a:rPr>
              <a:t>盐酸奥洛他定口服溶液说明书</a:t>
            </a:r>
            <a:endParaRPr lang="en-US" altLang="zh-CN" sz="900" kern="100" dirty="0">
              <a:solidFill>
                <a:schemeClr val="bg1">
                  <a:lumMod val="50000"/>
                </a:schemeClr>
              </a:solidFill>
              <a:effectLst/>
              <a:latin typeface="微软雅黑" panose="020B0503020204020204" charset="-122"/>
              <a:ea typeface="微软雅黑" panose="020B0503020204020204" charset="-122"/>
              <a:cs typeface="微软雅黑" panose="020B0503020204020204" charset="-122"/>
              <a:sym typeface="+mn-ea"/>
            </a:endParaRPr>
          </a:p>
          <a:p>
            <a:pPr lvl="0" indent="0" algn="just">
              <a:lnSpc>
                <a:spcPct val="114000"/>
              </a:lnSpc>
              <a:spcAft>
                <a:spcPts val="0"/>
              </a:spcAft>
              <a:buFont typeface="+mj-lt"/>
              <a:buNone/>
            </a:pPr>
            <a:r>
              <a:rPr lang="en-US" altLang="zh-CN" sz="900" kern="100" dirty="0">
                <a:solidFill>
                  <a:schemeClr val="bg1">
                    <a:lumMod val="50000"/>
                  </a:schemeClr>
                </a:solidFill>
                <a:effectLst/>
                <a:latin typeface="微软雅黑" panose="020B0503020204020204" charset="-122"/>
                <a:ea typeface="微软雅黑" panose="020B0503020204020204" charset="-122"/>
                <a:cs typeface="微软雅黑" panose="020B0503020204020204" charset="-122"/>
                <a:sym typeface="+mn-ea"/>
              </a:rPr>
              <a:t>6.</a:t>
            </a:r>
            <a:r>
              <a:rPr lang="zh-CN" altLang="zh-CN" sz="900" kern="100" dirty="0">
                <a:solidFill>
                  <a:schemeClr val="bg1">
                    <a:lumMod val="50000"/>
                  </a:schemeClr>
                </a:solidFill>
                <a:effectLst/>
                <a:latin typeface="微软雅黑" panose="020B0503020204020204" charset="-122"/>
                <a:ea typeface="微软雅黑" panose="020B0503020204020204" charset="-122"/>
                <a:cs typeface="微软雅黑" panose="020B0503020204020204" charset="-122"/>
              </a:rPr>
              <a:t>アレロック顆粒</a:t>
            </a:r>
            <a:r>
              <a:rPr lang="en-US" altLang="zh-CN" sz="900" kern="100" dirty="0">
                <a:solidFill>
                  <a:schemeClr val="bg1">
                    <a:lumMod val="50000"/>
                  </a:schemeClr>
                </a:solidFill>
                <a:effectLst/>
                <a:latin typeface="微软雅黑" panose="020B0503020204020204" charset="-122"/>
                <a:ea typeface="微软雅黑" panose="020B0503020204020204" charset="-122"/>
                <a:cs typeface="微软雅黑" panose="020B0503020204020204" charset="-122"/>
              </a:rPr>
              <a:t> 0.5%·</a:t>
            </a:r>
            <a:r>
              <a:rPr lang="zh-CN" altLang="zh-CN" sz="900" kern="100" dirty="0">
                <a:solidFill>
                  <a:schemeClr val="bg1">
                    <a:lumMod val="50000"/>
                  </a:schemeClr>
                </a:solidFill>
                <a:effectLst/>
                <a:latin typeface="微软雅黑" panose="020B0503020204020204" charset="-122"/>
                <a:ea typeface="微软雅黑" panose="020B0503020204020204" charset="-122"/>
                <a:cs typeface="微软雅黑" panose="020B0503020204020204" charset="-122"/>
              </a:rPr>
              <a:t>日本</a:t>
            </a:r>
            <a:r>
              <a:rPr lang="en-US" altLang="zh-CN" sz="900" kern="100" dirty="0">
                <a:solidFill>
                  <a:schemeClr val="bg1">
                    <a:lumMod val="50000"/>
                  </a:schemeClr>
                </a:solidFill>
                <a:effectLst/>
                <a:latin typeface="微软雅黑" panose="020B0503020204020204" charset="-122"/>
                <a:ea typeface="微软雅黑" panose="020B0503020204020204" charset="-122"/>
                <a:cs typeface="微软雅黑" panose="020B0503020204020204" charset="-122"/>
              </a:rPr>
              <a:t> PMDA </a:t>
            </a:r>
            <a:r>
              <a:rPr lang="zh-CN" altLang="zh-CN" sz="900" kern="100" dirty="0">
                <a:solidFill>
                  <a:schemeClr val="bg1">
                    <a:lumMod val="50000"/>
                  </a:schemeClr>
                </a:solidFill>
                <a:effectLst/>
                <a:latin typeface="微软雅黑" panose="020B0503020204020204" charset="-122"/>
                <a:ea typeface="微软雅黑" panose="020B0503020204020204" charset="-122"/>
                <a:cs typeface="微软雅黑" panose="020B0503020204020204" charset="-122"/>
              </a:rPr>
              <a:t>药品 再審査報告書 平成</a:t>
            </a:r>
            <a:r>
              <a:rPr lang="en-US" altLang="zh-CN" sz="900" kern="100" dirty="0">
                <a:solidFill>
                  <a:schemeClr val="bg1">
                    <a:lumMod val="50000"/>
                  </a:schemeClr>
                </a:solidFill>
                <a:effectLst/>
                <a:latin typeface="微软雅黑" panose="020B0503020204020204" charset="-122"/>
                <a:ea typeface="微软雅黑" panose="020B0503020204020204" charset="-122"/>
                <a:cs typeface="微软雅黑" panose="020B0503020204020204" charset="-122"/>
              </a:rPr>
              <a:t> 28 </a:t>
            </a:r>
            <a:r>
              <a:rPr lang="zh-CN" altLang="zh-CN" sz="900" kern="100" dirty="0">
                <a:solidFill>
                  <a:schemeClr val="bg1">
                    <a:lumMod val="50000"/>
                  </a:schemeClr>
                </a:solidFill>
                <a:effectLst/>
                <a:latin typeface="微软雅黑" panose="020B0503020204020204" charset="-122"/>
                <a:ea typeface="微软雅黑" panose="020B0503020204020204" charset="-122"/>
                <a:cs typeface="微软雅黑" panose="020B0503020204020204" charset="-122"/>
              </a:rPr>
              <a:t>年</a:t>
            </a:r>
            <a:r>
              <a:rPr lang="en-US" altLang="zh-CN" sz="900" kern="100" dirty="0">
                <a:solidFill>
                  <a:schemeClr val="bg1">
                    <a:lumMod val="50000"/>
                  </a:schemeClr>
                </a:solidFill>
                <a:effectLst/>
                <a:latin typeface="微软雅黑" panose="020B0503020204020204" charset="-122"/>
                <a:ea typeface="微软雅黑" panose="020B0503020204020204" charset="-122"/>
                <a:cs typeface="微软雅黑" panose="020B0503020204020204" charset="-122"/>
              </a:rPr>
              <a:t> 12 </a:t>
            </a:r>
            <a:r>
              <a:rPr lang="zh-CN" altLang="zh-CN" sz="900" kern="100" dirty="0">
                <a:solidFill>
                  <a:schemeClr val="bg1">
                    <a:lumMod val="50000"/>
                  </a:schemeClr>
                </a:solidFill>
                <a:effectLst/>
                <a:latin typeface="微软雅黑" panose="020B0503020204020204" charset="-122"/>
                <a:ea typeface="微软雅黑" panose="020B0503020204020204" charset="-122"/>
                <a:cs typeface="微软雅黑" panose="020B0503020204020204" charset="-122"/>
              </a:rPr>
              <a:t>月</a:t>
            </a:r>
            <a:r>
              <a:rPr lang="en-US" altLang="zh-CN" sz="900" kern="100" dirty="0">
                <a:solidFill>
                  <a:schemeClr val="bg1">
                    <a:lumMod val="50000"/>
                  </a:schemeClr>
                </a:solidFill>
                <a:effectLst/>
                <a:latin typeface="微软雅黑" panose="020B0503020204020204" charset="-122"/>
                <a:ea typeface="微软雅黑" panose="020B0503020204020204" charset="-122"/>
                <a:cs typeface="微软雅黑" panose="020B0503020204020204" charset="-122"/>
              </a:rPr>
              <a:t> 27 </a:t>
            </a:r>
            <a:r>
              <a:rPr lang="zh-CN" altLang="zh-CN" sz="900" kern="100" dirty="0">
                <a:solidFill>
                  <a:schemeClr val="bg1">
                    <a:lumMod val="50000"/>
                  </a:schemeClr>
                </a:solidFill>
                <a:effectLst/>
                <a:latin typeface="微软雅黑" panose="020B0503020204020204" charset="-122"/>
                <a:ea typeface="微软雅黑" panose="020B0503020204020204" charset="-122"/>
                <a:cs typeface="微软雅黑" panose="020B0503020204020204" charset="-122"/>
              </a:rPr>
              <a:t>日</a:t>
            </a:r>
          </a:p>
          <a:p>
            <a:pPr lvl="0" indent="0" algn="just">
              <a:lnSpc>
                <a:spcPct val="114000"/>
              </a:lnSpc>
              <a:spcAft>
                <a:spcPts val="0"/>
              </a:spcAft>
              <a:buFont typeface="+mj-lt"/>
              <a:buNone/>
            </a:pPr>
            <a:endParaRPr lang="zh-CN" altLang="en-US" sz="900" kern="100" dirty="0">
              <a:solidFill>
                <a:schemeClr val="bg1">
                  <a:lumMod val="50000"/>
                </a:schemeClr>
              </a:solidFill>
              <a:effectLst/>
              <a:latin typeface="微软雅黑" panose="020B0503020204020204" charset="-122"/>
              <a:ea typeface="微软雅黑" panose="020B0503020204020204" charset="-122"/>
              <a:cs typeface="微软雅黑" panose="020B0503020204020204" charset="-122"/>
            </a:endParaRPr>
          </a:p>
        </p:txBody>
      </p:sp>
      <p:sp>
        <p:nvSpPr>
          <p:cNvPr id="90" name="textbox 90"/>
          <p:cNvSpPr/>
          <p:nvPr/>
        </p:nvSpPr>
        <p:spPr>
          <a:xfrm>
            <a:off x="789940" y="831540"/>
            <a:ext cx="10542905" cy="886460"/>
          </a:xfrm>
          <a:prstGeom prst="rect">
            <a:avLst/>
          </a:prstGeom>
          <a:noFill/>
          <a:ln w="0" cap="flat">
            <a:noFill/>
            <a:prstDash val="solid"/>
            <a:miter lim="0"/>
          </a:ln>
        </p:spPr>
        <p:txBody>
          <a:bodyPr vert="horz" wrap="square" lIns="0" tIns="0" rIns="0" bIns="0"/>
          <a:lstStyle/>
          <a:p>
            <a:pPr indent="0" algn="l" rtl="0" eaLnBrk="0">
              <a:lnSpc>
                <a:spcPct val="140000"/>
              </a:lnSpc>
              <a:buFont typeface="Wingdings" panose="05000000000000000000" charset="0"/>
              <a:buNone/>
            </a:pPr>
            <a:r>
              <a:rPr sz="2000" b="1" kern="0" spc="-170" dirty="0">
                <a:solidFill>
                  <a:srgbClr val="6AABDD">
                    <a:alpha val="100000"/>
                  </a:srgbClr>
                </a:solidFill>
                <a:latin typeface="微软雅黑" panose="020B0503020204020204" charset="-122"/>
                <a:ea typeface="微软雅黑" panose="020B0503020204020204" charset="-122"/>
                <a:cs typeface="微软雅黑" panose="020B0503020204020204" charset="-122"/>
              </a:rPr>
              <a:t> </a:t>
            </a:r>
            <a:r>
              <a:rPr lang="zh-CN" altLang="en-US" sz="2000" b="1" dirty="0">
                <a:solidFill>
                  <a:srgbClr val="345EB2"/>
                </a:solidFill>
                <a:latin typeface="微软雅黑" panose="020B0503020204020204" charset="-122"/>
                <a:ea typeface="微软雅黑" panose="020B0503020204020204" charset="-122"/>
                <a:cs typeface="微软雅黑" panose="020B0503020204020204" charset="-122"/>
              </a:rPr>
              <a:t>药品说明书收载的安全性信息</a:t>
            </a:r>
            <a:endParaRPr lang="zh-CN" altLang="en-US" sz="2000" b="1" dirty="0">
              <a:solidFill>
                <a:srgbClr val="6AABDD"/>
              </a:solidFill>
              <a:latin typeface="微软雅黑" panose="020B0503020204020204" charset="-122"/>
              <a:ea typeface="微软雅黑" panose="020B0503020204020204" charset="-122"/>
              <a:cs typeface="微软雅黑" panose="020B0503020204020204" charset="-122"/>
            </a:endParaRPr>
          </a:p>
          <a:p>
            <a:pPr>
              <a:lnSpc>
                <a:spcPct val="140000"/>
              </a:lnSpc>
            </a:pPr>
            <a:r>
              <a:rPr lang="en-US" altLang="zh-CN" sz="16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 </a:t>
            </a:r>
            <a:r>
              <a:rPr lang="zh-CN" altLang="en-US" sz="16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国内</a:t>
            </a:r>
            <a:r>
              <a:rPr lang="zh-CN" alt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：参考下方药品说明书不良反应</a:t>
            </a:r>
            <a:r>
              <a:rPr lang="en-US" altLang="zh-CN" sz="1600" baseline="300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 [5]</a:t>
            </a:r>
            <a:r>
              <a:rPr lang="en-US" altLang="zh-CN" sz="1500" baseline="300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 </a:t>
            </a:r>
            <a:endParaRPr lang="zh-CN" altLang="en-US" sz="15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a:p>
            <a:pPr>
              <a:lnSpc>
                <a:spcPct val="105000"/>
              </a:lnSpc>
            </a:pPr>
            <a:endParaRPr lang="en-US" altLang="zh-CN" sz="15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algn="l" rtl="0" eaLnBrk="0">
              <a:lnSpc>
                <a:spcPct val="105000"/>
              </a:lnSpc>
            </a:pPr>
            <a:endParaRPr sz="1500" kern="0" spc="80" dirty="0">
              <a:solidFill>
                <a:schemeClr val="tx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6" name="矩形 65"/>
          <p:cNvSpPr/>
          <p:nvPr/>
        </p:nvSpPr>
        <p:spPr>
          <a:xfrm>
            <a:off x="6470025" y="329367"/>
            <a:ext cx="5107295" cy="459982"/>
          </a:xfrm>
          <a:prstGeom prst="rect">
            <a:avLst/>
          </a:prstGeom>
        </p:spPr>
        <p:txBody>
          <a:bodyPr wrap="none">
            <a:noAutofit/>
          </a:bodyPr>
          <a:lstStyle/>
          <a:p>
            <a:pPr algn="l">
              <a:buClrTx/>
              <a:buSzTx/>
              <a:buNone/>
            </a:pPr>
            <a:r>
              <a:rPr lang="zh-CN" altLang="en-US" sz="2400" b="1" dirty="0">
                <a:solidFill>
                  <a:srgbClr val="C00000"/>
                </a:solidFill>
                <a:latin typeface="微软雅黑" panose="020B0503020204020204" charset="-122"/>
                <a:ea typeface="微软雅黑" panose="020B0503020204020204" charset="-122"/>
                <a:cs typeface="微软雅黑" panose="020B0503020204020204" charset="-122"/>
                <a:sym typeface="+mn-lt"/>
              </a:rPr>
              <a:t>不良反应发生率低，临床应用获益佳</a:t>
            </a:r>
          </a:p>
        </p:txBody>
      </p:sp>
      <p:sp>
        <p:nvSpPr>
          <p:cNvPr id="6" name="文本框 5"/>
          <p:cNvSpPr txBox="1"/>
          <p:nvPr/>
        </p:nvSpPr>
        <p:spPr>
          <a:xfrm>
            <a:off x="732790" y="5069530"/>
            <a:ext cx="6096000" cy="521970"/>
          </a:xfrm>
          <a:prstGeom prst="rect">
            <a:avLst/>
          </a:prstGeom>
          <a:noFill/>
        </p:spPr>
        <p:txBody>
          <a:bodyPr wrap="square" rtlCol="0" anchor="t">
            <a:spAutoFit/>
          </a:bodyPr>
          <a:lstStyle/>
          <a:p>
            <a:pPr indent="0" algn="l" rtl="0" eaLnBrk="0">
              <a:lnSpc>
                <a:spcPct val="140000"/>
              </a:lnSpc>
              <a:buFont typeface="Wingdings" panose="05000000000000000000" charset="0"/>
              <a:buNone/>
            </a:pPr>
            <a:r>
              <a:rPr sz="2000" b="1" kern="0" spc="-170" dirty="0">
                <a:solidFill>
                  <a:srgbClr val="315BB1">
                    <a:alpha val="100000"/>
                  </a:srgbClr>
                </a:solidFill>
                <a:latin typeface="微软雅黑" panose="020B0503020204020204" charset="-122"/>
                <a:ea typeface="微软雅黑" panose="020B0503020204020204" charset="-122"/>
                <a:cs typeface="微软雅黑" panose="020B0503020204020204" charset="-122"/>
                <a:sym typeface="+mn-ea"/>
              </a:rPr>
              <a:t> </a:t>
            </a:r>
            <a:r>
              <a:rPr lang="zh-CN" altLang="en-US" sz="2000" b="1" dirty="0">
                <a:solidFill>
                  <a:srgbClr val="315BB1"/>
                </a:solidFill>
                <a:latin typeface="微软雅黑" panose="020B0503020204020204" charset="-122"/>
                <a:ea typeface="微软雅黑" panose="020B0503020204020204" charset="-122"/>
                <a:cs typeface="微软雅黑" panose="020B0503020204020204" charset="-122"/>
                <a:sym typeface="+mn-ea"/>
              </a:rPr>
              <a:t>药品在国外不良反应发生情况</a:t>
            </a: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986155" y="3865245"/>
            <a:ext cx="11124565" cy="1617980"/>
          </a:xfrm>
          <a:prstGeom prst="rect">
            <a:avLst/>
          </a:prstGeom>
          <a:noFill/>
        </p:spPr>
        <p:txBody>
          <a:bodyPr wrap="square" rtlCol="0" anchor="t">
            <a:noAutofit/>
          </a:bodyPr>
          <a:lstStyle/>
          <a:p>
            <a:pPr indent="0" algn="l">
              <a:lnSpc>
                <a:spcPct val="105000"/>
              </a:lnSpc>
              <a:spcAft>
                <a:spcPts val="600"/>
              </a:spcAft>
              <a:buClrTx/>
              <a:buSzTx/>
              <a:buFont typeface="Wingdings" panose="05000000000000000000" charset="0"/>
              <a:buNone/>
            </a:pPr>
            <a:r>
              <a:rPr lang="zh-CN" altLang="en-US" dirty="0">
                <a:solidFill>
                  <a:srgbClr val="345EB2"/>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无菌+无糖+无色素</a:t>
            </a:r>
            <a:r>
              <a:rPr lang="en-US" altLang="zh-CN" dirty="0">
                <a:solidFill>
                  <a:srgbClr val="345EB2"/>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a:t>
            </a:r>
            <a:r>
              <a:rPr lang="zh-CN" altLang="en-US" dirty="0">
                <a:solidFill>
                  <a:srgbClr val="345EB2"/>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无抑菌剂的配方优势</a:t>
            </a:r>
            <a:r>
              <a:rPr lang="en-US" altLang="zh-CN" dirty="0">
                <a:solidFill>
                  <a:srgbClr val="345EB2"/>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a:t>
            </a:r>
            <a:endParaRPr lang="zh-CN" altLang="en-US" dirty="0">
              <a:solidFill>
                <a:srgbClr val="345EB2"/>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a:p>
            <a:pPr indent="0" algn="l">
              <a:lnSpc>
                <a:spcPct val="105000"/>
              </a:lnSpc>
              <a:spcAft>
                <a:spcPts val="600"/>
              </a:spcAft>
              <a:buClrTx/>
              <a:buSzTx/>
              <a:buFont typeface="Wingdings" panose="05000000000000000000" charset="0"/>
              <a:buNone/>
            </a:pPr>
            <a:r>
              <a:rPr lang="zh-CN" altLang="en-US" sz="1600" b="1" dirty="0">
                <a:solidFill>
                  <a:srgbClr val="C00000"/>
                </a:solidFill>
                <a:latin typeface="微软雅黑" panose="020B0503020204020204" charset="-122"/>
                <a:ea typeface="微软雅黑" panose="020B0503020204020204" charset="-122"/>
                <a:cs typeface="微软雅黑" panose="020B0503020204020204" charset="-122"/>
                <a:sym typeface="+mn-ea"/>
              </a:rPr>
              <a:t>无菌工艺：</a:t>
            </a:r>
            <a:r>
              <a:rPr lang="zh-CN" alt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采用无菌生产工艺要求生产</a:t>
            </a:r>
            <a:r>
              <a:rPr lang="zh-CN" alt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Noto Sans SC" panose="020B0200000000000000" charset="-122"/>
              </a:rPr>
              <a:t>，</a:t>
            </a:r>
            <a:r>
              <a:rPr lang="zh-CN" alt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大幅降低感染风险，适合免疫力低下、术后及消化道疾病患者。</a:t>
            </a:r>
          </a:p>
          <a:p>
            <a:pPr indent="0" algn="l">
              <a:lnSpc>
                <a:spcPct val="105000"/>
              </a:lnSpc>
              <a:spcAft>
                <a:spcPts val="600"/>
              </a:spcAft>
              <a:buClrTx/>
              <a:buSzTx/>
              <a:buFont typeface="Wingdings" panose="05000000000000000000" charset="0"/>
              <a:buNone/>
            </a:pPr>
            <a:r>
              <a:rPr lang="zh-CN" altLang="en-US" sz="1600" b="1" dirty="0">
                <a:solidFill>
                  <a:srgbClr val="C00000"/>
                </a:solidFill>
                <a:latin typeface="微软雅黑" panose="020B0503020204020204" charset="-122"/>
                <a:ea typeface="微软雅黑" panose="020B0503020204020204" charset="-122"/>
                <a:cs typeface="微软雅黑" panose="020B0503020204020204" charset="-122"/>
                <a:sym typeface="+mn-ea"/>
              </a:rPr>
              <a:t>无糖配方：</a:t>
            </a:r>
            <a:r>
              <a:rPr lang="zh-CN" alt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不含蔗糖、果糖，糖尿病、肥胖人群及儿童均可安全使用，降低龋齿风险。</a:t>
            </a:r>
            <a:endParaRPr lang="en-US"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a:p>
            <a:pPr>
              <a:lnSpc>
                <a:spcPct val="105000"/>
              </a:lnSpc>
              <a:spcAft>
                <a:spcPts val="600"/>
              </a:spcAft>
            </a:pPr>
            <a:r>
              <a:rPr lang="zh-CN" altLang="en-US" sz="1600" b="1" dirty="0">
                <a:solidFill>
                  <a:srgbClr val="C00000"/>
                </a:solidFill>
                <a:latin typeface="微软雅黑" panose="020B0503020204020204" charset="-122"/>
                <a:ea typeface="微软雅黑" panose="020B0503020204020204" charset="-122"/>
                <a:cs typeface="微软雅黑" panose="020B0503020204020204" charset="-122"/>
                <a:sym typeface="+mn-ea"/>
              </a:rPr>
              <a:t>无色素：</a:t>
            </a:r>
            <a:r>
              <a:rPr lang="zh-CN" alt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不含色素，减少过敏反应，减轻代谢负担，规避潜在安全隐患，适配体弱、过敏体质人群及低龄儿童。</a:t>
            </a:r>
          </a:p>
          <a:p>
            <a:pPr indent="0" algn="l">
              <a:lnSpc>
                <a:spcPct val="105000"/>
              </a:lnSpc>
              <a:spcAft>
                <a:spcPts val="600"/>
              </a:spcAft>
              <a:buClrTx/>
              <a:buSzTx/>
              <a:buFont typeface="Wingdings" panose="05000000000000000000" charset="0"/>
              <a:buNone/>
            </a:pPr>
            <a:r>
              <a:rPr lang="zh-CN" altLang="en-US" sz="1600" b="1" dirty="0">
                <a:solidFill>
                  <a:srgbClr val="C00000"/>
                </a:solidFill>
                <a:latin typeface="微软雅黑" panose="020B0503020204020204" charset="-122"/>
                <a:ea typeface="微软雅黑" panose="020B0503020204020204" charset="-122"/>
                <a:cs typeface="微软雅黑" panose="020B0503020204020204" charset="-122"/>
                <a:sym typeface="+mn-ea"/>
              </a:rPr>
              <a:t>无</a:t>
            </a:r>
            <a:r>
              <a:rPr lang="zh-CN" altLang="en-US" sz="1600" b="1" dirty="0">
                <a:solidFill>
                  <a:srgbClr val="C00000"/>
                </a:solidFill>
                <a:latin typeface="微软雅黑" panose="020B0503020204020204" charset="-122"/>
                <a:ea typeface="微软雅黑" panose="020B0503020204020204" charset="-122"/>
                <a:cs typeface="微软雅黑" panose="020B0503020204020204" charset="-122"/>
                <a:sym typeface="Noto Sans SC" panose="020B0200000000000000" charset="-122"/>
              </a:rPr>
              <a:t>抑菌</a:t>
            </a:r>
            <a:r>
              <a:rPr lang="zh-CN" altLang="en-US" sz="1600" b="1" dirty="0">
                <a:solidFill>
                  <a:srgbClr val="C00000"/>
                </a:solidFill>
                <a:latin typeface="微软雅黑" panose="020B0503020204020204" charset="-122"/>
                <a:ea typeface="微软雅黑" panose="020B0503020204020204" charset="-122"/>
                <a:cs typeface="微软雅黑" panose="020B0503020204020204" charset="-122"/>
                <a:sym typeface="+mn-ea"/>
              </a:rPr>
              <a:t>剂：</a:t>
            </a:r>
            <a:r>
              <a:rPr lang="zh-CN" alt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不添加尼泊金酯类、苯甲酸等抑菌剂，避免肠道菌群紊乱、黏膜刺激及过敏反应，适合慢性过敏人群长期服用。</a:t>
            </a:r>
            <a:endParaRPr lang="zh-CN" altLang="en-US" sz="1600" b="1" dirty="0">
              <a:solidFill>
                <a:srgbClr val="C00000"/>
              </a:solidFill>
              <a:latin typeface="微软雅黑" panose="020B0503020204020204" charset="-122"/>
              <a:ea typeface="微软雅黑" panose="020B0503020204020204" charset="-122"/>
              <a:cs typeface="微软雅黑" panose="020B0503020204020204" charset="-122"/>
              <a:sym typeface="+mn-ea"/>
            </a:endParaRPr>
          </a:p>
          <a:p>
            <a:pPr indent="0" algn="l">
              <a:lnSpc>
                <a:spcPct val="105000"/>
              </a:lnSpc>
              <a:spcAft>
                <a:spcPts val="600"/>
              </a:spcAft>
              <a:buClrTx/>
              <a:buSzTx/>
              <a:buFont typeface="Wingdings" panose="05000000000000000000" charset="0"/>
              <a:buNone/>
            </a:pPr>
            <a:endParaRPr lang="zh-CN" altLang="en-US" sz="1600" b="1" dirty="0">
              <a:solidFill>
                <a:srgbClr val="C00000"/>
              </a:solidFill>
              <a:latin typeface="微软雅黑" panose="020B0503020204020204" charset="-122"/>
              <a:ea typeface="微软雅黑" panose="020B0503020204020204" charset="-122"/>
              <a:cs typeface="微软雅黑" panose="020B0503020204020204" charset="-122"/>
              <a:sym typeface="+mn-ea"/>
            </a:endParaRPr>
          </a:p>
          <a:p>
            <a:pPr indent="0" algn="l">
              <a:lnSpc>
                <a:spcPct val="105000"/>
              </a:lnSpc>
              <a:spcAft>
                <a:spcPts val="600"/>
              </a:spcAft>
              <a:buClrTx/>
              <a:buSzTx/>
              <a:buFont typeface="Wingdings" panose="05000000000000000000" charset="0"/>
              <a:buNone/>
            </a:pPr>
            <a:endParaRPr lang="zh-CN" alt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6" name="矩形 5"/>
          <p:cNvSpPr/>
          <p:nvPr>
            <p:custDataLst>
              <p:tags r:id="rId2"/>
            </p:custDataLst>
          </p:nvPr>
        </p:nvSpPr>
        <p:spPr>
          <a:xfrm>
            <a:off x="1119267" y="5554583"/>
            <a:ext cx="9000000" cy="461742"/>
          </a:xfrm>
          <a:prstGeom prst="rect">
            <a:avLst/>
          </a:prstGeom>
          <a:noFill/>
        </p:spPr>
        <p:txBody>
          <a:bodyPr wrap="square" lIns="0" tIns="0" rIns="0" bIns="0" rtlCol="0" anchor="ctr" anchorCtr="0">
            <a:noAutofit/>
          </a:bodyPr>
          <a:lstStyle/>
          <a:p>
            <a:pPr algn="just">
              <a:spcBef>
                <a:spcPct val="0"/>
              </a:spcBef>
              <a:spcAft>
                <a:spcPct val="0"/>
              </a:spcAft>
            </a:pPr>
            <a:r>
              <a:rPr lang="zh-CN" altLang="en-US" sz="2400" b="1" dirty="0">
                <a:solidFill>
                  <a:srgbClr val="345EB2"/>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ea"/>
              </a:rPr>
              <a:t>与目录内同类药品安全性方面的主要不足</a:t>
            </a:r>
          </a:p>
        </p:txBody>
      </p:sp>
      <p:sp>
        <p:nvSpPr>
          <p:cNvPr id="8" name="矩形 7"/>
          <p:cNvSpPr/>
          <p:nvPr>
            <p:custDataLst>
              <p:tags r:id="rId3"/>
            </p:custDataLst>
          </p:nvPr>
        </p:nvSpPr>
        <p:spPr>
          <a:xfrm>
            <a:off x="406587" y="5542927"/>
            <a:ext cx="579600" cy="579600"/>
          </a:xfrm>
          <a:prstGeom prst="rect">
            <a:avLst/>
          </a:prstGeom>
          <a:solidFill>
            <a:srgbClr val="345EB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spcBef>
                <a:spcPct val="0"/>
              </a:spcBef>
              <a:spcAft>
                <a:spcPct val="0"/>
              </a:spcAft>
            </a:pPr>
            <a:r>
              <a:rPr lang="en-US" altLang="zh-CN" sz="2400">
                <a:solidFill>
                  <a:schemeClr val="lt1">
                    <a:lumMod val="100000"/>
                  </a:schemeClr>
                </a:solidFill>
                <a:latin typeface="微软雅黑" panose="020B0503020204020204" charset="-122"/>
                <a:ea typeface="微软雅黑" panose="020B0503020204020204" charset="-122"/>
                <a:cs typeface="+mn-ea"/>
                <a:sym typeface="+mn-ea"/>
              </a:rPr>
              <a:t>02</a:t>
            </a:r>
          </a:p>
        </p:txBody>
      </p:sp>
      <p:sp>
        <p:nvSpPr>
          <p:cNvPr id="66" name="矩形 65"/>
          <p:cNvSpPr/>
          <p:nvPr/>
        </p:nvSpPr>
        <p:spPr>
          <a:xfrm>
            <a:off x="6548437" y="343154"/>
            <a:ext cx="5303739" cy="461665"/>
          </a:xfrm>
          <a:prstGeom prst="rect">
            <a:avLst/>
          </a:prstGeom>
        </p:spPr>
        <p:txBody>
          <a:bodyPr wrap="square">
            <a:spAutoFit/>
          </a:bodyPr>
          <a:lstStyle/>
          <a:p>
            <a:pPr algn="l">
              <a:buClrTx/>
              <a:buSzTx/>
              <a:buFontTx/>
            </a:pPr>
            <a:r>
              <a:rPr lang="zh-CN" altLang="en-US" sz="2400" b="1" dirty="0">
                <a:solidFill>
                  <a:srgbClr val="C00000"/>
                </a:solidFill>
                <a:latin typeface="微软雅黑" panose="020B0503020204020204" charset="-122"/>
                <a:ea typeface="微软雅黑" panose="020B0503020204020204" charset="-122"/>
                <a:cs typeface="微软雅黑" panose="020B0503020204020204" charset="-122"/>
                <a:sym typeface="+mn-ea"/>
              </a:rPr>
              <a:t>不良反应发生率低，临床应用获益佳</a:t>
            </a:r>
          </a:p>
        </p:txBody>
      </p:sp>
      <p:sp>
        <p:nvSpPr>
          <p:cNvPr id="50" name="文本框 49"/>
          <p:cNvSpPr txBox="1"/>
          <p:nvPr/>
        </p:nvSpPr>
        <p:spPr>
          <a:xfrm>
            <a:off x="986155" y="1577197"/>
            <a:ext cx="10749915" cy="1343660"/>
          </a:xfrm>
          <a:prstGeom prst="rect">
            <a:avLst/>
          </a:prstGeom>
          <a:noFill/>
        </p:spPr>
        <p:txBody>
          <a:bodyPr wrap="square" rtlCol="0">
            <a:spAutoFit/>
          </a:bodyPr>
          <a:lstStyle/>
          <a:p>
            <a:pPr>
              <a:lnSpc>
                <a:spcPct val="105000"/>
              </a:lnSpc>
              <a:spcAft>
                <a:spcPts val="600"/>
              </a:spcAft>
            </a:pPr>
            <a:r>
              <a:rPr lang="zh-CN" altLang="en-US" b="1" dirty="0">
                <a:solidFill>
                  <a:srgbClr val="345EB2"/>
                </a:solidFill>
                <a:latin typeface="微软雅黑" panose="020B0503020204020204" charset="-122"/>
                <a:ea typeface="微软雅黑" panose="020B0503020204020204" charset="-122"/>
                <a:cs typeface="微软雅黑" panose="020B0503020204020204" charset="-122"/>
              </a:rPr>
              <a:t>盐酸奥洛他定嗜睡等不良反应发生率低于盐酸左西替利嗪</a:t>
            </a:r>
          </a:p>
          <a:p>
            <a:pPr algn="l" fontAlgn="ctr">
              <a:lnSpc>
                <a:spcPct val="120000"/>
              </a:lnSpc>
            </a:pPr>
            <a:r>
              <a:rPr lang="zh-CN" alt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依据盐酸奥洛他定及盐酸左西替利嗪产品说明书不良反应反应板块</a:t>
            </a:r>
            <a:r>
              <a:rPr lang="en-US" altLang="zh-CN" sz="1600" baseline="300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[5</a:t>
            </a:r>
            <a:r>
              <a:rPr lang="zh-CN" altLang="en-US" sz="1600" baseline="300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1600" baseline="300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7]</a:t>
            </a:r>
            <a:r>
              <a:rPr lang="zh-CN" alt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a:t>
            </a:r>
            <a:r>
              <a:rPr lang="zh-CN" alt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盐酸奥洛他定的</a:t>
            </a:r>
            <a:r>
              <a:rPr lang="zh-CN" altLang="en-US" sz="1600" b="1" u="sng"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总不良反应发生率</a:t>
            </a:r>
            <a:r>
              <a:rPr lang="zh-CN" alt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及常见不良反应</a:t>
            </a:r>
            <a:r>
              <a:rPr lang="zh-CN" altLang="en-US" sz="1600" b="1" u="sng"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嗜睡率</a:t>
            </a:r>
            <a:r>
              <a:rPr lang="zh-CN" altLang="en-US" sz="1600" b="1" dirty="0">
                <a:solidFill>
                  <a:srgbClr val="345EB2"/>
                </a:solidFill>
                <a:latin typeface="微软雅黑" panose="020B0503020204020204" charset="-122"/>
                <a:ea typeface="微软雅黑" panose="020B0503020204020204" charset="-122"/>
                <a:cs typeface="微软雅黑" panose="020B0503020204020204" charset="-122"/>
                <a:sym typeface="+mn-ea"/>
              </a:rPr>
              <a:t>低</a:t>
            </a:r>
            <a:r>
              <a:rPr lang="zh-CN" altLang="en-US" sz="1600" b="1" dirty="0">
                <a:solidFill>
                  <a:srgbClr val="345EB2"/>
                </a:solidFill>
                <a:latin typeface="微软雅黑" panose="020B0503020204020204" charset="-122"/>
                <a:ea typeface="微软雅黑" panose="020B0503020204020204" charset="-122"/>
                <a:cs typeface="微软雅黑" panose="020B0503020204020204" charset="-122"/>
              </a:rPr>
              <a:t>于</a:t>
            </a:r>
            <a:r>
              <a:rPr lang="zh-CN" alt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盐酸左西替利嗪，</a:t>
            </a:r>
            <a:r>
              <a:rPr lang="zh-CN" altLang="en-US" sz="1600" b="1" u="sng" dirty="0">
                <a:solidFill>
                  <a:srgbClr val="345EB2"/>
                </a:solidFill>
                <a:latin typeface="微软雅黑" panose="020B0503020204020204" charset="-122"/>
                <a:ea typeface="微软雅黑" panose="020B0503020204020204" charset="-122"/>
                <a:cs typeface="微软雅黑" panose="020B0503020204020204" charset="-122"/>
                <a:sym typeface="+mn-ea"/>
              </a:rPr>
              <a:t>且无鼻咽炎、发热等不良反应，安全性更高。</a:t>
            </a:r>
            <a:endParaRPr lang="zh-CN" altLang="en-US" sz="1600" b="1" u="sng" dirty="0">
              <a:solidFill>
                <a:srgbClr val="345EB2"/>
              </a:solidFill>
              <a:latin typeface="微软雅黑" panose="020B0503020204020204" charset="-122"/>
              <a:ea typeface="微软雅黑" panose="020B0503020204020204" charset="-122"/>
              <a:cs typeface="微软雅黑" panose="020B0503020204020204" charset="-122"/>
            </a:endParaRPr>
          </a:p>
          <a:p>
            <a:pPr algn="l" fontAlgn="ctr">
              <a:lnSpc>
                <a:spcPct val="120000"/>
              </a:lnSpc>
            </a:pPr>
            <a:endParaRPr lang="zh-CN" altLang="en-US" sz="1600" b="1" u="sng" dirty="0">
              <a:solidFill>
                <a:srgbClr val="345EB2"/>
              </a:solidFill>
              <a:latin typeface="微软雅黑" panose="020B0503020204020204" charset="-122"/>
              <a:ea typeface="微软雅黑" panose="020B0503020204020204" charset="-122"/>
              <a:cs typeface="微软雅黑" panose="020B0503020204020204" charset="-122"/>
              <a:sym typeface="+mn-ea"/>
            </a:endParaRPr>
          </a:p>
        </p:txBody>
      </p:sp>
      <p:sp>
        <p:nvSpPr>
          <p:cNvPr id="18" name="文本框 17"/>
          <p:cNvSpPr txBox="1"/>
          <p:nvPr/>
        </p:nvSpPr>
        <p:spPr>
          <a:xfrm>
            <a:off x="1109989" y="6049301"/>
            <a:ext cx="10110916" cy="337015"/>
          </a:xfrm>
          <a:prstGeom prst="rect">
            <a:avLst/>
          </a:prstGeom>
          <a:noFill/>
        </p:spPr>
        <p:txBody>
          <a:bodyPr wrap="square" rtlCol="0">
            <a:spAutoFit/>
          </a:bodyPr>
          <a:lstStyle/>
          <a:p>
            <a:pPr>
              <a:lnSpc>
                <a:spcPct val="125000"/>
              </a:lnSpc>
            </a:pPr>
            <a:r>
              <a:rPr lang="zh-CN" altLang="en-US" sz="1400" dirty="0">
                <a:solidFill>
                  <a:schemeClr val="tx1">
                    <a:lumMod val="75000"/>
                    <a:lumOff val="25000"/>
                  </a:schemeClr>
                </a:solidFill>
                <a:latin typeface="微软雅黑" panose="020B0503020204020204" charset="-122"/>
                <a:ea typeface="微软雅黑" panose="020B0503020204020204" charset="-122"/>
              </a:rPr>
              <a:t>无</a:t>
            </a:r>
          </a:p>
        </p:txBody>
      </p:sp>
      <p:sp>
        <p:nvSpPr>
          <p:cNvPr id="19" name="文本框 18"/>
          <p:cNvSpPr txBox="1"/>
          <p:nvPr/>
        </p:nvSpPr>
        <p:spPr>
          <a:xfrm>
            <a:off x="8956675" y="6417945"/>
            <a:ext cx="2312670" cy="406400"/>
          </a:xfrm>
          <a:prstGeom prst="rect">
            <a:avLst/>
          </a:prstGeom>
          <a:noFill/>
        </p:spPr>
        <p:txBody>
          <a:bodyPr wrap="square">
            <a:spAutoFit/>
          </a:bodyPr>
          <a:lstStyle/>
          <a:p>
            <a:pPr lvl="0" indent="0" algn="just">
              <a:lnSpc>
                <a:spcPct val="114000"/>
              </a:lnSpc>
              <a:spcAft>
                <a:spcPts val="0"/>
              </a:spcAft>
              <a:buFont typeface="+mj-lt"/>
              <a:buNone/>
            </a:pPr>
            <a:r>
              <a:rPr lang="en-US" altLang="zh-CN" sz="900" kern="100" dirty="0">
                <a:solidFill>
                  <a:schemeClr val="bg1">
                    <a:lumMod val="50000"/>
                  </a:schemeClr>
                </a:solidFill>
                <a:effectLst/>
                <a:latin typeface="微软雅黑" panose="020B0503020204020204" charset="-122"/>
                <a:ea typeface="微软雅黑" panose="020B0503020204020204" charset="-122"/>
                <a:cs typeface="微软雅黑" panose="020B0503020204020204" charset="-122"/>
                <a:sym typeface="+mn-ea"/>
              </a:rPr>
              <a:t>5.</a:t>
            </a:r>
            <a:r>
              <a:rPr lang="zh-CN" altLang="en-US" sz="900" kern="100" dirty="0">
                <a:solidFill>
                  <a:schemeClr val="bg1">
                    <a:lumMod val="50000"/>
                  </a:schemeClr>
                </a:solidFill>
                <a:effectLst/>
                <a:latin typeface="微软雅黑" panose="020B0503020204020204" charset="-122"/>
                <a:ea typeface="微软雅黑" panose="020B0503020204020204" charset="-122"/>
                <a:cs typeface="微软雅黑" panose="020B0503020204020204" charset="-122"/>
                <a:sym typeface="+mn-ea"/>
              </a:rPr>
              <a:t>盐酸奥洛他定口服溶液说明书</a:t>
            </a:r>
          </a:p>
          <a:p>
            <a:pPr lvl="0" indent="0" algn="just">
              <a:lnSpc>
                <a:spcPct val="114000"/>
              </a:lnSpc>
              <a:spcAft>
                <a:spcPts val="0"/>
              </a:spcAft>
              <a:buFont typeface="+mj-lt"/>
              <a:buNone/>
            </a:pPr>
            <a:r>
              <a:rPr lang="en-US" altLang="zh-CN" sz="900" kern="100" dirty="0">
                <a:solidFill>
                  <a:schemeClr val="bg1">
                    <a:lumMod val="50000"/>
                  </a:schemeClr>
                </a:solidFill>
                <a:effectLst/>
                <a:latin typeface="微软雅黑" panose="020B0503020204020204" charset="-122"/>
                <a:ea typeface="微软雅黑" panose="020B0503020204020204" charset="-122"/>
                <a:cs typeface="微软雅黑" panose="020B0503020204020204" charset="-122"/>
                <a:sym typeface="+mn-ea"/>
              </a:rPr>
              <a:t>7.</a:t>
            </a:r>
            <a:r>
              <a:rPr lang="zh-CN" altLang="en-US" sz="900" kern="100" dirty="0">
                <a:solidFill>
                  <a:schemeClr val="bg1">
                    <a:lumMod val="50000"/>
                  </a:schemeClr>
                </a:solidFill>
                <a:effectLst/>
                <a:latin typeface="微软雅黑" panose="020B0503020204020204" charset="-122"/>
                <a:ea typeface="微软雅黑" panose="020B0503020204020204" charset="-122"/>
                <a:cs typeface="微软雅黑" panose="020B0503020204020204" charset="-122"/>
                <a:sym typeface="+mn-ea"/>
              </a:rPr>
              <a:t>盐酸左西替利嗪口服溶液说明书</a:t>
            </a:r>
          </a:p>
        </p:txBody>
      </p:sp>
      <p:graphicFrame>
        <p:nvGraphicFramePr>
          <p:cNvPr id="14" name="表格 13"/>
          <p:cNvGraphicFramePr/>
          <p:nvPr>
            <p:extLst>
              <p:ext uri="{D42A27DB-BD31-4B8C-83A1-F6EECF244321}">
                <p14:modId xmlns:p14="http://schemas.microsoft.com/office/powerpoint/2010/main" val="402418116"/>
              </p:ext>
            </p:extLst>
          </p:nvPr>
        </p:nvGraphicFramePr>
        <p:xfrm>
          <a:off x="1070610" y="2741930"/>
          <a:ext cx="10481945" cy="1055687"/>
        </p:xfrm>
        <a:graphic>
          <a:graphicData uri="http://schemas.openxmlformats.org/drawingml/2006/table">
            <a:tbl>
              <a:tblPr firstRow="1">
                <a:tableStyleId>{B696D46B-4622-42DA-A8EF-7C08295EC784}</a:tableStyleId>
              </a:tblPr>
              <a:tblGrid>
                <a:gridCol w="2442845">
                  <a:extLst>
                    <a:ext uri="{9D8B030D-6E8A-4147-A177-3AD203B41FA5}">
                      <a16:colId xmlns:a16="http://schemas.microsoft.com/office/drawing/2014/main" val="20000"/>
                    </a:ext>
                  </a:extLst>
                </a:gridCol>
                <a:gridCol w="1747520">
                  <a:extLst>
                    <a:ext uri="{9D8B030D-6E8A-4147-A177-3AD203B41FA5}">
                      <a16:colId xmlns:a16="http://schemas.microsoft.com/office/drawing/2014/main" val="20001"/>
                    </a:ext>
                  </a:extLst>
                </a:gridCol>
                <a:gridCol w="2175510">
                  <a:extLst>
                    <a:ext uri="{9D8B030D-6E8A-4147-A177-3AD203B41FA5}">
                      <a16:colId xmlns:a16="http://schemas.microsoft.com/office/drawing/2014/main" val="20002"/>
                    </a:ext>
                  </a:extLst>
                </a:gridCol>
                <a:gridCol w="1449705">
                  <a:extLst>
                    <a:ext uri="{9D8B030D-6E8A-4147-A177-3AD203B41FA5}">
                      <a16:colId xmlns:a16="http://schemas.microsoft.com/office/drawing/2014/main" val="20003"/>
                    </a:ext>
                  </a:extLst>
                </a:gridCol>
                <a:gridCol w="1374775">
                  <a:extLst>
                    <a:ext uri="{9D8B030D-6E8A-4147-A177-3AD203B41FA5}">
                      <a16:colId xmlns:a16="http://schemas.microsoft.com/office/drawing/2014/main" val="20004"/>
                    </a:ext>
                  </a:extLst>
                </a:gridCol>
                <a:gridCol w="1291590">
                  <a:extLst>
                    <a:ext uri="{9D8B030D-6E8A-4147-A177-3AD203B41FA5}">
                      <a16:colId xmlns:a16="http://schemas.microsoft.com/office/drawing/2014/main" val="20005"/>
                    </a:ext>
                  </a:extLst>
                </a:gridCol>
              </a:tblGrid>
              <a:tr h="495300">
                <a:tc>
                  <a:txBody>
                    <a:bodyPr/>
                    <a:lstStyle/>
                    <a:p>
                      <a:pPr algn="l" fontAlgn="ctr"/>
                      <a:r>
                        <a:rPr lang="en-US" altLang="zh-CN" sz="1600" dirty="0">
                          <a:solidFill>
                            <a:schemeClr val="bg1"/>
                          </a:solidFill>
                          <a:latin typeface="微软雅黑" panose="020B0503020204020204" charset="-122"/>
                          <a:ea typeface="微软雅黑" panose="020B0503020204020204" charset="-122"/>
                          <a:cs typeface="微软雅黑" panose="020B0503020204020204" charset="-122"/>
                        </a:rPr>
                        <a:t>                           </a:t>
                      </a:r>
                      <a:r>
                        <a:rPr lang="zh-CN" altLang="en-US" sz="1600" dirty="0">
                          <a:solidFill>
                            <a:schemeClr val="bg1"/>
                          </a:solidFill>
                          <a:latin typeface="微软雅黑" panose="020B0503020204020204" charset="-122"/>
                          <a:ea typeface="微软雅黑" panose="020B0503020204020204" charset="-122"/>
                          <a:cs typeface="微软雅黑" panose="020B0503020204020204" charset="-122"/>
                        </a:rPr>
                        <a:t>发生率</a:t>
                      </a:r>
                      <a:br>
                        <a:rPr lang="zh-CN" altLang="en-US" sz="1600" dirty="0">
                          <a:solidFill>
                            <a:schemeClr val="bg1"/>
                          </a:solidFill>
                          <a:latin typeface="微软雅黑" panose="020B0503020204020204" charset="-122"/>
                          <a:ea typeface="微软雅黑" panose="020B0503020204020204" charset="-122"/>
                          <a:cs typeface="微软雅黑" panose="020B0503020204020204" charset="-122"/>
                        </a:rPr>
                      </a:br>
                      <a:r>
                        <a:rPr lang="en-US" altLang="zh-CN" sz="1600" dirty="0">
                          <a:solidFill>
                            <a:schemeClr val="bg1"/>
                          </a:solidFill>
                          <a:latin typeface="微软雅黑" panose="020B0503020204020204" charset="-122"/>
                          <a:ea typeface="微软雅黑" panose="020B0503020204020204" charset="-122"/>
                          <a:cs typeface="微软雅黑" panose="020B0503020204020204" charset="-122"/>
                        </a:rPr>
                        <a:t>    </a:t>
                      </a:r>
                      <a:r>
                        <a:rPr lang="zh-CN" altLang="en-US" sz="1600" dirty="0">
                          <a:solidFill>
                            <a:schemeClr val="bg1"/>
                          </a:solidFill>
                          <a:latin typeface="微软雅黑" panose="020B0503020204020204" charset="-122"/>
                          <a:ea typeface="微软雅黑" panose="020B0503020204020204" charset="-122"/>
                          <a:cs typeface="微软雅黑" panose="020B0503020204020204" charset="-122"/>
                        </a:rPr>
                        <a:t>通用名   </a:t>
                      </a:r>
                    </a:p>
                  </a:txBody>
                  <a:tcPr marL="7937" marR="7937" marT="7937"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345EB2"/>
                    </a:solidFill>
                  </a:tcPr>
                </a:tc>
                <a:tc>
                  <a:txBody>
                    <a:bodyPr/>
                    <a:lstStyle/>
                    <a:p>
                      <a:pPr algn="ctr" fontAlgn="ctr">
                        <a:buNone/>
                      </a:pPr>
                      <a:r>
                        <a:rPr lang="zh-CN" altLang="en-US" sz="1600" dirty="0">
                          <a:solidFill>
                            <a:schemeClr val="bg1"/>
                          </a:solidFill>
                          <a:latin typeface="微软雅黑" panose="020B0503020204020204" charset="-122"/>
                          <a:ea typeface="微软雅黑" panose="020B0503020204020204" charset="-122"/>
                        </a:rPr>
                        <a:t>例数</a:t>
                      </a:r>
                    </a:p>
                  </a:txBody>
                  <a:tcPr marL="7937" marR="7937" marT="7937"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345EB2"/>
                    </a:solidFill>
                  </a:tcPr>
                </a:tc>
                <a:tc>
                  <a:txBody>
                    <a:bodyPr/>
                    <a:lstStyle/>
                    <a:p>
                      <a:pPr algn="ctr" fontAlgn="ctr">
                        <a:buNone/>
                      </a:pPr>
                      <a:r>
                        <a:rPr lang="zh-CN" altLang="en-US" sz="1600" dirty="0">
                          <a:solidFill>
                            <a:schemeClr val="bg1"/>
                          </a:solidFill>
                          <a:latin typeface="微软雅黑" panose="020B0503020204020204" charset="-122"/>
                          <a:ea typeface="微软雅黑" panose="020B0503020204020204" charset="-122"/>
                        </a:rPr>
                        <a:t>总不良反应发生率</a:t>
                      </a:r>
                    </a:p>
                  </a:txBody>
                  <a:tcPr marL="7937" marR="7937" marT="7937"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345EB2"/>
                    </a:solidFill>
                  </a:tcPr>
                </a:tc>
                <a:tc>
                  <a:txBody>
                    <a:bodyPr/>
                    <a:lstStyle/>
                    <a:p>
                      <a:pPr algn="ctr" fontAlgn="ctr"/>
                      <a:r>
                        <a:rPr lang="zh-CN" altLang="en-US" sz="1600">
                          <a:solidFill>
                            <a:schemeClr val="bg1"/>
                          </a:solidFill>
                          <a:latin typeface="微软雅黑" panose="020B0503020204020204" charset="-122"/>
                          <a:ea typeface="微软雅黑" panose="020B0503020204020204" charset="-122"/>
                        </a:rPr>
                        <a:t>嗜睡</a:t>
                      </a:r>
                    </a:p>
                  </a:txBody>
                  <a:tcPr marL="7937" marR="7937" marT="7937"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345EB2"/>
                    </a:solidFill>
                  </a:tcPr>
                </a:tc>
                <a:tc>
                  <a:txBody>
                    <a:bodyPr/>
                    <a:lstStyle/>
                    <a:p>
                      <a:pPr algn="ctr" fontAlgn="ctr"/>
                      <a:r>
                        <a:rPr lang="zh-CN" altLang="en-US" sz="1600">
                          <a:solidFill>
                            <a:schemeClr val="bg1"/>
                          </a:solidFill>
                          <a:latin typeface="微软雅黑" panose="020B0503020204020204" charset="-122"/>
                          <a:ea typeface="微软雅黑" panose="020B0503020204020204" charset="-122"/>
                        </a:rPr>
                        <a:t>鼻咽炎</a:t>
                      </a:r>
                    </a:p>
                  </a:txBody>
                  <a:tcPr marL="7937" marR="7937" marT="7937"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345EB2"/>
                    </a:solidFill>
                  </a:tcPr>
                </a:tc>
                <a:tc>
                  <a:txBody>
                    <a:bodyPr/>
                    <a:lstStyle/>
                    <a:p>
                      <a:pPr algn="ctr" fontAlgn="ctr"/>
                      <a:r>
                        <a:rPr lang="zh-CN" altLang="en-US" sz="1600" dirty="0">
                          <a:solidFill>
                            <a:schemeClr val="bg1"/>
                          </a:solidFill>
                          <a:latin typeface="微软雅黑" panose="020B0503020204020204" charset="-122"/>
                          <a:ea typeface="微软雅黑" panose="020B0503020204020204" charset="-122"/>
                        </a:rPr>
                        <a:t>发热</a:t>
                      </a:r>
                    </a:p>
                  </a:txBody>
                  <a:tcPr marL="7937" marR="7937" marT="7937"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345EB2"/>
                    </a:solidFill>
                  </a:tcPr>
                </a:tc>
                <a:extLst>
                  <a:ext uri="{0D108BD9-81ED-4DB2-BD59-A6C34878D82A}">
                    <a16:rowId xmlns:a16="http://schemas.microsoft.com/office/drawing/2014/main" val="10000"/>
                  </a:ext>
                </a:extLst>
              </a:tr>
              <a:tr h="280035">
                <a:tc>
                  <a:txBody>
                    <a:bodyPr/>
                    <a:lstStyle/>
                    <a:p>
                      <a:pPr algn="ctr" fontAlgn="ctr"/>
                      <a:r>
                        <a:rPr lang="zh-CN" altLang="en-US" sz="1600">
                          <a:latin typeface="微软雅黑" panose="020B0503020204020204" charset="-122"/>
                          <a:ea typeface="微软雅黑" panose="020B0503020204020204" charset="-122"/>
                        </a:rPr>
                        <a:t>盐酸左西替利嗪</a:t>
                      </a:r>
                    </a:p>
                  </a:txBody>
                  <a:tcPr marL="7937" marR="7937" marT="7937" marB="0" anchor="ctr">
                    <a:lnL w="12700">
                      <a:solidFill>
                        <a:schemeClr val="tx1"/>
                      </a:solidFill>
                      <a:prstDash val="solid"/>
                    </a:lnL>
                    <a:lnR w="12700">
                      <a:solidFill>
                        <a:schemeClr val="tx1"/>
                      </a:solidFill>
                      <a:prstDash val="solid"/>
                    </a:lnR>
                    <a:lnT w="12700">
                      <a:solidFill>
                        <a:schemeClr val="tx1"/>
                      </a:solidFill>
                      <a:prstDash val="solid"/>
                    </a:lnT>
                    <a:lnB w="12700" cmpd="sng">
                      <a:solidFill>
                        <a:schemeClr val="tx1"/>
                      </a:solidFill>
                      <a:prstDash val="solid"/>
                    </a:lnB>
                  </a:tcPr>
                </a:tc>
                <a:tc>
                  <a:txBody>
                    <a:bodyPr/>
                    <a:lstStyle/>
                    <a:p>
                      <a:pPr algn="ctr" fontAlgn="ctr">
                        <a:buNone/>
                      </a:pPr>
                      <a:r>
                        <a:rPr lang="en-US" altLang="zh-CN" sz="1600">
                          <a:latin typeface="微软雅黑" panose="020B0503020204020204" charset="-122"/>
                          <a:ea typeface="微软雅黑" panose="020B0503020204020204" charset="-122"/>
                        </a:rPr>
                        <a:t>935</a:t>
                      </a:r>
                    </a:p>
                  </a:txBody>
                  <a:tcPr marL="7937" marR="7937" marT="7937" marB="0" anchor="ctr">
                    <a:lnL w="12700">
                      <a:solidFill>
                        <a:schemeClr val="tx1"/>
                      </a:solidFill>
                      <a:prstDash val="solid"/>
                    </a:lnL>
                    <a:lnR w="12700">
                      <a:solidFill>
                        <a:schemeClr val="tx1"/>
                      </a:solidFill>
                      <a:prstDash val="solid"/>
                    </a:lnR>
                    <a:lnT w="12700">
                      <a:solidFill>
                        <a:schemeClr val="tx1"/>
                      </a:solidFill>
                      <a:prstDash val="solid"/>
                    </a:lnT>
                    <a:lnB w="12700" cmpd="sng">
                      <a:solidFill>
                        <a:schemeClr val="tx1"/>
                      </a:solidFill>
                      <a:prstDash val="solid"/>
                    </a:lnB>
                  </a:tcPr>
                </a:tc>
                <a:tc>
                  <a:txBody>
                    <a:bodyPr/>
                    <a:lstStyle/>
                    <a:p>
                      <a:pPr algn="ctr" fontAlgn="ctr">
                        <a:buNone/>
                      </a:pPr>
                      <a:r>
                        <a:rPr lang="en-US" altLang="zh-CN" sz="1600">
                          <a:latin typeface="微软雅黑" panose="020B0503020204020204" charset="-122"/>
                          <a:ea typeface="微软雅黑" panose="020B0503020204020204" charset="-122"/>
                        </a:rPr>
                        <a:t>15.1%</a:t>
                      </a:r>
                    </a:p>
                  </a:txBody>
                  <a:tcPr marL="7937" marR="7937" marT="7937" marB="0" anchor="ctr">
                    <a:lnL w="12700">
                      <a:solidFill>
                        <a:schemeClr val="tx1"/>
                      </a:solidFill>
                      <a:prstDash val="solid"/>
                    </a:lnL>
                    <a:lnR w="12700">
                      <a:solidFill>
                        <a:schemeClr val="tx1"/>
                      </a:solidFill>
                      <a:prstDash val="solid"/>
                    </a:lnR>
                    <a:lnT w="12700">
                      <a:solidFill>
                        <a:schemeClr val="tx1"/>
                      </a:solidFill>
                      <a:prstDash val="solid"/>
                    </a:lnT>
                    <a:lnB w="12700" cmpd="sng">
                      <a:solidFill>
                        <a:schemeClr val="tx1"/>
                      </a:solidFill>
                      <a:prstDash val="solid"/>
                    </a:lnB>
                  </a:tcPr>
                </a:tc>
                <a:tc>
                  <a:txBody>
                    <a:bodyPr/>
                    <a:lstStyle/>
                    <a:p>
                      <a:pPr algn="ctr" fontAlgn="ctr"/>
                      <a:r>
                        <a:rPr lang="en-US" altLang="zh-CN" sz="1600" dirty="0">
                          <a:latin typeface="微软雅黑" panose="020B0503020204020204" charset="-122"/>
                          <a:ea typeface="微软雅黑" panose="020B0503020204020204" charset="-122"/>
                        </a:rPr>
                        <a:t>5%</a:t>
                      </a:r>
                    </a:p>
                  </a:txBody>
                  <a:tcPr marL="7937" marR="7937" marT="7937" marB="0" anchor="ctr">
                    <a:lnL w="12700">
                      <a:solidFill>
                        <a:schemeClr val="tx1"/>
                      </a:solidFill>
                      <a:prstDash val="solid"/>
                    </a:lnL>
                    <a:lnR w="12700">
                      <a:solidFill>
                        <a:schemeClr val="tx1"/>
                      </a:solidFill>
                      <a:prstDash val="solid"/>
                    </a:lnR>
                    <a:lnT w="12700">
                      <a:solidFill>
                        <a:schemeClr val="tx1"/>
                      </a:solidFill>
                      <a:prstDash val="solid"/>
                    </a:lnT>
                    <a:lnB w="12700" cmpd="sng">
                      <a:solidFill>
                        <a:schemeClr val="tx1"/>
                      </a:solidFill>
                      <a:prstDash val="solid"/>
                    </a:lnB>
                  </a:tcPr>
                </a:tc>
                <a:tc>
                  <a:txBody>
                    <a:bodyPr/>
                    <a:lstStyle/>
                    <a:p>
                      <a:pPr algn="ctr" fontAlgn="ctr"/>
                      <a:r>
                        <a:rPr lang="en-US" altLang="zh-CN" sz="1600" dirty="0">
                          <a:latin typeface="微软雅黑" panose="020B0503020204020204" charset="-122"/>
                          <a:ea typeface="微软雅黑" panose="020B0503020204020204" charset="-122"/>
                        </a:rPr>
                        <a:t>6%</a:t>
                      </a:r>
                    </a:p>
                  </a:txBody>
                  <a:tcPr marL="7937" marR="7937" marT="7937" marB="0" anchor="ctr">
                    <a:lnL w="12700">
                      <a:solidFill>
                        <a:schemeClr val="tx1"/>
                      </a:solidFill>
                      <a:prstDash val="solid"/>
                    </a:lnL>
                    <a:lnR w="12700">
                      <a:solidFill>
                        <a:schemeClr val="tx1"/>
                      </a:solidFill>
                      <a:prstDash val="solid"/>
                    </a:lnR>
                    <a:lnT w="12700">
                      <a:solidFill>
                        <a:schemeClr val="tx1"/>
                      </a:solidFill>
                      <a:prstDash val="solid"/>
                    </a:lnT>
                    <a:lnB w="12700" cmpd="sng">
                      <a:solidFill>
                        <a:schemeClr val="tx1"/>
                      </a:solidFill>
                      <a:prstDash val="solid"/>
                    </a:lnB>
                  </a:tcPr>
                </a:tc>
                <a:tc>
                  <a:txBody>
                    <a:bodyPr/>
                    <a:lstStyle/>
                    <a:p>
                      <a:pPr algn="ctr" fontAlgn="ctr"/>
                      <a:r>
                        <a:rPr lang="en-US" altLang="zh-CN" sz="1600">
                          <a:latin typeface="微软雅黑" panose="020B0503020204020204" charset="-122"/>
                          <a:ea typeface="微软雅黑" panose="020B0503020204020204" charset="-122"/>
                        </a:rPr>
                        <a:t>4%</a:t>
                      </a:r>
                    </a:p>
                  </a:txBody>
                  <a:tcPr marL="7937" marR="7937" marT="7937" marB="0" anchor="ctr">
                    <a:lnL w="12700">
                      <a:solidFill>
                        <a:schemeClr val="tx1"/>
                      </a:solidFill>
                      <a:prstDash val="solid"/>
                    </a:lnL>
                    <a:lnR w="12700">
                      <a:solidFill>
                        <a:schemeClr val="tx1"/>
                      </a:solidFill>
                      <a:prstDash val="solid"/>
                    </a:lnR>
                    <a:lnT w="12700">
                      <a:solidFill>
                        <a:schemeClr val="tx1"/>
                      </a:solidFill>
                      <a:prstDash val="solid"/>
                    </a:lnT>
                    <a:lnB w="12700" cmpd="sng">
                      <a:solidFill>
                        <a:schemeClr val="tx1"/>
                      </a:solidFill>
                      <a:prstDash val="solid"/>
                    </a:lnB>
                  </a:tcPr>
                </a:tc>
                <a:extLst>
                  <a:ext uri="{0D108BD9-81ED-4DB2-BD59-A6C34878D82A}">
                    <a16:rowId xmlns:a16="http://schemas.microsoft.com/office/drawing/2014/main" val="10001"/>
                  </a:ext>
                </a:extLst>
              </a:tr>
              <a:tr h="280035">
                <a:tc>
                  <a:txBody>
                    <a:bodyPr/>
                    <a:lstStyle/>
                    <a:p>
                      <a:pPr algn="ctr" fontAlgn="ctr"/>
                      <a:r>
                        <a:rPr lang="zh-CN" altLang="en-US" sz="1600">
                          <a:latin typeface="微软雅黑" panose="020B0503020204020204" charset="-122"/>
                          <a:ea typeface="微软雅黑" panose="020B0503020204020204" charset="-122"/>
                        </a:rPr>
                        <a:t>盐酸奥洛他定</a:t>
                      </a:r>
                    </a:p>
                  </a:txBody>
                  <a:tcPr marL="7937" marR="7937" marT="7937" marB="0" anchor="ctr">
                    <a:lnL w="12700">
                      <a:solidFill>
                        <a:schemeClr val="tx1"/>
                      </a:solidFill>
                      <a:prstDash val="solid"/>
                    </a:lnL>
                    <a:lnR w="12700">
                      <a:solidFill>
                        <a:schemeClr val="tx1"/>
                      </a:solidFill>
                      <a:prstDash val="solid"/>
                    </a:lnR>
                    <a:lnT w="12700">
                      <a:solidFill>
                        <a:schemeClr val="tx1"/>
                      </a:solidFill>
                      <a:prstDash val="solid"/>
                    </a:lnT>
                    <a:lnB w="12700" cmpd="sng">
                      <a:solidFill>
                        <a:schemeClr val="tx1"/>
                      </a:solidFill>
                      <a:prstDash val="solid"/>
                    </a:lnB>
                  </a:tcPr>
                </a:tc>
                <a:tc>
                  <a:txBody>
                    <a:bodyPr/>
                    <a:lstStyle/>
                    <a:p>
                      <a:pPr algn="ctr" fontAlgn="ctr">
                        <a:buNone/>
                      </a:pPr>
                      <a:r>
                        <a:rPr lang="en-US" altLang="zh-CN" sz="1600" dirty="0">
                          <a:latin typeface="微软雅黑" panose="020B0503020204020204" charset="-122"/>
                          <a:ea typeface="微软雅黑" panose="020B0503020204020204" charset="-122"/>
                        </a:rPr>
                        <a:t>9620</a:t>
                      </a:r>
                    </a:p>
                  </a:txBody>
                  <a:tcPr marL="7937" marR="7937" marT="7937" marB="0" anchor="ctr">
                    <a:lnL w="12700">
                      <a:solidFill>
                        <a:schemeClr val="tx1"/>
                      </a:solidFill>
                      <a:prstDash val="solid"/>
                    </a:lnL>
                    <a:lnR w="12700">
                      <a:solidFill>
                        <a:schemeClr val="tx1"/>
                      </a:solidFill>
                      <a:prstDash val="solid"/>
                    </a:lnR>
                    <a:lnT w="12700">
                      <a:solidFill>
                        <a:schemeClr val="tx1"/>
                      </a:solidFill>
                      <a:prstDash val="solid"/>
                    </a:lnT>
                    <a:lnB w="12700" cmpd="sng">
                      <a:solidFill>
                        <a:schemeClr val="tx1"/>
                      </a:solidFill>
                      <a:prstDash val="solid"/>
                    </a:lnB>
                  </a:tcPr>
                </a:tc>
                <a:tc>
                  <a:txBody>
                    <a:bodyPr/>
                    <a:lstStyle/>
                    <a:p>
                      <a:pPr algn="ctr" fontAlgn="ctr">
                        <a:buNone/>
                      </a:pPr>
                      <a:r>
                        <a:rPr lang="en-US" altLang="zh-CN" sz="1600">
                          <a:latin typeface="微软雅黑" panose="020B0503020204020204" charset="-122"/>
                          <a:ea typeface="微软雅黑" panose="020B0503020204020204" charset="-122"/>
                        </a:rPr>
                        <a:t>11%</a:t>
                      </a:r>
                    </a:p>
                  </a:txBody>
                  <a:tcPr marL="7937" marR="7937" marT="7937" marB="0" anchor="ctr">
                    <a:lnL w="12700">
                      <a:solidFill>
                        <a:schemeClr val="tx1"/>
                      </a:solidFill>
                      <a:prstDash val="solid"/>
                    </a:lnL>
                    <a:lnR w="12700">
                      <a:solidFill>
                        <a:schemeClr val="tx1"/>
                      </a:solidFill>
                      <a:prstDash val="solid"/>
                    </a:lnR>
                    <a:lnT w="12700">
                      <a:solidFill>
                        <a:schemeClr val="tx1"/>
                      </a:solidFill>
                      <a:prstDash val="solid"/>
                    </a:lnT>
                    <a:lnB w="12700" cmpd="sng">
                      <a:solidFill>
                        <a:schemeClr val="tx1"/>
                      </a:solidFill>
                      <a:prstDash val="solid"/>
                    </a:lnB>
                  </a:tcPr>
                </a:tc>
                <a:tc>
                  <a:txBody>
                    <a:bodyPr/>
                    <a:lstStyle/>
                    <a:p>
                      <a:pPr algn="ctr" fontAlgn="ctr"/>
                      <a:r>
                        <a:rPr lang="en-US" altLang="zh-CN" sz="1600">
                          <a:latin typeface="微软雅黑" panose="020B0503020204020204" charset="-122"/>
                          <a:ea typeface="微软雅黑" panose="020B0503020204020204" charset="-122"/>
                        </a:rPr>
                        <a:t>3.4%</a:t>
                      </a:r>
                    </a:p>
                  </a:txBody>
                  <a:tcPr marL="7937" marR="7937" marT="7937" marB="0" anchor="ctr">
                    <a:lnL w="12700">
                      <a:solidFill>
                        <a:schemeClr val="tx1"/>
                      </a:solidFill>
                      <a:prstDash val="solid"/>
                    </a:lnL>
                    <a:lnR w="12700">
                      <a:solidFill>
                        <a:schemeClr val="tx1"/>
                      </a:solidFill>
                      <a:prstDash val="solid"/>
                    </a:lnR>
                    <a:lnT w="12700">
                      <a:solidFill>
                        <a:schemeClr val="tx1"/>
                      </a:solidFill>
                      <a:prstDash val="solid"/>
                    </a:lnT>
                    <a:lnB w="12700" cmpd="sng">
                      <a:solidFill>
                        <a:schemeClr val="tx1"/>
                      </a:solidFill>
                      <a:prstDash val="solid"/>
                    </a:lnB>
                  </a:tcPr>
                </a:tc>
                <a:tc>
                  <a:txBody>
                    <a:bodyPr/>
                    <a:lstStyle/>
                    <a:p>
                      <a:pPr algn="ctr" fontAlgn="ctr"/>
                      <a:r>
                        <a:rPr lang="en-US" altLang="zh-CN" sz="1600">
                          <a:latin typeface="微软雅黑" panose="020B0503020204020204" charset="-122"/>
                          <a:ea typeface="微软雅黑" panose="020B0503020204020204" charset="-122"/>
                        </a:rPr>
                        <a:t>0</a:t>
                      </a:r>
                    </a:p>
                  </a:txBody>
                  <a:tcPr marL="7937" marR="7937" marT="7937" marB="0" anchor="ctr">
                    <a:lnL w="12700">
                      <a:solidFill>
                        <a:schemeClr val="tx1"/>
                      </a:solidFill>
                      <a:prstDash val="solid"/>
                    </a:lnL>
                    <a:lnR w="12700">
                      <a:solidFill>
                        <a:schemeClr val="tx1"/>
                      </a:solidFill>
                      <a:prstDash val="solid"/>
                    </a:lnR>
                    <a:lnT w="12700">
                      <a:solidFill>
                        <a:schemeClr val="tx1"/>
                      </a:solidFill>
                      <a:prstDash val="solid"/>
                    </a:lnT>
                    <a:lnB w="12700" cmpd="sng">
                      <a:solidFill>
                        <a:schemeClr val="tx1"/>
                      </a:solidFill>
                      <a:prstDash val="solid"/>
                    </a:lnB>
                  </a:tcPr>
                </a:tc>
                <a:tc>
                  <a:txBody>
                    <a:bodyPr/>
                    <a:lstStyle/>
                    <a:p>
                      <a:pPr algn="ctr" fontAlgn="ctr"/>
                      <a:r>
                        <a:rPr lang="en-US" altLang="zh-CN" sz="1600" dirty="0">
                          <a:latin typeface="微软雅黑" panose="020B0503020204020204" charset="-122"/>
                          <a:ea typeface="微软雅黑" panose="020B0503020204020204" charset="-122"/>
                        </a:rPr>
                        <a:t>0</a:t>
                      </a:r>
                    </a:p>
                  </a:txBody>
                  <a:tcPr marL="7937" marR="7937" marT="7937" marB="0" anchor="ctr">
                    <a:lnL w="12700">
                      <a:solidFill>
                        <a:schemeClr val="tx1"/>
                      </a:solidFill>
                      <a:prstDash val="solid"/>
                    </a:lnL>
                    <a:lnR w="12700">
                      <a:solidFill>
                        <a:schemeClr val="tx1"/>
                      </a:solidFill>
                      <a:prstDash val="solid"/>
                    </a:lnR>
                    <a:lnT w="12700">
                      <a:solidFill>
                        <a:schemeClr val="tx1"/>
                      </a:solidFill>
                      <a:prstDash val="solid"/>
                    </a:lnT>
                    <a:lnB w="12700" cmpd="sng">
                      <a:solidFill>
                        <a:schemeClr val="tx1"/>
                      </a:solidFill>
                      <a:prstDash val="solid"/>
                    </a:lnB>
                  </a:tcPr>
                </a:tc>
                <a:extLst>
                  <a:ext uri="{0D108BD9-81ED-4DB2-BD59-A6C34878D82A}">
                    <a16:rowId xmlns:a16="http://schemas.microsoft.com/office/drawing/2014/main" val="10002"/>
                  </a:ext>
                </a:extLst>
              </a:tr>
            </a:tbl>
          </a:graphicData>
        </a:graphic>
      </p:graphicFrame>
      <p:cxnSp>
        <p:nvCxnSpPr>
          <p:cNvPr id="15" name="直接连接符 14"/>
          <p:cNvCxnSpPr/>
          <p:nvPr/>
        </p:nvCxnSpPr>
        <p:spPr>
          <a:xfrm>
            <a:off x="1073150" y="2750185"/>
            <a:ext cx="2432685" cy="485775"/>
          </a:xfrm>
          <a:prstGeom prst="line">
            <a:avLst/>
          </a:prstGeom>
          <a:ln>
            <a:solidFill>
              <a:schemeClr val="bg1"/>
            </a:solidFill>
          </a:ln>
        </p:spPr>
        <p:style>
          <a:lnRef idx="3">
            <a:schemeClr val="accent1"/>
          </a:lnRef>
          <a:fillRef idx="0">
            <a:srgbClr val="FFFFFF"/>
          </a:fillRef>
          <a:effectRef idx="0">
            <a:srgbClr val="FFFFFF"/>
          </a:effectRef>
          <a:fontRef idx="minor">
            <a:schemeClr val="tx1"/>
          </a:fontRef>
        </p:style>
      </p:cxnSp>
      <p:sp>
        <p:nvSpPr>
          <p:cNvPr id="17" name="矩形 16"/>
          <p:cNvSpPr/>
          <p:nvPr>
            <p:custDataLst>
              <p:tags r:id="rId4"/>
            </p:custDataLst>
          </p:nvPr>
        </p:nvSpPr>
        <p:spPr>
          <a:xfrm>
            <a:off x="306892" y="1104277"/>
            <a:ext cx="579600" cy="579600"/>
          </a:xfrm>
          <a:prstGeom prst="rect">
            <a:avLst/>
          </a:prstGeom>
          <a:solidFill>
            <a:srgbClr val="345EB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spcBef>
                <a:spcPct val="0"/>
              </a:spcBef>
              <a:spcAft>
                <a:spcPct val="0"/>
              </a:spcAft>
            </a:pPr>
            <a:r>
              <a:rPr lang="en-US" altLang="zh-CN" sz="2400">
                <a:solidFill>
                  <a:schemeClr val="lt1">
                    <a:lumMod val="100000"/>
                  </a:schemeClr>
                </a:solidFill>
                <a:latin typeface="微软雅黑" panose="020B0503020204020204" charset="-122"/>
                <a:ea typeface="微软雅黑" panose="020B0503020204020204" charset="-122"/>
                <a:cs typeface="+mn-ea"/>
                <a:sym typeface="+mn-ea"/>
              </a:rPr>
              <a:t>01</a:t>
            </a:r>
          </a:p>
        </p:txBody>
      </p:sp>
      <p:sp>
        <p:nvSpPr>
          <p:cNvPr id="20" name="矩形 19"/>
          <p:cNvSpPr/>
          <p:nvPr>
            <p:custDataLst>
              <p:tags r:id="rId5"/>
            </p:custDataLst>
          </p:nvPr>
        </p:nvSpPr>
        <p:spPr>
          <a:xfrm>
            <a:off x="1001792" y="1140063"/>
            <a:ext cx="9000000" cy="461742"/>
          </a:xfrm>
          <a:prstGeom prst="rect">
            <a:avLst/>
          </a:prstGeom>
          <a:noFill/>
        </p:spPr>
        <p:txBody>
          <a:bodyPr wrap="square" lIns="0" tIns="0" rIns="0" bIns="0" rtlCol="0" anchor="ctr" anchorCtr="0">
            <a:noAutofit/>
          </a:bodyPr>
          <a:lstStyle/>
          <a:p>
            <a:pPr algn="just">
              <a:spcBef>
                <a:spcPct val="0"/>
              </a:spcBef>
              <a:spcAft>
                <a:spcPct val="0"/>
              </a:spcAft>
            </a:pPr>
            <a:r>
              <a:rPr lang="zh-CN" altLang="en-US" sz="2400" b="1" dirty="0">
                <a:solidFill>
                  <a:srgbClr val="345EB2"/>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ea"/>
              </a:rPr>
              <a:t>与目录内同类药品安全性方面的主要优势</a:t>
            </a:r>
          </a:p>
        </p:txBody>
      </p:sp>
      <p:grpSp>
        <p:nvGrpSpPr>
          <p:cNvPr id="2" name="组合 1">
            <a:extLst>
              <a:ext uri="{FF2B5EF4-FFF2-40B4-BE49-F238E27FC236}">
                <a16:creationId xmlns:a16="http://schemas.microsoft.com/office/drawing/2014/main" id="{1F0011A3-6028-93CA-83E2-59518DFD02C1}"/>
              </a:ext>
            </a:extLst>
          </p:cNvPr>
          <p:cNvGrpSpPr/>
          <p:nvPr/>
        </p:nvGrpSpPr>
        <p:grpSpPr>
          <a:xfrm>
            <a:off x="596692" y="-32240"/>
            <a:ext cx="4511684" cy="1136517"/>
            <a:chOff x="451945" y="-73200"/>
            <a:chExt cx="4511684" cy="1136517"/>
          </a:xfrm>
        </p:grpSpPr>
        <p:pic>
          <p:nvPicPr>
            <p:cNvPr id="3" name="图片 2">
              <a:extLst>
                <a:ext uri="{FF2B5EF4-FFF2-40B4-BE49-F238E27FC236}">
                  <a16:creationId xmlns:a16="http://schemas.microsoft.com/office/drawing/2014/main" id="{D64A1E98-128A-170E-62FF-462823EC5A2D}"/>
                </a:ext>
              </a:extLst>
            </p:cNvPr>
            <p:cNvPicPr>
              <a:picLocks noChangeAspect="1"/>
            </p:cNvPicPr>
            <p:nvPr/>
          </p:nvPicPr>
          <p:blipFill>
            <a:blip r:embed="rId8"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5400000">
              <a:off x="2139528" y="-1760783"/>
              <a:ext cx="1136517" cy="4511684"/>
            </a:xfrm>
            <a:prstGeom prst="rect">
              <a:avLst/>
            </a:prstGeom>
          </p:spPr>
        </p:pic>
        <p:sp>
          <p:nvSpPr>
            <p:cNvPr id="4" name="矩形 3">
              <a:extLst>
                <a:ext uri="{FF2B5EF4-FFF2-40B4-BE49-F238E27FC236}">
                  <a16:creationId xmlns:a16="http://schemas.microsoft.com/office/drawing/2014/main" id="{1F00B37F-F978-CA9D-6B27-C99982042B53}"/>
                </a:ext>
              </a:extLst>
            </p:cNvPr>
            <p:cNvSpPr/>
            <p:nvPr/>
          </p:nvSpPr>
          <p:spPr>
            <a:xfrm>
              <a:off x="1013835" y="251130"/>
              <a:ext cx="1803158" cy="461665"/>
            </a:xfrm>
            <a:prstGeom prst="rect">
              <a:avLst/>
            </a:prstGeom>
          </p:spPr>
          <p:txBody>
            <a:bodyPr wrap="square">
              <a:spAutoFit/>
            </a:bodyPr>
            <a:lstStyle/>
            <a:p>
              <a:pPr algn="dist"/>
              <a:r>
                <a:rPr lang="zh-CN" altLang="en-US" sz="2400" b="1" dirty="0">
                  <a:solidFill>
                    <a:schemeClr val="tx1">
                      <a:lumMod val="75000"/>
                      <a:lumOff val="25000"/>
                    </a:schemeClr>
                  </a:solidFill>
                  <a:latin typeface="微软雅黑" panose="020B0503020204020204" charset="-122"/>
                  <a:ea typeface="微软雅黑" panose="020B0503020204020204" charset="-122"/>
                  <a:cs typeface="思源黑体 CN Regular" panose="020B0500000000000000" charset="-122"/>
                  <a:sym typeface="+mn-lt"/>
                </a:rPr>
                <a:t>安全性</a:t>
              </a:r>
            </a:p>
          </p:txBody>
        </p:sp>
      </p:gr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矩形 65"/>
          <p:cNvSpPr/>
          <p:nvPr/>
        </p:nvSpPr>
        <p:spPr>
          <a:xfrm>
            <a:off x="6589986" y="361155"/>
            <a:ext cx="5349766" cy="461665"/>
          </a:xfrm>
          <a:prstGeom prst="rect">
            <a:avLst/>
          </a:prstGeom>
        </p:spPr>
        <p:txBody>
          <a:bodyPr wrap="square">
            <a:spAutoFit/>
          </a:bodyPr>
          <a:lstStyle/>
          <a:p>
            <a:pPr algn="l"/>
            <a:r>
              <a:rPr lang="zh-CN" altLang="en-US" sz="2400" b="1" dirty="0">
                <a:solidFill>
                  <a:srgbClr val="C00000"/>
                </a:solidFill>
                <a:latin typeface="微软雅黑" panose="020B0503020204020204" charset="-122"/>
                <a:ea typeface="微软雅黑" panose="020B0503020204020204" charset="-122"/>
                <a:cs typeface="微软雅黑" panose="020B0503020204020204" charset="-122"/>
                <a:sym typeface="+mn-lt"/>
              </a:rPr>
              <a:t>抗敏有效率高，指南/共识一致推荐</a:t>
            </a:r>
          </a:p>
        </p:txBody>
      </p:sp>
      <p:graphicFrame>
        <p:nvGraphicFramePr>
          <p:cNvPr id="2" name="表格 1"/>
          <p:cNvGraphicFramePr/>
          <p:nvPr>
            <p:custDataLst>
              <p:tags r:id="rId2"/>
            </p:custDataLst>
          </p:nvPr>
        </p:nvGraphicFramePr>
        <p:xfrm>
          <a:off x="375285" y="1052195"/>
          <a:ext cx="11117580" cy="5527040"/>
        </p:xfrm>
        <a:graphic>
          <a:graphicData uri="http://schemas.openxmlformats.org/drawingml/2006/table">
            <a:tbl>
              <a:tblPr/>
              <a:tblGrid>
                <a:gridCol w="716915">
                  <a:extLst>
                    <a:ext uri="{9D8B030D-6E8A-4147-A177-3AD203B41FA5}">
                      <a16:colId xmlns:a16="http://schemas.microsoft.com/office/drawing/2014/main" val="20000"/>
                    </a:ext>
                  </a:extLst>
                </a:gridCol>
                <a:gridCol w="2774950">
                  <a:extLst>
                    <a:ext uri="{9D8B030D-6E8A-4147-A177-3AD203B41FA5}">
                      <a16:colId xmlns:a16="http://schemas.microsoft.com/office/drawing/2014/main" val="20001"/>
                    </a:ext>
                  </a:extLst>
                </a:gridCol>
                <a:gridCol w="3972560">
                  <a:extLst>
                    <a:ext uri="{9D8B030D-6E8A-4147-A177-3AD203B41FA5}">
                      <a16:colId xmlns:a16="http://schemas.microsoft.com/office/drawing/2014/main" val="20002"/>
                    </a:ext>
                  </a:extLst>
                </a:gridCol>
                <a:gridCol w="3653155">
                  <a:extLst>
                    <a:ext uri="{9D8B030D-6E8A-4147-A177-3AD203B41FA5}">
                      <a16:colId xmlns:a16="http://schemas.microsoft.com/office/drawing/2014/main" val="20003"/>
                    </a:ext>
                  </a:extLst>
                </a:gridCol>
              </a:tblGrid>
              <a:tr h="375920">
                <a:tc>
                  <a:txBody>
                    <a:bodyPr/>
                    <a:lstStyle/>
                    <a:p>
                      <a:pPr algn="ctr" fontAlgn="ctr"/>
                      <a:r>
                        <a:rPr lang="zh-CN" altLang="en-US" sz="1500" b="1" i="0">
                          <a:solidFill>
                            <a:schemeClr val="bg1"/>
                          </a:solidFill>
                          <a:latin typeface="微软雅黑" panose="020B0503020204020204" charset="-122"/>
                          <a:ea typeface="微软雅黑" panose="020B0503020204020204" charset="-122"/>
                        </a:rPr>
                        <a:t>科室</a:t>
                      </a:r>
                    </a:p>
                  </a:txBody>
                  <a:tcPr marL="7937" marR="7937" marT="7937"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345EB2"/>
                    </a:solidFill>
                  </a:tcPr>
                </a:tc>
                <a:tc>
                  <a:txBody>
                    <a:bodyPr/>
                    <a:lstStyle/>
                    <a:p>
                      <a:pPr algn="ctr" fontAlgn="ctr"/>
                      <a:r>
                        <a:rPr lang="zh-CN" altLang="en-US" sz="1500" b="1" i="0">
                          <a:solidFill>
                            <a:schemeClr val="bg1"/>
                          </a:solidFill>
                          <a:latin typeface="微软雅黑" panose="020B0503020204020204" charset="-122"/>
                          <a:ea typeface="微软雅黑" panose="020B0503020204020204" charset="-122"/>
                        </a:rPr>
                        <a:t>临床推荐</a:t>
                      </a:r>
                    </a:p>
                  </a:txBody>
                  <a:tcPr marL="7937" marR="7937" marT="7937"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345EB2"/>
                    </a:solidFill>
                  </a:tcPr>
                </a:tc>
                <a:tc>
                  <a:txBody>
                    <a:bodyPr/>
                    <a:lstStyle/>
                    <a:p>
                      <a:pPr algn="ctr" fontAlgn="ctr"/>
                      <a:r>
                        <a:rPr lang="zh-CN" altLang="en-US" sz="1500" b="1" i="0">
                          <a:solidFill>
                            <a:schemeClr val="bg1"/>
                          </a:solidFill>
                          <a:latin typeface="微软雅黑" panose="020B0503020204020204" charset="-122"/>
                          <a:ea typeface="微软雅黑" panose="020B0503020204020204" charset="-122"/>
                        </a:rPr>
                        <a:t>推荐内容</a:t>
                      </a:r>
                    </a:p>
                  </a:txBody>
                  <a:tcPr marL="7937" marR="7937" marT="7937"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345EB2"/>
                    </a:solidFill>
                  </a:tcPr>
                </a:tc>
                <a:tc>
                  <a:txBody>
                    <a:bodyPr/>
                    <a:lstStyle/>
                    <a:p>
                      <a:pPr algn="ctr" fontAlgn="ctr"/>
                      <a:r>
                        <a:rPr lang="zh-CN" altLang="en-US" sz="1500" b="1" i="0">
                          <a:solidFill>
                            <a:schemeClr val="bg1"/>
                          </a:solidFill>
                          <a:latin typeface="微软雅黑" panose="020B0503020204020204" charset="-122"/>
                          <a:ea typeface="微软雅黑" panose="020B0503020204020204" charset="-122"/>
                        </a:rPr>
                        <a:t>编制单位</a:t>
                      </a:r>
                    </a:p>
                  </a:txBody>
                  <a:tcPr marL="7937" marR="7937" marT="7937"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345EB2"/>
                    </a:solidFill>
                  </a:tcPr>
                </a:tc>
                <a:extLst>
                  <a:ext uri="{0D108BD9-81ED-4DB2-BD59-A6C34878D82A}">
                    <a16:rowId xmlns:a16="http://schemas.microsoft.com/office/drawing/2014/main" val="10000"/>
                  </a:ext>
                </a:extLst>
              </a:tr>
              <a:tr h="408940">
                <a:tc rowSpan="2">
                  <a:txBody>
                    <a:bodyPr/>
                    <a:lstStyle/>
                    <a:p>
                      <a:pPr algn="ctr" fontAlgn="ctr"/>
                      <a:r>
                        <a:rPr lang="zh-CN" altLang="en-US" sz="1200" b="1" i="0">
                          <a:solidFill>
                            <a:srgbClr val="000000"/>
                          </a:solidFill>
                          <a:latin typeface="微软雅黑" panose="020B0503020204020204" charset="-122"/>
                          <a:ea typeface="微软雅黑" panose="020B0503020204020204" charset="-122"/>
                        </a:rPr>
                        <a:t>儿科</a:t>
                      </a:r>
                    </a:p>
                  </a:txBody>
                  <a:tcPr marL="7937" marR="7937" marT="7937"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algn="ctr" fontAlgn="ctr"/>
                      <a:r>
                        <a:rPr lang="en-US" altLang="zh-CN" sz="1200" b="1" i="0">
                          <a:solidFill>
                            <a:srgbClr val="000000"/>
                          </a:solidFill>
                          <a:latin typeface="微软雅黑" panose="020B0503020204020204" charset="-122"/>
                          <a:ea typeface="微软雅黑" panose="020B0503020204020204" charset="-122"/>
                          <a:cs typeface="微软雅黑" panose="020B0503020204020204" charset="-122"/>
                        </a:rPr>
                        <a:t>《</a:t>
                      </a:r>
                      <a:r>
                        <a:rPr lang="zh-CN" altLang="en-US" sz="1200" b="1" i="0">
                          <a:solidFill>
                            <a:srgbClr val="000000"/>
                          </a:solidFill>
                          <a:latin typeface="微软雅黑" panose="020B0503020204020204" charset="-122"/>
                          <a:ea typeface="微软雅黑" panose="020B0503020204020204" charset="-122"/>
                          <a:cs typeface="微软雅黑" panose="020B0503020204020204" charset="-122"/>
                        </a:rPr>
                        <a:t>抗组胺</a:t>
                      </a:r>
                      <a:r>
                        <a:rPr lang="en-US" altLang="zh-CN" sz="1200" b="1" i="0">
                          <a:solidFill>
                            <a:srgbClr val="000000"/>
                          </a:solidFill>
                          <a:latin typeface="微软雅黑" panose="020B0503020204020204" charset="-122"/>
                          <a:ea typeface="微软雅黑" panose="020B0503020204020204" charset="-122"/>
                          <a:cs typeface="微软雅黑" panose="020B0503020204020204" charset="-122"/>
                        </a:rPr>
                        <a:t>H1</a:t>
                      </a:r>
                      <a:r>
                        <a:rPr lang="zh-CN" altLang="en-US" sz="1200" b="1" i="0">
                          <a:solidFill>
                            <a:srgbClr val="000000"/>
                          </a:solidFill>
                          <a:latin typeface="微软雅黑" panose="020B0503020204020204" charset="-122"/>
                          <a:ea typeface="微软雅黑" panose="020B0503020204020204" charset="-122"/>
                          <a:cs typeface="微软雅黑" panose="020B0503020204020204" charset="-122"/>
                        </a:rPr>
                        <a:t>受体药在儿童常见过敏性疾病中应用的专家共识</a:t>
                      </a:r>
                      <a:r>
                        <a:rPr lang="en-US" altLang="zh-CN" sz="1200" b="1" i="0">
                          <a:solidFill>
                            <a:srgbClr val="000000"/>
                          </a:solidFill>
                          <a:latin typeface="微软雅黑" panose="020B0503020204020204" charset="-122"/>
                          <a:ea typeface="微软雅黑" panose="020B0503020204020204" charset="-122"/>
                          <a:cs typeface="微软雅黑" panose="020B0503020204020204" charset="-122"/>
                        </a:rPr>
                        <a:t>》</a:t>
                      </a:r>
                    </a:p>
                  </a:txBody>
                  <a:tcPr marL="7937" marR="7937" marT="7937"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algn="ctr" fontAlgn="ctr"/>
                      <a:r>
                        <a:rPr lang="zh-CN" altLang="en-US" sz="1200" b="0" i="0">
                          <a:solidFill>
                            <a:srgbClr val="000000"/>
                          </a:solidFill>
                          <a:latin typeface="微软雅黑" panose="020B0503020204020204" charset="-122"/>
                          <a:ea typeface="微软雅黑" panose="020B0503020204020204" charset="-122"/>
                          <a:cs typeface="微软雅黑" panose="020B0503020204020204" charset="-122"/>
                        </a:rPr>
                        <a:t>推荐</a:t>
                      </a:r>
                      <a:r>
                        <a:rPr lang="zh-CN" altLang="en-US" sz="1400" b="1" i="0">
                          <a:solidFill>
                            <a:srgbClr val="C00000"/>
                          </a:solidFill>
                          <a:latin typeface="微软雅黑" panose="020B0503020204020204" charset="-122"/>
                          <a:ea typeface="微软雅黑" panose="020B0503020204020204" charset="-122"/>
                          <a:cs typeface="微软雅黑" panose="020B0503020204020204" charset="-122"/>
                        </a:rPr>
                        <a:t>盐酸奥洛他定</a:t>
                      </a:r>
                      <a:r>
                        <a:rPr lang="zh-CN" altLang="en-US" sz="1200" b="0" i="0">
                          <a:solidFill>
                            <a:srgbClr val="000000"/>
                          </a:solidFill>
                          <a:latin typeface="微软雅黑" panose="020B0503020204020204" charset="-122"/>
                          <a:ea typeface="微软雅黑" panose="020B0503020204020204" charset="-122"/>
                          <a:cs typeface="微软雅黑" panose="020B0503020204020204" charset="-122"/>
                        </a:rPr>
                        <a:t>（</a:t>
                      </a:r>
                      <a:r>
                        <a:rPr lang="en-US" altLang="zh-CN" sz="1200" b="0" i="0">
                          <a:solidFill>
                            <a:srgbClr val="000000"/>
                          </a:solidFill>
                          <a:latin typeface="微软雅黑" panose="020B0503020204020204" charset="-122"/>
                          <a:ea typeface="微软雅黑" panose="020B0503020204020204" charset="-122"/>
                          <a:cs typeface="微软雅黑" panose="020B0503020204020204" charset="-122"/>
                        </a:rPr>
                        <a:t>5 mg</a:t>
                      </a:r>
                      <a:r>
                        <a:rPr lang="zh-CN" altLang="en-US" sz="1200" b="0" i="0">
                          <a:solidFill>
                            <a:srgbClr val="000000"/>
                          </a:solidFill>
                          <a:latin typeface="微软雅黑" panose="020B0503020204020204" charset="-122"/>
                          <a:ea typeface="微软雅黑" panose="020B0503020204020204" charset="-122"/>
                          <a:cs typeface="微软雅黑" panose="020B0503020204020204" charset="-122"/>
                        </a:rPr>
                        <a:t>，每天</a:t>
                      </a:r>
                      <a:r>
                        <a:rPr lang="en-US" altLang="zh-CN" sz="1200" b="0" i="0">
                          <a:solidFill>
                            <a:srgbClr val="000000"/>
                          </a:solidFill>
                          <a:latin typeface="微软雅黑" panose="020B0503020204020204" charset="-122"/>
                          <a:ea typeface="微软雅黑" panose="020B0503020204020204" charset="-122"/>
                          <a:cs typeface="微软雅黑" panose="020B0503020204020204" charset="-122"/>
                        </a:rPr>
                        <a:t>2</a:t>
                      </a:r>
                      <a:r>
                        <a:rPr lang="zh-CN" altLang="en-US" sz="1200" b="0" i="0">
                          <a:solidFill>
                            <a:srgbClr val="000000"/>
                          </a:solidFill>
                          <a:latin typeface="微软雅黑" panose="020B0503020204020204" charset="-122"/>
                          <a:ea typeface="微软雅黑" panose="020B0503020204020204" charset="-122"/>
                          <a:cs typeface="微软雅黑" panose="020B0503020204020204" charset="-122"/>
                        </a:rPr>
                        <a:t>次）有一定的缓解瘙痒的作用</a:t>
                      </a:r>
                    </a:p>
                  </a:txBody>
                  <a:tcPr marL="7937" marR="7937" marT="7937"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accent3">
                        <a:lumMod val="20000"/>
                        <a:lumOff val="80000"/>
                      </a:schemeClr>
                    </a:solidFill>
                  </a:tcPr>
                </a:tc>
                <a:tc>
                  <a:txBody>
                    <a:bodyPr/>
                    <a:lstStyle/>
                    <a:p>
                      <a:pPr algn="ctr" fontAlgn="ctr"/>
                      <a:r>
                        <a:rPr lang="zh-CN" altLang="en-US" sz="1200" b="0" i="0">
                          <a:solidFill>
                            <a:srgbClr val="000000"/>
                          </a:solidFill>
                          <a:latin typeface="微软雅黑" panose="020B0503020204020204" charset="-122"/>
                          <a:ea typeface="微软雅黑" panose="020B0503020204020204" charset="-122"/>
                        </a:rPr>
                        <a:t>中华医学会变态反应学分会儿童过敏和哮喘学组</a:t>
                      </a:r>
                    </a:p>
                    <a:p>
                      <a:pPr algn="ctr" fontAlgn="ctr"/>
                      <a:r>
                        <a:rPr lang="zh-CN" altLang="en-US" sz="1200" b="0" i="0">
                          <a:solidFill>
                            <a:srgbClr val="000000"/>
                          </a:solidFill>
                          <a:latin typeface="微软雅黑" panose="020B0503020204020204" charset="-122"/>
                          <a:ea typeface="微软雅黑" panose="020B0503020204020204" charset="-122"/>
                        </a:rPr>
                        <a:t>中华医学会儿科学分会呼吸学组哮喘协作组</a:t>
                      </a:r>
                    </a:p>
                  </a:txBody>
                  <a:tcPr marL="7937" marR="7937" marT="7937"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extLst>
                  <a:ext uri="{0D108BD9-81ED-4DB2-BD59-A6C34878D82A}">
                    <a16:rowId xmlns:a16="http://schemas.microsoft.com/office/drawing/2014/main" val="10001"/>
                  </a:ext>
                </a:extLst>
              </a:tr>
              <a:tr h="405765">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lstStyle/>
                    <a:p>
                      <a:pPr algn="ctr" fontAlgn="ctr"/>
                      <a:r>
                        <a:rPr lang="en-US" altLang="zh-CN" sz="1200" b="1" i="0">
                          <a:solidFill>
                            <a:srgbClr val="000000"/>
                          </a:solidFill>
                          <a:latin typeface="微软雅黑" panose="020B0503020204020204" charset="-122"/>
                          <a:ea typeface="微软雅黑" panose="020B0503020204020204" charset="-122"/>
                        </a:rPr>
                        <a:t>《</a:t>
                      </a:r>
                      <a:r>
                        <a:rPr lang="zh-CN" altLang="en-US" sz="1200" b="1" i="0">
                          <a:solidFill>
                            <a:srgbClr val="000000"/>
                          </a:solidFill>
                          <a:latin typeface="微软雅黑" panose="020B0503020204020204" charset="-122"/>
                          <a:ea typeface="微软雅黑" panose="020B0503020204020204" charset="-122"/>
                        </a:rPr>
                        <a:t>儿童皮肤源性慢性瘙痒管理专家共识</a:t>
                      </a:r>
                      <a:r>
                        <a:rPr lang="en-US" altLang="zh-CN" sz="1200" b="1" i="0">
                          <a:solidFill>
                            <a:srgbClr val="000000"/>
                          </a:solidFill>
                          <a:latin typeface="微软雅黑" panose="020B0503020204020204" charset="-122"/>
                          <a:ea typeface="微软雅黑" panose="020B0503020204020204" charset="-122"/>
                        </a:rPr>
                        <a:t>》</a:t>
                      </a:r>
                    </a:p>
                  </a:txBody>
                  <a:tcPr marL="7937" marR="7937" marT="7937"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algn="ctr" fontAlgn="ctr"/>
                      <a:r>
                        <a:rPr lang="zh-CN" altLang="en-US" sz="1400" b="1" i="0">
                          <a:solidFill>
                            <a:srgbClr val="C00000"/>
                          </a:solidFill>
                          <a:latin typeface="微软雅黑" panose="020B0503020204020204" charset="-122"/>
                          <a:ea typeface="微软雅黑" panose="020B0503020204020204" charset="-122"/>
                          <a:cs typeface="微软雅黑" panose="020B0503020204020204" charset="-122"/>
                        </a:rPr>
                        <a:t>奥洛他定(&gt;2岁)可</a:t>
                      </a:r>
                      <a:r>
                        <a:rPr lang="zh-CN" altLang="en-US" sz="1200" b="0" i="0">
                          <a:solidFill>
                            <a:srgbClr val="000000"/>
                          </a:solidFill>
                          <a:latin typeface="微软雅黑" panose="020B0503020204020204" charset="-122"/>
                          <a:ea typeface="微软雅黑" panose="020B0503020204020204" charset="-122"/>
                          <a:cs typeface="微软雅黑" panose="020B0503020204020204" charset="-122"/>
                        </a:rPr>
                        <a:t>望缓解慢性特发性荨麻疹的瘙痒症状。</a:t>
                      </a:r>
                    </a:p>
                  </a:txBody>
                  <a:tcPr marL="7937" marR="7937" marT="7937"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accent3">
                        <a:lumMod val="20000"/>
                        <a:lumOff val="80000"/>
                      </a:schemeClr>
                    </a:solidFill>
                  </a:tcPr>
                </a:tc>
                <a:tc>
                  <a:txBody>
                    <a:bodyPr/>
                    <a:lstStyle/>
                    <a:p>
                      <a:pPr algn="ctr" fontAlgn="ctr"/>
                      <a:r>
                        <a:rPr lang="zh-CN" altLang="en-US" sz="1200" b="0" i="0">
                          <a:solidFill>
                            <a:srgbClr val="000000"/>
                          </a:solidFill>
                          <a:latin typeface="微软雅黑" panose="020B0503020204020204" charset="-122"/>
                          <a:ea typeface="微软雅黑" panose="020B0503020204020204" charset="-122"/>
                        </a:rPr>
                        <a:t>中国妇幼保健协会儿童变态反应专业委员会</a:t>
                      </a:r>
                    </a:p>
                    <a:p>
                      <a:pPr algn="ctr" fontAlgn="ctr"/>
                      <a:r>
                        <a:rPr lang="zh-CN" altLang="en-US" sz="1200" b="0" i="0">
                          <a:solidFill>
                            <a:srgbClr val="000000"/>
                          </a:solidFill>
                          <a:latin typeface="微软雅黑" panose="020B0503020204020204" charset="-122"/>
                          <a:ea typeface="微软雅黑" panose="020B0503020204020204" charset="-122"/>
                        </a:rPr>
                        <a:t>儿童皮肤病学组</a:t>
                      </a:r>
                    </a:p>
                  </a:txBody>
                  <a:tcPr marL="7937" marR="7937" marT="7937"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extLst>
                  <a:ext uri="{0D108BD9-81ED-4DB2-BD59-A6C34878D82A}">
                    <a16:rowId xmlns:a16="http://schemas.microsoft.com/office/drawing/2014/main" val="10002"/>
                  </a:ext>
                </a:extLst>
              </a:tr>
              <a:tr h="773430">
                <a:tc rowSpan="4">
                  <a:txBody>
                    <a:bodyPr/>
                    <a:lstStyle/>
                    <a:p>
                      <a:pPr algn="ctr" fontAlgn="ctr"/>
                      <a:r>
                        <a:rPr lang="zh-CN" altLang="en-US" sz="1200" b="1" i="0">
                          <a:solidFill>
                            <a:srgbClr val="000000"/>
                          </a:solidFill>
                          <a:latin typeface="微软雅黑" panose="020B0503020204020204" charset="-122"/>
                          <a:ea typeface="微软雅黑" panose="020B0503020204020204" charset="-122"/>
                        </a:rPr>
                        <a:t>皮肤科</a:t>
                      </a:r>
                    </a:p>
                  </a:txBody>
                  <a:tcPr marL="7937" marR="7937" marT="7937"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algn="ctr" fontAlgn="ctr"/>
                      <a:r>
                        <a:rPr lang="en-US" altLang="zh-CN" sz="1200" b="1" i="0">
                          <a:solidFill>
                            <a:srgbClr val="000000"/>
                          </a:solidFill>
                          <a:latin typeface="微软雅黑" panose="020B0503020204020204" charset="-122"/>
                          <a:ea typeface="微软雅黑" panose="020B0503020204020204" charset="-122"/>
                          <a:cs typeface="微软雅黑" panose="020B0503020204020204" charset="-122"/>
                        </a:rPr>
                        <a:t>《</a:t>
                      </a:r>
                      <a:r>
                        <a:rPr lang="zh-CN" altLang="en-US" sz="1200" b="1" i="0">
                          <a:solidFill>
                            <a:srgbClr val="000000"/>
                          </a:solidFill>
                          <a:latin typeface="微软雅黑" panose="020B0503020204020204" charset="-122"/>
                          <a:ea typeface="微软雅黑" panose="020B0503020204020204" charset="-122"/>
                          <a:cs typeface="微软雅黑" panose="020B0503020204020204" charset="-122"/>
                        </a:rPr>
                        <a:t>慢性瘙痒管理指南</a:t>
                      </a:r>
                      <a:r>
                        <a:rPr lang="en-US" altLang="zh-CN" sz="1200" b="1" i="0">
                          <a:solidFill>
                            <a:srgbClr val="000000"/>
                          </a:solidFill>
                          <a:latin typeface="微软雅黑" panose="020B0503020204020204" charset="-122"/>
                          <a:ea typeface="微软雅黑" panose="020B0503020204020204" charset="-122"/>
                          <a:cs typeface="微软雅黑" panose="020B0503020204020204" charset="-122"/>
                        </a:rPr>
                        <a:t>(2024</a:t>
                      </a:r>
                      <a:r>
                        <a:rPr lang="zh-CN" altLang="en-US" sz="1200" b="1" i="0">
                          <a:solidFill>
                            <a:srgbClr val="000000"/>
                          </a:solidFill>
                          <a:latin typeface="微软雅黑" panose="020B0503020204020204" charset="-122"/>
                          <a:ea typeface="微软雅黑" panose="020B0503020204020204" charset="-122"/>
                          <a:cs typeface="微软雅黑" panose="020B0503020204020204" charset="-122"/>
                        </a:rPr>
                        <a:t>版</a:t>
                      </a:r>
                      <a:r>
                        <a:rPr lang="en-US" altLang="zh-CN" sz="1200" b="1" i="0">
                          <a:solidFill>
                            <a:srgbClr val="000000"/>
                          </a:solidFill>
                          <a:latin typeface="微软雅黑" panose="020B0503020204020204" charset="-122"/>
                          <a:ea typeface="微软雅黑" panose="020B0503020204020204" charset="-122"/>
                          <a:cs typeface="微软雅黑" panose="020B0503020204020204" charset="-122"/>
                        </a:rPr>
                        <a:t>)》</a:t>
                      </a:r>
                    </a:p>
                  </a:txBody>
                  <a:tcPr marL="7937" marR="7937" marT="7937"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algn="ctr" fontAlgn="ctr"/>
                      <a:r>
                        <a:rPr lang="zh-CN" altLang="en-US" sz="1400" b="1" i="0">
                          <a:solidFill>
                            <a:srgbClr val="C00000"/>
                          </a:solidFill>
                          <a:latin typeface="微软雅黑" panose="020B0503020204020204" charset="-122"/>
                          <a:ea typeface="微软雅黑" panose="020B0503020204020204" charset="-122"/>
                          <a:cs typeface="微软雅黑" panose="020B0503020204020204" charset="-122"/>
                        </a:rPr>
                        <a:t>奥洛他定具有抗炎作用</a:t>
                      </a:r>
                      <a:r>
                        <a:rPr lang="zh-CN" altLang="en-US" sz="1200" b="0" i="0">
                          <a:solidFill>
                            <a:srgbClr val="000000"/>
                          </a:solidFill>
                          <a:latin typeface="微软雅黑" panose="020B0503020204020204" charset="-122"/>
                          <a:ea typeface="微软雅黑" panose="020B0503020204020204" charset="-122"/>
                          <a:cs typeface="微软雅黑" panose="020B0503020204020204" charset="-122"/>
                        </a:rPr>
                        <a:t>，对多种慢性炎症性皮肤病引起的瘙痒有一定效果（证据等级</a:t>
                      </a:r>
                      <a:r>
                        <a:rPr lang="en-US" altLang="zh-CN" sz="1200" b="0" i="0">
                          <a:solidFill>
                            <a:srgbClr val="000000"/>
                          </a:solidFill>
                          <a:latin typeface="微软雅黑" panose="020B0503020204020204" charset="-122"/>
                          <a:ea typeface="微软雅黑" panose="020B0503020204020204" charset="-122"/>
                          <a:cs typeface="微软雅黑" panose="020B0503020204020204" charset="-122"/>
                        </a:rPr>
                        <a:t>C</a:t>
                      </a:r>
                      <a:r>
                        <a:rPr lang="zh-CN" altLang="en-US" sz="1200" b="0" i="0">
                          <a:solidFill>
                            <a:srgbClr val="000000"/>
                          </a:solidFill>
                          <a:latin typeface="微软雅黑" panose="020B0503020204020204" charset="-122"/>
                          <a:ea typeface="微软雅黑" panose="020B0503020204020204" charset="-122"/>
                          <a:cs typeface="微软雅黑" panose="020B0503020204020204" charset="-122"/>
                        </a:rPr>
                        <a:t>），在倍增剂量情况下作用更为明显，且不良反应并无显著增加</a:t>
                      </a:r>
                    </a:p>
                  </a:txBody>
                  <a:tcPr marL="7937" marR="7937" marT="7937"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accent3">
                        <a:lumMod val="20000"/>
                        <a:lumOff val="80000"/>
                      </a:schemeClr>
                    </a:solidFill>
                  </a:tcPr>
                </a:tc>
                <a:tc>
                  <a:txBody>
                    <a:bodyPr/>
                    <a:lstStyle/>
                    <a:p>
                      <a:pPr algn="ctr" fontAlgn="ctr"/>
                      <a:r>
                        <a:rPr lang="zh-CN" altLang="en-US" sz="1200" b="0" i="0">
                          <a:solidFill>
                            <a:srgbClr val="000000"/>
                          </a:solidFill>
                          <a:latin typeface="微软雅黑" panose="020B0503020204020204" charset="-122"/>
                          <a:ea typeface="微软雅黑" panose="020B0503020204020204" charset="-122"/>
                        </a:rPr>
                        <a:t>中国医师协会皮肤科医师分会</a:t>
                      </a:r>
                    </a:p>
                  </a:txBody>
                  <a:tcPr marL="7937" marR="7937" marT="7937"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extLst>
                  <a:ext uri="{0D108BD9-81ED-4DB2-BD59-A6C34878D82A}">
                    <a16:rowId xmlns:a16="http://schemas.microsoft.com/office/drawing/2014/main" val="10003"/>
                  </a:ext>
                </a:extLst>
              </a:tr>
              <a:tr h="408305">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lstStyle/>
                    <a:p>
                      <a:pPr algn="ctr" fontAlgn="ctr"/>
                      <a:r>
                        <a:rPr lang="en-US" altLang="zh-CN" sz="1200" b="1" i="0">
                          <a:solidFill>
                            <a:srgbClr val="000000"/>
                          </a:solidFill>
                          <a:latin typeface="微软雅黑" panose="020B0503020204020204" charset="-122"/>
                          <a:ea typeface="微软雅黑" panose="020B0503020204020204" charset="-122"/>
                        </a:rPr>
                        <a:t>《</a:t>
                      </a:r>
                      <a:r>
                        <a:rPr lang="zh-CN" altLang="en-US" sz="1200" b="1" i="0">
                          <a:solidFill>
                            <a:srgbClr val="000000"/>
                          </a:solidFill>
                          <a:latin typeface="微软雅黑" panose="020B0503020204020204" charset="-122"/>
                          <a:ea typeface="微软雅黑" panose="020B0503020204020204" charset="-122"/>
                        </a:rPr>
                        <a:t>抗组胺药在皮肤科应用专家共识</a:t>
                      </a:r>
                      <a:r>
                        <a:rPr lang="en-US" altLang="zh-CN" sz="1200" b="1" i="0">
                          <a:solidFill>
                            <a:srgbClr val="000000"/>
                          </a:solidFill>
                          <a:latin typeface="微软雅黑" panose="020B0503020204020204" charset="-122"/>
                          <a:ea typeface="微软雅黑" panose="020B0503020204020204" charset="-122"/>
                        </a:rPr>
                        <a:t>》</a:t>
                      </a:r>
                    </a:p>
                  </a:txBody>
                  <a:tcPr marL="7937" marR="7937" marT="7937"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algn="ctr" fontAlgn="ctr"/>
                      <a:r>
                        <a:rPr lang="zh-CN" altLang="en-US" sz="1400" b="1" i="0">
                          <a:solidFill>
                            <a:srgbClr val="C00000"/>
                          </a:solidFill>
                          <a:latin typeface="微软雅黑" panose="020B0503020204020204" charset="-122"/>
                          <a:ea typeface="微软雅黑" panose="020B0503020204020204" charset="-122"/>
                          <a:cs typeface="微软雅黑" panose="020B0503020204020204" charset="-122"/>
                        </a:rPr>
                        <a:t>奥洛他定</a:t>
                      </a:r>
                      <a:r>
                        <a:rPr lang="zh-CN" altLang="en-US" sz="1200" b="0" i="0">
                          <a:solidFill>
                            <a:srgbClr val="000000"/>
                          </a:solidFill>
                          <a:latin typeface="微软雅黑" panose="020B0503020204020204" charset="-122"/>
                          <a:ea typeface="微软雅黑" panose="020B0503020204020204" charset="-122"/>
                        </a:rPr>
                        <a:t>可以拮抗神经源性瘙痒、降低抗原提呈细胞的功能等</a:t>
                      </a:r>
                    </a:p>
                  </a:txBody>
                  <a:tcPr marL="7937" marR="7937" marT="7937"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accent3">
                        <a:lumMod val="20000"/>
                        <a:lumOff val="80000"/>
                      </a:schemeClr>
                    </a:solidFill>
                  </a:tcPr>
                </a:tc>
                <a:tc>
                  <a:txBody>
                    <a:bodyPr/>
                    <a:lstStyle/>
                    <a:p>
                      <a:pPr algn="ctr" fontAlgn="ctr"/>
                      <a:r>
                        <a:rPr lang="zh-CN" altLang="en-US" sz="1200" b="0" i="0">
                          <a:solidFill>
                            <a:srgbClr val="000000"/>
                          </a:solidFill>
                          <a:latin typeface="微软雅黑" panose="020B0503020204020204" charset="-122"/>
                          <a:ea typeface="微软雅黑" panose="020B0503020204020204" charset="-122"/>
                        </a:rPr>
                        <a:t>中国中西医结合学会皮肤性病专业委员会环境与职业性皮肤病学组</a:t>
                      </a:r>
                    </a:p>
                  </a:txBody>
                  <a:tcPr marL="7937" marR="7937" marT="7937"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extLst>
                  <a:ext uri="{0D108BD9-81ED-4DB2-BD59-A6C34878D82A}">
                    <a16:rowId xmlns:a16="http://schemas.microsoft.com/office/drawing/2014/main" val="10004"/>
                  </a:ext>
                </a:extLst>
              </a:tr>
              <a:tr h="1171575">
                <a:tc vMerge="1">
                  <a:txBody>
                    <a:bodyPr/>
                    <a:lstStyle/>
                    <a:p>
                      <a:endParaRPr lang="zh-CN"/>
                    </a:p>
                  </a:txBody>
                  <a:tcPr/>
                </a:tc>
                <a:tc>
                  <a:txBody>
                    <a:bodyPr/>
                    <a:lstStyle/>
                    <a:p>
                      <a:pPr algn="ctr" fontAlgn="ctr">
                        <a:buNone/>
                      </a:pPr>
                      <a:r>
                        <a:rPr lang="zh-CN" altLang="en-US" sz="1200" b="1" i="0">
                          <a:solidFill>
                            <a:srgbClr val="000000"/>
                          </a:solidFill>
                          <a:latin typeface="微软雅黑" panose="020B0503020204020204" charset="-122"/>
                          <a:ea typeface="微软雅黑" panose="020B0503020204020204" charset="-122"/>
                        </a:rPr>
                        <a:t>《抗组胺药治疗皮炎湿疹类皮肤病临床应用专家共识》</a:t>
                      </a:r>
                    </a:p>
                  </a:txBody>
                  <a:tcPr marL="7937" marR="7937" marT="7937"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algn="ctr" fontAlgn="ctr">
                        <a:buNone/>
                      </a:pPr>
                      <a:r>
                        <a:rPr lang="zh-CN" altLang="en-US" sz="1400" b="1" i="0">
                          <a:solidFill>
                            <a:srgbClr val="C00000"/>
                          </a:solidFill>
                          <a:latin typeface="微软雅黑" panose="020B0503020204020204" charset="-122"/>
                          <a:ea typeface="微软雅黑" panose="020B0503020204020204" charset="-122"/>
                          <a:cs typeface="微软雅黑" panose="020B0503020204020204" charset="-122"/>
                        </a:rPr>
                        <a:t>奥洛他定</a:t>
                      </a:r>
                      <a:r>
                        <a:rPr lang="zh-CN" altLang="en-US" sz="1200" b="0" i="0">
                          <a:solidFill>
                            <a:srgbClr val="000000"/>
                          </a:solidFill>
                          <a:latin typeface="微软雅黑" panose="020B0503020204020204" charset="-122"/>
                          <a:ea typeface="微软雅黑" panose="020B0503020204020204" charset="-122"/>
                        </a:rPr>
                        <a:t>可以拮抗神经源性瘙痒、降低抗原提呈细胞功能等。多数⽪炎湿疹类⽪肤病病程⻓，需⻓期⽤药，应⾸选⼆代⾮镇静性抗组胺药。⼉童由于学习原因，也应⾸选⽆中枢抑制作⽤的⼆代抗组胺药。此外，还应选⽤⼉童合适的剂型。</a:t>
                      </a:r>
                      <a:r>
                        <a:rPr lang="zh-CN" altLang="en-US" sz="1400" b="1" i="0">
                          <a:solidFill>
                            <a:srgbClr val="C00000"/>
                          </a:solidFill>
                          <a:latin typeface="微软雅黑" panose="020B0503020204020204" charset="-122"/>
                          <a:ea typeface="微软雅黑" panose="020B0503020204020204" charset="-122"/>
                        </a:rPr>
                        <a:t>⼆代⾮镇静性抗组胺药包括奥洛他定等</a:t>
                      </a:r>
                    </a:p>
                  </a:txBody>
                  <a:tcPr marL="7937" marR="7937" marT="7937"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accent3">
                        <a:lumMod val="20000"/>
                        <a:lumOff val="80000"/>
                      </a:schemeClr>
                    </a:solidFill>
                  </a:tcPr>
                </a:tc>
                <a:tc>
                  <a:txBody>
                    <a:bodyPr/>
                    <a:lstStyle/>
                    <a:p>
                      <a:pPr algn="ctr" fontAlgn="ctr">
                        <a:buNone/>
                      </a:pPr>
                      <a:r>
                        <a:rPr lang="zh-CN" altLang="en-US" sz="1200" b="0" i="0">
                          <a:solidFill>
                            <a:srgbClr val="000000"/>
                          </a:solidFill>
                          <a:latin typeface="微软雅黑" panose="020B0503020204020204" charset="-122"/>
                          <a:ea typeface="微软雅黑" panose="020B0503020204020204" charset="-122"/>
                        </a:rPr>
                        <a:t>中国中西医结合学会皮肤性病专业委员会环境与职业性皮肤病学组北京中西医结合学会环境与健康专业委员会皮炎学组中国中药协会皮肤病药物研究专业委员会湿疹学组</a:t>
                      </a:r>
                    </a:p>
                  </a:txBody>
                  <a:tcPr marL="7937" marR="7937" marT="7937"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extLst>
                  <a:ext uri="{0D108BD9-81ED-4DB2-BD59-A6C34878D82A}">
                    <a16:rowId xmlns:a16="http://schemas.microsoft.com/office/drawing/2014/main" val="10005"/>
                  </a:ext>
                </a:extLst>
              </a:tr>
              <a:tr h="803275">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noFill/>
                  </a:tcPr>
                </a:tc>
                <a:tc>
                  <a:txBody>
                    <a:bodyPr/>
                    <a:lstStyle/>
                    <a:p>
                      <a:pPr algn="ctr" fontAlgn="ctr">
                        <a:buNone/>
                      </a:pPr>
                      <a:r>
                        <a:rPr lang="zh-CN"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1200" b="1" i="0">
                          <a:solidFill>
                            <a:srgbClr val="000000"/>
                          </a:solidFill>
                          <a:latin typeface="微软雅黑" panose="020B0503020204020204" charset="-122"/>
                          <a:ea typeface="微软雅黑" panose="020B0503020204020204" charset="-122"/>
                          <a:cs typeface="微软雅黑" panose="020B0503020204020204" charset="-122"/>
                        </a:rPr>
                        <a:t>2020 guidelines for the diagnosis and treatment of prurigo</a:t>
                      </a:r>
                      <a:r>
                        <a:rPr lang="zh-CN" altLang="en-US" sz="1200" b="1" i="0">
                          <a:solidFill>
                            <a:srgbClr val="000000"/>
                          </a:solidFill>
                          <a:latin typeface="微软雅黑" panose="020B0503020204020204" charset="-122"/>
                          <a:ea typeface="微软雅黑" panose="020B0503020204020204" charset="-122"/>
                          <a:cs typeface="微软雅黑" panose="020B0503020204020204" charset="-122"/>
                        </a:rPr>
                        <a:t>》</a:t>
                      </a:r>
                    </a:p>
                  </a:txBody>
                  <a:tcPr marL="7937" marR="7937" marT="7937"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algn="ctr" fontAlgn="ctr">
                        <a:buNone/>
                      </a:pPr>
                      <a:r>
                        <a:rPr lang="en-US" altLang="zh-CN" sz="1200" b="0" i="0">
                          <a:solidFill>
                            <a:srgbClr val="000000"/>
                          </a:solidFill>
                          <a:latin typeface="微软雅黑" panose="020B0503020204020204" charset="-122"/>
                          <a:ea typeface="微软雅黑" panose="020B0503020204020204" charset="-122"/>
                        </a:rPr>
                        <a:t> Non-sedative-</a:t>
                      </a:r>
                      <a:r>
                        <a:rPr lang="zh-CN" altLang="en-US" sz="1400" b="1" i="0">
                          <a:solidFill>
                            <a:srgbClr val="C00000"/>
                          </a:solidFill>
                          <a:latin typeface="微软雅黑" panose="020B0503020204020204" charset="-122"/>
                          <a:ea typeface="微软雅黑" panose="020B0503020204020204" charset="-122"/>
                          <a:cs typeface="微软雅黑" panose="020B0503020204020204" charset="-122"/>
                        </a:rPr>
                        <a:t>Olopatadine</a:t>
                      </a:r>
                      <a:r>
                        <a:rPr lang="en-US" altLang="zh-CN" sz="1200" b="0" i="0">
                          <a:solidFill>
                            <a:srgbClr val="000000"/>
                          </a:solidFill>
                          <a:latin typeface="微软雅黑" panose="020B0503020204020204" charset="-122"/>
                          <a:ea typeface="微软雅黑" panose="020B0503020204020204" charset="-122"/>
                        </a:rPr>
                        <a:t> hydrochloride</a:t>
                      </a:r>
                    </a:p>
                  </a:txBody>
                  <a:tcPr marL="7937" marR="7937" marT="7937"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accent3">
                        <a:lumMod val="20000"/>
                        <a:lumOff val="80000"/>
                      </a:schemeClr>
                    </a:solidFill>
                  </a:tcPr>
                </a:tc>
                <a:tc>
                  <a:txBody>
                    <a:bodyPr/>
                    <a:lstStyle/>
                    <a:p>
                      <a:pPr algn="ctr" fontAlgn="ctr">
                        <a:buNone/>
                      </a:pPr>
                      <a:r>
                        <a:rPr lang="zh-CN" altLang="en-US" sz="1200" b="0" i="0">
                          <a:solidFill>
                            <a:srgbClr val="000000"/>
                          </a:solidFill>
                          <a:latin typeface="微软雅黑" panose="020B0503020204020204" charset="-122"/>
                          <a:ea typeface="微软雅黑" panose="020B0503020204020204" charset="-122"/>
                        </a:rPr>
                        <a:t>日本德川市国立防卫医科大学皮肤科</a:t>
                      </a:r>
                    </a:p>
                    <a:p>
                      <a:pPr algn="ctr" fontAlgn="ctr">
                        <a:buNone/>
                      </a:pPr>
                      <a:r>
                        <a:rPr lang="zh-CN" altLang="en-US" sz="1200" b="0" i="0">
                          <a:solidFill>
                            <a:srgbClr val="000000"/>
                          </a:solidFill>
                          <a:latin typeface="微软雅黑" panose="020B0503020204020204" charset="-122"/>
                          <a:ea typeface="微软雅黑" panose="020B0503020204020204" charset="-122"/>
                        </a:rPr>
                        <a:t>日本长崎大学医学科学部皮肤科，长崎市</a:t>
                      </a:r>
                    </a:p>
                    <a:p>
                      <a:pPr algn="ctr" fontAlgn="ctr">
                        <a:buNone/>
                      </a:pPr>
                      <a:r>
                        <a:rPr lang="zh-CN" altLang="en-US" sz="1200" b="0" i="0">
                          <a:solidFill>
                            <a:srgbClr val="000000"/>
                          </a:solidFill>
                          <a:latin typeface="微软雅黑" panose="020B0503020204020204" charset="-122"/>
                          <a:ea typeface="微软雅黑" panose="020B0503020204020204" charset="-122"/>
                        </a:rPr>
                        <a:t>日本滨松市滨松大学医学院皮肤科</a:t>
                      </a:r>
                    </a:p>
                    <a:p>
                      <a:pPr algn="ctr" fontAlgn="ctr">
                        <a:buNone/>
                      </a:pPr>
                      <a:r>
                        <a:rPr lang="zh-CN" altLang="en-US" sz="1200" b="0" i="0">
                          <a:solidFill>
                            <a:srgbClr val="000000"/>
                          </a:solidFill>
                          <a:latin typeface="微软雅黑" panose="020B0503020204020204" charset="-122"/>
                          <a:ea typeface="微软雅黑" panose="020B0503020204020204" charset="-122"/>
                        </a:rPr>
                        <a:t>日本京都大学医学研究生院皮肤科</a:t>
                      </a:r>
                    </a:p>
                  </a:txBody>
                  <a:tcPr marL="7937" marR="7937" marT="7937"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extLst>
                  <a:ext uri="{0D108BD9-81ED-4DB2-BD59-A6C34878D82A}">
                    <a16:rowId xmlns:a16="http://schemas.microsoft.com/office/drawing/2014/main" val="10006"/>
                  </a:ext>
                </a:extLst>
              </a:tr>
              <a:tr h="406400">
                <a:tc rowSpan="2">
                  <a:txBody>
                    <a:bodyPr/>
                    <a:lstStyle/>
                    <a:p>
                      <a:pPr algn="ctr" fontAlgn="ctr"/>
                      <a:r>
                        <a:rPr lang="en-US" altLang="zh-CN" sz="1200" b="1" i="0">
                          <a:solidFill>
                            <a:srgbClr val="000000"/>
                          </a:solidFill>
                          <a:latin typeface="微软雅黑" panose="020B0503020204020204" charset="-122"/>
                          <a:ea typeface="微软雅黑" panose="020B0503020204020204" charset="-122"/>
                        </a:rPr>
                        <a:t>耳鼻喉科</a:t>
                      </a:r>
                    </a:p>
                  </a:txBody>
                  <a:tcPr marL="7937" marR="7937" marT="7937"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algn="ctr" fontAlgn="ctr"/>
                      <a:r>
                        <a:rPr lang="en-US" altLang="zh-CN" sz="1200" b="1" i="0">
                          <a:solidFill>
                            <a:srgbClr val="000000"/>
                          </a:solidFill>
                          <a:latin typeface="微软雅黑" panose="020B0503020204020204" charset="-122"/>
                          <a:ea typeface="微软雅黑" panose="020B0503020204020204" charset="-122"/>
                          <a:cs typeface="微软雅黑" panose="020B0503020204020204" charset="-122"/>
                        </a:rPr>
                        <a:t>《</a:t>
                      </a:r>
                      <a:r>
                        <a:rPr lang="en-US" altLang="zh-CN" sz="1200" b="1">
                          <a:solidFill>
                            <a:srgbClr val="000000"/>
                          </a:solidFill>
                          <a:latin typeface="微软雅黑" panose="020B0503020204020204" charset="-122"/>
                          <a:ea typeface="微软雅黑" panose="020B0503020204020204" charset="-122"/>
                          <a:cs typeface="微软雅黑" panose="020B0503020204020204" charset="-122"/>
                          <a:sym typeface="+mn-ea"/>
                        </a:rPr>
                        <a:t>Japanese guidelines for allergic rhinitis 2020</a:t>
                      </a:r>
                      <a:r>
                        <a:rPr lang="en-US" altLang="zh-CN" sz="1200" b="1" i="0">
                          <a:solidFill>
                            <a:srgbClr val="000000"/>
                          </a:solidFill>
                          <a:latin typeface="微软雅黑" panose="020B0503020204020204" charset="-122"/>
                          <a:ea typeface="微软雅黑" panose="020B0503020204020204" charset="-122"/>
                          <a:cs typeface="微软雅黑" panose="020B0503020204020204" charset="-122"/>
                        </a:rPr>
                        <a:t>》</a:t>
                      </a:r>
                    </a:p>
                  </a:txBody>
                  <a:tcPr marL="7937" marR="7937" marT="7937"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algn="ctr" fontAlgn="ctr"/>
                      <a:r>
                        <a:rPr lang="en-US" altLang="zh-CN" sz="1200" i="0">
                          <a:solidFill>
                            <a:srgbClr val="000000"/>
                          </a:solidFill>
                          <a:latin typeface="微软雅黑" panose="020B0503020204020204" charset="-122"/>
                          <a:ea typeface="微软雅黑" panose="020B0503020204020204" charset="-122"/>
                        </a:rPr>
                        <a:t>&lt;Second-generation&gt;</a:t>
                      </a:r>
                      <a:r>
                        <a:rPr lang="en-US" altLang="zh-CN" sz="1400">
                          <a:solidFill>
                            <a:srgbClr val="000000"/>
                          </a:solidFill>
                          <a:latin typeface="微软雅黑" panose="020B0503020204020204" charset="-122"/>
                          <a:ea typeface="微软雅黑" panose="020B0503020204020204" charset="-122"/>
                          <a:sym typeface="+mn-ea"/>
                        </a:rPr>
                        <a:t>-</a:t>
                      </a:r>
                      <a:r>
                        <a:rPr lang="zh-CN" altLang="en-US" sz="1400" b="1">
                          <a:solidFill>
                            <a:srgbClr val="C00000"/>
                          </a:solidFill>
                          <a:latin typeface="微软雅黑" panose="020B0503020204020204" charset="-122"/>
                          <a:ea typeface="微软雅黑" panose="020B0503020204020204" charset="-122"/>
                          <a:cs typeface="微软雅黑" panose="020B0503020204020204" charset="-122"/>
                          <a:sym typeface="+mn-ea"/>
                        </a:rPr>
                        <a:t>Olopatadine</a:t>
                      </a:r>
                      <a:r>
                        <a:rPr lang="en-US" altLang="zh-CN" sz="1400">
                          <a:solidFill>
                            <a:srgbClr val="000000"/>
                          </a:solidFill>
                          <a:latin typeface="微软雅黑" panose="020B0503020204020204" charset="-122"/>
                          <a:ea typeface="微软雅黑" panose="020B0503020204020204" charset="-122"/>
                          <a:sym typeface="+mn-ea"/>
                        </a:rPr>
                        <a:t> </a:t>
                      </a:r>
                      <a:endParaRPr lang="en-US" altLang="zh-CN" sz="1400" b="1" i="0">
                        <a:solidFill>
                          <a:srgbClr val="C00000"/>
                        </a:solidFill>
                        <a:latin typeface="微软雅黑" panose="020B0503020204020204" charset="-122"/>
                        <a:ea typeface="微软雅黑" panose="020B0503020204020204" charset="-122"/>
                        <a:cs typeface="微软雅黑" panose="020B0503020204020204" charset="-122"/>
                      </a:endParaRPr>
                    </a:p>
                  </a:txBody>
                  <a:tcPr marL="7937" marR="7937" marT="7937"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accent3">
                        <a:lumMod val="20000"/>
                        <a:lumOff val="80000"/>
                      </a:schemeClr>
                    </a:solidFill>
                  </a:tcPr>
                </a:tc>
                <a:tc>
                  <a:txBody>
                    <a:bodyPr/>
                    <a:lstStyle/>
                    <a:p>
                      <a:pPr algn="ctr" fontAlgn="ctr"/>
                      <a:r>
                        <a:rPr lang="zh-CN" altLang="en-US" sz="1200" b="0" i="0">
                          <a:solidFill>
                            <a:srgbClr val="000000"/>
                          </a:solidFill>
                          <a:latin typeface="微软雅黑" panose="020B0503020204020204" charset="-122"/>
                          <a:ea typeface="微软雅黑" panose="020B0503020204020204" charset="-122"/>
                        </a:rPr>
                        <a:t>国际过敏学协会</a:t>
                      </a:r>
                    </a:p>
                  </a:txBody>
                  <a:tcPr marL="7937" marR="7937" marT="7937"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extLst>
                  <a:ext uri="{0D108BD9-81ED-4DB2-BD59-A6C34878D82A}">
                    <a16:rowId xmlns:a16="http://schemas.microsoft.com/office/drawing/2014/main" val="10007"/>
                  </a:ext>
                </a:extLst>
              </a:tr>
              <a:tr h="77343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lstStyle/>
                    <a:p>
                      <a:pPr algn="ctr" fontAlgn="ctr"/>
                      <a:r>
                        <a:rPr lang="en-US" altLang="zh-CN" sz="1200" b="1" i="0">
                          <a:solidFill>
                            <a:srgbClr val="000000"/>
                          </a:solidFill>
                          <a:latin typeface="微软雅黑" panose="020B0503020204020204" charset="-122"/>
                          <a:ea typeface="微软雅黑" panose="020B0503020204020204" charset="-122"/>
                          <a:cs typeface="微软雅黑" panose="020B0503020204020204" charset="-122"/>
                        </a:rPr>
                        <a:t>《</a:t>
                      </a:r>
                      <a:r>
                        <a:rPr lang="zh-CN" altLang="en-US" sz="1200" b="1" i="0">
                          <a:solidFill>
                            <a:srgbClr val="000000"/>
                          </a:solidFill>
                          <a:latin typeface="微软雅黑" panose="020B0503020204020204" charset="-122"/>
                          <a:ea typeface="微软雅黑" panose="020B0503020204020204" charset="-122"/>
                          <a:cs typeface="微软雅黑" panose="020B0503020204020204" charset="-122"/>
                        </a:rPr>
                        <a:t>口服 </a:t>
                      </a:r>
                      <a:r>
                        <a:rPr lang="en-US" altLang="zh-CN" sz="1200" b="1" i="0">
                          <a:solidFill>
                            <a:srgbClr val="000000"/>
                          </a:solidFill>
                          <a:latin typeface="微软雅黑" panose="020B0503020204020204" charset="-122"/>
                          <a:ea typeface="微软雅黑" panose="020B0503020204020204" charset="-122"/>
                          <a:cs typeface="微软雅黑" panose="020B0503020204020204" charset="-122"/>
                        </a:rPr>
                        <a:t>H1 </a:t>
                      </a:r>
                      <a:r>
                        <a:rPr lang="zh-CN" altLang="en-US" sz="1200" b="1" i="0">
                          <a:solidFill>
                            <a:srgbClr val="000000"/>
                          </a:solidFill>
                          <a:latin typeface="微软雅黑" panose="020B0503020204020204" charset="-122"/>
                          <a:ea typeface="微软雅黑" panose="020B0503020204020204" charset="-122"/>
                          <a:cs typeface="微软雅黑" panose="020B0503020204020204" charset="-122"/>
                        </a:rPr>
                        <a:t>抗组胺药治疗变应性鼻炎广州共识</a:t>
                      </a:r>
                      <a:r>
                        <a:rPr lang="en-US" altLang="zh-CN" sz="1200" b="1" i="0">
                          <a:solidFill>
                            <a:srgbClr val="000000"/>
                          </a:solidFill>
                          <a:latin typeface="微软雅黑" panose="020B0503020204020204" charset="-122"/>
                          <a:ea typeface="微软雅黑" panose="020B0503020204020204" charset="-122"/>
                          <a:cs typeface="微软雅黑" panose="020B0503020204020204" charset="-122"/>
                        </a:rPr>
                        <a:t>(2020 </a:t>
                      </a:r>
                      <a:r>
                        <a:rPr lang="zh-CN" altLang="en-US" sz="1200" b="1" i="0">
                          <a:solidFill>
                            <a:srgbClr val="000000"/>
                          </a:solidFill>
                          <a:latin typeface="微软雅黑" panose="020B0503020204020204" charset="-122"/>
                          <a:ea typeface="微软雅黑" panose="020B0503020204020204" charset="-122"/>
                          <a:cs typeface="微软雅黑" panose="020B0503020204020204" charset="-122"/>
                        </a:rPr>
                        <a:t>精要版</a:t>
                      </a:r>
                      <a:r>
                        <a:rPr lang="en-US" altLang="zh-CN" sz="1200" b="1" i="0">
                          <a:solidFill>
                            <a:srgbClr val="000000"/>
                          </a:solidFill>
                          <a:latin typeface="微软雅黑" panose="020B0503020204020204" charset="-122"/>
                          <a:ea typeface="微软雅黑" panose="020B0503020204020204" charset="-122"/>
                          <a:cs typeface="微软雅黑" panose="020B0503020204020204" charset="-122"/>
                        </a:rPr>
                        <a:t>)》</a:t>
                      </a:r>
                    </a:p>
                  </a:txBody>
                  <a:tcPr marL="7937" marR="7937" marT="7937"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algn="ctr" fontAlgn="ctr">
                        <a:buClrTx/>
                        <a:buSzTx/>
                        <a:buFontTx/>
                      </a:pPr>
                      <a:r>
                        <a:rPr lang="zh-CN" altLang="en-US" sz="1200" b="0" i="0" dirty="0">
                          <a:solidFill>
                            <a:srgbClr val="000000"/>
                          </a:solidFill>
                          <a:latin typeface="微软雅黑" panose="020B0503020204020204" charset="-122"/>
                          <a:ea typeface="微软雅黑" panose="020B0503020204020204" charset="-122"/>
                          <a:cs typeface="微软雅黑" panose="020B0503020204020204" charset="-122"/>
                        </a:rPr>
                        <a:t>第</a:t>
                      </a:r>
                      <a:r>
                        <a:rPr lang="en-US" altLang="zh-CN" sz="1200" b="0" i="0" dirty="0">
                          <a:solidFill>
                            <a:srgbClr val="000000"/>
                          </a:solidFill>
                          <a:latin typeface="微软雅黑" panose="020B0503020204020204" charset="-122"/>
                          <a:ea typeface="微软雅黑" panose="020B0503020204020204" charset="-122"/>
                          <a:cs typeface="微软雅黑" panose="020B0503020204020204" charset="-122"/>
                        </a:rPr>
                        <a:t>2</a:t>
                      </a:r>
                      <a:r>
                        <a:rPr lang="zh-CN" altLang="en-US" sz="1200" b="0" i="0" dirty="0">
                          <a:solidFill>
                            <a:srgbClr val="000000"/>
                          </a:solidFill>
                          <a:latin typeface="微软雅黑" panose="020B0503020204020204" charset="-122"/>
                          <a:ea typeface="微软雅黑" panose="020B0503020204020204" charset="-122"/>
                          <a:cs typeface="微软雅黑" panose="020B0503020204020204" charset="-122"/>
                        </a:rPr>
                        <a:t>代</a:t>
                      </a:r>
                      <a:r>
                        <a:rPr lang="en-US" altLang="zh-CN" sz="1200" b="0" i="0" dirty="0">
                          <a:solidFill>
                            <a:srgbClr val="000000"/>
                          </a:solidFill>
                          <a:latin typeface="微软雅黑" panose="020B0503020204020204" charset="-122"/>
                          <a:ea typeface="微软雅黑" panose="020B0503020204020204" charset="-122"/>
                          <a:cs typeface="微软雅黑" panose="020B0503020204020204" charset="-122"/>
                        </a:rPr>
                        <a:t>H1</a:t>
                      </a:r>
                      <a:r>
                        <a:rPr lang="zh-CN" altLang="en-US" sz="1200" b="0" i="0" dirty="0">
                          <a:solidFill>
                            <a:srgbClr val="000000"/>
                          </a:solidFill>
                          <a:latin typeface="微软雅黑" panose="020B0503020204020204" charset="-122"/>
                          <a:ea typeface="微软雅黑" panose="020B0503020204020204" charset="-122"/>
                          <a:cs typeface="微软雅黑" panose="020B0503020204020204" charset="-122"/>
                        </a:rPr>
                        <a:t>抗组胺药可以被血脑屏障内皮细胞的</a:t>
                      </a:r>
                      <a:r>
                        <a:rPr lang="en-US" altLang="zh-CN" sz="1200" b="0" i="0" dirty="0">
                          <a:solidFill>
                            <a:srgbClr val="000000"/>
                          </a:solidFill>
                          <a:latin typeface="微软雅黑" panose="020B0503020204020204" charset="-122"/>
                          <a:ea typeface="微软雅黑" panose="020B0503020204020204" charset="-122"/>
                          <a:cs typeface="微软雅黑" panose="020B0503020204020204" charset="-122"/>
                        </a:rPr>
                        <a:t>P</a:t>
                      </a:r>
                      <a:r>
                        <a:rPr lang="zh-CN" altLang="en-US" sz="1200" b="0" i="0" dirty="0">
                          <a:solidFill>
                            <a:srgbClr val="000000"/>
                          </a:solidFill>
                          <a:latin typeface="微软雅黑" panose="020B0503020204020204" charset="-122"/>
                          <a:ea typeface="微软雅黑" panose="020B0503020204020204" charset="-122"/>
                          <a:cs typeface="微软雅黑" panose="020B0503020204020204" charset="-122"/>
                        </a:rPr>
                        <a:t>糖蛋白清除，因而其中枢镇静作用较第</a:t>
                      </a:r>
                      <a:r>
                        <a:rPr lang="en-US" altLang="zh-CN" sz="1200" b="0" i="0" dirty="0">
                          <a:solidFill>
                            <a:srgbClr val="000000"/>
                          </a:solidFill>
                          <a:latin typeface="微软雅黑" panose="020B0503020204020204" charset="-122"/>
                          <a:ea typeface="微软雅黑" panose="020B0503020204020204" charset="-122"/>
                          <a:cs typeface="微软雅黑" panose="020B0503020204020204" charset="-122"/>
                        </a:rPr>
                        <a:t>1</a:t>
                      </a:r>
                      <a:r>
                        <a:rPr lang="zh-CN" altLang="en-US" sz="1200" b="0" i="0" dirty="0">
                          <a:solidFill>
                            <a:srgbClr val="000000"/>
                          </a:solidFill>
                          <a:latin typeface="微软雅黑" panose="020B0503020204020204" charset="-122"/>
                          <a:ea typeface="微软雅黑" panose="020B0503020204020204" charset="-122"/>
                          <a:cs typeface="微软雅黑" panose="020B0503020204020204" charset="-122"/>
                        </a:rPr>
                        <a:t>代</a:t>
                      </a:r>
                      <a:r>
                        <a:rPr lang="en-US" altLang="zh-CN" sz="1200" b="0" i="0" dirty="0">
                          <a:solidFill>
                            <a:srgbClr val="000000"/>
                          </a:solidFill>
                          <a:latin typeface="微软雅黑" panose="020B0503020204020204" charset="-122"/>
                          <a:ea typeface="微软雅黑" panose="020B0503020204020204" charset="-122"/>
                          <a:cs typeface="微软雅黑" panose="020B0503020204020204" charset="-122"/>
                        </a:rPr>
                        <a:t>H1</a:t>
                      </a:r>
                      <a:r>
                        <a:rPr lang="zh-CN" altLang="en-US" sz="1200" b="0" i="0" dirty="0">
                          <a:solidFill>
                            <a:srgbClr val="000000"/>
                          </a:solidFill>
                          <a:latin typeface="微软雅黑" panose="020B0503020204020204" charset="-122"/>
                          <a:ea typeface="微软雅黑" panose="020B0503020204020204" charset="-122"/>
                          <a:cs typeface="微软雅黑" panose="020B0503020204020204" charset="-122"/>
                        </a:rPr>
                        <a:t>抗组胺药显著减轻，且一般无抗胆碱能的副作用。代表药物：</a:t>
                      </a:r>
                      <a:r>
                        <a:rPr lang="zh-CN" altLang="en-US" sz="1400" b="1" i="0" dirty="0">
                          <a:solidFill>
                            <a:srgbClr val="C00000"/>
                          </a:solidFill>
                          <a:latin typeface="微软雅黑" panose="020B0503020204020204" charset="-122"/>
                          <a:ea typeface="微软雅黑" panose="020B0503020204020204" charset="-122"/>
                          <a:cs typeface="微软雅黑" panose="020B0503020204020204" charset="-122"/>
                        </a:rPr>
                        <a:t>奥洛他定</a:t>
                      </a:r>
                    </a:p>
                  </a:txBody>
                  <a:tcPr marL="7937" marR="7937" marT="7937"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accent3">
                        <a:lumMod val="20000"/>
                        <a:lumOff val="80000"/>
                      </a:schemeClr>
                    </a:solidFill>
                  </a:tcPr>
                </a:tc>
                <a:tc>
                  <a:txBody>
                    <a:bodyPr/>
                    <a:lstStyle/>
                    <a:p>
                      <a:pPr algn="ctr" fontAlgn="ctr"/>
                      <a:r>
                        <a:rPr lang="zh-CN" altLang="en-US" sz="1200" b="0" i="0" dirty="0">
                          <a:solidFill>
                            <a:srgbClr val="000000"/>
                          </a:solidFill>
                          <a:latin typeface="微软雅黑" panose="020B0503020204020204" charset="-122"/>
                          <a:ea typeface="微软雅黑" panose="020B0503020204020204" charset="-122"/>
                        </a:rPr>
                        <a:t>中国鼻病研究协作组</a:t>
                      </a:r>
                    </a:p>
                  </a:txBody>
                  <a:tcPr marL="7937" marR="7937" marT="7937"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extLst>
                  <a:ext uri="{0D108BD9-81ED-4DB2-BD59-A6C34878D82A}">
                    <a16:rowId xmlns:a16="http://schemas.microsoft.com/office/drawing/2014/main" val="10008"/>
                  </a:ext>
                </a:extLst>
              </a:tr>
            </a:tbl>
          </a:graphicData>
        </a:graphic>
      </p:graphicFrame>
      <p:grpSp>
        <p:nvGrpSpPr>
          <p:cNvPr id="3" name="组合 2">
            <a:extLst>
              <a:ext uri="{FF2B5EF4-FFF2-40B4-BE49-F238E27FC236}">
                <a16:creationId xmlns:a16="http://schemas.microsoft.com/office/drawing/2014/main" id="{71D2FD20-CE95-D17E-FAA9-5CF9CE539BCD}"/>
              </a:ext>
            </a:extLst>
          </p:cNvPr>
          <p:cNvGrpSpPr/>
          <p:nvPr/>
        </p:nvGrpSpPr>
        <p:grpSpPr>
          <a:xfrm>
            <a:off x="0" y="0"/>
            <a:ext cx="4511684" cy="1136517"/>
            <a:chOff x="409905" y="-96927"/>
            <a:chExt cx="4511684" cy="1136517"/>
          </a:xfrm>
        </p:grpSpPr>
        <p:pic>
          <p:nvPicPr>
            <p:cNvPr id="4" name="图片 3">
              <a:extLst>
                <a:ext uri="{FF2B5EF4-FFF2-40B4-BE49-F238E27FC236}">
                  <a16:creationId xmlns:a16="http://schemas.microsoft.com/office/drawing/2014/main" id="{A066BD77-05A4-5421-4A8B-6187237DF3D9}"/>
                </a:ext>
              </a:extLst>
            </p:cNvPr>
            <p:cNvPicPr>
              <a:picLocks noChangeAspect="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5400000">
              <a:off x="2097488" y="-1784510"/>
              <a:ext cx="1136517" cy="4511684"/>
            </a:xfrm>
            <a:prstGeom prst="rect">
              <a:avLst/>
            </a:prstGeom>
          </p:spPr>
        </p:pic>
        <p:sp>
          <p:nvSpPr>
            <p:cNvPr id="5" name="矩形 4">
              <a:extLst>
                <a:ext uri="{FF2B5EF4-FFF2-40B4-BE49-F238E27FC236}">
                  <a16:creationId xmlns:a16="http://schemas.microsoft.com/office/drawing/2014/main" id="{39327DF7-DF07-956C-AC26-523988ACDB6D}"/>
                </a:ext>
              </a:extLst>
            </p:cNvPr>
            <p:cNvSpPr/>
            <p:nvPr/>
          </p:nvSpPr>
          <p:spPr>
            <a:xfrm>
              <a:off x="1020255" y="251130"/>
              <a:ext cx="1743967" cy="461665"/>
            </a:xfrm>
            <a:prstGeom prst="rect">
              <a:avLst/>
            </a:prstGeom>
          </p:spPr>
          <p:txBody>
            <a:bodyPr wrap="square">
              <a:spAutoFit/>
            </a:bodyPr>
            <a:lstStyle/>
            <a:p>
              <a:pPr algn="dist"/>
              <a:r>
                <a:rPr lang="zh-CN" altLang="en-US" sz="2400" b="1" dirty="0">
                  <a:solidFill>
                    <a:schemeClr val="tx1">
                      <a:lumMod val="75000"/>
                      <a:lumOff val="25000"/>
                    </a:schemeClr>
                  </a:solidFill>
                  <a:latin typeface="微软雅黑" panose="020B0503020204020204" charset="-122"/>
                  <a:ea typeface="微软雅黑" panose="020B0503020204020204" charset="-122"/>
                  <a:cs typeface="思源黑体 CN Regular" panose="020B0500000000000000" charset="-122"/>
                  <a:sym typeface="+mn-lt"/>
                </a:rPr>
                <a:t>有效性</a:t>
              </a:r>
            </a:p>
          </p:txBody>
        </p:sp>
      </p:gr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圆角矩形 12"/>
          <p:cNvSpPr/>
          <p:nvPr>
            <p:custDataLst>
              <p:tags r:id="rId2"/>
            </p:custDataLst>
          </p:nvPr>
        </p:nvSpPr>
        <p:spPr>
          <a:xfrm>
            <a:off x="492760" y="1780540"/>
            <a:ext cx="3359785" cy="1424305"/>
          </a:xfrm>
          <a:prstGeom prst="roundRect">
            <a:avLst/>
          </a:prstGeom>
          <a:solidFill>
            <a:srgbClr val="345EB2"/>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cxnSp>
        <p:nvCxnSpPr>
          <p:cNvPr id="23" name="直接连接符 22"/>
          <p:cNvCxnSpPr/>
          <p:nvPr>
            <p:custDataLst>
              <p:tags r:id="rId3"/>
            </p:custDataLst>
          </p:nvPr>
        </p:nvCxnSpPr>
        <p:spPr>
          <a:xfrm>
            <a:off x="679450" y="2999105"/>
            <a:ext cx="2915285" cy="0"/>
          </a:xfrm>
          <a:prstGeom prst="line">
            <a:avLst/>
          </a:prstGeom>
          <a:ln>
            <a:solidFill>
              <a:srgbClr val="FFFFFF">
                <a:alpha val="32000"/>
              </a:srgbClr>
            </a:solidFill>
          </a:ln>
        </p:spPr>
        <p:style>
          <a:lnRef idx="2">
            <a:schemeClr val="accent1"/>
          </a:lnRef>
          <a:fillRef idx="0">
            <a:srgbClr val="FFFFFF"/>
          </a:fillRef>
          <a:effectRef idx="0">
            <a:srgbClr val="FFFFFF"/>
          </a:effectRef>
          <a:fontRef idx="minor">
            <a:schemeClr val="tx1"/>
          </a:fontRef>
        </p:style>
      </p:cxnSp>
      <p:sp>
        <p:nvSpPr>
          <p:cNvPr id="30" name="矩形 29"/>
          <p:cNvSpPr/>
          <p:nvPr>
            <p:custDataLst>
              <p:tags r:id="rId4"/>
            </p:custDataLst>
          </p:nvPr>
        </p:nvSpPr>
        <p:spPr>
          <a:xfrm>
            <a:off x="679450" y="2299335"/>
            <a:ext cx="2976880" cy="454025"/>
          </a:xfrm>
          <a:prstGeom prst="rect">
            <a:avLst/>
          </a:prstGeom>
          <a:noFill/>
        </p:spPr>
        <p:txBody>
          <a:bodyPr wrap="square" lIns="0" tIns="0" rIns="0" bIns="0" rtlCol="0" anchor="b" anchorCtr="0">
            <a:noAutofit/>
          </a:bodyPr>
          <a:lstStyle/>
          <a:p>
            <a:pPr algn="l">
              <a:lnSpc>
                <a:spcPct val="120000"/>
              </a:lnSpc>
              <a:spcBef>
                <a:spcPct val="0"/>
              </a:spcBef>
              <a:spcAft>
                <a:spcPct val="0"/>
              </a:spcAft>
            </a:pPr>
            <a:r>
              <a:rPr lang="zh-CN" altLang="en-US" b="1" dirty="0">
                <a:ln>
                  <a:noFill/>
                  <a:prstDash val="sysDot"/>
                </a:ln>
                <a:solidFill>
                  <a:schemeClr val="bg1"/>
                </a:solidFill>
                <a:latin typeface="微软雅黑" panose="020B0503020204020204" charset="-122"/>
                <a:ea typeface="微软雅黑" panose="020B0503020204020204" charset="-122"/>
                <a:cs typeface="微软雅黑" panose="020B0503020204020204" charset="-122"/>
                <a:sym typeface="+mn-ea"/>
              </a:rPr>
              <a:t>日本PMDA再审查报告书中关于本药品有效性的描述</a:t>
            </a:r>
          </a:p>
        </p:txBody>
      </p:sp>
      <p:sp>
        <p:nvSpPr>
          <p:cNvPr id="49" name="圆角矩形 48"/>
          <p:cNvSpPr/>
          <p:nvPr>
            <p:custDataLst>
              <p:tags r:id="rId5"/>
            </p:custDataLst>
          </p:nvPr>
        </p:nvSpPr>
        <p:spPr>
          <a:xfrm>
            <a:off x="492760" y="3550920"/>
            <a:ext cx="3359785" cy="1424305"/>
          </a:xfrm>
          <a:prstGeom prst="roundRect">
            <a:avLst/>
          </a:prstGeom>
          <a:solidFill>
            <a:srgbClr val="6AABDD"/>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cxnSp>
        <p:nvCxnSpPr>
          <p:cNvPr id="52" name="直接连接符 51"/>
          <p:cNvCxnSpPr/>
          <p:nvPr>
            <p:custDataLst>
              <p:tags r:id="rId6"/>
            </p:custDataLst>
          </p:nvPr>
        </p:nvCxnSpPr>
        <p:spPr>
          <a:xfrm>
            <a:off x="679450" y="4769485"/>
            <a:ext cx="2915285" cy="0"/>
          </a:xfrm>
          <a:prstGeom prst="line">
            <a:avLst/>
          </a:prstGeom>
          <a:ln>
            <a:solidFill>
              <a:srgbClr val="FFFFFF">
                <a:alpha val="32000"/>
              </a:srgbClr>
            </a:solidFill>
          </a:ln>
        </p:spPr>
        <p:style>
          <a:lnRef idx="2">
            <a:schemeClr val="accent1"/>
          </a:lnRef>
          <a:fillRef idx="0">
            <a:srgbClr val="FFFFFF"/>
          </a:fillRef>
          <a:effectRef idx="0">
            <a:srgbClr val="FFFFFF"/>
          </a:effectRef>
          <a:fontRef idx="minor">
            <a:schemeClr val="tx1"/>
          </a:fontRef>
        </p:style>
      </p:cxnSp>
      <p:graphicFrame>
        <p:nvGraphicFramePr>
          <p:cNvPr id="3" name="表格 2"/>
          <p:cNvGraphicFramePr>
            <a:graphicFrameLocks noGrp="1"/>
          </p:cNvGraphicFramePr>
          <p:nvPr>
            <p:custDataLst>
              <p:tags r:id="rId7"/>
            </p:custDataLst>
          </p:nvPr>
        </p:nvGraphicFramePr>
        <p:xfrm>
          <a:off x="4114165" y="2574925"/>
          <a:ext cx="7614285" cy="609600"/>
        </p:xfrm>
        <a:graphic>
          <a:graphicData uri="http://schemas.openxmlformats.org/drawingml/2006/table">
            <a:tbl>
              <a:tblPr firstRow="1" firstCol="1" bandRow="1"/>
              <a:tblGrid>
                <a:gridCol w="2107565">
                  <a:extLst>
                    <a:ext uri="{9D8B030D-6E8A-4147-A177-3AD203B41FA5}">
                      <a16:colId xmlns:a16="http://schemas.microsoft.com/office/drawing/2014/main" val="20000"/>
                    </a:ext>
                  </a:extLst>
                </a:gridCol>
                <a:gridCol w="2479040">
                  <a:extLst>
                    <a:ext uri="{9D8B030D-6E8A-4147-A177-3AD203B41FA5}">
                      <a16:colId xmlns:a16="http://schemas.microsoft.com/office/drawing/2014/main" val="20001"/>
                    </a:ext>
                  </a:extLst>
                </a:gridCol>
                <a:gridCol w="1631950">
                  <a:extLst>
                    <a:ext uri="{9D8B030D-6E8A-4147-A177-3AD203B41FA5}">
                      <a16:colId xmlns:a16="http://schemas.microsoft.com/office/drawing/2014/main" val="20002"/>
                    </a:ext>
                  </a:extLst>
                </a:gridCol>
                <a:gridCol w="1395730">
                  <a:extLst>
                    <a:ext uri="{9D8B030D-6E8A-4147-A177-3AD203B41FA5}">
                      <a16:colId xmlns:a16="http://schemas.microsoft.com/office/drawing/2014/main" val="20003"/>
                    </a:ext>
                  </a:extLst>
                </a:gridCol>
              </a:tblGrid>
              <a:tr h="276225">
                <a:tc>
                  <a:txBody>
                    <a:bodyPr/>
                    <a:lstStyle/>
                    <a:p>
                      <a:pPr algn="ctr">
                        <a:buNone/>
                      </a:pPr>
                      <a:r>
                        <a:rPr lang="zh-CN" altLang="en-US" sz="1400">
                          <a:solidFill>
                            <a:schemeClr val="tx1"/>
                          </a:solidFill>
                          <a:latin typeface="微软雅黑" panose="020B0503020204020204" charset="-122"/>
                          <a:ea typeface="微软雅黑" panose="020B0503020204020204" charset="-122"/>
                        </a:rPr>
                        <a:t>药物名称</a:t>
                      </a:r>
                    </a:p>
                  </a:txBody>
                  <a:tcPr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buNone/>
                      </a:pPr>
                      <a:r>
                        <a:rPr lang="zh-CN" altLang="en-US" sz="1400">
                          <a:solidFill>
                            <a:schemeClr val="tx1"/>
                          </a:solidFill>
                          <a:latin typeface="微软雅黑" panose="020B0503020204020204" charset="-122"/>
                          <a:ea typeface="微软雅黑" panose="020B0503020204020204" charset="-122"/>
                        </a:rPr>
                        <a:t>过敏性鼻炎</a:t>
                      </a:r>
                    </a:p>
                  </a:txBody>
                  <a:tcPr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buNone/>
                      </a:pPr>
                      <a:r>
                        <a:rPr lang="zh-CN" altLang="en-US" sz="1400">
                          <a:solidFill>
                            <a:schemeClr val="tx1"/>
                          </a:solidFill>
                          <a:latin typeface="微软雅黑" panose="020B0503020204020204" charset="-122"/>
                          <a:ea typeface="微软雅黑" panose="020B0503020204020204" charset="-122"/>
                        </a:rPr>
                        <a:t>荨麻疹</a:t>
                      </a:r>
                    </a:p>
                  </a:txBody>
                  <a:tcPr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buNone/>
                      </a:pPr>
                      <a:r>
                        <a:rPr lang="zh-CN" altLang="en-US" sz="1400">
                          <a:solidFill>
                            <a:schemeClr val="tx1"/>
                          </a:solidFill>
                          <a:latin typeface="微软雅黑" panose="020B0503020204020204" charset="-122"/>
                          <a:ea typeface="微软雅黑" panose="020B0503020204020204" charset="-122"/>
                        </a:rPr>
                        <a:t>皮肤瘙痒症</a:t>
                      </a:r>
                    </a:p>
                  </a:txBody>
                  <a:tcPr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35890">
                <a:tc>
                  <a:txBody>
                    <a:bodyPr/>
                    <a:lstStyle/>
                    <a:p>
                      <a:pPr algn="ctr">
                        <a:buNone/>
                      </a:pPr>
                      <a:r>
                        <a:rPr lang="zh-CN" altLang="en-US" sz="1400" dirty="0">
                          <a:latin typeface="微软雅黑" panose="020B0503020204020204" charset="-122"/>
                          <a:ea typeface="微软雅黑" panose="020B0503020204020204" charset="-122"/>
                        </a:rPr>
                        <a:t>盐酸奥洛他定</a:t>
                      </a:r>
                    </a:p>
                  </a:txBody>
                  <a:tcPr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buNone/>
                      </a:pPr>
                      <a:r>
                        <a:rPr lang="en-US" altLang="zh-CN" sz="1400">
                          <a:latin typeface="微软雅黑" panose="020B0503020204020204" charset="-122"/>
                          <a:ea typeface="微软雅黑" panose="020B0503020204020204" charset="-122"/>
                        </a:rPr>
                        <a:t>96.7%</a:t>
                      </a:r>
                    </a:p>
                  </a:txBody>
                  <a:tcPr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buNone/>
                      </a:pPr>
                      <a:r>
                        <a:rPr lang="en-US" altLang="zh-CN" sz="1400" dirty="0">
                          <a:latin typeface="微软雅黑" panose="020B0503020204020204" charset="-122"/>
                          <a:ea typeface="微软雅黑" panose="020B0503020204020204" charset="-122"/>
                        </a:rPr>
                        <a:t>98.8%</a:t>
                      </a:r>
                    </a:p>
                  </a:txBody>
                  <a:tcPr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buNone/>
                      </a:pPr>
                      <a:r>
                        <a:rPr lang="en-US" altLang="zh-CN" sz="1400" dirty="0">
                          <a:latin typeface="微软雅黑" panose="020B0503020204020204" charset="-122"/>
                          <a:ea typeface="微软雅黑" panose="020B0503020204020204" charset="-122"/>
                        </a:rPr>
                        <a:t>96.6%</a:t>
                      </a:r>
                    </a:p>
                  </a:txBody>
                  <a:tcPr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graphicFrame>
        <p:nvGraphicFramePr>
          <p:cNvPr id="4" name="表格 3"/>
          <p:cNvGraphicFramePr>
            <a:graphicFrameLocks noGrp="1"/>
          </p:cNvGraphicFramePr>
          <p:nvPr>
            <p:custDataLst>
              <p:tags r:id="rId8"/>
            </p:custDataLst>
          </p:nvPr>
        </p:nvGraphicFramePr>
        <p:xfrm>
          <a:off x="4114165" y="4367530"/>
          <a:ext cx="7615555" cy="640080"/>
        </p:xfrm>
        <a:graphic>
          <a:graphicData uri="http://schemas.openxmlformats.org/drawingml/2006/table">
            <a:tbl>
              <a:tblPr firstRow="1" firstCol="1" bandRow="1"/>
              <a:tblGrid>
                <a:gridCol w="2242185">
                  <a:extLst>
                    <a:ext uri="{9D8B030D-6E8A-4147-A177-3AD203B41FA5}">
                      <a16:colId xmlns:a16="http://schemas.microsoft.com/office/drawing/2014/main" val="20000"/>
                    </a:ext>
                  </a:extLst>
                </a:gridCol>
                <a:gridCol w="1100455">
                  <a:extLst>
                    <a:ext uri="{9D8B030D-6E8A-4147-A177-3AD203B41FA5}">
                      <a16:colId xmlns:a16="http://schemas.microsoft.com/office/drawing/2014/main" val="20001"/>
                    </a:ext>
                  </a:extLst>
                </a:gridCol>
                <a:gridCol w="817880">
                  <a:extLst>
                    <a:ext uri="{9D8B030D-6E8A-4147-A177-3AD203B41FA5}">
                      <a16:colId xmlns:a16="http://schemas.microsoft.com/office/drawing/2014/main" val="20002"/>
                    </a:ext>
                  </a:extLst>
                </a:gridCol>
                <a:gridCol w="873760">
                  <a:extLst>
                    <a:ext uri="{9D8B030D-6E8A-4147-A177-3AD203B41FA5}">
                      <a16:colId xmlns:a16="http://schemas.microsoft.com/office/drawing/2014/main" val="20003"/>
                    </a:ext>
                  </a:extLst>
                </a:gridCol>
                <a:gridCol w="1696720">
                  <a:extLst>
                    <a:ext uri="{9D8B030D-6E8A-4147-A177-3AD203B41FA5}">
                      <a16:colId xmlns:a16="http://schemas.microsoft.com/office/drawing/2014/main" val="20004"/>
                    </a:ext>
                  </a:extLst>
                </a:gridCol>
                <a:gridCol w="884555">
                  <a:extLst>
                    <a:ext uri="{9D8B030D-6E8A-4147-A177-3AD203B41FA5}">
                      <a16:colId xmlns:a16="http://schemas.microsoft.com/office/drawing/2014/main" val="20005"/>
                    </a:ext>
                  </a:extLst>
                </a:gridCol>
              </a:tblGrid>
              <a:tr h="213360">
                <a:tc>
                  <a:txBody>
                    <a:bodyPr/>
                    <a:lstStyle/>
                    <a:p>
                      <a:pPr algn="ctr" fontAlgn="ctr"/>
                      <a:r>
                        <a:rPr lang="zh-CN" sz="1400" b="0" kern="100" dirty="0">
                          <a:solidFill>
                            <a:srgbClr val="000000"/>
                          </a:solidFill>
                          <a:effectLst/>
                          <a:latin typeface="微软雅黑" panose="020B0503020204020204" charset="-122"/>
                          <a:ea typeface="微软雅黑" panose="020B0503020204020204" charset="-122"/>
                          <a:cs typeface="仿宋" panose="02010609060101010101" pitchFamily="49" charset="-122"/>
                        </a:rPr>
                        <a:t>组别</a:t>
                      </a:r>
                    </a:p>
                  </a:txBody>
                  <a:tcPr marL="68580" marR="6858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0" kern="100" dirty="0">
                          <a:effectLst/>
                          <a:latin typeface="微软雅黑" panose="020B0503020204020204" charset="-122"/>
                          <a:ea typeface="微软雅黑" panose="020B0503020204020204" charset="-122"/>
                          <a:cs typeface="Times New Roman" panose="02020603050405020304" pitchFamily="18" charset="0"/>
                        </a:rPr>
                        <a:t>年龄</a:t>
                      </a:r>
                    </a:p>
                  </a:txBody>
                  <a:tcPr marL="68580" marR="6858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sz="1400" b="0" kern="100" dirty="0">
                          <a:effectLst/>
                          <a:latin typeface="微软雅黑" panose="020B0503020204020204" charset="-122"/>
                          <a:ea typeface="微软雅黑" panose="020B0503020204020204" charset="-122"/>
                          <a:cs typeface="仿宋" panose="02010609060101010101" pitchFamily="49" charset="-122"/>
                        </a:rPr>
                        <a:t>例数</a:t>
                      </a:r>
                    </a:p>
                  </a:txBody>
                  <a:tcPr marL="68580" marR="6858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0" kern="100" dirty="0">
                          <a:effectLst/>
                          <a:latin typeface="微软雅黑" panose="020B0503020204020204" charset="-122"/>
                          <a:ea typeface="微软雅黑" panose="020B0503020204020204" charset="-122"/>
                          <a:cs typeface="仿宋" panose="02010609060101010101" pitchFamily="49" charset="-122"/>
                        </a:rPr>
                        <a:t>有效</a:t>
                      </a:r>
                      <a:r>
                        <a:rPr lang="zh-CN" sz="1400" b="0" kern="100" dirty="0">
                          <a:effectLst/>
                          <a:latin typeface="微软雅黑" panose="020B0503020204020204" charset="-122"/>
                          <a:ea typeface="微软雅黑" panose="020B0503020204020204" charset="-122"/>
                          <a:cs typeface="仿宋" panose="02010609060101010101" pitchFamily="49" charset="-122"/>
                        </a:rPr>
                        <a:t>例数</a:t>
                      </a:r>
                    </a:p>
                  </a:txBody>
                  <a:tcPr marL="68580" marR="6858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sz="1400" b="0" u="sng" kern="100">
                          <a:solidFill>
                            <a:srgbClr val="4472C4"/>
                          </a:solidFill>
                          <a:effectLst/>
                          <a:latin typeface="微软雅黑" panose="020B0503020204020204" charset="-122"/>
                          <a:ea typeface="微软雅黑" panose="020B0503020204020204" charset="-122"/>
                          <a:cs typeface="仿宋" panose="02010609060101010101" pitchFamily="49" charset="-122"/>
                        </a:rPr>
                        <a:t>过敏性鼻炎</a:t>
                      </a:r>
                      <a:r>
                        <a:rPr lang="zh-CN" sz="1400" b="0" kern="100">
                          <a:effectLst/>
                          <a:latin typeface="微软雅黑" panose="020B0503020204020204" charset="-122"/>
                          <a:ea typeface="微软雅黑" panose="020B0503020204020204" charset="-122"/>
                          <a:cs typeface="仿宋" panose="02010609060101010101" pitchFamily="49" charset="-122"/>
                        </a:rPr>
                        <a:t>有效率</a:t>
                      </a:r>
                    </a:p>
                  </a:txBody>
                  <a:tcPr marL="68580" marR="6858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kern="100" dirty="0">
                          <a:effectLst/>
                          <a:latin typeface="微软雅黑" panose="020B0503020204020204" charset="-122"/>
                          <a:ea typeface="微软雅黑" panose="020B0503020204020204" charset="-122"/>
                          <a:cs typeface="微软雅黑" panose="020B0503020204020204" charset="-122"/>
                        </a:rPr>
                        <a:t>P</a:t>
                      </a:r>
                      <a:r>
                        <a:rPr lang="zh-CN" sz="1400" b="0" kern="100" dirty="0">
                          <a:effectLst/>
                          <a:latin typeface="微软雅黑" panose="020B0503020204020204" charset="-122"/>
                          <a:ea typeface="微软雅黑" panose="020B0503020204020204" charset="-122"/>
                          <a:cs typeface="微软雅黑" panose="020B0503020204020204" charset="-122"/>
                        </a:rPr>
                        <a:t>值</a:t>
                      </a:r>
                    </a:p>
                  </a:txBody>
                  <a:tcPr marL="68580" marR="6858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3360">
                <a:tc>
                  <a:txBody>
                    <a:bodyPr/>
                    <a:lstStyle/>
                    <a:p>
                      <a:pPr algn="ctr" fontAlgn="ctr"/>
                      <a:r>
                        <a:rPr lang="zh-CN" sz="1400" b="0" kern="100" dirty="0">
                          <a:solidFill>
                            <a:srgbClr val="000000"/>
                          </a:solidFill>
                          <a:effectLst/>
                          <a:latin typeface="微软雅黑" panose="020B0503020204020204" charset="-122"/>
                          <a:ea typeface="微软雅黑" panose="020B0503020204020204" charset="-122"/>
                          <a:cs typeface="仿宋" panose="02010609060101010101" pitchFamily="49" charset="-122"/>
                        </a:rPr>
                        <a:t>盐酸奥洛他定</a:t>
                      </a:r>
                    </a:p>
                  </a:txBody>
                  <a:tcPr marL="68580" marR="6858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400" b="0" kern="100" dirty="0">
                          <a:solidFill>
                            <a:schemeClr val="tx1"/>
                          </a:solidFill>
                          <a:effectLst/>
                          <a:latin typeface="微软雅黑" panose="020B0503020204020204" charset="-122"/>
                          <a:ea typeface="微软雅黑" panose="020B0503020204020204" charset="-122"/>
                          <a:cs typeface="微软雅黑" panose="020B0503020204020204" charset="-122"/>
                        </a:rPr>
                        <a:t>0~6</a:t>
                      </a:r>
                      <a:r>
                        <a:rPr lang="zh-CN" altLang="en-US" sz="1400" b="0" kern="100" dirty="0">
                          <a:solidFill>
                            <a:schemeClr val="tx1"/>
                          </a:solidFill>
                          <a:effectLst/>
                          <a:latin typeface="微软雅黑" panose="020B0503020204020204" charset="-122"/>
                          <a:ea typeface="微软雅黑" panose="020B0503020204020204" charset="-122"/>
                          <a:cs typeface="微软雅黑" panose="020B0503020204020204" charset="-122"/>
                        </a:rPr>
                        <a:t>岁</a:t>
                      </a:r>
                    </a:p>
                  </a:txBody>
                  <a:tcPr marL="68580" marR="6858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kern="0" dirty="0">
                          <a:solidFill>
                            <a:srgbClr val="000000"/>
                          </a:solidFill>
                          <a:effectLst/>
                          <a:latin typeface="微软雅黑" panose="020B0503020204020204" charset="-122"/>
                          <a:ea typeface="微软雅黑" panose="020B0503020204020204" charset="-122"/>
                          <a:cs typeface="仿宋" panose="02010609060101010101" pitchFamily="49" charset="-122"/>
                        </a:rPr>
                        <a:t>361</a:t>
                      </a:r>
                    </a:p>
                  </a:txBody>
                  <a:tcPr marL="68580" marR="6858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kern="0">
                          <a:solidFill>
                            <a:srgbClr val="000000"/>
                          </a:solidFill>
                          <a:effectLst/>
                          <a:latin typeface="微软雅黑" panose="020B0503020204020204" charset="-122"/>
                          <a:ea typeface="微软雅黑" panose="020B0503020204020204" charset="-122"/>
                          <a:cs typeface="仿宋" panose="02010609060101010101" pitchFamily="49" charset="-122"/>
                        </a:rPr>
                        <a:t>349</a:t>
                      </a:r>
                    </a:p>
                  </a:txBody>
                  <a:tcPr marL="68580" marR="6858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kern="100" dirty="0">
                          <a:solidFill>
                            <a:srgbClr val="000000"/>
                          </a:solidFill>
                          <a:effectLst/>
                          <a:latin typeface="微软雅黑" panose="020B0503020204020204" charset="-122"/>
                          <a:ea typeface="微软雅黑" panose="020B0503020204020204" charset="-122"/>
                          <a:cs typeface="仿宋" panose="02010609060101010101" pitchFamily="49" charset="-122"/>
                        </a:rPr>
                        <a:t>96.7%</a:t>
                      </a:r>
                    </a:p>
                  </a:txBody>
                  <a:tcPr marL="68580" marR="6858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sz="1400" b="0" kern="0">
                          <a:solidFill>
                            <a:srgbClr val="000000"/>
                          </a:solidFill>
                          <a:effectLst/>
                          <a:latin typeface="微软雅黑" panose="020B0503020204020204" charset="-122"/>
                          <a:ea typeface="微软雅黑" panose="020B0503020204020204" charset="-122"/>
                          <a:cs typeface="仿宋" panose="02010609060101010101" pitchFamily="49" charset="-122"/>
                        </a:rPr>
                        <a:t>——</a:t>
                      </a:r>
                    </a:p>
                  </a:txBody>
                  <a:tcPr marL="68580" marR="6858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3360">
                <a:tc>
                  <a:txBody>
                    <a:bodyPr/>
                    <a:lstStyle/>
                    <a:p>
                      <a:pPr algn="ctr" fontAlgn="ctr"/>
                      <a:r>
                        <a:rPr lang="zh-CN" altLang="en-US" sz="1400" b="0" kern="100" dirty="0">
                          <a:solidFill>
                            <a:srgbClr val="000000"/>
                          </a:solidFill>
                          <a:effectLst/>
                          <a:latin typeface="微软雅黑" panose="020B0503020204020204" charset="-122"/>
                          <a:ea typeface="微软雅黑" panose="020B0503020204020204" charset="-122"/>
                          <a:cs typeface="仿宋" panose="02010609060101010101" pitchFamily="49" charset="-122"/>
                        </a:rPr>
                        <a:t>盐酸</a:t>
                      </a:r>
                      <a:r>
                        <a:rPr lang="zh-CN" sz="1400" b="0" kern="100" dirty="0">
                          <a:solidFill>
                            <a:srgbClr val="000000"/>
                          </a:solidFill>
                          <a:effectLst/>
                          <a:latin typeface="微软雅黑" panose="020B0503020204020204" charset="-122"/>
                          <a:ea typeface="微软雅黑" panose="020B0503020204020204" charset="-122"/>
                          <a:cs typeface="仿宋" panose="02010609060101010101" pitchFamily="49" charset="-122"/>
                        </a:rPr>
                        <a:t>左西替利嗪</a:t>
                      </a:r>
                      <a:endParaRPr lang="zh-CN" altLang="en-US" sz="1400" b="0" kern="100" dirty="0">
                        <a:solidFill>
                          <a:srgbClr val="000000"/>
                        </a:solidFill>
                        <a:effectLst/>
                        <a:latin typeface="微软雅黑" panose="020B0503020204020204" charset="-122"/>
                        <a:ea typeface="微软雅黑" panose="020B0503020204020204" charset="-122"/>
                        <a:cs typeface="仿宋" panose="02010609060101010101" pitchFamily="49" charset="-122"/>
                      </a:endParaRPr>
                    </a:p>
                  </a:txBody>
                  <a:tcPr marL="68580" marR="6858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400" b="0" kern="100" dirty="0">
                          <a:effectLst/>
                          <a:latin typeface="微软雅黑" panose="020B0503020204020204" charset="-122"/>
                          <a:ea typeface="微软雅黑" panose="020B0503020204020204" charset="-122"/>
                          <a:cs typeface="微软雅黑" panose="020B0503020204020204" charset="-122"/>
                        </a:rPr>
                        <a:t>0.5~7</a:t>
                      </a:r>
                      <a:r>
                        <a:rPr lang="zh-CN" altLang="en-US" sz="1400" b="0" kern="100" dirty="0">
                          <a:effectLst/>
                          <a:latin typeface="微软雅黑" panose="020B0503020204020204" charset="-122"/>
                          <a:ea typeface="微软雅黑" panose="020B0503020204020204" charset="-122"/>
                          <a:cs typeface="微软雅黑" panose="020B0503020204020204" charset="-122"/>
                        </a:rPr>
                        <a:t>岁</a:t>
                      </a:r>
                    </a:p>
                  </a:txBody>
                  <a:tcPr marL="68580" marR="6858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kern="0" dirty="0">
                          <a:solidFill>
                            <a:srgbClr val="000000"/>
                          </a:solidFill>
                          <a:effectLst/>
                          <a:latin typeface="微软雅黑" panose="020B0503020204020204" charset="-122"/>
                          <a:ea typeface="微软雅黑" panose="020B0503020204020204" charset="-122"/>
                          <a:cs typeface="仿宋" panose="02010609060101010101" pitchFamily="49" charset="-122"/>
                        </a:rPr>
                        <a:t>345</a:t>
                      </a:r>
                    </a:p>
                  </a:txBody>
                  <a:tcPr marL="68580" marR="6858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kern="0">
                          <a:solidFill>
                            <a:srgbClr val="000000"/>
                          </a:solidFill>
                          <a:effectLst/>
                          <a:latin typeface="微软雅黑" panose="020B0503020204020204" charset="-122"/>
                          <a:ea typeface="微软雅黑" panose="020B0503020204020204" charset="-122"/>
                          <a:cs typeface="仿宋" panose="02010609060101010101" pitchFamily="49" charset="-122"/>
                        </a:rPr>
                        <a:t>262</a:t>
                      </a:r>
                    </a:p>
                  </a:txBody>
                  <a:tcPr marL="68580" marR="6858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kern="0" dirty="0">
                          <a:solidFill>
                            <a:srgbClr val="000000"/>
                          </a:solidFill>
                          <a:effectLst/>
                          <a:latin typeface="微软雅黑" panose="020B0503020204020204" charset="-122"/>
                          <a:ea typeface="微软雅黑" panose="020B0503020204020204" charset="-122"/>
                          <a:cs typeface="仿宋" panose="02010609060101010101" pitchFamily="49" charset="-122"/>
                        </a:rPr>
                        <a:t>75.9%</a:t>
                      </a:r>
                    </a:p>
                  </a:txBody>
                  <a:tcPr marL="68580" marR="6858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kern="0" dirty="0">
                          <a:solidFill>
                            <a:srgbClr val="000000"/>
                          </a:solidFill>
                          <a:effectLst/>
                          <a:latin typeface="微软雅黑" panose="020B0503020204020204" charset="-122"/>
                          <a:ea typeface="微软雅黑" panose="020B0503020204020204" charset="-122"/>
                          <a:cs typeface="仿宋" panose="02010609060101010101" pitchFamily="49" charset="-122"/>
                        </a:rPr>
                        <a:t>&lt;0.01</a:t>
                      </a:r>
                      <a:r>
                        <a:rPr lang="en-US" sz="1400" b="0" kern="100" baseline="30000" dirty="0">
                          <a:solidFill>
                            <a:srgbClr val="000000"/>
                          </a:solidFill>
                          <a:effectLst/>
                          <a:latin typeface="微软雅黑" panose="020B0503020204020204" charset="-122"/>
                          <a:ea typeface="微软雅黑" panose="020B0503020204020204" charset="-122"/>
                          <a:cs typeface="仿宋" panose="02010609060101010101" pitchFamily="49" charset="-122"/>
                        </a:rPr>
                        <a:t>#</a:t>
                      </a:r>
                    </a:p>
                  </a:txBody>
                  <a:tcPr marL="68580" marR="6858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9" name="矩形 8"/>
          <p:cNvSpPr/>
          <p:nvPr>
            <p:custDataLst>
              <p:tags r:id="rId9"/>
            </p:custDataLst>
          </p:nvPr>
        </p:nvSpPr>
        <p:spPr>
          <a:xfrm>
            <a:off x="679450" y="4128770"/>
            <a:ext cx="2976880" cy="454025"/>
          </a:xfrm>
          <a:prstGeom prst="rect">
            <a:avLst/>
          </a:prstGeom>
          <a:noFill/>
        </p:spPr>
        <p:txBody>
          <a:bodyPr wrap="square" lIns="0" tIns="0" rIns="0" bIns="0" rtlCol="0" anchor="b" anchorCtr="0">
            <a:noAutofit/>
          </a:bodyPr>
          <a:lstStyle/>
          <a:p>
            <a:pPr algn="l">
              <a:lnSpc>
                <a:spcPct val="150000"/>
              </a:lnSpc>
              <a:spcBef>
                <a:spcPct val="0"/>
              </a:spcBef>
              <a:spcAft>
                <a:spcPct val="0"/>
              </a:spcAft>
            </a:pPr>
            <a:r>
              <a:rPr lang="zh-CN" altLang="en-US" sz="1800" b="1" dirty="0">
                <a:solidFill>
                  <a:schemeClr val="bg1"/>
                </a:solidFill>
                <a:latin typeface="微软雅黑" panose="020B0503020204020204" charset="-122"/>
                <a:ea typeface="微软雅黑" panose="020B0503020204020204" charset="-122"/>
                <a:sym typeface="+mn-ea"/>
              </a:rPr>
              <a:t>与对照药品疗效相比较本药品的主要优势</a:t>
            </a:r>
          </a:p>
        </p:txBody>
      </p:sp>
      <p:sp>
        <p:nvSpPr>
          <p:cNvPr id="10" name="文本框 9"/>
          <p:cNvSpPr txBox="1"/>
          <p:nvPr/>
        </p:nvSpPr>
        <p:spPr>
          <a:xfrm>
            <a:off x="4083050" y="1868805"/>
            <a:ext cx="7531100" cy="608330"/>
          </a:xfrm>
          <a:prstGeom prst="rect">
            <a:avLst/>
          </a:prstGeom>
          <a:noFill/>
        </p:spPr>
        <p:txBody>
          <a:bodyPr wrap="square" rtlCol="0">
            <a:noAutofit/>
          </a:bodyPr>
          <a:lstStyle/>
          <a:p>
            <a:pPr>
              <a:lnSpc>
                <a:spcPct val="65000"/>
              </a:lnSpc>
              <a:spcAft>
                <a:spcPts val="600"/>
              </a:spcAft>
            </a:pPr>
            <a:r>
              <a:rPr lang="zh-CN" altLang="en-US" sz="1400" b="1" dirty="0">
                <a:solidFill>
                  <a:srgbClr val="345EB2"/>
                </a:solidFill>
                <a:latin typeface="微软雅黑" panose="020B0503020204020204" charset="-122"/>
                <a:ea typeface="微软雅黑" panose="020B0503020204020204" charset="-122"/>
                <a:cs typeface="微软雅黑" panose="020B0503020204020204" charset="-122"/>
                <a:sym typeface="+mn-ea"/>
              </a:rPr>
              <a:t>盐酸奥洛他定治疗</a:t>
            </a:r>
            <a:r>
              <a:rPr lang="zh-CN" altLang="en-US" sz="1400" b="1" dirty="0">
                <a:solidFill>
                  <a:srgbClr val="C00000"/>
                </a:solidFill>
                <a:latin typeface="微软雅黑" panose="020B0503020204020204" charset="-122"/>
                <a:ea typeface="微软雅黑" panose="020B0503020204020204" charset="-122"/>
                <a:cs typeface="微软雅黑" panose="020B0503020204020204" charset="-122"/>
                <a:sym typeface="+mn-ea"/>
              </a:rPr>
              <a:t>过敏性鼻炎、荨麻疹、皮肤瘙痒症的疗效显著。</a:t>
            </a:r>
            <a:r>
              <a:rPr lang="zh-CN" altLang="en-US" sz="1400" b="1" dirty="0">
                <a:solidFill>
                  <a:srgbClr val="345EB2"/>
                </a:solidFill>
                <a:latin typeface="微软雅黑" panose="020B0503020204020204" charset="-122"/>
                <a:ea typeface="微软雅黑" panose="020B0503020204020204" charset="-122"/>
                <a:cs typeface="微软雅黑" panose="020B0503020204020204" charset="-122"/>
                <a:sym typeface="+mn-ea"/>
              </a:rPr>
              <a:t>（p&lt;0.01）</a:t>
            </a:r>
            <a:endParaRPr lang="zh-CN" altLang="en-US" sz="1400" b="1" dirty="0">
              <a:solidFill>
                <a:srgbClr val="345EB2"/>
              </a:solidFill>
              <a:latin typeface="微软雅黑" panose="020B0503020204020204" charset="-122"/>
              <a:ea typeface="微软雅黑" panose="020B0503020204020204" charset="-122"/>
              <a:cs typeface="微软雅黑" panose="020B0503020204020204" charset="-122"/>
            </a:endParaRPr>
          </a:p>
          <a:p>
            <a:pPr>
              <a:lnSpc>
                <a:spcPct val="105000"/>
              </a:lnSpc>
              <a:spcAft>
                <a:spcPts val="600"/>
              </a:spcAft>
            </a:pPr>
            <a:r>
              <a:rPr lang="zh-CN" alt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依据日本</a:t>
            </a:r>
            <a:r>
              <a:rPr lang="en-US" altLang="zh-CN"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PMDA</a:t>
            </a:r>
            <a:r>
              <a:rPr lang="zh-CN" alt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再审查报告书</a:t>
            </a:r>
            <a:r>
              <a:rPr lang="en-US" altLang="zh-CN" sz="1200" baseline="300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[6]</a:t>
            </a:r>
            <a:r>
              <a:rPr lang="zh-CN" alt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1200" dirty="0">
                <a:latin typeface="微软雅黑" panose="020B0503020204020204" charset="-122"/>
                <a:ea typeface="微软雅黑" panose="020B0503020204020204" charset="-122"/>
                <a:cs typeface="微软雅黑" panose="020B0503020204020204" charset="-122"/>
                <a:sym typeface="+mn-ea"/>
              </a:rPr>
              <a:t>盐酸奥洛他定</a:t>
            </a:r>
            <a:r>
              <a:rPr lang="zh-CN" alt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在儿童患者中的最新有效性评估数据详见下表。经</a:t>
            </a:r>
            <a:r>
              <a:rPr lang="en-US" altLang="zh-CN"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χ</a:t>
            </a:r>
            <a:r>
              <a:rPr lang="en-US" altLang="zh-CN" sz="1200" baseline="300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2</a:t>
            </a:r>
            <a:r>
              <a:rPr lang="zh-CN" alt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检验， </a:t>
            </a:r>
            <a:r>
              <a:rPr lang="en-US" altLang="zh-CN"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p&lt;0.01</a:t>
            </a:r>
            <a:r>
              <a:rPr lang="zh-CN" alt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，疗效差异有统计学意义，盐酸奥洛他定治疗过敏性鼻炎、荨麻疹、皮肤瘙痒症的疗效显著。</a:t>
            </a:r>
            <a:endParaRPr lang="zh-CN" alt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a:lnSpc>
                <a:spcPct val="105000"/>
              </a:lnSpc>
              <a:spcAft>
                <a:spcPts val="600"/>
              </a:spcAft>
            </a:pPr>
            <a:endParaRPr lang="zh-CN" alt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11" name="文本框 10"/>
          <p:cNvSpPr txBox="1"/>
          <p:nvPr/>
        </p:nvSpPr>
        <p:spPr>
          <a:xfrm>
            <a:off x="4083050" y="3512185"/>
            <a:ext cx="7646035" cy="781050"/>
          </a:xfrm>
          <a:prstGeom prst="rect">
            <a:avLst/>
          </a:prstGeom>
          <a:noFill/>
        </p:spPr>
        <p:txBody>
          <a:bodyPr wrap="square" rtlCol="0">
            <a:spAutoFit/>
          </a:bodyPr>
          <a:lstStyle/>
          <a:p>
            <a:pPr>
              <a:lnSpc>
                <a:spcPct val="105000"/>
              </a:lnSpc>
              <a:spcAft>
                <a:spcPts val="600"/>
              </a:spcAft>
            </a:pPr>
            <a:r>
              <a:rPr lang="zh-CN" altLang="en-US" sz="1400" b="1" dirty="0">
                <a:solidFill>
                  <a:srgbClr val="345EB2"/>
                </a:solidFill>
                <a:latin typeface="微软雅黑" panose="020B0503020204020204" charset="-122"/>
                <a:ea typeface="微软雅黑" panose="020B0503020204020204" charset="-122"/>
                <a:cs typeface="微软雅黑" panose="020B0503020204020204" charset="-122"/>
                <a:sym typeface="+mn-ea"/>
              </a:rPr>
              <a:t>盐酸奥洛他定治疗过敏性鼻炎的</a:t>
            </a:r>
            <a:r>
              <a:rPr lang="zh-CN" altLang="en-US" sz="1400" b="1" dirty="0">
                <a:solidFill>
                  <a:srgbClr val="C00000"/>
                </a:solidFill>
                <a:latin typeface="微软雅黑" panose="020B0503020204020204" charset="-122"/>
                <a:ea typeface="微软雅黑" panose="020B0503020204020204" charset="-122"/>
                <a:cs typeface="微软雅黑" panose="020B0503020204020204" charset="-122"/>
                <a:sym typeface="+mn-ea"/>
              </a:rPr>
              <a:t>有效性显著优于盐酸左西替利嗪</a:t>
            </a:r>
            <a:r>
              <a:rPr lang="zh-CN" altLang="en-US" sz="1400" b="1" dirty="0">
                <a:solidFill>
                  <a:srgbClr val="345EB2"/>
                </a:solidFill>
                <a:latin typeface="微软雅黑" panose="020B0503020204020204" charset="-122"/>
                <a:ea typeface="微软雅黑" panose="020B0503020204020204" charset="-122"/>
                <a:cs typeface="微软雅黑" panose="020B0503020204020204" charset="-122"/>
                <a:sym typeface="+mn-ea"/>
              </a:rPr>
              <a:t>（p&lt;0.01）</a:t>
            </a:r>
            <a:endParaRPr lang="zh-CN" altLang="en-US" sz="1400" b="1" dirty="0">
              <a:solidFill>
                <a:srgbClr val="345EB2"/>
              </a:solidFill>
              <a:latin typeface="微软雅黑" panose="020B0503020204020204" charset="-122"/>
              <a:ea typeface="微软雅黑" panose="020B0503020204020204" charset="-122"/>
              <a:cs typeface="微软雅黑" panose="020B0503020204020204" charset="-122"/>
            </a:endParaRPr>
          </a:p>
          <a:p>
            <a:pPr>
              <a:lnSpc>
                <a:spcPct val="105000"/>
              </a:lnSpc>
              <a:spcAft>
                <a:spcPts val="600"/>
              </a:spcAft>
            </a:pPr>
            <a:r>
              <a:rPr lang="zh-CN" alt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依据日本PMDA再审查报告书</a:t>
            </a:r>
            <a:r>
              <a:rPr lang="zh-CN" altLang="en-US" sz="1200" baseline="300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1200" baseline="300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6</a:t>
            </a:r>
            <a:r>
              <a:rPr lang="zh-CN" altLang="en-US" sz="1200" baseline="300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1200" baseline="300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8</a:t>
            </a:r>
            <a:r>
              <a:rPr lang="zh-CN" altLang="en-US" sz="1200" baseline="300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，两种口服抗组胺药在儿童患者中的最新有效性评估数据详见下表。经χ2检验， p&lt;0.01，疗效差异有统计学意义，盐酸奥洛他定治疗过敏性鼻炎的有效性显著优于盐酸左西替利嗪。</a:t>
            </a:r>
            <a:endParaRPr lang="zh-CN" alt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18" name="矩形 17"/>
          <p:cNvSpPr/>
          <p:nvPr>
            <p:custDataLst>
              <p:tags r:id="rId10"/>
            </p:custDataLst>
          </p:nvPr>
        </p:nvSpPr>
        <p:spPr>
          <a:xfrm>
            <a:off x="4269105" y="1004570"/>
            <a:ext cx="6393180" cy="537210"/>
          </a:xfrm>
          <a:prstGeom prst="rect">
            <a:avLst/>
          </a:prstGeom>
          <a:noFill/>
        </p:spPr>
        <p:txBody>
          <a:bodyPr wrap="square" lIns="0" tIns="0" rIns="0" bIns="0" rtlCol="0" anchor="ctr" anchorCtr="0">
            <a:normAutofit fontScale="97500"/>
          </a:bodyPr>
          <a:lstStyle/>
          <a:p>
            <a:pPr algn="l">
              <a:lnSpc>
                <a:spcPct val="150000"/>
              </a:lnSpc>
              <a:spcBef>
                <a:spcPct val="0"/>
              </a:spcBef>
              <a:spcAft>
                <a:spcPct val="0"/>
              </a:spcAft>
            </a:pPr>
            <a:r>
              <a:rPr lang="zh-CN" altLang="en-US" sz="2400" b="1" dirty="0">
                <a:solidFill>
                  <a:srgbClr val="345EB2"/>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ea"/>
              </a:rPr>
              <a:t>一、与目录内同类药品有效性方面的主要优势</a:t>
            </a:r>
          </a:p>
        </p:txBody>
      </p:sp>
      <p:sp>
        <p:nvSpPr>
          <p:cNvPr id="19" name="矩形 18"/>
          <p:cNvSpPr/>
          <p:nvPr>
            <p:custDataLst>
              <p:tags r:id="rId11"/>
            </p:custDataLst>
          </p:nvPr>
        </p:nvSpPr>
        <p:spPr>
          <a:xfrm>
            <a:off x="4269105" y="1568450"/>
            <a:ext cx="7045200" cy="36000"/>
          </a:xfrm>
          <a:prstGeom prst="rect">
            <a:avLst/>
          </a:prstGeom>
          <a:solidFill>
            <a:srgbClr val="345EB2"/>
          </a:solidFill>
          <a:ln>
            <a:solidFill>
              <a:srgbClr val="345EB2"/>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20" name="任意多边形 19"/>
          <p:cNvSpPr/>
          <p:nvPr>
            <p:custDataLst>
              <p:tags r:id="rId12"/>
            </p:custDataLst>
          </p:nvPr>
        </p:nvSpPr>
        <p:spPr>
          <a:xfrm>
            <a:off x="10707370" y="1371600"/>
            <a:ext cx="605790" cy="215900"/>
          </a:xfrm>
          <a:custGeom>
            <a:avLst/>
            <a:gdLst>
              <a:gd name="connsiteX0" fmla="*/ 597 w 1754"/>
              <a:gd name="connsiteY0" fmla="*/ 0 h 626"/>
              <a:gd name="connsiteX1" fmla="*/ 1754 w 1754"/>
              <a:gd name="connsiteY1" fmla="*/ 0 h 626"/>
              <a:gd name="connsiteX2" fmla="*/ 1754 w 1754"/>
              <a:gd name="connsiteY2" fmla="*/ 621 h 626"/>
              <a:gd name="connsiteX3" fmla="*/ 0 w 1754"/>
              <a:gd name="connsiteY3" fmla="*/ 626 h 626"/>
              <a:gd name="connsiteX4" fmla="*/ 597 w 1754"/>
              <a:gd name="connsiteY4" fmla="*/ 0 h 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4" h="626">
                <a:moveTo>
                  <a:pt x="597" y="0"/>
                </a:moveTo>
                <a:lnTo>
                  <a:pt x="1754" y="0"/>
                </a:lnTo>
                <a:lnTo>
                  <a:pt x="1754" y="621"/>
                </a:lnTo>
                <a:lnTo>
                  <a:pt x="0" y="626"/>
                </a:lnTo>
                <a:lnTo>
                  <a:pt x="597" y="0"/>
                </a:lnTo>
                <a:close/>
              </a:path>
            </a:pathLst>
          </a:custGeom>
          <a:solidFill>
            <a:srgbClr val="345EB2"/>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21" name="矩形 20"/>
          <p:cNvSpPr/>
          <p:nvPr>
            <p:custDataLst>
              <p:tags r:id="rId13"/>
            </p:custDataLst>
          </p:nvPr>
        </p:nvSpPr>
        <p:spPr>
          <a:xfrm>
            <a:off x="4351020" y="5008880"/>
            <a:ext cx="6393180" cy="537210"/>
          </a:xfrm>
          <a:prstGeom prst="rect">
            <a:avLst/>
          </a:prstGeom>
          <a:noFill/>
        </p:spPr>
        <p:txBody>
          <a:bodyPr wrap="square" lIns="0" tIns="0" rIns="0" bIns="0" rtlCol="0" anchor="ctr" anchorCtr="0">
            <a:normAutofit fontScale="97500"/>
          </a:bodyPr>
          <a:lstStyle/>
          <a:p>
            <a:pPr algn="l">
              <a:lnSpc>
                <a:spcPct val="150000"/>
              </a:lnSpc>
              <a:buClrTx/>
              <a:buSzTx/>
              <a:buFontTx/>
            </a:pPr>
            <a:r>
              <a:rPr lang="zh-CN" altLang="en-US" sz="2400" b="1" dirty="0">
                <a:solidFill>
                  <a:srgbClr val="345EB2"/>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ea"/>
              </a:rPr>
              <a:t>二、与目录内同类药品有效性方面的主要不足</a:t>
            </a:r>
          </a:p>
        </p:txBody>
      </p:sp>
      <p:sp>
        <p:nvSpPr>
          <p:cNvPr id="22" name="矩形 21"/>
          <p:cNvSpPr/>
          <p:nvPr>
            <p:custDataLst>
              <p:tags r:id="rId14"/>
            </p:custDataLst>
          </p:nvPr>
        </p:nvSpPr>
        <p:spPr>
          <a:xfrm>
            <a:off x="4351020" y="5572760"/>
            <a:ext cx="7045200" cy="36000"/>
          </a:xfrm>
          <a:prstGeom prst="rect">
            <a:avLst/>
          </a:prstGeom>
          <a:solidFill>
            <a:srgbClr val="345EB2"/>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24" name="任意多边形 23"/>
          <p:cNvSpPr/>
          <p:nvPr>
            <p:custDataLst>
              <p:tags r:id="rId15"/>
            </p:custDataLst>
          </p:nvPr>
        </p:nvSpPr>
        <p:spPr>
          <a:xfrm>
            <a:off x="10789285" y="5375910"/>
            <a:ext cx="605790" cy="215900"/>
          </a:xfrm>
          <a:custGeom>
            <a:avLst/>
            <a:gdLst>
              <a:gd name="connsiteX0" fmla="*/ 597 w 1754"/>
              <a:gd name="connsiteY0" fmla="*/ 0 h 626"/>
              <a:gd name="connsiteX1" fmla="*/ 1754 w 1754"/>
              <a:gd name="connsiteY1" fmla="*/ 0 h 626"/>
              <a:gd name="connsiteX2" fmla="*/ 1754 w 1754"/>
              <a:gd name="connsiteY2" fmla="*/ 621 h 626"/>
              <a:gd name="connsiteX3" fmla="*/ 0 w 1754"/>
              <a:gd name="connsiteY3" fmla="*/ 626 h 626"/>
              <a:gd name="connsiteX4" fmla="*/ 597 w 1754"/>
              <a:gd name="connsiteY4" fmla="*/ 0 h 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4" h="626">
                <a:moveTo>
                  <a:pt x="597" y="0"/>
                </a:moveTo>
                <a:lnTo>
                  <a:pt x="1754" y="0"/>
                </a:lnTo>
                <a:lnTo>
                  <a:pt x="1754" y="621"/>
                </a:lnTo>
                <a:lnTo>
                  <a:pt x="0" y="626"/>
                </a:lnTo>
                <a:lnTo>
                  <a:pt x="597" y="0"/>
                </a:lnTo>
                <a:close/>
              </a:path>
            </a:pathLst>
          </a:custGeom>
          <a:solidFill>
            <a:srgbClr val="345EB2"/>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25" name="文本框 24"/>
          <p:cNvSpPr txBox="1"/>
          <p:nvPr/>
        </p:nvSpPr>
        <p:spPr>
          <a:xfrm>
            <a:off x="4244340" y="5884545"/>
            <a:ext cx="3841750" cy="360680"/>
          </a:xfrm>
          <a:prstGeom prst="rect">
            <a:avLst/>
          </a:prstGeom>
          <a:noFill/>
        </p:spPr>
        <p:txBody>
          <a:bodyPr wrap="square" rtlCol="0">
            <a:spAutoFit/>
          </a:bodyPr>
          <a:lstStyle/>
          <a:p>
            <a:pPr>
              <a:lnSpc>
                <a:spcPct val="125000"/>
              </a:lnSpc>
            </a:pPr>
            <a:r>
              <a:rPr lang="zh-CN" altLang="en-US" sz="1400" dirty="0">
                <a:solidFill>
                  <a:schemeClr val="tx1">
                    <a:lumMod val="75000"/>
                    <a:lumOff val="25000"/>
                  </a:schemeClr>
                </a:solidFill>
                <a:latin typeface="微软雅黑" panose="020B0503020204020204" charset="-122"/>
                <a:ea typeface="微软雅黑" panose="020B0503020204020204" charset="-122"/>
              </a:rPr>
              <a:t>无</a:t>
            </a:r>
          </a:p>
        </p:txBody>
      </p:sp>
      <p:sp>
        <p:nvSpPr>
          <p:cNvPr id="26" name="矩形 25"/>
          <p:cNvSpPr/>
          <p:nvPr/>
        </p:nvSpPr>
        <p:spPr>
          <a:xfrm>
            <a:off x="6611006" y="399956"/>
            <a:ext cx="5454869" cy="461665"/>
          </a:xfrm>
          <a:prstGeom prst="rect">
            <a:avLst/>
          </a:prstGeom>
        </p:spPr>
        <p:txBody>
          <a:bodyPr wrap="square">
            <a:spAutoFit/>
          </a:bodyPr>
          <a:lstStyle/>
          <a:p>
            <a:pPr algn="l">
              <a:buClrTx/>
              <a:buSzTx/>
              <a:buFontTx/>
            </a:pPr>
            <a:r>
              <a:rPr lang="zh-CN" altLang="en-US" sz="2400" b="1" dirty="0">
                <a:solidFill>
                  <a:srgbClr val="C00000"/>
                </a:solidFill>
                <a:latin typeface="微软雅黑" panose="020B0503020204020204" charset="-122"/>
                <a:ea typeface="微软雅黑" panose="020B0503020204020204" charset="-122"/>
                <a:cs typeface="微软雅黑" panose="020B0503020204020204" charset="-122"/>
                <a:sym typeface="+mn-lt"/>
              </a:rPr>
              <a:t>抗敏有效率高，指南/共识一致推荐</a:t>
            </a:r>
          </a:p>
        </p:txBody>
      </p:sp>
      <p:sp>
        <p:nvSpPr>
          <p:cNvPr id="31" name="文本框 30"/>
          <p:cNvSpPr txBox="1"/>
          <p:nvPr/>
        </p:nvSpPr>
        <p:spPr>
          <a:xfrm>
            <a:off x="7085965" y="6336030"/>
            <a:ext cx="4383405" cy="406400"/>
          </a:xfrm>
          <a:prstGeom prst="rect">
            <a:avLst/>
          </a:prstGeom>
          <a:noFill/>
        </p:spPr>
        <p:txBody>
          <a:bodyPr wrap="square">
            <a:spAutoFit/>
          </a:bodyPr>
          <a:lstStyle/>
          <a:p>
            <a:pPr lvl="0" indent="0" algn="just">
              <a:lnSpc>
                <a:spcPct val="114000"/>
              </a:lnSpc>
              <a:spcAft>
                <a:spcPts val="0"/>
              </a:spcAft>
              <a:buFont typeface="+mj-lt"/>
              <a:buNone/>
            </a:pPr>
            <a:r>
              <a:rPr lang="en-US" altLang="zh-CN" sz="900" kern="100" dirty="0">
                <a:solidFill>
                  <a:schemeClr val="bg1">
                    <a:lumMod val="50000"/>
                  </a:schemeClr>
                </a:solidFill>
                <a:effectLst/>
                <a:latin typeface="微软雅黑" panose="020B0503020204020204" charset="-122"/>
                <a:ea typeface="微软雅黑" panose="020B0503020204020204" charset="-122"/>
                <a:cs typeface="微软雅黑" panose="020B0503020204020204" charset="-122"/>
              </a:rPr>
              <a:t>6.</a:t>
            </a:r>
            <a:r>
              <a:rPr lang="zh-CN" altLang="zh-CN" sz="900" kern="100" dirty="0">
                <a:solidFill>
                  <a:schemeClr val="bg1">
                    <a:lumMod val="50000"/>
                  </a:schemeClr>
                </a:solidFill>
                <a:effectLst/>
                <a:latin typeface="微软雅黑" panose="020B0503020204020204" charset="-122"/>
                <a:ea typeface="微软雅黑" panose="020B0503020204020204" charset="-122"/>
                <a:cs typeface="微软雅黑" panose="020B0503020204020204" charset="-122"/>
              </a:rPr>
              <a:t>アレロック顆粒</a:t>
            </a:r>
            <a:r>
              <a:rPr lang="en-US" altLang="zh-CN" sz="900" kern="100" dirty="0">
                <a:solidFill>
                  <a:schemeClr val="bg1">
                    <a:lumMod val="50000"/>
                  </a:schemeClr>
                </a:solidFill>
                <a:effectLst/>
                <a:latin typeface="微软雅黑" panose="020B0503020204020204" charset="-122"/>
                <a:ea typeface="微软雅黑" panose="020B0503020204020204" charset="-122"/>
                <a:cs typeface="微软雅黑" panose="020B0503020204020204" charset="-122"/>
              </a:rPr>
              <a:t> 0.5%·</a:t>
            </a:r>
            <a:r>
              <a:rPr lang="zh-CN" altLang="zh-CN" sz="900" kern="100" dirty="0">
                <a:solidFill>
                  <a:schemeClr val="bg1">
                    <a:lumMod val="50000"/>
                  </a:schemeClr>
                </a:solidFill>
                <a:effectLst/>
                <a:latin typeface="微软雅黑" panose="020B0503020204020204" charset="-122"/>
                <a:ea typeface="微软雅黑" panose="020B0503020204020204" charset="-122"/>
                <a:cs typeface="微软雅黑" panose="020B0503020204020204" charset="-122"/>
              </a:rPr>
              <a:t>日本</a:t>
            </a:r>
            <a:r>
              <a:rPr lang="en-US" altLang="zh-CN" sz="900" kern="100" dirty="0">
                <a:solidFill>
                  <a:schemeClr val="bg1">
                    <a:lumMod val="50000"/>
                  </a:schemeClr>
                </a:solidFill>
                <a:effectLst/>
                <a:latin typeface="微软雅黑" panose="020B0503020204020204" charset="-122"/>
                <a:ea typeface="微软雅黑" panose="020B0503020204020204" charset="-122"/>
                <a:cs typeface="微软雅黑" panose="020B0503020204020204" charset="-122"/>
              </a:rPr>
              <a:t> PMDA </a:t>
            </a:r>
            <a:r>
              <a:rPr lang="zh-CN" altLang="zh-CN" sz="900" kern="100" dirty="0">
                <a:solidFill>
                  <a:schemeClr val="bg1">
                    <a:lumMod val="50000"/>
                  </a:schemeClr>
                </a:solidFill>
                <a:effectLst/>
                <a:latin typeface="微软雅黑" panose="020B0503020204020204" charset="-122"/>
                <a:ea typeface="微软雅黑" panose="020B0503020204020204" charset="-122"/>
                <a:cs typeface="微软雅黑" panose="020B0503020204020204" charset="-122"/>
              </a:rPr>
              <a:t>药品 再審査報告書 平成</a:t>
            </a:r>
            <a:r>
              <a:rPr lang="en-US" altLang="zh-CN" sz="900" kern="100" dirty="0">
                <a:solidFill>
                  <a:schemeClr val="bg1">
                    <a:lumMod val="50000"/>
                  </a:schemeClr>
                </a:solidFill>
                <a:effectLst/>
                <a:latin typeface="微软雅黑" panose="020B0503020204020204" charset="-122"/>
                <a:ea typeface="微软雅黑" panose="020B0503020204020204" charset="-122"/>
                <a:cs typeface="微软雅黑" panose="020B0503020204020204" charset="-122"/>
              </a:rPr>
              <a:t> 28 </a:t>
            </a:r>
            <a:r>
              <a:rPr lang="zh-CN" altLang="zh-CN" sz="900" kern="100" dirty="0">
                <a:solidFill>
                  <a:schemeClr val="bg1">
                    <a:lumMod val="50000"/>
                  </a:schemeClr>
                </a:solidFill>
                <a:effectLst/>
                <a:latin typeface="微软雅黑" panose="020B0503020204020204" charset="-122"/>
                <a:ea typeface="微软雅黑" panose="020B0503020204020204" charset="-122"/>
                <a:cs typeface="微软雅黑" panose="020B0503020204020204" charset="-122"/>
              </a:rPr>
              <a:t>年</a:t>
            </a:r>
            <a:r>
              <a:rPr lang="en-US" altLang="zh-CN" sz="900" kern="100" dirty="0">
                <a:solidFill>
                  <a:schemeClr val="bg1">
                    <a:lumMod val="50000"/>
                  </a:schemeClr>
                </a:solidFill>
                <a:effectLst/>
                <a:latin typeface="微软雅黑" panose="020B0503020204020204" charset="-122"/>
                <a:ea typeface="微软雅黑" panose="020B0503020204020204" charset="-122"/>
                <a:cs typeface="微软雅黑" panose="020B0503020204020204" charset="-122"/>
              </a:rPr>
              <a:t> 12 </a:t>
            </a:r>
            <a:r>
              <a:rPr lang="zh-CN" altLang="zh-CN" sz="900" kern="100" dirty="0">
                <a:solidFill>
                  <a:schemeClr val="bg1">
                    <a:lumMod val="50000"/>
                  </a:schemeClr>
                </a:solidFill>
                <a:effectLst/>
                <a:latin typeface="微软雅黑" panose="020B0503020204020204" charset="-122"/>
                <a:ea typeface="微软雅黑" panose="020B0503020204020204" charset="-122"/>
                <a:cs typeface="微软雅黑" panose="020B0503020204020204" charset="-122"/>
              </a:rPr>
              <a:t>月</a:t>
            </a:r>
            <a:r>
              <a:rPr lang="en-US" altLang="zh-CN" sz="900" kern="100" dirty="0">
                <a:solidFill>
                  <a:schemeClr val="bg1">
                    <a:lumMod val="50000"/>
                  </a:schemeClr>
                </a:solidFill>
                <a:effectLst/>
                <a:latin typeface="微软雅黑" panose="020B0503020204020204" charset="-122"/>
                <a:ea typeface="微软雅黑" panose="020B0503020204020204" charset="-122"/>
                <a:cs typeface="微软雅黑" panose="020B0503020204020204" charset="-122"/>
              </a:rPr>
              <a:t> 27 </a:t>
            </a:r>
            <a:r>
              <a:rPr lang="zh-CN" altLang="zh-CN" sz="900" kern="100" dirty="0">
                <a:solidFill>
                  <a:schemeClr val="bg1">
                    <a:lumMod val="50000"/>
                  </a:schemeClr>
                </a:solidFill>
                <a:effectLst/>
                <a:latin typeface="微软雅黑" panose="020B0503020204020204" charset="-122"/>
                <a:ea typeface="微软雅黑" panose="020B0503020204020204" charset="-122"/>
                <a:cs typeface="微软雅黑" panose="020B0503020204020204" charset="-122"/>
              </a:rPr>
              <a:t>日</a:t>
            </a:r>
          </a:p>
          <a:p>
            <a:pPr lvl="0" indent="0" algn="just">
              <a:lnSpc>
                <a:spcPct val="114000"/>
              </a:lnSpc>
              <a:spcAft>
                <a:spcPts val="0"/>
              </a:spcAft>
              <a:buFont typeface="+mj-lt"/>
              <a:buNone/>
            </a:pPr>
            <a:r>
              <a:rPr lang="en-US" altLang="zh-CN" sz="900" kern="100" dirty="0">
                <a:solidFill>
                  <a:schemeClr val="bg1">
                    <a:lumMod val="50000"/>
                  </a:schemeClr>
                </a:solidFill>
                <a:effectLst/>
                <a:latin typeface="微软雅黑" panose="020B0503020204020204" charset="-122"/>
                <a:ea typeface="微软雅黑" panose="020B0503020204020204" charset="-122"/>
                <a:cs typeface="微软雅黑" panose="020B0503020204020204" charset="-122"/>
              </a:rPr>
              <a:t>8.</a:t>
            </a:r>
            <a:r>
              <a:rPr lang="zh-CN" altLang="zh-CN" sz="900" kern="100" dirty="0">
                <a:solidFill>
                  <a:schemeClr val="bg1">
                    <a:lumMod val="50000"/>
                  </a:schemeClr>
                </a:solidFill>
                <a:effectLst/>
                <a:latin typeface="微软雅黑" panose="020B0503020204020204" charset="-122"/>
                <a:ea typeface="微软雅黑" panose="020B0503020204020204" charset="-122"/>
                <a:cs typeface="微软雅黑" panose="020B0503020204020204" charset="-122"/>
              </a:rPr>
              <a:t>ザイザルシロップ</a:t>
            </a:r>
            <a:r>
              <a:rPr lang="en-US" altLang="zh-CN" sz="900" kern="100" dirty="0">
                <a:solidFill>
                  <a:schemeClr val="bg1">
                    <a:lumMod val="50000"/>
                  </a:schemeClr>
                </a:solidFill>
                <a:effectLst/>
                <a:latin typeface="微软雅黑" panose="020B0503020204020204" charset="-122"/>
                <a:ea typeface="微软雅黑" panose="020B0503020204020204" charset="-122"/>
                <a:cs typeface="微软雅黑" panose="020B0503020204020204" charset="-122"/>
              </a:rPr>
              <a:t> 0.05%·</a:t>
            </a:r>
            <a:r>
              <a:rPr lang="zh-CN" altLang="zh-CN" sz="900" kern="100" dirty="0">
                <a:solidFill>
                  <a:schemeClr val="bg1">
                    <a:lumMod val="50000"/>
                  </a:schemeClr>
                </a:solidFill>
                <a:effectLst/>
                <a:latin typeface="微软雅黑" panose="020B0503020204020204" charset="-122"/>
                <a:ea typeface="微软雅黑" panose="020B0503020204020204" charset="-122"/>
                <a:cs typeface="微软雅黑" panose="020B0503020204020204" charset="-122"/>
              </a:rPr>
              <a:t>日本</a:t>
            </a:r>
            <a:r>
              <a:rPr lang="en-US" altLang="zh-CN" sz="900" kern="100" dirty="0">
                <a:solidFill>
                  <a:schemeClr val="bg1">
                    <a:lumMod val="50000"/>
                  </a:schemeClr>
                </a:solidFill>
                <a:effectLst/>
                <a:latin typeface="微软雅黑" panose="020B0503020204020204" charset="-122"/>
                <a:ea typeface="微软雅黑" panose="020B0503020204020204" charset="-122"/>
                <a:cs typeface="微软雅黑" panose="020B0503020204020204" charset="-122"/>
              </a:rPr>
              <a:t> PMDA </a:t>
            </a:r>
            <a:r>
              <a:rPr lang="zh-CN" altLang="zh-CN" sz="900" kern="100" dirty="0">
                <a:solidFill>
                  <a:schemeClr val="bg1">
                    <a:lumMod val="50000"/>
                  </a:schemeClr>
                </a:solidFill>
                <a:effectLst/>
                <a:latin typeface="微软雅黑" panose="020B0503020204020204" charset="-122"/>
                <a:ea typeface="微软雅黑" panose="020B0503020204020204" charset="-122"/>
                <a:cs typeface="微软雅黑" panose="020B0503020204020204" charset="-122"/>
              </a:rPr>
              <a:t>药品 再審査報告書 令和</a:t>
            </a:r>
            <a:r>
              <a:rPr lang="en-US" altLang="zh-CN" sz="900" kern="100" dirty="0">
                <a:solidFill>
                  <a:schemeClr val="bg1">
                    <a:lumMod val="50000"/>
                  </a:schemeClr>
                </a:solidFill>
                <a:effectLst/>
                <a:latin typeface="微软雅黑" panose="020B0503020204020204" charset="-122"/>
                <a:ea typeface="微软雅黑" panose="020B0503020204020204" charset="-122"/>
                <a:cs typeface="微软雅黑" panose="020B0503020204020204" charset="-122"/>
              </a:rPr>
              <a:t> 2 </a:t>
            </a:r>
            <a:r>
              <a:rPr lang="zh-CN" altLang="zh-CN" sz="900" kern="100" dirty="0">
                <a:solidFill>
                  <a:schemeClr val="bg1">
                    <a:lumMod val="50000"/>
                  </a:schemeClr>
                </a:solidFill>
                <a:effectLst/>
                <a:latin typeface="微软雅黑" panose="020B0503020204020204" charset="-122"/>
                <a:ea typeface="微软雅黑" panose="020B0503020204020204" charset="-122"/>
                <a:cs typeface="微软雅黑" panose="020B0503020204020204" charset="-122"/>
              </a:rPr>
              <a:t>年</a:t>
            </a:r>
            <a:r>
              <a:rPr lang="en-US" altLang="zh-CN" sz="900" kern="100" dirty="0">
                <a:solidFill>
                  <a:schemeClr val="bg1">
                    <a:lumMod val="50000"/>
                  </a:schemeClr>
                </a:solidFill>
                <a:effectLst/>
                <a:latin typeface="微软雅黑" panose="020B0503020204020204" charset="-122"/>
                <a:ea typeface="微软雅黑" panose="020B0503020204020204" charset="-122"/>
                <a:cs typeface="微软雅黑" panose="020B0503020204020204" charset="-122"/>
              </a:rPr>
              <a:t> 5 </a:t>
            </a:r>
            <a:r>
              <a:rPr lang="zh-CN" altLang="zh-CN" sz="900" kern="100" dirty="0">
                <a:solidFill>
                  <a:schemeClr val="bg1">
                    <a:lumMod val="50000"/>
                  </a:schemeClr>
                </a:solidFill>
                <a:effectLst/>
                <a:latin typeface="微软雅黑" panose="020B0503020204020204" charset="-122"/>
                <a:ea typeface="微软雅黑" panose="020B0503020204020204" charset="-122"/>
                <a:cs typeface="微软雅黑" panose="020B0503020204020204" charset="-122"/>
              </a:rPr>
              <a:t>月</a:t>
            </a:r>
            <a:r>
              <a:rPr lang="en-US" altLang="zh-CN" sz="900" kern="100" dirty="0">
                <a:solidFill>
                  <a:schemeClr val="bg1">
                    <a:lumMod val="50000"/>
                  </a:schemeClr>
                </a:solidFill>
                <a:effectLst/>
                <a:latin typeface="微软雅黑" panose="020B0503020204020204" charset="-122"/>
                <a:ea typeface="微软雅黑" panose="020B0503020204020204" charset="-122"/>
                <a:cs typeface="微软雅黑" panose="020B0503020204020204" charset="-122"/>
              </a:rPr>
              <a:t> 14 </a:t>
            </a:r>
            <a:r>
              <a:rPr lang="zh-CN" altLang="zh-CN" sz="900" kern="100" dirty="0">
                <a:solidFill>
                  <a:schemeClr val="bg1">
                    <a:lumMod val="50000"/>
                  </a:schemeClr>
                </a:solidFill>
                <a:effectLst/>
                <a:latin typeface="微软雅黑" panose="020B0503020204020204" charset="-122"/>
                <a:ea typeface="微软雅黑" panose="020B0503020204020204" charset="-122"/>
                <a:cs typeface="微软雅黑" panose="020B0503020204020204" charset="-122"/>
              </a:rPr>
              <a:t>日</a:t>
            </a:r>
          </a:p>
        </p:txBody>
      </p:sp>
      <p:grpSp>
        <p:nvGrpSpPr>
          <p:cNvPr id="16" name="组合 15">
            <a:extLst>
              <a:ext uri="{FF2B5EF4-FFF2-40B4-BE49-F238E27FC236}">
                <a16:creationId xmlns:a16="http://schemas.microsoft.com/office/drawing/2014/main" id="{738CB492-7178-5A7F-D116-B9083F9372ED}"/>
              </a:ext>
            </a:extLst>
          </p:cNvPr>
          <p:cNvGrpSpPr/>
          <p:nvPr/>
        </p:nvGrpSpPr>
        <p:grpSpPr>
          <a:xfrm>
            <a:off x="336331" y="10042"/>
            <a:ext cx="4511684" cy="1136517"/>
            <a:chOff x="409905" y="-96927"/>
            <a:chExt cx="4511684" cy="1136517"/>
          </a:xfrm>
        </p:grpSpPr>
        <p:pic>
          <p:nvPicPr>
            <p:cNvPr id="17" name="图片 16">
              <a:extLst>
                <a:ext uri="{FF2B5EF4-FFF2-40B4-BE49-F238E27FC236}">
                  <a16:creationId xmlns:a16="http://schemas.microsoft.com/office/drawing/2014/main" id="{87018A2F-BE5C-6C6D-E00B-2D16466E6963}"/>
                </a:ext>
              </a:extLst>
            </p:cNvPr>
            <p:cNvPicPr>
              <a:picLocks noChangeAspect="1"/>
            </p:cNvPicPr>
            <p:nvPr/>
          </p:nvPicPr>
          <p:blipFill>
            <a:blip r:embed="rId18"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5400000">
              <a:off x="2097488" y="-1784510"/>
              <a:ext cx="1136517" cy="4511684"/>
            </a:xfrm>
            <a:prstGeom prst="rect">
              <a:avLst/>
            </a:prstGeom>
          </p:spPr>
        </p:pic>
        <p:sp>
          <p:nvSpPr>
            <p:cNvPr id="27" name="矩形 26">
              <a:extLst>
                <a:ext uri="{FF2B5EF4-FFF2-40B4-BE49-F238E27FC236}">
                  <a16:creationId xmlns:a16="http://schemas.microsoft.com/office/drawing/2014/main" id="{5CEE74EA-65BC-E648-9981-5BC48FC951C8}"/>
                </a:ext>
              </a:extLst>
            </p:cNvPr>
            <p:cNvSpPr/>
            <p:nvPr/>
          </p:nvSpPr>
          <p:spPr>
            <a:xfrm>
              <a:off x="1020255" y="251130"/>
              <a:ext cx="1743967" cy="461665"/>
            </a:xfrm>
            <a:prstGeom prst="rect">
              <a:avLst/>
            </a:prstGeom>
          </p:spPr>
          <p:txBody>
            <a:bodyPr wrap="square">
              <a:spAutoFit/>
            </a:bodyPr>
            <a:lstStyle/>
            <a:p>
              <a:pPr algn="dist"/>
              <a:r>
                <a:rPr lang="zh-CN" altLang="en-US" sz="2400" b="1" dirty="0">
                  <a:solidFill>
                    <a:schemeClr val="tx1">
                      <a:lumMod val="75000"/>
                      <a:lumOff val="25000"/>
                    </a:schemeClr>
                  </a:solidFill>
                  <a:latin typeface="微软雅黑" panose="020B0503020204020204" charset="-122"/>
                  <a:ea typeface="微软雅黑" panose="020B0503020204020204" charset="-122"/>
                  <a:cs typeface="思源黑体 CN Regular" panose="020B0500000000000000" charset="-122"/>
                  <a:sym typeface="+mn-lt"/>
                </a:rPr>
                <a:t>有效性</a:t>
              </a:r>
            </a:p>
          </p:txBody>
        </p:sp>
      </p:gr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图形 3"/>
          <p:cNvSpPr/>
          <p:nvPr>
            <p:custDataLst>
              <p:tags r:id="rId2"/>
            </p:custDataLst>
          </p:nvPr>
        </p:nvSpPr>
        <p:spPr>
          <a:xfrm>
            <a:off x="695960" y="1341755"/>
            <a:ext cx="5712460" cy="5183505"/>
          </a:xfrm>
          <a:custGeom>
            <a:avLst/>
            <a:gdLst>
              <a:gd name="connsiteX0" fmla="*/ 0 w 5656607"/>
              <a:gd name="connsiteY0" fmla="*/ 298931 h 4934454"/>
              <a:gd name="connsiteX1" fmla="*/ 0 w 5656607"/>
              <a:gd name="connsiteY1" fmla="*/ 4635524 h 4934454"/>
              <a:gd name="connsiteX2" fmla="*/ 312591 w 5656607"/>
              <a:gd name="connsiteY2" fmla="*/ 4934455 h 4934454"/>
              <a:gd name="connsiteX3" fmla="*/ 4364164 w 5656607"/>
              <a:gd name="connsiteY3" fmla="*/ 4934455 h 4934454"/>
              <a:gd name="connsiteX4" fmla="*/ 4669709 w 5656607"/>
              <a:gd name="connsiteY4" fmla="*/ 4698646 h 4934454"/>
              <a:gd name="connsiteX5" fmla="*/ 5649438 w 5656607"/>
              <a:gd name="connsiteY5" fmla="*/ 362058 h 4934454"/>
              <a:gd name="connsiteX6" fmla="*/ 5343892 w 5656607"/>
              <a:gd name="connsiteY6" fmla="*/ 0 h 4934454"/>
              <a:gd name="connsiteX7" fmla="*/ 312591 w 5656607"/>
              <a:gd name="connsiteY7" fmla="*/ 0 h 4934454"/>
              <a:gd name="connsiteX8" fmla="*/ 0 w 5656607"/>
              <a:gd name="connsiteY8" fmla="*/ 298931 h 4934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56607" h="4934454">
                <a:moveTo>
                  <a:pt x="0" y="298931"/>
                </a:moveTo>
                <a:lnTo>
                  <a:pt x="0" y="4635524"/>
                </a:lnTo>
                <a:cubicBezTo>
                  <a:pt x="0" y="4800617"/>
                  <a:pt x="139952" y="4934455"/>
                  <a:pt x="312591" y="4934455"/>
                </a:cubicBezTo>
                <a:lnTo>
                  <a:pt x="4364164" y="4934455"/>
                </a:lnTo>
                <a:cubicBezTo>
                  <a:pt x="4511369" y="4934455"/>
                  <a:pt x="4638625" y="4836244"/>
                  <a:pt x="4669709" y="4698646"/>
                </a:cubicBezTo>
                <a:lnTo>
                  <a:pt x="5649438" y="362058"/>
                </a:lnTo>
                <a:cubicBezTo>
                  <a:pt x="5691506" y="175836"/>
                  <a:pt x="5543119" y="0"/>
                  <a:pt x="5343892" y="0"/>
                </a:cubicBezTo>
                <a:lnTo>
                  <a:pt x="312591" y="0"/>
                </a:lnTo>
                <a:cubicBezTo>
                  <a:pt x="139952" y="0"/>
                  <a:pt x="0" y="133836"/>
                  <a:pt x="0" y="298931"/>
                </a:cubicBezTo>
                <a:close/>
              </a:path>
            </a:pathLst>
          </a:custGeom>
          <a:solidFill>
            <a:srgbClr val="345EB2"/>
          </a:solidFill>
          <a:ln w="6243" cap="flat">
            <a:noFill/>
            <a:prstDash val="solid"/>
            <a:miter/>
          </a:ln>
        </p:spPr>
        <p:txBody>
          <a:bodyPr rtlCol="0" anchor="ctr"/>
          <a:lstStyle/>
          <a:p>
            <a:endParaRPr lang="zh-CN" altLang="en-US">
              <a:latin typeface="微软雅黑" panose="020B0503020204020204" charset="-122"/>
              <a:ea typeface="微软雅黑" panose="020B0503020204020204" charset="-122"/>
            </a:endParaRPr>
          </a:p>
        </p:txBody>
      </p:sp>
      <p:sp>
        <p:nvSpPr>
          <p:cNvPr id="6" name="图形 1"/>
          <p:cNvSpPr/>
          <p:nvPr>
            <p:custDataLst>
              <p:tags r:id="rId3"/>
            </p:custDataLst>
          </p:nvPr>
        </p:nvSpPr>
        <p:spPr>
          <a:xfrm flipH="1" flipV="1">
            <a:off x="5557520" y="1341120"/>
            <a:ext cx="5862955" cy="5183505"/>
          </a:xfrm>
          <a:custGeom>
            <a:avLst/>
            <a:gdLst>
              <a:gd name="connsiteX0" fmla="*/ 0 w 5656607"/>
              <a:gd name="connsiteY0" fmla="*/ 298931 h 4934454"/>
              <a:gd name="connsiteX1" fmla="*/ 0 w 5656607"/>
              <a:gd name="connsiteY1" fmla="*/ 4635524 h 4934454"/>
              <a:gd name="connsiteX2" fmla="*/ 312591 w 5656607"/>
              <a:gd name="connsiteY2" fmla="*/ 4934455 h 4934454"/>
              <a:gd name="connsiteX3" fmla="*/ 4364164 w 5656607"/>
              <a:gd name="connsiteY3" fmla="*/ 4934455 h 4934454"/>
              <a:gd name="connsiteX4" fmla="*/ 4669709 w 5656607"/>
              <a:gd name="connsiteY4" fmla="*/ 4698646 h 4934454"/>
              <a:gd name="connsiteX5" fmla="*/ 5649438 w 5656607"/>
              <a:gd name="connsiteY5" fmla="*/ 362058 h 4934454"/>
              <a:gd name="connsiteX6" fmla="*/ 5343892 w 5656607"/>
              <a:gd name="connsiteY6" fmla="*/ 0 h 4934454"/>
              <a:gd name="connsiteX7" fmla="*/ 312591 w 5656607"/>
              <a:gd name="connsiteY7" fmla="*/ 0 h 4934454"/>
              <a:gd name="connsiteX8" fmla="*/ 0 w 5656607"/>
              <a:gd name="connsiteY8" fmla="*/ 298931 h 4934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56607" h="4934454">
                <a:moveTo>
                  <a:pt x="0" y="298931"/>
                </a:moveTo>
                <a:lnTo>
                  <a:pt x="0" y="4635524"/>
                </a:lnTo>
                <a:cubicBezTo>
                  <a:pt x="0" y="4800617"/>
                  <a:pt x="139952" y="4934455"/>
                  <a:pt x="312591" y="4934455"/>
                </a:cubicBezTo>
                <a:lnTo>
                  <a:pt x="4364164" y="4934455"/>
                </a:lnTo>
                <a:cubicBezTo>
                  <a:pt x="4511369" y="4934455"/>
                  <a:pt x="4638625" y="4836244"/>
                  <a:pt x="4669709" y="4698646"/>
                </a:cubicBezTo>
                <a:lnTo>
                  <a:pt x="5649438" y="362058"/>
                </a:lnTo>
                <a:cubicBezTo>
                  <a:pt x="5691506" y="175836"/>
                  <a:pt x="5543119" y="0"/>
                  <a:pt x="5343892" y="0"/>
                </a:cubicBezTo>
                <a:lnTo>
                  <a:pt x="312591" y="0"/>
                </a:lnTo>
                <a:cubicBezTo>
                  <a:pt x="139952" y="0"/>
                  <a:pt x="0" y="133836"/>
                  <a:pt x="0" y="298931"/>
                </a:cubicBezTo>
                <a:close/>
              </a:path>
            </a:pathLst>
          </a:custGeom>
          <a:solidFill>
            <a:schemeClr val="tx1">
              <a:lumMod val="40000"/>
              <a:lumOff val="60000"/>
              <a:alpha val="15000"/>
            </a:schemeClr>
          </a:solidFill>
          <a:ln w="6243" cap="flat">
            <a:noFill/>
            <a:prstDash val="solid"/>
            <a:miter/>
          </a:ln>
        </p:spPr>
        <p:txBody>
          <a:bodyPr rtlCol="0" anchor="ctr"/>
          <a:lstStyle/>
          <a:p>
            <a:endParaRPr lang="zh-CN" altLang="en-US" dirty="0">
              <a:solidFill>
                <a:schemeClr val="bg1">
                  <a:lumMod val="95000"/>
                </a:schemeClr>
              </a:solidFill>
              <a:latin typeface="微软雅黑" panose="020B0503020204020204" charset="-122"/>
              <a:ea typeface="微软雅黑" panose="020B0503020204020204" charset="-122"/>
            </a:endParaRPr>
          </a:p>
        </p:txBody>
      </p:sp>
      <p:sp>
        <p:nvSpPr>
          <p:cNvPr id="11" name="矩形 10" descr="7b0a202020202262756c6c6574223a20227b5c2263617465676f727949645c223a5c225c222c5c2274656d706c61746549645c223a32303233313134317d220a7d0a"/>
          <p:cNvSpPr/>
          <p:nvPr>
            <p:custDataLst>
              <p:tags r:id="rId4"/>
            </p:custDataLst>
          </p:nvPr>
        </p:nvSpPr>
        <p:spPr>
          <a:xfrm>
            <a:off x="902335" y="2191186"/>
            <a:ext cx="5016500" cy="3179445"/>
          </a:xfrm>
          <a:prstGeom prst="rect">
            <a:avLst/>
          </a:prstGeom>
          <a:noFill/>
        </p:spPr>
        <p:txBody>
          <a:bodyPr wrap="square" lIns="0" tIns="0" rIns="0" bIns="0" rtlCol="0" anchor="t" anchorCtr="0">
            <a:noAutofit/>
          </a:bodyPr>
          <a:lstStyle/>
          <a:p>
            <a:pPr indent="0" algn="l" rtl="0" eaLnBrk="0" fontAlgn="auto">
              <a:lnSpc>
                <a:spcPct val="170000"/>
              </a:lnSpc>
              <a:buNone/>
            </a:pPr>
            <a:r>
              <a:rPr lang="zh-CN" altLang="en-US" sz="2000" b="1" kern="0" spc="90" dirty="0">
                <a:solidFill>
                  <a:srgbClr val="FFFF00">
                    <a:alpha val="100000"/>
                  </a:srgb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创新点：</a:t>
            </a:r>
          </a:p>
          <a:p>
            <a:pPr indent="0" algn="l" rtl="0" eaLnBrk="0" fontAlgn="auto">
              <a:lnSpc>
                <a:spcPct val="180000"/>
              </a:lnSpc>
              <a:buBlip>
                <a:blip r:embed="rId10"/>
              </a:buBlip>
            </a:pPr>
            <a:r>
              <a:rPr lang="zh-CN" altLang="en-US" sz="1600" kern="0" spc="90" dirty="0">
                <a:solidFill>
                  <a:schemeClr val="bg1">
                    <a:alpha val="100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中国首个无菌口服溶液；</a:t>
            </a:r>
          </a:p>
          <a:p>
            <a:pPr indent="0" algn="l" rtl="0" eaLnBrk="0" fontAlgn="auto">
              <a:lnSpc>
                <a:spcPct val="180000"/>
              </a:lnSpc>
              <a:buBlip>
                <a:blip r:embed="rId10"/>
              </a:buBlip>
            </a:pPr>
            <a:r>
              <a:rPr lang="zh-CN" altLang="en-US" sz="1600" kern="0" spc="90" dirty="0">
                <a:solidFill>
                  <a:schemeClr val="bg1">
                    <a:alpha val="100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无糖、无色素、无抑菌剂；</a:t>
            </a:r>
            <a:endParaRPr lang="zh-CN" altLang="en-US" sz="160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a:p>
            <a:pPr indent="0" algn="l" rtl="0" eaLnBrk="0" fontAlgn="auto">
              <a:lnSpc>
                <a:spcPct val="180000"/>
              </a:lnSpc>
              <a:buBlip>
                <a:blip r:embed="rId10"/>
              </a:buBlip>
            </a:pPr>
            <a:r>
              <a:rPr lang="zh-CN" altLang="en-US" sz="1600" kern="0" spc="-20" dirty="0">
                <a:solidFill>
                  <a:schemeClr val="bg1">
                    <a:alpha val="100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单剂量口服溶液符合国家鼓励儿童剂型的研制开发导向。</a:t>
            </a:r>
            <a:endParaRPr lang="zh-CN" altLang="en-US" sz="1600" b="1" kern="0" spc="90" dirty="0">
              <a:solidFill>
                <a:schemeClr val="bg1">
                  <a:alpha val="100000"/>
                </a:schemeClr>
              </a:solidFill>
              <a:latin typeface="微软雅黑" panose="020B0503020204020204" charset="-122"/>
              <a:ea typeface="微软雅黑" panose="020B0503020204020204" charset="-122"/>
              <a:cs typeface="微软雅黑" panose="020B0503020204020204" charset="-122"/>
            </a:endParaRPr>
          </a:p>
          <a:p>
            <a:pPr marR="0" lvl="0" indent="0" algn="l" defTabSz="914400" rtl="0" eaLnBrk="0" fontAlgn="auto" latinLnBrk="0" hangingPunct="1">
              <a:lnSpc>
                <a:spcPct val="180000"/>
              </a:lnSpc>
              <a:spcBef>
                <a:spcPts val="0"/>
              </a:spcBef>
              <a:spcAft>
                <a:spcPts val="0"/>
              </a:spcAft>
              <a:buClrTx/>
              <a:buSzTx/>
              <a:buNone/>
              <a:defRPr/>
            </a:pPr>
            <a:r>
              <a:rPr lang="zh-CN" altLang="en-US" sz="2000" b="1" kern="0" spc="90" dirty="0">
                <a:solidFill>
                  <a:srgbClr val="FFFF00">
                    <a:alpha val="100000"/>
                  </a:srgb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药品注册分类为：</a:t>
            </a:r>
            <a:endParaRPr lang="zh-CN" altLang="en-US" sz="1600" b="1" kern="0" spc="90" dirty="0">
              <a:solidFill>
                <a:schemeClr val="bg1">
                  <a:alpha val="100000"/>
                </a:schemeClr>
              </a:solidFill>
              <a:latin typeface="微软雅黑" panose="020B0503020204020204" charset="-122"/>
              <a:ea typeface="微软雅黑" panose="020B0503020204020204" charset="-122"/>
              <a:cs typeface="微软雅黑" panose="020B0503020204020204" charset="-122"/>
              <a:sym typeface="+mn-ea"/>
            </a:endParaRPr>
          </a:p>
          <a:p>
            <a:pPr marR="0" lvl="0" indent="0" algn="l" defTabSz="914400" rtl="0" eaLnBrk="0" fontAlgn="auto" latinLnBrk="0" hangingPunct="1">
              <a:lnSpc>
                <a:spcPct val="180000"/>
              </a:lnSpc>
              <a:spcBef>
                <a:spcPts val="0"/>
              </a:spcBef>
              <a:spcAft>
                <a:spcPts val="0"/>
              </a:spcAft>
              <a:buClrTx/>
              <a:buSzTx/>
              <a:buNone/>
              <a:defRPr/>
            </a:pPr>
            <a:r>
              <a:rPr lang="en-US" altLang="zh-CN" sz="160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2.2</a:t>
            </a:r>
            <a:r>
              <a:rPr lang="zh-CN" altLang="en-US" sz="160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类创新药</a:t>
            </a:r>
          </a:p>
          <a:p>
            <a:pPr marR="0" lvl="0" indent="0" algn="l" defTabSz="914400" rtl="0" eaLnBrk="0" fontAlgn="auto" latinLnBrk="0" hangingPunct="1">
              <a:lnSpc>
                <a:spcPct val="180000"/>
              </a:lnSpc>
              <a:spcBef>
                <a:spcPts val="0"/>
              </a:spcBef>
              <a:spcAft>
                <a:spcPts val="0"/>
              </a:spcAft>
              <a:buClrTx/>
              <a:buSzTx/>
              <a:buNone/>
              <a:defRPr/>
            </a:pPr>
            <a:r>
              <a:rPr lang="zh-CN" altLang="en-US" sz="2000" b="1" kern="0" spc="90" dirty="0">
                <a:solidFill>
                  <a:srgbClr val="FFFF00">
                    <a:alpha val="100000"/>
                  </a:srgb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是否为自主知识产权的创新药</a:t>
            </a:r>
          </a:p>
          <a:p>
            <a:pPr marR="0" lvl="0" indent="0" algn="l" defTabSz="914400" rtl="0" eaLnBrk="0" fontAlgn="auto" latinLnBrk="0" hangingPunct="1">
              <a:lnSpc>
                <a:spcPct val="180000"/>
              </a:lnSpc>
              <a:spcBef>
                <a:spcPts val="0"/>
              </a:spcBef>
              <a:spcAft>
                <a:spcPts val="0"/>
              </a:spcAft>
              <a:buClrTx/>
              <a:buSzTx/>
              <a:buNone/>
              <a:defRPr/>
            </a:pPr>
            <a:r>
              <a:rPr lang="zh-CN" altLang="en-US" sz="160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是</a:t>
            </a:r>
          </a:p>
          <a:p>
            <a:pPr algn="l" rtl="0" eaLnBrk="0" fontAlgn="auto">
              <a:lnSpc>
                <a:spcPct val="160000"/>
              </a:lnSpc>
              <a:spcBef>
                <a:spcPct val="0"/>
              </a:spcBef>
              <a:spcAft>
                <a:spcPct val="0"/>
              </a:spcAft>
            </a:pPr>
            <a:endParaRPr lang="zh-CN" altLang="en-US" sz="1600" dirty="0">
              <a:ln>
                <a:noFill/>
                <a:prstDash val="sysDot"/>
              </a:ln>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p:txBody>
      </p:sp>
      <p:sp>
        <p:nvSpPr>
          <p:cNvPr id="12" name="矩形 11" descr="7b0a202020202262756c6c6574223a20227b5c2263617465676f727949645c223a5c225c222c5c2274656d706c61746549645c223a32303233313134317d220a7d0a"/>
          <p:cNvSpPr/>
          <p:nvPr>
            <p:custDataLst>
              <p:tags r:id="rId5"/>
            </p:custDataLst>
          </p:nvPr>
        </p:nvSpPr>
        <p:spPr>
          <a:xfrm>
            <a:off x="6673215" y="2455545"/>
            <a:ext cx="4782185" cy="3488055"/>
          </a:xfrm>
          <a:prstGeom prst="rect">
            <a:avLst/>
          </a:prstGeom>
          <a:noFill/>
        </p:spPr>
        <p:txBody>
          <a:bodyPr wrap="square" lIns="0" tIns="0" rIns="0" bIns="0" rtlCol="0" anchor="t" anchorCtr="0">
            <a:noAutofit/>
          </a:bodyPr>
          <a:lstStyle/>
          <a:p>
            <a:pPr indent="0" algn="l">
              <a:lnSpc>
                <a:spcPct val="130000"/>
              </a:lnSpc>
              <a:spcBef>
                <a:spcPct val="0"/>
              </a:spcBef>
              <a:spcAft>
                <a:spcPct val="0"/>
              </a:spcAft>
              <a:buNone/>
            </a:pPr>
            <a:r>
              <a:rPr lang="zh-CN" altLang="en-US" sz="1600" b="1" dirty="0">
                <a:ln>
                  <a:noFill/>
                  <a:prstDash val="sysDot"/>
                </a:ln>
                <a:solidFill>
                  <a:srgbClr val="345EB2"/>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无菌：</a:t>
            </a:r>
            <a:r>
              <a:rPr lang="zh-CN" altLang="en-US" sz="1600" dirty="0">
                <a:ln>
                  <a:noFill/>
                  <a:prstDash val="sysDot"/>
                </a:ln>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中国首家无菌</a:t>
            </a:r>
            <a:r>
              <a:rPr lang="zh-CN" altLang="en-US" sz="1600" dirty="0">
                <a:ln>
                  <a:noFill/>
                  <a:prstDash val="sysDot"/>
                </a:ln>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口服溶液</a:t>
            </a:r>
            <a:r>
              <a:rPr lang="zh-CN" altLang="en-US" sz="1600" dirty="0">
                <a:ln>
                  <a:noFill/>
                  <a:prstDash val="sysDot"/>
                </a:ln>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，零抑菌剂、零感染风险，适合免疫脆弱及长期用药患者。</a:t>
            </a:r>
          </a:p>
          <a:p>
            <a:pPr indent="0" algn="l">
              <a:lnSpc>
                <a:spcPct val="130000"/>
              </a:lnSpc>
              <a:spcBef>
                <a:spcPct val="0"/>
              </a:spcBef>
              <a:spcAft>
                <a:spcPct val="0"/>
              </a:spcAft>
              <a:buNone/>
            </a:pPr>
            <a:r>
              <a:rPr lang="zh-CN" altLang="en-US" sz="1600" dirty="0">
                <a:ln>
                  <a:noFill/>
                  <a:prstDash val="sysDot"/>
                </a:ln>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 </a:t>
            </a:r>
            <a:r>
              <a:rPr lang="en-US" altLang="zh-CN" sz="1600" dirty="0">
                <a:ln>
                  <a:noFill/>
                  <a:prstDash val="sysDot"/>
                </a:ln>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   </a:t>
            </a:r>
            <a:endParaRPr lang="en-US" altLang="zh-CN" sz="100" dirty="0">
              <a:ln>
                <a:noFill/>
                <a:prstDash val="sysDot"/>
              </a:ln>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a:p>
            <a:pPr indent="0" algn="l">
              <a:lnSpc>
                <a:spcPct val="130000"/>
              </a:lnSpc>
              <a:spcBef>
                <a:spcPct val="0"/>
              </a:spcBef>
              <a:spcAft>
                <a:spcPct val="0"/>
              </a:spcAft>
              <a:buNone/>
            </a:pPr>
            <a:r>
              <a:rPr lang="zh-CN" altLang="en-US" sz="1600" b="1" dirty="0">
                <a:ln>
                  <a:noFill/>
                  <a:prstDash val="sysDot"/>
                </a:ln>
                <a:solidFill>
                  <a:srgbClr val="345EB2"/>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单剂量口服溶液：</a:t>
            </a:r>
            <a:r>
              <a:rPr lang="zh-CN" altLang="en-US" sz="1600" dirty="0">
                <a:ln>
                  <a:noFill/>
                  <a:prstDash val="sysDot"/>
                </a:ln>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单剂量口服溶液</a:t>
            </a:r>
            <a:r>
              <a:rPr lang="zh-CN" altLang="en-US" sz="1600" dirty="0">
                <a:ln>
                  <a:noFill/>
                  <a:prstDash val="sysDot"/>
                </a:ln>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符合国家鼓励儿童剂型的研制开发导向；</a:t>
            </a:r>
            <a:r>
              <a:rPr lang="zh-CN" altLang="en-US" sz="1600" dirty="0">
                <a:ln>
                  <a:noFill/>
                  <a:prstDash val="sysDot"/>
                </a:ln>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即开即用即抛，剂量精准，材质无破碎风险，携带便捷。</a:t>
            </a:r>
          </a:p>
          <a:p>
            <a:pPr indent="0" algn="l">
              <a:lnSpc>
                <a:spcPct val="130000"/>
              </a:lnSpc>
              <a:spcBef>
                <a:spcPct val="0"/>
              </a:spcBef>
              <a:spcAft>
                <a:spcPct val="0"/>
              </a:spcAft>
              <a:buNone/>
            </a:pPr>
            <a:endParaRPr lang="en-US" altLang="zh-CN" sz="1600" dirty="0">
              <a:ln>
                <a:noFill/>
                <a:prstDash val="sysDot"/>
              </a:ln>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a:p>
            <a:pPr indent="0" algn="l">
              <a:lnSpc>
                <a:spcPct val="130000"/>
              </a:lnSpc>
              <a:spcBef>
                <a:spcPct val="0"/>
              </a:spcBef>
              <a:spcAft>
                <a:spcPct val="0"/>
              </a:spcAft>
              <a:buNone/>
            </a:pPr>
            <a:r>
              <a:rPr lang="zh-CN" altLang="en-US" sz="1600" b="1" dirty="0">
                <a:ln>
                  <a:noFill/>
                  <a:prstDash val="sysDot"/>
                </a:ln>
                <a:solidFill>
                  <a:srgbClr val="345EB2"/>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无糖·无色素·无抑菌剂：</a:t>
            </a:r>
            <a:r>
              <a:rPr lang="zh-CN" altLang="en-US" sz="1600" dirty="0">
                <a:ln>
                  <a:noFill/>
                  <a:prstDash val="sysDot"/>
                </a:ln>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减少儿童及特殊人群代谢负担，避免龋齿、神经系统及肠道菌群等潜在风险。</a:t>
            </a:r>
          </a:p>
          <a:p>
            <a:pPr indent="0" algn="l">
              <a:lnSpc>
                <a:spcPct val="130000"/>
              </a:lnSpc>
              <a:spcBef>
                <a:spcPct val="0"/>
              </a:spcBef>
              <a:spcAft>
                <a:spcPct val="0"/>
              </a:spcAft>
              <a:buNone/>
            </a:pPr>
            <a:endParaRPr lang="en-US" altLang="zh-CN" sz="1600" dirty="0">
              <a:ln>
                <a:noFill/>
                <a:prstDash val="sysDot"/>
              </a:ln>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a:p>
            <a:pPr indent="0" algn="l">
              <a:lnSpc>
                <a:spcPct val="130000"/>
              </a:lnSpc>
              <a:spcBef>
                <a:spcPct val="0"/>
              </a:spcBef>
              <a:spcAft>
                <a:spcPct val="0"/>
              </a:spcAft>
              <a:buNone/>
            </a:pPr>
            <a:r>
              <a:rPr lang="zh-CN" altLang="en-US" sz="1600" b="1" dirty="0">
                <a:ln>
                  <a:noFill/>
                  <a:prstDash val="sysDot"/>
                </a:ln>
                <a:solidFill>
                  <a:srgbClr val="345EB2"/>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多重机制·非镇静性：</a:t>
            </a:r>
            <a:r>
              <a:rPr lang="zh-CN" altLang="en-US" sz="1600" dirty="0">
                <a:ln>
                  <a:noFill/>
                  <a:prstDash val="sysDot"/>
                </a:ln>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强效拮抗组胺+稳定肥大细胞膜等多重作用机制，嗜睡等不良反应发生率低。</a:t>
            </a:r>
          </a:p>
        </p:txBody>
      </p:sp>
      <p:sp>
        <p:nvSpPr>
          <p:cNvPr id="44" name="标题"/>
          <p:cNvSpPr txBox="1"/>
          <p:nvPr>
            <p:custDataLst>
              <p:tags r:id="rId6"/>
            </p:custDataLst>
          </p:nvPr>
        </p:nvSpPr>
        <p:spPr>
          <a:xfrm>
            <a:off x="902335" y="1275715"/>
            <a:ext cx="3807460" cy="958215"/>
          </a:xfrm>
          <a:prstGeom prst="rect">
            <a:avLst/>
          </a:prstGeom>
          <a:noFill/>
        </p:spPr>
        <p:txBody>
          <a:bodyPr wrap="square" lIns="0" tIns="0" rIns="0" bIns="0" rtlCol="0" anchor="ctr">
            <a:noAutofit/>
          </a:bodyPr>
          <a:lstStyle/>
          <a:p>
            <a:pPr algn="l"/>
            <a:r>
              <a:rPr lang="zh-CN" altLang="en-US" sz="2000" b="1" spc="300" dirty="0">
                <a:solidFill>
                  <a:srgbClr val="FFFFFF"/>
                </a:solidFill>
                <a:latin typeface="微软雅黑" panose="020B0503020204020204" charset="-122"/>
                <a:ea typeface="微软雅黑" panose="020B0503020204020204" charset="-122"/>
              </a:rPr>
              <a:t>主要创新点</a:t>
            </a:r>
          </a:p>
        </p:txBody>
      </p:sp>
      <p:sp>
        <p:nvSpPr>
          <p:cNvPr id="2" name="标题"/>
          <p:cNvSpPr txBox="1"/>
          <p:nvPr>
            <p:custDataLst>
              <p:tags r:id="rId7"/>
            </p:custDataLst>
          </p:nvPr>
        </p:nvSpPr>
        <p:spPr>
          <a:xfrm>
            <a:off x="7296150" y="1402080"/>
            <a:ext cx="3927475" cy="958215"/>
          </a:xfrm>
          <a:prstGeom prst="rect">
            <a:avLst/>
          </a:prstGeom>
          <a:noFill/>
        </p:spPr>
        <p:txBody>
          <a:bodyPr wrap="square" lIns="0" tIns="0" rIns="0" bIns="0" rtlCol="0" anchor="ctr">
            <a:noAutofit/>
          </a:bodyPr>
          <a:lstStyle/>
          <a:p>
            <a:pPr algn="r"/>
            <a:r>
              <a:rPr lang="zh-CN" altLang="en-US" sz="2000" b="1" spc="300" dirty="0">
                <a:solidFill>
                  <a:srgbClr val="345EB2"/>
                </a:solidFill>
                <a:effectLst/>
                <a:latin typeface="微软雅黑" panose="020B0503020204020204" charset="-122"/>
                <a:ea typeface="微软雅黑" panose="020B0503020204020204" charset="-122"/>
              </a:rPr>
              <a:t>该创新带来的疗效或</a:t>
            </a:r>
          </a:p>
          <a:p>
            <a:pPr algn="r"/>
            <a:r>
              <a:rPr lang="zh-CN" altLang="en-US" sz="2000" b="1" spc="300" dirty="0">
                <a:solidFill>
                  <a:srgbClr val="345EB2"/>
                </a:solidFill>
                <a:effectLst/>
                <a:latin typeface="微软雅黑" panose="020B0503020204020204" charset="-122"/>
                <a:ea typeface="微软雅黑" panose="020B0503020204020204" charset="-122"/>
              </a:rPr>
              <a:t>安全性方面的优势</a:t>
            </a:r>
          </a:p>
        </p:txBody>
      </p:sp>
      <p:sp>
        <p:nvSpPr>
          <p:cNvPr id="66" name="矩形 65"/>
          <p:cNvSpPr/>
          <p:nvPr/>
        </p:nvSpPr>
        <p:spPr>
          <a:xfrm>
            <a:off x="5069426" y="340767"/>
            <a:ext cx="6647974" cy="461665"/>
          </a:xfrm>
          <a:prstGeom prst="rect">
            <a:avLst/>
          </a:prstGeom>
        </p:spPr>
        <p:txBody>
          <a:bodyPr wrap="none">
            <a:spAutoFit/>
          </a:bodyPr>
          <a:lstStyle/>
          <a:p>
            <a:pPr algn="l"/>
            <a:r>
              <a:rPr lang="zh-CN" altLang="en-US" sz="2400" b="1" dirty="0">
                <a:solidFill>
                  <a:srgbClr val="C00000"/>
                </a:solidFill>
                <a:latin typeface="微软雅黑" panose="020B0503020204020204" charset="-122"/>
                <a:ea typeface="微软雅黑" panose="020B0503020204020204" charset="-122"/>
                <a:cs typeface="微软雅黑" panose="020B0503020204020204" charset="-122"/>
                <a:sym typeface="+mn-lt"/>
              </a:rPr>
              <a:t>中国首个无菌口服溶液，解决特殊人群用药困境</a:t>
            </a:r>
          </a:p>
        </p:txBody>
      </p:sp>
      <p:cxnSp>
        <p:nvCxnSpPr>
          <p:cNvPr id="5" name="直接连接符 4"/>
          <p:cNvCxnSpPr/>
          <p:nvPr/>
        </p:nvCxnSpPr>
        <p:spPr>
          <a:xfrm>
            <a:off x="921385" y="4126031"/>
            <a:ext cx="4502785" cy="12700"/>
          </a:xfrm>
          <a:prstGeom prst="line">
            <a:avLst/>
          </a:prstGeom>
          <a:ln w="25400" cmpd="sng">
            <a:solidFill>
              <a:schemeClr val="bg1"/>
            </a:solidFill>
            <a:prstDash val="dash"/>
          </a:ln>
        </p:spPr>
        <p:style>
          <a:lnRef idx="2">
            <a:schemeClr val="accent1"/>
          </a:lnRef>
          <a:fillRef idx="0">
            <a:srgbClr val="FFFFFF"/>
          </a:fillRef>
          <a:effectRef idx="0">
            <a:srgbClr val="FFFFFF"/>
          </a:effectRef>
          <a:fontRef idx="minor">
            <a:schemeClr val="tx1"/>
          </a:fontRef>
        </p:style>
      </p:cxnSp>
      <p:cxnSp>
        <p:nvCxnSpPr>
          <p:cNvPr id="7" name="直接连接符 6"/>
          <p:cNvCxnSpPr/>
          <p:nvPr/>
        </p:nvCxnSpPr>
        <p:spPr>
          <a:xfrm>
            <a:off x="902335" y="5104566"/>
            <a:ext cx="3509010" cy="50165"/>
          </a:xfrm>
          <a:prstGeom prst="line">
            <a:avLst/>
          </a:prstGeom>
          <a:ln w="25400" cmpd="sng">
            <a:solidFill>
              <a:schemeClr val="bg1"/>
            </a:solidFill>
            <a:prstDash val="dash"/>
          </a:ln>
        </p:spPr>
        <p:style>
          <a:lnRef idx="2">
            <a:schemeClr val="accent1"/>
          </a:lnRef>
          <a:fillRef idx="0">
            <a:srgbClr val="FFFFFF"/>
          </a:fillRef>
          <a:effectRef idx="0">
            <a:srgbClr val="FFFFFF"/>
          </a:effectRef>
          <a:fontRef idx="minor">
            <a:schemeClr val="tx1"/>
          </a:fontRef>
        </p:style>
      </p:cxnSp>
      <p:cxnSp>
        <p:nvCxnSpPr>
          <p:cNvPr id="8" name="直接连接符 7"/>
          <p:cNvCxnSpPr/>
          <p:nvPr/>
        </p:nvCxnSpPr>
        <p:spPr>
          <a:xfrm flipV="1">
            <a:off x="902335" y="6036111"/>
            <a:ext cx="732155" cy="2540"/>
          </a:xfrm>
          <a:prstGeom prst="line">
            <a:avLst/>
          </a:prstGeom>
          <a:ln w="25400" cmpd="sng">
            <a:solidFill>
              <a:schemeClr val="bg1"/>
            </a:solidFill>
            <a:prstDash val="dash"/>
          </a:ln>
        </p:spPr>
        <p:style>
          <a:lnRef idx="2">
            <a:schemeClr val="accent1"/>
          </a:lnRef>
          <a:fillRef idx="0">
            <a:srgbClr val="FFFFFF"/>
          </a:fillRef>
          <a:effectRef idx="0">
            <a:srgbClr val="FFFFFF"/>
          </a:effectRef>
          <a:fontRef idx="minor">
            <a:schemeClr val="tx1"/>
          </a:fontRef>
        </p:style>
      </p:cxnSp>
      <p:cxnSp>
        <p:nvCxnSpPr>
          <p:cNvPr id="9" name="直接连接符 8"/>
          <p:cNvCxnSpPr/>
          <p:nvPr/>
        </p:nvCxnSpPr>
        <p:spPr>
          <a:xfrm flipV="1">
            <a:off x="921385" y="2217221"/>
            <a:ext cx="1416685" cy="11430"/>
          </a:xfrm>
          <a:prstGeom prst="line">
            <a:avLst/>
          </a:prstGeom>
          <a:ln w="25400" cmpd="sng">
            <a:solidFill>
              <a:schemeClr val="bg1"/>
            </a:solidFill>
            <a:prstDash val="dash"/>
          </a:ln>
        </p:spPr>
        <p:style>
          <a:lnRef idx="2">
            <a:schemeClr val="accent1"/>
          </a:lnRef>
          <a:fillRef idx="0">
            <a:srgbClr val="FFFFFF"/>
          </a:fillRef>
          <a:effectRef idx="0">
            <a:srgbClr val="FFFFFF"/>
          </a:effectRef>
          <a:fontRef idx="minor">
            <a:schemeClr val="tx1"/>
          </a:fontRef>
        </p:style>
      </p:cxnSp>
      <p:pic>
        <p:nvPicPr>
          <p:cNvPr id="10" name="图片 9" descr="WPS图片(1)(1)"/>
          <p:cNvPicPr>
            <a:picLocks noChangeAspect="1"/>
          </p:cNvPicPr>
          <p:nvPr/>
        </p:nvPicPr>
        <p:blipFill>
          <a:blip r:embed="rId11"/>
          <a:stretch>
            <a:fillRect/>
          </a:stretch>
        </p:blipFill>
        <p:spPr>
          <a:xfrm>
            <a:off x="6432550" y="2499995"/>
            <a:ext cx="289560" cy="595630"/>
          </a:xfrm>
          <a:prstGeom prst="rect">
            <a:avLst/>
          </a:prstGeom>
        </p:spPr>
      </p:pic>
      <p:pic>
        <p:nvPicPr>
          <p:cNvPr id="16" name="图片 15" descr="WPS图片(1)(1)"/>
          <p:cNvPicPr>
            <a:picLocks noChangeAspect="1"/>
          </p:cNvPicPr>
          <p:nvPr/>
        </p:nvPicPr>
        <p:blipFill>
          <a:blip r:embed="rId11"/>
          <a:stretch>
            <a:fillRect/>
          </a:stretch>
        </p:blipFill>
        <p:spPr>
          <a:xfrm>
            <a:off x="6432550" y="3484245"/>
            <a:ext cx="289560" cy="595630"/>
          </a:xfrm>
          <a:prstGeom prst="rect">
            <a:avLst/>
          </a:prstGeom>
        </p:spPr>
      </p:pic>
      <p:pic>
        <p:nvPicPr>
          <p:cNvPr id="17" name="图片 16" descr="WPS图片(1)(1)"/>
          <p:cNvPicPr>
            <a:picLocks noChangeAspect="1"/>
          </p:cNvPicPr>
          <p:nvPr/>
        </p:nvPicPr>
        <p:blipFill>
          <a:blip r:embed="rId11"/>
          <a:stretch>
            <a:fillRect/>
          </a:stretch>
        </p:blipFill>
        <p:spPr>
          <a:xfrm>
            <a:off x="6429375" y="4722495"/>
            <a:ext cx="289560" cy="595630"/>
          </a:xfrm>
          <a:prstGeom prst="rect">
            <a:avLst/>
          </a:prstGeom>
        </p:spPr>
      </p:pic>
      <p:pic>
        <p:nvPicPr>
          <p:cNvPr id="18" name="图片 17" descr="WPS图片(1)(1)"/>
          <p:cNvPicPr>
            <a:picLocks noChangeAspect="1"/>
          </p:cNvPicPr>
          <p:nvPr/>
        </p:nvPicPr>
        <p:blipFill>
          <a:blip r:embed="rId11"/>
          <a:stretch>
            <a:fillRect/>
          </a:stretch>
        </p:blipFill>
        <p:spPr>
          <a:xfrm>
            <a:off x="6432550" y="5661660"/>
            <a:ext cx="289560" cy="595630"/>
          </a:xfrm>
          <a:prstGeom prst="rect">
            <a:avLst/>
          </a:prstGeom>
        </p:spPr>
      </p:pic>
      <p:pic>
        <p:nvPicPr>
          <p:cNvPr id="21" name="图片 20" descr="8337cb42b430b1060f319c61564c469"/>
          <p:cNvPicPr>
            <a:picLocks noChangeAspect="1"/>
          </p:cNvPicPr>
          <p:nvPr/>
        </p:nvPicPr>
        <p:blipFill>
          <a:blip r:embed="rId12"/>
          <a:srcRect l="9178" t="9977" r="6024"/>
          <a:stretch>
            <a:fillRect/>
          </a:stretch>
        </p:blipFill>
        <p:spPr>
          <a:xfrm>
            <a:off x="4500245" y="1517650"/>
            <a:ext cx="1449070" cy="1231265"/>
          </a:xfrm>
          <a:prstGeom prst="roundRect">
            <a:avLst/>
          </a:prstGeom>
        </p:spPr>
      </p:pic>
      <p:grpSp>
        <p:nvGrpSpPr>
          <p:cNvPr id="24" name="组合 23">
            <a:extLst>
              <a:ext uri="{FF2B5EF4-FFF2-40B4-BE49-F238E27FC236}">
                <a16:creationId xmlns:a16="http://schemas.microsoft.com/office/drawing/2014/main" id="{EA4291BE-2E17-74FC-1128-A243D2CB0439}"/>
              </a:ext>
            </a:extLst>
          </p:cNvPr>
          <p:cNvGrpSpPr/>
          <p:nvPr/>
        </p:nvGrpSpPr>
        <p:grpSpPr>
          <a:xfrm>
            <a:off x="336331" y="10042"/>
            <a:ext cx="4511684" cy="1136517"/>
            <a:chOff x="409905" y="-96927"/>
            <a:chExt cx="4511684" cy="1136517"/>
          </a:xfrm>
        </p:grpSpPr>
        <p:pic>
          <p:nvPicPr>
            <p:cNvPr id="25" name="图片 24">
              <a:extLst>
                <a:ext uri="{FF2B5EF4-FFF2-40B4-BE49-F238E27FC236}">
                  <a16:creationId xmlns:a16="http://schemas.microsoft.com/office/drawing/2014/main" id="{618D6012-585A-B386-9F7B-128D50CBC803}"/>
                </a:ext>
              </a:extLst>
            </p:cNvPr>
            <p:cNvPicPr>
              <a:picLocks noChangeAspect="1"/>
            </p:cNvPicPr>
            <p:nvPr/>
          </p:nvPicPr>
          <p:blipFill>
            <a:blip r:embed="rId1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5400000">
              <a:off x="2097488" y="-1784510"/>
              <a:ext cx="1136517" cy="4511684"/>
            </a:xfrm>
            <a:prstGeom prst="rect">
              <a:avLst/>
            </a:prstGeom>
          </p:spPr>
        </p:pic>
        <p:sp>
          <p:nvSpPr>
            <p:cNvPr id="26" name="矩形 25">
              <a:extLst>
                <a:ext uri="{FF2B5EF4-FFF2-40B4-BE49-F238E27FC236}">
                  <a16:creationId xmlns:a16="http://schemas.microsoft.com/office/drawing/2014/main" id="{4FCB0235-57C4-A555-25D7-71FEAD05E89B}"/>
                </a:ext>
              </a:extLst>
            </p:cNvPr>
            <p:cNvSpPr/>
            <p:nvPr/>
          </p:nvSpPr>
          <p:spPr>
            <a:xfrm>
              <a:off x="1020255" y="251130"/>
              <a:ext cx="1743967" cy="461665"/>
            </a:xfrm>
            <a:prstGeom prst="rect">
              <a:avLst/>
            </a:prstGeom>
          </p:spPr>
          <p:txBody>
            <a:bodyPr wrap="square">
              <a:spAutoFit/>
            </a:bodyPr>
            <a:lstStyle/>
            <a:p>
              <a:pPr algn="dist"/>
              <a:r>
                <a:rPr lang="zh-CN" altLang="en-US" sz="2400" b="1" dirty="0">
                  <a:solidFill>
                    <a:schemeClr val="tx1">
                      <a:lumMod val="75000"/>
                      <a:lumOff val="25000"/>
                    </a:schemeClr>
                  </a:solidFill>
                  <a:latin typeface="微软雅黑" panose="020B0503020204020204" charset="-122"/>
                  <a:ea typeface="微软雅黑" panose="020B0503020204020204" charset="-122"/>
                  <a:cs typeface="思源黑体 CN Regular" panose="020B0500000000000000" charset="-122"/>
                  <a:sym typeface="+mn-lt"/>
                </a:rPr>
                <a:t>创新性</a:t>
              </a:r>
            </a:p>
          </p:txBody>
        </p:sp>
      </p:gr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RESOURCE_RECORD_KEY" val="{&quot;29&quot;:[50000049],&quot;65&quot;:[20231967]}"/>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FIGMA_FLAG" val="#fgm#"/>
  <p:tag name="KSO_WM_UNIT_INDEX" val="1_1_1"/>
  <p:tag name="KSO_WM_UNIT_TYPE" val="l_h_a"/>
</p:tagLst>
</file>

<file path=ppt/tags/tag100.xml><?xml version="1.0" encoding="utf-8"?>
<p:tagLst xmlns:a="http://schemas.openxmlformats.org/drawingml/2006/main" xmlns:r="http://schemas.openxmlformats.org/officeDocument/2006/relationships" xmlns:p="http://schemas.openxmlformats.org/presentationml/2006/main">
  <p:tag name="KSO_WM_DIAGRAM_VIRTUALLY_FRAME" val="{&quot;height&quot;:378.45,&quot;left&quot;:19.4,&quot;top&quot;:111.55,&quot;width&quot;:905.0999999999997}"/>
</p:tagLst>
</file>

<file path=ppt/tags/tag101.xml><?xml version="1.0" encoding="utf-8"?>
<p:tagLst xmlns:a="http://schemas.openxmlformats.org/drawingml/2006/main" xmlns:r="http://schemas.openxmlformats.org/officeDocument/2006/relationships" xmlns:p="http://schemas.openxmlformats.org/presentationml/2006/main">
  <p:tag name="KSO_WM_DIAGRAM_VIRTUALLY_FRAME" val="{&quot;height&quot;:378.45,&quot;left&quot;:19.4,&quot;top&quot;:111.55,&quot;width&quot;:905.0999999999997}"/>
</p:tagLst>
</file>

<file path=ppt/tags/tag102.xml><?xml version="1.0" encoding="utf-8"?>
<p:tagLst xmlns:a="http://schemas.openxmlformats.org/drawingml/2006/main" xmlns:r="http://schemas.openxmlformats.org/officeDocument/2006/relationships" xmlns:p="http://schemas.openxmlformats.org/presentationml/2006/main">
  <p:tag name="KSO_WM_DIAGRAM_VIRTUALLY_FRAME" val="{&quot;height&quot;:378.45,&quot;left&quot;:19.4,&quot;top&quot;:111.55,&quot;width&quot;:905.0999999999997}"/>
</p:tagLst>
</file>

<file path=ppt/tags/tag103.xml><?xml version="1.0" encoding="utf-8"?>
<p:tagLst xmlns:a="http://schemas.openxmlformats.org/drawingml/2006/main" xmlns:r="http://schemas.openxmlformats.org/officeDocument/2006/relationships" xmlns:p="http://schemas.openxmlformats.org/presentationml/2006/main">
  <p:tag name="KSO_WM_DIAGRAM_VIRTUALLY_FRAME" val="{&quot;height&quot;:378.45,&quot;left&quot;:19.4,&quot;top&quot;:111.55,&quot;width&quot;:905.0999999999997}"/>
</p:tagLst>
</file>

<file path=ppt/tags/tag104.xml><?xml version="1.0" encoding="utf-8"?>
<p:tagLst xmlns:a="http://schemas.openxmlformats.org/drawingml/2006/main" xmlns:r="http://schemas.openxmlformats.org/officeDocument/2006/relationships" xmlns:p="http://schemas.openxmlformats.org/presentationml/2006/main">
  <p:tag name="KSO_WM_DIAGRAM_VIRTUALLY_FRAME" val="{&quot;height&quot;:378.45,&quot;left&quot;:19.4,&quot;top&quot;:111.55,&quot;width&quot;:905.0999999999997}"/>
</p:tagLst>
</file>

<file path=ppt/tags/tag105.xml><?xml version="1.0" encoding="utf-8"?>
<p:tagLst xmlns:a="http://schemas.openxmlformats.org/drawingml/2006/main" xmlns:r="http://schemas.openxmlformats.org/officeDocument/2006/relationships" xmlns:p="http://schemas.openxmlformats.org/presentationml/2006/main">
  <p:tag name="KSO_WM_DIAGRAM_VIRTUALLY_FRAME" val="{&quot;height&quot;:378.45,&quot;left&quot;:19.4,&quot;top&quot;:111.55,&quot;width&quot;:880.6}"/>
</p:tagLst>
</file>

<file path=ppt/tags/tag106.xml><?xml version="1.0" encoding="utf-8"?>
<p:tagLst xmlns:a="http://schemas.openxmlformats.org/drawingml/2006/main" xmlns:r="http://schemas.openxmlformats.org/officeDocument/2006/relationships" xmlns:p="http://schemas.openxmlformats.org/presentationml/2006/main">
  <p:tag name="KSO_WM_DIAGRAM_VIRTUALLY_FRAME" val="{&quot;height&quot;:378.45,&quot;left&quot;:19.4,&quot;top&quot;:111.55,&quot;width&quot;:880.6}"/>
</p:tagLst>
</file>

<file path=ppt/tags/tag107.xml><?xml version="1.0" encoding="utf-8"?>
<p:tagLst xmlns:a="http://schemas.openxmlformats.org/drawingml/2006/main" xmlns:r="http://schemas.openxmlformats.org/officeDocument/2006/relationships" xmlns:p="http://schemas.openxmlformats.org/presentationml/2006/main">
  <p:tag name="KSO_WM_DIAGRAM_VIRTUALLY_FRAME" val="{&quot;height&quot;:378.45,&quot;left&quot;:19.4,&quot;top&quot;:111.55,&quot;width&quot;:880.6}"/>
</p:tagLst>
</file>

<file path=ppt/tags/tag108.xml><?xml version="1.0" encoding="utf-8"?>
<p:tagLst xmlns:a="http://schemas.openxmlformats.org/drawingml/2006/main" xmlns:r="http://schemas.openxmlformats.org/officeDocument/2006/relationships" xmlns:p="http://schemas.openxmlformats.org/presentationml/2006/main">
  <p:tag name="KSO_WM_DIAGRAM_VIRTUALLY_FRAME" val="{&quot;height&quot;:378.45,&quot;left&quot;:19.4,&quot;top&quot;:111.55,&quot;width&quot;:880.6}"/>
</p:tagLst>
</file>

<file path=ppt/tags/tag109.xml><?xml version="1.0" encoding="utf-8"?>
<p:tagLst xmlns:a="http://schemas.openxmlformats.org/drawingml/2006/main" xmlns:r="http://schemas.openxmlformats.org/officeDocument/2006/relationships" xmlns:p="http://schemas.openxmlformats.org/presentationml/2006/main">
  <p:tag name="KSO_WM_DIAGRAM_VIRTUALLY_FRAME" val="{&quot;height&quot;:378.45,&quot;left&quot;:19.4,&quot;top&quot;:111.55,&quot;width&quot;:880.6}"/>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FIGMA_FLAG" val="#fgm#"/>
  <p:tag name="KSO_WM_UNIT_INDEX" val="1_1_1"/>
  <p:tag name="KSO_WM_UNIT_TYPE" val="l_h_f"/>
</p:tagLst>
</file>

<file path=ppt/tags/tag110.xml><?xml version="1.0" encoding="utf-8"?>
<p:tagLst xmlns:a="http://schemas.openxmlformats.org/drawingml/2006/main" xmlns:r="http://schemas.openxmlformats.org/officeDocument/2006/relationships" xmlns:p="http://schemas.openxmlformats.org/presentationml/2006/main">
  <p:tag name="KSO_WM_DIAGRAM_VIRTUALLY_FRAME" val="{&quot;height&quot;:378.45,&quot;left&quot;:19.4,&quot;top&quot;:111.55,&quot;width&quot;:880.6}"/>
</p:tagLst>
</file>

<file path=ppt/tags/tag111.xml><?xml version="1.0" encoding="utf-8"?>
<p:tagLst xmlns:a="http://schemas.openxmlformats.org/drawingml/2006/main" xmlns:r="http://schemas.openxmlformats.org/officeDocument/2006/relationships" xmlns:p="http://schemas.openxmlformats.org/presentationml/2006/main">
  <p:tag name="KSO_WM_DIAGRAM_VIRTUALLY_FRAME" val="{&quot;height&quot;:378.45,&quot;left&quot;:19.4,&quot;top&quot;:111.55,&quot;width&quot;:905.0999999999997}"/>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FIGMA_FLAG" val="#fgm#"/>
  <p:tag name="KSO_WM_UNIT_INDEX" val="1_2_1"/>
  <p:tag name="KSO_WM_UNIT_TYPE" val="l_h_a"/>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FIGMA_FLAG" val="#fgm#"/>
  <p:tag name="KSO_WM_UNIT_INDEX" val="1_2_1"/>
  <p:tag name="KSO_WM_UNIT_TYPE" val="l_h_f"/>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FIGMA_FLAG" val="#fgm#"/>
  <p:tag name="KSO_WM_UNIT_INDEX" val="1_3_1"/>
  <p:tag name="KSO_WM_UNIT_TYPE" val="l_h_a"/>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FIGMA_FLAG" val="#fgm#"/>
  <p:tag name="KSO_WM_UNIT_INDEX" val="1_3_1"/>
  <p:tag name="KSO_WM_UNIT_TYPE" val="l_h_f"/>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fgm#"/>
  <p:tag name="KSO_WM_FIGMA_FLAG" val="#fgm#"/>
  <p:tag name="KSO_WM_UNIT_INDEX" val="1"/>
  <p:tag name="KSO_WM_UNIT_TYPE" val="a"/>
  <p:tag name="KSO_WM_LAYOUT_CHECK_HASH" val="32f7625da23d083b107d3df14a870d8089295d16"/>
  <p:tag name="KSO_WM_NEWLAYOUT_GROUP_ID" val="layout_10012"/>
  <p:tag name="KSO_WM_NEWLAYOUT_ID" val="slide_ed19c0db6ed585c4"/>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fgm#"/>
  <p:tag name="KSO_WM_FIGMA_FLAG" val="#fgm#"/>
  <p:tag name="KSO_WM_UNIT_INDEX" val="1"/>
  <p:tag name="KSO_WM_UNIT_TYPE" val="d"/>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FIGMA_FLAG" val="#fgm#"/>
  <p:tag name="KSO_WM_UNIT_INDEX" val="1_1_1"/>
  <p:tag name="KSO_WM_UNIT_TYPE" val="l_h_a"/>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FIGMA_FLAG" val="#fgm#"/>
  <p:tag name="KSO_WM_UNIT_INDEX" val="1_1_1"/>
  <p:tag name="KSO_WM_UNIT_TYPE" val="l_h_f"/>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FIGMA_FLAG" val="#fgm#"/>
  <p:tag name="KSO_WM_UNIT_INDEX" val="1_2_1"/>
  <p:tag name="KSO_WM_UNIT_TYPE" val="l_h_a"/>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FIGMA_FLAG" val="#fgm#"/>
  <p:tag name="KSO_WM_UNIT_INDEX" val="1_2_1"/>
  <p:tag name="KSO_WM_UNIT_TYPE" val="l_h_f"/>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FIGMA_FLAG" val="#fgm#"/>
  <p:tag name="KSO_WM_UNIT_INDEX" val="1_3_1"/>
  <p:tag name="KSO_WM_UNIT_TYPE" val="l_h_a"/>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FIGMA_FLAG" val="#fgm#"/>
  <p:tag name="KSO_WM_UNIT_INDEX" val="1_3_1"/>
  <p:tag name="KSO_WM_UNIT_TYPE" val="l_h_f"/>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30.xml><?xml version="1.0" encoding="utf-8"?>
<p:tagLst xmlns:a="http://schemas.openxmlformats.org/drawingml/2006/main" xmlns:r="http://schemas.openxmlformats.org/officeDocument/2006/relationships" xmlns:p="http://schemas.openxmlformats.org/presentationml/2006/main">
  <p:tag name="ISLIDE.ICON" val="#402567;#402563;#402569;#407207;#402564;#402623;#85183;#84798;"/>
</p:tagLst>
</file>

<file path=ppt/tags/tag31.xml><?xml version="1.0" encoding="utf-8"?>
<p:tagLst xmlns:a="http://schemas.openxmlformats.org/drawingml/2006/main" xmlns:r="http://schemas.openxmlformats.org/officeDocument/2006/relationships" xmlns:p="http://schemas.openxmlformats.org/presentationml/2006/main">
  <p:tag name="KSO_WM_AICARD_INVALID" val="Invalid"/>
</p:tagLst>
</file>

<file path=ppt/tags/tag32.xml><?xml version="1.0" encoding="utf-8"?>
<p:tagLst xmlns:a="http://schemas.openxmlformats.org/drawingml/2006/main" xmlns:r="http://schemas.openxmlformats.org/officeDocument/2006/relationships" xmlns:p="http://schemas.openxmlformats.org/presentationml/2006/main">
  <p:tag name="KSO_WM_DIAGRAM_VIRTUALLY_FRAME" val="{&quot;height&quot;:300,&quot;left&quot;:60,&quot;top&quot;:105.3,&quot;width&quot;:840}"/>
</p:tagLst>
</file>

<file path=ppt/tags/tag33.xml><?xml version="1.0" encoding="utf-8"?>
<p:tagLst xmlns:a="http://schemas.openxmlformats.org/drawingml/2006/main" xmlns:r="http://schemas.openxmlformats.org/officeDocument/2006/relationships" xmlns:p="http://schemas.openxmlformats.org/presentationml/2006/main">
  <p:tag name="KSO_WM_DIAGRAM_VIRTUALLY_FRAME" val="{&quot;height&quot;:300,&quot;left&quot;:60,&quot;top&quot;:105.3,&quot;width&quot;:840}"/>
</p:tagLst>
</file>

<file path=ppt/tags/tag34.xml><?xml version="1.0" encoding="utf-8"?>
<p:tagLst xmlns:a="http://schemas.openxmlformats.org/drawingml/2006/main" xmlns:r="http://schemas.openxmlformats.org/officeDocument/2006/relationships" xmlns:p="http://schemas.openxmlformats.org/presentationml/2006/main">
  <p:tag name="KSO_WM_DIAGRAM_VIRTUALLY_FRAME" val="{&quot;height&quot;:300,&quot;left&quot;:60,&quot;top&quot;:105.3,&quot;width&quot;:840}"/>
</p:tagLst>
</file>

<file path=ppt/tags/tag35.xml><?xml version="1.0" encoding="utf-8"?>
<p:tagLst xmlns:a="http://schemas.openxmlformats.org/drawingml/2006/main" xmlns:r="http://schemas.openxmlformats.org/officeDocument/2006/relationships" xmlns:p="http://schemas.openxmlformats.org/presentationml/2006/main">
  <p:tag name="KSO_WM_DIAGRAM_VIRTUALLY_FRAME" val="{&quot;height&quot;:300,&quot;left&quot;:60,&quot;top&quot;:105.3,&quot;width&quot;:840}"/>
</p:tagLst>
</file>

<file path=ppt/tags/tag36.xml><?xml version="1.0" encoding="utf-8"?>
<p:tagLst xmlns:a="http://schemas.openxmlformats.org/drawingml/2006/main" xmlns:r="http://schemas.openxmlformats.org/officeDocument/2006/relationships" xmlns:p="http://schemas.openxmlformats.org/presentationml/2006/main">
  <p:tag name="KSO_WM_DIAGRAM_VIRTUALLY_FRAME" val="{&quot;height&quot;:300,&quot;left&quot;:60,&quot;top&quot;:105.3,&quot;width&quot;:840}"/>
</p:tagLst>
</file>

<file path=ppt/tags/tag37.xml><?xml version="1.0" encoding="utf-8"?>
<p:tagLst xmlns:a="http://schemas.openxmlformats.org/drawingml/2006/main" xmlns:r="http://schemas.openxmlformats.org/officeDocument/2006/relationships" xmlns:p="http://schemas.openxmlformats.org/presentationml/2006/main">
  <p:tag name="KSO_WM_DIAGRAM_VIRTUALLY_FRAME" val="{&quot;height&quot;:300,&quot;left&quot;:60,&quot;top&quot;:105.3,&quot;width&quot;:840}"/>
</p:tagLst>
</file>

<file path=ppt/tags/tag38.xml><?xml version="1.0" encoding="utf-8"?>
<p:tagLst xmlns:a="http://schemas.openxmlformats.org/drawingml/2006/main" xmlns:r="http://schemas.openxmlformats.org/officeDocument/2006/relationships" xmlns:p="http://schemas.openxmlformats.org/presentationml/2006/main">
  <p:tag name="KSO_WM_DIAGRAM_VIRTUALLY_FRAME" val="{&quot;height&quot;:300,&quot;left&quot;:60,&quot;top&quot;:105.3,&quot;width&quot;:840}"/>
</p:tagLst>
</file>

<file path=ppt/tags/tag39.xml><?xml version="1.0" encoding="utf-8"?>
<p:tagLst xmlns:a="http://schemas.openxmlformats.org/drawingml/2006/main" xmlns:r="http://schemas.openxmlformats.org/officeDocument/2006/relationships" xmlns:p="http://schemas.openxmlformats.org/presentationml/2006/main">
  <p:tag name="KSO_WM_DIAGRAM_VIRTUALLY_FRAME" val="{&quot;height&quot;:300,&quot;left&quot;:60,&quot;top&quot;:105.3,&quot;width&quot;:840}"/>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40.xml><?xml version="1.0" encoding="utf-8"?>
<p:tagLst xmlns:a="http://schemas.openxmlformats.org/drawingml/2006/main" xmlns:r="http://schemas.openxmlformats.org/officeDocument/2006/relationships" xmlns:p="http://schemas.openxmlformats.org/presentationml/2006/main">
  <p:tag name="KSO_WM_DIAGRAM_VIRTUALLY_FRAME" val="{&quot;height&quot;:300,&quot;left&quot;:60,&quot;top&quot;:105.3,&quot;width&quot;:840}"/>
</p:tagLst>
</file>

<file path=ppt/tags/tag41.xml><?xml version="1.0" encoding="utf-8"?>
<p:tagLst xmlns:a="http://schemas.openxmlformats.org/drawingml/2006/main" xmlns:r="http://schemas.openxmlformats.org/officeDocument/2006/relationships" xmlns:p="http://schemas.openxmlformats.org/presentationml/2006/main">
  <p:tag name="KSO_WM_DIAGRAM_VIRTUALLY_FRAME" val="{&quot;height&quot;:300,&quot;left&quot;:60,&quot;top&quot;:105.3,&quot;width&quot;:840}"/>
</p:tagLst>
</file>

<file path=ppt/tags/tag42.xml><?xml version="1.0" encoding="utf-8"?>
<p:tagLst xmlns:a="http://schemas.openxmlformats.org/drawingml/2006/main" xmlns:r="http://schemas.openxmlformats.org/officeDocument/2006/relationships" xmlns:p="http://schemas.openxmlformats.org/presentationml/2006/main">
  <p:tag name="KSO_WM_DIAGRAM_VIRTUALLY_FRAME" val="{&quot;height&quot;:300,&quot;left&quot;:60,&quot;top&quot;:105.3,&quot;width&quot;:840}"/>
</p:tagLst>
</file>

<file path=ppt/tags/tag43.xml><?xml version="1.0" encoding="utf-8"?>
<p:tagLst xmlns:a="http://schemas.openxmlformats.org/drawingml/2006/main" xmlns:r="http://schemas.openxmlformats.org/officeDocument/2006/relationships" xmlns:p="http://schemas.openxmlformats.org/presentationml/2006/main">
  <p:tag name="KSO_WM_DIAGRAM_VIRTUALLY_FRAME" val="{&quot;height&quot;:300,&quot;left&quot;:60,&quot;top&quot;:105.3,&quot;width&quot;:840}"/>
</p:tagLst>
</file>

<file path=ppt/tags/tag44.xml><?xml version="1.0" encoding="utf-8"?>
<p:tagLst xmlns:a="http://schemas.openxmlformats.org/drawingml/2006/main" xmlns:r="http://schemas.openxmlformats.org/officeDocument/2006/relationships" xmlns:p="http://schemas.openxmlformats.org/presentationml/2006/main">
  <p:tag name="KSO_WM_DIAGRAM_VIRTUALLY_FRAME" val="{&quot;height&quot;:300,&quot;left&quot;:60,&quot;top&quot;:105.3,&quot;width&quot;:840}"/>
</p:tagLst>
</file>

<file path=ppt/tags/tag45.xml><?xml version="1.0" encoding="utf-8"?>
<p:tagLst xmlns:a="http://schemas.openxmlformats.org/drawingml/2006/main" xmlns:r="http://schemas.openxmlformats.org/officeDocument/2006/relationships" xmlns:p="http://schemas.openxmlformats.org/presentationml/2006/main">
  <p:tag name="KSO_WM_DIAGRAM_VIRTUALLY_FRAME" val="{&quot;height&quot;:300,&quot;left&quot;:60,&quot;top&quot;:105.3,&quot;width&quot;:840}"/>
</p:tagLst>
</file>

<file path=ppt/tags/tag46.xml><?xml version="1.0" encoding="utf-8"?>
<p:tagLst xmlns:a="http://schemas.openxmlformats.org/drawingml/2006/main" xmlns:r="http://schemas.openxmlformats.org/officeDocument/2006/relationships" xmlns:p="http://schemas.openxmlformats.org/presentationml/2006/main">
  <p:tag name="KSO_WM_DIAGRAM_VIRTUALLY_FRAME" val="{&quot;height&quot;:300,&quot;left&quot;:60,&quot;top&quot;:105.3,&quot;width&quot;:840}"/>
</p:tagLst>
</file>

<file path=ppt/tags/tag47.xml><?xml version="1.0" encoding="utf-8"?>
<p:tagLst xmlns:a="http://schemas.openxmlformats.org/drawingml/2006/main" xmlns:r="http://schemas.openxmlformats.org/officeDocument/2006/relationships" xmlns:p="http://schemas.openxmlformats.org/presentationml/2006/main">
  <p:tag name="KSO_WM_DIAGRAM_VIRTUALLY_FRAME" val="{&quot;height&quot;:300,&quot;left&quot;:60,&quot;top&quot;:105.3,&quot;width&quot;:840}"/>
</p:tagLst>
</file>

<file path=ppt/tags/tag48.xml><?xml version="1.0" encoding="utf-8"?>
<p:tagLst xmlns:a="http://schemas.openxmlformats.org/drawingml/2006/main" xmlns:r="http://schemas.openxmlformats.org/officeDocument/2006/relationships" xmlns:p="http://schemas.openxmlformats.org/presentationml/2006/main">
  <p:tag name="KSO_WM_DIAGRAM_VIRTUALLY_FRAME" val="{&quot;height&quot;:300,&quot;left&quot;:60,&quot;top&quot;:105.3,&quot;width&quot;:840}"/>
</p:tagLst>
</file>

<file path=ppt/tags/tag49.xml><?xml version="1.0" encoding="utf-8"?>
<p:tagLst xmlns:a="http://schemas.openxmlformats.org/drawingml/2006/main" xmlns:r="http://schemas.openxmlformats.org/officeDocument/2006/relationships" xmlns:p="http://schemas.openxmlformats.org/presentationml/2006/main">
  <p:tag name="KSO_WM_DIAGRAM_VIRTUALLY_FRAME" val="{&quot;height&quot;:300,&quot;left&quot;:60,&quot;top&quot;:105.3,&quot;width&quot;:840}"/>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50.xml><?xml version="1.0" encoding="utf-8"?>
<p:tagLst xmlns:a="http://schemas.openxmlformats.org/drawingml/2006/main" xmlns:r="http://schemas.openxmlformats.org/officeDocument/2006/relationships" xmlns:p="http://schemas.openxmlformats.org/presentationml/2006/main">
  <p:tag name="KSO_WM_DIAGRAM_VIRTUALLY_FRAME" val="{&quot;height&quot;:300,&quot;left&quot;:60,&quot;top&quot;:105.3,&quot;width&quot;:840}"/>
</p:tagLst>
</file>

<file path=ppt/tags/tag51.xml><?xml version="1.0" encoding="utf-8"?>
<p:tagLst xmlns:a="http://schemas.openxmlformats.org/drawingml/2006/main" xmlns:r="http://schemas.openxmlformats.org/officeDocument/2006/relationships" xmlns:p="http://schemas.openxmlformats.org/presentationml/2006/main">
  <p:tag name="KSO_WM_DIAGRAM_VIRTUALLY_FRAME" val="{&quot;height&quot;:300,&quot;left&quot;:60,&quot;top&quot;:105.3,&quot;width&quot;:840}"/>
</p:tagLst>
</file>

<file path=ppt/tags/tag52.xml><?xml version="1.0" encoding="utf-8"?>
<p:tagLst xmlns:a="http://schemas.openxmlformats.org/drawingml/2006/main" xmlns:r="http://schemas.openxmlformats.org/officeDocument/2006/relationships" xmlns:p="http://schemas.openxmlformats.org/presentationml/2006/main">
  <p:tag name="KSO_WM_AICARD_INVALID" val="Invalid"/>
</p:tagLst>
</file>

<file path=ppt/tags/tag53.xml><?xml version="1.0" encoding="utf-8"?>
<p:tagLst xmlns:a="http://schemas.openxmlformats.org/drawingml/2006/main" xmlns:r="http://schemas.openxmlformats.org/officeDocument/2006/relationships" xmlns:p="http://schemas.openxmlformats.org/presentationml/2006/main">
  <p:tag name="KSO_WM_UNIT_TABLE_BEAUTIFY" val="smartTable{4454c91a-c41f-4ca8-86c3-d04ce09c0c65}"/>
  <p:tag name="KSO_WM_FULL_TEXT_BEAUTIFY_COPY_ID" val="8"/>
  <p:tag name="TABLE_ENDDRAG_ORIGIN_RECT" val="924*409"/>
  <p:tag name="TABLE_ENDDRAG_RECT" val="18*62*924*409"/>
  <p:tag name="TABLE_AUTOADJUST_FLAG" val="1"/>
</p:tagLst>
</file>

<file path=ppt/tags/tag54.xml><?xml version="1.0" encoding="utf-8"?>
<p:tagLst xmlns:a="http://schemas.openxmlformats.org/drawingml/2006/main" xmlns:r="http://schemas.openxmlformats.org/officeDocument/2006/relationships" xmlns:p="http://schemas.openxmlformats.org/presentationml/2006/main">
  <p:tag name="KSO_WM_AICARD_INVALID" val="Invalid"/>
</p:tagLst>
</file>

<file path=ppt/tags/tag55.xml><?xml version="1.0" encoding="utf-8"?>
<p:tagLst xmlns:a="http://schemas.openxmlformats.org/drawingml/2006/main" xmlns:r="http://schemas.openxmlformats.org/officeDocument/2006/relationships" xmlns:p="http://schemas.openxmlformats.org/presentationml/2006/main">
  <p:tag name="KSO_WM_DIAGRAM_VIRTUALLY_FRAME" val="{&quot;height&quot;:244.3,&quot;left&quot;:60,&quot;top&quot;:245.7,&quot;width&quot;:840}"/>
</p:tagLst>
</file>

<file path=ppt/tags/tag56.xml><?xml version="1.0" encoding="utf-8"?>
<p:tagLst xmlns:a="http://schemas.openxmlformats.org/drawingml/2006/main" xmlns:r="http://schemas.openxmlformats.org/officeDocument/2006/relationships" xmlns:p="http://schemas.openxmlformats.org/presentationml/2006/main">
  <p:tag name="KSO_WM_DIAGRAM_VIRTUALLY_FRAME" val="{&quot;height&quot;:244.3,&quot;left&quot;:60,&quot;top&quot;:245.7,&quot;width&quot;:840}"/>
</p:tagLst>
</file>

<file path=ppt/tags/tag57.xml><?xml version="1.0" encoding="utf-8"?>
<p:tagLst xmlns:a="http://schemas.openxmlformats.org/drawingml/2006/main" xmlns:r="http://schemas.openxmlformats.org/officeDocument/2006/relationships" xmlns:p="http://schemas.openxmlformats.org/presentationml/2006/main">
  <p:tag name="KSO_WM_SLIDE_ID" val="custom20234952_1"/>
  <p:tag name="KSO_WM_TEMPLATE_SUBCATEGORY" val="0"/>
  <p:tag name="KSO_WM_TEMPLATE_MASTER_TYPE" val="0"/>
  <p:tag name="KSO_WM_TEMPLATE_COLOR_TYPE" val="0"/>
  <p:tag name="KSO_WM_SLIDE_TYPE" val="text"/>
  <p:tag name="KSO_WM_SLIDE_SUBTYPE" val="picTxt"/>
  <p:tag name="KSO_WM_SLIDE_ITEM_CNT" val="0"/>
  <p:tag name="KSO_WM_SLIDE_INDEX" val="1"/>
  <p:tag name="KSO_WM_SLIDE_SIZE" val="877*464"/>
  <p:tag name="KSO_WM_SLIDE_POSITION" val="47*47"/>
  <p:tag name="KSO_WM_TAG_VERSION" val="3.0"/>
  <p:tag name="KSO_WM_BEAUTIFY_FLAG" val="#wm#"/>
  <p:tag name="KSO_WM_TEMPLATE_CATEGORY" val="custom"/>
  <p:tag name="KSO_WM_TEMPLATE_INDEX" val="20234952"/>
  <p:tag name="KSO_WM_SLIDE_LAYOUT" val="a_f_β"/>
  <p:tag name="KSO_WM_SLIDE_LAYOUT_CNT" val="1_1_1"/>
</p:tagLst>
</file>

<file path=ppt/tags/tag58.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custom20234952_1*f*1"/>
  <p:tag name="KSO_WM_TEMPLATE_CATEGORY" val="custom"/>
  <p:tag name="KSO_WM_TEMPLATE_INDEX" val="20234952"/>
  <p:tag name="KSO_WM_UNIT_LAYERLEVEL" val="1"/>
  <p:tag name="KSO_WM_TAG_VERSION" val="3.0"/>
  <p:tag name="KSO_WM_BEAUTIFY_FLAG" val="#wm#"/>
  <p:tag name="KSO_WM_UNIT_VALUE" val="236"/>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单击此处添加文本具体内容，简明扼要地阐述您的观点。根据需要可酌情增减文字，以便观者准确地理解您传达的思想。单击此处添加文本具体内容，简明扼要地阐述您的观点。"/>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34952_1*i*1"/>
  <p:tag name="KSO_WM_TEMPLATE_CATEGORY" val="custom"/>
  <p:tag name="KSO_WM_TEMPLATE_INDEX" val="20234952"/>
  <p:tag name="KSO_WM_UNIT_LAYERLEVEL" val="1"/>
  <p:tag name="KSO_WM_TAG_VERSION" val="3.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34952_1*i*2"/>
  <p:tag name="KSO_WM_TEMPLATE_CATEGORY" val="custom"/>
  <p:tag name="KSO_WM_TEMPLATE_INDEX" val="20234952"/>
  <p:tag name="KSO_WM_UNIT_LAYERLEVEL" val="1"/>
  <p:tag name="KSO_WM_TAG_VERSION" val="3.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34952_1*i*3"/>
  <p:tag name="KSO_WM_TEMPLATE_CATEGORY" val="custom"/>
  <p:tag name="KSO_WM_TEMPLATE_INDEX" val="20234952"/>
  <p:tag name="KSO_WM_UNIT_LAYERLEVEL" val="1"/>
  <p:tag name="KSO_WM_TAG_VERSION" val="3.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custom20234952_1*i*4"/>
  <p:tag name="KSO_WM_TEMPLATE_CATEGORY" val="custom"/>
  <p:tag name="KSO_WM_TEMPLATE_INDEX" val="20234952"/>
  <p:tag name="KSO_WM_UNIT_LAYERLEVEL" val="1"/>
  <p:tag name="KSO_WM_TAG_VERSION" val="3.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custom20234952_1*i*5"/>
  <p:tag name="KSO_WM_TEMPLATE_CATEGORY" val="custom"/>
  <p:tag name="KSO_WM_TEMPLATE_INDEX" val="20234952"/>
  <p:tag name="KSO_WM_UNIT_LAYERLEVEL" val="1"/>
  <p:tag name="KSO_WM_TAG_VERSION" val="3.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TABLE_ENDDRAG_ORIGIN_RECT" val="809*239"/>
  <p:tag name="TABLE_ENDDRAG_RECT" val="72*134*809*239"/>
</p:tagLst>
</file>

<file path=ppt/tags/tag65.xml><?xml version="1.0" encoding="utf-8"?>
<p:tagLst xmlns:a="http://schemas.openxmlformats.org/drawingml/2006/main" xmlns:r="http://schemas.openxmlformats.org/officeDocument/2006/relationships" xmlns:p="http://schemas.openxmlformats.org/presentationml/2006/main">
  <p:tag name="KSO_WM_SLIDE_ID" val="diagram20231967_1"/>
  <p:tag name="KSO_WM_TEMPLATE_SUBCATEGORY" val="0"/>
  <p:tag name="KSO_WM_TEMPLATE_MASTER_TYPE" val="0"/>
  <p:tag name="KSO_WM_TEMPLATE_COLOR_TYPE" val="0"/>
  <p:tag name="KSO_WM_SLIDE_TYPE" val="text"/>
  <p:tag name="KSO_WM_SLIDE_SUBTYPE" val="diag"/>
  <p:tag name="KSO_WM_SLIDE_ITEM_CNT" val="2"/>
  <p:tag name="KSO_WM_SLIDE_INDEX" val="1"/>
  <p:tag name="KSO_WM_SLIDE_SIZE" val="779.562*366.899"/>
  <p:tag name="KSO_WM_SLIDE_POSITION" val="96.4147*125.951"/>
  <p:tag name="KSO_WM_DIAGRAM_GROUP_CODE" val="l1-1"/>
  <p:tag name="KSO_WM_SLIDE_DIAGTYPE" val="l"/>
  <p:tag name="KSO_WM_TAG_VERSION" val="3.0"/>
  <p:tag name="KSO_WM_BEAUTIFY_FLAG" val="#wm#"/>
  <p:tag name="KSO_WM_TEMPLATE_CATEGORY" val="diagram"/>
  <p:tag name="KSO_WM_TEMPLATE_INDEX" val="20231967"/>
  <p:tag name="KSO_WM_SLIDE_LAYOUT" val="a_l"/>
  <p:tag name="KSO_WM_SLIDE_LAYOUT_CNT" val="1_1"/>
  <p:tag name="RESOURCE_RECORD_KEY" val="{&quot;29&quot;:[50000049],&quot;65&quot;:[20231967]}"/>
</p:tagLst>
</file>

<file path=ppt/tags/tag66.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1967_1*l_h_a*1_2_1"/>
  <p:tag name="KSO_WM_TEMPLATE_CATEGORY" val="diagram"/>
  <p:tag name="KSO_WM_TEMPLATE_INDEX" val="20231967"/>
  <p:tag name="KSO_WM_UNIT_LAYERLEVEL" val="1_1_1"/>
  <p:tag name="KSO_WM_TAG_VERSION" val="3.0"/>
  <p:tag name="KSO_WM_BEAUTIFY_FLAG" val="#wm#"/>
  <p:tag name="KSO_WM_UNIT_VALUE" val="35"/>
  <p:tag name="KSO_WM_DIAGRAM_MAX_ITEMCNT" val="4"/>
  <p:tag name="KSO_WM_DIAGRAM_MIN_ITEMCNT" val="2"/>
  <p:tag name="KSO_WM_DIAGRAM_VIRTUALLY_FRAME" val="{&quot;height&quot;:473.5813385826772,&quot;left&quot;:32.01472440944882,&quot;top&quot;:77.36866141732284,&quot;width&quot;:844.286460922121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添加标题"/>
  <p:tag name="KSO_WM_UNIT_TEXT_TYPE" val="1"/>
  <p:tag name="KSO_WM_UNIT_USESOURCEFORMAT_APPLY" val="0"/>
</p:tagLst>
</file>

<file path=ppt/tags/tag67.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31967_1*l_h_i*1_2_1"/>
  <p:tag name="KSO_WM_TEMPLATE_CATEGORY" val="diagram"/>
  <p:tag name="KSO_WM_TEMPLATE_INDEX" val="20231967"/>
  <p:tag name="KSO_WM_UNIT_LAYERLEVEL" val="1_1_1"/>
  <p:tag name="KSO_WM_TAG_VERSION" val="3.0"/>
  <p:tag name="KSO_WM_BEAUTIFY_FLAG" val="#wm#"/>
  <p:tag name="KSO_WM_DIAGRAM_MAX_ITEMCNT" val="4"/>
  <p:tag name="KSO_WM_DIAGRAM_MIN_ITEMCNT" val="2"/>
  <p:tag name="KSO_WM_DIAGRAM_VIRTUALLY_FRAME" val="{&quot;height&quot;:473.5813385826772,&quot;left&quot;:32.01472440944882,&quot;top&quot;:77.36866141732284,&quot;width&quot;:844.2864609221211}"/>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1"/>
  <p:tag name="KSO_WM_UNIT_TEXT_FILL_TYPE" val="1"/>
  <p:tag name="KSO_WM_UNIT_USESOURCEFORMAT_APPLY" val="0"/>
</p:tagLst>
</file>

<file path=ppt/tags/tag68.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31967_1*l_h_i*1_2_1"/>
  <p:tag name="KSO_WM_TEMPLATE_CATEGORY" val="diagram"/>
  <p:tag name="KSO_WM_TEMPLATE_INDEX" val="20231967"/>
  <p:tag name="KSO_WM_UNIT_LAYERLEVEL" val="1_1_1"/>
  <p:tag name="KSO_WM_TAG_VERSION" val="3.0"/>
  <p:tag name="KSO_WM_DIAGRAM_MAX_ITEMCNT" val="4"/>
  <p:tag name="KSO_WM_DIAGRAM_MIN_ITEMCNT" val="2"/>
  <p:tag name="KSO_WM_DIAGRAM_VIRTUALLY_FRAME" val="{&quot;height&quot;:473.5813385826772,&quot;left&quot;:44.614724409448826,&quot;top&quot;:77.36866141732284,&quot;width&quot;:831.6864609221211}"/>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1"/>
  <p:tag name="KSO_WM_UNIT_TEXT_FILL_TYPE" val="1"/>
  <p:tag name="KSO_WM_UNIT_USESOURCEFORMAT_APPLY" val="0"/>
</p:tagLst>
</file>

<file path=ppt/tags/tag69.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1967_1*l_h_a*1_2_1"/>
  <p:tag name="KSO_WM_TEMPLATE_CATEGORY" val="diagram"/>
  <p:tag name="KSO_WM_TEMPLATE_INDEX" val="20231967"/>
  <p:tag name="KSO_WM_UNIT_LAYERLEVEL" val="1_1_1"/>
  <p:tag name="KSO_WM_TAG_VERSION" val="3.0"/>
  <p:tag name="KSO_WM_UNIT_VALUE" val="35"/>
  <p:tag name="KSO_WM_DIAGRAM_MAX_ITEMCNT" val="4"/>
  <p:tag name="KSO_WM_DIAGRAM_MIN_ITEMCNT" val="2"/>
  <p:tag name="KSO_WM_DIAGRAM_VIRTUALLY_FRAME" val="{&quot;height&quot;:473.5813385826772,&quot;left&quot;:44.614724409448826,&quot;top&quot;:77.36866141732284,&quot;width&quot;:831.686460922121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添加标题"/>
  <p:tag name="KSO_WM_UNIT_TEXT_TYPE" val="1"/>
  <p:tag name="KSO_WM_UNIT_USESOURCEFORMAT_APPLY" val="0"/>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70.xml><?xml version="1.0" encoding="utf-8"?>
<p:tagLst xmlns:a="http://schemas.openxmlformats.org/drawingml/2006/main" xmlns:r="http://schemas.openxmlformats.org/officeDocument/2006/relationships" xmlns:p="http://schemas.openxmlformats.org/presentationml/2006/main">
  <p:tag name="KSO_WM_AICARD_INVALID" val="Invalid"/>
</p:tagLst>
</file>

<file path=ppt/tags/tag71.xml><?xml version="1.0" encoding="utf-8"?>
<p:tagLst xmlns:a="http://schemas.openxmlformats.org/drawingml/2006/main" xmlns:r="http://schemas.openxmlformats.org/officeDocument/2006/relationships" xmlns:p="http://schemas.openxmlformats.org/presentationml/2006/main">
  <p:tag name="TABLE_ENDDRAG_ORIGIN_RECT" val="875*435"/>
  <p:tag name="TABLE_ENDDRAG_RECT" val="29*82*875*435"/>
</p:tagLst>
</file>

<file path=ppt/tags/tag72.xml><?xml version="1.0" encoding="utf-8"?>
<p:tagLst xmlns:a="http://schemas.openxmlformats.org/drawingml/2006/main" xmlns:r="http://schemas.openxmlformats.org/officeDocument/2006/relationships" xmlns:p="http://schemas.openxmlformats.org/presentationml/2006/main">
  <p:tag name="KSO_WM_SLIDE_ID" val="custom20235223_1"/>
  <p:tag name="KSO_WM_TEMPLATE_SUBCATEGORY" val="0"/>
  <p:tag name="KSO_WM_TEMPLATE_MASTER_TYPE" val="0"/>
  <p:tag name="KSO_WM_TEMPLATE_COLOR_TYPE" val="0"/>
  <p:tag name="KSO_WM_SLIDE_ITEM_CNT" val="3"/>
  <p:tag name="KSO_WM_SLIDE_INDEX" val="1"/>
  <p:tag name="KSO_WM_TAG_VERSION" val="3.0"/>
  <p:tag name="KSO_WM_BEAUTIFY_FLAG" val="#wm#"/>
  <p:tag name="KSO_WM_TEMPLATE_CATEGORY" val="diagram"/>
  <p:tag name="KSO_WM_TEMPLATE_INDEX" val="20231967"/>
  <p:tag name="KSO_WM_SLIDE_TYPE" val="text"/>
  <p:tag name="KSO_WM_SLIDE_SUBTYPE" val="picTxt"/>
  <p:tag name="KSO_WM_SLIDE_SIZE" val="264.55*358.95"/>
  <p:tag name="KSO_WM_SLIDE_POSITION" val="47.9*131.8"/>
  <p:tag name="KSO_WM_SLIDE_LAYOUT" val="a_f_β_l"/>
  <p:tag name="KSO_WM_SLIDE_LAYOUT_CNT" val="1_1_1_1"/>
  <p:tag name="KSO_WM_SPECIAL_SOURCE" val="bdnull"/>
  <p:tag name="KSO_WM_DIAGRAM_GROUP_CODE" val="l1-1"/>
  <p:tag name="KSO_WM_SLIDE_DIAGTYPE" val="l"/>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5643_2*l_h_i*1_1_1"/>
  <p:tag name="KSO_WM_TEMPLATE_CATEGORY" val="diagram"/>
  <p:tag name="KSO_WM_TEMPLATE_INDEX" val="20235643"/>
  <p:tag name="KSO_WM_UNIT_LAYERLEVEL" val="1_1_1"/>
  <p:tag name="KSO_WM_TAG_VERSION" val="3.0"/>
  <p:tag name="KSO_WM_BEAUTIFY_FLAG" val="#wm#"/>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
  <p:tag name="KSO_WM_DIAGRAM_MAX_ITEMCNT" val="4"/>
  <p:tag name="KSO_WM_DIAGRAM_MIN_ITEMCNT" val="2"/>
  <p:tag name="KSO_WM_DIAGRAM_VIRTUALLY_FRAME" val="{&quot;height&quot;:411.85,&quot;left&quot;:38.8,&quot;top&quot;:80.7,&quot;width&quot;:273.6750030517578}"/>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2"/>
  <p:tag name="KSO_WM_UNIT_TEXT_FILL_TYPE" val="1"/>
  <p:tag name="KSO_WM_UNIT_USESOURCEFORMAT_APPLY" val="0"/>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35643_2*l_h_i*1_1_3"/>
  <p:tag name="KSO_WM_TEMPLATE_CATEGORY" val="diagram"/>
  <p:tag name="KSO_WM_TEMPLATE_INDEX" val="20235643"/>
  <p:tag name="KSO_WM_UNIT_LAYERLEVEL" val="1_1_1"/>
  <p:tag name="KSO_WM_TAG_VERSION" val="3.0"/>
  <p:tag name="KSO_WM_BEAUTIFY_FLAG" val="#wm#"/>
  <p:tag name="KSO_WM_DIAGRAM_VERSION" val="3"/>
  <p:tag name="KSO_WM_DIAGRAM_COLOR_TRICK" val="2"/>
  <p:tag name="KSO_WM_DIAGRAM_COLOR_TEXT_CAN_REMOVE" val="n"/>
  <p:tag name="KSO_WM_DIAGRAM_MAX_ITEMCNT" val="4"/>
  <p:tag name="KSO_WM_DIAGRAM_MIN_ITEMCNT" val="2"/>
  <p:tag name="KSO_WM_DIAGRAM_VIRTUALLY_FRAME" val="{&quot;height&quot;:411.85,&quot;left&quot;:38.8,&quot;top&quot;:80.7,&quot;width&quot;:273.6750030517578}"/>
  <p:tag name="KSO_WM_DIAGRAM_COLOR_MATCH_VALUE" val="{&quot;shape&quot;:{&quot;fill&quot;:{&quot;type&quot;:0},&quot;glow&quot;:{&quot;colorType&quot;:0},&quot;line&quot;:{&quot;solidLine&quot;:{&quot;brightness&quot;:0,&quot;colorType&quot;:2,&quot;rgb&quot;:&quot;#ffffff&quot;,&quot;transparency&quot;:0.6800000071525574},&quot;type&quot;:1},&quot;shadow&quot;:{&quot;colorType&quot;:0},&quot;threeD&quot;:{&quot;curvedSurface&quot;:{&quot;brightness&quot;:0,&quot;colorType&quot;:2,&quot;rgb&quot;:&quot;#000000&quot;},&quot;depth&quot;:{&quot;colorType&quot;:0}}},&quot;text&quot;:{&quot;fill&quot;:{},&quot;glow&quot;:{},&quot;line&quot;:{},&quot;shadow&quot;:{},&quot;threeD&quot;:{}}}"/>
  <p:tag name="KSO_WM_UNIT_USESOURCEFORMAT_APPLY" val="0"/>
</p:tagLst>
</file>

<file path=ppt/tags/tag7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5643_2*l_h_a*1_1_1"/>
  <p:tag name="KSO_WM_TEMPLATE_CATEGORY" val="diagram"/>
  <p:tag name="KSO_WM_TEMPLATE_INDEX" val="20235643"/>
  <p:tag name="KSO_WM_UNIT_LAYERLEVEL" val="1_1_1"/>
  <p:tag name="KSO_WM_TAG_VERSION" val="3.0"/>
  <p:tag name="KSO_WM_BEAUTIFY_FLAG" val="#wm#"/>
  <p:tag name="KSO_WM_DIAGRAM_VERSION" val="3"/>
  <p:tag name="KSO_WM_DIAGRAM_COLOR_TRICK" val="2"/>
  <p:tag name="KSO_WM_DIAGRAM_COLOR_TEXT_CAN_REMOVE" val="n"/>
  <p:tag name="KSO_WM_UNIT_VALUE" val="6"/>
  <p:tag name="KSO_WM_UNIT_PRESET_TEXT" val="￥1.5亿"/>
  <p:tag name="KSO_WM_UNIT_TEXT_TYPE" val="1"/>
  <p:tag name="KSO_WM_DIAGRAM_MAX_ITEMCNT" val="4"/>
  <p:tag name="KSO_WM_DIAGRAM_MIN_ITEMCNT" val="2"/>
  <p:tag name="KSO_WM_DIAGRAM_VIRTUALLY_FRAME" val="{&quot;height&quot;:411.85,&quot;left&quot;:38.8,&quot;top&quot;:80.7,&quot;width&quot;:273.675003051757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0"/>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35643_2*l_h_i*1_3_1"/>
  <p:tag name="KSO_WM_TEMPLATE_CATEGORY" val="diagram"/>
  <p:tag name="KSO_WM_TEMPLATE_INDEX" val="20235643"/>
  <p:tag name="KSO_WM_UNIT_LAYERLEVEL" val="1_1_1"/>
  <p:tag name="KSO_WM_TAG_VERSION" val="3.0"/>
  <p:tag name="KSO_WM_BEAUTIFY_FLAG" val="#wm#"/>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
  <p:tag name="KSO_WM_DIAGRAM_MAX_ITEMCNT" val="4"/>
  <p:tag name="KSO_WM_DIAGRAM_MIN_ITEMCNT" val="2"/>
  <p:tag name="KSO_WM_DIAGRAM_VIRTUALLY_FRAME" val="{&quot;height&quot;:411.85,&quot;left&quot;:38.8,&quot;top&quot;:80.7,&quot;width&quot;:273.6750030517578}"/>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2"/>
  <p:tag name="KSO_WM_UNIT_TEXT_FILL_TYPE" val="1"/>
  <p:tag name="KSO_WM_UNIT_USESOURCEFORMAT_APPLY" val="0"/>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35643_2*l_h_i*1_3_3"/>
  <p:tag name="KSO_WM_TEMPLATE_CATEGORY" val="diagram"/>
  <p:tag name="KSO_WM_TEMPLATE_INDEX" val="20235643"/>
  <p:tag name="KSO_WM_UNIT_LAYERLEVEL" val="1_1_1"/>
  <p:tag name="KSO_WM_TAG_VERSION" val="3.0"/>
  <p:tag name="KSO_WM_BEAUTIFY_FLAG" val="#wm#"/>
  <p:tag name="KSO_WM_DIAGRAM_VERSION" val="3"/>
  <p:tag name="KSO_WM_DIAGRAM_COLOR_TRICK" val="2"/>
  <p:tag name="KSO_WM_DIAGRAM_COLOR_TEXT_CAN_REMOVE" val="n"/>
  <p:tag name="KSO_WM_DIAGRAM_MAX_ITEMCNT" val="4"/>
  <p:tag name="KSO_WM_DIAGRAM_MIN_ITEMCNT" val="2"/>
  <p:tag name="KSO_WM_DIAGRAM_VIRTUALLY_FRAME" val="{&quot;height&quot;:411.85,&quot;left&quot;:38.8,&quot;top&quot;:80.7,&quot;width&quot;:273.6750030517578}"/>
  <p:tag name="KSO_WM_DIAGRAM_COLOR_MATCH_VALUE" val="{&quot;shape&quot;:{&quot;fill&quot;:{&quot;type&quot;:0},&quot;glow&quot;:{&quot;colorType&quot;:0},&quot;line&quot;:{&quot;solidLine&quot;:{&quot;brightness&quot;:0,&quot;colorType&quot;:2,&quot;rgb&quot;:&quot;#ffffff&quot;,&quot;transparency&quot;:0.6800000071525574},&quot;type&quot;:1},&quot;shadow&quot;:{&quot;colorType&quot;:0},&quot;threeD&quot;:{&quot;curvedSurface&quot;:{&quot;brightness&quot;:0,&quot;colorType&quot;:2,&quot;rgb&quot;:&quot;#000000&quot;},&quot;depth&quot;:{&quot;colorType&quot;:0}}},&quot;text&quot;:{&quot;fill&quot;:{},&quot;glow&quot;:{},&quot;line&quot;:{},&quot;shadow&quot;:{},&quot;threeD&quot;:{}}}"/>
  <p:tag name="KSO_WM_UNIT_USESOURCEFORMAT_APPLY" val="0"/>
</p:tagLst>
</file>

<file path=ppt/tags/tag78.xml><?xml version="1.0" encoding="utf-8"?>
<p:tagLst xmlns:a="http://schemas.openxmlformats.org/drawingml/2006/main" xmlns:r="http://schemas.openxmlformats.org/officeDocument/2006/relationships" xmlns:p="http://schemas.openxmlformats.org/presentationml/2006/main">
  <p:tag name="TABLE_ENDDRAG_ORIGIN_RECT" val="599*65"/>
  <p:tag name="TABLE_ENDDRAG_RECT" val="323*153*599*65"/>
</p:tagLst>
</file>

<file path=ppt/tags/tag79.xml><?xml version="1.0" encoding="utf-8"?>
<p:tagLst xmlns:a="http://schemas.openxmlformats.org/drawingml/2006/main" xmlns:r="http://schemas.openxmlformats.org/officeDocument/2006/relationships" xmlns:p="http://schemas.openxmlformats.org/presentationml/2006/main">
  <p:tag name="TABLE_ENDDRAG_ORIGIN_RECT" val="599*44"/>
  <p:tag name="TABLE_ENDDRAG_RECT" val="323*442*599*44"/>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fgm#"/>
  <p:tag name="KSO_WM_FIGMA_FLAG" val="#fgm#"/>
  <p:tag name="KSO_WM_UNIT_INDEX" val="1"/>
  <p:tag name="KSO_WM_UNIT_TYPE" val="a"/>
  <p:tag name="KSO_WM_LAYOUT_CHECK_HASH" val="32f7625da23d083b107d3df14a870d8089295d16"/>
  <p:tag name="KSO_WM_NEWLAYOUT_GROUP_ID" val="layout_10012"/>
  <p:tag name="KSO_WM_NEWLAYOUT_ID" val="slide_ed19c0db6ed585c4"/>
</p:tagLst>
</file>

<file path=ppt/tags/tag8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5643_2*l_h_a*1_1_1"/>
  <p:tag name="KSO_WM_TEMPLATE_CATEGORY" val="diagram"/>
  <p:tag name="KSO_WM_TEMPLATE_INDEX" val="20235643"/>
  <p:tag name="KSO_WM_UNIT_LAYERLEVEL" val="1_1_1"/>
  <p:tag name="KSO_WM_TAG_VERSION" val="3.0"/>
  <p:tag name="KSO_WM_DIAGRAM_VERSION" val="3"/>
  <p:tag name="KSO_WM_DIAGRAM_COLOR_TRICK" val="2"/>
  <p:tag name="KSO_WM_DIAGRAM_COLOR_TEXT_CAN_REMOVE" val="n"/>
  <p:tag name="KSO_WM_UNIT_VALUE" val="6"/>
  <p:tag name="KSO_WM_UNIT_PRESET_TEXT" val="￥1.5亿"/>
  <p:tag name="KSO_WM_UNIT_TEXT_TYPE" val="1"/>
  <p:tag name="KSO_WM_DIAGRAM_MAX_ITEMCNT" val="4"/>
  <p:tag name="KSO_WM_DIAGRAM_MIN_ITEMCNT" val="2"/>
  <p:tag name="KSO_WM_DIAGRAM_VIRTUALLY_FRAME" val="{&quot;height&quot;:411.4250061035156,&quot;left&quot;:38.8,&quot;top&quot;:80.7,&quot;width&quot;:273.675003051757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0"/>
</p:tagLst>
</file>

<file path=ppt/tags/tag81.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f"/>
  <p:tag name="KSO_WM_UNIT_INDEX" val="1"/>
  <p:tag name="KSO_WM_UNIT_ID" val="custom20235223_1*f*1"/>
  <p:tag name="KSO_WM_TEMPLATE_CATEGORY" val="custom"/>
  <p:tag name="KSO_WM_TEMPLATE_INDEX" val="20235223"/>
  <p:tag name="KSO_WM_UNIT_LAYERLEVEL" val="1"/>
  <p:tag name="KSO_WM_TAG_VERSION" val="3.0"/>
  <p:tag name="KSO_WM_DIAGRAM_MAX_ITEMCNT" val="4"/>
  <p:tag name="KSO_WM_DIAGRAM_MIN_ITEMCNT" val="2"/>
  <p:tag name="KSO_WM_DIAGRAM_VIRTUALLY_FRAME" val="{&quot;height&quot;:348.25323486328125,&quot;left&quot;:54.87503937007874,&quot;top&quot;:95.92672902505228,&quot;width&quot;:850.416614173228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50"/>
  <p:tag name="KSO_WM_UNIT_TEXT_FILL_FORE_SCHEMECOLOR_INDEX" val="1"/>
  <p:tag name="KSO_WM_UNIT_TEXT_FILL_TYPE" val="1"/>
  <p:tag name="KSO_WM_UNIT_TEXT_TYPE" val="1"/>
  <p:tag name="KSO_WM_DIAGRAM_USE_COLOR_VALUE" val="{&quot;color_scheme&quot;:1,&quot;color_type&quot;:1,&quot;theme_color_indexes&quot;:[5,6,5,6,5,6]}"/>
  <p:tag name="KSO_WM_UNIT_USESOURCEFORMAT_APPLY" val="0"/>
  <p:tag name="KSO_WM_UNIT_TEXT_LAYER_COUNT" val="1"/>
  <p:tag name="KSO_WM_BEAUTIFY_FLAG" val="#wm#"/>
  <p:tag name="KSO_WM_UNIT_PRESET_TEXT" val="单击此处编辑正文内容"/>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35223_1*i*1"/>
  <p:tag name="KSO_WM_TEMPLATE_CATEGORY" val="custom"/>
  <p:tag name="KSO_WM_TEMPLATE_INDEX" val="20235223"/>
  <p:tag name="KSO_WM_UNIT_LAYERLEVEL" val="1"/>
  <p:tag name="KSO_WM_TAG_VERSION" val="3.0"/>
  <p:tag name="KSO_WM_BEAUTIFY_FLAG" val="#wm#"/>
  <p:tag name="KSO_WM_UNIT_FILL_FORE_SCHEMECOLOR_INDEX" val="5"/>
  <p:tag name="KSO_WM_UNIT_FILL_TYPE" val="1"/>
  <p:tag name="KSO_WM_UNIT_TEXT_FILL_FORE_SCHEMECOLOR_INDEX" val="2"/>
  <p:tag name="KSO_WM_UNIT_TEXT_FILL_TYPE" val="1"/>
  <p:tag name="KSO_WM_UNIT_USESOURCEFORMAT_APPLY" val="0"/>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custom20235223_1*i*2"/>
  <p:tag name="KSO_WM_TEMPLATE_CATEGORY" val="custom"/>
  <p:tag name="KSO_WM_TEMPLATE_INDEX" val="20235223"/>
  <p:tag name="KSO_WM_UNIT_LAYERLEVEL" val="1"/>
  <p:tag name="KSO_WM_TAG_VERSION" val="3.0"/>
  <p:tag name="KSO_WM_BEAUTIFY_FLAG" val="#wm#"/>
  <p:tag name="KSO_WM_UNIT_FILL_FORE_SCHEMECOLOR_INDEX" val="5"/>
  <p:tag name="KSO_WM_UNIT_FILL_TYPE" val="1"/>
  <p:tag name="KSO_WM_UNIT_TEXT_FILL_FORE_SCHEMECOLOR_INDEX" val="2"/>
  <p:tag name="KSO_WM_UNIT_TEXT_FILL_TYPE" val="1"/>
  <p:tag name="KSO_WM_UNIT_USESOURCEFORMAT_APPLY" val="0"/>
</p:tagLst>
</file>

<file path=ppt/tags/tag84.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f"/>
  <p:tag name="KSO_WM_UNIT_INDEX" val="1"/>
  <p:tag name="KSO_WM_UNIT_ID" val="custom20235223_1*f*1"/>
  <p:tag name="KSO_WM_TEMPLATE_CATEGORY" val="custom"/>
  <p:tag name="KSO_WM_TEMPLATE_INDEX" val="20235223"/>
  <p:tag name="KSO_WM_UNIT_LAYERLEVEL" val="1"/>
  <p:tag name="KSO_WM_TAG_VERSION" val="3.0"/>
  <p:tag name="KSO_WM_DIAGRAM_MAX_ITEMCNT" val="4"/>
  <p:tag name="KSO_WM_DIAGRAM_MIN_ITEMCNT" val="2"/>
  <p:tag name="KSO_WM_DIAGRAM_VIRTUALLY_FRAME" val="{&quot;height&quot;:348.25323486328125,&quot;left&quot;:54.87503937007874,&quot;top&quot;:95.92672902505228,&quot;width&quot;:850.416614173228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50"/>
  <p:tag name="KSO_WM_UNIT_TEXT_FILL_FORE_SCHEMECOLOR_INDEX" val="1"/>
  <p:tag name="KSO_WM_UNIT_TEXT_FILL_TYPE" val="1"/>
  <p:tag name="KSO_WM_UNIT_TEXT_TYPE" val="1"/>
  <p:tag name="KSO_WM_DIAGRAM_USE_COLOR_VALUE" val="{&quot;color_scheme&quot;:1,&quot;color_type&quot;:1,&quot;theme_color_indexes&quot;:[5,6,5,6,5,6]}"/>
  <p:tag name="KSO_WM_UNIT_USESOURCEFORMAT_APPLY" val="0"/>
  <p:tag name="KSO_WM_UNIT_TEXT_LAYER_COUNT" val="1"/>
  <p:tag name="KSO_WM_BEAUTIFY_FLAG" val="#wm#"/>
  <p:tag name="KSO_WM_UNIT_PRESET_TEXT" val="单击此处编辑正文内容"/>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35223_1*i*1"/>
  <p:tag name="KSO_WM_TEMPLATE_CATEGORY" val="custom"/>
  <p:tag name="KSO_WM_TEMPLATE_INDEX" val="20235223"/>
  <p:tag name="KSO_WM_UNIT_LAYERLEVEL" val="1"/>
  <p:tag name="KSO_WM_TAG_VERSION" val="3.0"/>
  <p:tag name="KSO_WM_BEAUTIFY_FLAG" val="#wm#"/>
  <p:tag name="KSO_WM_UNIT_FILL_FORE_SCHEMECOLOR_INDEX" val="5"/>
  <p:tag name="KSO_WM_UNIT_FILL_TYPE" val="1"/>
  <p:tag name="KSO_WM_UNIT_TEXT_FILL_FORE_SCHEMECOLOR_INDEX" val="2"/>
  <p:tag name="KSO_WM_UNIT_TEXT_FILL_TYPE" val="1"/>
  <p:tag name="KSO_WM_UNIT_USESOURCEFORMAT_APPLY" val="0"/>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custom20235223_1*i*2"/>
  <p:tag name="KSO_WM_TEMPLATE_CATEGORY" val="custom"/>
  <p:tag name="KSO_WM_TEMPLATE_INDEX" val="20235223"/>
  <p:tag name="KSO_WM_UNIT_LAYERLEVEL" val="1"/>
  <p:tag name="KSO_WM_TAG_VERSION" val="3.0"/>
  <p:tag name="KSO_WM_BEAUTIFY_FLAG" val="#wm#"/>
  <p:tag name="KSO_WM_UNIT_FILL_FORE_SCHEMECOLOR_INDEX" val="5"/>
  <p:tag name="KSO_WM_UNIT_FILL_TYPE" val="1"/>
  <p:tag name="KSO_WM_UNIT_TEXT_FILL_FORE_SCHEMECOLOR_INDEX" val="2"/>
  <p:tag name="KSO_WM_UNIT_TEXT_FILL_TYPE" val="1"/>
  <p:tag name="KSO_WM_UNIT_USESOURCEFORMAT_APPLY" val="0"/>
</p:tagLst>
</file>

<file path=ppt/tags/tag87.xml><?xml version="1.0" encoding="utf-8"?>
<p:tagLst xmlns:a="http://schemas.openxmlformats.org/drawingml/2006/main" xmlns:r="http://schemas.openxmlformats.org/officeDocument/2006/relationships" xmlns:p="http://schemas.openxmlformats.org/presentationml/2006/main">
  <p:tag name="KSO_WM_SLIDE_ID" val="diagram20233249_1"/>
  <p:tag name="KSO_WM_TEMPLATE_SUBCATEGORY" val="0"/>
  <p:tag name="KSO_WM_TEMPLATE_MASTER_TYPE" val="0"/>
  <p:tag name="KSO_WM_TEMPLATE_COLOR_TYPE" val="0"/>
  <p:tag name="KSO_WM_SLIDE_ITEM_CNT" val="2"/>
  <p:tag name="KSO_WM_SLIDE_INDEX" val="1"/>
  <p:tag name="KSO_WM_TAG_VERSION" val="3.0"/>
  <p:tag name="KSO_WM_BEAUTIFY_FLAG" val="#wm#"/>
  <p:tag name="KSO_WM_TEMPLATE_CATEGORY" val="diagram"/>
  <p:tag name="KSO_WM_TEMPLATE_INDEX" val="20231967"/>
  <p:tag name="KSO_WM_SLIDE_TYPE" val="text"/>
  <p:tag name="KSO_WM_SLIDE_SUBTYPE" val="diag"/>
  <p:tag name="KSO_WM_SLIDE_SIZE" val="844.438*388.54"/>
  <p:tag name="KSO_WM_SLIDE_POSITION" val="54.8032*105.625"/>
  <p:tag name="KSO_WM_SLIDE_LAYOUT" val="a_l"/>
  <p:tag name="KSO_WM_SLIDE_LAYOUT_CNT" val="1_1"/>
  <p:tag name="KSO_WM_SPECIAL_SOURCE" val="bdnull"/>
  <p:tag name="KSO_WM_DIAGRAM_GROUP_CODE" val="l1-1"/>
  <p:tag name="KSO_WM_SLIDE_DIAGTYPE" val="l"/>
</p:tagLst>
</file>

<file path=ppt/tags/tag88.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3249_1*l_h_i*1_1_1"/>
  <p:tag name="KSO_WM_TEMPLATE_CATEGORY" val="diagram"/>
  <p:tag name="KSO_WM_TEMPLATE_INDEX" val="20233249"/>
  <p:tag name="KSO_WM_UNIT_LAYERLEVEL" val="1_1_1"/>
  <p:tag name="KSO_WM_TAG_VERSION" val="3.0"/>
  <p:tag name="KSO_WM_DIAGRAM_MAX_ITEMCNT" val="2"/>
  <p:tag name="KSO_WM_DIAGRAM_MIN_ITEMCNT" val="2"/>
  <p:tag name="KSO_WM_DIAGRAM_VIRTUALLY_FRAME" val="{&quot;height&quot;:413.35,&quot;left&quot;:54.8,&quot;top&quot;:100.45,&quot;width&quot;:847.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 name="KSO_WM_UNIT_TEXT_FILL_FORE_SCHEMECOLOR_INDEX" val="13"/>
  <p:tag name="KSO_WM_UNIT_TEXT_FILL_TYPE" val="1"/>
  <p:tag name="KSO_WM_UNIT_USESOURCEFORMAT_APPLY" val="0"/>
</p:tagLst>
</file>

<file path=ppt/tags/tag89.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3249_1*l_h_i*1_2_1"/>
  <p:tag name="KSO_WM_TEMPLATE_CATEGORY" val="diagram"/>
  <p:tag name="KSO_WM_TEMPLATE_INDEX" val="20233249"/>
  <p:tag name="KSO_WM_UNIT_LAYERLEVEL" val="1_1_1"/>
  <p:tag name="KSO_WM_TAG_VERSION" val="3.0"/>
  <p:tag name="KSO_WM_DIAGRAM_MAX_ITEMCNT" val="2"/>
  <p:tag name="KSO_WM_DIAGRAM_MIN_ITEMCNT" val="2"/>
  <p:tag name="KSO_WM_DIAGRAM_VIRTUALLY_FRAME" val="{&quot;height&quot;:413.35,&quot;left&quot;:54.8,&quot;top&quot;:100.45,&quot;width&quot;:847.2}"/>
  <p:tag name="KSO_WM_DIAGRAM_COLOR_MATCH_VALUE" val="{&quot;shape&quot;:{&quot;fill&quot;:{&quot;solid&quot;:{&quot;brightness&quot;:0.6000000238418579,&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05000000074505806,&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13"/>
  <p:tag name="KSO_WM_UNIT_FILL_FORE_SCHEMECOLOR_INDEX_BRIGHTNESS" val="0.6"/>
  <p:tag name="KSO_WM_UNIT_TEXT_FILL_FORE_SCHEMECOLOR_INDEX" val="14"/>
  <p:tag name="KSO_WM_UNIT_TEXT_FILL_TYPE" val="1"/>
  <p:tag name="KSO_WM_UNIT_USESOURCEFORMAT_APPLY" val="0"/>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fgm#"/>
  <p:tag name="KSO_WM_FIGMA_FLAG" val="#fgm#"/>
  <p:tag name="KSO_WM_UNIT_INDEX" val="1"/>
  <p:tag name="KSO_WM_UNIT_TYPE" val="d"/>
</p:tagLst>
</file>

<file path=ppt/tags/tag90.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3249_1*l_h_f*1_1_1"/>
  <p:tag name="KSO_WM_TEMPLATE_CATEGORY" val="diagram"/>
  <p:tag name="KSO_WM_TEMPLATE_INDEX" val="20233249"/>
  <p:tag name="KSO_WM_UNIT_LAYERLEVEL" val="1_1_1"/>
  <p:tag name="KSO_WM_TAG_VERSION" val="3.0"/>
  <p:tag name="KSO_WM_DIAGRAM_MAX_ITEMCNT" val="2"/>
  <p:tag name="KSO_WM_DIAGRAM_MIN_ITEMCNT" val="2"/>
  <p:tag name="KSO_WM_DIAGRAM_VIRTUALLY_FRAME" val="{&quot;height&quot;:413.35,&quot;left&quot;:54.8,&quot;top&quot;:100.45,&quot;width&quot;:847.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207"/>
  <p:tag name="KSO_WM_UNIT_TEXT_FILL_TYPE" val="1"/>
  <p:tag name="KSO_WM_UNIT_TEXT_TYPE" val="1"/>
  <p:tag name="KSO_WM_UNIT_TEXT_LAYER_COUNT" val="1"/>
  <p:tag name="KSO_WM_BEAUTIFY_FLAG" val="#wm#"/>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根据需要可酌情增减文字，以便观者准确地理解您传达的思想。"/>
  <p:tag name="KSO_WM_UNIT_USESOURCEFORMAT_APPLY" val="0"/>
</p:tagLst>
</file>

<file path=ppt/tags/tag91.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3249_1*l_h_f*1_2_1"/>
  <p:tag name="KSO_WM_TEMPLATE_CATEGORY" val="diagram"/>
  <p:tag name="KSO_WM_TEMPLATE_INDEX" val="20233249"/>
  <p:tag name="KSO_WM_UNIT_LAYERLEVEL" val="1_1_1"/>
  <p:tag name="KSO_WM_TAG_VERSION" val="3.0"/>
  <p:tag name="KSO_WM_DIAGRAM_MAX_ITEMCNT" val="2"/>
  <p:tag name="KSO_WM_DIAGRAM_MIN_ITEMCNT" val="2"/>
  <p:tag name="KSO_WM_DIAGRAM_VIRTUALLY_FRAME" val="{&quot;height&quot;:413.35,&quot;left&quot;:54.8,&quot;top&quot;:100.45,&quot;width&quot;:847.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207"/>
  <p:tag name="KSO_WM_UNIT_TEXT_TYPE" val="1"/>
  <p:tag name="KSO_WM_UNIT_TEXT_LAYER_COUNT" val="1"/>
  <p:tag name="KSO_WM_BEAUTIFY_FLAG" val="#wm#"/>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根据需要可酌情增减文字，以便观者准确地理解您传达的思想。"/>
  <p:tag name="KSO_WM_UNIT_TEXT_FILL_FORE_SCHEMECOLOR_INDEX" val="1"/>
  <p:tag name="KSO_WM_UNIT_TEXT_FILL_TYPE" val="1"/>
  <p:tag name="KSO_WM_UNIT_USESOURCEFORMAT_APPLY" val="0"/>
</p:tagLst>
</file>

<file path=ppt/tags/tag9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3249_1*l_h_a*1_1_1"/>
  <p:tag name="KSO_WM_TEMPLATE_CATEGORY" val="diagram"/>
  <p:tag name="KSO_WM_TEMPLATE_INDEX" val="20233249"/>
  <p:tag name="KSO_WM_UNIT_LAYERLEVEL" val="1_1_1"/>
  <p:tag name="KSO_WM_TAG_VERSION" val="3.0"/>
  <p:tag name="KSO_WM_DIAGRAM_VERSION" val="3"/>
  <p:tag name="KSO_WM_DIAGRAM_COLOR_TRICK" val="1"/>
  <p:tag name="KSO_WM_DIAGRAM_COLOR_TEXT_CAN_REMOVE" val="n"/>
  <p:tag name="KSO_WM_UNIT_TEXT_FILL_TYPE" val="1"/>
  <p:tag name="KSO_WM_DIAGRAM_MAX_ITEMCNT" val="2"/>
  <p:tag name="KSO_WM_DIAGRAM_MIN_ITEMCNT" val="2"/>
  <p:tag name="KSO_WM_DIAGRAM_VIRTUALLY_FRAME" val="{&quot;height&quot;:413.35,&quot;left&quot;:54.8,&quot;top&quot;:100.45,&quot;width&quot;:847.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PRESET_TEXT" val="单击添加标题"/>
  <p:tag name="KSO_WM_UNIT_TEXT_TYPE" val="1"/>
  <p:tag name="KSO_WM_UNIT_USESOURCEFORMAT_APPLY" val="0"/>
</p:tagLst>
</file>

<file path=ppt/tags/tag9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3249_1*l_h_a*1_2_1"/>
  <p:tag name="KSO_WM_TEMPLATE_CATEGORY" val="diagram"/>
  <p:tag name="KSO_WM_TEMPLATE_INDEX" val="20233249"/>
  <p:tag name="KSO_WM_UNIT_LAYERLEVEL" val="1_1_1"/>
  <p:tag name="KSO_WM_TAG_VERSION" val="3.0"/>
  <p:tag name="KSO_WM_DIAGRAM_VERSION" val="3"/>
  <p:tag name="KSO_WM_DIAGRAM_COLOR_TRICK" val="1"/>
  <p:tag name="KSO_WM_DIAGRAM_COLOR_TEXT_CAN_REMOVE" val="n"/>
  <p:tag name="KSO_WM_DIAGRAM_MAX_ITEMCNT" val="2"/>
  <p:tag name="KSO_WM_DIAGRAM_MIN_ITEMCNT" val="2"/>
  <p:tag name="KSO_WM_DIAGRAM_VIRTUALLY_FRAME" val="{&quot;height&quot;:413.35,&quot;left&quot;:54.8,&quot;top&quot;:100.45,&quot;width&quot;:847.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PRESET_TEXT" val="单击添加标题"/>
  <p:tag name="KSO_WM_UNIT_TEXT_FILL_FORE_SCHEMECOLOR_INDEX" val="1"/>
  <p:tag name="KSO_WM_UNIT_TEXT_FILL_TYPE" val="1"/>
  <p:tag name="KSO_WM_UNIT_TEXT_TYPE" val="1"/>
  <p:tag name="KSO_WM_UNIT_USESOURCEFORMAT_APPLY" val="0"/>
</p:tagLst>
</file>

<file path=ppt/tags/tag94.xml><?xml version="1.0" encoding="utf-8"?>
<p:tagLst xmlns:a="http://schemas.openxmlformats.org/drawingml/2006/main" xmlns:r="http://schemas.openxmlformats.org/officeDocument/2006/relationships" xmlns:p="http://schemas.openxmlformats.org/presentationml/2006/main">
  <p:tag name="KSO_WM_AICARD_INVALID" val="Invalid"/>
</p:tagLst>
</file>

<file path=ppt/tags/tag95.xml><?xml version="1.0" encoding="utf-8"?>
<p:tagLst xmlns:a="http://schemas.openxmlformats.org/drawingml/2006/main" xmlns:r="http://schemas.openxmlformats.org/officeDocument/2006/relationships" xmlns:p="http://schemas.openxmlformats.org/presentationml/2006/main">
  <p:tag name="KSO_WM_DIAGRAM_VIRTUALLY_FRAME" val="{&quot;height&quot;:378.45,&quot;left&quot;:19.4,&quot;top&quot;:111.55,&quot;width&quot;:905.0999999999997}"/>
</p:tagLst>
</file>

<file path=ppt/tags/tag96.xml><?xml version="1.0" encoding="utf-8"?>
<p:tagLst xmlns:a="http://schemas.openxmlformats.org/drawingml/2006/main" xmlns:r="http://schemas.openxmlformats.org/officeDocument/2006/relationships" xmlns:p="http://schemas.openxmlformats.org/presentationml/2006/main">
  <p:tag name="KSO_WM_DIAGRAM_VIRTUALLY_FRAME" val="{&quot;height&quot;:378.45,&quot;left&quot;:19.4,&quot;top&quot;:111.55,&quot;width&quot;:905.0999999999997}"/>
</p:tagLst>
</file>

<file path=ppt/tags/tag97.xml><?xml version="1.0" encoding="utf-8"?>
<p:tagLst xmlns:a="http://schemas.openxmlformats.org/drawingml/2006/main" xmlns:r="http://schemas.openxmlformats.org/officeDocument/2006/relationships" xmlns:p="http://schemas.openxmlformats.org/presentationml/2006/main">
  <p:tag name="KSO_WM_DIAGRAM_VIRTUALLY_FRAME" val="{&quot;height&quot;:378.45,&quot;left&quot;:19.4,&quot;top&quot;:111.55,&quot;width&quot;:905.0999999999997}"/>
</p:tagLst>
</file>

<file path=ppt/tags/tag98.xml><?xml version="1.0" encoding="utf-8"?>
<p:tagLst xmlns:a="http://schemas.openxmlformats.org/drawingml/2006/main" xmlns:r="http://schemas.openxmlformats.org/officeDocument/2006/relationships" xmlns:p="http://schemas.openxmlformats.org/presentationml/2006/main">
  <p:tag name="KSO_WM_DIAGRAM_VIRTUALLY_FRAME" val="{&quot;height&quot;:378.45,&quot;left&quot;:19.4,&quot;top&quot;:111.55,&quot;width&quot;:905.0999999999997}"/>
</p:tagLst>
</file>

<file path=ppt/tags/tag99.xml><?xml version="1.0" encoding="utf-8"?>
<p:tagLst xmlns:a="http://schemas.openxmlformats.org/drawingml/2006/main" xmlns:r="http://schemas.openxmlformats.org/officeDocument/2006/relationships" xmlns:p="http://schemas.openxmlformats.org/presentationml/2006/main">
  <p:tag name="KSO_WM_DIAGRAM_VIRTUALLY_FRAME" val="{&quot;height&quot;:378.45,&quot;left&quot;:19.4,&quot;top&quot;:111.55,&quot;width&quot;:905.0999999999997}"/>
</p:tagLst>
</file>

<file path=ppt/theme/theme1.xml><?xml version="1.0" encoding="utf-8"?>
<a:theme xmlns:a="http://schemas.openxmlformats.org/drawingml/2006/main" name="Office 主题​​">
  <a:themeElements>
    <a:clrScheme name="自定义 702">
      <a:dk1>
        <a:sysClr val="windowText" lastClr="000000"/>
      </a:dk1>
      <a:lt1>
        <a:sysClr val="window" lastClr="FFFFFF"/>
      </a:lt1>
      <a:dk2>
        <a:srgbClr val="44546A"/>
      </a:dk2>
      <a:lt2>
        <a:srgbClr val="E7E6E6"/>
      </a:lt2>
      <a:accent1>
        <a:srgbClr val="066DCA"/>
      </a:accent1>
      <a:accent2>
        <a:srgbClr val="00A4E6"/>
      </a:accent2>
      <a:accent3>
        <a:srgbClr val="55D4FA"/>
      </a:accent3>
      <a:accent4>
        <a:srgbClr val="066DCA"/>
      </a:accent4>
      <a:accent5>
        <a:srgbClr val="00A4E6"/>
      </a:accent5>
      <a:accent6>
        <a:srgbClr val="55D4FA"/>
      </a:accent6>
      <a:hlink>
        <a:srgbClr val="0563C1"/>
      </a:hlink>
      <a:folHlink>
        <a:srgbClr val="954F72"/>
      </a:folHlink>
    </a:clrScheme>
    <a:fontScheme name="">
      <a:majorFont>
        <a:latin typeface="Impact"/>
        <a:ea typeface="微软雅黑"/>
        <a:cs typeface=""/>
      </a:majorFont>
      <a:minorFont>
        <a:latin typeface="Times New Roman"/>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702">
      <a:dk1>
        <a:sysClr val="windowText" lastClr="000000"/>
      </a:dk1>
      <a:lt1>
        <a:sysClr val="window" lastClr="FFFFFF"/>
      </a:lt1>
      <a:dk2>
        <a:srgbClr val="44546A"/>
      </a:dk2>
      <a:lt2>
        <a:srgbClr val="E7E6E6"/>
      </a:lt2>
      <a:accent1>
        <a:srgbClr val="066DCA"/>
      </a:accent1>
      <a:accent2>
        <a:srgbClr val="00A4E6"/>
      </a:accent2>
      <a:accent3>
        <a:srgbClr val="55D4FA"/>
      </a:accent3>
      <a:accent4>
        <a:srgbClr val="066DCA"/>
      </a:accent4>
      <a:accent5>
        <a:srgbClr val="00A4E6"/>
      </a:accent5>
      <a:accent6>
        <a:srgbClr val="55D4FA"/>
      </a:accent6>
      <a:hlink>
        <a:srgbClr val="0563C1"/>
      </a:hlink>
      <a:folHlink>
        <a:srgbClr val="954F72"/>
      </a:folHlink>
    </a:clrScheme>
    <a:fontScheme name="">
      <a:majorFont>
        <a:latin typeface="Impact"/>
        <a:ea typeface="微软雅黑"/>
        <a:cs typeface=""/>
      </a:majorFont>
      <a:minorFont>
        <a:latin typeface="Times New Roman"/>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思源黑体 CN Regular"/>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思源黑体 CN Regular"/>
        <a:ea typeface=""/>
        <a:cs typeface=""/>
        <a:font script="Jpan" typeface="ＭＳ Ｐゴシック"/>
        <a:font script="Hang" typeface="맑은 고딕"/>
        <a:font script="Hans" typeface="思源黑体 CN Regular"/>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TotalTime>
  <Words>2682</Words>
  <Application>Microsoft Office PowerPoint</Application>
  <PresentationFormat>宽屏</PresentationFormat>
  <Paragraphs>263</Paragraphs>
  <Slides>10</Slides>
  <Notes>9</Notes>
  <HiddenSlides>0</HiddenSlides>
  <MMClips>0</MMClips>
  <ScaleCrop>false</ScaleCrop>
  <HeadingPairs>
    <vt:vector size="6" baseType="variant">
      <vt:variant>
        <vt:lpstr>已用的字体</vt:lpstr>
      </vt:variant>
      <vt:variant>
        <vt:i4>4</vt:i4>
      </vt:variant>
      <vt:variant>
        <vt:lpstr>主题</vt:lpstr>
      </vt:variant>
      <vt:variant>
        <vt:i4>2</vt:i4>
      </vt:variant>
      <vt:variant>
        <vt:lpstr>幻灯片标题</vt:lpstr>
      </vt:variant>
      <vt:variant>
        <vt:i4>10</vt:i4>
      </vt:variant>
    </vt:vector>
  </HeadingPairs>
  <TitlesOfParts>
    <vt:vector size="16" baseType="lpstr">
      <vt:lpstr>微软雅黑</vt:lpstr>
      <vt:lpstr>思源黑体 CN Regular</vt:lpstr>
      <vt:lpstr>Arial</vt:lpstr>
      <vt:lpstr>Wingdings</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KB SH</cp:lastModifiedBy>
  <cp:revision>317</cp:revision>
  <dcterms:created xsi:type="dcterms:W3CDTF">2021-05-11T03:43:00Z</dcterms:created>
  <dcterms:modified xsi:type="dcterms:W3CDTF">2026-06-02T06:34:20Z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2052-12.1.0.26375</vt:lpwstr>
  </property>
  <property fmtid="{D5CDD505-2E9C-101B-9397-08002B2CF9AE}" pid="3" name="ICV">
    <vt:lpwstr>C99B6FC97A1E4875A4C4A660A485AD51_13</vt:lpwstr>
  </property>
  <property fmtid="{D5CDD505-2E9C-101B-9397-08002B2CF9AE}" pid="4" name="KSOTemplateUUID">
    <vt:lpwstr>v1.0_mb_nOpzGhDoB52Qo0MmprY9Og==</vt:lpwstr>
  </property>
</Properties>
</file>