
<file path=[Content_Types].xml><?xml version="1.0" encoding="utf-8"?>
<Types xmlns="http://schemas.openxmlformats.org/package/2006/content-types">
  <Default Extension="jpeg" ContentType="image/jpeg"/>
  <Default Extension="JPG" ContentType="image/.jpg"/>
  <Default Extension="xlsx" ContentType="application/vnd.openxmlformats-officedocument.spreadsheetml.sheet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414" r:id="rId3"/>
    <p:sldId id="1213" r:id="rId4"/>
    <p:sldId id="1868" r:id="rId5"/>
    <p:sldId id="1875" r:id="rId7"/>
    <p:sldId id="1894" r:id="rId8"/>
    <p:sldId id="1896" r:id="rId9"/>
    <p:sldId id="256" r:id="rId10"/>
    <p:sldId id="1870" r:id="rId11"/>
    <p:sldId id="1874" r:id="rId12"/>
    <p:sldId id="1897" r:id="rId1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760" autoAdjust="0"/>
  </p:normalViewPr>
  <p:slideViewPr>
    <p:cSldViewPr snapToGrid="0">
      <p:cViewPr varScale="1">
        <p:scale>
          <a:sx n="87" d="100"/>
          <a:sy n="87" d="100"/>
        </p:scale>
        <p:origin x="246" y="3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Workbook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zh-CN" sz="186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CN" alt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石杉碱甲调整后效果</a:t>
            </a:r>
            <a:endParaRPr lang="zh-CN" altLang="en-US" sz="16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c:rich>
      </c:tx>
      <c:layout>
        <c:manualLayout>
          <c:xMode val="edge"/>
          <c:yMode val="edge"/>
          <c:x val="0.0763675643398681"/>
          <c:y val="0.0267171305432487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0975789930109394"/>
          <c:y val="0.107146676520321"/>
          <c:w val="0.694566739301936"/>
          <c:h val="0.82214248946412"/>
        </c:manualLayout>
      </c:layout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生活质量改善率</c:v>
                </c:pt>
              </c:strCache>
            </c:strRef>
          </c:tx>
          <c:spPr>
            <a:solidFill>
              <a:schemeClr val="accent6">
                <a:lumMod val="75000"/>
                <a:alpha val="77000"/>
              </a:schemeClr>
            </a:solidFill>
            <a:ln>
              <a:noFill/>
            </a:ln>
            <a:effectLst/>
          </c:spPr>
          <c:dLbls>
            <c:dLbl>
              <c:idx val="0"/>
              <c:layout>
                <c:manualLayout>
                  <c:x val="0.0317113182900166"/>
                  <c:y val="-0.37252680031703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00487866435231025"/>
                  <c:y val="-0.2768081085689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4.47205732802986e-17"/>
                  <c:y val="-0.36217883364156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.0146359930569307"/>
                  <c:y val="-0.355711354469395"/>
                </c:manualLayout>
              </c:layout>
              <c:numFmt formatCode="General" sourceLinked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zh-CN" sz="1195" b="1" i="0" u="none" strike="noStrike" kern="1200" baseline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9379654778796"/>
                      <c:h val="0.0562542356896074"/>
                    </c:manualLayout>
                  </c15:layout>
                </c:ext>
              </c:extLst>
            </c:dLbl>
            <c:dLbl>
              <c:idx val="4"/>
              <c:layout>
                <c:manualLayout>
                  <c:x val="0.00243933217615512"/>
                  <c:y val="-0.28198209190664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0.00731799652846546"/>
                  <c:y val="-0.35441785863496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zh-CN" sz="1195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患者#1</c:v>
                </c:pt>
                <c:pt idx="1">
                  <c:v>患者#2</c:v>
                </c:pt>
                <c:pt idx="2">
                  <c:v>患者#3</c:v>
                </c:pt>
                <c:pt idx="3">
                  <c:v>患者#4</c:v>
                </c:pt>
                <c:pt idx="4">
                  <c:v>患者#5</c:v>
                </c:pt>
                <c:pt idx="5">
                  <c:v>患者#6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0.79</c:v>
                </c:pt>
                <c:pt idx="1" c:formatCode="0.00%">
                  <c:v>0.625</c:v>
                </c:pt>
                <c:pt idx="2">
                  <c:v>0.75</c:v>
                </c:pt>
                <c:pt idx="3" c:formatCode="0.00%">
                  <c:v>0.722</c:v>
                </c:pt>
                <c:pt idx="4" c:formatCode="0.00%">
                  <c:v>0.667</c:v>
                </c:pt>
                <c:pt idx="5" c:formatCode="0.00%">
                  <c:v>0.765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AChR-Ab减少率</c:v>
                </c:pt>
              </c:strCache>
            </c:strRef>
          </c:tx>
          <c:spPr>
            <a:solidFill>
              <a:schemeClr val="accent1">
                <a:alpha val="50000"/>
              </a:schemeClr>
            </a:solidFill>
            <a:ln>
              <a:noFill/>
            </a:ln>
            <a:effectLst/>
          </c:spPr>
          <c:dLbls>
            <c:dLbl>
              <c:idx val="0"/>
              <c:layout>
                <c:manualLayout>
                  <c:x val="0.0536653078754127"/>
                  <c:y val="-0.082783733403786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"/>
                  <c:y val="-0.038804875033024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.00243933217615508"/>
                  <c:y val="-0.15780649180096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"/>
                  <c:y val="-0.064674791721708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0"/>
                  <c:y val="-0.046565850039629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0.00975732870462068"/>
                  <c:y val="-0.054326825046234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zh-CN" sz="1195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患者#1</c:v>
                </c:pt>
                <c:pt idx="1">
                  <c:v>患者#2</c:v>
                </c:pt>
                <c:pt idx="2">
                  <c:v>患者#3</c:v>
                </c:pt>
                <c:pt idx="3">
                  <c:v>患者#4</c:v>
                </c:pt>
                <c:pt idx="4">
                  <c:v>患者#5</c:v>
                </c:pt>
                <c:pt idx="5">
                  <c:v>患者#6</c:v>
                </c:pt>
              </c:strCache>
            </c:strRef>
          </c:cat>
          <c:val>
            <c:numRef>
              <c:f>Sheet1!$C$2:$C$7</c:f>
              <c:numCache>
                <c:formatCode>0.00%</c:formatCode>
                <c:ptCount val="6"/>
                <c:pt idx="0">
                  <c:v>0.184</c:v>
                </c:pt>
                <c:pt idx="1">
                  <c:v>0.112</c:v>
                </c:pt>
                <c:pt idx="2" c:formatCode="0%">
                  <c:v>0.4</c:v>
                </c:pt>
                <c:pt idx="3">
                  <c:v>0.194</c:v>
                </c:pt>
                <c:pt idx="4">
                  <c:v>0.151</c:v>
                </c:pt>
                <c:pt idx="5">
                  <c:v>0.173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axId val="636469432"/>
        <c:axId val="636468728"/>
      </c:areaChart>
      <c:catAx>
        <c:axId val="636469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zh-CN" sz="11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defRPr>
            </a:pPr>
          </a:p>
        </c:txPr>
        <c:crossAx val="636468728"/>
        <c:crosses val="autoZero"/>
        <c:auto val="1"/>
        <c:lblAlgn val="ctr"/>
        <c:lblOffset val="100"/>
        <c:noMultiLvlLbl val="0"/>
      </c:catAx>
      <c:valAx>
        <c:axId val="636468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zh-CN" sz="1195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</a:p>
        </c:txPr>
        <c:crossAx val="63646943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lang="zh-CN"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defRPr>
            </a:pPr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lang="zh-CN"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defRPr>
            </a:pPr>
          </a:p>
        </c:txPr>
      </c:legendEntry>
      <c:layout>
        <c:manualLayout>
          <c:xMode val="edge"/>
          <c:yMode val="edge"/>
          <c:x val="0.50753686416742"/>
          <c:y val="0"/>
          <c:w val="0.339672971988207"/>
          <c:h val="0.10413150717523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zh-CN" sz="1195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defRPr>
          </a:pPr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cf5e02a2-b8e3-42fa-aaa1-da49be647bb3}"/>
      </c:ext>
    </c:extLst>
  </c:chart>
  <c:spPr>
    <a:noFill/>
    <a:ln>
      <a:noFill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DB594-92CC-4F7A-93B4-F49893E6EF6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C6CC81-5A29-498B-9208-A0AA820C5D0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C6CC81-5A29-498B-9208-A0AA820C5D0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0D90F-8BCA-4DEA-B274-D67E5E130A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9AF36-E674-4787-959C-F608974A38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0D90F-8BCA-4DEA-B274-D67E5E130A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9AF36-E674-4787-959C-F608974A38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0D90F-8BCA-4DEA-B274-D67E5E130A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9AF36-E674-4787-959C-F608974A38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ut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4972AF8-7708-4CB7-BF05-76A620C34C72}" type="slidenum">
              <a:rPr kumimoji="0" lang="zh-CN" altLang="en-US" sz="12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0D90F-8BCA-4DEA-B274-D67E5E130A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9AF36-E674-4787-959C-F608974A38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0D90F-8BCA-4DEA-B274-D67E5E130A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9AF36-E674-4787-959C-F608974A38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0D90F-8BCA-4DEA-B274-D67E5E130A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9AF36-E674-4787-959C-F608974A38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0D90F-8BCA-4DEA-B274-D67E5E130A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9AF36-E674-4787-959C-F608974A38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0D90F-8BCA-4DEA-B274-D67E5E130A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9AF36-E674-4787-959C-F608974A38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0D90F-8BCA-4DEA-B274-D67E5E130A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9AF36-E674-4787-959C-F608974A38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0D90F-8BCA-4DEA-B274-D67E5E130A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9AF36-E674-4787-959C-F608974A38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0D90F-8BCA-4DEA-B274-D67E5E130A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9AF36-E674-4787-959C-F608974A38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C0D90F-8BCA-4DEA-B274-D67E5E130A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9AF36-E674-4787-959C-F608974A387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3.jpeg"/><Relationship Id="rId2" Type="http://schemas.openxmlformats.org/officeDocument/2006/relationships/tags" Target="../tags/tag1.xml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8.xml"/><Relationship Id="rId3" Type="http://schemas.openxmlformats.org/officeDocument/2006/relationships/slideLayout" Target="../slideLayouts/slideLayout7.xml"/><Relationship Id="rId2" Type="http://schemas.openxmlformats.org/officeDocument/2006/relationships/tags" Target="../tags/tag5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7.xml"/><Relationship Id="rId2" Type="http://schemas.openxmlformats.org/officeDocument/2006/relationships/tags" Target="../tags/tag2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7.xml"/><Relationship Id="rId2" Type="http://schemas.openxmlformats.org/officeDocument/2006/relationships/tags" Target="../tags/tag3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chart" Target="../charts/char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7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 5"/>
          <p:cNvSpPr>
            <a:spLocks noEditPoints="1"/>
          </p:cNvSpPr>
          <p:nvPr/>
        </p:nvSpPr>
        <p:spPr bwMode="auto">
          <a:xfrm>
            <a:off x="0" y="257521"/>
            <a:ext cx="12192000" cy="2353917"/>
          </a:xfrm>
          <a:custGeom>
            <a:avLst/>
            <a:gdLst>
              <a:gd name="T0" fmla="*/ 7933 w 8000"/>
              <a:gd name="T1" fmla="*/ 1418 h 1542"/>
              <a:gd name="T2" fmla="*/ 7832 w 8000"/>
              <a:gd name="T3" fmla="*/ 1315 h 1542"/>
              <a:gd name="T4" fmla="*/ 7738 w 8000"/>
              <a:gd name="T5" fmla="*/ 1352 h 1542"/>
              <a:gd name="T6" fmla="*/ 7673 w 8000"/>
              <a:gd name="T7" fmla="*/ 1336 h 1542"/>
              <a:gd name="T8" fmla="*/ 7538 w 8000"/>
              <a:gd name="T9" fmla="*/ 1313 h 1542"/>
              <a:gd name="T10" fmla="*/ 7430 w 8000"/>
              <a:gd name="T11" fmla="*/ 1287 h 1542"/>
              <a:gd name="T12" fmla="*/ 7292 w 8000"/>
              <a:gd name="T13" fmla="*/ 1358 h 1542"/>
              <a:gd name="T14" fmla="*/ 7170 w 8000"/>
              <a:gd name="T15" fmla="*/ 1352 h 1542"/>
              <a:gd name="T16" fmla="*/ 6993 w 8000"/>
              <a:gd name="T17" fmla="*/ 1400 h 1542"/>
              <a:gd name="T18" fmla="*/ 6886 w 8000"/>
              <a:gd name="T19" fmla="*/ 1357 h 1542"/>
              <a:gd name="T20" fmla="*/ 6766 w 8000"/>
              <a:gd name="T21" fmla="*/ 1380 h 1542"/>
              <a:gd name="T22" fmla="*/ 6640 w 8000"/>
              <a:gd name="T23" fmla="*/ 1194 h 1542"/>
              <a:gd name="T24" fmla="*/ 6505 w 8000"/>
              <a:gd name="T25" fmla="*/ 1157 h 1542"/>
              <a:gd name="T26" fmla="*/ 6381 w 8000"/>
              <a:gd name="T27" fmla="*/ 1311 h 1542"/>
              <a:gd name="T28" fmla="*/ 6242 w 8000"/>
              <a:gd name="T29" fmla="*/ 1181 h 1542"/>
              <a:gd name="T30" fmla="*/ 5688 w 8000"/>
              <a:gd name="T31" fmla="*/ 818 h 1542"/>
              <a:gd name="T32" fmla="*/ 5396 w 8000"/>
              <a:gd name="T33" fmla="*/ 674 h 1542"/>
              <a:gd name="T34" fmla="*/ 5346 w 8000"/>
              <a:gd name="T35" fmla="*/ 615 h 1542"/>
              <a:gd name="T36" fmla="*/ 5292 w 8000"/>
              <a:gd name="T37" fmla="*/ 1274 h 1542"/>
              <a:gd name="T38" fmla="*/ 5007 w 8000"/>
              <a:gd name="T39" fmla="*/ 1089 h 1542"/>
              <a:gd name="T40" fmla="*/ 4819 w 8000"/>
              <a:gd name="T41" fmla="*/ 685 h 1542"/>
              <a:gd name="T42" fmla="*/ 4540 w 8000"/>
              <a:gd name="T43" fmla="*/ 1250 h 1542"/>
              <a:gd name="T44" fmla="*/ 4474 w 8000"/>
              <a:gd name="T45" fmla="*/ 1255 h 1542"/>
              <a:gd name="T46" fmla="*/ 4398 w 8000"/>
              <a:gd name="T47" fmla="*/ 1265 h 1542"/>
              <a:gd name="T48" fmla="*/ 4286 w 8000"/>
              <a:gd name="T49" fmla="*/ 1131 h 1542"/>
              <a:gd name="T50" fmla="*/ 4046 w 8000"/>
              <a:gd name="T51" fmla="*/ 1117 h 1542"/>
              <a:gd name="T52" fmla="*/ 3923 w 8000"/>
              <a:gd name="T53" fmla="*/ 975 h 1542"/>
              <a:gd name="T54" fmla="*/ 3742 w 8000"/>
              <a:gd name="T55" fmla="*/ 1095 h 1542"/>
              <a:gd name="T56" fmla="*/ 3585 w 8000"/>
              <a:gd name="T57" fmla="*/ 1415 h 1542"/>
              <a:gd name="T58" fmla="*/ 3463 w 8000"/>
              <a:gd name="T59" fmla="*/ 1255 h 1542"/>
              <a:gd name="T60" fmla="*/ 3390 w 8000"/>
              <a:gd name="T61" fmla="*/ 372 h 1542"/>
              <a:gd name="T62" fmla="*/ 3367 w 8000"/>
              <a:gd name="T63" fmla="*/ 187 h 1542"/>
              <a:gd name="T64" fmla="*/ 3329 w 8000"/>
              <a:gd name="T65" fmla="*/ 695 h 1542"/>
              <a:gd name="T66" fmla="*/ 2997 w 8000"/>
              <a:gd name="T67" fmla="*/ 1479 h 1542"/>
              <a:gd name="T68" fmla="*/ 2797 w 8000"/>
              <a:gd name="T69" fmla="*/ 1119 h 1542"/>
              <a:gd name="T70" fmla="*/ 2628 w 8000"/>
              <a:gd name="T71" fmla="*/ 1372 h 1542"/>
              <a:gd name="T72" fmla="*/ 2470 w 8000"/>
              <a:gd name="T73" fmla="*/ 1378 h 1542"/>
              <a:gd name="T74" fmla="*/ 2310 w 8000"/>
              <a:gd name="T75" fmla="*/ 1440 h 1542"/>
              <a:gd name="T76" fmla="*/ 2152 w 8000"/>
              <a:gd name="T77" fmla="*/ 1391 h 1542"/>
              <a:gd name="T78" fmla="*/ 2055 w 8000"/>
              <a:gd name="T79" fmla="*/ 1463 h 1542"/>
              <a:gd name="T80" fmla="*/ 1975 w 8000"/>
              <a:gd name="T81" fmla="*/ 1479 h 1542"/>
              <a:gd name="T82" fmla="*/ 1805 w 8000"/>
              <a:gd name="T83" fmla="*/ 1456 h 1542"/>
              <a:gd name="T84" fmla="*/ 1673 w 8000"/>
              <a:gd name="T85" fmla="*/ 1469 h 1542"/>
              <a:gd name="T86" fmla="*/ 1531 w 8000"/>
              <a:gd name="T87" fmla="*/ 1408 h 1542"/>
              <a:gd name="T88" fmla="*/ 1443 w 8000"/>
              <a:gd name="T89" fmla="*/ 1265 h 1542"/>
              <a:gd name="T90" fmla="*/ 1253 w 8000"/>
              <a:gd name="T91" fmla="*/ 1421 h 1542"/>
              <a:gd name="T92" fmla="*/ 1155 w 8000"/>
              <a:gd name="T93" fmla="*/ 1401 h 1542"/>
              <a:gd name="T94" fmla="*/ 1051 w 8000"/>
              <a:gd name="T95" fmla="*/ 1389 h 1542"/>
              <a:gd name="T96" fmla="*/ 969 w 8000"/>
              <a:gd name="T97" fmla="*/ 1224 h 1542"/>
              <a:gd name="T98" fmla="*/ 843 w 8000"/>
              <a:gd name="T99" fmla="*/ 1375 h 1542"/>
              <a:gd name="T100" fmla="*/ 664 w 8000"/>
              <a:gd name="T101" fmla="*/ 1427 h 1542"/>
              <a:gd name="T102" fmla="*/ 515 w 8000"/>
              <a:gd name="T103" fmla="*/ 1241 h 1542"/>
              <a:gd name="T104" fmla="*/ 320 w 8000"/>
              <a:gd name="T105" fmla="*/ 1245 h 1542"/>
              <a:gd name="T106" fmla="*/ 218 w 8000"/>
              <a:gd name="T107" fmla="*/ 1342 h 1542"/>
              <a:gd name="T108" fmla="*/ 56 w 8000"/>
              <a:gd name="T109" fmla="*/ 1357 h 1542"/>
              <a:gd name="T110" fmla="*/ 3369 w 8000"/>
              <a:gd name="T111" fmla="*/ 1408 h 1542"/>
              <a:gd name="T112" fmla="*/ 3356 w 8000"/>
              <a:gd name="T113" fmla="*/ 1141 h 1542"/>
              <a:gd name="T114" fmla="*/ 3356 w 8000"/>
              <a:gd name="T115" fmla="*/ 872 h 1542"/>
              <a:gd name="T116" fmla="*/ 3356 w 8000"/>
              <a:gd name="T117" fmla="*/ 756 h 15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8000" h="1542">
                <a:moveTo>
                  <a:pt x="7978" y="1472"/>
                </a:moveTo>
                <a:cubicBezTo>
                  <a:pt x="7978" y="1462"/>
                  <a:pt x="7978" y="1462"/>
                  <a:pt x="7978" y="1462"/>
                </a:cubicBezTo>
                <a:cubicBezTo>
                  <a:pt x="7966" y="1462"/>
                  <a:pt x="7966" y="1462"/>
                  <a:pt x="7966" y="1462"/>
                </a:cubicBezTo>
                <a:cubicBezTo>
                  <a:pt x="7966" y="1436"/>
                  <a:pt x="7966" y="1436"/>
                  <a:pt x="7966" y="1436"/>
                </a:cubicBezTo>
                <a:cubicBezTo>
                  <a:pt x="7955" y="1436"/>
                  <a:pt x="7955" y="1436"/>
                  <a:pt x="7955" y="1436"/>
                </a:cubicBezTo>
                <a:cubicBezTo>
                  <a:pt x="7955" y="1420"/>
                  <a:pt x="7955" y="1420"/>
                  <a:pt x="7955" y="1420"/>
                </a:cubicBezTo>
                <a:cubicBezTo>
                  <a:pt x="7941" y="1420"/>
                  <a:pt x="7941" y="1420"/>
                  <a:pt x="7941" y="1420"/>
                </a:cubicBezTo>
                <a:cubicBezTo>
                  <a:pt x="7941" y="1428"/>
                  <a:pt x="7941" y="1428"/>
                  <a:pt x="7941" y="1428"/>
                </a:cubicBezTo>
                <a:cubicBezTo>
                  <a:pt x="7933" y="1428"/>
                  <a:pt x="7933" y="1428"/>
                  <a:pt x="7933" y="1428"/>
                </a:cubicBezTo>
                <a:cubicBezTo>
                  <a:pt x="7933" y="1418"/>
                  <a:pt x="7933" y="1418"/>
                  <a:pt x="7933" y="1418"/>
                </a:cubicBezTo>
                <a:cubicBezTo>
                  <a:pt x="7916" y="1418"/>
                  <a:pt x="7916" y="1418"/>
                  <a:pt x="7916" y="1418"/>
                </a:cubicBezTo>
                <a:cubicBezTo>
                  <a:pt x="7916" y="1433"/>
                  <a:pt x="7916" y="1433"/>
                  <a:pt x="7916" y="1433"/>
                </a:cubicBezTo>
                <a:cubicBezTo>
                  <a:pt x="7895" y="1433"/>
                  <a:pt x="7895" y="1433"/>
                  <a:pt x="7895" y="1433"/>
                </a:cubicBezTo>
                <a:cubicBezTo>
                  <a:pt x="7895" y="1335"/>
                  <a:pt x="7895" y="1335"/>
                  <a:pt x="7895" y="1335"/>
                </a:cubicBezTo>
                <a:cubicBezTo>
                  <a:pt x="7879" y="1335"/>
                  <a:pt x="7879" y="1335"/>
                  <a:pt x="7879" y="1335"/>
                </a:cubicBezTo>
                <a:cubicBezTo>
                  <a:pt x="7855" y="1316"/>
                  <a:pt x="7855" y="1316"/>
                  <a:pt x="7855" y="1316"/>
                </a:cubicBezTo>
                <a:cubicBezTo>
                  <a:pt x="7855" y="1300"/>
                  <a:pt x="7855" y="1300"/>
                  <a:pt x="7855" y="1300"/>
                </a:cubicBezTo>
                <a:cubicBezTo>
                  <a:pt x="7843" y="1300"/>
                  <a:pt x="7843" y="1300"/>
                  <a:pt x="7843" y="1300"/>
                </a:cubicBezTo>
                <a:cubicBezTo>
                  <a:pt x="7843" y="1315"/>
                  <a:pt x="7843" y="1315"/>
                  <a:pt x="7843" y="1315"/>
                </a:cubicBezTo>
                <a:cubicBezTo>
                  <a:pt x="7832" y="1315"/>
                  <a:pt x="7832" y="1315"/>
                  <a:pt x="7832" y="1315"/>
                </a:cubicBezTo>
                <a:cubicBezTo>
                  <a:pt x="7832" y="1300"/>
                  <a:pt x="7832" y="1300"/>
                  <a:pt x="7832" y="1300"/>
                </a:cubicBezTo>
                <a:cubicBezTo>
                  <a:pt x="7821" y="1300"/>
                  <a:pt x="7821" y="1300"/>
                  <a:pt x="7821" y="1300"/>
                </a:cubicBezTo>
                <a:cubicBezTo>
                  <a:pt x="7821" y="1315"/>
                  <a:pt x="7821" y="1315"/>
                  <a:pt x="7821" y="1315"/>
                </a:cubicBezTo>
                <a:cubicBezTo>
                  <a:pt x="7806" y="1335"/>
                  <a:pt x="7806" y="1335"/>
                  <a:pt x="7806" y="1335"/>
                </a:cubicBezTo>
                <a:cubicBezTo>
                  <a:pt x="7789" y="1335"/>
                  <a:pt x="7789" y="1335"/>
                  <a:pt x="7789" y="1335"/>
                </a:cubicBezTo>
                <a:cubicBezTo>
                  <a:pt x="7789" y="1436"/>
                  <a:pt x="7789" y="1436"/>
                  <a:pt x="7789" y="1436"/>
                </a:cubicBezTo>
                <a:cubicBezTo>
                  <a:pt x="7749" y="1436"/>
                  <a:pt x="7749" y="1436"/>
                  <a:pt x="7749" y="1436"/>
                </a:cubicBezTo>
                <a:cubicBezTo>
                  <a:pt x="7749" y="1345"/>
                  <a:pt x="7749" y="1345"/>
                  <a:pt x="7749" y="1345"/>
                </a:cubicBezTo>
                <a:cubicBezTo>
                  <a:pt x="7738" y="1345"/>
                  <a:pt x="7738" y="1345"/>
                  <a:pt x="7738" y="1345"/>
                </a:cubicBezTo>
                <a:cubicBezTo>
                  <a:pt x="7738" y="1352"/>
                  <a:pt x="7738" y="1352"/>
                  <a:pt x="7738" y="1352"/>
                </a:cubicBezTo>
                <a:cubicBezTo>
                  <a:pt x="7724" y="1352"/>
                  <a:pt x="7724" y="1352"/>
                  <a:pt x="7724" y="1352"/>
                </a:cubicBezTo>
                <a:cubicBezTo>
                  <a:pt x="7724" y="1337"/>
                  <a:pt x="7724" y="1337"/>
                  <a:pt x="7724" y="1337"/>
                </a:cubicBezTo>
                <a:cubicBezTo>
                  <a:pt x="7713" y="1337"/>
                  <a:pt x="7713" y="1337"/>
                  <a:pt x="7713" y="1337"/>
                </a:cubicBezTo>
                <a:cubicBezTo>
                  <a:pt x="7713" y="1321"/>
                  <a:pt x="7713" y="1321"/>
                  <a:pt x="7713" y="1321"/>
                </a:cubicBezTo>
                <a:cubicBezTo>
                  <a:pt x="7697" y="1321"/>
                  <a:pt x="7697" y="1321"/>
                  <a:pt x="7697" y="1321"/>
                </a:cubicBezTo>
                <a:cubicBezTo>
                  <a:pt x="7697" y="1336"/>
                  <a:pt x="7697" y="1336"/>
                  <a:pt x="7697" y="1336"/>
                </a:cubicBezTo>
                <a:cubicBezTo>
                  <a:pt x="7687" y="1336"/>
                  <a:pt x="7687" y="1336"/>
                  <a:pt x="7687" y="1336"/>
                </a:cubicBezTo>
                <a:cubicBezTo>
                  <a:pt x="7687" y="1324"/>
                  <a:pt x="7687" y="1324"/>
                  <a:pt x="7687" y="1324"/>
                </a:cubicBezTo>
                <a:cubicBezTo>
                  <a:pt x="7673" y="1324"/>
                  <a:pt x="7673" y="1324"/>
                  <a:pt x="7673" y="1324"/>
                </a:cubicBezTo>
                <a:cubicBezTo>
                  <a:pt x="7673" y="1336"/>
                  <a:pt x="7673" y="1336"/>
                  <a:pt x="7673" y="1336"/>
                </a:cubicBezTo>
                <a:cubicBezTo>
                  <a:pt x="7659" y="1336"/>
                  <a:pt x="7659" y="1336"/>
                  <a:pt x="7659" y="1336"/>
                </a:cubicBezTo>
                <a:cubicBezTo>
                  <a:pt x="7659" y="1326"/>
                  <a:pt x="7659" y="1326"/>
                  <a:pt x="7659" y="1326"/>
                </a:cubicBezTo>
                <a:cubicBezTo>
                  <a:pt x="7645" y="1326"/>
                  <a:pt x="7645" y="1326"/>
                  <a:pt x="7645" y="1326"/>
                </a:cubicBezTo>
                <a:cubicBezTo>
                  <a:pt x="7645" y="1356"/>
                  <a:pt x="7645" y="1356"/>
                  <a:pt x="7645" y="1356"/>
                </a:cubicBezTo>
                <a:cubicBezTo>
                  <a:pt x="7616" y="1356"/>
                  <a:pt x="7616" y="1356"/>
                  <a:pt x="7616" y="1356"/>
                </a:cubicBezTo>
                <a:cubicBezTo>
                  <a:pt x="7616" y="1439"/>
                  <a:pt x="7616" y="1439"/>
                  <a:pt x="7616" y="1439"/>
                </a:cubicBezTo>
                <a:cubicBezTo>
                  <a:pt x="7581" y="1439"/>
                  <a:pt x="7581" y="1439"/>
                  <a:pt x="7581" y="1439"/>
                </a:cubicBezTo>
                <a:cubicBezTo>
                  <a:pt x="7581" y="1337"/>
                  <a:pt x="7581" y="1337"/>
                  <a:pt x="7581" y="1337"/>
                </a:cubicBezTo>
                <a:cubicBezTo>
                  <a:pt x="7557" y="1337"/>
                  <a:pt x="7557" y="1337"/>
                  <a:pt x="7557" y="1337"/>
                </a:cubicBezTo>
                <a:cubicBezTo>
                  <a:pt x="7538" y="1313"/>
                  <a:pt x="7538" y="1313"/>
                  <a:pt x="7538" y="1313"/>
                </a:cubicBezTo>
                <a:cubicBezTo>
                  <a:pt x="7497" y="1313"/>
                  <a:pt x="7497" y="1313"/>
                  <a:pt x="7497" y="1313"/>
                </a:cubicBezTo>
                <a:cubicBezTo>
                  <a:pt x="7497" y="1416"/>
                  <a:pt x="7497" y="1416"/>
                  <a:pt x="7497" y="1416"/>
                </a:cubicBezTo>
                <a:cubicBezTo>
                  <a:pt x="7483" y="1416"/>
                  <a:pt x="7483" y="1416"/>
                  <a:pt x="7483" y="1416"/>
                </a:cubicBezTo>
                <a:cubicBezTo>
                  <a:pt x="7483" y="1314"/>
                  <a:pt x="7483" y="1314"/>
                  <a:pt x="7483" y="1314"/>
                </a:cubicBezTo>
                <a:cubicBezTo>
                  <a:pt x="7465" y="1285"/>
                  <a:pt x="7465" y="1285"/>
                  <a:pt x="7465" y="1285"/>
                </a:cubicBezTo>
                <a:cubicBezTo>
                  <a:pt x="7452" y="1285"/>
                  <a:pt x="7452" y="1285"/>
                  <a:pt x="7452" y="1285"/>
                </a:cubicBezTo>
                <a:cubicBezTo>
                  <a:pt x="7452" y="1291"/>
                  <a:pt x="7452" y="1291"/>
                  <a:pt x="7452" y="1291"/>
                </a:cubicBezTo>
                <a:cubicBezTo>
                  <a:pt x="7441" y="1291"/>
                  <a:pt x="7441" y="1291"/>
                  <a:pt x="7441" y="1291"/>
                </a:cubicBezTo>
                <a:cubicBezTo>
                  <a:pt x="7441" y="1287"/>
                  <a:pt x="7441" y="1287"/>
                  <a:pt x="7441" y="1287"/>
                </a:cubicBezTo>
                <a:cubicBezTo>
                  <a:pt x="7430" y="1287"/>
                  <a:pt x="7430" y="1287"/>
                  <a:pt x="7430" y="1287"/>
                </a:cubicBezTo>
                <a:cubicBezTo>
                  <a:pt x="7430" y="1301"/>
                  <a:pt x="7430" y="1301"/>
                  <a:pt x="7430" y="1301"/>
                </a:cubicBezTo>
                <a:cubicBezTo>
                  <a:pt x="7383" y="1301"/>
                  <a:pt x="7383" y="1301"/>
                  <a:pt x="7383" y="1301"/>
                </a:cubicBezTo>
                <a:cubicBezTo>
                  <a:pt x="7383" y="1286"/>
                  <a:pt x="7383" y="1286"/>
                  <a:pt x="7383" y="1286"/>
                </a:cubicBezTo>
                <a:cubicBezTo>
                  <a:pt x="7370" y="1261"/>
                  <a:pt x="7370" y="1261"/>
                  <a:pt x="7370" y="1261"/>
                </a:cubicBezTo>
                <a:cubicBezTo>
                  <a:pt x="7326" y="1261"/>
                  <a:pt x="7326" y="1261"/>
                  <a:pt x="7326" y="1261"/>
                </a:cubicBezTo>
                <a:cubicBezTo>
                  <a:pt x="7326" y="1286"/>
                  <a:pt x="7326" y="1286"/>
                  <a:pt x="7326" y="1286"/>
                </a:cubicBezTo>
                <a:cubicBezTo>
                  <a:pt x="7297" y="1286"/>
                  <a:pt x="7297" y="1286"/>
                  <a:pt x="7297" y="1286"/>
                </a:cubicBezTo>
                <a:cubicBezTo>
                  <a:pt x="7297" y="1303"/>
                  <a:pt x="7297" y="1303"/>
                  <a:pt x="7297" y="1303"/>
                </a:cubicBezTo>
                <a:cubicBezTo>
                  <a:pt x="7292" y="1303"/>
                  <a:pt x="7292" y="1303"/>
                  <a:pt x="7292" y="1303"/>
                </a:cubicBezTo>
                <a:cubicBezTo>
                  <a:pt x="7292" y="1358"/>
                  <a:pt x="7292" y="1358"/>
                  <a:pt x="7292" y="1358"/>
                </a:cubicBezTo>
                <a:cubicBezTo>
                  <a:pt x="7281" y="1358"/>
                  <a:pt x="7281" y="1358"/>
                  <a:pt x="7281" y="1358"/>
                </a:cubicBezTo>
                <a:cubicBezTo>
                  <a:pt x="7281" y="1302"/>
                  <a:pt x="7281" y="1302"/>
                  <a:pt x="7281" y="1302"/>
                </a:cubicBezTo>
                <a:cubicBezTo>
                  <a:pt x="7273" y="1302"/>
                  <a:pt x="7273" y="1302"/>
                  <a:pt x="7273" y="1302"/>
                </a:cubicBezTo>
                <a:cubicBezTo>
                  <a:pt x="7273" y="1279"/>
                  <a:pt x="7273" y="1279"/>
                  <a:pt x="7273" y="1279"/>
                </a:cubicBezTo>
                <a:cubicBezTo>
                  <a:pt x="7210" y="1279"/>
                  <a:pt x="7210" y="1279"/>
                  <a:pt x="7210" y="1279"/>
                </a:cubicBezTo>
                <a:cubicBezTo>
                  <a:pt x="7210" y="1303"/>
                  <a:pt x="7210" y="1303"/>
                  <a:pt x="7210" y="1303"/>
                </a:cubicBezTo>
                <a:cubicBezTo>
                  <a:pt x="7179" y="1303"/>
                  <a:pt x="7179" y="1303"/>
                  <a:pt x="7179" y="1303"/>
                </a:cubicBezTo>
                <a:cubicBezTo>
                  <a:pt x="7179" y="1323"/>
                  <a:pt x="7179" y="1323"/>
                  <a:pt x="7179" y="1323"/>
                </a:cubicBezTo>
                <a:cubicBezTo>
                  <a:pt x="7170" y="1323"/>
                  <a:pt x="7170" y="1323"/>
                  <a:pt x="7170" y="1323"/>
                </a:cubicBezTo>
                <a:cubicBezTo>
                  <a:pt x="7170" y="1352"/>
                  <a:pt x="7170" y="1352"/>
                  <a:pt x="7170" y="1352"/>
                </a:cubicBezTo>
                <a:cubicBezTo>
                  <a:pt x="7090" y="1352"/>
                  <a:pt x="7090" y="1352"/>
                  <a:pt x="7090" y="1352"/>
                </a:cubicBezTo>
                <a:cubicBezTo>
                  <a:pt x="7090" y="1362"/>
                  <a:pt x="7090" y="1362"/>
                  <a:pt x="7090" y="1362"/>
                </a:cubicBezTo>
                <a:cubicBezTo>
                  <a:pt x="7069" y="1362"/>
                  <a:pt x="7069" y="1362"/>
                  <a:pt x="7069" y="1362"/>
                </a:cubicBezTo>
                <a:cubicBezTo>
                  <a:pt x="7069" y="1308"/>
                  <a:pt x="7069" y="1308"/>
                  <a:pt x="7069" y="1308"/>
                </a:cubicBezTo>
                <a:cubicBezTo>
                  <a:pt x="7036" y="1308"/>
                  <a:pt x="7036" y="1308"/>
                  <a:pt x="7036" y="1308"/>
                </a:cubicBezTo>
                <a:cubicBezTo>
                  <a:pt x="7036" y="1291"/>
                  <a:pt x="7036" y="1291"/>
                  <a:pt x="7036" y="1291"/>
                </a:cubicBezTo>
                <a:cubicBezTo>
                  <a:pt x="7010" y="1291"/>
                  <a:pt x="7010" y="1291"/>
                  <a:pt x="7010" y="1291"/>
                </a:cubicBezTo>
                <a:cubicBezTo>
                  <a:pt x="7010" y="1305"/>
                  <a:pt x="7010" y="1305"/>
                  <a:pt x="7010" y="1305"/>
                </a:cubicBezTo>
                <a:cubicBezTo>
                  <a:pt x="6993" y="1305"/>
                  <a:pt x="6993" y="1305"/>
                  <a:pt x="6993" y="1305"/>
                </a:cubicBezTo>
                <a:cubicBezTo>
                  <a:pt x="6993" y="1400"/>
                  <a:pt x="6993" y="1400"/>
                  <a:pt x="6993" y="1400"/>
                </a:cubicBezTo>
                <a:cubicBezTo>
                  <a:pt x="6972" y="1400"/>
                  <a:pt x="6972" y="1400"/>
                  <a:pt x="6972" y="1400"/>
                </a:cubicBezTo>
                <a:cubicBezTo>
                  <a:pt x="6972" y="1391"/>
                  <a:pt x="6972" y="1391"/>
                  <a:pt x="6972" y="1391"/>
                </a:cubicBezTo>
                <a:cubicBezTo>
                  <a:pt x="6952" y="1391"/>
                  <a:pt x="6952" y="1391"/>
                  <a:pt x="6952" y="1391"/>
                </a:cubicBezTo>
                <a:cubicBezTo>
                  <a:pt x="6952" y="1405"/>
                  <a:pt x="6952" y="1405"/>
                  <a:pt x="6952" y="1405"/>
                </a:cubicBezTo>
                <a:cubicBezTo>
                  <a:pt x="6936" y="1405"/>
                  <a:pt x="6936" y="1405"/>
                  <a:pt x="6936" y="1405"/>
                </a:cubicBezTo>
                <a:cubicBezTo>
                  <a:pt x="6936" y="1375"/>
                  <a:pt x="6936" y="1375"/>
                  <a:pt x="6936" y="1375"/>
                </a:cubicBezTo>
                <a:cubicBezTo>
                  <a:pt x="6922" y="1375"/>
                  <a:pt x="6922" y="1375"/>
                  <a:pt x="6922" y="1375"/>
                </a:cubicBezTo>
                <a:cubicBezTo>
                  <a:pt x="6922" y="1357"/>
                  <a:pt x="6922" y="1357"/>
                  <a:pt x="6922" y="1357"/>
                </a:cubicBezTo>
                <a:cubicBezTo>
                  <a:pt x="6906" y="1357"/>
                  <a:pt x="6906" y="1357"/>
                  <a:pt x="6906" y="1357"/>
                </a:cubicBezTo>
                <a:cubicBezTo>
                  <a:pt x="6886" y="1357"/>
                  <a:pt x="6886" y="1357"/>
                  <a:pt x="6886" y="1357"/>
                </a:cubicBezTo>
                <a:cubicBezTo>
                  <a:pt x="6886" y="1348"/>
                  <a:pt x="6886" y="1348"/>
                  <a:pt x="6886" y="1348"/>
                </a:cubicBezTo>
                <a:cubicBezTo>
                  <a:pt x="6852" y="1348"/>
                  <a:pt x="6852" y="1348"/>
                  <a:pt x="6852" y="1348"/>
                </a:cubicBezTo>
                <a:cubicBezTo>
                  <a:pt x="6852" y="1334"/>
                  <a:pt x="6852" y="1334"/>
                  <a:pt x="6852" y="1334"/>
                </a:cubicBezTo>
                <a:cubicBezTo>
                  <a:pt x="6839" y="1334"/>
                  <a:pt x="6839" y="1334"/>
                  <a:pt x="6839" y="1334"/>
                </a:cubicBezTo>
                <a:cubicBezTo>
                  <a:pt x="6839" y="1344"/>
                  <a:pt x="6839" y="1344"/>
                  <a:pt x="6839" y="1344"/>
                </a:cubicBezTo>
                <a:cubicBezTo>
                  <a:pt x="6786" y="1344"/>
                  <a:pt x="6786" y="1344"/>
                  <a:pt x="6786" y="1344"/>
                </a:cubicBezTo>
                <a:cubicBezTo>
                  <a:pt x="6786" y="1355"/>
                  <a:pt x="6786" y="1355"/>
                  <a:pt x="6786" y="1355"/>
                </a:cubicBezTo>
                <a:cubicBezTo>
                  <a:pt x="6776" y="1355"/>
                  <a:pt x="6776" y="1355"/>
                  <a:pt x="6776" y="1355"/>
                </a:cubicBezTo>
                <a:cubicBezTo>
                  <a:pt x="6776" y="1370"/>
                  <a:pt x="6776" y="1370"/>
                  <a:pt x="6776" y="1370"/>
                </a:cubicBezTo>
                <a:cubicBezTo>
                  <a:pt x="6766" y="1380"/>
                  <a:pt x="6766" y="1380"/>
                  <a:pt x="6766" y="1380"/>
                </a:cubicBezTo>
                <a:cubicBezTo>
                  <a:pt x="6766" y="1411"/>
                  <a:pt x="6766" y="1411"/>
                  <a:pt x="6766" y="1411"/>
                </a:cubicBezTo>
                <a:cubicBezTo>
                  <a:pt x="6755" y="1411"/>
                  <a:pt x="6755" y="1411"/>
                  <a:pt x="6755" y="1411"/>
                </a:cubicBezTo>
                <a:cubicBezTo>
                  <a:pt x="6755" y="1381"/>
                  <a:pt x="6755" y="1381"/>
                  <a:pt x="6755" y="1381"/>
                </a:cubicBezTo>
                <a:cubicBezTo>
                  <a:pt x="6744" y="1367"/>
                  <a:pt x="6744" y="1367"/>
                  <a:pt x="6744" y="1367"/>
                </a:cubicBezTo>
                <a:cubicBezTo>
                  <a:pt x="6744" y="1291"/>
                  <a:pt x="6744" y="1291"/>
                  <a:pt x="6744" y="1291"/>
                </a:cubicBezTo>
                <a:cubicBezTo>
                  <a:pt x="6727" y="1291"/>
                  <a:pt x="6727" y="1291"/>
                  <a:pt x="6727" y="1291"/>
                </a:cubicBezTo>
                <a:cubicBezTo>
                  <a:pt x="6727" y="1217"/>
                  <a:pt x="6727" y="1217"/>
                  <a:pt x="6727" y="1217"/>
                </a:cubicBezTo>
                <a:cubicBezTo>
                  <a:pt x="6670" y="1217"/>
                  <a:pt x="6670" y="1217"/>
                  <a:pt x="6670" y="1217"/>
                </a:cubicBezTo>
                <a:cubicBezTo>
                  <a:pt x="6670" y="1194"/>
                  <a:pt x="6670" y="1194"/>
                  <a:pt x="6670" y="1194"/>
                </a:cubicBezTo>
                <a:cubicBezTo>
                  <a:pt x="6640" y="1194"/>
                  <a:pt x="6640" y="1194"/>
                  <a:pt x="6640" y="1194"/>
                </a:cubicBezTo>
                <a:cubicBezTo>
                  <a:pt x="6640" y="1246"/>
                  <a:pt x="6640" y="1246"/>
                  <a:pt x="6640" y="1246"/>
                </a:cubicBezTo>
                <a:cubicBezTo>
                  <a:pt x="6625" y="1246"/>
                  <a:pt x="6625" y="1246"/>
                  <a:pt x="6625" y="1246"/>
                </a:cubicBezTo>
                <a:cubicBezTo>
                  <a:pt x="6625" y="1229"/>
                  <a:pt x="6625" y="1229"/>
                  <a:pt x="6625" y="1229"/>
                </a:cubicBezTo>
                <a:cubicBezTo>
                  <a:pt x="6625" y="1229"/>
                  <a:pt x="6614" y="1229"/>
                  <a:pt x="6609" y="1229"/>
                </a:cubicBezTo>
                <a:cubicBezTo>
                  <a:pt x="6604" y="1229"/>
                  <a:pt x="6604" y="1246"/>
                  <a:pt x="6604" y="1246"/>
                </a:cubicBezTo>
                <a:cubicBezTo>
                  <a:pt x="6604" y="1293"/>
                  <a:pt x="6604" y="1293"/>
                  <a:pt x="6604" y="1293"/>
                </a:cubicBezTo>
                <a:cubicBezTo>
                  <a:pt x="6562" y="1293"/>
                  <a:pt x="6562" y="1293"/>
                  <a:pt x="6562" y="1293"/>
                </a:cubicBezTo>
                <a:cubicBezTo>
                  <a:pt x="6562" y="1130"/>
                  <a:pt x="6562" y="1130"/>
                  <a:pt x="6562" y="1130"/>
                </a:cubicBezTo>
                <a:cubicBezTo>
                  <a:pt x="6505" y="1130"/>
                  <a:pt x="6505" y="1130"/>
                  <a:pt x="6505" y="1130"/>
                </a:cubicBezTo>
                <a:cubicBezTo>
                  <a:pt x="6505" y="1157"/>
                  <a:pt x="6505" y="1157"/>
                  <a:pt x="6505" y="1157"/>
                </a:cubicBezTo>
                <a:cubicBezTo>
                  <a:pt x="6481" y="1157"/>
                  <a:pt x="6477" y="1169"/>
                  <a:pt x="6477" y="1169"/>
                </a:cubicBezTo>
                <a:cubicBezTo>
                  <a:pt x="6450" y="1169"/>
                  <a:pt x="6450" y="1169"/>
                  <a:pt x="6450" y="1169"/>
                </a:cubicBezTo>
                <a:cubicBezTo>
                  <a:pt x="6450" y="1202"/>
                  <a:pt x="6450" y="1202"/>
                  <a:pt x="6450" y="1202"/>
                </a:cubicBezTo>
                <a:cubicBezTo>
                  <a:pt x="6438" y="1202"/>
                  <a:pt x="6438" y="1202"/>
                  <a:pt x="6438" y="1202"/>
                </a:cubicBezTo>
                <a:cubicBezTo>
                  <a:pt x="6438" y="1333"/>
                  <a:pt x="6438" y="1333"/>
                  <a:pt x="6438" y="1333"/>
                </a:cubicBezTo>
                <a:cubicBezTo>
                  <a:pt x="6414" y="1333"/>
                  <a:pt x="6414" y="1333"/>
                  <a:pt x="6414" y="1333"/>
                </a:cubicBezTo>
                <a:cubicBezTo>
                  <a:pt x="6414" y="1314"/>
                  <a:pt x="6414" y="1314"/>
                  <a:pt x="6414" y="1314"/>
                </a:cubicBezTo>
                <a:cubicBezTo>
                  <a:pt x="6401" y="1301"/>
                  <a:pt x="6401" y="1301"/>
                  <a:pt x="6401" y="1301"/>
                </a:cubicBezTo>
                <a:cubicBezTo>
                  <a:pt x="6394" y="1301"/>
                  <a:pt x="6394" y="1301"/>
                  <a:pt x="6394" y="1301"/>
                </a:cubicBezTo>
                <a:cubicBezTo>
                  <a:pt x="6381" y="1311"/>
                  <a:pt x="6381" y="1311"/>
                  <a:pt x="6381" y="1311"/>
                </a:cubicBezTo>
                <a:cubicBezTo>
                  <a:pt x="6381" y="1078"/>
                  <a:pt x="6381" y="1078"/>
                  <a:pt x="6381" y="1078"/>
                </a:cubicBezTo>
                <a:cubicBezTo>
                  <a:pt x="6322" y="1065"/>
                  <a:pt x="6322" y="1065"/>
                  <a:pt x="6322" y="1065"/>
                </a:cubicBezTo>
                <a:cubicBezTo>
                  <a:pt x="6297" y="1065"/>
                  <a:pt x="6297" y="1065"/>
                  <a:pt x="6297" y="1065"/>
                </a:cubicBezTo>
                <a:cubicBezTo>
                  <a:pt x="6297" y="1080"/>
                  <a:pt x="6297" y="1080"/>
                  <a:pt x="6297" y="1080"/>
                </a:cubicBezTo>
                <a:cubicBezTo>
                  <a:pt x="6280" y="1080"/>
                  <a:pt x="6280" y="1080"/>
                  <a:pt x="6280" y="1080"/>
                </a:cubicBezTo>
                <a:cubicBezTo>
                  <a:pt x="6280" y="1135"/>
                  <a:pt x="6280" y="1135"/>
                  <a:pt x="6280" y="1135"/>
                </a:cubicBezTo>
                <a:cubicBezTo>
                  <a:pt x="6264" y="1135"/>
                  <a:pt x="6264" y="1135"/>
                  <a:pt x="6264" y="1135"/>
                </a:cubicBezTo>
                <a:cubicBezTo>
                  <a:pt x="6264" y="1207"/>
                  <a:pt x="6264" y="1207"/>
                  <a:pt x="6264" y="1207"/>
                </a:cubicBezTo>
                <a:cubicBezTo>
                  <a:pt x="6242" y="1207"/>
                  <a:pt x="6242" y="1207"/>
                  <a:pt x="6242" y="1207"/>
                </a:cubicBezTo>
                <a:cubicBezTo>
                  <a:pt x="6242" y="1181"/>
                  <a:pt x="6242" y="1181"/>
                  <a:pt x="6242" y="1181"/>
                </a:cubicBezTo>
                <a:cubicBezTo>
                  <a:pt x="6214" y="1181"/>
                  <a:pt x="6214" y="1181"/>
                  <a:pt x="6214" y="1181"/>
                </a:cubicBezTo>
                <a:cubicBezTo>
                  <a:pt x="6214" y="1098"/>
                  <a:pt x="6214" y="1098"/>
                  <a:pt x="6214" y="1098"/>
                </a:cubicBezTo>
                <a:cubicBezTo>
                  <a:pt x="6196" y="1098"/>
                  <a:pt x="6196" y="1098"/>
                  <a:pt x="6196" y="1098"/>
                </a:cubicBezTo>
                <a:cubicBezTo>
                  <a:pt x="6196" y="1048"/>
                  <a:pt x="6196" y="1048"/>
                  <a:pt x="6196" y="1048"/>
                </a:cubicBezTo>
                <a:cubicBezTo>
                  <a:pt x="6114" y="1039"/>
                  <a:pt x="6114" y="1039"/>
                  <a:pt x="6114" y="1039"/>
                </a:cubicBezTo>
                <a:cubicBezTo>
                  <a:pt x="6114" y="1024"/>
                  <a:pt x="6114" y="1024"/>
                  <a:pt x="6114" y="1024"/>
                </a:cubicBezTo>
                <a:cubicBezTo>
                  <a:pt x="5961" y="1014"/>
                  <a:pt x="5961" y="1014"/>
                  <a:pt x="5961" y="1014"/>
                </a:cubicBezTo>
                <a:cubicBezTo>
                  <a:pt x="5961" y="823"/>
                  <a:pt x="5961" y="823"/>
                  <a:pt x="5961" y="823"/>
                </a:cubicBezTo>
                <a:cubicBezTo>
                  <a:pt x="5826" y="790"/>
                  <a:pt x="5826" y="790"/>
                  <a:pt x="5826" y="790"/>
                </a:cubicBezTo>
                <a:cubicBezTo>
                  <a:pt x="5688" y="818"/>
                  <a:pt x="5688" y="818"/>
                  <a:pt x="5688" y="818"/>
                </a:cubicBezTo>
                <a:cubicBezTo>
                  <a:pt x="5688" y="1359"/>
                  <a:pt x="5688" y="1359"/>
                  <a:pt x="5688" y="1359"/>
                </a:cubicBezTo>
                <a:cubicBezTo>
                  <a:pt x="5605" y="1359"/>
                  <a:pt x="5605" y="1359"/>
                  <a:pt x="5605" y="1359"/>
                </a:cubicBezTo>
                <a:cubicBezTo>
                  <a:pt x="5605" y="451"/>
                  <a:pt x="5605" y="451"/>
                  <a:pt x="5605" y="451"/>
                </a:cubicBezTo>
                <a:cubicBezTo>
                  <a:pt x="5468" y="487"/>
                  <a:pt x="5468" y="487"/>
                  <a:pt x="5468" y="487"/>
                </a:cubicBezTo>
                <a:cubicBezTo>
                  <a:pt x="5468" y="1274"/>
                  <a:pt x="5468" y="1274"/>
                  <a:pt x="5468" y="1274"/>
                </a:cubicBezTo>
                <a:cubicBezTo>
                  <a:pt x="5414" y="1274"/>
                  <a:pt x="5414" y="1274"/>
                  <a:pt x="5414" y="1274"/>
                </a:cubicBezTo>
                <a:cubicBezTo>
                  <a:pt x="5414" y="683"/>
                  <a:pt x="5414" y="683"/>
                  <a:pt x="5414" y="683"/>
                </a:cubicBezTo>
                <a:cubicBezTo>
                  <a:pt x="5404" y="683"/>
                  <a:pt x="5404" y="683"/>
                  <a:pt x="5404" y="683"/>
                </a:cubicBezTo>
                <a:cubicBezTo>
                  <a:pt x="5404" y="674"/>
                  <a:pt x="5404" y="674"/>
                  <a:pt x="5404" y="674"/>
                </a:cubicBezTo>
                <a:cubicBezTo>
                  <a:pt x="5396" y="674"/>
                  <a:pt x="5396" y="674"/>
                  <a:pt x="5396" y="674"/>
                </a:cubicBezTo>
                <a:cubicBezTo>
                  <a:pt x="5396" y="655"/>
                  <a:pt x="5396" y="655"/>
                  <a:pt x="5396" y="655"/>
                </a:cubicBezTo>
                <a:cubicBezTo>
                  <a:pt x="5384" y="655"/>
                  <a:pt x="5384" y="655"/>
                  <a:pt x="5384" y="655"/>
                </a:cubicBezTo>
                <a:cubicBezTo>
                  <a:pt x="5384" y="634"/>
                  <a:pt x="5384" y="634"/>
                  <a:pt x="5384" y="634"/>
                </a:cubicBezTo>
                <a:cubicBezTo>
                  <a:pt x="5367" y="634"/>
                  <a:pt x="5367" y="634"/>
                  <a:pt x="5367" y="634"/>
                </a:cubicBezTo>
                <a:cubicBezTo>
                  <a:pt x="5367" y="615"/>
                  <a:pt x="5367" y="615"/>
                  <a:pt x="5367" y="615"/>
                </a:cubicBezTo>
                <a:cubicBezTo>
                  <a:pt x="5360" y="615"/>
                  <a:pt x="5360" y="615"/>
                  <a:pt x="5360" y="615"/>
                </a:cubicBezTo>
                <a:cubicBezTo>
                  <a:pt x="5360" y="593"/>
                  <a:pt x="5360" y="593"/>
                  <a:pt x="5360" y="593"/>
                </a:cubicBezTo>
                <a:cubicBezTo>
                  <a:pt x="5353" y="532"/>
                  <a:pt x="5353" y="532"/>
                  <a:pt x="5353" y="532"/>
                </a:cubicBezTo>
                <a:cubicBezTo>
                  <a:pt x="5346" y="593"/>
                  <a:pt x="5346" y="593"/>
                  <a:pt x="5346" y="593"/>
                </a:cubicBezTo>
                <a:cubicBezTo>
                  <a:pt x="5346" y="615"/>
                  <a:pt x="5346" y="615"/>
                  <a:pt x="5346" y="615"/>
                </a:cubicBezTo>
                <a:cubicBezTo>
                  <a:pt x="5339" y="615"/>
                  <a:pt x="5339" y="615"/>
                  <a:pt x="5339" y="615"/>
                </a:cubicBezTo>
                <a:cubicBezTo>
                  <a:pt x="5339" y="634"/>
                  <a:pt x="5339" y="634"/>
                  <a:pt x="5339" y="634"/>
                </a:cubicBezTo>
                <a:cubicBezTo>
                  <a:pt x="5322" y="634"/>
                  <a:pt x="5322" y="634"/>
                  <a:pt x="5322" y="634"/>
                </a:cubicBezTo>
                <a:cubicBezTo>
                  <a:pt x="5322" y="655"/>
                  <a:pt x="5322" y="655"/>
                  <a:pt x="5322" y="655"/>
                </a:cubicBezTo>
                <a:cubicBezTo>
                  <a:pt x="5310" y="655"/>
                  <a:pt x="5310" y="655"/>
                  <a:pt x="5310" y="655"/>
                </a:cubicBezTo>
                <a:cubicBezTo>
                  <a:pt x="5310" y="674"/>
                  <a:pt x="5310" y="674"/>
                  <a:pt x="5310" y="674"/>
                </a:cubicBezTo>
                <a:cubicBezTo>
                  <a:pt x="5302" y="674"/>
                  <a:pt x="5302" y="674"/>
                  <a:pt x="5302" y="674"/>
                </a:cubicBezTo>
                <a:cubicBezTo>
                  <a:pt x="5302" y="683"/>
                  <a:pt x="5302" y="683"/>
                  <a:pt x="5302" y="683"/>
                </a:cubicBezTo>
                <a:cubicBezTo>
                  <a:pt x="5292" y="683"/>
                  <a:pt x="5292" y="683"/>
                  <a:pt x="5292" y="683"/>
                </a:cubicBezTo>
                <a:cubicBezTo>
                  <a:pt x="5292" y="1274"/>
                  <a:pt x="5292" y="1274"/>
                  <a:pt x="5292" y="1274"/>
                </a:cubicBezTo>
                <a:cubicBezTo>
                  <a:pt x="5260" y="1274"/>
                  <a:pt x="5260" y="1274"/>
                  <a:pt x="5260" y="1274"/>
                </a:cubicBezTo>
                <a:cubicBezTo>
                  <a:pt x="5260" y="792"/>
                  <a:pt x="5260" y="792"/>
                  <a:pt x="5260" y="792"/>
                </a:cubicBezTo>
                <a:cubicBezTo>
                  <a:pt x="5098" y="792"/>
                  <a:pt x="5098" y="792"/>
                  <a:pt x="5098" y="792"/>
                </a:cubicBezTo>
                <a:cubicBezTo>
                  <a:pt x="5073" y="817"/>
                  <a:pt x="5073" y="817"/>
                  <a:pt x="5073" y="817"/>
                </a:cubicBezTo>
                <a:cubicBezTo>
                  <a:pt x="5073" y="1219"/>
                  <a:pt x="5073" y="1219"/>
                  <a:pt x="5073" y="1219"/>
                </a:cubicBezTo>
                <a:cubicBezTo>
                  <a:pt x="5044" y="1219"/>
                  <a:pt x="5044" y="1219"/>
                  <a:pt x="5044" y="1219"/>
                </a:cubicBezTo>
                <a:cubicBezTo>
                  <a:pt x="5031" y="1237"/>
                  <a:pt x="5031" y="1237"/>
                  <a:pt x="5031" y="1237"/>
                </a:cubicBezTo>
                <a:cubicBezTo>
                  <a:pt x="5031" y="1419"/>
                  <a:pt x="5031" y="1419"/>
                  <a:pt x="5031" y="1419"/>
                </a:cubicBezTo>
                <a:cubicBezTo>
                  <a:pt x="5007" y="1419"/>
                  <a:pt x="5007" y="1419"/>
                  <a:pt x="5007" y="1419"/>
                </a:cubicBezTo>
                <a:cubicBezTo>
                  <a:pt x="5007" y="1089"/>
                  <a:pt x="5007" y="1089"/>
                  <a:pt x="5007" y="1089"/>
                </a:cubicBezTo>
                <a:cubicBezTo>
                  <a:pt x="4993" y="1089"/>
                  <a:pt x="4993" y="1089"/>
                  <a:pt x="4993" y="1089"/>
                </a:cubicBezTo>
                <a:cubicBezTo>
                  <a:pt x="4993" y="1050"/>
                  <a:pt x="4993" y="1050"/>
                  <a:pt x="4993" y="1050"/>
                </a:cubicBezTo>
                <a:cubicBezTo>
                  <a:pt x="4981" y="1050"/>
                  <a:pt x="4981" y="1050"/>
                  <a:pt x="4981" y="1050"/>
                </a:cubicBezTo>
                <a:cubicBezTo>
                  <a:pt x="4981" y="1026"/>
                  <a:pt x="4981" y="1026"/>
                  <a:pt x="4981" y="1026"/>
                </a:cubicBezTo>
                <a:cubicBezTo>
                  <a:pt x="4959" y="1026"/>
                  <a:pt x="4959" y="1026"/>
                  <a:pt x="4959" y="1026"/>
                </a:cubicBezTo>
                <a:cubicBezTo>
                  <a:pt x="4945" y="1016"/>
                  <a:pt x="4945" y="1016"/>
                  <a:pt x="4945" y="1016"/>
                </a:cubicBezTo>
                <a:cubicBezTo>
                  <a:pt x="4945" y="887"/>
                  <a:pt x="4945" y="887"/>
                  <a:pt x="4945" y="887"/>
                </a:cubicBezTo>
                <a:cubicBezTo>
                  <a:pt x="4841" y="919"/>
                  <a:pt x="4841" y="919"/>
                  <a:pt x="4841" y="919"/>
                </a:cubicBezTo>
                <a:cubicBezTo>
                  <a:pt x="4819" y="902"/>
                  <a:pt x="4819" y="902"/>
                  <a:pt x="4819" y="902"/>
                </a:cubicBezTo>
                <a:cubicBezTo>
                  <a:pt x="4819" y="685"/>
                  <a:pt x="4819" y="685"/>
                  <a:pt x="4819" y="685"/>
                </a:cubicBezTo>
                <a:cubicBezTo>
                  <a:pt x="4750" y="668"/>
                  <a:pt x="4750" y="668"/>
                  <a:pt x="4750" y="668"/>
                </a:cubicBezTo>
                <a:cubicBezTo>
                  <a:pt x="4616" y="723"/>
                  <a:pt x="4616" y="723"/>
                  <a:pt x="4616" y="723"/>
                </a:cubicBezTo>
                <a:cubicBezTo>
                  <a:pt x="4616" y="734"/>
                  <a:pt x="4616" y="734"/>
                  <a:pt x="4616" y="734"/>
                </a:cubicBezTo>
                <a:cubicBezTo>
                  <a:pt x="4593" y="720"/>
                  <a:pt x="4593" y="720"/>
                  <a:pt x="4593" y="720"/>
                </a:cubicBezTo>
                <a:cubicBezTo>
                  <a:pt x="4574" y="720"/>
                  <a:pt x="4574" y="720"/>
                  <a:pt x="4574" y="720"/>
                </a:cubicBezTo>
                <a:cubicBezTo>
                  <a:pt x="4574" y="739"/>
                  <a:pt x="4574" y="739"/>
                  <a:pt x="4574" y="739"/>
                </a:cubicBezTo>
                <a:cubicBezTo>
                  <a:pt x="4551" y="739"/>
                  <a:pt x="4551" y="739"/>
                  <a:pt x="4551" y="739"/>
                </a:cubicBezTo>
                <a:cubicBezTo>
                  <a:pt x="4551" y="807"/>
                  <a:pt x="4551" y="807"/>
                  <a:pt x="4551" y="807"/>
                </a:cubicBezTo>
                <a:cubicBezTo>
                  <a:pt x="4540" y="807"/>
                  <a:pt x="4540" y="807"/>
                  <a:pt x="4540" y="807"/>
                </a:cubicBezTo>
                <a:cubicBezTo>
                  <a:pt x="4540" y="1250"/>
                  <a:pt x="4540" y="1250"/>
                  <a:pt x="4540" y="1250"/>
                </a:cubicBezTo>
                <a:cubicBezTo>
                  <a:pt x="4523" y="1250"/>
                  <a:pt x="4523" y="1250"/>
                  <a:pt x="4523" y="1250"/>
                </a:cubicBezTo>
                <a:cubicBezTo>
                  <a:pt x="4516" y="1237"/>
                  <a:pt x="4516" y="1237"/>
                  <a:pt x="4516" y="1237"/>
                </a:cubicBezTo>
                <a:cubicBezTo>
                  <a:pt x="4516" y="1205"/>
                  <a:pt x="4516" y="1205"/>
                  <a:pt x="4516" y="1205"/>
                </a:cubicBezTo>
                <a:cubicBezTo>
                  <a:pt x="4499" y="1205"/>
                  <a:pt x="4499" y="1205"/>
                  <a:pt x="4499" y="1205"/>
                </a:cubicBezTo>
                <a:cubicBezTo>
                  <a:pt x="4499" y="1238"/>
                  <a:pt x="4499" y="1238"/>
                  <a:pt x="4499" y="1238"/>
                </a:cubicBezTo>
                <a:cubicBezTo>
                  <a:pt x="4495" y="1234"/>
                  <a:pt x="4495" y="1234"/>
                  <a:pt x="4495" y="1234"/>
                </a:cubicBezTo>
                <a:cubicBezTo>
                  <a:pt x="4495" y="1245"/>
                  <a:pt x="4495" y="1245"/>
                  <a:pt x="4495" y="1245"/>
                </a:cubicBezTo>
                <a:cubicBezTo>
                  <a:pt x="4482" y="1245"/>
                  <a:pt x="4482" y="1245"/>
                  <a:pt x="4482" y="1245"/>
                </a:cubicBezTo>
                <a:cubicBezTo>
                  <a:pt x="4482" y="1255"/>
                  <a:pt x="4482" y="1255"/>
                  <a:pt x="4482" y="1255"/>
                </a:cubicBezTo>
                <a:cubicBezTo>
                  <a:pt x="4474" y="1255"/>
                  <a:pt x="4474" y="1255"/>
                  <a:pt x="4474" y="1255"/>
                </a:cubicBezTo>
                <a:cubicBezTo>
                  <a:pt x="4474" y="1263"/>
                  <a:pt x="4474" y="1263"/>
                  <a:pt x="4474" y="1263"/>
                </a:cubicBezTo>
                <a:cubicBezTo>
                  <a:pt x="4452" y="1263"/>
                  <a:pt x="4452" y="1263"/>
                  <a:pt x="4452" y="1263"/>
                </a:cubicBezTo>
                <a:cubicBezTo>
                  <a:pt x="4452" y="1251"/>
                  <a:pt x="4452" y="1251"/>
                  <a:pt x="4452" y="1251"/>
                </a:cubicBezTo>
                <a:cubicBezTo>
                  <a:pt x="4468" y="1248"/>
                  <a:pt x="4468" y="1248"/>
                  <a:pt x="4468" y="1248"/>
                </a:cubicBezTo>
                <a:cubicBezTo>
                  <a:pt x="4468" y="1242"/>
                  <a:pt x="4468" y="1242"/>
                  <a:pt x="4468" y="1242"/>
                </a:cubicBezTo>
                <a:cubicBezTo>
                  <a:pt x="4407" y="1242"/>
                  <a:pt x="4407" y="1242"/>
                  <a:pt x="4407" y="1242"/>
                </a:cubicBezTo>
                <a:cubicBezTo>
                  <a:pt x="4409" y="1247"/>
                  <a:pt x="4409" y="1247"/>
                  <a:pt x="4409" y="1247"/>
                </a:cubicBezTo>
                <a:cubicBezTo>
                  <a:pt x="4421" y="1249"/>
                  <a:pt x="4421" y="1249"/>
                  <a:pt x="4421" y="1249"/>
                </a:cubicBezTo>
                <a:cubicBezTo>
                  <a:pt x="4421" y="1260"/>
                  <a:pt x="4421" y="1260"/>
                  <a:pt x="4421" y="1260"/>
                </a:cubicBezTo>
                <a:cubicBezTo>
                  <a:pt x="4398" y="1265"/>
                  <a:pt x="4398" y="1265"/>
                  <a:pt x="4398" y="1265"/>
                </a:cubicBezTo>
                <a:cubicBezTo>
                  <a:pt x="4369" y="1201"/>
                  <a:pt x="4369" y="1201"/>
                  <a:pt x="4369" y="1201"/>
                </a:cubicBezTo>
                <a:cubicBezTo>
                  <a:pt x="4369" y="1161"/>
                  <a:pt x="4369" y="1161"/>
                  <a:pt x="4369" y="1161"/>
                </a:cubicBezTo>
                <a:cubicBezTo>
                  <a:pt x="4369" y="948"/>
                  <a:pt x="4369" y="948"/>
                  <a:pt x="4369" y="948"/>
                </a:cubicBezTo>
                <a:cubicBezTo>
                  <a:pt x="4369" y="948"/>
                  <a:pt x="4379" y="944"/>
                  <a:pt x="4379" y="932"/>
                </a:cubicBezTo>
                <a:cubicBezTo>
                  <a:pt x="4379" y="920"/>
                  <a:pt x="4346" y="917"/>
                  <a:pt x="4333" y="917"/>
                </a:cubicBezTo>
                <a:cubicBezTo>
                  <a:pt x="4320" y="917"/>
                  <a:pt x="4287" y="920"/>
                  <a:pt x="4287" y="932"/>
                </a:cubicBezTo>
                <a:cubicBezTo>
                  <a:pt x="4287" y="944"/>
                  <a:pt x="4297" y="948"/>
                  <a:pt x="4297" y="948"/>
                </a:cubicBezTo>
                <a:cubicBezTo>
                  <a:pt x="4297" y="1161"/>
                  <a:pt x="4297" y="1161"/>
                  <a:pt x="4297" y="1161"/>
                </a:cubicBezTo>
                <a:cubicBezTo>
                  <a:pt x="4286" y="1161"/>
                  <a:pt x="4286" y="1161"/>
                  <a:pt x="4286" y="1161"/>
                </a:cubicBezTo>
                <a:cubicBezTo>
                  <a:pt x="4286" y="1131"/>
                  <a:pt x="4286" y="1131"/>
                  <a:pt x="4286" y="1131"/>
                </a:cubicBezTo>
                <a:cubicBezTo>
                  <a:pt x="4238" y="1091"/>
                  <a:pt x="4238" y="1091"/>
                  <a:pt x="4238" y="1091"/>
                </a:cubicBezTo>
                <a:cubicBezTo>
                  <a:pt x="4238" y="974"/>
                  <a:pt x="4238" y="974"/>
                  <a:pt x="4238" y="974"/>
                </a:cubicBezTo>
                <a:cubicBezTo>
                  <a:pt x="4223" y="974"/>
                  <a:pt x="4223" y="974"/>
                  <a:pt x="4223" y="974"/>
                </a:cubicBezTo>
                <a:cubicBezTo>
                  <a:pt x="4166" y="1010"/>
                  <a:pt x="4166" y="1010"/>
                  <a:pt x="4166" y="1010"/>
                </a:cubicBezTo>
                <a:cubicBezTo>
                  <a:pt x="4166" y="995"/>
                  <a:pt x="4166" y="995"/>
                  <a:pt x="4166" y="995"/>
                </a:cubicBezTo>
                <a:cubicBezTo>
                  <a:pt x="4087" y="995"/>
                  <a:pt x="4087" y="995"/>
                  <a:pt x="4087" y="995"/>
                </a:cubicBezTo>
                <a:cubicBezTo>
                  <a:pt x="4087" y="1012"/>
                  <a:pt x="4087" y="1012"/>
                  <a:pt x="4087" y="1012"/>
                </a:cubicBezTo>
                <a:cubicBezTo>
                  <a:pt x="4069" y="1012"/>
                  <a:pt x="4069" y="1012"/>
                  <a:pt x="4069" y="1012"/>
                </a:cubicBezTo>
                <a:cubicBezTo>
                  <a:pt x="4069" y="1130"/>
                  <a:pt x="4069" y="1130"/>
                  <a:pt x="4069" y="1130"/>
                </a:cubicBezTo>
                <a:cubicBezTo>
                  <a:pt x="4046" y="1117"/>
                  <a:pt x="4046" y="1117"/>
                  <a:pt x="4046" y="1117"/>
                </a:cubicBezTo>
                <a:cubicBezTo>
                  <a:pt x="4046" y="1088"/>
                  <a:pt x="4046" y="1088"/>
                  <a:pt x="4046" y="1088"/>
                </a:cubicBezTo>
                <a:cubicBezTo>
                  <a:pt x="4039" y="1088"/>
                  <a:pt x="4039" y="1088"/>
                  <a:pt x="4039" y="1088"/>
                </a:cubicBezTo>
                <a:cubicBezTo>
                  <a:pt x="4039" y="1118"/>
                  <a:pt x="4039" y="1118"/>
                  <a:pt x="4039" y="1118"/>
                </a:cubicBezTo>
                <a:cubicBezTo>
                  <a:pt x="4032" y="1118"/>
                  <a:pt x="4032" y="1118"/>
                  <a:pt x="4032" y="1118"/>
                </a:cubicBezTo>
                <a:cubicBezTo>
                  <a:pt x="4032" y="1061"/>
                  <a:pt x="4032" y="1061"/>
                  <a:pt x="4032" y="1061"/>
                </a:cubicBezTo>
                <a:cubicBezTo>
                  <a:pt x="3989" y="1061"/>
                  <a:pt x="3989" y="1061"/>
                  <a:pt x="3989" y="1061"/>
                </a:cubicBezTo>
                <a:cubicBezTo>
                  <a:pt x="3989" y="1052"/>
                  <a:pt x="3984" y="1018"/>
                  <a:pt x="3943" y="995"/>
                </a:cubicBezTo>
                <a:cubicBezTo>
                  <a:pt x="3943" y="975"/>
                  <a:pt x="3943" y="975"/>
                  <a:pt x="3943" y="975"/>
                </a:cubicBezTo>
                <a:cubicBezTo>
                  <a:pt x="3933" y="975"/>
                  <a:pt x="3933" y="975"/>
                  <a:pt x="3933" y="975"/>
                </a:cubicBezTo>
                <a:cubicBezTo>
                  <a:pt x="3923" y="975"/>
                  <a:pt x="3923" y="975"/>
                  <a:pt x="3923" y="975"/>
                </a:cubicBezTo>
                <a:cubicBezTo>
                  <a:pt x="3923" y="995"/>
                  <a:pt x="3923" y="995"/>
                  <a:pt x="3923" y="995"/>
                </a:cubicBezTo>
                <a:cubicBezTo>
                  <a:pt x="3882" y="1018"/>
                  <a:pt x="3877" y="1052"/>
                  <a:pt x="3877" y="1061"/>
                </a:cubicBezTo>
                <a:cubicBezTo>
                  <a:pt x="3877" y="1070"/>
                  <a:pt x="3885" y="1078"/>
                  <a:pt x="3885" y="1078"/>
                </a:cubicBezTo>
                <a:cubicBezTo>
                  <a:pt x="3859" y="1078"/>
                  <a:pt x="3859" y="1078"/>
                  <a:pt x="3859" y="1078"/>
                </a:cubicBezTo>
                <a:cubicBezTo>
                  <a:pt x="3846" y="1078"/>
                  <a:pt x="3846" y="1078"/>
                  <a:pt x="3846" y="1078"/>
                </a:cubicBezTo>
                <a:cubicBezTo>
                  <a:pt x="3809" y="1051"/>
                  <a:pt x="3809" y="1051"/>
                  <a:pt x="3809" y="1051"/>
                </a:cubicBezTo>
                <a:cubicBezTo>
                  <a:pt x="3781" y="1070"/>
                  <a:pt x="3781" y="1070"/>
                  <a:pt x="3781" y="1070"/>
                </a:cubicBezTo>
                <a:cubicBezTo>
                  <a:pt x="3770" y="1080"/>
                  <a:pt x="3770" y="1080"/>
                  <a:pt x="3770" y="1080"/>
                </a:cubicBezTo>
                <a:cubicBezTo>
                  <a:pt x="3742" y="1080"/>
                  <a:pt x="3742" y="1080"/>
                  <a:pt x="3742" y="1080"/>
                </a:cubicBezTo>
                <a:cubicBezTo>
                  <a:pt x="3742" y="1095"/>
                  <a:pt x="3742" y="1095"/>
                  <a:pt x="3742" y="1095"/>
                </a:cubicBezTo>
                <a:cubicBezTo>
                  <a:pt x="3759" y="1095"/>
                  <a:pt x="3763" y="1109"/>
                  <a:pt x="3763" y="1109"/>
                </a:cubicBezTo>
                <a:cubicBezTo>
                  <a:pt x="3763" y="1133"/>
                  <a:pt x="3763" y="1133"/>
                  <a:pt x="3763" y="1133"/>
                </a:cubicBezTo>
                <a:cubicBezTo>
                  <a:pt x="3734" y="1133"/>
                  <a:pt x="3734" y="1133"/>
                  <a:pt x="3734" y="1133"/>
                </a:cubicBezTo>
                <a:cubicBezTo>
                  <a:pt x="3734" y="1123"/>
                  <a:pt x="3734" y="1123"/>
                  <a:pt x="3734" y="1123"/>
                </a:cubicBezTo>
                <a:cubicBezTo>
                  <a:pt x="3673" y="1123"/>
                  <a:pt x="3673" y="1123"/>
                  <a:pt x="3673" y="1123"/>
                </a:cubicBezTo>
                <a:cubicBezTo>
                  <a:pt x="3673" y="1147"/>
                  <a:pt x="3673" y="1147"/>
                  <a:pt x="3673" y="1147"/>
                </a:cubicBezTo>
                <a:cubicBezTo>
                  <a:pt x="3635" y="1147"/>
                  <a:pt x="3635" y="1147"/>
                  <a:pt x="3635" y="1147"/>
                </a:cubicBezTo>
                <a:cubicBezTo>
                  <a:pt x="3635" y="1405"/>
                  <a:pt x="3635" y="1405"/>
                  <a:pt x="3635" y="1405"/>
                </a:cubicBezTo>
                <a:cubicBezTo>
                  <a:pt x="3585" y="1405"/>
                  <a:pt x="3585" y="1405"/>
                  <a:pt x="3585" y="1405"/>
                </a:cubicBezTo>
                <a:cubicBezTo>
                  <a:pt x="3585" y="1415"/>
                  <a:pt x="3585" y="1415"/>
                  <a:pt x="3585" y="1415"/>
                </a:cubicBezTo>
                <a:cubicBezTo>
                  <a:pt x="3576" y="1415"/>
                  <a:pt x="3576" y="1415"/>
                  <a:pt x="3576" y="1415"/>
                </a:cubicBezTo>
                <a:cubicBezTo>
                  <a:pt x="3576" y="1437"/>
                  <a:pt x="3576" y="1437"/>
                  <a:pt x="3576" y="1437"/>
                </a:cubicBezTo>
                <a:cubicBezTo>
                  <a:pt x="3565" y="1437"/>
                  <a:pt x="3565" y="1437"/>
                  <a:pt x="3565" y="1437"/>
                </a:cubicBezTo>
                <a:cubicBezTo>
                  <a:pt x="3565" y="1403"/>
                  <a:pt x="3565" y="1403"/>
                  <a:pt x="3565" y="1403"/>
                </a:cubicBezTo>
                <a:cubicBezTo>
                  <a:pt x="3528" y="1403"/>
                  <a:pt x="3528" y="1403"/>
                  <a:pt x="3528" y="1403"/>
                </a:cubicBezTo>
                <a:cubicBezTo>
                  <a:pt x="3528" y="1259"/>
                  <a:pt x="3528" y="1259"/>
                  <a:pt x="3528" y="1259"/>
                </a:cubicBezTo>
                <a:cubicBezTo>
                  <a:pt x="3478" y="1259"/>
                  <a:pt x="3478" y="1259"/>
                  <a:pt x="3478" y="1259"/>
                </a:cubicBezTo>
                <a:cubicBezTo>
                  <a:pt x="3478" y="1245"/>
                  <a:pt x="3478" y="1245"/>
                  <a:pt x="3478" y="1245"/>
                </a:cubicBezTo>
                <a:cubicBezTo>
                  <a:pt x="3463" y="1245"/>
                  <a:pt x="3463" y="1245"/>
                  <a:pt x="3463" y="1245"/>
                </a:cubicBezTo>
                <a:cubicBezTo>
                  <a:pt x="3463" y="1255"/>
                  <a:pt x="3463" y="1255"/>
                  <a:pt x="3463" y="1255"/>
                </a:cubicBezTo>
                <a:cubicBezTo>
                  <a:pt x="3455" y="1255"/>
                  <a:pt x="3455" y="1255"/>
                  <a:pt x="3455" y="1255"/>
                </a:cubicBezTo>
                <a:cubicBezTo>
                  <a:pt x="3456" y="1251"/>
                  <a:pt x="3456" y="1248"/>
                  <a:pt x="3456" y="1245"/>
                </a:cubicBezTo>
                <a:cubicBezTo>
                  <a:pt x="3456" y="1211"/>
                  <a:pt x="3436" y="1182"/>
                  <a:pt x="3407" y="1168"/>
                </a:cubicBezTo>
                <a:cubicBezTo>
                  <a:pt x="3407" y="700"/>
                  <a:pt x="3407" y="700"/>
                  <a:pt x="3407" y="700"/>
                </a:cubicBezTo>
                <a:cubicBezTo>
                  <a:pt x="3431" y="687"/>
                  <a:pt x="3447" y="662"/>
                  <a:pt x="3447" y="634"/>
                </a:cubicBezTo>
                <a:cubicBezTo>
                  <a:pt x="3447" y="597"/>
                  <a:pt x="3421" y="567"/>
                  <a:pt x="3387" y="560"/>
                </a:cubicBezTo>
                <a:cubicBezTo>
                  <a:pt x="3383" y="429"/>
                  <a:pt x="3383" y="429"/>
                  <a:pt x="3383" y="429"/>
                </a:cubicBezTo>
                <a:cubicBezTo>
                  <a:pt x="3391" y="425"/>
                  <a:pt x="3397" y="417"/>
                  <a:pt x="3397" y="407"/>
                </a:cubicBezTo>
                <a:cubicBezTo>
                  <a:pt x="3397" y="400"/>
                  <a:pt x="3394" y="393"/>
                  <a:pt x="3390" y="389"/>
                </a:cubicBezTo>
                <a:cubicBezTo>
                  <a:pt x="3390" y="372"/>
                  <a:pt x="3390" y="372"/>
                  <a:pt x="3390" y="372"/>
                </a:cubicBezTo>
                <a:cubicBezTo>
                  <a:pt x="3382" y="372"/>
                  <a:pt x="3382" y="372"/>
                  <a:pt x="3382" y="372"/>
                </a:cubicBezTo>
                <a:cubicBezTo>
                  <a:pt x="3382" y="269"/>
                  <a:pt x="3382" y="269"/>
                  <a:pt x="3382" y="269"/>
                </a:cubicBezTo>
                <a:cubicBezTo>
                  <a:pt x="3377" y="269"/>
                  <a:pt x="3377" y="269"/>
                  <a:pt x="3377" y="269"/>
                </a:cubicBezTo>
                <a:cubicBezTo>
                  <a:pt x="3377" y="187"/>
                  <a:pt x="3377" y="187"/>
                  <a:pt x="3377" y="187"/>
                </a:cubicBezTo>
                <a:cubicBezTo>
                  <a:pt x="3377" y="187"/>
                  <a:pt x="3385" y="187"/>
                  <a:pt x="3385" y="177"/>
                </a:cubicBezTo>
                <a:cubicBezTo>
                  <a:pt x="3385" y="167"/>
                  <a:pt x="3377" y="170"/>
                  <a:pt x="3377" y="170"/>
                </a:cubicBezTo>
                <a:cubicBezTo>
                  <a:pt x="3372" y="0"/>
                  <a:pt x="3372" y="0"/>
                  <a:pt x="3372" y="0"/>
                </a:cubicBezTo>
                <a:cubicBezTo>
                  <a:pt x="3367" y="170"/>
                  <a:pt x="3367" y="170"/>
                  <a:pt x="3367" y="170"/>
                </a:cubicBezTo>
                <a:cubicBezTo>
                  <a:pt x="3367" y="170"/>
                  <a:pt x="3359" y="167"/>
                  <a:pt x="3359" y="177"/>
                </a:cubicBezTo>
                <a:cubicBezTo>
                  <a:pt x="3359" y="187"/>
                  <a:pt x="3367" y="187"/>
                  <a:pt x="3367" y="187"/>
                </a:cubicBezTo>
                <a:cubicBezTo>
                  <a:pt x="3367" y="269"/>
                  <a:pt x="3367" y="269"/>
                  <a:pt x="3367" y="269"/>
                </a:cubicBezTo>
                <a:cubicBezTo>
                  <a:pt x="3362" y="269"/>
                  <a:pt x="3362" y="269"/>
                  <a:pt x="3362" y="269"/>
                </a:cubicBezTo>
                <a:cubicBezTo>
                  <a:pt x="3362" y="372"/>
                  <a:pt x="3362" y="372"/>
                  <a:pt x="3362" y="372"/>
                </a:cubicBezTo>
                <a:cubicBezTo>
                  <a:pt x="3354" y="372"/>
                  <a:pt x="3354" y="372"/>
                  <a:pt x="3354" y="372"/>
                </a:cubicBezTo>
                <a:cubicBezTo>
                  <a:pt x="3354" y="389"/>
                  <a:pt x="3354" y="389"/>
                  <a:pt x="3354" y="389"/>
                </a:cubicBezTo>
                <a:cubicBezTo>
                  <a:pt x="3350" y="393"/>
                  <a:pt x="3347" y="400"/>
                  <a:pt x="3347" y="407"/>
                </a:cubicBezTo>
                <a:cubicBezTo>
                  <a:pt x="3347" y="417"/>
                  <a:pt x="3353" y="425"/>
                  <a:pt x="3361" y="429"/>
                </a:cubicBezTo>
                <a:cubicBezTo>
                  <a:pt x="3357" y="560"/>
                  <a:pt x="3357" y="560"/>
                  <a:pt x="3357" y="560"/>
                </a:cubicBezTo>
                <a:cubicBezTo>
                  <a:pt x="3323" y="567"/>
                  <a:pt x="3297" y="597"/>
                  <a:pt x="3297" y="634"/>
                </a:cubicBezTo>
                <a:cubicBezTo>
                  <a:pt x="3297" y="659"/>
                  <a:pt x="3310" y="681"/>
                  <a:pt x="3329" y="695"/>
                </a:cubicBezTo>
                <a:cubicBezTo>
                  <a:pt x="3329" y="1173"/>
                  <a:pt x="3329" y="1173"/>
                  <a:pt x="3329" y="1173"/>
                </a:cubicBezTo>
                <a:cubicBezTo>
                  <a:pt x="3304" y="1187"/>
                  <a:pt x="3288" y="1214"/>
                  <a:pt x="3288" y="1245"/>
                </a:cubicBezTo>
                <a:cubicBezTo>
                  <a:pt x="3288" y="1275"/>
                  <a:pt x="3304" y="1302"/>
                  <a:pt x="3329" y="1317"/>
                </a:cubicBezTo>
                <a:cubicBezTo>
                  <a:pt x="3329" y="1343"/>
                  <a:pt x="3329" y="1343"/>
                  <a:pt x="3329" y="1343"/>
                </a:cubicBezTo>
                <a:cubicBezTo>
                  <a:pt x="3287" y="1479"/>
                  <a:pt x="3287" y="1479"/>
                  <a:pt x="3287" y="1479"/>
                </a:cubicBezTo>
                <a:cubicBezTo>
                  <a:pt x="3180" y="1479"/>
                  <a:pt x="3180" y="1479"/>
                  <a:pt x="3180" y="1479"/>
                </a:cubicBezTo>
                <a:cubicBezTo>
                  <a:pt x="3180" y="1420"/>
                  <a:pt x="3180" y="1420"/>
                  <a:pt x="3180" y="1420"/>
                </a:cubicBezTo>
                <a:cubicBezTo>
                  <a:pt x="3132" y="1420"/>
                  <a:pt x="3132" y="1420"/>
                  <a:pt x="3132" y="1420"/>
                </a:cubicBezTo>
                <a:cubicBezTo>
                  <a:pt x="3132" y="1479"/>
                  <a:pt x="3132" y="1479"/>
                  <a:pt x="3132" y="1479"/>
                </a:cubicBezTo>
                <a:cubicBezTo>
                  <a:pt x="2997" y="1479"/>
                  <a:pt x="2997" y="1479"/>
                  <a:pt x="2997" y="1479"/>
                </a:cubicBezTo>
                <a:cubicBezTo>
                  <a:pt x="2997" y="1395"/>
                  <a:pt x="2997" y="1395"/>
                  <a:pt x="2997" y="1395"/>
                </a:cubicBezTo>
                <a:cubicBezTo>
                  <a:pt x="2850" y="1372"/>
                  <a:pt x="2850" y="1372"/>
                  <a:pt x="2850" y="1372"/>
                </a:cubicBezTo>
                <a:cubicBezTo>
                  <a:pt x="2850" y="1279"/>
                  <a:pt x="2850" y="1279"/>
                  <a:pt x="2850" y="1279"/>
                </a:cubicBezTo>
                <a:cubicBezTo>
                  <a:pt x="2844" y="1271"/>
                  <a:pt x="2844" y="1271"/>
                  <a:pt x="2844" y="1271"/>
                </a:cubicBezTo>
                <a:cubicBezTo>
                  <a:pt x="2844" y="1227"/>
                  <a:pt x="2844" y="1227"/>
                  <a:pt x="2844" y="1227"/>
                </a:cubicBezTo>
                <a:cubicBezTo>
                  <a:pt x="2838" y="1223"/>
                  <a:pt x="2838" y="1223"/>
                  <a:pt x="2838" y="1223"/>
                </a:cubicBezTo>
                <a:cubicBezTo>
                  <a:pt x="2838" y="1194"/>
                  <a:pt x="2838" y="1194"/>
                  <a:pt x="2838" y="1194"/>
                </a:cubicBezTo>
                <a:cubicBezTo>
                  <a:pt x="2818" y="1177"/>
                  <a:pt x="2818" y="1177"/>
                  <a:pt x="2818" y="1177"/>
                </a:cubicBezTo>
                <a:cubicBezTo>
                  <a:pt x="2803" y="1177"/>
                  <a:pt x="2803" y="1177"/>
                  <a:pt x="2803" y="1177"/>
                </a:cubicBezTo>
                <a:cubicBezTo>
                  <a:pt x="2797" y="1119"/>
                  <a:pt x="2797" y="1119"/>
                  <a:pt x="2797" y="1119"/>
                </a:cubicBezTo>
                <a:cubicBezTo>
                  <a:pt x="2791" y="1177"/>
                  <a:pt x="2791" y="1177"/>
                  <a:pt x="2791" y="1177"/>
                </a:cubicBezTo>
                <a:cubicBezTo>
                  <a:pt x="2776" y="1177"/>
                  <a:pt x="2776" y="1177"/>
                  <a:pt x="2776" y="1177"/>
                </a:cubicBezTo>
                <a:cubicBezTo>
                  <a:pt x="2756" y="1194"/>
                  <a:pt x="2756" y="1194"/>
                  <a:pt x="2756" y="1194"/>
                </a:cubicBezTo>
                <a:cubicBezTo>
                  <a:pt x="2756" y="1223"/>
                  <a:pt x="2756" y="1223"/>
                  <a:pt x="2756" y="1223"/>
                </a:cubicBezTo>
                <a:cubicBezTo>
                  <a:pt x="2750" y="1227"/>
                  <a:pt x="2750" y="1227"/>
                  <a:pt x="2750" y="1227"/>
                </a:cubicBezTo>
                <a:cubicBezTo>
                  <a:pt x="2750" y="1271"/>
                  <a:pt x="2750" y="1271"/>
                  <a:pt x="2750" y="1271"/>
                </a:cubicBezTo>
                <a:cubicBezTo>
                  <a:pt x="2744" y="1279"/>
                  <a:pt x="2744" y="1279"/>
                  <a:pt x="2744" y="1279"/>
                </a:cubicBezTo>
                <a:cubicBezTo>
                  <a:pt x="2744" y="1341"/>
                  <a:pt x="2744" y="1341"/>
                  <a:pt x="2744" y="1341"/>
                </a:cubicBezTo>
                <a:cubicBezTo>
                  <a:pt x="2744" y="1341"/>
                  <a:pt x="2733" y="1330"/>
                  <a:pt x="2701" y="1330"/>
                </a:cubicBezTo>
                <a:cubicBezTo>
                  <a:pt x="2658" y="1330"/>
                  <a:pt x="2628" y="1372"/>
                  <a:pt x="2628" y="1372"/>
                </a:cubicBezTo>
                <a:cubicBezTo>
                  <a:pt x="2572" y="1372"/>
                  <a:pt x="2572" y="1372"/>
                  <a:pt x="2572" y="1372"/>
                </a:cubicBezTo>
                <a:cubicBezTo>
                  <a:pt x="2572" y="1389"/>
                  <a:pt x="2572" y="1389"/>
                  <a:pt x="2572" y="1389"/>
                </a:cubicBezTo>
                <a:cubicBezTo>
                  <a:pt x="2553" y="1389"/>
                  <a:pt x="2553" y="1389"/>
                  <a:pt x="2553" y="1389"/>
                </a:cubicBezTo>
                <a:cubicBezTo>
                  <a:pt x="2553" y="1382"/>
                  <a:pt x="2553" y="1382"/>
                  <a:pt x="2553" y="1382"/>
                </a:cubicBezTo>
                <a:cubicBezTo>
                  <a:pt x="2510" y="1382"/>
                  <a:pt x="2510" y="1382"/>
                  <a:pt x="2510" y="1382"/>
                </a:cubicBezTo>
                <a:cubicBezTo>
                  <a:pt x="2502" y="1393"/>
                  <a:pt x="2502" y="1393"/>
                  <a:pt x="2502" y="1393"/>
                </a:cubicBezTo>
                <a:cubicBezTo>
                  <a:pt x="2478" y="1393"/>
                  <a:pt x="2478" y="1393"/>
                  <a:pt x="2478" y="1393"/>
                </a:cubicBezTo>
                <a:cubicBezTo>
                  <a:pt x="2478" y="1402"/>
                  <a:pt x="2478" y="1402"/>
                  <a:pt x="2478" y="1402"/>
                </a:cubicBezTo>
                <a:cubicBezTo>
                  <a:pt x="2470" y="1402"/>
                  <a:pt x="2470" y="1402"/>
                  <a:pt x="2470" y="1402"/>
                </a:cubicBezTo>
                <a:cubicBezTo>
                  <a:pt x="2470" y="1378"/>
                  <a:pt x="2470" y="1378"/>
                  <a:pt x="2470" y="1378"/>
                </a:cubicBezTo>
                <a:cubicBezTo>
                  <a:pt x="2443" y="1378"/>
                  <a:pt x="2443" y="1378"/>
                  <a:pt x="2443" y="1378"/>
                </a:cubicBezTo>
                <a:cubicBezTo>
                  <a:pt x="2432" y="1388"/>
                  <a:pt x="2432" y="1388"/>
                  <a:pt x="2432" y="1388"/>
                </a:cubicBezTo>
                <a:cubicBezTo>
                  <a:pt x="2417" y="1388"/>
                  <a:pt x="2417" y="1388"/>
                  <a:pt x="2417" y="1388"/>
                </a:cubicBezTo>
                <a:cubicBezTo>
                  <a:pt x="2408" y="1375"/>
                  <a:pt x="2408" y="1375"/>
                  <a:pt x="2408" y="1375"/>
                </a:cubicBezTo>
                <a:cubicBezTo>
                  <a:pt x="2393" y="1375"/>
                  <a:pt x="2393" y="1375"/>
                  <a:pt x="2393" y="1375"/>
                </a:cubicBezTo>
                <a:cubicBezTo>
                  <a:pt x="2381" y="1388"/>
                  <a:pt x="2381" y="1388"/>
                  <a:pt x="2381" y="1388"/>
                </a:cubicBezTo>
                <a:cubicBezTo>
                  <a:pt x="2365" y="1388"/>
                  <a:pt x="2365" y="1388"/>
                  <a:pt x="2365" y="1388"/>
                </a:cubicBezTo>
                <a:cubicBezTo>
                  <a:pt x="2365" y="1465"/>
                  <a:pt x="2365" y="1465"/>
                  <a:pt x="2365" y="1465"/>
                </a:cubicBezTo>
                <a:cubicBezTo>
                  <a:pt x="2310" y="1465"/>
                  <a:pt x="2310" y="1465"/>
                  <a:pt x="2310" y="1465"/>
                </a:cubicBezTo>
                <a:cubicBezTo>
                  <a:pt x="2310" y="1440"/>
                  <a:pt x="2310" y="1440"/>
                  <a:pt x="2310" y="1440"/>
                </a:cubicBezTo>
                <a:cubicBezTo>
                  <a:pt x="2284" y="1420"/>
                  <a:pt x="2284" y="1420"/>
                  <a:pt x="2284" y="1420"/>
                </a:cubicBezTo>
                <a:cubicBezTo>
                  <a:pt x="2279" y="1380"/>
                  <a:pt x="2279" y="1380"/>
                  <a:pt x="2279" y="1380"/>
                </a:cubicBezTo>
                <a:cubicBezTo>
                  <a:pt x="2273" y="1419"/>
                  <a:pt x="2273" y="1419"/>
                  <a:pt x="2273" y="1419"/>
                </a:cubicBezTo>
                <a:cubicBezTo>
                  <a:pt x="2243" y="1441"/>
                  <a:pt x="2243" y="1441"/>
                  <a:pt x="2243" y="1441"/>
                </a:cubicBezTo>
                <a:cubicBezTo>
                  <a:pt x="2243" y="1457"/>
                  <a:pt x="2243" y="1457"/>
                  <a:pt x="2243" y="1457"/>
                </a:cubicBezTo>
                <a:cubicBezTo>
                  <a:pt x="2199" y="1457"/>
                  <a:pt x="2199" y="1457"/>
                  <a:pt x="2199" y="1457"/>
                </a:cubicBezTo>
                <a:cubicBezTo>
                  <a:pt x="2199" y="1401"/>
                  <a:pt x="2199" y="1401"/>
                  <a:pt x="2199" y="1401"/>
                </a:cubicBezTo>
                <a:cubicBezTo>
                  <a:pt x="2177" y="1401"/>
                  <a:pt x="2177" y="1401"/>
                  <a:pt x="2177" y="1401"/>
                </a:cubicBezTo>
                <a:cubicBezTo>
                  <a:pt x="2177" y="1391"/>
                  <a:pt x="2177" y="1391"/>
                  <a:pt x="2177" y="1391"/>
                </a:cubicBezTo>
                <a:cubicBezTo>
                  <a:pt x="2152" y="1391"/>
                  <a:pt x="2152" y="1391"/>
                  <a:pt x="2152" y="1391"/>
                </a:cubicBezTo>
                <a:cubicBezTo>
                  <a:pt x="2152" y="1409"/>
                  <a:pt x="2152" y="1409"/>
                  <a:pt x="2152" y="1409"/>
                </a:cubicBezTo>
                <a:cubicBezTo>
                  <a:pt x="2139" y="1409"/>
                  <a:pt x="2139" y="1409"/>
                  <a:pt x="2139" y="1409"/>
                </a:cubicBezTo>
                <a:cubicBezTo>
                  <a:pt x="2139" y="1371"/>
                  <a:pt x="2139" y="1371"/>
                  <a:pt x="2139" y="1371"/>
                </a:cubicBezTo>
                <a:cubicBezTo>
                  <a:pt x="2093" y="1371"/>
                  <a:pt x="2093" y="1371"/>
                  <a:pt x="2093" y="1371"/>
                </a:cubicBezTo>
                <a:cubicBezTo>
                  <a:pt x="2093" y="1436"/>
                  <a:pt x="2093" y="1436"/>
                  <a:pt x="2093" y="1436"/>
                </a:cubicBezTo>
                <a:cubicBezTo>
                  <a:pt x="2077" y="1436"/>
                  <a:pt x="2077" y="1436"/>
                  <a:pt x="2077" y="1436"/>
                </a:cubicBezTo>
                <a:cubicBezTo>
                  <a:pt x="2077" y="1453"/>
                  <a:pt x="2077" y="1453"/>
                  <a:pt x="2077" y="1453"/>
                </a:cubicBezTo>
                <a:cubicBezTo>
                  <a:pt x="2068" y="1453"/>
                  <a:pt x="2068" y="1453"/>
                  <a:pt x="2068" y="1453"/>
                </a:cubicBezTo>
                <a:cubicBezTo>
                  <a:pt x="2068" y="1463"/>
                  <a:pt x="2068" y="1463"/>
                  <a:pt x="2068" y="1463"/>
                </a:cubicBezTo>
                <a:cubicBezTo>
                  <a:pt x="2055" y="1463"/>
                  <a:pt x="2055" y="1463"/>
                  <a:pt x="2055" y="1463"/>
                </a:cubicBezTo>
                <a:cubicBezTo>
                  <a:pt x="2055" y="1453"/>
                  <a:pt x="2055" y="1453"/>
                  <a:pt x="2055" y="1453"/>
                </a:cubicBezTo>
                <a:cubicBezTo>
                  <a:pt x="2033" y="1453"/>
                  <a:pt x="2033" y="1453"/>
                  <a:pt x="2033" y="1453"/>
                </a:cubicBezTo>
                <a:cubicBezTo>
                  <a:pt x="2033" y="1461"/>
                  <a:pt x="2033" y="1461"/>
                  <a:pt x="2033" y="1461"/>
                </a:cubicBezTo>
                <a:cubicBezTo>
                  <a:pt x="2004" y="1461"/>
                  <a:pt x="2004" y="1461"/>
                  <a:pt x="2004" y="1461"/>
                </a:cubicBezTo>
                <a:cubicBezTo>
                  <a:pt x="2004" y="1471"/>
                  <a:pt x="2004" y="1471"/>
                  <a:pt x="2004" y="1471"/>
                </a:cubicBezTo>
                <a:cubicBezTo>
                  <a:pt x="1996" y="1471"/>
                  <a:pt x="1996" y="1471"/>
                  <a:pt x="1996" y="1471"/>
                </a:cubicBezTo>
                <a:cubicBezTo>
                  <a:pt x="1996" y="1463"/>
                  <a:pt x="1996" y="1463"/>
                  <a:pt x="1996" y="1463"/>
                </a:cubicBezTo>
                <a:cubicBezTo>
                  <a:pt x="1983" y="1463"/>
                  <a:pt x="1983" y="1463"/>
                  <a:pt x="1983" y="1463"/>
                </a:cubicBezTo>
                <a:cubicBezTo>
                  <a:pt x="1983" y="1479"/>
                  <a:pt x="1983" y="1479"/>
                  <a:pt x="1983" y="1479"/>
                </a:cubicBezTo>
                <a:cubicBezTo>
                  <a:pt x="1975" y="1479"/>
                  <a:pt x="1975" y="1479"/>
                  <a:pt x="1975" y="1479"/>
                </a:cubicBezTo>
                <a:cubicBezTo>
                  <a:pt x="1975" y="1343"/>
                  <a:pt x="1975" y="1343"/>
                  <a:pt x="1975" y="1343"/>
                </a:cubicBezTo>
                <a:cubicBezTo>
                  <a:pt x="1952" y="1343"/>
                  <a:pt x="1952" y="1343"/>
                  <a:pt x="1952" y="1343"/>
                </a:cubicBezTo>
                <a:cubicBezTo>
                  <a:pt x="1952" y="1352"/>
                  <a:pt x="1952" y="1352"/>
                  <a:pt x="1952" y="1352"/>
                </a:cubicBezTo>
                <a:cubicBezTo>
                  <a:pt x="1943" y="1352"/>
                  <a:pt x="1943" y="1352"/>
                  <a:pt x="1943" y="1352"/>
                </a:cubicBezTo>
                <a:cubicBezTo>
                  <a:pt x="1935" y="1335"/>
                  <a:pt x="1935" y="1335"/>
                  <a:pt x="1935" y="1335"/>
                </a:cubicBezTo>
                <a:cubicBezTo>
                  <a:pt x="1921" y="1335"/>
                  <a:pt x="1921" y="1335"/>
                  <a:pt x="1921" y="1335"/>
                </a:cubicBezTo>
                <a:cubicBezTo>
                  <a:pt x="1912" y="1352"/>
                  <a:pt x="1912" y="1352"/>
                  <a:pt x="1912" y="1352"/>
                </a:cubicBezTo>
                <a:cubicBezTo>
                  <a:pt x="1877" y="1352"/>
                  <a:pt x="1877" y="1352"/>
                  <a:pt x="1877" y="1352"/>
                </a:cubicBezTo>
                <a:cubicBezTo>
                  <a:pt x="1877" y="1456"/>
                  <a:pt x="1877" y="1456"/>
                  <a:pt x="1877" y="1456"/>
                </a:cubicBezTo>
                <a:cubicBezTo>
                  <a:pt x="1805" y="1456"/>
                  <a:pt x="1805" y="1456"/>
                  <a:pt x="1805" y="1456"/>
                </a:cubicBezTo>
                <a:cubicBezTo>
                  <a:pt x="1791" y="1441"/>
                  <a:pt x="1791" y="1441"/>
                  <a:pt x="1791" y="1441"/>
                </a:cubicBezTo>
                <a:cubicBezTo>
                  <a:pt x="1781" y="1452"/>
                  <a:pt x="1781" y="1452"/>
                  <a:pt x="1781" y="1452"/>
                </a:cubicBezTo>
                <a:cubicBezTo>
                  <a:pt x="1771" y="1452"/>
                  <a:pt x="1771" y="1452"/>
                  <a:pt x="1771" y="1452"/>
                </a:cubicBezTo>
                <a:cubicBezTo>
                  <a:pt x="1756" y="1437"/>
                  <a:pt x="1756" y="1437"/>
                  <a:pt x="1756" y="1437"/>
                </a:cubicBezTo>
                <a:cubicBezTo>
                  <a:pt x="1744" y="1437"/>
                  <a:pt x="1744" y="1437"/>
                  <a:pt x="1744" y="1437"/>
                </a:cubicBezTo>
                <a:cubicBezTo>
                  <a:pt x="1731" y="1448"/>
                  <a:pt x="1731" y="1448"/>
                  <a:pt x="1731" y="1448"/>
                </a:cubicBezTo>
                <a:cubicBezTo>
                  <a:pt x="1699" y="1448"/>
                  <a:pt x="1699" y="1448"/>
                  <a:pt x="1699" y="1448"/>
                </a:cubicBezTo>
                <a:cubicBezTo>
                  <a:pt x="1699" y="1437"/>
                  <a:pt x="1699" y="1437"/>
                  <a:pt x="1699" y="1437"/>
                </a:cubicBezTo>
                <a:cubicBezTo>
                  <a:pt x="1673" y="1437"/>
                  <a:pt x="1673" y="1437"/>
                  <a:pt x="1673" y="1437"/>
                </a:cubicBezTo>
                <a:cubicBezTo>
                  <a:pt x="1673" y="1469"/>
                  <a:pt x="1673" y="1469"/>
                  <a:pt x="1673" y="1469"/>
                </a:cubicBezTo>
                <a:cubicBezTo>
                  <a:pt x="1656" y="1469"/>
                  <a:pt x="1656" y="1469"/>
                  <a:pt x="1656" y="1469"/>
                </a:cubicBezTo>
                <a:cubicBezTo>
                  <a:pt x="1656" y="1459"/>
                  <a:pt x="1656" y="1459"/>
                  <a:pt x="1656" y="1459"/>
                </a:cubicBezTo>
                <a:cubicBezTo>
                  <a:pt x="1619" y="1459"/>
                  <a:pt x="1619" y="1459"/>
                  <a:pt x="1619" y="1459"/>
                </a:cubicBezTo>
                <a:cubicBezTo>
                  <a:pt x="1619" y="1448"/>
                  <a:pt x="1619" y="1448"/>
                  <a:pt x="1619" y="1448"/>
                </a:cubicBezTo>
                <a:cubicBezTo>
                  <a:pt x="1587" y="1448"/>
                  <a:pt x="1587" y="1448"/>
                  <a:pt x="1587" y="1448"/>
                </a:cubicBezTo>
                <a:cubicBezTo>
                  <a:pt x="1587" y="1459"/>
                  <a:pt x="1587" y="1459"/>
                  <a:pt x="1587" y="1459"/>
                </a:cubicBezTo>
                <a:cubicBezTo>
                  <a:pt x="1563" y="1459"/>
                  <a:pt x="1563" y="1459"/>
                  <a:pt x="1563" y="1459"/>
                </a:cubicBezTo>
                <a:cubicBezTo>
                  <a:pt x="1563" y="1407"/>
                  <a:pt x="1563" y="1407"/>
                  <a:pt x="1563" y="1407"/>
                </a:cubicBezTo>
                <a:cubicBezTo>
                  <a:pt x="1531" y="1393"/>
                  <a:pt x="1531" y="1393"/>
                  <a:pt x="1531" y="1393"/>
                </a:cubicBezTo>
                <a:cubicBezTo>
                  <a:pt x="1531" y="1408"/>
                  <a:pt x="1531" y="1408"/>
                  <a:pt x="1531" y="1408"/>
                </a:cubicBezTo>
                <a:cubicBezTo>
                  <a:pt x="1524" y="1408"/>
                  <a:pt x="1524" y="1408"/>
                  <a:pt x="1524" y="1408"/>
                </a:cubicBezTo>
                <a:cubicBezTo>
                  <a:pt x="1524" y="1331"/>
                  <a:pt x="1524" y="1331"/>
                  <a:pt x="1524" y="1331"/>
                </a:cubicBezTo>
                <a:cubicBezTo>
                  <a:pt x="1507" y="1331"/>
                  <a:pt x="1507" y="1331"/>
                  <a:pt x="1507" y="1331"/>
                </a:cubicBezTo>
                <a:cubicBezTo>
                  <a:pt x="1507" y="1307"/>
                  <a:pt x="1507" y="1307"/>
                  <a:pt x="1507" y="1307"/>
                </a:cubicBezTo>
                <a:cubicBezTo>
                  <a:pt x="1479" y="1307"/>
                  <a:pt x="1479" y="1307"/>
                  <a:pt x="1479" y="1307"/>
                </a:cubicBezTo>
                <a:cubicBezTo>
                  <a:pt x="1479" y="1281"/>
                  <a:pt x="1479" y="1281"/>
                  <a:pt x="1479" y="1281"/>
                </a:cubicBezTo>
                <a:cubicBezTo>
                  <a:pt x="1465" y="1281"/>
                  <a:pt x="1465" y="1281"/>
                  <a:pt x="1465" y="1281"/>
                </a:cubicBezTo>
                <a:cubicBezTo>
                  <a:pt x="1465" y="1307"/>
                  <a:pt x="1465" y="1307"/>
                  <a:pt x="1465" y="1307"/>
                </a:cubicBezTo>
                <a:cubicBezTo>
                  <a:pt x="1443" y="1307"/>
                  <a:pt x="1443" y="1307"/>
                  <a:pt x="1443" y="1307"/>
                </a:cubicBezTo>
                <a:cubicBezTo>
                  <a:pt x="1443" y="1265"/>
                  <a:pt x="1443" y="1265"/>
                  <a:pt x="1443" y="1265"/>
                </a:cubicBezTo>
                <a:cubicBezTo>
                  <a:pt x="1443" y="1265"/>
                  <a:pt x="1412" y="1232"/>
                  <a:pt x="1389" y="1232"/>
                </a:cubicBezTo>
                <a:cubicBezTo>
                  <a:pt x="1367" y="1232"/>
                  <a:pt x="1337" y="1269"/>
                  <a:pt x="1337" y="1269"/>
                </a:cubicBezTo>
                <a:cubicBezTo>
                  <a:pt x="1337" y="1359"/>
                  <a:pt x="1337" y="1359"/>
                  <a:pt x="1337" y="1359"/>
                </a:cubicBezTo>
                <a:cubicBezTo>
                  <a:pt x="1315" y="1359"/>
                  <a:pt x="1315" y="1359"/>
                  <a:pt x="1315" y="1359"/>
                </a:cubicBezTo>
                <a:cubicBezTo>
                  <a:pt x="1315" y="1417"/>
                  <a:pt x="1315" y="1417"/>
                  <a:pt x="1315" y="1417"/>
                </a:cubicBezTo>
                <a:cubicBezTo>
                  <a:pt x="1275" y="1432"/>
                  <a:pt x="1275" y="1432"/>
                  <a:pt x="1275" y="1432"/>
                </a:cubicBezTo>
                <a:cubicBezTo>
                  <a:pt x="1275" y="1445"/>
                  <a:pt x="1275" y="1445"/>
                  <a:pt x="1275" y="1445"/>
                </a:cubicBezTo>
                <a:cubicBezTo>
                  <a:pt x="1267" y="1445"/>
                  <a:pt x="1267" y="1445"/>
                  <a:pt x="1267" y="1445"/>
                </a:cubicBezTo>
                <a:cubicBezTo>
                  <a:pt x="1267" y="1421"/>
                  <a:pt x="1267" y="1421"/>
                  <a:pt x="1267" y="1421"/>
                </a:cubicBezTo>
                <a:cubicBezTo>
                  <a:pt x="1253" y="1421"/>
                  <a:pt x="1253" y="1421"/>
                  <a:pt x="1253" y="1421"/>
                </a:cubicBezTo>
                <a:cubicBezTo>
                  <a:pt x="1235" y="1395"/>
                  <a:pt x="1235" y="1395"/>
                  <a:pt x="1235" y="1395"/>
                </a:cubicBezTo>
                <a:cubicBezTo>
                  <a:pt x="1213" y="1416"/>
                  <a:pt x="1213" y="1416"/>
                  <a:pt x="1213" y="1416"/>
                </a:cubicBezTo>
                <a:cubicBezTo>
                  <a:pt x="1213" y="1399"/>
                  <a:pt x="1213" y="1399"/>
                  <a:pt x="1213" y="1399"/>
                </a:cubicBezTo>
                <a:cubicBezTo>
                  <a:pt x="1200" y="1399"/>
                  <a:pt x="1200" y="1399"/>
                  <a:pt x="1200" y="1399"/>
                </a:cubicBezTo>
                <a:cubicBezTo>
                  <a:pt x="1200" y="1409"/>
                  <a:pt x="1200" y="1409"/>
                  <a:pt x="1200" y="1409"/>
                </a:cubicBezTo>
                <a:cubicBezTo>
                  <a:pt x="1189" y="1409"/>
                  <a:pt x="1189" y="1409"/>
                  <a:pt x="1189" y="1409"/>
                </a:cubicBezTo>
                <a:cubicBezTo>
                  <a:pt x="1189" y="1392"/>
                  <a:pt x="1189" y="1392"/>
                  <a:pt x="1189" y="1392"/>
                </a:cubicBezTo>
                <a:cubicBezTo>
                  <a:pt x="1164" y="1392"/>
                  <a:pt x="1164" y="1392"/>
                  <a:pt x="1164" y="1392"/>
                </a:cubicBezTo>
                <a:cubicBezTo>
                  <a:pt x="1164" y="1401"/>
                  <a:pt x="1164" y="1401"/>
                  <a:pt x="1164" y="1401"/>
                </a:cubicBezTo>
                <a:cubicBezTo>
                  <a:pt x="1155" y="1401"/>
                  <a:pt x="1155" y="1401"/>
                  <a:pt x="1155" y="1401"/>
                </a:cubicBezTo>
                <a:cubicBezTo>
                  <a:pt x="1155" y="1417"/>
                  <a:pt x="1155" y="1417"/>
                  <a:pt x="1155" y="1417"/>
                </a:cubicBezTo>
                <a:cubicBezTo>
                  <a:pt x="1133" y="1417"/>
                  <a:pt x="1133" y="1417"/>
                  <a:pt x="1133" y="1417"/>
                </a:cubicBezTo>
                <a:cubicBezTo>
                  <a:pt x="1133" y="1397"/>
                  <a:pt x="1133" y="1397"/>
                  <a:pt x="1133" y="1397"/>
                </a:cubicBezTo>
                <a:cubicBezTo>
                  <a:pt x="1123" y="1397"/>
                  <a:pt x="1123" y="1397"/>
                  <a:pt x="1123" y="1397"/>
                </a:cubicBezTo>
                <a:cubicBezTo>
                  <a:pt x="1112" y="1385"/>
                  <a:pt x="1112" y="1385"/>
                  <a:pt x="1112" y="1385"/>
                </a:cubicBezTo>
                <a:cubicBezTo>
                  <a:pt x="1104" y="1391"/>
                  <a:pt x="1104" y="1391"/>
                  <a:pt x="1104" y="1391"/>
                </a:cubicBezTo>
                <a:cubicBezTo>
                  <a:pt x="1095" y="1391"/>
                  <a:pt x="1095" y="1391"/>
                  <a:pt x="1095" y="1391"/>
                </a:cubicBezTo>
                <a:cubicBezTo>
                  <a:pt x="1076" y="1368"/>
                  <a:pt x="1076" y="1368"/>
                  <a:pt x="1076" y="1368"/>
                </a:cubicBezTo>
                <a:cubicBezTo>
                  <a:pt x="1063" y="1389"/>
                  <a:pt x="1063" y="1389"/>
                  <a:pt x="1063" y="1389"/>
                </a:cubicBezTo>
                <a:cubicBezTo>
                  <a:pt x="1051" y="1389"/>
                  <a:pt x="1051" y="1389"/>
                  <a:pt x="1051" y="1389"/>
                </a:cubicBezTo>
                <a:cubicBezTo>
                  <a:pt x="1051" y="1371"/>
                  <a:pt x="1051" y="1371"/>
                  <a:pt x="1051" y="1371"/>
                </a:cubicBezTo>
                <a:cubicBezTo>
                  <a:pt x="1031" y="1371"/>
                  <a:pt x="1031" y="1371"/>
                  <a:pt x="1031" y="1371"/>
                </a:cubicBezTo>
                <a:cubicBezTo>
                  <a:pt x="1031" y="1391"/>
                  <a:pt x="1031" y="1391"/>
                  <a:pt x="1031" y="1391"/>
                </a:cubicBezTo>
                <a:cubicBezTo>
                  <a:pt x="1020" y="1403"/>
                  <a:pt x="1020" y="1403"/>
                  <a:pt x="1020" y="1403"/>
                </a:cubicBezTo>
                <a:cubicBezTo>
                  <a:pt x="1012" y="1403"/>
                  <a:pt x="1012" y="1403"/>
                  <a:pt x="1012" y="1403"/>
                </a:cubicBezTo>
                <a:cubicBezTo>
                  <a:pt x="1012" y="1376"/>
                  <a:pt x="1012" y="1376"/>
                  <a:pt x="1012" y="1376"/>
                </a:cubicBezTo>
                <a:cubicBezTo>
                  <a:pt x="999" y="1376"/>
                  <a:pt x="999" y="1376"/>
                  <a:pt x="999" y="1376"/>
                </a:cubicBezTo>
                <a:cubicBezTo>
                  <a:pt x="988" y="1359"/>
                  <a:pt x="988" y="1359"/>
                  <a:pt x="988" y="1359"/>
                </a:cubicBezTo>
                <a:cubicBezTo>
                  <a:pt x="969" y="1381"/>
                  <a:pt x="969" y="1381"/>
                  <a:pt x="969" y="1381"/>
                </a:cubicBezTo>
                <a:cubicBezTo>
                  <a:pt x="969" y="1224"/>
                  <a:pt x="969" y="1224"/>
                  <a:pt x="969" y="1224"/>
                </a:cubicBezTo>
                <a:cubicBezTo>
                  <a:pt x="943" y="1224"/>
                  <a:pt x="943" y="1224"/>
                  <a:pt x="943" y="1224"/>
                </a:cubicBezTo>
                <a:cubicBezTo>
                  <a:pt x="943" y="1212"/>
                  <a:pt x="943" y="1212"/>
                  <a:pt x="943" y="1212"/>
                </a:cubicBezTo>
                <a:cubicBezTo>
                  <a:pt x="969" y="1212"/>
                  <a:pt x="969" y="1212"/>
                  <a:pt x="969" y="1212"/>
                </a:cubicBezTo>
                <a:cubicBezTo>
                  <a:pt x="969" y="1204"/>
                  <a:pt x="969" y="1204"/>
                  <a:pt x="969" y="1204"/>
                </a:cubicBezTo>
                <a:cubicBezTo>
                  <a:pt x="847" y="1204"/>
                  <a:pt x="847" y="1204"/>
                  <a:pt x="847" y="1204"/>
                </a:cubicBezTo>
                <a:cubicBezTo>
                  <a:pt x="847" y="1211"/>
                  <a:pt x="847" y="1211"/>
                  <a:pt x="847" y="1211"/>
                </a:cubicBezTo>
                <a:cubicBezTo>
                  <a:pt x="857" y="1211"/>
                  <a:pt x="857" y="1211"/>
                  <a:pt x="857" y="1211"/>
                </a:cubicBezTo>
                <a:cubicBezTo>
                  <a:pt x="857" y="1224"/>
                  <a:pt x="857" y="1224"/>
                  <a:pt x="857" y="1224"/>
                </a:cubicBezTo>
                <a:cubicBezTo>
                  <a:pt x="843" y="1224"/>
                  <a:pt x="843" y="1224"/>
                  <a:pt x="843" y="1224"/>
                </a:cubicBezTo>
                <a:cubicBezTo>
                  <a:pt x="843" y="1375"/>
                  <a:pt x="843" y="1375"/>
                  <a:pt x="843" y="1375"/>
                </a:cubicBezTo>
                <a:cubicBezTo>
                  <a:pt x="828" y="1375"/>
                  <a:pt x="828" y="1375"/>
                  <a:pt x="828" y="1375"/>
                </a:cubicBezTo>
                <a:cubicBezTo>
                  <a:pt x="828" y="1387"/>
                  <a:pt x="828" y="1387"/>
                  <a:pt x="828" y="1387"/>
                </a:cubicBezTo>
                <a:cubicBezTo>
                  <a:pt x="816" y="1387"/>
                  <a:pt x="816" y="1387"/>
                  <a:pt x="816" y="1387"/>
                </a:cubicBezTo>
                <a:cubicBezTo>
                  <a:pt x="816" y="1403"/>
                  <a:pt x="816" y="1403"/>
                  <a:pt x="816" y="1403"/>
                </a:cubicBezTo>
                <a:cubicBezTo>
                  <a:pt x="804" y="1403"/>
                  <a:pt x="804" y="1403"/>
                  <a:pt x="804" y="1403"/>
                </a:cubicBezTo>
                <a:cubicBezTo>
                  <a:pt x="787" y="1393"/>
                  <a:pt x="787" y="1393"/>
                  <a:pt x="787" y="1393"/>
                </a:cubicBezTo>
                <a:cubicBezTo>
                  <a:pt x="787" y="1193"/>
                  <a:pt x="787" y="1193"/>
                  <a:pt x="787" y="1193"/>
                </a:cubicBezTo>
                <a:cubicBezTo>
                  <a:pt x="691" y="1193"/>
                  <a:pt x="691" y="1193"/>
                  <a:pt x="691" y="1193"/>
                </a:cubicBezTo>
                <a:cubicBezTo>
                  <a:pt x="691" y="1427"/>
                  <a:pt x="691" y="1427"/>
                  <a:pt x="691" y="1427"/>
                </a:cubicBezTo>
                <a:cubicBezTo>
                  <a:pt x="664" y="1427"/>
                  <a:pt x="664" y="1427"/>
                  <a:pt x="664" y="1427"/>
                </a:cubicBezTo>
                <a:cubicBezTo>
                  <a:pt x="664" y="1445"/>
                  <a:pt x="664" y="1445"/>
                  <a:pt x="664" y="1445"/>
                </a:cubicBezTo>
                <a:cubicBezTo>
                  <a:pt x="640" y="1445"/>
                  <a:pt x="640" y="1445"/>
                  <a:pt x="640" y="1445"/>
                </a:cubicBezTo>
                <a:cubicBezTo>
                  <a:pt x="640" y="1436"/>
                  <a:pt x="640" y="1436"/>
                  <a:pt x="640" y="1436"/>
                </a:cubicBezTo>
                <a:cubicBezTo>
                  <a:pt x="625" y="1436"/>
                  <a:pt x="625" y="1436"/>
                  <a:pt x="625" y="1436"/>
                </a:cubicBezTo>
                <a:cubicBezTo>
                  <a:pt x="625" y="1237"/>
                  <a:pt x="625" y="1237"/>
                  <a:pt x="625" y="1237"/>
                </a:cubicBezTo>
                <a:cubicBezTo>
                  <a:pt x="601" y="1237"/>
                  <a:pt x="601" y="1237"/>
                  <a:pt x="601" y="1237"/>
                </a:cubicBezTo>
                <a:cubicBezTo>
                  <a:pt x="601" y="1228"/>
                  <a:pt x="601" y="1228"/>
                  <a:pt x="601" y="1228"/>
                </a:cubicBezTo>
                <a:cubicBezTo>
                  <a:pt x="536" y="1228"/>
                  <a:pt x="536" y="1228"/>
                  <a:pt x="536" y="1228"/>
                </a:cubicBezTo>
                <a:cubicBezTo>
                  <a:pt x="536" y="1241"/>
                  <a:pt x="536" y="1241"/>
                  <a:pt x="536" y="1241"/>
                </a:cubicBezTo>
                <a:cubicBezTo>
                  <a:pt x="515" y="1241"/>
                  <a:pt x="515" y="1241"/>
                  <a:pt x="515" y="1241"/>
                </a:cubicBezTo>
                <a:cubicBezTo>
                  <a:pt x="515" y="1227"/>
                  <a:pt x="515" y="1227"/>
                  <a:pt x="515" y="1227"/>
                </a:cubicBezTo>
                <a:cubicBezTo>
                  <a:pt x="501" y="1227"/>
                  <a:pt x="501" y="1227"/>
                  <a:pt x="501" y="1227"/>
                </a:cubicBezTo>
                <a:cubicBezTo>
                  <a:pt x="501" y="1227"/>
                  <a:pt x="487" y="1169"/>
                  <a:pt x="456" y="1169"/>
                </a:cubicBezTo>
                <a:cubicBezTo>
                  <a:pt x="425" y="1169"/>
                  <a:pt x="401" y="1224"/>
                  <a:pt x="401" y="1224"/>
                </a:cubicBezTo>
                <a:cubicBezTo>
                  <a:pt x="392" y="1224"/>
                  <a:pt x="392" y="1224"/>
                  <a:pt x="392" y="1224"/>
                </a:cubicBezTo>
                <a:cubicBezTo>
                  <a:pt x="392" y="1243"/>
                  <a:pt x="392" y="1243"/>
                  <a:pt x="392" y="1243"/>
                </a:cubicBezTo>
                <a:cubicBezTo>
                  <a:pt x="373" y="1243"/>
                  <a:pt x="373" y="1243"/>
                  <a:pt x="373" y="1243"/>
                </a:cubicBezTo>
                <a:cubicBezTo>
                  <a:pt x="373" y="1233"/>
                  <a:pt x="373" y="1233"/>
                  <a:pt x="373" y="1233"/>
                </a:cubicBezTo>
                <a:cubicBezTo>
                  <a:pt x="320" y="1233"/>
                  <a:pt x="320" y="1233"/>
                  <a:pt x="320" y="1233"/>
                </a:cubicBezTo>
                <a:cubicBezTo>
                  <a:pt x="320" y="1245"/>
                  <a:pt x="320" y="1245"/>
                  <a:pt x="320" y="1245"/>
                </a:cubicBezTo>
                <a:cubicBezTo>
                  <a:pt x="303" y="1245"/>
                  <a:pt x="303" y="1245"/>
                  <a:pt x="303" y="1245"/>
                </a:cubicBezTo>
                <a:cubicBezTo>
                  <a:pt x="288" y="1257"/>
                  <a:pt x="288" y="1257"/>
                  <a:pt x="288" y="1257"/>
                </a:cubicBezTo>
                <a:cubicBezTo>
                  <a:pt x="288" y="1331"/>
                  <a:pt x="288" y="1331"/>
                  <a:pt x="288" y="1331"/>
                </a:cubicBezTo>
                <a:cubicBezTo>
                  <a:pt x="268" y="1331"/>
                  <a:pt x="268" y="1331"/>
                  <a:pt x="268" y="1331"/>
                </a:cubicBezTo>
                <a:cubicBezTo>
                  <a:pt x="268" y="1373"/>
                  <a:pt x="268" y="1373"/>
                  <a:pt x="268" y="1373"/>
                </a:cubicBezTo>
                <a:cubicBezTo>
                  <a:pt x="252" y="1373"/>
                  <a:pt x="252" y="1373"/>
                  <a:pt x="252" y="1373"/>
                </a:cubicBezTo>
                <a:cubicBezTo>
                  <a:pt x="252" y="1325"/>
                  <a:pt x="252" y="1325"/>
                  <a:pt x="252" y="1325"/>
                </a:cubicBezTo>
                <a:cubicBezTo>
                  <a:pt x="236" y="1325"/>
                  <a:pt x="236" y="1325"/>
                  <a:pt x="236" y="1325"/>
                </a:cubicBezTo>
                <a:cubicBezTo>
                  <a:pt x="236" y="1342"/>
                  <a:pt x="236" y="1342"/>
                  <a:pt x="236" y="1342"/>
                </a:cubicBezTo>
                <a:cubicBezTo>
                  <a:pt x="218" y="1342"/>
                  <a:pt x="218" y="1342"/>
                  <a:pt x="218" y="1342"/>
                </a:cubicBezTo>
                <a:cubicBezTo>
                  <a:pt x="218" y="1331"/>
                  <a:pt x="218" y="1331"/>
                  <a:pt x="218" y="1331"/>
                </a:cubicBezTo>
                <a:cubicBezTo>
                  <a:pt x="195" y="1331"/>
                  <a:pt x="195" y="1331"/>
                  <a:pt x="195" y="1331"/>
                </a:cubicBezTo>
                <a:cubicBezTo>
                  <a:pt x="195" y="1312"/>
                  <a:pt x="195" y="1312"/>
                  <a:pt x="195" y="1312"/>
                </a:cubicBezTo>
                <a:cubicBezTo>
                  <a:pt x="182" y="1299"/>
                  <a:pt x="182" y="1299"/>
                  <a:pt x="182" y="1299"/>
                </a:cubicBezTo>
                <a:cubicBezTo>
                  <a:pt x="168" y="1283"/>
                  <a:pt x="168" y="1283"/>
                  <a:pt x="168" y="1283"/>
                </a:cubicBezTo>
                <a:cubicBezTo>
                  <a:pt x="134" y="1283"/>
                  <a:pt x="134" y="1283"/>
                  <a:pt x="134" y="1283"/>
                </a:cubicBezTo>
                <a:cubicBezTo>
                  <a:pt x="102" y="1307"/>
                  <a:pt x="102" y="1307"/>
                  <a:pt x="102" y="1307"/>
                </a:cubicBezTo>
                <a:cubicBezTo>
                  <a:pt x="78" y="1307"/>
                  <a:pt x="78" y="1307"/>
                  <a:pt x="78" y="1307"/>
                </a:cubicBezTo>
                <a:cubicBezTo>
                  <a:pt x="78" y="1401"/>
                  <a:pt x="78" y="1401"/>
                  <a:pt x="78" y="1401"/>
                </a:cubicBezTo>
                <a:cubicBezTo>
                  <a:pt x="56" y="1357"/>
                  <a:pt x="56" y="1357"/>
                  <a:pt x="56" y="1357"/>
                </a:cubicBezTo>
                <a:cubicBezTo>
                  <a:pt x="56" y="1333"/>
                  <a:pt x="56" y="1333"/>
                  <a:pt x="56" y="1333"/>
                </a:cubicBezTo>
                <a:cubicBezTo>
                  <a:pt x="0" y="1333"/>
                  <a:pt x="0" y="1333"/>
                  <a:pt x="0" y="1333"/>
                </a:cubicBezTo>
                <a:cubicBezTo>
                  <a:pt x="0" y="1542"/>
                  <a:pt x="0" y="1542"/>
                  <a:pt x="0" y="1542"/>
                </a:cubicBezTo>
                <a:cubicBezTo>
                  <a:pt x="8000" y="1542"/>
                  <a:pt x="8000" y="1542"/>
                  <a:pt x="8000" y="1542"/>
                </a:cubicBezTo>
                <a:cubicBezTo>
                  <a:pt x="8000" y="1472"/>
                  <a:pt x="8000" y="1472"/>
                  <a:pt x="8000" y="1472"/>
                </a:cubicBezTo>
                <a:lnTo>
                  <a:pt x="7978" y="1472"/>
                </a:lnTo>
                <a:close/>
                <a:moveTo>
                  <a:pt x="3369" y="1457"/>
                </a:moveTo>
                <a:cubicBezTo>
                  <a:pt x="3356" y="1457"/>
                  <a:pt x="3356" y="1457"/>
                  <a:pt x="3356" y="1457"/>
                </a:cubicBezTo>
                <a:cubicBezTo>
                  <a:pt x="3356" y="1408"/>
                  <a:pt x="3356" y="1408"/>
                  <a:pt x="3356" y="1408"/>
                </a:cubicBezTo>
                <a:cubicBezTo>
                  <a:pt x="3369" y="1408"/>
                  <a:pt x="3369" y="1408"/>
                  <a:pt x="3369" y="1408"/>
                </a:cubicBezTo>
                <a:lnTo>
                  <a:pt x="3369" y="1457"/>
                </a:lnTo>
                <a:close/>
                <a:moveTo>
                  <a:pt x="3369" y="1389"/>
                </a:moveTo>
                <a:cubicBezTo>
                  <a:pt x="3356" y="1389"/>
                  <a:pt x="3356" y="1389"/>
                  <a:pt x="3356" y="1389"/>
                </a:cubicBezTo>
                <a:cubicBezTo>
                  <a:pt x="3356" y="1335"/>
                  <a:pt x="3356" y="1335"/>
                  <a:pt x="3356" y="1335"/>
                </a:cubicBezTo>
                <a:cubicBezTo>
                  <a:pt x="3369" y="1335"/>
                  <a:pt x="3369" y="1335"/>
                  <a:pt x="3369" y="1335"/>
                </a:cubicBezTo>
                <a:lnTo>
                  <a:pt x="3369" y="1389"/>
                </a:lnTo>
                <a:close/>
                <a:moveTo>
                  <a:pt x="3356" y="1141"/>
                </a:moveTo>
                <a:cubicBezTo>
                  <a:pt x="3356" y="1098"/>
                  <a:pt x="3356" y="1098"/>
                  <a:pt x="3356" y="1098"/>
                </a:cubicBezTo>
                <a:cubicBezTo>
                  <a:pt x="3356" y="1098"/>
                  <a:pt x="3373" y="1103"/>
                  <a:pt x="3373" y="1119"/>
                </a:cubicBezTo>
                <a:cubicBezTo>
                  <a:pt x="3373" y="1136"/>
                  <a:pt x="3356" y="1141"/>
                  <a:pt x="3356" y="1141"/>
                </a:cubicBezTo>
                <a:close/>
                <a:moveTo>
                  <a:pt x="3356" y="1060"/>
                </a:moveTo>
                <a:cubicBezTo>
                  <a:pt x="3356" y="1024"/>
                  <a:pt x="3356" y="1024"/>
                  <a:pt x="3356" y="1024"/>
                </a:cubicBezTo>
                <a:cubicBezTo>
                  <a:pt x="3356" y="1024"/>
                  <a:pt x="3373" y="1029"/>
                  <a:pt x="3373" y="1042"/>
                </a:cubicBezTo>
                <a:cubicBezTo>
                  <a:pt x="3373" y="1055"/>
                  <a:pt x="3356" y="1060"/>
                  <a:pt x="3356" y="1060"/>
                </a:cubicBezTo>
                <a:close/>
                <a:moveTo>
                  <a:pt x="3356" y="988"/>
                </a:moveTo>
                <a:cubicBezTo>
                  <a:pt x="3356" y="950"/>
                  <a:pt x="3356" y="950"/>
                  <a:pt x="3356" y="950"/>
                </a:cubicBezTo>
                <a:cubicBezTo>
                  <a:pt x="3356" y="950"/>
                  <a:pt x="3373" y="953"/>
                  <a:pt x="3373" y="969"/>
                </a:cubicBezTo>
                <a:cubicBezTo>
                  <a:pt x="3373" y="985"/>
                  <a:pt x="3356" y="988"/>
                  <a:pt x="3356" y="988"/>
                </a:cubicBezTo>
                <a:close/>
                <a:moveTo>
                  <a:pt x="3356" y="911"/>
                </a:moveTo>
                <a:cubicBezTo>
                  <a:pt x="3356" y="872"/>
                  <a:pt x="3356" y="872"/>
                  <a:pt x="3356" y="872"/>
                </a:cubicBezTo>
                <a:cubicBezTo>
                  <a:pt x="3356" y="872"/>
                  <a:pt x="3373" y="878"/>
                  <a:pt x="3373" y="891"/>
                </a:cubicBezTo>
                <a:cubicBezTo>
                  <a:pt x="3373" y="905"/>
                  <a:pt x="3356" y="911"/>
                  <a:pt x="3356" y="911"/>
                </a:cubicBezTo>
                <a:close/>
                <a:moveTo>
                  <a:pt x="3356" y="835"/>
                </a:moveTo>
                <a:cubicBezTo>
                  <a:pt x="3356" y="796"/>
                  <a:pt x="3356" y="796"/>
                  <a:pt x="3356" y="796"/>
                </a:cubicBezTo>
                <a:cubicBezTo>
                  <a:pt x="3356" y="796"/>
                  <a:pt x="3373" y="800"/>
                  <a:pt x="3373" y="815"/>
                </a:cubicBezTo>
                <a:cubicBezTo>
                  <a:pt x="3373" y="831"/>
                  <a:pt x="3356" y="835"/>
                  <a:pt x="3356" y="835"/>
                </a:cubicBezTo>
                <a:close/>
                <a:moveTo>
                  <a:pt x="3356" y="756"/>
                </a:moveTo>
                <a:cubicBezTo>
                  <a:pt x="3356" y="718"/>
                  <a:pt x="3356" y="718"/>
                  <a:pt x="3356" y="718"/>
                </a:cubicBezTo>
                <a:cubicBezTo>
                  <a:pt x="3356" y="718"/>
                  <a:pt x="3373" y="720"/>
                  <a:pt x="3373" y="737"/>
                </a:cubicBezTo>
                <a:cubicBezTo>
                  <a:pt x="3373" y="754"/>
                  <a:pt x="3356" y="756"/>
                  <a:pt x="3356" y="756"/>
                </a:cubicBezTo>
                <a:close/>
                <a:moveTo>
                  <a:pt x="5556" y="570"/>
                </a:moveTo>
                <a:cubicBezTo>
                  <a:pt x="5508" y="582"/>
                  <a:pt x="5508" y="582"/>
                  <a:pt x="5508" y="582"/>
                </a:cubicBezTo>
                <a:cubicBezTo>
                  <a:pt x="5490" y="529"/>
                  <a:pt x="5490" y="529"/>
                  <a:pt x="5490" y="529"/>
                </a:cubicBezTo>
                <a:cubicBezTo>
                  <a:pt x="5566" y="508"/>
                  <a:pt x="5566" y="508"/>
                  <a:pt x="5566" y="508"/>
                </a:cubicBezTo>
                <a:lnTo>
                  <a:pt x="5556" y="570"/>
                </a:lnTo>
                <a:close/>
              </a:path>
            </a:pathLst>
          </a:cu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28A9D6"/>
                </a:gs>
              </a:gsLst>
              <a:lin ang="5400000" scaled="1"/>
            </a:gradFill>
          </a:ln>
          <a:effectLst/>
        </p:spPr>
        <p:txBody>
          <a:bodyPr lIns="121896" tIns="60948" rIns="121896" bIns="60948"/>
          <a:lstStyle/>
          <a:p>
            <a:pPr defTabSz="1087120">
              <a:defRPr/>
            </a:pPr>
            <a:endParaRPr lang="zh-CN" altLang="en-US" sz="2400" dirty="0">
              <a:solidFill>
                <a:prstClr val="black"/>
              </a:solidFill>
            </a:endParaRPr>
          </a:p>
        </p:txBody>
      </p:sp>
      <p:sp>
        <p:nvSpPr>
          <p:cNvPr id="65541" name="矩形 1"/>
          <p:cNvSpPr>
            <a:spLocks noChangeArrowheads="1"/>
          </p:cNvSpPr>
          <p:nvPr/>
        </p:nvSpPr>
        <p:spPr bwMode="auto">
          <a:xfrm>
            <a:off x="0" y="2609920"/>
            <a:ext cx="12192000" cy="2897187"/>
          </a:xfrm>
          <a:prstGeom prst="rect">
            <a:avLst/>
          </a:prstGeom>
          <a:solidFill>
            <a:srgbClr val="28A9D6">
              <a:alpha val="82000"/>
            </a:srgbClr>
          </a:solidFill>
          <a:ln>
            <a:noFill/>
          </a:ln>
        </p:spPr>
        <p:txBody>
          <a:bodyPr lIns="121896" tIns="60948" rIns="121896" bIns="60948"/>
          <a:lstStyle>
            <a:lvl1pPr defTabSz="10858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defTabSz="10858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defTabSz="10858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defTabSz="10858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defTabSz="10858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10858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10858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10858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10858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sz="2400" dirty="0">
              <a:solidFill>
                <a:srgbClr val="000000"/>
              </a:solidFill>
            </a:endParaRPr>
          </a:p>
        </p:txBody>
      </p:sp>
      <p:cxnSp>
        <p:nvCxnSpPr>
          <p:cNvPr id="25" name="直接连接符 24"/>
          <p:cNvCxnSpPr/>
          <p:nvPr/>
        </p:nvCxnSpPr>
        <p:spPr>
          <a:xfrm>
            <a:off x="0" y="4373563"/>
            <a:ext cx="12192000" cy="0"/>
          </a:xfrm>
          <a:prstGeom prst="line">
            <a:avLst/>
          </a:prstGeom>
          <a:ln w="19050">
            <a:solidFill>
              <a:srgbClr val="28A9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13"/>
          <p:cNvSpPr txBox="1"/>
          <p:nvPr/>
        </p:nvSpPr>
        <p:spPr>
          <a:xfrm>
            <a:off x="952728" y="1386420"/>
            <a:ext cx="10185375" cy="101564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1422" tIns="45710" rIns="91422" bIns="45710">
            <a:spAutoFit/>
          </a:bodyPr>
          <a:lstStyle/>
          <a:p>
            <a:pPr algn="ctr" defTabSz="1087120">
              <a:defRPr/>
            </a:pPr>
            <a:r>
              <a:rPr lang="zh-CN" altLang="en-US" sz="6000" b="1" dirty="0">
                <a:ln w="3175">
                  <a:solidFill>
                    <a:srgbClr val="31A5D7"/>
                  </a:solidFill>
                </a:ln>
                <a:solidFill>
                  <a:srgbClr val="0070C0"/>
                </a:solidFill>
                <a:latin typeface="华康俪金黑W8" pitchFamily="49" charset="-122"/>
                <a:ea typeface="华康俪金黑W8" pitchFamily="49" charset="-122"/>
              </a:rPr>
              <a:t>注射用石杉碱甲  </a:t>
            </a:r>
            <a:r>
              <a:rPr lang="zh-CN" altLang="en-US" sz="4000" b="1" dirty="0">
                <a:ln w="3175">
                  <a:solidFill>
                    <a:srgbClr val="31A5D7"/>
                  </a:solidFill>
                </a:ln>
                <a:solidFill>
                  <a:srgbClr val="0070C0"/>
                </a:solidFill>
                <a:latin typeface="华康俪金黑W8" pitchFamily="49" charset="-122"/>
                <a:ea typeface="华康俪金黑W8" pitchFamily="49" charset="-122"/>
              </a:rPr>
              <a:t>商品名：瑞立速</a:t>
            </a:r>
            <a:endParaRPr lang="zh-CN" altLang="en-US" sz="4000" b="1" dirty="0">
              <a:ln w="3175">
                <a:solidFill>
                  <a:srgbClr val="31A5D7"/>
                </a:solidFill>
              </a:ln>
              <a:solidFill>
                <a:srgbClr val="0070C0"/>
              </a:solidFill>
              <a:latin typeface="华康俪金黑W8" pitchFamily="49" charset="-122"/>
              <a:ea typeface="华康俪金黑W8" pitchFamily="49" charset="-122"/>
            </a:endParaRPr>
          </a:p>
        </p:txBody>
      </p:sp>
      <p:cxnSp>
        <p:nvCxnSpPr>
          <p:cNvPr id="28" name="直接连接符 27"/>
          <p:cNvCxnSpPr/>
          <p:nvPr/>
        </p:nvCxnSpPr>
        <p:spPr>
          <a:xfrm>
            <a:off x="0" y="4795838"/>
            <a:ext cx="4319588" cy="12700"/>
          </a:xfrm>
          <a:prstGeom prst="line">
            <a:avLst/>
          </a:prstGeom>
          <a:ln w="3175">
            <a:solidFill>
              <a:srgbClr val="28A9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连接符 29"/>
          <p:cNvCxnSpPr/>
          <p:nvPr/>
        </p:nvCxnSpPr>
        <p:spPr>
          <a:xfrm>
            <a:off x="0" y="4862513"/>
            <a:ext cx="4319588" cy="12700"/>
          </a:xfrm>
          <a:prstGeom prst="line">
            <a:avLst/>
          </a:prstGeom>
          <a:ln w="3175">
            <a:solidFill>
              <a:srgbClr val="28A9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连接符 31"/>
          <p:cNvCxnSpPr/>
          <p:nvPr/>
        </p:nvCxnSpPr>
        <p:spPr>
          <a:xfrm>
            <a:off x="0" y="4927600"/>
            <a:ext cx="4319588" cy="12700"/>
          </a:xfrm>
          <a:prstGeom prst="line">
            <a:avLst/>
          </a:prstGeom>
          <a:ln w="3175">
            <a:solidFill>
              <a:srgbClr val="28A9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连接符 39"/>
          <p:cNvCxnSpPr/>
          <p:nvPr/>
        </p:nvCxnSpPr>
        <p:spPr>
          <a:xfrm>
            <a:off x="7872413" y="4795838"/>
            <a:ext cx="4319587" cy="12700"/>
          </a:xfrm>
          <a:prstGeom prst="line">
            <a:avLst/>
          </a:prstGeom>
          <a:ln w="3175">
            <a:solidFill>
              <a:srgbClr val="28A9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连接符 40"/>
          <p:cNvCxnSpPr/>
          <p:nvPr/>
        </p:nvCxnSpPr>
        <p:spPr>
          <a:xfrm>
            <a:off x="7872413" y="4862513"/>
            <a:ext cx="4319587" cy="12700"/>
          </a:xfrm>
          <a:prstGeom prst="line">
            <a:avLst/>
          </a:prstGeom>
          <a:ln w="3175">
            <a:solidFill>
              <a:srgbClr val="28A9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连接符 41"/>
          <p:cNvCxnSpPr/>
          <p:nvPr/>
        </p:nvCxnSpPr>
        <p:spPr>
          <a:xfrm>
            <a:off x="7872413" y="4927600"/>
            <a:ext cx="4319587" cy="12700"/>
          </a:xfrm>
          <a:prstGeom prst="line">
            <a:avLst/>
          </a:prstGeom>
          <a:ln w="3175">
            <a:solidFill>
              <a:srgbClr val="28A9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图片 1" descr="灵康药业集团LOGO1 p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3" t="29942" r="1204" b="55544"/>
          <a:stretch>
            <a:fillRect/>
          </a:stretch>
        </p:blipFill>
        <p:spPr bwMode="auto">
          <a:xfrm>
            <a:off x="10074826" y="6241696"/>
            <a:ext cx="2117173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文本框 5"/>
          <p:cNvSpPr txBox="1"/>
          <p:nvPr/>
        </p:nvSpPr>
        <p:spPr>
          <a:xfrm>
            <a:off x="-2" y="446535"/>
            <a:ext cx="65130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申报条件：</a:t>
            </a:r>
            <a:endParaRPr lang="en-US" altLang="zh-CN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第一批罕见病目录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收录的罕见病治疗药品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7" name="图片 6" descr="注射用石杉减甲-1.jp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rcRect l="13281" t="24840" r="13281" b="27127"/>
          <a:stretch>
            <a:fillRect/>
          </a:stretch>
        </p:blipFill>
        <p:spPr>
          <a:xfrm>
            <a:off x="-1" y="2619375"/>
            <a:ext cx="5059316" cy="2913060"/>
          </a:xfrm>
          <a:prstGeom prst="rect">
            <a:avLst/>
          </a:prstGeom>
          <a:noFill/>
          <a:ln w="9525" cap="flat" cmpd="sng">
            <a:solidFill>
              <a:srgbClr val="808080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8" name="文本框 7"/>
          <p:cNvSpPr txBox="1"/>
          <p:nvPr/>
        </p:nvSpPr>
        <p:spPr>
          <a:xfrm>
            <a:off x="5249258" y="3285666"/>
            <a:ext cx="588884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中国原研，国内独家冻干粉针剂</a:t>
            </a:r>
            <a:endParaRPr lang="en-US" altLang="zh-CN" sz="2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2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高效、可逆的胆碱酯酶抑制剂</a:t>
            </a:r>
            <a:endParaRPr lang="en-US" altLang="zh-CN" sz="2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2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用于重症肌无力的治疗</a:t>
            </a:r>
            <a:endParaRPr lang="zh-CN" altLang="en-US" sz="2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598646" y="2973169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sp>
        <p:nvSpPr>
          <p:cNvPr id="10" name="文本框 9"/>
          <p:cNvSpPr txBox="1"/>
          <p:nvPr/>
        </p:nvSpPr>
        <p:spPr>
          <a:xfrm>
            <a:off x="43802" y="6347542"/>
            <a:ext cx="4938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申报企业：海南灵康制药有限公司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12533" y="1174451"/>
            <a:ext cx="5575017" cy="2676525"/>
          </a:xfrm>
          <a:prstGeom prst="rect">
            <a:avLst/>
          </a:prstGeom>
          <a:solidFill>
            <a:schemeClr val="accent1">
              <a:alpha val="19000"/>
            </a:schemeClr>
          </a:solidFill>
        </p:spPr>
        <p:txBody>
          <a:bodyPr wrap="square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①提升公共健康水平</a:t>
            </a:r>
            <a:endParaRPr lang="en-US" altLang="zh-CN" sz="1600" b="1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我国重症肌无力（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MG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）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发病率约为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0.68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／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10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万，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年发病人数约为</a:t>
            </a:r>
            <a:r>
              <a:rPr lang="en-US" altLang="zh-CN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9600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人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。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我国</a:t>
            </a:r>
            <a:r>
              <a:rPr lang="en-US" altLang="zh-CN" sz="1600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</a:t>
            </a:r>
            <a:r>
              <a:rPr lang="en-US" altLang="zh-CN" sz="1600" dirty="0" err="1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MG</a:t>
            </a:r>
            <a:r>
              <a:rPr lang="zh-CN" altLang="en-US" sz="160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患者</a:t>
            </a:r>
            <a:r>
              <a:rPr lang="zh-CN" altLang="en-US" sz="1600" b="1" dirty="0">
                <a:solidFill>
                  <a:srgbClr val="C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平均死亡年龄为</a:t>
            </a:r>
            <a:r>
              <a:rPr lang="en-US" altLang="zh-CN" sz="1600" b="1" dirty="0">
                <a:solidFill>
                  <a:srgbClr val="C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59</a:t>
            </a:r>
            <a:r>
              <a:rPr lang="zh-CN" altLang="en-US" sz="1600" b="1" dirty="0">
                <a:solidFill>
                  <a:srgbClr val="C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岁</a:t>
            </a:r>
            <a:r>
              <a:rPr lang="zh-CN" altLang="en-US" sz="160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（低于我国平均寿命），且死 亡率仍在逐年增长</a:t>
            </a:r>
            <a:endParaRPr lang="en-US" altLang="zh-CN" sz="160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zh-CN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一次0.2mg-0.4mg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一日一次或遵医嘱。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降低患者疾病负担。</a:t>
            </a:r>
            <a:endParaRPr lang="en-US" altLang="zh-CN" sz="16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16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pic>
        <p:nvPicPr>
          <p:cNvPr id="2" name="图片 1" descr="灵康药业集团LOGO1 p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3" t="29942" r="1204" b="55544"/>
          <a:stretch>
            <a:fillRect/>
          </a:stretch>
        </p:blipFill>
        <p:spPr bwMode="auto">
          <a:xfrm>
            <a:off x="9812005" y="6305711"/>
            <a:ext cx="2379995" cy="58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70152" y="153313"/>
            <a:ext cx="491250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40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05 </a:t>
            </a:r>
            <a:r>
              <a:rPr lang="zh-CN" altLang="en-US" sz="40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公平性       </a:t>
            </a:r>
            <a:r>
              <a:rPr lang="en-US" altLang="zh-CN" sz="2400" b="1" i="0" u="none" strike="noStrike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endParaRPr lang="en-US" altLang="zh-CN" sz="2400" b="1" i="0" u="none" strike="noStrike" dirty="0">
              <a:solidFill>
                <a:srgbClr val="000000"/>
              </a:solidFill>
              <a:effectLst/>
              <a:highlight>
                <a:srgbClr val="FFFF00"/>
              </a:highligh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6" name="圆角矩形 40"/>
          <p:cNvSpPr/>
          <p:nvPr/>
        </p:nvSpPr>
        <p:spPr>
          <a:xfrm>
            <a:off x="156062" y="941777"/>
            <a:ext cx="11930764" cy="91075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endParaRPr lang="zh-CN" altLang="en-US" sz="1865">
              <a:solidFill>
                <a:srgbClr val="FFFFFF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023904" y="1174451"/>
            <a:ext cx="5771123" cy="2634183"/>
          </a:xfrm>
          <a:prstGeom prst="rect">
            <a:avLst/>
          </a:prstGeom>
          <a:solidFill>
            <a:schemeClr val="accent1">
              <a:alpha val="19000"/>
            </a:schemeClr>
          </a:solidFill>
        </p:spPr>
        <p:txBody>
          <a:bodyPr wrap="square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③弥补目录短板</a:t>
            </a:r>
            <a:endParaRPr lang="en-US" altLang="zh-CN" sz="1600" b="1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注射用石杉碱甲为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冻干粉针剂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，</a:t>
            </a:r>
            <a:r>
              <a:rPr lang="zh-CN" altLang="zh-CN" sz="1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具有</a:t>
            </a:r>
            <a:r>
              <a:rPr lang="zh-CN" altLang="zh-CN" sz="1600" kern="100" dirty="0">
                <a:solidFill>
                  <a:srgbClr val="FF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便于</a:t>
            </a:r>
            <a:r>
              <a:rPr lang="zh-CN" altLang="zh-CN" sz="1600" b="1" kern="100" dirty="0">
                <a:solidFill>
                  <a:srgbClr val="FF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运输</a:t>
            </a:r>
            <a:r>
              <a:rPr lang="zh-CN" altLang="en-US" sz="1600" b="1" kern="100" dirty="0">
                <a:solidFill>
                  <a:srgbClr val="FF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贮存</a:t>
            </a:r>
            <a:r>
              <a:rPr lang="zh-CN" altLang="zh-CN" sz="1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、</a:t>
            </a:r>
            <a:r>
              <a:rPr lang="zh-CN" altLang="zh-CN" sz="1600" b="1" kern="100" dirty="0">
                <a:solidFill>
                  <a:srgbClr val="FF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剂量准确</a:t>
            </a:r>
            <a:r>
              <a:rPr lang="zh-CN" altLang="zh-CN" sz="1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和</a:t>
            </a:r>
            <a:r>
              <a:rPr lang="zh-CN" altLang="zh-CN" sz="1600" b="1" kern="100" dirty="0">
                <a:solidFill>
                  <a:srgbClr val="FF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稳定性高</a:t>
            </a:r>
            <a:r>
              <a:rPr lang="zh-CN" altLang="zh-CN" sz="1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等优势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，更能满足临床需求</a:t>
            </a:r>
            <a:r>
              <a:rPr lang="zh-CN" altLang="en-US" sz="1600" dirty="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pitchFamily="34" charset="-122"/>
                <a:sym typeface="+mn-ea"/>
              </a:rPr>
              <a:t>。</a:t>
            </a:r>
            <a:endParaRPr lang="en-US" altLang="zh-CN" sz="1600" b="1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对于重症肌无力的治疗，与加兰他敏相比，石杉碱甲</a:t>
            </a:r>
            <a:r>
              <a:rPr lang="zh-CN" altLang="en-US" sz="1600" b="1" kern="1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抑制效价高</a:t>
            </a:r>
            <a:r>
              <a:rPr lang="zh-CN" altLang="en-US" sz="1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</a:t>
            </a:r>
            <a:r>
              <a:rPr lang="zh-CN" altLang="en-US" sz="1600" b="1" kern="1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安全性好</a:t>
            </a:r>
            <a:r>
              <a:rPr lang="zh-CN" altLang="en-US" sz="1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</a:t>
            </a:r>
            <a:r>
              <a:rPr lang="zh-CN" altLang="en-US" sz="1600" b="1" kern="1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毒副作用小</a:t>
            </a:r>
            <a:r>
              <a:rPr lang="zh-CN" altLang="en-US" sz="1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。</a:t>
            </a:r>
            <a:endParaRPr lang="en-US" altLang="zh-CN" sz="1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真正改善疾病进程：</a:t>
            </a:r>
            <a:r>
              <a:rPr kumimoji="0" lang="zh-CN" altLang="en-US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可以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明显降低</a:t>
            </a:r>
            <a:r>
              <a:rPr kumimoji="0" lang="en-US" altLang="zh-CN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MG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患者体内抗体水平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；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石杉碱甲还能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改善合并焦虑</a:t>
            </a:r>
            <a:r>
              <a:rPr kumimoji="0" lang="en-US" altLang="zh-CN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/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抑郁状态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。</a:t>
            </a:r>
            <a:endParaRPr kumimoji="0" lang="en-US" altLang="zh-CN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12532" y="4019767"/>
            <a:ext cx="5575017" cy="1815882"/>
          </a:xfrm>
          <a:prstGeom prst="rect">
            <a:avLst/>
          </a:prstGeom>
          <a:solidFill>
            <a:schemeClr val="accent1">
              <a:alpha val="19000"/>
            </a:schemeClr>
          </a:solidFill>
        </p:spPr>
        <p:txBody>
          <a:bodyPr wrap="square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②符合保“基本”原则</a:t>
            </a:r>
            <a:endParaRPr lang="en-US" altLang="zh-CN" sz="1600" b="1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重症肌无力（</a:t>
            </a:r>
            <a:r>
              <a:rPr lang="en-US" altLang="zh-CN" sz="160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MG</a:t>
            </a:r>
            <a:r>
              <a:rPr lang="zh-CN" altLang="en-US" sz="160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）为我国</a:t>
            </a:r>
            <a:r>
              <a:rPr lang="zh-CN" altLang="en-US" sz="1600" b="1" dirty="0">
                <a:solidFill>
                  <a:srgbClr val="C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罕见病</a:t>
            </a:r>
            <a:r>
              <a:rPr lang="zh-CN" altLang="en-US" sz="160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目录病种之一，患者</a:t>
            </a:r>
            <a:r>
              <a:rPr lang="zh-CN" altLang="en-US" sz="1600" b="1" dirty="0">
                <a:solidFill>
                  <a:srgbClr val="FF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发病率较低 </a:t>
            </a:r>
            <a:r>
              <a:rPr lang="zh-CN" altLang="en-US" sz="160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，注射用石杉碱甲的适用人群有限，</a:t>
            </a:r>
            <a:r>
              <a:rPr lang="zh-CN" altLang="en-US" sz="1600" b="1" dirty="0">
                <a:solidFill>
                  <a:srgbClr val="FF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不会过多增加医保基金总预算</a:t>
            </a:r>
            <a:r>
              <a:rPr lang="zh-CN" altLang="en-US" sz="1600" b="1" dirty="0">
                <a:solidFill>
                  <a:srgbClr val="C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1600" b="1" dirty="0">
              <a:solidFill>
                <a:srgbClr val="C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023904" y="4019767"/>
            <a:ext cx="5771124" cy="1815882"/>
          </a:xfrm>
          <a:prstGeom prst="rect">
            <a:avLst/>
          </a:prstGeom>
          <a:solidFill>
            <a:schemeClr val="accent1">
              <a:alpha val="19000"/>
            </a:schemeClr>
          </a:solidFill>
        </p:spPr>
        <p:txBody>
          <a:bodyPr wrap="square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④临床管理难度低</a:t>
            </a:r>
            <a:endParaRPr lang="en-US" altLang="zh-CN" sz="1600" b="1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重症肌无力（</a:t>
            </a:r>
            <a:r>
              <a:rPr lang="en-US" altLang="zh-CN" sz="160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MG</a:t>
            </a:r>
            <a:r>
              <a:rPr lang="zh-CN" altLang="en-US" sz="160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）诊断流程和标准明确且属于罕见病，患者人数有限。石杉碱甲适应症明确，</a:t>
            </a:r>
            <a:r>
              <a:rPr lang="zh-CN" altLang="en-US" sz="1600" b="1" dirty="0">
                <a:solidFill>
                  <a:srgbClr val="FF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无临床滥用</a:t>
            </a:r>
            <a:r>
              <a:rPr lang="zh-CN" altLang="en-US" sz="1600" dirty="0">
                <a:solidFill>
                  <a:srgbClr val="FF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或</a:t>
            </a:r>
            <a:r>
              <a:rPr lang="zh-CN" altLang="en-US" sz="1600" b="1" dirty="0">
                <a:solidFill>
                  <a:srgbClr val="FF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超说明书使用风险</a:t>
            </a:r>
            <a:r>
              <a:rPr lang="zh-CN" altLang="en-US" sz="160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，医保经办管理难度小 。</a:t>
            </a:r>
            <a:endParaRPr lang="en-US" altLang="zh-CN" sz="160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600" b="1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427"/>
    </mc:Choice>
    <mc:Fallback>
      <p:transition spd="slow" advTm="5427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任意多边形 27"/>
          <p:cNvSpPr/>
          <p:nvPr/>
        </p:nvSpPr>
        <p:spPr>
          <a:xfrm>
            <a:off x="-95593" y="0"/>
            <a:ext cx="2030412" cy="6872061"/>
          </a:xfrm>
          <a:custGeom>
            <a:avLst/>
            <a:gdLst>
              <a:gd name="connsiteX0" fmla="*/ 0 w 2837789"/>
              <a:gd name="connsiteY0" fmla="*/ 0 h 6858000"/>
              <a:gd name="connsiteX1" fmla="*/ 537934 w 2837789"/>
              <a:gd name="connsiteY1" fmla="*/ 0 h 6858000"/>
              <a:gd name="connsiteX2" fmla="*/ 704850 w 2837789"/>
              <a:gd name="connsiteY2" fmla="*/ 0 h 6858000"/>
              <a:gd name="connsiteX3" fmla="*/ 2837789 w 2837789"/>
              <a:gd name="connsiteY3" fmla="*/ 0 h 6858000"/>
              <a:gd name="connsiteX4" fmla="*/ 2837789 w 2837789"/>
              <a:gd name="connsiteY4" fmla="*/ 395378 h 6858000"/>
              <a:gd name="connsiteX5" fmla="*/ 2618085 w 2837789"/>
              <a:gd name="connsiteY5" fmla="*/ 417526 h 6858000"/>
              <a:gd name="connsiteX6" fmla="*/ 1747634 w 2837789"/>
              <a:gd name="connsiteY6" fmla="*/ 1485534 h 6858000"/>
              <a:gd name="connsiteX7" fmla="*/ 2618085 w 2837789"/>
              <a:gd name="connsiteY7" fmla="*/ 2553542 h 6858000"/>
              <a:gd name="connsiteX8" fmla="*/ 2837789 w 2837789"/>
              <a:gd name="connsiteY8" fmla="*/ 2575690 h 6858000"/>
              <a:gd name="connsiteX9" fmla="*/ 2837789 w 2837789"/>
              <a:gd name="connsiteY9" fmla="*/ 6858000 h 6858000"/>
              <a:gd name="connsiteX10" fmla="*/ 704850 w 2837789"/>
              <a:gd name="connsiteY10" fmla="*/ 6858000 h 6858000"/>
              <a:gd name="connsiteX11" fmla="*/ 537934 w 2837789"/>
              <a:gd name="connsiteY11" fmla="*/ 6858000 h 6858000"/>
              <a:gd name="connsiteX12" fmla="*/ 0 w 2837789"/>
              <a:gd name="connsiteY12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837789" h="6858000">
                <a:moveTo>
                  <a:pt x="0" y="0"/>
                </a:moveTo>
                <a:lnTo>
                  <a:pt x="537934" y="0"/>
                </a:lnTo>
                <a:lnTo>
                  <a:pt x="704850" y="0"/>
                </a:lnTo>
                <a:lnTo>
                  <a:pt x="2837789" y="0"/>
                </a:lnTo>
                <a:lnTo>
                  <a:pt x="2837789" y="395378"/>
                </a:lnTo>
                <a:lnTo>
                  <a:pt x="2618085" y="417526"/>
                </a:lnTo>
                <a:cubicBezTo>
                  <a:pt x="2121320" y="519179"/>
                  <a:pt x="1747634" y="958717"/>
                  <a:pt x="1747634" y="1485534"/>
                </a:cubicBezTo>
                <a:cubicBezTo>
                  <a:pt x="1747634" y="2012352"/>
                  <a:pt x="2121320" y="2451889"/>
                  <a:pt x="2618085" y="2553542"/>
                </a:cubicBezTo>
                <a:lnTo>
                  <a:pt x="2837789" y="2575690"/>
                </a:lnTo>
                <a:lnTo>
                  <a:pt x="2837789" y="6858000"/>
                </a:lnTo>
                <a:lnTo>
                  <a:pt x="704850" y="6858000"/>
                </a:lnTo>
                <a:lnTo>
                  <a:pt x="53793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zh-CN" altLang="en-US" sz="1865" dirty="0">
              <a:solidFill>
                <a:schemeClr val="accent5">
                  <a:lumMod val="60000"/>
                  <a:lumOff val="40000"/>
                </a:schemeClr>
              </a:solidFill>
              <a:highlight>
                <a:srgbClr val="00FF00"/>
              </a:highlight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1000168" y="232477"/>
            <a:ext cx="2384573" cy="2384573"/>
            <a:chOff x="4240335" y="3008435"/>
            <a:chExt cx="3711332" cy="3711332"/>
          </a:xfrm>
        </p:grpSpPr>
        <p:sp>
          <p:nvSpPr>
            <p:cNvPr id="5" name="椭圆 4"/>
            <p:cNvSpPr/>
            <p:nvPr/>
          </p:nvSpPr>
          <p:spPr>
            <a:xfrm>
              <a:off x="4240335" y="3008435"/>
              <a:ext cx="3711332" cy="3711332"/>
            </a:xfrm>
            <a:prstGeom prst="ellipse">
              <a:avLst/>
            </a:prstGeom>
            <a:gradFill>
              <a:gsLst>
                <a:gs pos="100000">
                  <a:schemeClr val="bg1">
                    <a:lumMod val="75000"/>
                  </a:schemeClr>
                </a:gs>
                <a:gs pos="0">
                  <a:schemeClr val="bg1"/>
                </a:gs>
              </a:gsLst>
              <a:lin ang="5400000" scaled="0"/>
            </a:gradFill>
            <a:ln w="9525"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zh-CN" altLang="en-US" sz="1865">
                <a:solidFill>
                  <a:srgbClr val="FFFFFF"/>
                </a:solidFill>
                <a:latin typeface="Calibri" panose="020F0502020204030204"/>
                <a:ea typeface="宋体" panose="02010600030101010101" pitchFamily="2" charset="-122"/>
              </a:endParaRPr>
            </a:p>
          </p:txBody>
        </p:sp>
        <p:grpSp>
          <p:nvGrpSpPr>
            <p:cNvPr id="6" name="组合 5"/>
            <p:cNvGrpSpPr/>
            <p:nvPr/>
          </p:nvGrpSpPr>
          <p:grpSpPr>
            <a:xfrm>
              <a:off x="4710169" y="3478269"/>
              <a:ext cx="2771663" cy="2771663"/>
              <a:chOff x="2193191" y="1899415"/>
              <a:chExt cx="2421376" cy="2421376"/>
            </a:xfrm>
            <a:effectLst/>
          </p:grpSpPr>
          <p:sp>
            <p:nvSpPr>
              <p:cNvPr id="7" name="椭圆 6"/>
              <p:cNvSpPr/>
              <p:nvPr/>
            </p:nvSpPr>
            <p:spPr>
              <a:xfrm>
                <a:off x="2193191" y="1899415"/>
                <a:ext cx="2421376" cy="2421376"/>
              </a:xfrm>
              <a:prstGeom prst="ellipse">
                <a:avLst/>
              </a:prstGeom>
              <a:solidFill>
                <a:srgbClr val="00757D"/>
              </a:solidFill>
              <a:ln w="31750">
                <a:gradFill flip="none" rotWithShape="1">
                  <a:gsLst>
                    <a:gs pos="0">
                      <a:schemeClr val="bg1">
                        <a:lumMod val="75000"/>
                      </a:schemeClr>
                    </a:gs>
                    <a:gs pos="100000">
                      <a:schemeClr val="bg1"/>
                    </a:gs>
                  </a:gsLst>
                  <a:lin ang="2700000" scaled="1"/>
                  <a:tileRect/>
                </a:gradFill>
              </a:ln>
              <a:effectLst>
                <a:innerShdw blurRad="127000" dist="63500" dir="13500000">
                  <a:schemeClr val="accent3">
                    <a:lumMod val="50000"/>
                    <a:alpha val="85000"/>
                  </a:scheme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zh-CN" altLang="en-US" sz="1865">
                  <a:solidFill>
                    <a:srgbClr val="FFFFFF"/>
                  </a:solidFill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8" name="椭圆 7"/>
              <p:cNvSpPr/>
              <p:nvPr/>
            </p:nvSpPr>
            <p:spPr>
              <a:xfrm>
                <a:off x="2345502" y="2051726"/>
                <a:ext cx="2116756" cy="211675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 w="50800">
                <a:noFill/>
              </a:ln>
              <a:effectLst>
                <a:outerShdw blurRad="152400" dist="76200" dir="2700000" algn="tl" rotWithShape="0">
                  <a:schemeClr val="accent3">
                    <a:lumMod val="50000"/>
                    <a:alpha val="64000"/>
                  </a:scheme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 w="82550" h="254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zh-CN" altLang="en-US" sz="1865" dirty="0">
                  <a:solidFill>
                    <a:srgbClr val="FFFFFF"/>
                  </a:solidFill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</p:grpSp>
      </p:grpSp>
      <p:sp>
        <p:nvSpPr>
          <p:cNvPr id="15" name="文本框 14"/>
          <p:cNvSpPr txBox="1"/>
          <p:nvPr/>
        </p:nvSpPr>
        <p:spPr>
          <a:xfrm>
            <a:off x="3082867" y="1089813"/>
            <a:ext cx="4239532" cy="707886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altLang="zh-CN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CONTENTS </a:t>
            </a:r>
            <a:endParaRPr lang="zh-CN" altLang="en-US" sz="4000" dirty="0">
              <a:solidFill>
                <a:schemeClr val="tx1">
                  <a:lumMod val="65000"/>
                  <a:lumOff val="35000"/>
                </a:schemeClr>
              </a:solidFill>
              <a:latin typeface="+mn-ea"/>
            </a:endParaRPr>
          </a:p>
        </p:txBody>
      </p:sp>
      <p:sp>
        <p:nvSpPr>
          <p:cNvPr id="27" name="文本框 14"/>
          <p:cNvSpPr txBox="1"/>
          <p:nvPr/>
        </p:nvSpPr>
        <p:spPr>
          <a:xfrm>
            <a:off x="1400951" y="1092521"/>
            <a:ext cx="1692445" cy="707886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zh-CN" altLang="en-US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ITC Avant Garde Std XLt" panose="020B0302020202020204" pitchFamily="34" charset="0"/>
              </a:rPr>
              <a:t>目录</a:t>
            </a:r>
            <a:endParaRPr lang="zh-CN" altLang="en-US" sz="4000" dirty="0">
              <a:solidFill>
                <a:schemeClr val="tx1">
                  <a:lumMod val="65000"/>
                  <a:lumOff val="35000"/>
                </a:schemeClr>
              </a:solidFill>
              <a:latin typeface="ITC Avant Garde Std XLt"/>
            </a:endParaRPr>
          </a:p>
        </p:txBody>
      </p:sp>
      <p:sp>
        <p:nvSpPr>
          <p:cNvPr id="41" name="圆角矩形 40"/>
          <p:cNvSpPr/>
          <p:nvPr/>
        </p:nvSpPr>
        <p:spPr>
          <a:xfrm>
            <a:off x="2970850" y="2027312"/>
            <a:ext cx="4856297" cy="60959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endParaRPr lang="zh-CN" altLang="en-US" sz="1865">
              <a:solidFill>
                <a:srgbClr val="FFFFFF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grpSp>
        <p:nvGrpSpPr>
          <p:cNvPr id="23" name="组合 15"/>
          <p:cNvGrpSpPr/>
          <p:nvPr/>
        </p:nvGrpSpPr>
        <p:grpSpPr bwMode="auto">
          <a:xfrm>
            <a:off x="999702" y="2342438"/>
            <a:ext cx="2411119" cy="440976"/>
            <a:chOff x="1904802" y="1793949"/>
            <a:chExt cx="1893270" cy="462267"/>
          </a:xfrm>
        </p:grpSpPr>
        <p:sp>
          <p:nvSpPr>
            <p:cNvPr id="24" name="TextBox 6"/>
            <p:cNvSpPr txBox="1"/>
            <p:nvPr/>
          </p:nvSpPr>
          <p:spPr>
            <a:xfrm>
              <a:off x="2580641" y="1793949"/>
              <a:ext cx="1217431" cy="39491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defTabSz="1218565">
                <a:defRPr/>
              </a:pPr>
              <a:r>
                <a:rPr lang="zh-CN" altLang="en-US" sz="2665" b="1" dirty="0">
                  <a:solidFill>
                    <a:srgbClr val="000000">
                      <a:lumMod val="85000"/>
                      <a:lumOff val="15000"/>
                    </a:srgb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基本信息</a:t>
              </a:r>
              <a:endParaRPr lang="zh-CN" altLang="en-US" sz="2665" b="1" dirty="0">
                <a:solidFill>
                  <a:srgbClr val="000000">
                    <a:lumMod val="85000"/>
                    <a:lumOff val="1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5" name="圆角矩形​​ 10"/>
            <p:cNvSpPr>
              <a:spLocks noChangeArrowheads="1"/>
            </p:cNvSpPr>
            <p:nvPr/>
          </p:nvSpPr>
          <p:spPr bwMode="auto">
            <a:xfrm>
              <a:off x="1904802" y="1795873"/>
              <a:ext cx="647740" cy="460343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lumMod val="60000"/>
                <a:lumOff val="40000"/>
              </a:schemeClr>
            </a:solidFill>
            <a:ln w="25400" algn="ctr">
              <a:solidFill>
                <a:srgbClr val="BFBFBF"/>
              </a:solidFill>
              <a:round/>
            </a:ln>
          </p:spPr>
          <p:txBody>
            <a:bodyPr anchor="ctr"/>
            <a:lstStyle/>
            <a:p>
              <a:pPr algn="ctr" defTabSz="1218565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4265" b="1" dirty="0">
                  <a:solidFill>
                    <a:srgbClr val="FFFFFF"/>
                  </a:solidFill>
                  <a:ea typeface="微软雅黑" panose="020B0503020204020204" pitchFamily="34" charset="-122"/>
                  <a:cs typeface="Arial" panose="020B0604020202020204" pitchFamily="34" charset="0"/>
                </a:rPr>
                <a:t>1</a:t>
              </a:r>
              <a:endParaRPr lang="en-US" altLang="zh-CN" sz="4265" b="1" dirty="0">
                <a:solidFill>
                  <a:srgbClr val="FFFFFF"/>
                </a:solidFill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grpSp>
        <p:nvGrpSpPr>
          <p:cNvPr id="42" name="组合 16"/>
          <p:cNvGrpSpPr/>
          <p:nvPr/>
        </p:nvGrpSpPr>
        <p:grpSpPr bwMode="auto">
          <a:xfrm>
            <a:off x="1009538" y="3091351"/>
            <a:ext cx="2077421" cy="1256578"/>
            <a:chOff x="-1043155" y="2470276"/>
            <a:chExt cx="1631243" cy="987018"/>
          </a:xfrm>
        </p:grpSpPr>
        <p:sp>
          <p:nvSpPr>
            <p:cNvPr id="43" name="TextBox 17"/>
            <p:cNvSpPr txBox="1"/>
            <p:nvPr/>
          </p:nvSpPr>
          <p:spPr>
            <a:xfrm>
              <a:off x="-361238" y="3062381"/>
              <a:ext cx="949326" cy="39491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defTabSz="1218565">
                <a:defRPr/>
              </a:pPr>
              <a:r>
                <a:rPr lang="zh-CN" altLang="en-US" sz="2665" b="1" dirty="0">
                  <a:solidFill>
                    <a:srgbClr val="000000">
                      <a:lumMod val="85000"/>
                      <a:lumOff val="15000"/>
                    </a:srgb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安全性</a:t>
              </a:r>
              <a:endParaRPr lang="zh-CN" altLang="en-US" sz="2665" b="1" dirty="0">
                <a:solidFill>
                  <a:srgbClr val="000000">
                    <a:lumMod val="85000"/>
                    <a:lumOff val="1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4" name="圆角矩形​​ 18"/>
            <p:cNvSpPr>
              <a:spLocks noChangeArrowheads="1"/>
            </p:cNvSpPr>
            <p:nvPr/>
          </p:nvSpPr>
          <p:spPr bwMode="auto">
            <a:xfrm>
              <a:off x="-1043155" y="2470276"/>
              <a:ext cx="647740" cy="313830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lumMod val="60000"/>
                <a:lumOff val="40000"/>
              </a:schemeClr>
            </a:solidFill>
            <a:ln w="25400" algn="ctr">
              <a:solidFill>
                <a:srgbClr val="BFBFBF"/>
              </a:solidFill>
              <a:round/>
            </a:ln>
          </p:spPr>
          <p:txBody>
            <a:bodyPr anchor="ctr"/>
            <a:lstStyle/>
            <a:p>
              <a:pPr algn="ctr" defTabSz="1218565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4265" b="1" dirty="0">
                  <a:solidFill>
                    <a:srgbClr val="FFFFFF"/>
                  </a:solidFill>
                  <a:ea typeface="微软雅黑" panose="020B0503020204020204" pitchFamily="34" charset="-122"/>
                  <a:cs typeface="Arial" panose="020B0604020202020204" pitchFamily="34" charset="0"/>
                </a:rPr>
                <a:t>2</a:t>
              </a:r>
              <a:endParaRPr lang="en-US" altLang="zh-CN" sz="4265" b="1" dirty="0">
                <a:solidFill>
                  <a:srgbClr val="FFFFFF"/>
                </a:solidFill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grpSp>
        <p:nvGrpSpPr>
          <p:cNvPr id="46" name="组合 20"/>
          <p:cNvGrpSpPr/>
          <p:nvPr/>
        </p:nvGrpSpPr>
        <p:grpSpPr bwMode="auto">
          <a:xfrm>
            <a:off x="1020193" y="3049437"/>
            <a:ext cx="2047101" cy="1237714"/>
            <a:chOff x="1934768" y="1661488"/>
            <a:chExt cx="1607435" cy="972202"/>
          </a:xfrm>
        </p:grpSpPr>
        <p:sp>
          <p:nvSpPr>
            <p:cNvPr id="47" name="TextBox 21"/>
            <p:cNvSpPr txBox="1"/>
            <p:nvPr/>
          </p:nvSpPr>
          <p:spPr>
            <a:xfrm>
              <a:off x="2592878" y="1661488"/>
              <a:ext cx="949325" cy="39491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defTabSz="1218565">
                <a:defRPr/>
              </a:pPr>
              <a:r>
                <a:rPr lang="zh-CN" altLang="en-US" sz="2665" b="1" dirty="0">
                  <a:solidFill>
                    <a:srgbClr val="000000">
                      <a:lumMod val="85000"/>
                      <a:lumOff val="15000"/>
                    </a:srgb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有效性</a:t>
              </a:r>
              <a:endParaRPr lang="zh-CN" altLang="en-US" sz="2665" b="1" dirty="0">
                <a:solidFill>
                  <a:srgbClr val="000000">
                    <a:lumMod val="85000"/>
                    <a:lumOff val="1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8" name="圆角矩形​​ 22"/>
            <p:cNvSpPr>
              <a:spLocks noChangeArrowheads="1"/>
            </p:cNvSpPr>
            <p:nvPr/>
          </p:nvSpPr>
          <p:spPr bwMode="auto">
            <a:xfrm>
              <a:off x="1934768" y="2296751"/>
              <a:ext cx="647740" cy="336939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lumMod val="60000"/>
                <a:lumOff val="40000"/>
              </a:schemeClr>
            </a:solidFill>
            <a:ln w="25400" algn="ctr">
              <a:solidFill>
                <a:srgbClr val="BFBFBF"/>
              </a:solidFill>
              <a:round/>
            </a:ln>
          </p:spPr>
          <p:txBody>
            <a:bodyPr anchor="ctr"/>
            <a:lstStyle/>
            <a:p>
              <a:pPr algn="ctr" defTabSz="1218565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4265" b="1" dirty="0">
                  <a:solidFill>
                    <a:srgbClr val="FFFFFF"/>
                  </a:solidFill>
                  <a:ea typeface="微软雅黑" panose="020B0503020204020204" pitchFamily="34" charset="-122"/>
                  <a:cs typeface="Arial" panose="020B0604020202020204" pitchFamily="34" charset="0"/>
                </a:rPr>
                <a:t>3</a:t>
              </a:r>
              <a:endParaRPr lang="en-US" altLang="zh-CN" sz="4265" b="1" dirty="0">
                <a:solidFill>
                  <a:srgbClr val="FFFFFF"/>
                </a:solidFill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grpSp>
        <p:nvGrpSpPr>
          <p:cNvPr id="2" name="组合 15"/>
          <p:cNvGrpSpPr/>
          <p:nvPr/>
        </p:nvGrpSpPr>
        <p:grpSpPr bwMode="auto">
          <a:xfrm>
            <a:off x="1020194" y="4549900"/>
            <a:ext cx="2023239" cy="502765"/>
            <a:chOff x="-1011084" y="2907358"/>
            <a:chExt cx="1588696" cy="394913"/>
          </a:xfrm>
        </p:grpSpPr>
        <p:sp>
          <p:nvSpPr>
            <p:cNvPr id="3" name="TextBox 6"/>
            <p:cNvSpPr txBox="1"/>
            <p:nvPr/>
          </p:nvSpPr>
          <p:spPr>
            <a:xfrm>
              <a:off x="-371712" y="2907358"/>
              <a:ext cx="949324" cy="39491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defTabSz="1218565">
                <a:defRPr/>
              </a:pPr>
              <a:r>
                <a:rPr lang="zh-CN" altLang="en-US" sz="2665" b="1" dirty="0">
                  <a:solidFill>
                    <a:srgbClr val="000000">
                      <a:lumMod val="85000"/>
                      <a:lumOff val="15000"/>
                    </a:srgb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创新性</a:t>
              </a:r>
              <a:endParaRPr lang="zh-CN" altLang="en-US" sz="2665" b="1" dirty="0">
                <a:solidFill>
                  <a:srgbClr val="000000">
                    <a:lumMod val="85000"/>
                    <a:lumOff val="1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9" name="圆角矩形​​ 10"/>
            <p:cNvSpPr>
              <a:spLocks noChangeArrowheads="1"/>
            </p:cNvSpPr>
            <p:nvPr/>
          </p:nvSpPr>
          <p:spPr bwMode="auto">
            <a:xfrm>
              <a:off x="-1011084" y="2934597"/>
              <a:ext cx="647740" cy="313831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lumMod val="60000"/>
                <a:lumOff val="40000"/>
              </a:schemeClr>
            </a:solidFill>
            <a:ln w="25400" algn="ctr">
              <a:solidFill>
                <a:srgbClr val="BFBFBF"/>
              </a:solidFill>
              <a:round/>
            </a:ln>
          </p:spPr>
          <p:txBody>
            <a:bodyPr anchor="ctr"/>
            <a:lstStyle/>
            <a:p>
              <a:pPr algn="ctr" defTabSz="1218565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4265" b="1" dirty="0">
                  <a:solidFill>
                    <a:srgbClr val="FFFFFF"/>
                  </a:solidFill>
                  <a:ea typeface="微软雅黑" panose="020B0503020204020204" pitchFamily="34" charset="-122"/>
                  <a:cs typeface="Arial" panose="020B0604020202020204" pitchFamily="34" charset="0"/>
                </a:rPr>
                <a:t>4</a:t>
              </a:r>
              <a:endParaRPr lang="en-US" altLang="zh-CN" sz="4265" b="1" dirty="0">
                <a:solidFill>
                  <a:srgbClr val="FFFFFF"/>
                </a:solidFill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grpSp>
        <p:nvGrpSpPr>
          <p:cNvPr id="10" name="组合 16"/>
          <p:cNvGrpSpPr/>
          <p:nvPr/>
        </p:nvGrpSpPr>
        <p:grpSpPr bwMode="auto">
          <a:xfrm>
            <a:off x="982251" y="5345905"/>
            <a:ext cx="2075075" cy="502765"/>
            <a:chOff x="1890774" y="2318161"/>
            <a:chExt cx="1629401" cy="394913"/>
          </a:xfrm>
        </p:grpSpPr>
        <p:sp>
          <p:nvSpPr>
            <p:cNvPr id="11" name="TextBox 17"/>
            <p:cNvSpPr txBox="1"/>
            <p:nvPr/>
          </p:nvSpPr>
          <p:spPr>
            <a:xfrm>
              <a:off x="2570850" y="2318161"/>
              <a:ext cx="949325" cy="39491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defTabSz="1218565">
                <a:defRPr/>
              </a:pPr>
              <a:r>
                <a:rPr lang="zh-CN" altLang="en-US" sz="2665" b="1" dirty="0">
                  <a:solidFill>
                    <a:srgbClr val="000000">
                      <a:lumMod val="85000"/>
                      <a:lumOff val="15000"/>
                    </a:srgb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公平性</a:t>
              </a:r>
              <a:endParaRPr lang="zh-CN" altLang="en-US" sz="2665" b="1" dirty="0">
                <a:solidFill>
                  <a:srgbClr val="000000">
                    <a:lumMod val="85000"/>
                    <a:lumOff val="1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2" name="圆角矩形​​ 18"/>
            <p:cNvSpPr>
              <a:spLocks noChangeArrowheads="1"/>
            </p:cNvSpPr>
            <p:nvPr/>
          </p:nvSpPr>
          <p:spPr bwMode="auto">
            <a:xfrm>
              <a:off x="1890774" y="2361609"/>
              <a:ext cx="677533" cy="286120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lumMod val="60000"/>
                <a:lumOff val="40000"/>
              </a:schemeClr>
            </a:solidFill>
            <a:ln w="25400" algn="ctr">
              <a:solidFill>
                <a:srgbClr val="BFBFBF"/>
              </a:solidFill>
              <a:round/>
            </a:ln>
          </p:spPr>
          <p:txBody>
            <a:bodyPr anchor="ctr"/>
            <a:lstStyle/>
            <a:p>
              <a:pPr algn="ctr" defTabSz="1218565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4265" b="1" dirty="0">
                  <a:solidFill>
                    <a:srgbClr val="FFFFFF"/>
                  </a:solidFill>
                  <a:ea typeface="微软雅黑" panose="020B0503020204020204" pitchFamily="34" charset="-122"/>
                  <a:cs typeface="Arial" panose="020B0604020202020204" pitchFamily="34" charset="0"/>
                </a:rPr>
                <a:t>5</a:t>
              </a:r>
              <a:endParaRPr lang="en-US" altLang="zh-CN" sz="4265" b="1" dirty="0">
                <a:solidFill>
                  <a:srgbClr val="FFFFFF"/>
                </a:solidFill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pic>
        <p:nvPicPr>
          <p:cNvPr id="13" name="图片 1" descr="灵康药业集团LOGO1 p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3" t="29942" r="1204" b="55544"/>
          <a:stretch>
            <a:fillRect/>
          </a:stretch>
        </p:blipFill>
        <p:spPr bwMode="auto">
          <a:xfrm>
            <a:off x="10190353" y="6321497"/>
            <a:ext cx="2030412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文本框 13"/>
          <p:cNvSpPr txBox="1"/>
          <p:nvPr/>
        </p:nvSpPr>
        <p:spPr>
          <a:xfrm>
            <a:off x="3235990" y="2320527"/>
            <a:ext cx="866216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注射用石杉碱甲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属于</a:t>
            </a:r>
            <a:r>
              <a:rPr lang="zh-CN" altLang="en-US" sz="1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中国自主研发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的原研药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，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重症肌无力（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MG)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是一种罕见的自身免疫性疾病，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病程长，疾病负担重。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3220417" y="2914669"/>
            <a:ext cx="8508848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8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石杉碱甲具有明确的作用</a:t>
            </a:r>
            <a:r>
              <a:rPr lang="zh-CN" altLang="en-US" sz="1800" b="1" kern="1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靶点</a:t>
            </a:r>
            <a:r>
              <a:rPr lang="zh-CN" altLang="en-US" sz="18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，比加兰他敏抑制</a:t>
            </a:r>
            <a:r>
              <a:rPr lang="zh-CN" altLang="en-US" sz="1800" b="1" kern="1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作用更强</a:t>
            </a:r>
            <a:r>
              <a:rPr lang="zh-CN" altLang="en-US" sz="1800" kern="1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</a:t>
            </a:r>
            <a:r>
              <a:rPr lang="zh-CN" altLang="en-US" sz="1800" b="1" kern="1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安全性好</a:t>
            </a:r>
            <a:r>
              <a:rPr lang="zh-CN" altLang="en-US" sz="18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。</a:t>
            </a:r>
            <a:endParaRPr lang="en-US" altLang="zh-CN" sz="1800" kern="1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zh-CN" sz="18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同时除了胆碱酯酶抑制作用之外，石杉碱甲还具有</a:t>
            </a:r>
            <a:r>
              <a:rPr lang="zh-CN" altLang="zh-CN" sz="1800" b="1" kern="1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中枢抗炎</a:t>
            </a:r>
            <a:r>
              <a:rPr lang="zh-CN" altLang="zh-CN" sz="1800" kern="1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lang="zh-CN" altLang="zh-CN" sz="1800" b="1" kern="1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保护线粒体</a:t>
            </a:r>
            <a:r>
              <a:rPr lang="zh-CN" altLang="zh-CN" sz="1800" kern="1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lang="zh-CN" altLang="zh-CN" sz="1800" b="1" kern="1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神经营养</a:t>
            </a:r>
            <a:r>
              <a:rPr lang="zh-CN" altLang="zh-CN" sz="1800" kern="1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lang="zh-CN" altLang="zh-CN" sz="1800" b="1" kern="1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抗氧化</a:t>
            </a:r>
            <a:r>
              <a:rPr lang="zh-CN" altLang="zh-CN" sz="18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等多重作用，</a:t>
            </a:r>
            <a:r>
              <a:rPr lang="zh-CN" altLang="zh-CN" sz="1800" b="1" kern="1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临床获益更广</a:t>
            </a:r>
            <a:r>
              <a:rPr lang="zh-CN" altLang="zh-CN" sz="18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。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3135870" y="3934725"/>
            <a:ext cx="3760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zh-CN" sz="1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本品无明显毒副作用</a:t>
            </a:r>
            <a:r>
              <a:rPr lang="zh-CN" altLang="zh-CN" sz="1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。 </a:t>
            </a:r>
            <a:endParaRPr lang="zh-CN" altLang="en-US" dirty="0"/>
          </a:p>
        </p:txBody>
      </p:sp>
      <p:cxnSp>
        <p:nvCxnSpPr>
          <p:cNvPr id="19" name="直接连接符 18"/>
          <p:cNvCxnSpPr/>
          <p:nvPr/>
        </p:nvCxnSpPr>
        <p:spPr>
          <a:xfrm>
            <a:off x="2970850" y="2918948"/>
            <a:ext cx="86875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/>
          <p:cNvCxnSpPr/>
          <p:nvPr/>
        </p:nvCxnSpPr>
        <p:spPr>
          <a:xfrm>
            <a:off x="3030112" y="3821941"/>
            <a:ext cx="86875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/>
          <p:cNvCxnSpPr/>
          <p:nvPr/>
        </p:nvCxnSpPr>
        <p:spPr>
          <a:xfrm>
            <a:off x="3030113" y="5108050"/>
            <a:ext cx="86875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文本框 28"/>
          <p:cNvSpPr txBox="1"/>
          <p:nvPr/>
        </p:nvSpPr>
        <p:spPr>
          <a:xfrm>
            <a:off x="3135870" y="4461719"/>
            <a:ext cx="9038141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注射用</a:t>
            </a:r>
            <a:r>
              <a:rPr lang="zh-CN" altLang="zh-CN" sz="1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石杉碱甲作为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冻干粉针注射剂，获得了一项</a:t>
            </a:r>
            <a:r>
              <a:rPr lang="zh-CN" altLang="en-US" sz="1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发明专利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，副作用小，安全性更高。</a:t>
            </a:r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冻干粉针注射剂，每日一次给药方便，</a:t>
            </a:r>
            <a:r>
              <a:rPr lang="zh-CN" altLang="zh-CN" sz="1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操作简单且便于贮存。</a:t>
            </a:r>
            <a:endParaRPr lang="zh-CN" altLang="en-US" dirty="0"/>
          </a:p>
        </p:txBody>
      </p:sp>
      <p:sp>
        <p:nvSpPr>
          <p:cNvPr id="30" name="文本框 29"/>
          <p:cNvSpPr txBox="1"/>
          <p:nvPr/>
        </p:nvSpPr>
        <p:spPr>
          <a:xfrm>
            <a:off x="3135870" y="5213697"/>
            <a:ext cx="7168398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80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重症肌无力是第一批</a:t>
            </a:r>
            <a:r>
              <a:rPr lang="zh-CN" altLang="en-US" sz="1800" b="1" dirty="0">
                <a:solidFill>
                  <a:srgbClr val="FF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罕见病</a:t>
            </a:r>
            <a:r>
              <a:rPr lang="zh-CN" altLang="en-US" sz="180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目录病种之一。</a:t>
            </a:r>
            <a:endParaRPr lang="en-US" altLang="zh-CN" sz="180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注射用</a:t>
            </a:r>
            <a:r>
              <a:rPr lang="zh-CN" altLang="zh-CN" sz="1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石杉碱甲</a:t>
            </a:r>
            <a:r>
              <a:rPr lang="zh-CN" altLang="en-US" sz="180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其诊疗路径和使用清晰、便于医保管理。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1" name="直接连接符 30"/>
          <p:cNvCxnSpPr/>
          <p:nvPr/>
        </p:nvCxnSpPr>
        <p:spPr>
          <a:xfrm>
            <a:off x="2978643" y="4423392"/>
            <a:ext cx="86875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/>
          <p:nvPr/>
        </p:nvCxnSpPr>
        <p:spPr>
          <a:xfrm>
            <a:off x="3030111" y="5846336"/>
            <a:ext cx="86875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组合 16"/>
          <p:cNvGrpSpPr/>
          <p:nvPr/>
        </p:nvGrpSpPr>
        <p:grpSpPr bwMode="auto">
          <a:xfrm>
            <a:off x="968359" y="6023674"/>
            <a:ext cx="2075075" cy="502766"/>
            <a:chOff x="1890774" y="2318161"/>
            <a:chExt cx="1629401" cy="394914"/>
          </a:xfrm>
        </p:grpSpPr>
        <p:sp>
          <p:nvSpPr>
            <p:cNvPr id="21" name="TextBox 17"/>
            <p:cNvSpPr txBox="1"/>
            <p:nvPr/>
          </p:nvSpPr>
          <p:spPr>
            <a:xfrm>
              <a:off x="2570850" y="2318161"/>
              <a:ext cx="949325" cy="39491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defTabSz="1218565">
                <a:defRPr/>
              </a:pPr>
              <a:r>
                <a:rPr lang="zh-CN" altLang="en-US" sz="2665" b="1" dirty="0">
                  <a:solidFill>
                    <a:srgbClr val="000000">
                      <a:lumMod val="85000"/>
                      <a:lumOff val="15000"/>
                    </a:srgb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经济性</a:t>
              </a:r>
              <a:endParaRPr lang="zh-CN" altLang="en-US" sz="2665" b="1" dirty="0">
                <a:solidFill>
                  <a:srgbClr val="000000">
                    <a:lumMod val="85000"/>
                    <a:lumOff val="1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2" name="圆角矩形​​ 18"/>
            <p:cNvSpPr>
              <a:spLocks noChangeArrowheads="1"/>
            </p:cNvSpPr>
            <p:nvPr/>
          </p:nvSpPr>
          <p:spPr bwMode="auto">
            <a:xfrm>
              <a:off x="1890774" y="2361609"/>
              <a:ext cx="677533" cy="286120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lumMod val="60000"/>
                <a:lumOff val="40000"/>
              </a:schemeClr>
            </a:solidFill>
            <a:ln w="25400" algn="ctr">
              <a:solidFill>
                <a:srgbClr val="BFBFBF"/>
              </a:solidFill>
              <a:round/>
            </a:ln>
          </p:spPr>
          <p:txBody>
            <a:bodyPr anchor="ctr"/>
            <a:lstStyle/>
            <a:p>
              <a:pPr algn="ctr" defTabSz="1218565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4265" b="1" dirty="0">
                  <a:solidFill>
                    <a:srgbClr val="FFFFFF"/>
                  </a:solidFill>
                  <a:ea typeface="微软雅黑" panose="020B0503020204020204" pitchFamily="34" charset="-122"/>
                  <a:cs typeface="Arial" panose="020B0604020202020204" pitchFamily="34" charset="0"/>
                </a:rPr>
                <a:t>6</a:t>
              </a:r>
              <a:endParaRPr lang="en-US" altLang="zh-CN" sz="4265" b="1" dirty="0">
                <a:solidFill>
                  <a:srgbClr val="FFFFFF"/>
                </a:solidFill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sp>
        <p:nvSpPr>
          <p:cNvPr id="33" name="文本框 32"/>
          <p:cNvSpPr txBox="1"/>
          <p:nvPr/>
        </p:nvSpPr>
        <p:spPr>
          <a:xfrm>
            <a:off x="3135870" y="5991127"/>
            <a:ext cx="67363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zh-CN" sz="1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起效快、生物利用度高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，降低患者疾病负担，节约医保基金。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427"/>
    </mc:Choice>
    <mc:Fallback>
      <p:transition spd="slow" advTm="5427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0" y="1355725"/>
            <a:ext cx="5367655" cy="4393565"/>
          </a:xfrm>
          <a:prstGeom prst="rect">
            <a:avLst/>
          </a:prstGeom>
          <a:solidFill>
            <a:schemeClr val="accent1">
              <a:alpha val="19000"/>
            </a:schemeClr>
          </a:solidFill>
        </p:spPr>
        <p:txBody>
          <a:bodyPr wrap="square" rtlCol="0" anchor="t">
            <a:noAutofit/>
          </a:bodyPr>
          <a:lstStyle/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【通用名】注射用石杉碱甲</a:t>
            </a:r>
            <a:endParaRPr lang="en-US" altLang="zh-CN" sz="1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【商品名】瑞立速</a:t>
            </a:r>
            <a:endParaRPr lang="en-US" altLang="zh-CN" sz="1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【性状】  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本品为白色冻干块状物或粉末</a:t>
            </a:r>
            <a:endParaRPr lang="en-US" altLang="zh-CN" sz="1400" baseline="300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【注册规格】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 </a:t>
            </a:r>
            <a:r>
              <a:rPr lang="en-US" altLang="zh-CN" sz="1400" noProof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0.2mg </a:t>
            </a: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【全球首个上市国家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地区及上市时间】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中国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/2005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年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12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月</a:t>
            </a:r>
            <a:endParaRPr lang="en-US" altLang="zh-CN" sz="1400" noProof="1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【目前大陆地区同通用名药品的上市情况】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无</a:t>
            </a: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【是否为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OTC</a:t>
            </a:r>
            <a:r>
              <a:rPr lang="zh-C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药品】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  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否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【</a:t>
            </a:r>
            <a:r>
              <a:rPr lang="en-US" altLang="zh-CN" sz="1400" b="1" dirty="0" err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参照药品建议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】</a:t>
            </a:r>
            <a:r>
              <a:rPr lang="zh-CN" alt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氢溴酸加兰他敏注射液</a:t>
            </a:r>
            <a:r>
              <a:rPr lang="zh-C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，</a:t>
            </a:r>
            <a:r>
              <a:rPr lang="zh-CN" alt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医保乙类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，编号★（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1219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）；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理由：均为</a:t>
            </a:r>
            <a:r>
              <a:rPr lang="zh-CN" alt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胆碱酯酶抑制剂，相同抑制效果下，相比加兰他敏石杉碱甲安全性更好。</a:t>
            </a:r>
            <a:endParaRPr lang="en-US" altLang="zh-CN" sz="1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algn="l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【质量标准】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执行国家食药监总局药品标准，该标准杂质控制高于现行《中国药典》</a:t>
            </a:r>
            <a:r>
              <a:rPr lang="en-US" altLang="zh-CN" sz="1400" kern="100" baseline="300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[1]</a:t>
            </a: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l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【注册分类】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原化药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5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类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pic>
        <p:nvPicPr>
          <p:cNvPr id="2" name="图片 1" descr="灵康药业集团LOGO1 p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3" t="29942" r="1204" b="55544"/>
          <a:stretch>
            <a:fillRect/>
          </a:stretch>
        </p:blipFill>
        <p:spPr bwMode="auto">
          <a:xfrm>
            <a:off x="10161588" y="6323559"/>
            <a:ext cx="2030412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0" y="168249"/>
            <a:ext cx="4864540" cy="706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40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01 </a:t>
            </a:r>
            <a:r>
              <a:rPr lang="zh-CN" altLang="en-US" sz="40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药品基本信息</a:t>
            </a:r>
            <a:endParaRPr lang="zh-CN" altLang="en-US" sz="40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textbox 46"/>
          <p:cNvSpPr/>
          <p:nvPr/>
        </p:nvSpPr>
        <p:spPr>
          <a:xfrm>
            <a:off x="104140" y="829310"/>
            <a:ext cx="2950845" cy="321310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0" rIns="0" bIns="0"/>
          <a:lstStyle/>
          <a:p>
            <a:pPr algn="l" rtl="0" eaLnBrk="0">
              <a:lnSpc>
                <a:spcPct val="106000"/>
              </a:lnSpc>
            </a:pPr>
            <a:r>
              <a:rPr lang="en-US" sz="2100" spc="-20" dirty="0">
                <a:solidFill>
                  <a:srgbClr val="FFFFFF">
                    <a:alpha val="100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</a:t>
            </a:r>
            <a:r>
              <a:rPr sz="2100" spc="-20" dirty="0">
                <a:solidFill>
                  <a:srgbClr val="FFFFFF">
                    <a:alpha val="100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申报药品</a:t>
            </a:r>
            <a:r>
              <a:rPr sz="2100" spc="0" dirty="0">
                <a:solidFill>
                  <a:srgbClr val="FFFFFF">
                    <a:alpha val="100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信息</a:t>
            </a:r>
            <a:endParaRPr lang="en-US" altLang="en-US" sz="2100" dirty="0"/>
          </a:p>
        </p:txBody>
      </p:sp>
      <p:sp>
        <p:nvSpPr>
          <p:cNvPr id="8" name="文本框 7"/>
          <p:cNvSpPr txBox="1"/>
          <p:nvPr/>
        </p:nvSpPr>
        <p:spPr>
          <a:xfrm>
            <a:off x="3054690" y="789766"/>
            <a:ext cx="80797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药品通用名：</a:t>
            </a:r>
            <a:r>
              <a:rPr lang="zh-CN" altLang="en-US" sz="2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注射用石杉碱甲</a:t>
            </a:r>
            <a:endParaRPr lang="zh-CN" altLang="en-US" sz="20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472430" y="1313815"/>
            <a:ext cx="6614795" cy="4435475"/>
          </a:xfrm>
          <a:prstGeom prst="rect">
            <a:avLst/>
          </a:prstGeom>
          <a:solidFill>
            <a:schemeClr val="accent1">
              <a:alpha val="19000"/>
            </a:schemeClr>
          </a:solidFill>
        </p:spPr>
        <p:txBody>
          <a:bodyPr wrap="square" rtlCol="0">
            <a:noAutofit/>
          </a:bodyPr>
          <a:lstStyle/>
          <a:p>
            <a:pPr algn="l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【适应症】</a:t>
            </a:r>
            <a:r>
              <a:rPr lang="zh-CN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适用于良性记忆障碍，提高患者指向记忆、联想学习、图像回忆、无意义图形再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</a:t>
            </a:r>
            <a:r>
              <a:rPr lang="zh-CN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认及人像回忆等能力。对痴呆患者和脑器质性病变引起的记忆障碍亦有改善作用。另外本品亦用于</a:t>
            </a:r>
            <a:r>
              <a:rPr lang="zh-CN" altLang="zh-CN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重症肌无力的治疗</a:t>
            </a:r>
            <a:r>
              <a:rPr lang="zh-CN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。</a:t>
            </a:r>
            <a:endParaRPr lang="zh-CN" altLang="zh-CN" sz="1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just" fontAlgn="auto">
              <a:lnSpc>
                <a:spcPct val="140000"/>
              </a:lnSpc>
              <a:buClrTx/>
              <a:buSzTx/>
              <a:buFontTx/>
            </a:pPr>
            <a:r>
              <a:rPr lang="zh-C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【用法用量】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每瓶用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2ml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灭菌注射用水溶解后</a:t>
            </a:r>
            <a:r>
              <a:rPr lang="zh-CN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肌肉注射。治疗良性记忆障碍；一次0.2mg，一日一次或遵医嘱。</a:t>
            </a:r>
            <a:r>
              <a:rPr lang="zh-CN" altLang="zh-CN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治疗重症肌无力，一次0.2mg-0.4mg，一日一次或遵医嘱</a:t>
            </a:r>
            <a:r>
              <a:rPr lang="zh-CN" altLang="zh-CN" sz="1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。</a:t>
            </a:r>
            <a:endParaRPr lang="en-US" altLang="zh-CN" sz="14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just" fontAlgn="auto">
              <a:lnSpc>
                <a:spcPct val="140000"/>
              </a:lnSpc>
              <a:buClrTx/>
              <a:buSzTx/>
              <a:buFontTx/>
            </a:pP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【</a:t>
            </a:r>
            <a:r>
              <a:rPr lang="zh-C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与参照药品相比的优势和不足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】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石杉碱甲相较加兰他敏，</a:t>
            </a:r>
            <a:r>
              <a:rPr lang="zh-CN" alt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安全性更高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，对于乙酰胆碱酯酶的</a:t>
            </a:r>
            <a:r>
              <a:rPr lang="zh-CN" alt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抑制选择性更高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，能更好的在中枢发挥胆碱酯酶抑制作用，且较少外周胆碱能副作用。石杉碱甲具有</a:t>
            </a:r>
            <a:r>
              <a:rPr lang="zh-CN" alt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多靶点作用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机制，比加兰他敏</a:t>
            </a:r>
            <a:r>
              <a:rPr lang="zh-CN" alt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抑制效价高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。</a:t>
            </a: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Arial" panose="020B0604020202020204" pitchFamily="34" charset="0"/>
            </a:endParaRPr>
          </a:p>
          <a:p>
            <a:pPr algn="just" fontAlgn="auto">
              <a:lnSpc>
                <a:spcPct val="140000"/>
              </a:lnSpc>
              <a:buClrTx/>
              <a:buSzTx/>
              <a:buFontTx/>
            </a:pPr>
            <a:r>
              <a:rPr lang="zh-C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【药理毒理】</a:t>
            </a:r>
            <a:r>
              <a:rPr lang="zh-CN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石杉碱甲为胆碱酯酶抑制剂，对乙酰胆碱酯酶</a:t>
            </a:r>
            <a:r>
              <a:rPr lang="zh-CN" altLang="zh-CN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具有选择性抑制作用</a:t>
            </a:r>
            <a:r>
              <a:rPr lang="zh-CN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</a:t>
            </a:r>
            <a:r>
              <a:rPr lang="zh-CN" altLang="zh-CN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易通过血脑屏障</a:t>
            </a:r>
            <a:r>
              <a:rPr lang="zh-CN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，具有</a:t>
            </a:r>
            <a:r>
              <a:rPr lang="zh-CN" altLang="zh-CN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促进记忆再现</a:t>
            </a:r>
            <a:r>
              <a:rPr lang="zh-CN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</a:t>
            </a:r>
            <a:r>
              <a:rPr lang="zh-CN" altLang="zh-CN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增强记忆保持</a:t>
            </a:r>
            <a:r>
              <a:rPr lang="zh-CN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和</a:t>
            </a:r>
            <a:r>
              <a:rPr lang="zh-CN" altLang="zh-CN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加强肌肉收缩强度的作用</a:t>
            </a:r>
            <a:r>
              <a:rPr lang="zh-CN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。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just" fontAlgn="auto">
              <a:lnSpc>
                <a:spcPct val="140000"/>
              </a:lnSpc>
              <a:buClrTx/>
              <a:buSzTx/>
              <a:buFontTx/>
            </a:pPr>
            <a:r>
              <a:rPr lang="zh-C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【作用机制】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以</a:t>
            </a:r>
            <a:r>
              <a:rPr lang="zh-CN" alt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中枢抗炎为核心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，同时具有</a:t>
            </a:r>
            <a:r>
              <a:rPr lang="zh-CN" alt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抗氧化应激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</a:t>
            </a:r>
            <a:r>
              <a:rPr lang="zh-CN" alt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保护线粒体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</a:t>
            </a:r>
            <a:r>
              <a:rPr lang="zh-CN" alt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抑制神经细胞凋亡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</a:t>
            </a:r>
            <a:r>
              <a:rPr lang="zh-CN" alt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减轻铁超载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</a:t>
            </a:r>
            <a:r>
              <a:rPr lang="zh-CN" alt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神经营养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</a:t>
            </a:r>
            <a:r>
              <a:rPr lang="zh-CN" alt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改善脑代谢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等临床作用的</a:t>
            </a:r>
            <a:r>
              <a:rPr lang="zh-CN" alt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新一代乙酰胆碱酯酶抑制剂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。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11" name="圆角矩形 40"/>
          <p:cNvSpPr/>
          <p:nvPr/>
        </p:nvSpPr>
        <p:spPr>
          <a:xfrm>
            <a:off x="104273" y="1282734"/>
            <a:ext cx="11930764" cy="73171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endParaRPr lang="zh-CN" altLang="en-US" sz="1865">
              <a:solidFill>
                <a:srgbClr val="FFFFFF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0" y="5805805"/>
            <a:ext cx="12087860" cy="561340"/>
          </a:xfrm>
          <a:prstGeom prst="rect">
            <a:avLst/>
          </a:prstGeom>
          <a:solidFill>
            <a:schemeClr val="accent1">
              <a:alpha val="19000"/>
            </a:schemeClr>
          </a:solidFill>
        </p:spPr>
        <p:txBody>
          <a:bodyPr wrap="square">
            <a:noAutofit/>
          </a:bodyPr>
          <a:lstStyle/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【生产企业】海南灵康制药有限公司</a:t>
            </a: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 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【批准文号】国药准字</a:t>
            </a: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H20052577  </a:t>
            </a:r>
            <a:r>
              <a:rPr lang="en-US" altLang="zh-CN" sz="1600" kern="100" baseline="300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[1]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食药监总局国家药品标准编号：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YBH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38462005-2015Z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427"/>
    </mc:Choice>
    <mc:Fallback>
      <p:transition spd="slow" advTm="5427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43510" y="1157605"/>
            <a:ext cx="4268470" cy="5160010"/>
          </a:xfrm>
          <a:prstGeom prst="rect">
            <a:avLst/>
          </a:prstGeom>
          <a:solidFill>
            <a:schemeClr val="accent1">
              <a:alpha val="19000"/>
            </a:schemeClr>
          </a:solidFill>
        </p:spPr>
        <p:txBody>
          <a:bodyPr wrap="square" rtlCol="0" anchor="t">
            <a:noAutofit/>
          </a:bodyPr>
          <a:lstStyle/>
          <a:p>
            <a:pPr algn="just">
              <a:lnSpc>
                <a:spcPct val="150000"/>
              </a:lnSpc>
              <a:spcBef>
                <a:spcPts val="800"/>
              </a:spcBef>
            </a:pP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【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疾病基本情况</a:t>
            </a: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】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：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重症肌无力（</a:t>
            </a: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MG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）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是一种罕见病，由神经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-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肌肉接头处传递功能障碍所引起的自身免疫性疾病，乙酰胆碱受体抗体可干扰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AChR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聚集、影响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AChR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功能及神经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-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肌肉接头信号传递。该疾病具有致死的风险。我国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MG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发病率约为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0.68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／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10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万，女性发病率略高；住院死亡率为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14.69‰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，主要死亡原因包括呼吸衰竭、肺部感染等。各个年龄阶段均可发病，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30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岁和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50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岁左右呈现发病双峰，中国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MG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患者中儿童及青少年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占比高达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50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％，构成第３个发病高峰；最新的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《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重症肌无力患者健康报告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》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中指出，由于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MG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所造成失业、丧失劳动力、丧失学习能力而停学的患者共计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36.17%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，危害性较大。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43339" y="6534702"/>
            <a:ext cx="1046516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200" dirty="0">
                <a:solidFill>
                  <a:srgbClr val="222222"/>
                </a:solidFill>
                <a:latin typeface="PingFangSC-Regular"/>
              </a:rPr>
              <a:t>中国免疫学会神经免疫分会</a:t>
            </a:r>
            <a:r>
              <a:rPr lang="en-US" altLang="zh-CN" sz="1200" dirty="0">
                <a:solidFill>
                  <a:srgbClr val="222222"/>
                </a:solidFill>
                <a:latin typeface="PingFangSC-Regular"/>
              </a:rPr>
              <a:t>,</a:t>
            </a:r>
            <a:r>
              <a:rPr lang="zh-CN" altLang="en-US" sz="1200" dirty="0">
                <a:solidFill>
                  <a:srgbClr val="222222"/>
                </a:solidFill>
                <a:latin typeface="PingFangSC-Regular"/>
              </a:rPr>
              <a:t>常婷</a:t>
            </a:r>
            <a:r>
              <a:rPr lang="en-US" altLang="zh-CN" sz="1200" dirty="0">
                <a:solidFill>
                  <a:srgbClr val="222222"/>
                </a:solidFill>
                <a:latin typeface="PingFangSC-Regular"/>
              </a:rPr>
              <a:t>,</a:t>
            </a:r>
            <a:r>
              <a:rPr lang="zh-CN" altLang="en-US" sz="1200" dirty="0">
                <a:solidFill>
                  <a:srgbClr val="222222"/>
                </a:solidFill>
                <a:latin typeface="PingFangSC-Regular"/>
              </a:rPr>
              <a:t>李柱一</a:t>
            </a:r>
            <a:r>
              <a:rPr lang="en-US" altLang="zh-CN" sz="1200" dirty="0">
                <a:solidFill>
                  <a:srgbClr val="222222"/>
                </a:solidFill>
                <a:latin typeface="PingFangSC-Regular"/>
              </a:rPr>
              <a:t>,</a:t>
            </a:r>
            <a:r>
              <a:rPr lang="zh-CN" altLang="en-US" sz="1200" dirty="0">
                <a:solidFill>
                  <a:srgbClr val="222222"/>
                </a:solidFill>
                <a:latin typeface="PingFangSC-Regular"/>
              </a:rPr>
              <a:t>等</a:t>
            </a:r>
            <a:r>
              <a:rPr lang="en-US" altLang="zh-CN" sz="1200" dirty="0">
                <a:solidFill>
                  <a:srgbClr val="222222"/>
                </a:solidFill>
                <a:latin typeface="PingFangSC-Regular"/>
              </a:rPr>
              <a:t>.</a:t>
            </a:r>
            <a:r>
              <a:rPr lang="zh-CN" altLang="en-US" sz="1200" dirty="0">
                <a:solidFill>
                  <a:srgbClr val="222222"/>
                </a:solidFill>
                <a:latin typeface="PingFangSC-Regular"/>
              </a:rPr>
              <a:t>中国重症肌无力诊断和治疗指南</a:t>
            </a:r>
            <a:r>
              <a:rPr lang="en-US" altLang="zh-CN" sz="1200" dirty="0">
                <a:solidFill>
                  <a:srgbClr val="222222"/>
                </a:solidFill>
                <a:latin typeface="PingFangSC-Regular"/>
              </a:rPr>
              <a:t>(2020</a:t>
            </a:r>
            <a:r>
              <a:rPr lang="zh-CN" altLang="en-US" sz="1200" dirty="0">
                <a:solidFill>
                  <a:srgbClr val="222222"/>
                </a:solidFill>
                <a:latin typeface="PingFangSC-Regular"/>
              </a:rPr>
              <a:t>版</a:t>
            </a:r>
            <a:r>
              <a:rPr lang="en-US" altLang="zh-CN" sz="1200" dirty="0">
                <a:solidFill>
                  <a:srgbClr val="222222"/>
                </a:solidFill>
                <a:latin typeface="PingFangSC-Regular"/>
              </a:rPr>
              <a:t>)[J].</a:t>
            </a:r>
            <a:r>
              <a:rPr lang="zh-CN" altLang="en-US" sz="1200" dirty="0">
                <a:solidFill>
                  <a:srgbClr val="222222"/>
                </a:solidFill>
                <a:latin typeface="PingFangSC-Regular"/>
              </a:rPr>
              <a:t>中国神经免疫学和神经病学杂志</a:t>
            </a:r>
            <a:r>
              <a:rPr lang="en-US" altLang="zh-CN" sz="1200" dirty="0">
                <a:solidFill>
                  <a:srgbClr val="222222"/>
                </a:solidFill>
                <a:latin typeface="PingFangSC-Regular"/>
              </a:rPr>
              <a:t>, 2021, 28(1):12.</a:t>
            </a:r>
            <a:endParaRPr lang="zh-CN" altLang="en-US" sz="1200" dirty="0"/>
          </a:p>
        </p:txBody>
      </p:sp>
      <p:pic>
        <p:nvPicPr>
          <p:cNvPr id="2" name="图片 1" descr="灵康药业集团LOGO1 p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3" t="29942" r="1204" b="55544"/>
          <a:stretch>
            <a:fillRect/>
          </a:stretch>
        </p:blipFill>
        <p:spPr bwMode="auto">
          <a:xfrm>
            <a:off x="10084208" y="6332871"/>
            <a:ext cx="2065813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文本框 7"/>
          <p:cNvSpPr txBox="1"/>
          <p:nvPr>
            <p:custDataLst>
              <p:tags r:id="rId2"/>
            </p:custDataLst>
          </p:nvPr>
        </p:nvSpPr>
        <p:spPr>
          <a:xfrm>
            <a:off x="0" y="234616"/>
            <a:ext cx="4864540" cy="706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40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01 </a:t>
            </a:r>
            <a:r>
              <a:rPr lang="zh-CN" altLang="en-US" sz="40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药品基本信息</a:t>
            </a:r>
            <a:endParaRPr lang="zh-CN" altLang="en-US" sz="40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圆角矩形 40"/>
          <p:cNvSpPr/>
          <p:nvPr/>
        </p:nvSpPr>
        <p:spPr>
          <a:xfrm>
            <a:off x="143339" y="1029528"/>
            <a:ext cx="11930764" cy="73171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endParaRPr lang="zh-CN" altLang="en-US" sz="1865">
              <a:solidFill>
                <a:srgbClr val="FFFFFF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507230" y="1137285"/>
            <a:ext cx="7566660" cy="5184140"/>
          </a:xfrm>
          <a:prstGeom prst="rect">
            <a:avLst/>
          </a:prstGeom>
          <a:solidFill>
            <a:schemeClr val="accent1">
              <a:alpha val="19000"/>
            </a:schemeClr>
          </a:solidFill>
        </p:spPr>
        <p:txBody>
          <a:bodyPr wrap="square" rtlCol="0"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【弥补未满足的治疗需求】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重症肌无力(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MG)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疾病负担严重；临床常用治疗方式存在疗效欠佳、作用靶点单一、不良反应多、价格昂贵等缺点，药物选择方面仍存在未满足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的需求。</a:t>
            </a:r>
            <a:endParaRPr lang="zh-CN" altLang="en-US" sz="16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1.石杉碱甲口服常释剂型国家医保甲类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1212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，收录在分类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“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用于注意缺陷障碍伴多动症和促智的精神兴奋药”，注射用石杉碱甲比医保收录的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石杉碱甲口服常释剂型多一个适应症：</a:t>
            </a:r>
            <a:r>
              <a:rPr lang="en-US" altLang="zh-CN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“</a:t>
            </a:r>
            <a:r>
              <a:rPr lang="zh-CN" altLang="zh-CN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用于重症肌无力的治疗</a:t>
            </a:r>
            <a:r>
              <a:rPr lang="en-US" altLang="zh-CN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”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。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2.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目前重症肌无力的治疗仍以胆碱酯酶抑制剂、糖皮质激素、免疫抑制剂、静脉注射、血浆置换以及胸腺切除为主。相比较目录中收录的胆碱酯酶抑制剂加兰他敏，石杉碱甲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安全性更高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，外周胆碱能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副作用较少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，且有研究中显示石杉碱甲比加兰他敏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更有效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，并能比加兰他敏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更快更长时间的发挥乙酰胆碱酯酶抑制作用</a:t>
            </a:r>
            <a:r>
              <a:rPr lang="zh-CN" altLang="en-US" sz="16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。</a:t>
            </a:r>
            <a:endParaRPr lang="zh-CN" altLang="en-US" sz="16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3.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石杉碱甲相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较于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艾加莫德</a:t>
            </a:r>
            <a:r>
              <a:rPr lang="en-US" altLang="zh-CN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α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注射液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（已纳入医保）：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艾加莫德</a:t>
            </a:r>
            <a:r>
              <a:rPr lang="el-GR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α</a:t>
            </a:r>
            <a:r>
              <a:rPr lang="zh-CN" altLang="el-GR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属于</a:t>
            </a:r>
            <a:r>
              <a:rPr lang="en-AU" altLang="zh-CN" sz="1600" dirty="0" err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FcRn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拮抗剂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仅仅用于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AChR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抗体阳性的成人全身型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MG，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石杉碱甲可以</a:t>
            </a:r>
            <a:r>
              <a:rPr lang="zh-CN" altLang="en-US" sz="1600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用于全亚型患者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、</a:t>
            </a:r>
            <a:r>
              <a:rPr lang="zh-CN" altLang="en-US" sz="1600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全年龄段患者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；该类药物治疗费用高，大大加重了患者的生活负担，石杉碱甲治疗</a:t>
            </a:r>
            <a:r>
              <a:rPr lang="zh-CN" altLang="en-US" sz="1600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费用相对较低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</a:t>
            </a:r>
            <a:r>
              <a:rPr lang="zh-CN" altLang="en-US" sz="1600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更符合临床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用药需求。</a:t>
            </a:r>
            <a:endParaRPr lang="zh-CN" altLang="en-US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>
              <a:lnSpc>
                <a:spcPct val="150000"/>
              </a:lnSpc>
            </a:pPr>
            <a:endParaRPr lang="zh-CN" altLang="en-US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427"/>
    </mc:Choice>
    <mc:Fallback>
      <p:transition spd="slow" advTm="5427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表格 22"/>
          <p:cNvGraphicFramePr/>
          <p:nvPr>
            <p:custDataLst>
              <p:tags r:id="rId1"/>
            </p:custDataLst>
          </p:nvPr>
        </p:nvGraphicFramePr>
        <p:xfrm>
          <a:off x="143339" y="2768131"/>
          <a:ext cx="11804091" cy="134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7302"/>
                <a:gridCol w="1733605"/>
                <a:gridCol w="1733602"/>
                <a:gridCol w="2571190"/>
                <a:gridCol w="1928392"/>
              </a:tblGrid>
              <a:tr h="299797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1400" dirty="0"/>
                        <a:t>成份</a:t>
                      </a:r>
                      <a:endParaRPr lang="zh-CN" altLang="en-US" sz="1400" dirty="0"/>
                    </a:p>
                  </a:txBody>
                  <a:tcPr marL="121920" marR="121920" marT="60960" marB="60960" anchor="ctr"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9525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00757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1400" dirty="0"/>
                        <a:t>IC</a:t>
                      </a:r>
                      <a:r>
                        <a:rPr lang="en-US" altLang="zh-CN" sz="1400" baseline="-25000" dirty="0"/>
                        <a:t>50</a:t>
                      </a:r>
                      <a:r>
                        <a:rPr lang="en-US" altLang="zh-CN" sz="1400" dirty="0"/>
                        <a:t>(</a:t>
                      </a:r>
                      <a:r>
                        <a:rPr lang="en-US" altLang="zh-CN" sz="1400" dirty="0" err="1"/>
                        <a:t>uM</a:t>
                      </a:r>
                      <a:r>
                        <a:rPr lang="en-US" altLang="zh-CN" sz="1400" dirty="0"/>
                        <a:t>)</a:t>
                      </a:r>
                      <a:endParaRPr lang="en-US" altLang="zh-CN" sz="1400" dirty="0"/>
                    </a:p>
                  </a:txBody>
                  <a:tcPr marL="121920" marR="121920" marT="60960" marB="60960" anchor="ctr"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  <a:solidFill>
                      <a:srgbClr val="00757D"/>
                    </a:solidFill>
                  </a:tcPr>
                </a:tc>
                <a:tc hMerge="1">
                  <a:tcPr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1400" dirty="0"/>
                        <a:t> IC</a:t>
                      </a:r>
                      <a:r>
                        <a:rPr lang="en-US" altLang="zh-CN" sz="1400" baseline="-25000" dirty="0"/>
                        <a:t>50</a:t>
                      </a:r>
                      <a:r>
                        <a:rPr lang="zh-CN" altLang="en-US" sz="1400" dirty="0"/>
                        <a:t>比值</a:t>
                      </a:r>
                      <a:endParaRPr lang="zh-CN" altLang="en-US" sz="1400" dirty="0"/>
                    </a:p>
                  </a:txBody>
                  <a:tcPr marL="121920" marR="121920" marT="60960" marB="60960" anchor="ctr"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  <a:solidFill>
                      <a:srgbClr val="00757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1400" dirty="0"/>
                        <a:t>K</a:t>
                      </a:r>
                      <a:r>
                        <a:rPr lang="en-US" altLang="zh-CN" sz="1400" baseline="-25000" dirty="0"/>
                        <a:t>i</a:t>
                      </a:r>
                      <a:r>
                        <a:rPr lang="en-US" altLang="zh-CN" sz="1400" dirty="0"/>
                        <a:t>(</a:t>
                      </a:r>
                      <a:r>
                        <a:rPr lang="en-US" altLang="zh-CN" sz="1400" dirty="0" err="1"/>
                        <a:t>nM</a:t>
                      </a:r>
                      <a:r>
                        <a:rPr lang="en-US" altLang="zh-CN" sz="1400" dirty="0"/>
                        <a:t>)</a:t>
                      </a:r>
                      <a:endParaRPr lang="en-US" altLang="zh-CN" sz="1400" dirty="0"/>
                    </a:p>
                  </a:txBody>
                  <a:tcPr marL="121920" marR="121920" marT="60960" marB="60960" anchor="ctr"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9525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00757D"/>
                    </a:solidFill>
                  </a:tcPr>
                </a:tc>
              </a:tr>
              <a:tr h="299797">
                <a:tc vMerge="1">
                  <a:tcPr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B w="9525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1400" b="1" dirty="0" err="1">
                          <a:solidFill>
                            <a:schemeClr val="bg1"/>
                          </a:solidFill>
                        </a:rPr>
                        <a:t>AChE</a:t>
                      </a:r>
                      <a:endParaRPr lang="en-US" altLang="zh-CN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 marT="60960" marB="60960" anchor="ctr"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9525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00757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1400" b="1" dirty="0" err="1">
                          <a:solidFill>
                            <a:schemeClr val="bg1"/>
                          </a:solidFill>
                        </a:rPr>
                        <a:t>BuChE</a:t>
                      </a:r>
                      <a:endParaRPr lang="en-US" altLang="zh-CN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 marT="60960" marB="60960" anchor="ctr"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9525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00757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1400" b="1" dirty="0" err="1">
                          <a:solidFill>
                            <a:schemeClr val="bg1"/>
                          </a:solidFill>
                        </a:rPr>
                        <a:t>BuChE</a:t>
                      </a:r>
                      <a:r>
                        <a:rPr lang="en-US" altLang="zh-CN" sz="1400" b="1" dirty="0">
                          <a:solidFill>
                            <a:schemeClr val="bg1"/>
                          </a:solidFill>
                        </a:rPr>
                        <a:t>/</a:t>
                      </a:r>
                      <a:r>
                        <a:rPr lang="en-US" altLang="zh-CN" sz="1400" b="1" dirty="0" err="1">
                          <a:solidFill>
                            <a:schemeClr val="bg1"/>
                          </a:solidFill>
                        </a:rPr>
                        <a:t>AChE</a:t>
                      </a:r>
                      <a:endParaRPr lang="en-US" altLang="zh-CN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 marT="60960" marB="60960" anchor="ctr"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9525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00757D"/>
                    </a:solidFill>
                  </a:tcPr>
                </a:tc>
                <a:tc vMerge="1">
                  <a:tcPr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B w="9525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29979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1400" dirty="0"/>
                        <a:t>Hup A(</a:t>
                      </a:r>
                      <a:r>
                        <a:rPr lang="zh-CN" altLang="en-US" sz="1400" dirty="0">
                          <a:sym typeface="+mn-ea"/>
                        </a:rPr>
                        <a:t>石杉碱甲</a:t>
                      </a:r>
                      <a:r>
                        <a:rPr lang="en-US" altLang="zh-CN" sz="1400" dirty="0"/>
                        <a:t>)</a:t>
                      </a:r>
                      <a:endParaRPr lang="zh-CN" altLang="en-US" sz="1400" dirty="0"/>
                    </a:p>
                  </a:txBody>
                  <a:tcPr marL="121920" marR="121920" marT="60960" marB="60960" anchor="ctr">
                    <a:lnL w="9525" cmpd="sng">
                      <a:solidFill>
                        <a:schemeClr val="tx1"/>
                      </a:solidFill>
                      <a:prstDash val="solid"/>
                    </a:lnL>
                    <a:lnR w="9525" cmpd="sng">
                      <a:solidFill>
                        <a:schemeClr val="tx1"/>
                      </a:solidFill>
                      <a:prstDash val="solid"/>
                    </a:lnR>
                    <a:lnT w="9525" cmpd="sng">
                      <a:solidFill>
                        <a:schemeClr val="tx1"/>
                      </a:solidFill>
                      <a:prstDash val="solid"/>
                    </a:lnT>
                    <a:lnB w="9525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1400" dirty="0">
                          <a:solidFill>
                            <a:srgbClr val="C00000"/>
                          </a:solidFill>
                        </a:rPr>
                        <a:t>0.082</a:t>
                      </a:r>
                      <a:endParaRPr lang="en-US" altLang="zh-CN" sz="1400" dirty="0">
                        <a:solidFill>
                          <a:srgbClr val="C00000"/>
                        </a:solidFill>
                      </a:endParaRPr>
                    </a:p>
                  </a:txBody>
                  <a:tcPr marL="121920" marR="121920" marT="60960" marB="60960" anchor="ctr">
                    <a:lnL w="9525" cmpd="sng">
                      <a:solidFill>
                        <a:schemeClr val="tx1"/>
                      </a:solidFill>
                      <a:prstDash val="solid"/>
                    </a:lnL>
                    <a:lnR w="9525" cmpd="sng">
                      <a:solidFill>
                        <a:schemeClr val="tx1"/>
                      </a:solidFill>
                      <a:prstDash val="solid"/>
                    </a:lnR>
                    <a:lnT w="9525" cmpd="sng">
                      <a:solidFill>
                        <a:schemeClr val="tx1"/>
                      </a:solidFill>
                      <a:prstDash val="solid"/>
                    </a:lnT>
                    <a:lnB w="9525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1400">
                          <a:solidFill>
                            <a:srgbClr val="C00000"/>
                          </a:solidFill>
                        </a:rPr>
                        <a:t>74.43</a:t>
                      </a:r>
                      <a:endParaRPr lang="en-US" altLang="zh-CN" sz="1400">
                        <a:solidFill>
                          <a:srgbClr val="C00000"/>
                        </a:solidFill>
                      </a:endParaRPr>
                    </a:p>
                  </a:txBody>
                  <a:tcPr marL="121920" marR="121920" marT="60960" marB="60960" anchor="ctr">
                    <a:lnL w="9525" cmpd="sng">
                      <a:solidFill>
                        <a:schemeClr val="tx1"/>
                      </a:solidFill>
                      <a:prstDash val="solid"/>
                    </a:lnL>
                    <a:lnR w="9525" cmpd="sng">
                      <a:solidFill>
                        <a:schemeClr val="tx1"/>
                      </a:solidFill>
                      <a:prstDash val="solid"/>
                    </a:lnR>
                    <a:lnT w="9525" cmpd="sng">
                      <a:solidFill>
                        <a:schemeClr val="tx1"/>
                      </a:solidFill>
                      <a:prstDash val="solid"/>
                    </a:lnT>
                    <a:lnB w="9525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1400" dirty="0">
                          <a:solidFill>
                            <a:srgbClr val="C00000"/>
                          </a:solidFill>
                        </a:rPr>
                        <a:t>907.7</a:t>
                      </a:r>
                      <a:endParaRPr lang="en-US" altLang="zh-CN" sz="1400" dirty="0">
                        <a:solidFill>
                          <a:srgbClr val="C00000"/>
                        </a:solidFill>
                      </a:endParaRPr>
                    </a:p>
                  </a:txBody>
                  <a:tcPr marL="121920" marR="121920" marT="60960" marB="60960" anchor="ctr">
                    <a:lnL w="9525" cmpd="sng">
                      <a:solidFill>
                        <a:schemeClr val="tx1"/>
                      </a:solidFill>
                      <a:prstDash val="solid"/>
                    </a:lnL>
                    <a:lnR w="9525" cmpd="sng">
                      <a:solidFill>
                        <a:schemeClr val="tx1"/>
                      </a:solidFill>
                      <a:prstDash val="solid"/>
                    </a:lnR>
                    <a:lnT w="9525" cmpd="sng">
                      <a:solidFill>
                        <a:schemeClr val="tx1"/>
                      </a:solidFill>
                      <a:prstDash val="solid"/>
                    </a:lnT>
                    <a:lnB w="9525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1400">
                          <a:solidFill>
                            <a:srgbClr val="C00000"/>
                          </a:solidFill>
                        </a:rPr>
                        <a:t>24.9</a:t>
                      </a:r>
                      <a:endParaRPr lang="en-US" altLang="zh-CN" sz="1400">
                        <a:solidFill>
                          <a:srgbClr val="C00000"/>
                        </a:solidFill>
                      </a:endParaRPr>
                    </a:p>
                  </a:txBody>
                  <a:tcPr marL="121920" marR="121920" marT="60960" marB="60960" anchor="ctr">
                    <a:lnL w="9525" cmpd="sng">
                      <a:solidFill>
                        <a:schemeClr val="tx1"/>
                      </a:solidFill>
                      <a:prstDash val="solid"/>
                    </a:lnL>
                    <a:lnR w="9525" cmpd="sng">
                      <a:solidFill>
                        <a:schemeClr val="tx1"/>
                      </a:solidFill>
                      <a:prstDash val="solid"/>
                    </a:lnR>
                    <a:lnT w="9525" cmpd="sng">
                      <a:solidFill>
                        <a:schemeClr val="tx1"/>
                      </a:solidFill>
                      <a:prstDash val="solid"/>
                    </a:lnT>
                    <a:lnB w="9525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</a:tr>
              <a:tr h="29979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1400" dirty="0" err="1"/>
                        <a:t>Galanthamine</a:t>
                      </a:r>
                      <a:r>
                        <a:rPr lang="en-US" altLang="zh-CN" sz="1400" dirty="0"/>
                        <a:t>(</a:t>
                      </a:r>
                      <a:r>
                        <a:rPr lang="en-US" altLang="zh-CN" sz="1400" dirty="0" err="1"/>
                        <a:t>加兰他敏</a:t>
                      </a:r>
                      <a:r>
                        <a:rPr lang="en-US" altLang="zh-CN" sz="1400" dirty="0"/>
                        <a:t>)</a:t>
                      </a:r>
                      <a:endParaRPr lang="en-US" altLang="zh-CN" sz="1400" dirty="0"/>
                    </a:p>
                  </a:txBody>
                  <a:tcPr marL="121920" marR="121920" marT="60960" marB="60960" anchor="ctr">
                    <a:lnL w="9525" cmpd="sng">
                      <a:solidFill>
                        <a:schemeClr val="tx1"/>
                      </a:solidFill>
                      <a:prstDash val="solid"/>
                    </a:lnL>
                    <a:lnR w="9525" cmpd="sng">
                      <a:solidFill>
                        <a:schemeClr val="tx1"/>
                      </a:solidFill>
                      <a:prstDash val="solid"/>
                    </a:lnR>
                    <a:lnT w="9525" cmpd="sng">
                      <a:solidFill>
                        <a:schemeClr val="tx1"/>
                      </a:solidFill>
                      <a:prstDash val="solid"/>
                    </a:lnT>
                    <a:lnB w="9525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1400" dirty="0"/>
                        <a:t>1.995</a:t>
                      </a:r>
                      <a:endParaRPr lang="en-US" altLang="zh-CN" sz="1400" dirty="0"/>
                    </a:p>
                  </a:txBody>
                  <a:tcPr marL="121920" marR="121920" marT="60960" marB="60960" anchor="ctr">
                    <a:lnL w="9525" cmpd="sng">
                      <a:solidFill>
                        <a:schemeClr val="tx1"/>
                      </a:solidFill>
                      <a:prstDash val="solid"/>
                    </a:lnL>
                    <a:lnR w="9525" cmpd="sng">
                      <a:solidFill>
                        <a:schemeClr val="tx1"/>
                      </a:solidFill>
                      <a:prstDash val="solid"/>
                    </a:lnR>
                    <a:lnT w="9525" cmpd="sng">
                      <a:solidFill>
                        <a:schemeClr val="tx1"/>
                      </a:solidFill>
                      <a:prstDash val="solid"/>
                    </a:lnT>
                    <a:lnB w="9525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1400" dirty="0"/>
                        <a:t>12.59</a:t>
                      </a:r>
                      <a:endParaRPr lang="en-US" altLang="zh-CN" sz="1400" dirty="0"/>
                    </a:p>
                  </a:txBody>
                  <a:tcPr marL="121920" marR="121920" marT="60960" marB="60960" anchor="ctr">
                    <a:lnL w="9525" cmpd="sng">
                      <a:solidFill>
                        <a:schemeClr val="tx1"/>
                      </a:solidFill>
                      <a:prstDash val="solid"/>
                    </a:lnL>
                    <a:lnR w="9525" cmpd="sng">
                      <a:solidFill>
                        <a:schemeClr val="tx1"/>
                      </a:solidFill>
                      <a:prstDash val="solid"/>
                    </a:lnR>
                    <a:lnT w="9525" cmpd="sng">
                      <a:solidFill>
                        <a:schemeClr val="tx1"/>
                      </a:solidFill>
                      <a:prstDash val="solid"/>
                    </a:lnT>
                    <a:lnB w="9525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1400" dirty="0"/>
                        <a:t>6.3</a:t>
                      </a:r>
                      <a:endParaRPr lang="en-US" altLang="zh-CN" sz="1400" dirty="0"/>
                    </a:p>
                  </a:txBody>
                  <a:tcPr marL="121920" marR="121920" marT="60960" marB="60960" anchor="ctr">
                    <a:lnL w="9525" cmpd="sng">
                      <a:solidFill>
                        <a:schemeClr val="tx1"/>
                      </a:solidFill>
                      <a:prstDash val="solid"/>
                    </a:lnL>
                    <a:lnR w="9525" cmpd="sng">
                      <a:solidFill>
                        <a:schemeClr val="tx1"/>
                      </a:solidFill>
                      <a:prstDash val="solid"/>
                    </a:lnR>
                    <a:lnT w="9525" cmpd="sng">
                      <a:solidFill>
                        <a:schemeClr val="tx1"/>
                      </a:solidFill>
                      <a:prstDash val="solid"/>
                    </a:lnT>
                    <a:lnB w="9525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1400" dirty="0"/>
                        <a:t>210.0</a:t>
                      </a:r>
                      <a:endParaRPr lang="en-US" altLang="zh-CN" sz="1400" dirty="0"/>
                    </a:p>
                  </a:txBody>
                  <a:tcPr marL="121920" marR="121920" marT="60960" marB="60960" anchor="ctr">
                    <a:lnL w="9525" cmpd="sng">
                      <a:solidFill>
                        <a:schemeClr val="tx1"/>
                      </a:solidFill>
                      <a:prstDash val="solid"/>
                    </a:lnL>
                    <a:lnR w="9525" cmpd="sng">
                      <a:solidFill>
                        <a:schemeClr val="tx1"/>
                      </a:solidFill>
                      <a:prstDash val="solid"/>
                    </a:lnR>
                    <a:lnT w="9525" cmpd="sng">
                      <a:solidFill>
                        <a:schemeClr val="tx1"/>
                      </a:solidFill>
                      <a:prstDash val="solid"/>
                    </a:lnT>
                    <a:lnB w="9525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4" name="文本框 23"/>
          <p:cNvSpPr txBox="1"/>
          <p:nvPr/>
        </p:nvSpPr>
        <p:spPr>
          <a:xfrm>
            <a:off x="143340" y="872730"/>
            <a:ext cx="11804090" cy="1938020"/>
          </a:xfrm>
          <a:prstGeom prst="rect">
            <a:avLst/>
          </a:prstGeom>
          <a:solidFill>
            <a:schemeClr val="accent1">
              <a:alpha val="19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石杉碱甲具有明确</a:t>
            </a:r>
            <a:r>
              <a:rPr lang="zh-CN" altLang="en-US" sz="1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的作用靶点，比加兰他敏抑制效价高，安全性好。</a:t>
            </a:r>
            <a:endParaRPr lang="en-US" altLang="zh-CN" sz="1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注射用</a:t>
            </a:r>
            <a:r>
              <a:rPr lang="zh-CN" altLang="zh-CN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石杉碱甲作为和加兰他敏同类型的胆碱酯酶抑制剂，对于</a:t>
            </a:r>
            <a:r>
              <a:rPr lang="en-US" altLang="zh-CN" sz="1600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AChE</a:t>
            </a:r>
            <a:r>
              <a:rPr lang="zh-CN" altLang="zh-CN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的</a:t>
            </a:r>
            <a:r>
              <a:rPr lang="en-US" altLang="zh-CN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IC50</a:t>
            </a:r>
            <a:r>
              <a:rPr lang="zh-CN" altLang="zh-CN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为</a:t>
            </a:r>
            <a:r>
              <a:rPr lang="en-US" altLang="zh-CN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0.082u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M</a:t>
            </a:r>
            <a:r>
              <a:rPr lang="zh-CN" altLang="zh-CN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，对于</a:t>
            </a:r>
            <a:r>
              <a:rPr lang="en-US" altLang="zh-CN" sz="1600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BuChE</a:t>
            </a:r>
            <a:r>
              <a:rPr lang="zh-CN" altLang="zh-CN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的</a:t>
            </a:r>
            <a:r>
              <a:rPr lang="en-US" altLang="zh-CN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IC50</a:t>
            </a:r>
            <a:r>
              <a:rPr lang="zh-CN" altLang="zh-CN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为</a:t>
            </a:r>
            <a:r>
              <a:rPr lang="en-US" altLang="zh-CN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74.43u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M</a:t>
            </a:r>
            <a:r>
              <a:rPr lang="zh-CN" altLang="zh-CN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，而加兰他敏对于</a:t>
            </a:r>
            <a:r>
              <a:rPr lang="en-US" altLang="zh-CN" sz="1600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AChE</a:t>
            </a:r>
            <a:r>
              <a:rPr lang="zh-CN" altLang="zh-CN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的</a:t>
            </a:r>
            <a:r>
              <a:rPr lang="en-US" altLang="zh-CN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IC50</a:t>
            </a:r>
            <a:r>
              <a:rPr lang="zh-CN" altLang="zh-CN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为</a:t>
            </a:r>
            <a:r>
              <a:rPr lang="en-US" altLang="zh-CN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1.995u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M</a:t>
            </a:r>
            <a:r>
              <a:rPr lang="zh-CN" altLang="zh-CN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，对于</a:t>
            </a:r>
            <a:r>
              <a:rPr lang="en-US" altLang="zh-CN" sz="1600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BuChE</a:t>
            </a:r>
            <a:r>
              <a:rPr lang="zh-CN" altLang="zh-CN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的</a:t>
            </a:r>
            <a:r>
              <a:rPr lang="en-US" altLang="zh-CN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IC50</a:t>
            </a:r>
            <a:r>
              <a:rPr lang="zh-CN" altLang="zh-CN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为</a:t>
            </a:r>
            <a:r>
              <a:rPr lang="en-US" altLang="zh-CN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12.59u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M</a:t>
            </a:r>
            <a:r>
              <a:rPr lang="zh-CN" altLang="zh-CN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，相对比下，</a:t>
            </a:r>
            <a:r>
              <a:rPr lang="zh-CN" altLang="en-US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注射用</a:t>
            </a:r>
            <a:r>
              <a:rPr lang="zh-CN" altLang="zh-CN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石杉碱甲对乙酰胆碱</a:t>
            </a:r>
            <a:r>
              <a:rPr lang="zh-CN" altLang="en-US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酯酶</a:t>
            </a:r>
            <a:r>
              <a:rPr lang="zh-CN" altLang="zh-CN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的抑制</a:t>
            </a:r>
            <a:r>
              <a:rPr lang="zh-CN" altLang="en-US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作用比加兰他敏强约</a:t>
            </a:r>
            <a:r>
              <a:rPr lang="en-US" altLang="zh-CN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24</a:t>
            </a:r>
            <a:r>
              <a:rPr lang="zh-CN" altLang="en-US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倍</a:t>
            </a:r>
            <a:r>
              <a:rPr lang="en-US" altLang="zh-CN" sz="1600" kern="100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[1]</a:t>
            </a:r>
            <a:r>
              <a:rPr lang="zh-CN" altLang="zh-CN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</a:t>
            </a:r>
            <a:r>
              <a:rPr lang="zh-CN" altLang="en-US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另有文献表明石杉碱甲抑制乙酰胆碱酯酶的作用比加兰他敏强</a:t>
            </a:r>
            <a:r>
              <a:rPr lang="en-US" altLang="zh-CN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88</a:t>
            </a:r>
            <a:r>
              <a:rPr lang="zh-CN" altLang="en-US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倍</a:t>
            </a:r>
            <a:r>
              <a:rPr lang="en-US" altLang="zh-CN" sz="1600" kern="100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[2] </a:t>
            </a:r>
            <a:r>
              <a:rPr lang="zh-CN" altLang="en-US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</a:t>
            </a:r>
            <a:r>
              <a:rPr lang="zh-CN" altLang="en-US" sz="1600" b="1" kern="1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石杉碱甲</a:t>
            </a:r>
            <a:r>
              <a:rPr lang="zh-CN" altLang="zh-CN" sz="1600" b="1" kern="1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临床有效性更好</a:t>
            </a:r>
            <a:r>
              <a:rPr lang="zh-CN" altLang="zh-CN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。同时除了胆碱酯酶抑制作用之外，石杉碱甲还具有</a:t>
            </a:r>
            <a:r>
              <a:rPr lang="zh-CN" altLang="zh-CN" sz="1600" b="1" kern="1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中枢抗炎</a:t>
            </a:r>
            <a:r>
              <a:rPr lang="zh-CN" altLang="zh-CN" sz="1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lang="zh-CN" altLang="zh-CN" sz="1600" b="1" kern="1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保护线粒体</a:t>
            </a:r>
            <a:r>
              <a:rPr lang="zh-CN" altLang="zh-CN" sz="1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lang="zh-CN" altLang="zh-CN" sz="1600" b="1" kern="1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神经营养</a:t>
            </a:r>
            <a:r>
              <a:rPr lang="zh-CN" altLang="zh-CN" sz="1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lang="zh-CN" altLang="zh-CN" sz="1600" b="1" kern="1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抗氧化</a:t>
            </a:r>
            <a:r>
              <a:rPr lang="zh-CN" altLang="zh-CN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等</a:t>
            </a:r>
            <a:r>
              <a:rPr lang="zh-CN" altLang="zh-CN" sz="1600" b="1" kern="1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多重作用</a:t>
            </a:r>
            <a:r>
              <a:rPr lang="zh-CN" altLang="zh-CN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，更适合临床使用。</a:t>
            </a:r>
            <a:endParaRPr lang="en-US" altLang="zh-CN" sz="1600" kern="1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43339" y="6207167"/>
            <a:ext cx="8206787" cy="584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65" dirty="0">
                <a:latin typeface="+mn-ea"/>
              </a:rPr>
              <a:t>[1]Ma X , Gang D R . The Lycopodium Alkaloids[J]. Natural Product Reports, 2005, 21.</a:t>
            </a:r>
            <a:endParaRPr lang="en-US" altLang="zh-CN" sz="1065" dirty="0">
              <a:latin typeface="+mn-ea"/>
            </a:endParaRPr>
          </a:p>
          <a:p>
            <a:r>
              <a:rPr lang="en-US" altLang="zh-CN" sz="1065" dirty="0">
                <a:latin typeface="+mn-ea"/>
              </a:rPr>
              <a:t>[2]Hamilton L R , Schachter S C , Myers T M . Time Course, Behavioral Safety, and Protective Efficacy of Centrally Active Reversible Acetylcholinesterase Inhibitors in Cynomolgus Macaques[J]. Neurochemical Research, 2016.</a:t>
            </a:r>
            <a:endParaRPr lang="en-US" altLang="zh-CN" sz="1065" dirty="0">
              <a:latin typeface="+mn-ea"/>
            </a:endParaRPr>
          </a:p>
        </p:txBody>
      </p:sp>
      <p:pic>
        <p:nvPicPr>
          <p:cNvPr id="2" name="图片 1" descr="灵康药业集团LOGO1 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3" t="29942" r="1204" b="55544"/>
          <a:stretch>
            <a:fillRect/>
          </a:stretch>
        </p:blipFill>
        <p:spPr bwMode="auto">
          <a:xfrm>
            <a:off x="9899612" y="6318353"/>
            <a:ext cx="2292388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/>
          <p:cNvSpPr txBox="1"/>
          <p:nvPr/>
        </p:nvSpPr>
        <p:spPr>
          <a:xfrm>
            <a:off x="102061" y="145182"/>
            <a:ext cx="464515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40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02 </a:t>
            </a:r>
            <a:r>
              <a:rPr lang="zh-CN" altLang="en-US" sz="40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有效性        </a:t>
            </a:r>
            <a:r>
              <a:rPr lang="en-US" altLang="zh-CN" sz="2400" b="1" i="0" u="none" strike="noStrike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endParaRPr lang="en-US" altLang="zh-CN" sz="2400" b="1" i="0" u="none" strike="noStrike" dirty="0">
              <a:solidFill>
                <a:srgbClr val="000000"/>
              </a:solidFill>
              <a:effectLst/>
              <a:highlight>
                <a:srgbClr val="FFFF00"/>
              </a:highligh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5" name="圆角矩形 40"/>
          <p:cNvSpPr/>
          <p:nvPr/>
        </p:nvSpPr>
        <p:spPr>
          <a:xfrm>
            <a:off x="102235" y="796290"/>
            <a:ext cx="11845925" cy="762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endParaRPr lang="zh-CN" altLang="en-US" sz="1865">
              <a:solidFill>
                <a:srgbClr val="FFFFFF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446998" y="519583"/>
            <a:ext cx="49543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AChE</a:t>
            </a:r>
            <a:r>
              <a:rPr lang="zh-CN" altLang="en-US" sz="12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：乙酰胆碱酯酶；</a:t>
            </a:r>
            <a:r>
              <a:rPr lang="en-US" altLang="zh-CN" sz="12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en-US" altLang="zh-CN" sz="1200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BuChE</a:t>
            </a:r>
            <a:r>
              <a:rPr lang="zh-CN" altLang="en-US" sz="12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：丁酰胆碱酯酶；</a:t>
            </a:r>
            <a:endParaRPr lang="en-US" altLang="zh-CN" sz="1200" b="1" dirty="0">
              <a:solidFill>
                <a:schemeClr val="bg1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43510" y="4179570"/>
            <a:ext cx="11804015" cy="2052955"/>
          </a:xfrm>
          <a:prstGeom prst="rect">
            <a:avLst/>
          </a:prstGeom>
          <a:solidFill>
            <a:schemeClr val="accent1">
              <a:alpha val="19000"/>
            </a:schemeClr>
          </a:solidFill>
        </p:spPr>
        <p:txBody>
          <a:bodyPr wrap="square" rtlCol="0" anchor="t">
            <a:noAutofit/>
          </a:bodyPr>
          <a:lstStyle/>
          <a:p>
            <a:pPr algn="just" fontAlgn="auto">
              <a:buClrTx/>
              <a:buSzTx/>
              <a:buFontTx/>
            </a:pPr>
            <a:r>
              <a:rPr lang="zh-CN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临床指南/诊疗规范中申报适应症的药品推荐情况的章节</a:t>
            </a:r>
            <a:endParaRPr lang="zh-CN" altLang="zh-CN" sz="16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just" fontAlgn="auto">
              <a:buClrTx/>
              <a:buSzTx/>
              <a:buFontTx/>
            </a:pP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2011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年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《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中国重症肌无力诊断和治疗专家共识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》</a:t>
            </a:r>
            <a:r>
              <a:rPr lang="zh-CN" altLang="en-US" sz="16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推荐胆碱酯酶抑制剂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用于改善所有类型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MG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临床症状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一线用药</a:t>
            </a:r>
            <a:endParaRPr lang="en-US" altLang="zh-CN" sz="16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just" fontAlgn="auto">
              <a:buClrTx/>
              <a:buSzTx/>
              <a:buFontTx/>
            </a:pP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2012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年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《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重症肌无力诊断和治疗专家共识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》</a:t>
            </a:r>
            <a:r>
              <a:rPr lang="zh-CN" altLang="en-US" sz="16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推荐胆碱酯酶抑制剂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用于改善所有类型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MG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临床症状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一线用药</a:t>
            </a:r>
            <a:endParaRPr lang="en-US" altLang="zh-CN" sz="16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just" fontAlgn="auto">
              <a:buClrTx/>
              <a:buSzTx/>
              <a:buFontTx/>
            </a:pP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2015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年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《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欧洲神经病学联盟发表眼肌型重症肌无力治疗指南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》</a:t>
            </a:r>
            <a:r>
              <a:rPr lang="zh-CN" altLang="en-US" sz="16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推荐胆碱酯酶抑制剂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是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oMG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的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一线对症治疗药物</a:t>
            </a:r>
            <a:endParaRPr lang="en-US" altLang="zh-CN" sz="16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just" fontAlgn="auto">
              <a:buClrTx/>
              <a:buSzTx/>
              <a:buFontTx/>
            </a:pP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2020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年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《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中国重症肌无力诊断和治疗指南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》</a:t>
            </a:r>
            <a:r>
              <a:rPr lang="zh-CN" altLang="en-US" sz="16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推荐胆碱酯酶抑制剂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用作改善症状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一线药物</a:t>
            </a:r>
            <a:endParaRPr lang="en-US" altLang="zh-CN" sz="16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just" fontAlgn="auto">
              <a:buClrTx/>
              <a:buSzTx/>
              <a:buFontTx/>
            </a:pP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2020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年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《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重症肌无力外科治疗京津冀专家共识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》</a:t>
            </a:r>
            <a:r>
              <a:rPr lang="zh-CN" altLang="en-US" sz="16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推荐胆碱酯酶抑制剂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用作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MG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的</a:t>
            </a:r>
            <a:r>
              <a:rPr lang="zh-CN" altLang="en-US" sz="16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治疗</a:t>
            </a:r>
            <a:endParaRPr lang="zh-CN" altLang="en-US" sz="16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just" fontAlgn="auto">
              <a:buClrTx/>
              <a:buSzTx/>
              <a:buFontTx/>
            </a:pP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2024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年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《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成人全身型重症肌无力患者全病程护理专家共识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》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推荐</a:t>
            </a:r>
            <a:r>
              <a:rPr lang="zh-CN" altLang="en-US" sz="16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胆碱酯酶抑制剂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用作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全身型重症肌无力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的用药</a:t>
            </a:r>
            <a:endParaRPr lang="zh-CN" altLang="en-US" sz="16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just" fontAlgn="auto">
              <a:buClrTx/>
              <a:buSzTx/>
              <a:buFontTx/>
            </a:pP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2025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年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《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中国重症肌无力诊断和治疗指南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》</a:t>
            </a:r>
            <a:r>
              <a:rPr lang="zh-CN" altLang="en-US" sz="16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胆碱酯酶抑制剂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可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缓解改善绝大部分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MG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患者的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临床症状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，适用于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MG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的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基础对症治疗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。</a:t>
            </a:r>
            <a:endParaRPr lang="zh-CN" altLang="en-US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just" fontAlgn="auto">
              <a:buClrTx/>
              <a:buSzTx/>
              <a:buFontTx/>
            </a:pPr>
            <a:endParaRPr lang="zh-CN" altLang="en-US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427"/>
    </mc:Choice>
    <mc:Fallback>
      <p:transition spd="slow" advTm="5427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18"/>
          <p:cNvSpPr txBox="1"/>
          <p:nvPr/>
        </p:nvSpPr>
        <p:spPr>
          <a:xfrm>
            <a:off x="102061" y="5760759"/>
            <a:ext cx="8905054" cy="10776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65" dirty="0">
                <a:latin typeface="+mn-ea"/>
              </a:rPr>
              <a:t>[1]</a:t>
            </a:r>
            <a:r>
              <a:rPr lang="zh-CN" altLang="en-US" sz="1065" dirty="0">
                <a:latin typeface="+mn-ea"/>
              </a:rPr>
              <a:t>夏强</a:t>
            </a:r>
            <a:r>
              <a:rPr lang="en-US" altLang="zh-CN" sz="1065" dirty="0">
                <a:latin typeface="+mn-ea"/>
              </a:rPr>
              <a:t>,</a:t>
            </a:r>
            <a:r>
              <a:rPr lang="zh-CN" altLang="en-US" sz="1065" dirty="0">
                <a:latin typeface="+mn-ea"/>
              </a:rPr>
              <a:t>刘群才</a:t>
            </a:r>
            <a:r>
              <a:rPr lang="en-US" altLang="zh-CN" sz="1065" dirty="0">
                <a:latin typeface="+mn-ea"/>
              </a:rPr>
              <a:t>.</a:t>
            </a:r>
            <a:r>
              <a:rPr lang="zh-CN" altLang="en-US" sz="1065" dirty="0">
                <a:latin typeface="+mn-ea"/>
              </a:rPr>
              <a:t>石杉碱甲治疗重症肌无力临床观察</a:t>
            </a:r>
            <a:r>
              <a:rPr lang="en-US" altLang="zh-CN" sz="1065" dirty="0">
                <a:latin typeface="+mn-ea"/>
              </a:rPr>
              <a:t>. </a:t>
            </a:r>
            <a:r>
              <a:rPr lang="zh-CN" altLang="en-US" sz="1065" dirty="0">
                <a:latin typeface="+mn-ea"/>
              </a:rPr>
              <a:t>实用医学</a:t>
            </a:r>
            <a:r>
              <a:rPr lang="en-US" altLang="zh-CN" sz="1065" dirty="0">
                <a:latin typeface="+mn-ea"/>
              </a:rPr>
              <a:t>.2002</a:t>
            </a:r>
            <a:r>
              <a:rPr lang="zh-CN" altLang="en-US" sz="1065" dirty="0">
                <a:latin typeface="+mn-ea"/>
              </a:rPr>
              <a:t>年</a:t>
            </a:r>
            <a:r>
              <a:rPr lang="en-US" altLang="zh-CN" sz="1065" dirty="0">
                <a:latin typeface="+mn-ea"/>
              </a:rPr>
              <a:t>1</a:t>
            </a:r>
            <a:r>
              <a:rPr lang="zh-CN" altLang="en-US" sz="1065" dirty="0">
                <a:latin typeface="+mn-ea"/>
              </a:rPr>
              <a:t>月</a:t>
            </a:r>
            <a:r>
              <a:rPr lang="en-US" altLang="zh-CN" sz="1065" dirty="0">
                <a:latin typeface="+mn-ea"/>
              </a:rPr>
              <a:t>.</a:t>
            </a:r>
            <a:endParaRPr lang="en-US" altLang="zh-CN" sz="1065" dirty="0">
              <a:latin typeface="+mn-ea"/>
            </a:endParaRPr>
          </a:p>
          <a:p>
            <a:r>
              <a:rPr lang="en-US" altLang="zh-CN" sz="1065" dirty="0">
                <a:latin typeface="+mn-ea"/>
              </a:rPr>
              <a:t>[2]</a:t>
            </a:r>
            <a:r>
              <a:rPr lang="zh-CN" altLang="en-US" sz="1065" dirty="0">
                <a:latin typeface="+mn-ea"/>
              </a:rPr>
              <a:t>应智林</a:t>
            </a:r>
            <a:r>
              <a:rPr lang="en-US" altLang="zh-CN" sz="1065" dirty="0">
                <a:latin typeface="+mn-ea"/>
              </a:rPr>
              <a:t>,</a:t>
            </a:r>
            <a:r>
              <a:rPr lang="zh-CN" altLang="en-US" sz="1065" dirty="0">
                <a:latin typeface="+mn-ea"/>
              </a:rPr>
              <a:t>程源深</a:t>
            </a:r>
            <a:r>
              <a:rPr lang="en-US" altLang="zh-CN" sz="1065" dirty="0">
                <a:latin typeface="+mn-ea"/>
              </a:rPr>
              <a:t>.</a:t>
            </a:r>
            <a:r>
              <a:rPr lang="zh-CN" altLang="en-US" sz="1065" dirty="0">
                <a:latin typeface="+mn-ea"/>
              </a:rPr>
              <a:t>新药石杉碱</a:t>
            </a:r>
            <a:r>
              <a:rPr lang="en-US" altLang="zh-CN" sz="1065" dirty="0">
                <a:latin typeface="+mn-ea"/>
              </a:rPr>
              <a:t>-</a:t>
            </a:r>
            <a:r>
              <a:rPr lang="zh-CN" altLang="en-US" sz="1065" dirty="0">
                <a:latin typeface="+mn-ea"/>
              </a:rPr>
              <a:t>甲对</a:t>
            </a:r>
            <a:r>
              <a:rPr lang="en-US" altLang="zh-CN" sz="1065" dirty="0">
                <a:latin typeface="+mn-ea"/>
              </a:rPr>
              <a:t>60</a:t>
            </a:r>
            <a:r>
              <a:rPr lang="zh-CN" altLang="en-US" sz="1065" dirty="0">
                <a:latin typeface="+mn-ea"/>
              </a:rPr>
              <a:t>例重症肌无力症的疗效观察</a:t>
            </a:r>
            <a:r>
              <a:rPr lang="en-US" altLang="zh-CN" sz="1065" dirty="0">
                <a:latin typeface="+mn-ea"/>
              </a:rPr>
              <a:t>.</a:t>
            </a:r>
            <a:r>
              <a:rPr lang="zh-CN" altLang="en-US" sz="1065" dirty="0">
                <a:latin typeface="+mn-ea"/>
              </a:rPr>
              <a:t>浙江医科大学报</a:t>
            </a:r>
            <a:r>
              <a:rPr lang="en-US" altLang="zh-CN" sz="1065" dirty="0">
                <a:latin typeface="+mn-ea"/>
              </a:rPr>
              <a:t>.1986</a:t>
            </a:r>
            <a:r>
              <a:rPr lang="zh-CN" altLang="en-US" sz="1065" dirty="0">
                <a:latin typeface="+mn-ea"/>
              </a:rPr>
              <a:t>年</a:t>
            </a:r>
            <a:r>
              <a:rPr lang="en-US" altLang="zh-CN" sz="1065" dirty="0">
                <a:latin typeface="+mn-ea"/>
              </a:rPr>
              <a:t>15-2.</a:t>
            </a:r>
            <a:endParaRPr lang="en-US" altLang="zh-CN" sz="1065" dirty="0">
              <a:latin typeface="+mn-ea"/>
            </a:endParaRPr>
          </a:p>
          <a:p>
            <a:r>
              <a:rPr lang="en-US" altLang="zh-CN" sz="1065" dirty="0">
                <a:latin typeface="+mn-ea"/>
              </a:rPr>
              <a:t>[3]</a:t>
            </a:r>
            <a:r>
              <a:rPr lang="zh-CN" altLang="en-US" sz="1065" dirty="0">
                <a:latin typeface="+mn-ea"/>
              </a:rPr>
              <a:t>程源深</a:t>
            </a:r>
            <a:r>
              <a:rPr lang="en-US" altLang="zh-CN" sz="1065" dirty="0">
                <a:latin typeface="+mn-ea"/>
              </a:rPr>
              <a:t>, </a:t>
            </a:r>
            <a:r>
              <a:rPr lang="zh-CN" altLang="en-US" sz="1065" dirty="0">
                <a:latin typeface="+mn-ea"/>
              </a:rPr>
              <a:t>吕传真</a:t>
            </a:r>
            <a:r>
              <a:rPr lang="en-US" altLang="zh-CN" sz="1065" dirty="0">
                <a:latin typeface="+mn-ea"/>
              </a:rPr>
              <a:t>, </a:t>
            </a:r>
            <a:r>
              <a:rPr lang="zh-CN" altLang="en-US" sz="1065" dirty="0">
                <a:latin typeface="+mn-ea"/>
              </a:rPr>
              <a:t>应智林</a:t>
            </a:r>
            <a:r>
              <a:rPr lang="en-US" altLang="zh-CN" sz="1065" dirty="0">
                <a:latin typeface="+mn-ea"/>
              </a:rPr>
              <a:t>,</a:t>
            </a:r>
            <a:r>
              <a:rPr lang="zh-CN" altLang="en-US" sz="1065" dirty="0">
                <a:latin typeface="+mn-ea"/>
              </a:rPr>
              <a:t>等</a:t>
            </a:r>
            <a:r>
              <a:rPr lang="en-US" altLang="zh-CN" sz="1065" dirty="0">
                <a:latin typeface="+mn-ea"/>
              </a:rPr>
              <a:t>. </a:t>
            </a:r>
            <a:r>
              <a:rPr lang="zh-CN" altLang="en-US" sz="1065" dirty="0">
                <a:latin typeface="+mn-ea"/>
              </a:rPr>
              <a:t>石杉碱甲治疗重症肌无力症</a:t>
            </a:r>
            <a:r>
              <a:rPr lang="en-US" altLang="zh-CN" sz="1065" dirty="0">
                <a:latin typeface="+mn-ea"/>
              </a:rPr>
              <a:t>128</a:t>
            </a:r>
            <a:r>
              <a:rPr lang="zh-CN" altLang="en-US" sz="1065" dirty="0">
                <a:latin typeface="+mn-ea"/>
              </a:rPr>
              <a:t>例</a:t>
            </a:r>
            <a:r>
              <a:rPr lang="en-US" altLang="zh-CN" sz="1065" dirty="0">
                <a:latin typeface="+mn-ea"/>
              </a:rPr>
              <a:t>[J]. </a:t>
            </a:r>
            <a:r>
              <a:rPr lang="zh-CN" altLang="en-US" sz="1065" dirty="0">
                <a:latin typeface="+mn-ea"/>
              </a:rPr>
              <a:t>新药与临床</a:t>
            </a:r>
            <a:r>
              <a:rPr lang="en-US" altLang="zh-CN" sz="1065" dirty="0">
                <a:latin typeface="+mn-ea"/>
              </a:rPr>
              <a:t>, 1986(04):6-8.</a:t>
            </a:r>
            <a:endParaRPr lang="en-US" altLang="zh-CN" sz="1065" dirty="0">
              <a:latin typeface="+mn-ea"/>
            </a:endParaRPr>
          </a:p>
          <a:p>
            <a:r>
              <a:rPr lang="en-US" altLang="zh-CN" sz="1065" dirty="0">
                <a:latin typeface="+mn-ea"/>
              </a:rPr>
              <a:t>[4]</a:t>
            </a:r>
            <a:r>
              <a:rPr lang="zh-CN" altLang="en-US" sz="1065" dirty="0">
                <a:latin typeface="+mn-ea"/>
              </a:rPr>
              <a:t>程源深</a:t>
            </a:r>
            <a:r>
              <a:rPr lang="en-US" altLang="zh-CN" sz="1065" dirty="0">
                <a:latin typeface="+mn-ea"/>
              </a:rPr>
              <a:t>,</a:t>
            </a:r>
            <a:r>
              <a:rPr lang="zh-CN" altLang="en-US" sz="1065" dirty="0">
                <a:latin typeface="+mn-ea"/>
              </a:rPr>
              <a:t>周宝礼</a:t>
            </a:r>
            <a:r>
              <a:rPr lang="en-US" altLang="zh-CN" sz="1065" dirty="0">
                <a:latin typeface="+mn-ea"/>
              </a:rPr>
              <a:t>.48</a:t>
            </a:r>
            <a:r>
              <a:rPr lang="zh-CN" altLang="en-US" sz="1065" dirty="0">
                <a:latin typeface="+mn-ea"/>
              </a:rPr>
              <a:t>例重症肌无力症的重复电刺激及石杉碱甲对衰减现象逆转的观察（摘要）</a:t>
            </a:r>
            <a:r>
              <a:rPr lang="en-US" altLang="zh-CN" sz="1065" dirty="0">
                <a:latin typeface="+mn-ea"/>
              </a:rPr>
              <a:t>.</a:t>
            </a:r>
            <a:r>
              <a:rPr lang="zh-CN" altLang="en-US" sz="1065" dirty="0">
                <a:latin typeface="+mn-ea"/>
              </a:rPr>
              <a:t>中华神经精神科杂志</a:t>
            </a:r>
            <a:r>
              <a:rPr lang="en-US" altLang="zh-CN" sz="1065" dirty="0">
                <a:latin typeface="+mn-ea"/>
              </a:rPr>
              <a:t>,1992</a:t>
            </a:r>
            <a:r>
              <a:rPr lang="zh-CN" altLang="en-US" sz="1065" dirty="0">
                <a:latin typeface="+mn-ea"/>
              </a:rPr>
              <a:t>年</a:t>
            </a:r>
            <a:r>
              <a:rPr lang="en-US" altLang="zh-CN" sz="1065" dirty="0">
                <a:latin typeface="+mn-ea"/>
              </a:rPr>
              <a:t>25-6.</a:t>
            </a:r>
            <a:endParaRPr lang="en-US" altLang="zh-CN" sz="1065" dirty="0">
              <a:latin typeface="+mn-ea"/>
            </a:endParaRPr>
          </a:p>
          <a:p>
            <a:r>
              <a:rPr lang="en-US" altLang="zh-CN" sz="1065" dirty="0">
                <a:latin typeface="+mn-ea"/>
              </a:rPr>
              <a:t>[5]Myasthenia+gravis+symptom+response+to+huperzine+A,+pyridostigmine+bromide,+and+an+immunomodulatory+incorporated+regimen+A+multi-case+studyp.2023.9</a:t>
            </a:r>
            <a:endParaRPr lang="en-US" altLang="zh-CN" sz="1065" dirty="0">
              <a:latin typeface="+mn-ea"/>
            </a:endParaRPr>
          </a:p>
        </p:txBody>
      </p:sp>
      <p:pic>
        <p:nvPicPr>
          <p:cNvPr id="26" name="图片 25" descr="灵康药业集团LOGO1 p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3" t="29942" r="1204" b="55544"/>
          <a:stretch>
            <a:fillRect/>
          </a:stretch>
        </p:blipFill>
        <p:spPr bwMode="auto">
          <a:xfrm>
            <a:off x="9899612" y="6345727"/>
            <a:ext cx="2292388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文本框 3"/>
          <p:cNvSpPr txBox="1"/>
          <p:nvPr/>
        </p:nvSpPr>
        <p:spPr>
          <a:xfrm>
            <a:off x="102061" y="145182"/>
            <a:ext cx="464515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40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02 </a:t>
            </a:r>
            <a:r>
              <a:rPr lang="zh-CN" altLang="en-US" sz="40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有效性        </a:t>
            </a:r>
            <a:r>
              <a:rPr lang="en-US" altLang="zh-CN" sz="2400" b="1" i="0" u="none" strike="noStrike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endParaRPr lang="en-US" altLang="zh-CN" sz="2400" b="1" i="0" u="none" strike="noStrike" dirty="0">
              <a:solidFill>
                <a:srgbClr val="000000"/>
              </a:solidFill>
              <a:effectLst/>
              <a:highlight>
                <a:srgbClr val="FFFF00"/>
              </a:highligh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5" name="圆角矩形 40"/>
          <p:cNvSpPr/>
          <p:nvPr/>
        </p:nvSpPr>
        <p:spPr>
          <a:xfrm>
            <a:off x="130618" y="865884"/>
            <a:ext cx="11930764" cy="105635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endParaRPr lang="zh-CN" altLang="en-US" sz="1865">
              <a:solidFill>
                <a:srgbClr val="FFFFFF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130619" y="971519"/>
          <a:ext cx="11882515" cy="47892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93481"/>
                <a:gridCol w="3436632"/>
                <a:gridCol w="3035778"/>
                <a:gridCol w="1674908"/>
                <a:gridCol w="2341716"/>
              </a:tblGrid>
              <a:tr h="42135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类型</a:t>
                      </a:r>
                      <a:endParaRPr lang="zh-CN" altLang="zh-CN" sz="16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zh-CN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疗效</a:t>
                      </a:r>
                      <a:endParaRPr lang="zh-CN" sz="16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0118" marR="60118" marT="0" marB="0" anchor="ctr">
                    <a:solidFill>
                      <a:schemeClr val="accent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zh-CN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病例信息</a:t>
                      </a:r>
                      <a:endParaRPr lang="zh-CN" sz="16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0118" marR="60118" marT="0" marB="0" anchor="ctr">
                    <a:solidFill>
                      <a:schemeClr val="accent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zh-CN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用法用量</a:t>
                      </a:r>
                      <a:endParaRPr lang="zh-CN" sz="16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0118" marR="60118" marT="0" marB="0" anchor="ctr">
                    <a:solidFill>
                      <a:schemeClr val="accent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zh-CN" sz="16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研究机构</a:t>
                      </a:r>
                      <a:endParaRPr lang="zh-CN" sz="16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0118" marR="60118" marT="0" marB="0" anchor="ctr">
                    <a:solidFill>
                      <a:schemeClr val="accent1">
                        <a:alpha val="60000"/>
                      </a:schemeClr>
                    </a:solidFill>
                  </a:tcPr>
                </a:tc>
              </a:tr>
              <a:tr h="582136"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1400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临床试验</a:t>
                      </a:r>
                      <a:endParaRPr lang="zh-CN" altLang="en-US" sz="1400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alpha val="1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1400" b="1" kern="1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有效率</a:t>
                      </a:r>
                      <a:r>
                        <a:rPr lang="en-AU" altLang="zh-CN" sz="1400" b="1" kern="1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96.88%</a:t>
                      </a:r>
                      <a:r>
                        <a:rPr lang="zh-CN" altLang="en-US" sz="1400" b="1" kern="1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；</a:t>
                      </a:r>
                      <a:b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</a:br>
                      <a:r>
                        <a:rPr lang="zh-CN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较新斯的明效果更好</a:t>
                      </a:r>
                      <a:r>
                        <a:rPr lang="zh-CN" altLang="en-US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。</a:t>
                      </a:r>
                      <a:r>
                        <a:rPr lang="en-US" altLang="zh-CN" sz="1400" kern="1200" baseline="300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【1】</a:t>
                      </a:r>
                      <a:endParaRPr lang="zh-CN" altLang="zh-CN" sz="1400" kern="100" baseline="300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0118" marR="60118" marT="0" marB="0" anchor="ctr">
                    <a:solidFill>
                      <a:schemeClr val="accent1">
                        <a:alpha val="1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5000"/>
                        </a:lnSpc>
                      </a:pPr>
                      <a:r>
                        <a:rPr lang="en-US" altLang="zh-CN" sz="1400" b="1" kern="1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63</a:t>
                      </a:r>
                      <a:r>
                        <a:rPr lang="zh-CN" altLang="en-US" sz="1400" b="1" kern="1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例：</a:t>
                      </a:r>
                      <a:r>
                        <a:rPr lang="zh-CN" altLang="en-US" sz="140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均有眼外肌麻痹；延髓肌麻痹</a:t>
                      </a:r>
                      <a:r>
                        <a:rPr lang="en-US" altLang="zh-CN" sz="1400" b="1" kern="1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29</a:t>
                      </a:r>
                      <a:r>
                        <a:rPr lang="zh-CN" altLang="en-US" sz="1400" b="1" kern="1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例</a:t>
                      </a:r>
                      <a:r>
                        <a:rPr lang="zh-CN" altLang="en-US" sz="140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；轻度四肢肌无力</a:t>
                      </a:r>
                      <a:r>
                        <a:rPr lang="en-US" altLang="zh-CN" sz="1400" b="1" kern="1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60</a:t>
                      </a:r>
                      <a:r>
                        <a:rPr lang="zh-CN" altLang="en-US" sz="1400" b="1" kern="1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例</a:t>
                      </a:r>
                      <a:r>
                        <a:rPr lang="zh-CN" altLang="en-US" sz="140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。</a:t>
                      </a:r>
                      <a:endParaRPr lang="zh-CN" sz="1400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0118" marR="60118" marT="0" marB="0" anchor="ctr">
                    <a:solidFill>
                      <a:schemeClr val="accent1">
                        <a:alpha val="1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5000"/>
                        </a:lnSpc>
                      </a:pPr>
                      <a:r>
                        <a:rPr lang="zh-CN" sz="140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口服</a:t>
                      </a:r>
                      <a:r>
                        <a:rPr lang="en-AU" sz="140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endParaRPr lang="en-AU" sz="1400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l">
                        <a:lnSpc>
                          <a:spcPct val="125000"/>
                        </a:lnSpc>
                      </a:pPr>
                      <a:r>
                        <a:rPr lang="en-AU" sz="1400" b="1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0.2 mg</a:t>
                      </a:r>
                      <a:r>
                        <a:rPr lang="zh-CN" altLang="en-US" sz="1400" b="1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，</a:t>
                      </a:r>
                      <a:r>
                        <a:rPr lang="en-AU" sz="1400" b="1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</a:t>
                      </a:r>
                      <a:r>
                        <a:rPr lang="zh-CN" sz="1400" b="1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次</a:t>
                      </a:r>
                      <a:r>
                        <a:rPr lang="en-AU" sz="1400" b="1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/</a:t>
                      </a:r>
                      <a:r>
                        <a:rPr lang="zh-CN" sz="1400" b="1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天</a:t>
                      </a:r>
                      <a:endParaRPr lang="zh-CN" sz="1400" b="1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0118" marR="60118" marT="0" marB="0" anchor="ctr">
                    <a:solidFill>
                      <a:schemeClr val="accent1">
                        <a:alpha val="1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5000"/>
                        </a:lnSpc>
                      </a:pP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159</a:t>
                      </a:r>
                      <a:r>
                        <a:rPr lang="zh-CN" sz="140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医院神经内科</a:t>
                      </a:r>
                      <a:endParaRPr lang="zh-CN" sz="1400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0118" marR="60118" marT="0" marB="0" anchor="ctr">
                    <a:solidFill>
                      <a:schemeClr val="accent1">
                        <a:alpha val="19000"/>
                      </a:schemeClr>
                    </a:solidFill>
                  </a:tcPr>
                </a:tc>
              </a:tr>
              <a:tr h="985349">
                <a:tc vMerge="1"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1400" b="1" kern="1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有效率</a:t>
                      </a:r>
                      <a:r>
                        <a:rPr lang="en-AU" altLang="zh-CN" sz="1400" b="1" kern="1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98.33%</a:t>
                      </a:r>
                      <a:r>
                        <a:rPr lang="zh-CN" altLang="en-US" sz="1400" b="1" kern="1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；</a:t>
                      </a:r>
                      <a:endParaRPr lang="en-US" altLang="zh-CN" sz="1400" b="1" kern="100" dirty="0"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较新斯的明作用时间更长</a:t>
                      </a:r>
                      <a:r>
                        <a:rPr lang="zh-CN" altLang="en-US" sz="1400" b="0" kern="1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；</a:t>
                      </a:r>
                      <a:endParaRPr lang="en-US" altLang="zh-CN" sz="1400" b="0" kern="1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b="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平均作用时间</a:t>
                      </a:r>
                      <a:r>
                        <a:rPr lang="en-US" altLang="zh-CN" sz="1400" b="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7.5</a:t>
                      </a:r>
                      <a:r>
                        <a:rPr lang="zh-CN" altLang="en-US" sz="1400" b="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小时。</a:t>
                      </a:r>
                      <a:r>
                        <a:rPr lang="en-US" altLang="zh-CN" sz="1400" kern="1200" baseline="300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【2】</a:t>
                      </a:r>
                      <a:endParaRPr lang="zh-CN" altLang="en-US" sz="1400" kern="1200" baseline="300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0118" marR="6011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5000"/>
                        </a:lnSpc>
                      </a:pPr>
                      <a:r>
                        <a:rPr lang="en-AU" sz="1400" b="1" kern="1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60</a:t>
                      </a:r>
                      <a:r>
                        <a:rPr lang="zh-CN" sz="1400" b="1" kern="1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例</a:t>
                      </a:r>
                      <a:r>
                        <a:rPr lang="zh-CN" altLang="en-US" sz="1400" b="1" kern="1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：</a:t>
                      </a:r>
                      <a:r>
                        <a:rPr lang="zh-CN" altLang="en-US" sz="1400" b="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眼外肌者</a:t>
                      </a:r>
                      <a:r>
                        <a:rPr lang="en-US" altLang="zh-CN" sz="1400" b="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37</a:t>
                      </a:r>
                      <a:r>
                        <a:rPr lang="zh-CN" altLang="en-US" sz="1400" b="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例（</a:t>
                      </a:r>
                      <a:r>
                        <a:rPr lang="en-US" altLang="zh-CN" sz="1400" b="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62%</a:t>
                      </a:r>
                      <a:r>
                        <a:rPr lang="zh-CN" altLang="en-US" sz="1400" b="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）；</a:t>
                      </a:r>
                      <a:endParaRPr lang="zh-CN" altLang="en-US" sz="1400" b="0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l">
                        <a:lnSpc>
                          <a:spcPct val="125000"/>
                        </a:lnSpc>
                      </a:pPr>
                      <a:r>
                        <a:rPr lang="zh-CN" altLang="en-US" sz="1400" b="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全身躯干肌肉者</a:t>
                      </a:r>
                      <a:r>
                        <a:rPr lang="en-US" altLang="zh-CN" sz="1400" b="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16</a:t>
                      </a:r>
                      <a:r>
                        <a:rPr lang="zh-CN" altLang="en-US" sz="1400" b="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例（</a:t>
                      </a:r>
                      <a:r>
                        <a:rPr lang="en-US" altLang="zh-CN" sz="1400" b="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27%</a:t>
                      </a:r>
                      <a:r>
                        <a:rPr lang="zh-CN" altLang="en-US" sz="1400" b="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）；</a:t>
                      </a:r>
                      <a:endParaRPr lang="zh-CN" altLang="en-US" sz="1400" b="0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l">
                        <a:lnSpc>
                          <a:spcPct val="125000"/>
                        </a:lnSpc>
                      </a:pPr>
                      <a:r>
                        <a:rPr lang="zh-CN" altLang="en-US" sz="1400" b="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延髓型</a:t>
                      </a:r>
                      <a:r>
                        <a:rPr lang="en-US" altLang="zh-CN" sz="1400" b="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7</a:t>
                      </a:r>
                      <a:r>
                        <a:rPr lang="zh-CN" altLang="en-US" sz="1400" b="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例（</a:t>
                      </a:r>
                      <a:r>
                        <a:rPr lang="en-US" altLang="zh-CN" sz="1400" b="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12%</a:t>
                      </a:r>
                      <a:r>
                        <a:rPr lang="zh-CN" altLang="en-US" sz="1400" b="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）。</a:t>
                      </a:r>
                      <a:endParaRPr lang="zh-CN" altLang="en-US" sz="1400" b="0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0118" marR="6011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5000"/>
                        </a:lnSpc>
                      </a:pPr>
                      <a:r>
                        <a:rPr lang="zh-CN" sz="140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肌肉注射</a:t>
                      </a:r>
                      <a:endParaRPr lang="zh-CN" sz="1400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l">
                        <a:lnSpc>
                          <a:spcPct val="125000"/>
                        </a:lnSpc>
                      </a:pPr>
                      <a:r>
                        <a:rPr lang="en-US" sz="1400" b="1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0.4mg~0.5mg/</a:t>
                      </a:r>
                      <a:r>
                        <a:rPr lang="zh-CN" sz="1400" b="1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天</a:t>
                      </a:r>
                      <a:endParaRPr lang="zh-CN" sz="1400" b="1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0118" marR="6011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5000"/>
                        </a:lnSpc>
                      </a:pPr>
                      <a:r>
                        <a:rPr lang="zh-CN" sz="140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浙江医科大学附属第二医院神经科</a:t>
                      </a:r>
                      <a:endParaRPr lang="zh-CN" sz="1400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0118" marR="60118" marT="0" marB="0" anchor="ctr"/>
                </a:tc>
              </a:tr>
              <a:tr h="985349">
                <a:tc vMerge="1"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25000"/>
                        </a:lnSpc>
                        <a:buFontTx/>
                        <a:buNone/>
                      </a:pPr>
                      <a:r>
                        <a:rPr lang="zh-CN" altLang="en-US" sz="1400" b="1" kern="1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有效率</a:t>
                      </a:r>
                      <a:r>
                        <a:rPr lang="en-US" altLang="zh-CN" sz="1400" b="1" kern="1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99.2%</a:t>
                      </a:r>
                      <a:r>
                        <a:rPr lang="zh-CN" altLang="en-US" sz="1400" b="1" kern="1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；</a:t>
                      </a:r>
                      <a:r>
                        <a:rPr lang="zh-CN" altLang="en-US" sz="140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显效</a:t>
                      </a:r>
                      <a:r>
                        <a:rPr lang="en-US" altLang="zh-CN" sz="140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55.5%</a:t>
                      </a:r>
                      <a:r>
                        <a:rPr lang="zh-CN" altLang="en-US" sz="140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；</a:t>
                      </a:r>
                      <a:endParaRPr lang="en-US" altLang="zh-CN" sz="1400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indent="0" algn="l">
                        <a:lnSpc>
                          <a:spcPct val="125000"/>
                        </a:lnSpc>
                        <a:buFontTx/>
                        <a:buNone/>
                      </a:pPr>
                      <a:r>
                        <a:rPr lang="zh-CN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较新斯的明作用时间更长</a:t>
                      </a:r>
                      <a:r>
                        <a:rPr lang="zh-CN" altLang="en-US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；</a:t>
                      </a:r>
                      <a:endParaRPr lang="en-US" altLang="zh-CN" sz="1400" b="0" kern="1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l">
                        <a:lnSpc>
                          <a:spcPct val="125000"/>
                        </a:lnSpc>
                        <a:buFontTx/>
                        <a:buNone/>
                      </a:pPr>
                      <a:r>
                        <a:rPr lang="zh-CN" altLang="en-US" sz="1400" b="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平均作用时间 </a:t>
                      </a:r>
                      <a:r>
                        <a:rPr lang="en-US" altLang="zh-CN" sz="1400" b="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7±6</a:t>
                      </a:r>
                      <a:r>
                        <a:rPr lang="zh-CN" altLang="en-US" sz="1400" b="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小时。</a:t>
                      </a:r>
                      <a:r>
                        <a:rPr lang="en-US" altLang="zh-CN" sz="1400" kern="1200" baseline="300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【3】</a:t>
                      </a:r>
                      <a:endParaRPr lang="zh-CN" altLang="zh-CN" sz="1400" kern="1200" baseline="300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0118" marR="60118" marT="0" marB="0" anchor="ctr">
                    <a:solidFill>
                      <a:schemeClr val="accent1">
                        <a:alpha val="1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5000"/>
                        </a:lnSpc>
                      </a:pPr>
                      <a:r>
                        <a:rPr lang="en-AU" sz="1400" b="1" kern="1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128</a:t>
                      </a:r>
                      <a:r>
                        <a:rPr lang="zh-CN" sz="1400" b="1" kern="1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例</a:t>
                      </a:r>
                      <a:r>
                        <a:rPr lang="zh-CN" altLang="en-US" sz="1400" b="1" kern="1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：</a:t>
                      </a:r>
                      <a:r>
                        <a:rPr lang="zh-CN" altLang="en-US" sz="1400" b="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眼肌型</a:t>
                      </a:r>
                      <a:r>
                        <a:rPr lang="en-US" altLang="zh-CN" sz="1400" b="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83</a:t>
                      </a:r>
                      <a:r>
                        <a:rPr lang="zh-CN" altLang="en-US" sz="1400" b="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例（</a:t>
                      </a:r>
                      <a:r>
                        <a:rPr lang="en-US" altLang="zh-CN" sz="1400" b="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64.8%</a:t>
                      </a:r>
                      <a:r>
                        <a:rPr lang="zh-CN" altLang="en-US" sz="1400" b="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）；</a:t>
                      </a:r>
                      <a:endParaRPr lang="zh-CN" altLang="en-US" sz="1400" b="0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l">
                        <a:lnSpc>
                          <a:spcPct val="125000"/>
                        </a:lnSpc>
                      </a:pPr>
                      <a:r>
                        <a:rPr lang="zh-CN" altLang="en-US" sz="1400" b="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延髓型</a:t>
                      </a:r>
                      <a:r>
                        <a:rPr lang="en-US" altLang="zh-CN" sz="1400" b="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10</a:t>
                      </a:r>
                      <a:r>
                        <a:rPr lang="zh-CN" altLang="en-US" sz="1400" b="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例（</a:t>
                      </a:r>
                      <a:r>
                        <a:rPr lang="en-US" altLang="zh-CN" sz="1400" b="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7.8%</a:t>
                      </a:r>
                      <a:r>
                        <a:rPr lang="zh-CN" altLang="en-US" sz="1400" b="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）；</a:t>
                      </a:r>
                      <a:endParaRPr lang="zh-CN" altLang="en-US" sz="1400" b="0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l">
                        <a:lnSpc>
                          <a:spcPct val="125000"/>
                        </a:lnSpc>
                      </a:pPr>
                      <a:r>
                        <a:rPr lang="zh-CN" altLang="en-US" sz="1400" b="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全身型</a:t>
                      </a:r>
                      <a:r>
                        <a:rPr lang="en-US" altLang="zh-CN" sz="1400" b="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35</a:t>
                      </a:r>
                      <a:r>
                        <a:rPr lang="zh-CN" altLang="en-US" sz="1400" b="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例（</a:t>
                      </a:r>
                      <a:r>
                        <a:rPr lang="en-US" altLang="zh-CN" sz="1400" b="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27.4%</a:t>
                      </a:r>
                      <a:r>
                        <a:rPr lang="zh-CN" altLang="en-US" sz="1400" b="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）。</a:t>
                      </a:r>
                      <a:endParaRPr lang="zh-CN" sz="1400" b="0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0118" marR="60118" marT="0" marB="0" anchor="ctr">
                    <a:solidFill>
                      <a:schemeClr val="accent1">
                        <a:alpha val="1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5000"/>
                        </a:lnSpc>
                      </a:pPr>
                      <a:r>
                        <a:rPr lang="zh-CN" sz="140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肌肉注射</a:t>
                      </a:r>
                      <a:endParaRPr lang="zh-CN" sz="1400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l">
                        <a:lnSpc>
                          <a:spcPct val="125000"/>
                        </a:lnSpc>
                      </a:pPr>
                      <a:r>
                        <a:rPr lang="en-US" sz="1400" b="1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0.4mg/</a:t>
                      </a:r>
                      <a:r>
                        <a:rPr lang="zh-CN" sz="1400" b="1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天</a:t>
                      </a:r>
                      <a:endParaRPr lang="zh-CN" sz="1400" b="1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0118" marR="60118" marT="0" marB="0" anchor="ctr">
                    <a:solidFill>
                      <a:schemeClr val="accent1">
                        <a:alpha val="1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140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浙江医科大学附属第二医院神经科</a:t>
                      </a:r>
                      <a:endParaRPr lang="zh-CN" altLang="zh-CN" sz="1400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25000"/>
                        </a:lnSpc>
                      </a:pPr>
                      <a:endParaRPr lang="zh-CN" sz="1400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0118" marR="60118" marT="0" marB="0" anchor="ctr">
                    <a:solidFill>
                      <a:schemeClr val="accent1">
                        <a:alpha val="19000"/>
                      </a:schemeClr>
                    </a:solidFill>
                  </a:tcPr>
                </a:tc>
              </a:tr>
              <a:tr h="887147">
                <a:tc vMerge="1"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25000"/>
                        </a:lnSpc>
                        <a:buFontTx/>
                        <a:buNone/>
                      </a:pPr>
                      <a:r>
                        <a:rPr lang="zh-CN" sz="1400" b="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石杉碱甲可逆转重症肌无力患者重复电刺激后动作</a:t>
                      </a:r>
                      <a:r>
                        <a:rPr lang="zh-CN" altLang="en-US" sz="1400" b="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电位</a:t>
                      </a:r>
                      <a:r>
                        <a:rPr lang="zh-CN" sz="1400" b="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波幅</a:t>
                      </a:r>
                      <a:r>
                        <a:rPr lang="zh-CN" altLang="en-US" sz="1400" b="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均有</a:t>
                      </a:r>
                      <a:r>
                        <a:rPr lang="zh-CN" sz="1400" b="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下降</a:t>
                      </a:r>
                      <a:r>
                        <a:rPr lang="zh-CN" altLang="en-US" sz="1400" b="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。阳性率</a:t>
                      </a:r>
                      <a:r>
                        <a:rPr lang="en-US" altLang="zh-CN" sz="1400" b="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93.75%</a:t>
                      </a:r>
                      <a:r>
                        <a:rPr lang="en-US" altLang="zh-CN" sz="1400" kern="1200" baseline="300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【4】</a:t>
                      </a:r>
                      <a:endParaRPr lang="zh-CN" altLang="en-US" sz="1400" kern="1200" baseline="300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0118" marR="6011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5000"/>
                        </a:lnSpc>
                      </a:pPr>
                      <a:r>
                        <a:rPr lang="en-AU" sz="1400" b="1" kern="1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48</a:t>
                      </a:r>
                      <a:r>
                        <a:rPr lang="zh-CN" sz="1400" b="1" kern="1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例</a:t>
                      </a:r>
                      <a:endParaRPr lang="zh-CN" sz="1400" b="0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0118" marR="6011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5000"/>
                        </a:lnSpc>
                      </a:pPr>
                      <a:r>
                        <a:rPr lang="zh-CN" altLang="zh-CN" sz="140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肌肉注射</a:t>
                      </a:r>
                      <a:endParaRPr lang="zh-CN" altLang="zh-CN" sz="1400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l">
                        <a:lnSpc>
                          <a:spcPct val="125000"/>
                        </a:lnSpc>
                      </a:pPr>
                      <a:r>
                        <a:rPr lang="en-US" altLang="zh-CN" sz="1400" b="1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0.4mg/</a:t>
                      </a:r>
                      <a:r>
                        <a:rPr lang="zh-CN" altLang="zh-CN" sz="1400" b="1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天</a:t>
                      </a:r>
                      <a:endParaRPr lang="zh-CN" altLang="zh-CN" sz="1400" b="1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0118" marR="60118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140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浙江医科大学附属第二医院神经科</a:t>
                      </a:r>
                      <a:endParaRPr lang="zh-CN" altLang="zh-CN" sz="1400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9279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140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真实世界研究</a:t>
                      </a:r>
                      <a:endParaRPr lang="zh-CN" altLang="zh-CN" sz="1400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alpha val="1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25000"/>
                        </a:lnSpc>
                        <a:buFontTx/>
                        <a:buNone/>
                      </a:pPr>
                      <a:r>
                        <a:rPr lang="zh-CN" altLang="en-US" sz="1400" b="0" kern="100" dirty="0">
                          <a:solidFill>
                            <a:schemeClr val="tx1"/>
                          </a:solidFill>
                          <a:effectLst/>
                        </a:rPr>
                        <a:t>患者症状明显改善；</a:t>
                      </a:r>
                      <a:endParaRPr lang="en-US" altLang="zh-CN" sz="1400" b="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indent="0" algn="l">
                        <a:lnSpc>
                          <a:spcPct val="125000"/>
                        </a:lnSpc>
                        <a:buFontTx/>
                        <a:buNone/>
                      </a:pPr>
                      <a:r>
                        <a:rPr lang="zh-CN" altLang="zh-CN" sz="1400" b="1" kern="100" dirty="0">
                          <a:solidFill>
                            <a:srgbClr val="FF0000"/>
                          </a:solidFill>
                          <a:effectLst/>
                        </a:rPr>
                        <a:t>患者体内</a:t>
                      </a:r>
                      <a:r>
                        <a:rPr lang="en-AU" altLang="zh-CN" sz="1400" b="1" kern="100" dirty="0" err="1">
                          <a:solidFill>
                            <a:srgbClr val="FF0000"/>
                          </a:solidFill>
                          <a:effectLst/>
                        </a:rPr>
                        <a:t>AChR</a:t>
                      </a:r>
                      <a:r>
                        <a:rPr lang="en-AU" altLang="zh-CN" sz="1400" b="1" kern="100" dirty="0">
                          <a:solidFill>
                            <a:srgbClr val="FF0000"/>
                          </a:solidFill>
                          <a:effectLst/>
                        </a:rPr>
                        <a:t>-Ab</a:t>
                      </a:r>
                      <a:r>
                        <a:rPr lang="zh-CN" altLang="zh-CN" sz="1400" b="1" kern="100" dirty="0">
                          <a:solidFill>
                            <a:srgbClr val="FF0000"/>
                          </a:solidFill>
                          <a:effectLst/>
                        </a:rPr>
                        <a:t>水平下降</a:t>
                      </a:r>
                      <a:r>
                        <a:rPr lang="zh-CN" altLang="en-US" sz="1400" b="1" kern="100" dirty="0">
                          <a:solidFill>
                            <a:srgbClr val="FF0000"/>
                          </a:solidFill>
                          <a:effectLst/>
                        </a:rPr>
                        <a:t>；</a:t>
                      </a:r>
                      <a:endParaRPr lang="en-US" altLang="zh-CN" sz="1400" b="1" kern="10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0" indent="0" algn="l">
                        <a:lnSpc>
                          <a:spcPct val="125000"/>
                        </a:lnSpc>
                        <a:buFontTx/>
                        <a:buNone/>
                      </a:pPr>
                      <a:r>
                        <a:rPr lang="zh-CN" altLang="zh-CN" sz="1400" b="0" kern="100" dirty="0">
                          <a:solidFill>
                            <a:schemeClr val="tx1"/>
                          </a:solidFill>
                          <a:effectLst/>
                        </a:rPr>
                        <a:t>明显改善</a:t>
                      </a:r>
                      <a:r>
                        <a:rPr lang="zh-CN" altLang="en-US" sz="1400" b="0" kern="100" dirty="0">
                          <a:solidFill>
                            <a:schemeClr val="tx1"/>
                          </a:solidFill>
                          <a:effectLst/>
                        </a:rPr>
                        <a:t>患者生活质量。</a:t>
                      </a:r>
                      <a:r>
                        <a:rPr lang="en-US" altLang="zh-CN" sz="1400" kern="1200" baseline="30000" dirty="0">
                          <a:solidFill>
                            <a:schemeClr val="dk1"/>
                          </a:solidFill>
                          <a:effectLst/>
                        </a:rPr>
                        <a:t>【5】</a:t>
                      </a:r>
                      <a:endParaRPr lang="zh-CN" altLang="zh-CN" sz="1400" kern="1200" baseline="30000" dirty="0">
                        <a:solidFill>
                          <a:schemeClr val="dk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0118" marR="60118" marT="0" marB="0" anchor="ctr">
                    <a:solidFill>
                      <a:schemeClr val="accent1">
                        <a:alpha val="1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5000"/>
                        </a:lnSpc>
                      </a:pPr>
                      <a:r>
                        <a:rPr lang="en-AU" sz="1400" b="1" kern="1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6</a:t>
                      </a:r>
                      <a:r>
                        <a:rPr lang="zh-CN" sz="1400" b="1" kern="1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例</a:t>
                      </a:r>
                      <a:endParaRPr lang="zh-CN" sz="1400" b="1" kern="100" dirty="0"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0118" marR="60118" marT="0" marB="0" anchor="ctr">
                    <a:solidFill>
                      <a:schemeClr val="accent1">
                        <a:alpha val="1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5000"/>
                        </a:lnSpc>
                      </a:pPr>
                      <a:r>
                        <a:rPr lang="zh-CN" altLang="zh-CN" sz="140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口服</a:t>
                      </a:r>
                      <a:endParaRPr lang="zh-CN" altLang="zh-CN" sz="1400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l">
                        <a:lnSpc>
                          <a:spcPct val="125000"/>
                        </a:lnSpc>
                      </a:pPr>
                      <a:r>
                        <a:rPr lang="en-AU" altLang="zh-CN" sz="1400" b="1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0.2-0.4 mg/</a:t>
                      </a:r>
                      <a:r>
                        <a:rPr lang="zh-CN" altLang="zh-CN" sz="1400" b="1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天</a:t>
                      </a:r>
                      <a:endParaRPr lang="zh-CN" altLang="zh-CN" sz="1400" b="1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0118" marR="60118" marT="0" marB="0" anchor="ctr">
                    <a:solidFill>
                      <a:schemeClr val="accent1">
                        <a:alpha val="1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5000"/>
                        </a:lnSpc>
                      </a:pPr>
                      <a:r>
                        <a:rPr lang="en-AU" altLang="zh-CN" sz="1400" kern="1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Medicitalia</a:t>
                      </a:r>
                      <a:r>
                        <a:rPr lang="en-AU" altLang="zh-CN" sz="140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AU" altLang="zh-CN" sz="1400" kern="1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Srl</a:t>
                      </a:r>
                      <a:r>
                        <a:rPr lang="en-AU" altLang="zh-CN" sz="140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, </a:t>
                      </a:r>
                      <a:r>
                        <a:rPr lang="en-AU" altLang="zh-CN" sz="1400" kern="1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Foro</a:t>
                      </a:r>
                      <a:r>
                        <a:rPr lang="en-AU" altLang="zh-CN" sz="140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Bonaparte, Milano</a:t>
                      </a:r>
                      <a:endParaRPr lang="en-AU" altLang="zh-CN" sz="1400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l">
                        <a:lnSpc>
                          <a:spcPct val="125000"/>
                        </a:lnSpc>
                      </a:pPr>
                      <a:r>
                        <a:rPr lang="zh-CN" altLang="zh-CN" sz="140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（意大利</a:t>
                      </a:r>
                      <a:r>
                        <a:rPr lang="zh-CN" altLang="en-US" sz="140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lang="zh-CN" sz="1400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0118" marR="60118" marT="0" marB="0" anchor="ctr">
                    <a:solidFill>
                      <a:schemeClr val="accent1">
                        <a:alpha val="19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427"/>
    </mc:Choice>
    <mc:Fallback>
      <p:transition spd="slow" advTm="5427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43339" y="1528786"/>
          <a:ext cx="7338365" cy="4795747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82304"/>
                <a:gridCol w="1424173"/>
                <a:gridCol w="1417585"/>
                <a:gridCol w="1921706"/>
                <a:gridCol w="2192597"/>
              </a:tblGrid>
              <a:tr h="365796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/>
                        <a:t>#</a:t>
                      </a:r>
                      <a:endParaRPr lang="zh-CN" altLang="en-US" sz="16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/>
                        <a:t>患者信息</a:t>
                      </a:r>
                      <a:endParaRPr lang="zh-CN" altLang="en-US" sz="16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600" dirty="0"/>
                        <a:t>初始疗法</a:t>
                      </a:r>
                      <a:endParaRPr lang="zh-CN" altLang="en-US" sz="16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600" dirty="0"/>
                        <a:t>不良事件</a:t>
                      </a:r>
                      <a:r>
                        <a:rPr lang="en-US" altLang="zh-CN" sz="1600" dirty="0"/>
                        <a:t>AE</a:t>
                      </a:r>
                      <a:endParaRPr lang="zh-CN" altLang="en-US" sz="16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/>
                        <a:t>调整后疗法</a:t>
                      </a:r>
                      <a:endParaRPr lang="zh-CN" altLang="en-US" sz="16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alpha val="60000"/>
                      </a:schemeClr>
                    </a:solidFill>
                  </a:tcPr>
                </a:tc>
              </a:tr>
              <a:tr h="671676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/>
                        <a:t>1</a:t>
                      </a:r>
                      <a:endParaRPr lang="zh-CN" altLang="en-US" sz="12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92D05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200" kern="1200" dirty="0">
                          <a:solidFill>
                            <a:schemeClr val="dk1"/>
                          </a:solidFill>
                          <a:effectLst/>
                        </a:rPr>
                        <a:t>女，</a:t>
                      </a:r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effectLst/>
                        </a:rPr>
                        <a:t>43</a:t>
                      </a:r>
                      <a:r>
                        <a:rPr lang="zh-CN" altLang="en-US" sz="1200" kern="1200" dirty="0">
                          <a:solidFill>
                            <a:schemeClr val="dk1"/>
                          </a:solidFill>
                          <a:effectLst/>
                        </a:rPr>
                        <a:t>岁，</a:t>
                      </a:r>
                      <a:r>
                        <a:rPr lang="en-GB" altLang="zh-CN" sz="1200" kern="1200" dirty="0">
                          <a:solidFill>
                            <a:schemeClr val="dk1"/>
                          </a:solidFill>
                          <a:effectLst/>
                        </a:rPr>
                        <a:t>MG</a:t>
                      </a:r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effectLst/>
                        </a:rPr>
                        <a:t>Ⅱ</a:t>
                      </a:r>
                      <a:r>
                        <a:rPr lang="zh-CN" altLang="en-US" sz="1200" kern="1200" dirty="0">
                          <a:solidFill>
                            <a:schemeClr val="dk1"/>
                          </a:solidFill>
                          <a:effectLst/>
                        </a:rPr>
                        <a:t>；</a:t>
                      </a:r>
                      <a:endParaRPr lang="en-US" alt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92D05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200" b="1" kern="1200" dirty="0">
                          <a:solidFill>
                            <a:schemeClr val="dk1"/>
                          </a:solidFill>
                          <a:effectLst/>
                        </a:rPr>
                        <a:t>溴吡斯的明：</a:t>
                      </a:r>
                      <a:r>
                        <a:rPr lang="en-US" altLang="zh-CN" sz="1200" b="1" kern="1200" dirty="0">
                          <a:solidFill>
                            <a:schemeClr val="dk1"/>
                          </a:solidFill>
                          <a:effectLst/>
                        </a:rPr>
                        <a:t>60</a:t>
                      </a:r>
                      <a:r>
                        <a:rPr lang="en-GB" altLang="zh-CN" sz="1200" b="1" kern="1200" dirty="0">
                          <a:solidFill>
                            <a:schemeClr val="dk1"/>
                          </a:solidFill>
                          <a:effectLst/>
                        </a:rPr>
                        <a:t>mg</a:t>
                      </a:r>
                      <a:r>
                        <a:rPr lang="en-US" altLang="zh-CN" sz="1200" b="1" kern="1200" dirty="0">
                          <a:solidFill>
                            <a:schemeClr val="dk1"/>
                          </a:solidFill>
                          <a:effectLst/>
                        </a:rPr>
                        <a:t>/3h</a:t>
                      </a:r>
                      <a:endParaRPr lang="zh-CN" altLang="en-US" sz="1200" b="1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92D05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200" dirty="0"/>
                        <a:t>需要不断更换药物以维持正常日常活动的能力。</a:t>
                      </a:r>
                      <a:endParaRPr lang="en-US" sz="20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solidFill>
                      <a:srgbClr val="92D05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200" b="1" kern="1200" dirty="0">
                          <a:solidFill>
                            <a:schemeClr val="dk1"/>
                          </a:solidFill>
                          <a:effectLst/>
                        </a:rPr>
                        <a:t>石杉碱甲：</a:t>
                      </a:r>
                      <a:r>
                        <a:rPr lang="en-GB" altLang="zh-CN" sz="1200" b="1" kern="1200" dirty="0">
                          <a:solidFill>
                            <a:schemeClr val="dk1"/>
                          </a:solidFill>
                          <a:effectLst/>
                        </a:rPr>
                        <a:t>200mcg/</a:t>
                      </a:r>
                      <a:r>
                        <a:rPr lang="zh-CN" altLang="en-US" sz="1200" b="1" kern="1200" dirty="0">
                          <a:solidFill>
                            <a:schemeClr val="dk1"/>
                          </a:solidFill>
                          <a:effectLst/>
                        </a:rPr>
                        <a:t>日</a:t>
                      </a:r>
                      <a:r>
                        <a:rPr lang="en-US" altLang="zh-CN" sz="1200" b="1" kern="1200" dirty="0">
                          <a:solidFill>
                            <a:schemeClr val="dk1"/>
                          </a:solidFill>
                          <a:effectLst/>
                        </a:rPr>
                        <a:t>/</a:t>
                      </a:r>
                      <a:r>
                        <a:rPr lang="zh-CN" altLang="en-US" sz="1200" b="1" kern="1200" dirty="0">
                          <a:solidFill>
                            <a:schemeClr val="dk1"/>
                          </a:solidFill>
                          <a:effectLst/>
                        </a:rPr>
                        <a:t>次。</a:t>
                      </a:r>
                      <a:endParaRPr lang="zh-CN" altLang="en-US" sz="12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6">
                        <a:alpha val="72000"/>
                      </a:schemeClr>
                    </a:solidFill>
                  </a:tcPr>
                </a:tc>
              </a:tr>
              <a:tr h="635756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/>
                        <a:t>2</a:t>
                      </a:r>
                      <a:endParaRPr lang="zh-CN" altLang="en-US" sz="12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alpha val="1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200" dirty="0"/>
                        <a:t>女，</a:t>
                      </a:r>
                      <a:r>
                        <a:rPr lang="en-US" altLang="zh-CN" sz="1200" dirty="0"/>
                        <a:t>74</a:t>
                      </a:r>
                      <a:r>
                        <a:rPr lang="zh-CN" altLang="en-US" sz="1200" dirty="0"/>
                        <a:t>岁，</a:t>
                      </a:r>
                      <a:r>
                        <a:rPr lang="en-GB" altLang="zh-CN" sz="1200" dirty="0"/>
                        <a:t>MG</a:t>
                      </a:r>
                      <a:r>
                        <a:rPr lang="en-US" altLang="zh-CN" sz="1200" dirty="0"/>
                        <a:t>Ⅲ</a:t>
                      </a:r>
                      <a:r>
                        <a:rPr lang="zh-CN" altLang="en-US" sz="1200" dirty="0"/>
                        <a:t>；</a:t>
                      </a:r>
                      <a:endParaRPr lang="en-US" altLang="zh-CN" sz="12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alpha val="1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200" b="1" kern="1200" dirty="0">
                          <a:solidFill>
                            <a:schemeClr val="dk1"/>
                          </a:solidFill>
                          <a:effectLst/>
                        </a:rPr>
                        <a:t>溴吡斯的明：</a:t>
                      </a:r>
                      <a:r>
                        <a:rPr lang="en-US" altLang="zh-CN" sz="1200" b="1" kern="1200" dirty="0">
                          <a:solidFill>
                            <a:schemeClr val="dk1"/>
                          </a:solidFill>
                          <a:effectLst/>
                        </a:rPr>
                        <a:t>60</a:t>
                      </a:r>
                      <a:r>
                        <a:rPr lang="en-GB" altLang="zh-CN" sz="1200" b="1" kern="1200" dirty="0">
                          <a:solidFill>
                            <a:schemeClr val="dk1"/>
                          </a:solidFill>
                          <a:effectLst/>
                        </a:rPr>
                        <a:t>mg/4h</a:t>
                      </a:r>
                      <a:endParaRPr lang="en-US" altLang="zh-CN" sz="1200" b="1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alpha val="1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200" dirty="0"/>
                        <a:t>初始症状逐渐加重，并出现新的不良症状。</a:t>
                      </a:r>
                      <a:endParaRPr lang="en-US" sz="20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solidFill>
                      <a:schemeClr val="accent1">
                        <a:alpha val="1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200" b="1" kern="1200" dirty="0">
                          <a:solidFill>
                            <a:schemeClr val="dk1"/>
                          </a:solidFill>
                          <a:effectLst/>
                        </a:rPr>
                        <a:t>石杉碱甲：</a:t>
                      </a:r>
                      <a:r>
                        <a:rPr lang="en-US" altLang="zh-CN" sz="1200" b="1" kern="1200" dirty="0">
                          <a:solidFill>
                            <a:schemeClr val="dk1"/>
                          </a:solidFill>
                          <a:effectLst/>
                        </a:rPr>
                        <a:t>100</a:t>
                      </a:r>
                      <a:r>
                        <a:rPr lang="en-GB" altLang="zh-CN" sz="1200" b="1" kern="1200" dirty="0">
                          <a:solidFill>
                            <a:schemeClr val="dk1"/>
                          </a:solidFill>
                          <a:effectLst/>
                        </a:rPr>
                        <a:t>mcg</a:t>
                      </a:r>
                      <a:r>
                        <a:rPr lang="en-US" altLang="zh-CN" sz="1200" b="1" kern="1200" dirty="0">
                          <a:solidFill>
                            <a:schemeClr val="dk1"/>
                          </a:solidFill>
                          <a:effectLst/>
                        </a:rPr>
                        <a:t>/</a:t>
                      </a:r>
                      <a:r>
                        <a:rPr lang="zh-CN" altLang="en-US" sz="1200" b="1" kern="1200" dirty="0">
                          <a:solidFill>
                            <a:schemeClr val="dk1"/>
                          </a:solidFill>
                          <a:effectLst/>
                        </a:rPr>
                        <a:t>日</a:t>
                      </a:r>
                      <a:r>
                        <a:rPr lang="en-US" altLang="zh-CN" sz="1200" b="1" kern="1200" dirty="0">
                          <a:solidFill>
                            <a:schemeClr val="dk1"/>
                          </a:solidFill>
                          <a:effectLst/>
                        </a:rPr>
                        <a:t>/</a:t>
                      </a:r>
                      <a:r>
                        <a:rPr lang="zh-CN" altLang="en-US" sz="1200" b="1" kern="1200" dirty="0">
                          <a:solidFill>
                            <a:schemeClr val="dk1"/>
                          </a:solidFill>
                          <a:effectLst/>
                        </a:rPr>
                        <a:t>次；</a:t>
                      </a:r>
                      <a:endParaRPr lang="en-US" altLang="zh-CN" sz="1200" b="1" kern="1200" dirty="0">
                        <a:solidFill>
                          <a:schemeClr val="dk1"/>
                        </a:solidFill>
                        <a:effectLst/>
                      </a:endParaRPr>
                    </a:p>
                    <a:p>
                      <a:pPr algn="l"/>
                      <a:r>
                        <a:rPr lang="zh-CN" altLang="en-US" sz="1200" b="1" kern="1200" dirty="0">
                          <a:solidFill>
                            <a:schemeClr val="dk1"/>
                          </a:solidFill>
                          <a:effectLst/>
                        </a:rPr>
                        <a:t>吡斯的明：</a:t>
                      </a:r>
                      <a:r>
                        <a:rPr lang="en-US" altLang="zh-CN" sz="1200" b="1" kern="1200" dirty="0">
                          <a:solidFill>
                            <a:schemeClr val="dk1"/>
                          </a:solidFill>
                          <a:effectLst/>
                        </a:rPr>
                        <a:t>7.5</a:t>
                      </a:r>
                      <a:r>
                        <a:rPr lang="en-GB" altLang="zh-CN" sz="1200" b="1" kern="1200" dirty="0">
                          <a:solidFill>
                            <a:schemeClr val="dk1"/>
                          </a:solidFill>
                          <a:effectLst/>
                        </a:rPr>
                        <a:t>mg</a:t>
                      </a:r>
                      <a:r>
                        <a:rPr lang="en-US" altLang="zh-CN" sz="1200" b="1" kern="1200" dirty="0">
                          <a:solidFill>
                            <a:schemeClr val="dk1"/>
                          </a:solidFill>
                          <a:effectLst/>
                        </a:rPr>
                        <a:t>/</a:t>
                      </a:r>
                      <a:r>
                        <a:rPr lang="zh-CN" altLang="en-US" sz="1200" b="1" kern="1200" dirty="0">
                          <a:solidFill>
                            <a:schemeClr val="dk1"/>
                          </a:solidFill>
                          <a:effectLst/>
                        </a:rPr>
                        <a:t>日</a:t>
                      </a:r>
                      <a:r>
                        <a:rPr lang="en-US" altLang="zh-CN" sz="1200" b="1" kern="1200" dirty="0">
                          <a:solidFill>
                            <a:schemeClr val="dk1"/>
                          </a:solidFill>
                          <a:effectLst/>
                        </a:rPr>
                        <a:t>/</a:t>
                      </a:r>
                      <a:r>
                        <a:rPr lang="zh-CN" altLang="en-US" sz="1200" b="1" kern="1200" dirty="0">
                          <a:solidFill>
                            <a:schemeClr val="dk1"/>
                          </a:solidFill>
                          <a:effectLst/>
                        </a:rPr>
                        <a:t>次。</a:t>
                      </a:r>
                      <a:endParaRPr lang="zh-CN" altLang="en-US" sz="12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6">
                        <a:alpha val="72000"/>
                      </a:schemeClr>
                    </a:solidFill>
                  </a:tcPr>
                </a:tc>
              </a:tr>
              <a:tr h="713305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dirty="0">
                          <a:solidFill>
                            <a:schemeClr val="tx1"/>
                          </a:solidFill>
                        </a:rPr>
                        <a:t>*</a:t>
                      </a:r>
                      <a:r>
                        <a:rPr lang="en-US" altLang="zh-CN" sz="1200" dirty="0"/>
                        <a:t>3</a:t>
                      </a:r>
                      <a:endParaRPr lang="zh-CN" altLang="en-US" sz="12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92D05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200" kern="1200" dirty="0">
                          <a:solidFill>
                            <a:schemeClr val="dk1"/>
                          </a:solidFill>
                          <a:effectLst/>
                        </a:rPr>
                        <a:t>男，</a:t>
                      </a:r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effectLst/>
                        </a:rPr>
                        <a:t>39</a:t>
                      </a:r>
                      <a:r>
                        <a:rPr lang="zh-CN" altLang="en-US" sz="1200" kern="1200" dirty="0">
                          <a:solidFill>
                            <a:schemeClr val="dk1"/>
                          </a:solidFill>
                          <a:effectLst/>
                        </a:rPr>
                        <a:t>岁，</a:t>
                      </a:r>
                      <a:r>
                        <a:rPr lang="en-GB" altLang="zh-CN" sz="1200" kern="1200" dirty="0">
                          <a:solidFill>
                            <a:schemeClr val="dk1"/>
                          </a:solidFill>
                          <a:effectLst/>
                        </a:rPr>
                        <a:t>MG</a:t>
                      </a:r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effectLst/>
                        </a:rPr>
                        <a:t>Ⅱ</a:t>
                      </a:r>
                      <a:r>
                        <a:rPr lang="zh-CN" altLang="en-US" sz="1200" kern="1200" dirty="0">
                          <a:solidFill>
                            <a:schemeClr val="dk1"/>
                          </a:solidFill>
                          <a:effectLst/>
                        </a:rPr>
                        <a:t>；</a:t>
                      </a:r>
                      <a:endParaRPr lang="en-US" alt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92D05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200" b="1" kern="1200" dirty="0">
                          <a:solidFill>
                            <a:schemeClr val="dk1"/>
                          </a:solidFill>
                          <a:effectLst/>
                        </a:rPr>
                        <a:t>溴吡斯的明：</a:t>
                      </a:r>
                      <a:r>
                        <a:rPr lang="en-US" altLang="zh-CN" sz="1200" b="1" kern="1200" dirty="0">
                          <a:solidFill>
                            <a:schemeClr val="dk1"/>
                          </a:solidFill>
                          <a:effectLst/>
                        </a:rPr>
                        <a:t>30</a:t>
                      </a:r>
                      <a:r>
                        <a:rPr lang="en-GB" altLang="zh-CN" sz="1200" b="1" kern="1200" dirty="0">
                          <a:solidFill>
                            <a:schemeClr val="dk1"/>
                          </a:solidFill>
                          <a:effectLst/>
                        </a:rPr>
                        <a:t>mg/3h</a:t>
                      </a:r>
                      <a:endParaRPr lang="en-GB" altLang="zh-CN" sz="1200" b="1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92D05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200" b="0" kern="1200" dirty="0">
                          <a:solidFill>
                            <a:schemeClr val="dk1"/>
                          </a:solidFill>
                          <a:effectLst/>
                        </a:rPr>
                        <a:t>能行走，但后续出现严重的不良反应需要新药物替代</a:t>
                      </a:r>
                      <a:r>
                        <a:rPr lang="zh-CN" altLang="en-GB" sz="1200" b="0" kern="1200" dirty="0">
                          <a:solidFill>
                            <a:schemeClr val="dk1"/>
                          </a:solidFill>
                          <a:effectLst/>
                        </a:rPr>
                        <a:t>。</a:t>
                      </a:r>
                      <a:endParaRPr lang="en-US" sz="20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solidFill>
                      <a:srgbClr val="92D05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200" b="1" kern="1200" dirty="0">
                          <a:solidFill>
                            <a:schemeClr val="dk1"/>
                          </a:solidFill>
                          <a:effectLst/>
                        </a:rPr>
                        <a:t>石杉碱甲：</a:t>
                      </a:r>
                      <a:r>
                        <a:rPr lang="en-US" altLang="zh-CN" sz="1200" b="1" kern="1200" dirty="0">
                          <a:solidFill>
                            <a:schemeClr val="dk1"/>
                          </a:solidFill>
                          <a:effectLst/>
                        </a:rPr>
                        <a:t>200</a:t>
                      </a:r>
                      <a:r>
                        <a:rPr lang="en-GB" altLang="zh-CN" sz="1200" b="1" kern="1200" dirty="0">
                          <a:solidFill>
                            <a:schemeClr val="dk1"/>
                          </a:solidFill>
                          <a:effectLst/>
                        </a:rPr>
                        <a:t>mcg</a:t>
                      </a:r>
                      <a:r>
                        <a:rPr lang="en-US" altLang="zh-CN" sz="1200" b="1" kern="1200" dirty="0">
                          <a:solidFill>
                            <a:schemeClr val="dk1"/>
                          </a:solidFill>
                          <a:effectLst/>
                        </a:rPr>
                        <a:t>/</a:t>
                      </a:r>
                      <a:r>
                        <a:rPr lang="zh-CN" altLang="en-US" sz="1200" b="1" kern="1200" dirty="0">
                          <a:solidFill>
                            <a:schemeClr val="dk1"/>
                          </a:solidFill>
                          <a:effectLst/>
                        </a:rPr>
                        <a:t>日</a:t>
                      </a:r>
                      <a:r>
                        <a:rPr lang="en-US" altLang="zh-CN" sz="1200" b="1" kern="1200" dirty="0">
                          <a:solidFill>
                            <a:schemeClr val="dk1"/>
                          </a:solidFill>
                          <a:effectLst/>
                        </a:rPr>
                        <a:t>/</a:t>
                      </a:r>
                      <a:r>
                        <a:rPr lang="zh-CN" altLang="en-US" sz="1200" b="1" kern="1200" dirty="0">
                          <a:solidFill>
                            <a:schemeClr val="dk1"/>
                          </a:solidFill>
                          <a:effectLst/>
                        </a:rPr>
                        <a:t>两次；</a:t>
                      </a:r>
                      <a:endParaRPr lang="en-US" altLang="zh-CN" sz="1200" b="1" kern="1200" dirty="0">
                        <a:solidFill>
                          <a:schemeClr val="dk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200" b="1" kern="1200" dirty="0">
                          <a:solidFill>
                            <a:schemeClr val="dk1"/>
                          </a:solidFill>
                          <a:effectLst/>
                        </a:rPr>
                        <a:t>泼尼松：</a:t>
                      </a:r>
                      <a:r>
                        <a:rPr lang="en-US" altLang="zh-CN" sz="1200" b="1" kern="1200" dirty="0">
                          <a:solidFill>
                            <a:schemeClr val="dk1"/>
                          </a:solidFill>
                          <a:effectLst/>
                        </a:rPr>
                        <a:t>5</a:t>
                      </a:r>
                      <a:r>
                        <a:rPr lang="en-GB" altLang="zh-CN" sz="1200" b="1" kern="1200" dirty="0">
                          <a:solidFill>
                            <a:schemeClr val="dk1"/>
                          </a:solidFill>
                          <a:effectLst/>
                        </a:rPr>
                        <a:t>mg</a:t>
                      </a:r>
                      <a:r>
                        <a:rPr lang="en-US" altLang="zh-CN" sz="1200" b="1" kern="1200" dirty="0">
                          <a:solidFill>
                            <a:schemeClr val="dk1"/>
                          </a:solidFill>
                          <a:effectLst/>
                        </a:rPr>
                        <a:t>/</a:t>
                      </a:r>
                      <a:r>
                        <a:rPr lang="zh-CN" altLang="en-US" sz="1200" b="1" kern="1200" dirty="0">
                          <a:solidFill>
                            <a:schemeClr val="dk1"/>
                          </a:solidFill>
                          <a:effectLst/>
                        </a:rPr>
                        <a:t>日</a:t>
                      </a:r>
                      <a:r>
                        <a:rPr lang="en-US" altLang="zh-CN" sz="1200" b="1" kern="1200" dirty="0">
                          <a:solidFill>
                            <a:schemeClr val="dk1"/>
                          </a:solidFill>
                          <a:effectLst/>
                        </a:rPr>
                        <a:t>/</a:t>
                      </a:r>
                      <a:r>
                        <a:rPr lang="zh-CN" altLang="en-US" sz="1200" b="1" kern="1200" dirty="0">
                          <a:solidFill>
                            <a:schemeClr val="dk1"/>
                          </a:solidFill>
                          <a:effectLst/>
                        </a:rPr>
                        <a:t>次。</a:t>
                      </a:r>
                      <a:endParaRPr lang="zh-CN" altLang="en-US" sz="12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6">
                        <a:alpha val="72000"/>
                      </a:schemeClr>
                    </a:solidFill>
                  </a:tcPr>
                </a:tc>
              </a:tr>
              <a:tr h="713305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/>
                        <a:t>4</a:t>
                      </a:r>
                      <a:endParaRPr lang="zh-CN" altLang="en-US" sz="12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alpha val="1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200" kern="1200" dirty="0">
                          <a:solidFill>
                            <a:schemeClr val="dk1"/>
                          </a:solidFill>
                          <a:effectLst/>
                        </a:rPr>
                        <a:t>男，</a:t>
                      </a:r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effectLst/>
                        </a:rPr>
                        <a:t>33</a:t>
                      </a:r>
                      <a:r>
                        <a:rPr lang="zh-CN" altLang="en-US" sz="1200" kern="1200" dirty="0">
                          <a:solidFill>
                            <a:schemeClr val="dk1"/>
                          </a:solidFill>
                          <a:effectLst/>
                        </a:rPr>
                        <a:t>岁，</a:t>
                      </a:r>
                      <a:r>
                        <a:rPr lang="en-GB" altLang="zh-CN" sz="1200" kern="1200" dirty="0">
                          <a:solidFill>
                            <a:schemeClr val="dk1"/>
                          </a:solidFill>
                          <a:effectLst/>
                        </a:rPr>
                        <a:t>MG</a:t>
                      </a:r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effectLst/>
                        </a:rPr>
                        <a:t>Ⅱ</a:t>
                      </a:r>
                      <a:r>
                        <a:rPr lang="zh-CN" altLang="en-US" sz="1200" kern="1200" dirty="0">
                          <a:solidFill>
                            <a:schemeClr val="dk1"/>
                          </a:solidFill>
                          <a:effectLst/>
                        </a:rPr>
                        <a:t>；</a:t>
                      </a:r>
                      <a:endParaRPr lang="en-US" alt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alpha val="1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200" b="1" kern="1200" dirty="0">
                          <a:solidFill>
                            <a:schemeClr val="dk1"/>
                          </a:solidFill>
                          <a:effectLst/>
                        </a:rPr>
                        <a:t>溴吡斯的明：</a:t>
                      </a:r>
                      <a:r>
                        <a:rPr lang="en-US" altLang="zh-CN" sz="1200" b="1" kern="1200" dirty="0">
                          <a:solidFill>
                            <a:schemeClr val="dk1"/>
                          </a:solidFill>
                          <a:effectLst/>
                        </a:rPr>
                        <a:t>15</a:t>
                      </a:r>
                      <a:r>
                        <a:rPr lang="en-GB" altLang="zh-CN" sz="1200" b="1" kern="1200" dirty="0">
                          <a:solidFill>
                            <a:schemeClr val="dk1"/>
                          </a:solidFill>
                          <a:effectLst/>
                        </a:rPr>
                        <a:t>mg/4h</a:t>
                      </a:r>
                      <a:endParaRPr lang="en-US" altLang="zh-CN" sz="1200" b="1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alpha val="1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200" kern="1200" dirty="0">
                          <a:solidFill>
                            <a:schemeClr val="dk1"/>
                          </a:solidFill>
                          <a:effectLst/>
                        </a:rPr>
                        <a:t>在白天，尤其下午和晚上感到非常疲劳，建议调整剂量。</a:t>
                      </a:r>
                      <a:endParaRPr lang="en-US" sz="20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solidFill>
                      <a:schemeClr val="accent1">
                        <a:alpha val="1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200" b="1" dirty="0"/>
                        <a:t>石杉碱甲：早</a:t>
                      </a:r>
                      <a:r>
                        <a:rPr lang="en-GB" altLang="zh-CN" sz="1200" b="1" dirty="0"/>
                        <a:t>100mcg</a:t>
                      </a:r>
                      <a:r>
                        <a:rPr lang="en-US" altLang="zh-CN" sz="1200" b="1" dirty="0"/>
                        <a:t>/</a:t>
                      </a:r>
                      <a:r>
                        <a:rPr lang="zh-CN" altLang="en-US" sz="1200" b="1" dirty="0"/>
                        <a:t>午</a:t>
                      </a:r>
                      <a:r>
                        <a:rPr lang="en-US" altLang="zh-CN" sz="1200" b="1" dirty="0"/>
                        <a:t>200</a:t>
                      </a:r>
                      <a:r>
                        <a:rPr lang="en-GB" altLang="zh-CN" sz="1200" b="1" dirty="0"/>
                        <a:t>mcg</a:t>
                      </a:r>
                      <a:r>
                        <a:rPr lang="zh-CN" altLang="en-US" sz="1200" b="1" dirty="0"/>
                        <a:t>。</a:t>
                      </a:r>
                      <a:endParaRPr lang="zh-CN" altLang="en-US" sz="12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6">
                        <a:alpha val="72000"/>
                      </a:schemeClr>
                    </a:solidFill>
                  </a:tcPr>
                </a:tc>
              </a:tr>
              <a:tr h="713305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/>
                        <a:t>5</a:t>
                      </a:r>
                      <a:endParaRPr lang="zh-CN" altLang="en-US" sz="12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92D05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200" kern="1200" dirty="0">
                          <a:solidFill>
                            <a:schemeClr val="dk1"/>
                          </a:solidFill>
                          <a:effectLst/>
                        </a:rPr>
                        <a:t>女，</a:t>
                      </a:r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effectLst/>
                        </a:rPr>
                        <a:t>41</a:t>
                      </a:r>
                      <a:r>
                        <a:rPr lang="zh-CN" altLang="en-US" sz="1200" kern="1200" dirty="0">
                          <a:solidFill>
                            <a:schemeClr val="dk1"/>
                          </a:solidFill>
                          <a:effectLst/>
                        </a:rPr>
                        <a:t>岁，</a:t>
                      </a:r>
                      <a:r>
                        <a:rPr lang="en-GB" altLang="zh-CN" sz="1200" kern="1200" dirty="0">
                          <a:solidFill>
                            <a:schemeClr val="dk1"/>
                          </a:solidFill>
                          <a:effectLst/>
                        </a:rPr>
                        <a:t>MG</a:t>
                      </a:r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effectLst/>
                        </a:rPr>
                        <a:t>Ⅱ</a:t>
                      </a:r>
                      <a:r>
                        <a:rPr lang="zh-CN" altLang="en-US" sz="1200" kern="1200" dirty="0">
                          <a:solidFill>
                            <a:schemeClr val="dk1"/>
                          </a:solidFill>
                          <a:effectLst/>
                        </a:rPr>
                        <a:t>；</a:t>
                      </a:r>
                      <a:endParaRPr lang="en-US" alt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92D05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200" b="1" kern="1200" dirty="0">
                          <a:solidFill>
                            <a:schemeClr val="dk1"/>
                          </a:solidFill>
                          <a:effectLst/>
                        </a:rPr>
                        <a:t>溴吡斯的明：</a:t>
                      </a:r>
                      <a:r>
                        <a:rPr lang="en-US" altLang="zh-CN" sz="1200" b="1" kern="1200" dirty="0">
                          <a:solidFill>
                            <a:schemeClr val="dk1"/>
                          </a:solidFill>
                          <a:effectLst/>
                        </a:rPr>
                        <a:t>30</a:t>
                      </a:r>
                      <a:r>
                        <a:rPr lang="en-GB" altLang="zh-CN" sz="1200" b="1" kern="1200" dirty="0">
                          <a:solidFill>
                            <a:schemeClr val="dk1"/>
                          </a:solidFill>
                          <a:effectLst/>
                        </a:rPr>
                        <a:t>mg/3h</a:t>
                      </a:r>
                      <a:endParaRPr lang="en-US" altLang="zh-CN" sz="1200" b="1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92D05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200" dirty="0"/>
                        <a:t>出现一系列与下尿路（</a:t>
                      </a:r>
                      <a:r>
                        <a:rPr lang="en-US" altLang="zh-CN" sz="1200" dirty="0"/>
                        <a:t>LUT</a:t>
                      </a:r>
                      <a:r>
                        <a:rPr lang="zh-CN" altLang="en-US" sz="1200" dirty="0"/>
                        <a:t>）功能障碍相关的症状。</a:t>
                      </a:r>
                      <a:endParaRPr lang="en-US" sz="20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solidFill>
                      <a:srgbClr val="92D05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CN" sz="1200" b="1" kern="1200" dirty="0">
                        <a:solidFill>
                          <a:schemeClr val="dk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200" b="1" kern="1200" dirty="0">
                          <a:solidFill>
                            <a:schemeClr val="dk1"/>
                          </a:solidFill>
                          <a:effectLst/>
                        </a:rPr>
                        <a:t>石杉碱甲：</a:t>
                      </a:r>
                      <a:r>
                        <a:rPr lang="en-GB" altLang="zh-CN" sz="1200" b="1" kern="1200" dirty="0">
                          <a:solidFill>
                            <a:schemeClr val="dk1"/>
                          </a:solidFill>
                          <a:effectLst/>
                        </a:rPr>
                        <a:t>200mcg/</a:t>
                      </a:r>
                      <a:r>
                        <a:rPr lang="zh-CN" altLang="en-US" sz="1200" b="1" kern="1200" dirty="0">
                          <a:solidFill>
                            <a:schemeClr val="dk1"/>
                          </a:solidFill>
                          <a:effectLst/>
                        </a:rPr>
                        <a:t>日</a:t>
                      </a:r>
                      <a:r>
                        <a:rPr lang="en-US" altLang="zh-CN" sz="1200" b="1" kern="1200" dirty="0">
                          <a:solidFill>
                            <a:schemeClr val="dk1"/>
                          </a:solidFill>
                          <a:effectLst/>
                        </a:rPr>
                        <a:t>/</a:t>
                      </a:r>
                      <a:r>
                        <a:rPr lang="zh-CN" altLang="en-US" sz="1200" b="1" kern="1200" dirty="0">
                          <a:solidFill>
                            <a:schemeClr val="dk1"/>
                          </a:solidFill>
                          <a:effectLst/>
                        </a:rPr>
                        <a:t>次。</a:t>
                      </a:r>
                      <a:endParaRPr lang="zh-CN" altLang="en-US" sz="12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zh-CN" altLang="en-US" sz="12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6">
                        <a:alpha val="72000"/>
                      </a:schemeClr>
                    </a:solidFill>
                  </a:tcPr>
                </a:tc>
              </a:tr>
              <a:tr h="671676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/>
                        <a:t>6</a:t>
                      </a:r>
                      <a:endParaRPr lang="zh-CN" altLang="en-US" sz="12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alpha val="1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200" kern="1200" dirty="0">
                          <a:solidFill>
                            <a:schemeClr val="dk1"/>
                          </a:solidFill>
                          <a:effectLst/>
                        </a:rPr>
                        <a:t>女，</a:t>
                      </a:r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effectLst/>
                        </a:rPr>
                        <a:t>37</a:t>
                      </a:r>
                      <a:r>
                        <a:rPr lang="zh-CN" altLang="en-US" sz="1200" kern="1200" dirty="0">
                          <a:solidFill>
                            <a:schemeClr val="dk1"/>
                          </a:solidFill>
                          <a:effectLst/>
                        </a:rPr>
                        <a:t>岁，</a:t>
                      </a:r>
                      <a:r>
                        <a:rPr lang="en-GB" altLang="zh-CN" sz="1200" kern="1200" dirty="0">
                          <a:solidFill>
                            <a:schemeClr val="dk1"/>
                          </a:solidFill>
                          <a:effectLst/>
                        </a:rPr>
                        <a:t>MG</a:t>
                      </a:r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effectLst/>
                        </a:rPr>
                        <a:t>Ⅱ</a:t>
                      </a:r>
                      <a:r>
                        <a:rPr lang="zh-CN" altLang="en-US" sz="1200" kern="1200" dirty="0">
                          <a:solidFill>
                            <a:schemeClr val="dk1"/>
                          </a:solidFill>
                          <a:effectLst/>
                        </a:rPr>
                        <a:t>；</a:t>
                      </a:r>
                      <a:endParaRPr lang="en-US" alt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alpha val="1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200" b="1" kern="1200" dirty="0">
                          <a:solidFill>
                            <a:schemeClr val="dk1"/>
                          </a:solidFill>
                          <a:effectLst/>
                        </a:rPr>
                        <a:t>溴吡斯的明：</a:t>
                      </a:r>
                      <a:r>
                        <a:rPr lang="en-US" altLang="zh-CN" sz="1200" b="1" kern="1200" dirty="0">
                          <a:solidFill>
                            <a:schemeClr val="dk1"/>
                          </a:solidFill>
                          <a:effectLst/>
                        </a:rPr>
                        <a:t>30</a:t>
                      </a:r>
                      <a:r>
                        <a:rPr lang="en-GB" altLang="zh-CN" sz="1200" b="1" kern="1200" dirty="0">
                          <a:solidFill>
                            <a:schemeClr val="dk1"/>
                          </a:solidFill>
                          <a:effectLst/>
                        </a:rPr>
                        <a:t>mg/4h</a:t>
                      </a:r>
                      <a:endParaRPr lang="en-US" altLang="zh-CN" sz="1200" b="1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alpha val="1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200" kern="1200" dirty="0">
                          <a:solidFill>
                            <a:schemeClr val="dk1"/>
                          </a:solidFill>
                          <a:effectLst/>
                        </a:rPr>
                        <a:t>经常会语无伦次，并排出粪便。</a:t>
                      </a:r>
                      <a:endParaRPr lang="en-US" sz="20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solidFill>
                      <a:schemeClr val="accent1">
                        <a:alpha val="1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200" b="1" kern="1200" dirty="0">
                          <a:solidFill>
                            <a:schemeClr val="dk1"/>
                          </a:solidFill>
                          <a:effectLst/>
                        </a:rPr>
                        <a:t>吡斯的明：</a:t>
                      </a:r>
                      <a:r>
                        <a:rPr lang="en-US" altLang="zh-CN" sz="1200" b="1" kern="1200" dirty="0">
                          <a:solidFill>
                            <a:schemeClr val="dk1"/>
                          </a:solidFill>
                          <a:effectLst/>
                        </a:rPr>
                        <a:t>15</a:t>
                      </a:r>
                      <a:r>
                        <a:rPr lang="en-GB" altLang="zh-CN" sz="1200" b="1" kern="1200" dirty="0">
                          <a:solidFill>
                            <a:schemeClr val="dk1"/>
                          </a:solidFill>
                          <a:effectLst/>
                        </a:rPr>
                        <a:t>mg</a:t>
                      </a:r>
                      <a:r>
                        <a:rPr lang="en-US" altLang="zh-CN" sz="1200" b="1" kern="1200" dirty="0">
                          <a:solidFill>
                            <a:schemeClr val="dk1"/>
                          </a:solidFill>
                          <a:effectLst/>
                        </a:rPr>
                        <a:t>/</a:t>
                      </a:r>
                      <a:r>
                        <a:rPr lang="zh-CN" altLang="en-US" sz="1200" b="1" dirty="0"/>
                        <a:t>日</a:t>
                      </a:r>
                      <a:r>
                        <a:rPr lang="en-US" altLang="zh-CN" sz="1200" b="1" dirty="0"/>
                        <a:t>/</a:t>
                      </a:r>
                      <a:r>
                        <a:rPr lang="zh-CN" altLang="en-US" sz="1200" b="1" dirty="0"/>
                        <a:t>两次</a:t>
                      </a:r>
                      <a:r>
                        <a:rPr lang="zh-CN" altLang="en-US" sz="1200" b="1" kern="1200" dirty="0">
                          <a:solidFill>
                            <a:schemeClr val="dk1"/>
                          </a:solidFill>
                          <a:effectLst/>
                        </a:rPr>
                        <a:t>；</a:t>
                      </a:r>
                      <a:endParaRPr lang="en-US" altLang="zh-CN" sz="1200" b="1" kern="1200" dirty="0">
                        <a:solidFill>
                          <a:schemeClr val="dk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200" b="1" dirty="0"/>
                        <a:t>石杉碱甲：早</a:t>
                      </a:r>
                      <a:r>
                        <a:rPr lang="en-GB" altLang="zh-CN" sz="1200" b="1" dirty="0"/>
                        <a:t>100mcg</a:t>
                      </a:r>
                      <a:r>
                        <a:rPr lang="en-US" altLang="zh-CN" sz="1200" b="1" dirty="0"/>
                        <a:t>/</a:t>
                      </a:r>
                      <a:r>
                        <a:rPr lang="zh-CN" altLang="en-US" sz="1200" b="1" dirty="0"/>
                        <a:t>午</a:t>
                      </a:r>
                      <a:r>
                        <a:rPr lang="en-US" altLang="zh-CN" sz="1200" b="1" dirty="0"/>
                        <a:t>200</a:t>
                      </a:r>
                      <a:r>
                        <a:rPr lang="en-GB" altLang="zh-CN" sz="1200" b="1" dirty="0"/>
                        <a:t>mcg</a:t>
                      </a:r>
                      <a:r>
                        <a:rPr lang="zh-CN" altLang="en-US" sz="1200" b="1" dirty="0"/>
                        <a:t>。</a:t>
                      </a:r>
                      <a:endParaRPr lang="zh-CN" altLang="en-US" sz="120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6">
                        <a:alpha val="72000"/>
                      </a:schemeClr>
                    </a:solidFill>
                  </a:tcPr>
                </a:tc>
              </a:tr>
              <a:tr h="310928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200" dirty="0"/>
                        <a:t>备注：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</a:rPr>
                        <a:t>号患者使用了泼尼松。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92D050">
                        <a:alpha val="10000"/>
                      </a:srgbClr>
                    </a:solidFill>
                  </a:tcPr>
                </a:tc>
                <a:tc hMerge="1"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5" name="组合 4"/>
          <p:cNvGrpSpPr/>
          <p:nvPr/>
        </p:nvGrpSpPr>
        <p:grpSpPr>
          <a:xfrm>
            <a:off x="7481704" y="1113203"/>
            <a:ext cx="5206343" cy="5664773"/>
            <a:chOff x="7866552" y="1105210"/>
            <a:chExt cx="4266653" cy="4593049"/>
          </a:xfrm>
        </p:grpSpPr>
        <p:sp>
          <p:nvSpPr>
            <p:cNvPr id="6" name="文本框 5"/>
            <p:cNvSpPr txBox="1"/>
            <p:nvPr/>
          </p:nvSpPr>
          <p:spPr>
            <a:xfrm>
              <a:off x="7994171" y="5024479"/>
              <a:ext cx="3782377" cy="6737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dirty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调整后疗法使患者的生活质量提高了</a:t>
              </a:r>
              <a:r>
                <a:rPr lang="en-US" altLang="zh-CN" sz="1600" dirty="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71.98%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，</a:t>
              </a:r>
              <a:endParaRPr lang="en-US" altLang="zh-CN" sz="16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  <a:p>
              <a:r>
                <a:rPr lang="zh-CN" altLang="en-US" sz="1600" dirty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而抗体水平（去除激素组）显著降低</a:t>
              </a:r>
              <a:r>
                <a:rPr lang="en-US" altLang="zh-CN" sz="1600" dirty="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16.28%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。</a:t>
              </a:r>
              <a:endParaRPr lang="en-US" altLang="zh-CN" sz="16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  <a:p>
              <a:r>
                <a:rPr lang="zh-CN" altLang="en-US" sz="1600" dirty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可改变患者疾病进程！</a:t>
              </a:r>
              <a:endParaRPr lang="zh-CN" altLang="en-US" sz="16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7" name="图表 6"/>
            <p:cNvGraphicFramePr/>
            <p:nvPr/>
          </p:nvGraphicFramePr>
          <p:xfrm>
            <a:off x="7866552" y="1105210"/>
            <a:ext cx="4266653" cy="398040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"/>
            </a:graphicData>
          </a:graphic>
        </p:graphicFrame>
      </p:grpSp>
      <p:sp>
        <p:nvSpPr>
          <p:cNvPr id="2" name="文本框 1"/>
          <p:cNvSpPr txBox="1"/>
          <p:nvPr/>
        </p:nvSpPr>
        <p:spPr>
          <a:xfrm>
            <a:off x="96085" y="286436"/>
            <a:ext cx="464515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40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02 </a:t>
            </a:r>
            <a:r>
              <a:rPr lang="zh-CN" altLang="en-US" sz="40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有效性        </a:t>
            </a:r>
            <a:r>
              <a:rPr lang="en-US" altLang="zh-CN" sz="2400" b="1" i="0" u="none" strike="noStrike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endParaRPr lang="en-US" altLang="zh-CN" sz="2400" b="1" i="0" u="none" strike="noStrike" dirty="0">
              <a:solidFill>
                <a:srgbClr val="000000"/>
              </a:solidFill>
              <a:effectLst/>
              <a:highlight>
                <a:srgbClr val="FFFF00"/>
              </a:highligh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8" name="圆角矩形 40"/>
          <p:cNvSpPr/>
          <p:nvPr/>
        </p:nvSpPr>
        <p:spPr>
          <a:xfrm>
            <a:off x="143340" y="1040032"/>
            <a:ext cx="11930764" cy="73171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endParaRPr lang="zh-CN" altLang="en-US" sz="1865">
              <a:solidFill>
                <a:srgbClr val="FFFFFF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43339" y="1137146"/>
            <a:ext cx="7338365" cy="4122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l">
              <a:lnSpc>
                <a:spcPct val="125000"/>
              </a:lnSpc>
              <a:buFontTx/>
              <a:buNone/>
            </a:pPr>
            <a:r>
              <a:rPr lang="zh-CN" altLang="zh-CN" sz="1800" b="1" kern="100" dirty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真实世界研究</a:t>
            </a:r>
            <a:r>
              <a:rPr lang="zh-CN" altLang="en-US" sz="1800" b="1" kern="100" dirty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en-US" altLang="zh-CN" sz="1800" b="1" kern="100" dirty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r>
              <a:rPr lang="zh-CN" altLang="en-US" sz="1800" b="1" kern="100" dirty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例，患者症状明显改善；</a:t>
            </a:r>
            <a:endParaRPr lang="en-US" altLang="zh-CN" sz="1800" b="1" kern="100" dirty="0">
              <a:solidFill>
                <a:srgbClr val="FF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43339" y="6294097"/>
            <a:ext cx="733836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100" dirty="0">
                <a:latin typeface="+mn-ea"/>
              </a:rPr>
              <a:t>Myasthenia+gravis+symptom+response+to+huperzine+A,+pyridostigmine+bromide,+and+an+immunomodulatory+incorporated+regimen+A+multi-case+studyp.2023.9</a:t>
            </a:r>
            <a:endParaRPr lang="en-US" altLang="zh-CN" sz="1100" dirty="0">
              <a:latin typeface="+mn-e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08067" y="1138058"/>
            <a:ext cx="5508302" cy="4536242"/>
          </a:xfrm>
          <a:prstGeom prst="rect">
            <a:avLst/>
          </a:prstGeom>
          <a:solidFill>
            <a:schemeClr val="accent1">
              <a:alpha val="19000"/>
            </a:schemeClr>
          </a:solidFill>
        </p:spPr>
        <p:txBody>
          <a:bodyPr wrap="square" rtlCol="0" anchor="t">
            <a:spAutoFit/>
          </a:bodyPr>
          <a:lstStyle/>
          <a:p>
            <a:pPr algn="just" fontAlgn="auto">
              <a:lnSpc>
                <a:spcPct val="140000"/>
              </a:lnSpc>
              <a:buClrTx/>
              <a:buSzTx/>
              <a:buFontTx/>
            </a:pP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【不良反应情况】</a:t>
            </a: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</a:t>
            </a:r>
            <a:endParaRPr lang="en-US" altLang="zh-CN" sz="16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just" fontAlgn="auto">
              <a:lnSpc>
                <a:spcPct val="140000"/>
              </a:lnSpc>
              <a:buClrTx/>
              <a:buSzTx/>
              <a:buFontTx/>
            </a:pP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      </a:t>
            </a:r>
            <a:r>
              <a:rPr lang="zh-CN" altLang="zh-CN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本品无明显毒副作用。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剂量过大时可出现头晕、恶心、腹痛、胃肠道不适、视力模糊、出汗、乏力等反应。一般不需处理或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减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少服用剂量即可消失。严重者可用阿托品对抗。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just" fontAlgn="auto">
              <a:lnSpc>
                <a:spcPct val="140000"/>
              </a:lnSpc>
              <a:buClrTx/>
              <a:buSzTx/>
              <a:buFontTx/>
            </a:pP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      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对本品活性成分过敏者禁用；癫痫、心绞痛、支气管哮喘、机械性肠梗阻、肾功能不全、尿路梗阻患者禁用。用量有个体差异，一般应从小剂量开始，按说明书用法用量使用或遵医嘱，不良反应明显时可自行减量。慎与碱性药物配伍。心动过缓慎用。孕妇和哺乳期妇女、儿童用药的安全性尚未确立。药物相互作用尚不明确。</a:t>
            </a:r>
            <a:endParaRPr lang="zh-CN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just" fontAlgn="auto">
              <a:lnSpc>
                <a:spcPct val="140000"/>
              </a:lnSpc>
              <a:buClrTx/>
              <a:buSzTx/>
              <a:buFontTx/>
            </a:pP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      </a:t>
            </a:r>
            <a:r>
              <a:rPr lang="zh-CN" altLang="zh-CN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药品上市后，无国家或地区药监部门发布的安全性警告、黑框警告、撤市信息等不良信息的相关报道。</a:t>
            </a:r>
            <a:endParaRPr lang="en-US" altLang="zh-CN" sz="16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just" fontAlgn="auto">
              <a:lnSpc>
                <a:spcPct val="140000"/>
              </a:lnSpc>
              <a:buClrTx/>
              <a:buSzTx/>
              <a:buFontTx/>
            </a:pPr>
            <a:endParaRPr lang="en-US" altLang="zh-CN" sz="16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39946" y="5779506"/>
            <a:ext cx="10895085" cy="7491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65" dirty="0">
                <a:latin typeface="+mn-ea"/>
              </a:rPr>
              <a:t>[1]Hamilton L R , Schachter S C , Myers T M . Time Course, Behavioral Safety, and Protective Efficacy of Centrally Active Reversible Acetylcholinesterase Inhibitors in Cynomolgus Macaques[J]. Neurochemical Research, 2016.</a:t>
            </a:r>
            <a:endParaRPr lang="en-US" altLang="zh-CN" sz="1065" dirty="0">
              <a:latin typeface="+mn-ea"/>
            </a:endParaRPr>
          </a:p>
          <a:p>
            <a:r>
              <a:rPr lang="en-US" altLang="zh-CN" sz="1065" dirty="0">
                <a:latin typeface="+mn-ea"/>
              </a:rPr>
              <a:t>[2] Lin P </a:t>
            </a:r>
            <a:r>
              <a:rPr lang="en-US" altLang="zh-CN" sz="1065" dirty="0" err="1">
                <a:latin typeface="+mn-ea"/>
              </a:rPr>
              <a:t>P</a:t>
            </a:r>
            <a:r>
              <a:rPr lang="en-US" altLang="zh-CN" sz="1065" dirty="0">
                <a:latin typeface="+mn-ea"/>
              </a:rPr>
              <a:t> , Li X N , Yuan F , et al. Evaluation of the invitro and </a:t>
            </a:r>
            <a:r>
              <a:rPr lang="en-US" altLang="zh-CN" sz="1065" dirty="0" err="1">
                <a:latin typeface="+mn-ea"/>
              </a:rPr>
              <a:t>invivo</a:t>
            </a:r>
            <a:r>
              <a:rPr lang="en-US" altLang="zh-CN" sz="1065" dirty="0">
                <a:latin typeface="+mn-ea"/>
              </a:rPr>
              <a:t> metabolic pathway and cytochrome P450 inhibition/induction profile of </a:t>
            </a:r>
            <a:r>
              <a:rPr lang="en-US" altLang="zh-CN" sz="1065" dirty="0" err="1">
                <a:latin typeface="+mn-ea"/>
              </a:rPr>
              <a:t>Huperzine</a:t>
            </a:r>
            <a:r>
              <a:rPr lang="en-US" altLang="zh-CN" sz="1065" dirty="0">
                <a:latin typeface="+mn-ea"/>
              </a:rPr>
              <a:t> A[J]. Biochemical &amp; Biophysical Research Communications, 2016:248-253.</a:t>
            </a:r>
            <a:endParaRPr lang="en-US" altLang="zh-CN" sz="1065" dirty="0">
              <a:latin typeface="+mn-ea"/>
            </a:endParaRPr>
          </a:p>
        </p:txBody>
      </p:sp>
      <p:pic>
        <p:nvPicPr>
          <p:cNvPr id="4" name="图片 3" descr="灵康药业集团LOGO1 p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3" t="29942" r="1204" b="55544"/>
          <a:stretch>
            <a:fillRect/>
          </a:stretch>
        </p:blipFill>
        <p:spPr bwMode="auto">
          <a:xfrm>
            <a:off x="9959842" y="6343378"/>
            <a:ext cx="2232158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文本框 4"/>
          <p:cNvSpPr txBox="1"/>
          <p:nvPr/>
        </p:nvSpPr>
        <p:spPr>
          <a:xfrm>
            <a:off x="139946" y="156700"/>
            <a:ext cx="4864540" cy="706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40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03 </a:t>
            </a:r>
            <a:r>
              <a:rPr lang="zh-CN" altLang="en-US" sz="40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安全性</a:t>
            </a:r>
            <a:endParaRPr lang="zh-CN" altLang="en-US" sz="40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圆角矩形 40"/>
          <p:cNvSpPr/>
          <p:nvPr/>
        </p:nvSpPr>
        <p:spPr>
          <a:xfrm>
            <a:off x="156062" y="941777"/>
            <a:ext cx="11930764" cy="91075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endParaRPr lang="zh-CN" altLang="en-US" sz="1865">
              <a:solidFill>
                <a:srgbClr val="FFFFFF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888028" y="1138058"/>
            <a:ext cx="6198798" cy="4507071"/>
          </a:xfrm>
          <a:prstGeom prst="rect">
            <a:avLst/>
          </a:prstGeom>
          <a:solidFill>
            <a:schemeClr val="accent1">
              <a:alpha val="19000"/>
            </a:schemeClr>
          </a:solidFill>
        </p:spPr>
        <p:txBody>
          <a:bodyPr wrap="square" rtlCol="0">
            <a:spAutoFit/>
          </a:bodyPr>
          <a:lstStyle/>
          <a:p>
            <a:pPr algn="just">
              <a:lnSpc>
                <a:spcPct val="140000"/>
              </a:lnSpc>
              <a:spcBef>
                <a:spcPts val="800"/>
              </a:spcBef>
            </a:pPr>
            <a:r>
              <a:rPr lang="zh-CN" altLang="en-US" sz="18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【安全性方面优势和不足】</a:t>
            </a:r>
            <a:endParaRPr lang="en-US" altLang="zh-CN" sz="18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just">
              <a:lnSpc>
                <a:spcPct val="140000"/>
              </a:lnSpc>
              <a:spcBef>
                <a:spcPts val="800"/>
              </a:spcBef>
            </a:pPr>
            <a:r>
              <a:rPr lang="en-US" altLang="zh-CN" sz="18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      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石杉碱甲是可逆的胆碱酯酶抑制剂，对于乙酰胆碱酯酶的抑制</a:t>
            </a:r>
            <a:r>
              <a:rPr lang="zh-CN" altLang="en-US" sz="1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选择性更高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，能更好的在中枢发挥胆碱酯酶抑制作用，且较少外周胆碱能副作用，相较加兰他敏，</a:t>
            </a:r>
            <a:r>
              <a:rPr lang="zh-CN" altLang="en-US" sz="1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安全性更高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。此外，有文献表明，相同抑制效果下，加兰他敏表现出明显的毒性，诱发下颌和舌部的收缩等外周胆碱能样副反应，</a:t>
            </a:r>
            <a:r>
              <a:rPr lang="zh-CN" altLang="en-US" sz="1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而石杉碱甲无毒性反应</a:t>
            </a:r>
            <a:r>
              <a:rPr lang="en-US" altLang="zh-CN" sz="1800" kern="100" baseline="30000" dirty="0">
                <a:latin typeface="Times New Roman" panose="02020603050405020304" pitchFamily="18" charset="0"/>
                <a:ea typeface="仿宋_GB2312"/>
              </a:rPr>
              <a:t>[1]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。同时，有文献表明加兰他敏被细胞色素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P450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系统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CYP2D6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及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CYP3A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普遍代谢，而石杉碱甲与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P450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无相互作用，因此加兰他敏在肝毒性及药物相互作用方面有安全性风险</a:t>
            </a:r>
            <a:r>
              <a:rPr lang="en-US" altLang="zh-CN" sz="1800" kern="100" baseline="30000" dirty="0">
                <a:latin typeface="Times New Roman" panose="02020603050405020304" pitchFamily="18" charset="0"/>
                <a:ea typeface="仿宋_GB2312"/>
              </a:rPr>
              <a:t>[2] 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。</a:t>
            </a:r>
            <a:endParaRPr lang="en-US" altLang="zh-CN" sz="18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427"/>
    </mc:Choice>
    <mc:Fallback>
      <p:transition spd="slow" advTm="5427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18"/>
          <p:cNvSpPr txBox="1"/>
          <p:nvPr/>
        </p:nvSpPr>
        <p:spPr>
          <a:xfrm>
            <a:off x="4161155" y="1033145"/>
            <a:ext cx="7874635" cy="5825490"/>
          </a:xfrm>
          <a:prstGeom prst="rect">
            <a:avLst/>
          </a:prstGeom>
          <a:solidFill>
            <a:schemeClr val="accent1">
              <a:alpha val="19000"/>
            </a:schemeClr>
          </a:solidFill>
        </p:spPr>
        <p:txBody>
          <a:bodyPr wrap="square" rtlCol="0" anchor="t">
            <a:noAutofit/>
          </a:bodyPr>
          <a:lstStyle/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1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、创新程度：</a:t>
            </a:r>
            <a:endParaRPr lang="zh-CN" altLang="en-US" sz="16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   注射用石杉碱甲是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中国自主研发的原研药，是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可逆高选择性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的乙酰胆碱酯酶抑制剂，相比于其他同类型药物，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选择性高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副作用小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更安全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；对神经系统具有以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抗炎为核心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的明确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靶点多重作用；且现有研究表明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无药物相互作用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，主要通过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肾脏原型排泄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。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2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、应用创新:</a:t>
            </a:r>
            <a:endParaRPr lang="zh-CN" altLang="en-US" sz="16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   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注射用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石杉碱甲作为注射剂，相比于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目录中已有的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口服制剂</a:t>
            </a:r>
            <a:r>
              <a:rPr lang="zh-CN" altLang="zh-CN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发挥作用快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，尤其适用于口服无法使用的患者，比如手术后早期急性期及胃肠道功能受损或吞咽困难患者使用，</a:t>
            </a:r>
            <a:r>
              <a:rPr lang="zh-CN" altLang="zh-CN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适用性广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；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此外注射剂在适应症上比口服制剂多了“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用于重症肌无力的治疗</a:t>
            </a:r>
            <a:r>
              <a:rPr lang="zh-CN" altLang="en-US" sz="16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”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。该产品作为冻干粉针注射剂，每日一次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给药方便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</a:t>
            </a:r>
            <a:r>
              <a:rPr lang="zh-CN" altLang="zh-CN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操作简单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且</a:t>
            </a:r>
            <a:r>
              <a:rPr lang="zh-CN" altLang="zh-CN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便于贮存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；</a:t>
            </a:r>
            <a:r>
              <a:rPr lang="zh-CN" altLang="zh-CN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肾脏原型排泄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，不含干扰药效的辅料成分，肌肉注射给药，</a:t>
            </a:r>
            <a:r>
              <a:rPr lang="zh-CN" altLang="zh-CN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安全性高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。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3.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发明专利</a:t>
            </a:r>
            <a:endParaRPr lang="en-US" altLang="zh-CN" sz="16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于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2022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年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5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月获得发明专利，专利号：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ZL202210521502.3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专利摘要：本发明“一种石杉碱甲冻干粉针剂及其制备方法” 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解决了石杉碱甲难溶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于水的问题，且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稳定性良好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使用方便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安全性高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，给老年病人提供了很大方便，大大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提高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用药的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顺应性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。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just" fontAlgn="auto">
              <a:lnSpc>
                <a:spcPct val="150000"/>
              </a:lnSpc>
              <a:buClrTx/>
              <a:buSzTx/>
              <a:buFontTx/>
            </a:pPr>
            <a:endParaRPr lang="zh-CN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pic>
        <p:nvPicPr>
          <p:cNvPr id="2" name="图片 1" descr="灵康药业集团LOGO1 p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3" t="29942" r="1204" b="55544"/>
          <a:stretch>
            <a:fillRect/>
          </a:stretch>
        </p:blipFill>
        <p:spPr bwMode="auto">
          <a:xfrm>
            <a:off x="9706831" y="6374437"/>
            <a:ext cx="237999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/>
          <p:cNvSpPr txBox="1"/>
          <p:nvPr/>
        </p:nvSpPr>
        <p:spPr>
          <a:xfrm>
            <a:off x="-353156" y="157673"/>
            <a:ext cx="556081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40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04 </a:t>
            </a:r>
            <a:r>
              <a:rPr lang="zh-CN" altLang="en-US" sz="40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创新性        </a:t>
            </a:r>
            <a:r>
              <a:rPr lang="en-US" altLang="zh-CN" sz="2400" b="1" i="0" u="none" strike="noStrike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endParaRPr lang="en-US" altLang="zh-CN" sz="2400" b="1" i="0" u="none" strike="noStrike" dirty="0">
              <a:solidFill>
                <a:srgbClr val="000000"/>
              </a:solidFill>
              <a:effectLst/>
              <a:highlight>
                <a:srgbClr val="FFFF00"/>
              </a:highligh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4" name="圆角矩形 40"/>
          <p:cNvSpPr/>
          <p:nvPr/>
        </p:nvSpPr>
        <p:spPr>
          <a:xfrm>
            <a:off x="156062" y="941777"/>
            <a:ext cx="11930764" cy="91075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endParaRPr lang="zh-CN" altLang="en-US" sz="1865">
              <a:solidFill>
                <a:srgbClr val="FFFFFF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063" y="1049015"/>
            <a:ext cx="3939574" cy="580898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427"/>
    </mc:Choice>
    <mc:Fallback>
      <p:transition spd="slow" advTm="5427"/>
    </mc:Fallback>
  </mc:AlternateContent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UNIT_TABLE_BEAUTIFY" val="smartTable{e9c45a24-0f48-4096-84f6-5d3cb2e9f403}"/>
</p:tagLst>
</file>

<file path=ppt/tags/tag5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6626</Words>
  <Application>WPS 演示</Application>
  <PresentationFormat>宽屏</PresentationFormat>
  <Paragraphs>379</Paragraphs>
  <Slides>10</Slides>
  <Notes>9</Notes>
  <HiddenSlides>0</HiddenSlides>
  <MMClips>0</MMClips>
  <ScaleCrop>false</ScaleCrop>
  <HeadingPairs>
    <vt:vector size="6" baseType="variant">
      <vt:variant>
        <vt:lpstr>已用的字体</vt:lpstr>
      </vt:variant>
      <vt:variant>
        <vt:i4>19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30" baseType="lpstr">
      <vt:lpstr>Arial</vt:lpstr>
      <vt:lpstr>宋体</vt:lpstr>
      <vt:lpstr>Wingdings</vt:lpstr>
      <vt:lpstr>Calibri</vt:lpstr>
      <vt:lpstr>华康俪金黑W8</vt:lpstr>
      <vt:lpstr>黑体</vt:lpstr>
      <vt:lpstr>微软雅黑</vt:lpstr>
      <vt:lpstr>Calibri</vt:lpstr>
      <vt:lpstr>ITC Avant Garde Std XLt</vt:lpstr>
      <vt:lpstr>Yu Gothic UI Light</vt:lpstr>
      <vt:lpstr>ITC Avant Garde Std XLt</vt:lpstr>
      <vt:lpstr>PingFangSC-Regular</vt:lpstr>
      <vt:lpstr>Segoe Print</vt:lpstr>
      <vt:lpstr>Times New Roman</vt:lpstr>
      <vt:lpstr>仿宋_GB2312</vt:lpstr>
      <vt:lpstr>仿宋</vt:lpstr>
      <vt:lpstr>等线</vt:lpstr>
      <vt:lpstr>Arial Unicode MS</vt:lpstr>
      <vt:lpstr>等线 Light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方先生</dc:creator>
  <cp:lastModifiedBy>方现军</cp:lastModifiedBy>
  <cp:revision>120</cp:revision>
  <dcterms:created xsi:type="dcterms:W3CDTF">2024-05-24T03:27:00Z</dcterms:created>
  <dcterms:modified xsi:type="dcterms:W3CDTF">2026-06-08T09:49:13Z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9F0A704389E2433E9EB9ACBA511FA386_12</vt:lpwstr>
  </property>
  <property fmtid="{D5CDD505-2E9C-101B-9397-08002B2CF9AE}" pid="3" name="KSOProductBuildVer">
    <vt:lpwstr>2052-12.1.0.26375</vt:lpwstr>
  </property>
</Properties>
</file>