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4.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3" r:id="rId3"/>
  </p:sldMasterIdLst>
  <p:sldIdLst>
    <p:sldId id="257" r:id="rId4"/>
    <p:sldId id="258" r:id="rId5"/>
    <p:sldId id="273" r:id="rId6"/>
    <p:sldId id="260" r:id="rId7"/>
    <p:sldId id="272" r:id="rId8"/>
    <p:sldId id="267" r:id="rId9"/>
    <p:sldId id="261" r:id="rId10"/>
    <p:sldId id="266" r:id="rId11"/>
    <p:sldId id="264" r:id="rId12"/>
    <p:sldId id="265"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EB8"/>
    <a:srgbClr val="3E71A4"/>
    <a:srgbClr val="E8F9FD"/>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67"/>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7"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tags" Target="../tags/tag58.xml"/><Relationship Id="rId4" Type="http://schemas.openxmlformats.org/officeDocument/2006/relationships/image" Target="../media/image1.emf"/><Relationship Id="rId3" Type="http://schemas.openxmlformats.org/officeDocument/2006/relationships/oleObject" Target="../embeddings/oleObject1.bin"/><Relationship Id="rId2" Type="http://schemas.openxmlformats.org/officeDocument/2006/relationships/tags" Target="../tags/tag57.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ternal">
    <p:spTree>
      <p:nvGrpSpPr>
        <p:cNvPr id="1" name=""/>
        <p:cNvGrpSpPr/>
        <p:nvPr/>
      </p:nvGrpSpPr>
      <p:grpSpPr>
        <a:xfrm>
          <a:off x="0" y="0"/>
          <a:ext cx="0" cy="0"/>
          <a:chOff x="0" y="0"/>
          <a:chExt cx="0" cy="0"/>
        </a:xfrm>
      </p:grpSpPr>
      <p:sp>
        <p:nvSpPr>
          <p:cNvPr id="6" name="タイトル 1"/>
          <p:cNvSpPr>
            <a:spLocks noGrp="1"/>
          </p:cNvSpPr>
          <p:nvPr>
            <p:ph type="ctrTitle"/>
          </p:nvPr>
        </p:nvSpPr>
        <p:spPr>
          <a:xfrm>
            <a:off x="578012" y="2788076"/>
            <a:ext cx="7679868" cy="640924"/>
          </a:xfrm>
          <a:prstGeom prst="rect">
            <a:avLst/>
          </a:prstGeom>
        </p:spPr>
        <p:txBody>
          <a:bodyPr anchor="b">
            <a:normAutofit/>
          </a:bodyPr>
          <a:lstStyle>
            <a:lvl1pPr algn="l">
              <a:defRPr sz="3400" b="1">
                <a:latin typeface="+mn-ea"/>
                <a:ea typeface="+mn-ea"/>
              </a:defRPr>
            </a:lvl1pPr>
          </a:lstStyle>
          <a:p>
            <a:r>
              <a:rPr kumimoji="1" lang="ja-JP" altLang="en-US" dirty="0"/>
              <a:t>マスター タイトルの書式設定</a:t>
            </a:r>
            <a:endParaRPr kumimoji="1" lang="ja-JP" altLang="en-US" dirty="0"/>
          </a:p>
        </p:txBody>
      </p:sp>
      <p:sp>
        <p:nvSpPr>
          <p:cNvPr id="7" name="テキスト プレースホルダー 4"/>
          <p:cNvSpPr>
            <a:spLocks noGrp="1"/>
          </p:cNvSpPr>
          <p:nvPr>
            <p:ph type="body" sz="quarter" idx="12"/>
          </p:nvPr>
        </p:nvSpPr>
        <p:spPr>
          <a:xfrm>
            <a:off x="578012" y="5303838"/>
            <a:ext cx="7679868" cy="523875"/>
          </a:xfrm>
        </p:spPr>
        <p:txBody>
          <a:bodyPr>
            <a:noAutofit/>
          </a:bodyPr>
          <a:lstStyle>
            <a:lvl1pPr>
              <a:lnSpc>
                <a:spcPct val="100000"/>
              </a:lnSpc>
              <a:spcBef>
                <a:spcPts val="0"/>
              </a:spcBef>
              <a:defRPr sz="2800" b="1"/>
            </a:lvl1pPr>
            <a:lvl2pPr>
              <a:defRPr b="1"/>
            </a:lvl2pPr>
            <a:lvl3pPr>
              <a:defRPr b="1"/>
            </a:lvl3pPr>
            <a:lvl4pPr>
              <a:defRPr b="1"/>
            </a:lvl4pPr>
            <a:lvl5pPr>
              <a:defRPr b="1"/>
            </a:lvl5pPr>
          </a:lstStyle>
          <a:p>
            <a:pPr lvl="0"/>
            <a:r>
              <a:rPr kumimoji="1" lang="ja-JP" altLang="en-US" dirty="0"/>
              <a:t>マスター テキストの書式設定</a:t>
            </a:r>
            <a:endParaRPr kumimoji="1" lang="ja-JP" altLang="en-US" dirty="0"/>
          </a:p>
        </p:txBody>
      </p:sp>
      <p:sp>
        <p:nvSpPr>
          <p:cNvPr id="8" name="テキスト プレースホルダー 19"/>
          <p:cNvSpPr>
            <a:spLocks noGrp="1"/>
          </p:cNvSpPr>
          <p:nvPr>
            <p:ph type="body" sz="quarter" idx="13"/>
          </p:nvPr>
        </p:nvSpPr>
        <p:spPr>
          <a:xfrm>
            <a:off x="578012" y="4308475"/>
            <a:ext cx="7679868" cy="893763"/>
          </a:xfrm>
        </p:spPr>
        <p:txBody>
          <a:bodyPr>
            <a:noAutofit/>
          </a:bodyPr>
          <a:lstStyle>
            <a:lvl1pPr>
              <a:lnSpc>
                <a:spcPct val="100000"/>
              </a:lnSpc>
              <a:spcBef>
                <a:spcPts val="0"/>
              </a:spcBef>
              <a:defRPr/>
            </a:lvl1pPr>
          </a:lstStyle>
          <a:p>
            <a:pPr lvl="0"/>
            <a:r>
              <a:rPr kumimoji="1" lang="ja-JP" altLang="en-US" dirty="0"/>
              <a:t>マスター テキストの書式設定</a:t>
            </a:r>
            <a:endParaRPr kumimoji="1" lang="ja-JP" altLang="en-US" dirty="0"/>
          </a:p>
        </p:txBody>
      </p:sp>
      <p:sp>
        <p:nvSpPr>
          <p:cNvPr id="9" name="テキスト プレースホルダー 21"/>
          <p:cNvSpPr>
            <a:spLocks noGrp="1"/>
          </p:cNvSpPr>
          <p:nvPr>
            <p:ph type="body" sz="quarter" idx="14"/>
          </p:nvPr>
        </p:nvSpPr>
        <p:spPr>
          <a:xfrm>
            <a:off x="578012" y="6030913"/>
            <a:ext cx="5897996" cy="335163"/>
          </a:xfrm>
        </p:spPr>
        <p:txBody>
          <a:bodyPr>
            <a:noAutofit/>
          </a:bodyPr>
          <a:lstStyle>
            <a:lvl1pPr>
              <a:lnSpc>
                <a:spcPct val="100000"/>
              </a:lnSpc>
              <a:spcBef>
                <a:spcPts val="0"/>
              </a:spcBef>
              <a:defRPr sz="1800"/>
            </a:lvl1pPr>
          </a:lstStyle>
          <a:p>
            <a:pPr lvl="0"/>
            <a:r>
              <a:rPr kumimoji="1" lang="ja-JP" altLang="en-US" dirty="0"/>
              <a:t>マスター テキストの書式設定</a:t>
            </a:r>
            <a:endParaRPr kumimoji="1" lang="ja-JP"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Subtitle-2">
    <p:bg>
      <p:bgPr>
        <a:solidFill>
          <a:schemeClr val="bg1"/>
        </a:solidFill>
        <a:effectLst/>
      </p:bgPr>
    </p:bg>
    <p:spTree>
      <p:nvGrpSpPr>
        <p:cNvPr id="1" name=""/>
        <p:cNvGrpSpPr/>
        <p:nvPr/>
      </p:nvGrpSpPr>
      <p:grpSpPr>
        <a:xfrm>
          <a:off x="0" y="0"/>
          <a:ext cx="0" cy="0"/>
          <a:chOff x="0" y="0"/>
          <a:chExt cx="0" cy="0"/>
        </a:xfrm>
      </p:grpSpPr>
      <p:graphicFrame>
        <p:nvGraphicFramePr>
          <p:cNvPr id="6" name="对象 5"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5715" imgH="5715" progId="TCLayout.ActiveDocument.1">
                  <p:embed/>
                </p:oleObj>
              </mc:Choice>
              <mc:Fallback>
                <p:oleObj name="think-cell Slide" r:id="rId3" imgW="5715" imgH="5715" progId="TCLayout.ActiveDocument.1">
                  <p:embed/>
                  <p:pic>
                    <p:nvPicPr>
                      <p:cNvPr id="0" name="对象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矩形 3" hidden="1"/>
          <p:cNvSpPr/>
          <p:nvPr userDrawn="1">
            <p:custDataLst>
              <p:tags r:id="rId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altLang="zh-CN" sz="4400" b="1" i="0" baseline="0" dirty="0">
              <a:latin typeface="Graphik" panose="020B0503030202060203"/>
              <a:ea typeface="+mj-ea"/>
              <a:cs typeface="+mj-cs"/>
              <a:sym typeface="Graphik" panose="020B0503030202060203"/>
            </a:endParaRPr>
          </a:p>
        </p:txBody>
      </p:sp>
      <p:pic>
        <p:nvPicPr>
          <p:cNvPr id="5" name="Picture 4"/>
          <p:cNvPicPr>
            <a:picLocks noChangeAspect="1"/>
          </p:cNvPicPr>
          <p:nvPr userDrawn="1"/>
        </p:nvPicPr>
        <p:blipFill>
          <a:blip r:embed="rId6" cstate="screen"/>
          <a:stretch>
            <a:fillRect/>
          </a:stretch>
        </p:blipFill>
        <p:spPr>
          <a:xfrm>
            <a:off x="9550400" y="5803900"/>
            <a:ext cx="2641600" cy="1054100"/>
          </a:xfrm>
          <a:prstGeom prst="rect">
            <a:avLst/>
          </a:prstGeom>
        </p:spPr>
      </p:pic>
      <p:sp>
        <p:nvSpPr>
          <p:cNvPr id="8" name="Title 7"/>
          <p:cNvSpPr>
            <a:spLocks noGrp="1"/>
          </p:cNvSpPr>
          <p:nvPr>
            <p:ph type="title"/>
          </p:nvPr>
        </p:nvSpPr>
        <p:spPr>
          <a:xfrm>
            <a:off x="4999576" y="1931621"/>
            <a:ext cx="6354224" cy="1325563"/>
          </a:xfrm>
        </p:spPr>
        <p:txBody>
          <a:bodyPr vert="horz"/>
          <a:lstStyle/>
          <a:p>
            <a:r>
              <a:rPr lang="en-US" dirty="0"/>
              <a:t>Click to edit Master title style</a:t>
            </a:r>
            <a:endParaRPr lang="en-US" dirty="0"/>
          </a:p>
        </p:txBody>
      </p:sp>
      <p:sp>
        <p:nvSpPr>
          <p:cNvPr id="9" name="Subtitle 2"/>
          <p:cNvSpPr>
            <a:spLocks noGrp="1"/>
          </p:cNvSpPr>
          <p:nvPr>
            <p:ph type="subTitle" idx="1"/>
          </p:nvPr>
        </p:nvSpPr>
        <p:spPr>
          <a:xfrm>
            <a:off x="4999576" y="3509963"/>
            <a:ext cx="6354224" cy="1655762"/>
          </a:xfrm>
        </p:spPr>
        <p:txBody>
          <a:bodyPr>
            <a:normAutofit/>
          </a:bodyPr>
          <a:lstStyle>
            <a:lvl1pPr marL="0" indent="0" algn="l">
              <a:buNone/>
              <a:defRPr sz="2400">
                <a:latin typeface="Graphik" panose="020B05030302020602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US" dirty="0"/>
          </a:p>
        </p:txBody>
      </p:sp>
      <p:sp>
        <p:nvSpPr>
          <p:cNvPr id="13" name="Slide Number Placeholder 3"/>
          <p:cNvSpPr>
            <a:spLocks noGrp="1"/>
          </p:cNvSpPr>
          <p:nvPr>
            <p:ph type="sldNum" sz="quarter" idx="12"/>
          </p:nvPr>
        </p:nvSpPr>
        <p:spPr>
          <a:xfrm>
            <a:off x="11372117" y="6414233"/>
            <a:ext cx="621323" cy="365125"/>
          </a:xfrm>
          <a:prstGeom prst="rect">
            <a:avLst/>
          </a:prstGeom>
        </p:spPr>
        <p:txBody>
          <a:bodyPr/>
          <a:lstStyle>
            <a:lvl1pPr algn="ctr">
              <a:defRPr sz="1400">
                <a:solidFill>
                  <a:srgbClr val="0F3188"/>
                </a:solidFill>
                <a:latin typeface="Arial" panose="020B0604020202020204" pitchFamily="34" charset="0"/>
                <a:cs typeface="Arial" panose="020B0604020202020204" pitchFamily="34" charset="0"/>
              </a:defRPr>
            </a:lvl1pPr>
          </a:lstStyle>
          <a:p>
            <a:fld id="{353539E6-E6EB-DC4D-96A6-E7C06E4E0F52}" type="slidenum">
              <a:rPr lang="en-US" smtClean="0"/>
            </a:fld>
            <a:endParaRPr lang="en-US" dirty="0"/>
          </a:p>
        </p:txBody>
      </p:sp>
      <p:sp>
        <p:nvSpPr>
          <p:cNvPr id="19" name="Rectangle 18" hidden="1"/>
          <p:cNvSpPr/>
          <p:nvPr userDrawn="1"/>
        </p:nvSpPr>
        <p:spPr>
          <a:xfrm>
            <a:off x="0" y="0"/>
            <a:ext cx="158750" cy="158750"/>
          </a:xfrm>
          <a:prstGeom prst="rect">
            <a:avLst/>
          </a:prstGeom>
          <a:noFill/>
          <a:ln w="19050" cap="rnd" cmpd="sng" algn="ctr">
            <a:gradFill>
              <a:gsLst>
                <a:gs pos="59000">
                  <a:schemeClr val="tx2">
                    <a:lumMod val="50000"/>
                  </a:schemeClr>
                </a:gs>
                <a:gs pos="95000">
                  <a:srgbClr val="0070C0"/>
                </a:gs>
              </a:gsLst>
              <a:lin ang="5400000" scaled="1"/>
            </a:gradFill>
            <a:prstDash val="solid"/>
            <a:round/>
            <a:tailEnd type="triangle" w="lg" len="lg"/>
          </a:ln>
          <a:effectLst/>
        </p:spPr>
        <p:txBody>
          <a:bodyPr wrap="none" lIns="0" tIns="0" rIns="0" bIns="0" numCol="1" spcCol="0" rtlCol="0" anchor="ctr" anchorCtr="0">
            <a:noAutofit/>
          </a:bodyPr>
          <a:lstStyle/>
          <a:p>
            <a:pPr marL="0" lvl="0" indent="0" algn="l" defTabSz="914400" rtl="0"/>
            <a:endParaRPr kumimoji="0" lang="en-US" sz="4400" b="1" i="0" u="none" kern="0" cap="none" baseline="0" dirty="0">
              <a:solidFill>
                <a:srgbClr val="2B3A42"/>
              </a:solidFill>
              <a:latin typeface="Graphik" panose="020B0503030202060203"/>
              <a:ea typeface="华文楷体" panose="02010600040101010101" pitchFamily="2" charset="-122"/>
              <a:cs typeface="+mj-cs"/>
              <a:sym typeface="Garamond" panose="02020404030301010803" pitchFamily="18"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280160"/>
            <a:ext cx="11125199" cy="5173028"/>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7" name="正方形/長方形 6"/>
          <p:cNvSpPr/>
          <p:nvPr userDrawn="1"/>
        </p:nvSpPr>
        <p:spPr>
          <a:xfrm>
            <a:off x="416221" y="408577"/>
            <a:ext cx="96000" cy="5355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9"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title/Title/Sub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988597"/>
            <a:ext cx="11125199" cy="4464591"/>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7" name="正方形/長方形 6"/>
          <p:cNvSpPr/>
          <p:nvPr userDrawn="1"/>
        </p:nvSpPr>
        <p:spPr>
          <a:xfrm>
            <a:off x="416221" y="408577"/>
            <a:ext cx="96000" cy="5355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12" name="正方形/長方形 11"/>
          <p:cNvSpPr/>
          <p:nvPr userDrawn="1"/>
        </p:nvSpPr>
        <p:spPr>
          <a:xfrm>
            <a:off x="416221" y="408587"/>
            <a:ext cx="96000" cy="12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3" name="テキスト プレースホルダー 14"/>
          <p:cNvSpPr>
            <a:spLocks noGrp="1"/>
          </p:cNvSpPr>
          <p:nvPr>
            <p:ph type="body" sz="quarter" idx="10"/>
          </p:nvPr>
        </p:nvSpPr>
        <p:spPr>
          <a:xfrm>
            <a:off x="561247" y="408587"/>
            <a:ext cx="9793148" cy="288000"/>
          </a:xfrm>
          <a:prstGeom prst="rect">
            <a:avLst/>
          </a:prstGeom>
        </p:spPr>
        <p:txBody>
          <a:bodyPr anchor="t" anchorCtr="0">
            <a:spAutoFit/>
          </a:bodyPr>
          <a:lstStyle>
            <a:lvl1pPr marL="0" indent="0">
              <a:buNone/>
              <a:defRPr sz="1400" b="1" i="0">
                <a:solidFill>
                  <a:schemeClr val="accent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14" name="テキスト プレースホルダー 14"/>
          <p:cNvSpPr>
            <a:spLocks noGrp="1"/>
          </p:cNvSpPr>
          <p:nvPr>
            <p:ph type="body" sz="quarter" idx="11"/>
          </p:nvPr>
        </p:nvSpPr>
        <p:spPr>
          <a:xfrm>
            <a:off x="561246" y="1268725"/>
            <a:ext cx="9793149" cy="371512"/>
          </a:xfrm>
          <a:prstGeom prst="rect">
            <a:avLst/>
          </a:prstGeom>
        </p:spPr>
        <p:txBody>
          <a:bodyPr anchor="t" anchorCtr="0">
            <a:spAutoFit/>
          </a:bodyPr>
          <a:lstStyle>
            <a:lvl1pPr marL="0" indent="0">
              <a:buNone/>
              <a:defRPr sz="2000" b="1" i="0">
                <a:solidFill>
                  <a:schemeClr val="tx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9" name="タイトル プレースホルダー 1"/>
          <p:cNvSpPr>
            <a:spLocks noGrp="1"/>
          </p:cNvSpPr>
          <p:nvPr>
            <p:ph type="title"/>
          </p:nvPr>
        </p:nvSpPr>
        <p:spPr>
          <a:xfrm>
            <a:off x="532660" y="711406"/>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title/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589102"/>
            <a:ext cx="11125199" cy="4864085"/>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6" name="正方形/長方形 5"/>
          <p:cNvSpPr/>
          <p:nvPr userDrawn="1"/>
        </p:nvSpPr>
        <p:spPr>
          <a:xfrm>
            <a:off x="416221" y="413619"/>
            <a:ext cx="96000" cy="72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7" name="テキスト プレースホルダー 14"/>
          <p:cNvSpPr>
            <a:spLocks noGrp="1"/>
          </p:cNvSpPr>
          <p:nvPr>
            <p:ph type="body" sz="quarter" idx="10"/>
          </p:nvPr>
        </p:nvSpPr>
        <p:spPr>
          <a:xfrm>
            <a:off x="561247" y="408587"/>
            <a:ext cx="9793148" cy="288000"/>
          </a:xfrm>
          <a:prstGeom prst="rect">
            <a:avLst/>
          </a:prstGeom>
        </p:spPr>
        <p:txBody>
          <a:bodyPr anchor="t" anchorCtr="0">
            <a:spAutoFit/>
          </a:bodyPr>
          <a:lstStyle>
            <a:lvl1pPr marL="0" indent="0">
              <a:buNone/>
              <a:defRPr sz="1400" b="1" i="0">
                <a:solidFill>
                  <a:schemeClr val="accent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9" name="タイトル プレースホルダー 1"/>
          <p:cNvSpPr>
            <a:spLocks noGrp="1"/>
          </p:cNvSpPr>
          <p:nvPr>
            <p:ph type="title"/>
          </p:nvPr>
        </p:nvSpPr>
        <p:spPr>
          <a:xfrm>
            <a:off x="532660" y="696587"/>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676399"/>
            <a:ext cx="11125199" cy="4776789"/>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6" name="正方形/長方形 5"/>
          <p:cNvSpPr/>
          <p:nvPr userDrawn="1"/>
        </p:nvSpPr>
        <p:spPr>
          <a:xfrm>
            <a:off x="416221" y="405999"/>
            <a:ext cx="96000" cy="91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9" name="テキスト プレースホルダー 14"/>
          <p:cNvSpPr>
            <a:spLocks noGrp="1"/>
          </p:cNvSpPr>
          <p:nvPr>
            <p:ph type="body" sz="quarter" idx="11"/>
          </p:nvPr>
        </p:nvSpPr>
        <p:spPr>
          <a:xfrm>
            <a:off x="561246" y="973801"/>
            <a:ext cx="9790115" cy="371512"/>
          </a:xfrm>
          <a:prstGeom prst="rect">
            <a:avLst/>
          </a:prstGeom>
        </p:spPr>
        <p:txBody>
          <a:bodyPr anchor="t" anchorCtr="0">
            <a:spAutoFit/>
          </a:bodyPr>
          <a:lstStyle>
            <a:lvl1pPr marL="0" indent="0">
              <a:buNone/>
              <a:defRPr sz="2000" b="1" i="0">
                <a:solidFill>
                  <a:schemeClr val="tx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7"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280160"/>
            <a:ext cx="11125199" cy="5173028"/>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7" name="正方形/長方形 6"/>
          <p:cNvSpPr/>
          <p:nvPr userDrawn="1"/>
        </p:nvSpPr>
        <p:spPr>
          <a:xfrm>
            <a:off x="416221" y="408577"/>
            <a:ext cx="96000" cy="5355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9"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1" Type="http://schemas.openxmlformats.org/officeDocument/2006/relationships/theme" Target="../theme/theme1.xml"/><Relationship Id="rId20" Type="http://schemas.openxmlformats.org/officeDocument/2006/relationships/tags" Target="../tags/tag64.xml"/><Relationship Id="rId2" Type="http://schemas.openxmlformats.org/officeDocument/2006/relationships/slideLayout" Target="../slideLayouts/slideLayout2.xml"/><Relationship Id="rId19" Type="http://schemas.openxmlformats.org/officeDocument/2006/relationships/tags" Target="../tags/tag63.xml"/><Relationship Id="rId18" Type="http://schemas.openxmlformats.org/officeDocument/2006/relationships/tags" Target="../tags/tag6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6" Type="http://schemas.openxmlformats.org/officeDocument/2006/relationships/theme" Target="../theme/theme2.xml"/><Relationship Id="rId5" Type="http://schemas.openxmlformats.org/officeDocument/2006/relationships/slideLayout" Target="../slideLayouts/slideLayout19.xml"/><Relationship Id="rId4" Type="http://schemas.openxmlformats.org/officeDocument/2006/relationships/slideLayout" Target="../slideLayouts/slideLayout18.xml"/><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6"/>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7"/>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8"/>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20"/>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
        <p:nvSpPr>
          <p:cNvPr id="3" name="テキスト プレースホルダー 2"/>
          <p:cNvSpPr>
            <a:spLocks noGrp="1"/>
          </p:cNvSpPr>
          <p:nvPr>
            <p:ph type="body" idx="1"/>
          </p:nvPr>
        </p:nvSpPr>
        <p:spPr>
          <a:xfrm>
            <a:off x="658812" y="1269506"/>
            <a:ext cx="11125201" cy="5183682"/>
          </a:xfrm>
          <a:prstGeom prst="rect">
            <a:avLst/>
          </a:prstGeom>
        </p:spPr>
        <p:txBody>
          <a:bodyPr vert="horz" lIns="91440" tIns="45720" rIns="91440" bIns="45720" rtlCol="0">
            <a:normAutofit/>
          </a:body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Lst>
  <p:hf sldNum="0" hdr="0" dt="0"/>
  <p:txStyles>
    <p:titleStyle>
      <a:lvl1pPr algn="l" defTabSz="914400" rtl="0" eaLnBrk="1" latinLnBrk="0" hangingPunct="1">
        <a:lnSpc>
          <a:spcPct val="100000"/>
        </a:lnSpc>
        <a:spcBef>
          <a:spcPct val="0"/>
        </a:spcBef>
        <a:buNone/>
        <a:defRPr kumimoji="1" sz="3200" b="1" kern="1200">
          <a:solidFill>
            <a:schemeClr val="tx1"/>
          </a:solidFill>
          <a:latin typeface="Yu Gothic" panose="020B0400000000000000" pitchFamily="50" charset="-128"/>
          <a:ea typeface="Yu Gothic" panose="020B0400000000000000" pitchFamily="50" charset="-128"/>
          <a:cs typeface="+mj-cs"/>
        </a:defRPr>
      </a:lvl1pPr>
    </p:titleStyle>
    <p:bodyStyle>
      <a:lvl1pPr marL="342900" indent="-342900" algn="l" defTabSz="914400" rtl="0" eaLnBrk="1" latinLnBrk="0" hangingPunct="1">
        <a:lnSpc>
          <a:spcPct val="100000"/>
        </a:lnSpc>
        <a:spcBef>
          <a:spcPts val="1000"/>
        </a:spcBef>
        <a:buFont typeface="Arial" panose="020B0604020202020204" pitchFamily="34" charset="0"/>
        <a:buChar char="•"/>
        <a:defRPr kumimoji="1" sz="2400" b="1" kern="1200">
          <a:solidFill>
            <a:schemeClr val="tx1"/>
          </a:solidFill>
          <a:latin typeface="Yu Gothic" panose="020B0400000000000000" pitchFamily="50" charset="-128"/>
          <a:ea typeface="Yu Gothic" panose="020B0400000000000000" pitchFamily="50" charset="-128"/>
          <a:cs typeface="+mn-cs"/>
        </a:defRPr>
      </a:lvl1pPr>
      <a:lvl2pPr marL="685800" indent="-228600" algn="l" defTabSz="914400" rtl="0" eaLnBrk="1" latinLnBrk="0" hangingPunct="1">
        <a:lnSpc>
          <a:spcPct val="100000"/>
        </a:lnSpc>
        <a:spcBef>
          <a:spcPts val="1200"/>
        </a:spcBef>
        <a:buFont typeface="Meiryo UI" panose="020B0604030504040204" pitchFamily="50" charset="-128"/>
        <a:buChar char="-"/>
        <a:defRPr kumimoji="1" sz="2000" kern="1200">
          <a:solidFill>
            <a:schemeClr val="tx1"/>
          </a:solidFill>
          <a:latin typeface="Yu Gothic" panose="020B0400000000000000" pitchFamily="50" charset="-128"/>
          <a:ea typeface="Yu Gothic" panose="020B0400000000000000" pitchFamily="50" charset="-128"/>
          <a:cs typeface="+mn-cs"/>
        </a:defRPr>
      </a:lvl2pPr>
      <a:lvl3pPr marL="1143000" indent="-228600" algn="l" defTabSz="914400" rtl="0" eaLnBrk="1" latinLnBrk="0" hangingPunct="1">
        <a:lnSpc>
          <a:spcPct val="100000"/>
        </a:lnSpc>
        <a:spcBef>
          <a:spcPts val="1200"/>
        </a:spcBef>
        <a:buFont typeface="Meiryo UI" panose="020B0604030504040204" pitchFamily="50" charset="-128"/>
        <a:buChar char="-"/>
        <a:defRPr kumimoji="1" sz="1800" kern="1200">
          <a:solidFill>
            <a:schemeClr val="tx1"/>
          </a:solidFill>
          <a:latin typeface="Yu Gothic" panose="020B0400000000000000" pitchFamily="50" charset="-128"/>
          <a:ea typeface="Yu Gothic" panose="020B0400000000000000" pitchFamily="50" charset="-128"/>
          <a:cs typeface="+mn-cs"/>
        </a:defRPr>
      </a:lvl3pPr>
      <a:lvl4pPr marL="1600200" indent="-228600" algn="l" defTabSz="914400" rtl="0" eaLnBrk="1" latinLnBrk="0" hangingPunct="1">
        <a:lnSpc>
          <a:spcPct val="100000"/>
        </a:lnSpc>
        <a:spcBef>
          <a:spcPts val="1200"/>
        </a:spcBef>
        <a:buFont typeface="Meiryo UI" panose="020B0604030504040204" pitchFamily="50" charset="-128"/>
        <a:buChar char="-"/>
        <a:defRPr kumimoji="1" sz="1600" kern="1200">
          <a:solidFill>
            <a:schemeClr val="tx1"/>
          </a:solidFill>
          <a:latin typeface="Yu Gothic" panose="020B0400000000000000" pitchFamily="50" charset="-128"/>
          <a:ea typeface="Yu Gothic" panose="020B0400000000000000" pitchFamily="50" charset="-128"/>
          <a:cs typeface="+mn-cs"/>
        </a:defRPr>
      </a:lvl4pPr>
      <a:lvl5pPr marL="2057400" indent="-228600" algn="l" defTabSz="914400" rtl="0" eaLnBrk="1" latinLnBrk="0" hangingPunct="1">
        <a:lnSpc>
          <a:spcPct val="100000"/>
        </a:lnSpc>
        <a:spcBef>
          <a:spcPts val="1200"/>
        </a:spcBef>
        <a:buFont typeface="Meiryo UI" panose="020B0604030504040204" pitchFamily="50" charset="-128"/>
        <a:buChar char="-"/>
        <a:defRPr kumimoji="1" sz="1400" kern="1200">
          <a:solidFill>
            <a:schemeClr val="tx1"/>
          </a:solidFill>
          <a:latin typeface="Yu Gothic" panose="020B0400000000000000" pitchFamily="50" charset="-128"/>
          <a:ea typeface="Yu Gothic"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5" Type="http://schemas.openxmlformats.org/officeDocument/2006/relationships/vmlDrawing" Target="../drawings/vmlDrawing2.vml"/><Relationship Id="rId4" Type="http://schemas.openxmlformats.org/officeDocument/2006/relationships/slideLayout" Target="../slideLayouts/slideLayout13.xml"/><Relationship Id="rId3" Type="http://schemas.openxmlformats.org/officeDocument/2006/relationships/image" Target="../media/image1.emf"/><Relationship Id="rId2" Type="http://schemas.openxmlformats.org/officeDocument/2006/relationships/oleObject" Target="../embeddings/oleObject2.bin"/><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69.xml"/><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tags" Target="../tags/tag66.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73.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75.xml"/><Relationship Id="rId1" Type="http://schemas.openxmlformats.org/officeDocument/2006/relationships/tags" Target="../tags/tag74.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18.xml"/><Relationship Id="rId5" Type="http://schemas.openxmlformats.org/officeDocument/2006/relationships/tags" Target="../tags/tag80.xml"/><Relationship Id="rId4" Type="http://schemas.openxmlformats.org/officeDocument/2006/relationships/tags" Target="../tags/tag79.xml"/><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s>
</file>

<file path=ppt/slides/_rels/slide9.xml.rels><?xml version="1.0" encoding="UTF-8" standalone="yes"?>
<Relationships xmlns="http://schemas.openxmlformats.org/package/2006/relationships"><Relationship Id="rId9" Type="http://schemas.openxmlformats.org/officeDocument/2006/relationships/tags" Target="../tags/tag87.xml"/><Relationship Id="rId8" Type="http://schemas.openxmlformats.org/officeDocument/2006/relationships/tags" Target="../tags/tag86.xml"/><Relationship Id="rId7" Type="http://schemas.openxmlformats.org/officeDocument/2006/relationships/tags" Target="../tags/tag85.xml"/><Relationship Id="rId6" Type="http://schemas.openxmlformats.org/officeDocument/2006/relationships/tags" Target="../tags/tag84.xml"/><Relationship Id="rId5" Type="http://schemas.openxmlformats.org/officeDocument/2006/relationships/tags" Target="../tags/tag83.xml"/><Relationship Id="rId4" Type="http://schemas.openxmlformats.org/officeDocument/2006/relationships/tags" Target="../tags/tag82.xml"/><Relationship Id="rId3" Type="http://schemas.openxmlformats.org/officeDocument/2006/relationships/tags" Target="../tags/tag81.xml"/><Relationship Id="rId2" Type="http://schemas.openxmlformats.org/officeDocument/2006/relationships/image" Target="../media/image4.svg"/><Relationship Id="rId16" Type="http://schemas.openxmlformats.org/officeDocument/2006/relationships/slideLayout" Target="../slideLayouts/slideLayout18.xml"/><Relationship Id="rId15" Type="http://schemas.openxmlformats.org/officeDocument/2006/relationships/tags" Target="../tags/tag93.xml"/><Relationship Id="rId14" Type="http://schemas.openxmlformats.org/officeDocument/2006/relationships/tags" Target="../tags/tag92.xml"/><Relationship Id="rId13" Type="http://schemas.openxmlformats.org/officeDocument/2006/relationships/tags" Target="../tags/tag91.xml"/><Relationship Id="rId12" Type="http://schemas.openxmlformats.org/officeDocument/2006/relationships/tags" Target="../tags/tag90.xml"/><Relationship Id="rId11" Type="http://schemas.openxmlformats.org/officeDocument/2006/relationships/tags" Target="../tags/tag89.xml"/><Relationship Id="rId10" Type="http://schemas.openxmlformats.org/officeDocument/2006/relationships/tags" Target="../tags/tag88.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44980" y="2044700"/>
            <a:ext cx="9083675" cy="1678305"/>
          </a:xfrm>
        </p:spPr>
        <p:txBody>
          <a:bodyPr>
            <a:noAutofit/>
          </a:bodyPr>
          <a:lstStyle/>
          <a:p>
            <a:pPr algn="ctr">
              <a:lnSpc>
                <a:spcPct val="150000"/>
              </a:lnSpc>
            </a:pPr>
            <a:r>
              <a:rPr lang="zh-CN" altLang="en-US" sz="3600" dirty="0">
                <a:solidFill>
                  <a:schemeClr val="tx1"/>
                </a:solidFill>
              </a:rPr>
              <a:t>盐酸咪达唑仑</a:t>
            </a:r>
            <a:r>
              <a:rPr lang="zh-CN" sz="3600" dirty="0">
                <a:solidFill>
                  <a:srgbClr val="FF0000"/>
                </a:solidFill>
              </a:rPr>
              <a:t>口服溶液</a:t>
            </a:r>
            <a:r>
              <a:rPr lang="zh-CN" altLang="en-US" sz="3600" dirty="0">
                <a:sym typeface="+mn-ea"/>
              </a:rPr>
              <a:t>（</a:t>
            </a:r>
            <a:r>
              <a:rPr sz="3600" dirty="0">
                <a:sym typeface="+mn-ea"/>
              </a:rPr>
              <a:t>1</a:t>
            </a:r>
            <a:r>
              <a:rPr lang="en-US" sz="3600" dirty="0">
                <a:sym typeface="+mn-ea"/>
              </a:rPr>
              <a:t>0</a:t>
            </a:r>
            <a:r>
              <a:rPr sz="3600" dirty="0">
                <a:sym typeface="+mn-ea"/>
              </a:rPr>
              <a:t>ml:</a:t>
            </a:r>
            <a:r>
              <a:rPr lang="en-US" sz="3600" dirty="0">
                <a:sym typeface="+mn-ea"/>
              </a:rPr>
              <a:t>2</a:t>
            </a:r>
            <a:r>
              <a:rPr sz="3600" dirty="0">
                <a:sym typeface="+mn-ea"/>
              </a:rPr>
              <a:t>0</a:t>
            </a:r>
            <a:r>
              <a:rPr lang="en-US" altLang="zh-CN" sz="3600" dirty="0">
                <a:sym typeface="+mn-ea"/>
              </a:rPr>
              <a:t>m</a:t>
            </a:r>
            <a:r>
              <a:rPr sz="3600" dirty="0">
                <a:sym typeface="+mn-ea"/>
              </a:rPr>
              <a:t>g </a:t>
            </a:r>
            <a:r>
              <a:rPr lang="zh-CN" altLang="en-US" sz="3600" dirty="0">
                <a:sym typeface="+mn-ea"/>
              </a:rPr>
              <a:t>）</a:t>
            </a:r>
            <a:br>
              <a:rPr lang="zh-CN" altLang="en-US" sz="3600" dirty="0"/>
            </a:br>
            <a:r>
              <a:rPr lang="zh-CN" altLang="en-US" sz="3600" dirty="0"/>
              <a:t>医保申报资料</a:t>
            </a:r>
            <a:endParaRPr kumimoji="1" lang="zh-CN" altLang="en-US" sz="3600" dirty="0"/>
          </a:p>
        </p:txBody>
      </p:sp>
      <p:sp>
        <p:nvSpPr>
          <p:cNvPr id="3" name="テキスト プレースホルダー 2"/>
          <p:cNvSpPr>
            <a:spLocks noGrp="1"/>
          </p:cNvSpPr>
          <p:nvPr>
            <p:ph type="body" sz="quarter" idx="12"/>
          </p:nvPr>
        </p:nvSpPr>
        <p:spPr>
          <a:xfrm>
            <a:off x="3981450" y="5657215"/>
            <a:ext cx="4545965" cy="523875"/>
          </a:xfrm>
        </p:spPr>
        <p:txBody>
          <a:bodyPr anchor="ctr" anchorCtr="0"/>
          <a:lstStyle/>
          <a:p>
            <a:pPr marL="0" indent="0">
              <a:spcBef>
                <a:spcPts val="1200"/>
              </a:spcBef>
              <a:buNone/>
            </a:pPr>
            <a:r>
              <a:rPr lang="en-US" altLang="zh-CN" sz="2400" dirty="0">
                <a:latin typeface="微软雅黑" panose="020B0503020204020204" charset="-122"/>
                <a:ea typeface="微软雅黑" panose="020B0503020204020204" charset="-122"/>
              </a:rPr>
              <a:t>      </a:t>
            </a:r>
            <a:r>
              <a:rPr lang="zh-CN" altLang="en-US" sz="2400" dirty="0">
                <a:latin typeface="微软雅黑" panose="020B0503020204020204" charset="-122"/>
                <a:ea typeface="微软雅黑" panose="020B0503020204020204" charset="-122"/>
              </a:rPr>
              <a:t>特丰制药有限公司</a:t>
            </a:r>
            <a:endParaRPr lang="zh-CN" altLang="en-US" sz="2400" dirty="0">
              <a:latin typeface="微软雅黑" panose="020B0503020204020204" charset="-122"/>
              <a:ea typeface="微软雅黑" panose="020B0503020204020204" charset="-122"/>
            </a:endParaRPr>
          </a:p>
        </p:txBody>
      </p:sp>
      <p:sp>
        <p:nvSpPr>
          <p:cNvPr id="5" name="テキスト プレースホルダー 4"/>
          <p:cNvSpPr>
            <a:spLocks noGrp="1"/>
          </p:cNvSpPr>
          <p:nvPr>
            <p:ph type="body" sz="quarter" idx="14"/>
          </p:nvPr>
        </p:nvSpPr>
        <p:spPr>
          <a:xfrm>
            <a:off x="5467985" y="6181090"/>
            <a:ext cx="1752600" cy="335280"/>
          </a:xfrm>
        </p:spPr>
        <p:txBody>
          <a:bodyPr anchor="ctr" anchorCtr="0"/>
          <a:lstStyle/>
          <a:p>
            <a:pPr marL="0" indent="0">
              <a:buNone/>
            </a:pPr>
            <a:r>
              <a:rPr lang="en-US" altLang="ja-JP" dirty="0"/>
              <a:t>2026</a:t>
            </a:r>
            <a:r>
              <a:rPr lang="zh-CN" altLang="en-US" dirty="0"/>
              <a:t>年</a:t>
            </a:r>
            <a:r>
              <a:rPr lang="en-US" altLang="zh-CN" dirty="0"/>
              <a:t>6</a:t>
            </a:r>
            <a:r>
              <a:rPr lang="zh-CN" altLang="en-US" dirty="0"/>
              <a:t>月</a:t>
            </a:r>
            <a:endParaRPr lang="en-US" altLang="ja-JP" dirty="0"/>
          </a:p>
        </p:txBody>
      </p:sp>
      <p:sp>
        <p:nvSpPr>
          <p:cNvPr id="6" name="文本框 5"/>
          <p:cNvSpPr txBox="1"/>
          <p:nvPr/>
        </p:nvSpPr>
        <p:spPr>
          <a:xfrm>
            <a:off x="243840" y="201930"/>
            <a:ext cx="2096135" cy="985520"/>
          </a:xfrm>
          <a:prstGeom prst="rect">
            <a:avLst/>
          </a:prstGeom>
          <a:noFill/>
        </p:spPr>
        <p:txBody>
          <a:bodyPr wrap="square" rtlCol="0">
            <a:noAutofit/>
          </a:bodyPr>
          <a:lstStyle/>
          <a:p>
            <a:r>
              <a:rPr lang="zh-CN" altLang="en-US" sz="2800" b="1"/>
              <a:t>佳加</a:t>
            </a:r>
            <a:r>
              <a:rPr lang="en-US" altLang="zh-CN" sz="2800" b="1"/>
              <a:t>®</a:t>
            </a:r>
            <a:endParaRPr lang="en-US" altLang="zh-CN" sz="28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056795" y="2986535"/>
            <a:ext cx="4801314" cy="707886"/>
          </a:xfrm>
          <a:prstGeom prst="rect">
            <a:avLst/>
          </a:prstGeom>
          <a:noFill/>
        </p:spPr>
        <p:txBody>
          <a:bodyPr wrap="none" rtlCol="0">
            <a:spAutoFit/>
          </a:bodyPr>
          <a:lstStyle/>
          <a:p>
            <a:r>
              <a:rPr lang="zh-CN" altLang="en-US" sz="4000" dirty="0">
                <a:latin typeface="楷体" panose="02010609060101010101" pitchFamily="49" charset="-122"/>
                <a:ea typeface="楷体" panose="02010609060101010101" pitchFamily="49" charset="-122"/>
              </a:rPr>
              <a:t>谢谢专家们</a:t>
            </a:r>
            <a:r>
              <a:rPr lang="zh-CN" altLang="en-US" sz="4000">
                <a:latin typeface="楷体" panose="02010609060101010101" pitchFamily="49" charset="-122"/>
                <a:ea typeface="楷体" panose="02010609060101010101" pitchFamily="49" charset="-122"/>
              </a:rPr>
              <a:t>的审阅！</a:t>
            </a:r>
            <a:endParaRPr lang="en-GB" sz="4000" dirty="0">
              <a:latin typeface="楷体" panose="02010609060101010101" pitchFamily="49" charset="-122"/>
              <a:ea typeface="楷体" panose="02010609060101010101" pitchFamily="49"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对象 4"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5715" imgH="5715" progId="TCLayout.ActiveDocument.1">
                  <p:embed/>
                </p:oleObj>
              </mc:Choice>
              <mc:Fallback>
                <p:oleObj name="think-cell Slide" r:id="rId2" imgW="5715" imgH="5715" progId="TCLayout.ActiveDocument.1">
                  <p:embed/>
                  <p:pic>
                    <p:nvPicPr>
                      <p:cNvPr id="0" name="对象 4"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12" name="文本框 11"/>
          <p:cNvSpPr txBox="1"/>
          <p:nvPr/>
        </p:nvSpPr>
        <p:spPr>
          <a:xfrm>
            <a:off x="508635" y="2705735"/>
            <a:ext cx="2921635" cy="1249045"/>
          </a:xfrm>
          <a:prstGeom prst="rect">
            <a:avLst/>
          </a:prstGeom>
          <a:noFill/>
          <a:effectLst>
            <a:glow rad="63500">
              <a:schemeClr val="accent4">
                <a:satMod val="175000"/>
                <a:alpha val="40000"/>
              </a:schemeClr>
            </a:glow>
            <a:outerShdw blurRad="50800" dist="38100" dir="2700000" algn="tl" rotWithShape="0">
              <a:prstClr val="black">
                <a:alpha val="40000"/>
              </a:prstClr>
            </a:outerShdw>
          </a:effectLst>
        </p:spPr>
        <p:txBody>
          <a:bodyPr wrap="square" rtlCol="0">
            <a:noAutofit/>
          </a:bodyPr>
          <a:lstStyle/>
          <a:p>
            <a:pPr algn="ctr"/>
            <a:r>
              <a:rPr lang="zh-CN" altLang="en-US" sz="6000" b="1" dirty="0">
                <a:solidFill>
                  <a:srgbClr val="0F2D79"/>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Arial" panose="020B0604020202020204" pitchFamily="34" charset="0"/>
                <a:sym typeface="Garamond" panose="02020404030301010803" pitchFamily="18" charset="0"/>
              </a:rPr>
              <a:t>目录</a:t>
            </a:r>
            <a:endParaRPr lang="zh-CN" altLang="en-US" sz="6000" b="1" dirty="0">
              <a:solidFill>
                <a:srgbClr val="0F2D79"/>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3" name="灯片编号占位符 2"/>
          <p:cNvSpPr>
            <a:spLocks noGrp="1"/>
          </p:cNvSpPr>
          <p:nvPr>
            <p:ph type="sldNum" sz="quarter" idx="12"/>
          </p:nvPr>
        </p:nvSpPr>
        <p:spPr/>
        <p:txBody>
          <a:bodyPr/>
          <a:lstStyle/>
          <a:p>
            <a:fld id="{353539E6-E6EB-DC4D-96A6-E7C06E4E0F52}" type="slidenum">
              <a:rPr lang="en-US" smtClean="0">
                <a:latin typeface="Garamond" panose="02020404030301010803" pitchFamily="18" charset="0"/>
                <a:ea typeface="华文楷体" panose="02010600040101010101" pitchFamily="2" charset="-122"/>
                <a:sym typeface="Garamond" panose="02020404030301010803" pitchFamily="18" charset="0"/>
              </a:rPr>
            </a:fld>
            <a:endParaRPr lang="en-US" dirty="0">
              <a:latin typeface="Garamond" panose="02020404030301010803" pitchFamily="18" charset="0"/>
              <a:ea typeface="华文楷体" panose="02010600040101010101" pitchFamily="2" charset="-122"/>
              <a:sym typeface="Garamond" panose="02020404030301010803" pitchFamily="18" charset="0"/>
            </a:endParaRPr>
          </a:p>
        </p:txBody>
      </p:sp>
      <p:grpSp>
        <p:nvGrpSpPr>
          <p:cNvPr id="4" name="组合 3"/>
          <p:cNvGrpSpPr/>
          <p:nvPr/>
        </p:nvGrpSpPr>
        <p:grpSpPr>
          <a:xfrm>
            <a:off x="4455339" y="2006927"/>
            <a:ext cx="6589384" cy="2486471"/>
            <a:chOff x="4491283" y="1333499"/>
            <a:chExt cx="6589384" cy="2486471"/>
          </a:xfrm>
        </p:grpSpPr>
        <p:grpSp>
          <p:nvGrpSpPr>
            <p:cNvPr id="6" name="组合 5"/>
            <p:cNvGrpSpPr/>
            <p:nvPr/>
          </p:nvGrpSpPr>
          <p:grpSpPr>
            <a:xfrm>
              <a:off x="6935903" y="1345189"/>
              <a:ext cx="1837550" cy="688070"/>
              <a:chOff x="5042825" y="1801086"/>
              <a:chExt cx="1837550" cy="688070"/>
            </a:xfrm>
          </p:grpSpPr>
          <p:sp>
            <p:nvSpPr>
              <p:cNvPr id="7" name="矩形 6"/>
              <p:cNvSpPr/>
              <p:nvPr/>
            </p:nvSpPr>
            <p:spPr>
              <a:xfrm>
                <a:off x="5042825" y="1878342"/>
                <a:ext cx="533559" cy="533559"/>
              </a:xfrm>
              <a:prstGeom prst="rect">
                <a:avLst/>
              </a:prstGeom>
              <a:gradFill>
                <a:gsLst>
                  <a:gs pos="0">
                    <a:srgbClr val="0F3188"/>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rPr>
                  <a:t>02</a:t>
                </a:r>
                <a:endPar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9" name="矩形 8"/>
              <p:cNvSpPr/>
              <p:nvPr/>
            </p:nvSpPr>
            <p:spPr>
              <a:xfrm>
                <a:off x="5580979" y="1801086"/>
                <a:ext cx="1299396"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solidFill>
                      <a:schemeClr val="accent1">
                        <a:lumMod val="50000"/>
                      </a:schemeClr>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有效性</a:t>
                </a:r>
                <a:endParaRPr lang="zh-CN" altLang="en-US" b="1" dirty="0">
                  <a:solidFill>
                    <a:schemeClr val="accent1">
                      <a:lumMod val="50000"/>
                    </a:schemeClr>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grpSp>
        <p:cxnSp>
          <p:nvCxnSpPr>
            <p:cNvPr id="10" name="直接连接符 9"/>
            <p:cNvCxnSpPr/>
            <p:nvPr/>
          </p:nvCxnSpPr>
          <p:spPr>
            <a:xfrm>
              <a:off x="4494227" y="2920769"/>
              <a:ext cx="6586440"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4491283" y="2191938"/>
              <a:ext cx="6545528" cy="688070"/>
              <a:chOff x="5042825" y="1801086"/>
              <a:chExt cx="6545528" cy="688070"/>
            </a:xfrm>
          </p:grpSpPr>
          <p:sp>
            <p:nvSpPr>
              <p:cNvPr id="14" name="矩形 13"/>
              <p:cNvSpPr/>
              <p:nvPr/>
            </p:nvSpPr>
            <p:spPr>
              <a:xfrm>
                <a:off x="5042825" y="1878342"/>
                <a:ext cx="533559" cy="533559"/>
              </a:xfrm>
              <a:prstGeom prst="rect">
                <a:avLst/>
              </a:prstGeom>
              <a:gradFill>
                <a:gsLst>
                  <a:gs pos="0">
                    <a:srgbClr val="0F3188"/>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rPr>
                  <a:t>03</a:t>
                </a:r>
                <a:endPar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16" name="矩形 15"/>
              <p:cNvSpPr/>
              <p:nvPr/>
            </p:nvSpPr>
            <p:spPr>
              <a:xfrm>
                <a:off x="5580979" y="1801086"/>
                <a:ext cx="6007374"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solidFill>
                      <a:schemeClr val="accent1">
                        <a:lumMod val="50000"/>
                      </a:schemeClr>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安全</a:t>
                </a:r>
                <a:r>
                  <a:rPr lang="zh-CN" altLang="en-US" b="1" dirty="0">
                    <a:solidFill>
                      <a:schemeClr val="accent1">
                        <a:lumMod val="50000"/>
                      </a:schemeClr>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性</a:t>
                </a:r>
                <a:endParaRPr lang="zh-CN" altLang="en-US" b="1" dirty="0">
                  <a:solidFill>
                    <a:schemeClr val="accent1">
                      <a:lumMod val="50000"/>
                    </a:schemeClr>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grpSp>
        <p:cxnSp>
          <p:nvCxnSpPr>
            <p:cNvPr id="21" name="直接连接符 20"/>
            <p:cNvCxnSpPr/>
            <p:nvPr/>
          </p:nvCxnSpPr>
          <p:spPr>
            <a:xfrm>
              <a:off x="4494227" y="3819970"/>
              <a:ext cx="6586440"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7" name="组合 5"/>
            <p:cNvGrpSpPr/>
            <p:nvPr/>
          </p:nvGrpSpPr>
          <p:grpSpPr>
            <a:xfrm>
              <a:off x="4491283" y="1333499"/>
              <a:ext cx="3657961" cy="688070"/>
              <a:chOff x="5042825" y="1801086"/>
              <a:chExt cx="3657961" cy="688070"/>
            </a:xfrm>
          </p:grpSpPr>
          <p:sp>
            <p:nvSpPr>
              <p:cNvPr id="18" name="矩形 6"/>
              <p:cNvSpPr/>
              <p:nvPr/>
            </p:nvSpPr>
            <p:spPr>
              <a:xfrm>
                <a:off x="5042825" y="1878342"/>
                <a:ext cx="533559" cy="533559"/>
              </a:xfrm>
              <a:prstGeom prst="rect">
                <a:avLst/>
              </a:prstGeom>
              <a:gradFill>
                <a:gsLst>
                  <a:gs pos="0">
                    <a:srgbClr val="0F3188"/>
                  </a:gs>
                  <a:gs pos="98315">
                    <a:schemeClr val="tx1">
                      <a:lumMod val="95000"/>
                      <a:lumOff val="5000"/>
                    </a:schemeClr>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rPr>
                  <a:t>01</a:t>
                </a:r>
                <a:endPar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20" name="矩形 8"/>
              <p:cNvSpPr/>
              <p:nvPr/>
            </p:nvSpPr>
            <p:spPr>
              <a:xfrm>
                <a:off x="5580979" y="1801086"/>
                <a:ext cx="3119807"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gradFill flip="none" rotWithShape="1">
                      <a:gsLst>
                        <a:gs pos="0">
                          <a:srgbClr val="0F3188"/>
                        </a:gs>
                        <a:gs pos="87000">
                          <a:schemeClr val="tx1">
                            <a:lumMod val="95000"/>
                            <a:lumOff val="5000"/>
                          </a:schemeClr>
                        </a:gs>
                      </a:gsLst>
                      <a:lin ang="2700000" scaled="1"/>
                      <a:tileRect/>
                    </a:gra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药品基本信息</a:t>
                </a:r>
                <a:endParaRPr lang="zh-CN" altLang="en-US" b="1" dirty="0">
                  <a:gradFill flip="none" rotWithShape="1">
                    <a:gsLst>
                      <a:gs pos="0">
                        <a:srgbClr val="0F3188"/>
                      </a:gs>
                      <a:gs pos="87000">
                        <a:schemeClr val="tx1">
                          <a:lumMod val="95000"/>
                          <a:lumOff val="5000"/>
                        </a:schemeClr>
                      </a:gs>
                    </a:gsLst>
                    <a:lin ang="2700000" scaled="1"/>
                    <a:tileRect/>
                  </a:gra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grpSp>
        <p:cxnSp>
          <p:nvCxnSpPr>
            <p:cNvPr id="22" name="直接连接符 9"/>
            <p:cNvCxnSpPr/>
            <p:nvPr/>
          </p:nvCxnSpPr>
          <p:spPr>
            <a:xfrm>
              <a:off x="4494227" y="2122204"/>
              <a:ext cx="6586440"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50" name="组合 49"/>
            <p:cNvGrpSpPr/>
            <p:nvPr/>
          </p:nvGrpSpPr>
          <p:grpSpPr>
            <a:xfrm>
              <a:off x="4491283" y="3078479"/>
              <a:ext cx="1837550" cy="688070"/>
              <a:chOff x="5042825" y="1801086"/>
              <a:chExt cx="1837550" cy="688070"/>
            </a:xfrm>
          </p:grpSpPr>
          <p:sp>
            <p:nvSpPr>
              <p:cNvPr id="51" name="矩形 50"/>
              <p:cNvSpPr/>
              <p:nvPr/>
            </p:nvSpPr>
            <p:spPr>
              <a:xfrm>
                <a:off x="5042825" y="1878342"/>
                <a:ext cx="533559" cy="533559"/>
              </a:xfrm>
              <a:prstGeom prst="rect">
                <a:avLst/>
              </a:prstGeom>
              <a:gradFill>
                <a:gsLst>
                  <a:gs pos="0">
                    <a:srgbClr val="0F3188"/>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rPr>
                  <a:t>05</a:t>
                </a:r>
                <a:endPar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53" name="矩形 52"/>
              <p:cNvSpPr/>
              <p:nvPr/>
            </p:nvSpPr>
            <p:spPr>
              <a:xfrm>
                <a:off x="5580979" y="1801086"/>
                <a:ext cx="1299396"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solidFill>
                      <a:schemeClr val="accent1">
                        <a:lumMod val="50000"/>
                      </a:schemeClr>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公平性</a:t>
                </a:r>
                <a:endParaRPr lang="zh-CN" altLang="en-US" b="1" dirty="0">
                  <a:solidFill>
                    <a:schemeClr val="accent1">
                      <a:lumMod val="50000"/>
                    </a:schemeClr>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grpSp>
        <p:grpSp>
          <p:nvGrpSpPr>
            <p:cNvPr id="58" name="组合 5"/>
            <p:cNvGrpSpPr/>
            <p:nvPr/>
          </p:nvGrpSpPr>
          <p:grpSpPr>
            <a:xfrm>
              <a:off x="6935903" y="2236661"/>
              <a:ext cx="3657961" cy="688070"/>
              <a:chOff x="5042825" y="1801086"/>
              <a:chExt cx="3657961" cy="688070"/>
            </a:xfrm>
          </p:grpSpPr>
          <p:sp>
            <p:nvSpPr>
              <p:cNvPr id="59" name="矩形 6"/>
              <p:cNvSpPr/>
              <p:nvPr/>
            </p:nvSpPr>
            <p:spPr>
              <a:xfrm>
                <a:off x="5042825" y="1838972"/>
                <a:ext cx="533559" cy="533559"/>
              </a:xfrm>
              <a:prstGeom prst="rect">
                <a:avLst/>
              </a:prstGeom>
              <a:gradFill>
                <a:gsLst>
                  <a:gs pos="0">
                    <a:srgbClr val="0F3188"/>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rPr>
                  <a:t>04</a:t>
                </a:r>
                <a:endParaRPr lang="en-US" altLang="zh-CN" sz="2000" b="1" dirty="0">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61" name="矩形 8"/>
              <p:cNvSpPr/>
              <p:nvPr/>
            </p:nvSpPr>
            <p:spPr>
              <a:xfrm>
                <a:off x="5580979" y="1801086"/>
                <a:ext cx="3119807"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solidFill>
                      <a:schemeClr val="accent1">
                        <a:lumMod val="50000"/>
                      </a:schemeClr>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创新性</a:t>
                </a:r>
                <a:endParaRPr lang="zh-CN" altLang="en-US" b="1" dirty="0">
                  <a:gradFill flip="none" rotWithShape="1">
                    <a:gsLst>
                      <a:gs pos="0">
                        <a:srgbClr val="0F3188"/>
                      </a:gs>
                      <a:gs pos="87000">
                        <a:schemeClr val="tx1">
                          <a:lumMod val="95000"/>
                          <a:lumOff val="5000"/>
                        </a:schemeClr>
                      </a:gs>
                    </a:gsLst>
                    <a:lin ang="2700000" scaled="1"/>
                    <a:tileRect/>
                  </a:gra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532660" y="376366"/>
            <a:ext cx="9871969" cy="594361"/>
          </a:xfrm>
        </p:spPr>
        <p:txBody>
          <a:bodyPr/>
          <a:lstStyle/>
          <a:p>
            <a:r>
              <a:rPr lang="zh-CN" altLang="en-US" dirty="0">
                <a:latin typeface="微软雅黑" panose="020B0503020204020204" charset="-122"/>
                <a:ea typeface="微软雅黑" panose="020B0503020204020204" charset="-122"/>
              </a:rPr>
              <a:t>药品基本信息</a:t>
            </a:r>
            <a:endParaRPr kumimoji="1" lang="zh-CN" altLang="en-US" dirty="0">
              <a:latin typeface="微软雅黑" panose="020B0503020204020204" charset="-122"/>
              <a:ea typeface="微软雅黑" panose="020B0503020204020204" charset="-122"/>
            </a:endParaRPr>
          </a:p>
        </p:txBody>
      </p:sp>
      <p:sp>
        <p:nvSpPr>
          <p:cNvPr id="13" name="Rectangle 34"/>
          <p:cNvSpPr/>
          <p:nvPr/>
        </p:nvSpPr>
        <p:spPr>
          <a:xfrm>
            <a:off x="426650" y="1056787"/>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通用名</a:t>
            </a:r>
            <a:endPar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14" name="Rectangle 35"/>
          <p:cNvSpPr/>
          <p:nvPr/>
        </p:nvSpPr>
        <p:spPr>
          <a:xfrm>
            <a:off x="6282620" y="105218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注册规格</a:t>
            </a:r>
            <a:endPar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24" name="Rectangle 34"/>
          <p:cNvSpPr/>
          <p:nvPr/>
        </p:nvSpPr>
        <p:spPr>
          <a:xfrm>
            <a:off x="426650" y="488350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中国首次上市时间</a:t>
            </a:r>
            <a:endPar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26" name="Rectangle 34"/>
          <p:cNvSpPr/>
          <p:nvPr/>
        </p:nvSpPr>
        <p:spPr>
          <a:xfrm>
            <a:off x="6282620" y="489947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dirty="0">
                <a:solidFill>
                  <a:schemeClr val="tx1"/>
                </a:solidFill>
                <a:latin typeface="微软雅黑" panose="020B0503020204020204" charset="-122"/>
                <a:ea typeface="微软雅黑" panose="020B0503020204020204" charset="-122"/>
                <a:cs typeface="微软雅黑" panose="020B0503020204020204" charset="-122"/>
              </a:rPr>
              <a:t>全球首个上市国家</a:t>
            </a:r>
            <a:r>
              <a:rPr lang="en-US" altLang="zh-CN" sz="1200" b="1"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200" b="1" dirty="0">
                <a:solidFill>
                  <a:schemeClr val="tx1"/>
                </a:solidFill>
                <a:latin typeface="微软雅黑" panose="020B0503020204020204" charset="-122"/>
                <a:ea typeface="微软雅黑" panose="020B0503020204020204" charset="-122"/>
                <a:cs typeface="微软雅黑" panose="020B0503020204020204" charset="-122"/>
              </a:rPr>
              <a:t>地区</a:t>
            </a:r>
            <a:endParaRPr lang="zh-CN" altLang="en-US" sz="1200" b="1" dirty="0">
              <a:solidFill>
                <a:schemeClr val="tx1"/>
              </a:solidFill>
              <a:latin typeface="微软雅黑" panose="020B0503020204020204" charset="-122"/>
              <a:ea typeface="微软雅黑" panose="020B0503020204020204" charset="-122"/>
              <a:cs typeface="微软雅黑" panose="020B0503020204020204" charset="-122"/>
            </a:endParaRPr>
          </a:p>
          <a:p>
            <a:pPr algn="ctr" defTabSz="914400"/>
            <a:r>
              <a:rPr lang="zh-CN" altLang="en-US" sz="1200" b="1" dirty="0">
                <a:solidFill>
                  <a:schemeClr val="tx1"/>
                </a:solidFill>
                <a:latin typeface="微软雅黑" panose="020B0503020204020204" charset="-122"/>
                <a:ea typeface="微软雅黑" panose="020B0503020204020204" charset="-122"/>
                <a:cs typeface="微软雅黑" panose="020B0503020204020204" charset="-122"/>
              </a:rPr>
              <a:t>及上市时间</a:t>
            </a:r>
            <a:endParaRPr lang="zh-CN" altLang="en-US" sz="1200" b="1" kern="0" dirty="0">
              <a:solidFill>
                <a:schemeClr val="tx1"/>
              </a:solidFill>
              <a:latin typeface="微软雅黑" panose="020B0503020204020204" charset="-122"/>
              <a:ea typeface="微软雅黑" panose="020B0503020204020204" charset="-122"/>
              <a:cs typeface="微软雅黑" panose="020B0503020204020204" charset="-122"/>
              <a:sym typeface="Garamond" panose="02020404030301010803" pitchFamily="18" charset="0"/>
            </a:endParaRPr>
          </a:p>
        </p:txBody>
      </p:sp>
      <p:sp>
        <p:nvSpPr>
          <p:cNvPr id="27" name="Rectangle 34"/>
          <p:cNvSpPr/>
          <p:nvPr/>
        </p:nvSpPr>
        <p:spPr>
          <a:xfrm>
            <a:off x="6282620" y="556468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charset="-122"/>
                <a:ea typeface="微软雅黑" panose="020B0503020204020204" charset="-122"/>
                <a:cs typeface="微软雅黑" panose="020B0503020204020204" charset="-122"/>
                <a:sym typeface="Garamond" panose="02020404030301010803" pitchFamily="18" charset="0"/>
              </a:rPr>
              <a:t>是否为</a:t>
            </a:r>
            <a:r>
              <a:rPr lang="en-US" altLang="zh-CN" sz="1200" b="1" kern="0" dirty="0" err="1">
                <a:solidFill>
                  <a:schemeClr val="tx1"/>
                </a:solidFill>
                <a:latin typeface="微软雅黑" panose="020B0503020204020204" charset="-122"/>
                <a:ea typeface="微软雅黑" panose="020B0503020204020204" charset="-122"/>
                <a:cs typeface="微软雅黑" panose="020B0503020204020204" charset="-122"/>
                <a:sym typeface="Garamond" panose="02020404030301010803" pitchFamily="18" charset="0"/>
              </a:rPr>
              <a:t>otc</a:t>
            </a:r>
            <a:r>
              <a:rPr lang="zh-CN" altLang="en-US" sz="1200" b="1" kern="0" dirty="0">
                <a:solidFill>
                  <a:schemeClr val="tx1"/>
                </a:solidFill>
                <a:latin typeface="微软雅黑" panose="020B0503020204020204" charset="-122"/>
                <a:ea typeface="微软雅黑" panose="020B0503020204020204" charset="-122"/>
                <a:cs typeface="微软雅黑" panose="020B0503020204020204" charset="-122"/>
                <a:sym typeface="Garamond" panose="02020404030301010803" pitchFamily="18" charset="0"/>
              </a:rPr>
              <a:t>药</a:t>
            </a:r>
            <a:endParaRPr lang="zh-CN" altLang="en-US" sz="1200" b="1" kern="0" dirty="0">
              <a:solidFill>
                <a:schemeClr val="tx1"/>
              </a:solidFill>
              <a:latin typeface="微软雅黑" panose="020B0503020204020204" charset="-122"/>
              <a:ea typeface="微软雅黑" panose="020B0503020204020204" charset="-122"/>
              <a:cs typeface="微软雅黑" panose="020B0503020204020204" charset="-122"/>
              <a:sym typeface="Garamond" panose="02020404030301010803" pitchFamily="18" charset="0"/>
            </a:endParaRPr>
          </a:p>
        </p:txBody>
      </p:sp>
      <p:sp>
        <p:nvSpPr>
          <p:cNvPr id="28" name="Rectangle 34"/>
          <p:cNvSpPr/>
          <p:nvPr/>
        </p:nvSpPr>
        <p:spPr>
          <a:xfrm>
            <a:off x="2701290" y="1052195"/>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zh-CN" altLang="en-US" sz="1200" b="1" dirty="0">
                <a:solidFill>
                  <a:srgbClr val="FF0000"/>
                </a:solidFill>
                <a:latin typeface="微软雅黑" panose="020B0503020204020204" charset="-122"/>
                <a:ea typeface="微软雅黑" panose="020B0503020204020204" charset="-122"/>
              </a:rPr>
              <a:t>盐酸咪达唑仑口服溶液</a:t>
            </a:r>
            <a:endParaRPr lang="zh-CN" altLang="en-US" sz="1200" b="1" dirty="0">
              <a:solidFill>
                <a:srgbClr val="FF0000"/>
              </a:solidFill>
              <a:latin typeface="微软雅黑" panose="020B0503020204020204" charset="-122"/>
              <a:ea typeface="微软雅黑" panose="020B0503020204020204" charset="-122"/>
            </a:endParaRPr>
          </a:p>
        </p:txBody>
      </p:sp>
      <p:sp>
        <p:nvSpPr>
          <p:cNvPr id="29" name="Rectangle 34"/>
          <p:cNvSpPr/>
          <p:nvPr/>
        </p:nvSpPr>
        <p:spPr>
          <a:xfrm>
            <a:off x="8606155" y="1088390"/>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en-US" sz="1200" b="1" dirty="0">
                <a:solidFill>
                  <a:srgbClr val="FF0000"/>
                </a:solidFill>
                <a:latin typeface="微软雅黑" panose="020B0503020204020204" charset="-122"/>
                <a:ea typeface="微软雅黑" panose="020B0503020204020204" charset="-122"/>
                <a:cs typeface="微软雅黑" panose="020B0503020204020204" charset="-122"/>
              </a:rPr>
              <a:t>10ml:20mg </a:t>
            </a:r>
            <a:endParaRPr lang="en-US" altLang="zh-CN" sz="1200" b="1" dirty="0">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30" name="Rectangle 34"/>
          <p:cNvSpPr/>
          <p:nvPr/>
        </p:nvSpPr>
        <p:spPr>
          <a:xfrm>
            <a:off x="2701290" y="4889500"/>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en-US" altLang="zh-CN" sz="1200" b="1" dirty="0">
                <a:solidFill>
                  <a:schemeClr val="tx2">
                    <a:lumMod val="50000"/>
                  </a:schemeClr>
                </a:solidFill>
                <a:latin typeface="微软雅黑" panose="020B0503020204020204" charset="-122"/>
                <a:ea typeface="微软雅黑" panose="020B0503020204020204" charset="-122"/>
                <a:cs typeface="微软雅黑" panose="020B0503020204020204" charset="-122"/>
              </a:rPr>
              <a:t>2022</a:t>
            </a:r>
            <a:r>
              <a:rPr lang="zh-CN" altLang="en-US" sz="1200" b="1" dirty="0">
                <a:solidFill>
                  <a:schemeClr val="tx2">
                    <a:lumMod val="50000"/>
                  </a:schemeClr>
                </a:solidFill>
                <a:latin typeface="微软雅黑" panose="020B0503020204020204" charset="-122"/>
                <a:ea typeface="微软雅黑" panose="020B0503020204020204" charset="-122"/>
                <a:cs typeface="微软雅黑" panose="020B0503020204020204" charset="-122"/>
              </a:rPr>
              <a:t>年</a:t>
            </a:r>
            <a:r>
              <a:rPr lang="en-US" altLang="zh-CN" sz="1200" b="1" dirty="0">
                <a:solidFill>
                  <a:schemeClr val="tx2">
                    <a:lumMod val="50000"/>
                  </a:schemeClr>
                </a:solidFill>
                <a:latin typeface="微软雅黑" panose="020B0503020204020204" charset="-122"/>
                <a:ea typeface="微软雅黑" panose="020B0503020204020204" charset="-122"/>
                <a:cs typeface="微软雅黑" panose="020B0503020204020204" charset="-122"/>
              </a:rPr>
              <a:t>04</a:t>
            </a:r>
            <a:r>
              <a:rPr lang="zh-CN" altLang="en-US" sz="1200" b="1" dirty="0">
                <a:solidFill>
                  <a:schemeClr val="tx2">
                    <a:lumMod val="50000"/>
                  </a:schemeClr>
                </a:solidFill>
                <a:latin typeface="微软雅黑" panose="020B0503020204020204" charset="-122"/>
                <a:ea typeface="微软雅黑" panose="020B0503020204020204" charset="-122"/>
                <a:cs typeface="微软雅黑" panose="020B0503020204020204" charset="-122"/>
              </a:rPr>
              <a:t>月</a:t>
            </a:r>
            <a:endParaRPr lang="en-US" altLang="zh-CN" sz="1200" b="1" dirty="0">
              <a:solidFill>
                <a:schemeClr val="tx2">
                  <a:lumMod val="50000"/>
                </a:schemeClr>
              </a:solidFill>
              <a:latin typeface="微软雅黑" panose="020B0503020204020204" charset="-122"/>
              <a:ea typeface="微软雅黑" panose="020B0503020204020204" charset="-122"/>
              <a:cs typeface="微软雅黑" panose="020B0503020204020204" charset="-122"/>
            </a:endParaRPr>
          </a:p>
        </p:txBody>
      </p:sp>
      <p:sp>
        <p:nvSpPr>
          <p:cNvPr id="32" name="Rectangle 34"/>
          <p:cNvSpPr/>
          <p:nvPr/>
        </p:nvSpPr>
        <p:spPr>
          <a:xfrm>
            <a:off x="8557260" y="4911090"/>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en-US" altLang="zh-CN" sz="1200" b="1" dirty="0">
                <a:solidFill>
                  <a:schemeClr val="tx2">
                    <a:lumMod val="50000"/>
                  </a:schemeClr>
                </a:solidFill>
                <a:latin typeface="微软雅黑" panose="020B0503020204020204" charset="-122"/>
                <a:ea typeface="微软雅黑" panose="020B0503020204020204" charset="-122"/>
                <a:cs typeface="微软雅黑" panose="020B0503020204020204" charset="-122"/>
              </a:rPr>
              <a:t>1998</a:t>
            </a:r>
            <a:r>
              <a:rPr lang="zh-CN" altLang="en-US" sz="1200" b="1" dirty="0">
                <a:solidFill>
                  <a:schemeClr val="tx2">
                    <a:lumMod val="50000"/>
                  </a:schemeClr>
                </a:solidFill>
                <a:latin typeface="微软雅黑" panose="020B0503020204020204" charset="-122"/>
                <a:ea typeface="微软雅黑" panose="020B0503020204020204" charset="-122"/>
                <a:cs typeface="微软雅黑" panose="020B0503020204020204" charset="-122"/>
              </a:rPr>
              <a:t>年，</a:t>
            </a:r>
            <a:r>
              <a:rPr lang="zh-CN" altLang="en-US" sz="1200" b="1" dirty="0">
                <a:solidFill>
                  <a:schemeClr val="tx2">
                    <a:lumMod val="50000"/>
                  </a:schemeClr>
                </a:solidFill>
                <a:latin typeface="微软雅黑" panose="020B0503020204020204" charset="-122"/>
                <a:ea typeface="微软雅黑" panose="020B0503020204020204" charset="-122"/>
                <a:cs typeface="微软雅黑" panose="020B0503020204020204" charset="-122"/>
              </a:rPr>
              <a:t>美国</a:t>
            </a:r>
            <a:endParaRPr lang="zh-CN" altLang="en-US" sz="1200" b="1" dirty="0">
              <a:solidFill>
                <a:schemeClr val="tx2">
                  <a:lumMod val="50000"/>
                </a:schemeClr>
              </a:solidFill>
              <a:latin typeface="微软雅黑" panose="020B0503020204020204" charset="-122"/>
              <a:ea typeface="微软雅黑" panose="020B0503020204020204" charset="-122"/>
              <a:cs typeface="微软雅黑" panose="020B0503020204020204" charset="-122"/>
            </a:endParaRPr>
          </a:p>
        </p:txBody>
      </p:sp>
      <p:sp>
        <p:nvSpPr>
          <p:cNvPr id="33" name="Rectangle 34"/>
          <p:cNvSpPr/>
          <p:nvPr/>
        </p:nvSpPr>
        <p:spPr>
          <a:xfrm>
            <a:off x="8606155" y="5574665"/>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zh-CN" altLang="en-US" sz="1200" b="1" dirty="0">
                <a:solidFill>
                  <a:schemeClr val="tx2">
                    <a:lumMod val="50000"/>
                  </a:schemeClr>
                </a:solidFill>
                <a:latin typeface="微软雅黑" panose="020B0503020204020204" charset="-122"/>
                <a:ea typeface="微软雅黑" panose="020B0503020204020204" charset="-122"/>
              </a:rPr>
              <a:t>否</a:t>
            </a:r>
            <a:endParaRPr lang="zh-CN" altLang="en-US" sz="1200" b="1" dirty="0">
              <a:solidFill>
                <a:schemeClr val="tx2">
                  <a:lumMod val="50000"/>
                </a:schemeClr>
              </a:solidFill>
              <a:latin typeface="微软雅黑" panose="020B0503020204020204" charset="-122"/>
              <a:ea typeface="微软雅黑" panose="020B0503020204020204" charset="-122"/>
            </a:endParaRPr>
          </a:p>
        </p:txBody>
      </p:sp>
      <p:grpSp>
        <p:nvGrpSpPr>
          <p:cNvPr id="2" name="组合 1"/>
          <p:cNvGrpSpPr/>
          <p:nvPr/>
        </p:nvGrpSpPr>
        <p:grpSpPr>
          <a:xfrm>
            <a:off x="426720" y="6254750"/>
            <a:ext cx="5252720" cy="431800"/>
            <a:chOff x="9894" y="8659"/>
            <a:chExt cx="8272" cy="680"/>
          </a:xfrm>
        </p:grpSpPr>
        <p:sp>
          <p:nvSpPr>
            <p:cNvPr id="25" name="Rectangle 34"/>
            <p:cNvSpPr/>
            <p:nvPr/>
          </p:nvSpPr>
          <p:spPr>
            <a:xfrm>
              <a:off x="9894" y="8659"/>
              <a:ext cx="3345" cy="68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参照药品</a:t>
              </a:r>
              <a:endPar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34" name="Rectangle 34"/>
            <p:cNvSpPr/>
            <p:nvPr/>
          </p:nvSpPr>
          <p:spPr>
            <a:xfrm>
              <a:off x="13476" y="8659"/>
              <a:ext cx="4690" cy="624"/>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zh-CN" altLang="en-US" sz="1200" b="1" dirty="0">
                  <a:solidFill>
                    <a:schemeClr val="tx2">
                      <a:lumMod val="50000"/>
                    </a:schemeClr>
                  </a:solidFill>
                  <a:latin typeface="微软雅黑" panose="020B0503020204020204" charset="-122"/>
                  <a:ea typeface="微软雅黑" panose="020B0503020204020204" charset="-122"/>
                </a:rPr>
                <a:t>咪达唑仑口服溶液</a:t>
              </a:r>
              <a:endParaRPr lang="zh-CN" altLang="en-US" sz="1200" b="1" dirty="0">
                <a:solidFill>
                  <a:schemeClr val="tx2">
                    <a:lumMod val="50000"/>
                  </a:schemeClr>
                </a:solidFill>
                <a:latin typeface="微软雅黑" panose="020B0503020204020204" charset="-122"/>
                <a:ea typeface="微软雅黑" panose="020B0503020204020204" charset="-122"/>
              </a:endParaRPr>
            </a:p>
          </p:txBody>
        </p:sp>
      </p:grpSp>
      <p:sp>
        <p:nvSpPr>
          <p:cNvPr id="35" name="Rectangle 34"/>
          <p:cNvSpPr/>
          <p:nvPr/>
        </p:nvSpPr>
        <p:spPr>
          <a:xfrm>
            <a:off x="396805" y="184304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适应症</a:t>
            </a:r>
            <a:endPar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36" name="Rectangle 34"/>
          <p:cNvSpPr/>
          <p:nvPr/>
        </p:nvSpPr>
        <p:spPr>
          <a:xfrm>
            <a:off x="2701290" y="1593215"/>
            <a:ext cx="8883015" cy="93091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pPr>
              <a:lnSpc>
                <a:spcPct val="150000"/>
              </a:lnSpc>
            </a:pPr>
            <a:r>
              <a:rPr lang="zh-CN" altLang="en-US" sz="1200" b="1" dirty="0">
                <a:solidFill>
                  <a:srgbClr val="FF0000"/>
                </a:solidFill>
                <a:latin typeface="微软雅黑" panose="020B0503020204020204" charset="-122"/>
                <a:ea typeface="微软雅黑" panose="020B0503020204020204" charset="-122"/>
              </a:rPr>
              <a:t>用于儿童诊断或治疗性操作前以及操作过程中的镇静</a:t>
            </a:r>
            <a:r>
              <a:rPr lang="en-US" altLang="zh-CN" sz="1200" b="1" dirty="0">
                <a:solidFill>
                  <a:srgbClr val="FF0000"/>
                </a:solidFill>
                <a:latin typeface="微软雅黑" panose="020B0503020204020204" charset="-122"/>
                <a:ea typeface="微软雅黑" panose="020B0503020204020204" charset="-122"/>
              </a:rPr>
              <a:t>/</a:t>
            </a:r>
            <a:r>
              <a:rPr lang="zh-CN" altLang="en-US" sz="1200" b="1" dirty="0">
                <a:solidFill>
                  <a:srgbClr val="FF0000"/>
                </a:solidFill>
                <a:latin typeface="微软雅黑" panose="020B0503020204020204" charset="-122"/>
                <a:ea typeface="微软雅黑" panose="020B0503020204020204" charset="-122"/>
              </a:rPr>
              <a:t>抗焦虑</a:t>
            </a:r>
            <a:r>
              <a:rPr lang="en-US" altLang="zh-CN" sz="1200" b="1" dirty="0">
                <a:solidFill>
                  <a:srgbClr val="FF0000"/>
                </a:solidFill>
                <a:latin typeface="微软雅黑" panose="020B0503020204020204" charset="-122"/>
                <a:ea typeface="微软雅黑" panose="020B0503020204020204" charset="-122"/>
              </a:rPr>
              <a:t>/</a:t>
            </a:r>
            <a:r>
              <a:rPr lang="zh-CN" altLang="en-US" sz="1200" b="1" dirty="0">
                <a:solidFill>
                  <a:srgbClr val="FF0000"/>
                </a:solidFill>
                <a:latin typeface="微软雅黑" panose="020B0503020204020204" charset="-122"/>
                <a:ea typeface="微软雅黑" panose="020B0503020204020204" charset="-122"/>
              </a:rPr>
              <a:t>遗忘；</a:t>
            </a:r>
            <a:endParaRPr lang="zh-CN" altLang="en-US" sz="1200" b="1" dirty="0">
              <a:solidFill>
                <a:srgbClr val="FF0000"/>
              </a:solidFill>
              <a:latin typeface="微软雅黑" panose="020B0503020204020204" charset="-122"/>
              <a:ea typeface="微软雅黑" panose="020B0503020204020204" charset="-122"/>
            </a:endParaRPr>
          </a:p>
          <a:p>
            <a:pPr>
              <a:lnSpc>
                <a:spcPct val="150000"/>
              </a:lnSpc>
            </a:pPr>
            <a:r>
              <a:rPr lang="zh-CN" altLang="en-US" sz="1200" b="1" dirty="0">
                <a:solidFill>
                  <a:srgbClr val="FF0000"/>
                </a:solidFill>
                <a:latin typeface="微软雅黑" panose="020B0503020204020204" charset="-122"/>
                <a:ea typeface="微软雅黑" panose="020B0503020204020204" charset="-122"/>
              </a:rPr>
              <a:t>也可用于儿童术前镇静</a:t>
            </a:r>
            <a:r>
              <a:rPr lang="en-US" altLang="zh-CN" sz="1200" b="1" dirty="0">
                <a:solidFill>
                  <a:srgbClr val="FF0000"/>
                </a:solidFill>
                <a:latin typeface="微软雅黑" panose="020B0503020204020204" charset="-122"/>
                <a:ea typeface="微软雅黑" panose="020B0503020204020204" charset="-122"/>
              </a:rPr>
              <a:t>/</a:t>
            </a:r>
            <a:r>
              <a:rPr lang="zh-CN" altLang="en-US" sz="1200" b="1" dirty="0">
                <a:solidFill>
                  <a:srgbClr val="FF0000"/>
                </a:solidFill>
                <a:latin typeface="微软雅黑" panose="020B0503020204020204" charset="-122"/>
                <a:ea typeface="微软雅黑" panose="020B0503020204020204" charset="-122"/>
              </a:rPr>
              <a:t>抗焦虑</a:t>
            </a:r>
            <a:r>
              <a:rPr lang="en-US" altLang="zh-CN" sz="1200" b="1" dirty="0">
                <a:solidFill>
                  <a:srgbClr val="FF0000"/>
                </a:solidFill>
                <a:latin typeface="微软雅黑" panose="020B0503020204020204" charset="-122"/>
                <a:ea typeface="微软雅黑" panose="020B0503020204020204" charset="-122"/>
              </a:rPr>
              <a:t>/</a:t>
            </a:r>
            <a:r>
              <a:rPr lang="zh-CN" altLang="en-US" sz="1200" b="1" dirty="0">
                <a:solidFill>
                  <a:srgbClr val="FF0000"/>
                </a:solidFill>
                <a:latin typeface="微软雅黑" panose="020B0503020204020204" charset="-122"/>
                <a:ea typeface="微软雅黑" panose="020B0503020204020204" charset="-122"/>
              </a:rPr>
              <a:t>遗忘。</a:t>
            </a:r>
            <a:endParaRPr lang="zh-CN" altLang="en-US" sz="1200" b="1" dirty="0">
              <a:solidFill>
                <a:srgbClr val="FF0000"/>
              </a:solidFill>
              <a:latin typeface="微软雅黑" panose="020B0503020204020204" charset="-122"/>
              <a:ea typeface="微软雅黑" panose="020B0503020204020204" charset="-122"/>
            </a:endParaRPr>
          </a:p>
        </p:txBody>
      </p:sp>
      <p:sp>
        <p:nvSpPr>
          <p:cNvPr id="39" name="Rectangle 34"/>
          <p:cNvSpPr/>
          <p:nvPr/>
        </p:nvSpPr>
        <p:spPr>
          <a:xfrm>
            <a:off x="397183" y="2996938"/>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用法用量</a:t>
            </a:r>
            <a:endPar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40" name="Rectangle 34"/>
          <p:cNvSpPr/>
          <p:nvPr/>
        </p:nvSpPr>
        <p:spPr>
          <a:xfrm>
            <a:off x="2701290" y="2689225"/>
            <a:ext cx="8883015" cy="206375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pPr algn="just">
              <a:lnSpc>
                <a:spcPct val="160000"/>
              </a:lnSpc>
            </a:pPr>
            <a:r>
              <a:rPr lang="zh-CN" altLang="en-US" sz="1200" b="1" dirty="0">
                <a:latin typeface="微软雅黑" panose="020B0503020204020204" charset="-122"/>
                <a:ea typeface="微软雅黑" panose="020B0503020204020204" charset="-122"/>
                <a:cs typeface="微软雅黑" panose="020B0503020204020204" charset="-122"/>
              </a:rPr>
              <a:t>单次口服给药。推荐剂量为</a:t>
            </a:r>
            <a:r>
              <a:rPr lang="en-US" altLang="zh-CN" sz="1200" b="1" dirty="0">
                <a:latin typeface="微软雅黑" panose="020B0503020204020204" charset="-122"/>
                <a:ea typeface="微软雅黑" panose="020B0503020204020204" charset="-122"/>
                <a:cs typeface="微软雅黑" panose="020B0503020204020204" charset="-122"/>
              </a:rPr>
              <a:t> 0.25</a:t>
            </a:r>
            <a:r>
              <a:rPr lang="zh-CN" altLang="en-US" sz="1200" b="1" dirty="0">
                <a:latin typeface="微软雅黑" panose="020B0503020204020204" charset="-122"/>
                <a:ea typeface="微软雅黑" panose="020B0503020204020204" charset="-122"/>
                <a:cs typeface="微软雅黑" panose="020B0503020204020204" charset="-122"/>
              </a:rPr>
              <a:t>～</a:t>
            </a:r>
            <a:r>
              <a:rPr lang="en-US" altLang="zh-CN" sz="1200" b="1" dirty="0">
                <a:latin typeface="微软雅黑" panose="020B0503020204020204" charset="-122"/>
                <a:ea typeface="微软雅黑" panose="020B0503020204020204" charset="-122"/>
                <a:cs typeface="微软雅黑" panose="020B0503020204020204" charset="-122"/>
              </a:rPr>
              <a:t>0.5mg/kg</a:t>
            </a:r>
            <a:r>
              <a:rPr lang="zh-CN" altLang="en-US" sz="1200" b="1" dirty="0">
                <a:latin typeface="微软雅黑" panose="020B0503020204020204" charset="-122"/>
                <a:ea typeface="微软雅黑" panose="020B0503020204020204" charset="-122"/>
                <a:cs typeface="微软雅黑" panose="020B0503020204020204" charset="-122"/>
              </a:rPr>
              <a:t>，最大剂量不超过</a:t>
            </a:r>
            <a:r>
              <a:rPr lang="en-US" altLang="zh-CN" sz="1200" b="1" dirty="0">
                <a:latin typeface="微软雅黑" panose="020B0503020204020204" charset="-122"/>
                <a:ea typeface="微软雅黑" panose="020B0503020204020204" charset="-122"/>
                <a:cs typeface="微软雅黑" panose="020B0503020204020204" charset="-122"/>
              </a:rPr>
              <a:t> 1.0mg/kg</a:t>
            </a:r>
            <a:r>
              <a:rPr lang="zh-CN" altLang="en-US" sz="1200" b="1" dirty="0">
                <a:latin typeface="微软雅黑" panose="020B0503020204020204" charset="-122"/>
                <a:ea typeface="微软雅黑" panose="020B0503020204020204" charset="-122"/>
                <a:cs typeface="微软雅黑" panose="020B0503020204020204" charset="-122"/>
              </a:rPr>
              <a:t>，根据儿童患者的年龄、焦虑程度、联合用药、操作配合度需求等个体化调整给药剂量，最大总给药剂量不超过</a:t>
            </a:r>
            <a:r>
              <a:rPr lang="en-US" altLang="zh-CN" sz="1200" b="1" dirty="0">
                <a:latin typeface="微软雅黑" panose="020B0503020204020204" charset="-122"/>
                <a:ea typeface="微软雅黑" panose="020B0503020204020204" charset="-122"/>
                <a:cs typeface="微软雅黑" panose="020B0503020204020204" charset="-122"/>
              </a:rPr>
              <a:t> 15mg</a:t>
            </a:r>
            <a:r>
              <a:rPr lang="zh-CN" altLang="en-US" sz="1200" b="1" dirty="0">
                <a:latin typeface="微软雅黑" panose="020B0503020204020204" charset="-122"/>
                <a:ea typeface="微软雅黑" panose="020B0503020204020204" charset="-122"/>
                <a:cs typeface="微软雅黑" panose="020B0503020204020204" charset="-122"/>
              </a:rPr>
              <a:t>。</a:t>
            </a:r>
            <a:endParaRPr lang="zh-CN" altLang="en-US" sz="1200" b="1" dirty="0">
              <a:latin typeface="微软雅黑" panose="020B0503020204020204" charset="-122"/>
              <a:ea typeface="微软雅黑" panose="020B0503020204020204" charset="-122"/>
              <a:cs typeface="微软雅黑" panose="020B0503020204020204" charset="-122"/>
            </a:endParaRPr>
          </a:p>
          <a:p>
            <a:pPr algn="just">
              <a:lnSpc>
                <a:spcPct val="160000"/>
              </a:lnSpc>
            </a:pPr>
            <a:r>
              <a:rPr lang="zh-CN" altLang="en-US" sz="1200" b="1" dirty="0">
                <a:latin typeface="微软雅黑" panose="020B0503020204020204" charset="-122"/>
                <a:ea typeface="微软雅黑" panose="020B0503020204020204" charset="-122"/>
                <a:cs typeface="微软雅黑" panose="020B0503020204020204" charset="-122"/>
              </a:rPr>
              <a:t>对镇静强度和镇静持续时间需求不强时，大龄患儿</a:t>
            </a:r>
            <a:r>
              <a:rPr lang="en-US" altLang="zh-CN" sz="1200" b="1" dirty="0">
                <a:latin typeface="微软雅黑" panose="020B0503020204020204" charset="-122"/>
                <a:ea typeface="微软雅黑" panose="020B0503020204020204" charset="-122"/>
                <a:cs typeface="微软雅黑" panose="020B0503020204020204" charset="-122"/>
              </a:rPr>
              <a:t>(≥6 </a:t>
            </a:r>
            <a:r>
              <a:rPr lang="zh-CN" altLang="en-US" sz="1200" b="1" dirty="0">
                <a:latin typeface="微软雅黑" panose="020B0503020204020204" charset="-122"/>
                <a:ea typeface="微软雅黑" panose="020B0503020204020204" charset="-122"/>
                <a:cs typeface="微软雅黑" panose="020B0503020204020204" charset="-122"/>
              </a:rPr>
              <a:t>岁</a:t>
            </a:r>
            <a:r>
              <a:rPr lang="en-US" altLang="zh-CN" sz="1200" b="1" dirty="0">
                <a:latin typeface="微软雅黑" panose="020B0503020204020204" charset="-122"/>
                <a:ea typeface="微软雅黑" panose="020B0503020204020204" charset="-122"/>
                <a:cs typeface="微软雅黑" panose="020B0503020204020204" charset="-122"/>
              </a:rPr>
              <a:t>)</a:t>
            </a:r>
            <a:r>
              <a:rPr lang="zh-CN" altLang="en-US" sz="1200" b="1" dirty="0">
                <a:latin typeface="微软雅黑" panose="020B0503020204020204" charset="-122"/>
                <a:ea typeface="微软雅黑" panose="020B0503020204020204" charset="-122"/>
                <a:cs typeface="微软雅黑" panose="020B0503020204020204" charset="-122"/>
              </a:rPr>
              <a:t>或合作患儿建议采取较低剂量给药（</a:t>
            </a:r>
            <a:r>
              <a:rPr lang="en-US" altLang="zh-CN" sz="1200" b="1" dirty="0">
                <a:latin typeface="微软雅黑" panose="020B0503020204020204" charset="-122"/>
                <a:ea typeface="微软雅黑" panose="020B0503020204020204" charset="-122"/>
                <a:cs typeface="微软雅黑" panose="020B0503020204020204" charset="-122"/>
              </a:rPr>
              <a:t>0.25mg/kg</a:t>
            </a:r>
            <a:r>
              <a:rPr lang="zh-CN" altLang="en-US" sz="1200" b="1" dirty="0">
                <a:latin typeface="微软雅黑" panose="020B0503020204020204" charset="-122"/>
                <a:ea typeface="微软雅黑" panose="020B0503020204020204" charset="-122"/>
                <a:cs typeface="微软雅黑" panose="020B0503020204020204" charset="-122"/>
              </a:rPr>
              <a:t>），不合作患儿可考虑较高剂量给药；对于患有心脏或呼吸系统疾病的患儿、其他高风险手术患儿、联合使用麻醉药或其他中枢神经系统抑制剂的患儿，建议采取较低剂量给药（</a:t>
            </a:r>
            <a:r>
              <a:rPr lang="en-US" altLang="zh-CN" sz="1200" b="1" dirty="0">
                <a:latin typeface="微软雅黑" panose="020B0503020204020204" charset="-122"/>
                <a:ea typeface="微软雅黑" panose="020B0503020204020204" charset="-122"/>
                <a:cs typeface="微软雅黑" panose="020B0503020204020204" charset="-122"/>
              </a:rPr>
              <a:t>0.25mg/kg</a:t>
            </a:r>
            <a:r>
              <a:rPr lang="zh-CN" altLang="en-US" sz="1200" b="1" dirty="0">
                <a:latin typeface="微软雅黑" panose="020B0503020204020204" charset="-122"/>
                <a:ea typeface="微软雅黑" panose="020B0503020204020204" charset="-122"/>
                <a:cs typeface="微软雅黑" panose="020B0503020204020204" charset="-122"/>
              </a:rPr>
              <a:t>）；低龄患儿（</a:t>
            </a:r>
            <a:r>
              <a:rPr lang="en-US" altLang="zh-CN" sz="1200" b="1" dirty="0">
                <a:latin typeface="微软雅黑" panose="020B0503020204020204" charset="-122"/>
                <a:ea typeface="微软雅黑" panose="020B0503020204020204" charset="-122"/>
                <a:cs typeface="微软雅黑" panose="020B0503020204020204" charset="-122"/>
              </a:rPr>
              <a:t>≥6 </a:t>
            </a:r>
            <a:r>
              <a:rPr lang="zh-CN" altLang="en-US" sz="1200" b="1" dirty="0">
                <a:latin typeface="微软雅黑" panose="020B0503020204020204" charset="-122"/>
                <a:ea typeface="微软雅黑" panose="020B0503020204020204" charset="-122"/>
                <a:cs typeface="微软雅黑" panose="020B0503020204020204" charset="-122"/>
              </a:rPr>
              <a:t>个月，＜</a:t>
            </a:r>
            <a:r>
              <a:rPr lang="en-US" altLang="zh-CN" sz="1200" b="1" dirty="0">
                <a:latin typeface="微软雅黑" panose="020B0503020204020204" charset="-122"/>
                <a:ea typeface="微软雅黑" panose="020B0503020204020204" charset="-122"/>
                <a:cs typeface="微软雅黑" panose="020B0503020204020204" charset="-122"/>
              </a:rPr>
              <a:t>6 </a:t>
            </a:r>
            <a:r>
              <a:rPr lang="zh-CN" altLang="en-US" sz="1200" b="1" dirty="0">
                <a:latin typeface="微软雅黑" panose="020B0503020204020204" charset="-122"/>
                <a:ea typeface="微软雅黑" panose="020B0503020204020204" charset="-122"/>
                <a:cs typeface="微软雅黑" panose="020B0503020204020204" charset="-122"/>
              </a:rPr>
              <a:t>岁）可能更易产生焦虑和恐惧感，母婴分离更困难，对镇静强度和镇静持续时间需求可能更大，因此低龄患儿可考虑采用较高剂量给药（</a:t>
            </a:r>
            <a:r>
              <a:rPr lang="en-US" altLang="zh-CN" sz="1200" b="1" dirty="0">
                <a:latin typeface="微软雅黑" panose="020B0503020204020204" charset="-122"/>
                <a:ea typeface="微软雅黑" panose="020B0503020204020204" charset="-122"/>
                <a:cs typeface="微软雅黑" panose="020B0503020204020204" charset="-122"/>
              </a:rPr>
              <a:t>0.5</a:t>
            </a:r>
            <a:r>
              <a:rPr lang="zh-CN" altLang="en-US" sz="1200" b="1" dirty="0">
                <a:latin typeface="微软雅黑" panose="020B0503020204020204" charset="-122"/>
                <a:ea typeface="微软雅黑" panose="020B0503020204020204" charset="-122"/>
                <a:cs typeface="微软雅黑" panose="020B0503020204020204" charset="-122"/>
              </a:rPr>
              <a:t>～</a:t>
            </a:r>
            <a:r>
              <a:rPr lang="en-US" altLang="zh-CN" sz="1200" b="1" dirty="0">
                <a:latin typeface="微软雅黑" panose="020B0503020204020204" charset="-122"/>
                <a:ea typeface="微软雅黑" panose="020B0503020204020204" charset="-122"/>
                <a:cs typeface="微软雅黑" panose="020B0503020204020204" charset="-122"/>
              </a:rPr>
              <a:t>1.0mg/kg</a:t>
            </a:r>
            <a:r>
              <a:rPr lang="zh-CN" altLang="en-US" sz="1200" b="1" dirty="0">
                <a:latin typeface="微软雅黑" panose="020B0503020204020204" charset="-122"/>
                <a:ea typeface="微软雅黑" panose="020B0503020204020204" charset="-122"/>
                <a:cs typeface="微软雅黑" panose="020B0503020204020204" charset="-122"/>
              </a:rPr>
              <a:t>）；肥胖患儿根据标准体重给药。</a:t>
            </a:r>
            <a:endParaRPr lang="zh-CN" altLang="en-US" sz="1200" b="1" dirty="0">
              <a:latin typeface="微软雅黑" panose="020B0503020204020204" charset="-122"/>
              <a:ea typeface="微软雅黑" panose="020B0503020204020204" charset="-122"/>
              <a:cs typeface="微软雅黑" panose="020B0503020204020204" charset="-122"/>
            </a:endParaRPr>
          </a:p>
        </p:txBody>
      </p:sp>
      <p:sp>
        <p:nvSpPr>
          <p:cNvPr id="5" name="Rectangle 34"/>
          <p:cNvSpPr/>
          <p:nvPr/>
        </p:nvSpPr>
        <p:spPr>
          <a:xfrm>
            <a:off x="426650" y="557203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p>
            <a:pPr algn="ctr" defTabSz="914400"/>
            <a:r>
              <a:rPr lang="zh-CN" altLang="en-US" sz="1200" b="1" dirty="0">
                <a:latin typeface="微软雅黑" panose="020B0503020204020204" charset="-122"/>
                <a:ea typeface="微软雅黑" panose="020B0503020204020204" charset="-122"/>
                <a:sym typeface="+mn-ea"/>
              </a:rPr>
              <a:t>目前大陆地区同通用名药品的上市情况</a:t>
            </a:r>
            <a:endParaRPr lang="zh-CN" altLang="en-US" sz="1200" b="1" kern="0" dirty="0">
              <a:solidFill>
                <a:schemeClr val="tx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6" name="Rectangle 34"/>
          <p:cNvSpPr/>
          <p:nvPr/>
        </p:nvSpPr>
        <p:spPr>
          <a:xfrm>
            <a:off x="2701290" y="5572125"/>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p>
            <a:r>
              <a:rPr lang="zh-CN" sz="1200" b="1" dirty="0">
                <a:solidFill>
                  <a:schemeClr val="tx2">
                    <a:lumMod val="50000"/>
                  </a:schemeClr>
                </a:solidFill>
                <a:latin typeface="微软雅黑" panose="020B0503020204020204" charset="-122"/>
                <a:ea typeface="微软雅黑" panose="020B0503020204020204" charset="-122"/>
              </a:rPr>
              <a:t>共</a:t>
            </a:r>
            <a:r>
              <a:rPr lang="en-US" altLang="zh-CN" sz="1200" b="1" dirty="0">
                <a:solidFill>
                  <a:schemeClr val="tx2">
                    <a:lumMod val="50000"/>
                  </a:schemeClr>
                </a:solidFill>
                <a:latin typeface="微软雅黑" panose="020B0503020204020204" charset="-122"/>
                <a:ea typeface="微软雅黑" panose="020B0503020204020204" charset="-122"/>
              </a:rPr>
              <a:t>4</a:t>
            </a:r>
            <a:r>
              <a:rPr lang="zh-CN" sz="1200" b="1" dirty="0">
                <a:solidFill>
                  <a:schemeClr val="tx2">
                    <a:lumMod val="50000"/>
                  </a:schemeClr>
                </a:solidFill>
                <a:latin typeface="微软雅黑" panose="020B0503020204020204" charset="-122"/>
                <a:ea typeface="微软雅黑" panose="020B0503020204020204" charset="-122"/>
              </a:rPr>
              <a:t>家</a:t>
            </a:r>
            <a:endParaRPr lang="zh-CN" sz="1200" b="1" dirty="0">
              <a:solidFill>
                <a:schemeClr val="tx2">
                  <a:lumMod val="50000"/>
                </a:schemeClr>
              </a:solidFill>
              <a:latin typeface="微软雅黑" panose="020B0503020204020204" charset="-122"/>
              <a:ea typeface="微软雅黑" panose="020B050302020402020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532660" y="376366"/>
            <a:ext cx="9871969" cy="594361"/>
          </a:xfrm>
        </p:spPr>
        <p:txBody>
          <a:bodyPr/>
          <a:lstStyle/>
          <a:p>
            <a:r>
              <a:rPr lang="zh-CN" altLang="en-US" dirty="0">
                <a:latin typeface="微软雅黑" panose="020B0503020204020204" charset="-122"/>
                <a:ea typeface="微软雅黑" panose="020B0503020204020204" charset="-122"/>
              </a:rPr>
              <a:t>药品基本信息</a:t>
            </a:r>
            <a:endParaRPr kumimoji="1" lang="zh-CN" altLang="en-US" dirty="0">
              <a:latin typeface="微软雅黑" panose="020B0503020204020204" charset="-122"/>
              <a:ea typeface="微软雅黑" panose="020B0503020204020204" charset="-122"/>
            </a:endParaRPr>
          </a:p>
        </p:txBody>
      </p:sp>
      <p:sp>
        <p:nvSpPr>
          <p:cNvPr id="2" name="Rectangle 34"/>
          <p:cNvSpPr/>
          <p:nvPr>
            <p:custDataLst>
              <p:tags r:id="rId1"/>
            </p:custDataLst>
          </p:nvPr>
        </p:nvSpPr>
        <p:spPr>
          <a:xfrm>
            <a:off x="813435" y="1310640"/>
            <a:ext cx="5168900" cy="1070610"/>
          </a:xfrm>
          <a:prstGeom prst="rect">
            <a:avLst/>
          </a:prstGeom>
          <a:solidFill>
            <a:srgbClr val="005EB8"/>
          </a:solidFill>
          <a:ln w="9525" cap="rnd" cmpd="sng" algn="ctr">
            <a:noFill/>
            <a:prstDash val="solid"/>
            <a:round/>
            <a:tailEnd type="triangle" w="lg" len="lg"/>
          </a:ln>
          <a:effectLst/>
        </p:spPr>
        <p:txBody>
          <a:bodyPr rtlCol="0" anchor="ctr"/>
          <a:lstStyle/>
          <a:p>
            <a:pPr algn="ctr" defTabSz="914400">
              <a:lnSpc>
                <a:spcPct val="140000"/>
              </a:lnSpc>
            </a:pPr>
            <a:r>
              <a:rPr lang="zh-CN" altLang="en-US" sz="2000"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疾病的基本情况</a:t>
            </a:r>
            <a:endParaRPr lang="zh-CN" altLang="en-US" sz="2000"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7" name="Rectangle 34"/>
          <p:cNvSpPr/>
          <p:nvPr>
            <p:custDataLst>
              <p:tags r:id="rId2"/>
            </p:custDataLst>
          </p:nvPr>
        </p:nvSpPr>
        <p:spPr>
          <a:xfrm>
            <a:off x="813435" y="2432050"/>
            <a:ext cx="5168900" cy="4008755"/>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p:spPr>
        <p:txBody>
          <a:bodyPr rtlCol="0" anchor="ctr"/>
          <a:lstStyle/>
          <a:p>
            <a:pPr marL="171450" indent="-171450" algn="l">
              <a:lnSpc>
                <a:spcPct val="180000"/>
              </a:lnSpc>
              <a:buClrTx/>
              <a:buSzTx/>
              <a:buFont typeface="Arial" panose="020B0604020202020204" pitchFamily="34" charset="0"/>
              <a:buChar char="•"/>
            </a:pPr>
            <a:r>
              <a:rPr lang="zh-CN" altLang="en-US" sz="1400" b="1" dirty="0">
                <a:solidFill>
                  <a:srgbClr val="FF0000"/>
                </a:solidFill>
                <a:latin typeface="微软雅黑" panose="020B0503020204020204" charset="-122"/>
                <a:ea typeface="微软雅黑" panose="020B0503020204020204" charset="-122"/>
              </a:rPr>
              <a:t>儿童诊疗</a:t>
            </a:r>
            <a:r>
              <a:rPr lang="en-US" altLang="zh-CN" sz="1400" b="1" dirty="0">
                <a:solidFill>
                  <a:srgbClr val="FF0000"/>
                </a:solidFill>
                <a:latin typeface="微软雅黑" panose="020B0503020204020204" charset="-122"/>
                <a:ea typeface="微软雅黑" panose="020B0503020204020204" charset="-122"/>
              </a:rPr>
              <a:t>/</a:t>
            </a:r>
            <a:r>
              <a:rPr lang="zh-CN" altLang="en-US" sz="1400" b="1" dirty="0">
                <a:solidFill>
                  <a:srgbClr val="FF0000"/>
                </a:solidFill>
                <a:latin typeface="微软雅黑" panose="020B0503020204020204" charset="-122"/>
                <a:ea typeface="微软雅黑" panose="020B0503020204020204" charset="-122"/>
              </a:rPr>
              <a:t>术前焦虑是儿科临床常见情绪障碍</a:t>
            </a:r>
            <a:r>
              <a:rPr lang="zh-CN" altLang="en-US" sz="1400" dirty="0">
                <a:latin typeface="微软雅黑" panose="020B0503020204020204" charset="-122"/>
                <a:ea typeface="微软雅黑" panose="020B0503020204020204" charset="-122"/>
              </a:rPr>
              <a:t>，表现为哭闹、抗拒、诊疗时不合作、意识障碍和认知功能的改变，严重时可致检查失败、麻醉诱导困难及术后行为异常。</a:t>
            </a:r>
            <a:endParaRPr lang="zh-CN" altLang="en-US" sz="1400" dirty="0">
              <a:latin typeface="微软雅黑" panose="020B0503020204020204" charset="-122"/>
              <a:ea typeface="微软雅黑" panose="020B0503020204020204" charset="-122"/>
            </a:endParaRPr>
          </a:p>
          <a:p>
            <a:pPr marL="171450" indent="-171450" algn="l">
              <a:lnSpc>
                <a:spcPct val="180000"/>
              </a:lnSpc>
              <a:buClrTx/>
              <a:buSzTx/>
              <a:buFont typeface="Arial" panose="020B0604020202020204" pitchFamily="34" charset="0"/>
              <a:buChar char="•"/>
            </a:pPr>
            <a:r>
              <a:rPr lang="zh-CN" altLang="en-US" sz="1400" dirty="0">
                <a:latin typeface="微软雅黑" panose="020B0503020204020204" charset="-122"/>
                <a:ea typeface="微软雅黑" panose="020B0503020204020204" charset="-122"/>
              </a:rPr>
              <a:t>我国每年大概有</a:t>
            </a:r>
            <a:r>
              <a:rPr lang="en-US" altLang="zh-CN" sz="1400" b="1" dirty="0">
                <a:solidFill>
                  <a:srgbClr val="FF0000"/>
                </a:solidFill>
                <a:latin typeface="微软雅黑" panose="020B0503020204020204" charset="-122"/>
                <a:ea typeface="微软雅黑" panose="020B0503020204020204" charset="-122"/>
              </a:rPr>
              <a:t>700</a:t>
            </a:r>
            <a:r>
              <a:rPr lang="zh-CN" altLang="en-US" sz="1400" b="1" dirty="0">
                <a:solidFill>
                  <a:srgbClr val="FF0000"/>
                </a:solidFill>
                <a:latin typeface="微软雅黑" panose="020B0503020204020204" charset="-122"/>
                <a:ea typeface="微软雅黑" panose="020B0503020204020204" charset="-122"/>
              </a:rPr>
              <a:t>万人次婴幼儿</a:t>
            </a:r>
            <a:r>
              <a:rPr lang="zh-CN" altLang="en-US" sz="1400" dirty="0">
                <a:latin typeface="微软雅黑" panose="020B0503020204020204" charset="-122"/>
                <a:ea typeface="微软雅黑" panose="020B0503020204020204" charset="-122"/>
              </a:rPr>
              <a:t>进行影像学检查，需使用镇静剂以克服交流障碍、恐惧、焦虑、躁动等无法配合情况，使儿童保持适当镇静，以顺利完成相关检查，保证检查的有效性。</a:t>
            </a:r>
            <a:endParaRPr lang="zh-CN" altLang="en-US" sz="1400" dirty="0">
              <a:latin typeface="微软雅黑" panose="020B0503020204020204" charset="-122"/>
              <a:ea typeface="微软雅黑" panose="020B0503020204020204" charset="-122"/>
            </a:endParaRPr>
          </a:p>
          <a:p>
            <a:pPr marL="171450" indent="-171450" algn="l">
              <a:lnSpc>
                <a:spcPct val="180000"/>
              </a:lnSpc>
              <a:buClrTx/>
              <a:buSzTx/>
              <a:buFont typeface="Arial" panose="020B0604020202020204" pitchFamily="34" charset="0"/>
              <a:buChar char="•"/>
            </a:pPr>
            <a:r>
              <a:rPr lang="zh-CN" altLang="en-US" sz="1400" dirty="0">
                <a:latin typeface="微软雅黑" panose="020B0503020204020204" charset="-122"/>
                <a:ea typeface="微软雅黑" panose="020B0503020204020204" charset="-122"/>
              </a:rPr>
              <a:t>中国《儿童麻醉评估与围手术期风险预测中国专家共识（</a:t>
            </a:r>
            <a:r>
              <a:rPr lang="en-US" altLang="zh-CN" sz="1400" dirty="0">
                <a:latin typeface="微软雅黑" panose="020B0503020204020204" charset="-122"/>
                <a:ea typeface="微软雅黑" panose="020B0503020204020204" charset="-122"/>
              </a:rPr>
              <a:t>2024</a:t>
            </a:r>
            <a:r>
              <a:rPr lang="zh-CN" altLang="en-US" sz="1400" dirty="0">
                <a:latin typeface="微软雅黑" panose="020B0503020204020204" charset="-122"/>
                <a:ea typeface="微软雅黑" panose="020B0503020204020204" charset="-122"/>
              </a:rPr>
              <a:t>版）》指出：由于认知能力有限和对家长的依赖性较大，患儿尤其容易出现</a:t>
            </a:r>
            <a:r>
              <a:rPr lang="zh-CN" altLang="en-US" sz="1400" b="1" dirty="0">
                <a:solidFill>
                  <a:srgbClr val="FF0000"/>
                </a:solidFill>
                <a:latin typeface="微软雅黑" panose="020B0503020204020204" charset="-122"/>
                <a:ea typeface="微软雅黑" panose="020B0503020204020204" charset="-122"/>
              </a:rPr>
              <a:t>术前焦虑，发生率高达</a:t>
            </a:r>
            <a:r>
              <a:rPr lang="en-US" altLang="zh-CN" sz="1400" b="1" dirty="0">
                <a:solidFill>
                  <a:srgbClr val="FF0000"/>
                </a:solidFill>
                <a:latin typeface="微软雅黑" panose="020B0503020204020204" charset="-122"/>
                <a:ea typeface="微软雅黑" panose="020B0503020204020204" charset="-122"/>
              </a:rPr>
              <a:t>41.7%~75.4%</a:t>
            </a:r>
            <a:r>
              <a:rPr lang="zh-CN" altLang="en-US" sz="1400" dirty="0">
                <a:latin typeface="微软雅黑" panose="020B0503020204020204" charset="-122"/>
                <a:ea typeface="微软雅黑" panose="020B0503020204020204" charset="-122"/>
              </a:rPr>
              <a:t>。</a:t>
            </a:r>
            <a:endParaRPr lang="zh-CN" altLang="en-US" sz="1400" dirty="0">
              <a:latin typeface="微软雅黑" panose="020B0503020204020204" charset="-122"/>
              <a:ea typeface="微软雅黑" panose="020B0503020204020204" charset="-122"/>
            </a:endParaRPr>
          </a:p>
        </p:txBody>
      </p:sp>
      <p:sp>
        <p:nvSpPr>
          <p:cNvPr id="3" name="Rectangle 34"/>
          <p:cNvSpPr/>
          <p:nvPr>
            <p:custDataLst>
              <p:tags r:id="rId3"/>
            </p:custDataLst>
          </p:nvPr>
        </p:nvSpPr>
        <p:spPr>
          <a:xfrm>
            <a:off x="6250940" y="1310640"/>
            <a:ext cx="4984115" cy="1070610"/>
          </a:xfrm>
          <a:prstGeom prst="rect">
            <a:avLst/>
          </a:prstGeom>
          <a:solidFill>
            <a:srgbClr val="005EB8"/>
          </a:solidFill>
          <a:ln w="9525" cap="rnd" cmpd="sng" algn="ctr">
            <a:noFill/>
            <a:prstDash val="solid"/>
            <a:round/>
            <a:tailEnd type="triangle" w="lg" len="lg"/>
          </a:ln>
          <a:effectLst/>
        </p:spPr>
        <p:txBody>
          <a:bodyPr rtlCol="0" anchor="ctr"/>
          <a:p>
            <a:pPr algn="ctr" defTabSz="914400">
              <a:lnSpc>
                <a:spcPct val="140000"/>
              </a:lnSpc>
            </a:pPr>
            <a:r>
              <a:rPr lang="zh-CN" altLang="en-US" sz="2000"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临床未满足的需求</a:t>
            </a:r>
            <a:endParaRPr lang="zh-CN" altLang="en-US" sz="2000"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5" name="Rectangle 34"/>
          <p:cNvSpPr/>
          <p:nvPr>
            <p:custDataLst>
              <p:tags r:id="rId4"/>
            </p:custDataLst>
          </p:nvPr>
        </p:nvSpPr>
        <p:spPr>
          <a:xfrm>
            <a:off x="6250305" y="2432050"/>
            <a:ext cx="4984115" cy="4008755"/>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p:spPr>
        <p:txBody>
          <a:bodyPr rtlCol="0" anchor="ctr"/>
          <a:p>
            <a:pPr marL="171450" indent="-171450" algn="l">
              <a:lnSpc>
                <a:spcPct val="220000"/>
              </a:lnSpc>
              <a:buClrTx/>
              <a:buSzTx/>
              <a:buFont typeface="Arial" panose="020B0604020202020204" pitchFamily="34" charset="0"/>
              <a:buChar char="•"/>
            </a:pPr>
            <a:r>
              <a:rPr lang="zh-CN" altLang="en-US" sz="1400" dirty="0">
                <a:latin typeface="微软雅黑" panose="020B0503020204020204" charset="-122"/>
                <a:ea typeface="微软雅黑" panose="020B0503020204020204" charset="-122"/>
              </a:rPr>
              <a:t>现有同治疗领域的药品中</a:t>
            </a:r>
            <a:r>
              <a:rPr lang="zh-CN" altLang="en-US" sz="1400" b="1" dirty="0">
                <a:solidFill>
                  <a:srgbClr val="FF0000"/>
                </a:solidFill>
                <a:latin typeface="微软雅黑" panose="020B0503020204020204" charset="-122"/>
                <a:ea typeface="微软雅黑" panose="020B0503020204020204" charset="-122"/>
              </a:rPr>
              <a:t>口服溶液剂型少</a:t>
            </a:r>
            <a:r>
              <a:rPr lang="zh-CN" altLang="en-US" sz="1400" dirty="0">
                <a:latin typeface="微软雅黑" panose="020B0503020204020204" charset="-122"/>
                <a:ea typeface="微软雅黑" panose="020B0503020204020204" charset="-122"/>
              </a:rPr>
              <a:t>，</a:t>
            </a:r>
            <a:r>
              <a:rPr lang="zh-CN" altLang="en-US" sz="1400" dirty="0">
                <a:latin typeface="微软雅黑" panose="020B0503020204020204" charset="-122"/>
                <a:ea typeface="微软雅黑" panose="020B0503020204020204" charset="-122"/>
                <a:cs typeface="微软雅黑" panose="020B0503020204020204" charset="-122"/>
                <a:sym typeface="+mn-ea"/>
              </a:rPr>
              <a:t>口服给药是儿童首选给药途径，且满足临床根据患者病情、治疗效果</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个体化调整剂量</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71450" indent="-171450" algn="l">
              <a:lnSpc>
                <a:spcPct val="220000"/>
              </a:lnSpc>
              <a:buClrTx/>
              <a:buSzTx/>
              <a:buFont typeface="Arial" panose="020B0604020202020204" pitchFamily="34" charset="0"/>
              <a:buChar char="•"/>
            </a:pPr>
            <a:r>
              <a:rPr lang="zh-CN" altLang="en-US" sz="1400" dirty="0">
                <a:latin typeface="微软雅黑" panose="020B0503020204020204" charset="-122"/>
                <a:ea typeface="微软雅黑" panose="020B0503020204020204" charset="-122"/>
              </a:rPr>
              <a:t>现有同治疗领域的药品中</a:t>
            </a:r>
            <a:r>
              <a:rPr lang="zh-CN" altLang="en-US" sz="1400" b="1" dirty="0">
                <a:solidFill>
                  <a:srgbClr val="FF0000"/>
                </a:solidFill>
                <a:latin typeface="微软雅黑" panose="020B0503020204020204" charset="-122"/>
                <a:ea typeface="微软雅黑" panose="020B0503020204020204" charset="-122"/>
              </a:rPr>
              <a:t>口感欠佳</a:t>
            </a:r>
            <a:r>
              <a:rPr lang="zh-CN" altLang="en-US" sz="1400" dirty="0">
                <a:latin typeface="微软雅黑" panose="020B0503020204020204" charset="-122"/>
                <a:ea typeface="微软雅黑" panose="020B0503020204020204" charset="-122"/>
              </a:rPr>
              <a:t>，</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本品处方中增加矫味剂来掩盖咪达唑仑的苦味</a:t>
            </a:r>
            <a:r>
              <a:rPr lang="zh-CN" altLang="en-US" sz="1400" dirty="0">
                <a:latin typeface="微软雅黑" panose="020B0503020204020204" charset="-122"/>
                <a:ea typeface="微软雅黑" panose="020B0503020204020204" charset="-122"/>
                <a:cs typeface="微软雅黑" panose="020B0503020204020204" charset="-122"/>
                <a:sym typeface="+mn-ea"/>
              </a:rPr>
              <a:t>，其合适的口味可使患者自愿接受并配合使用，</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提高用药依从性</a:t>
            </a:r>
            <a:r>
              <a:rPr lang="zh-CN" altLang="en-US" sz="1400" dirty="0">
                <a:latin typeface="微软雅黑" panose="020B0503020204020204" charset="-122"/>
                <a:ea typeface="微软雅黑" panose="020B0503020204020204" charset="-122"/>
                <a:cs typeface="微软雅黑" panose="020B0503020204020204" charset="-122"/>
                <a:sym typeface="+mn-ea"/>
              </a:rPr>
              <a:t>。</a:t>
            </a:r>
            <a:endParaRPr lang="zh-CN" altLang="en-US" sz="1400" dirty="0">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vert="horz" lIns="91440" tIns="45720" rIns="91440" bIns="45720" rtlCol="0" anchor="t">
            <a:noAutofit/>
          </a:bodyPr>
          <a:lstStyle/>
          <a:p>
            <a:pPr lvl="0" algn="l">
              <a:buClrTx/>
              <a:buSzTx/>
              <a:buFontTx/>
            </a:pPr>
            <a:r>
              <a:rPr lang="zh-CN" altLang="en-US" dirty="0">
                <a:latin typeface="微软雅黑" panose="020B0503020204020204" charset="-122"/>
                <a:ea typeface="微软雅黑" panose="020B0503020204020204" charset="-122"/>
                <a:sym typeface="+mn-ea"/>
              </a:rPr>
              <a:t>有效性</a:t>
            </a:r>
            <a:endParaRPr lang="zh-CN" altLang="en-US" dirty="0">
              <a:latin typeface="微软雅黑" panose="020B0503020204020204" charset="-122"/>
              <a:ea typeface="微软雅黑" panose="020B0503020204020204" charset="-122"/>
              <a:sym typeface="+mn-ea"/>
            </a:endParaRPr>
          </a:p>
        </p:txBody>
      </p:sp>
      <p:sp>
        <p:nvSpPr>
          <p:cNvPr id="19" name="文本框 18"/>
          <p:cNvSpPr txBox="1"/>
          <p:nvPr/>
        </p:nvSpPr>
        <p:spPr>
          <a:xfrm>
            <a:off x="451757" y="1076733"/>
            <a:ext cx="6096000" cy="368300"/>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charset="-122"/>
                <a:ea typeface="微软雅黑" panose="020B0503020204020204" charset="-122"/>
              </a:rPr>
              <a:t>本品盐酸咪达唑仑口服溶液具有明确的</a:t>
            </a:r>
            <a:r>
              <a:rPr lang="zh-CN" altLang="en-US" b="1" dirty="0">
                <a:solidFill>
                  <a:srgbClr val="FF0000"/>
                </a:solidFill>
                <a:latin typeface="微软雅黑" panose="020B0503020204020204" charset="-122"/>
                <a:ea typeface="微软雅黑" panose="020B0503020204020204" charset="-122"/>
              </a:rPr>
              <a:t>有效性临床研究</a:t>
            </a:r>
            <a:endParaRPr lang="zh-CN" altLang="en-US" b="1" dirty="0">
              <a:solidFill>
                <a:srgbClr val="FF0000"/>
              </a:solidFill>
              <a:latin typeface="微软雅黑" panose="020B0503020204020204" charset="-122"/>
              <a:ea typeface="微软雅黑" panose="020B0503020204020204" charset="-122"/>
            </a:endParaRPr>
          </a:p>
        </p:txBody>
      </p:sp>
      <p:sp>
        <p:nvSpPr>
          <p:cNvPr id="2" name="Rectangle 34"/>
          <p:cNvSpPr/>
          <p:nvPr>
            <p:custDataLst>
              <p:tags r:id="rId1"/>
            </p:custDataLst>
          </p:nvPr>
        </p:nvSpPr>
        <p:spPr>
          <a:xfrm>
            <a:off x="861060" y="1790065"/>
            <a:ext cx="838835" cy="1841500"/>
          </a:xfrm>
          <a:prstGeom prst="rect">
            <a:avLst/>
          </a:prstGeom>
          <a:solidFill>
            <a:srgbClr val="005EB8"/>
          </a:solidFill>
          <a:ln w="9525" cap="rnd" cmpd="sng" algn="ctr">
            <a:noFill/>
            <a:prstDash val="solid"/>
            <a:round/>
            <a:tailEnd type="triangle" w="lg" len="lg"/>
          </a:ln>
          <a:effectLst/>
        </p:spPr>
        <p:txBody>
          <a:bodyPr rtlCol="0" anchor="ctr"/>
          <a:p>
            <a:pPr algn="ctr" defTabSz="914400"/>
            <a:r>
              <a:rPr lang="zh-CN" altLang="en-US" sz="2000"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单臂临床实验</a:t>
            </a:r>
            <a:endParaRPr lang="zh-CN" altLang="en-US" sz="2000"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7" name="Rectangle 34"/>
          <p:cNvSpPr/>
          <p:nvPr>
            <p:custDataLst>
              <p:tags r:id="rId2"/>
            </p:custDataLst>
          </p:nvPr>
        </p:nvSpPr>
        <p:spPr>
          <a:xfrm>
            <a:off x="1790065" y="1790700"/>
            <a:ext cx="9861550" cy="1806575"/>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a:outerShdw blurRad="50800" dist="101600" dir="5400000" algn="ctr" rotWithShape="0">
              <a:srgbClr val="BEBEBE">
                <a:alpha val="100000"/>
              </a:srgbClr>
            </a:outerShdw>
          </a:effectLst>
        </p:spPr>
        <p:txBody>
          <a:bodyPr rtlCol="0" anchor="ctr"/>
          <a:p>
            <a:pPr marL="171450" indent="-171450" algn="l">
              <a:lnSpc>
                <a:spcPct val="160000"/>
              </a:lnSpc>
              <a:buClrTx/>
              <a:buSzTx/>
              <a:buFont typeface="Arial" panose="020B0604020202020204" pitchFamily="34" charset="0"/>
              <a:buChar char="•"/>
            </a:pPr>
            <a:r>
              <a:rPr lang="zh-CN" altLang="en-US" sz="1400" dirty="0">
                <a:latin typeface="微软雅黑" panose="020B0503020204020204" charset="-122"/>
                <a:ea typeface="微软雅黑" panose="020B0503020204020204" charset="-122"/>
              </a:rPr>
              <a:t>我司于</a:t>
            </a:r>
            <a:r>
              <a:rPr lang="en-US" altLang="zh-CN" sz="1400" dirty="0">
                <a:latin typeface="微软雅黑" panose="020B0503020204020204" charset="-122"/>
                <a:ea typeface="微软雅黑" panose="020B0503020204020204" charset="-122"/>
              </a:rPr>
              <a:t>2021</a:t>
            </a:r>
            <a:r>
              <a:rPr lang="zh-CN" altLang="en-US" sz="1400" dirty="0">
                <a:latin typeface="微软雅黑" panose="020B0503020204020204" charset="-122"/>
                <a:ea typeface="微软雅黑" panose="020B0503020204020204" charset="-122"/>
              </a:rPr>
              <a:t>年在首都医科大学附属北京儿童医院开展一项咪达唑仑口服溶液用于儿童医学检查前镇静的安全性、有效性和药代动力学特征的单臂临床试验。</a:t>
            </a:r>
            <a:endParaRPr lang="zh-CN" altLang="en-US" sz="1400" dirty="0">
              <a:latin typeface="微软雅黑" panose="020B0503020204020204" charset="-122"/>
              <a:ea typeface="微软雅黑" panose="020B0503020204020204" charset="-122"/>
            </a:endParaRPr>
          </a:p>
          <a:p>
            <a:pPr marL="171450" indent="-171450" algn="l">
              <a:lnSpc>
                <a:spcPct val="160000"/>
              </a:lnSpc>
              <a:buClrTx/>
              <a:buSzTx/>
              <a:buFont typeface="Arial" panose="020B0604020202020204" pitchFamily="34" charset="0"/>
              <a:buChar char="•"/>
            </a:pPr>
            <a:r>
              <a:rPr lang="zh-CN" altLang="en-US" sz="1400" dirty="0">
                <a:latin typeface="微软雅黑" panose="020B0503020204020204" charset="-122"/>
                <a:ea typeface="微软雅黑" panose="020B0503020204020204" charset="-122"/>
              </a:rPr>
              <a:t>试验结果显示：受试者给药后</a:t>
            </a:r>
            <a:r>
              <a:rPr lang="en-US" altLang="zh-CN" sz="1400" dirty="0">
                <a:latin typeface="微软雅黑" panose="020B0503020204020204" charset="-122"/>
                <a:ea typeface="微软雅黑" panose="020B0503020204020204" charset="-122"/>
              </a:rPr>
              <a:t>30</a:t>
            </a:r>
            <a:r>
              <a:rPr lang="zh-CN" altLang="en-US" sz="1400" dirty="0">
                <a:latin typeface="微软雅黑" panose="020B0503020204020204" charset="-122"/>
                <a:ea typeface="微软雅黑" panose="020B0503020204020204" charset="-122"/>
              </a:rPr>
              <a:t>分钟内</a:t>
            </a:r>
            <a:r>
              <a:rPr lang="zh-CN" altLang="en-US" sz="1400" b="1" dirty="0">
                <a:solidFill>
                  <a:srgbClr val="FF0000"/>
                </a:solidFill>
                <a:latin typeface="微软雅黑" panose="020B0503020204020204" charset="-122"/>
                <a:ea typeface="微软雅黑" panose="020B0503020204020204" charset="-122"/>
              </a:rPr>
              <a:t>镇静满意率</a:t>
            </a:r>
            <a:r>
              <a:rPr lang="en-US" altLang="zh-CN" sz="1400" b="1" dirty="0">
                <a:solidFill>
                  <a:srgbClr val="FF0000"/>
                </a:solidFill>
                <a:latin typeface="微软雅黑" panose="020B0503020204020204" charset="-122"/>
                <a:ea typeface="微软雅黑" panose="020B0503020204020204" charset="-122"/>
              </a:rPr>
              <a:t>96.43%</a:t>
            </a:r>
            <a:r>
              <a:rPr lang="zh-CN" altLang="en-US" sz="1400" dirty="0">
                <a:latin typeface="微软雅黑" panose="020B0503020204020204" charset="-122"/>
                <a:ea typeface="微软雅黑" panose="020B0503020204020204" charset="-122"/>
              </a:rPr>
              <a:t>；接受医学检查前，</a:t>
            </a:r>
            <a:r>
              <a:rPr lang="en-US" altLang="zh-CN" sz="1400" dirty="0">
                <a:latin typeface="微软雅黑" panose="020B0503020204020204" charset="-122"/>
                <a:ea typeface="微软雅黑" panose="020B0503020204020204" charset="-122"/>
              </a:rPr>
              <a:t>93.75%</a:t>
            </a:r>
            <a:r>
              <a:rPr lang="zh-CN" altLang="en-US" sz="1400" dirty="0">
                <a:latin typeface="微软雅黑" panose="020B0503020204020204" charset="-122"/>
                <a:ea typeface="微软雅黑" panose="020B0503020204020204" charset="-122"/>
              </a:rPr>
              <a:t>受试者容易实现与父母或看护者分离。中国受试儿童在接受咪达唑仑口服溶</a:t>
            </a:r>
            <a:r>
              <a:rPr lang="en-US" altLang="zh-CN" sz="1400" dirty="0">
                <a:latin typeface="微软雅黑" panose="020B0503020204020204" charset="-122"/>
                <a:ea typeface="微软雅黑" panose="020B0503020204020204" charset="-122"/>
              </a:rPr>
              <a:t>0.5/0.75/1.0mg/kg</a:t>
            </a:r>
            <a:r>
              <a:rPr lang="zh-CN" altLang="en-US" sz="1400" dirty="0">
                <a:latin typeface="微软雅黑" panose="020B0503020204020204" charset="-122"/>
                <a:ea typeface="微软雅黑" panose="020B0503020204020204" charset="-122"/>
              </a:rPr>
              <a:t>剂量单次给药后，产生了较为显著的镇静与抗焦虑效果。</a:t>
            </a:r>
            <a:endParaRPr lang="zh-CN" altLang="en-US" sz="1400" dirty="0">
              <a:latin typeface="微软雅黑" panose="020B0503020204020204" charset="-122"/>
              <a:ea typeface="微软雅黑" panose="020B0503020204020204" charset="-122"/>
            </a:endParaRPr>
          </a:p>
        </p:txBody>
      </p:sp>
      <p:sp>
        <p:nvSpPr>
          <p:cNvPr id="8" name="Rectangle 34"/>
          <p:cNvSpPr/>
          <p:nvPr>
            <p:custDataLst>
              <p:tags r:id="rId3"/>
            </p:custDataLst>
          </p:nvPr>
        </p:nvSpPr>
        <p:spPr>
          <a:xfrm>
            <a:off x="861060" y="3826510"/>
            <a:ext cx="807720" cy="2247265"/>
          </a:xfrm>
          <a:prstGeom prst="rect">
            <a:avLst/>
          </a:prstGeom>
          <a:solidFill>
            <a:srgbClr val="005EB8"/>
          </a:solidFill>
          <a:ln w="9525" cap="rnd" cmpd="sng" algn="ctr">
            <a:noFill/>
            <a:prstDash val="solid"/>
            <a:round/>
            <a:tailEnd type="triangle" w="lg" len="lg"/>
          </a:ln>
          <a:effectLst/>
        </p:spPr>
        <p:txBody>
          <a:bodyPr rtlCol="0" anchor="ctr">
            <a:noAutofit/>
          </a:bodyPr>
          <a:p>
            <a:pPr lvl="0" algn="ctr">
              <a:buClrTx/>
              <a:buSzTx/>
              <a:buFontTx/>
            </a:pPr>
            <a:r>
              <a:rPr lang="zh-CN" altLang="en-US" sz="2000"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系统评价</a:t>
            </a:r>
            <a:endParaRPr lang="zh-CN" altLang="en-US" sz="2000"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9" name="Rectangle 34"/>
          <p:cNvSpPr/>
          <p:nvPr>
            <p:custDataLst>
              <p:tags r:id="rId4"/>
            </p:custDataLst>
          </p:nvPr>
        </p:nvSpPr>
        <p:spPr>
          <a:xfrm>
            <a:off x="1790065" y="3827780"/>
            <a:ext cx="9861550" cy="2160905"/>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a:outerShdw blurRad="50800" dist="101600" dir="5400000" algn="ctr" rotWithShape="0">
              <a:srgbClr val="BEBEBE">
                <a:alpha val="100000"/>
              </a:srgbClr>
            </a:outerShdw>
          </a:effectLst>
        </p:spPr>
        <p:txBody>
          <a:bodyPr rtlCol="0" anchor="ctr"/>
          <a:p>
            <a:pPr marL="171450" indent="-171450">
              <a:lnSpc>
                <a:spcPct val="190000"/>
              </a:lnSpc>
              <a:buFont typeface="Arial" panose="020B0604020202020204" pitchFamily="34" charset="0"/>
              <a:buChar cha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我司于</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2018</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年在四川大学华西第二医院开展一项咪达唑仑口服溶液用于儿童镇静催眠和抗焦虑有效性与安全性的系统评价。</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endParaRPr>
          </a:p>
          <a:p>
            <a:pPr marL="171450" indent="-171450">
              <a:lnSpc>
                <a:spcPct val="190000"/>
              </a:lnSpc>
              <a:buFont typeface="Arial" panose="020B0604020202020204" pitchFamily="34" charset="0"/>
              <a:buChar cha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结果显示：</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咪达唑仑口服溶液用于儿童镇静催眠和抗焦虑有效</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与空白对照或安慰剂相比，可提高镇静催眠成功率、镇静深度和父母分离率，抗焦虑更好；与咪达唑仑注射溶液相比，镇静催眠成功率相当，镇静深度更深，镇静催眠持续时间和父母分离成功率相当；与苯二氮卓类相比，可提高镇静催眠成功率和面罩接受成功率。</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vert="horz" lIns="91440" tIns="45720" rIns="91440" bIns="45720" rtlCol="0" anchor="t">
            <a:noAutofit/>
          </a:bodyPr>
          <a:lstStyle/>
          <a:p>
            <a:pPr lvl="0" algn="l">
              <a:buClrTx/>
              <a:buSzTx/>
              <a:buFontTx/>
            </a:pPr>
            <a:r>
              <a:rPr lang="zh-CN" altLang="en-US" dirty="0">
                <a:latin typeface="微软雅黑" panose="020B0503020204020204" charset="-122"/>
                <a:ea typeface="微软雅黑" panose="020B0503020204020204" charset="-122"/>
                <a:sym typeface="+mn-ea"/>
              </a:rPr>
              <a:t>有效性</a:t>
            </a:r>
            <a:endParaRPr lang="zh-CN" altLang="en-US" dirty="0">
              <a:latin typeface="微软雅黑" panose="020B0503020204020204" charset="-122"/>
              <a:ea typeface="微软雅黑" panose="020B0503020204020204" charset="-122"/>
              <a:sym typeface="+mn-ea"/>
            </a:endParaRPr>
          </a:p>
        </p:txBody>
      </p:sp>
      <p:graphicFrame>
        <p:nvGraphicFramePr>
          <p:cNvPr id="14" name="表格 13"/>
          <p:cNvGraphicFramePr>
            <a:graphicFrameLocks noGrp="1"/>
          </p:cNvGraphicFramePr>
          <p:nvPr/>
        </p:nvGraphicFramePr>
        <p:xfrm>
          <a:off x="451756" y="1771922"/>
          <a:ext cx="11002647" cy="4683760"/>
        </p:xfrm>
        <a:graphic>
          <a:graphicData uri="http://schemas.openxmlformats.org/drawingml/2006/table">
            <a:tbl>
              <a:tblPr firstRow="1" firstCol="1" bandRow="1">
                <a:tableStyleId>{5C22544A-7EE6-4342-B048-85BDC9FD1C3A}</a:tableStyleId>
              </a:tblPr>
              <a:tblGrid>
                <a:gridCol w="2200275"/>
                <a:gridCol w="8802372"/>
              </a:tblGrid>
              <a:tr h="427175">
                <a:tc>
                  <a:txBody>
                    <a:bodyPr/>
                    <a:lstStyle/>
                    <a:p>
                      <a:pPr indent="127000" algn="ctr">
                        <a:lnSpc>
                          <a:spcPct val="125000"/>
                        </a:lnSpc>
                      </a:pPr>
                      <a:r>
                        <a:rPr lang="zh-CN" sz="1100" kern="100" dirty="0">
                          <a:effectLst/>
                          <a:uFill>
                            <a:solidFill>
                              <a:srgbClr val="000000"/>
                            </a:solidFill>
                          </a:uFill>
                          <a:latin typeface="微软雅黑" panose="020B0503020204020204" charset="-122"/>
                          <a:ea typeface="微软雅黑" panose="020B0503020204020204" charset="-122"/>
                          <a:sym typeface="+mn-ea"/>
                        </a:rPr>
                        <a:t>指南名称</a:t>
                      </a:r>
                      <a:endParaRPr lang="zh-CN" sz="1400" kern="100" dirty="0">
                        <a:solidFill>
                          <a:srgbClr val="000000"/>
                        </a:solidFill>
                        <a:effectLst/>
                        <a:uFill>
                          <a:solidFill>
                            <a:srgbClr val="000000"/>
                          </a:solidFill>
                        </a:uFill>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c>
                  <a:txBody>
                    <a:bodyPr/>
                    <a:lstStyle/>
                    <a:p>
                      <a:pPr indent="127000" algn="ctr">
                        <a:lnSpc>
                          <a:spcPct val="125000"/>
                        </a:lnSpc>
                      </a:pPr>
                      <a:r>
                        <a:rPr lang="zh-CN" sz="1100" kern="100">
                          <a:effectLst/>
                          <a:uFill>
                            <a:solidFill>
                              <a:srgbClr val="000000"/>
                            </a:solidFill>
                          </a:uFill>
                          <a:latin typeface="微软雅黑" panose="020B0503020204020204" charset="-122"/>
                          <a:ea typeface="微软雅黑" panose="020B0503020204020204" charset="-122"/>
                        </a:rPr>
                        <a:t>推荐内容</a:t>
                      </a:r>
                      <a:endParaRPr lang="zh-CN" sz="1400" kern="100">
                        <a:solidFill>
                          <a:srgbClr val="000000"/>
                        </a:solidFill>
                        <a:effectLst/>
                        <a:uFill>
                          <a:solidFill>
                            <a:srgbClr val="000000"/>
                          </a:solidFill>
                        </a:uFill>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r>
              <a:tr h="689924">
                <a:tc>
                  <a:txBody>
                    <a:bodyPr/>
                    <a:lstStyle/>
                    <a:p>
                      <a:pPr algn="ctr">
                        <a:lnSpc>
                          <a:spcPct val="125000"/>
                        </a:lnSpc>
                        <a:spcAft>
                          <a:spcPts val="800"/>
                        </a:spcAft>
                      </a:pPr>
                      <a:r>
                        <a:rPr lang="zh-CN" altLang="en-US" sz="1100" kern="100" dirty="0">
                          <a:effectLst/>
                          <a:latin typeface="微软雅黑" panose="020B0503020204020204" charset="-122"/>
                          <a:ea typeface="微软雅黑" panose="020B0503020204020204" charset="-122"/>
                          <a:cs typeface="Times New Roman" panose="02020603050405020304" pitchFamily="18" charset="0"/>
                        </a:rPr>
                        <a:t>术前抗焦虑的专家共识（</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2021</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年版</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zh-CN" altLang="en-US" sz="1100" kern="100" dirty="0">
                          <a:effectLst/>
                          <a:latin typeface="微软雅黑" panose="020B0503020204020204" charset="-122"/>
                          <a:ea typeface="微软雅黑" panose="020B0503020204020204" charset="-122"/>
                          <a:cs typeface="Times New Roman" panose="02020603050405020304" pitchFamily="18" charset="0"/>
                        </a:rPr>
                        <a:t>儿童术前用药品种推荐</a:t>
                      </a:r>
                      <a:r>
                        <a:rPr lang="zh-CN" altLang="en-US" sz="1100" b="1" kern="100" dirty="0">
                          <a:solidFill>
                            <a:schemeClr val="accent6"/>
                          </a:solidFill>
                          <a:effectLst/>
                          <a:latin typeface="微软雅黑" panose="020B0503020204020204" charset="-122"/>
                          <a:ea typeface="微软雅黑" panose="020B0503020204020204" charset="-122"/>
                          <a:cs typeface="Times New Roman" panose="02020603050405020304" pitchFamily="18" charset="0"/>
                        </a:rPr>
                        <a:t>口服咪达唑仑</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（原液和单糖浆冲兑）是减少儿童术前焦虑的有效方法（</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1~10</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岁），也是目前常用的术前用药。剂量从</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0.25mg/kg~1.00mg/kg</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（常用</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0.5mg/kg</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，最大量不超过</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15mg</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），视手术时间长短和儿童焦虑程度而定，也可经鼻给药。</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r>
              <a:tr h="719086">
                <a:tc>
                  <a:txBody>
                    <a:bodyPr/>
                    <a:lstStyle/>
                    <a:p>
                      <a:pPr algn="ctr">
                        <a:lnSpc>
                          <a:spcPct val="125000"/>
                        </a:lnSpc>
                        <a:spcAft>
                          <a:spcPts val="800"/>
                        </a:spcAft>
                      </a:pPr>
                      <a:r>
                        <a:rPr lang="zh-CN" altLang="en-US" sz="1100" kern="100" dirty="0">
                          <a:effectLst/>
                          <a:latin typeface="微软雅黑" panose="020B0503020204020204" charset="-122"/>
                          <a:ea typeface="微软雅黑" panose="020B0503020204020204" charset="-122"/>
                          <a:cs typeface="Times New Roman" panose="02020603050405020304" pitchFamily="18" charset="0"/>
                        </a:rPr>
                        <a:t>中国儿童重症监护病房镇痛和镇静治疗专家共识（</a:t>
                      </a:r>
                      <a:r>
                        <a:rPr lang="en-US" altLang="zh-CN" sz="1100" kern="100" dirty="0">
                          <a:effectLst/>
                          <a:latin typeface="微软雅黑" panose="020B0503020204020204" charset="-122"/>
                          <a:ea typeface="微软雅黑" panose="020B0503020204020204" charset="-122"/>
                          <a:cs typeface="Times New Roman" panose="02020603050405020304" pitchFamily="18" charset="0"/>
                          <a:sym typeface="+mn-ea"/>
                        </a:rPr>
                        <a:t>2024</a:t>
                      </a:r>
                      <a:r>
                        <a:rPr lang="zh-CN" altLang="en-US" sz="1100" kern="100" dirty="0">
                          <a:effectLst/>
                          <a:latin typeface="微软雅黑" panose="020B0503020204020204" charset="-122"/>
                          <a:ea typeface="微软雅黑" panose="020B0503020204020204" charset="-122"/>
                          <a:cs typeface="Times New Roman" panose="02020603050405020304" pitchFamily="18" charset="0"/>
                          <a:sym typeface="+mn-ea"/>
                        </a:rPr>
                        <a:t>年版</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zh-CN" altLang="en-US" sz="1100" kern="100" dirty="0">
                          <a:effectLst/>
                          <a:latin typeface="微软雅黑" panose="020B0503020204020204" charset="-122"/>
                          <a:ea typeface="微软雅黑" panose="020B0503020204020204" charset="-122"/>
                          <a:cs typeface="Times New Roman" panose="02020603050405020304" pitchFamily="18" charset="0"/>
                        </a:rPr>
                        <a:t>苯二氮</a:t>
                      </a:r>
                      <a:r>
                        <a:rPr lang="en-US" altLang="en-US" sz="1100" kern="100" dirty="0">
                          <a:effectLst/>
                          <a:latin typeface="微软雅黑" panose="020B0503020204020204" charset="-122"/>
                          <a:ea typeface="微软雅黑" panose="020B0503020204020204" charset="-122"/>
                          <a:cs typeface="Times New Roman" panose="02020603050405020304" pitchFamily="18" charset="0"/>
                        </a:rPr>
                        <a:t>䓬</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类是儿童常用的镇静药：</a:t>
                      </a:r>
                      <a:r>
                        <a:rPr lang="zh-CN" altLang="en-US" sz="1100" b="1" kern="100" dirty="0">
                          <a:solidFill>
                            <a:schemeClr val="accent6"/>
                          </a:solidFill>
                          <a:effectLst/>
                          <a:latin typeface="微软雅黑" panose="020B0503020204020204" charset="-122"/>
                          <a:ea typeface="微软雅黑" panose="020B0503020204020204" charset="-122"/>
                          <a:cs typeface="Times New Roman" panose="02020603050405020304" pitchFamily="18" charset="0"/>
                        </a:rPr>
                        <a:t>咪达唑仑</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半衰期短，蓄积少，对呼吸循环影响小，药效强于地西泮，可诱导顺行性遗忘，显著减少不愉快回忆，但不影响既往记忆，是</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PICU</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镇静的首选药物之一。</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r>
              <a:tr h="719086">
                <a:tc>
                  <a:txBody>
                    <a:bodyPr/>
                    <a:lstStyle/>
                    <a:p>
                      <a:pPr algn="ctr">
                        <a:lnSpc>
                          <a:spcPct val="125000"/>
                        </a:lnSpc>
                        <a:spcAft>
                          <a:spcPts val="800"/>
                        </a:spcAft>
                      </a:pPr>
                      <a:r>
                        <a:rPr lang="zh-CN" altLang="en-US" sz="1100" kern="100" dirty="0">
                          <a:effectLst/>
                          <a:latin typeface="微软雅黑" panose="020B0503020204020204" charset="-122"/>
                          <a:ea typeface="微软雅黑" panose="020B0503020204020204" charset="-122"/>
                          <a:cs typeface="Times New Roman" panose="02020603050405020304" pitchFamily="18" charset="0"/>
                        </a:rPr>
                        <a:t>非麻醉医师实施口腔诊疗适度镇静</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镇痛专家共识（</a:t>
                      </a:r>
                      <a:r>
                        <a:rPr lang="en-US" altLang="zh-CN" sz="1100" kern="100" dirty="0">
                          <a:effectLst/>
                          <a:latin typeface="微软雅黑" panose="020B0503020204020204" charset="-122"/>
                          <a:ea typeface="微软雅黑" panose="020B0503020204020204" charset="-122"/>
                          <a:cs typeface="Times New Roman" panose="02020603050405020304" pitchFamily="18" charset="0"/>
                          <a:sym typeface="+mn-ea"/>
                        </a:rPr>
                        <a:t>2023</a:t>
                      </a:r>
                      <a:r>
                        <a:rPr lang="zh-CN" altLang="en-US" sz="1100" kern="100" dirty="0">
                          <a:effectLst/>
                          <a:latin typeface="微软雅黑" panose="020B0503020204020204" charset="-122"/>
                          <a:ea typeface="微软雅黑" panose="020B0503020204020204" charset="-122"/>
                          <a:cs typeface="Times New Roman" panose="02020603050405020304" pitchFamily="18" charset="0"/>
                          <a:sym typeface="+mn-ea"/>
                        </a:rPr>
                        <a:t>年版</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zh-CN" altLang="en-US" sz="1100" b="1" kern="100" dirty="0">
                          <a:solidFill>
                            <a:schemeClr val="accent6"/>
                          </a:solidFill>
                          <a:effectLst/>
                          <a:latin typeface="微软雅黑" panose="020B0503020204020204" charset="-122"/>
                          <a:ea typeface="微软雅黑" panose="020B0503020204020204" charset="-122"/>
                          <a:cs typeface="Times New Roman" panose="02020603050405020304" pitchFamily="18" charset="0"/>
                        </a:rPr>
                        <a:t>咪达唑仑</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是起效迅速的苯二氮卓类药，具有抗焦虑、镇静、催眠、抗惊厥及肌肉松弛作用，可产生短暂的顺行性记忆缺失，使患者不能回忆起在药物作用期间所发生的事情，作用特点为起效快而持续时间短。小儿用量：常用咪达唑仑糖浆</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0.3</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0.75mg/kg</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，用药后</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10</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15</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分钟即产生镇静作用，</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20</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30min</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作用达峰值。</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0.5mg/kg</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咪达</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唑仑与</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50mg/kg</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水合氯醛的药效相当，儿童口服咪达唑仑的半衰期为</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30</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分钟。</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r>
              <a:tr h="690245">
                <a:tc>
                  <a:txBody>
                    <a:bodyPr/>
                    <a:lstStyle/>
                    <a:p>
                      <a:pPr algn="ctr">
                        <a:lnSpc>
                          <a:spcPct val="125000"/>
                        </a:lnSpc>
                        <a:spcAft>
                          <a:spcPts val="800"/>
                        </a:spcAft>
                      </a:pPr>
                      <a:r>
                        <a:rPr lang="zh-CN" altLang="en-US" sz="1100" kern="100" dirty="0">
                          <a:effectLst/>
                          <a:latin typeface="微软雅黑" panose="020B0503020204020204" charset="-122"/>
                          <a:ea typeface="微软雅黑" panose="020B0503020204020204" charset="-122"/>
                          <a:cs typeface="Times New Roman" panose="02020603050405020304" pitchFamily="18" charset="0"/>
                        </a:rPr>
                        <a:t>神经重症患者镇痛镇静治疗中国专家共识（</a:t>
                      </a:r>
                      <a:r>
                        <a:rPr lang="en-US" altLang="zh-CN" sz="1100" kern="100" dirty="0">
                          <a:effectLst/>
                          <a:latin typeface="微软雅黑" panose="020B0503020204020204" charset="-122"/>
                          <a:ea typeface="微软雅黑" panose="020B0503020204020204" charset="-122"/>
                          <a:cs typeface="Times New Roman" panose="02020603050405020304" pitchFamily="18" charset="0"/>
                          <a:sym typeface="+mn-ea"/>
                        </a:rPr>
                        <a:t>2023</a:t>
                      </a:r>
                      <a:r>
                        <a:rPr lang="zh-CN" altLang="en-US" sz="1100" kern="100" dirty="0">
                          <a:effectLst/>
                          <a:latin typeface="微软雅黑" panose="020B0503020204020204" charset="-122"/>
                          <a:ea typeface="微软雅黑" panose="020B0503020204020204" charset="-122"/>
                          <a:cs typeface="Times New Roman" panose="02020603050405020304" pitchFamily="18" charset="0"/>
                          <a:sym typeface="+mn-ea"/>
                        </a:rPr>
                        <a:t>年版</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zh-CN" altLang="en-US" sz="1100" kern="100" dirty="0">
                          <a:effectLst/>
                          <a:latin typeface="微软雅黑" panose="020B0503020204020204" charset="-122"/>
                          <a:ea typeface="微软雅黑" panose="020B0503020204020204" charset="-122"/>
                          <a:cs typeface="Times New Roman" panose="02020603050405020304" pitchFamily="18" charset="0"/>
                        </a:rPr>
                        <a:t>我国相关研究显示，</a:t>
                      </a:r>
                      <a:r>
                        <a:rPr lang="zh-CN" altLang="en-US" sz="1100" b="1" kern="100" dirty="0">
                          <a:solidFill>
                            <a:schemeClr val="accent6"/>
                          </a:solidFill>
                          <a:effectLst/>
                          <a:latin typeface="微软雅黑" panose="020B0503020204020204" charset="-122"/>
                          <a:ea typeface="微软雅黑" panose="020B0503020204020204" charset="-122"/>
                          <a:cs typeface="Times New Roman" panose="02020603050405020304" pitchFamily="18" charset="0"/>
                        </a:rPr>
                        <a:t>咪达唑仑</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和丙泊酚是最常用的两种镇静药物。</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r>
              <a:tr h="719086">
                <a:tc>
                  <a:txBody>
                    <a:bodyPr/>
                    <a:lstStyle/>
                    <a:p>
                      <a:pPr algn="ctr">
                        <a:lnSpc>
                          <a:spcPct val="125000"/>
                        </a:lnSpc>
                        <a:spcAft>
                          <a:spcPts val="800"/>
                        </a:spcAft>
                      </a:pPr>
                      <a:r>
                        <a:rPr lang="zh-CN" altLang="en-US" sz="1100" kern="100" dirty="0">
                          <a:effectLst/>
                          <a:latin typeface="微软雅黑" panose="020B0503020204020204" charset="-122"/>
                          <a:ea typeface="微软雅黑" panose="020B0503020204020204" charset="-122"/>
                          <a:cs typeface="Times New Roman" panose="02020603050405020304" pitchFamily="18" charset="0"/>
                        </a:rPr>
                        <a:t>小儿手术室外麻醉镇静专家共识（</a:t>
                      </a:r>
                      <a:r>
                        <a:rPr lang="en-US" altLang="zh-CN" sz="1100" kern="100" dirty="0">
                          <a:effectLst/>
                          <a:latin typeface="微软雅黑" panose="020B0503020204020204" charset="-122"/>
                          <a:ea typeface="微软雅黑" panose="020B0503020204020204" charset="-122"/>
                          <a:cs typeface="Times New Roman" panose="02020603050405020304" pitchFamily="18" charset="0"/>
                          <a:sym typeface="+mn-ea"/>
                        </a:rPr>
                        <a:t>2017</a:t>
                      </a:r>
                      <a:r>
                        <a:rPr lang="zh-CN" altLang="en-US" sz="1100" kern="100" dirty="0">
                          <a:effectLst/>
                          <a:latin typeface="微软雅黑" panose="020B0503020204020204" charset="-122"/>
                          <a:ea typeface="微软雅黑" panose="020B0503020204020204" charset="-122"/>
                          <a:cs typeface="Times New Roman" panose="02020603050405020304" pitchFamily="18" charset="0"/>
                          <a:sym typeface="+mn-ea"/>
                        </a:rPr>
                        <a:t>年版</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zh-CN" altLang="en-US" sz="1100" b="1" kern="100" dirty="0">
                          <a:solidFill>
                            <a:schemeClr val="accent6"/>
                          </a:solidFill>
                          <a:effectLst/>
                          <a:latin typeface="微软雅黑" panose="020B0503020204020204" charset="-122"/>
                          <a:ea typeface="微软雅黑" panose="020B0503020204020204" charset="-122"/>
                          <a:cs typeface="Times New Roman" panose="02020603050405020304" pitchFamily="18" charset="0"/>
                        </a:rPr>
                        <a:t>咪达唑仑</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是最常用于麻醉</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镇静的苯二氮卓类药物，可采用静脉注射、鼻腔给药、口服三种方式。口服安全有效剂量为</a:t>
                      </a:r>
                      <a:r>
                        <a:rPr lang="en-US" altLang="zh-CN" sz="1100" kern="100" dirty="0">
                          <a:effectLst/>
                          <a:latin typeface="微软雅黑" panose="020B0503020204020204" charset="-122"/>
                          <a:ea typeface="微软雅黑" panose="020B0503020204020204" charset="-122"/>
                          <a:cs typeface="Times New Roman" panose="02020603050405020304" pitchFamily="18" charset="0"/>
                        </a:rPr>
                        <a:t>0.50-0.75mg/kg</a:t>
                      </a:r>
                      <a:r>
                        <a:rPr lang="zh-CN" altLang="en-US" sz="1100" kern="100" dirty="0">
                          <a:effectLst/>
                          <a:latin typeface="微软雅黑" panose="020B0503020204020204" charset="-122"/>
                          <a:ea typeface="微软雅黑" panose="020B0503020204020204" charset="-122"/>
                          <a:cs typeface="Times New Roman" panose="02020603050405020304" pitchFamily="18" charset="0"/>
                        </a:rPr>
                        <a:t>。咪达唑仑可以单独作为小儿镇静的药物，也可以作为静脉全身麻醉的辅助用药。</a:t>
                      </a:r>
                      <a:endParaRPr lang="zh-CN" altLang="en-US" sz="1100" kern="100" dirty="0">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tc>
              </a:tr>
            </a:tbl>
          </a:graphicData>
        </a:graphic>
      </p:graphicFrame>
      <p:sp>
        <p:nvSpPr>
          <p:cNvPr id="19" name="文本框 18"/>
          <p:cNvSpPr txBox="1"/>
          <p:nvPr/>
        </p:nvSpPr>
        <p:spPr>
          <a:xfrm>
            <a:off x="451757" y="1238658"/>
            <a:ext cx="6096000" cy="368300"/>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charset="-122"/>
                <a:ea typeface="微软雅黑" panose="020B0503020204020204" charset="-122"/>
              </a:rPr>
              <a:t>咪达唑仑具有明确的</a:t>
            </a:r>
            <a:r>
              <a:rPr lang="zh-CN" altLang="en-US" b="1" dirty="0">
                <a:solidFill>
                  <a:srgbClr val="FF0000"/>
                </a:solidFill>
                <a:latin typeface="微软雅黑" panose="020B0503020204020204" charset="-122"/>
                <a:ea typeface="微软雅黑" panose="020B0503020204020204" charset="-122"/>
              </a:rPr>
              <a:t>指南共识推荐</a:t>
            </a:r>
            <a:endParaRPr lang="zh-CN" altLang="en-US" b="1" dirty="0">
              <a:latin typeface="微软雅黑" panose="020B0503020204020204" charset="-122"/>
              <a:ea typeface="微软雅黑" panose="020B050302020402020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panose="020B0503020204020204" charset="-122"/>
                <a:ea typeface="微软雅黑" panose="020B0503020204020204" charset="-122"/>
              </a:rPr>
              <a:t>安全性</a:t>
            </a:r>
            <a:endParaRPr lang="zh-CN" altLang="en-US"/>
          </a:p>
        </p:txBody>
      </p:sp>
      <p:sp>
        <p:nvSpPr>
          <p:cNvPr id="3" name="圆角矩形 2"/>
          <p:cNvSpPr/>
          <p:nvPr/>
        </p:nvSpPr>
        <p:spPr>
          <a:xfrm>
            <a:off x="908476" y="1591471"/>
            <a:ext cx="3054985" cy="949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latin typeface="微软雅黑" panose="020B0503020204020204" charset="-122"/>
                <a:ea typeface="微软雅黑" panose="020B0503020204020204" charset="-122"/>
              </a:rPr>
              <a:t>说明书收载的安全性信息</a:t>
            </a:r>
            <a:endParaRPr lang="zh-CN" altLang="en-US">
              <a:latin typeface="微软雅黑" panose="020B0503020204020204" charset="-122"/>
              <a:ea typeface="微软雅黑" panose="020B0503020204020204" charset="-122"/>
            </a:endParaRPr>
          </a:p>
        </p:txBody>
      </p:sp>
      <p:sp>
        <p:nvSpPr>
          <p:cNvPr id="6" name="圆角矩形 5"/>
          <p:cNvSpPr/>
          <p:nvPr>
            <p:custDataLst>
              <p:tags r:id="rId1"/>
            </p:custDataLst>
          </p:nvPr>
        </p:nvSpPr>
        <p:spPr>
          <a:xfrm>
            <a:off x="908476" y="4450088"/>
            <a:ext cx="3054985" cy="949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latin typeface="微软雅黑" panose="020B0503020204020204" charset="-122"/>
                <a:ea typeface="微软雅黑" panose="020B0503020204020204" charset="-122"/>
              </a:rPr>
              <a:t>国内外不良反应发生情况</a:t>
            </a:r>
            <a:endParaRPr lang="zh-CN" altLang="en-US">
              <a:latin typeface="微软雅黑" panose="020B0503020204020204" charset="-122"/>
              <a:ea typeface="微软雅黑" panose="020B0503020204020204" charset="-122"/>
            </a:endParaRPr>
          </a:p>
        </p:txBody>
      </p:sp>
      <p:sp>
        <p:nvSpPr>
          <p:cNvPr id="8" name="圆角矩形 7"/>
          <p:cNvSpPr/>
          <p:nvPr/>
        </p:nvSpPr>
        <p:spPr>
          <a:xfrm>
            <a:off x="4053205" y="1508760"/>
            <a:ext cx="7325360" cy="2780665"/>
          </a:xfrm>
          <a:prstGeom prst="roundRect">
            <a:avLst>
              <a:gd name="adj" fmla="val 1462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0">
              <a:lnSpc>
                <a:spcPct val="125000"/>
              </a:lnSpc>
              <a:buFont typeface="Arial" panose="020B0604020202020204" pitchFamily="34" charset="0"/>
              <a:buNone/>
            </a:pPr>
            <a:r>
              <a:rPr lang="zh-CN" altLang="en-US" sz="1200" b="1" dirty="0">
                <a:solidFill>
                  <a:srgbClr val="FF0000"/>
                </a:solidFill>
                <a:latin typeface="微软雅黑" panose="020B0503020204020204" charset="-122"/>
                <a:ea typeface="微软雅黑" panose="020B0503020204020204" charset="-122"/>
              </a:rPr>
              <a:t>不良反应</a:t>
            </a:r>
            <a:endParaRPr lang="zh-CN" altLang="en-US" sz="1200" b="1" dirty="0">
              <a:solidFill>
                <a:srgbClr val="FF0000"/>
              </a:solidFill>
              <a:latin typeface="微软雅黑" panose="020B0503020204020204" charset="-122"/>
              <a:ea typeface="微软雅黑" panose="020B0503020204020204" charset="-122"/>
            </a:endParaRPr>
          </a:p>
          <a:p>
            <a:pPr indent="0">
              <a:lnSpc>
                <a:spcPct val="125000"/>
              </a:lnSpc>
              <a:buFont typeface="Arial" panose="020B0604020202020204" pitchFamily="34" charset="0"/>
              <a:buNone/>
            </a:pPr>
            <a:r>
              <a:rPr lang="zh-CN" altLang="en-US" sz="1200" dirty="0">
                <a:solidFill>
                  <a:schemeClr val="tx1"/>
                </a:solidFill>
                <a:latin typeface="微软雅黑" panose="020B0503020204020204" charset="-122"/>
                <a:ea typeface="微软雅黑" panose="020B0503020204020204" charset="-122"/>
              </a:rPr>
              <a:t>文献中报道的口服咪达唑仑</a:t>
            </a:r>
            <a:r>
              <a:rPr lang="zh-CN" altLang="en-US" sz="1200" b="1" dirty="0">
                <a:solidFill>
                  <a:srgbClr val="FF0000"/>
                </a:solidFill>
                <a:latin typeface="微软雅黑" panose="020B0503020204020204" charset="-122"/>
                <a:ea typeface="微软雅黑" panose="020B0503020204020204" charset="-122"/>
              </a:rPr>
              <a:t>发生频率</a:t>
            </a:r>
            <a:r>
              <a:rPr lang="en-US" altLang="zh-CN" sz="1200" b="1" dirty="0">
                <a:solidFill>
                  <a:srgbClr val="FF0000"/>
                </a:solidFill>
                <a:latin typeface="微软雅黑" panose="020B0503020204020204" charset="-122"/>
                <a:ea typeface="微软雅黑" panose="020B0503020204020204" charset="-122"/>
              </a:rPr>
              <a:t>&lt;1%</a:t>
            </a:r>
            <a:r>
              <a:rPr lang="zh-CN" altLang="en-US" sz="1200" dirty="0">
                <a:solidFill>
                  <a:schemeClr val="tx1"/>
                </a:solidFill>
                <a:latin typeface="微软雅黑" panose="020B0503020204020204" charset="-122"/>
                <a:ea typeface="微软雅黑" panose="020B0503020204020204" charset="-122"/>
              </a:rPr>
              <a:t>的不良反应：</a:t>
            </a:r>
            <a:endParaRPr lang="zh-CN" altLang="en-US" sz="1200" dirty="0">
              <a:solidFill>
                <a:schemeClr val="tx1"/>
              </a:solidFill>
              <a:latin typeface="微软雅黑" panose="020B0503020204020204" charset="-122"/>
              <a:ea typeface="微软雅黑" panose="020B0503020204020204" charset="-122"/>
            </a:endParaRPr>
          </a:p>
          <a:p>
            <a:pPr marL="285750" indent="-285750">
              <a:lnSpc>
                <a:spcPct val="125000"/>
              </a:lnSpc>
              <a:buFont typeface="Arial" panose="020B0604020202020204" pitchFamily="34" charset="0"/>
              <a:buChar char="•"/>
            </a:pPr>
            <a:r>
              <a:rPr lang="zh-CN" altLang="en-US" sz="1200" dirty="0">
                <a:solidFill>
                  <a:schemeClr val="tx1"/>
                </a:solidFill>
                <a:latin typeface="微软雅黑" panose="020B0503020204020204" charset="-122"/>
                <a:ea typeface="微软雅黑" panose="020B0503020204020204" charset="-122"/>
              </a:rPr>
              <a:t>呼吸系统：窒息、高碳酸血症、血氧饱和度降低、喘鸣。</a:t>
            </a:r>
            <a:endParaRPr lang="zh-CN" altLang="en-US" sz="1200" dirty="0">
              <a:solidFill>
                <a:schemeClr val="tx1"/>
              </a:solidFill>
              <a:latin typeface="微软雅黑" panose="020B0503020204020204" charset="-122"/>
              <a:ea typeface="微软雅黑" panose="020B0503020204020204" charset="-122"/>
            </a:endParaRPr>
          </a:p>
          <a:p>
            <a:pPr marL="285750" indent="-285750">
              <a:lnSpc>
                <a:spcPct val="125000"/>
              </a:lnSpc>
              <a:buFont typeface="Arial" panose="020B0604020202020204" pitchFamily="34" charset="0"/>
              <a:buChar char="•"/>
            </a:pPr>
            <a:r>
              <a:rPr lang="zh-CN" altLang="en-US" sz="1200" dirty="0">
                <a:solidFill>
                  <a:schemeClr val="tx1"/>
                </a:solidFill>
                <a:latin typeface="微软雅黑" panose="020B0503020204020204" charset="-122"/>
                <a:ea typeface="微软雅黑" panose="020B0503020204020204" charset="-122"/>
              </a:rPr>
              <a:t>心血管系统：收缩压和舒张压下降、心率增加。</a:t>
            </a:r>
            <a:endParaRPr lang="zh-CN" altLang="en-US" sz="1200" dirty="0">
              <a:solidFill>
                <a:schemeClr val="tx1"/>
              </a:solidFill>
              <a:latin typeface="微软雅黑" panose="020B0503020204020204" charset="-122"/>
              <a:ea typeface="微软雅黑" panose="020B0503020204020204" charset="-122"/>
            </a:endParaRPr>
          </a:p>
          <a:p>
            <a:pPr marL="285750" indent="-285750">
              <a:lnSpc>
                <a:spcPct val="125000"/>
              </a:lnSpc>
              <a:buFont typeface="Arial" panose="020B0604020202020204" pitchFamily="34" charset="0"/>
              <a:buChar char="•"/>
            </a:pPr>
            <a:r>
              <a:rPr lang="zh-CN" altLang="en-US" sz="1200" dirty="0">
                <a:solidFill>
                  <a:schemeClr val="tx1"/>
                </a:solidFill>
                <a:latin typeface="微软雅黑" panose="020B0503020204020204" charset="-122"/>
                <a:ea typeface="微软雅黑" panose="020B0503020204020204" charset="-122"/>
              </a:rPr>
              <a:t>消化系统：恶心、呕吐、打嗝、流涎。</a:t>
            </a:r>
            <a:endParaRPr lang="zh-CN" altLang="en-US" sz="1200" dirty="0">
              <a:solidFill>
                <a:schemeClr val="tx1"/>
              </a:solidFill>
              <a:latin typeface="微软雅黑" panose="020B0503020204020204" charset="-122"/>
              <a:ea typeface="微软雅黑" panose="020B0503020204020204" charset="-122"/>
            </a:endParaRPr>
          </a:p>
          <a:p>
            <a:pPr marL="285750" indent="-285750">
              <a:lnSpc>
                <a:spcPct val="125000"/>
              </a:lnSpc>
              <a:buFont typeface="Arial" panose="020B0604020202020204" pitchFamily="34" charset="0"/>
              <a:buChar char="•"/>
            </a:pPr>
            <a:r>
              <a:rPr lang="zh-CN" altLang="en-US" sz="1200" dirty="0">
                <a:solidFill>
                  <a:schemeClr val="tx1"/>
                </a:solidFill>
                <a:latin typeface="微软雅黑" panose="020B0503020204020204" charset="-122"/>
                <a:ea typeface="微软雅黑" panose="020B0503020204020204" charset="-122"/>
              </a:rPr>
              <a:t>中枢神经系统：烦躁不安、去抑制效应、兴奋、攻击、情绪波动、幻觉、不良行为、激动、头晕、困惑、共济失调、眩晕、构音障碍。</a:t>
            </a:r>
            <a:endParaRPr lang="zh-CN" altLang="en-US" sz="1200" dirty="0">
              <a:solidFill>
                <a:schemeClr val="tx1"/>
              </a:solidFill>
              <a:latin typeface="微软雅黑" panose="020B0503020204020204" charset="-122"/>
              <a:ea typeface="微软雅黑" panose="020B0503020204020204" charset="-122"/>
            </a:endParaRPr>
          </a:p>
          <a:p>
            <a:pPr marL="285750" indent="-285750">
              <a:lnSpc>
                <a:spcPct val="125000"/>
              </a:lnSpc>
              <a:buFont typeface="Arial" panose="020B0604020202020204" pitchFamily="34" charset="0"/>
              <a:buChar char="•"/>
            </a:pPr>
            <a:r>
              <a:rPr lang="zh-CN" altLang="en-US" sz="1200" dirty="0">
                <a:solidFill>
                  <a:schemeClr val="tx1"/>
                </a:solidFill>
                <a:latin typeface="微软雅黑" panose="020B0503020204020204" charset="-122"/>
                <a:ea typeface="微软雅黑" panose="020B0503020204020204" charset="-122"/>
              </a:rPr>
              <a:t>特殊感觉：复视、斜视、失平衡、视力模糊。</a:t>
            </a:r>
            <a:endParaRPr lang="en-US" altLang="zh-CN" sz="1200" dirty="0">
              <a:solidFill>
                <a:schemeClr val="tx1"/>
              </a:solidFill>
              <a:latin typeface="微软雅黑" panose="020B0503020204020204" charset="-122"/>
              <a:ea typeface="微软雅黑" panose="020B0503020204020204" charset="-122"/>
            </a:endParaRPr>
          </a:p>
          <a:p>
            <a:pPr indent="0">
              <a:lnSpc>
                <a:spcPct val="125000"/>
              </a:lnSpc>
              <a:buFont typeface="Arial" panose="020B0604020202020204" pitchFamily="34" charset="0"/>
              <a:buNone/>
            </a:pPr>
            <a:r>
              <a:rPr lang="zh-CN" altLang="en-US" sz="1200" b="1" dirty="0">
                <a:solidFill>
                  <a:srgbClr val="FF0000"/>
                </a:solidFill>
                <a:latin typeface="微软雅黑" panose="020B0503020204020204" charset="-122"/>
                <a:ea typeface="微软雅黑" panose="020B0503020204020204" charset="-122"/>
              </a:rPr>
              <a:t>禁忌</a:t>
            </a:r>
            <a:endParaRPr lang="zh-CN" altLang="en-US" sz="1200" b="1" dirty="0">
              <a:solidFill>
                <a:srgbClr val="FF0000"/>
              </a:solidFill>
              <a:latin typeface="微软雅黑" panose="020B0503020204020204" charset="-122"/>
              <a:ea typeface="微软雅黑" panose="020B0503020204020204" charset="-122"/>
            </a:endParaRPr>
          </a:p>
          <a:p>
            <a:pPr indent="0">
              <a:lnSpc>
                <a:spcPct val="125000"/>
              </a:lnSpc>
              <a:buFont typeface="Arial" panose="020B0604020202020204" pitchFamily="34" charset="0"/>
              <a:buNone/>
            </a:pPr>
            <a:r>
              <a:rPr lang="zh-CN" altLang="en-US" sz="1200" dirty="0">
                <a:solidFill>
                  <a:schemeClr val="tx1"/>
                </a:solidFill>
                <a:latin typeface="微软雅黑" panose="020B0503020204020204" charset="-122"/>
                <a:ea typeface="微软雅黑" panose="020B0503020204020204" charset="-122"/>
              </a:rPr>
              <a:t>盐酸咪达唑仑口服溶液禁用于已知对咪达唑仑过敏或本品其他成分过敏的患儿。急性闭角型青光眼患儿或未经有效治疗的开角型青光眼患儿禁用苯二氮</a:t>
            </a:r>
            <a:r>
              <a:rPr lang="en-US" altLang="en-US" sz="1200" dirty="0">
                <a:solidFill>
                  <a:schemeClr val="tx1"/>
                </a:solidFill>
                <a:latin typeface="微软雅黑" panose="020B0503020204020204" charset="-122"/>
                <a:ea typeface="微软雅黑" panose="020B0503020204020204" charset="-122"/>
              </a:rPr>
              <a:t>䓬</a:t>
            </a:r>
            <a:r>
              <a:rPr lang="zh-CN" altLang="en-US" sz="1200" dirty="0">
                <a:solidFill>
                  <a:schemeClr val="tx1"/>
                </a:solidFill>
                <a:latin typeface="微软雅黑" panose="020B0503020204020204" charset="-122"/>
                <a:ea typeface="微软雅黑" panose="020B0503020204020204" charset="-122"/>
              </a:rPr>
              <a:t>类药物</a:t>
            </a:r>
            <a:r>
              <a:rPr lang="zh-CN" altLang="en-US" sz="1200" dirty="0">
                <a:solidFill>
                  <a:schemeClr val="tx1"/>
                </a:solidFill>
                <a:latin typeface="微软雅黑" panose="020B0503020204020204" charset="-122"/>
                <a:ea typeface="微软雅黑" panose="020B0503020204020204" charset="-122"/>
              </a:rPr>
              <a:t>。</a:t>
            </a:r>
            <a:endParaRPr lang="zh-CN" altLang="en-US" sz="1200" dirty="0">
              <a:solidFill>
                <a:schemeClr val="tx1"/>
              </a:solidFill>
              <a:latin typeface="微软雅黑" panose="020B0503020204020204" charset="-122"/>
              <a:ea typeface="微软雅黑" panose="020B0503020204020204" charset="-122"/>
            </a:endParaRPr>
          </a:p>
        </p:txBody>
      </p:sp>
      <p:sp>
        <p:nvSpPr>
          <p:cNvPr id="9" name="圆角矩形 8"/>
          <p:cNvSpPr/>
          <p:nvPr>
            <p:custDataLst>
              <p:tags r:id="rId2"/>
            </p:custDataLst>
          </p:nvPr>
        </p:nvSpPr>
        <p:spPr>
          <a:xfrm>
            <a:off x="4053205" y="4450088"/>
            <a:ext cx="7325360" cy="993542"/>
          </a:xfrm>
          <a:prstGeom prst="roundRect">
            <a:avLst>
              <a:gd name="adj" fmla="val 14846"/>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285750" indent="-285750" algn="l">
              <a:lnSpc>
                <a:spcPct val="125000"/>
              </a:lnSpc>
              <a:spcBef>
                <a:spcPts val="0"/>
              </a:spcBef>
              <a:spcAft>
                <a:spcPts val="0"/>
              </a:spcAft>
              <a:buFont typeface="Arial" panose="020B0604020202020204" pitchFamily="34" charset="0"/>
              <a:buChar char="•"/>
            </a:pP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本品于</a:t>
            </a:r>
            <a:r>
              <a:rPr lang="en-US" altLang="zh-CN" sz="1200" b="1" dirty="0">
                <a:solidFill>
                  <a:srgbClr val="FF0000"/>
                </a:solidFill>
                <a:latin typeface="微软雅黑" panose="020B0503020204020204" charset="-122"/>
                <a:ea typeface="微软雅黑" panose="020B0503020204020204" charset="-122"/>
                <a:cs typeface="微软雅黑" panose="020B0503020204020204" charset="-122"/>
                <a:sym typeface="+mn-ea"/>
              </a:rPr>
              <a:t>2025</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年</a:t>
            </a:r>
            <a:r>
              <a:rPr lang="en-US" altLang="zh-CN" sz="1200" b="1" dirty="0">
                <a:solidFill>
                  <a:srgbClr val="FF0000"/>
                </a:solidFill>
                <a:latin typeface="微软雅黑" panose="020B0503020204020204" charset="-122"/>
                <a:ea typeface="微软雅黑" panose="020B0503020204020204" charset="-122"/>
                <a:cs typeface="微软雅黑" panose="020B0503020204020204" charset="-122"/>
                <a:sym typeface="+mn-ea"/>
              </a:rPr>
              <a:t>3</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月在中国境内取得药品注册批件并上市。上市后未收集、监测到本品的药品不良反应信息。</a:t>
            </a:r>
            <a:endParaRPr lang="en-US" altLang="zh-CN" sz="1200" b="1"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p:txBody>
          <a:bodyPr vert="horz" lIns="91440" tIns="45720" rIns="91440" bIns="45720" rtlCol="0" anchor="t">
            <a:noAutofit/>
          </a:bodyPr>
          <a:lstStyle/>
          <a:p>
            <a:pPr lvl="0" algn="l">
              <a:buClrTx/>
              <a:buSzTx/>
              <a:buFontTx/>
            </a:pPr>
            <a:r>
              <a:rPr lang="zh-CN" altLang="en-US">
                <a:latin typeface="微软雅黑" panose="020B0503020204020204" charset="-122"/>
                <a:ea typeface="微软雅黑" panose="020B0503020204020204" charset="-122"/>
                <a:sym typeface="+mn-ea"/>
              </a:rPr>
              <a:t>创新性</a:t>
            </a:r>
            <a:endParaRPr lang="zh-CN" altLang="en-US">
              <a:latin typeface="微软雅黑" panose="020B0503020204020204" charset="-122"/>
              <a:ea typeface="微软雅黑" panose="020B0503020204020204" charset="-122"/>
              <a:sym typeface="+mn-ea"/>
            </a:endParaRPr>
          </a:p>
        </p:txBody>
      </p:sp>
      <p:sp>
        <p:nvSpPr>
          <p:cNvPr id="6" name="Rectangle 34"/>
          <p:cNvSpPr/>
          <p:nvPr>
            <p:custDataLst>
              <p:tags r:id="rId2"/>
            </p:custDataLst>
          </p:nvPr>
        </p:nvSpPr>
        <p:spPr>
          <a:xfrm>
            <a:off x="610870" y="1399540"/>
            <a:ext cx="5040000" cy="784860"/>
          </a:xfrm>
          <a:prstGeom prst="rect">
            <a:avLst/>
          </a:prstGeom>
          <a:solidFill>
            <a:srgbClr val="0070C0"/>
          </a:solidFill>
          <a:ln w="9525" cap="rnd" cmpd="sng" algn="ctr">
            <a:noFill/>
            <a:prstDash val="solid"/>
            <a:round/>
            <a:tailEnd type="triangle" w="lg" len="lg"/>
          </a:ln>
          <a:effectLst/>
        </p:spPr>
        <p:txBody>
          <a:bodyPr rtlCol="0" anchor="ctr"/>
          <a:lstStyle/>
          <a:p>
            <a:pPr algn="ctr" defTabSz="914400"/>
            <a:r>
              <a:rPr lang="zh-CN" altLang="en-US"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主要创新点</a:t>
            </a:r>
            <a:endParaRPr lang="zh-CN" altLang="en-US"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7" name="Rectangle 34"/>
          <p:cNvSpPr/>
          <p:nvPr>
            <p:custDataLst>
              <p:tags r:id="rId3"/>
            </p:custDataLst>
          </p:nvPr>
        </p:nvSpPr>
        <p:spPr>
          <a:xfrm>
            <a:off x="692997" y="2338705"/>
            <a:ext cx="4881033" cy="3847607"/>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a:glow rad="127000">
              <a:srgbClr val="C8C8C8"/>
            </a:glow>
          </a:effectLst>
        </p:spPr>
        <p:txBody>
          <a:bodyPr rtlCol="0" anchor="ctr"/>
          <a:lstStyle/>
          <a:p>
            <a:pPr marL="171450" indent="-171450" algn="l">
              <a:lnSpc>
                <a:spcPct val="200000"/>
              </a:lnSpc>
              <a:buClrTx/>
              <a:buSzTx/>
              <a:buFont typeface="Arial" panose="020B0604020202020204" pitchFamily="34" charset="0"/>
              <a:buChar char="•"/>
            </a:pPr>
            <a:r>
              <a:rPr lang="zh-CN" altLang="en-US" sz="1600" dirty="0">
                <a:latin typeface="微软雅黑" panose="020B0503020204020204" charset="-122"/>
                <a:ea typeface="微软雅黑" panose="020B0503020204020204" charset="-122"/>
              </a:rPr>
              <a:t>本品为儿童药品，化药</a:t>
            </a:r>
            <a:r>
              <a:rPr lang="en-US" altLang="zh-CN" sz="1600" dirty="0">
                <a:latin typeface="微软雅黑" panose="020B0503020204020204" charset="-122"/>
                <a:ea typeface="微软雅黑" panose="020B0503020204020204" charset="-122"/>
              </a:rPr>
              <a:t>3</a:t>
            </a:r>
            <a:r>
              <a:rPr lang="zh-CN" altLang="en-US" sz="1600" dirty="0">
                <a:latin typeface="微软雅黑" panose="020B0503020204020204" charset="-122"/>
                <a:ea typeface="微软雅黑" panose="020B0503020204020204" charset="-122"/>
              </a:rPr>
              <a:t>类，是第二类精神药品咪达唑仑</a:t>
            </a:r>
            <a:r>
              <a:rPr lang="en-US" altLang="en-US" sz="1600" dirty="0">
                <a:latin typeface="微软雅黑" panose="020B0503020204020204" charset="-122"/>
                <a:ea typeface="微软雅黑" panose="020B0503020204020204" charset="-122"/>
              </a:rPr>
              <a:t>⼝</a:t>
            </a:r>
            <a:r>
              <a:rPr lang="zh-CN" altLang="en-US" sz="1600" dirty="0">
                <a:latin typeface="微软雅黑" panose="020B0503020204020204" charset="-122"/>
                <a:ea typeface="微软雅黑" panose="020B0503020204020204" charset="-122"/>
              </a:rPr>
              <a:t>服液体制剂的有益补充。具有消除半衰期短、起效快、局部刺激小、无蓄积作用、无残留效应、安全限宽、质量指数高等特点。</a:t>
            </a:r>
            <a:endParaRPr lang="zh-CN" altLang="en-US" sz="1600" dirty="0">
              <a:latin typeface="微软雅黑" panose="020B0503020204020204" charset="-122"/>
              <a:ea typeface="微软雅黑" panose="020B0503020204020204" charset="-122"/>
            </a:endParaRPr>
          </a:p>
          <a:p>
            <a:pPr marL="171450" indent="-171450" algn="l">
              <a:lnSpc>
                <a:spcPct val="200000"/>
              </a:lnSpc>
              <a:buClrTx/>
              <a:buSzTx/>
              <a:buFont typeface="Arial" panose="020B0604020202020204" pitchFamily="34" charset="0"/>
              <a:buChar char="•"/>
            </a:pPr>
            <a:r>
              <a:rPr lang="zh-CN" altLang="en-US" sz="1600" b="1" dirty="0">
                <a:solidFill>
                  <a:srgbClr val="FF0000"/>
                </a:solidFill>
                <a:latin typeface="微软雅黑" panose="020B0503020204020204" charset="-122"/>
                <a:ea typeface="微软雅黑" panose="020B0503020204020204" charset="-122"/>
              </a:rPr>
              <a:t>产品制备</a:t>
            </a:r>
            <a:r>
              <a:rPr lang="en-US" altLang="en-US" sz="1600" b="1" dirty="0">
                <a:solidFill>
                  <a:srgbClr val="FF0000"/>
                </a:solidFill>
                <a:latin typeface="微软雅黑" panose="020B0503020204020204" charset="-122"/>
                <a:ea typeface="微软雅黑" panose="020B0503020204020204" charset="-122"/>
              </a:rPr>
              <a:t>⼯</a:t>
            </a:r>
            <a:r>
              <a:rPr lang="zh-CN" altLang="en-US" sz="1600" b="1" dirty="0">
                <a:solidFill>
                  <a:srgbClr val="FF0000"/>
                </a:solidFill>
                <a:latin typeface="微软雅黑" panose="020B0503020204020204" charset="-122"/>
                <a:ea typeface="微软雅黑" panose="020B0503020204020204" charset="-122"/>
              </a:rPr>
              <a:t>艺稳定，可控性好</a:t>
            </a:r>
            <a:r>
              <a:rPr lang="zh-CN" altLang="en-US" sz="1600" dirty="0">
                <a:latin typeface="微软雅黑" panose="020B0503020204020204" charset="-122"/>
                <a:ea typeface="微软雅黑" panose="020B0503020204020204" charset="-122"/>
              </a:rPr>
              <a:t>。配备口服给药器，剂量精准调节，可满</a:t>
            </a:r>
            <a:r>
              <a:rPr lang="en-US" altLang="en-US" sz="1600" dirty="0">
                <a:latin typeface="微软雅黑" panose="020B0503020204020204" charset="-122"/>
                <a:ea typeface="微软雅黑" panose="020B0503020204020204" charset="-122"/>
              </a:rPr>
              <a:t>⾜</a:t>
            </a:r>
            <a:r>
              <a:rPr lang="zh-CN" altLang="en-US" sz="1600" dirty="0">
                <a:latin typeface="微软雅黑" panose="020B0503020204020204" charset="-122"/>
                <a:ea typeface="微软雅黑" panose="020B0503020204020204" charset="-122"/>
              </a:rPr>
              <a:t>临床最低剂量的需求。</a:t>
            </a:r>
            <a:endParaRPr lang="zh-CN" altLang="en-US" sz="1600" dirty="0">
              <a:latin typeface="微软雅黑" panose="020B0503020204020204" charset="-122"/>
              <a:ea typeface="微软雅黑" panose="020B0503020204020204" charset="-122"/>
            </a:endParaRPr>
          </a:p>
        </p:txBody>
      </p:sp>
      <p:sp>
        <p:nvSpPr>
          <p:cNvPr id="8" name="Rectangle 34"/>
          <p:cNvSpPr/>
          <p:nvPr>
            <p:custDataLst>
              <p:tags r:id="rId4"/>
            </p:custDataLst>
          </p:nvPr>
        </p:nvSpPr>
        <p:spPr>
          <a:xfrm>
            <a:off x="6609080" y="1399540"/>
            <a:ext cx="4842510" cy="784860"/>
          </a:xfrm>
          <a:prstGeom prst="rect">
            <a:avLst/>
          </a:prstGeom>
          <a:solidFill>
            <a:srgbClr val="0070C0"/>
          </a:solidFill>
          <a:ln w="9525" cap="rnd" cmpd="sng" algn="ctr">
            <a:noFill/>
            <a:prstDash val="solid"/>
            <a:round/>
            <a:tailEnd type="triangle" w="lg" len="lg"/>
          </a:ln>
          <a:effectLst/>
        </p:spPr>
        <p:txBody>
          <a:bodyPr rtlCol="0" anchor="ctr"/>
          <a:lstStyle/>
          <a:p>
            <a:pPr algn="ctr" defTabSz="914400"/>
            <a:r>
              <a:rPr lang="zh-CN" altLang="en-US"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rPr>
              <a:t>创新带来的患者获益</a:t>
            </a:r>
            <a:endParaRPr lang="zh-CN" altLang="en-US" b="1" kern="0" dirty="0">
              <a:solidFill>
                <a:schemeClr val="bg1"/>
              </a:solidFill>
              <a:latin typeface="微软雅黑" panose="020B0503020204020204" charset="-122"/>
              <a:ea typeface="微软雅黑" panose="020B0503020204020204" charset="-122"/>
              <a:cs typeface="Arial" panose="020B0604020202020204" pitchFamily="34" charset="0"/>
              <a:sym typeface="Garamond" panose="02020404030301010803" pitchFamily="18" charset="0"/>
            </a:endParaRPr>
          </a:p>
        </p:txBody>
      </p:sp>
      <p:sp>
        <p:nvSpPr>
          <p:cNvPr id="9" name="Rectangle 34"/>
          <p:cNvSpPr/>
          <p:nvPr>
            <p:custDataLst>
              <p:tags r:id="rId5"/>
            </p:custDataLst>
          </p:nvPr>
        </p:nvSpPr>
        <p:spPr>
          <a:xfrm>
            <a:off x="6656705" y="2338705"/>
            <a:ext cx="4711700" cy="3847606"/>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a:glow rad="127000">
              <a:srgbClr val="C8C8C8"/>
            </a:glow>
          </a:effectLst>
        </p:spPr>
        <p:txBody>
          <a:bodyPr rtlCol="0" anchor="ctr"/>
          <a:lstStyle/>
          <a:p>
            <a:pPr marL="171450" indent="-171450" algn="l">
              <a:lnSpc>
                <a:spcPct val="170000"/>
              </a:lnSpc>
              <a:buClrTx/>
              <a:buSzTx/>
              <a:buFont typeface="Arial" panose="020B0604020202020204" pitchFamily="34" charset="0"/>
              <a:buChar char="•"/>
            </a:pPr>
            <a:r>
              <a:rPr lang="zh-CN" altLang="en-US" sz="1600" dirty="0">
                <a:latin typeface="微软雅黑" panose="020B0503020204020204" charset="-122"/>
                <a:ea typeface="微软雅黑" panose="020B0503020204020204" charset="-122"/>
                <a:cs typeface="微软雅黑" panose="020B0503020204020204" charset="-122"/>
              </a:rPr>
              <a:t>本品有效成分咪达唑仑是一种具有镇静、健忘和抗焦虑作用的经典短效苯二氮卓类药物，可有效降低患者的躁动等不良情绪。</a:t>
            </a:r>
            <a:endParaRPr lang="zh-CN" altLang="en-US" sz="1600" dirty="0">
              <a:latin typeface="微软雅黑" panose="020B0503020204020204" charset="-122"/>
              <a:ea typeface="微软雅黑" panose="020B0503020204020204" charset="-122"/>
              <a:cs typeface="微软雅黑" panose="020B0503020204020204" charset="-122"/>
            </a:endParaRPr>
          </a:p>
          <a:p>
            <a:pPr marL="171450" indent="-171450" algn="l">
              <a:lnSpc>
                <a:spcPct val="170000"/>
              </a:lnSpc>
              <a:buClrTx/>
              <a:buSzTx/>
              <a:buFont typeface="Arial" panose="020B0604020202020204" pitchFamily="34" charset="0"/>
              <a:buChar char="•"/>
            </a:pPr>
            <a:r>
              <a:rPr lang="zh-CN" altLang="en-US" sz="1600" dirty="0">
                <a:latin typeface="微软雅黑" panose="020B0503020204020204" charset="-122"/>
                <a:ea typeface="微软雅黑" panose="020B0503020204020204" charset="-122"/>
                <a:cs typeface="微软雅黑" panose="020B0503020204020204" charset="-122"/>
              </a:rPr>
              <a:t>咪达唑仑属于第二类精神药品。本品口服给药，是儿童首选给药途径，符合大多数儿童用药习惯。</a:t>
            </a:r>
            <a:r>
              <a:rPr lang="zh-CN" altLang="en-US" sz="1600" b="1" dirty="0">
                <a:solidFill>
                  <a:srgbClr val="FF0000"/>
                </a:solidFill>
                <a:latin typeface="微软雅黑" panose="020B0503020204020204" charset="-122"/>
                <a:ea typeface="微软雅黑" panose="020B0503020204020204" charset="-122"/>
                <a:cs typeface="微软雅黑" panose="020B0503020204020204" charset="-122"/>
              </a:rPr>
              <a:t>本品处方中增加矫味剂来掩盖咪达唑仑的苦味</a:t>
            </a:r>
            <a:r>
              <a:rPr lang="zh-CN" altLang="en-US" sz="1600" dirty="0">
                <a:latin typeface="微软雅黑" panose="020B0503020204020204" charset="-122"/>
                <a:ea typeface="微软雅黑" panose="020B0503020204020204" charset="-122"/>
                <a:cs typeface="微软雅黑" panose="020B0503020204020204" charset="-122"/>
              </a:rPr>
              <a:t>，其合适的口味可使患者自愿接受并配合使用，</a:t>
            </a:r>
            <a:r>
              <a:rPr lang="zh-CN" altLang="en-US" sz="1600" b="1" dirty="0">
                <a:solidFill>
                  <a:srgbClr val="FF0000"/>
                </a:solidFill>
                <a:latin typeface="微软雅黑" panose="020B0503020204020204" charset="-122"/>
                <a:ea typeface="微软雅黑" panose="020B0503020204020204" charset="-122"/>
                <a:cs typeface="微软雅黑" panose="020B0503020204020204" charset="-122"/>
              </a:rPr>
              <a:t>提高用药依从性</a:t>
            </a:r>
            <a:r>
              <a:rPr lang="zh-CN" altLang="en-US" sz="1600" dirty="0">
                <a:latin typeface="微软雅黑" panose="020B0503020204020204" charset="-122"/>
                <a:ea typeface="微软雅黑" panose="020B0503020204020204" charset="-122"/>
                <a:cs typeface="微软雅黑" panose="020B0503020204020204" charset="-122"/>
              </a:rPr>
              <a:t>。</a:t>
            </a:r>
            <a:endParaRPr lang="zh-CN" altLang="en-US" sz="1600" dirty="0">
              <a:latin typeface="微软雅黑" panose="020B0503020204020204" charset="-122"/>
              <a:ea typeface="微软雅黑" panose="020B0503020204020204" charset="-122"/>
              <a:cs typeface="微软雅黑" panose="020B0503020204020204" charset="-122"/>
            </a:endParaRPr>
          </a:p>
        </p:txBody>
      </p:sp>
      <p:sp>
        <p:nvSpPr>
          <p:cNvPr id="10" name="右箭头 9"/>
          <p:cNvSpPr/>
          <p:nvPr/>
        </p:nvSpPr>
        <p:spPr>
          <a:xfrm>
            <a:off x="5718175" y="3429000"/>
            <a:ext cx="891540" cy="695325"/>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Pentagon 55"/>
          <p:cNvSpPr/>
          <p:nvPr/>
        </p:nvSpPr>
        <p:spPr>
          <a:xfrm>
            <a:off x="1675311" y="1094014"/>
            <a:ext cx="10367813" cy="5540051"/>
          </a:xfrm>
          <a:prstGeom prst="homePlate">
            <a:avLst>
              <a:gd name="adj" fmla="val 12074"/>
            </a:avLst>
          </a:prstGeom>
          <a:solidFill>
            <a:srgbClr val="FFFFFF"/>
          </a:solidFill>
          <a:ln w="22225" cap="rnd">
            <a:gradFill flip="none" rotWithShape="1">
              <a:gsLst>
                <a:gs pos="0">
                  <a:schemeClr val="accent1">
                    <a:lumMod val="5000"/>
                    <a:lumOff val="95000"/>
                    <a:alpha val="0"/>
                  </a:schemeClr>
                </a:gs>
                <a:gs pos="100000">
                  <a:schemeClr val="tx2"/>
                </a:gs>
              </a:gsLst>
              <a:lin ang="0" scaled="1"/>
              <a:tileRect/>
            </a:gradFill>
            <a:prstDash val="solid"/>
            <a:roun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lnSpc>
                <a:spcPct val="90000"/>
              </a:lnSpc>
              <a:spcAft>
                <a:spcPts val="1000"/>
              </a:spcAft>
            </a:pPr>
            <a:endParaRPr lang="en-US" sz="1100" dirty="0" err="1">
              <a:solidFill>
                <a:srgbClr val="FFFFFF"/>
              </a:solidFill>
            </a:endParaRPr>
          </a:p>
        </p:txBody>
      </p:sp>
      <p:pic>
        <p:nvPicPr>
          <p:cNvPr id="16" name="图形 15" descr="正义天平"/>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1118937" y="3600546"/>
            <a:ext cx="805286" cy="805286"/>
          </a:xfrm>
          <a:prstGeom prst="rect">
            <a:avLst/>
          </a:prstGeom>
        </p:spPr>
      </p:pic>
      <p:sp>
        <p:nvSpPr>
          <p:cNvPr id="4" name="标题 1"/>
          <p:cNvSpPr/>
          <p:nvPr>
            <p:custDataLst>
              <p:tags r:id="rId3"/>
            </p:custDataLst>
          </p:nvPr>
        </p:nvSpPr>
        <p:spPr>
          <a:xfrm>
            <a:off x="532660" y="413690"/>
            <a:ext cx="9871969" cy="594361"/>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kumimoji="1" sz="3200" b="1" kern="1200">
                <a:solidFill>
                  <a:schemeClr val="tx1"/>
                </a:solidFill>
                <a:latin typeface="Yu Gothic" panose="020B0400000000000000" pitchFamily="50" charset="-128"/>
                <a:ea typeface="Yu Gothic" panose="020B0400000000000000" pitchFamily="50" charset="-128"/>
                <a:cs typeface="+mj-cs"/>
              </a:defRPr>
            </a:lvl1pPr>
          </a:lstStyle>
          <a:p>
            <a:r>
              <a:rPr lang="zh-CN" altLang="en-US">
                <a:latin typeface="微软雅黑" panose="020B0503020204020204" charset="-122"/>
                <a:ea typeface="微软雅黑" panose="020B0503020204020204" charset="-122"/>
              </a:rPr>
              <a:t>公平性</a:t>
            </a:r>
            <a:endParaRPr lang="zh-CN" altLang="en-US"/>
          </a:p>
        </p:txBody>
      </p:sp>
      <p:sp>
        <p:nvSpPr>
          <p:cNvPr id="6" name="圆角矩形 5"/>
          <p:cNvSpPr/>
          <p:nvPr>
            <p:custDataLst>
              <p:tags r:id="rId4"/>
            </p:custDataLst>
          </p:nvPr>
        </p:nvSpPr>
        <p:spPr>
          <a:xfrm>
            <a:off x="939800" y="1601972"/>
            <a:ext cx="2232025" cy="55753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latin typeface="微软雅黑" panose="020B0503020204020204" charset="-122"/>
                <a:ea typeface="微软雅黑" panose="020B0503020204020204" charset="-122"/>
              </a:rPr>
              <a:t>对公共健康的影响</a:t>
            </a:r>
            <a:endParaRPr lang="zh-CN" altLang="en-US" b="1">
              <a:latin typeface="微软雅黑" panose="020B0503020204020204" charset="-122"/>
              <a:ea typeface="微软雅黑" panose="020B0503020204020204" charset="-122"/>
            </a:endParaRPr>
          </a:p>
        </p:txBody>
      </p:sp>
      <p:sp>
        <p:nvSpPr>
          <p:cNvPr id="7" name="圆角矩形 6"/>
          <p:cNvSpPr/>
          <p:nvPr>
            <p:custDataLst>
              <p:tags r:id="rId5"/>
            </p:custDataLst>
          </p:nvPr>
        </p:nvSpPr>
        <p:spPr>
          <a:xfrm>
            <a:off x="939799" y="4265099"/>
            <a:ext cx="2232025" cy="55753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charset="-122"/>
                <a:ea typeface="微软雅黑" panose="020B0503020204020204" charset="-122"/>
              </a:rPr>
              <a:t>弥补目录</a:t>
            </a:r>
            <a:r>
              <a:rPr lang="zh-CN" altLang="en-US" b="1" dirty="0">
                <a:latin typeface="微软雅黑" panose="020B0503020204020204" charset="-122"/>
                <a:ea typeface="微软雅黑" panose="020B0503020204020204" charset="-122"/>
              </a:rPr>
              <a:t>短板</a:t>
            </a:r>
            <a:endParaRPr lang="zh-CN" altLang="en-US" b="1" dirty="0">
              <a:latin typeface="微软雅黑" panose="020B0503020204020204" charset="-122"/>
              <a:ea typeface="微软雅黑" panose="020B0503020204020204" charset="-122"/>
            </a:endParaRPr>
          </a:p>
        </p:txBody>
      </p:sp>
      <p:sp>
        <p:nvSpPr>
          <p:cNvPr id="8" name="圆角矩形 7"/>
          <p:cNvSpPr/>
          <p:nvPr>
            <p:custDataLst>
              <p:tags r:id="rId6"/>
            </p:custDataLst>
          </p:nvPr>
        </p:nvSpPr>
        <p:spPr>
          <a:xfrm>
            <a:off x="890815" y="2933602"/>
            <a:ext cx="2232025" cy="55753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charset="-122"/>
                <a:ea typeface="微软雅黑" panose="020B0503020204020204" charset="-122"/>
              </a:rPr>
              <a:t>符合保基本原则</a:t>
            </a:r>
            <a:endParaRPr lang="zh-CN" altLang="en-US" b="1" dirty="0">
              <a:latin typeface="微软雅黑" panose="020B0503020204020204" charset="-122"/>
              <a:ea typeface="微软雅黑" panose="020B0503020204020204" charset="-122"/>
            </a:endParaRPr>
          </a:p>
        </p:txBody>
      </p:sp>
      <p:sp>
        <p:nvSpPr>
          <p:cNvPr id="9" name="圆角矩形 8"/>
          <p:cNvSpPr/>
          <p:nvPr>
            <p:custDataLst>
              <p:tags r:id="rId7"/>
            </p:custDataLst>
          </p:nvPr>
        </p:nvSpPr>
        <p:spPr>
          <a:xfrm>
            <a:off x="939800" y="5554345"/>
            <a:ext cx="2232025" cy="55753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charset="-122"/>
                <a:ea typeface="微软雅黑" panose="020B0503020204020204" charset="-122"/>
              </a:rPr>
              <a:t>临床管理</a:t>
            </a:r>
            <a:r>
              <a:rPr lang="zh-CN" altLang="en-US" b="1" dirty="0">
                <a:latin typeface="微软雅黑" panose="020B0503020204020204" charset="-122"/>
                <a:ea typeface="微软雅黑" panose="020B0503020204020204" charset="-122"/>
              </a:rPr>
              <a:t>难度</a:t>
            </a:r>
            <a:endParaRPr lang="zh-CN" altLang="en-US" b="1" dirty="0">
              <a:latin typeface="微软雅黑" panose="020B0503020204020204" charset="-122"/>
              <a:ea typeface="微软雅黑" panose="020B0503020204020204" charset="-122"/>
            </a:endParaRPr>
          </a:p>
        </p:txBody>
      </p:sp>
      <p:cxnSp>
        <p:nvCxnSpPr>
          <p:cNvPr id="10" name="直接连接符 9"/>
          <p:cNvCxnSpPr/>
          <p:nvPr>
            <p:custDataLst>
              <p:tags r:id="rId8"/>
            </p:custDataLst>
          </p:nvPr>
        </p:nvCxnSpPr>
        <p:spPr>
          <a:xfrm>
            <a:off x="3338830" y="2545715"/>
            <a:ext cx="7804785" cy="0"/>
          </a:xfrm>
          <a:prstGeom prst="line">
            <a:avLst/>
          </a:prstGeom>
          <a:ln>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9"/>
            </p:custDataLst>
          </p:nvPr>
        </p:nvCxnSpPr>
        <p:spPr>
          <a:xfrm>
            <a:off x="3338830" y="3756025"/>
            <a:ext cx="7804785" cy="0"/>
          </a:xfrm>
          <a:prstGeom prst="line">
            <a:avLst/>
          </a:prstGeom>
          <a:ln>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10"/>
            </p:custDataLst>
          </p:nvPr>
        </p:nvCxnSpPr>
        <p:spPr>
          <a:xfrm>
            <a:off x="3397250" y="4966335"/>
            <a:ext cx="7804785" cy="0"/>
          </a:xfrm>
          <a:prstGeom prst="line">
            <a:avLst/>
          </a:prstGeom>
          <a:ln>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1"/>
            </p:custDataLst>
          </p:nvPr>
        </p:nvCxnSpPr>
        <p:spPr>
          <a:xfrm>
            <a:off x="3397249" y="6111875"/>
            <a:ext cx="7804785" cy="0"/>
          </a:xfrm>
          <a:prstGeom prst="line">
            <a:avLst/>
          </a:prstGeom>
          <a:ln>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4" name="文本框 13"/>
          <p:cNvSpPr txBox="1"/>
          <p:nvPr>
            <p:custDataLst>
              <p:tags r:id="rId12"/>
            </p:custDataLst>
          </p:nvPr>
        </p:nvSpPr>
        <p:spPr>
          <a:xfrm>
            <a:off x="3338827" y="1597815"/>
            <a:ext cx="7736205" cy="866140"/>
          </a:xfrm>
          <a:prstGeom prst="rect">
            <a:avLst/>
          </a:prstGeom>
          <a:noFill/>
        </p:spPr>
        <p:txBody>
          <a:bodyPr wrap="square" rtlCol="0">
            <a:spAutoFit/>
          </a:bodyPr>
          <a:lstStyle/>
          <a:p>
            <a:pPr>
              <a:lnSpc>
                <a:spcPct val="120000"/>
              </a:lnSpc>
            </a:pPr>
            <a:r>
              <a:rPr lang="zh-CN" altLang="en-US" sz="1400" b="1" dirty="0">
                <a:solidFill>
                  <a:srgbClr val="FF0000"/>
                </a:solidFill>
                <a:latin typeface="微软雅黑" panose="020B0503020204020204" charset="-122"/>
                <a:ea typeface="微软雅黑" panose="020B0503020204020204" charset="-122"/>
              </a:rPr>
              <a:t>口服溶液剂型镇静药，是儿童首选给药途径</a:t>
            </a:r>
            <a:r>
              <a:rPr lang="zh-CN" altLang="en-US" sz="1400" dirty="0">
                <a:latin typeface="微软雅黑" panose="020B0503020204020204" charset="-122"/>
                <a:ea typeface="微软雅黑" panose="020B0503020204020204" charset="-122"/>
              </a:rPr>
              <a:t>，符合大多数儿童用药习惯。用于儿童术前、诊断或治疗性操作前以及操作过程中的镇静</a:t>
            </a:r>
            <a:r>
              <a:rPr lang="en-US" altLang="zh-CN" sz="1400" dirty="0">
                <a:latin typeface="微软雅黑" panose="020B0503020204020204" charset="-122"/>
                <a:ea typeface="微软雅黑" panose="020B0503020204020204" charset="-122"/>
              </a:rPr>
              <a:t>/</a:t>
            </a:r>
            <a:r>
              <a:rPr lang="zh-CN" altLang="en-US" sz="1400" dirty="0">
                <a:latin typeface="微软雅黑" panose="020B0503020204020204" charset="-122"/>
                <a:ea typeface="微软雅黑" panose="020B0503020204020204" charset="-122"/>
              </a:rPr>
              <a:t>抗焦虑</a:t>
            </a:r>
            <a:r>
              <a:rPr lang="en-US" altLang="zh-CN" sz="1400" dirty="0">
                <a:latin typeface="微软雅黑" panose="020B0503020204020204" charset="-122"/>
                <a:ea typeface="微软雅黑" panose="020B0503020204020204" charset="-122"/>
              </a:rPr>
              <a:t>/</a:t>
            </a:r>
            <a:r>
              <a:rPr lang="zh-CN" altLang="en-US" sz="1400" dirty="0">
                <a:latin typeface="微软雅黑" panose="020B0503020204020204" charset="-122"/>
                <a:ea typeface="微软雅黑" panose="020B0503020204020204" charset="-122"/>
              </a:rPr>
              <a:t>遗忘，能有效减轻儿童术前焦虑，对实现非创伤性麻醉诱导至关重要。</a:t>
            </a:r>
            <a:endParaRPr lang="zh-CN" altLang="en-US" sz="1400" dirty="0">
              <a:latin typeface="微软雅黑" panose="020B0503020204020204" charset="-122"/>
              <a:ea typeface="微软雅黑" panose="020B0503020204020204" charset="-122"/>
            </a:endParaRPr>
          </a:p>
        </p:txBody>
      </p:sp>
      <p:sp>
        <p:nvSpPr>
          <p:cNvPr id="15" name="文本框 14"/>
          <p:cNvSpPr txBox="1"/>
          <p:nvPr>
            <p:custDataLst>
              <p:tags r:id="rId13"/>
            </p:custDataLst>
          </p:nvPr>
        </p:nvSpPr>
        <p:spPr>
          <a:xfrm>
            <a:off x="3338830" y="4097902"/>
            <a:ext cx="7736205" cy="866140"/>
          </a:xfrm>
          <a:prstGeom prst="rect">
            <a:avLst/>
          </a:prstGeom>
          <a:noFill/>
        </p:spPr>
        <p:txBody>
          <a:bodyPr wrap="square" rtlCol="0">
            <a:spAutoFit/>
          </a:bodyPr>
          <a:lstStyle/>
          <a:p>
            <a:pPr>
              <a:lnSpc>
                <a:spcPct val="120000"/>
              </a:lnSpc>
            </a:pPr>
            <a:r>
              <a:rPr lang="zh-CN" altLang="en-US" sz="1400" dirty="0">
                <a:solidFill>
                  <a:schemeClr val="tx1"/>
                </a:solidFill>
                <a:latin typeface="微软雅黑" panose="020B0503020204020204" charset="-122"/>
                <a:ea typeface="微软雅黑" panose="020B0503020204020204" charset="-122"/>
              </a:rPr>
              <a:t>咪达唑仑属于第二类精神药品，在国家食品药品监督管理局对于精神药品总量控制和定点生产的原则下，</a:t>
            </a:r>
            <a:r>
              <a:rPr lang="zh-CN" altLang="en-US" sz="1400" b="1" dirty="0">
                <a:solidFill>
                  <a:srgbClr val="FF0000"/>
                </a:solidFill>
                <a:latin typeface="微软雅黑" panose="020B0503020204020204" charset="-122"/>
                <a:ea typeface="微软雅黑" panose="020B0503020204020204" charset="-122"/>
              </a:rPr>
              <a:t>本品可弥补用药可及性</a:t>
            </a:r>
            <a:r>
              <a:rPr lang="zh-CN" altLang="en-US" sz="1400" dirty="0">
                <a:solidFill>
                  <a:schemeClr val="tx1"/>
                </a:solidFill>
                <a:latin typeface="微软雅黑" panose="020B0503020204020204" charset="-122"/>
                <a:ea typeface="微软雅黑" panose="020B0503020204020204" charset="-122"/>
              </a:rPr>
              <a:t>，给需要术前或诊断前镇静用药口服溶液剂型镇静药的国内儿童</a:t>
            </a:r>
            <a:r>
              <a:rPr lang="zh-CN" altLang="en-US" sz="1400" b="1" dirty="0">
                <a:solidFill>
                  <a:srgbClr val="FF0000"/>
                </a:solidFill>
                <a:latin typeface="微软雅黑" panose="020B0503020204020204" charset="-122"/>
                <a:ea typeface="微软雅黑" panose="020B0503020204020204" charset="-122"/>
              </a:rPr>
              <a:t>多一个用药选择</a:t>
            </a:r>
            <a:r>
              <a:rPr lang="zh-CN" altLang="en-US" sz="1400" dirty="0">
                <a:solidFill>
                  <a:schemeClr val="tx1"/>
                </a:solidFill>
                <a:latin typeface="微软雅黑" panose="020B0503020204020204" charset="-122"/>
                <a:ea typeface="微软雅黑" panose="020B0503020204020204" charset="-122"/>
              </a:rPr>
              <a:t>，满足广大儿童的需要，更能给广大儿童带来福音。</a:t>
            </a:r>
            <a:endParaRPr lang="zh-CN" altLang="en-US" sz="1400" dirty="0">
              <a:solidFill>
                <a:schemeClr val="tx1"/>
              </a:solidFill>
              <a:latin typeface="微软雅黑" panose="020B0503020204020204" charset="-122"/>
              <a:ea typeface="微软雅黑" panose="020B0503020204020204" charset="-122"/>
            </a:endParaRPr>
          </a:p>
        </p:txBody>
      </p:sp>
      <p:sp>
        <p:nvSpPr>
          <p:cNvPr id="18" name="文本框 17"/>
          <p:cNvSpPr txBox="1"/>
          <p:nvPr>
            <p:custDataLst>
              <p:tags r:id="rId14"/>
            </p:custDataLst>
          </p:nvPr>
        </p:nvSpPr>
        <p:spPr>
          <a:xfrm>
            <a:off x="3382641" y="2771387"/>
            <a:ext cx="7736205" cy="929640"/>
          </a:xfrm>
          <a:prstGeom prst="rect">
            <a:avLst/>
          </a:prstGeom>
          <a:noFill/>
        </p:spPr>
        <p:txBody>
          <a:bodyPr wrap="square" rtlCol="0">
            <a:spAutoFit/>
          </a:bodyPr>
          <a:lstStyle/>
          <a:p>
            <a:pPr>
              <a:lnSpc>
                <a:spcPct val="130000"/>
              </a:lnSpc>
            </a:pPr>
            <a:r>
              <a:rPr lang="zh-CN" altLang="en-US" sz="1400" dirty="0">
                <a:solidFill>
                  <a:schemeClr val="tx1"/>
                </a:solidFill>
                <a:latin typeface="微软雅黑" panose="020B0503020204020204" charset="-122"/>
                <a:ea typeface="微软雅黑" panose="020B0503020204020204" charset="-122"/>
              </a:rPr>
              <a:t>儿童诊疗的临床需求量高，给药难度大。本品价格合理、使用安全便捷、患者依从性高、不良反应少，是儿童诊疗镇静药品的首选，能够满足患者基本临床需求，属于</a:t>
            </a:r>
            <a:r>
              <a:rPr lang="zh-CN" altLang="en-US" sz="1400" b="1" dirty="0">
                <a:solidFill>
                  <a:srgbClr val="FF0000"/>
                </a:solidFill>
                <a:latin typeface="微软雅黑" panose="020B0503020204020204" charset="-122"/>
                <a:ea typeface="微软雅黑" panose="020B0503020204020204" charset="-122"/>
              </a:rPr>
              <a:t>患者可负担、医保基金可承受且临床优先推荐使用的药品。</a:t>
            </a:r>
            <a:endParaRPr lang="zh-CN" altLang="en-US" sz="1400" b="1" dirty="0">
              <a:solidFill>
                <a:srgbClr val="FF0000"/>
              </a:solidFill>
              <a:latin typeface="微软雅黑" panose="020B0503020204020204" charset="-122"/>
              <a:ea typeface="微软雅黑" panose="020B0503020204020204" charset="-122"/>
            </a:endParaRPr>
          </a:p>
        </p:txBody>
      </p:sp>
      <p:sp>
        <p:nvSpPr>
          <p:cNvPr id="20" name="文本框 19"/>
          <p:cNvSpPr txBox="1"/>
          <p:nvPr>
            <p:custDataLst>
              <p:tags r:id="rId15"/>
            </p:custDataLst>
          </p:nvPr>
        </p:nvSpPr>
        <p:spPr>
          <a:xfrm>
            <a:off x="3338826" y="5400335"/>
            <a:ext cx="7736205" cy="650240"/>
          </a:xfrm>
          <a:prstGeom prst="rect">
            <a:avLst/>
          </a:prstGeom>
          <a:noFill/>
        </p:spPr>
        <p:txBody>
          <a:bodyPr wrap="square" rtlCol="0">
            <a:spAutoFit/>
          </a:bodyPr>
          <a:lstStyle/>
          <a:p>
            <a:pPr>
              <a:lnSpc>
                <a:spcPct val="130000"/>
              </a:lnSpc>
            </a:pPr>
            <a:r>
              <a:rPr lang="zh-CN" altLang="en-US" sz="1400" dirty="0">
                <a:solidFill>
                  <a:schemeClr val="tx1"/>
                </a:solidFill>
                <a:latin typeface="微软雅黑" panose="020B0503020204020204" charset="-122"/>
                <a:ea typeface="微软雅黑" panose="020B0503020204020204" charset="-122"/>
              </a:rPr>
              <a:t>只能在能够提供呼吸和心脏功能连续监测的医院或门诊中使用。与其他麻醉药物联合使用时，必</a:t>
            </a:r>
            <a:r>
              <a:rPr lang="zh-CN" altLang="en-US" sz="1400" b="1" dirty="0">
                <a:solidFill>
                  <a:srgbClr val="FF0000"/>
                </a:solidFill>
                <a:latin typeface="微软雅黑" panose="020B0503020204020204" charset="-122"/>
                <a:ea typeface="微软雅黑" panose="020B0503020204020204" charset="-122"/>
              </a:rPr>
              <a:t>须有接受过专业培训的人员在场</a:t>
            </a:r>
            <a:r>
              <a:rPr lang="zh-CN" altLang="en-US" sz="1400" dirty="0">
                <a:solidFill>
                  <a:schemeClr val="tx1"/>
                </a:solidFill>
                <a:latin typeface="微软雅黑" panose="020B0503020204020204" charset="-122"/>
                <a:ea typeface="微软雅黑" panose="020B0503020204020204" charset="-122"/>
              </a:rPr>
              <a:t>，尤其是管理相应年龄段患儿呼吸和心脏复苏方面的培训。</a:t>
            </a:r>
            <a:endParaRPr lang="zh-CN" altLang="en-US" sz="1400" dirty="0">
              <a:solidFill>
                <a:schemeClr val="tx1"/>
              </a:solidFill>
              <a:latin typeface="微软雅黑" panose="020B0503020204020204" charset="-122"/>
              <a:ea typeface="微软雅黑" panose="020B0503020204020204" charset="-122"/>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THINKCELLSHAPEDONOTDELETE" val="thinkcellActiveDocDoNotDelete"/>
</p:tagLst>
</file>

<file path=ppt/tags/tag58.xml><?xml version="1.0" encoding="utf-8"?>
<p:tagLst xmlns:p="http://schemas.openxmlformats.org/presentationml/2006/main">
  <p:tag name="THINKCELLSHAPEDONOTDELETE" val="tdYgGAQhOU0KQt.pZeu7A7Q"/>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4.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5.xml><?xml version="1.0" encoding="utf-8"?>
<p:tagLst xmlns:p="http://schemas.openxmlformats.org/presentationml/2006/main">
  <p:tag name="THINKCELLSHAPEDONOTDELETE" val="thinkcellActiveDocDoNotDelete"/>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KSO_WM_BEAUTIFY_FLAG" val=""/>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
</p:tagLst>
</file>

<file path=ppt/tags/tag71.xml><?xml version="1.0" encoding="utf-8"?>
<p:tagLst xmlns:p="http://schemas.openxmlformats.org/presentationml/2006/main">
  <p:tag name="KSO_WM_BEAUTIFY_FLAG" val=""/>
</p:tagLst>
</file>

<file path=ppt/tags/tag72.xml><?xml version="1.0" encoding="utf-8"?>
<p:tagLst xmlns:p="http://schemas.openxmlformats.org/presentationml/2006/main">
  <p:tag name="KSO_WM_BEAUTIFY_FLAG" val=""/>
</p:tagLst>
</file>

<file path=ppt/tags/tag73.xml><?xml version="1.0" encoding="utf-8"?>
<p:tagLst xmlns:p="http://schemas.openxmlformats.org/presentationml/2006/main">
  <p:tag name="KSO_WM_BEAUTIFY_FLAG" val=""/>
</p:tagLst>
</file>

<file path=ppt/tags/tag74.xml><?xml version="1.0" encoding="utf-8"?>
<p:tagLst xmlns:p="http://schemas.openxmlformats.org/presentationml/2006/main">
  <p:tag name="KSO_WM_BEAUTIFY_FLAG" val=""/>
</p:tagLst>
</file>

<file path=ppt/tags/tag75.xml><?xml version="1.0" encoding="utf-8"?>
<p:tagLst xmlns:p="http://schemas.openxmlformats.org/presentationml/2006/main">
  <p:tag name="KSO_WM_BEAUTIFY_FLAG" val=""/>
</p:tagLst>
</file>

<file path=ppt/tags/tag76.xml><?xml version="1.0" encoding="utf-8"?>
<p:tagLst xmlns:p="http://schemas.openxmlformats.org/presentationml/2006/main">
  <p:tag name="KSO_WM_BEAUTIFY_FLAG" val=""/>
</p:tagLst>
</file>

<file path=ppt/tags/tag77.xml><?xml version="1.0" encoding="utf-8"?>
<p:tagLst xmlns:p="http://schemas.openxmlformats.org/presentationml/2006/main">
  <p:tag name="KSO_WM_BEAUTIFY_FLAG" val=""/>
</p:tagLst>
</file>

<file path=ppt/tags/tag78.xml><?xml version="1.0" encoding="utf-8"?>
<p:tagLst xmlns:p="http://schemas.openxmlformats.org/presentationml/2006/main">
  <p:tag name="KSO_WM_BEAUTIFY_FLAG" val=""/>
</p:tagLst>
</file>

<file path=ppt/tags/tag79.xml><?xml version="1.0" encoding="utf-8"?>
<p:tagLst xmlns:p="http://schemas.openxmlformats.org/presentationml/2006/main">
  <p:tag name="KSO_WM_BEAUTIFY_FLAG" val=""/>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
</p:tagLst>
</file>

<file path=ppt/tags/tag81.xml><?xml version="1.0" encoding="utf-8"?>
<p:tagLst xmlns:p="http://schemas.openxmlformats.org/presentationml/2006/main">
  <p:tag name="KSO_WM_BEAUTIFY_FLAG" val=""/>
</p:tagLst>
</file>

<file path=ppt/tags/tag82.xml><?xml version="1.0" encoding="utf-8"?>
<p:tagLst xmlns:p="http://schemas.openxmlformats.org/presentationml/2006/main">
  <p:tag name="KSO_WM_DIAGRAM_VIRTUALLY_FRAME" val="{&quot;height&quot;:387.68779527559053,&quot;left&quot;:64.19992125984251,&quot;top&quot;:93.56220472440944,&quot;width&quot;:817.8500787401574}"/>
</p:tagLst>
</file>

<file path=ppt/tags/tag83.xml><?xml version="1.0" encoding="utf-8"?>
<p:tagLst xmlns:p="http://schemas.openxmlformats.org/presentationml/2006/main">
  <p:tag name="KSO_WM_BEAUTIFY_FLAG" val=""/>
  <p:tag name="KSO_WM_DIAGRAM_VIRTUALLY_FRAME" val="{&quot;height&quot;:387.68779527559053,&quot;left&quot;:64.19992125984251,&quot;top&quot;:93.56220472440944,&quot;width&quot;:817.8500787401574}"/>
</p:tagLst>
</file>

<file path=ppt/tags/tag84.xml><?xml version="1.0" encoding="utf-8"?>
<p:tagLst xmlns:p="http://schemas.openxmlformats.org/presentationml/2006/main">
  <p:tag name="KSO_WM_BEAUTIFY_FLAG" val=""/>
  <p:tag name="KSO_WM_DIAGRAM_VIRTUALLY_FRAME" val="{&quot;height&quot;:387.68779527559053,&quot;left&quot;:64.19992125984251,&quot;top&quot;:93.56220472440944,&quot;width&quot;:817.8500787401574}"/>
</p:tagLst>
</file>

<file path=ppt/tags/tag85.xml><?xml version="1.0" encoding="utf-8"?>
<p:tagLst xmlns:p="http://schemas.openxmlformats.org/presentationml/2006/main">
  <p:tag name="KSO_WM_BEAUTIFY_FLAG" val=""/>
  <p:tag name="KSO_WM_DIAGRAM_VIRTUALLY_FRAME" val="{&quot;height&quot;:387.68779527559053,&quot;left&quot;:64.19992125984251,&quot;top&quot;:93.56220472440944,&quot;width&quot;:817.8500787401574}"/>
</p:tagLst>
</file>

<file path=ppt/tags/tag86.xml><?xml version="1.0" encoding="utf-8"?>
<p:tagLst xmlns:p="http://schemas.openxmlformats.org/presentationml/2006/main">
  <p:tag name="KSO_WM_DIAGRAM_VIRTUALLY_FRAME" val="{&quot;height&quot;:387.68779527559053,&quot;left&quot;:64.19992125984251,&quot;top&quot;:93.56220472440944,&quot;width&quot;:817.8500787401574}"/>
</p:tagLst>
</file>

<file path=ppt/tags/tag87.xml><?xml version="1.0" encoding="utf-8"?>
<p:tagLst xmlns:p="http://schemas.openxmlformats.org/presentationml/2006/main">
  <p:tag name="KSO_WM_BEAUTIFY_FLAG" val=""/>
  <p:tag name="KSO_WM_DIAGRAM_VIRTUALLY_FRAME" val="{&quot;height&quot;:387.68779527559053,&quot;left&quot;:64.19992125984251,&quot;top&quot;:93.56220472440944,&quot;width&quot;:817.8500787401574}"/>
</p:tagLst>
</file>

<file path=ppt/tags/tag88.xml><?xml version="1.0" encoding="utf-8"?>
<p:tagLst xmlns:p="http://schemas.openxmlformats.org/presentationml/2006/main">
  <p:tag name="KSO_WM_BEAUTIFY_FLAG" val=""/>
  <p:tag name="KSO_WM_DIAGRAM_VIRTUALLY_FRAME" val="{&quot;height&quot;:387.68779527559053,&quot;left&quot;:64.19992125984251,&quot;top&quot;:93.56220472440944,&quot;width&quot;:817.8500787401574}"/>
</p:tagLst>
</file>

<file path=ppt/tags/tag89.xml><?xml version="1.0" encoding="utf-8"?>
<p:tagLst xmlns:p="http://schemas.openxmlformats.org/presentationml/2006/main">
  <p:tag name="KSO_WM_BEAUTIFY_FLAG" val=""/>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DIAGRAM_VIRTUALLY_FRAME" val="{&quot;height&quot;:387.68779527559053,&quot;left&quot;:64.19992125984251,&quot;top&quot;:93.56220472440944,&quot;width&quot;:817.8500787401574}"/>
</p:tagLst>
</file>

<file path=ppt/tags/tag91.xml><?xml version="1.0" encoding="utf-8"?>
<p:tagLst xmlns:p="http://schemas.openxmlformats.org/presentationml/2006/main">
  <p:tag name="KSO_WM_BEAUTIFY_FLAG" val=""/>
  <p:tag name="KSO_WM_DIAGRAM_VIRTUALLY_FRAME" val="{&quot;height&quot;:387.68779527559053,&quot;left&quot;:64.19992125984251,&quot;top&quot;:93.56220472440944,&quot;width&quot;:817.8500787401574}"/>
</p:tagLst>
</file>

<file path=ppt/tags/tag92.xml><?xml version="1.0" encoding="utf-8"?>
<p:tagLst xmlns:p="http://schemas.openxmlformats.org/presentationml/2006/main">
  <p:tag name="KSO_WM_BEAUTIFY_FLAG" val=""/>
  <p:tag name="KSO_WM_DIAGRAM_VIRTUALLY_FRAME" val="{&quot;height&quot;:387.68779527559053,&quot;left&quot;:64.19992125984251,&quot;top&quot;:93.56220472440944,&quot;width&quot;:817.8500787401574}"/>
</p:tagLst>
</file>

<file path=ppt/tags/tag93.xml><?xml version="1.0" encoding="utf-8"?>
<p:tagLst xmlns:p="http://schemas.openxmlformats.org/presentationml/2006/main">
  <p:tag name="KSO_WM_BEAUTIFY_FLAG" val=""/>
  <p:tag name="KSO_WM_DIAGRAM_VIRTUALLY_FRAME" val="{&quot;height&quot;:387.68779527559053,&quot;left&quot;:64.19992125984251,&quot;top&quot;:93.56220472440944,&quot;width&quot;:817.8500787401574}"/>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ternal">
  <a:themeElements>
    <a:clrScheme name="Chugai Color Set">
      <a:dk1>
        <a:sysClr val="windowText" lastClr="000000"/>
      </a:dk1>
      <a:lt1>
        <a:sysClr val="window" lastClr="FFFFFF"/>
      </a:lt1>
      <a:dk2>
        <a:srgbClr val="878788"/>
      </a:dk2>
      <a:lt2>
        <a:srgbClr val="C8C8C9"/>
      </a:lt2>
      <a:accent1>
        <a:srgbClr val="005EB8"/>
      </a:accent1>
      <a:accent2>
        <a:srgbClr val="4DCFED"/>
      </a:accent2>
      <a:accent3>
        <a:srgbClr val="0B9D70"/>
      </a:accent3>
      <a:accent4>
        <a:srgbClr val="7E2D9B"/>
      </a:accent4>
      <a:accent5>
        <a:srgbClr val="FFA400"/>
      </a:accent5>
      <a:accent6>
        <a:srgbClr val="FC1255"/>
      </a:accent6>
      <a:hlink>
        <a:srgbClr val="15B1D5"/>
      </a:hlink>
      <a:folHlink>
        <a:srgbClr val="7E2D9B"/>
      </a:folHlink>
    </a:clrScheme>
    <a:fontScheme name="ユーザー定義 1">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3137</Words>
  <Application>WPS 演示</Application>
  <PresentationFormat>宽屏</PresentationFormat>
  <Paragraphs>178</Paragraphs>
  <Slides>10</Slides>
  <Notes>4</Notes>
  <HiddenSlides>0</HiddenSlides>
  <MMClips>0</MMClips>
  <ScaleCrop>false</ScaleCrop>
  <HeadingPairs>
    <vt:vector size="8" baseType="variant">
      <vt:variant>
        <vt:lpstr>已用的字体</vt:lpstr>
      </vt:variant>
      <vt:variant>
        <vt:i4>21</vt:i4>
      </vt:variant>
      <vt:variant>
        <vt:lpstr>主题</vt:lpstr>
      </vt:variant>
      <vt:variant>
        <vt:i4>2</vt:i4>
      </vt:variant>
      <vt:variant>
        <vt:lpstr>嵌入 OLE 服务器</vt:lpstr>
      </vt:variant>
      <vt:variant>
        <vt:i4>2</vt:i4>
      </vt:variant>
      <vt:variant>
        <vt:lpstr>幻灯片标题</vt:lpstr>
      </vt:variant>
      <vt:variant>
        <vt:i4>10</vt:i4>
      </vt:variant>
    </vt:vector>
  </HeadingPairs>
  <TitlesOfParts>
    <vt:vector size="35" baseType="lpstr">
      <vt:lpstr>Arial</vt:lpstr>
      <vt:lpstr>宋体</vt:lpstr>
      <vt:lpstr>Wingdings</vt:lpstr>
      <vt:lpstr>Wingdings</vt:lpstr>
      <vt:lpstr>Graphik</vt:lpstr>
      <vt:lpstr>Graphik</vt:lpstr>
      <vt:lpstr>DejaVu Math TeX Gyre</vt:lpstr>
      <vt:lpstr>华文楷体</vt:lpstr>
      <vt:lpstr>Garamond</vt:lpstr>
      <vt:lpstr>Yu Gothic</vt:lpstr>
      <vt:lpstr>MS UI Gothic</vt:lpstr>
      <vt:lpstr>Yu Gothic Light</vt:lpstr>
      <vt:lpstr>Meiryo UI</vt:lpstr>
      <vt:lpstr>微软雅黑</vt:lpstr>
      <vt:lpstr>MV Boli</vt:lpstr>
      <vt:lpstr>Times New Roman</vt:lpstr>
      <vt:lpstr>楷体</vt:lpstr>
      <vt:lpstr>Arial Unicode MS</vt:lpstr>
      <vt:lpstr>Calibri</vt:lpstr>
      <vt:lpstr>游ゴシック</vt:lpstr>
      <vt:lpstr>Segoe Print</vt:lpstr>
      <vt:lpstr>WPS</vt:lpstr>
      <vt:lpstr>Internal</vt:lpstr>
      <vt:lpstr>TCLayout.ActiveDocument.1</vt:lpstr>
      <vt:lpstr>TCLayout.ActiveDocument.1</vt:lpstr>
      <vt:lpstr>盐酸咪达唑仑口服溶液（10ml:20mg ） 医保申报资料</vt:lpstr>
      <vt:lpstr>PowerPoint 演示文稿</vt:lpstr>
      <vt:lpstr>药品基本信息</vt:lpstr>
      <vt:lpstr>药品基本信息</vt:lpstr>
      <vt:lpstr>有效性</vt:lpstr>
      <vt:lpstr>有效性</vt:lpstr>
      <vt:lpstr>安全性</vt:lpstr>
      <vt:lpstr>创新性</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WPS</cp:lastModifiedBy>
  <cp:revision>174</cp:revision>
  <dcterms:created xsi:type="dcterms:W3CDTF">2019-06-19T02:08:00Z</dcterms:created>
  <dcterms:modified xsi:type="dcterms:W3CDTF">2026-06-01T07:32:22Z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2052-12.1.0.26375</vt:lpwstr>
  </property>
  <property fmtid="{D5CDD505-2E9C-101B-9397-08002B2CF9AE}" pid="3" name="ICV">
    <vt:lpwstr>2D828DC5DDFE4D4AB106A1FFEF546F43_13</vt:lpwstr>
  </property>
</Properties>
</file>