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8" r:id="rId2"/>
  </p:sldMasterIdLst>
  <p:notesMasterIdLst>
    <p:notesMasterId r:id="rId14"/>
  </p:notesMasterIdLst>
  <p:handoutMasterIdLst>
    <p:handoutMasterId r:id="rId15"/>
  </p:handoutMasterIdLst>
  <p:sldIdLst>
    <p:sldId id="16775684" r:id="rId3"/>
    <p:sldId id="16775683" r:id="rId4"/>
    <p:sldId id="16775678" r:id="rId5"/>
    <p:sldId id="16775679" r:id="rId6"/>
    <p:sldId id="16775676" r:id="rId7"/>
    <p:sldId id="16775663" r:id="rId8"/>
    <p:sldId id="16775675" r:id="rId9"/>
    <p:sldId id="16775646" r:id="rId10"/>
    <p:sldId id="16775680" r:id="rId11"/>
    <p:sldId id="16775654" r:id="rId12"/>
    <p:sldId id="16775645" r:id="rId13"/>
  </p:sldIdLst>
  <p:sldSz cx="9144000" cy="5143500" type="screen16x9"/>
  <p:notesSz cx="6858000" cy="9947275"/>
  <p:custDataLst>
    <p:tags r:id="rId16"/>
  </p:custDataLst>
  <p:defaultTextStyle>
    <a:defPPr>
      <a:defRPr lang="zh-CN"/>
    </a:defPPr>
    <a:lvl1pPr marL="0" algn="l" defTabSz="8159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305" algn="l" defTabSz="8159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5975" algn="l" defTabSz="8159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280" algn="l" defTabSz="8159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85" algn="l" defTabSz="8159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90" algn="l" defTabSz="8159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560" algn="l" defTabSz="8159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865" algn="l" defTabSz="8159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70" algn="l" defTabSz="8159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K. Wang" initials="MKW [9]" lastIdx="1" clrIdx="0"/>
  <p:cmAuthor id="2" name="郭 亚兵" initials="郭" lastIdx="1" clrIdx="0"/>
  <p:cmAuthor id="3" name="刘敏" initials="刘" lastIdx="12" clrIdx="1"/>
  <p:cmAuthor id="4" name="罗娜" initials="罗" lastIdx="3" clrIdx="2"/>
  <p:cmAuthor id="5" name="Administrator" initials="A" lastIdx="1" clrIdx="3"/>
  <p:cmAuthor id="6" name="施学工" initials="M" lastIdx="0" clrIdx="6"/>
  <p:cmAuthor id="8" name="ydyy" initials="y" lastIdx="4" clrIdx="7"/>
  <p:cmAuthor id="9" name="史琳 Linda" initials="史" lastIdx="12" clrIdx="9"/>
  <p:cmAuthor id="10" name="vivian92" initials="v" lastIdx="25" clrIdx="10"/>
  <p:cmAuthor id="11" name="Song Serena" initials="S" lastIdx="2" clrIdx="11"/>
  <p:cmAuthor id="12" name="未知用户1" initials="未" lastIdx="40" clrIdx="12"/>
  <p:cmAuthor id="13" name="未定义" initials="未" lastIdx="6" clrIdx="13"/>
  <p:cmAuthor id="14" name="未知用户2" initials="未" lastIdx="40" clrIdx="14"/>
  <p:cmAuthor id="15" name="Linda" initials="L" lastIdx="20" clrIdx="15"/>
  <p:cmAuthor id="16" name="LS" initials="L" lastIdx="6" clrIdx="16"/>
  <p:cmAuthor id="17" name="linda" initials="l" lastIdx="3" clrIdx="17"/>
  <p:cmAuthor id="18" name="zmn" initials="z" lastIdx="2" clrIdx="18"/>
  <p:cmAuthor id="459146666" name="云" initials="云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93"/>
    <a:srgbClr val="FFFF00"/>
    <a:srgbClr val="FFFFFF"/>
    <a:srgbClr val="F0F6F6"/>
    <a:srgbClr val="C00000"/>
    <a:srgbClr val="C0C0C0"/>
    <a:srgbClr val="FED63C"/>
    <a:srgbClr val="FFC000"/>
    <a:srgbClr val="E1F2F6"/>
    <a:srgbClr val="99D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77" autoAdjust="0"/>
    <p:restoredTop sz="95928" autoAdjust="0"/>
  </p:normalViewPr>
  <p:slideViewPr>
    <p:cSldViewPr showGuides="1">
      <p:cViewPr varScale="1">
        <p:scale>
          <a:sx n="138" d="100"/>
          <a:sy n="138" d="100"/>
        </p:scale>
        <p:origin x="340" y="80"/>
      </p:cViewPr>
      <p:guideLst>
        <p:guide orient="horz" pos="1632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22769714409598E-2"/>
          <c:y val="0.276858032093035"/>
          <c:w val="0.91675484507003302"/>
          <c:h val="0.59897830177836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安慰剂组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7662708379152793E-3"/>
                  <c:y val="2.45201042329681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03-0246-8805-A6AC7FFD74BD}"/>
                </c:ext>
              </c:extLst>
            </c:dLbl>
            <c:dLbl>
              <c:idx val="1"/>
              <c:layout>
                <c:manualLayout>
                  <c:x val="-8.9523115168890995E-17"/>
                  <c:y val="2.45201042329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03-0246-8805-A6AC7FFD74BD}"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90204" pitchFamily="34" charset="0"/>
                    <a:ea typeface="+mn-ea"/>
                    <a:cs typeface="Arial" panose="020B060402020209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ONSET-1</c:v>
                </c:pt>
                <c:pt idx="1">
                  <c:v>ONSET-2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03-0246-8805-A6AC7FFD74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伐尼克兰组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90204" pitchFamily="34" charset="0"/>
                    <a:ea typeface="+mn-ea"/>
                    <a:cs typeface="Arial" panose="020B060402020209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ONSET-1</c:v>
                </c:pt>
                <c:pt idx="1">
                  <c:v>ONSET-2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17.2</c:v>
                </c:pt>
                <c:pt idx="1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03-0246-8805-A6AC7FFD74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59128912"/>
        <c:axId val="1859129872"/>
      </c:barChart>
      <c:catAx>
        <c:axId val="185912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1" i="0" u="none" strike="noStrik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pPr>
            <a:endParaRPr lang="zh-CN"/>
          </a:p>
        </c:txPr>
        <c:crossAx val="1859129872"/>
        <c:crosses val="autoZero"/>
        <c:auto val="1"/>
        <c:lblAlgn val="ctr"/>
        <c:lblOffset val="100"/>
        <c:noMultiLvlLbl val="0"/>
      </c:catAx>
      <c:valAx>
        <c:axId val="1859129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5912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238526169760896E-3"/>
          <c:y val="3.3310014564040903E-2"/>
          <c:w val="0.469530187129096"/>
          <c:h val="0.1481756969478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cf6d5b4-81a9-499c-ace1-22e19e1d2de9}"/>
      </c:ext>
    </c:extLst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22769714409598E-2"/>
          <c:y val="0.276858032093035"/>
          <c:w val="0.91675484507003302"/>
          <c:h val="0.59897830177836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安慰剂组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831354189576397E-3"/>
                  <c:y val="0.122600521164840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9A-BD48-A56D-EE5D5DC50471}"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90204" pitchFamily="34" charset="0"/>
                    <a:ea typeface="+mn-ea"/>
                    <a:cs typeface="Arial" panose="020B060402020209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ITT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A-BD48-A56D-EE5D5DC504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伐尼克兰组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76560114805112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9A-BD48-A56D-EE5D5DC50471}"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90204" pitchFamily="34" charset="0"/>
                    <a:ea typeface="+mn-ea"/>
                    <a:cs typeface="Arial" panose="020B060402020209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ITT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A-BD48-A56D-EE5D5DC504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1859128912"/>
        <c:axId val="1859129872"/>
      </c:barChart>
      <c:catAx>
        <c:axId val="185912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1" i="0" u="none" strike="noStrik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pPr>
            <a:endParaRPr lang="zh-CN"/>
          </a:p>
        </c:txPr>
        <c:crossAx val="1859129872"/>
        <c:crosses val="autoZero"/>
        <c:auto val="1"/>
        <c:lblAlgn val="ctr"/>
        <c:lblOffset val="100"/>
        <c:noMultiLvlLbl val="0"/>
      </c:catAx>
      <c:valAx>
        <c:axId val="1859129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5912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238526169760896E-3"/>
          <c:y val="0.106870327262945"/>
          <c:w val="0.469530187129096"/>
          <c:h val="0.1481756969478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cf6d5b4-81a9-499c-ace1-22e19e1d2de9}"/>
      </c:ext>
    </c:extLst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EAA2E-D240-4785-9AD6-8F00EC42E4B9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8E365-142A-4873-A844-AE74DE4CC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B3707-EE1D-4351-AB6C-7812E66A1533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AECD9-32A6-47B3-8D19-DBA151E40C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59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305" algn="l" defTabSz="8159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defTabSz="8159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280" algn="l" defTabSz="8159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85" algn="l" defTabSz="8159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90" algn="l" defTabSz="8159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560" algn="l" defTabSz="8159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865" algn="l" defTabSz="8159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70" algn="l" defTabSz="8159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671261-C4D3-40AC-8859-31275D70F0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charset="-122"/>
                <a:ea typeface="等线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charset="-122"/>
              <a:ea typeface="等线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AECD9-32A6-47B3-8D19-DBA151E40C8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b="1" dirty="0">
              <a:solidFill>
                <a:srgbClr val="FFFF00"/>
              </a:solidFill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AECD9-32A6-47B3-8D19-DBA151E40C8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AECD9-32A6-47B3-8D19-DBA151E40C8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AECD9-32A6-47B3-8D19-DBA151E40C8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AECD9-32A6-47B3-8D19-DBA151E40C8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800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0" imgH="0" progId="TCLayout.ActiveDocument.1">
                  <p:embed/>
                </p:oleObj>
              </mc:Choice>
              <mc:Fallback>
                <p:oleObj name="think-cell 幻灯片" r:id="rId3" imgW="0" imgH="0" progId="TCLayout.ActiveDocument.1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19256" cy="493563"/>
          </a:xfrm>
        </p:spPr>
        <p:txBody>
          <a:bodyPr vert="horz">
            <a:normAutofit/>
          </a:bodyPr>
          <a:lstStyle>
            <a:lvl1pPr algn="l">
              <a:defRPr sz="24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CE8F-5B5A-42E7-B647-9BCAE396CB56}" type="datetime1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76256" y="4869656"/>
            <a:ext cx="2133600" cy="273844"/>
          </a:xfrm>
        </p:spPr>
        <p:txBody>
          <a:bodyPr/>
          <a:lstStyle/>
          <a:p>
            <a:fld id="{E49AC56D-528A-4559-B724-54AB9AADF4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699542"/>
            <a:ext cx="9144000" cy="0"/>
            <a:chOff x="0" y="699542"/>
            <a:chExt cx="9144000" cy="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0" y="699542"/>
              <a:ext cx="1043608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043608" y="699542"/>
              <a:ext cx="8100392" cy="0"/>
            </a:xfrm>
            <a:prstGeom prst="line">
              <a:avLst/>
            </a:prstGeom>
            <a:ln w="19050">
              <a:solidFill>
                <a:srgbClr val="029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4232-9AE2-4C45-A67C-8E88113E511F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7185-ED17-4A0F-BE2C-E39B34AFA0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" imgW="0" imgH="0" progId="TCLayout.ActiveDocument.1">
                  <p:embed/>
                </p:oleObj>
              </mc:Choice>
              <mc:Fallback>
                <p:oleObj name="think-cell 幻灯片" r:id="rId5" imgW="0" imgH="0" progId="TCLayout.ActiveDocument.1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81625" tIns="40813" rIns="81625" bIns="4081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25" tIns="40813" rIns="81625" bIns="4081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85053-D873-4B18-A888-C702C1FFC05F}" type="datetime1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AC56D-528A-4559-B724-54AB9AADF4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</p:sldLayoutIdLst>
  <p:hf hdr="0" ftr="0" dt="0"/>
  <p:txStyles>
    <p:titleStyle>
      <a:lvl1pPr algn="ctr" defTabSz="815975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70" indent="-306070" algn="l" defTabSz="815975" rtl="0" eaLnBrk="1" latinLnBrk="0" hangingPunct="1">
        <a:spcBef>
          <a:spcPct val="20000"/>
        </a:spcBef>
        <a:buFont typeface="Arial" panose="020B060402020209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2940" indent="-255270" algn="l" defTabSz="815975" rtl="0" eaLnBrk="1" latinLnBrk="0" hangingPunct="1">
        <a:spcBef>
          <a:spcPct val="20000"/>
        </a:spcBef>
        <a:buFont typeface="Arial" panose="020B060402020209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45" indent="-203835" algn="l" defTabSz="815975" rtl="0" eaLnBrk="1" latinLnBrk="0" hangingPunct="1">
        <a:spcBef>
          <a:spcPct val="2000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03835" algn="l" defTabSz="815975" rtl="0" eaLnBrk="1" latinLnBrk="0" hangingPunct="1">
        <a:spcBef>
          <a:spcPct val="20000"/>
        </a:spcBef>
        <a:buFont typeface="Arial" panose="020B060402020209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420" indent="-203835" algn="l" defTabSz="815975" rtl="0" eaLnBrk="1" latinLnBrk="0" hangingPunct="1">
        <a:spcBef>
          <a:spcPct val="20000"/>
        </a:spcBef>
        <a:buFont typeface="Arial" panose="020B060402020209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25" indent="-203835" algn="l" defTabSz="815975" rtl="0" eaLnBrk="1" latinLnBrk="0" hangingPunct="1">
        <a:spcBef>
          <a:spcPct val="200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30" indent="-203835" algn="l" defTabSz="815975" rtl="0" eaLnBrk="1" latinLnBrk="0" hangingPunct="1">
        <a:spcBef>
          <a:spcPct val="200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700" indent="-203835" algn="l" defTabSz="815975" rtl="0" eaLnBrk="1" latinLnBrk="0" hangingPunct="1">
        <a:spcBef>
          <a:spcPct val="200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005" indent="-203835" algn="l" defTabSz="815975" rtl="0" eaLnBrk="1" latinLnBrk="0" hangingPunct="1">
        <a:spcBef>
          <a:spcPct val="200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305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975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80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0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560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865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70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C4232-9AE2-4C45-A67C-8E88113E511F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77185-ED17-4A0F-BE2C-E39B34AFA0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chart" Target="../charts/chart1.xml"/><Relationship Id="rId3" Type="http://schemas.openxmlformats.org/officeDocument/2006/relationships/tags" Target="../tags/tag8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image" Target="../media/image8.png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image" Target="../media/image7.emf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oleObject" Target="../embeddings/oleObject4.bin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notesSlide" Target="../notesSlides/notesSlide6.xml"/><Relationship Id="rId27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131591"/>
            <a:ext cx="9144000" cy="4011910"/>
          </a:xfrm>
          <a:prstGeom prst="rect">
            <a:avLst/>
          </a:prstGeom>
          <a:solidFill>
            <a:srgbClr val="008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800" dirty="0">
              <a:solidFill>
                <a:prstClr val="white"/>
              </a:solidFill>
              <a:latin typeface="Arial" panose="020B0604020202090204" pitchFamily="34" charset="0"/>
              <a:ea typeface="微软雅黑" pitchFamily="34" charset="-122"/>
              <a:sym typeface="Arial" panose="020B060402020209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202462" y="1131591"/>
            <a:ext cx="4782041" cy="3409121"/>
            <a:chOff x="3520501" y="1040225"/>
            <a:chExt cx="2008038" cy="1431532"/>
          </a:xfrm>
          <a:gradFill>
            <a:gsLst>
              <a:gs pos="23000">
                <a:srgbClr val="008E84"/>
              </a:gs>
              <a:gs pos="0">
                <a:srgbClr val="008E84"/>
              </a:gs>
              <a:gs pos="100000">
                <a:srgbClr val="009E93"/>
              </a:gs>
            </a:gsLst>
            <a:lin ang="16200000" scaled="0"/>
          </a:gradFill>
        </p:grpSpPr>
        <p:sp>
          <p:nvSpPr>
            <p:cNvPr id="8" name="任意多边形 7"/>
            <p:cNvSpPr/>
            <p:nvPr/>
          </p:nvSpPr>
          <p:spPr>
            <a:xfrm>
              <a:off x="3629025" y="1869281"/>
              <a:ext cx="1890713" cy="602476"/>
            </a:xfrm>
            <a:custGeom>
              <a:avLst/>
              <a:gdLst>
                <a:gd name="connsiteX0" fmla="*/ 1890713 w 1890713"/>
                <a:gd name="connsiteY0" fmla="*/ 2382 h 602457"/>
                <a:gd name="connsiteX1" fmla="*/ 1652588 w 1890713"/>
                <a:gd name="connsiteY1" fmla="*/ 0 h 602457"/>
                <a:gd name="connsiteX2" fmla="*/ 245269 w 1890713"/>
                <a:gd name="connsiteY2" fmla="*/ 0 h 602457"/>
                <a:gd name="connsiteX3" fmla="*/ 0 w 1890713"/>
                <a:gd name="connsiteY3" fmla="*/ 2382 h 602457"/>
                <a:gd name="connsiteX4" fmla="*/ 907256 w 1890713"/>
                <a:gd name="connsiteY4" fmla="*/ 602457 h 602457"/>
                <a:gd name="connsiteX5" fmla="*/ 1890713 w 1890713"/>
                <a:gd name="connsiteY5" fmla="*/ 2382 h 602457"/>
                <a:gd name="connsiteX0-1" fmla="*/ 1890713 w 1890713"/>
                <a:gd name="connsiteY0-2" fmla="*/ 2382 h 602457"/>
                <a:gd name="connsiteX1-3" fmla="*/ 1652588 w 1890713"/>
                <a:gd name="connsiteY1-4" fmla="*/ 0 h 602457"/>
                <a:gd name="connsiteX2-5" fmla="*/ 245269 w 1890713"/>
                <a:gd name="connsiteY2-6" fmla="*/ 0 h 602457"/>
                <a:gd name="connsiteX3-7" fmla="*/ 0 w 1890713"/>
                <a:gd name="connsiteY3-8" fmla="*/ 2382 h 602457"/>
                <a:gd name="connsiteX4-9" fmla="*/ 907256 w 1890713"/>
                <a:gd name="connsiteY4-10" fmla="*/ 602457 h 602457"/>
                <a:gd name="connsiteX5-11" fmla="*/ 1890713 w 1890713"/>
                <a:gd name="connsiteY5-12" fmla="*/ 2382 h 602457"/>
                <a:gd name="connsiteX0-13" fmla="*/ 1890713 w 1890713"/>
                <a:gd name="connsiteY0-14" fmla="*/ 2382 h 602533"/>
                <a:gd name="connsiteX1-15" fmla="*/ 1652588 w 1890713"/>
                <a:gd name="connsiteY1-16" fmla="*/ 0 h 602533"/>
                <a:gd name="connsiteX2-17" fmla="*/ 245269 w 1890713"/>
                <a:gd name="connsiteY2-18" fmla="*/ 0 h 602533"/>
                <a:gd name="connsiteX3-19" fmla="*/ 0 w 1890713"/>
                <a:gd name="connsiteY3-20" fmla="*/ 2382 h 602533"/>
                <a:gd name="connsiteX4-21" fmla="*/ 907256 w 1890713"/>
                <a:gd name="connsiteY4-22" fmla="*/ 602457 h 602533"/>
                <a:gd name="connsiteX5-23" fmla="*/ 1890713 w 1890713"/>
                <a:gd name="connsiteY5-24" fmla="*/ 2382 h 602533"/>
                <a:gd name="connsiteX0-25" fmla="*/ 1890713 w 1890713"/>
                <a:gd name="connsiteY0-26" fmla="*/ 2382 h 602533"/>
                <a:gd name="connsiteX1-27" fmla="*/ 1652588 w 1890713"/>
                <a:gd name="connsiteY1-28" fmla="*/ 0 h 602533"/>
                <a:gd name="connsiteX2-29" fmla="*/ 245269 w 1890713"/>
                <a:gd name="connsiteY2-30" fmla="*/ 0 h 602533"/>
                <a:gd name="connsiteX3-31" fmla="*/ 0 w 1890713"/>
                <a:gd name="connsiteY3-32" fmla="*/ 2382 h 602533"/>
                <a:gd name="connsiteX4-33" fmla="*/ 959644 w 1890713"/>
                <a:gd name="connsiteY4-34" fmla="*/ 602457 h 602533"/>
                <a:gd name="connsiteX5-35" fmla="*/ 1890713 w 1890713"/>
                <a:gd name="connsiteY5-36" fmla="*/ 2382 h 602533"/>
                <a:gd name="connsiteX0-37" fmla="*/ 1890713 w 1890713"/>
                <a:gd name="connsiteY0-38" fmla="*/ 2382 h 602476"/>
                <a:gd name="connsiteX1-39" fmla="*/ 1652588 w 1890713"/>
                <a:gd name="connsiteY1-40" fmla="*/ 0 h 602476"/>
                <a:gd name="connsiteX2-41" fmla="*/ 245269 w 1890713"/>
                <a:gd name="connsiteY2-42" fmla="*/ 0 h 602476"/>
                <a:gd name="connsiteX3-43" fmla="*/ 0 w 1890713"/>
                <a:gd name="connsiteY3-44" fmla="*/ 2382 h 602476"/>
                <a:gd name="connsiteX4-45" fmla="*/ 959644 w 1890713"/>
                <a:gd name="connsiteY4-46" fmla="*/ 602457 h 602476"/>
                <a:gd name="connsiteX5-47" fmla="*/ 1890713 w 1890713"/>
                <a:gd name="connsiteY5-48" fmla="*/ 2382 h 602476"/>
                <a:gd name="connsiteX0-49" fmla="*/ 1890713 w 1890713"/>
                <a:gd name="connsiteY0-50" fmla="*/ 2382 h 602476"/>
                <a:gd name="connsiteX1-51" fmla="*/ 1652588 w 1890713"/>
                <a:gd name="connsiteY1-52" fmla="*/ 0 h 602476"/>
                <a:gd name="connsiteX2-53" fmla="*/ 245269 w 1890713"/>
                <a:gd name="connsiteY2-54" fmla="*/ 0 h 602476"/>
                <a:gd name="connsiteX3-55" fmla="*/ 0 w 1890713"/>
                <a:gd name="connsiteY3-56" fmla="*/ 2382 h 602476"/>
                <a:gd name="connsiteX4-57" fmla="*/ 959644 w 1890713"/>
                <a:gd name="connsiteY4-58" fmla="*/ 602457 h 602476"/>
                <a:gd name="connsiteX5-59" fmla="*/ 1890713 w 1890713"/>
                <a:gd name="connsiteY5-60" fmla="*/ 2382 h 602476"/>
                <a:gd name="connsiteX0-61" fmla="*/ 1890713 w 1890713"/>
                <a:gd name="connsiteY0-62" fmla="*/ 26427 h 626521"/>
                <a:gd name="connsiteX1-63" fmla="*/ 1652588 w 1890713"/>
                <a:gd name="connsiteY1-64" fmla="*/ 24045 h 626521"/>
                <a:gd name="connsiteX2-65" fmla="*/ 245269 w 1890713"/>
                <a:gd name="connsiteY2-66" fmla="*/ 24045 h 626521"/>
                <a:gd name="connsiteX3-67" fmla="*/ 0 w 1890713"/>
                <a:gd name="connsiteY3-68" fmla="*/ 26427 h 626521"/>
                <a:gd name="connsiteX4-69" fmla="*/ 959644 w 1890713"/>
                <a:gd name="connsiteY4-70" fmla="*/ 626502 h 626521"/>
                <a:gd name="connsiteX5-71" fmla="*/ 1890713 w 1890713"/>
                <a:gd name="connsiteY5-72" fmla="*/ 26427 h 626521"/>
                <a:gd name="connsiteX0-73" fmla="*/ 1890713 w 1890713"/>
                <a:gd name="connsiteY0-74" fmla="*/ 2382 h 602476"/>
                <a:gd name="connsiteX1-75" fmla="*/ 1652588 w 1890713"/>
                <a:gd name="connsiteY1-76" fmla="*/ 0 h 602476"/>
                <a:gd name="connsiteX2-77" fmla="*/ 245269 w 1890713"/>
                <a:gd name="connsiteY2-78" fmla="*/ 0 h 602476"/>
                <a:gd name="connsiteX3-79" fmla="*/ 0 w 1890713"/>
                <a:gd name="connsiteY3-80" fmla="*/ 2382 h 602476"/>
                <a:gd name="connsiteX4-81" fmla="*/ 959644 w 1890713"/>
                <a:gd name="connsiteY4-82" fmla="*/ 602457 h 602476"/>
                <a:gd name="connsiteX5-83" fmla="*/ 1890713 w 1890713"/>
                <a:gd name="connsiteY5-84" fmla="*/ 2382 h 602476"/>
                <a:gd name="connsiteX0-85" fmla="*/ 1890713 w 1890713"/>
                <a:gd name="connsiteY0-86" fmla="*/ 31657 h 631751"/>
                <a:gd name="connsiteX1-87" fmla="*/ 1652588 w 1890713"/>
                <a:gd name="connsiteY1-88" fmla="*/ 29275 h 631751"/>
                <a:gd name="connsiteX2-89" fmla="*/ 245269 w 1890713"/>
                <a:gd name="connsiteY2-90" fmla="*/ 29275 h 631751"/>
                <a:gd name="connsiteX3-91" fmla="*/ 0 w 1890713"/>
                <a:gd name="connsiteY3-92" fmla="*/ 31657 h 631751"/>
                <a:gd name="connsiteX4-93" fmla="*/ 959644 w 1890713"/>
                <a:gd name="connsiteY4-94" fmla="*/ 631732 h 631751"/>
                <a:gd name="connsiteX5-95" fmla="*/ 1890713 w 1890713"/>
                <a:gd name="connsiteY5-96" fmla="*/ 31657 h 631751"/>
                <a:gd name="connsiteX0-97" fmla="*/ 1890713 w 1890713"/>
                <a:gd name="connsiteY0-98" fmla="*/ 31657 h 631751"/>
                <a:gd name="connsiteX1-99" fmla="*/ 1652588 w 1890713"/>
                <a:gd name="connsiteY1-100" fmla="*/ 29275 h 631751"/>
                <a:gd name="connsiteX2-101" fmla="*/ 245269 w 1890713"/>
                <a:gd name="connsiteY2-102" fmla="*/ 29275 h 631751"/>
                <a:gd name="connsiteX3-103" fmla="*/ 0 w 1890713"/>
                <a:gd name="connsiteY3-104" fmla="*/ 31657 h 631751"/>
                <a:gd name="connsiteX4-105" fmla="*/ 959644 w 1890713"/>
                <a:gd name="connsiteY4-106" fmla="*/ 631732 h 631751"/>
                <a:gd name="connsiteX5-107" fmla="*/ 1890713 w 1890713"/>
                <a:gd name="connsiteY5-108" fmla="*/ 31657 h 631751"/>
                <a:gd name="connsiteX0-109" fmla="*/ 1890713 w 1890713"/>
                <a:gd name="connsiteY0-110" fmla="*/ 32769 h 632863"/>
                <a:gd name="connsiteX1-111" fmla="*/ 1652588 w 1890713"/>
                <a:gd name="connsiteY1-112" fmla="*/ 30387 h 632863"/>
                <a:gd name="connsiteX2-113" fmla="*/ 245269 w 1890713"/>
                <a:gd name="connsiteY2-114" fmla="*/ 30387 h 632863"/>
                <a:gd name="connsiteX3-115" fmla="*/ 0 w 1890713"/>
                <a:gd name="connsiteY3-116" fmla="*/ 32769 h 632863"/>
                <a:gd name="connsiteX4-117" fmla="*/ 959644 w 1890713"/>
                <a:gd name="connsiteY4-118" fmla="*/ 632844 h 632863"/>
                <a:gd name="connsiteX5-119" fmla="*/ 1890713 w 1890713"/>
                <a:gd name="connsiteY5-120" fmla="*/ 32769 h 632863"/>
                <a:gd name="connsiteX0-121" fmla="*/ 1890713 w 1890713"/>
                <a:gd name="connsiteY0-122" fmla="*/ 32769 h 632863"/>
                <a:gd name="connsiteX1-123" fmla="*/ 1652588 w 1890713"/>
                <a:gd name="connsiteY1-124" fmla="*/ 30387 h 632863"/>
                <a:gd name="connsiteX2-125" fmla="*/ 245269 w 1890713"/>
                <a:gd name="connsiteY2-126" fmla="*/ 30387 h 632863"/>
                <a:gd name="connsiteX3-127" fmla="*/ 0 w 1890713"/>
                <a:gd name="connsiteY3-128" fmla="*/ 32769 h 632863"/>
                <a:gd name="connsiteX4-129" fmla="*/ 959644 w 1890713"/>
                <a:gd name="connsiteY4-130" fmla="*/ 632844 h 632863"/>
                <a:gd name="connsiteX5-131" fmla="*/ 1890713 w 1890713"/>
                <a:gd name="connsiteY5-132" fmla="*/ 32769 h 632863"/>
                <a:gd name="connsiteX0-133" fmla="*/ 1890713 w 1890713"/>
                <a:gd name="connsiteY0-134" fmla="*/ 2382 h 602476"/>
                <a:gd name="connsiteX1-135" fmla="*/ 1652588 w 1890713"/>
                <a:gd name="connsiteY1-136" fmla="*/ 0 h 602476"/>
                <a:gd name="connsiteX2-137" fmla="*/ 245269 w 1890713"/>
                <a:gd name="connsiteY2-138" fmla="*/ 0 h 602476"/>
                <a:gd name="connsiteX3-139" fmla="*/ 0 w 1890713"/>
                <a:gd name="connsiteY3-140" fmla="*/ 2382 h 602476"/>
                <a:gd name="connsiteX4-141" fmla="*/ 959644 w 1890713"/>
                <a:gd name="connsiteY4-142" fmla="*/ 602457 h 602476"/>
                <a:gd name="connsiteX5-143" fmla="*/ 1890713 w 1890713"/>
                <a:gd name="connsiteY5-144" fmla="*/ 2382 h 6024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890713" h="602476">
                  <a:moveTo>
                    <a:pt x="1890713" y="2382"/>
                  </a:moveTo>
                  <a:lnTo>
                    <a:pt x="1652588" y="0"/>
                  </a:lnTo>
                  <a:cubicBezTo>
                    <a:pt x="1314451" y="523875"/>
                    <a:pt x="561975" y="507207"/>
                    <a:pt x="245269" y="0"/>
                  </a:cubicBezTo>
                  <a:lnTo>
                    <a:pt x="0" y="2382"/>
                  </a:lnTo>
                  <a:cubicBezTo>
                    <a:pt x="159544" y="388144"/>
                    <a:pt x="600075" y="604838"/>
                    <a:pt x="959644" y="602457"/>
                  </a:cubicBezTo>
                  <a:cubicBezTo>
                    <a:pt x="1328866" y="600012"/>
                    <a:pt x="1718469" y="366714"/>
                    <a:pt x="1890713" y="2382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Arial" panose="020B0604020202090204" pitchFamily="34" charset="0"/>
                <a:ea typeface="微软雅黑" pitchFamily="34" charset="-122"/>
                <a:cs typeface="MS PGothic" panose="020B0600070205080204" charset="-128"/>
                <a:sym typeface="Arial" panose="020B0604020202090204" pitchFamily="34" charset="0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520501" y="1040225"/>
              <a:ext cx="572868" cy="733806"/>
            </a:xfrm>
            <a:custGeom>
              <a:avLst/>
              <a:gdLst>
                <a:gd name="connsiteX0" fmla="*/ 502444 w 504825"/>
                <a:gd name="connsiteY0" fmla="*/ 0 h 735806"/>
                <a:gd name="connsiteX1" fmla="*/ 502444 w 504825"/>
                <a:gd name="connsiteY1" fmla="*/ 183356 h 735806"/>
                <a:gd name="connsiteX2" fmla="*/ 171450 w 504825"/>
                <a:gd name="connsiteY2" fmla="*/ 176213 h 735806"/>
                <a:gd name="connsiteX3" fmla="*/ 166687 w 504825"/>
                <a:gd name="connsiteY3" fmla="*/ 561975 h 735806"/>
                <a:gd name="connsiteX4" fmla="*/ 504825 w 504825"/>
                <a:gd name="connsiteY4" fmla="*/ 554831 h 735806"/>
                <a:gd name="connsiteX5" fmla="*/ 502444 w 504825"/>
                <a:gd name="connsiteY5" fmla="*/ 733425 h 735806"/>
                <a:gd name="connsiteX6" fmla="*/ 0 w 504825"/>
                <a:gd name="connsiteY6" fmla="*/ 735806 h 735806"/>
                <a:gd name="connsiteX7" fmla="*/ 7144 w 504825"/>
                <a:gd name="connsiteY7" fmla="*/ 2381 h 735806"/>
                <a:gd name="connsiteX8" fmla="*/ 502444 w 504825"/>
                <a:gd name="connsiteY8" fmla="*/ 0 h 735806"/>
                <a:gd name="connsiteX0-1" fmla="*/ 546404 w 548785"/>
                <a:gd name="connsiteY0-2" fmla="*/ 0 h 735806"/>
                <a:gd name="connsiteX1-3" fmla="*/ 546404 w 548785"/>
                <a:gd name="connsiteY1-4" fmla="*/ 183356 h 735806"/>
                <a:gd name="connsiteX2-5" fmla="*/ 215410 w 548785"/>
                <a:gd name="connsiteY2-6" fmla="*/ 176213 h 735806"/>
                <a:gd name="connsiteX3-7" fmla="*/ 210647 w 548785"/>
                <a:gd name="connsiteY3-8" fmla="*/ 561975 h 735806"/>
                <a:gd name="connsiteX4-9" fmla="*/ 548785 w 548785"/>
                <a:gd name="connsiteY4-10" fmla="*/ 554831 h 735806"/>
                <a:gd name="connsiteX5-11" fmla="*/ 546404 w 548785"/>
                <a:gd name="connsiteY5-12" fmla="*/ 733425 h 735806"/>
                <a:gd name="connsiteX6-13" fmla="*/ 43960 w 548785"/>
                <a:gd name="connsiteY6-14" fmla="*/ 735806 h 735806"/>
                <a:gd name="connsiteX7-15" fmla="*/ 51104 w 548785"/>
                <a:gd name="connsiteY7-16" fmla="*/ 2381 h 735806"/>
                <a:gd name="connsiteX8-17" fmla="*/ 546404 w 548785"/>
                <a:gd name="connsiteY8-18" fmla="*/ 0 h 735806"/>
                <a:gd name="connsiteX0-19" fmla="*/ 570487 w 572868"/>
                <a:gd name="connsiteY0-20" fmla="*/ 0 h 735806"/>
                <a:gd name="connsiteX1-21" fmla="*/ 570487 w 572868"/>
                <a:gd name="connsiteY1-22" fmla="*/ 183356 h 735806"/>
                <a:gd name="connsiteX2-23" fmla="*/ 239493 w 572868"/>
                <a:gd name="connsiteY2-24" fmla="*/ 176213 h 735806"/>
                <a:gd name="connsiteX3-25" fmla="*/ 234730 w 572868"/>
                <a:gd name="connsiteY3-26" fmla="*/ 561975 h 735806"/>
                <a:gd name="connsiteX4-27" fmla="*/ 572868 w 572868"/>
                <a:gd name="connsiteY4-28" fmla="*/ 554831 h 735806"/>
                <a:gd name="connsiteX5-29" fmla="*/ 570487 w 572868"/>
                <a:gd name="connsiteY5-30" fmla="*/ 733425 h 735806"/>
                <a:gd name="connsiteX6-31" fmla="*/ 68043 w 572868"/>
                <a:gd name="connsiteY6-32" fmla="*/ 735806 h 735806"/>
                <a:gd name="connsiteX7-33" fmla="*/ 75187 w 572868"/>
                <a:gd name="connsiteY7-34" fmla="*/ 2381 h 735806"/>
                <a:gd name="connsiteX8-35" fmla="*/ 570487 w 572868"/>
                <a:gd name="connsiteY8-36" fmla="*/ 0 h 735806"/>
                <a:gd name="connsiteX0-37" fmla="*/ 570487 w 572868"/>
                <a:gd name="connsiteY0-38" fmla="*/ 0 h 735806"/>
                <a:gd name="connsiteX1-39" fmla="*/ 570487 w 572868"/>
                <a:gd name="connsiteY1-40" fmla="*/ 183356 h 735806"/>
                <a:gd name="connsiteX2-41" fmla="*/ 239493 w 572868"/>
                <a:gd name="connsiteY2-42" fmla="*/ 176213 h 735806"/>
                <a:gd name="connsiteX3-43" fmla="*/ 234730 w 572868"/>
                <a:gd name="connsiteY3-44" fmla="*/ 561975 h 735806"/>
                <a:gd name="connsiteX4-45" fmla="*/ 572868 w 572868"/>
                <a:gd name="connsiteY4-46" fmla="*/ 554831 h 735806"/>
                <a:gd name="connsiteX5-47" fmla="*/ 570487 w 572868"/>
                <a:gd name="connsiteY5-48" fmla="*/ 733425 h 735806"/>
                <a:gd name="connsiteX6-49" fmla="*/ 68043 w 572868"/>
                <a:gd name="connsiteY6-50" fmla="*/ 735806 h 735806"/>
                <a:gd name="connsiteX7-51" fmla="*/ 75187 w 572868"/>
                <a:gd name="connsiteY7-52" fmla="*/ 2381 h 735806"/>
                <a:gd name="connsiteX8-53" fmla="*/ 570487 w 572868"/>
                <a:gd name="connsiteY8-54" fmla="*/ 0 h 735806"/>
                <a:gd name="connsiteX0-55" fmla="*/ 570487 w 572868"/>
                <a:gd name="connsiteY0-56" fmla="*/ 0 h 735806"/>
                <a:gd name="connsiteX1-57" fmla="*/ 570487 w 572868"/>
                <a:gd name="connsiteY1-58" fmla="*/ 183356 h 735806"/>
                <a:gd name="connsiteX2-59" fmla="*/ 239493 w 572868"/>
                <a:gd name="connsiteY2-60" fmla="*/ 176213 h 735806"/>
                <a:gd name="connsiteX3-61" fmla="*/ 234730 w 572868"/>
                <a:gd name="connsiteY3-62" fmla="*/ 561975 h 735806"/>
                <a:gd name="connsiteX4-63" fmla="*/ 572868 w 572868"/>
                <a:gd name="connsiteY4-64" fmla="*/ 554831 h 735806"/>
                <a:gd name="connsiteX5-65" fmla="*/ 570487 w 572868"/>
                <a:gd name="connsiteY5-66" fmla="*/ 733425 h 735806"/>
                <a:gd name="connsiteX6-67" fmla="*/ 68043 w 572868"/>
                <a:gd name="connsiteY6-68" fmla="*/ 735806 h 735806"/>
                <a:gd name="connsiteX7-69" fmla="*/ 75187 w 572868"/>
                <a:gd name="connsiteY7-70" fmla="*/ 2381 h 735806"/>
                <a:gd name="connsiteX8-71" fmla="*/ 570487 w 572868"/>
                <a:gd name="connsiteY8-72" fmla="*/ 0 h 735806"/>
                <a:gd name="connsiteX0-73" fmla="*/ 570487 w 572868"/>
                <a:gd name="connsiteY0-74" fmla="*/ 0 h 735806"/>
                <a:gd name="connsiteX1-75" fmla="*/ 572868 w 572868"/>
                <a:gd name="connsiteY1-76" fmla="*/ 176212 h 735806"/>
                <a:gd name="connsiteX2-77" fmla="*/ 239493 w 572868"/>
                <a:gd name="connsiteY2-78" fmla="*/ 176213 h 735806"/>
                <a:gd name="connsiteX3-79" fmla="*/ 234730 w 572868"/>
                <a:gd name="connsiteY3-80" fmla="*/ 561975 h 735806"/>
                <a:gd name="connsiteX4-81" fmla="*/ 572868 w 572868"/>
                <a:gd name="connsiteY4-82" fmla="*/ 554831 h 735806"/>
                <a:gd name="connsiteX5-83" fmla="*/ 570487 w 572868"/>
                <a:gd name="connsiteY5-84" fmla="*/ 733425 h 735806"/>
                <a:gd name="connsiteX6-85" fmla="*/ 68043 w 572868"/>
                <a:gd name="connsiteY6-86" fmla="*/ 735806 h 735806"/>
                <a:gd name="connsiteX7-87" fmla="*/ 75187 w 572868"/>
                <a:gd name="connsiteY7-88" fmla="*/ 2381 h 735806"/>
                <a:gd name="connsiteX8-89" fmla="*/ 570487 w 572868"/>
                <a:gd name="connsiteY8-90" fmla="*/ 0 h 735806"/>
                <a:gd name="connsiteX0-91" fmla="*/ 570487 w 572868"/>
                <a:gd name="connsiteY0-92" fmla="*/ 0 h 735806"/>
                <a:gd name="connsiteX1-93" fmla="*/ 572868 w 572868"/>
                <a:gd name="connsiteY1-94" fmla="*/ 176212 h 735806"/>
                <a:gd name="connsiteX2-95" fmla="*/ 239493 w 572868"/>
                <a:gd name="connsiteY2-96" fmla="*/ 176213 h 735806"/>
                <a:gd name="connsiteX3-97" fmla="*/ 234730 w 572868"/>
                <a:gd name="connsiteY3-98" fmla="*/ 561975 h 735806"/>
                <a:gd name="connsiteX4-99" fmla="*/ 570487 w 572868"/>
                <a:gd name="connsiteY4-100" fmla="*/ 561975 h 735806"/>
                <a:gd name="connsiteX5-101" fmla="*/ 570487 w 572868"/>
                <a:gd name="connsiteY5-102" fmla="*/ 733425 h 735806"/>
                <a:gd name="connsiteX6-103" fmla="*/ 68043 w 572868"/>
                <a:gd name="connsiteY6-104" fmla="*/ 735806 h 735806"/>
                <a:gd name="connsiteX7-105" fmla="*/ 75187 w 572868"/>
                <a:gd name="connsiteY7-106" fmla="*/ 2381 h 735806"/>
                <a:gd name="connsiteX8-107" fmla="*/ 570487 w 572868"/>
                <a:gd name="connsiteY8-108" fmla="*/ 0 h 735806"/>
                <a:gd name="connsiteX0-109" fmla="*/ 570487 w 572868"/>
                <a:gd name="connsiteY0-110" fmla="*/ 0 h 735806"/>
                <a:gd name="connsiteX1-111" fmla="*/ 572868 w 572868"/>
                <a:gd name="connsiteY1-112" fmla="*/ 176212 h 735806"/>
                <a:gd name="connsiteX2-113" fmla="*/ 239493 w 572868"/>
                <a:gd name="connsiteY2-114" fmla="*/ 176213 h 735806"/>
                <a:gd name="connsiteX3-115" fmla="*/ 234730 w 572868"/>
                <a:gd name="connsiteY3-116" fmla="*/ 561975 h 735806"/>
                <a:gd name="connsiteX4-117" fmla="*/ 570487 w 572868"/>
                <a:gd name="connsiteY4-118" fmla="*/ 561975 h 735806"/>
                <a:gd name="connsiteX5-119" fmla="*/ 570487 w 572868"/>
                <a:gd name="connsiteY5-120" fmla="*/ 731043 h 735806"/>
                <a:gd name="connsiteX6-121" fmla="*/ 68043 w 572868"/>
                <a:gd name="connsiteY6-122" fmla="*/ 735806 h 735806"/>
                <a:gd name="connsiteX7-123" fmla="*/ 75187 w 572868"/>
                <a:gd name="connsiteY7-124" fmla="*/ 2381 h 735806"/>
                <a:gd name="connsiteX8-125" fmla="*/ 570487 w 572868"/>
                <a:gd name="connsiteY8-126" fmla="*/ 0 h 735806"/>
                <a:gd name="connsiteX0-127" fmla="*/ 572487 w 572868"/>
                <a:gd name="connsiteY0-128" fmla="*/ 0 h 733806"/>
                <a:gd name="connsiteX1-129" fmla="*/ 572868 w 572868"/>
                <a:gd name="connsiteY1-130" fmla="*/ 174212 h 733806"/>
                <a:gd name="connsiteX2-131" fmla="*/ 239493 w 572868"/>
                <a:gd name="connsiteY2-132" fmla="*/ 174213 h 733806"/>
                <a:gd name="connsiteX3-133" fmla="*/ 234730 w 572868"/>
                <a:gd name="connsiteY3-134" fmla="*/ 559975 h 733806"/>
                <a:gd name="connsiteX4-135" fmla="*/ 570487 w 572868"/>
                <a:gd name="connsiteY4-136" fmla="*/ 559975 h 733806"/>
                <a:gd name="connsiteX5-137" fmla="*/ 570487 w 572868"/>
                <a:gd name="connsiteY5-138" fmla="*/ 729043 h 733806"/>
                <a:gd name="connsiteX6-139" fmla="*/ 68043 w 572868"/>
                <a:gd name="connsiteY6-140" fmla="*/ 733806 h 733806"/>
                <a:gd name="connsiteX7-141" fmla="*/ 75187 w 572868"/>
                <a:gd name="connsiteY7-142" fmla="*/ 381 h 733806"/>
                <a:gd name="connsiteX8-143" fmla="*/ 572487 w 572868"/>
                <a:gd name="connsiteY8-144" fmla="*/ 0 h 733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72868" h="733806">
                  <a:moveTo>
                    <a:pt x="572487" y="0"/>
                  </a:moveTo>
                  <a:cubicBezTo>
                    <a:pt x="573281" y="58737"/>
                    <a:pt x="572074" y="115475"/>
                    <a:pt x="572868" y="174212"/>
                  </a:cubicBezTo>
                  <a:lnTo>
                    <a:pt x="239493" y="174213"/>
                  </a:lnTo>
                  <a:cubicBezTo>
                    <a:pt x="187899" y="302800"/>
                    <a:pt x="202980" y="455201"/>
                    <a:pt x="234730" y="559975"/>
                  </a:cubicBezTo>
                  <a:lnTo>
                    <a:pt x="570487" y="559975"/>
                  </a:lnTo>
                  <a:cubicBezTo>
                    <a:pt x="569693" y="619506"/>
                    <a:pt x="571281" y="669512"/>
                    <a:pt x="570487" y="729043"/>
                  </a:cubicBezTo>
                  <a:lnTo>
                    <a:pt x="68043" y="733806"/>
                  </a:lnTo>
                  <a:cubicBezTo>
                    <a:pt x="-10539" y="494094"/>
                    <a:pt x="-36732" y="290100"/>
                    <a:pt x="75187" y="381"/>
                  </a:cubicBezTo>
                  <a:lnTo>
                    <a:pt x="572487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Arial" panose="020B0604020202090204" pitchFamily="34" charset="0"/>
                <a:ea typeface="微软雅黑" pitchFamily="34" charset="-122"/>
                <a:cs typeface="MS PGothic" panose="020B0600070205080204" charset="-128"/>
                <a:sym typeface="Arial" panose="020B0604020202090204" pitchFamily="34" charset="0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195763" y="1040225"/>
              <a:ext cx="728662" cy="731425"/>
            </a:xfrm>
            <a:custGeom>
              <a:avLst/>
              <a:gdLst>
                <a:gd name="connsiteX0" fmla="*/ 726281 w 728662"/>
                <a:gd name="connsiteY0" fmla="*/ 0 h 733425"/>
                <a:gd name="connsiteX1" fmla="*/ 728662 w 728662"/>
                <a:gd name="connsiteY1" fmla="*/ 178594 h 733425"/>
                <a:gd name="connsiteX2" fmla="*/ 180975 w 728662"/>
                <a:gd name="connsiteY2" fmla="*/ 178594 h 733425"/>
                <a:gd name="connsiteX3" fmla="*/ 173831 w 728662"/>
                <a:gd name="connsiteY3" fmla="*/ 559594 h 733425"/>
                <a:gd name="connsiteX4" fmla="*/ 552450 w 728662"/>
                <a:gd name="connsiteY4" fmla="*/ 559594 h 733425"/>
                <a:gd name="connsiteX5" fmla="*/ 550068 w 728662"/>
                <a:gd name="connsiteY5" fmla="*/ 454819 h 733425"/>
                <a:gd name="connsiteX6" fmla="*/ 307181 w 728662"/>
                <a:gd name="connsiteY6" fmla="*/ 454819 h 733425"/>
                <a:gd name="connsiteX7" fmla="*/ 304800 w 728662"/>
                <a:gd name="connsiteY7" fmla="*/ 278606 h 733425"/>
                <a:gd name="connsiteX8" fmla="*/ 728662 w 728662"/>
                <a:gd name="connsiteY8" fmla="*/ 278606 h 733425"/>
                <a:gd name="connsiteX9" fmla="*/ 726281 w 728662"/>
                <a:gd name="connsiteY9" fmla="*/ 733425 h 733425"/>
                <a:gd name="connsiteX10" fmla="*/ 0 w 728662"/>
                <a:gd name="connsiteY10" fmla="*/ 731044 h 733425"/>
                <a:gd name="connsiteX11" fmla="*/ 2381 w 728662"/>
                <a:gd name="connsiteY11" fmla="*/ 2381 h 733425"/>
                <a:gd name="connsiteX12" fmla="*/ 726281 w 728662"/>
                <a:gd name="connsiteY12" fmla="*/ 0 h 733425"/>
                <a:gd name="connsiteX0-1" fmla="*/ 728281 w 728662"/>
                <a:gd name="connsiteY0-2" fmla="*/ 0 h 731425"/>
                <a:gd name="connsiteX1-3" fmla="*/ 728662 w 728662"/>
                <a:gd name="connsiteY1-4" fmla="*/ 176594 h 731425"/>
                <a:gd name="connsiteX2-5" fmla="*/ 180975 w 728662"/>
                <a:gd name="connsiteY2-6" fmla="*/ 176594 h 731425"/>
                <a:gd name="connsiteX3-7" fmla="*/ 173831 w 728662"/>
                <a:gd name="connsiteY3-8" fmla="*/ 557594 h 731425"/>
                <a:gd name="connsiteX4-9" fmla="*/ 552450 w 728662"/>
                <a:gd name="connsiteY4-10" fmla="*/ 557594 h 731425"/>
                <a:gd name="connsiteX5-11" fmla="*/ 550068 w 728662"/>
                <a:gd name="connsiteY5-12" fmla="*/ 452819 h 731425"/>
                <a:gd name="connsiteX6-13" fmla="*/ 307181 w 728662"/>
                <a:gd name="connsiteY6-14" fmla="*/ 452819 h 731425"/>
                <a:gd name="connsiteX7-15" fmla="*/ 304800 w 728662"/>
                <a:gd name="connsiteY7-16" fmla="*/ 276606 h 731425"/>
                <a:gd name="connsiteX8-17" fmla="*/ 728662 w 728662"/>
                <a:gd name="connsiteY8-18" fmla="*/ 276606 h 731425"/>
                <a:gd name="connsiteX9-19" fmla="*/ 726281 w 728662"/>
                <a:gd name="connsiteY9-20" fmla="*/ 731425 h 731425"/>
                <a:gd name="connsiteX10-21" fmla="*/ 0 w 728662"/>
                <a:gd name="connsiteY10-22" fmla="*/ 729044 h 731425"/>
                <a:gd name="connsiteX11-23" fmla="*/ 2381 w 728662"/>
                <a:gd name="connsiteY11-24" fmla="*/ 381 h 731425"/>
                <a:gd name="connsiteX12-25" fmla="*/ 728281 w 728662"/>
                <a:gd name="connsiteY12-26" fmla="*/ 0 h 731425"/>
                <a:gd name="connsiteX0-27" fmla="*/ 728281 w 728662"/>
                <a:gd name="connsiteY0-28" fmla="*/ 0 h 731425"/>
                <a:gd name="connsiteX1-29" fmla="*/ 728662 w 728662"/>
                <a:gd name="connsiteY1-30" fmla="*/ 176594 h 731425"/>
                <a:gd name="connsiteX2-31" fmla="*/ 180975 w 728662"/>
                <a:gd name="connsiteY2-32" fmla="*/ 176594 h 731425"/>
                <a:gd name="connsiteX3-33" fmla="*/ 173831 w 728662"/>
                <a:gd name="connsiteY3-34" fmla="*/ 557594 h 731425"/>
                <a:gd name="connsiteX4-35" fmla="*/ 552450 w 728662"/>
                <a:gd name="connsiteY4-36" fmla="*/ 557594 h 731425"/>
                <a:gd name="connsiteX5-37" fmla="*/ 550068 w 728662"/>
                <a:gd name="connsiteY5-38" fmla="*/ 452819 h 731425"/>
                <a:gd name="connsiteX6-39" fmla="*/ 305181 w 728662"/>
                <a:gd name="connsiteY6-40" fmla="*/ 452819 h 731425"/>
                <a:gd name="connsiteX7-41" fmla="*/ 304800 w 728662"/>
                <a:gd name="connsiteY7-42" fmla="*/ 276606 h 731425"/>
                <a:gd name="connsiteX8-43" fmla="*/ 728662 w 728662"/>
                <a:gd name="connsiteY8-44" fmla="*/ 276606 h 731425"/>
                <a:gd name="connsiteX9-45" fmla="*/ 726281 w 728662"/>
                <a:gd name="connsiteY9-46" fmla="*/ 731425 h 731425"/>
                <a:gd name="connsiteX10-47" fmla="*/ 0 w 728662"/>
                <a:gd name="connsiteY10-48" fmla="*/ 729044 h 731425"/>
                <a:gd name="connsiteX11-49" fmla="*/ 2381 w 728662"/>
                <a:gd name="connsiteY11-50" fmla="*/ 381 h 731425"/>
                <a:gd name="connsiteX12-51" fmla="*/ 728281 w 728662"/>
                <a:gd name="connsiteY12-52" fmla="*/ 0 h 731425"/>
                <a:gd name="connsiteX0-53" fmla="*/ 728281 w 728662"/>
                <a:gd name="connsiteY0-54" fmla="*/ 0 h 731425"/>
                <a:gd name="connsiteX1-55" fmla="*/ 728662 w 728662"/>
                <a:gd name="connsiteY1-56" fmla="*/ 176594 h 731425"/>
                <a:gd name="connsiteX2-57" fmla="*/ 175976 w 728662"/>
                <a:gd name="connsiteY2-58" fmla="*/ 175594 h 731425"/>
                <a:gd name="connsiteX3-59" fmla="*/ 173831 w 728662"/>
                <a:gd name="connsiteY3-60" fmla="*/ 557594 h 731425"/>
                <a:gd name="connsiteX4-61" fmla="*/ 552450 w 728662"/>
                <a:gd name="connsiteY4-62" fmla="*/ 557594 h 731425"/>
                <a:gd name="connsiteX5-63" fmla="*/ 550068 w 728662"/>
                <a:gd name="connsiteY5-64" fmla="*/ 452819 h 731425"/>
                <a:gd name="connsiteX6-65" fmla="*/ 305181 w 728662"/>
                <a:gd name="connsiteY6-66" fmla="*/ 452819 h 731425"/>
                <a:gd name="connsiteX7-67" fmla="*/ 304800 w 728662"/>
                <a:gd name="connsiteY7-68" fmla="*/ 276606 h 731425"/>
                <a:gd name="connsiteX8-69" fmla="*/ 728662 w 728662"/>
                <a:gd name="connsiteY8-70" fmla="*/ 276606 h 731425"/>
                <a:gd name="connsiteX9-71" fmla="*/ 726281 w 728662"/>
                <a:gd name="connsiteY9-72" fmla="*/ 731425 h 731425"/>
                <a:gd name="connsiteX10-73" fmla="*/ 0 w 728662"/>
                <a:gd name="connsiteY10-74" fmla="*/ 729044 h 731425"/>
                <a:gd name="connsiteX11-75" fmla="*/ 2381 w 728662"/>
                <a:gd name="connsiteY11-76" fmla="*/ 381 h 731425"/>
                <a:gd name="connsiteX12-77" fmla="*/ 728281 w 728662"/>
                <a:gd name="connsiteY12-78" fmla="*/ 0 h 731425"/>
                <a:gd name="connsiteX0-79" fmla="*/ 728281 w 728662"/>
                <a:gd name="connsiteY0-80" fmla="*/ 0 h 731425"/>
                <a:gd name="connsiteX1-81" fmla="*/ 728662 w 728662"/>
                <a:gd name="connsiteY1-82" fmla="*/ 176594 h 731425"/>
                <a:gd name="connsiteX2-83" fmla="*/ 175976 w 728662"/>
                <a:gd name="connsiteY2-84" fmla="*/ 175594 h 731425"/>
                <a:gd name="connsiteX3-85" fmla="*/ 176831 w 728662"/>
                <a:gd name="connsiteY3-86" fmla="*/ 557594 h 731425"/>
                <a:gd name="connsiteX4-87" fmla="*/ 552450 w 728662"/>
                <a:gd name="connsiteY4-88" fmla="*/ 557594 h 731425"/>
                <a:gd name="connsiteX5-89" fmla="*/ 550068 w 728662"/>
                <a:gd name="connsiteY5-90" fmla="*/ 452819 h 731425"/>
                <a:gd name="connsiteX6-91" fmla="*/ 305181 w 728662"/>
                <a:gd name="connsiteY6-92" fmla="*/ 452819 h 731425"/>
                <a:gd name="connsiteX7-93" fmla="*/ 304800 w 728662"/>
                <a:gd name="connsiteY7-94" fmla="*/ 276606 h 731425"/>
                <a:gd name="connsiteX8-95" fmla="*/ 728662 w 728662"/>
                <a:gd name="connsiteY8-96" fmla="*/ 276606 h 731425"/>
                <a:gd name="connsiteX9-97" fmla="*/ 726281 w 728662"/>
                <a:gd name="connsiteY9-98" fmla="*/ 731425 h 731425"/>
                <a:gd name="connsiteX10-99" fmla="*/ 0 w 728662"/>
                <a:gd name="connsiteY10-100" fmla="*/ 729044 h 731425"/>
                <a:gd name="connsiteX11-101" fmla="*/ 2381 w 728662"/>
                <a:gd name="connsiteY11-102" fmla="*/ 381 h 731425"/>
                <a:gd name="connsiteX12-103" fmla="*/ 728281 w 728662"/>
                <a:gd name="connsiteY12-104" fmla="*/ 0 h 731425"/>
                <a:gd name="connsiteX0-105" fmla="*/ 728281 w 728662"/>
                <a:gd name="connsiteY0-106" fmla="*/ 0 h 731425"/>
                <a:gd name="connsiteX1-107" fmla="*/ 728662 w 728662"/>
                <a:gd name="connsiteY1-108" fmla="*/ 176594 h 731425"/>
                <a:gd name="connsiteX2-109" fmla="*/ 175976 w 728662"/>
                <a:gd name="connsiteY2-110" fmla="*/ 175594 h 731425"/>
                <a:gd name="connsiteX3-111" fmla="*/ 176831 w 728662"/>
                <a:gd name="connsiteY3-112" fmla="*/ 557594 h 731425"/>
                <a:gd name="connsiteX4-113" fmla="*/ 548450 w 728662"/>
                <a:gd name="connsiteY4-114" fmla="*/ 556594 h 731425"/>
                <a:gd name="connsiteX5-115" fmla="*/ 550068 w 728662"/>
                <a:gd name="connsiteY5-116" fmla="*/ 452819 h 731425"/>
                <a:gd name="connsiteX6-117" fmla="*/ 305181 w 728662"/>
                <a:gd name="connsiteY6-118" fmla="*/ 452819 h 731425"/>
                <a:gd name="connsiteX7-119" fmla="*/ 304800 w 728662"/>
                <a:gd name="connsiteY7-120" fmla="*/ 276606 h 731425"/>
                <a:gd name="connsiteX8-121" fmla="*/ 728662 w 728662"/>
                <a:gd name="connsiteY8-122" fmla="*/ 276606 h 731425"/>
                <a:gd name="connsiteX9-123" fmla="*/ 726281 w 728662"/>
                <a:gd name="connsiteY9-124" fmla="*/ 731425 h 731425"/>
                <a:gd name="connsiteX10-125" fmla="*/ 0 w 728662"/>
                <a:gd name="connsiteY10-126" fmla="*/ 729044 h 731425"/>
                <a:gd name="connsiteX11-127" fmla="*/ 2381 w 728662"/>
                <a:gd name="connsiteY11-128" fmla="*/ 381 h 731425"/>
                <a:gd name="connsiteX12-129" fmla="*/ 728281 w 728662"/>
                <a:gd name="connsiteY12-130" fmla="*/ 0 h 731425"/>
                <a:gd name="connsiteX0-131" fmla="*/ 728281 w 728662"/>
                <a:gd name="connsiteY0-132" fmla="*/ 0 h 731425"/>
                <a:gd name="connsiteX1-133" fmla="*/ 728662 w 728662"/>
                <a:gd name="connsiteY1-134" fmla="*/ 176594 h 731425"/>
                <a:gd name="connsiteX2-135" fmla="*/ 175976 w 728662"/>
                <a:gd name="connsiteY2-136" fmla="*/ 175594 h 731425"/>
                <a:gd name="connsiteX3-137" fmla="*/ 176831 w 728662"/>
                <a:gd name="connsiteY3-138" fmla="*/ 557594 h 731425"/>
                <a:gd name="connsiteX4-139" fmla="*/ 549450 w 728662"/>
                <a:gd name="connsiteY4-140" fmla="*/ 558594 h 731425"/>
                <a:gd name="connsiteX5-141" fmla="*/ 550068 w 728662"/>
                <a:gd name="connsiteY5-142" fmla="*/ 452819 h 731425"/>
                <a:gd name="connsiteX6-143" fmla="*/ 305181 w 728662"/>
                <a:gd name="connsiteY6-144" fmla="*/ 452819 h 731425"/>
                <a:gd name="connsiteX7-145" fmla="*/ 304800 w 728662"/>
                <a:gd name="connsiteY7-146" fmla="*/ 276606 h 731425"/>
                <a:gd name="connsiteX8-147" fmla="*/ 728662 w 728662"/>
                <a:gd name="connsiteY8-148" fmla="*/ 276606 h 731425"/>
                <a:gd name="connsiteX9-149" fmla="*/ 726281 w 728662"/>
                <a:gd name="connsiteY9-150" fmla="*/ 731425 h 731425"/>
                <a:gd name="connsiteX10-151" fmla="*/ 0 w 728662"/>
                <a:gd name="connsiteY10-152" fmla="*/ 729044 h 731425"/>
                <a:gd name="connsiteX11-153" fmla="*/ 2381 w 728662"/>
                <a:gd name="connsiteY11-154" fmla="*/ 381 h 731425"/>
                <a:gd name="connsiteX12-155" fmla="*/ 728281 w 728662"/>
                <a:gd name="connsiteY12-156" fmla="*/ 0 h 731425"/>
                <a:gd name="connsiteX0-157" fmla="*/ 728281 w 728662"/>
                <a:gd name="connsiteY0-158" fmla="*/ 0 h 731425"/>
                <a:gd name="connsiteX1-159" fmla="*/ 728662 w 728662"/>
                <a:gd name="connsiteY1-160" fmla="*/ 176594 h 731425"/>
                <a:gd name="connsiteX2-161" fmla="*/ 175976 w 728662"/>
                <a:gd name="connsiteY2-162" fmla="*/ 175594 h 731425"/>
                <a:gd name="connsiteX3-163" fmla="*/ 176831 w 728662"/>
                <a:gd name="connsiteY3-164" fmla="*/ 557594 h 731425"/>
                <a:gd name="connsiteX4-165" fmla="*/ 549450 w 728662"/>
                <a:gd name="connsiteY4-166" fmla="*/ 558594 h 731425"/>
                <a:gd name="connsiteX5-167" fmla="*/ 550068 w 728662"/>
                <a:gd name="connsiteY5-168" fmla="*/ 452819 h 731425"/>
                <a:gd name="connsiteX6-169" fmla="*/ 305181 w 728662"/>
                <a:gd name="connsiteY6-170" fmla="*/ 452819 h 731425"/>
                <a:gd name="connsiteX7-171" fmla="*/ 304800 w 728662"/>
                <a:gd name="connsiteY7-172" fmla="*/ 276606 h 731425"/>
                <a:gd name="connsiteX8-173" fmla="*/ 728662 w 728662"/>
                <a:gd name="connsiteY8-174" fmla="*/ 278606 h 731425"/>
                <a:gd name="connsiteX9-175" fmla="*/ 726281 w 728662"/>
                <a:gd name="connsiteY9-176" fmla="*/ 731425 h 731425"/>
                <a:gd name="connsiteX10-177" fmla="*/ 0 w 728662"/>
                <a:gd name="connsiteY10-178" fmla="*/ 729044 h 731425"/>
                <a:gd name="connsiteX11-179" fmla="*/ 2381 w 728662"/>
                <a:gd name="connsiteY11-180" fmla="*/ 381 h 731425"/>
                <a:gd name="connsiteX12-181" fmla="*/ 728281 w 728662"/>
                <a:gd name="connsiteY12-182" fmla="*/ 0 h 731425"/>
                <a:gd name="connsiteX0-183" fmla="*/ 728281 w 728662"/>
                <a:gd name="connsiteY0-184" fmla="*/ 0 h 731425"/>
                <a:gd name="connsiteX1-185" fmla="*/ 728662 w 728662"/>
                <a:gd name="connsiteY1-186" fmla="*/ 176594 h 731425"/>
                <a:gd name="connsiteX2-187" fmla="*/ 175976 w 728662"/>
                <a:gd name="connsiteY2-188" fmla="*/ 175594 h 731425"/>
                <a:gd name="connsiteX3-189" fmla="*/ 176831 w 728662"/>
                <a:gd name="connsiteY3-190" fmla="*/ 557594 h 731425"/>
                <a:gd name="connsiteX4-191" fmla="*/ 549450 w 728662"/>
                <a:gd name="connsiteY4-192" fmla="*/ 558594 h 731425"/>
                <a:gd name="connsiteX5-193" fmla="*/ 550068 w 728662"/>
                <a:gd name="connsiteY5-194" fmla="*/ 452819 h 731425"/>
                <a:gd name="connsiteX6-195" fmla="*/ 305181 w 728662"/>
                <a:gd name="connsiteY6-196" fmla="*/ 452819 h 731425"/>
                <a:gd name="connsiteX7-197" fmla="*/ 304800 w 728662"/>
                <a:gd name="connsiteY7-198" fmla="*/ 276606 h 731425"/>
                <a:gd name="connsiteX8-199" fmla="*/ 725662 w 728662"/>
                <a:gd name="connsiteY8-200" fmla="*/ 278606 h 731425"/>
                <a:gd name="connsiteX9-201" fmla="*/ 726281 w 728662"/>
                <a:gd name="connsiteY9-202" fmla="*/ 731425 h 731425"/>
                <a:gd name="connsiteX10-203" fmla="*/ 0 w 728662"/>
                <a:gd name="connsiteY10-204" fmla="*/ 729044 h 731425"/>
                <a:gd name="connsiteX11-205" fmla="*/ 2381 w 728662"/>
                <a:gd name="connsiteY11-206" fmla="*/ 381 h 731425"/>
                <a:gd name="connsiteX12-207" fmla="*/ 728281 w 728662"/>
                <a:gd name="connsiteY12-208" fmla="*/ 0 h 731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728662" h="731425">
                  <a:moveTo>
                    <a:pt x="728281" y="0"/>
                  </a:moveTo>
                  <a:cubicBezTo>
                    <a:pt x="729075" y="59531"/>
                    <a:pt x="727868" y="117063"/>
                    <a:pt x="728662" y="176594"/>
                  </a:cubicBezTo>
                  <a:lnTo>
                    <a:pt x="175976" y="175594"/>
                  </a:lnTo>
                  <a:lnTo>
                    <a:pt x="176831" y="557594"/>
                  </a:lnTo>
                  <a:lnTo>
                    <a:pt x="549450" y="558594"/>
                  </a:lnTo>
                  <a:cubicBezTo>
                    <a:pt x="549989" y="524002"/>
                    <a:pt x="549529" y="487411"/>
                    <a:pt x="550068" y="452819"/>
                  </a:cubicBezTo>
                  <a:lnTo>
                    <a:pt x="305181" y="452819"/>
                  </a:lnTo>
                  <a:cubicBezTo>
                    <a:pt x="304387" y="394081"/>
                    <a:pt x="305594" y="335344"/>
                    <a:pt x="304800" y="276606"/>
                  </a:cubicBezTo>
                  <a:lnTo>
                    <a:pt x="725662" y="278606"/>
                  </a:lnTo>
                  <a:cubicBezTo>
                    <a:pt x="724868" y="430212"/>
                    <a:pt x="727075" y="579819"/>
                    <a:pt x="726281" y="731425"/>
                  </a:cubicBezTo>
                  <a:lnTo>
                    <a:pt x="0" y="729044"/>
                  </a:lnTo>
                  <a:cubicBezTo>
                    <a:pt x="794" y="486156"/>
                    <a:pt x="1587" y="243269"/>
                    <a:pt x="2381" y="381"/>
                  </a:cubicBezTo>
                  <a:lnTo>
                    <a:pt x="728281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Arial" panose="020B0604020202090204" pitchFamily="34" charset="0"/>
                <a:ea typeface="微软雅黑" pitchFamily="34" charset="-122"/>
                <a:cs typeface="MS PGothic" panose="020B0600070205080204" charset="-128"/>
                <a:sym typeface="Arial" panose="020B0604020202090204" pitchFamily="34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026820" y="1040418"/>
              <a:ext cx="501719" cy="731425"/>
              <a:chOff x="5026820" y="1040418"/>
              <a:chExt cx="501719" cy="731425"/>
            </a:xfrm>
            <a:grpFill/>
          </p:grpSpPr>
          <p:sp>
            <p:nvSpPr>
              <p:cNvPr id="12" name="任意多边形 11"/>
              <p:cNvSpPr/>
              <p:nvPr/>
            </p:nvSpPr>
            <p:spPr>
              <a:xfrm>
                <a:off x="5026820" y="1040418"/>
                <a:ext cx="501719" cy="731425"/>
              </a:xfrm>
              <a:custGeom>
                <a:avLst/>
                <a:gdLst>
                  <a:gd name="connsiteX0" fmla="*/ 502444 w 504825"/>
                  <a:gd name="connsiteY0" fmla="*/ 0 h 735806"/>
                  <a:gd name="connsiteX1" fmla="*/ 502444 w 504825"/>
                  <a:gd name="connsiteY1" fmla="*/ 183356 h 735806"/>
                  <a:gd name="connsiteX2" fmla="*/ 171450 w 504825"/>
                  <a:gd name="connsiteY2" fmla="*/ 176213 h 735806"/>
                  <a:gd name="connsiteX3" fmla="*/ 166687 w 504825"/>
                  <a:gd name="connsiteY3" fmla="*/ 561975 h 735806"/>
                  <a:gd name="connsiteX4" fmla="*/ 504825 w 504825"/>
                  <a:gd name="connsiteY4" fmla="*/ 554831 h 735806"/>
                  <a:gd name="connsiteX5" fmla="*/ 502444 w 504825"/>
                  <a:gd name="connsiteY5" fmla="*/ 733425 h 735806"/>
                  <a:gd name="connsiteX6" fmla="*/ 0 w 504825"/>
                  <a:gd name="connsiteY6" fmla="*/ 735806 h 735806"/>
                  <a:gd name="connsiteX7" fmla="*/ 7144 w 504825"/>
                  <a:gd name="connsiteY7" fmla="*/ 2381 h 735806"/>
                  <a:gd name="connsiteX8" fmla="*/ 502444 w 504825"/>
                  <a:gd name="connsiteY8" fmla="*/ 0 h 735806"/>
                  <a:gd name="connsiteX0-1" fmla="*/ 546404 w 548785"/>
                  <a:gd name="connsiteY0-2" fmla="*/ 0 h 735806"/>
                  <a:gd name="connsiteX1-3" fmla="*/ 546404 w 548785"/>
                  <a:gd name="connsiteY1-4" fmla="*/ 183356 h 735806"/>
                  <a:gd name="connsiteX2-5" fmla="*/ 215410 w 548785"/>
                  <a:gd name="connsiteY2-6" fmla="*/ 176213 h 735806"/>
                  <a:gd name="connsiteX3-7" fmla="*/ 210647 w 548785"/>
                  <a:gd name="connsiteY3-8" fmla="*/ 561975 h 735806"/>
                  <a:gd name="connsiteX4-9" fmla="*/ 548785 w 548785"/>
                  <a:gd name="connsiteY4-10" fmla="*/ 554831 h 735806"/>
                  <a:gd name="connsiteX5-11" fmla="*/ 546404 w 548785"/>
                  <a:gd name="connsiteY5-12" fmla="*/ 733425 h 735806"/>
                  <a:gd name="connsiteX6-13" fmla="*/ 43960 w 548785"/>
                  <a:gd name="connsiteY6-14" fmla="*/ 735806 h 735806"/>
                  <a:gd name="connsiteX7-15" fmla="*/ 51104 w 548785"/>
                  <a:gd name="connsiteY7-16" fmla="*/ 2381 h 735806"/>
                  <a:gd name="connsiteX8-17" fmla="*/ 546404 w 548785"/>
                  <a:gd name="connsiteY8-18" fmla="*/ 0 h 735806"/>
                  <a:gd name="connsiteX0-19" fmla="*/ 570487 w 572868"/>
                  <a:gd name="connsiteY0-20" fmla="*/ 0 h 735806"/>
                  <a:gd name="connsiteX1-21" fmla="*/ 570487 w 572868"/>
                  <a:gd name="connsiteY1-22" fmla="*/ 183356 h 735806"/>
                  <a:gd name="connsiteX2-23" fmla="*/ 239493 w 572868"/>
                  <a:gd name="connsiteY2-24" fmla="*/ 176213 h 735806"/>
                  <a:gd name="connsiteX3-25" fmla="*/ 234730 w 572868"/>
                  <a:gd name="connsiteY3-26" fmla="*/ 561975 h 735806"/>
                  <a:gd name="connsiteX4-27" fmla="*/ 572868 w 572868"/>
                  <a:gd name="connsiteY4-28" fmla="*/ 554831 h 735806"/>
                  <a:gd name="connsiteX5-29" fmla="*/ 570487 w 572868"/>
                  <a:gd name="connsiteY5-30" fmla="*/ 733425 h 735806"/>
                  <a:gd name="connsiteX6-31" fmla="*/ 68043 w 572868"/>
                  <a:gd name="connsiteY6-32" fmla="*/ 735806 h 735806"/>
                  <a:gd name="connsiteX7-33" fmla="*/ 75187 w 572868"/>
                  <a:gd name="connsiteY7-34" fmla="*/ 2381 h 735806"/>
                  <a:gd name="connsiteX8-35" fmla="*/ 570487 w 572868"/>
                  <a:gd name="connsiteY8-36" fmla="*/ 0 h 735806"/>
                  <a:gd name="connsiteX0-37" fmla="*/ 570487 w 572868"/>
                  <a:gd name="connsiteY0-38" fmla="*/ 0 h 735806"/>
                  <a:gd name="connsiteX1-39" fmla="*/ 570487 w 572868"/>
                  <a:gd name="connsiteY1-40" fmla="*/ 183356 h 735806"/>
                  <a:gd name="connsiteX2-41" fmla="*/ 239493 w 572868"/>
                  <a:gd name="connsiteY2-42" fmla="*/ 176213 h 735806"/>
                  <a:gd name="connsiteX3-43" fmla="*/ 234730 w 572868"/>
                  <a:gd name="connsiteY3-44" fmla="*/ 561975 h 735806"/>
                  <a:gd name="connsiteX4-45" fmla="*/ 572868 w 572868"/>
                  <a:gd name="connsiteY4-46" fmla="*/ 554831 h 735806"/>
                  <a:gd name="connsiteX5-47" fmla="*/ 570487 w 572868"/>
                  <a:gd name="connsiteY5-48" fmla="*/ 733425 h 735806"/>
                  <a:gd name="connsiteX6-49" fmla="*/ 68043 w 572868"/>
                  <a:gd name="connsiteY6-50" fmla="*/ 735806 h 735806"/>
                  <a:gd name="connsiteX7-51" fmla="*/ 75187 w 572868"/>
                  <a:gd name="connsiteY7-52" fmla="*/ 2381 h 735806"/>
                  <a:gd name="connsiteX8-53" fmla="*/ 570487 w 572868"/>
                  <a:gd name="connsiteY8-54" fmla="*/ 0 h 735806"/>
                  <a:gd name="connsiteX0-55" fmla="*/ 570487 w 572868"/>
                  <a:gd name="connsiteY0-56" fmla="*/ 0 h 735806"/>
                  <a:gd name="connsiteX1-57" fmla="*/ 570487 w 572868"/>
                  <a:gd name="connsiteY1-58" fmla="*/ 183356 h 735806"/>
                  <a:gd name="connsiteX2-59" fmla="*/ 239493 w 572868"/>
                  <a:gd name="connsiteY2-60" fmla="*/ 176213 h 735806"/>
                  <a:gd name="connsiteX3-61" fmla="*/ 234730 w 572868"/>
                  <a:gd name="connsiteY3-62" fmla="*/ 561975 h 735806"/>
                  <a:gd name="connsiteX4-63" fmla="*/ 572868 w 572868"/>
                  <a:gd name="connsiteY4-64" fmla="*/ 554831 h 735806"/>
                  <a:gd name="connsiteX5-65" fmla="*/ 570487 w 572868"/>
                  <a:gd name="connsiteY5-66" fmla="*/ 733425 h 735806"/>
                  <a:gd name="connsiteX6-67" fmla="*/ 68043 w 572868"/>
                  <a:gd name="connsiteY6-68" fmla="*/ 735806 h 735806"/>
                  <a:gd name="connsiteX7-69" fmla="*/ 75187 w 572868"/>
                  <a:gd name="connsiteY7-70" fmla="*/ 2381 h 735806"/>
                  <a:gd name="connsiteX8-71" fmla="*/ 570487 w 572868"/>
                  <a:gd name="connsiteY8-72" fmla="*/ 0 h 735806"/>
                  <a:gd name="connsiteX0-73" fmla="*/ 570487 w 572868"/>
                  <a:gd name="connsiteY0-74" fmla="*/ 0 h 735806"/>
                  <a:gd name="connsiteX1-75" fmla="*/ 572868 w 572868"/>
                  <a:gd name="connsiteY1-76" fmla="*/ 176212 h 735806"/>
                  <a:gd name="connsiteX2-77" fmla="*/ 239493 w 572868"/>
                  <a:gd name="connsiteY2-78" fmla="*/ 176213 h 735806"/>
                  <a:gd name="connsiteX3-79" fmla="*/ 234730 w 572868"/>
                  <a:gd name="connsiteY3-80" fmla="*/ 561975 h 735806"/>
                  <a:gd name="connsiteX4-81" fmla="*/ 572868 w 572868"/>
                  <a:gd name="connsiteY4-82" fmla="*/ 554831 h 735806"/>
                  <a:gd name="connsiteX5-83" fmla="*/ 570487 w 572868"/>
                  <a:gd name="connsiteY5-84" fmla="*/ 733425 h 735806"/>
                  <a:gd name="connsiteX6-85" fmla="*/ 68043 w 572868"/>
                  <a:gd name="connsiteY6-86" fmla="*/ 735806 h 735806"/>
                  <a:gd name="connsiteX7-87" fmla="*/ 75187 w 572868"/>
                  <a:gd name="connsiteY7-88" fmla="*/ 2381 h 735806"/>
                  <a:gd name="connsiteX8-89" fmla="*/ 570487 w 572868"/>
                  <a:gd name="connsiteY8-90" fmla="*/ 0 h 735806"/>
                  <a:gd name="connsiteX0-91" fmla="*/ 570487 w 572868"/>
                  <a:gd name="connsiteY0-92" fmla="*/ 0 h 735806"/>
                  <a:gd name="connsiteX1-93" fmla="*/ 572868 w 572868"/>
                  <a:gd name="connsiteY1-94" fmla="*/ 176212 h 735806"/>
                  <a:gd name="connsiteX2-95" fmla="*/ 239493 w 572868"/>
                  <a:gd name="connsiteY2-96" fmla="*/ 176213 h 735806"/>
                  <a:gd name="connsiteX3-97" fmla="*/ 234730 w 572868"/>
                  <a:gd name="connsiteY3-98" fmla="*/ 561975 h 735806"/>
                  <a:gd name="connsiteX4-99" fmla="*/ 570487 w 572868"/>
                  <a:gd name="connsiteY4-100" fmla="*/ 561975 h 735806"/>
                  <a:gd name="connsiteX5-101" fmla="*/ 570487 w 572868"/>
                  <a:gd name="connsiteY5-102" fmla="*/ 733425 h 735806"/>
                  <a:gd name="connsiteX6-103" fmla="*/ 68043 w 572868"/>
                  <a:gd name="connsiteY6-104" fmla="*/ 735806 h 735806"/>
                  <a:gd name="connsiteX7-105" fmla="*/ 75187 w 572868"/>
                  <a:gd name="connsiteY7-106" fmla="*/ 2381 h 735806"/>
                  <a:gd name="connsiteX8-107" fmla="*/ 570487 w 572868"/>
                  <a:gd name="connsiteY8-108" fmla="*/ 0 h 735806"/>
                  <a:gd name="connsiteX0-109" fmla="*/ 570487 w 572868"/>
                  <a:gd name="connsiteY0-110" fmla="*/ 0 h 735806"/>
                  <a:gd name="connsiteX1-111" fmla="*/ 572868 w 572868"/>
                  <a:gd name="connsiteY1-112" fmla="*/ 176212 h 735806"/>
                  <a:gd name="connsiteX2-113" fmla="*/ 239493 w 572868"/>
                  <a:gd name="connsiteY2-114" fmla="*/ 176213 h 735806"/>
                  <a:gd name="connsiteX3-115" fmla="*/ 234730 w 572868"/>
                  <a:gd name="connsiteY3-116" fmla="*/ 561975 h 735806"/>
                  <a:gd name="connsiteX4-117" fmla="*/ 570487 w 572868"/>
                  <a:gd name="connsiteY4-118" fmla="*/ 561975 h 735806"/>
                  <a:gd name="connsiteX5-119" fmla="*/ 570487 w 572868"/>
                  <a:gd name="connsiteY5-120" fmla="*/ 731043 h 735806"/>
                  <a:gd name="connsiteX6-121" fmla="*/ 68043 w 572868"/>
                  <a:gd name="connsiteY6-122" fmla="*/ 735806 h 735806"/>
                  <a:gd name="connsiteX7-123" fmla="*/ 75187 w 572868"/>
                  <a:gd name="connsiteY7-124" fmla="*/ 2381 h 735806"/>
                  <a:gd name="connsiteX8-125" fmla="*/ 570487 w 572868"/>
                  <a:gd name="connsiteY8-126" fmla="*/ 0 h 735806"/>
                  <a:gd name="connsiteX0-127" fmla="*/ 570487 w 572868"/>
                  <a:gd name="connsiteY0-128" fmla="*/ 0 h 735806"/>
                  <a:gd name="connsiteX1-129" fmla="*/ 572868 w 572868"/>
                  <a:gd name="connsiteY1-130" fmla="*/ 176212 h 735806"/>
                  <a:gd name="connsiteX2-131" fmla="*/ 239493 w 572868"/>
                  <a:gd name="connsiteY2-132" fmla="*/ 176213 h 735806"/>
                  <a:gd name="connsiteX3-133" fmla="*/ 234730 w 572868"/>
                  <a:gd name="connsiteY3-134" fmla="*/ 561975 h 735806"/>
                  <a:gd name="connsiteX4-135" fmla="*/ 570487 w 572868"/>
                  <a:gd name="connsiteY4-136" fmla="*/ 561975 h 735806"/>
                  <a:gd name="connsiteX5-137" fmla="*/ 570487 w 572868"/>
                  <a:gd name="connsiteY5-138" fmla="*/ 731043 h 735806"/>
                  <a:gd name="connsiteX6-139" fmla="*/ 68043 w 572868"/>
                  <a:gd name="connsiteY6-140" fmla="*/ 735806 h 735806"/>
                  <a:gd name="connsiteX7-141" fmla="*/ 75187 w 572868"/>
                  <a:gd name="connsiteY7-142" fmla="*/ 2381 h 735806"/>
                  <a:gd name="connsiteX8-143" fmla="*/ 570487 w 572868"/>
                  <a:gd name="connsiteY8-144" fmla="*/ 0 h 735806"/>
                  <a:gd name="connsiteX0-145" fmla="*/ 502444 w 504825"/>
                  <a:gd name="connsiteY0-146" fmla="*/ 0 h 735806"/>
                  <a:gd name="connsiteX1-147" fmla="*/ 504825 w 504825"/>
                  <a:gd name="connsiteY1-148" fmla="*/ 176212 h 735806"/>
                  <a:gd name="connsiteX2-149" fmla="*/ 171450 w 504825"/>
                  <a:gd name="connsiteY2-150" fmla="*/ 176213 h 735806"/>
                  <a:gd name="connsiteX3-151" fmla="*/ 166687 w 504825"/>
                  <a:gd name="connsiteY3-152" fmla="*/ 561975 h 735806"/>
                  <a:gd name="connsiteX4-153" fmla="*/ 502444 w 504825"/>
                  <a:gd name="connsiteY4-154" fmla="*/ 561975 h 735806"/>
                  <a:gd name="connsiteX5-155" fmla="*/ 502444 w 504825"/>
                  <a:gd name="connsiteY5-156" fmla="*/ 731043 h 735806"/>
                  <a:gd name="connsiteX6-157" fmla="*/ 0 w 504825"/>
                  <a:gd name="connsiteY6-158" fmla="*/ 735806 h 735806"/>
                  <a:gd name="connsiteX7-159" fmla="*/ 7144 w 504825"/>
                  <a:gd name="connsiteY7-160" fmla="*/ 2381 h 735806"/>
                  <a:gd name="connsiteX8-161" fmla="*/ 502444 w 504825"/>
                  <a:gd name="connsiteY8-162" fmla="*/ 0 h 735806"/>
                  <a:gd name="connsiteX0-163" fmla="*/ 540544 w 540556"/>
                  <a:gd name="connsiteY0-164" fmla="*/ 0 h 733425"/>
                  <a:gd name="connsiteX1-165" fmla="*/ 504825 w 540556"/>
                  <a:gd name="connsiteY1-166" fmla="*/ 173831 h 733425"/>
                  <a:gd name="connsiteX2-167" fmla="*/ 171450 w 540556"/>
                  <a:gd name="connsiteY2-168" fmla="*/ 173832 h 733425"/>
                  <a:gd name="connsiteX3-169" fmla="*/ 166687 w 540556"/>
                  <a:gd name="connsiteY3-170" fmla="*/ 559594 h 733425"/>
                  <a:gd name="connsiteX4-171" fmla="*/ 502444 w 540556"/>
                  <a:gd name="connsiteY4-172" fmla="*/ 559594 h 733425"/>
                  <a:gd name="connsiteX5-173" fmla="*/ 502444 w 540556"/>
                  <a:gd name="connsiteY5-174" fmla="*/ 728662 h 733425"/>
                  <a:gd name="connsiteX6-175" fmla="*/ 0 w 540556"/>
                  <a:gd name="connsiteY6-176" fmla="*/ 733425 h 733425"/>
                  <a:gd name="connsiteX7-177" fmla="*/ 7144 w 540556"/>
                  <a:gd name="connsiteY7-178" fmla="*/ 0 h 733425"/>
                  <a:gd name="connsiteX8-179" fmla="*/ 540544 w 540556"/>
                  <a:gd name="connsiteY8-180" fmla="*/ 0 h 733425"/>
                  <a:gd name="connsiteX0-181" fmla="*/ 540544 w 581025"/>
                  <a:gd name="connsiteY0-182" fmla="*/ 0 h 733425"/>
                  <a:gd name="connsiteX1-183" fmla="*/ 581025 w 581025"/>
                  <a:gd name="connsiteY1-184" fmla="*/ 173831 h 733425"/>
                  <a:gd name="connsiteX2-185" fmla="*/ 171450 w 581025"/>
                  <a:gd name="connsiteY2-186" fmla="*/ 173832 h 733425"/>
                  <a:gd name="connsiteX3-187" fmla="*/ 166687 w 581025"/>
                  <a:gd name="connsiteY3-188" fmla="*/ 559594 h 733425"/>
                  <a:gd name="connsiteX4-189" fmla="*/ 502444 w 581025"/>
                  <a:gd name="connsiteY4-190" fmla="*/ 559594 h 733425"/>
                  <a:gd name="connsiteX5-191" fmla="*/ 502444 w 581025"/>
                  <a:gd name="connsiteY5-192" fmla="*/ 728662 h 733425"/>
                  <a:gd name="connsiteX6-193" fmla="*/ 0 w 581025"/>
                  <a:gd name="connsiteY6-194" fmla="*/ 733425 h 733425"/>
                  <a:gd name="connsiteX7-195" fmla="*/ 7144 w 581025"/>
                  <a:gd name="connsiteY7-196" fmla="*/ 0 h 733425"/>
                  <a:gd name="connsiteX8-197" fmla="*/ 540544 w 581025"/>
                  <a:gd name="connsiteY8-198" fmla="*/ 0 h 733425"/>
                  <a:gd name="connsiteX0-199" fmla="*/ 540544 w 581025"/>
                  <a:gd name="connsiteY0-200" fmla="*/ 0 h 733425"/>
                  <a:gd name="connsiteX1-201" fmla="*/ 581025 w 581025"/>
                  <a:gd name="connsiteY1-202" fmla="*/ 173831 h 733425"/>
                  <a:gd name="connsiteX2-203" fmla="*/ 171450 w 581025"/>
                  <a:gd name="connsiteY2-204" fmla="*/ 173832 h 733425"/>
                  <a:gd name="connsiteX3-205" fmla="*/ 166687 w 581025"/>
                  <a:gd name="connsiteY3-206" fmla="*/ 559594 h 733425"/>
                  <a:gd name="connsiteX4-207" fmla="*/ 502444 w 581025"/>
                  <a:gd name="connsiteY4-208" fmla="*/ 559594 h 733425"/>
                  <a:gd name="connsiteX5-209" fmla="*/ 502444 w 581025"/>
                  <a:gd name="connsiteY5-210" fmla="*/ 728662 h 733425"/>
                  <a:gd name="connsiteX6-211" fmla="*/ 0 w 581025"/>
                  <a:gd name="connsiteY6-212" fmla="*/ 733425 h 733425"/>
                  <a:gd name="connsiteX7-213" fmla="*/ 7144 w 581025"/>
                  <a:gd name="connsiteY7-214" fmla="*/ 0 h 733425"/>
                  <a:gd name="connsiteX8-215" fmla="*/ 540544 w 581025"/>
                  <a:gd name="connsiteY8-216" fmla="*/ 0 h 733425"/>
                  <a:gd name="connsiteX0-217" fmla="*/ 540544 w 588169"/>
                  <a:gd name="connsiteY0-218" fmla="*/ 0 h 733425"/>
                  <a:gd name="connsiteX1-219" fmla="*/ 581025 w 588169"/>
                  <a:gd name="connsiteY1-220" fmla="*/ 173831 h 733425"/>
                  <a:gd name="connsiteX2-221" fmla="*/ 171450 w 588169"/>
                  <a:gd name="connsiteY2-222" fmla="*/ 173832 h 733425"/>
                  <a:gd name="connsiteX3-223" fmla="*/ 166687 w 588169"/>
                  <a:gd name="connsiteY3-224" fmla="*/ 559594 h 733425"/>
                  <a:gd name="connsiteX4-225" fmla="*/ 588169 w 588169"/>
                  <a:gd name="connsiteY4-226" fmla="*/ 559594 h 733425"/>
                  <a:gd name="connsiteX5-227" fmla="*/ 502444 w 588169"/>
                  <a:gd name="connsiteY5-228" fmla="*/ 728662 h 733425"/>
                  <a:gd name="connsiteX6-229" fmla="*/ 0 w 588169"/>
                  <a:gd name="connsiteY6-230" fmla="*/ 733425 h 733425"/>
                  <a:gd name="connsiteX7-231" fmla="*/ 7144 w 588169"/>
                  <a:gd name="connsiteY7-232" fmla="*/ 0 h 733425"/>
                  <a:gd name="connsiteX8-233" fmla="*/ 540544 w 588169"/>
                  <a:gd name="connsiteY8-234" fmla="*/ 0 h 733425"/>
                  <a:gd name="connsiteX0-235" fmla="*/ 540544 w 588169"/>
                  <a:gd name="connsiteY0-236" fmla="*/ 0 h 733425"/>
                  <a:gd name="connsiteX1-237" fmla="*/ 581025 w 588169"/>
                  <a:gd name="connsiteY1-238" fmla="*/ 173831 h 733425"/>
                  <a:gd name="connsiteX2-239" fmla="*/ 171450 w 588169"/>
                  <a:gd name="connsiteY2-240" fmla="*/ 173832 h 733425"/>
                  <a:gd name="connsiteX3-241" fmla="*/ 166687 w 588169"/>
                  <a:gd name="connsiteY3-242" fmla="*/ 559594 h 733425"/>
                  <a:gd name="connsiteX4-243" fmla="*/ 588169 w 588169"/>
                  <a:gd name="connsiteY4-244" fmla="*/ 559594 h 733425"/>
                  <a:gd name="connsiteX5-245" fmla="*/ 538162 w 588169"/>
                  <a:gd name="connsiteY5-246" fmla="*/ 733425 h 733425"/>
                  <a:gd name="connsiteX6-247" fmla="*/ 0 w 588169"/>
                  <a:gd name="connsiteY6-248" fmla="*/ 733425 h 733425"/>
                  <a:gd name="connsiteX7-249" fmla="*/ 7144 w 588169"/>
                  <a:gd name="connsiteY7-250" fmla="*/ 0 h 733425"/>
                  <a:gd name="connsiteX8-251" fmla="*/ 540544 w 588169"/>
                  <a:gd name="connsiteY8-252" fmla="*/ 0 h 733425"/>
                  <a:gd name="connsiteX0-253" fmla="*/ 540544 w 588169"/>
                  <a:gd name="connsiteY0-254" fmla="*/ 0 h 733425"/>
                  <a:gd name="connsiteX1-255" fmla="*/ 581025 w 588169"/>
                  <a:gd name="connsiteY1-256" fmla="*/ 173831 h 733425"/>
                  <a:gd name="connsiteX2-257" fmla="*/ 171450 w 588169"/>
                  <a:gd name="connsiteY2-258" fmla="*/ 173832 h 733425"/>
                  <a:gd name="connsiteX3-259" fmla="*/ 166687 w 588169"/>
                  <a:gd name="connsiteY3-260" fmla="*/ 559594 h 733425"/>
                  <a:gd name="connsiteX4-261" fmla="*/ 588169 w 588169"/>
                  <a:gd name="connsiteY4-262" fmla="*/ 559594 h 733425"/>
                  <a:gd name="connsiteX5-263" fmla="*/ 538162 w 588169"/>
                  <a:gd name="connsiteY5-264" fmla="*/ 733425 h 733425"/>
                  <a:gd name="connsiteX6-265" fmla="*/ 0 w 588169"/>
                  <a:gd name="connsiteY6-266" fmla="*/ 733425 h 733425"/>
                  <a:gd name="connsiteX7-267" fmla="*/ 7144 w 588169"/>
                  <a:gd name="connsiteY7-268" fmla="*/ 0 h 733425"/>
                  <a:gd name="connsiteX8-269" fmla="*/ 540544 w 588169"/>
                  <a:gd name="connsiteY8-270" fmla="*/ 0 h 733425"/>
                  <a:gd name="connsiteX0-271" fmla="*/ 540544 w 588169"/>
                  <a:gd name="connsiteY0-272" fmla="*/ 0 h 733425"/>
                  <a:gd name="connsiteX1-273" fmla="*/ 581025 w 588169"/>
                  <a:gd name="connsiteY1-274" fmla="*/ 173831 h 733425"/>
                  <a:gd name="connsiteX2-275" fmla="*/ 171450 w 588169"/>
                  <a:gd name="connsiteY2-276" fmla="*/ 173832 h 733425"/>
                  <a:gd name="connsiteX3-277" fmla="*/ 166687 w 588169"/>
                  <a:gd name="connsiteY3-278" fmla="*/ 559594 h 733425"/>
                  <a:gd name="connsiteX4-279" fmla="*/ 588169 w 588169"/>
                  <a:gd name="connsiteY4-280" fmla="*/ 559594 h 733425"/>
                  <a:gd name="connsiteX5-281" fmla="*/ 538162 w 588169"/>
                  <a:gd name="connsiteY5-282" fmla="*/ 733425 h 733425"/>
                  <a:gd name="connsiteX6-283" fmla="*/ 0 w 588169"/>
                  <a:gd name="connsiteY6-284" fmla="*/ 733425 h 733425"/>
                  <a:gd name="connsiteX7-285" fmla="*/ 7144 w 588169"/>
                  <a:gd name="connsiteY7-286" fmla="*/ 0 h 733425"/>
                  <a:gd name="connsiteX8-287" fmla="*/ 540544 w 588169"/>
                  <a:gd name="connsiteY8-288" fmla="*/ 0 h 733425"/>
                  <a:gd name="connsiteX0-289" fmla="*/ 540544 w 588169"/>
                  <a:gd name="connsiteY0-290" fmla="*/ 0 h 733425"/>
                  <a:gd name="connsiteX1-291" fmla="*/ 581025 w 588169"/>
                  <a:gd name="connsiteY1-292" fmla="*/ 173831 h 733425"/>
                  <a:gd name="connsiteX2-293" fmla="*/ 171450 w 588169"/>
                  <a:gd name="connsiteY2-294" fmla="*/ 173832 h 733425"/>
                  <a:gd name="connsiteX3-295" fmla="*/ 166687 w 588169"/>
                  <a:gd name="connsiteY3-296" fmla="*/ 559594 h 733425"/>
                  <a:gd name="connsiteX4-297" fmla="*/ 588169 w 588169"/>
                  <a:gd name="connsiteY4-298" fmla="*/ 559594 h 733425"/>
                  <a:gd name="connsiteX5-299" fmla="*/ 498509 w 588169"/>
                  <a:gd name="connsiteY5-300" fmla="*/ 733425 h 733425"/>
                  <a:gd name="connsiteX6-301" fmla="*/ 0 w 588169"/>
                  <a:gd name="connsiteY6-302" fmla="*/ 733425 h 733425"/>
                  <a:gd name="connsiteX7-303" fmla="*/ 7144 w 588169"/>
                  <a:gd name="connsiteY7-304" fmla="*/ 0 h 733425"/>
                  <a:gd name="connsiteX8-305" fmla="*/ 540544 w 588169"/>
                  <a:gd name="connsiteY8-306" fmla="*/ 0 h 733425"/>
                  <a:gd name="connsiteX0-307" fmla="*/ 540544 w 581025"/>
                  <a:gd name="connsiteY0-308" fmla="*/ 0 h 733425"/>
                  <a:gd name="connsiteX1-309" fmla="*/ 581025 w 581025"/>
                  <a:gd name="connsiteY1-310" fmla="*/ 173831 h 733425"/>
                  <a:gd name="connsiteX2-311" fmla="*/ 171450 w 581025"/>
                  <a:gd name="connsiteY2-312" fmla="*/ 173832 h 733425"/>
                  <a:gd name="connsiteX3-313" fmla="*/ 166687 w 581025"/>
                  <a:gd name="connsiteY3-314" fmla="*/ 559594 h 733425"/>
                  <a:gd name="connsiteX4-315" fmla="*/ 501428 w 581025"/>
                  <a:gd name="connsiteY4-316" fmla="*/ 559594 h 733425"/>
                  <a:gd name="connsiteX5-317" fmla="*/ 498509 w 581025"/>
                  <a:gd name="connsiteY5-318" fmla="*/ 733425 h 733425"/>
                  <a:gd name="connsiteX6-319" fmla="*/ 0 w 581025"/>
                  <a:gd name="connsiteY6-320" fmla="*/ 733425 h 733425"/>
                  <a:gd name="connsiteX7-321" fmla="*/ 7144 w 581025"/>
                  <a:gd name="connsiteY7-322" fmla="*/ 0 h 733425"/>
                  <a:gd name="connsiteX8-323" fmla="*/ 540544 w 581025"/>
                  <a:gd name="connsiteY8-324" fmla="*/ 0 h 733425"/>
                  <a:gd name="connsiteX0-325" fmla="*/ 540544 w 581025"/>
                  <a:gd name="connsiteY0-326" fmla="*/ 0 h 733425"/>
                  <a:gd name="connsiteX1-327" fmla="*/ 581025 w 581025"/>
                  <a:gd name="connsiteY1-328" fmla="*/ 173831 h 733425"/>
                  <a:gd name="connsiteX2-329" fmla="*/ 171450 w 581025"/>
                  <a:gd name="connsiteY2-330" fmla="*/ 173832 h 733425"/>
                  <a:gd name="connsiteX3-331" fmla="*/ 166687 w 581025"/>
                  <a:gd name="connsiteY3-332" fmla="*/ 559594 h 733425"/>
                  <a:gd name="connsiteX4-333" fmla="*/ 501428 w 581025"/>
                  <a:gd name="connsiteY4-334" fmla="*/ 559594 h 733425"/>
                  <a:gd name="connsiteX5-335" fmla="*/ 498509 w 581025"/>
                  <a:gd name="connsiteY5-336" fmla="*/ 733425 h 733425"/>
                  <a:gd name="connsiteX6-337" fmla="*/ 0 w 581025"/>
                  <a:gd name="connsiteY6-338" fmla="*/ 733425 h 733425"/>
                  <a:gd name="connsiteX7-339" fmla="*/ 7144 w 581025"/>
                  <a:gd name="connsiteY7-340" fmla="*/ 0 h 733425"/>
                  <a:gd name="connsiteX8-341" fmla="*/ 540544 w 581025"/>
                  <a:gd name="connsiteY8-342" fmla="*/ 0 h 733425"/>
                  <a:gd name="connsiteX0-343" fmla="*/ 540544 w 544599"/>
                  <a:gd name="connsiteY0-344" fmla="*/ 0 h 733425"/>
                  <a:gd name="connsiteX1-345" fmla="*/ 501719 w 544599"/>
                  <a:gd name="connsiteY1-346" fmla="*/ 176309 h 733425"/>
                  <a:gd name="connsiteX2-347" fmla="*/ 171450 w 544599"/>
                  <a:gd name="connsiteY2-348" fmla="*/ 173832 h 733425"/>
                  <a:gd name="connsiteX3-349" fmla="*/ 166687 w 544599"/>
                  <a:gd name="connsiteY3-350" fmla="*/ 559594 h 733425"/>
                  <a:gd name="connsiteX4-351" fmla="*/ 501428 w 544599"/>
                  <a:gd name="connsiteY4-352" fmla="*/ 559594 h 733425"/>
                  <a:gd name="connsiteX5-353" fmla="*/ 498509 w 544599"/>
                  <a:gd name="connsiteY5-354" fmla="*/ 733425 h 733425"/>
                  <a:gd name="connsiteX6-355" fmla="*/ 0 w 544599"/>
                  <a:gd name="connsiteY6-356" fmla="*/ 733425 h 733425"/>
                  <a:gd name="connsiteX7-357" fmla="*/ 7144 w 544599"/>
                  <a:gd name="connsiteY7-358" fmla="*/ 0 h 733425"/>
                  <a:gd name="connsiteX8-359" fmla="*/ 540544 w 544599"/>
                  <a:gd name="connsiteY8-360" fmla="*/ 0 h 733425"/>
                  <a:gd name="connsiteX0-361" fmla="*/ 505847 w 513568"/>
                  <a:gd name="connsiteY0-362" fmla="*/ 2479 h 733425"/>
                  <a:gd name="connsiteX1-363" fmla="*/ 501719 w 513568"/>
                  <a:gd name="connsiteY1-364" fmla="*/ 176309 h 733425"/>
                  <a:gd name="connsiteX2-365" fmla="*/ 171450 w 513568"/>
                  <a:gd name="connsiteY2-366" fmla="*/ 173832 h 733425"/>
                  <a:gd name="connsiteX3-367" fmla="*/ 166687 w 513568"/>
                  <a:gd name="connsiteY3-368" fmla="*/ 559594 h 733425"/>
                  <a:gd name="connsiteX4-369" fmla="*/ 501428 w 513568"/>
                  <a:gd name="connsiteY4-370" fmla="*/ 559594 h 733425"/>
                  <a:gd name="connsiteX5-371" fmla="*/ 498509 w 513568"/>
                  <a:gd name="connsiteY5-372" fmla="*/ 733425 h 733425"/>
                  <a:gd name="connsiteX6-373" fmla="*/ 0 w 513568"/>
                  <a:gd name="connsiteY6-374" fmla="*/ 733425 h 733425"/>
                  <a:gd name="connsiteX7-375" fmla="*/ 7144 w 513568"/>
                  <a:gd name="connsiteY7-376" fmla="*/ 0 h 733425"/>
                  <a:gd name="connsiteX8-377" fmla="*/ 505847 w 513568"/>
                  <a:gd name="connsiteY8-378" fmla="*/ 2479 h 733425"/>
                  <a:gd name="connsiteX0-379" fmla="*/ 505847 w 505847"/>
                  <a:gd name="connsiteY0-380" fmla="*/ 2479 h 733425"/>
                  <a:gd name="connsiteX1-381" fmla="*/ 501719 w 505847"/>
                  <a:gd name="connsiteY1-382" fmla="*/ 176309 h 733425"/>
                  <a:gd name="connsiteX2-383" fmla="*/ 171450 w 505847"/>
                  <a:gd name="connsiteY2-384" fmla="*/ 173832 h 733425"/>
                  <a:gd name="connsiteX3-385" fmla="*/ 166687 w 505847"/>
                  <a:gd name="connsiteY3-386" fmla="*/ 559594 h 733425"/>
                  <a:gd name="connsiteX4-387" fmla="*/ 501428 w 505847"/>
                  <a:gd name="connsiteY4-388" fmla="*/ 559594 h 733425"/>
                  <a:gd name="connsiteX5-389" fmla="*/ 498509 w 505847"/>
                  <a:gd name="connsiteY5-390" fmla="*/ 733425 h 733425"/>
                  <a:gd name="connsiteX6-391" fmla="*/ 0 w 505847"/>
                  <a:gd name="connsiteY6-392" fmla="*/ 733425 h 733425"/>
                  <a:gd name="connsiteX7-393" fmla="*/ 7144 w 505847"/>
                  <a:gd name="connsiteY7-394" fmla="*/ 0 h 733425"/>
                  <a:gd name="connsiteX8-395" fmla="*/ 505847 w 505847"/>
                  <a:gd name="connsiteY8-396" fmla="*/ 2479 h 733425"/>
                  <a:gd name="connsiteX0-397" fmla="*/ 498412 w 501719"/>
                  <a:gd name="connsiteY0-398" fmla="*/ 2479 h 733425"/>
                  <a:gd name="connsiteX1-399" fmla="*/ 501719 w 501719"/>
                  <a:gd name="connsiteY1-400" fmla="*/ 176309 h 733425"/>
                  <a:gd name="connsiteX2-401" fmla="*/ 171450 w 501719"/>
                  <a:gd name="connsiteY2-402" fmla="*/ 173832 h 733425"/>
                  <a:gd name="connsiteX3-403" fmla="*/ 166687 w 501719"/>
                  <a:gd name="connsiteY3-404" fmla="*/ 559594 h 733425"/>
                  <a:gd name="connsiteX4-405" fmla="*/ 501428 w 501719"/>
                  <a:gd name="connsiteY4-406" fmla="*/ 559594 h 733425"/>
                  <a:gd name="connsiteX5-407" fmla="*/ 498509 w 501719"/>
                  <a:gd name="connsiteY5-408" fmla="*/ 733425 h 733425"/>
                  <a:gd name="connsiteX6-409" fmla="*/ 0 w 501719"/>
                  <a:gd name="connsiteY6-410" fmla="*/ 733425 h 733425"/>
                  <a:gd name="connsiteX7-411" fmla="*/ 7144 w 501719"/>
                  <a:gd name="connsiteY7-412" fmla="*/ 0 h 733425"/>
                  <a:gd name="connsiteX8-413" fmla="*/ 498412 w 501719"/>
                  <a:gd name="connsiteY8-414" fmla="*/ 2479 h 733425"/>
                  <a:gd name="connsiteX0-415" fmla="*/ 498972 w 502279"/>
                  <a:gd name="connsiteY0-416" fmla="*/ 1479 h 732425"/>
                  <a:gd name="connsiteX1-417" fmla="*/ 502279 w 502279"/>
                  <a:gd name="connsiteY1-418" fmla="*/ 175309 h 732425"/>
                  <a:gd name="connsiteX2-419" fmla="*/ 172010 w 502279"/>
                  <a:gd name="connsiteY2-420" fmla="*/ 172832 h 732425"/>
                  <a:gd name="connsiteX3-421" fmla="*/ 167247 w 502279"/>
                  <a:gd name="connsiteY3-422" fmla="*/ 558594 h 732425"/>
                  <a:gd name="connsiteX4-423" fmla="*/ 501988 w 502279"/>
                  <a:gd name="connsiteY4-424" fmla="*/ 558594 h 732425"/>
                  <a:gd name="connsiteX5-425" fmla="*/ 499069 w 502279"/>
                  <a:gd name="connsiteY5-426" fmla="*/ 732425 h 732425"/>
                  <a:gd name="connsiteX6-427" fmla="*/ 560 w 502279"/>
                  <a:gd name="connsiteY6-428" fmla="*/ 732425 h 732425"/>
                  <a:gd name="connsiteX7-429" fmla="*/ 704 w 502279"/>
                  <a:gd name="connsiteY7-430" fmla="*/ 0 h 732425"/>
                  <a:gd name="connsiteX8-431" fmla="*/ 498972 w 502279"/>
                  <a:gd name="connsiteY8-432" fmla="*/ 1479 h 732425"/>
                  <a:gd name="connsiteX0-433" fmla="*/ 498412 w 501719"/>
                  <a:gd name="connsiteY0-434" fmla="*/ 479 h 731425"/>
                  <a:gd name="connsiteX1-435" fmla="*/ 501719 w 501719"/>
                  <a:gd name="connsiteY1-436" fmla="*/ 174309 h 731425"/>
                  <a:gd name="connsiteX2-437" fmla="*/ 171450 w 501719"/>
                  <a:gd name="connsiteY2-438" fmla="*/ 171832 h 731425"/>
                  <a:gd name="connsiteX3-439" fmla="*/ 166687 w 501719"/>
                  <a:gd name="connsiteY3-440" fmla="*/ 557594 h 731425"/>
                  <a:gd name="connsiteX4-441" fmla="*/ 501428 w 501719"/>
                  <a:gd name="connsiteY4-442" fmla="*/ 557594 h 731425"/>
                  <a:gd name="connsiteX5-443" fmla="*/ 498509 w 501719"/>
                  <a:gd name="connsiteY5-444" fmla="*/ 731425 h 731425"/>
                  <a:gd name="connsiteX6-445" fmla="*/ 0 w 501719"/>
                  <a:gd name="connsiteY6-446" fmla="*/ 731425 h 731425"/>
                  <a:gd name="connsiteX7-447" fmla="*/ 1144 w 501719"/>
                  <a:gd name="connsiteY7-448" fmla="*/ 0 h 731425"/>
                  <a:gd name="connsiteX8-449" fmla="*/ 498412 w 501719"/>
                  <a:gd name="connsiteY8-450" fmla="*/ 479 h 7314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501719" h="731425">
                    <a:moveTo>
                      <a:pt x="498412" y="479"/>
                    </a:moveTo>
                    <a:cubicBezTo>
                      <a:pt x="499514" y="58422"/>
                      <a:pt x="500617" y="116366"/>
                      <a:pt x="501719" y="174309"/>
                    </a:cubicBezTo>
                    <a:lnTo>
                      <a:pt x="171450" y="171832"/>
                    </a:lnTo>
                    <a:cubicBezTo>
                      <a:pt x="169862" y="300419"/>
                      <a:pt x="168275" y="429007"/>
                      <a:pt x="166687" y="557594"/>
                    </a:cubicBezTo>
                    <a:lnTo>
                      <a:pt x="501428" y="557594"/>
                    </a:lnTo>
                    <a:lnTo>
                      <a:pt x="498509" y="731425"/>
                    </a:lnTo>
                    <a:lnTo>
                      <a:pt x="0" y="731425"/>
                    </a:lnTo>
                    <a:cubicBezTo>
                      <a:pt x="2381" y="486950"/>
                      <a:pt x="-1237" y="244475"/>
                      <a:pt x="1144" y="0"/>
                    </a:cubicBezTo>
                    <a:lnTo>
                      <a:pt x="498412" y="479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Arial" panose="020B0604020202090204" pitchFamily="34" charset="0"/>
                  <a:ea typeface="微软雅黑" pitchFamily="34" charset="-122"/>
                  <a:cs typeface="MS PGothic" panose="020B0600070205080204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5300663" y="1319213"/>
                <a:ext cx="224798" cy="173831"/>
              </a:xfrm>
              <a:prstGeom prst="rect">
                <a:avLst/>
              </a:prstGeom>
              <a:grpFill/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Arial" panose="020B0604020202090204" pitchFamily="34" charset="0"/>
                  <a:ea typeface="微软雅黑" pitchFamily="34" charset="-122"/>
                  <a:cs typeface="MS PGothic" panose="020B0600070205080204" charset="-128"/>
                  <a:sym typeface="Arial" panose="020B0604020202090204" pitchFamily="34" charset="0"/>
                </a:endParaRPr>
              </a:p>
            </p:txBody>
          </p:sp>
        </p:grpSp>
      </p:grpSp>
      <p:sp>
        <p:nvSpPr>
          <p:cNvPr id="15" name="TextBox 20"/>
          <p:cNvSpPr txBox="1"/>
          <p:nvPr/>
        </p:nvSpPr>
        <p:spPr>
          <a:xfrm>
            <a:off x="3027708" y="1491630"/>
            <a:ext cx="5828690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4000" b="1" dirty="0">
                <a:solidFill>
                  <a:prstClr val="white"/>
                </a:solidFill>
                <a:latin typeface="Arial" panose="020B0604020202090204" pitchFamily="34" charset="0"/>
                <a:ea typeface="微软雅黑" pitchFamily="34" charset="-122"/>
                <a:cs typeface="+mn-ea"/>
                <a:sym typeface="Arial" panose="020B0604020202090204" pitchFamily="34" charset="0"/>
              </a:rPr>
              <a:t>酒石酸伐尼克兰鼻喷雾剂 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0468"/>
            <a:ext cx="1328987" cy="4934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1" b="-17280"/>
          <a:stretch>
            <a:fillRect/>
          </a:stretch>
        </p:blipFill>
        <p:spPr>
          <a:xfrm>
            <a:off x="1619673" y="197297"/>
            <a:ext cx="2124265" cy="415877"/>
          </a:xfrm>
          <a:prstGeom prst="rect">
            <a:avLst/>
          </a:prstGeom>
        </p:spPr>
      </p:pic>
      <p:sp>
        <p:nvSpPr>
          <p:cNvPr id="16" name="TextBox 21"/>
          <p:cNvSpPr txBox="1"/>
          <p:nvPr/>
        </p:nvSpPr>
        <p:spPr>
          <a:xfrm>
            <a:off x="3557135" y="2283718"/>
            <a:ext cx="491490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630" indent="-214630" algn="just" defTabSz="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+mn-ea"/>
              </a:rPr>
              <a:t>国内唯一</a:t>
            </a:r>
            <a:r>
              <a:rPr lang="zh-CN" alt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+mn-ea"/>
              </a:rPr>
              <a:t>获批的干眼症</a:t>
            </a:r>
            <a:r>
              <a:rPr lang="zh-CN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+mn-ea"/>
              </a:rPr>
              <a:t>靶向神经调节疗法</a:t>
            </a:r>
            <a:endParaRPr lang="en-US" altLang="zh-CN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214630" indent="-214630" algn="just" defTabSz="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+mn-ea"/>
              </a:rPr>
              <a:t>国内外权威指南</a:t>
            </a:r>
            <a:r>
              <a:rPr lang="en-US" altLang="zh-CN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+mn-ea"/>
              </a:rPr>
              <a:t>/</a:t>
            </a:r>
            <a:r>
              <a:rPr lang="zh-CN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+mn-ea"/>
              </a:rPr>
              <a:t>共识认可推荐</a:t>
            </a:r>
            <a:endParaRPr lang="en-US" altLang="zh-CN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214630" indent="-214630" algn="just" defTabSz="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Arial" panose="020B0604020202090204" pitchFamily="34" charset="0"/>
              </a:rPr>
              <a:t>双重机制协同</a:t>
            </a:r>
            <a:r>
              <a:rPr lang="zh-CN" alt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Arial" panose="020B0604020202090204" pitchFamily="34" charset="0"/>
              </a:rPr>
              <a:t>，促进</a:t>
            </a:r>
            <a:r>
              <a:rPr lang="zh-CN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Arial" panose="020B0604020202090204" pitchFamily="34" charset="0"/>
              </a:rPr>
              <a:t>天然泪液分泌</a:t>
            </a:r>
            <a:r>
              <a:rPr lang="en-US" altLang="zh-CN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Arial" panose="020B0604020202090204" pitchFamily="34" charset="0"/>
              </a:rPr>
              <a:t>+</a:t>
            </a:r>
            <a:r>
              <a:rPr lang="zh-CN" alt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Arial" panose="020B0604020202090204" pitchFamily="34" charset="0"/>
              </a:rPr>
              <a:t>有效</a:t>
            </a:r>
            <a:r>
              <a:rPr lang="zh-CN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Arial" panose="020B0604020202090204" pitchFamily="34" charset="0"/>
              </a:rPr>
              <a:t>抗炎</a:t>
            </a:r>
            <a:endParaRPr lang="en-US" altLang="zh-CN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214630" indent="-214630" algn="just" defTabSz="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+mn-ea"/>
              </a:rPr>
              <a:t>快速起效，疗效显著且持久</a:t>
            </a:r>
          </a:p>
          <a:p>
            <a:pPr marL="214630" indent="-214630" algn="just" defTabSz="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全球创新鼻喷给药</a:t>
            </a:r>
            <a:r>
              <a:rPr lang="zh-CN" alt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，安全性、依从性更优</a:t>
            </a:r>
          </a:p>
          <a:p>
            <a:pPr marL="214630" indent="-214630" algn="just" defTabSz="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Arial" panose="020B0604020202090204" pitchFamily="34" charset="0"/>
              </a:rPr>
              <a:t>健康获益突出</a:t>
            </a:r>
            <a:r>
              <a:rPr lang="zh-CN" alt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Arial" panose="020B0604020202090204" pitchFamily="34" charset="0"/>
              </a:rPr>
              <a:t>，具有</a:t>
            </a:r>
            <a:r>
              <a:rPr lang="zh-CN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Arial" panose="020B0604020202090204" pitchFamily="34" charset="0"/>
              </a:rPr>
              <a:t>良好经济性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6" y="1707654"/>
            <a:ext cx="2821799" cy="21884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8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051720" y="1203598"/>
            <a:ext cx="6707408" cy="3440355"/>
            <a:chOff x="5356" y="1760"/>
            <a:chExt cx="12477" cy="7392"/>
          </a:xfrm>
        </p:grpSpPr>
        <p:sp>
          <p:nvSpPr>
            <p:cNvPr id="25" name="矩形: 圆角 24"/>
            <p:cNvSpPr/>
            <p:nvPr/>
          </p:nvSpPr>
          <p:spPr>
            <a:xfrm>
              <a:off x="5356" y="1847"/>
              <a:ext cx="12477" cy="7305"/>
            </a:xfrm>
            <a:prstGeom prst="roundRect">
              <a:avLst>
                <a:gd name="adj" fmla="val 2085"/>
              </a:avLst>
            </a:prstGeom>
            <a:solidFill>
              <a:schemeClr val="bg1"/>
            </a:solidFill>
            <a:ln>
              <a:noFill/>
            </a:ln>
            <a:effectLst>
              <a:outerShdw blurRad="406400" dir="600000" algn="tl" rotWithShape="0">
                <a:schemeClr val="accent1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err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40" name="组合 25"/>
            <p:cNvGrpSpPr/>
            <p:nvPr/>
          </p:nvGrpSpPr>
          <p:grpSpPr>
            <a:xfrm>
              <a:off x="7599" y="1760"/>
              <a:ext cx="7992" cy="712"/>
              <a:chOff x="1157280" y="1553987"/>
              <a:chExt cx="3441063" cy="451855"/>
            </a:xfrm>
          </p:grpSpPr>
          <p:sp>
            <p:nvSpPr>
              <p:cNvPr id="83" name="i$ḷïḋè"/>
              <p:cNvSpPr/>
              <p:nvPr/>
            </p:nvSpPr>
            <p:spPr bwMode="auto">
              <a:xfrm rot="5400000" flipH="1">
                <a:off x="3361738" y="386482"/>
                <a:ext cx="68465" cy="2404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53"/>
                  </a:cxn>
                  <a:cxn ang="0">
                    <a:pos x="0" y="653"/>
                  </a:cxn>
                  <a:cxn ang="0">
                    <a:pos x="37" y="635"/>
                  </a:cxn>
                  <a:cxn ang="0">
                    <a:pos x="37" y="17"/>
                  </a:cxn>
                  <a:cxn ang="0">
                    <a:pos x="0" y="0"/>
                  </a:cxn>
                </a:cxnLst>
                <a:rect l="0" t="0" r="r" b="b"/>
                <a:pathLst>
                  <a:path w="37" h="65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53"/>
                      <a:pt x="0" y="653"/>
                      <a:pt x="0" y="653"/>
                    </a:cubicBezTo>
                    <a:cubicBezTo>
                      <a:pt x="0" y="653"/>
                      <a:pt x="0" y="653"/>
                      <a:pt x="0" y="653"/>
                    </a:cubicBezTo>
                    <a:cubicBezTo>
                      <a:pt x="20" y="653"/>
                      <a:pt x="37" y="645"/>
                      <a:pt x="37" y="635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8"/>
                      <a:pt x="20" y="0"/>
                      <a:pt x="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i$ḷïḋè"/>
              <p:cNvSpPr/>
              <p:nvPr/>
            </p:nvSpPr>
            <p:spPr bwMode="auto">
              <a:xfrm rot="5400000" flipH="1">
                <a:off x="2325420" y="386482"/>
                <a:ext cx="68465" cy="2404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53"/>
                  </a:cxn>
                  <a:cxn ang="0">
                    <a:pos x="0" y="653"/>
                  </a:cxn>
                  <a:cxn ang="0">
                    <a:pos x="37" y="635"/>
                  </a:cxn>
                  <a:cxn ang="0">
                    <a:pos x="37" y="17"/>
                  </a:cxn>
                  <a:cxn ang="0">
                    <a:pos x="0" y="0"/>
                  </a:cxn>
                </a:cxnLst>
                <a:rect l="0" t="0" r="r" b="b"/>
                <a:pathLst>
                  <a:path w="37" h="65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53"/>
                      <a:pt x="0" y="653"/>
                      <a:pt x="0" y="653"/>
                    </a:cubicBezTo>
                    <a:cubicBezTo>
                      <a:pt x="0" y="653"/>
                      <a:pt x="0" y="653"/>
                      <a:pt x="0" y="653"/>
                    </a:cubicBezTo>
                    <a:cubicBezTo>
                      <a:pt x="20" y="653"/>
                      <a:pt x="37" y="645"/>
                      <a:pt x="37" y="635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8"/>
                      <a:pt x="20" y="0"/>
                      <a:pt x="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ïṥľiḓe"/>
              <p:cNvSpPr/>
              <p:nvPr/>
            </p:nvSpPr>
            <p:spPr bwMode="auto">
              <a:xfrm rot="5400000" flipH="1">
                <a:off x="2133725" y="648027"/>
                <a:ext cx="451855" cy="2263775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0" y="521"/>
                  </a:cxn>
                  <a:cxn ang="0">
                    <a:pos x="124" y="614"/>
                  </a:cxn>
                  <a:cxn ang="0">
                    <a:pos x="124" y="0"/>
                  </a:cxn>
                  <a:cxn ang="0">
                    <a:pos x="0" y="94"/>
                  </a:cxn>
                </a:cxnLst>
                <a:rect l="0" t="0" r="r" b="b"/>
                <a:pathLst>
                  <a:path w="124" h="614">
                    <a:moveTo>
                      <a:pt x="0" y="94"/>
                    </a:move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76"/>
                      <a:pt x="109" y="559"/>
                      <a:pt x="124" y="614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09" y="55"/>
                      <a:pt x="0" y="38"/>
                      <a:pt x="0" y="94"/>
                    </a:cubicBezTo>
                    <a:close/>
                  </a:path>
                </a:pathLst>
              </a:custGeom>
              <a:solidFill>
                <a:srgbClr val="009E93"/>
              </a:solidFill>
              <a:ln w="9525">
                <a:noFill/>
                <a:round/>
              </a:ln>
            </p:spPr>
            <p:txBody>
              <a:bodyPr vert="eaVert" wrap="none" lIns="91440" tIns="45720" rIns="91440" bIns="45720" anchor="ctr" anchorCtr="1" compatLnSpc="1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altLang="zh-CN" sz="900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ïṥľiḓe"/>
              <p:cNvSpPr/>
              <p:nvPr/>
            </p:nvSpPr>
            <p:spPr bwMode="auto">
              <a:xfrm rot="5400000" flipH="1">
                <a:off x="3176395" y="648027"/>
                <a:ext cx="451855" cy="2263775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0" y="521"/>
                  </a:cxn>
                  <a:cxn ang="0">
                    <a:pos x="124" y="614"/>
                  </a:cxn>
                  <a:cxn ang="0">
                    <a:pos x="124" y="0"/>
                  </a:cxn>
                  <a:cxn ang="0">
                    <a:pos x="0" y="94"/>
                  </a:cxn>
                </a:cxnLst>
                <a:rect l="0" t="0" r="r" b="b"/>
                <a:pathLst>
                  <a:path w="124" h="614">
                    <a:moveTo>
                      <a:pt x="0" y="94"/>
                    </a:move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76"/>
                      <a:pt x="109" y="559"/>
                      <a:pt x="124" y="614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09" y="55"/>
                      <a:pt x="0" y="38"/>
                      <a:pt x="0" y="94"/>
                    </a:cubicBezTo>
                    <a:close/>
                  </a:path>
                </a:pathLst>
              </a:custGeom>
              <a:solidFill>
                <a:srgbClr val="009E93"/>
              </a:solidFill>
              <a:ln w="9525">
                <a:noFill/>
                <a:round/>
              </a:ln>
            </p:spPr>
            <p:txBody>
              <a:bodyPr vert="eaVert" wrap="none" lIns="91440" tIns="45720" rIns="91440" bIns="45720" anchor="ctr" anchorCtr="1" compatLnSpc="1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altLang="zh-CN" sz="900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rcRect t="1714" r="35158"/>
          <a:stretch>
            <a:fillRect/>
          </a:stretch>
        </p:blipFill>
        <p:spPr>
          <a:xfrm>
            <a:off x="229270" y="2431147"/>
            <a:ext cx="1530985" cy="13773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38" y="1247074"/>
            <a:ext cx="662940" cy="8978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65129" y="1566912"/>
            <a:ext cx="5917565" cy="9855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l">
              <a:lnSpc>
                <a:spcPts val="3500"/>
              </a:lnSpc>
              <a:buFont typeface="Wingdings" panose="05000000000000000000" charset="0"/>
              <a:buChar char="Ø"/>
            </a:pPr>
            <a:r>
              <a:rPr lang="zh-CN" altLang="en-US" b="1" dirty="0">
                <a:solidFill>
                  <a:schemeClr val="tx1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尖端的密封装置</a:t>
            </a:r>
            <a:r>
              <a:rPr lang="en-US" altLang="zh-CN" b="1" dirty="0">
                <a:solidFill>
                  <a:schemeClr val="tx1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-</a:t>
            </a:r>
            <a:r>
              <a:rPr lang="zh-CN" altLang="en-US" b="1" dirty="0">
                <a:solidFill>
                  <a:srgbClr val="FF0000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通气却无需添加防腐剂</a:t>
            </a:r>
            <a:endParaRPr lang="zh-CN" altLang="en-US" b="1" dirty="0">
              <a:solidFill>
                <a:schemeClr val="tx1"/>
              </a:solidFill>
              <a:effectLst/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在释放制剂后立即关闭喷嘴，可物理阻隔细菌</a:t>
            </a:r>
            <a:r>
              <a:rPr lang="en-US" altLang="zh-CN" sz="1400" dirty="0">
                <a:solidFill>
                  <a:schemeClr val="tx1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/</a:t>
            </a:r>
            <a:r>
              <a:rPr lang="zh-CN" altLang="en-US" sz="1400" dirty="0">
                <a:solidFill>
                  <a:schemeClr val="tx1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污染物侵入</a:t>
            </a:r>
          </a:p>
          <a:p>
            <a:pPr marL="285750" indent="-28575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1400" noProof="0" dirty="0"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0.2</a:t>
            </a:r>
            <a:r>
              <a:rPr lang="zh-CN" altLang="en-US" sz="1400" noProof="0" dirty="0"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 </a:t>
            </a:r>
            <a:r>
              <a:rPr lang="en-US" altLang="zh-CN" sz="1400" noProof="0" dirty="0" err="1"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μm</a:t>
            </a:r>
            <a:r>
              <a:rPr lang="zh-CN" altLang="en-US" sz="1400" noProof="0" dirty="0"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过滤系统</a:t>
            </a:r>
            <a:r>
              <a:rPr lang="en-US" altLang="zh-CN" sz="1400" b="1" noProof="0" dirty="0"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  </a:t>
            </a: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确保容器无菌通气</a:t>
            </a:r>
          </a:p>
          <a:p>
            <a:pPr indent="0" algn="l">
              <a:lnSpc>
                <a:spcPct val="150000"/>
              </a:lnSpc>
              <a:buFont typeface="Arial" panose="020B0604020202090204" pitchFamily="34" charset="0"/>
              <a:buNone/>
            </a:pPr>
            <a:endParaRPr lang="zh-CN" altLang="en-US" sz="14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微软雅黑" pitchFamily="34" charset="-122"/>
              <a:cs typeface="Arial" panose="020B0604020202090204" pitchFamily="3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  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独特的鼻喷设计</a:t>
            </a:r>
            <a:r>
              <a:rPr lang="en-US" altLang="zh-CN" sz="1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-</a:t>
            </a:r>
            <a:r>
              <a:rPr lang="zh-CN" altLang="en-US" sz="1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每喷定量</a:t>
            </a:r>
            <a:r>
              <a:rPr lang="en-US" altLang="zh-CN" sz="1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50</a:t>
            </a:r>
            <a:r>
              <a:rPr lang="zh-CN" altLang="en-US" sz="1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 </a:t>
            </a:r>
            <a:r>
              <a:rPr lang="en-US" altLang="zh-CN" sz="1400" b="1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μl</a:t>
            </a:r>
            <a:r>
              <a:rPr lang="zh-CN" altLang="en-US" sz="1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保证产品用药的有效性</a:t>
            </a:r>
            <a:endParaRPr lang="zh-CN" altLang="en-US" sz="14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微软雅黑" pitchFamily="34" charset="-122"/>
              <a:cs typeface="Arial" panose="020B060402020209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9143" y="2295395"/>
            <a:ext cx="1012577" cy="21234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ct val="100000"/>
              </a:lnSpc>
              <a:buFont typeface="+mj-lt"/>
            </a:pPr>
            <a:r>
              <a:rPr lang="zh-CN" altLang="en-US" sz="9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90204"/>
                <a:ea typeface="微软雅黑" pitchFamily="34" charset="-122"/>
                <a:sym typeface="+mn-ea"/>
              </a:rPr>
              <a:t>尖端密封装置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39143" y="3197973"/>
            <a:ext cx="1112520" cy="4381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indent="0" algn="l">
              <a:lnSpc>
                <a:spcPct val="100000"/>
              </a:lnSpc>
              <a:buFont typeface="+mj-lt"/>
              <a:buNone/>
            </a:pPr>
            <a:r>
              <a:rPr lang="en-US" altLang="zh-CN" sz="9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0.2 </a:t>
            </a:r>
            <a:r>
              <a:rPr lang="en-US" altLang="zh-CN" sz="9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μm</a:t>
            </a:r>
            <a:r>
              <a:rPr lang="zh-CN" altLang="en-US" sz="9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过滤系统</a:t>
            </a:r>
          </a:p>
        </p:txBody>
      </p:sp>
      <p:sp>
        <p:nvSpPr>
          <p:cNvPr id="6" name="矩形 5"/>
          <p:cNvSpPr/>
          <p:nvPr/>
        </p:nvSpPr>
        <p:spPr>
          <a:xfrm>
            <a:off x="3109630" y="2728327"/>
            <a:ext cx="4926965" cy="413385"/>
          </a:xfrm>
          <a:prstGeom prst="rect">
            <a:avLst/>
          </a:prstGeom>
          <a:solidFill>
            <a:srgbClr val="FFFF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94" tIns="28697" rIns="57394" bIns="28697"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无防腐剂，安全有效，可长期使用</a:t>
            </a:r>
          </a:p>
        </p:txBody>
      </p:sp>
      <p:sp>
        <p:nvSpPr>
          <p:cNvPr id="12" name="矩形 11"/>
          <p:cNvSpPr/>
          <p:nvPr/>
        </p:nvSpPr>
        <p:spPr>
          <a:xfrm>
            <a:off x="3109630" y="3871327"/>
            <a:ext cx="4927600" cy="41338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94" tIns="28697" rIns="57394" bIns="28697"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每喷定量，不浪费用量，不增加患者经济负担</a:t>
            </a:r>
          </a:p>
        </p:txBody>
      </p:sp>
      <p:sp>
        <p:nvSpPr>
          <p:cNvPr id="2" name="标题 1"/>
          <p:cNvSpPr txBox="1"/>
          <p:nvPr/>
        </p:nvSpPr>
        <p:spPr>
          <a:xfrm>
            <a:off x="0" y="126177"/>
            <a:ext cx="8552656" cy="493563"/>
          </a:xfrm>
          <a:prstGeom prst="rect">
            <a:avLst/>
          </a:prstGeom>
        </p:spPr>
        <p:txBody>
          <a:bodyPr vert="horz" lIns="81625" tIns="40813" rIns="81625" bIns="40813" rtlCol="0" anchor="ctr">
            <a:normAutofit/>
          </a:bodyPr>
          <a:lstStyle>
            <a:lvl1pPr algn="l" defTabSz="815975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en-US" altLang="zh-CN" sz="2000" kern="0" spc="-10" dirty="0">
                <a:latin typeface="+mn-lt"/>
                <a:ea typeface="微软雅黑" pitchFamily="34" charset="-122"/>
                <a:cs typeface="Arial" panose="020B0604020202090204"/>
                <a:sym typeface="+mn-ea"/>
              </a:rPr>
              <a:t>04</a:t>
            </a:r>
            <a:r>
              <a:rPr lang="zh-CN" altLang="en-US" sz="2000" kern="0" spc="-10" dirty="0">
                <a:latin typeface="+mn-lt"/>
                <a:ea typeface="微软雅黑" pitchFamily="34" charset="-122"/>
                <a:cs typeface="Arial" panose="020B0604020202090204"/>
                <a:sym typeface="+mn-ea"/>
              </a:rPr>
              <a:t>创新性</a:t>
            </a:r>
            <a:r>
              <a:rPr lang="en-US" altLang="zh-CN" sz="2000" kern="0" spc="-10" dirty="0">
                <a:latin typeface="+mn-lt"/>
                <a:ea typeface="微软雅黑" pitchFamily="34" charset="-122"/>
                <a:cs typeface="Arial" panose="020B0604020202090204" pitchFamily="34" charset="0"/>
                <a:sym typeface="+mn-ea"/>
              </a:rPr>
              <a:t>    </a:t>
            </a:r>
            <a:r>
              <a:rPr lang="zh-CN" altLang="en-US" sz="2000" kern="0" spc="-10" dirty="0">
                <a:solidFill>
                  <a:srgbClr val="FF0000"/>
                </a:solidFill>
                <a:latin typeface="+mn-lt"/>
                <a:ea typeface="微软雅黑" pitchFamily="34" charset="-122"/>
                <a:cs typeface="Arial" panose="020B0604020202090204"/>
                <a:sym typeface="+mn-ea"/>
              </a:rPr>
              <a:t>创新鼻喷给药方式、物理隔断封闭、每喷定量给药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0370" y="861338"/>
            <a:ext cx="2160000" cy="432435"/>
          </a:xfrm>
          <a:prstGeom prst="rect">
            <a:avLst/>
          </a:prstGeom>
          <a:solidFill>
            <a:srgbClr val="009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94" tIns="28697" rIns="57394" bIns="28697" rtlCol="0" anchor="ctr" anchorCtr="0"/>
          <a:lstStyle/>
          <a:p>
            <a:pPr algn="ctr" rtl="0" eaLnBrk="0">
              <a:lnSpc>
                <a:spcPct val="10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对公共健康的影响</a:t>
            </a:r>
          </a:p>
        </p:txBody>
      </p:sp>
      <p:sp>
        <p:nvSpPr>
          <p:cNvPr id="6" name="矩形 5"/>
          <p:cNvSpPr/>
          <p:nvPr/>
        </p:nvSpPr>
        <p:spPr>
          <a:xfrm>
            <a:off x="51005" y="1293773"/>
            <a:ext cx="2159635" cy="34200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94" tIns="28697" rIns="57394" bIns="28697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31020" y="861338"/>
            <a:ext cx="2159635" cy="432435"/>
          </a:xfrm>
          <a:prstGeom prst="rect">
            <a:avLst/>
          </a:prstGeom>
          <a:solidFill>
            <a:srgbClr val="009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94" tIns="28697" rIns="57394" bIns="28697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符合</a:t>
            </a:r>
            <a:r>
              <a:rPr lang="en-US" altLang="zh-CN" b="1" dirty="0">
                <a:solidFill>
                  <a:schemeClr val="bg1"/>
                </a:solidFill>
              </a:rPr>
              <a:t>“</a:t>
            </a:r>
            <a:r>
              <a:rPr lang="zh-CN" altLang="en-US" b="1" dirty="0">
                <a:solidFill>
                  <a:schemeClr val="bg1"/>
                </a:solidFill>
              </a:rPr>
              <a:t>保基本</a:t>
            </a:r>
            <a:r>
              <a:rPr lang="en-US" altLang="zh-CN" b="1" dirty="0">
                <a:solidFill>
                  <a:schemeClr val="bg1"/>
                </a:solidFill>
              </a:rPr>
              <a:t>”</a:t>
            </a:r>
            <a:r>
              <a:rPr lang="zh-CN" altLang="en-US" b="1" dirty="0">
                <a:solidFill>
                  <a:schemeClr val="bg1"/>
                </a:solidFill>
              </a:rPr>
              <a:t>原则</a:t>
            </a:r>
          </a:p>
        </p:txBody>
      </p:sp>
      <p:sp>
        <p:nvSpPr>
          <p:cNvPr id="8" name="矩形 7"/>
          <p:cNvSpPr/>
          <p:nvPr/>
        </p:nvSpPr>
        <p:spPr>
          <a:xfrm>
            <a:off x="4611305" y="861338"/>
            <a:ext cx="2159635" cy="432435"/>
          </a:xfrm>
          <a:prstGeom prst="rect">
            <a:avLst/>
          </a:prstGeom>
          <a:solidFill>
            <a:srgbClr val="009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94" tIns="28697" rIns="57394" bIns="28697" rtlCol="0" anchor="ctr"/>
          <a:lstStyle/>
          <a:p>
            <a:pPr algn="ctr"/>
            <a:r>
              <a:rPr lang="zh-CN" altLang="en-US">
                <a:solidFill>
                  <a:prstClr val="white"/>
                </a:solidFill>
              </a:rPr>
              <a:t>弥补</a:t>
            </a:r>
            <a:r>
              <a:rPr lang="en-US" altLang="zh-CN">
                <a:solidFill>
                  <a:prstClr val="white"/>
                </a:solidFill>
              </a:rPr>
              <a:t>“</a:t>
            </a:r>
            <a:r>
              <a:rPr lang="zh-CN" altLang="en-US">
                <a:solidFill>
                  <a:prstClr val="white"/>
                </a:solidFill>
              </a:rPr>
              <a:t>医保目录</a:t>
            </a:r>
            <a:r>
              <a:rPr lang="en-US" altLang="zh-CN">
                <a:solidFill>
                  <a:prstClr val="white"/>
                </a:solidFill>
              </a:rPr>
              <a:t>”</a:t>
            </a:r>
            <a:r>
              <a:rPr lang="zh-CN" altLang="en-US">
                <a:solidFill>
                  <a:prstClr val="white"/>
                </a:solidFill>
              </a:rPr>
              <a:t>短板</a:t>
            </a:r>
          </a:p>
        </p:txBody>
      </p:sp>
      <p:sp>
        <p:nvSpPr>
          <p:cNvPr id="9" name="矩形 8"/>
          <p:cNvSpPr/>
          <p:nvPr/>
        </p:nvSpPr>
        <p:spPr>
          <a:xfrm>
            <a:off x="6891590" y="861338"/>
            <a:ext cx="2159635" cy="432435"/>
          </a:xfrm>
          <a:prstGeom prst="rect">
            <a:avLst/>
          </a:prstGeom>
          <a:solidFill>
            <a:srgbClr val="009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94" tIns="28697" rIns="57394" bIns="28697" rtlCol="0" anchor="ctr"/>
          <a:lstStyle/>
          <a:p>
            <a:pPr algn="ctr"/>
            <a:r>
              <a:rPr lang="zh-CN" altLang="en-US">
                <a:solidFill>
                  <a:prstClr val="white"/>
                </a:solidFill>
              </a:rPr>
              <a:t>便于临床管理</a:t>
            </a:r>
          </a:p>
        </p:txBody>
      </p:sp>
      <p:sp>
        <p:nvSpPr>
          <p:cNvPr id="10" name="矩形 9"/>
          <p:cNvSpPr/>
          <p:nvPr/>
        </p:nvSpPr>
        <p:spPr>
          <a:xfrm>
            <a:off x="2329385" y="1293773"/>
            <a:ext cx="2159635" cy="34200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94" tIns="28697" rIns="57394" bIns="28697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11575" y="1293773"/>
            <a:ext cx="2159635" cy="34200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94" tIns="28697" rIns="57394" bIns="28697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91860" y="1293773"/>
            <a:ext cx="2159635" cy="34200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94" tIns="28697" rIns="57394" bIns="28697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11305" y="843558"/>
            <a:ext cx="2159635" cy="432435"/>
          </a:xfrm>
          <a:prstGeom prst="rect">
            <a:avLst/>
          </a:prstGeom>
          <a:solidFill>
            <a:srgbClr val="009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94" tIns="28697" rIns="57394" bIns="28697" rtlCol="0" anchor="ctr" anchorCtr="0"/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弥补</a:t>
            </a:r>
            <a:r>
              <a:rPr lang="en-US" altLang="zh-CN" b="1" dirty="0">
                <a:solidFill>
                  <a:schemeClr val="bg1"/>
                </a:solidFill>
              </a:rPr>
              <a:t>“</a:t>
            </a:r>
            <a:r>
              <a:rPr lang="zh-CN" altLang="en-US" b="1" dirty="0">
                <a:solidFill>
                  <a:schemeClr val="bg1"/>
                </a:solidFill>
              </a:rPr>
              <a:t>医保目录</a:t>
            </a:r>
            <a:r>
              <a:rPr lang="en-US" altLang="zh-CN" b="1" dirty="0">
                <a:solidFill>
                  <a:schemeClr val="bg1"/>
                </a:solidFill>
              </a:rPr>
              <a:t>”</a:t>
            </a:r>
            <a:r>
              <a:rPr lang="zh-CN" altLang="en-US" b="1" dirty="0">
                <a:solidFill>
                  <a:schemeClr val="bg1"/>
                </a:solidFill>
              </a:rPr>
              <a:t>短板</a:t>
            </a:r>
          </a:p>
        </p:txBody>
      </p:sp>
      <p:sp>
        <p:nvSpPr>
          <p:cNvPr id="17" name="矩形 16"/>
          <p:cNvSpPr/>
          <p:nvPr/>
        </p:nvSpPr>
        <p:spPr>
          <a:xfrm>
            <a:off x="6891590" y="843558"/>
            <a:ext cx="2159635" cy="432435"/>
          </a:xfrm>
          <a:prstGeom prst="rect">
            <a:avLst/>
          </a:prstGeom>
          <a:solidFill>
            <a:srgbClr val="009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94" tIns="28697" rIns="57394" bIns="28697" rtlCol="0" anchor="ctr" anchorCtr="0"/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便于临床管理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160" y="1291496"/>
            <a:ext cx="2185035" cy="33684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171450" lvl="0" indent="-171450" algn="just"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115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中国干眼症疾病负担重</a:t>
            </a:r>
            <a:r>
              <a:rPr lang="en-US" altLang="zh-CN" sz="1150" dirty="0">
                <a:latin typeface="微软雅黑" pitchFamily="34" charset="-122"/>
                <a:ea typeface="微软雅黑" pitchFamily="34" charset="-122"/>
                <a:sym typeface="+mn-ea"/>
              </a:rPr>
              <a:t>，</a:t>
            </a:r>
            <a:r>
              <a:rPr lang="zh-CN" altLang="en-US" sz="1150" dirty="0">
                <a:latin typeface="微软雅黑" pitchFamily="34" charset="-122"/>
                <a:ea typeface="微软雅黑" pitchFamily="34" charset="-122"/>
                <a:sym typeface="+mn-ea"/>
              </a:rPr>
              <a:t>发病率约为17.0%，就诊人群中约30%为中重度患者。</a:t>
            </a:r>
          </a:p>
          <a:p>
            <a:pPr marL="171450" lvl="0" indent="-171450" algn="just"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1150" dirty="0">
                <a:latin typeface="微软雅黑" pitchFamily="34" charset="-122"/>
                <a:ea typeface="微软雅黑" pitchFamily="34" charset="-122"/>
                <a:sym typeface="+mn-ea"/>
              </a:rPr>
              <a:t>干眼症</a:t>
            </a:r>
            <a:r>
              <a:rPr lang="zh-CN" altLang="en-US" sz="115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使得</a:t>
            </a:r>
            <a:r>
              <a:rPr lang="zh-CN" altLang="en-US" sz="115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患者的工作效率降低</a:t>
            </a:r>
            <a:r>
              <a:rPr lang="zh-CN" altLang="en-US" sz="115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，</a:t>
            </a:r>
            <a:r>
              <a:rPr lang="zh-CN" altLang="en-US" sz="1150" dirty="0">
                <a:latin typeface="微软雅黑" pitchFamily="34" charset="-122"/>
                <a:ea typeface="微软雅黑" pitchFamily="34" charset="-122"/>
                <a:sym typeface="+mn-ea"/>
              </a:rPr>
              <a:t>不仅造成了</a:t>
            </a:r>
            <a:r>
              <a:rPr lang="zh-CN" altLang="en-US" sz="115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经济负担</a:t>
            </a:r>
            <a:r>
              <a:rPr lang="zh-CN" altLang="en-US" sz="1150" dirty="0">
                <a:latin typeface="微软雅黑" pitchFamily="34" charset="-122"/>
                <a:ea typeface="微软雅黑" pitchFamily="34" charset="-122"/>
                <a:sym typeface="+mn-ea"/>
              </a:rPr>
              <a:t>，对患者</a:t>
            </a:r>
            <a:r>
              <a:rPr lang="zh-CN" altLang="en-US" sz="115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社会及心理方面</a:t>
            </a:r>
            <a:r>
              <a:rPr lang="zh-CN" altLang="en-US" sz="1150" dirty="0">
                <a:latin typeface="微软雅黑" pitchFamily="34" charset="-122"/>
                <a:ea typeface="微软雅黑" pitchFamily="34" charset="-122"/>
                <a:sym typeface="+mn-ea"/>
              </a:rPr>
              <a:t>都产生了</a:t>
            </a:r>
            <a:r>
              <a:rPr lang="zh-CN" altLang="en-US" sz="115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负面影响</a:t>
            </a:r>
            <a:r>
              <a:rPr lang="zh-CN" altLang="en-US" sz="1150" dirty="0">
                <a:latin typeface="微软雅黑" pitchFamily="34" charset="-122"/>
                <a:ea typeface="微软雅黑" pitchFamily="34" charset="-122"/>
                <a:sym typeface="+mn-ea"/>
              </a:rPr>
              <a:t>。</a:t>
            </a:r>
          </a:p>
          <a:p>
            <a:pPr marL="171450" lvl="0" indent="-171450" algn="just"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1150" dirty="0">
                <a:latin typeface="微软雅黑" pitchFamily="34" charset="-122"/>
                <a:ea typeface="微软雅黑" pitchFamily="34" charset="-122"/>
                <a:sym typeface="+mn-ea"/>
              </a:rPr>
              <a:t>酒石酸伐尼克兰鼻喷雾剂通过</a:t>
            </a:r>
            <a:r>
              <a:rPr lang="zh-CN" altLang="en-US" sz="115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鼻喷给药</a:t>
            </a:r>
            <a:r>
              <a:rPr lang="zh-CN" altLang="en-US" sz="1150" dirty="0">
                <a:latin typeface="微软雅黑" pitchFamily="34" charset="-122"/>
                <a:ea typeface="微软雅黑" pitchFamily="34" charset="-122"/>
                <a:sym typeface="+mn-ea"/>
              </a:rPr>
              <a:t>，</a:t>
            </a:r>
            <a:r>
              <a:rPr lang="zh-CN" altLang="en-US" sz="115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起效迅速</a:t>
            </a:r>
            <a:r>
              <a:rPr lang="zh-CN" altLang="en-US" sz="1150" dirty="0">
                <a:latin typeface="微软雅黑" pitchFamily="34" charset="-122"/>
                <a:ea typeface="微软雅黑" pitchFamily="34" charset="-122"/>
                <a:sym typeface="+mn-ea"/>
              </a:rPr>
              <a:t>，能够促进</a:t>
            </a:r>
            <a:r>
              <a:rPr lang="zh-CN" altLang="en-US" sz="115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天然泪液</a:t>
            </a:r>
            <a:r>
              <a:rPr lang="zh-CN" altLang="en-US" sz="1150" dirty="0">
                <a:latin typeface="微软雅黑" pitchFamily="34" charset="-122"/>
                <a:ea typeface="微软雅黑" pitchFamily="34" charset="-122"/>
                <a:sym typeface="+mn-ea"/>
              </a:rPr>
              <a:t>分泌，全面改善干眼的症状，</a:t>
            </a:r>
            <a:r>
              <a:rPr lang="zh-CN" altLang="en-US" sz="115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提升日常活动效率，显著提升全民健康水平</a:t>
            </a:r>
            <a:r>
              <a:rPr lang="zh-CN" altLang="en-US" sz="1150" dirty="0">
                <a:latin typeface="微软雅黑" pitchFamily="34" charset="-122"/>
                <a:ea typeface="微软雅黑" pitchFamily="34" charset="-122"/>
                <a:sym typeface="+mn-ea"/>
              </a:rPr>
              <a:t>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343597" y="1356962"/>
            <a:ext cx="2037481" cy="24295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酒石酸伐尼克兰鼻喷雾剂促进天然泪液产生，患者病情减轻后可以减少患者的治疗费用。</a:t>
            </a:r>
          </a:p>
          <a:p>
            <a:pPr marL="171450" indent="-1714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与环孢素滴眼液（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Ⅱ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）形成</a:t>
            </a:r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存量替代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医保基金影响小，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费用水平与基金和参保人员承受能力相适应。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622465" y="1305335"/>
            <a:ext cx="2159635" cy="2706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目录内的滴眼液均含有辅剂，部分还含有防腐剂，对角结膜有毒副作用。</a:t>
            </a:r>
          </a:p>
          <a:p>
            <a:pPr marL="171450" indent="-1714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酒石酸伐尼克兰鼻喷雾剂是目前</a:t>
            </a:r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全球唯一获批治疗干眼症状的鼻喷雾剂，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不含防腐剂，弥补目录短板，为中国干眼治疗带来新的选择。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900200" y="1305335"/>
            <a:ext cx="2133600" cy="24295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酒石酸伐尼克兰鼻喷雾剂的</a:t>
            </a:r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治疗目标明确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临床使用方法和确切疗效已得到众多研究和指南共识支持</a:t>
            </a: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marL="171450" indent="-1714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本品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sym typeface="+mn-ea"/>
              </a:rPr>
              <a:t>为治疗型药物，用法用量简单明确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sym typeface="+mn-ea"/>
              </a:rPr>
              <a:t>，</a:t>
            </a:r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滥用风险低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sym typeface="+mn-ea"/>
              </a:rPr>
              <a:t>，</a:t>
            </a:r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经办审核简单</a:t>
            </a:r>
            <a:r>
              <a:rPr lang="en-US" altLang="zh-CN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且</a:t>
            </a:r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无超说明书用药风险</a:t>
            </a: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2" name="标题 1"/>
          <p:cNvSpPr txBox="1"/>
          <p:nvPr/>
        </p:nvSpPr>
        <p:spPr>
          <a:xfrm>
            <a:off x="10160" y="182945"/>
            <a:ext cx="8552656" cy="493563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lvl1pPr algn="l" defTabSz="815975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en-US" altLang="zh-CN" sz="2000" kern="0" spc="-10" dirty="0">
                <a:latin typeface="+mn-lt"/>
                <a:ea typeface="微软雅黑" pitchFamily="34" charset="-122"/>
                <a:cs typeface="Arial" panose="020B0604020202090204"/>
                <a:sym typeface="+mn-ea"/>
              </a:rPr>
              <a:t>05</a:t>
            </a:r>
            <a:r>
              <a:rPr lang="zh-CN" altLang="en-US" sz="2000" kern="0" spc="-10" dirty="0">
                <a:latin typeface="+mn-lt"/>
                <a:ea typeface="微软雅黑" pitchFamily="34" charset="-122"/>
                <a:cs typeface="Arial" panose="020B0604020202090204"/>
                <a:sym typeface="+mn-ea"/>
              </a:rPr>
              <a:t>公平性    </a:t>
            </a:r>
            <a:r>
              <a:rPr lang="zh-CN" altLang="en-US" sz="2000" kern="0" spc="-10" dirty="0">
                <a:solidFill>
                  <a:srgbClr val="FF0000"/>
                </a:solidFill>
                <a:latin typeface="+mn-lt"/>
                <a:ea typeface="微软雅黑" pitchFamily="34" charset="-122"/>
                <a:cs typeface="Arial" panose="020B0604020202090204"/>
                <a:sym typeface="+mn-ea"/>
              </a:rPr>
              <a:t>保基本、补短板、填补临床未满足的治疗需求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51470"/>
            <a:ext cx="1284025" cy="4767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1" b="-17280"/>
          <a:stretch>
            <a:fillRect/>
          </a:stretch>
        </p:blipFill>
        <p:spPr>
          <a:xfrm>
            <a:off x="1613709" y="126388"/>
            <a:ext cx="1806163" cy="353601"/>
          </a:xfrm>
          <a:prstGeom prst="rect">
            <a:avLst/>
          </a:prstGeom>
        </p:spPr>
      </p:pic>
      <p:sp>
        <p:nvSpPr>
          <p:cNvPr id="2" name="TextBox 20"/>
          <p:cNvSpPr txBox="1"/>
          <p:nvPr/>
        </p:nvSpPr>
        <p:spPr>
          <a:xfrm>
            <a:off x="560844" y="2387083"/>
            <a:ext cx="25772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b="1" dirty="0">
                <a:solidFill>
                  <a:srgbClr val="008E84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600" b="1">
              <a:solidFill>
                <a:srgbClr val="008E8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19"/>
          <p:cNvSpPr txBox="1"/>
          <p:nvPr/>
        </p:nvSpPr>
        <p:spPr>
          <a:xfrm>
            <a:off x="1403648" y="1839014"/>
            <a:ext cx="1002621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zh-CN" altLang="en-US" sz="3200" b="1">
                <a:solidFill>
                  <a:srgbClr val="008E84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923928" y="915566"/>
            <a:ext cx="3729956" cy="477625"/>
            <a:chOff x="3563888" y="845936"/>
            <a:chExt cx="3729956" cy="477625"/>
          </a:xfrm>
        </p:grpSpPr>
        <p:sp>
          <p:nvSpPr>
            <p:cNvPr id="5" name="任意多边形 41"/>
            <p:cNvSpPr/>
            <p:nvPr/>
          </p:nvSpPr>
          <p:spPr>
            <a:xfrm>
              <a:off x="3894628" y="845936"/>
              <a:ext cx="3399216" cy="477625"/>
            </a:xfrm>
            <a:custGeom>
              <a:avLst/>
              <a:gdLst>
                <a:gd name="connsiteX0" fmla="*/ 4829221 w 5245449"/>
                <a:gd name="connsiteY0" fmla="*/ 0 h 832457"/>
                <a:gd name="connsiteX1" fmla="*/ 4906100 w 5245449"/>
                <a:gd name="connsiteY1" fmla="*/ 31843 h 832457"/>
                <a:gd name="connsiteX2" fmla="*/ 5213606 w 5245449"/>
                <a:gd name="connsiteY2" fmla="*/ 339349 h 832457"/>
                <a:gd name="connsiteX3" fmla="*/ 5213606 w 5245449"/>
                <a:gd name="connsiteY3" fmla="*/ 493107 h 832457"/>
                <a:gd name="connsiteX4" fmla="*/ 4906100 w 5245449"/>
                <a:gd name="connsiteY4" fmla="*/ 800613 h 832457"/>
                <a:gd name="connsiteX5" fmla="*/ 4829221 w 5245449"/>
                <a:gd name="connsiteY5" fmla="*/ 832457 h 832457"/>
                <a:gd name="connsiteX6" fmla="*/ 4824536 w 5245449"/>
                <a:gd name="connsiteY6" fmla="*/ 831545 h 832457"/>
                <a:gd name="connsiteX7" fmla="*/ 4824536 w 5245449"/>
                <a:gd name="connsiteY7" fmla="*/ 832028 h 832457"/>
                <a:gd name="connsiteX8" fmla="*/ 0 w 5245449"/>
                <a:gd name="connsiteY8" fmla="*/ 832028 h 832457"/>
                <a:gd name="connsiteX9" fmla="*/ 0 w 5245449"/>
                <a:gd name="connsiteY9" fmla="*/ 428 h 832457"/>
                <a:gd name="connsiteX10" fmla="*/ 4824536 w 5245449"/>
                <a:gd name="connsiteY10" fmla="*/ 428 h 832457"/>
                <a:gd name="connsiteX11" fmla="*/ 4824536 w 5245449"/>
                <a:gd name="connsiteY11" fmla="*/ 912 h 83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45449" h="832457">
                  <a:moveTo>
                    <a:pt x="4829221" y="0"/>
                  </a:moveTo>
                  <a:cubicBezTo>
                    <a:pt x="4857045" y="0"/>
                    <a:pt x="4884869" y="10614"/>
                    <a:pt x="4906100" y="31843"/>
                  </a:cubicBezTo>
                  <a:lnTo>
                    <a:pt x="5213606" y="339349"/>
                  </a:lnTo>
                  <a:cubicBezTo>
                    <a:pt x="5256064" y="381809"/>
                    <a:pt x="5256064" y="450647"/>
                    <a:pt x="5213606" y="493107"/>
                  </a:cubicBezTo>
                  <a:lnTo>
                    <a:pt x="4906100" y="800613"/>
                  </a:lnTo>
                  <a:cubicBezTo>
                    <a:pt x="4884870" y="821842"/>
                    <a:pt x="4857046" y="832457"/>
                    <a:pt x="4829221" y="832457"/>
                  </a:cubicBezTo>
                  <a:lnTo>
                    <a:pt x="4824536" y="831545"/>
                  </a:lnTo>
                  <a:lnTo>
                    <a:pt x="4824536" y="832028"/>
                  </a:lnTo>
                  <a:lnTo>
                    <a:pt x="0" y="832028"/>
                  </a:lnTo>
                  <a:lnTo>
                    <a:pt x="0" y="428"/>
                  </a:lnTo>
                  <a:lnTo>
                    <a:pt x="4824536" y="428"/>
                  </a:lnTo>
                  <a:lnTo>
                    <a:pt x="4824536" y="912"/>
                  </a:lnTo>
                  <a:close/>
                </a:path>
              </a:pathLst>
            </a:custGeom>
            <a:solidFill>
              <a:srgbClr val="008E84"/>
            </a:solidFill>
            <a:ln w="12700">
              <a:solidFill>
                <a:srgbClr val="008E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gray">
            <a:xfrm>
              <a:off x="4946165" y="900082"/>
              <a:ext cx="12961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基本信息</a:t>
              </a:r>
            </a:p>
          </p:txBody>
        </p:sp>
        <p:sp>
          <p:nvSpPr>
            <p:cNvPr id="7" name="任意多边形 34"/>
            <p:cNvSpPr/>
            <p:nvPr/>
          </p:nvSpPr>
          <p:spPr>
            <a:xfrm>
              <a:off x="3563888" y="845937"/>
              <a:ext cx="596404" cy="477624"/>
            </a:xfrm>
            <a:custGeom>
              <a:avLst/>
              <a:gdLst>
                <a:gd name="connsiteX0" fmla="*/ 289251 w 578502"/>
                <a:gd name="connsiteY0" fmla="*/ 0 h 578502"/>
                <a:gd name="connsiteX1" fmla="*/ 342677 w 578502"/>
                <a:gd name="connsiteY1" fmla="*/ 22129 h 578502"/>
                <a:gd name="connsiteX2" fmla="*/ 556373 w 578502"/>
                <a:gd name="connsiteY2" fmla="*/ 235825 h 578502"/>
                <a:gd name="connsiteX3" fmla="*/ 556373 w 578502"/>
                <a:gd name="connsiteY3" fmla="*/ 342677 h 578502"/>
                <a:gd name="connsiteX4" fmla="*/ 342677 w 578502"/>
                <a:gd name="connsiteY4" fmla="*/ 556373 h 578502"/>
                <a:gd name="connsiteX5" fmla="*/ 235826 w 578502"/>
                <a:gd name="connsiteY5" fmla="*/ 556373 h 578502"/>
                <a:gd name="connsiteX6" fmla="*/ 22129 w 578502"/>
                <a:gd name="connsiteY6" fmla="*/ 342677 h 578502"/>
                <a:gd name="connsiteX7" fmla="*/ 22129 w 578502"/>
                <a:gd name="connsiteY7" fmla="*/ 235825 h 578502"/>
                <a:gd name="connsiteX8" fmla="*/ 235826 w 578502"/>
                <a:gd name="connsiteY8" fmla="*/ 22129 h 578502"/>
                <a:gd name="connsiteX9" fmla="*/ 289251 w 578502"/>
                <a:gd name="connsiteY9" fmla="*/ 0 h 57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502" h="578502">
                  <a:moveTo>
                    <a:pt x="289251" y="0"/>
                  </a:moveTo>
                  <a:cubicBezTo>
                    <a:pt x="308587" y="0"/>
                    <a:pt x="327923" y="7376"/>
                    <a:pt x="342677" y="22129"/>
                  </a:cubicBezTo>
                  <a:lnTo>
                    <a:pt x="556373" y="235825"/>
                  </a:lnTo>
                  <a:cubicBezTo>
                    <a:pt x="585879" y="265332"/>
                    <a:pt x="585879" y="313170"/>
                    <a:pt x="556373" y="342677"/>
                  </a:cubicBezTo>
                  <a:lnTo>
                    <a:pt x="342677" y="556373"/>
                  </a:lnTo>
                  <a:cubicBezTo>
                    <a:pt x="313170" y="585879"/>
                    <a:pt x="265332" y="585879"/>
                    <a:pt x="235826" y="556373"/>
                  </a:cubicBezTo>
                  <a:lnTo>
                    <a:pt x="22129" y="342677"/>
                  </a:lnTo>
                  <a:cubicBezTo>
                    <a:pt x="-7377" y="313170"/>
                    <a:pt x="-7377" y="265332"/>
                    <a:pt x="22129" y="235825"/>
                  </a:cubicBezTo>
                  <a:lnTo>
                    <a:pt x="235826" y="22129"/>
                  </a:lnTo>
                  <a:cubicBezTo>
                    <a:pt x="250579" y="7376"/>
                    <a:pt x="269915" y="0"/>
                    <a:pt x="289251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8E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8E84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2000" b="1" dirty="0">
                <a:solidFill>
                  <a:srgbClr val="008E8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23928" y="1659661"/>
            <a:ext cx="3729956" cy="477625"/>
            <a:chOff x="3563888" y="845936"/>
            <a:chExt cx="3729956" cy="477625"/>
          </a:xfrm>
        </p:grpSpPr>
        <p:sp>
          <p:nvSpPr>
            <p:cNvPr id="11" name="任意多边形 41"/>
            <p:cNvSpPr/>
            <p:nvPr/>
          </p:nvSpPr>
          <p:spPr>
            <a:xfrm>
              <a:off x="3894628" y="845936"/>
              <a:ext cx="3399216" cy="477625"/>
            </a:xfrm>
            <a:custGeom>
              <a:avLst/>
              <a:gdLst>
                <a:gd name="connsiteX0" fmla="*/ 4829221 w 5245449"/>
                <a:gd name="connsiteY0" fmla="*/ 0 h 832457"/>
                <a:gd name="connsiteX1" fmla="*/ 4906100 w 5245449"/>
                <a:gd name="connsiteY1" fmla="*/ 31843 h 832457"/>
                <a:gd name="connsiteX2" fmla="*/ 5213606 w 5245449"/>
                <a:gd name="connsiteY2" fmla="*/ 339349 h 832457"/>
                <a:gd name="connsiteX3" fmla="*/ 5213606 w 5245449"/>
                <a:gd name="connsiteY3" fmla="*/ 493107 h 832457"/>
                <a:gd name="connsiteX4" fmla="*/ 4906100 w 5245449"/>
                <a:gd name="connsiteY4" fmla="*/ 800613 h 832457"/>
                <a:gd name="connsiteX5" fmla="*/ 4829221 w 5245449"/>
                <a:gd name="connsiteY5" fmla="*/ 832457 h 832457"/>
                <a:gd name="connsiteX6" fmla="*/ 4824536 w 5245449"/>
                <a:gd name="connsiteY6" fmla="*/ 831545 h 832457"/>
                <a:gd name="connsiteX7" fmla="*/ 4824536 w 5245449"/>
                <a:gd name="connsiteY7" fmla="*/ 832028 h 832457"/>
                <a:gd name="connsiteX8" fmla="*/ 0 w 5245449"/>
                <a:gd name="connsiteY8" fmla="*/ 832028 h 832457"/>
                <a:gd name="connsiteX9" fmla="*/ 0 w 5245449"/>
                <a:gd name="connsiteY9" fmla="*/ 428 h 832457"/>
                <a:gd name="connsiteX10" fmla="*/ 4824536 w 5245449"/>
                <a:gd name="connsiteY10" fmla="*/ 428 h 832457"/>
                <a:gd name="connsiteX11" fmla="*/ 4824536 w 5245449"/>
                <a:gd name="connsiteY11" fmla="*/ 912 h 83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45449" h="832457">
                  <a:moveTo>
                    <a:pt x="4829221" y="0"/>
                  </a:moveTo>
                  <a:cubicBezTo>
                    <a:pt x="4857045" y="0"/>
                    <a:pt x="4884869" y="10614"/>
                    <a:pt x="4906100" y="31843"/>
                  </a:cubicBezTo>
                  <a:lnTo>
                    <a:pt x="5213606" y="339349"/>
                  </a:lnTo>
                  <a:cubicBezTo>
                    <a:pt x="5256064" y="381809"/>
                    <a:pt x="5256064" y="450647"/>
                    <a:pt x="5213606" y="493107"/>
                  </a:cubicBezTo>
                  <a:lnTo>
                    <a:pt x="4906100" y="800613"/>
                  </a:lnTo>
                  <a:cubicBezTo>
                    <a:pt x="4884870" y="821842"/>
                    <a:pt x="4857046" y="832457"/>
                    <a:pt x="4829221" y="832457"/>
                  </a:cubicBezTo>
                  <a:lnTo>
                    <a:pt x="4824536" y="831545"/>
                  </a:lnTo>
                  <a:lnTo>
                    <a:pt x="4824536" y="832028"/>
                  </a:lnTo>
                  <a:lnTo>
                    <a:pt x="0" y="832028"/>
                  </a:lnTo>
                  <a:lnTo>
                    <a:pt x="0" y="428"/>
                  </a:lnTo>
                  <a:lnTo>
                    <a:pt x="4824536" y="428"/>
                  </a:lnTo>
                  <a:lnTo>
                    <a:pt x="4824536" y="912"/>
                  </a:lnTo>
                  <a:close/>
                </a:path>
              </a:pathLst>
            </a:custGeom>
            <a:solidFill>
              <a:srgbClr val="008E84"/>
            </a:solidFill>
            <a:ln w="12700">
              <a:solidFill>
                <a:srgbClr val="008E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gray">
            <a:xfrm>
              <a:off x="4946165" y="900082"/>
              <a:ext cx="12961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安全性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任意多边形 34"/>
            <p:cNvSpPr/>
            <p:nvPr/>
          </p:nvSpPr>
          <p:spPr>
            <a:xfrm>
              <a:off x="3563888" y="845937"/>
              <a:ext cx="596404" cy="477624"/>
            </a:xfrm>
            <a:custGeom>
              <a:avLst/>
              <a:gdLst>
                <a:gd name="connsiteX0" fmla="*/ 289251 w 578502"/>
                <a:gd name="connsiteY0" fmla="*/ 0 h 578502"/>
                <a:gd name="connsiteX1" fmla="*/ 342677 w 578502"/>
                <a:gd name="connsiteY1" fmla="*/ 22129 h 578502"/>
                <a:gd name="connsiteX2" fmla="*/ 556373 w 578502"/>
                <a:gd name="connsiteY2" fmla="*/ 235825 h 578502"/>
                <a:gd name="connsiteX3" fmla="*/ 556373 w 578502"/>
                <a:gd name="connsiteY3" fmla="*/ 342677 h 578502"/>
                <a:gd name="connsiteX4" fmla="*/ 342677 w 578502"/>
                <a:gd name="connsiteY4" fmla="*/ 556373 h 578502"/>
                <a:gd name="connsiteX5" fmla="*/ 235826 w 578502"/>
                <a:gd name="connsiteY5" fmla="*/ 556373 h 578502"/>
                <a:gd name="connsiteX6" fmla="*/ 22129 w 578502"/>
                <a:gd name="connsiteY6" fmla="*/ 342677 h 578502"/>
                <a:gd name="connsiteX7" fmla="*/ 22129 w 578502"/>
                <a:gd name="connsiteY7" fmla="*/ 235825 h 578502"/>
                <a:gd name="connsiteX8" fmla="*/ 235826 w 578502"/>
                <a:gd name="connsiteY8" fmla="*/ 22129 h 578502"/>
                <a:gd name="connsiteX9" fmla="*/ 289251 w 578502"/>
                <a:gd name="connsiteY9" fmla="*/ 0 h 57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502" h="578502">
                  <a:moveTo>
                    <a:pt x="289251" y="0"/>
                  </a:moveTo>
                  <a:cubicBezTo>
                    <a:pt x="308587" y="0"/>
                    <a:pt x="327923" y="7376"/>
                    <a:pt x="342677" y="22129"/>
                  </a:cubicBezTo>
                  <a:lnTo>
                    <a:pt x="556373" y="235825"/>
                  </a:lnTo>
                  <a:cubicBezTo>
                    <a:pt x="585879" y="265332"/>
                    <a:pt x="585879" y="313170"/>
                    <a:pt x="556373" y="342677"/>
                  </a:cubicBezTo>
                  <a:lnTo>
                    <a:pt x="342677" y="556373"/>
                  </a:lnTo>
                  <a:cubicBezTo>
                    <a:pt x="313170" y="585879"/>
                    <a:pt x="265332" y="585879"/>
                    <a:pt x="235826" y="556373"/>
                  </a:cubicBezTo>
                  <a:lnTo>
                    <a:pt x="22129" y="342677"/>
                  </a:lnTo>
                  <a:cubicBezTo>
                    <a:pt x="-7377" y="313170"/>
                    <a:pt x="-7377" y="265332"/>
                    <a:pt x="22129" y="235825"/>
                  </a:cubicBezTo>
                  <a:lnTo>
                    <a:pt x="235826" y="22129"/>
                  </a:lnTo>
                  <a:cubicBezTo>
                    <a:pt x="250579" y="7376"/>
                    <a:pt x="269915" y="0"/>
                    <a:pt x="289251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8E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8E84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2000" b="1" dirty="0">
                <a:solidFill>
                  <a:srgbClr val="008E8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23928" y="2403756"/>
            <a:ext cx="3729956" cy="477625"/>
            <a:chOff x="3563888" y="845936"/>
            <a:chExt cx="3729956" cy="477625"/>
          </a:xfrm>
        </p:grpSpPr>
        <p:sp>
          <p:nvSpPr>
            <p:cNvPr id="15" name="任意多边形 41"/>
            <p:cNvSpPr/>
            <p:nvPr/>
          </p:nvSpPr>
          <p:spPr>
            <a:xfrm>
              <a:off x="3894628" y="845936"/>
              <a:ext cx="3399216" cy="477625"/>
            </a:xfrm>
            <a:custGeom>
              <a:avLst/>
              <a:gdLst>
                <a:gd name="connsiteX0" fmla="*/ 4829221 w 5245449"/>
                <a:gd name="connsiteY0" fmla="*/ 0 h 832457"/>
                <a:gd name="connsiteX1" fmla="*/ 4906100 w 5245449"/>
                <a:gd name="connsiteY1" fmla="*/ 31843 h 832457"/>
                <a:gd name="connsiteX2" fmla="*/ 5213606 w 5245449"/>
                <a:gd name="connsiteY2" fmla="*/ 339349 h 832457"/>
                <a:gd name="connsiteX3" fmla="*/ 5213606 w 5245449"/>
                <a:gd name="connsiteY3" fmla="*/ 493107 h 832457"/>
                <a:gd name="connsiteX4" fmla="*/ 4906100 w 5245449"/>
                <a:gd name="connsiteY4" fmla="*/ 800613 h 832457"/>
                <a:gd name="connsiteX5" fmla="*/ 4829221 w 5245449"/>
                <a:gd name="connsiteY5" fmla="*/ 832457 h 832457"/>
                <a:gd name="connsiteX6" fmla="*/ 4824536 w 5245449"/>
                <a:gd name="connsiteY6" fmla="*/ 831545 h 832457"/>
                <a:gd name="connsiteX7" fmla="*/ 4824536 w 5245449"/>
                <a:gd name="connsiteY7" fmla="*/ 832028 h 832457"/>
                <a:gd name="connsiteX8" fmla="*/ 0 w 5245449"/>
                <a:gd name="connsiteY8" fmla="*/ 832028 h 832457"/>
                <a:gd name="connsiteX9" fmla="*/ 0 w 5245449"/>
                <a:gd name="connsiteY9" fmla="*/ 428 h 832457"/>
                <a:gd name="connsiteX10" fmla="*/ 4824536 w 5245449"/>
                <a:gd name="connsiteY10" fmla="*/ 428 h 832457"/>
                <a:gd name="connsiteX11" fmla="*/ 4824536 w 5245449"/>
                <a:gd name="connsiteY11" fmla="*/ 912 h 83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45449" h="832457">
                  <a:moveTo>
                    <a:pt x="4829221" y="0"/>
                  </a:moveTo>
                  <a:cubicBezTo>
                    <a:pt x="4857045" y="0"/>
                    <a:pt x="4884869" y="10614"/>
                    <a:pt x="4906100" y="31843"/>
                  </a:cubicBezTo>
                  <a:lnTo>
                    <a:pt x="5213606" y="339349"/>
                  </a:lnTo>
                  <a:cubicBezTo>
                    <a:pt x="5256064" y="381809"/>
                    <a:pt x="5256064" y="450647"/>
                    <a:pt x="5213606" y="493107"/>
                  </a:cubicBezTo>
                  <a:lnTo>
                    <a:pt x="4906100" y="800613"/>
                  </a:lnTo>
                  <a:cubicBezTo>
                    <a:pt x="4884870" y="821842"/>
                    <a:pt x="4857046" y="832457"/>
                    <a:pt x="4829221" y="832457"/>
                  </a:cubicBezTo>
                  <a:lnTo>
                    <a:pt x="4824536" y="831545"/>
                  </a:lnTo>
                  <a:lnTo>
                    <a:pt x="4824536" y="832028"/>
                  </a:lnTo>
                  <a:lnTo>
                    <a:pt x="0" y="832028"/>
                  </a:lnTo>
                  <a:lnTo>
                    <a:pt x="0" y="428"/>
                  </a:lnTo>
                  <a:lnTo>
                    <a:pt x="4824536" y="428"/>
                  </a:lnTo>
                  <a:lnTo>
                    <a:pt x="4824536" y="912"/>
                  </a:lnTo>
                  <a:close/>
                </a:path>
              </a:pathLst>
            </a:custGeom>
            <a:solidFill>
              <a:srgbClr val="008E84"/>
            </a:solidFill>
            <a:ln w="12700">
              <a:solidFill>
                <a:srgbClr val="008E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gray">
            <a:xfrm>
              <a:off x="4946165" y="900082"/>
              <a:ext cx="12961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有效性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任意多边形 34"/>
            <p:cNvSpPr/>
            <p:nvPr/>
          </p:nvSpPr>
          <p:spPr>
            <a:xfrm>
              <a:off x="3563888" y="845937"/>
              <a:ext cx="596404" cy="477624"/>
            </a:xfrm>
            <a:custGeom>
              <a:avLst/>
              <a:gdLst>
                <a:gd name="connsiteX0" fmla="*/ 289251 w 578502"/>
                <a:gd name="connsiteY0" fmla="*/ 0 h 578502"/>
                <a:gd name="connsiteX1" fmla="*/ 342677 w 578502"/>
                <a:gd name="connsiteY1" fmla="*/ 22129 h 578502"/>
                <a:gd name="connsiteX2" fmla="*/ 556373 w 578502"/>
                <a:gd name="connsiteY2" fmla="*/ 235825 h 578502"/>
                <a:gd name="connsiteX3" fmla="*/ 556373 w 578502"/>
                <a:gd name="connsiteY3" fmla="*/ 342677 h 578502"/>
                <a:gd name="connsiteX4" fmla="*/ 342677 w 578502"/>
                <a:gd name="connsiteY4" fmla="*/ 556373 h 578502"/>
                <a:gd name="connsiteX5" fmla="*/ 235826 w 578502"/>
                <a:gd name="connsiteY5" fmla="*/ 556373 h 578502"/>
                <a:gd name="connsiteX6" fmla="*/ 22129 w 578502"/>
                <a:gd name="connsiteY6" fmla="*/ 342677 h 578502"/>
                <a:gd name="connsiteX7" fmla="*/ 22129 w 578502"/>
                <a:gd name="connsiteY7" fmla="*/ 235825 h 578502"/>
                <a:gd name="connsiteX8" fmla="*/ 235826 w 578502"/>
                <a:gd name="connsiteY8" fmla="*/ 22129 h 578502"/>
                <a:gd name="connsiteX9" fmla="*/ 289251 w 578502"/>
                <a:gd name="connsiteY9" fmla="*/ 0 h 57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502" h="578502">
                  <a:moveTo>
                    <a:pt x="289251" y="0"/>
                  </a:moveTo>
                  <a:cubicBezTo>
                    <a:pt x="308587" y="0"/>
                    <a:pt x="327923" y="7376"/>
                    <a:pt x="342677" y="22129"/>
                  </a:cubicBezTo>
                  <a:lnTo>
                    <a:pt x="556373" y="235825"/>
                  </a:lnTo>
                  <a:cubicBezTo>
                    <a:pt x="585879" y="265332"/>
                    <a:pt x="585879" y="313170"/>
                    <a:pt x="556373" y="342677"/>
                  </a:cubicBezTo>
                  <a:lnTo>
                    <a:pt x="342677" y="556373"/>
                  </a:lnTo>
                  <a:cubicBezTo>
                    <a:pt x="313170" y="585879"/>
                    <a:pt x="265332" y="585879"/>
                    <a:pt x="235826" y="556373"/>
                  </a:cubicBezTo>
                  <a:lnTo>
                    <a:pt x="22129" y="342677"/>
                  </a:lnTo>
                  <a:cubicBezTo>
                    <a:pt x="-7377" y="313170"/>
                    <a:pt x="-7377" y="265332"/>
                    <a:pt x="22129" y="235825"/>
                  </a:cubicBezTo>
                  <a:lnTo>
                    <a:pt x="235826" y="22129"/>
                  </a:lnTo>
                  <a:cubicBezTo>
                    <a:pt x="250579" y="7376"/>
                    <a:pt x="269915" y="0"/>
                    <a:pt x="289251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8E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8E84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2000" b="1" dirty="0">
                <a:solidFill>
                  <a:srgbClr val="008E8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23928" y="3147851"/>
            <a:ext cx="3729956" cy="477625"/>
            <a:chOff x="3563888" y="845936"/>
            <a:chExt cx="3729956" cy="477625"/>
          </a:xfrm>
        </p:grpSpPr>
        <p:sp>
          <p:nvSpPr>
            <p:cNvPr id="19" name="任意多边形 41"/>
            <p:cNvSpPr/>
            <p:nvPr/>
          </p:nvSpPr>
          <p:spPr>
            <a:xfrm>
              <a:off x="3894628" y="845936"/>
              <a:ext cx="3399216" cy="477625"/>
            </a:xfrm>
            <a:custGeom>
              <a:avLst/>
              <a:gdLst>
                <a:gd name="connsiteX0" fmla="*/ 4829221 w 5245449"/>
                <a:gd name="connsiteY0" fmla="*/ 0 h 832457"/>
                <a:gd name="connsiteX1" fmla="*/ 4906100 w 5245449"/>
                <a:gd name="connsiteY1" fmla="*/ 31843 h 832457"/>
                <a:gd name="connsiteX2" fmla="*/ 5213606 w 5245449"/>
                <a:gd name="connsiteY2" fmla="*/ 339349 h 832457"/>
                <a:gd name="connsiteX3" fmla="*/ 5213606 w 5245449"/>
                <a:gd name="connsiteY3" fmla="*/ 493107 h 832457"/>
                <a:gd name="connsiteX4" fmla="*/ 4906100 w 5245449"/>
                <a:gd name="connsiteY4" fmla="*/ 800613 h 832457"/>
                <a:gd name="connsiteX5" fmla="*/ 4829221 w 5245449"/>
                <a:gd name="connsiteY5" fmla="*/ 832457 h 832457"/>
                <a:gd name="connsiteX6" fmla="*/ 4824536 w 5245449"/>
                <a:gd name="connsiteY6" fmla="*/ 831545 h 832457"/>
                <a:gd name="connsiteX7" fmla="*/ 4824536 w 5245449"/>
                <a:gd name="connsiteY7" fmla="*/ 832028 h 832457"/>
                <a:gd name="connsiteX8" fmla="*/ 0 w 5245449"/>
                <a:gd name="connsiteY8" fmla="*/ 832028 h 832457"/>
                <a:gd name="connsiteX9" fmla="*/ 0 w 5245449"/>
                <a:gd name="connsiteY9" fmla="*/ 428 h 832457"/>
                <a:gd name="connsiteX10" fmla="*/ 4824536 w 5245449"/>
                <a:gd name="connsiteY10" fmla="*/ 428 h 832457"/>
                <a:gd name="connsiteX11" fmla="*/ 4824536 w 5245449"/>
                <a:gd name="connsiteY11" fmla="*/ 912 h 83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45449" h="832457">
                  <a:moveTo>
                    <a:pt x="4829221" y="0"/>
                  </a:moveTo>
                  <a:cubicBezTo>
                    <a:pt x="4857045" y="0"/>
                    <a:pt x="4884869" y="10614"/>
                    <a:pt x="4906100" y="31843"/>
                  </a:cubicBezTo>
                  <a:lnTo>
                    <a:pt x="5213606" y="339349"/>
                  </a:lnTo>
                  <a:cubicBezTo>
                    <a:pt x="5256064" y="381809"/>
                    <a:pt x="5256064" y="450647"/>
                    <a:pt x="5213606" y="493107"/>
                  </a:cubicBezTo>
                  <a:lnTo>
                    <a:pt x="4906100" y="800613"/>
                  </a:lnTo>
                  <a:cubicBezTo>
                    <a:pt x="4884870" y="821842"/>
                    <a:pt x="4857046" y="832457"/>
                    <a:pt x="4829221" y="832457"/>
                  </a:cubicBezTo>
                  <a:lnTo>
                    <a:pt x="4824536" y="831545"/>
                  </a:lnTo>
                  <a:lnTo>
                    <a:pt x="4824536" y="832028"/>
                  </a:lnTo>
                  <a:lnTo>
                    <a:pt x="0" y="832028"/>
                  </a:lnTo>
                  <a:lnTo>
                    <a:pt x="0" y="428"/>
                  </a:lnTo>
                  <a:lnTo>
                    <a:pt x="4824536" y="428"/>
                  </a:lnTo>
                  <a:lnTo>
                    <a:pt x="4824536" y="912"/>
                  </a:lnTo>
                  <a:close/>
                </a:path>
              </a:pathLst>
            </a:custGeom>
            <a:solidFill>
              <a:srgbClr val="008E84"/>
            </a:solidFill>
            <a:ln w="12700">
              <a:solidFill>
                <a:srgbClr val="008E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gray">
            <a:xfrm>
              <a:off x="4946165" y="900082"/>
              <a:ext cx="12961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创新性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任意多边形 34"/>
            <p:cNvSpPr/>
            <p:nvPr/>
          </p:nvSpPr>
          <p:spPr>
            <a:xfrm>
              <a:off x="3563888" y="845937"/>
              <a:ext cx="596404" cy="477624"/>
            </a:xfrm>
            <a:custGeom>
              <a:avLst/>
              <a:gdLst>
                <a:gd name="connsiteX0" fmla="*/ 289251 w 578502"/>
                <a:gd name="connsiteY0" fmla="*/ 0 h 578502"/>
                <a:gd name="connsiteX1" fmla="*/ 342677 w 578502"/>
                <a:gd name="connsiteY1" fmla="*/ 22129 h 578502"/>
                <a:gd name="connsiteX2" fmla="*/ 556373 w 578502"/>
                <a:gd name="connsiteY2" fmla="*/ 235825 h 578502"/>
                <a:gd name="connsiteX3" fmla="*/ 556373 w 578502"/>
                <a:gd name="connsiteY3" fmla="*/ 342677 h 578502"/>
                <a:gd name="connsiteX4" fmla="*/ 342677 w 578502"/>
                <a:gd name="connsiteY4" fmla="*/ 556373 h 578502"/>
                <a:gd name="connsiteX5" fmla="*/ 235826 w 578502"/>
                <a:gd name="connsiteY5" fmla="*/ 556373 h 578502"/>
                <a:gd name="connsiteX6" fmla="*/ 22129 w 578502"/>
                <a:gd name="connsiteY6" fmla="*/ 342677 h 578502"/>
                <a:gd name="connsiteX7" fmla="*/ 22129 w 578502"/>
                <a:gd name="connsiteY7" fmla="*/ 235825 h 578502"/>
                <a:gd name="connsiteX8" fmla="*/ 235826 w 578502"/>
                <a:gd name="connsiteY8" fmla="*/ 22129 h 578502"/>
                <a:gd name="connsiteX9" fmla="*/ 289251 w 578502"/>
                <a:gd name="connsiteY9" fmla="*/ 0 h 57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502" h="578502">
                  <a:moveTo>
                    <a:pt x="289251" y="0"/>
                  </a:moveTo>
                  <a:cubicBezTo>
                    <a:pt x="308587" y="0"/>
                    <a:pt x="327923" y="7376"/>
                    <a:pt x="342677" y="22129"/>
                  </a:cubicBezTo>
                  <a:lnTo>
                    <a:pt x="556373" y="235825"/>
                  </a:lnTo>
                  <a:cubicBezTo>
                    <a:pt x="585879" y="265332"/>
                    <a:pt x="585879" y="313170"/>
                    <a:pt x="556373" y="342677"/>
                  </a:cubicBezTo>
                  <a:lnTo>
                    <a:pt x="342677" y="556373"/>
                  </a:lnTo>
                  <a:cubicBezTo>
                    <a:pt x="313170" y="585879"/>
                    <a:pt x="265332" y="585879"/>
                    <a:pt x="235826" y="556373"/>
                  </a:cubicBezTo>
                  <a:lnTo>
                    <a:pt x="22129" y="342677"/>
                  </a:lnTo>
                  <a:cubicBezTo>
                    <a:pt x="-7377" y="313170"/>
                    <a:pt x="-7377" y="265332"/>
                    <a:pt x="22129" y="235825"/>
                  </a:cubicBezTo>
                  <a:lnTo>
                    <a:pt x="235826" y="22129"/>
                  </a:lnTo>
                  <a:cubicBezTo>
                    <a:pt x="250579" y="7376"/>
                    <a:pt x="269915" y="0"/>
                    <a:pt x="289251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8E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8E84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2000" b="1" dirty="0">
                <a:solidFill>
                  <a:srgbClr val="008E8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23928" y="3891947"/>
            <a:ext cx="3729956" cy="477625"/>
            <a:chOff x="3563888" y="845936"/>
            <a:chExt cx="3729956" cy="477625"/>
          </a:xfrm>
        </p:grpSpPr>
        <p:sp>
          <p:nvSpPr>
            <p:cNvPr id="23" name="任意多边形 41"/>
            <p:cNvSpPr/>
            <p:nvPr/>
          </p:nvSpPr>
          <p:spPr>
            <a:xfrm>
              <a:off x="3894628" y="845936"/>
              <a:ext cx="3399216" cy="477625"/>
            </a:xfrm>
            <a:custGeom>
              <a:avLst/>
              <a:gdLst>
                <a:gd name="connsiteX0" fmla="*/ 4829221 w 5245449"/>
                <a:gd name="connsiteY0" fmla="*/ 0 h 832457"/>
                <a:gd name="connsiteX1" fmla="*/ 4906100 w 5245449"/>
                <a:gd name="connsiteY1" fmla="*/ 31843 h 832457"/>
                <a:gd name="connsiteX2" fmla="*/ 5213606 w 5245449"/>
                <a:gd name="connsiteY2" fmla="*/ 339349 h 832457"/>
                <a:gd name="connsiteX3" fmla="*/ 5213606 w 5245449"/>
                <a:gd name="connsiteY3" fmla="*/ 493107 h 832457"/>
                <a:gd name="connsiteX4" fmla="*/ 4906100 w 5245449"/>
                <a:gd name="connsiteY4" fmla="*/ 800613 h 832457"/>
                <a:gd name="connsiteX5" fmla="*/ 4829221 w 5245449"/>
                <a:gd name="connsiteY5" fmla="*/ 832457 h 832457"/>
                <a:gd name="connsiteX6" fmla="*/ 4824536 w 5245449"/>
                <a:gd name="connsiteY6" fmla="*/ 831545 h 832457"/>
                <a:gd name="connsiteX7" fmla="*/ 4824536 w 5245449"/>
                <a:gd name="connsiteY7" fmla="*/ 832028 h 832457"/>
                <a:gd name="connsiteX8" fmla="*/ 0 w 5245449"/>
                <a:gd name="connsiteY8" fmla="*/ 832028 h 832457"/>
                <a:gd name="connsiteX9" fmla="*/ 0 w 5245449"/>
                <a:gd name="connsiteY9" fmla="*/ 428 h 832457"/>
                <a:gd name="connsiteX10" fmla="*/ 4824536 w 5245449"/>
                <a:gd name="connsiteY10" fmla="*/ 428 h 832457"/>
                <a:gd name="connsiteX11" fmla="*/ 4824536 w 5245449"/>
                <a:gd name="connsiteY11" fmla="*/ 912 h 83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45449" h="832457">
                  <a:moveTo>
                    <a:pt x="4829221" y="0"/>
                  </a:moveTo>
                  <a:cubicBezTo>
                    <a:pt x="4857045" y="0"/>
                    <a:pt x="4884869" y="10614"/>
                    <a:pt x="4906100" y="31843"/>
                  </a:cubicBezTo>
                  <a:lnTo>
                    <a:pt x="5213606" y="339349"/>
                  </a:lnTo>
                  <a:cubicBezTo>
                    <a:pt x="5256064" y="381809"/>
                    <a:pt x="5256064" y="450647"/>
                    <a:pt x="5213606" y="493107"/>
                  </a:cubicBezTo>
                  <a:lnTo>
                    <a:pt x="4906100" y="800613"/>
                  </a:lnTo>
                  <a:cubicBezTo>
                    <a:pt x="4884870" y="821842"/>
                    <a:pt x="4857046" y="832457"/>
                    <a:pt x="4829221" y="832457"/>
                  </a:cubicBezTo>
                  <a:lnTo>
                    <a:pt x="4824536" y="831545"/>
                  </a:lnTo>
                  <a:lnTo>
                    <a:pt x="4824536" y="832028"/>
                  </a:lnTo>
                  <a:lnTo>
                    <a:pt x="0" y="832028"/>
                  </a:lnTo>
                  <a:lnTo>
                    <a:pt x="0" y="428"/>
                  </a:lnTo>
                  <a:lnTo>
                    <a:pt x="4824536" y="428"/>
                  </a:lnTo>
                  <a:lnTo>
                    <a:pt x="4824536" y="912"/>
                  </a:lnTo>
                  <a:close/>
                </a:path>
              </a:pathLst>
            </a:custGeom>
            <a:solidFill>
              <a:srgbClr val="008E84"/>
            </a:solidFill>
            <a:ln w="12700">
              <a:solidFill>
                <a:srgbClr val="008E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gray">
            <a:xfrm>
              <a:off x="4946165" y="900082"/>
              <a:ext cx="12961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公平性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任意多边形 34"/>
            <p:cNvSpPr/>
            <p:nvPr/>
          </p:nvSpPr>
          <p:spPr>
            <a:xfrm>
              <a:off x="3563888" y="845937"/>
              <a:ext cx="596404" cy="477624"/>
            </a:xfrm>
            <a:custGeom>
              <a:avLst/>
              <a:gdLst>
                <a:gd name="connsiteX0" fmla="*/ 289251 w 578502"/>
                <a:gd name="connsiteY0" fmla="*/ 0 h 578502"/>
                <a:gd name="connsiteX1" fmla="*/ 342677 w 578502"/>
                <a:gd name="connsiteY1" fmla="*/ 22129 h 578502"/>
                <a:gd name="connsiteX2" fmla="*/ 556373 w 578502"/>
                <a:gd name="connsiteY2" fmla="*/ 235825 h 578502"/>
                <a:gd name="connsiteX3" fmla="*/ 556373 w 578502"/>
                <a:gd name="connsiteY3" fmla="*/ 342677 h 578502"/>
                <a:gd name="connsiteX4" fmla="*/ 342677 w 578502"/>
                <a:gd name="connsiteY4" fmla="*/ 556373 h 578502"/>
                <a:gd name="connsiteX5" fmla="*/ 235826 w 578502"/>
                <a:gd name="connsiteY5" fmla="*/ 556373 h 578502"/>
                <a:gd name="connsiteX6" fmla="*/ 22129 w 578502"/>
                <a:gd name="connsiteY6" fmla="*/ 342677 h 578502"/>
                <a:gd name="connsiteX7" fmla="*/ 22129 w 578502"/>
                <a:gd name="connsiteY7" fmla="*/ 235825 h 578502"/>
                <a:gd name="connsiteX8" fmla="*/ 235826 w 578502"/>
                <a:gd name="connsiteY8" fmla="*/ 22129 h 578502"/>
                <a:gd name="connsiteX9" fmla="*/ 289251 w 578502"/>
                <a:gd name="connsiteY9" fmla="*/ 0 h 57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502" h="578502">
                  <a:moveTo>
                    <a:pt x="289251" y="0"/>
                  </a:moveTo>
                  <a:cubicBezTo>
                    <a:pt x="308587" y="0"/>
                    <a:pt x="327923" y="7376"/>
                    <a:pt x="342677" y="22129"/>
                  </a:cubicBezTo>
                  <a:lnTo>
                    <a:pt x="556373" y="235825"/>
                  </a:lnTo>
                  <a:cubicBezTo>
                    <a:pt x="585879" y="265332"/>
                    <a:pt x="585879" y="313170"/>
                    <a:pt x="556373" y="342677"/>
                  </a:cubicBezTo>
                  <a:lnTo>
                    <a:pt x="342677" y="556373"/>
                  </a:lnTo>
                  <a:cubicBezTo>
                    <a:pt x="313170" y="585879"/>
                    <a:pt x="265332" y="585879"/>
                    <a:pt x="235826" y="556373"/>
                  </a:cubicBezTo>
                  <a:lnTo>
                    <a:pt x="22129" y="342677"/>
                  </a:lnTo>
                  <a:cubicBezTo>
                    <a:pt x="-7377" y="313170"/>
                    <a:pt x="-7377" y="265332"/>
                    <a:pt x="22129" y="235825"/>
                  </a:cubicBezTo>
                  <a:lnTo>
                    <a:pt x="235826" y="22129"/>
                  </a:lnTo>
                  <a:cubicBezTo>
                    <a:pt x="250579" y="7376"/>
                    <a:pt x="269915" y="0"/>
                    <a:pt x="289251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8E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8E84"/>
                  </a:solidFill>
                  <a:latin typeface="微软雅黑" pitchFamily="34" charset="-122"/>
                  <a:ea typeface="微软雅黑" pitchFamily="34" charset="-122"/>
                </a:rPr>
                <a:t>05</a:t>
              </a:r>
              <a:endParaRPr lang="zh-CN" altLang="en-US" sz="2000" b="1" dirty="0">
                <a:solidFill>
                  <a:srgbClr val="008E8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95486"/>
            <a:ext cx="8699500" cy="493563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+mn-lt"/>
              </a:rPr>
              <a:t>01</a:t>
            </a:r>
            <a:r>
              <a:rPr lang="zh-CN" altLang="en-US" sz="2000" dirty="0">
                <a:latin typeface="+mn-lt"/>
              </a:rPr>
              <a:t>基本信息    </a:t>
            </a:r>
            <a:r>
              <a:rPr lang="zh-CN" altLang="en-US" sz="2000" dirty="0">
                <a:solidFill>
                  <a:srgbClr val="FF0000"/>
                </a:solidFill>
                <a:latin typeface="+mn-lt"/>
              </a:rPr>
              <a:t>国内唯一</a:t>
            </a:r>
            <a:r>
              <a:rPr lang="zh-CN" altLang="en-US" sz="2000" dirty="0">
                <a:latin typeface="+mn-lt"/>
              </a:rPr>
              <a:t>获批</a:t>
            </a:r>
            <a:r>
              <a:rPr lang="zh-CN" altLang="en-US" sz="2000" dirty="0">
                <a:solidFill>
                  <a:srgbClr val="FF0000"/>
                </a:solidFill>
                <a:latin typeface="+mn-lt"/>
              </a:rPr>
              <a:t>靶向神经调节</a:t>
            </a:r>
            <a:r>
              <a:rPr lang="zh-CN" altLang="en-US" sz="2000" dirty="0">
                <a:latin typeface="+mn-lt"/>
              </a:rPr>
              <a:t>的干眼症创新药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8669198"/>
              </p:ext>
            </p:extLst>
          </p:nvPr>
        </p:nvGraphicFramePr>
        <p:xfrm>
          <a:off x="237585" y="843558"/>
          <a:ext cx="4233136" cy="3545301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956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8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dirty="0">
                          <a:solidFill>
                            <a:schemeClr val="bg1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通用名称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9E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酒石酸伐尼克兰鼻喷雾剂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8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dirty="0">
                          <a:solidFill>
                            <a:schemeClr val="bg1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申报类别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9E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基本医保目录、商保创新药目录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53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dirty="0">
                          <a:solidFill>
                            <a:schemeClr val="bg1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注册规格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9E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4.2ml:2.5mg  60</a:t>
                      </a:r>
                      <a:r>
                        <a:rPr lang="zh-CN" altLang="en-US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喷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78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dirty="0">
                          <a:solidFill>
                            <a:schemeClr val="bg1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适应症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适用于增加干眼患者的泪液分泌</a:t>
                      </a:r>
                    </a:p>
                    <a:p>
                      <a:pPr algn="ctr" fontAlgn="ctr"/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（指南推荐中重度干眼患者适用）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782">
                <a:tc>
                  <a:txBody>
                    <a:bodyPr/>
                    <a:lstStyle/>
                    <a:p>
                      <a:pPr marL="0" marR="0" lvl="0" indent="0" algn="ctr" defTabSz="8159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i="0" dirty="0">
                          <a:solidFill>
                            <a:schemeClr val="bg1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用法用量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鼻喷。对每侧鼻孔喷药</a:t>
                      </a: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1</a:t>
                      </a:r>
                      <a:r>
                        <a:rPr lang="zh-CN" altLang="en-US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次，每日两次（间隔约</a:t>
                      </a: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12</a:t>
                      </a:r>
                      <a:r>
                        <a:rPr lang="zh-CN" altLang="en-US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小时）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782">
                <a:tc>
                  <a:txBody>
                    <a:bodyPr/>
                    <a:lstStyle/>
                    <a:p>
                      <a:pPr marL="0" marR="0" lvl="0" indent="0" algn="ctr" defTabSz="8159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i="0" dirty="0">
                          <a:solidFill>
                            <a:schemeClr val="bg1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中国大陆首次上市时间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59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2024</a:t>
                      </a:r>
                      <a:r>
                        <a:rPr lang="zh-CN" altLang="en-US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年</a:t>
                      </a: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11</a:t>
                      </a:r>
                      <a:r>
                        <a:rPr lang="zh-CN" altLang="en-US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月</a:t>
                      </a: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22</a:t>
                      </a:r>
                      <a:r>
                        <a:rPr lang="zh-CN" altLang="en-US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日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78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dirty="0">
                          <a:solidFill>
                            <a:schemeClr val="bg1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全球首个上市国家</a:t>
                      </a:r>
                      <a:r>
                        <a:rPr lang="en-US" altLang="zh-CN" sz="1200" b="1" i="0" dirty="0">
                          <a:solidFill>
                            <a:schemeClr val="bg1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/</a:t>
                      </a:r>
                      <a:r>
                        <a:rPr lang="zh-CN" altLang="en-US" sz="1200" b="1" i="0" dirty="0">
                          <a:solidFill>
                            <a:schemeClr val="bg1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上市时间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美国，</a:t>
                      </a: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2021</a:t>
                      </a:r>
                      <a:r>
                        <a:rPr lang="zh-CN" altLang="en-US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年</a:t>
                      </a: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10</a:t>
                      </a:r>
                      <a:r>
                        <a:rPr lang="zh-CN" altLang="en-US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月</a:t>
                      </a: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15</a:t>
                      </a:r>
                      <a:r>
                        <a:rPr lang="zh-CN" altLang="en-US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日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45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dirty="0">
                          <a:solidFill>
                            <a:schemeClr val="bg1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是否为</a:t>
                      </a:r>
                      <a:r>
                        <a:rPr lang="en-US" altLang="zh-CN" sz="1200" b="1" i="0" dirty="0">
                          <a:solidFill>
                            <a:schemeClr val="bg1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OTC</a:t>
                      </a:r>
                      <a:r>
                        <a:rPr lang="zh-CN" altLang="en-US" sz="1200" b="1" i="0" dirty="0">
                          <a:solidFill>
                            <a:schemeClr val="bg1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药品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dirty="0">
                          <a:solidFill>
                            <a:srgbClr val="00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否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45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dirty="0">
                          <a:solidFill>
                            <a:schemeClr val="bg1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大陆同通用名药品上市情况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9E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dirty="0">
                          <a:solidFill>
                            <a:srgbClr val="FF0000"/>
                          </a:solidFill>
                          <a:latin typeface="+mn-lt"/>
                          <a:ea typeface="微软雅黑" pitchFamily="34" charset="-122"/>
                          <a:cs typeface="Arial" panose="020B0604020202090204" pitchFamily="34" charset="0"/>
                          <a:sym typeface="Arial" panose="020B0604020202090204" pitchFamily="34" charset="0"/>
                        </a:rPr>
                        <a:t>独家药品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644833" y="843558"/>
            <a:ext cx="4233136" cy="3545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干眼症疾病负担重</a:t>
            </a:r>
            <a:r>
              <a:rPr lang="en-US" altLang="zh-CN" sz="1400" b="1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：</a:t>
            </a:r>
            <a:endParaRPr lang="zh-CN" altLang="en-US" sz="1400" b="1" dirty="0">
              <a:latin typeface="Arial" panose="020B0604020202090204" pitchFamily="34" charset="0"/>
              <a:ea typeface="微软雅黑" pitchFamily="34" charset="-122"/>
              <a:cs typeface="Arial" panose="020B0604020202090204" pitchFamily="34" charset="0"/>
            </a:endParaRPr>
          </a:p>
          <a:p>
            <a:pPr marL="171450" indent="-1714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2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中国干眼症发病率为</a:t>
            </a:r>
            <a:r>
              <a:rPr lang="en-US" altLang="zh-CN" sz="12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17%</a:t>
            </a:r>
            <a:r>
              <a:rPr lang="zh-CN" altLang="en-US" sz="12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 </a:t>
            </a:r>
            <a:r>
              <a:rPr lang="en-US" altLang="zh-CN" sz="1200" kern="0" spc="70" baseline="24000" dirty="0">
                <a:solidFill>
                  <a:srgbClr val="000000">
                    <a:alpha val="100000"/>
                  </a:srgbClr>
                </a:solidFill>
                <a:latin typeface="Arial" panose="020B0604020202090204" pitchFamily="34" charset="0"/>
                <a:ea typeface="Arial" panose="020B0604020202090204"/>
                <a:cs typeface="Arial" panose="020B0604020202090204" pitchFamily="34" charset="0"/>
                <a:sym typeface="+mn-ea"/>
              </a:rPr>
              <a:t>[1] </a:t>
            </a:r>
            <a:r>
              <a:rPr lang="zh-CN" altLang="en-US" sz="12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，干眼症的就诊率仅为</a:t>
            </a:r>
            <a:r>
              <a:rPr lang="en-US" altLang="zh-CN" sz="12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5.38%</a:t>
            </a:r>
            <a:r>
              <a:rPr lang="en-US" altLang="zh-CN" sz="1200" kern="0" spc="70" baseline="24000" dirty="0">
                <a:solidFill>
                  <a:srgbClr val="000000">
                    <a:alpha val="100000"/>
                  </a:srgbClr>
                </a:solidFill>
                <a:latin typeface="Arial" panose="020B0604020202090204" pitchFamily="34" charset="0"/>
                <a:ea typeface="Arial" panose="020B0604020202090204"/>
                <a:cs typeface="Arial" panose="020B0604020202090204" pitchFamily="34" charset="0"/>
                <a:sym typeface="+mn-ea"/>
              </a:rPr>
              <a:t>[2]</a:t>
            </a:r>
            <a:r>
              <a:rPr lang="zh-CN" altLang="en-US" sz="12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，中重度的干眼患者占比</a:t>
            </a:r>
            <a:r>
              <a:rPr lang="en-US" altLang="zh-CN" sz="12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30%</a:t>
            </a:r>
            <a:r>
              <a:rPr lang="en-US" altLang="zh-CN" sz="1200" kern="0" spc="70" baseline="24000" dirty="0">
                <a:solidFill>
                  <a:srgbClr val="000000">
                    <a:alpha val="100000"/>
                  </a:srgbClr>
                </a:solidFill>
                <a:latin typeface="Arial" panose="020B0604020202090204" pitchFamily="34" charset="0"/>
                <a:ea typeface="Arial" panose="020B0604020202090204"/>
                <a:cs typeface="Arial" panose="020B0604020202090204" pitchFamily="34" charset="0"/>
                <a:sym typeface="+mn-ea"/>
              </a:rPr>
              <a:t>[3]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。</a:t>
            </a:r>
          </a:p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2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干眼患者</a:t>
            </a:r>
            <a:r>
              <a:rPr lang="en-US" altLang="zh-CN" sz="12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42%</a:t>
            </a:r>
            <a:r>
              <a:rPr lang="zh-CN" altLang="en-US" sz="12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睡眠障碍，</a:t>
            </a:r>
            <a:r>
              <a:rPr lang="en-US" altLang="zh-CN" sz="12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29%</a:t>
            </a:r>
            <a:r>
              <a:rPr lang="zh-CN" altLang="en-US" sz="12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患抑郁，</a:t>
            </a:r>
            <a:r>
              <a:rPr lang="zh-CN" altLang="en-US" sz="12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易导致眼角膜损伤、眼部炎症、视力模糊等症状，加重治疗负担 </a:t>
            </a:r>
            <a:r>
              <a:rPr lang="en-US" altLang="zh-CN" sz="1200" kern="0" spc="70" baseline="24000" dirty="0">
                <a:solidFill>
                  <a:srgbClr val="000000">
                    <a:alpha val="100000"/>
                  </a:srgbClr>
                </a:solidFill>
                <a:latin typeface="Arial" panose="020B0604020202090204" pitchFamily="34" charset="0"/>
                <a:ea typeface="Arial" panose="020B0604020202090204"/>
                <a:cs typeface="Arial" panose="020B0604020202090204" pitchFamily="34" charset="0"/>
                <a:sym typeface="+mn-ea"/>
              </a:rPr>
              <a:t>[4]</a:t>
            </a:r>
            <a:r>
              <a:rPr lang="zh-CN" altLang="en-US" sz="12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。</a:t>
            </a:r>
            <a:endParaRPr lang="en-US" altLang="zh-CN" sz="1200" dirty="0">
              <a:latin typeface="Arial" panose="020B0604020202090204" pitchFamily="34" charset="0"/>
              <a:ea typeface="微软雅黑" pitchFamily="34" charset="-122"/>
              <a:cs typeface="Arial" panose="020B0604020202090204" pitchFamily="34" charset="0"/>
              <a:sym typeface="+mn-ea"/>
            </a:endParaRPr>
          </a:p>
          <a:p>
            <a:pPr marL="171450" indent="-1714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2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中重度干眼对生命质量影响接近于</a:t>
            </a:r>
            <a:r>
              <a:rPr lang="en-US" altLang="zh-CN" sz="12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Ⅱ-Ⅳ</a:t>
            </a:r>
            <a:r>
              <a:rPr lang="zh-CN" altLang="en-US" sz="12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级心绞痛</a:t>
            </a:r>
            <a:r>
              <a:rPr lang="en-US" altLang="zh-CN" sz="1200" kern="0" spc="70" baseline="24000" dirty="0">
                <a:solidFill>
                  <a:srgbClr val="000000">
                    <a:alpha val="100000"/>
                  </a:srgbClr>
                </a:solidFill>
                <a:latin typeface="Arial" panose="020B0604020202090204" pitchFamily="34" charset="0"/>
                <a:ea typeface="Arial" panose="020B0604020202090204"/>
                <a:cs typeface="Arial" panose="020B0604020202090204" pitchFamily="34" charset="0"/>
                <a:sym typeface="+mn-ea"/>
              </a:rPr>
              <a:t>[5]</a:t>
            </a:r>
            <a:r>
              <a:rPr lang="en-US" altLang="zh-CN" sz="12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。</a:t>
            </a:r>
            <a:endParaRPr lang="en-US" altLang="zh-CN" sz="1200" dirty="0">
              <a:latin typeface="Arial" panose="020B0604020202090204" pitchFamily="34" charset="0"/>
              <a:ea typeface="微软雅黑" pitchFamily="34" charset="-122"/>
              <a:cs typeface="Arial" panose="020B0604020202090204" pitchFamily="34" charset="0"/>
            </a:endParaRPr>
          </a:p>
          <a:p>
            <a:pPr indent="0" fontAlgn="auto">
              <a:lnSpc>
                <a:spcPct val="150000"/>
              </a:lnSpc>
              <a:buFont typeface="+mj-lt"/>
              <a:buNone/>
            </a:pPr>
            <a:r>
              <a:rPr lang="zh-CN" altLang="en-US" sz="1400" b="1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临床治疗存在未满足需求：</a:t>
            </a:r>
            <a:endParaRPr lang="en-US" altLang="zh-CN" sz="1400" b="1" dirty="0">
              <a:latin typeface="Arial" panose="020B0604020202090204" pitchFamily="34" charset="0"/>
              <a:ea typeface="微软雅黑" pitchFamily="34" charset="-122"/>
              <a:cs typeface="Arial" panose="020B0604020202090204" pitchFamily="34" charset="0"/>
            </a:endParaRPr>
          </a:p>
          <a:p>
            <a:pPr marL="171450" indent="-1714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200" kern="0" spc="-1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目前</a:t>
            </a:r>
            <a:r>
              <a:rPr lang="zh-CN" altLang="zh-CN" sz="1200" kern="0" spc="-1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治疗</a:t>
            </a:r>
            <a:r>
              <a:rPr lang="zh-CN" sz="1200" kern="0" spc="-1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中重度干眼的药物</a:t>
            </a:r>
            <a:r>
              <a:rPr lang="zh-CN" altLang="en-US" sz="1200" kern="0" spc="-1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无法替代含</a:t>
            </a:r>
            <a:r>
              <a:rPr lang="en-US" altLang="zh-CN" sz="1200" kern="0" spc="-1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2000+</a:t>
            </a:r>
            <a:r>
              <a:rPr lang="zh-CN" altLang="en-US" sz="1200" kern="0" spc="-1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成分的天然泪液，且生物利用度低、联合用药种类多、需频繁使用，</a:t>
            </a:r>
            <a:r>
              <a:rPr lang="zh-CN" altLang="en-US" sz="1200" b="1" kern="0" spc="-10" dirty="0">
                <a:solidFill>
                  <a:srgbClr val="FF0000"/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对患者眼表负担重</a:t>
            </a:r>
            <a:r>
              <a:rPr lang="zh-CN" altLang="en-US" sz="1200" kern="0" spc="-1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。</a:t>
            </a:r>
            <a:endParaRPr lang="en-US" altLang="zh-CN" sz="1200" kern="0" spc="-10" dirty="0">
              <a:solidFill>
                <a:schemeClr val="tx1">
                  <a:alpha val="100000"/>
                </a:schemeClr>
              </a:solidFill>
              <a:latin typeface="Arial" panose="020B0604020202090204" pitchFamily="34" charset="0"/>
              <a:ea typeface="微软雅黑" pitchFamily="34" charset="-122"/>
              <a:cs typeface="Arial" panose="020B0604020202090204" pitchFamily="34" charset="0"/>
              <a:sym typeface="+mn-ea"/>
            </a:endParaRPr>
          </a:p>
          <a:p>
            <a:pPr marL="171450" indent="-1714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200" kern="0" spc="-1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目前临床急需</a:t>
            </a:r>
            <a:r>
              <a:rPr lang="zh-CN" altLang="en-US" sz="1200" b="1" kern="0" spc="-10" dirty="0">
                <a:solidFill>
                  <a:srgbClr val="FF0000"/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有效且安全、促进天然泪液分泌、支持泪膜稳态的</a:t>
            </a:r>
            <a:r>
              <a:rPr lang="zh-CN" altLang="en-US" sz="1200" b="1" kern="0" spc="-10" dirty="0">
                <a:solidFill>
                  <a:srgbClr val="FF0000">
                    <a:alpha val="100000"/>
                  </a:srgb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药物去填补未满足的临床治疗需求</a:t>
            </a:r>
            <a:r>
              <a:rPr lang="en-US" altLang="zh-CN" sz="1200" kern="0" spc="-10" baseline="300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[6]</a:t>
            </a:r>
            <a:r>
              <a:rPr lang="en-US" altLang="zh-CN" sz="12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。</a:t>
            </a:r>
            <a:endParaRPr lang="en-US" altLang="zh-CN" sz="1200" kern="0" spc="-10" dirty="0">
              <a:latin typeface="Arial" panose="020B0604020202090204" pitchFamily="34" charset="0"/>
              <a:ea typeface="微软雅黑" pitchFamily="34" charset="-122"/>
              <a:cs typeface="Arial" panose="020B060402020209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0971" y="4452580"/>
            <a:ext cx="888888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57200"/>
            <a:r>
              <a:rPr lang="en-US" altLang="zh-CN" sz="600" dirty="0">
                <a:solidFill>
                  <a:srgbClr val="1B1B1B"/>
                </a:solidFill>
                <a:effectLst/>
                <a:ea typeface="微软雅黑" pitchFamily="34" charset="-122"/>
                <a:cs typeface="Arial" panose="020B0604020202090204" pitchFamily="34" charset="0"/>
                <a:sym typeface="+mn-ea"/>
              </a:rPr>
              <a:t>[1] Liu NN, Liu L, Li J, Sun YZ. Prevalence of and risk factors for dry eye symptom in mainland </a:t>
            </a:r>
            <a:r>
              <a:rPr lang="en-US" altLang="zh-CN" sz="600" dirty="0" err="1">
                <a:solidFill>
                  <a:srgbClr val="1B1B1B"/>
                </a:solidFill>
                <a:effectLst/>
                <a:ea typeface="微软雅黑" pitchFamily="34" charset="-122"/>
                <a:cs typeface="Arial" panose="020B0604020202090204" pitchFamily="34" charset="0"/>
                <a:sym typeface="+mn-ea"/>
              </a:rPr>
              <a:t>china</a:t>
            </a:r>
            <a:r>
              <a:rPr lang="en-US" altLang="zh-CN" sz="600" dirty="0">
                <a:solidFill>
                  <a:srgbClr val="1B1B1B"/>
                </a:solidFill>
                <a:effectLst/>
                <a:ea typeface="微软雅黑" pitchFamily="34" charset="-122"/>
                <a:cs typeface="Arial" panose="020B0604020202090204" pitchFamily="34" charset="0"/>
                <a:sym typeface="+mn-ea"/>
              </a:rPr>
              <a:t>: a systematic review and meta-analysis. </a:t>
            </a:r>
            <a:r>
              <a:rPr lang="en-US" altLang="zh-CN" sz="600" i="1" dirty="0">
                <a:solidFill>
                  <a:srgbClr val="1B1B1B"/>
                </a:solidFill>
                <a:effectLst/>
                <a:ea typeface="微软雅黑" pitchFamily="34" charset="-122"/>
                <a:cs typeface="Arial" panose="020B0604020202090204" pitchFamily="34" charset="0"/>
                <a:sym typeface="+mn-ea"/>
              </a:rPr>
              <a:t>J </a:t>
            </a:r>
            <a:r>
              <a:rPr lang="en-US" altLang="zh-CN" sz="600" i="1" dirty="0" err="1">
                <a:solidFill>
                  <a:srgbClr val="1B1B1B"/>
                </a:solidFill>
                <a:effectLst/>
                <a:ea typeface="微软雅黑" pitchFamily="34" charset="-122"/>
                <a:cs typeface="Arial" panose="020B0604020202090204" pitchFamily="34" charset="0"/>
                <a:sym typeface="+mn-ea"/>
              </a:rPr>
              <a:t>Ophthalmol</a:t>
            </a:r>
            <a:r>
              <a:rPr lang="en-US" altLang="zh-CN" sz="600" dirty="0">
                <a:solidFill>
                  <a:srgbClr val="1B1B1B"/>
                </a:solidFill>
                <a:effectLst/>
                <a:ea typeface="微软雅黑" pitchFamily="34" charset="-122"/>
                <a:cs typeface="Arial" panose="020B0604020202090204" pitchFamily="34" charset="0"/>
                <a:sym typeface="+mn-ea"/>
              </a:rPr>
              <a:t>. 2014;2014:748654</a:t>
            </a:r>
            <a:r>
              <a:rPr lang="en-US" altLang="zh-CN" sz="600" dirty="0">
                <a:solidFill>
                  <a:srgbClr val="1B1B1B"/>
                </a:solidFill>
                <a:ea typeface="微软雅黑" pitchFamily="34" charset="-122"/>
                <a:cs typeface="Arial" panose="020B0604020202090204" pitchFamily="34" charset="0"/>
                <a:sym typeface="+mn-ea"/>
              </a:rPr>
              <a:t>.</a:t>
            </a:r>
            <a:endParaRPr lang="en-US" altLang="zh-CN" sz="600" dirty="0">
              <a:solidFill>
                <a:srgbClr val="1B1B1B"/>
              </a:solidFill>
              <a:effectLst/>
              <a:ea typeface="微软雅黑" pitchFamily="34" charset="-122"/>
              <a:cs typeface="Arial" panose="020B0604020202090204" pitchFamily="34" charset="0"/>
              <a:sym typeface="+mn-ea"/>
            </a:endParaRPr>
          </a:p>
          <a:p>
            <a:pPr defTabSz="457200"/>
            <a:r>
              <a:rPr lang="en-US" altLang="zh-CN" sz="600" dirty="0">
                <a:solidFill>
                  <a:srgbClr val="1B1B1B"/>
                </a:solidFill>
                <a:effectLst/>
                <a:ea typeface="微软雅黑" pitchFamily="34" charset="-122"/>
                <a:cs typeface="Arial" panose="020B0604020202090204" pitchFamily="34" charset="0"/>
                <a:sym typeface="+mn-ea"/>
              </a:rPr>
              <a:t>[2] 2023「两会健康策」系列直播访谈节目中，北京朝阳医院眼科主任陶勇</a:t>
            </a:r>
          </a:p>
          <a:p>
            <a:pPr indent="0" algn="l" defTabSz="457200">
              <a:lnSpc>
                <a:spcPct val="100000"/>
              </a:lnSpc>
              <a:buFont typeface="Calibri Light" panose="020F0302020204030204" charset="0"/>
              <a:buNone/>
            </a:pPr>
            <a:r>
              <a:rPr lang="en-US" altLang="zh-CN" sz="600" dirty="0">
                <a:solidFill>
                  <a:srgbClr val="1B1B1B"/>
                </a:solidFill>
                <a:effectLst/>
                <a:ea typeface="微软雅黑" pitchFamily="34" charset="-122"/>
                <a:cs typeface="Arial" panose="020B0604020202090204" pitchFamily="34" charset="0"/>
                <a:sym typeface="+mn-ea"/>
              </a:rPr>
              <a:t>[3] Yang W , Luo Y , Wu S S ,et al.Estimated Annual Economic Burden of Dry Eye Disease Based on a Multi-Center Analysis in China: A Retrospective Study[J].</a:t>
            </a:r>
            <a:r>
              <a:rPr lang="en-US" altLang="zh-CN" sz="600" i="1" dirty="0">
                <a:solidFill>
                  <a:srgbClr val="1B1B1B"/>
                </a:solidFill>
                <a:effectLst/>
                <a:ea typeface="微软雅黑" pitchFamily="34" charset="-122"/>
                <a:cs typeface="Arial" panose="020B0604020202090204" pitchFamily="34" charset="0"/>
                <a:sym typeface="+mn-ea"/>
              </a:rPr>
              <a:t>Frontiers in Medicine, </a:t>
            </a:r>
            <a:r>
              <a:rPr lang="en-US" altLang="zh-CN" sz="600" dirty="0">
                <a:solidFill>
                  <a:srgbClr val="1B1B1B"/>
                </a:solidFill>
                <a:effectLst/>
                <a:ea typeface="微软雅黑" pitchFamily="34" charset="-122"/>
                <a:cs typeface="Arial" panose="020B0604020202090204" pitchFamily="34" charset="0"/>
                <a:sym typeface="+mn-ea"/>
              </a:rPr>
              <a:t>2021;8:771352.</a:t>
            </a:r>
          </a:p>
          <a:p>
            <a:pPr indent="0" algn="l" defTabSz="457200">
              <a:lnSpc>
                <a:spcPct val="100000"/>
              </a:lnSpc>
              <a:buFont typeface="Calibri Light" panose="020F0302020204030204" charset="0"/>
              <a:buNone/>
            </a:pPr>
            <a:r>
              <a:rPr lang="en-US" altLang="zh-CN" sz="600" dirty="0">
                <a:solidFill>
                  <a:srgbClr val="1B1B1B"/>
                </a:solidFill>
                <a:effectLst/>
                <a:ea typeface="微软雅黑" pitchFamily="34" charset="-122"/>
                <a:cs typeface="Arial" panose="020B0604020202090204" pitchFamily="34" charset="0"/>
                <a:sym typeface="+mn-ea"/>
              </a:rPr>
              <a:t>[4] Villani E , Barabino S , Giannaccare G ,et al.From Symptoms to Satisfaction: Optimizing Patient-Centered Care in Dry Eye Disease[J].</a:t>
            </a:r>
            <a:r>
              <a:rPr lang="en-US" altLang="zh-CN" sz="600" i="1" dirty="0">
                <a:solidFill>
                  <a:srgbClr val="1B1B1B"/>
                </a:solidFill>
                <a:effectLst/>
                <a:ea typeface="微软雅黑" pitchFamily="34" charset="-122"/>
                <a:cs typeface="Arial" panose="020B0604020202090204" pitchFamily="34" charset="0"/>
                <a:sym typeface="+mn-ea"/>
              </a:rPr>
              <a:t>Journal of Clinical Medicine</a:t>
            </a:r>
            <a:r>
              <a:rPr lang="en-US" altLang="zh-CN" sz="600" dirty="0">
                <a:solidFill>
                  <a:srgbClr val="1B1B1B"/>
                </a:solidFill>
                <a:effectLst/>
                <a:ea typeface="微软雅黑" pitchFamily="34" charset="-122"/>
                <a:cs typeface="Arial" panose="020B0604020202090204" pitchFamily="34" charset="0"/>
                <a:sym typeface="+mn-ea"/>
              </a:rPr>
              <a:t>, 2025;14(1):196.</a:t>
            </a:r>
          </a:p>
          <a:p>
            <a:pPr marR="635" indent="0">
              <a:buFont typeface="+mj-lt"/>
              <a:buNone/>
            </a:pPr>
            <a:r>
              <a:rPr lang="en-US" altLang="zh-CN" sz="600" dirty="0">
                <a:solidFill>
                  <a:srgbClr val="1B1B1B"/>
                </a:solidFill>
                <a:effectLst/>
                <a:ea typeface="微软雅黑" pitchFamily="34" charset="-122"/>
                <a:cs typeface="Arial" panose="020B0604020202090204" pitchFamily="34" charset="0"/>
              </a:rPr>
              <a:t>[5] 中国干眼临床诊疗指南.科学技术文献出版社. 2023.</a:t>
            </a:r>
          </a:p>
          <a:p>
            <a:pPr marR="635" indent="0">
              <a:buFont typeface="+mj-lt"/>
              <a:buNone/>
            </a:pPr>
            <a:r>
              <a:rPr lang="en-US" altLang="zh-CN" sz="600" dirty="0">
                <a:solidFill>
                  <a:srgbClr val="1B1B1B"/>
                </a:solidFill>
                <a:effectLst/>
                <a:ea typeface="微软雅黑" pitchFamily="34" charset="-122"/>
                <a:cs typeface="Arial" panose="020B0604020202090204" pitchFamily="34" charset="0"/>
              </a:rPr>
              <a:t>[6] Jones L, Craig JP, </a:t>
            </a:r>
            <a:r>
              <a:rPr lang="en-US" altLang="zh-CN" sz="600" dirty="0" err="1">
                <a:solidFill>
                  <a:srgbClr val="1B1B1B"/>
                </a:solidFill>
                <a:effectLst/>
                <a:ea typeface="微软雅黑" pitchFamily="34" charset="-122"/>
                <a:cs typeface="Arial" panose="020B0604020202090204" pitchFamily="34" charset="0"/>
              </a:rPr>
              <a:t>Markoulli</a:t>
            </a:r>
            <a:r>
              <a:rPr lang="en-US" altLang="zh-CN" sz="600" dirty="0">
                <a:solidFill>
                  <a:srgbClr val="1B1B1B"/>
                </a:solidFill>
                <a:effectLst/>
                <a:ea typeface="微软雅黑" pitchFamily="34" charset="-122"/>
                <a:cs typeface="Arial" panose="020B0604020202090204" pitchFamily="34" charset="0"/>
              </a:rPr>
              <a:t> M, et al. TFOS DEWS III: Management and Therapy. Am J </a:t>
            </a:r>
            <a:r>
              <a:rPr lang="en-US" altLang="zh-CN" sz="600" dirty="0" err="1">
                <a:solidFill>
                  <a:srgbClr val="1B1B1B"/>
                </a:solidFill>
                <a:effectLst/>
                <a:ea typeface="微软雅黑" pitchFamily="34" charset="-122"/>
                <a:cs typeface="Arial" panose="020B0604020202090204" pitchFamily="34" charset="0"/>
              </a:rPr>
              <a:t>Ophthalmol</a:t>
            </a:r>
            <a:r>
              <a:rPr lang="en-US" altLang="zh-CN" sz="600" dirty="0">
                <a:solidFill>
                  <a:srgbClr val="1B1B1B"/>
                </a:solidFill>
                <a:effectLst/>
                <a:ea typeface="微软雅黑" pitchFamily="34" charset="-122"/>
                <a:cs typeface="Arial" panose="020B0604020202090204" pitchFamily="34" charset="0"/>
              </a:rPr>
              <a:t>. 2025;279:289-386.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5030"/>
            <a:ext cx="8800912" cy="493563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+mn-lt"/>
              </a:rPr>
              <a:t>01</a:t>
            </a:r>
            <a:r>
              <a:rPr lang="zh-CN" altLang="en-US" sz="2000" dirty="0">
                <a:latin typeface="+mn-lt"/>
              </a:rPr>
              <a:t>基本信息    </a:t>
            </a:r>
            <a:r>
              <a:rPr kumimoji="1" lang="zh-CN" altLang="en-US" sz="2000" dirty="0">
                <a:latin typeface="微软雅黑" pitchFamily="34" charset="-122"/>
                <a:ea typeface="微软雅黑" pitchFamily="34" charset="-122"/>
              </a:rPr>
              <a:t>参照药建议及对比优势</a:t>
            </a:r>
            <a:endParaRPr lang="zh-CN" alt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Google Shape;4420;p88"/>
          <p:cNvSpPr/>
          <p:nvPr/>
        </p:nvSpPr>
        <p:spPr>
          <a:xfrm>
            <a:off x="330674" y="991307"/>
            <a:ext cx="4005438" cy="393269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Google Shape;4417;p88"/>
          <p:cNvSpPr/>
          <p:nvPr/>
        </p:nvSpPr>
        <p:spPr>
          <a:xfrm>
            <a:off x="323529" y="987574"/>
            <a:ext cx="4011078" cy="502382"/>
          </a:xfrm>
          <a:prstGeom prst="rect">
            <a:avLst/>
          </a:prstGeom>
          <a:solidFill>
            <a:srgbClr val="009E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Google Shape;4421;p88"/>
          <p:cNvSpPr txBox="1"/>
          <p:nvPr/>
        </p:nvSpPr>
        <p:spPr>
          <a:xfrm>
            <a:off x="713658" y="1074930"/>
            <a:ext cx="3488321" cy="32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1" i="0" dirty="0">
                <a:solidFill>
                  <a:schemeClr val="bg1"/>
                </a:solidFill>
                <a:effectLst/>
                <a:cs typeface="+mn-ea"/>
                <a:sym typeface="+mn-lt"/>
              </a:rPr>
              <a:t>参照药建议：环孢素滴眼液（</a:t>
            </a:r>
            <a:r>
              <a:rPr lang="en-US" altLang="zh-CN" sz="1600" b="1" i="0" dirty="0">
                <a:solidFill>
                  <a:schemeClr val="bg1"/>
                </a:solidFill>
                <a:effectLst/>
                <a:cs typeface="+mn-ea"/>
                <a:sym typeface="+mn-lt"/>
              </a:rPr>
              <a:t>Ⅱ</a:t>
            </a:r>
            <a:r>
              <a:rPr lang="zh-CN" altLang="en-US" sz="1600" b="1" i="0" dirty="0">
                <a:solidFill>
                  <a:schemeClr val="bg1"/>
                </a:solidFill>
                <a:effectLst/>
                <a:cs typeface="+mn-ea"/>
                <a:sym typeface="+mn-lt"/>
              </a:rPr>
              <a:t>）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82"/>
          <p:cNvSpPr txBox="1"/>
          <p:nvPr/>
        </p:nvSpPr>
        <p:spPr>
          <a:xfrm>
            <a:off x="344900" y="1491610"/>
            <a:ext cx="3989708" cy="3453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CN" altLang="en-US" sz="1400" b="1" dirty="0">
                <a:solidFill>
                  <a:srgbClr val="FF0000"/>
                </a:solidFill>
                <a:cs typeface="+mn-ea"/>
                <a:sym typeface="+mn-lt"/>
              </a:rPr>
              <a:t>适应症相同：</a:t>
            </a:r>
            <a:r>
              <a:rPr lang="zh-CN" altLang="en-US" sz="1400" dirty="0">
                <a:cs typeface="+mn-ea"/>
                <a:sym typeface="+mn-lt"/>
              </a:rPr>
              <a:t>可促进干眼症患者的泪液分泌。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cs typeface="+mn-ea"/>
                <a:sym typeface="+mn-lt"/>
              </a:rPr>
              <a:t>同为</a:t>
            </a:r>
            <a:r>
              <a:rPr lang="zh-CN" altLang="en-US" sz="1400" b="1" dirty="0">
                <a:solidFill>
                  <a:srgbClr val="FF0000"/>
                </a:solidFill>
                <a:cs typeface="+mn-ea"/>
                <a:sym typeface="+mn-lt"/>
              </a:rPr>
              <a:t>干眼症治疗性药物</a:t>
            </a:r>
            <a:r>
              <a:rPr lang="zh-CN" altLang="en-US" sz="1400" dirty="0">
                <a:cs typeface="+mn-ea"/>
                <a:sym typeface="+mn-lt"/>
              </a:rPr>
              <a:t>，国内</a:t>
            </a:r>
            <a:r>
              <a:rPr lang="en-US" altLang="zh-CN" sz="1400" dirty="0">
                <a:cs typeface="+mn-ea"/>
                <a:sym typeface="+mn-lt"/>
              </a:rPr>
              <a:t>Ⅲ</a:t>
            </a:r>
            <a:r>
              <a:rPr lang="zh-CN" altLang="en-US" sz="1400" dirty="0">
                <a:cs typeface="+mn-ea"/>
                <a:sym typeface="+mn-lt"/>
              </a:rPr>
              <a:t>期临床研究均达到</a:t>
            </a:r>
            <a:r>
              <a:rPr lang="zh-CN" altLang="en-US" sz="1400" b="1" dirty="0">
                <a:solidFill>
                  <a:srgbClr val="FF0000"/>
                </a:solidFill>
                <a:cs typeface="+mn-ea"/>
                <a:sym typeface="+mn-lt"/>
              </a:rPr>
              <a:t>体征、症状双主要终点</a:t>
            </a:r>
            <a:r>
              <a:rPr lang="zh-CN" altLang="en-US" sz="1400" dirty="0">
                <a:cs typeface="+mn-ea"/>
                <a:sym typeface="+mn-lt"/>
              </a:rPr>
              <a:t>。</a:t>
            </a:r>
          </a:p>
          <a:p>
            <a:pPr marL="285750" indent="-28575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cs typeface="+mn-ea"/>
                <a:sym typeface="+mn-lt"/>
              </a:rPr>
              <a:t>患者</a:t>
            </a:r>
            <a:r>
              <a:rPr lang="zh-CN" altLang="en-US" sz="1400" b="1" dirty="0">
                <a:solidFill>
                  <a:srgbClr val="FF0000"/>
                </a:solidFill>
                <a:cs typeface="+mn-ea"/>
                <a:sym typeface="+mn-lt"/>
              </a:rPr>
              <a:t>人群高度重合</a:t>
            </a:r>
            <a:r>
              <a:rPr lang="zh-CN" altLang="en-US" sz="1400" dirty="0">
                <a:cs typeface="+mn-ea"/>
                <a:sym typeface="+mn-lt"/>
              </a:rPr>
              <a:t>：二者国内</a:t>
            </a:r>
            <a:r>
              <a:rPr lang="en-US" altLang="zh-CN" sz="1400" dirty="0">
                <a:cs typeface="+mn-ea"/>
                <a:sym typeface="+mn-lt"/>
              </a:rPr>
              <a:t>Ⅲ</a:t>
            </a:r>
            <a:r>
              <a:rPr lang="zh-CN" altLang="en-US" sz="1400" dirty="0">
                <a:cs typeface="+mn-ea"/>
                <a:sym typeface="+mn-lt"/>
              </a:rPr>
              <a:t>期临床研究人群均为中重度干眼症患者。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cs typeface="+mn-ea"/>
                <a:sym typeface="+mn-lt"/>
              </a:rPr>
              <a:t>两者均</a:t>
            </a:r>
            <a:r>
              <a:rPr lang="zh-CN" altLang="en-US" sz="1400" b="1" dirty="0">
                <a:solidFill>
                  <a:srgbClr val="FF0000"/>
                </a:solidFill>
                <a:cs typeface="+mn-ea"/>
                <a:sym typeface="+mn-lt"/>
              </a:rPr>
              <a:t>减轻炎症、增加泪液分泌</a:t>
            </a:r>
            <a:r>
              <a:rPr lang="zh-CN" altLang="en-US" sz="1400" dirty="0">
                <a:cs typeface="+mn-ea"/>
                <a:sym typeface="+mn-lt"/>
              </a:rPr>
              <a:t>：本品靶向神经调节，</a:t>
            </a:r>
            <a:r>
              <a:rPr lang="zh-CN" altLang="en-US" sz="1400" kern="0" spc="-30" dirty="0">
                <a:latin typeface="微软雅黑" pitchFamily="34" charset="-122"/>
                <a:ea typeface="微软雅黑" pitchFamily="34" charset="-122"/>
                <a:sym typeface="+mn-ea"/>
              </a:rPr>
              <a:t>激动</a:t>
            </a:r>
            <a:r>
              <a:rPr lang="en-US" altLang="zh-CN" sz="1400" kern="0" spc="-30" dirty="0">
                <a:latin typeface="微软雅黑" pitchFamily="34" charset="-122"/>
                <a:ea typeface="微软雅黑" pitchFamily="34" charset="-122"/>
                <a:sym typeface="+mn-ea"/>
              </a:rPr>
              <a:t>α7</a:t>
            </a:r>
            <a:r>
              <a:rPr lang="zh-CN" altLang="en-US" sz="1400" kern="0" spc="-30" dirty="0">
                <a:latin typeface="微软雅黑" pitchFamily="34" charset="-122"/>
                <a:ea typeface="微软雅黑" pitchFamily="34" charset="-122"/>
                <a:sym typeface="+mn-ea"/>
              </a:rPr>
              <a:t>烟碱乙酰胆碱受体强化抗炎，同步</a:t>
            </a:r>
            <a:r>
              <a:rPr lang="zh-CN" altLang="en-US" sz="1400" dirty="0">
                <a:cs typeface="+mn-ea"/>
                <a:sym typeface="+mn-lt"/>
              </a:rPr>
              <a:t>促进天然泪液生成；环孢素</a:t>
            </a:r>
            <a:r>
              <a:rPr lang="en-US" altLang="zh-CN" sz="1400" dirty="0">
                <a:cs typeface="+mn-ea"/>
                <a:sym typeface="+mn-lt"/>
              </a:rPr>
              <a:t>Ⅱ</a:t>
            </a:r>
            <a:r>
              <a:rPr lang="zh-CN" altLang="en-US" sz="1400" dirty="0">
                <a:cs typeface="+mn-ea"/>
                <a:sym typeface="+mn-lt"/>
              </a:rPr>
              <a:t>抗炎，间接改善泪液分泌。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CN" altLang="en-US" sz="1400" b="1" dirty="0">
                <a:solidFill>
                  <a:srgbClr val="FF0000"/>
                </a:solidFill>
                <a:cs typeface="+mn-ea"/>
                <a:sym typeface="+mn-lt"/>
              </a:rPr>
              <a:t>药品生命周期相近</a:t>
            </a:r>
            <a:r>
              <a:rPr lang="zh-CN" altLang="en-US" sz="1400" dirty="0">
                <a:cs typeface="+mn-ea"/>
                <a:sym typeface="+mn-lt"/>
              </a:rPr>
              <a:t>，均不含防腐剂，均为</a:t>
            </a:r>
            <a:r>
              <a:rPr lang="zh-CN" altLang="en-US" sz="1400" b="1" dirty="0">
                <a:solidFill>
                  <a:srgbClr val="FF0000"/>
                </a:solidFill>
                <a:cs typeface="+mn-ea"/>
                <a:sym typeface="+mn-lt"/>
              </a:rPr>
              <a:t>处方药</a:t>
            </a:r>
            <a:r>
              <a:rPr lang="zh-CN" altLang="en-US" sz="1400" dirty="0">
                <a:cs typeface="+mn-ea"/>
                <a:sym typeface="+mn-lt"/>
              </a:rPr>
              <a:t>。</a:t>
            </a:r>
            <a:endParaRPr lang="zh-CN" altLang="en-US" sz="14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0" name="Google Shape;4420;p88"/>
          <p:cNvSpPr/>
          <p:nvPr/>
        </p:nvSpPr>
        <p:spPr>
          <a:xfrm>
            <a:off x="4651153" y="991308"/>
            <a:ext cx="4005438" cy="393269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Google Shape;4417;p88"/>
          <p:cNvSpPr/>
          <p:nvPr/>
        </p:nvSpPr>
        <p:spPr>
          <a:xfrm>
            <a:off x="4644008" y="987574"/>
            <a:ext cx="4011078" cy="502382"/>
          </a:xfrm>
          <a:prstGeom prst="rect">
            <a:avLst/>
          </a:prstGeom>
          <a:solidFill>
            <a:srgbClr val="009E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Google Shape;4421;p88"/>
          <p:cNvSpPr txBox="1"/>
          <p:nvPr/>
        </p:nvSpPr>
        <p:spPr>
          <a:xfrm>
            <a:off x="5486735" y="1107468"/>
            <a:ext cx="2943607" cy="32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1" i="0" dirty="0">
                <a:solidFill>
                  <a:schemeClr val="bg1"/>
                </a:solidFill>
                <a:effectLst/>
                <a:cs typeface="+mn-ea"/>
                <a:sym typeface="+mn-lt"/>
              </a:rPr>
              <a:t>与参照药相比的优势总结：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82"/>
          <p:cNvSpPr txBox="1"/>
          <p:nvPr/>
        </p:nvSpPr>
        <p:spPr>
          <a:xfrm>
            <a:off x="4644008" y="1519206"/>
            <a:ext cx="4019728" cy="3019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CN" altLang="zh-CN" sz="1400" dirty="0"/>
              <a:t>相较于</a:t>
            </a:r>
            <a:r>
              <a:rPr lang="zh-CN" altLang="zh-CN" sz="1400" b="1" dirty="0"/>
              <a:t>环孢素滴眼液（Ⅱ）</a:t>
            </a:r>
            <a:r>
              <a:rPr lang="zh-CN" altLang="en-US" sz="1400" b="1" dirty="0"/>
              <a:t>：</a:t>
            </a:r>
            <a:r>
              <a:rPr lang="zh-CN" altLang="en-US" sz="1400" dirty="0"/>
              <a:t>本品</a:t>
            </a:r>
            <a:r>
              <a:rPr lang="zh-CN" altLang="en-US" sz="1400" b="1" dirty="0">
                <a:solidFill>
                  <a:srgbClr val="FF0000"/>
                </a:solidFill>
              </a:rPr>
              <a:t>首次给药</a:t>
            </a:r>
            <a:r>
              <a:rPr lang="en-US" altLang="zh-CN" sz="1400" b="1" dirty="0">
                <a:solidFill>
                  <a:srgbClr val="FF0000"/>
                </a:solidFill>
              </a:rPr>
              <a:t>5</a:t>
            </a:r>
            <a:r>
              <a:rPr lang="zh-CN" altLang="en-US" sz="1400" b="1" dirty="0">
                <a:solidFill>
                  <a:srgbClr val="FF0000"/>
                </a:solidFill>
              </a:rPr>
              <a:t>分钟内快速起效</a:t>
            </a:r>
            <a:r>
              <a:rPr lang="zh-CN" altLang="en-US" sz="1400" dirty="0"/>
              <a:t>，</a:t>
            </a:r>
            <a:r>
              <a: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周治疗显著增加患者的泪液分泌量达</a:t>
            </a:r>
            <a:r>
              <a:rPr lang="en-US" altLang="zh-CN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10mm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以上。</a:t>
            </a:r>
            <a:endParaRPr lang="en-US" altLang="zh-CN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相较于</a:t>
            </a:r>
            <a:r>
              <a:rPr lang="zh-CN" altLang="zh-CN" sz="1400" b="1" dirty="0"/>
              <a:t>环孢素滴眼液（Ⅱ）</a:t>
            </a:r>
            <a:r>
              <a:rPr lang="zh-CN" altLang="en-US" sz="1400" b="1" dirty="0"/>
              <a:t>等</a:t>
            </a: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眼用溶液剂：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本品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Retro Cute Medium" charset="0"/>
              </a:rPr>
              <a:t>非眼表接触式给药</a:t>
            </a:r>
            <a:r>
              <a:rPr lang="zh-CN" altLang="en-US" sz="1400" dirty="0">
                <a:solidFill>
                  <a:srgbClr val="000000"/>
                </a:solidFill>
                <a:latin typeface="Retro Cute Medium" charset="0"/>
                <a:ea typeface="微软雅黑" pitchFamily="34" charset="-122"/>
                <a:sym typeface="Retro Cute Medium" charset="0"/>
              </a:rPr>
              <a:t>，避免眼表刺激和药物毒性对眼部造成二次伤害。</a:t>
            </a:r>
            <a:endParaRPr lang="en-US" altLang="zh-CN" sz="1400" dirty="0">
              <a:solidFill>
                <a:srgbClr val="000000"/>
              </a:solidFill>
              <a:latin typeface="Retro Cute Medium" charset="0"/>
              <a:ea typeface="微软雅黑" pitchFamily="34" charset="-122"/>
              <a:sym typeface="Retro Cute Medium" charset="0"/>
            </a:endParaRPr>
          </a:p>
          <a:p>
            <a:pPr marL="285750" indent="-28575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cs typeface="+mn-ea"/>
                <a:sym typeface="+mn-lt"/>
              </a:rPr>
              <a:t>本品是</a:t>
            </a:r>
            <a:r>
              <a:rPr lang="zh-CN" altLang="en-US" sz="1400" b="1" dirty="0">
                <a:solidFill>
                  <a:srgbClr val="FF0000"/>
                </a:solidFill>
                <a:cs typeface="+mn-ea"/>
                <a:sym typeface="+mn-lt"/>
              </a:rPr>
              <a:t>国内唯一</a:t>
            </a:r>
            <a:r>
              <a:rPr lang="zh-CN" altLang="en-US" sz="1400" dirty="0">
                <a:cs typeface="+mn-ea"/>
                <a:sym typeface="+mn-lt"/>
              </a:rPr>
              <a:t>靶向神经调节疗法，</a:t>
            </a:r>
            <a:r>
              <a:rPr lang="zh-CN" altLang="en-US" sz="1400" b="1" dirty="0">
                <a:solidFill>
                  <a:srgbClr val="FF0000"/>
                </a:solidFill>
                <a:cs typeface="+mn-ea"/>
                <a:sym typeface="+mn-lt"/>
              </a:rPr>
              <a:t>促进天然泪液分泌</a:t>
            </a:r>
            <a:r>
              <a:rPr lang="zh-CN" altLang="en-US" sz="1400" dirty="0">
                <a:cs typeface="+mn-ea"/>
                <a:sym typeface="+mn-lt"/>
              </a:rPr>
              <a:t>，</a:t>
            </a:r>
            <a:r>
              <a:rPr lang="zh-CN" altLang="en-US" sz="1400" b="1" dirty="0">
                <a:solidFill>
                  <a:srgbClr val="FF0000"/>
                </a:solidFill>
                <a:cs typeface="+mn-ea"/>
                <a:sym typeface="+mn-lt"/>
              </a:rPr>
              <a:t>重建泪膜稳态</a:t>
            </a:r>
            <a:r>
              <a:rPr lang="zh-CN" altLang="en-US" sz="1400" dirty="0">
                <a:cs typeface="+mn-ea"/>
                <a:sym typeface="+mn-lt"/>
              </a:rPr>
              <a:t>，填补环孢素早期治疗不佳的空白，提升治疗效率，突破了现有滴眼液药物治疗中重度干眼的局限性。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876256" y="4869656"/>
            <a:ext cx="2133600" cy="273844"/>
          </a:xfrm>
        </p:spPr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49926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83368" y="4758272"/>
            <a:ext cx="8280980" cy="391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/>
            <a:r>
              <a:rPr lang="en-US" altLang="zh-CN" sz="65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[1]环孢素滴眼液（Ⅱ）说明书</a:t>
            </a:r>
          </a:p>
          <a:p>
            <a:pPr indent="0" fontAlgn="auto"/>
            <a:r>
              <a:rPr lang="en-US" altLang="zh-CN" sz="65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[2]Tian L, Jin X, Wang J, et al. Varenicline solution nasal spray for dry eye disease in Chinese patients: a  randomized phase 3 trial[J]. Lancet Reg Health West Pac, 2024;45:101032.</a:t>
            </a:r>
          </a:p>
          <a:p>
            <a:r>
              <a:rPr lang="en-US" altLang="zh-CN" sz="65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[3]酒石酸伐尼克兰鼻喷雾剂说明书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0" y="137404"/>
            <a:ext cx="8219256" cy="493563"/>
          </a:xfrm>
        </p:spPr>
        <p:txBody>
          <a:bodyPr vert="horz">
            <a:normAutofit/>
          </a:bodyPr>
          <a:lstStyle/>
          <a:p>
            <a:pPr>
              <a:lnSpc>
                <a:spcPts val="3500"/>
              </a:lnSpc>
            </a:pPr>
            <a:r>
              <a:rPr lang="en-US" altLang="zh-CN" sz="2000" kern="0" spc="-10" dirty="0">
                <a:latin typeface="微软雅黑" pitchFamily="34" charset="-122"/>
                <a:ea typeface="微软雅黑" pitchFamily="34" charset="-122"/>
                <a:cs typeface="Arial" panose="020B0604020202090204"/>
                <a:sym typeface="+mn-ea"/>
              </a:rPr>
              <a:t>02</a:t>
            </a:r>
            <a:r>
              <a:rPr lang="zh-CN" altLang="en-US" sz="2000" kern="0" spc="-10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安全性    本品安全性高，</a:t>
            </a:r>
            <a:r>
              <a:rPr lang="zh-CN" altLang="en-US" sz="2000" kern="0" spc="-1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无严重</a:t>
            </a:r>
            <a:r>
              <a:rPr lang="zh-CN" altLang="en-US" sz="2000" kern="0" spc="-1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anose="020B0604020202090204"/>
                <a:sym typeface="+mn-ea"/>
              </a:rPr>
              <a:t>不良反应</a:t>
            </a:r>
            <a:endParaRPr lang="zh-CN" altLang="en-US" sz="2000" kern="0" spc="-1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2333" y="977659"/>
            <a:ext cx="3898776" cy="477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与参照药相比安全性优势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788026" y="977723"/>
            <a:ext cx="3888430" cy="477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说明书收载安全性信息及国内外报道</a:t>
            </a:r>
          </a:p>
        </p:txBody>
      </p:sp>
      <p:sp>
        <p:nvSpPr>
          <p:cNvPr id="17" name="矩形 16"/>
          <p:cNvSpPr/>
          <p:nvPr/>
        </p:nvSpPr>
        <p:spPr>
          <a:xfrm>
            <a:off x="457198" y="1607951"/>
            <a:ext cx="3898776" cy="2880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94" tIns="28697" rIns="57394" bIns="28697"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88026" y="1642580"/>
            <a:ext cx="3898776" cy="2880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94" tIns="28697" rIns="57394" bIns="28697"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32040" y="1681057"/>
            <a:ext cx="3672408" cy="2455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300" dirty="0">
                <a:latin typeface="微软雅黑" pitchFamily="34" charset="-122"/>
                <a:ea typeface="微软雅黑" pitchFamily="34" charset="-122"/>
              </a:rPr>
              <a:t>不良反应为轻度喷嚏，</a:t>
            </a:r>
            <a:r>
              <a:rPr lang="zh-CN" altLang="en-US" sz="1300" b="1" kern="0" spc="10" dirty="0">
                <a:solidFill>
                  <a:srgbClr val="FF0000">
                    <a:alpha val="100000"/>
                  </a:srgb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未发现其他不良反应</a:t>
            </a:r>
            <a:r>
              <a:rPr lang="zh-CN" altLang="en-US" sz="1300" b="1" kern="0" dirty="0">
                <a:solidFill>
                  <a:srgbClr val="FF0000">
                    <a:alpha val="100000"/>
                  </a:srgb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（＞</a:t>
            </a:r>
            <a:r>
              <a:rPr lang="en-US" altLang="zh-CN" sz="1300" b="1" kern="0" dirty="0">
                <a:solidFill>
                  <a:srgbClr val="FF0000">
                    <a:alpha val="100000"/>
                  </a:srgb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5%</a:t>
            </a:r>
            <a:r>
              <a:rPr lang="zh-CN" altLang="en-US" sz="1300" b="1" kern="0" dirty="0">
                <a:solidFill>
                  <a:srgbClr val="FF0000">
                    <a:alpha val="100000"/>
                  </a:srgb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的患者报告）</a:t>
            </a:r>
            <a:r>
              <a:rPr lang="en-US" altLang="zh-CN" sz="1300" kern="0" spc="60" baseline="30000" dirty="0">
                <a:solidFill>
                  <a:srgbClr val="000000">
                    <a:alpha val="100000"/>
                  </a:srgbClr>
                </a:solidFill>
                <a:latin typeface="Arial" panose="020B0604020202090204" pitchFamily="34" charset="0"/>
                <a:ea typeface="Arial" panose="020B0604020202090204"/>
                <a:cs typeface="Arial" panose="020B0604020202090204" pitchFamily="34" charset="0"/>
                <a:sym typeface="+mn-ea"/>
              </a:rPr>
              <a:t>[3]</a:t>
            </a:r>
            <a:r>
              <a:rPr lang="zh-CN" altLang="en-US" sz="1300" kern="0" spc="1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。</a:t>
            </a:r>
            <a:endParaRPr lang="en-US" altLang="zh-CN" sz="1300" kern="0" spc="10" dirty="0">
              <a:solidFill>
                <a:schemeClr val="tx1">
                  <a:alpha val="100000"/>
                </a:schemeClr>
              </a:solidFill>
              <a:latin typeface="Arial" panose="020B0604020202090204" pitchFamily="34" charset="0"/>
              <a:ea typeface="微软雅黑" pitchFamily="34" charset="-122"/>
              <a:cs typeface="Arial" panose="020B0604020202090204" pitchFamily="34" charset="0"/>
              <a:sym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300" kern="0" spc="-10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药品上市后，</a:t>
            </a:r>
            <a:r>
              <a:rPr lang="zh-CN" altLang="en-US" sz="1300" kern="0" spc="-10" dirty="0">
                <a:solidFill>
                  <a:schemeClr val="tx1">
                    <a:alpha val="100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各国家或地区</a:t>
            </a:r>
            <a:r>
              <a:rPr lang="zh-CN" altLang="en-US" sz="1300" b="1" kern="0" spc="10" dirty="0">
                <a:solidFill>
                  <a:srgbClr val="FF0000">
                    <a:alpha val="100000"/>
                  </a:srgb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未发布安全性警告、黑框警告及撤市消息</a:t>
            </a:r>
            <a:r>
              <a:rPr lang="en-US" altLang="zh-CN" sz="1300" b="1" kern="0" spc="10" dirty="0">
                <a:solidFill>
                  <a:srgbClr val="FF0000">
                    <a:alpha val="100000"/>
                  </a:srgb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300" kern="0" spc="1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中国</a:t>
            </a:r>
            <a:r>
              <a:rPr lang="en-US" altLang="zh-CN" sz="1300" kern="0" spc="1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Ⅲ</a:t>
            </a:r>
            <a:r>
              <a:rPr lang="zh-CN" altLang="en-US" sz="1300" kern="0" spc="1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期临床报告</a:t>
            </a:r>
            <a:r>
              <a:rPr lang="en-US" altLang="zh-CN" sz="1300" kern="0" spc="10" baseline="3000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[2]</a:t>
            </a:r>
            <a:r>
              <a:rPr lang="zh-CN" altLang="en-US" sz="1300" kern="0" spc="1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显示，伐尼克兰鼻喷雾剂具有</a:t>
            </a:r>
            <a:r>
              <a:rPr lang="zh-CN" altLang="en-US" sz="1300" b="1" kern="0" spc="10" dirty="0">
                <a:solidFill>
                  <a:srgbClr val="FF0000"/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良好的用药安全性</a:t>
            </a:r>
            <a:r>
              <a:rPr lang="zh-CN" altLang="en-US" sz="1300" kern="0" spc="1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。所有打喷嚏情况都很轻微，不需要干预。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300" kern="0" spc="10" dirty="0">
              <a:solidFill>
                <a:schemeClr val="tx1">
                  <a:alpha val="100000"/>
                </a:schemeClr>
              </a:solidFill>
              <a:latin typeface="Arial" panose="020B0604020202090204" pitchFamily="34" charset="0"/>
              <a:ea typeface="微软雅黑" pitchFamily="34" charset="-122"/>
              <a:cs typeface="Arial" panose="020B060402020209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0382" y="1665238"/>
            <a:ext cx="3672408" cy="275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300" dirty="0">
                <a:latin typeface="微软雅黑" pitchFamily="34" charset="-122"/>
                <a:ea typeface="微软雅黑" pitchFamily="34" charset="-122"/>
              </a:rPr>
              <a:t>参照药</a:t>
            </a:r>
            <a:r>
              <a:rPr lang="zh-CN" altLang="en-US" sz="1300" b="1" dirty="0">
                <a:latin typeface="微软雅黑" pitchFamily="34" charset="-122"/>
                <a:ea typeface="微软雅黑" pitchFamily="34" charset="-122"/>
              </a:rPr>
              <a:t>环孢素滴眼液（</a:t>
            </a:r>
            <a:r>
              <a:rPr lang="en-US" altLang="zh-CN" sz="1300" b="1" dirty="0">
                <a:latin typeface="微软雅黑" pitchFamily="34" charset="-122"/>
                <a:ea typeface="微软雅黑" pitchFamily="34" charset="-122"/>
              </a:rPr>
              <a:t>Ⅱ</a:t>
            </a:r>
            <a:r>
              <a:rPr lang="zh-CN" altLang="en-US" sz="1300" b="1" dirty="0"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1300" dirty="0">
                <a:latin typeface="微软雅黑" pitchFamily="34" charset="-122"/>
                <a:ea typeface="微软雅黑" pitchFamily="34" charset="-122"/>
              </a:rPr>
              <a:t>最常见不良反应是</a:t>
            </a:r>
            <a:r>
              <a:rPr lang="zh-CN" altLang="en-US" sz="1300" b="1" dirty="0">
                <a:latin typeface="微软雅黑" pitchFamily="34" charset="-122"/>
                <a:ea typeface="微软雅黑" pitchFamily="34" charset="-122"/>
              </a:rPr>
              <a:t>眼灼烧</a:t>
            </a:r>
            <a:r>
              <a:rPr lang="zh-CN" altLang="en-US" sz="1300" dirty="0">
                <a:latin typeface="微软雅黑" pitchFamily="34" charset="-122"/>
                <a:ea typeface="微软雅黑" pitchFamily="34" charset="-122"/>
              </a:rPr>
              <a:t>，还包括结膜充血、溢液、溢泪、眼痛、异物感、瘙痒、刺痛及视觉障碍</a:t>
            </a:r>
            <a:r>
              <a:rPr lang="en-US" altLang="zh-CN" sz="1300" baseline="30000" dirty="0">
                <a:latin typeface="微软雅黑" pitchFamily="34" charset="-122"/>
                <a:ea typeface="微软雅黑" pitchFamily="34" charset="-122"/>
              </a:rPr>
              <a:t>[1]</a:t>
            </a:r>
            <a:r>
              <a:rPr lang="zh-CN" altLang="en-US" sz="13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300" dirty="0"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300" b="1" dirty="0">
                <a:latin typeface="微软雅黑" pitchFamily="34" charset="-122"/>
                <a:ea typeface="微软雅黑" pitchFamily="34" charset="-122"/>
              </a:rPr>
              <a:t>酒石酸伐尼克兰鼻喷雾剂</a:t>
            </a:r>
            <a:endParaRPr lang="en-US" altLang="zh-CN" sz="13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非眼表接触给药，避免眼表刺激及局部药物毒性；</a:t>
            </a:r>
            <a:endParaRPr lang="en-US" altLang="zh-CN" sz="13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00" dirty="0">
                <a:latin typeface="微软雅黑" pitchFamily="34" charset="-122"/>
                <a:ea typeface="微软雅黑" pitchFamily="34" charset="-122"/>
              </a:rPr>
              <a:t>中美</a:t>
            </a:r>
            <a:r>
              <a:rPr lang="en-US" altLang="zh-CN" sz="1300" dirty="0">
                <a:latin typeface="微软雅黑" pitchFamily="34" charset="-122"/>
                <a:ea typeface="微软雅黑" pitchFamily="34" charset="-122"/>
              </a:rPr>
              <a:t>III</a:t>
            </a:r>
            <a:r>
              <a:rPr lang="zh-CN" altLang="en-US" sz="1300" dirty="0">
                <a:latin typeface="微软雅黑" pitchFamily="34" charset="-122"/>
                <a:ea typeface="微软雅黑" pitchFamily="34" charset="-122"/>
              </a:rPr>
              <a:t>期临床研究中，酒石酸伐尼克兰鼻喷雾剂最常见的不良反应为喷嚏，多为局部、一过性反应</a:t>
            </a:r>
            <a:r>
              <a:rPr lang="en-US" altLang="zh-CN" sz="1300" kern="0" spc="-20" baseline="30000" dirty="0">
                <a:solidFill>
                  <a:srgbClr val="000000">
                    <a:alpha val="100000"/>
                  </a:srgb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[2]</a:t>
            </a:r>
            <a:r>
              <a:rPr lang="en-US" altLang="zh-CN" sz="1300" kern="0" spc="-10" dirty="0">
                <a:solidFill>
                  <a:schemeClr val="tx1">
                    <a:alpha val="100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。</a:t>
            </a:r>
            <a:endParaRPr lang="zh-CN" altLang="en-US" sz="13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6087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23" imgW="0" imgH="0" progId="TCLayout.ActiveDocument.1">
                  <p:embed/>
                </p:oleObj>
              </mc:Choice>
              <mc:Fallback>
                <p:oleObj name="think-cell 幻灯片" r:id="rId23" imgW="0" imgH="0" progId="TCLayout.ActiveDocument.1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6208395" y="1151890"/>
            <a:ext cx="2664460" cy="62738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94" tIns="28697" rIns="57394" bIns="28697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323850" y="1151890"/>
            <a:ext cx="2664460" cy="627380"/>
          </a:xfrm>
          <a:prstGeom prst="rect">
            <a:avLst/>
          </a:prstGeom>
          <a:solidFill>
            <a:srgbClr val="FFFF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94" tIns="28697" rIns="57394" bIns="28697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: 圆顶角 430"/>
          <p:cNvSpPr/>
          <p:nvPr>
            <p:custDataLst>
              <p:tags r:id="rId4"/>
            </p:custDataLst>
          </p:nvPr>
        </p:nvSpPr>
        <p:spPr>
          <a:xfrm rot="10800000">
            <a:off x="313055" y="1854035"/>
            <a:ext cx="2674800" cy="2811475"/>
          </a:xfrm>
          <a:prstGeom prst="round2SameRect">
            <a:avLst>
              <a:gd name="adj1" fmla="val 3642"/>
              <a:gd name="adj2" fmla="val 0"/>
            </a:avLst>
          </a:prstGeom>
          <a:solidFill>
            <a:schemeClr val="bg1">
              <a:lumMod val="95000"/>
              <a:alpha val="35000"/>
            </a:schemeClr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rIns="108000" bIns="180000" rtlCol="0" anchor="ctr"/>
          <a:lstStyle/>
          <a:p>
            <a:pPr marL="0" marR="0" lvl="0" indent="0" algn="ctr" defTabSz="12185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7000"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9A78"/>
              </a:solidFill>
              <a:effectLst/>
              <a:uLnTx/>
              <a:uFillTx/>
              <a:latin typeface="Arial" panose="020B0604020202090204" pitchFamily="34" charset="0"/>
              <a:ea typeface="微软雅黑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431" name="矩形: 圆顶角 430"/>
          <p:cNvSpPr/>
          <p:nvPr>
            <p:custDataLst>
              <p:tags r:id="rId5"/>
            </p:custDataLst>
          </p:nvPr>
        </p:nvSpPr>
        <p:spPr>
          <a:xfrm rot="10800000">
            <a:off x="3275965" y="1831811"/>
            <a:ext cx="2674620" cy="2845599"/>
          </a:xfrm>
          <a:prstGeom prst="round2SameRect">
            <a:avLst>
              <a:gd name="adj1" fmla="val 3642"/>
              <a:gd name="adj2" fmla="val 0"/>
            </a:avLst>
          </a:prstGeom>
          <a:solidFill>
            <a:schemeClr val="bg1">
              <a:lumMod val="95000"/>
              <a:alpha val="35000"/>
            </a:schemeClr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rIns="108000" bIns="180000" rtlCol="0" anchor="ctr"/>
          <a:lstStyle/>
          <a:p>
            <a:pPr marL="215265" lvl="0" indent="-171450" algn="l" defTabSz="815975" rtl="0" eaLnBrk="0" latinLnBrk="0" hangingPunct="1">
              <a:lnSpc>
                <a:spcPct val="100000"/>
              </a:lnSpc>
              <a:spcBef>
                <a:spcPts val="995"/>
              </a:spcBef>
              <a:buFont typeface="Arial" panose="020B0604020202090204" pitchFamily="34" charset="0"/>
              <a:buChar char="•"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9A78"/>
              </a:solidFill>
              <a:effectLst/>
              <a:uLnTx/>
              <a:uFillTx/>
              <a:latin typeface="Arial" panose="020B0604020202090204" pitchFamily="34" charset="0"/>
              <a:ea typeface="微软雅黑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433" name="矩形: 圆顶角 432"/>
          <p:cNvSpPr/>
          <p:nvPr>
            <p:custDataLst>
              <p:tags r:id="rId6"/>
            </p:custDataLst>
          </p:nvPr>
        </p:nvSpPr>
        <p:spPr>
          <a:xfrm>
            <a:off x="6205856" y="730885"/>
            <a:ext cx="2684959" cy="392400"/>
          </a:xfrm>
          <a:prstGeom prst="round2SameRect">
            <a:avLst/>
          </a:prstGeom>
          <a:solidFill>
            <a:srgbClr val="009E93"/>
          </a:solidFill>
          <a:ln w="12700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+mn-cs"/>
              </a:rPr>
              <a:t>疗效持久</a:t>
            </a:r>
          </a:p>
        </p:txBody>
      </p:sp>
      <p:sp>
        <p:nvSpPr>
          <p:cNvPr id="8" name="矩形: 圆顶角 430"/>
          <p:cNvSpPr/>
          <p:nvPr>
            <p:custDataLst>
              <p:tags r:id="rId7"/>
            </p:custDataLst>
          </p:nvPr>
        </p:nvSpPr>
        <p:spPr>
          <a:xfrm rot="10800000">
            <a:off x="6216195" y="1823720"/>
            <a:ext cx="2674620" cy="2845600"/>
          </a:xfrm>
          <a:prstGeom prst="round2SameRect">
            <a:avLst>
              <a:gd name="adj1" fmla="val 3642"/>
              <a:gd name="adj2" fmla="val 0"/>
            </a:avLst>
          </a:prstGeom>
          <a:solidFill>
            <a:schemeClr val="bg1">
              <a:lumMod val="95000"/>
              <a:alpha val="35000"/>
            </a:schemeClr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rIns="108000" bIns="180000" rtlCol="0" anchor="ctr"/>
          <a:lstStyle/>
          <a:p>
            <a:pPr marL="0" marR="0" lvl="0" indent="0" algn="ctr" defTabSz="12185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7000"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9A78"/>
              </a:solidFill>
              <a:effectLst/>
              <a:uLnTx/>
              <a:uFillTx/>
              <a:latin typeface="Arial" panose="020B0604020202090204" pitchFamily="34" charset="0"/>
              <a:ea typeface="微软雅黑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9" name="矩形: 圆顶角 432"/>
          <p:cNvSpPr/>
          <p:nvPr>
            <p:custDataLst>
              <p:tags r:id="rId8"/>
            </p:custDataLst>
          </p:nvPr>
        </p:nvSpPr>
        <p:spPr>
          <a:xfrm>
            <a:off x="312420" y="730885"/>
            <a:ext cx="2702560" cy="392400"/>
          </a:xfrm>
          <a:prstGeom prst="round2SameRect">
            <a:avLst/>
          </a:prstGeom>
          <a:solidFill>
            <a:srgbClr val="009E93"/>
          </a:solidFill>
          <a:ln w="12700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+mn-cs"/>
              </a:rPr>
              <a:t>快速起效</a:t>
            </a: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3281043" y="2096715"/>
            <a:ext cx="2664461" cy="118842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72720" indent="-171450" algn="just" eaLnBrk="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1000" dirty="0">
                <a:solidFill>
                  <a:prstClr val="black"/>
                </a:solidFill>
                <a:ea typeface="微软雅黑" pitchFamily="34" charset="-122"/>
                <a:cs typeface="Arial" panose="020B0604020202090204" pitchFamily="34" charset="0"/>
                <a:sym typeface="+mn-ea"/>
              </a:rPr>
              <a:t>384</a:t>
            </a:r>
            <a:r>
              <a:rPr lang="zh-CN" altLang="en-US" sz="1000" dirty="0">
                <a:solidFill>
                  <a:prstClr val="black"/>
                </a:solidFill>
                <a:ea typeface="微软雅黑" pitchFamily="34" charset="-122"/>
                <a:cs typeface="Arial" panose="020B0604020202090204" pitchFamily="34" charset="0"/>
                <a:sym typeface="+mn-ea"/>
              </a:rPr>
              <a:t>例干眼患者， 随机接受伐尼克兰鼻喷雾剂，持续治疗</a:t>
            </a:r>
            <a:r>
              <a:rPr lang="en-US" altLang="zh-CN" sz="1000" dirty="0">
                <a:solidFill>
                  <a:prstClr val="black"/>
                </a:solidFill>
                <a:ea typeface="微软雅黑" pitchFamily="34" charset="-122"/>
                <a:cs typeface="Arial" panose="020B0604020202090204" pitchFamily="34" charset="0"/>
                <a:sym typeface="+mn-ea"/>
              </a:rPr>
              <a:t>4</a:t>
            </a:r>
            <a:r>
              <a:rPr lang="zh-CN" altLang="en-US" sz="1000" dirty="0">
                <a:solidFill>
                  <a:prstClr val="black"/>
                </a:solidFill>
                <a:ea typeface="微软雅黑" pitchFamily="34" charset="-122"/>
                <a:cs typeface="Arial" panose="020B0604020202090204" pitchFamily="34" charset="0"/>
                <a:sym typeface="+mn-ea"/>
              </a:rPr>
              <a:t>周。</a:t>
            </a:r>
          </a:p>
          <a:p>
            <a:pPr marL="172720" indent="-171450" algn="just" eaLnBrk="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00" dirty="0">
                <a:ea typeface="微软雅黑" pitchFamily="34" charset="-122"/>
                <a:cs typeface="Arial" panose="020B0604020202090204" pitchFamily="34" charset="0"/>
                <a:sym typeface="+mn-ea"/>
              </a:rPr>
              <a:t>伐尼克兰鼻喷雾剂组</a:t>
            </a:r>
            <a:r>
              <a:rPr lang="zh-CN" altLang="en-US" sz="1000" dirty="0">
                <a:solidFill>
                  <a:prstClr val="black"/>
                </a:solidFill>
                <a:ea typeface="微软雅黑" pitchFamily="34" charset="-122"/>
                <a:cs typeface="Arial" panose="020B0604020202090204" pitchFamily="34" charset="0"/>
                <a:sym typeface="+mn-ea"/>
              </a:rPr>
              <a:t>的泪液分泌量评分较基线</a:t>
            </a:r>
            <a:r>
              <a:rPr lang="zh-CN" altLang="en-US" sz="1000" b="1" dirty="0">
                <a:solidFill>
                  <a:srgbClr val="FF0000"/>
                </a:solidFill>
                <a:ea typeface="微软雅黑" pitchFamily="34" charset="-122"/>
                <a:cs typeface="Arial" panose="020B0604020202090204" pitchFamily="34" charset="0"/>
                <a:sym typeface="+mn-ea"/>
              </a:rPr>
              <a:t>增加≥</a:t>
            </a:r>
            <a:r>
              <a:rPr lang="en-US" altLang="zh-CN" sz="1000" b="1" dirty="0">
                <a:solidFill>
                  <a:srgbClr val="FF0000"/>
                </a:solidFill>
                <a:ea typeface="微软雅黑" pitchFamily="34" charset="-122"/>
                <a:cs typeface="Arial" panose="020B0604020202090204" pitchFamily="34" charset="0"/>
                <a:sym typeface="+mn-ea"/>
              </a:rPr>
              <a:t>10mm</a:t>
            </a:r>
            <a:r>
              <a:rPr lang="zh-CN" altLang="en-US" sz="1000" b="1" dirty="0">
                <a:solidFill>
                  <a:srgbClr val="FF0000"/>
                </a:solidFill>
                <a:ea typeface="微软雅黑" pitchFamily="34" charset="-122"/>
                <a:cs typeface="Arial" panose="020B0604020202090204" pitchFamily="34" charset="0"/>
                <a:sym typeface="+mn-ea"/>
              </a:rPr>
              <a:t>的受试者比例更高</a:t>
            </a:r>
            <a:r>
              <a:rPr lang="zh-CN" altLang="en-US" sz="1000" dirty="0">
                <a:solidFill>
                  <a:prstClr val="black"/>
                </a:solidFill>
                <a:ea typeface="微软雅黑" pitchFamily="34" charset="-122"/>
                <a:cs typeface="Arial" panose="020B0604020202090204" pitchFamily="34" charset="0"/>
                <a:sym typeface="+mn-ea"/>
              </a:rPr>
              <a:t>，并具有统计学差异</a:t>
            </a:r>
            <a:r>
              <a:rPr lang="en-US" altLang="zh-CN" sz="1000" dirty="0">
                <a:solidFill>
                  <a:prstClr val="black"/>
                </a:solidFill>
                <a:ea typeface="微软雅黑" pitchFamily="34" charset="-122"/>
                <a:cs typeface="Arial" panose="020B0604020202090204" pitchFamily="34" charset="0"/>
                <a:sym typeface="+mn-ea"/>
              </a:rPr>
              <a:t>。</a:t>
            </a:r>
            <a:endParaRPr lang="zh-CN" altLang="en-US" sz="1000" dirty="0">
              <a:solidFill>
                <a:prstClr val="black"/>
              </a:solidFill>
              <a:ea typeface="微软雅黑" pitchFamily="34" charset="-122"/>
              <a:cs typeface="Arial" panose="020B0604020202090204" pitchFamily="34" charset="0"/>
              <a:sym typeface="+mn-ea"/>
            </a:endParaRPr>
          </a:p>
          <a:p>
            <a:pPr marL="114300" indent="0" eaLnBrk="0">
              <a:lnSpc>
                <a:spcPct val="150000"/>
              </a:lnSpc>
              <a:buFont typeface="Arial" panose="020B0604020202090204" pitchFamily="34" charset="0"/>
              <a:buNone/>
            </a:pPr>
            <a:endParaRPr lang="zh-CN" altLang="en-US" sz="1000" b="1" dirty="0">
              <a:solidFill>
                <a:prstClr val="black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6223452" y="2063813"/>
            <a:ext cx="2642418" cy="145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720" lvl="0" indent="-171450" algn="just" defTabSz="815975" rtl="0" eaLnBrk="0" latinLnBrk="0" hangingPunct="1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1000" kern="0" dirty="0">
                <a:solidFill>
                  <a:srgbClr val="000000">
                    <a:alpha val="100000"/>
                  </a:srgbClr>
                </a:solidFill>
                <a:ea typeface="+mj-ea"/>
                <a:cs typeface="Arial" panose="020B0604020202090204" pitchFamily="34" charset="0"/>
                <a:sym typeface="+mn-ea"/>
              </a:rPr>
              <a:t>123</a:t>
            </a:r>
            <a:r>
              <a:rPr lang="zh-CN" altLang="en-US" sz="1000" kern="0" spc="130" dirty="0">
                <a:solidFill>
                  <a:srgbClr val="000000">
                    <a:alpha val="100000"/>
                  </a:srgbClr>
                </a:solidFill>
                <a:ea typeface="+mj-ea"/>
                <a:cs typeface="Arial" panose="020B0604020202090204" pitchFamily="34" charset="0"/>
                <a:sym typeface="+mn-ea"/>
              </a:rPr>
              <a:t>位患者</a:t>
            </a:r>
            <a:r>
              <a:rPr lang="en-US" altLang="zh-CN" sz="1000" b="1" dirty="0">
                <a:solidFill>
                  <a:srgbClr val="FF0000"/>
                </a:solidFill>
                <a:ea typeface="+mj-ea"/>
                <a:cs typeface="Arial" panose="020B0604020202090204" pitchFamily="34" charset="0"/>
                <a:sym typeface="+mn-ea"/>
              </a:rPr>
              <a:t>12</a:t>
            </a:r>
            <a:r>
              <a:rPr lang="zh-CN" altLang="en-US" sz="1000" b="1" dirty="0">
                <a:solidFill>
                  <a:srgbClr val="FF0000"/>
                </a:solidFill>
                <a:ea typeface="+mj-ea"/>
                <a:cs typeface="Arial" panose="020B0604020202090204" pitchFamily="34" charset="0"/>
                <a:sym typeface="+mn-ea"/>
              </a:rPr>
              <a:t>周维持用药，可稳定保持泪液分泌效果</a:t>
            </a:r>
            <a:r>
              <a:rPr lang="zh-CN" altLang="en-US" sz="1000" dirty="0">
                <a:solidFill>
                  <a:srgbClr val="1F1F1F"/>
                </a:solidFill>
                <a:ea typeface="+mj-ea"/>
                <a:cs typeface="Arial" panose="020B0604020202090204" pitchFamily="34" charset="0"/>
                <a:sym typeface="+mn-ea"/>
              </a:rPr>
              <a:t>，在所有测量时间点都显示</a:t>
            </a:r>
            <a:r>
              <a:rPr lang="zh-CN" altLang="en-US" sz="1000" dirty="0">
                <a:ea typeface="+mj-ea"/>
                <a:cs typeface="Arial" panose="020B0604020202090204" pitchFamily="34" charset="0"/>
                <a:sym typeface="+mn-ea"/>
              </a:rPr>
              <a:t>泪液分泌量增加了</a:t>
            </a:r>
            <a:r>
              <a:rPr lang="en-US" altLang="zh-CN" sz="1000" dirty="0">
                <a:ea typeface="+mj-ea"/>
                <a:cs typeface="Arial" panose="020B0604020202090204" pitchFamily="34" charset="0"/>
                <a:sym typeface="+mn-ea"/>
              </a:rPr>
              <a:t>10-11mm </a:t>
            </a:r>
            <a:r>
              <a:rPr lang="en-US" altLang="zh-CN" sz="1000" dirty="0">
                <a:solidFill>
                  <a:prstClr val="black"/>
                </a:solidFill>
                <a:ea typeface="+mj-ea"/>
                <a:cs typeface="Arial" panose="020B0604020202090204" pitchFamily="34" charset="0"/>
                <a:sym typeface="+mn-ea"/>
              </a:rPr>
              <a:t>。</a:t>
            </a:r>
            <a:endParaRPr lang="en-US" altLang="zh-CN" sz="1000" b="1" dirty="0">
              <a:solidFill>
                <a:srgbClr val="FF9700"/>
              </a:solidFill>
              <a:ea typeface="+mj-ea"/>
              <a:cs typeface="Arial" panose="020B0604020202090204" pitchFamily="34" charset="0"/>
              <a:sym typeface="+mn-ea"/>
            </a:endParaRPr>
          </a:p>
          <a:p>
            <a:pPr marL="172720" lvl="0" indent="-171450" algn="just" eaLnBrk="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00" dirty="0">
                <a:solidFill>
                  <a:prstClr val="black"/>
                </a:solidFill>
                <a:ea typeface="+mj-ea"/>
                <a:cs typeface="Arial" panose="020B0604020202090204" pitchFamily="34" charset="0"/>
                <a:sym typeface="+mn-ea"/>
              </a:rPr>
              <a:t>临床证实，减停药后患者的泪腺功能单位仍能持续有效的促进泪液分泌，减少患者的用药负担</a:t>
            </a:r>
            <a:r>
              <a:rPr lang="en-US" altLang="zh-CN" sz="1000" dirty="0">
                <a:solidFill>
                  <a:prstClr val="black"/>
                </a:solidFill>
                <a:ea typeface="+mj-ea"/>
                <a:cs typeface="Arial" panose="020B0604020202090204" pitchFamily="34" charset="0"/>
                <a:sym typeface="+mn-ea"/>
              </a:rPr>
              <a:t>。</a:t>
            </a: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j-ea"/>
              <a:cs typeface="Arial" panose="020B0604020202090204" pitchFamily="34" charset="0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/>
          <a:srcRect t="4557" r="2642" b="3973"/>
          <a:stretch>
            <a:fillRect/>
          </a:stretch>
        </p:blipFill>
        <p:spPr>
          <a:xfrm>
            <a:off x="6230724" y="3569271"/>
            <a:ext cx="2660091" cy="1060362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312420" y="2100867"/>
            <a:ext cx="2431415" cy="118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 algn="just" rtl="0" eaLnBrk="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00" dirty="0">
                <a:ea typeface="微软雅黑" pitchFamily="34" charset="-122"/>
                <a:cs typeface="Arial" panose="020B0604020202090204" pitchFamily="34" charset="0"/>
                <a:sym typeface="+mn-ea"/>
              </a:rPr>
              <a:t>在临床研究的第</a:t>
            </a:r>
            <a:r>
              <a:rPr lang="en-US" altLang="zh-CN" sz="1000" dirty="0">
                <a:ea typeface="微软雅黑" pitchFamily="34" charset="-122"/>
                <a:cs typeface="Arial" panose="020B0604020202090204" pitchFamily="34" charset="0"/>
                <a:sym typeface="+mn-ea"/>
              </a:rPr>
              <a:t>1</a:t>
            </a:r>
            <a:r>
              <a:rPr lang="zh-CN" altLang="en-US" sz="1000" dirty="0">
                <a:ea typeface="微软雅黑" pitchFamily="34" charset="-122"/>
                <a:cs typeface="Arial" panose="020B0604020202090204" pitchFamily="34" charset="0"/>
                <a:sym typeface="+mn-ea"/>
              </a:rPr>
              <a:t>天，进行了基线麻醉</a:t>
            </a:r>
            <a:r>
              <a:rPr lang="en-US" altLang="zh-CN" sz="1000" dirty="0">
                <a:ea typeface="微软雅黑" pitchFamily="34" charset="-122"/>
                <a:cs typeface="Arial" panose="020B0604020202090204" pitchFamily="34" charset="0"/>
                <a:sym typeface="+mn-ea"/>
              </a:rPr>
              <a:t>Schirmer</a:t>
            </a:r>
            <a:r>
              <a:rPr lang="zh-CN" altLang="en-US" sz="1000" dirty="0">
                <a:ea typeface="微软雅黑" pitchFamily="34" charset="-122"/>
                <a:cs typeface="Arial" panose="020B0604020202090204" pitchFamily="34" charset="0"/>
                <a:sym typeface="+mn-ea"/>
              </a:rPr>
              <a:t>试验。使用伐尼克兰鼻喷剂</a:t>
            </a:r>
            <a:r>
              <a:rPr lang="en-US" altLang="zh-CN" sz="1000" b="1" dirty="0">
                <a:solidFill>
                  <a:srgbClr val="FF0000"/>
                </a:solidFill>
                <a:ea typeface="微软雅黑" pitchFamily="34" charset="-122"/>
                <a:cs typeface="Arial" panose="020B0604020202090204" pitchFamily="34" charset="0"/>
                <a:sym typeface="+mn-ea"/>
              </a:rPr>
              <a:t>5</a:t>
            </a:r>
            <a:r>
              <a:rPr lang="zh-CN" altLang="en-US" sz="1000" b="1" dirty="0">
                <a:solidFill>
                  <a:srgbClr val="FF0000"/>
                </a:solidFill>
                <a:ea typeface="微软雅黑" pitchFamily="34" charset="-122"/>
                <a:cs typeface="Arial" panose="020B0604020202090204" pitchFamily="34" charset="0"/>
                <a:sym typeface="+mn-ea"/>
              </a:rPr>
              <a:t>分钟内</a:t>
            </a:r>
            <a:r>
              <a:rPr lang="zh-CN" altLang="en-US" sz="1000" dirty="0">
                <a:ea typeface="微软雅黑" pitchFamily="34" charset="-122"/>
                <a:cs typeface="Arial" panose="020B0604020202090204" pitchFamily="34" charset="0"/>
                <a:sym typeface="+mn-ea"/>
              </a:rPr>
              <a:t>测量泪液分泌量。</a:t>
            </a:r>
            <a:endParaRPr lang="zh-CN" altLang="en-US" sz="1200" dirty="0">
              <a:ea typeface="微软雅黑" pitchFamily="34" charset="-122"/>
              <a:cs typeface="Arial" panose="020B0604020202090204" pitchFamily="34" charset="0"/>
              <a:sym typeface="+mn-ea"/>
            </a:endParaRPr>
          </a:p>
          <a:p>
            <a:pPr marL="18415" indent="0" algn="l" rtl="0" eaLnBrk="0">
              <a:lnSpc>
                <a:spcPct val="150000"/>
              </a:lnSpc>
              <a:spcBef>
                <a:spcPts val="1200"/>
              </a:spcBef>
              <a:buFont typeface="Arial" panose="020B0604020202090204" pitchFamily="34" charset="0"/>
              <a:buNone/>
            </a:pP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375919" y="1172210"/>
            <a:ext cx="2634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00000"/>
              </a:lnSpc>
              <a:buFont typeface="+mj-lt"/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首次给药</a:t>
            </a:r>
            <a:r>
              <a:rPr lang="en-US" altLang="zh-CN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5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分钟内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迅速促进天然泪液的产生，起效快</a:t>
            </a:r>
            <a:endParaRPr lang="en-US" altLang="zh-CN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4"/>
            </p:custDataLst>
          </p:nvPr>
        </p:nvSpPr>
        <p:spPr>
          <a:xfrm>
            <a:off x="6238694" y="1859671"/>
            <a:ext cx="2204720" cy="20414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indent="0" algn="l">
              <a:lnSpc>
                <a:spcPct val="100000"/>
              </a:lnSpc>
              <a:buFont typeface="+mj-lt"/>
              <a:buNone/>
            </a:pPr>
            <a:r>
              <a:rPr lang="en-US" altLang="zh-CN" sz="1000" b="1" kern="0" spc="2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MYSTIC</a:t>
            </a:r>
            <a:r>
              <a:rPr lang="en-US" altLang="en-US" sz="1000" b="1" kern="0" spc="2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Ⅱ</a:t>
            </a:r>
            <a:r>
              <a:rPr lang="zh-CN" altLang="en-US" sz="1000" b="1" kern="0" spc="2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期临床</a:t>
            </a:r>
            <a:r>
              <a:rPr sz="1000" b="1" kern="0" spc="2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研究</a:t>
            </a:r>
            <a:r>
              <a:rPr lang="en-US" sz="1000" b="1" kern="0" spc="2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 </a:t>
            </a:r>
            <a:r>
              <a:rPr lang="zh-CN" altLang="en-US" sz="1000" b="1" kern="0" spc="20" dirty="0">
                <a:effectLst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随机、双盲</a:t>
            </a:r>
            <a:r>
              <a:rPr sz="1000" b="1" kern="0" spc="20" baseline="2200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Arial" panose="020B0604020202090204"/>
                <a:cs typeface="Arial" panose="020B0604020202090204" pitchFamily="34" charset="0"/>
                <a:sym typeface="+mn-ea"/>
              </a:rPr>
              <a:t>[</a:t>
            </a:r>
            <a:r>
              <a:rPr lang="en-US" altLang="zh-CN" sz="1000" b="1" kern="0" spc="20" baseline="2200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Arial" panose="020B0604020202090204"/>
                <a:cs typeface="Arial" panose="020B0604020202090204" pitchFamily="34" charset="0"/>
                <a:sym typeface="+mn-ea"/>
              </a:rPr>
              <a:t>4</a:t>
            </a:r>
            <a:r>
              <a:rPr sz="1000" b="1" kern="0" spc="20" baseline="22000" dirty="0">
                <a:solidFill>
                  <a:schemeClr val="tx1">
                    <a:alpha val="100000"/>
                  </a:schemeClr>
                </a:solidFill>
                <a:latin typeface="Arial" panose="020B0604020202090204" pitchFamily="34" charset="0"/>
                <a:ea typeface="Arial" panose="020B0604020202090204"/>
                <a:cs typeface="Arial" panose="020B0604020202090204" pitchFamily="34" charset="0"/>
                <a:sym typeface="+mn-ea"/>
              </a:rPr>
              <a:t>]</a:t>
            </a:r>
            <a:endParaRPr lang="zh-CN" altLang="en-US" sz="1000" b="1" kern="0" spc="20" dirty="0">
              <a:effectLst/>
              <a:latin typeface="Arial" panose="020B0604020202090204" pitchFamily="34" charset="0"/>
              <a:ea typeface="微软雅黑" pitchFamily="34" charset="-122"/>
              <a:cs typeface="Arial" panose="020B0604020202090204" pitchFamily="34" charset="0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5"/>
            </p:custDataLst>
          </p:nvPr>
        </p:nvSpPr>
        <p:spPr>
          <a:xfrm>
            <a:off x="375920" y="1903809"/>
            <a:ext cx="1714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美国</a:t>
            </a:r>
            <a:r>
              <a:rPr lang="en-US" altLang="zh-CN" sz="1000" b="1" dirty="0">
                <a:latin typeface="微软雅黑" pitchFamily="34" charset="-122"/>
                <a:ea typeface="微软雅黑" pitchFamily="34" charset="-122"/>
              </a:rPr>
              <a:t>Ⅱ</a:t>
            </a: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00" b="1" dirty="0">
                <a:latin typeface="微软雅黑" pitchFamily="34" charset="-122"/>
                <a:ea typeface="微软雅黑" pitchFamily="34" charset="-122"/>
              </a:rPr>
              <a:t>Ⅲ</a:t>
            </a: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期临床研究</a:t>
            </a:r>
            <a:r>
              <a:rPr sz="1000" b="1" kern="0" spc="20" baseline="22000" dirty="0">
                <a:solidFill>
                  <a:schemeClr val="tx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[</a:t>
            </a:r>
            <a:r>
              <a:rPr lang="en-US" sz="1000" b="1" kern="0" spc="20" baseline="22000" dirty="0">
                <a:solidFill>
                  <a:schemeClr val="tx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1</a:t>
            </a:r>
            <a:r>
              <a:rPr sz="1000" b="1" kern="0" spc="20" baseline="22000" dirty="0">
                <a:solidFill>
                  <a:schemeClr val="tx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]</a:t>
            </a:r>
            <a:r>
              <a:rPr lang="zh-CN" altLang="en-US" sz="1000" b="1" kern="0" spc="20" baseline="22000" dirty="0">
                <a:solidFill>
                  <a:schemeClr val="tx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 </a:t>
            </a:r>
            <a:r>
              <a:rPr lang="en-US" altLang="zh-CN" sz="1000" b="1" kern="0" spc="20" baseline="22000" dirty="0">
                <a:solidFill>
                  <a:schemeClr val="tx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[2]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970" y="4703391"/>
            <a:ext cx="922147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600" kern="0" spc="60" dirty="0">
                <a:solidFill>
                  <a:srgbClr val="000000">
                    <a:alpha val="100000"/>
                  </a:srgbClr>
                </a:solidFill>
                <a:uFillTx/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[</a:t>
            </a:r>
            <a:r>
              <a:rPr lang="en-US" sz="600" kern="0" spc="60" dirty="0">
                <a:solidFill>
                  <a:srgbClr val="000000">
                    <a:alpha val="100000"/>
                  </a:srgbClr>
                </a:solidFill>
                <a:uFillTx/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1</a:t>
            </a:r>
            <a:r>
              <a:rPr sz="600" kern="0" spc="60" dirty="0">
                <a:solidFill>
                  <a:srgbClr val="000000">
                    <a:alpha val="100000"/>
                  </a:srgbClr>
                </a:solidFill>
                <a:uFillTx/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]</a:t>
            </a:r>
            <a:r>
              <a:rPr lang="en-US" altLang="zh-CN" sz="600" kern="0" spc="60" dirty="0">
                <a:solidFill>
                  <a:srgbClr val="000000">
                    <a:alpha val="100000"/>
                  </a:srgbClr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 </a:t>
            </a:r>
            <a:r>
              <a:rPr lang="en-US" altLang="zh-CN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Wirta D, Torkildsen GL, Boehmer B, et al. ONSET-1 Phase 2b Randomized Trial to Evaluate the Safety and Efficacy of OC-01 (Varenicline Solution) Nasal Spray on Signs and Symptoms of Dry Eye Disease. </a:t>
            </a:r>
            <a:r>
              <a:rPr lang="en-US" altLang="zh-CN" sz="600" i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Cornea</a:t>
            </a:r>
            <a:r>
              <a:rPr lang="en-US" altLang="zh-CN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. 2022;41(10):1207-1216.</a:t>
            </a:r>
          </a:p>
          <a:p>
            <a:r>
              <a:rPr lang="en-US" altLang="zh-CN" sz="600" kern="0" spc="60" dirty="0">
                <a:solidFill>
                  <a:srgbClr val="000000">
                    <a:alpha val="100000"/>
                  </a:srgbClr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[2] </a:t>
            </a:r>
            <a:r>
              <a:rPr lang="en-US" altLang="zh-CN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Wirta D, Vollmer P, </a:t>
            </a:r>
            <a:r>
              <a:rPr lang="en-US" altLang="zh-CN" sz="6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Paauw</a:t>
            </a:r>
            <a:r>
              <a:rPr lang="en-US" altLang="zh-CN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 J, et al. Efficacy and Safety of OC-01 (Varenicline Solution) Nasal Spray on Signs and Symptoms of Dry Eye Disease: The ONSET-2 Phase 3 Randomized Trial. </a:t>
            </a:r>
            <a:r>
              <a:rPr lang="en-US" altLang="zh-CN" sz="600" i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Ophthalmology</a:t>
            </a:r>
            <a:r>
              <a:rPr lang="en-US" altLang="zh-CN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. 2022;129(4):379-387.</a:t>
            </a:r>
          </a:p>
          <a:p>
            <a:r>
              <a:rPr lang="en-US" altLang="zh-CN" sz="600" kern="0" spc="60" dirty="0">
                <a:solidFill>
                  <a:srgbClr val="000000">
                    <a:alpha val="100000"/>
                  </a:srgbClr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[3]</a:t>
            </a:r>
            <a:r>
              <a:rPr lang="zh-CN" altLang="en-US" sz="600" b="1" dirty="0">
                <a:solidFill>
                  <a:srgbClr val="6C6362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 </a:t>
            </a:r>
            <a:r>
              <a:rPr lang="en-US" altLang="zh-CN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Tian L, Jin X, Wang J, et al. Varenicline solution nasal spray for dry eye disease in Chinese patients: a  randomized phase 3 trial[J]. </a:t>
            </a:r>
            <a:r>
              <a:rPr lang="en-US" altLang="zh-CN" sz="600" i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Lancet Reg Health West Pac.</a:t>
            </a:r>
            <a:r>
              <a:rPr lang="en-US" altLang="zh-CN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 2024;45:101032.</a:t>
            </a:r>
            <a:endParaRPr lang="en-US" altLang="zh-CN" sz="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+mn-ea"/>
            </a:endParaRPr>
          </a:p>
          <a:p>
            <a:r>
              <a:rPr sz="600" kern="0" spc="60" dirty="0">
                <a:solidFill>
                  <a:srgbClr val="000000">
                    <a:alpha val="100000"/>
                  </a:srgbClr>
                </a:solidFill>
                <a:uFillTx/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[</a:t>
            </a:r>
            <a:r>
              <a:rPr lang="en-US" altLang="zh-CN" sz="600" kern="0" spc="60" dirty="0">
                <a:solidFill>
                  <a:srgbClr val="000000">
                    <a:alpha val="100000"/>
                  </a:srgbClr>
                </a:solidFill>
                <a:uFillTx/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4</a:t>
            </a:r>
            <a:r>
              <a:rPr sz="600" kern="0" spc="60" dirty="0">
                <a:solidFill>
                  <a:srgbClr val="000000">
                    <a:alpha val="100000"/>
                  </a:srgbClr>
                </a:solidFill>
                <a:uFillTx/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]</a:t>
            </a:r>
            <a:r>
              <a:rPr lang="en-US" altLang="zh-CN" sz="600" b="1" dirty="0">
                <a:solidFill>
                  <a:srgbClr val="6C6362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 </a:t>
            </a:r>
            <a:r>
              <a:rPr lang="en-US" altLang="zh-CN" sz="600" dirty="0"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Quiroz-Mercado., et al., A phase II randomized trial to evaluate the long-term (12-week) efficacy and safety of OC-01 (varenicline solution) nasal spray for dry eye disease: The MYSTIC study. </a:t>
            </a:r>
            <a:r>
              <a:rPr lang="en-US" altLang="zh-CN" sz="600" i="1" dirty="0" err="1"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Ocul</a:t>
            </a:r>
            <a:r>
              <a:rPr lang="en-US" altLang="zh-CN" sz="600" i="1" dirty="0"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 Surf</a:t>
            </a:r>
            <a:r>
              <a:rPr lang="en-US" altLang="zh-CN" sz="600" dirty="0"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. 2022;24:15-21.</a:t>
            </a:r>
            <a:endParaRPr lang="en-US" altLang="zh-CN" sz="600" b="1" dirty="0"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+mn-ea"/>
            </a:endParaRPr>
          </a:p>
        </p:txBody>
      </p:sp>
      <p:sp>
        <p:nvSpPr>
          <p:cNvPr id="13" name="矩形: 圆顶角 432"/>
          <p:cNvSpPr/>
          <p:nvPr>
            <p:custDataLst>
              <p:tags r:id="rId16"/>
            </p:custDataLst>
          </p:nvPr>
        </p:nvSpPr>
        <p:spPr>
          <a:xfrm>
            <a:off x="3235325" y="730885"/>
            <a:ext cx="2702560" cy="392430"/>
          </a:xfrm>
          <a:prstGeom prst="round2SameRect">
            <a:avLst/>
          </a:prstGeom>
          <a:solidFill>
            <a:srgbClr val="009E93"/>
          </a:solidFill>
          <a:ln w="12700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+mn-cs"/>
              </a:rPr>
              <a:t>疗效显著</a:t>
            </a:r>
          </a:p>
        </p:txBody>
      </p:sp>
      <p:sp>
        <p:nvSpPr>
          <p:cNvPr id="15" name="矩形 14"/>
          <p:cNvSpPr/>
          <p:nvPr>
            <p:custDataLst>
              <p:tags r:id="rId17"/>
            </p:custDataLst>
          </p:nvPr>
        </p:nvSpPr>
        <p:spPr>
          <a:xfrm>
            <a:off x="3258820" y="1151890"/>
            <a:ext cx="2664460" cy="62738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9E9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94" tIns="28697" rIns="57394" bIns="28697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18"/>
            </p:custDataLst>
          </p:nvPr>
        </p:nvSpPr>
        <p:spPr>
          <a:xfrm>
            <a:off x="6230620" y="1196340"/>
            <a:ext cx="2635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00000"/>
              </a:lnSpc>
              <a:buFont typeface="+mj-lt"/>
              <a:buNone/>
            </a:pP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药效持久达</a:t>
            </a:r>
            <a:r>
              <a:rPr lang="en-US" altLang="zh-CN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12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周，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对于中重度干眼患者疗效显著</a:t>
            </a:r>
            <a:endParaRPr lang="en-US" altLang="zh-CN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9"/>
            </p:custDataLst>
          </p:nvPr>
        </p:nvSpPr>
        <p:spPr>
          <a:xfrm>
            <a:off x="3287887" y="1906139"/>
            <a:ext cx="1321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>
              <a:lnSpc>
                <a:spcPct val="100000"/>
              </a:lnSpc>
              <a:buFont typeface="+mj-lt"/>
              <a:buNone/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中国</a:t>
            </a:r>
            <a:r>
              <a:rPr lang="en-US" altLang="zh-CN" sz="1000" b="1" dirty="0">
                <a:latin typeface="微软雅黑" pitchFamily="34" charset="-122"/>
                <a:ea typeface="微软雅黑" pitchFamily="34" charset="-122"/>
              </a:rPr>
              <a:t>Ⅲ</a:t>
            </a: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期临床研究</a:t>
            </a:r>
            <a:r>
              <a:rPr sz="1000" b="1" kern="0" spc="20" baseline="22000" dirty="0">
                <a:solidFill>
                  <a:schemeClr val="tx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[</a:t>
            </a:r>
            <a:r>
              <a:rPr lang="en-US" altLang="zh-CN" sz="1000" b="1" kern="0" spc="20" baseline="22000" dirty="0">
                <a:solidFill>
                  <a:schemeClr val="tx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3</a:t>
            </a:r>
            <a:r>
              <a:rPr sz="1000" b="1" kern="0" spc="20" baseline="22000" dirty="0">
                <a:solidFill>
                  <a:schemeClr val="tx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]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20"/>
            </p:custDataLst>
          </p:nvPr>
        </p:nvSpPr>
        <p:spPr>
          <a:xfrm>
            <a:off x="3273425" y="1172210"/>
            <a:ext cx="270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00000"/>
              </a:lnSpc>
              <a:buFont typeface="+mj-lt"/>
              <a:buNone/>
            </a:pP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促进泪液分泌增加</a:t>
            </a:r>
            <a:r>
              <a:rPr lang="en-US" altLang="zh-CN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10mm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以上稳定泪膜，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全面改善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干眼的症状</a:t>
            </a:r>
            <a:endParaRPr lang="en-US" altLang="zh-CN" sz="14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  <a:sym typeface="+mn-ea"/>
            </a:endParaRPr>
          </a:p>
        </p:txBody>
      </p:sp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0" y="118729"/>
            <a:ext cx="8219256" cy="493563"/>
          </a:xfrm>
        </p:spPr>
        <p:txBody>
          <a:bodyPr vert="horz">
            <a:normAutofit/>
          </a:bodyPr>
          <a:lstStyle/>
          <a:p>
            <a:pPr>
              <a:lnSpc>
                <a:spcPts val="3500"/>
              </a:lnSpc>
            </a:pPr>
            <a:r>
              <a:rPr lang="en-US" altLang="zh-CN" sz="2000" kern="0" spc="-10" dirty="0">
                <a:latin typeface="+mn-lt"/>
                <a:ea typeface="微软雅黑" pitchFamily="34" charset="-122"/>
                <a:cs typeface="Arial" panose="020B0604020202090204"/>
                <a:sym typeface="+mn-ea"/>
              </a:rPr>
              <a:t>03</a:t>
            </a:r>
            <a:r>
              <a:rPr lang="zh-CN" altLang="en-US" sz="2000" kern="0" spc="-10" dirty="0">
                <a:latin typeface="+mn-lt"/>
                <a:ea typeface="微软雅黑" pitchFamily="34" charset="-122"/>
                <a:cs typeface="Arial" panose="020B0604020202090204"/>
                <a:sym typeface="+mn-ea"/>
              </a:rPr>
              <a:t>有效性</a:t>
            </a:r>
            <a:r>
              <a:rPr lang="en-US" altLang="zh-CN" sz="2000" kern="0" spc="-10" dirty="0">
                <a:latin typeface="+mn-lt"/>
                <a:ea typeface="微软雅黑" pitchFamily="34" charset="-122"/>
                <a:cs typeface="Arial" panose="020B0604020202090204"/>
                <a:sym typeface="+mn-ea"/>
              </a:rPr>
              <a:t>    </a:t>
            </a:r>
            <a:r>
              <a:rPr lang="zh-CN" altLang="en-US" sz="2000" kern="0" spc="-10" dirty="0">
                <a:solidFill>
                  <a:srgbClr val="FF0000"/>
                </a:solidFill>
                <a:latin typeface="+mn-lt"/>
                <a:ea typeface="微软雅黑" pitchFamily="34" charset="-122"/>
                <a:cs typeface="Arial" panose="020B0604020202090204"/>
                <a:sym typeface="+mn-ea"/>
              </a:rPr>
              <a:t>快速起效，疗效显著且持久</a:t>
            </a:r>
            <a:endParaRPr lang="zh-CN" altLang="en-US" sz="2000" kern="0" spc="-10" dirty="0">
              <a:solidFill>
                <a:srgbClr val="FF0000">
                  <a:alpha val="100000"/>
                </a:srgbClr>
              </a:solidFill>
              <a:latin typeface="+mn-lt"/>
              <a:ea typeface="微软雅黑" pitchFamily="34" charset="-122"/>
              <a:cs typeface="微软雅黑" pitchFamily="34" charset="-122"/>
              <a:sym typeface="+mn-ea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353867" y="3075806"/>
            <a:ext cx="2600788" cy="1553827"/>
            <a:chOff x="353867" y="3075806"/>
            <a:chExt cx="2600788" cy="1553827"/>
          </a:xfrm>
        </p:grpSpPr>
        <p:graphicFrame>
          <p:nvGraphicFramePr>
            <p:cNvPr id="29" name="图表 28"/>
            <p:cNvGraphicFramePr/>
            <p:nvPr>
              <p:extLst>
                <p:ext uri="{D42A27DB-BD31-4B8C-83A1-F6EECF244321}">
                  <p14:modId xmlns:p14="http://schemas.microsoft.com/office/powerpoint/2010/main" val="3103206843"/>
                </p:ext>
              </p:extLst>
            </p:nvPr>
          </p:nvGraphicFramePr>
          <p:xfrm>
            <a:off x="353867" y="3075806"/>
            <a:ext cx="2600788" cy="15538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6"/>
            </a:graphicData>
          </a:graphic>
        </p:graphicFrame>
        <p:cxnSp>
          <p:nvCxnSpPr>
            <p:cNvPr id="31" name="直接箭头连接符 30"/>
            <p:cNvCxnSpPr/>
            <p:nvPr/>
          </p:nvCxnSpPr>
          <p:spPr>
            <a:xfrm flipV="1">
              <a:off x="827584" y="3651870"/>
              <a:ext cx="0" cy="43204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sm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755576" y="3651870"/>
              <a:ext cx="282803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647564" y="3802757"/>
              <a:ext cx="360040" cy="14400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394" tIns="28697" rIns="57394" bIns="28697" rtlCol="0" anchor="ctr"/>
            <a:lstStyle/>
            <a:p>
              <a:pPr algn="ctr"/>
              <a:endParaRPr lang="en-US" sz="300" dirty="0">
                <a:solidFill>
                  <a:schemeClr val="tx1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06331" y="3782427"/>
              <a:ext cx="432048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latin typeface="Arial" panose="020B0604020202090204" pitchFamily="34" charset="0"/>
                  <a:cs typeface="Arial" panose="020B0604020202090204" pitchFamily="34" charset="0"/>
                </a:rPr>
                <a:t>+13.2</a:t>
              </a:r>
            </a:p>
          </p:txBody>
        </p:sp>
        <p:cxnSp>
          <p:nvCxnSpPr>
            <p:cNvPr id="43" name="直接箭头连接符 42"/>
            <p:cNvCxnSpPr/>
            <p:nvPr/>
          </p:nvCxnSpPr>
          <p:spPr>
            <a:xfrm flipV="1">
              <a:off x="2051720" y="3673332"/>
              <a:ext cx="2614" cy="293761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979712" y="3673643"/>
              <a:ext cx="284538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>
            <a:xfrm>
              <a:off x="1871700" y="3774616"/>
              <a:ext cx="360040" cy="14400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394" tIns="28697" rIns="57394" bIns="28697" rtlCol="0" anchor="ctr"/>
            <a:lstStyle/>
            <a:p>
              <a:pPr algn="ctr"/>
              <a:endParaRPr lang="en-US" sz="300" dirty="0">
                <a:solidFill>
                  <a:schemeClr val="tx1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823209" y="3754286"/>
              <a:ext cx="432048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latin typeface="Arial" panose="020B0604020202090204" pitchFamily="34" charset="0"/>
                  <a:cs typeface="Arial" panose="020B0604020202090204" pitchFamily="34" charset="0"/>
                </a:rPr>
                <a:t>+9.6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660138" y="4265980"/>
              <a:ext cx="375929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latin typeface="Arial" panose="020B0604020202090204" pitchFamily="34" charset="0"/>
                  <a:cs typeface="Arial" panose="020B0604020202090204" pitchFamily="34" charset="0"/>
                </a:rPr>
                <a:t>n=43</a:t>
              </a:r>
              <a:endParaRPr lang="en-US" sz="6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052872" y="4265980"/>
              <a:ext cx="375929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n=48</a:t>
              </a:r>
              <a:endParaRPr lang="en-US" sz="6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835696" y="4262724"/>
              <a:ext cx="432048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latin typeface="Arial" panose="020B0604020202090204" pitchFamily="34" charset="0"/>
                  <a:cs typeface="Arial" panose="020B0604020202090204" pitchFamily="34" charset="0"/>
                </a:rPr>
                <a:t>n=251</a:t>
              </a:r>
              <a:endParaRPr lang="en-US" sz="6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238425" y="4262724"/>
              <a:ext cx="432048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n=260</a:t>
              </a:r>
              <a:endParaRPr lang="en-US" sz="6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49891" y="3251994"/>
            <a:ext cx="2600788" cy="1377639"/>
            <a:chOff x="353867" y="3177093"/>
            <a:chExt cx="2600788" cy="1377639"/>
          </a:xfrm>
        </p:grpSpPr>
        <p:graphicFrame>
          <p:nvGraphicFramePr>
            <p:cNvPr id="26" name="图表 25"/>
            <p:cNvGraphicFramePr/>
            <p:nvPr>
              <p:extLst>
                <p:ext uri="{D42A27DB-BD31-4B8C-83A1-F6EECF244321}">
                  <p14:modId xmlns:p14="http://schemas.microsoft.com/office/powerpoint/2010/main" val="1470564726"/>
                </p:ext>
              </p:extLst>
            </p:nvPr>
          </p:nvGraphicFramePr>
          <p:xfrm>
            <a:off x="353867" y="3177093"/>
            <a:ext cx="2600788" cy="13776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7"/>
            </a:graphicData>
          </a:graphic>
        </p:graphicFrame>
        <p:cxnSp>
          <p:nvCxnSpPr>
            <p:cNvPr id="27" name="直接箭头连接符 26"/>
            <p:cNvCxnSpPr/>
            <p:nvPr/>
          </p:nvCxnSpPr>
          <p:spPr>
            <a:xfrm flipV="1">
              <a:off x="1435584" y="3592503"/>
              <a:ext cx="0" cy="43204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sm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240836" y="3598431"/>
              <a:ext cx="413425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>
              <a:off x="1255564" y="3756880"/>
              <a:ext cx="360040" cy="14400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394" tIns="28697" rIns="57394" bIns="28697" rtlCol="0" anchor="ctr"/>
            <a:lstStyle/>
            <a:p>
              <a:pPr algn="ctr"/>
              <a:endParaRPr lang="en-US" sz="300" dirty="0">
                <a:solidFill>
                  <a:schemeClr val="tx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190414" y="3745311"/>
              <a:ext cx="432048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latin typeface="Arial" panose="020B0604020202090204" pitchFamily="34" charset="0"/>
                  <a:cs typeface="Arial" panose="020B0604020202090204" pitchFamily="34" charset="0"/>
                </a:rPr>
                <a:t>+18.1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177331" y="4222147"/>
              <a:ext cx="458215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latin typeface="Arial" panose="020B0604020202090204" pitchFamily="34" charset="0"/>
                  <a:cs typeface="Arial" panose="020B0604020202090204" pitchFamily="34" charset="0"/>
                </a:rPr>
                <a:t>n=164</a:t>
              </a:r>
              <a:endParaRPr lang="en-US" sz="6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721816" y="4222147"/>
              <a:ext cx="458216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n=176</a:t>
              </a:r>
              <a:endParaRPr lang="en-US" sz="6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4533015" y="3762097"/>
            <a:ext cx="51841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latin typeface="Arial" panose="020B0604020202090204" pitchFamily="34" charset="0"/>
                <a:cs typeface="Arial" panose="020B0604020202090204" pitchFamily="34" charset="0"/>
              </a:rPr>
              <a:t>P&lt;0.0002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4350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84898" y="793483"/>
            <a:ext cx="2010838" cy="413261"/>
            <a:chOff x="170" y="1142"/>
            <a:chExt cx="4564" cy="991"/>
          </a:xfrm>
        </p:grpSpPr>
        <p:sp>
          <p:nvSpPr>
            <p:cNvPr id="5" name="矩形 4"/>
            <p:cNvSpPr/>
            <p:nvPr/>
          </p:nvSpPr>
          <p:spPr>
            <a:xfrm>
              <a:off x="170" y="1142"/>
              <a:ext cx="4564" cy="991"/>
            </a:xfrm>
            <a:prstGeom prst="rect">
              <a:avLst/>
            </a:prstGeom>
            <a:solidFill>
              <a:srgbClr val="009E93"/>
            </a:solidFill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lIns="57394" tIns="28697" rIns="57394" bIns="28697" rtlCol="0" anchor="ctr"/>
            <a:lstStyle>
              <a:defPPr>
                <a:defRPr lang="zh-CN"/>
              </a:defPPr>
              <a:lvl1pPr marL="0" algn="l" defTabSz="81597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8305" algn="l" defTabSz="81597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15975" algn="l" defTabSz="81597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24280" algn="l" defTabSz="81597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32585" algn="l" defTabSz="81597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40890" algn="l" defTabSz="81597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48560" algn="l" defTabSz="81597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56865" algn="l" defTabSz="81597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65170" algn="l" defTabSz="81597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124"/>
            <p:cNvSpPr/>
            <p:nvPr/>
          </p:nvSpPr>
          <p:spPr>
            <a:xfrm>
              <a:off x="282" y="1278"/>
              <a:ext cx="4337" cy="346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>
              <a:defPPr>
                <a:defRPr lang="zh-CN"/>
              </a:defPPr>
              <a:lvl1pPr marL="0" algn="l" defTabSz="81597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8305" algn="l" defTabSz="81597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15975" algn="l" defTabSz="81597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24280" algn="l" defTabSz="81597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32585" algn="l" defTabSz="81597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40890" algn="l" defTabSz="81597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48560" algn="l" defTabSz="81597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56865" algn="l" defTabSz="81597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65170" algn="l" defTabSz="81597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 eaLnBrk="0">
                <a:lnSpc>
                  <a:spcPct val="84000"/>
                </a:lnSpc>
              </a:pPr>
              <a:endParaRPr sz="1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166816" y="1858496"/>
            <a:ext cx="3423418" cy="48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latin typeface="Arial" panose="020B0604020202090204" pitchFamily="34" charset="0"/>
                <a:cs typeface="Arial" panose="020B0604020202090204" pitchFamily="34" charset="0"/>
              </a:rPr>
              <a:t>干燥综合症的患者使用伐尼克兰鼻喷雾剂</a:t>
            </a:r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28</a:t>
            </a:r>
            <a:r>
              <a:rPr lang="zh-CN" altLang="en-US" sz="1200" dirty="0">
                <a:latin typeface="Arial" panose="020B0604020202090204" pitchFamily="34" charset="0"/>
                <a:cs typeface="Arial" panose="020B0604020202090204" pitchFamily="34" charset="0"/>
              </a:rPr>
              <a:t>天后，</a:t>
            </a:r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TNF-</a:t>
            </a:r>
            <a:r>
              <a:rPr lang="el-GR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α</a:t>
            </a:r>
            <a:r>
              <a:rPr lang="zh-CN" altLang="el-GR" sz="1200" dirty="0">
                <a:latin typeface="Arial" panose="020B0604020202090204" pitchFamily="34" charset="0"/>
                <a:cs typeface="Arial" panose="020B0604020202090204" pitchFamily="34" charset="0"/>
              </a:rPr>
              <a:t>、</a:t>
            </a:r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IL-1</a:t>
            </a:r>
            <a:r>
              <a:rPr lang="el-GR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β</a:t>
            </a:r>
            <a:r>
              <a:rPr lang="zh-CN" altLang="el-GR" sz="1200" dirty="0">
                <a:latin typeface="Arial" panose="020B0604020202090204" pitchFamily="34" charset="0"/>
                <a:cs typeface="Arial" panose="020B0604020202090204" pitchFamily="34" charset="0"/>
              </a:rPr>
              <a:t>、</a:t>
            </a:r>
            <a:r>
              <a:rPr lang="en-US" altLang="zh-CN" sz="1200" dirty="0">
                <a:latin typeface="Arial" panose="020B0604020202090204" pitchFamily="34" charset="0"/>
                <a:cs typeface="Arial" panose="020B0604020202090204" pitchFamily="34" charset="0"/>
              </a:rPr>
              <a:t>IL-6</a:t>
            </a:r>
            <a:r>
              <a:rPr lang="zh-CN" altLang="en-US" sz="1200" dirty="0">
                <a:latin typeface="Arial" panose="020B0604020202090204" pitchFamily="34" charset="0"/>
                <a:cs typeface="Arial" panose="020B0604020202090204" pitchFamily="34" charset="0"/>
              </a:rPr>
              <a:t>细胞炎症因子水平下降</a:t>
            </a:r>
            <a:r>
              <a:rPr lang="en-US" altLang="zh-CN" sz="1200" baseline="30000" dirty="0">
                <a:latin typeface="Arial" panose="020B0604020202090204" pitchFamily="34" charset="0"/>
                <a:cs typeface="Arial" panose="020B0604020202090204" pitchFamily="34" charset="0"/>
              </a:rPr>
              <a:t>[3]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01345" y="821690"/>
            <a:ext cx="1176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有效抗炎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605" y="2374265"/>
            <a:ext cx="3269615" cy="202311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51418" y="1245400"/>
            <a:ext cx="8519202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zh-CN" altLang="en-US" sz="1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伐尼克兰鼻喷雾剂能够降低</a:t>
            </a:r>
            <a:r>
              <a:rPr kumimoji="0" lang="en-US" altLang="zh-CN" sz="1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TNF-α</a:t>
            </a:r>
            <a:r>
              <a:rPr kumimoji="0" lang="zh-CN" altLang="en-US" sz="1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、</a:t>
            </a:r>
            <a:r>
              <a:rPr kumimoji="0" lang="en-US" altLang="zh-CN" sz="1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IL-1β</a:t>
            </a:r>
            <a:r>
              <a:rPr kumimoji="0" lang="zh-CN" altLang="en-US" sz="1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、</a:t>
            </a:r>
            <a:r>
              <a:rPr kumimoji="0" lang="en-US" altLang="zh-CN" sz="1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IL-6</a:t>
            </a:r>
            <a:r>
              <a:rPr kumimoji="0" lang="zh-CN" altLang="en-US" sz="1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等炎症因子，作为</a:t>
            </a:r>
            <a:r>
              <a:rPr kumimoji="0" lang="en-US" altLang="zh-CN" sz="1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α7</a:t>
            </a:r>
            <a:r>
              <a:rPr kumimoji="0" lang="zh-CN" altLang="en-US" sz="1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烟碱乙酰胆碱受体的完全激动剂</a:t>
            </a:r>
            <a:r>
              <a:rPr lang="en-US" altLang="zh-CN" sz="1400" baseline="300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[1]</a:t>
            </a:r>
            <a:r>
              <a:rPr lang="en-US" altLang="zh-CN" sz="1400" b="1" baseline="300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 </a:t>
            </a:r>
            <a:r>
              <a:rPr kumimoji="0" lang="zh-CN" altLang="en-US" sz="1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，可以通过影响</a:t>
            </a:r>
            <a:r>
              <a:rPr kumimoji="0" lang="en-US" altLang="zh-CN" sz="1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α7</a:t>
            </a:r>
            <a:r>
              <a:rPr kumimoji="0" lang="zh-CN" altLang="en-US" sz="1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受体介导的抗炎机制降低细胞炎症因子水平，从而发挥抗炎作用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[2]</a:t>
            </a:r>
            <a:r>
              <a:rPr kumimoji="0" lang="en-US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</a:rPr>
              <a:t>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90204" pitchFamily="34" charset="0"/>
              <a:ea typeface="微软雅黑" pitchFamily="34" charset="-122"/>
              <a:cs typeface="Arial" panose="020B060402020209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51685" y="3399155"/>
            <a:ext cx="1642262" cy="998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7394" tIns="28697" rIns="57394" bIns="28697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文本框 25"/>
          <p:cNvSpPr txBox="1"/>
          <p:nvPr/>
        </p:nvSpPr>
        <p:spPr>
          <a:xfrm>
            <a:off x="137160" y="1908175"/>
            <a:ext cx="366268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81597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305" algn="l" defTabSz="81597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975" algn="l" defTabSz="81597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80" algn="l" defTabSz="81597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585" algn="l" defTabSz="81597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597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8560" algn="l" defTabSz="81597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6865" algn="l" defTabSz="81597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170" algn="l" defTabSz="81597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10000"/>
              </a:lnSpc>
            </a:pPr>
            <a:r>
              <a:rPr lang="zh-CN" altLang="en-US" sz="1200" dirty="0">
                <a:sym typeface="+mn-ea"/>
              </a:rPr>
              <a:t>乙酰胆碱受体的激动剂活性</a:t>
            </a:r>
            <a:endParaRPr lang="en-US" altLang="zh-CN" sz="1200" baseline="30000" dirty="0">
              <a:solidFill>
                <a:srgbClr val="000000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en-US" altLang="zh-CN" sz="12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  α7</a:t>
            </a:r>
            <a:r>
              <a:rPr lang="zh-CN" altLang="en-US" sz="1200" b="1" dirty="0">
                <a:solidFill>
                  <a:srgbClr val="000000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烟碱乙酰胆碱受体半数最大效应浓度达到</a:t>
            </a:r>
            <a:r>
              <a:rPr lang="en-US" altLang="zh-CN" sz="1200" b="1" dirty="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15</a:t>
            </a:r>
            <a:r>
              <a:rPr lang="zh-CN" altLang="en-US" sz="1200" b="1" dirty="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 </a:t>
            </a:r>
            <a:r>
              <a:rPr lang="en-US" altLang="zh-CN" sz="1200" b="1" dirty="0" err="1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μM</a:t>
            </a:r>
            <a:endParaRPr lang="zh-CN" altLang="en-US" sz="1200" b="1" dirty="0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lvl="0"/>
            <a:endParaRPr lang="zh-CN" altLang="en-US" sz="1200" b="1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357" y="4765018"/>
            <a:ext cx="876236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600" kern="0" spc="60" dirty="0">
                <a:solidFill>
                  <a:srgbClr val="000000">
                    <a:alpha val="100000"/>
                  </a:srgbClr>
                </a:solidFill>
                <a:uFillTx/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[</a:t>
            </a:r>
            <a:r>
              <a:rPr lang="en-US" sz="600" kern="0" spc="60" dirty="0">
                <a:solidFill>
                  <a:srgbClr val="000000">
                    <a:alpha val="100000"/>
                  </a:srgbClr>
                </a:solidFill>
                <a:uFillTx/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1</a:t>
            </a:r>
            <a:r>
              <a:rPr sz="600" kern="0" spc="60" dirty="0">
                <a:solidFill>
                  <a:srgbClr val="000000">
                    <a:alpha val="100000"/>
                  </a:srgbClr>
                </a:solidFill>
                <a:uFillTx/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]</a:t>
            </a:r>
            <a:r>
              <a:rPr lang="en-US" altLang="zh-CN" sz="600" kern="0" spc="60" dirty="0">
                <a:solidFill>
                  <a:srgbClr val="000000">
                    <a:alpha val="100000"/>
                  </a:srgbClr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 </a:t>
            </a:r>
            <a:r>
              <a:rPr lang="en-US" altLang="zh-CN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Mihalak KB, Carroll FI, Luetje CW. Varenicline is a partial agonist at alpha4beta2 and a full agonist at alpha7 neuronal nicotinic receptors. </a:t>
            </a:r>
            <a:r>
              <a:rPr lang="en-US" altLang="zh-CN" sz="600" i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Mol </a:t>
            </a:r>
            <a:r>
              <a:rPr lang="en-US" altLang="zh-CN" sz="600" i="1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Pharmacol</a:t>
            </a:r>
            <a:r>
              <a:rPr lang="en-US" altLang="zh-CN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. 2006;70(3):801-805. </a:t>
            </a:r>
          </a:p>
          <a:p>
            <a:pPr algn="l">
              <a:lnSpc>
                <a:spcPct val="100000"/>
              </a:lnSpc>
            </a:pPr>
            <a:r>
              <a:rPr sz="600" kern="0" spc="60" dirty="0">
                <a:solidFill>
                  <a:srgbClr val="000000">
                    <a:alpha val="100000"/>
                  </a:srgbClr>
                </a:solidFill>
                <a:uFillTx/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[</a:t>
            </a:r>
            <a:r>
              <a:rPr lang="en-US" sz="600" kern="0" spc="60" dirty="0">
                <a:solidFill>
                  <a:srgbClr val="000000">
                    <a:alpha val="100000"/>
                  </a:srgbClr>
                </a:solidFill>
                <a:uFillTx/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2</a:t>
            </a:r>
            <a:r>
              <a:rPr sz="600" kern="0" spc="60" dirty="0">
                <a:solidFill>
                  <a:srgbClr val="000000">
                    <a:alpha val="100000"/>
                  </a:srgbClr>
                </a:solidFill>
                <a:uFillTx/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]</a:t>
            </a:r>
            <a:r>
              <a:rPr lang="en-US" altLang="zh-CN" sz="600" b="1" dirty="0">
                <a:solidFill>
                  <a:srgbClr val="6C6362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 </a:t>
            </a:r>
            <a:r>
              <a:rPr lang="en-US" altLang="zh-CN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Borovikova L V , Ivanova S , Zhang M ,et al.Vagus nerve stimulation attenuates the systemic inflammatory response to endotoxin.[J].</a:t>
            </a:r>
            <a:r>
              <a:rPr lang="en-US" altLang="zh-CN" sz="600" i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Nature.</a:t>
            </a:r>
            <a:r>
              <a:rPr lang="en-US" altLang="zh-CN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 2000, 405(6785):458-462.</a:t>
            </a:r>
            <a:endParaRPr lang="en-US" altLang="zh-CN" sz="600" dirty="0"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+mn-ea"/>
            </a:endParaRPr>
          </a:p>
          <a:p>
            <a:r>
              <a:rPr lang="en-US" altLang="zh-CN" sz="600" kern="0" spc="60" dirty="0">
                <a:solidFill>
                  <a:srgbClr val="000000">
                    <a:alpha val="100000"/>
                  </a:srgbClr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[3]</a:t>
            </a:r>
            <a:r>
              <a:rPr lang="en-US" altLang="zh-CN" sz="600" b="1" dirty="0">
                <a:solidFill>
                  <a:srgbClr val="6C6362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 </a:t>
            </a:r>
            <a:r>
              <a:rPr lang="en-US" altLang="zh-CN" sz="600" dirty="0"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Gupta A S , Linaburg T J , Iacobucci E ,et al.Varenicline Solution Nasal Spray for the Treatment of Dry Eye Disease in Sjogren's Disease: A Pilot Study[J].</a:t>
            </a:r>
            <a:r>
              <a:rPr lang="en-US" altLang="zh-CN" sz="600" i="1" dirty="0"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Clinical Ophthalmology.</a:t>
            </a:r>
            <a:r>
              <a:rPr lang="en-US" altLang="zh-CN" sz="600" dirty="0"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+mn-ea"/>
              </a:rPr>
              <a:t> 2025, 19(000):1073-1084.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652622"/>
              </p:ext>
            </p:extLst>
          </p:nvPr>
        </p:nvGraphicFramePr>
        <p:xfrm>
          <a:off x="5195543" y="2303926"/>
          <a:ext cx="3336896" cy="2245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0104">
                <a:tc rowSpan="2"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N=70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10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lang="zh-CN" altLang="en-US" sz="800" b="1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减少</a:t>
                      </a:r>
                      <a:endParaRPr lang="en-US" sz="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lang="zh-CN" altLang="en-US" sz="800" b="1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增加</a:t>
                      </a:r>
                      <a:endParaRPr lang="en-US" sz="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lang="zh-CN" altLang="en-US" sz="800" b="1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无变化</a:t>
                      </a:r>
                      <a:endParaRPr lang="en-US" sz="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IFN</a:t>
                      </a:r>
                      <a:r>
                        <a:rPr lang="el-GR" altLang="zh-CN" sz="800" dirty="0">
                          <a:latin typeface="Arial" panose="020B0604020202090204" pitchFamily="34" charset="0"/>
                          <a:ea typeface="等线" charset="-122"/>
                          <a:cs typeface="Arial" panose="020B0604020202090204" pitchFamily="34" charset="0"/>
                        </a:rPr>
                        <a:t>γ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45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64.3%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10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14.3%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15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21.4%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IL-10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0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0.0%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2.9%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68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97.1%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IL-12p70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55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78.6%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14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20.0%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1.4%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IL-17</a:t>
                      </a:r>
                      <a:r>
                        <a:rPr lang="el-GR" altLang="zh-CN" sz="800" dirty="0">
                          <a:latin typeface="Arial" panose="020B0604020202090204" pitchFamily="34" charset="0"/>
                          <a:ea typeface="等线" charset="-122"/>
                          <a:cs typeface="Arial" panose="020B0604020202090204" pitchFamily="34" charset="0"/>
                        </a:rPr>
                        <a:t>α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41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58.6%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12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17.1%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17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24.3%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800" b="1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IL-1</a:t>
                      </a:r>
                      <a:r>
                        <a:rPr lang="el-GR" altLang="zh-CN" sz="800" b="1" dirty="0">
                          <a:latin typeface="Arial" panose="020B0604020202090204" pitchFamily="34" charset="0"/>
                          <a:ea typeface="等线" charset="-122"/>
                          <a:cs typeface="Arial" panose="020B0604020202090204" pitchFamily="34" charset="0"/>
                        </a:rPr>
                        <a:t>β</a:t>
                      </a:r>
                      <a:endParaRPr lang="en-US" sz="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b="1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38</a:t>
                      </a:r>
                      <a:r>
                        <a:rPr lang="zh-CN" altLang="en-US" sz="800" b="1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b="1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54.3%</a:t>
                      </a:r>
                      <a:r>
                        <a:rPr lang="zh-CN" altLang="en-US" sz="800" b="1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17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24.3%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15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21.4%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IL-2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43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61.4%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1.4%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26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37.1%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IL-4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34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48.6%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12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17.1%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24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34.3%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b="1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IL-6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b="1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33</a:t>
                      </a:r>
                      <a:r>
                        <a:rPr lang="zh-CN" altLang="en-US" sz="800" b="1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b="1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47.1%</a:t>
                      </a:r>
                      <a:r>
                        <a:rPr lang="zh-CN" altLang="en-US" sz="800" b="1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21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30.0%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16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22.9%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800" b="1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TNF-</a:t>
                      </a:r>
                      <a:r>
                        <a:rPr lang="el-GR" altLang="zh-CN" sz="800" b="1" dirty="0">
                          <a:latin typeface="Arial" panose="020B0604020202090204" pitchFamily="34" charset="0"/>
                          <a:ea typeface="等线" charset="-122"/>
                          <a:cs typeface="Arial" panose="020B0604020202090204" pitchFamily="34" charset="0"/>
                        </a:rPr>
                        <a:t>α</a:t>
                      </a:r>
                      <a:endParaRPr lang="en-US" sz="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b="1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40</a:t>
                      </a:r>
                      <a:r>
                        <a:rPr lang="zh-CN" altLang="en-US" sz="800" b="1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b="1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57.1%</a:t>
                      </a:r>
                      <a:r>
                        <a:rPr lang="zh-CN" altLang="en-US" sz="800" b="1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15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21.4%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15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（</a:t>
                      </a:r>
                      <a:r>
                        <a:rPr lang="en-US" altLang="zh-CN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21.4%</a:t>
                      </a:r>
                      <a:r>
                        <a:rPr lang="zh-CN" altLang="en-US" sz="800" dirty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）</a:t>
                      </a:r>
                      <a:endParaRPr lang="en-US" sz="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56540" y="4515485"/>
            <a:ext cx="3714750" cy="1130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lnSpc>
                <a:spcPct val="100000"/>
              </a:lnSpc>
              <a:buFont typeface="+mj-lt"/>
              <a:buNone/>
            </a:pPr>
            <a:r>
              <a:rPr lang="zh-CN" altLang="en-US" sz="650" dirty="0">
                <a:latin typeface="微软雅黑" pitchFamily="34" charset="-122"/>
                <a:ea typeface="微软雅黑" pitchFamily="34" charset="-122"/>
              </a:rPr>
              <a:t>上图显示了归一化电流随药物浓度对数的函数变化。红点表示乙酰胆碱首次诱发的电流。</a:t>
            </a:r>
          </a:p>
          <a:p>
            <a:pPr indent="0">
              <a:lnSpc>
                <a:spcPct val="100000"/>
              </a:lnSpc>
              <a:buFont typeface="+mj-lt"/>
              <a:buNone/>
            </a:pPr>
            <a:r>
              <a:rPr lang="zh-CN" altLang="en-US" sz="650" dirty="0">
                <a:latin typeface="微软雅黑" pitchFamily="34" charset="-122"/>
                <a:ea typeface="微软雅黑" pitchFamily="34" charset="-122"/>
              </a:rPr>
              <a:t>误差条表示</a:t>
            </a:r>
            <a:r>
              <a:rPr lang="en-US" altLang="zh-CN" sz="650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650" dirty="0"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en-US" altLang="zh-CN" sz="650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650" dirty="0">
                <a:latin typeface="微软雅黑" pitchFamily="34" charset="-122"/>
                <a:ea typeface="微软雅黑" pitchFamily="34" charset="-122"/>
              </a:rPr>
              <a:t>次结果的标准误差。为获得</a:t>
            </a:r>
            <a:r>
              <a:rPr lang="en-US" altLang="zh-CN" sz="650" dirty="0">
                <a:latin typeface="微软雅黑" pitchFamily="34" charset="-122"/>
                <a:ea typeface="微软雅黑" pitchFamily="34" charset="-122"/>
              </a:rPr>
              <a:t>EC50</a:t>
            </a:r>
            <a:r>
              <a:rPr lang="zh-CN" altLang="en-US" sz="650" dirty="0">
                <a:latin typeface="微软雅黑" pitchFamily="34" charset="-122"/>
                <a:ea typeface="微软雅黑" pitchFamily="34" charset="-122"/>
              </a:rPr>
              <a:t>，已进行最佳曲线拟合。</a:t>
            </a:r>
            <a:r>
              <a:rPr lang="en-US" altLang="zh-CN" sz="650" b="1" dirty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10" name="等腰三角形 9"/>
          <p:cNvSpPr/>
          <p:nvPr/>
        </p:nvSpPr>
        <p:spPr>
          <a:xfrm rot="5400000">
            <a:off x="3299545" y="3181164"/>
            <a:ext cx="2522174" cy="409313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rgbClr val="009E93"/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9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0" y="118729"/>
            <a:ext cx="8219256" cy="493563"/>
          </a:xfrm>
        </p:spPr>
        <p:txBody>
          <a:bodyPr vert="horz">
            <a:normAutofit/>
          </a:bodyPr>
          <a:lstStyle/>
          <a:p>
            <a:pPr>
              <a:lnSpc>
                <a:spcPts val="3500"/>
              </a:lnSpc>
            </a:pPr>
            <a:r>
              <a:rPr lang="en-US" altLang="zh-CN" sz="2000" kern="0" spc="-10" dirty="0">
                <a:latin typeface="+mn-lt"/>
                <a:ea typeface="微软雅黑" pitchFamily="34" charset="-122"/>
                <a:cs typeface="Arial" panose="020B0604020202090204"/>
                <a:sym typeface="+mn-ea"/>
              </a:rPr>
              <a:t>03</a:t>
            </a:r>
            <a:r>
              <a:rPr lang="zh-CN" altLang="en-US" sz="2000" kern="0" spc="-10" dirty="0">
                <a:latin typeface="+mn-lt"/>
                <a:ea typeface="微软雅黑" pitchFamily="34" charset="-122"/>
                <a:cs typeface="Arial" panose="020B0604020202090204"/>
                <a:sym typeface="+mn-ea"/>
              </a:rPr>
              <a:t>有效性</a:t>
            </a:r>
            <a:r>
              <a:rPr lang="en-US" altLang="zh-CN" sz="2000" kern="0" spc="-10" dirty="0">
                <a:latin typeface="+mn-lt"/>
                <a:ea typeface="微软雅黑" pitchFamily="34" charset="-122"/>
                <a:cs typeface="Arial" panose="020B0604020202090204"/>
                <a:sym typeface="+mn-ea"/>
              </a:rPr>
              <a:t>   </a:t>
            </a:r>
            <a:r>
              <a:rPr lang="zh-CN" altLang="en-US" sz="2000" kern="0" spc="-10" dirty="0">
                <a:solidFill>
                  <a:srgbClr val="FF0000"/>
                </a:solidFill>
                <a:latin typeface="+mn-lt"/>
                <a:ea typeface="微软雅黑" pitchFamily="34" charset="-122"/>
                <a:cs typeface="Arial" panose="020B0604020202090204"/>
                <a:sym typeface="+mn-ea"/>
              </a:rPr>
              <a:t> 双重机制协同，有效抗炎+促进天然泪液分泌</a:t>
            </a:r>
            <a:endParaRPr lang="zh-CN" altLang="en-US" sz="2000" kern="0" spc="-10" dirty="0">
              <a:solidFill>
                <a:srgbClr val="FF0000">
                  <a:alpha val="100000"/>
                </a:srgbClr>
              </a:solidFill>
              <a:latin typeface="+mn-lt"/>
              <a:ea typeface="微软雅黑" pitchFamily="34" charset="-122"/>
              <a:cs typeface="微软雅黑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graphicFrame>
        <p:nvGraphicFramePr>
          <p:cNvPr id="14" name="内容占位符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3541307"/>
              </p:ext>
            </p:extLst>
          </p:nvPr>
        </p:nvGraphicFramePr>
        <p:xfrm>
          <a:off x="179704" y="932155"/>
          <a:ext cx="8784591" cy="3655820"/>
        </p:xfrm>
        <a:graphic>
          <a:graphicData uri="http://schemas.openxmlformats.org/drawingml/2006/table">
            <a:tbl>
              <a:tblPr firstRow="1" bandRow="1" bandCol="1">
                <a:effectLst/>
                <a:tableStyleId>{5940675A-B579-460E-94D1-54222C63F5DA}</a:tableStyleId>
              </a:tblPr>
              <a:tblGrid>
                <a:gridCol w="336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9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4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dirty="0">
                          <a:solidFill>
                            <a:sysClr val="window" lastClr="FFFFFF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指南</a:t>
                      </a:r>
                      <a:r>
                        <a:rPr lang="en-US" altLang="zh-CN" sz="1600" b="1" dirty="0">
                          <a:solidFill>
                            <a:sysClr val="window" lastClr="FFFFFF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ysClr val="window" lastClr="FFFFFF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共识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dirty="0">
                          <a:solidFill>
                            <a:sysClr val="window" lastClr="FFFFFF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推荐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31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400" b="1" dirty="0">
                        <a:solidFill>
                          <a:schemeClr val="tx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  <a:sym typeface="+mn-lt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  <a:sym typeface="+mn-lt"/>
                        </a:rPr>
                        <a:t>2023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  <a:sym typeface="+mn-lt"/>
                        </a:rPr>
                        <a:t>美国眼科学会干眼临床指南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  <a:sym typeface="+mn-lt"/>
                        </a:rPr>
                        <a:t>(PPP)</a:t>
                      </a:r>
                      <a:r>
                        <a:rPr lang="en-US" altLang="zh-CN" sz="1400" b="1" baseline="300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  <a:sym typeface="+mn-lt"/>
                        </a:rPr>
                        <a:t>[1]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  <a:sym typeface="+mn-lt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400" b="1" dirty="0">
                        <a:solidFill>
                          <a:schemeClr val="tx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  <a:sym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1219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400" kern="0" dirty="0">
                          <a:solidFill>
                            <a:sysClr val="windowText" lastClr="000000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lt"/>
                        </a:rPr>
                        <a:t>可作为泪膜产生的</a:t>
                      </a:r>
                      <a:r>
                        <a:rPr lang="zh-CN" altLang="en-US" sz="1400" b="1" kern="0" dirty="0">
                          <a:solidFill>
                            <a:srgbClr val="FF0000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lt"/>
                        </a:rPr>
                        <a:t>神经激活剂</a:t>
                      </a:r>
                      <a:r>
                        <a:rPr lang="zh-CN" altLang="en-US" sz="1400" kern="0" dirty="0">
                          <a:solidFill>
                            <a:sysClr val="windowText" lastClr="000000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lt"/>
                        </a:rPr>
                        <a:t>。烟碱乙酰胆碱受体（</a:t>
                      </a:r>
                      <a:r>
                        <a:rPr lang="en-US" altLang="zh-CN" sz="1400" kern="0" dirty="0">
                          <a:solidFill>
                            <a:sysClr val="windowText" lastClr="000000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lt"/>
                        </a:rPr>
                        <a:t>nAChRs</a:t>
                      </a:r>
                      <a:r>
                        <a:rPr lang="zh-CN" altLang="en-US" sz="1400" kern="0" dirty="0">
                          <a:solidFill>
                            <a:sysClr val="windowText" lastClr="000000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lt"/>
                        </a:rPr>
                        <a:t>）</a:t>
                      </a:r>
                      <a:r>
                        <a:rPr lang="en-US" altLang="zh-CN" sz="1400" kern="0" dirty="0">
                          <a:solidFill>
                            <a:sysClr val="windowText" lastClr="000000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lt"/>
                        </a:rPr>
                        <a:t> </a:t>
                      </a:r>
                      <a:r>
                        <a:rPr lang="zh-CN" altLang="en-US" sz="1400" kern="0" dirty="0">
                          <a:solidFill>
                            <a:sysClr val="windowText" lastClr="000000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lt"/>
                        </a:rPr>
                        <a:t>存在于鼻粘膜内的三叉神经上，可介导传入响应鼻腔刺激的信号，激活刺激泪腺功能单位的</a:t>
                      </a:r>
                      <a:r>
                        <a:rPr lang="en-US" altLang="zh-CN" sz="1400" kern="0" dirty="0" err="1">
                          <a:solidFill>
                            <a:sysClr val="windowText" lastClr="000000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lt"/>
                        </a:rPr>
                        <a:t>nAChR</a:t>
                      </a:r>
                      <a:r>
                        <a:rPr lang="zh-CN" altLang="en-US" sz="1400" kern="0" dirty="0">
                          <a:solidFill>
                            <a:sysClr val="windowText" lastClr="000000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lt"/>
                        </a:rPr>
                        <a:t>。</a:t>
                      </a:r>
                      <a:endParaRPr lang="en-US" altLang="zh-CN" sz="1400" kern="0" dirty="0">
                        <a:solidFill>
                          <a:sysClr val="windowText" lastClr="000000"/>
                        </a:solidFill>
                        <a:latin typeface="Arial" panose="020B0604020202090204" pitchFamily="34" charset="0"/>
                        <a:ea typeface="微软雅黑" pitchFamily="34" charset="-122"/>
                        <a:cs typeface="Arial" panose="020B0604020202090204" pitchFamily="34" charset="0"/>
                        <a:sym typeface="+mn-lt"/>
                      </a:endParaRPr>
                    </a:p>
                    <a:p>
                      <a:pPr marL="285750" marR="0" lvl="0" indent="-285750" algn="just" defTabSz="1219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400" kern="0" dirty="0">
                          <a:solidFill>
                            <a:sysClr val="windowText" lastClr="000000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lt"/>
                        </a:rPr>
                        <a:t>耐受性良好，</a:t>
                      </a:r>
                      <a:r>
                        <a:rPr lang="zh-CN" altLang="en-US" sz="1400" b="1" kern="0" dirty="0">
                          <a:solidFill>
                            <a:srgbClr val="FF0000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lt"/>
                        </a:rPr>
                        <a:t>对治疗中重度干眼症的体征和症状有显著临床意义</a:t>
                      </a:r>
                      <a:r>
                        <a:rPr lang="en-US" altLang="zh-CN" sz="1400" dirty="0"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ea"/>
                        </a:rPr>
                        <a:t>。</a:t>
                      </a:r>
                      <a:endParaRPr lang="zh-CN" altLang="en-US" sz="1400" b="1" kern="0" dirty="0">
                        <a:solidFill>
                          <a:srgbClr val="FF0000"/>
                        </a:solidFill>
                        <a:latin typeface="Arial" panose="020B0604020202090204" pitchFamily="34" charset="0"/>
                        <a:ea typeface="微软雅黑" pitchFamily="34" charset="-122"/>
                        <a:cs typeface="Arial" panose="020B0604020202090204" pitchFamily="34" charset="0"/>
                        <a:sym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0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400" b="1" dirty="0">
                        <a:solidFill>
                          <a:schemeClr val="tx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  <a:sym typeface="+mn-lt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  <a:sym typeface="+mn-lt"/>
                        </a:rPr>
                        <a:t>2024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  <a:sym typeface="+mn-lt"/>
                        </a:rPr>
                        <a:t>中国干眼临床诊疗专家共识</a:t>
                      </a:r>
                      <a:r>
                        <a:rPr lang="en-US" altLang="zh-CN" sz="1400" b="1" baseline="300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  <a:sym typeface="+mn-lt"/>
                        </a:rPr>
                        <a:t>[2]</a:t>
                      </a:r>
                      <a:endParaRPr lang="en-US" altLang="zh-CN" sz="1600" b="1" dirty="0">
                        <a:solidFill>
                          <a:srgbClr val="0070C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  <a:sym typeface="+mn-lt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600" b="1" dirty="0">
                        <a:solidFill>
                          <a:srgbClr val="0070C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  <a:sym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 eaLnBrk="0">
                        <a:lnSpc>
                          <a:spcPct val="11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400" dirty="0"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ea"/>
                        </a:rPr>
                        <a:t>是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ea"/>
                        </a:rPr>
                        <a:t>高选择性胆碱能激动剂</a:t>
                      </a:r>
                      <a:r>
                        <a:rPr lang="zh-CN" altLang="en-US" sz="1400" dirty="0"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ea"/>
                        </a:rPr>
                        <a:t>，其可激活鼻内的三叉副交感神经通路，刺激泪腺、睑板腺和杯状细胞分泌，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ea"/>
                        </a:rPr>
                        <a:t>从而增加天然泪液的产生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ea"/>
                        </a:rPr>
                        <a:t>。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008">
                <a:tc>
                  <a:txBody>
                    <a:bodyPr/>
                    <a:lstStyle/>
                    <a:p>
                      <a:pPr marL="0" marR="0" lvl="0" indent="0" algn="ctr" defTabSz="815975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  <a:sym typeface="+mn-lt"/>
                        </a:rPr>
                        <a:t>2025《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  <a:sym typeface="+mn-lt"/>
                        </a:rPr>
                        <a:t>国际泪膜与眼表学会干眼国际专家共识第三版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  <a:sym typeface="+mn-lt"/>
                        </a:rPr>
                        <a:t>》(TFOS DEWS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  <a:sym typeface="+mn-lt"/>
                        </a:rPr>
                        <a:t> </a:t>
                      </a:r>
                      <a:r>
                        <a:rPr lang="en-US" altLang="zh-CN" sz="1400" b="1" dirty="0">
                          <a:latin typeface="微软雅黑" pitchFamily="34" charset="-122"/>
                          <a:ea typeface="微软雅黑" pitchFamily="34" charset="-122"/>
                        </a:rPr>
                        <a:t>Ⅲ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  <a:sym typeface="+mn-lt"/>
                        </a:rPr>
                        <a:t>)</a:t>
                      </a:r>
                      <a:r>
                        <a:rPr lang="en-US" altLang="zh-CN" sz="1400" b="1" baseline="300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  <a:sym typeface="+mn-lt"/>
                        </a:rPr>
                        <a:t> [3]</a:t>
                      </a:r>
                      <a:endParaRPr lang="en-US" altLang="zh-CN" sz="1600" b="1" dirty="0">
                        <a:solidFill>
                          <a:srgbClr val="0070C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  <a:sym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 eaLnBrk="0">
                        <a:lnSpc>
                          <a:spcPct val="11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ea"/>
                        </a:rPr>
                        <a:t>伐尼克兰鼻喷雾剂是美国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ea"/>
                        </a:rPr>
                        <a:t>FDA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ea"/>
                        </a:rPr>
                        <a:t>及中国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ea"/>
                        </a:rPr>
                        <a:t>NMPA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ea"/>
                        </a:rPr>
                        <a:t>批准的用于治疗干眼的体征和症状的创新药。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Arial" panose="020B0604020202090204" pitchFamily="34" charset="0"/>
                        <a:ea typeface="微软雅黑" pitchFamily="34" charset="-122"/>
                        <a:cs typeface="Arial" panose="020B0604020202090204" pitchFamily="34" charset="0"/>
                        <a:sym typeface="+mn-ea"/>
                      </a:endParaRPr>
                    </a:p>
                    <a:p>
                      <a:pPr marL="285750" indent="-285750" algn="just" eaLnBrk="0">
                        <a:lnSpc>
                          <a:spcPct val="11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ea"/>
                        </a:rPr>
                        <a:t>三项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ea"/>
                        </a:rPr>
                        <a:t>RCT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ea"/>
                        </a:rPr>
                        <a:t>研究证明，本品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ea"/>
                        </a:rPr>
                        <a:t>显著增加泪液分泌量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微软雅黑" pitchFamily="34" charset="-122"/>
                          <a:cs typeface="Arial" panose="020B0604020202090204" pitchFamily="34" charset="0"/>
                          <a:sym typeface="+mn-ea"/>
                        </a:rPr>
                        <a:t>，改善干眼症状和角膜染色评分。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Arial" panose="020B0604020202090204" pitchFamily="34" charset="0"/>
                        <a:ea typeface="微软雅黑" pitchFamily="34" charset="-122"/>
                        <a:cs typeface="Arial" panose="020B0604020202090204" pitchFamily="34" charset="0"/>
                        <a:sym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34144" y="4751085"/>
            <a:ext cx="8497133" cy="391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  <a:buFont typeface="+mj-lt"/>
              <a:buNone/>
            </a:pPr>
            <a:r>
              <a:rPr sz="650" kern="0" dirty="0">
                <a:solidFill>
                  <a:schemeClr val="tx1">
                    <a:alpha val="100000"/>
                  </a:schemeClr>
                </a:solidFill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[</a:t>
            </a:r>
            <a:r>
              <a:rPr lang="en-US" sz="650" kern="0" dirty="0">
                <a:solidFill>
                  <a:schemeClr val="tx1">
                    <a:alpha val="100000"/>
                  </a:schemeClr>
                </a:solidFill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1</a:t>
            </a:r>
            <a:r>
              <a:rPr sz="650" kern="0" dirty="0">
                <a:solidFill>
                  <a:schemeClr val="tx1">
                    <a:alpha val="100000"/>
                  </a:schemeClr>
                </a:solidFill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]</a:t>
            </a:r>
            <a:r>
              <a:rPr lang="en-US" sz="650" kern="0" dirty="0">
                <a:solidFill>
                  <a:schemeClr val="tx1">
                    <a:alpha val="100000"/>
                  </a:schemeClr>
                </a:solidFill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 </a:t>
            </a:r>
            <a:r>
              <a:rPr lang="en-US" altLang="zh-CN" sz="650" kern="0" dirty="0">
                <a:solidFill>
                  <a:schemeClr val="tx1">
                    <a:alpha val="100000"/>
                  </a:schemeClr>
                </a:solidFill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Amescua G, Ahmad S, Cheung AY, et al. Dry Eye Syndrome Preferred Practice Pattern®. </a:t>
            </a:r>
            <a:r>
              <a:rPr lang="en-US" altLang="zh-CN" sz="650" i="1" kern="0" dirty="0">
                <a:solidFill>
                  <a:schemeClr val="tx1">
                    <a:alpha val="100000"/>
                  </a:schemeClr>
                </a:solidFill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Ophthalmology</a:t>
            </a:r>
            <a:r>
              <a:rPr lang="en-US" altLang="zh-CN" sz="650" kern="0" dirty="0">
                <a:solidFill>
                  <a:schemeClr val="tx1">
                    <a:alpha val="100000"/>
                  </a:schemeClr>
                </a:solidFill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. 2024;131(4):P1-P49.</a:t>
            </a:r>
            <a:r>
              <a:rPr lang="en-US" altLang="zh-CN" sz="65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</a:t>
            </a:r>
          </a:p>
          <a:p>
            <a:pPr indent="0">
              <a:lnSpc>
                <a:spcPct val="100000"/>
              </a:lnSpc>
              <a:buFont typeface="+mj-lt"/>
              <a:buNone/>
            </a:pPr>
            <a:r>
              <a:rPr sz="650" kern="0" dirty="0">
                <a:solidFill>
                  <a:schemeClr val="tx1">
                    <a:alpha val="100000"/>
                  </a:schemeClr>
                </a:solidFill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[</a:t>
            </a:r>
            <a:r>
              <a:rPr lang="en-US" sz="650" kern="0" dirty="0">
                <a:solidFill>
                  <a:schemeClr val="tx1">
                    <a:alpha val="100000"/>
                  </a:schemeClr>
                </a:solidFill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2</a:t>
            </a:r>
            <a:r>
              <a:rPr sz="650" kern="0" dirty="0">
                <a:solidFill>
                  <a:schemeClr val="tx1">
                    <a:alpha val="100000"/>
                  </a:schemeClr>
                </a:solidFill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]</a:t>
            </a:r>
            <a:r>
              <a:rPr lang="en-US" sz="650" kern="0" dirty="0">
                <a:solidFill>
                  <a:schemeClr val="tx1">
                    <a:alpha val="100000"/>
                  </a:schemeClr>
                </a:solidFill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 </a:t>
            </a:r>
            <a:r>
              <a:rPr lang="zh-CN" altLang="en-US" sz="65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panose="020F0502020204030204" charset="0"/>
              </a:rPr>
              <a:t>中国干眼临床诊疗专家共识（</a:t>
            </a:r>
            <a:r>
              <a:rPr lang="en-US" altLang="zh-CN" sz="65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panose="020F0502020204030204" charset="0"/>
              </a:rPr>
              <a:t>2024</a:t>
            </a:r>
            <a:r>
              <a:rPr lang="zh-CN" altLang="en-US" sz="65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panose="020F0502020204030204" charset="0"/>
              </a:rPr>
              <a:t>年）</a:t>
            </a:r>
            <a:r>
              <a:rPr lang="en-US" altLang="zh-CN" sz="65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panose="020F0502020204030204" charset="0"/>
              </a:rPr>
              <a:t>[J]. </a:t>
            </a:r>
            <a:r>
              <a:rPr lang="zh-CN" altLang="en-US" sz="65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panose="020F0502020204030204" charset="0"/>
              </a:rPr>
              <a:t>中华眼科杂志</a:t>
            </a:r>
            <a:r>
              <a:rPr lang="en-US" altLang="zh-CN" sz="650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panose="020F0502020204030204" charset="0"/>
              </a:rPr>
              <a:t>.</a:t>
            </a:r>
            <a:r>
              <a:rPr lang="en-US" altLang="zh-CN" sz="65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panose="020F0502020204030204" charset="0"/>
              </a:rPr>
              <a:t>2024,60(12):968-976</a:t>
            </a:r>
            <a:r>
              <a:rPr lang="zh-CN" altLang="en-US" sz="65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panose="020F0502020204030204" charset="0"/>
              </a:rPr>
              <a:t>；</a:t>
            </a:r>
            <a:endParaRPr lang="en-US" altLang="zh-CN" sz="65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  <a:sym typeface="Calibri" panose="020F0502020204030204" charset="0"/>
            </a:endParaRPr>
          </a:p>
          <a:p>
            <a:pPr indent="0">
              <a:lnSpc>
                <a:spcPct val="100000"/>
              </a:lnSpc>
              <a:buFont typeface="+mj-lt"/>
              <a:buNone/>
            </a:pPr>
            <a:r>
              <a:rPr lang="en-GB" altLang="zh-CN" sz="650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panose="020F0502020204030204" charset="0"/>
              </a:rPr>
              <a:t>[3] </a:t>
            </a:r>
            <a:r>
              <a:rPr lang="en-US" altLang="zh-CN" sz="650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panose="020F0502020204030204" charset="0"/>
              </a:rPr>
              <a:t>Jones L, et al. TFOS Collaborator Group. TFOS DEWS III: Management and Therapy. </a:t>
            </a:r>
            <a:r>
              <a:rPr lang="en-US" altLang="zh-CN" sz="650" i="1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panose="020F0502020204030204" charset="0"/>
              </a:rPr>
              <a:t>Am J Ophthalmol</a:t>
            </a:r>
            <a:r>
              <a:rPr lang="en-US" altLang="zh-CN" sz="650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 panose="020F0502020204030204" charset="0"/>
              </a:rPr>
              <a:t>. 2025;279:289-386.</a:t>
            </a:r>
          </a:p>
        </p:txBody>
      </p:sp>
      <p:sp>
        <p:nvSpPr>
          <p:cNvPr id="2" name="标题 1"/>
          <p:cNvSpPr txBox="1"/>
          <p:nvPr/>
        </p:nvSpPr>
        <p:spPr>
          <a:xfrm>
            <a:off x="-1" y="125129"/>
            <a:ext cx="9093835" cy="493563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lvl1pPr algn="l" defTabSz="815975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en-US" altLang="zh-CN" sz="2000" kern="0" spc="-10" dirty="0">
                <a:latin typeface="+mn-lt"/>
                <a:ea typeface="微软雅黑" pitchFamily="34" charset="-122"/>
                <a:cs typeface="Arial" panose="020B0604020202090204"/>
                <a:sym typeface="+mn-ea"/>
              </a:rPr>
              <a:t>03</a:t>
            </a:r>
            <a:r>
              <a:rPr lang="zh-CN" altLang="en-US" sz="2000" kern="0" spc="-10" dirty="0">
                <a:latin typeface="+mn-lt"/>
                <a:ea typeface="微软雅黑" pitchFamily="34" charset="-122"/>
                <a:cs typeface="Arial" panose="020B0604020202090204"/>
                <a:sym typeface="+mn-ea"/>
              </a:rPr>
              <a:t>有效性    </a:t>
            </a:r>
            <a:r>
              <a:rPr lang="zh-CN" altLang="en-US" sz="2000" kern="0" spc="-10" dirty="0">
                <a:solidFill>
                  <a:srgbClr val="FF0000"/>
                </a:solidFill>
                <a:latin typeface="+mn-lt"/>
                <a:ea typeface="微软雅黑" pitchFamily="34" charset="-122"/>
                <a:cs typeface="Arial" panose="020B0604020202090204"/>
                <a:sym typeface="+mn-ea"/>
              </a:rPr>
              <a:t>国内外权威指南认可推荐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1817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4716019" y="2397259"/>
            <a:ext cx="4032445" cy="11704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algn="just" eaLnBrk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90204" pitchFamily="34" charset="0"/>
              <a:buChar char="•"/>
            </a:pPr>
            <a:r>
              <a:rPr lang="zh-CN" altLang="en-US" sz="1200" kern="0" spc="110" dirty="0">
                <a:solidFill>
                  <a:schemeClr val="tx1"/>
                </a:solidFill>
                <a:effectLst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靶向激活烟碱胆碱受体，触发三叉神经的传入信号，进而激活泪腺功能单元</a:t>
            </a:r>
            <a:r>
              <a:rPr lang="zh-CN" altLang="en-US" sz="12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，</a:t>
            </a:r>
            <a:r>
              <a:rPr lang="zh-CN" altLang="en-US" sz="1200" b="1" kern="0" spc="110" dirty="0">
                <a:solidFill>
                  <a:srgbClr val="FF0000"/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促进天然泪液分泌</a:t>
            </a:r>
            <a:r>
              <a:rPr lang="en-US" altLang="zh-CN" sz="1200" kern="0" spc="110" baseline="300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[2] </a:t>
            </a:r>
            <a:r>
              <a:rPr lang="zh-CN" altLang="en-US" sz="12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。</a:t>
            </a:r>
            <a:endParaRPr lang="en-US" altLang="zh-CN" sz="1200" kern="0" spc="110" dirty="0">
              <a:solidFill>
                <a:srgbClr val="000000">
                  <a:alpha val="100000"/>
                </a:srgbClr>
              </a:solidFill>
              <a:latin typeface="Arial" panose="020B0604020202090204" pitchFamily="34" charset="0"/>
              <a:ea typeface="微软雅黑" pitchFamily="34" charset="-122"/>
              <a:cs typeface="Arial" panose="020B0604020202090204" pitchFamily="34" charset="0"/>
              <a:sym typeface="+mn-ea"/>
            </a:endParaRPr>
          </a:p>
          <a:p>
            <a:pPr marL="171450" indent="-171450" algn="just" eaLnBrk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90204" pitchFamily="34" charset="0"/>
              <a:buChar char="•"/>
            </a:pPr>
            <a:r>
              <a:rPr lang="zh-CN" altLang="en-US" sz="12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是</a:t>
            </a:r>
            <a:r>
              <a:rPr lang="en-US" altLang="zh-CN" sz="12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α7</a:t>
            </a:r>
            <a:r>
              <a:rPr lang="zh-CN" altLang="en-US" sz="12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烟碱乙酰胆碱受体的完全激动剂，能够抑制炎性因子产生，</a:t>
            </a:r>
            <a:r>
              <a:rPr lang="zh-CN" altLang="en-US" sz="1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从而发挥抗炎作用，</a:t>
            </a:r>
            <a:r>
              <a:rPr lang="zh-CN" altLang="en-US" sz="12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为中重度干眼患者提供有效治疗方案</a:t>
            </a:r>
            <a:r>
              <a:rPr lang="en-US" altLang="zh-CN" sz="1200" kern="0" spc="110" baseline="300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[3,4]</a:t>
            </a:r>
            <a:r>
              <a:rPr lang="en-US" altLang="zh-CN" sz="1200" kern="0" spc="110" dirty="0"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。</a:t>
            </a:r>
            <a:endParaRPr lang="en-US" altLang="zh-CN" sz="1200" kern="0" spc="110" dirty="0">
              <a:solidFill>
                <a:srgbClr val="000000">
                  <a:alpha val="100000"/>
                </a:srgbClr>
              </a:solidFill>
              <a:latin typeface="Arial" panose="020B0604020202090204" pitchFamily="34" charset="0"/>
              <a:ea typeface="微软雅黑" pitchFamily="34" charset="-122"/>
              <a:cs typeface="Arial" panose="020B0604020202090204" pitchFamily="34" charset="0"/>
              <a:sym typeface="+mn-ea"/>
            </a:endParaRPr>
          </a:p>
        </p:txBody>
      </p:sp>
      <p:sp>
        <p:nvSpPr>
          <p:cNvPr id="71" name="六边形 70"/>
          <p:cNvSpPr/>
          <p:nvPr/>
        </p:nvSpPr>
        <p:spPr>
          <a:xfrm>
            <a:off x="4816819" y="2067694"/>
            <a:ext cx="3931644" cy="330200"/>
          </a:xfrm>
          <a:prstGeom prst="hexagon">
            <a:avLst>
              <a:gd name="adj" fmla="val 30487"/>
              <a:gd name="vf" fmla="val 115470"/>
            </a:avLst>
          </a:prstGeom>
          <a:solidFill>
            <a:srgbClr val="009E93"/>
          </a:solidFill>
          <a:ln w="3175" cap="flat" cmpd="sng" algn="ctr">
            <a:solidFill>
              <a:srgbClr val="FFFFFF"/>
            </a:solidFill>
            <a:prstDash val="solid"/>
            <a:miter lim="800000"/>
          </a:ln>
          <a:effectLst>
            <a:outerShdw blurRad="63500" algn="ctr" rotWithShape="0">
              <a:srgbClr val="003B5C">
                <a:alpha val="2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21" name="六边形 20"/>
          <p:cNvSpPr/>
          <p:nvPr/>
        </p:nvSpPr>
        <p:spPr>
          <a:xfrm>
            <a:off x="4816819" y="3601690"/>
            <a:ext cx="3931643" cy="330200"/>
          </a:xfrm>
          <a:prstGeom prst="hexagon">
            <a:avLst>
              <a:gd name="adj" fmla="val 30487"/>
              <a:gd name="vf" fmla="val 115470"/>
            </a:avLst>
          </a:prstGeom>
          <a:solidFill>
            <a:srgbClr val="009E93"/>
          </a:solidFill>
          <a:ln w="3175" cap="flat" cmpd="sng" algn="ctr">
            <a:solidFill>
              <a:srgbClr val="FFFFFF"/>
            </a:solidFill>
            <a:prstDash val="solid"/>
            <a:miter lim="800000"/>
          </a:ln>
          <a:effectLst>
            <a:outerShdw blurRad="63500" algn="ctr" rotWithShape="0">
              <a:srgbClr val="003B5C">
                <a:alpha val="2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天然泪液再生，</a:t>
            </a:r>
            <a:r>
              <a:rPr lang="zh-CN" alt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重建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泪膜稳态</a:t>
            </a:r>
          </a:p>
        </p:txBody>
      </p:sp>
      <p:sp>
        <p:nvSpPr>
          <p:cNvPr id="24" name="六边形 23"/>
          <p:cNvSpPr/>
          <p:nvPr/>
        </p:nvSpPr>
        <p:spPr>
          <a:xfrm>
            <a:off x="4816820" y="885160"/>
            <a:ext cx="3931642" cy="338455"/>
          </a:xfrm>
          <a:prstGeom prst="hexagon">
            <a:avLst>
              <a:gd name="adj" fmla="val 30487"/>
              <a:gd name="vf" fmla="val 115470"/>
            </a:avLst>
          </a:prstGeom>
          <a:solidFill>
            <a:srgbClr val="009E93"/>
          </a:solidFill>
          <a:ln w="3175" cap="flat" cmpd="sng" algn="ctr">
            <a:solidFill>
              <a:srgbClr val="FFFFFF"/>
            </a:solidFill>
            <a:prstDash val="solid"/>
            <a:miter lim="800000"/>
          </a:ln>
          <a:effectLst>
            <a:outerShdw blurRad="63500" algn="ctr" rotWithShape="0">
              <a:srgbClr val="003B5C">
                <a:alpha val="2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中国专利保护</a:t>
            </a:r>
            <a:r>
              <a:rPr b="1" kern="0" spc="70" baseline="2300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[</a:t>
            </a:r>
            <a:r>
              <a:rPr lang="en-US" altLang="zh-CN" b="1" kern="0" spc="70" baseline="2300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1</a:t>
            </a:r>
            <a:r>
              <a:rPr b="1" kern="0" spc="70" baseline="2300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]</a:t>
            </a:r>
            <a:endParaRPr kumimoji="0" lang="zh-CN" altLang="en-US" sz="1600" b="1" i="0" u="none" strike="noStrike" kern="0" cap="none" spc="70" normalizeH="0" baseline="23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90204"/>
              <a:ea typeface="Arial" panose="020B0604020202090204"/>
              <a:cs typeface="Arial" panose="020B0604020202090204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16018" y="3950305"/>
            <a:ext cx="4032445" cy="7816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71450" indent="-171450" algn="just" eaLnBrk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90204" pitchFamily="34" charset="0"/>
              <a:buChar char="•"/>
            </a:pPr>
            <a:r>
              <a:rPr lang="zh-CN" altLang="en-US" sz="1200" b="1" kern="0" spc="-30" dirty="0">
                <a:solidFill>
                  <a:srgbClr val="FF0000"/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天然泪液中含有</a:t>
            </a:r>
            <a:r>
              <a:rPr lang="en-US" altLang="zh-CN" sz="1200" b="1" kern="0" spc="-30" dirty="0">
                <a:solidFill>
                  <a:srgbClr val="FF0000"/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2000</a:t>
            </a:r>
            <a:r>
              <a:rPr lang="zh-CN" altLang="en-US" sz="1200" b="1" kern="0" spc="-30" dirty="0">
                <a:solidFill>
                  <a:srgbClr val="FF0000"/>
                </a:solidFill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多种成分</a:t>
            </a:r>
            <a:r>
              <a:rPr lang="zh-CN" altLang="en-US" sz="1200" kern="0" spc="-3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，稳定泪膜，维护眼表的免疫微环境，伐尼克兰鼻喷雾剂促进泪膜水液层与黏蛋白层分泌</a:t>
            </a:r>
            <a:r>
              <a:rPr lang="en-US" altLang="zh-CN" sz="1200" kern="0" spc="-30" baseline="3000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[5,6]</a:t>
            </a:r>
            <a:r>
              <a:rPr lang="zh-CN" altLang="en-US" sz="1200" kern="0" spc="-30" dirty="0"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，支持泪膜稳态。</a:t>
            </a:r>
            <a:endParaRPr lang="zh-CN" altLang="en-US" sz="1200" b="1" kern="0" spc="110" dirty="0">
              <a:solidFill>
                <a:srgbClr val="FF0000"/>
              </a:solidFill>
              <a:latin typeface="Arial" panose="020B0604020202090204" pitchFamily="34" charset="0"/>
              <a:ea typeface="微软雅黑" pitchFamily="34" charset="-122"/>
              <a:cs typeface="Arial" panose="020B0604020202090204" pitchFamily="34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974500" y="206769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ctr">
              <a:lnSpc>
                <a:spcPct val="100000"/>
              </a:lnSpc>
              <a:buFont typeface="+mj-lt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独特的作用机制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716018" y="1261466"/>
            <a:ext cx="4032445" cy="7140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71450" indent="-1714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90204" pitchFamily="34" charset="0"/>
              <a:buChar char="•"/>
            </a:pPr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全球首个经鼻给药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的干眼症治疗药物。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90204" pitchFamily="34" charset="0"/>
              <a:buChar char="•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减少对眼表的刺激和毒性，</a:t>
            </a:r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对于眼表敏感</a:t>
            </a:r>
            <a:r>
              <a:rPr lang="en-US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用药负担重的中重度干眼症患者更安全</a:t>
            </a:r>
            <a:r>
              <a:rPr lang="en-US" altLang="zh-CN" sz="1200" kern="0" spc="110" dirty="0">
                <a:uFillTx/>
                <a:latin typeface="Arial" panose="020B0604020202090204" pitchFamily="34" charset="0"/>
                <a:ea typeface="微软雅黑" pitchFamily="34" charset="-122"/>
                <a:cs typeface="Arial" panose="020B0604020202090204" pitchFamily="34" charset="0"/>
                <a:sym typeface="+mn-ea"/>
              </a:rPr>
              <a:t>。</a:t>
            </a:r>
            <a:endParaRPr lang="zh-CN" altLang="en-US" sz="1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9288" y="4544293"/>
            <a:ext cx="90893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[1] </a:t>
            </a:r>
            <a:r>
              <a:rPr lang="zh-CN" altLang="en-US" sz="5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中国专利</a:t>
            </a:r>
            <a:r>
              <a:rPr lang="en-US" altLang="zh-CN" sz="5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ZL201580067940.5</a:t>
            </a:r>
            <a:r>
              <a:rPr lang="zh-CN" altLang="en-US" sz="5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；中国专利</a:t>
            </a:r>
            <a:r>
              <a:rPr lang="en-US" altLang="zh-CN" sz="5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ZL202010304809.9</a:t>
            </a:r>
            <a:endParaRPr lang="en-US" sz="500" dirty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r>
              <a:rPr lang="en-US" sz="5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[</a:t>
            </a:r>
            <a:r>
              <a:rPr lang="en-US" altLang="zh-CN" sz="5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</a:t>
            </a:r>
            <a:r>
              <a:rPr lang="en-US" sz="5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] </a:t>
            </a:r>
            <a:r>
              <a:rPr lang="en-US" altLang="zh-CN" sz="5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The,pharmaceutical,journal,et </a:t>
            </a:r>
            <a:r>
              <a:rPr lang="en-US" altLang="zh-CN" sz="500" dirty="0" err="1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al.Understanding</a:t>
            </a:r>
            <a:r>
              <a:rPr lang="en-US" altLang="zh-CN" sz="5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the benefits of liposomal sprays for dry eye patients[J].The pharmaceutical journal, 2016, 296(TN.7892):S16-S17.</a:t>
            </a:r>
          </a:p>
          <a:p>
            <a:r>
              <a:rPr lang="en-US" altLang="zh-CN" sz="500" kern="0" spc="20" dirty="0">
                <a:solidFill>
                  <a:schemeClr val="tx1">
                    <a:alpha val="100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[3] </a:t>
            </a:r>
            <a:r>
              <a:rPr lang="en-US" altLang="zh-CN" sz="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Mihalak KB, Carroll FI, Luetje CW. Varenicline is a partial agonist at alpha4beta2 and a full agonist at alpha7 neuronal nicotinic receptors</a:t>
            </a:r>
            <a:r>
              <a:rPr lang="en-US" altLang="zh-CN" sz="500" i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. Mol </a:t>
            </a:r>
            <a:r>
              <a:rPr lang="en-US" altLang="zh-CN" sz="500" i="1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Pharmacol</a:t>
            </a:r>
            <a:r>
              <a:rPr lang="en-US" altLang="zh-CN" sz="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. 2006;70(3):801-805.</a:t>
            </a:r>
          </a:p>
          <a:p>
            <a:r>
              <a:rPr lang="en-US" altLang="zh-CN" sz="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[4] </a:t>
            </a:r>
            <a:r>
              <a:rPr lang="en-US" altLang="zh-CN" sz="5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Borovikova</a:t>
            </a:r>
            <a:r>
              <a:rPr lang="en-US" altLang="zh-CN" sz="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 L V , Ivanova S , Zhang M ,et </a:t>
            </a:r>
            <a:r>
              <a:rPr lang="en-US" altLang="zh-CN" sz="5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al.Vagus</a:t>
            </a:r>
            <a:r>
              <a:rPr lang="en-US" altLang="zh-CN" sz="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 nerve stimulation attenuates the systemic inflammatory response to endotoxin.[J].</a:t>
            </a:r>
            <a:r>
              <a:rPr lang="en-US" altLang="zh-CN" sz="500" i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Nature.</a:t>
            </a:r>
            <a:r>
              <a:rPr lang="en-US" altLang="zh-CN" sz="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2000;405(6785):458-462.</a:t>
            </a:r>
          </a:p>
          <a:p>
            <a:r>
              <a:rPr lang="en-US" altLang="zh-CN" sz="500" kern="0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[5] Dieckmann GM, Cox SM, Lopez MJ, et al. A Single Administration of OC-01 (Varenicline Solution) Nasal Spray Induces Short-Term Alterations in Conjunctival Goblet Cells in Patients with Dry Eye Disease. </a:t>
            </a:r>
            <a:r>
              <a:rPr lang="en-US" altLang="zh-CN" sz="500" kern="0" dirty="0" err="1"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Ophthalmol</a:t>
            </a:r>
            <a:r>
              <a:rPr lang="en-US" altLang="zh-CN" sz="500" kern="0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 Ther. 2022;11(4):1551-1561.</a:t>
            </a:r>
          </a:p>
          <a:p>
            <a:r>
              <a:rPr lang="en-US" altLang="zh-CN" sz="500" kern="0" dirty="0"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[6] Quiroz-Mercado H, Hernandez-Quintela E, Chiu KH, Henry E, Nau JA. A phase II randomized trial to evaluate the long-term (12-week) efficacy and safety of OC-01 (varenicline solution) nasal spray for dry eye disease: The MYSTIC study. </a:t>
            </a:r>
            <a:r>
              <a:rPr lang="en-US" altLang="zh-CN" sz="500" kern="0" dirty="0" err="1"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Ocul</a:t>
            </a:r>
            <a:r>
              <a:rPr lang="en-US" altLang="zh-CN" sz="500" kern="0" dirty="0"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 Surf. 2022;24:15-21.</a:t>
            </a:r>
          </a:p>
        </p:txBody>
      </p:sp>
      <p:sp>
        <p:nvSpPr>
          <p:cNvPr id="14" name="标题 1"/>
          <p:cNvSpPr txBox="1"/>
          <p:nvPr/>
        </p:nvSpPr>
        <p:spPr>
          <a:xfrm>
            <a:off x="0" y="123225"/>
            <a:ext cx="8552656" cy="493563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lvl1pPr algn="l" defTabSz="815975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en-US" altLang="zh-CN" sz="2000" kern="0" spc="-10" dirty="0">
                <a:latin typeface="+mn-lt"/>
                <a:ea typeface="微软雅黑" pitchFamily="34" charset="-122"/>
                <a:cs typeface="Arial" panose="020B0604020202090204"/>
                <a:sym typeface="+mn-ea"/>
              </a:rPr>
              <a:t>04</a:t>
            </a:r>
            <a:r>
              <a:rPr lang="zh-CN" altLang="en-US" sz="2000" kern="0" spc="-10" dirty="0">
                <a:latin typeface="+mn-lt"/>
                <a:ea typeface="微软雅黑" pitchFamily="34" charset="-122"/>
                <a:cs typeface="Arial" panose="020B0604020202090204"/>
                <a:sym typeface="+mn-ea"/>
              </a:rPr>
              <a:t>创新性    </a:t>
            </a:r>
            <a:r>
              <a:rPr lang="zh-CN" altLang="en-US" sz="2000" kern="0" spc="-10" dirty="0">
                <a:solidFill>
                  <a:srgbClr val="FF0000"/>
                </a:solidFill>
                <a:latin typeface="+mn-lt"/>
                <a:ea typeface="微软雅黑" pitchFamily="34" charset="-122"/>
                <a:cs typeface="Arial" panose="020B0604020202090204" pitchFamily="34" charset="0"/>
                <a:sym typeface="+mn-ea"/>
              </a:rPr>
              <a:t>双重机制协同，</a:t>
            </a:r>
            <a:r>
              <a:rPr lang="zh-CN" altLang="en-US" sz="2000" kern="0" spc="-10" dirty="0">
                <a:solidFill>
                  <a:srgbClr val="FF0000"/>
                </a:solidFill>
                <a:ea typeface="微软雅黑" pitchFamily="34" charset="-122"/>
                <a:cs typeface="Arial" panose="020B0604020202090204" pitchFamily="34" charset="0"/>
                <a:sym typeface="+mn-ea"/>
              </a:rPr>
              <a:t>促进天然泪液分泌，同步有</a:t>
            </a:r>
            <a:r>
              <a:rPr lang="zh-CN" altLang="en-US" sz="2000" kern="0" spc="-10" dirty="0">
                <a:solidFill>
                  <a:srgbClr val="FF0000"/>
                </a:solidFill>
                <a:latin typeface="+mn-lt"/>
                <a:ea typeface="微软雅黑" pitchFamily="34" charset="-122"/>
                <a:cs typeface="Arial" panose="020B0604020202090204" pitchFamily="34" charset="0"/>
                <a:sym typeface="+mn-ea"/>
              </a:rPr>
              <a:t>效抗炎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4"/>
          <a:stretch>
            <a:fillRect/>
          </a:stretch>
        </p:blipFill>
        <p:spPr>
          <a:xfrm>
            <a:off x="72265" y="1180825"/>
            <a:ext cx="2852016" cy="28656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1193" y="1685679"/>
            <a:ext cx="1767754" cy="196196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831bf7e9-1d5f-4b76-a833-30ae2a097da7"/>
  <p:tag name="COMMONDATA" val="eyJoZGlkIjoiZjViMTNjMzFmZGI3YTFlMjlkOWQwOTFkYmEwMWRkZDEifQ=="/>
  <p:tag name="THINKCELLUNDODONOTDELETE" val="0"/>
  <p:tag name="THINKCELLPRESENTATIONDONOTDELETE" val="&lt;?xml version=&quot;1.0&quot; encoding=&quot;UTF-16&quot; standalone=&quot;yes&quot;?&gt;&lt;root reqver=&quot;28224&quot;&gt;&lt;version val=&quot;3560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m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2.98532790000000058939E+00&quot;&gt;&lt;m_msothmcolidx val=&quot;0&quot;/&gt;&lt;m_rgb r=&quot;C0&quot; g=&quot;00&quot; b=&quot;00&quot;/&gt;&lt;/elem&gt;&lt;elem m_fUsage=&quot;1.89999999999999991118E+00&quot;&gt;&lt;m_msothmcolidx val=&quot;0&quot;/&gt;&lt;m_rgb r=&quot;0C&quot; g=&quot;93&quot; b=&quot;8A&quot;/&gt;&lt;/elem&gt;&lt;elem m_fUsage=&quot;8.10000000000000053291E-01&quot;&gt;&lt;m_msothmcolidx val=&quot;0&quot;/&gt;&lt;m_rgb r=&quot;DA&quot; g=&quot;EB&quot; b=&quot;E9&quot;/&gt;&lt;/elem&gt;&lt;/m_vecMRU&gt;&lt;/m_mruColor&gt;&lt;m_eweekdayFirstOfWeek val=&quot;2&quot;/&gt;&lt;m_eweekdayFirstOfWorkweek val=&quot;2&quot;/&gt;&lt;m_eweekdayFirstOfWeekend val=&quot;7&quot;/&gt;&lt;/CPresentation&gt;&lt;/root&gt;"/>
  <p:tag name="RESOURCE_RECORD_KEY" val="{&quot;13&quot;:[4532398]}"/>
  <p:tag name="ISLIDE.GUIDESSETTING" val="{&quot;Id&quot;:&quot;1993ec5a-2a82-424e-bdad-c075cacbe904&quot;,&quot;Name&quot;:null,&quot;Kind&quot;:1,&quot;OldGuidesSetting&quot;:{&quot;HeaderHeight&quot;:0.0,&quot;FooterHeight&quot;:0.0,&quot;SideMargin&quot;:0.0,&quot;TopMargin&quot;:0.0,&quot;BottomMargin&quot;:0.0,&quot;IntervalMargin&quot;:0.0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7.4,&quot;left&quot;:-82.2,&quot;top&quot;:4.05,&quot;width&quot;:872.7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7.4,&quot;left&quot;:-82.2,&quot;top&quot;:4.05,&quot;width&quot;:872.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7.4,&quot;left&quot;:-82.2,&quot;top&quot;:4.05,&quot;width&quot;:872.7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7.4,&quot;left&quot;:-82.2,&quot;top&quot;:4.05,&quot;width&quot;:872.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7.4,&quot;left&quot;:-82.2,&quot;top&quot;:4.05,&quot;width&quot;:872.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7.4,&quot;left&quot;:-82.2,&quot;top&quot;:4.05,&quot;width&quot;:872.7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7.4,&quot;left&quot;:-82.2,&quot;top&quot;:4.05,&quot;width&quot;:872.7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7.4,&quot;left&quot;:-82.2,&quot;top&quot;:4.05,&quot;width&quot;:872.7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7.4,&quot;left&quot;:-82.2,&quot;top&quot;:4.05,&quot;width&quot;:872.7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7.4,&quot;left&quot;:-82.2,&quot;top&quot;:4.05,&quot;width&quot;:872.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7.4,&quot;left&quot;:-82.2,&quot;top&quot;:4.05,&quot;width&quot;:872.7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7.4,&quot;left&quot;:-82.2,&quot;top&quot;:4.05,&quot;width&quot;:872.7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7.4,&quot;left&quot;:-82.2,&quot;top&quot;:4.05,&quot;width&quot;:872.7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7.4,&quot;left&quot;:-82.2,&quot;top&quot;:4.05,&quot;width&quot;:872.7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7.4,&quot;left&quot;:-82.2,&quot;top&quot;:4.05,&quot;width&quot;:872.7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7.4,&quot;left&quot;:-82.2,&quot;top&quot;:4.05,&quot;width&quot;:872.7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07*270"/>
  <p:tag name="TABLE_ENDDRAG_RECT" val="8*66*707*27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80*196"/>
  <p:tag name="TABLE_ENDDRAG_RECT" val="18*55*680*1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7.4,&quot;left&quot;:-82.2,&quot;top&quot;:4.05,&quot;width&quot;:872.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7.4,&quot;left&quot;:-82.2,&quot;top&quot;:4.05,&quot;width&quot;:872.7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7.4,&quot;left&quot;:-82.2,&quot;top&quot;:4.05,&quot;width&quot;:872.7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E6965"/>
      </a:accent1>
      <a:accent2>
        <a:srgbClr val="3A867F"/>
      </a:accent2>
      <a:accent3>
        <a:srgbClr val="589A95"/>
      </a:accent3>
      <a:accent4>
        <a:srgbClr val="6CB0A8"/>
      </a:accent4>
      <a:accent5>
        <a:srgbClr val="B4B4B4"/>
      </a:accent5>
      <a:accent6>
        <a:srgbClr val="D8D8D8"/>
      </a:accent6>
      <a:hlink>
        <a:srgbClr val="4472C4"/>
      </a:hlink>
      <a:folHlink>
        <a:srgbClr val="BFBFBF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</a:spPr>
      <a:bodyPr lIns="57394" tIns="28697" rIns="57394" bIns="28697" rtlCol="0" anchor="ctr"/>
      <a:lstStyle>
        <a:defPPr algn="ctr">
          <a:defRPr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342900" indent="-342900">
          <a:lnSpc>
            <a:spcPts val="3500"/>
          </a:lnSpc>
          <a:buFont typeface="+mj-lt"/>
          <a:buAutoNum type="alphaUcPeriod"/>
          <a:defRPr b="1" dirty="0" smtClean="0"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3056</Words>
  <Application>Microsoft Office PowerPoint</Application>
  <PresentationFormat>全屏显示(16:9)</PresentationFormat>
  <Paragraphs>234</Paragraphs>
  <Slides>11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等线</vt:lpstr>
      <vt:lpstr>等线 Light</vt:lpstr>
      <vt:lpstr>微软雅黑</vt:lpstr>
      <vt:lpstr>Retro Cute Medium</vt:lpstr>
      <vt:lpstr>Office 主题​​</vt:lpstr>
      <vt:lpstr>1_Office 主题​​</vt:lpstr>
      <vt:lpstr>think-cell 幻灯片</vt:lpstr>
      <vt:lpstr>PowerPoint 演示文稿</vt:lpstr>
      <vt:lpstr>PowerPoint 演示文稿</vt:lpstr>
      <vt:lpstr>01基本信息    国内唯一获批靶向神经调节的干眼症创新药</vt:lpstr>
      <vt:lpstr>01基本信息    参照药建议及对比优势</vt:lpstr>
      <vt:lpstr>02安全性    本品安全性高，无严重不良反应</vt:lpstr>
      <vt:lpstr>03有效性    快速起效，疗效显著且持久</vt:lpstr>
      <vt:lpstr>03有效性    双重机制协同，有效抗炎+促进天然泪液分泌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施学工</dc:creator>
  <cp:lastModifiedBy>童骏</cp:lastModifiedBy>
  <cp:revision>1216</cp:revision>
  <cp:lastPrinted>2026-06-08T02:20:56Z</cp:lastPrinted>
  <dcterms:created xsi:type="dcterms:W3CDTF">2026-06-08T02:20:56Z</dcterms:created>
  <dcterms:modified xsi:type="dcterms:W3CDTF">2026-06-08T11:49:19Z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76E2592BB54F4412B0F59FBB02CE80CB_13</vt:lpwstr>
  </property>
  <property fmtid="{D5CDD505-2E9C-101B-9397-08002B2CF9AE}" pid="3" name="KSOProductBuildVer">
    <vt:lpwstr>2052-12.1.25895.25895</vt:lpwstr>
  </property>
</Properties>
</file>