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147482128" r:id="rId3"/>
    <p:sldId id="2147482135" r:id="rId4"/>
    <p:sldId id="2147482125" r:id="rId5"/>
    <p:sldId id="2147482100" r:id="rId6"/>
    <p:sldId id="2147482132" r:id="rId7"/>
    <p:sldId id="2147482137" r:id="rId8"/>
    <p:sldId id="2147482136" r:id="rId9"/>
    <p:sldId id="2147482127"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D6AC0E-324E-3E02-2BF6-A7E5062792E3}" name="Audrey Shi" initials="AS" userId="64a30021a5364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8" d="100"/>
          <a:sy n="88" d="100"/>
        </p:scale>
        <p:origin x="120" y="57"/>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altLang="zh-CN" b="1" dirty="0"/>
              <a:t>Saturn-1</a:t>
            </a:r>
            <a:r>
              <a:rPr lang="zh-CN" altLang="en-US" b="1" dirty="0"/>
              <a:t>（美国</a:t>
            </a:r>
            <a:r>
              <a:rPr lang="en-US" altLang="zh-CN" b="1" dirty="0"/>
              <a:t>Ⅲ</a:t>
            </a:r>
            <a:r>
              <a:rPr lang="zh-CN" altLang="en-US" b="1" dirty="0"/>
              <a:t>期临床试验）</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Sheet1!$B$1</c:f>
              <c:strCache>
                <c:ptCount val="1"/>
                <c:pt idx="0">
                  <c:v>洛替拉纳</c:v>
                </c:pt>
              </c:strCache>
            </c:strRef>
          </c:tx>
          <c:spPr>
            <a:solidFill>
              <a:schemeClr val="accent5">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D15</c:v>
                </c:pt>
                <c:pt idx="1">
                  <c:v>D22</c:v>
                </c:pt>
                <c:pt idx="2">
                  <c:v>D43</c:v>
                </c:pt>
              </c:strCache>
            </c:strRef>
          </c:cat>
          <c:val>
            <c:numRef>
              <c:f>Sheet1!$B$2:$B$4</c:f>
              <c:numCache>
                <c:formatCode>0.00%</c:formatCode>
                <c:ptCount val="3"/>
                <c:pt idx="0">
                  <c:v>0.64700000000000002</c:v>
                </c:pt>
                <c:pt idx="1">
                  <c:v>0.81200000000000006</c:v>
                </c:pt>
                <c:pt idx="2">
                  <c:v>0.94699999999999995</c:v>
                </c:pt>
              </c:numCache>
            </c:numRef>
          </c:val>
          <c:extLst>
            <c:ext xmlns:c16="http://schemas.microsoft.com/office/drawing/2014/chart" uri="{C3380CC4-5D6E-409C-BE32-E72D297353CC}">
              <c16:uniqueId val="{00000000-6C53-4511-BE3D-BA1B42E671D3}"/>
            </c:ext>
          </c:extLst>
        </c:ser>
        <c:ser>
          <c:idx val="1"/>
          <c:order val="1"/>
          <c:tx>
            <c:strRef>
              <c:f>Sheet1!$C$1</c:f>
              <c:strCache>
                <c:ptCount val="1"/>
                <c:pt idx="0">
                  <c:v>溶媒</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D15</c:v>
                </c:pt>
                <c:pt idx="1">
                  <c:v>D22</c:v>
                </c:pt>
                <c:pt idx="2">
                  <c:v>D43</c:v>
                </c:pt>
              </c:strCache>
            </c:strRef>
          </c:cat>
          <c:val>
            <c:numRef>
              <c:f>Sheet1!$C$2:$C$4</c:f>
              <c:numCache>
                <c:formatCode>0.00%</c:formatCode>
                <c:ptCount val="3"/>
                <c:pt idx="0">
                  <c:v>0.255</c:v>
                </c:pt>
                <c:pt idx="1">
                  <c:v>0.26200000000000001</c:v>
                </c:pt>
                <c:pt idx="2">
                  <c:v>0.35799999999999998</c:v>
                </c:pt>
              </c:numCache>
            </c:numRef>
          </c:val>
          <c:extLst>
            <c:ext xmlns:c16="http://schemas.microsoft.com/office/drawing/2014/chart" uri="{C3380CC4-5D6E-409C-BE32-E72D297353CC}">
              <c16:uniqueId val="{00000001-6C53-4511-BE3D-BA1B42E671D3}"/>
            </c:ext>
          </c:extLst>
        </c:ser>
        <c:dLbls>
          <c:dLblPos val="outEnd"/>
          <c:showLegendKey val="0"/>
          <c:showVal val="1"/>
          <c:showCatName val="0"/>
          <c:showSerName val="0"/>
          <c:showPercent val="0"/>
          <c:showBubbleSize val="0"/>
        </c:dLbls>
        <c:gapWidth val="219"/>
        <c:overlap val="-27"/>
        <c:axId val="1452153552"/>
        <c:axId val="1452164592"/>
      </c:barChart>
      <c:catAx>
        <c:axId val="1452153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52164592"/>
        <c:crosses val="autoZero"/>
        <c:auto val="1"/>
        <c:lblAlgn val="ctr"/>
        <c:lblOffset val="100"/>
        <c:noMultiLvlLbl val="0"/>
      </c:catAx>
      <c:valAx>
        <c:axId val="1452164592"/>
        <c:scaling>
          <c:orientation val="minMax"/>
        </c:scaling>
        <c:delete val="1"/>
        <c:axPos val="l"/>
        <c:numFmt formatCode="0.00%" sourceLinked="1"/>
        <c:majorTickMark val="out"/>
        <c:minorTickMark val="none"/>
        <c:tickLblPos val="nextTo"/>
        <c:crossAx val="145215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5">
          <a:lumMod val="50000"/>
        </a:schemeClr>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altLang="zh-CN" b="1" dirty="0"/>
              <a:t>LIBRA</a:t>
            </a:r>
            <a:r>
              <a:rPr lang="zh-CN" altLang="en-US" b="1" dirty="0"/>
              <a:t>（中国</a:t>
            </a:r>
            <a:r>
              <a:rPr lang="en-US" altLang="zh-CN" b="1" dirty="0"/>
              <a:t>Ⅲ</a:t>
            </a:r>
            <a:r>
              <a:rPr lang="zh-CN" altLang="en-US" b="1" dirty="0"/>
              <a:t>期临床试验）</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Sheet1!$B$1</c:f>
              <c:strCache>
                <c:ptCount val="1"/>
                <c:pt idx="0">
                  <c:v>洛替拉纳</c:v>
                </c:pt>
              </c:strCache>
            </c:strRef>
          </c:tx>
          <c:spPr>
            <a:solidFill>
              <a:schemeClr val="accent5">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D15</c:v>
                </c:pt>
                <c:pt idx="1">
                  <c:v>D22</c:v>
                </c:pt>
                <c:pt idx="2">
                  <c:v>D43</c:v>
                </c:pt>
              </c:strCache>
            </c:strRef>
          </c:cat>
          <c:val>
            <c:numRef>
              <c:f>Sheet1!$B$2:$B$4</c:f>
              <c:numCache>
                <c:formatCode>0.00%</c:formatCode>
                <c:ptCount val="3"/>
                <c:pt idx="0">
                  <c:v>0.754</c:v>
                </c:pt>
                <c:pt idx="1">
                  <c:v>0.86799999999999999</c:v>
                </c:pt>
                <c:pt idx="2">
                  <c:v>0.95699999999999996</c:v>
                </c:pt>
              </c:numCache>
            </c:numRef>
          </c:val>
          <c:extLst>
            <c:ext xmlns:c16="http://schemas.microsoft.com/office/drawing/2014/chart" uri="{C3380CC4-5D6E-409C-BE32-E72D297353CC}">
              <c16:uniqueId val="{00000000-DAEC-451E-8D78-DA219078A567}"/>
            </c:ext>
          </c:extLst>
        </c:ser>
        <c:ser>
          <c:idx val="1"/>
          <c:order val="1"/>
          <c:tx>
            <c:strRef>
              <c:f>Sheet1!$C$1</c:f>
              <c:strCache>
                <c:ptCount val="1"/>
                <c:pt idx="0">
                  <c:v>溶媒</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D15</c:v>
                </c:pt>
                <c:pt idx="1">
                  <c:v>D22</c:v>
                </c:pt>
                <c:pt idx="2">
                  <c:v>D43</c:v>
                </c:pt>
              </c:strCache>
            </c:strRef>
          </c:cat>
          <c:val>
            <c:numRef>
              <c:f>Sheet1!$C$2:$C$4</c:f>
              <c:numCache>
                <c:formatCode>0.00%</c:formatCode>
                <c:ptCount val="3"/>
                <c:pt idx="0">
                  <c:v>0.38400000000000001</c:v>
                </c:pt>
                <c:pt idx="1">
                  <c:v>0.48599999999999999</c:v>
                </c:pt>
                <c:pt idx="2">
                  <c:v>0.45700000000000002</c:v>
                </c:pt>
              </c:numCache>
            </c:numRef>
          </c:val>
          <c:extLst>
            <c:ext xmlns:c16="http://schemas.microsoft.com/office/drawing/2014/chart" uri="{C3380CC4-5D6E-409C-BE32-E72D297353CC}">
              <c16:uniqueId val="{00000001-DAEC-451E-8D78-DA219078A567}"/>
            </c:ext>
          </c:extLst>
        </c:ser>
        <c:dLbls>
          <c:dLblPos val="outEnd"/>
          <c:showLegendKey val="0"/>
          <c:showVal val="1"/>
          <c:showCatName val="0"/>
          <c:showSerName val="0"/>
          <c:showPercent val="0"/>
          <c:showBubbleSize val="0"/>
        </c:dLbls>
        <c:gapWidth val="219"/>
        <c:overlap val="-27"/>
        <c:axId val="1452153552"/>
        <c:axId val="1452164592"/>
      </c:barChart>
      <c:catAx>
        <c:axId val="1452153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52164592"/>
        <c:crosses val="autoZero"/>
        <c:auto val="1"/>
        <c:lblAlgn val="ctr"/>
        <c:lblOffset val="100"/>
        <c:noMultiLvlLbl val="0"/>
      </c:catAx>
      <c:valAx>
        <c:axId val="1452164592"/>
        <c:scaling>
          <c:orientation val="minMax"/>
          <c:max val="1"/>
        </c:scaling>
        <c:delete val="1"/>
        <c:axPos val="l"/>
        <c:numFmt formatCode="0.00%" sourceLinked="1"/>
        <c:majorTickMark val="out"/>
        <c:minorTickMark val="none"/>
        <c:tickLblPos val="nextTo"/>
        <c:crossAx val="145215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5">
          <a:lumMod val="50000"/>
        </a:schemeClr>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altLang="zh-CN" b="1" dirty="0"/>
              <a:t>Saturn-1</a:t>
            </a:r>
            <a:r>
              <a:rPr lang="zh-CN" altLang="en-US" b="1" dirty="0"/>
              <a:t>（美国</a:t>
            </a:r>
            <a:r>
              <a:rPr lang="en-US" altLang="zh-CN" b="1" dirty="0"/>
              <a:t>Ⅲ</a:t>
            </a:r>
            <a:r>
              <a:rPr lang="zh-CN" altLang="en-US" b="1" dirty="0"/>
              <a:t>期临床试验）</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Sheet1!$B$1</c:f>
              <c:strCache>
                <c:ptCount val="1"/>
                <c:pt idx="0">
                  <c:v>洛替拉纳</c:v>
                </c:pt>
              </c:strCache>
            </c:strRef>
          </c:tx>
          <c:spPr>
            <a:solidFill>
              <a:schemeClr val="accent5">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D8</c:v>
                </c:pt>
                <c:pt idx="1">
                  <c:v>D15</c:v>
                </c:pt>
                <c:pt idx="2">
                  <c:v>D22</c:v>
                </c:pt>
                <c:pt idx="3">
                  <c:v>D43</c:v>
                </c:pt>
              </c:strCache>
            </c:strRef>
          </c:cat>
          <c:val>
            <c:numRef>
              <c:f>Sheet1!$B$2:$B$5</c:f>
              <c:numCache>
                <c:formatCode>0.00%</c:formatCode>
                <c:ptCount val="4"/>
                <c:pt idx="0">
                  <c:v>0.23200000000000001</c:v>
                </c:pt>
                <c:pt idx="1">
                  <c:v>0.40699999999999997</c:v>
                </c:pt>
                <c:pt idx="2">
                  <c:v>0.60399999999999998</c:v>
                </c:pt>
                <c:pt idx="3">
                  <c:v>0.81299999999999994</c:v>
                </c:pt>
              </c:numCache>
            </c:numRef>
          </c:val>
          <c:extLst>
            <c:ext xmlns:c16="http://schemas.microsoft.com/office/drawing/2014/chart" uri="{C3380CC4-5D6E-409C-BE32-E72D297353CC}">
              <c16:uniqueId val="{00000000-6C53-4511-BE3D-BA1B42E671D3}"/>
            </c:ext>
          </c:extLst>
        </c:ser>
        <c:ser>
          <c:idx val="1"/>
          <c:order val="1"/>
          <c:tx>
            <c:strRef>
              <c:f>Sheet1!$C$1</c:f>
              <c:strCache>
                <c:ptCount val="1"/>
                <c:pt idx="0">
                  <c:v>溶媒</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D8</c:v>
                </c:pt>
                <c:pt idx="1">
                  <c:v>D15</c:v>
                </c:pt>
                <c:pt idx="2">
                  <c:v>D22</c:v>
                </c:pt>
                <c:pt idx="3">
                  <c:v>D43</c:v>
                </c:pt>
              </c:strCache>
            </c:strRef>
          </c:cat>
          <c:val>
            <c:numRef>
              <c:f>Sheet1!$C$2:$C$5</c:f>
              <c:numCache>
                <c:formatCode>0.00%</c:formatCode>
                <c:ptCount val="4"/>
                <c:pt idx="0">
                  <c:v>0.106</c:v>
                </c:pt>
                <c:pt idx="1">
                  <c:v>0.16300000000000001</c:v>
                </c:pt>
                <c:pt idx="2">
                  <c:v>0.184</c:v>
                </c:pt>
                <c:pt idx="3">
                  <c:v>0.23</c:v>
                </c:pt>
              </c:numCache>
            </c:numRef>
          </c:val>
          <c:extLst>
            <c:ext xmlns:c16="http://schemas.microsoft.com/office/drawing/2014/chart" uri="{C3380CC4-5D6E-409C-BE32-E72D297353CC}">
              <c16:uniqueId val="{00000001-6C53-4511-BE3D-BA1B42E671D3}"/>
            </c:ext>
          </c:extLst>
        </c:ser>
        <c:dLbls>
          <c:dLblPos val="outEnd"/>
          <c:showLegendKey val="0"/>
          <c:showVal val="1"/>
          <c:showCatName val="0"/>
          <c:showSerName val="0"/>
          <c:showPercent val="0"/>
          <c:showBubbleSize val="0"/>
        </c:dLbls>
        <c:gapWidth val="219"/>
        <c:overlap val="-27"/>
        <c:axId val="1452153552"/>
        <c:axId val="1452164592"/>
      </c:barChart>
      <c:catAx>
        <c:axId val="1452153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52164592"/>
        <c:crosses val="autoZero"/>
        <c:auto val="1"/>
        <c:lblAlgn val="ctr"/>
        <c:lblOffset val="100"/>
        <c:noMultiLvlLbl val="0"/>
      </c:catAx>
      <c:valAx>
        <c:axId val="1452164592"/>
        <c:scaling>
          <c:orientation val="minMax"/>
        </c:scaling>
        <c:delete val="1"/>
        <c:axPos val="l"/>
        <c:numFmt formatCode="0.00%" sourceLinked="1"/>
        <c:majorTickMark val="out"/>
        <c:minorTickMark val="none"/>
        <c:tickLblPos val="nextTo"/>
        <c:crossAx val="145215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5">
          <a:lumMod val="50000"/>
        </a:schemeClr>
      </a:solid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altLang="zh-CN" b="1" dirty="0"/>
              <a:t>Saturn-2</a:t>
            </a:r>
            <a:r>
              <a:rPr lang="zh-CN" altLang="en-US" b="1" dirty="0"/>
              <a:t>（美国</a:t>
            </a:r>
            <a:r>
              <a:rPr lang="en-US" altLang="zh-CN" b="1" dirty="0"/>
              <a:t>Ⅲ</a:t>
            </a:r>
            <a:r>
              <a:rPr lang="zh-CN" altLang="en-US" b="1" dirty="0"/>
              <a:t>期临床试验）</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Sheet1!$B$1</c:f>
              <c:strCache>
                <c:ptCount val="1"/>
                <c:pt idx="0">
                  <c:v>洛替拉纳</c:v>
                </c:pt>
              </c:strCache>
            </c:strRef>
          </c:tx>
          <c:spPr>
            <a:solidFill>
              <a:schemeClr val="accent5">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D8</c:v>
                </c:pt>
                <c:pt idx="1">
                  <c:v>D15</c:v>
                </c:pt>
                <c:pt idx="2">
                  <c:v>D22</c:v>
                </c:pt>
                <c:pt idx="3">
                  <c:v>D43</c:v>
                </c:pt>
              </c:strCache>
            </c:strRef>
          </c:cat>
          <c:val>
            <c:numRef>
              <c:f>Sheet1!$B$2:$B$5</c:f>
              <c:numCache>
                <c:formatCode>0.00%</c:formatCode>
                <c:ptCount val="4"/>
                <c:pt idx="0">
                  <c:v>0.23</c:v>
                </c:pt>
                <c:pt idx="1">
                  <c:v>0.443</c:v>
                </c:pt>
                <c:pt idx="2">
                  <c:v>0.74399999999999999</c:v>
                </c:pt>
                <c:pt idx="3">
                  <c:v>0.89100000000000001</c:v>
                </c:pt>
              </c:numCache>
            </c:numRef>
          </c:val>
          <c:extLst>
            <c:ext xmlns:c16="http://schemas.microsoft.com/office/drawing/2014/chart" uri="{C3380CC4-5D6E-409C-BE32-E72D297353CC}">
              <c16:uniqueId val="{00000000-DAEC-451E-8D78-DA219078A567}"/>
            </c:ext>
          </c:extLst>
        </c:ser>
        <c:ser>
          <c:idx val="1"/>
          <c:order val="1"/>
          <c:tx>
            <c:strRef>
              <c:f>Sheet1!$C$1</c:f>
              <c:strCache>
                <c:ptCount val="1"/>
                <c:pt idx="0">
                  <c:v>溶媒</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D8</c:v>
                </c:pt>
                <c:pt idx="1">
                  <c:v>D15</c:v>
                </c:pt>
                <c:pt idx="2">
                  <c:v>D22</c:v>
                </c:pt>
                <c:pt idx="3">
                  <c:v>D43</c:v>
                </c:pt>
              </c:strCache>
            </c:strRef>
          </c:cat>
          <c:val>
            <c:numRef>
              <c:f>Sheet1!$C$2:$C$5</c:f>
              <c:numCache>
                <c:formatCode>0.00%</c:formatCode>
                <c:ptCount val="4"/>
                <c:pt idx="0">
                  <c:v>0.16500000000000001</c:v>
                </c:pt>
                <c:pt idx="1">
                  <c:v>0.19900000000000001</c:v>
                </c:pt>
                <c:pt idx="2">
                  <c:v>0.215</c:v>
                </c:pt>
                <c:pt idx="3">
                  <c:v>0.33</c:v>
                </c:pt>
              </c:numCache>
            </c:numRef>
          </c:val>
          <c:extLst>
            <c:ext xmlns:c16="http://schemas.microsoft.com/office/drawing/2014/chart" uri="{C3380CC4-5D6E-409C-BE32-E72D297353CC}">
              <c16:uniqueId val="{00000001-DAEC-451E-8D78-DA219078A567}"/>
            </c:ext>
          </c:extLst>
        </c:ser>
        <c:dLbls>
          <c:dLblPos val="outEnd"/>
          <c:showLegendKey val="0"/>
          <c:showVal val="1"/>
          <c:showCatName val="0"/>
          <c:showSerName val="0"/>
          <c:showPercent val="0"/>
          <c:showBubbleSize val="0"/>
        </c:dLbls>
        <c:gapWidth val="219"/>
        <c:overlap val="-27"/>
        <c:axId val="1452153552"/>
        <c:axId val="1452164592"/>
      </c:barChart>
      <c:catAx>
        <c:axId val="1452153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52164592"/>
        <c:crosses val="autoZero"/>
        <c:auto val="1"/>
        <c:lblAlgn val="ctr"/>
        <c:lblOffset val="100"/>
        <c:noMultiLvlLbl val="0"/>
      </c:catAx>
      <c:valAx>
        <c:axId val="1452164592"/>
        <c:scaling>
          <c:orientation val="minMax"/>
        </c:scaling>
        <c:delete val="1"/>
        <c:axPos val="l"/>
        <c:numFmt formatCode="0.00%" sourceLinked="1"/>
        <c:majorTickMark val="out"/>
        <c:minorTickMark val="none"/>
        <c:tickLblPos val="nextTo"/>
        <c:crossAx val="145215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5">
          <a:lumMod val="50000"/>
        </a:schemeClr>
      </a:solid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gn="just">
              <a:spcBef>
                <a:spcPts val="600"/>
              </a:spcBef>
              <a:spcAft>
                <a:spcPts val="600"/>
              </a:spcAft>
              <a:buFont typeface="Arial" panose="020B0604020202020204" pitchFamily="34" charset="0"/>
              <a:buChar char="•"/>
              <a:defRPr/>
            </a:pPr>
            <a:r>
              <a:rPr lang="zh-CN" altLang="en-US" sz="1200" dirty="0">
                <a:solidFill>
                  <a:schemeClr val="bg1"/>
                </a:solidFill>
                <a:latin typeface="微软雅黑" panose="020B0503020204020204" charset="-122"/>
                <a:ea typeface="微软雅黑" panose="020B0503020204020204" charset="-122"/>
              </a:rPr>
              <a:t>美国辉瑞原研药自</a:t>
            </a:r>
            <a:r>
              <a:rPr lang="en-US" altLang="zh-CN" sz="1200" dirty="0">
                <a:solidFill>
                  <a:schemeClr val="bg1"/>
                </a:solidFill>
                <a:latin typeface="微软雅黑" panose="020B0503020204020204" charset="-122"/>
                <a:ea typeface="微软雅黑" panose="020B0503020204020204" charset="-122"/>
              </a:rPr>
              <a:t>2002</a:t>
            </a:r>
            <a:r>
              <a:rPr lang="zh-CN" altLang="en-US" sz="1200" dirty="0">
                <a:solidFill>
                  <a:schemeClr val="bg1"/>
                </a:solidFill>
                <a:latin typeface="微软雅黑" panose="020B0503020204020204" charset="-122"/>
                <a:ea typeface="微软雅黑" panose="020B0503020204020204" charset="-122"/>
              </a:rPr>
              <a:t>年上市以来，因原料药短缺和担心我国影响全球售价而未在国内申请注册，造成</a:t>
            </a:r>
            <a:r>
              <a:rPr lang="zh-CN" altLang="en-US" sz="1200"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唯一</a:t>
            </a:r>
            <a:r>
              <a:rPr lang="zh-CN" altLang="en-US" sz="1200" dirty="0">
                <a:solidFill>
                  <a:schemeClr val="bg1"/>
                </a:solidFill>
                <a:latin typeface="微软雅黑" panose="020B0503020204020204" charset="-122"/>
                <a:ea typeface="微软雅黑" panose="020B0503020204020204" charset="-122"/>
              </a:rPr>
              <a:t>的</a:t>
            </a:r>
            <a:r>
              <a:rPr lang="zh-CN" altLang="en-US" sz="1200"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同类药螺内酯</a:t>
            </a:r>
            <a:r>
              <a:rPr lang="zh-CN" altLang="en-US" sz="1200" dirty="0">
                <a:solidFill>
                  <a:schemeClr val="bg1"/>
                </a:solidFill>
                <a:latin typeface="微软雅黑" panose="020B0503020204020204" charset="-122"/>
                <a:ea typeface="微软雅黑" panose="020B0503020204020204" charset="-122"/>
              </a:rPr>
              <a:t>在</a:t>
            </a:r>
            <a:r>
              <a:rPr lang="zh-CN" altLang="en-US" sz="1200"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的不良反应</a:t>
            </a:r>
            <a:r>
              <a:rPr lang="zh-CN" altLang="en-US" sz="1200" dirty="0">
                <a:solidFill>
                  <a:schemeClr val="bg1"/>
                </a:solidFill>
                <a:latin typeface="微软雅黑" panose="020B0503020204020204" charset="-122"/>
                <a:ea typeface="微软雅黑" panose="020B0503020204020204" charset="-122"/>
              </a:rPr>
              <a:t>出现后</a:t>
            </a:r>
            <a:r>
              <a:rPr lang="zh-CN" altLang="en-US" sz="1200"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无合适替代药物</a:t>
            </a:r>
            <a:r>
              <a:rPr lang="zh-CN" altLang="en-US" sz="1200" dirty="0">
                <a:solidFill>
                  <a:schemeClr val="bg1"/>
                </a:solidFill>
                <a:latin typeface="微软雅黑" panose="020B0503020204020204" charset="-122"/>
                <a:ea typeface="微软雅黑" panose="020B0503020204020204" charset="-122"/>
              </a:rPr>
              <a:t>的尴尬局面。</a:t>
            </a:r>
            <a:endParaRPr lang="en-US" altLang="zh-CN" sz="1200" dirty="0">
              <a:solidFill>
                <a:schemeClr val="bg1"/>
              </a:solidFill>
              <a:latin typeface="微软雅黑" panose="020B0503020204020204" charset="-122"/>
              <a:ea typeface="微软雅黑" panose="020B0503020204020204" charset="-122"/>
            </a:endParaRPr>
          </a:p>
          <a:p>
            <a:pPr marL="285750" indent="-285750" algn="just">
              <a:spcBef>
                <a:spcPts val="600"/>
              </a:spcBef>
              <a:spcAft>
                <a:spcPts val="600"/>
              </a:spcAft>
              <a:buFont typeface="Arial" panose="020B0604020202020204" pitchFamily="34" charset="0"/>
              <a:buChar char="•"/>
              <a:defRPr/>
            </a:pPr>
            <a:r>
              <a:rPr lang="zh-CN" altLang="en-US" sz="1200" dirty="0">
                <a:solidFill>
                  <a:schemeClr val="bg1"/>
                </a:solidFill>
                <a:latin typeface="微软雅黑" panose="020B0503020204020204" charset="-122"/>
                <a:ea typeface="微软雅黑" panose="020B0503020204020204" charset="-122"/>
              </a:rPr>
              <a:t>国内原本有</a:t>
            </a:r>
            <a:r>
              <a:rPr lang="en-US" altLang="zh-CN" sz="1200" dirty="0">
                <a:solidFill>
                  <a:schemeClr val="bg1"/>
                </a:solidFill>
                <a:latin typeface="微软雅黑" panose="020B0503020204020204" charset="-122"/>
                <a:ea typeface="微软雅黑" panose="020B0503020204020204" charset="-122"/>
              </a:rPr>
              <a:t>10</a:t>
            </a:r>
            <a:r>
              <a:rPr lang="zh-CN" altLang="en-US" sz="1200" dirty="0">
                <a:solidFill>
                  <a:schemeClr val="bg1"/>
                </a:solidFill>
                <a:latin typeface="微软雅黑" panose="020B0503020204020204" charset="-122"/>
                <a:ea typeface="微软雅黑" panose="020B0503020204020204" charset="-122"/>
              </a:rPr>
              <a:t>余家仿制申报单位，除本品经过</a:t>
            </a:r>
            <a:r>
              <a:rPr lang="en-US" altLang="zh-CN" sz="12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10</a:t>
            </a:r>
            <a:r>
              <a:rPr lang="zh-CN" altLang="en-US" sz="1200" dirty="0">
                <a:solidFill>
                  <a:schemeClr val="bg1"/>
                </a:solidFill>
                <a:latin typeface="微软雅黑" panose="020B0503020204020204" charset="-122"/>
                <a:ea typeface="微软雅黑" panose="020B0503020204020204" charset="-122"/>
              </a:rPr>
              <a:t>余年的艰苦努力克服重重困难最终获批外，其余申报者均宣告失败</a:t>
            </a:r>
            <a:r>
              <a:rPr lang="en-US" altLang="zh-CN" sz="1200" b="1" dirty="0">
                <a:solidFill>
                  <a:srgbClr val="FFFF00"/>
                </a:solidFill>
                <a:latin typeface="微软雅黑" panose="020B0503020204020204" charset="-122"/>
                <a:ea typeface="微软雅黑" panose="020B0503020204020204" charset="-122"/>
              </a:rPr>
              <a:t> </a:t>
            </a:r>
            <a:r>
              <a:rPr lang="zh-CN" altLang="en-US" sz="1200" dirty="0">
                <a:solidFill>
                  <a:schemeClr val="bg1"/>
                </a:solidFill>
                <a:latin typeface="微软雅黑" panose="020B0503020204020204" charset="-122"/>
                <a:ea typeface="微软雅黑" panose="020B0503020204020204" charset="-122"/>
              </a:rPr>
              <a:t>。</a:t>
            </a:r>
            <a:r>
              <a:rPr lang="zh-CN" altLang="en-US" sz="1200" dirty="0">
                <a:solidFill>
                  <a:srgbClr val="FFFF00"/>
                </a:solidFill>
                <a:latin typeface="微软雅黑" panose="020B0503020204020204" charset="-122"/>
                <a:ea typeface="微软雅黑" panose="020B0503020204020204" charset="-122"/>
              </a:rPr>
              <a:t>突破“卡脖子”</a:t>
            </a:r>
            <a:r>
              <a:rPr lang="zh-CN" altLang="en-US" sz="1200" dirty="0">
                <a:solidFill>
                  <a:schemeClr val="bg1"/>
                </a:solidFill>
                <a:latin typeface="微软雅黑" panose="020B0503020204020204" charset="-122"/>
                <a:ea typeface="微软雅黑" panose="020B0503020204020204" charset="-122"/>
              </a:rPr>
              <a:t>可避免</a:t>
            </a:r>
            <a:r>
              <a:rPr lang="zh-CN" altLang="en-US" sz="1200" dirty="0">
                <a:solidFill>
                  <a:srgbClr val="FFFF00"/>
                </a:solidFill>
                <a:latin typeface="微软雅黑" panose="020B0503020204020204" charset="-122"/>
                <a:ea typeface="微软雅黑" panose="020B0503020204020204" charset="-122"/>
              </a:rPr>
              <a:t>“海外非法代购 ”</a:t>
            </a:r>
            <a:r>
              <a:rPr lang="zh-CN" altLang="en-US" sz="1200" dirty="0">
                <a:solidFill>
                  <a:schemeClr val="bg1"/>
                </a:solidFill>
                <a:latin typeface="微软雅黑" panose="020B0503020204020204" charset="-122"/>
                <a:ea typeface="微软雅黑" panose="020B0503020204020204" charset="-122"/>
              </a:rPr>
              <a:t>造成的药品监管风险。</a:t>
            </a:r>
            <a:endParaRPr lang="en-US" altLang="zh-CN" sz="1200" dirty="0">
              <a:solidFill>
                <a:schemeClr val="bg1"/>
              </a:solidFill>
              <a:latin typeface="微软雅黑" panose="020B0503020204020204" charset="-122"/>
              <a:ea typeface="微软雅黑" panose="020B0503020204020204" charset="-122"/>
            </a:endParaRPr>
          </a:p>
          <a:p>
            <a:pPr marL="285750" indent="-285750" algn="just">
              <a:spcBef>
                <a:spcPts val="600"/>
              </a:spcBef>
              <a:spcAft>
                <a:spcPts val="600"/>
              </a:spcAft>
              <a:buFont typeface="Arial" panose="020B0604020202020204" pitchFamily="34" charset="0"/>
              <a:buChar char="•"/>
              <a:defRPr/>
            </a:pPr>
            <a:r>
              <a:rPr lang="zh-CN" altLang="en-US" sz="1200" dirty="0">
                <a:solidFill>
                  <a:schemeClr val="bg1"/>
                </a:solidFill>
                <a:latin typeface="微软雅黑" panose="020B0503020204020204" charset="-122"/>
                <a:ea typeface="微软雅黑" panose="020B0503020204020204" charset="-122"/>
              </a:rPr>
              <a:t> 本品通过</a:t>
            </a:r>
            <a:r>
              <a:rPr lang="en-US" altLang="zh-CN" sz="1200" dirty="0">
                <a:solidFill>
                  <a:schemeClr val="bg1"/>
                </a:solidFill>
                <a:latin typeface="微软雅黑" panose="020B0503020204020204" charset="-122"/>
                <a:ea typeface="微软雅黑" panose="020B0503020204020204" charset="-122"/>
              </a:rPr>
              <a:t>BE</a:t>
            </a:r>
            <a:r>
              <a:rPr lang="zh-CN" altLang="en-US" sz="1200" dirty="0">
                <a:solidFill>
                  <a:schemeClr val="bg1"/>
                </a:solidFill>
                <a:latin typeface="微软雅黑" panose="020B0503020204020204" charset="-122"/>
                <a:ea typeface="微软雅黑" panose="020B0503020204020204" charset="-122"/>
              </a:rPr>
              <a:t>研究和</a:t>
            </a:r>
            <a:r>
              <a:rPr lang="en-US" altLang="zh-CN" sz="1200" dirty="0">
                <a:solidFill>
                  <a:schemeClr val="bg1"/>
                </a:solidFill>
                <a:latin typeface="微软雅黑" panose="020B0503020204020204" charset="-122"/>
                <a:ea typeface="微软雅黑" panose="020B0503020204020204" charset="-122"/>
              </a:rPr>
              <a:t>III</a:t>
            </a:r>
            <a:r>
              <a:rPr lang="zh-CN" altLang="en-US" sz="1200" dirty="0">
                <a:solidFill>
                  <a:schemeClr val="bg1"/>
                </a:solidFill>
                <a:latin typeface="微软雅黑" panose="020B0503020204020204" charset="-122"/>
                <a:ea typeface="微软雅黑" panose="020B0503020204020204" charset="-122"/>
              </a:rPr>
              <a:t>期临床于</a:t>
            </a:r>
            <a:r>
              <a:rPr lang="en-US" altLang="zh-CN" sz="1200" dirty="0">
                <a:solidFill>
                  <a:schemeClr val="bg1"/>
                </a:solidFill>
                <a:latin typeface="微软雅黑" panose="020B0503020204020204" charset="-122"/>
                <a:ea typeface="微软雅黑" panose="020B0503020204020204" charset="-122"/>
              </a:rPr>
              <a:t>2023</a:t>
            </a:r>
            <a:r>
              <a:rPr lang="zh-CN" altLang="en-US" sz="1200" dirty="0">
                <a:solidFill>
                  <a:schemeClr val="bg1"/>
                </a:solidFill>
                <a:latin typeface="微软雅黑" panose="020B0503020204020204" charset="-122"/>
                <a:ea typeface="微软雅黑" panose="020B0503020204020204" charset="-122"/>
              </a:rPr>
              <a:t>年</a:t>
            </a:r>
            <a:r>
              <a:rPr lang="en-US" altLang="zh-CN" sz="1200" dirty="0">
                <a:solidFill>
                  <a:schemeClr val="bg1"/>
                </a:solidFill>
                <a:latin typeface="微软雅黑" panose="020B0503020204020204" charset="-122"/>
                <a:ea typeface="微软雅黑" panose="020B0503020204020204" charset="-122"/>
              </a:rPr>
              <a:t>8</a:t>
            </a:r>
            <a:r>
              <a:rPr lang="zh-CN" altLang="en-US" sz="1200" dirty="0">
                <a:solidFill>
                  <a:schemeClr val="bg1"/>
                </a:solidFill>
                <a:latin typeface="微软雅黑" panose="020B0503020204020204" charset="-122"/>
                <a:ea typeface="微软雅黑" panose="020B0503020204020204" charset="-122"/>
              </a:rPr>
              <a:t>月</a:t>
            </a:r>
            <a:r>
              <a:rPr lang="en-US" altLang="zh-CN" sz="1200" dirty="0">
                <a:solidFill>
                  <a:schemeClr val="bg1"/>
                </a:solidFill>
                <a:latin typeface="微软雅黑" panose="020B0503020204020204" charset="-122"/>
                <a:ea typeface="微软雅黑" panose="020B0503020204020204" charset="-122"/>
              </a:rPr>
              <a:t>1</a:t>
            </a:r>
            <a:r>
              <a:rPr lang="zh-CN" altLang="en-US" sz="1200" dirty="0">
                <a:solidFill>
                  <a:schemeClr val="bg1"/>
                </a:solidFill>
                <a:latin typeface="微软雅黑" panose="020B0503020204020204" charset="-122"/>
                <a:ea typeface="微软雅黑" panose="020B0503020204020204" charset="-122"/>
              </a:rPr>
              <a:t>日获批高血压适应症，鉴于难治性高血压带来的治疗挑战以及依普利酮在</a:t>
            </a:r>
            <a:r>
              <a:rPr lang="zh-CN" altLang="en-US" sz="1200"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降压</a:t>
            </a:r>
            <a:r>
              <a:rPr lang="zh-CN" altLang="en-US" sz="1200" dirty="0">
                <a:solidFill>
                  <a:schemeClr val="bg1"/>
                </a:solidFill>
                <a:latin typeface="微软雅黑" panose="020B0503020204020204" charset="-122"/>
                <a:ea typeface="微软雅黑" panose="020B0503020204020204" charset="-122"/>
              </a:rPr>
              <a:t>及</a:t>
            </a:r>
            <a:r>
              <a:rPr lang="zh-CN" altLang="en-US" sz="1200"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保护靶器官</a:t>
            </a:r>
            <a:r>
              <a:rPr lang="zh-CN" altLang="en-US" sz="1200" dirty="0">
                <a:solidFill>
                  <a:schemeClr val="bg1"/>
                </a:solidFill>
                <a:latin typeface="微软雅黑" panose="020B0503020204020204" charset="-122"/>
                <a:ea typeface="微软雅黑" panose="020B0503020204020204" charset="-122"/>
              </a:rPr>
              <a:t>的充分循证证据，推荐本品用于</a:t>
            </a:r>
            <a:r>
              <a:rPr lang="zh-CN" altLang="en-US" sz="1200"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难治性高血压</a:t>
            </a:r>
            <a:r>
              <a:rPr lang="zh-CN" altLang="en-US" sz="1200" dirty="0">
                <a:solidFill>
                  <a:schemeClr val="bg1"/>
                </a:solidFill>
                <a:latin typeface="微软雅黑" panose="020B0503020204020204" charset="-122"/>
                <a:ea typeface="微软雅黑" panose="020B0503020204020204" charset="-122"/>
              </a:rPr>
              <a:t>的治疗。</a:t>
            </a:r>
            <a:endParaRPr lang="en-US" altLang="zh-CN" sz="1200" dirty="0">
              <a:solidFill>
                <a:schemeClr val="bg1"/>
              </a:solidFill>
              <a:latin typeface="微软雅黑" panose="020B0503020204020204" charset="-122"/>
              <a:ea typeface="微软雅黑" panose="020B0503020204020204" charset="-122"/>
            </a:endParaRPr>
          </a:p>
          <a:p>
            <a:pPr marL="285750" indent="-285750" algn="just">
              <a:spcBef>
                <a:spcPts val="600"/>
              </a:spcBef>
              <a:spcAft>
                <a:spcPts val="600"/>
              </a:spcAft>
              <a:buFont typeface="Arial" panose="020B0604020202020204" pitchFamily="34" charset="0"/>
              <a:buChar char="•"/>
              <a:defRPr/>
            </a:pPr>
            <a:r>
              <a:rPr lang="zh-CN" altLang="en-US" sz="1200" dirty="0">
                <a:solidFill>
                  <a:schemeClr val="bg1"/>
                </a:solidFill>
                <a:latin typeface="微软雅黑" panose="020B0503020204020204" charset="-122"/>
                <a:ea typeface="微软雅黑" panose="020B0503020204020204" charset="-122"/>
              </a:rPr>
              <a:t> 本品已被国家卫健委纳入</a:t>
            </a:r>
            <a:r>
              <a:rPr lang="zh-CN" altLang="en-US" sz="1200"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第三批鼓励仿制药品目录</a:t>
            </a:r>
            <a:r>
              <a:rPr lang="zh-CN" altLang="en-US" sz="1200" dirty="0">
                <a:solidFill>
                  <a:schemeClr val="bg1"/>
                </a:solidFill>
                <a:latin typeface="微软雅黑" panose="020B0503020204020204" charset="-122"/>
                <a:ea typeface="微软雅黑" panose="020B0503020204020204" charset="-122"/>
              </a:rPr>
              <a:t>。如能纳入医保</a:t>
            </a:r>
            <a:r>
              <a:rPr lang="zh-CN" altLang="en-US" sz="1200" dirty="0">
                <a:solidFill>
                  <a:srgbClr val="FFFF00"/>
                </a:solidFill>
                <a:latin typeface="微软雅黑" panose="020B0503020204020204" charset="-122"/>
                <a:ea typeface="微软雅黑" panose="020B0503020204020204" charset="-122"/>
              </a:rPr>
              <a:t>可满足螺内酯不耐受和需要长期治疗患者的替代需求。</a:t>
            </a:r>
          </a:p>
          <a:p>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2026/6/8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2026/6/8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2026/6/8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2026/6/8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2026/6/8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2026/6/8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2026/6/8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2026/6/8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2026/6/8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2026/6/8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2026/6/8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2026/6/8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69.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08787"/>
            <a:ext cx="12192000" cy="5349213"/>
          </a:xfrm>
          <a:prstGeom prst="rect">
            <a:avLst/>
          </a:prstGeom>
          <a:solidFill>
            <a:srgbClr val="008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pitchFamily="34" charset="0"/>
              <a:ea typeface="微软雅黑" panose="020B0503020204020204" charset="-122"/>
              <a:sym typeface="Arial" panose="020B0604020202020204" pitchFamily="34" charset="0"/>
            </a:endParaRPr>
          </a:p>
        </p:txBody>
      </p:sp>
      <p:grpSp>
        <p:nvGrpSpPr>
          <p:cNvPr id="7" name="组合 6"/>
          <p:cNvGrpSpPr/>
          <p:nvPr/>
        </p:nvGrpSpPr>
        <p:grpSpPr>
          <a:xfrm>
            <a:off x="5603282" y="1508787"/>
            <a:ext cx="6376055" cy="4545495"/>
            <a:chOff x="3520501" y="1040225"/>
            <a:chExt cx="2008038" cy="1431532"/>
          </a:xfrm>
          <a:gradFill>
            <a:gsLst>
              <a:gs pos="23000">
                <a:srgbClr val="008E84"/>
              </a:gs>
              <a:gs pos="0">
                <a:srgbClr val="008E84"/>
              </a:gs>
              <a:gs pos="100000">
                <a:srgbClr val="009E93"/>
              </a:gs>
            </a:gsLst>
            <a:lin ang="16200000" scaled="0"/>
          </a:gradFill>
        </p:grpSpPr>
        <p:sp>
          <p:nvSpPr>
            <p:cNvPr id="8" name="任意多边形 7"/>
            <p:cNvSpPr/>
            <p:nvPr/>
          </p:nvSpPr>
          <p:spPr>
            <a:xfrm>
              <a:off x="3629025" y="1869281"/>
              <a:ext cx="1890713" cy="602476"/>
            </a:xfrm>
            <a:custGeom>
              <a:avLst/>
              <a:gdLst>
                <a:gd name="connsiteX0" fmla="*/ 1890713 w 1890713"/>
                <a:gd name="connsiteY0" fmla="*/ 2382 h 602457"/>
                <a:gd name="connsiteX1" fmla="*/ 1652588 w 1890713"/>
                <a:gd name="connsiteY1" fmla="*/ 0 h 602457"/>
                <a:gd name="connsiteX2" fmla="*/ 245269 w 1890713"/>
                <a:gd name="connsiteY2" fmla="*/ 0 h 602457"/>
                <a:gd name="connsiteX3" fmla="*/ 0 w 1890713"/>
                <a:gd name="connsiteY3" fmla="*/ 2382 h 602457"/>
                <a:gd name="connsiteX4" fmla="*/ 907256 w 1890713"/>
                <a:gd name="connsiteY4" fmla="*/ 602457 h 602457"/>
                <a:gd name="connsiteX5" fmla="*/ 1890713 w 1890713"/>
                <a:gd name="connsiteY5" fmla="*/ 2382 h 602457"/>
                <a:gd name="connsiteX0-1" fmla="*/ 1890713 w 1890713"/>
                <a:gd name="connsiteY0-2" fmla="*/ 2382 h 602457"/>
                <a:gd name="connsiteX1-3" fmla="*/ 1652588 w 1890713"/>
                <a:gd name="connsiteY1-4" fmla="*/ 0 h 602457"/>
                <a:gd name="connsiteX2-5" fmla="*/ 245269 w 1890713"/>
                <a:gd name="connsiteY2-6" fmla="*/ 0 h 602457"/>
                <a:gd name="connsiteX3-7" fmla="*/ 0 w 1890713"/>
                <a:gd name="connsiteY3-8" fmla="*/ 2382 h 602457"/>
                <a:gd name="connsiteX4-9" fmla="*/ 907256 w 1890713"/>
                <a:gd name="connsiteY4-10" fmla="*/ 602457 h 602457"/>
                <a:gd name="connsiteX5-11" fmla="*/ 1890713 w 1890713"/>
                <a:gd name="connsiteY5-12" fmla="*/ 2382 h 602457"/>
                <a:gd name="connsiteX0-13" fmla="*/ 1890713 w 1890713"/>
                <a:gd name="connsiteY0-14" fmla="*/ 2382 h 602533"/>
                <a:gd name="connsiteX1-15" fmla="*/ 1652588 w 1890713"/>
                <a:gd name="connsiteY1-16" fmla="*/ 0 h 602533"/>
                <a:gd name="connsiteX2-17" fmla="*/ 245269 w 1890713"/>
                <a:gd name="connsiteY2-18" fmla="*/ 0 h 602533"/>
                <a:gd name="connsiteX3-19" fmla="*/ 0 w 1890713"/>
                <a:gd name="connsiteY3-20" fmla="*/ 2382 h 602533"/>
                <a:gd name="connsiteX4-21" fmla="*/ 907256 w 1890713"/>
                <a:gd name="connsiteY4-22" fmla="*/ 602457 h 602533"/>
                <a:gd name="connsiteX5-23" fmla="*/ 1890713 w 1890713"/>
                <a:gd name="connsiteY5-24" fmla="*/ 2382 h 602533"/>
                <a:gd name="connsiteX0-25" fmla="*/ 1890713 w 1890713"/>
                <a:gd name="connsiteY0-26" fmla="*/ 2382 h 602533"/>
                <a:gd name="connsiteX1-27" fmla="*/ 1652588 w 1890713"/>
                <a:gd name="connsiteY1-28" fmla="*/ 0 h 602533"/>
                <a:gd name="connsiteX2-29" fmla="*/ 245269 w 1890713"/>
                <a:gd name="connsiteY2-30" fmla="*/ 0 h 602533"/>
                <a:gd name="connsiteX3-31" fmla="*/ 0 w 1890713"/>
                <a:gd name="connsiteY3-32" fmla="*/ 2382 h 602533"/>
                <a:gd name="connsiteX4-33" fmla="*/ 959644 w 1890713"/>
                <a:gd name="connsiteY4-34" fmla="*/ 602457 h 602533"/>
                <a:gd name="connsiteX5-35" fmla="*/ 1890713 w 1890713"/>
                <a:gd name="connsiteY5-36" fmla="*/ 2382 h 602533"/>
                <a:gd name="connsiteX0-37" fmla="*/ 1890713 w 1890713"/>
                <a:gd name="connsiteY0-38" fmla="*/ 2382 h 602476"/>
                <a:gd name="connsiteX1-39" fmla="*/ 1652588 w 1890713"/>
                <a:gd name="connsiteY1-40" fmla="*/ 0 h 602476"/>
                <a:gd name="connsiteX2-41" fmla="*/ 245269 w 1890713"/>
                <a:gd name="connsiteY2-42" fmla="*/ 0 h 602476"/>
                <a:gd name="connsiteX3-43" fmla="*/ 0 w 1890713"/>
                <a:gd name="connsiteY3-44" fmla="*/ 2382 h 602476"/>
                <a:gd name="connsiteX4-45" fmla="*/ 959644 w 1890713"/>
                <a:gd name="connsiteY4-46" fmla="*/ 602457 h 602476"/>
                <a:gd name="connsiteX5-47" fmla="*/ 1890713 w 1890713"/>
                <a:gd name="connsiteY5-48" fmla="*/ 2382 h 602476"/>
                <a:gd name="connsiteX0-49" fmla="*/ 1890713 w 1890713"/>
                <a:gd name="connsiteY0-50" fmla="*/ 2382 h 602476"/>
                <a:gd name="connsiteX1-51" fmla="*/ 1652588 w 1890713"/>
                <a:gd name="connsiteY1-52" fmla="*/ 0 h 602476"/>
                <a:gd name="connsiteX2-53" fmla="*/ 245269 w 1890713"/>
                <a:gd name="connsiteY2-54" fmla="*/ 0 h 602476"/>
                <a:gd name="connsiteX3-55" fmla="*/ 0 w 1890713"/>
                <a:gd name="connsiteY3-56" fmla="*/ 2382 h 602476"/>
                <a:gd name="connsiteX4-57" fmla="*/ 959644 w 1890713"/>
                <a:gd name="connsiteY4-58" fmla="*/ 602457 h 602476"/>
                <a:gd name="connsiteX5-59" fmla="*/ 1890713 w 1890713"/>
                <a:gd name="connsiteY5-60" fmla="*/ 2382 h 602476"/>
                <a:gd name="connsiteX0-61" fmla="*/ 1890713 w 1890713"/>
                <a:gd name="connsiteY0-62" fmla="*/ 26427 h 626521"/>
                <a:gd name="connsiteX1-63" fmla="*/ 1652588 w 1890713"/>
                <a:gd name="connsiteY1-64" fmla="*/ 24045 h 626521"/>
                <a:gd name="connsiteX2-65" fmla="*/ 245269 w 1890713"/>
                <a:gd name="connsiteY2-66" fmla="*/ 24045 h 626521"/>
                <a:gd name="connsiteX3-67" fmla="*/ 0 w 1890713"/>
                <a:gd name="connsiteY3-68" fmla="*/ 26427 h 626521"/>
                <a:gd name="connsiteX4-69" fmla="*/ 959644 w 1890713"/>
                <a:gd name="connsiteY4-70" fmla="*/ 626502 h 626521"/>
                <a:gd name="connsiteX5-71" fmla="*/ 1890713 w 1890713"/>
                <a:gd name="connsiteY5-72" fmla="*/ 26427 h 626521"/>
                <a:gd name="connsiteX0-73" fmla="*/ 1890713 w 1890713"/>
                <a:gd name="connsiteY0-74" fmla="*/ 2382 h 602476"/>
                <a:gd name="connsiteX1-75" fmla="*/ 1652588 w 1890713"/>
                <a:gd name="connsiteY1-76" fmla="*/ 0 h 602476"/>
                <a:gd name="connsiteX2-77" fmla="*/ 245269 w 1890713"/>
                <a:gd name="connsiteY2-78" fmla="*/ 0 h 602476"/>
                <a:gd name="connsiteX3-79" fmla="*/ 0 w 1890713"/>
                <a:gd name="connsiteY3-80" fmla="*/ 2382 h 602476"/>
                <a:gd name="connsiteX4-81" fmla="*/ 959644 w 1890713"/>
                <a:gd name="connsiteY4-82" fmla="*/ 602457 h 602476"/>
                <a:gd name="connsiteX5-83" fmla="*/ 1890713 w 1890713"/>
                <a:gd name="connsiteY5-84" fmla="*/ 2382 h 602476"/>
                <a:gd name="connsiteX0-85" fmla="*/ 1890713 w 1890713"/>
                <a:gd name="connsiteY0-86" fmla="*/ 31657 h 631751"/>
                <a:gd name="connsiteX1-87" fmla="*/ 1652588 w 1890713"/>
                <a:gd name="connsiteY1-88" fmla="*/ 29275 h 631751"/>
                <a:gd name="connsiteX2-89" fmla="*/ 245269 w 1890713"/>
                <a:gd name="connsiteY2-90" fmla="*/ 29275 h 631751"/>
                <a:gd name="connsiteX3-91" fmla="*/ 0 w 1890713"/>
                <a:gd name="connsiteY3-92" fmla="*/ 31657 h 631751"/>
                <a:gd name="connsiteX4-93" fmla="*/ 959644 w 1890713"/>
                <a:gd name="connsiteY4-94" fmla="*/ 631732 h 631751"/>
                <a:gd name="connsiteX5-95" fmla="*/ 1890713 w 1890713"/>
                <a:gd name="connsiteY5-96" fmla="*/ 31657 h 631751"/>
                <a:gd name="connsiteX0-97" fmla="*/ 1890713 w 1890713"/>
                <a:gd name="connsiteY0-98" fmla="*/ 31657 h 631751"/>
                <a:gd name="connsiteX1-99" fmla="*/ 1652588 w 1890713"/>
                <a:gd name="connsiteY1-100" fmla="*/ 29275 h 631751"/>
                <a:gd name="connsiteX2-101" fmla="*/ 245269 w 1890713"/>
                <a:gd name="connsiteY2-102" fmla="*/ 29275 h 631751"/>
                <a:gd name="connsiteX3-103" fmla="*/ 0 w 1890713"/>
                <a:gd name="connsiteY3-104" fmla="*/ 31657 h 631751"/>
                <a:gd name="connsiteX4-105" fmla="*/ 959644 w 1890713"/>
                <a:gd name="connsiteY4-106" fmla="*/ 631732 h 631751"/>
                <a:gd name="connsiteX5-107" fmla="*/ 1890713 w 1890713"/>
                <a:gd name="connsiteY5-108" fmla="*/ 31657 h 631751"/>
                <a:gd name="connsiteX0-109" fmla="*/ 1890713 w 1890713"/>
                <a:gd name="connsiteY0-110" fmla="*/ 32769 h 632863"/>
                <a:gd name="connsiteX1-111" fmla="*/ 1652588 w 1890713"/>
                <a:gd name="connsiteY1-112" fmla="*/ 30387 h 632863"/>
                <a:gd name="connsiteX2-113" fmla="*/ 245269 w 1890713"/>
                <a:gd name="connsiteY2-114" fmla="*/ 30387 h 632863"/>
                <a:gd name="connsiteX3-115" fmla="*/ 0 w 1890713"/>
                <a:gd name="connsiteY3-116" fmla="*/ 32769 h 632863"/>
                <a:gd name="connsiteX4-117" fmla="*/ 959644 w 1890713"/>
                <a:gd name="connsiteY4-118" fmla="*/ 632844 h 632863"/>
                <a:gd name="connsiteX5-119" fmla="*/ 1890713 w 1890713"/>
                <a:gd name="connsiteY5-120" fmla="*/ 32769 h 632863"/>
                <a:gd name="connsiteX0-121" fmla="*/ 1890713 w 1890713"/>
                <a:gd name="connsiteY0-122" fmla="*/ 32769 h 632863"/>
                <a:gd name="connsiteX1-123" fmla="*/ 1652588 w 1890713"/>
                <a:gd name="connsiteY1-124" fmla="*/ 30387 h 632863"/>
                <a:gd name="connsiteX2-125" fmla="*/ 245269 w 1890713"/>
                <a:gd name="connsiteY2-126" fmla="*/ 30387 h 632863"/>
                <a:gd name="connsiteX3-127" fmla="*/ 0 w 1890713"/>
                <a:gd name="connsiteY3-128" fmla="*/ 32769 h 632863"/>
                <a:gd name="connsiteX4-129" fmla="*/ 959644 w 1890713"/>
                <a:gd name="connsiteY4-130" fmla="*/ 632844 h 632863"/>
                <a:gd name="connsiteX5-131" fmla="*/ 1890713 w 1890713"/>
                <a:gd name="connsiteY5-132" fmla="*/ 32769 h 632863"/>
                <a:gd name="connsiteX0-133" fmla="*/ 1890713 w 1890713"/>
                <a:gd name="connsiteY0-134" fmla="*/ 2382 h 602476"/>
                <a:gd name="connsiteX1-135" fmla="*/ 1652588 w 1890713"/>
                <a:gd name="connsiteY1-136" fmla="*/ 0 h 602476"/>
                <a:gd name="connsiteX2-137" fmla="*/ 245269 w 1890713"/>
                <a:gd name="connsiteY2-138" fmla="*/ 0 h 602476"/>
                <a:gd name="connsiteX3-139" fmla="*/ 0 w 1890713"/>
                <a:gd name="connsiteY3-140" fmla="*/ 2382 h 602476"/>
                <a:gd name="connsiteX4-141" fmla="*/ 959644 w 1890713"/>
                <a:gd name="connsiteY4-142" fmla="*/ 602457 h 602476"/>
                <a:gd name="connsiteX5-143" fmla="*/ 1890713 w 1890713"/>
                <a:gd name="connsiteY5-144" fmla="*/ 2382 h 602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90713" h="602476">
                  <a:moveTo>
                    <a:pt x="1890713" y="2382"/>
                  </a:moveTo>
                  <a:lnTo>
                    <a:pt x="1652588" y="0"/>
                  </a:lnTo>
                  <a:cubicBezTo>
                    <a:pt x="1314451" y="523875"/>
                    <a:pt x="561975" y="507207"/>
                    <a:pt x="245269" y="0"/>
                  </a:cubicBezTo>
                  <a:lnTo>
                    <a:pt x="0" y="2382"/>
                  </a:lnTo>
                  <a:cubicBezTo>
                    <a:pt x="159544" y="388144"/>
                    <a:pt x="600075" y="604838"/>
                    <a:pt x="959644" y="602457"/>
                  </a:cubicBezTo>
                  <a:cubicBezTo>
                    <a:pt x="1328866" y="600012"/>
                    <a:pt x="1718469" y="366714"/>
                    <a:pt x="1890713" y="2382"/>
                  </a:cubicBezTo>
                  <a:close/>
                </a:path>
              </a:pathLst>
            </a:custGeom>
            <a:grpFill/>
            <a:ln w="3175">
              <a:noFill/>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3200" b="0" i="0" u="none" strike="noStrike" cap="none" normalizeH="0" baseline="0">
                <a:ln>
                  <a:noFill/>
                </a:ln>
                <a:solidFill>
                  <a:schemeClr val="tx1"/>
                </a:solidFill>
                <a:effectLst/>
                <a:latin typeface="Arial" panose="020B0604020202020204" pitchFamily="34" charset="0"/>
                <a:ea typeface="微软雅黑" panose="020B0503020204020204" charset="-122"/>
                <a:cs typeface="MS PGothic" panose="020B0600070205080204" charset="-128"/>
                <a:sym typeface="Arial" panose="020B0604020202020204" pitchFamily="34" charset="0"/>
              </a:endParaRPr>
            </a:p>
          </p:txBody>
        </p:sp>
        <p:sp>
          <p:nvSpPr>
            <p:cNvPr id="9" name="任意多边形 8"/>
            <p:cNvSpPr/>
            <p:nvPr/>
          </p:nvSpPr>
          <p:spPr>
            <a:xfrm>
              <a:off x="3520501" y="1040225"/>
              <a:ext cx="572868" cy="733806"/>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2487 w 572868"/>
                <a:gd name="connsiteY0-128" fmla="*/ 0 h 733806"/>
                <a:gd name="connsiteX1-129" fmla="*/ 572868 w 572868"/>
                <a:gd name="connsiteY1-130" fmla="*/ 174212 h 733806"/>
                <a:gd name="connsiteX2-131" fmla="*/ 239493 w 572868"/>
                <a:gd name="connsiteY2-132" fmla="*/ 174213 h 733806"/>
                <a:gd name="connsiteX3-133" fmla="*/ 234730 w 572868"/>
                <a:gd name="connsiteY3-134" fmla="*/ 559975 h 733806"/>
                <a:gd name="connsiteX4-135" fmla="*/ 570487 w 572868"/>
                <a:gd name="connsiteY4-136" fmla="*/ 559975 h 733806"/>
                <a:gd name="connsiteX5-137" fmla="*/ 570487 w 572868"/>
                <a:gd name="connsiteY5-138" fmla="*/ 729043 h 733806"/>
                <a:gd name="connsiteX6-139" fmla="*/ 68043 w 572868"/>
                <a:gd name="connsiteY6-140" fmla="*/ 733806 h 733806"/>
                <a:gd name="connsiteX7-141" fmla="*/ 75187 w 572868"/>
                <a:gd name="connsiteY7-142" fmla="*/ 381 h 733806"/>
                <a:gd name="connsiteX8-143" fmla="*/ 572487 w 572868"/>
                <a:gd name="connsiteY8-144" fmla="*/ 0 h 733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2868" h="733806">
                  <a:moveTo>
                    <a:pt x="572487" y="0"/>
                  </a:moveTo>
                  <a:cubicBezTo>
                    <a:pt x="573281" y="58737"/>
                    <a:pt x="572074" y="115475"/>
                    <a:pt x="572868" y="174212"/>
                  </a:cubicBezTo>
                  <a:lnTo>
                    <a:pt x="239493" y="174213"/>
                  </a:lnTo>
                  <a:cubicBezTo>
                    <a:pt x="187899" y="302800"/>
                    <a:pt x="202980" y="455201"/>
                    <a:pt x="234730" y="559975"/>
                  </a:cubicBezTo>
                  <a:lnTo>
                    <a:pt x="570487" y="559975"/>
                  </a:lnTo>
                  <a:cubicBezTo>
                    <a:pt x="569693" y="619506"/>
                    <a:pt x="571281" y="669512"/>
                    <a:pt x="570487" y="729043"/>
                  </a:cubicBezTo>
                  <a:lnTo>
                    <a:pt x="68043" y="733806"/>
                  </a:lnTo>
                  <a:cubicBezTo>
                    <a:pt x="-10539" y="494094"/>
                    <a:pt x="-36732" y="290100"/>
                    <a:pt x="75187" y="381"/>
                  </a:cubicBezTo>
                  <a:lnTo>
                    <a:pt x="572487" y="0"/>
                  </a:lnTo>
                  <a:close/>
                </a:path>
              </a:pathLst>
            </a:custGeom>
            <a:grpFill/>
            <a:ln w="3175">
              <a:noFill/>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3200" b="0" i="0" u="none" strike="noStrike" cap="none" normalizeH="0" baseline="0">
                <a:ln>
                  <a:noFill/>
                </a:ln>
                <a:solidFill>
                  <a:schemeClr val="tx1"/>
                </a:solidFill>
                <a:effectLst/>
                <a:latin typeface="Arial" panose="020B0604020202020204" pitchFamily="34" charset="0"/>
                <a:ea typeface="微软雅黑" panose="020B0503020204020204" charset="-122"/>
                <a:cs typeface="MS PGothic" panose="020B0600070205080204" charset="-128"/>
                <a:sym typeface="Arial" panose="020B0604020202020204" pitchFamily="34" charset="0"/>
              </a:endParaRPr>
            </a:p>
          </p:txBody>
        </p:sp>
        <p:sp>
          <p:nvSpPr>
            <p:cNvPr id="10" name="任意多边形 9"/>
            <p:cNvSpPr/>
            <p:nvPr/>
          </p:nvSpPr>
          <p:spPr>
            <a:xfrm>
              <a:off x="4195763" y="1040225"/>
              <a:ext cx="728662" cy="731425"/>
            </a:xfrm>
            <a:custGeom>
              <a:avLst/>
              <a:gdLst>
                <a:gd name="connsiteX0" fmla="*/ 726281 w 728662"/>
                <a:gd name="connsiteY0" fmla="*/ 0 h 733425"/>
                <a:gd name="connsiteX1" fmla="*/ 728662 w 728662"/>
                <a:gd name="connsiteY1" fmla="*/ 178594 h 733425"/>
                <a:gd name="connsiteX2" fmla="*/ 180975 w 728662"/>
                <a:gd name="connsiteY2" fmla="*/ 178594 h 733425"/>
                <a:gd name="connsiteX3" fmla="*/ 173831 w 728662"/>
                <a:gd name="connsiteY3" fmla="*/ 559594 h 733425"/>
                <a:gd name="connsiteX4" fmla="*/ 552450 w 728662"/>
                <a:gd name="connsiteY4" fmla="*/ 559594 h 733425"/>
                <a:gd name="connsiteX5" fmla="*/ 550068 w 728662"/>
                <a:gd name="connsiteY5" fmla="*/ 454819 h 733425"/>
                <a:gd name="connsiteX6" fmla="*/ 307181 w 728662"/>
                <a:gd name="connsiteY6" fmla="*/ 454819 h 733425"/>
                <a:gd name="connsiteX7" fmla="*/ 304800 w 728662"/>
                <a:gd name="connsiteY7" fmla="*/ 278606 h 733425"/>
                <a:gd name="connsiteX8" fmla="*/ 728662 w 728662"/>
                <a:gd name="connsiteY8" fmla="*/ 278606 h 733425"/>
                <a:gd name="connsiteX9" fmla="*/ 726281 w 728662"/>
                <a:gd name="connsiteY9" fmla="*/ 733425 h 733425"/>
                <a:gd name="connsiteX10" fmla="*/ 0 w 728662"/>
                <a:gd name="connsiteY10" fmla="*/ 731044 h 733425"/>
                <a:gd name="connsiteX11" fmla="*/ 2381 w 728662"/>
                <a:gd name="connsiteY11" fmla="*/ 2381 h 733425"/>
                <a:gd name="connsiteX12" fmla="*/ 726281 w 728662"/>
                <a:gd name="connsiteY12" fmla="*/ 0 h 733425"/>
                <a:gd name="connsiteX0-1" fmla="*/ 728281 w 728662"/>
                <a:gd name="connsiteY0-2" fmla="*/ 0 h 731425"/>
                <a:gd name="connsiteX1-3" fmla="*/ 728662 w 728662"/>
                <a:gd name="connsiteY1-4" fmla="*/ 176594 h 731425"/>
                <a:gd name="connsiteX2-5" fmla="*/ 180975 w 728662"/>
                <a:gd name="connsiteY2-6" fmla="*/ 176594 h 731425"/>
                <a:gd name="connsiteX3-7" fmla="*/ 173831 w 728662"/>
                <a:gd name="connsiteY3-8" fmla="*/ 557594 h 731425"/>
                <a:gd name="connsiteX4-9" fmla="*/ 552450 w 728662"/>
                <a:gd name="connsiteY4-10" fmla="*/ 557594 h 731425"/>
                <a:gd name="connsiteX5-11" fmla="*/ 550068 w 728662"/>
                <a:gd name="connsiteY5-12" fmla="*/ 452819 h 731425"/>
                <a:gd name="connsiteX6-13" fmla="*/ 307181 w 728662"/>
                <a:gd name="connsiteY6-14" fmla="*/ 452819 h 731425"/>
                <a:gd name="connsiteX7-15" fmla="*/ 304800 w 728662"/>
                <a:gd name="connsiteY7-16" fmla="*/ 276606 h 731425"/>
                <a:gd name="connsiteX8-17" fmla="*/ 728662 w 728662"/>
                <a:gd name="connsiteY8-18" fmla="*/ 276606 h 731425"/>
                <a:gd name="connsiteX9-19" fmla="*/ 726281 w 728662"/>
                <a:gd name="connsiteY9-20" fmla="*/ 731425 h 731425"/>
                <a:gd name="connsiteX10-21" fmla="*/ 0 w 728662"/>
                <a:gd name="connsiteY10-22" fmla="*/ 729044 h 731425"/>
                <a:gd name="connsiteX11-23" fmla="*/ 2381 w 728662"/>
                <a:gd name="connsiteY11-24" fmla="*/ 381 h 731425"/>
                <a:gd name="connsiteX12-25" fmla="*/ 728281 w 728662"/>
                <a:gd name="connsiteY12-26" fmla="*/ 0 h 731425"/>
                <a:gd name="connsiteX0-27" fmla="*/ 728281 w 728662"/>
                <a:gd name="connsiteY0-28" fmla="*/ 0 h 731425"/>
                <a:gd name="connsiteX1-29" fmla="*/ 728662 w 728662"/>
                <a:gd name="connsiteY1-30" fmla="*/ 176594 h 731425"/>
                <a:gd name="connsiteX2-31" fmla="*/ 180975 w 728662"/>
                <a:gd name="connsiteY2-32" fmla="*/ 176594 h 731425"/>
                <a:gd name="connsiteX3-33" fmla="*/ 173831 w 728662"/>
                <a:gd name="connsiteY3-34" fmla="*/ 557594 h 731425"/>
                <a:gd name="connsiteX4-35" fmla="*/ 552450 w 728662"/>
                <a:gd name="connsiteY4-36" fmla="*/ 557594 h 731425"/>
                <a:gd name="connsiteX5-37" fmla="*/ 550068 w 728662"/>
                <a:gd name="connsiteY5-38" fmla="*/ 452819 h 731425"/>
                <a:gd name="connsiteX6-39" fmla="*/ 305181 w 728662"/>
                <a:gd name="connsiteY6-40" fmla="*/ 452819 h 731425"/>
                <a:gd name="connsiteX7-41" fmla="*/ 304800 w 728662"/>
                <a:gd name="connsiteY7-42" fmla="*/ 276606 h 731425"/>
                <a:gd name="connsiteX8-43" fmla="*/ 728662 w 728662"/>
                <a:gd name="connsiteY8-44" fmla="*/ 276606 h 731425"/>
                <a:gd name="connsiteX9-45" fmla="*/ 726281 w 728662"/>
                <a:gd name="connsiteY9-46" fmla="*/ 731425 h 731425"/>
                <a:gd name="connsiteX10-47" fmla="*/ 0 w 728662"/>
                <a:gd name="connsiteY10-48" fmla="*/ 729044 h 731425"/>
                <a:gd name="connsiteX11-49" fmla="*/ 2381 w 728662"/>
                <a:gd name="connsiteY11-50" fmla="*/ 381 h 731425"/>
                <a:gd name="connsiteX12-51" fmla="*/ 728281 w 728662"/>
                <a:gd name="connsiteY12-52" fmla="*/ 0 h 731425"/>
                <a:gd name="connsiteX0-53" fmla="*/ 728281 w 728662"/>
                <a:gd name="connsiteY0-54" fmla="*/ 0 h 731425"/>
                <a:gd name="connsiteX1-55" fmla="*/ 728662 w 728662"/>
                <a:gd name="connsiteY1-56" fmla="*/ 176594 h 731425"/>
                <a:gd name="connsiteX2-57" fmla="*/ 175976 w 728662"/>
                <a:gd name="connsiteY2-58" fmla="*/ 175594 h 731425"/>
                <a:gd name="connsiteX3-59" fmla="*/ 173831 w 728662"/>
                <a:gd name="connsiteY3-60" fmla="*/ 557594 h 731425"/>
                <a:gd name="connsiteX4-61" fmla="*/ 552450 w 728662"/>
                <a:gd name="connsiteY4-62" fmla="*/ 557594 h 731425"/>
                <a:gd name="connsiteX5-63" fmla="*/ 550068 w 728662"/>
                <a:gd name="connsiteY5-64" fmla="*/ 452819 h 731425"/>
                <a:gd name="connsiteX6-65" fmla="*/ 305181 w 728662"/>
                <a:gd name="connsiteY6-66" fmla="*/ 452819 h 731425"/>
                <a:gd name="connsiteX7-67" fmla="*/ 304800 w 728662"/>
                <a:gd name="connsiteY7-68" fmla="*/ 276606 h 731425"/>
                <a:gd name="connsiteX8-69" fmla="*/ 728662 w 728662"/>
                <a:gd name="connsiteY8-70" fmla="*/ 276606 h 731425"/>
                <a:gd name="connsiteX9-71" fmla="*/ 726281 w 728662"/>
                <a:gd name="connsiteY9-72" fmla="*/ 731425 h 731425"/>
                <a:gd name="connsiteX10-73" fmla="*/ 0 w 728662"/>
                <a:gd name="connsiteY10-74" fmla="*/ 729044 h 731425"/>
                <a:gd name="connsiteX11-75" fmla="*/ 2381 w 728662"/>
                <a:gd name="connsiteY11-76" fmla="*/ 381 h 731425"/>
                <a:gd name="connsiteX12-77" fmla="*/ 728281 w 728662"/>
                <a:gd name="connsiteY12-78" fmla="*/ 0 h 731425"/>
                <a:gd name="connsiteX0-79" fmla="*/ 728281 w 728662"/>
                <a:gd name="connsiteY0-80" fmla="*/ 0 h 731425"/>
                <a:gd name="connsiteX1-81" fmla="*/ 728662 w 728662"/>
                <a:gd name="connsiteY1-82" fmla="*/ 176594 h 731425"/>
                <a:gd name="connsiteX2-83" fmla="*/ 175976 w 728662"/>
                <a:gd name="connsiteY2-84" fmla="*/ 175594 h 731425"/>
                <a:gd name="connsiteX3-85" fmla="*/ 176831 w 728662"/>
                <a:gd name="connsiteY3-86" fmla="*/ 557594 h 731425"/>
                <a:gd name="connsiteX4-87" fmla="*/ 552450 w 728662"/>
                <a:gd name="connsiteY4-88" fmla="*/ 557594 h 731425"/>
                <a:gd name="connsiteX5-89" fmla="*/ 550068 w 728662"/>
                <a:gd name="connsiteY5-90" fmla="*/ 452819 h 731425"/>
                <a:gd name="connsiteX6-91" fmla="*/ 305181 w 728662"/>
                <a:gd name="connsiteY6-92" fmla="*/ 452819 h 731425"/>
                <a:gd name="connsiteX7-93" fmla="*/ 304800 w 728662"/>
                <a:gd name="connsiteY7-94" fmla="*/ 276606 h 731425"/>
                <a:gd name="connsiteX8-95" fmla="*/ 728662 w 728662"/>
                <a:gd name="connsiteY8-96" fmla="*/ 276606 h 731425"/>
                <a:gd name="connsiteX9-97" fmla="*/ 726281 w 728662"/>
                <a:gd name="connsiteY9-98" fmla="*/ 731425 h 731425"/>
                <a:gd name="connsiteX10-99" fmla="*/ 0 w 728662"/>
                <a:gd name="connsiteY10-100" fmla="*/ 729044 h 731425"/>
                <a:gd name="connsiteX11-101" fmla="*/ 2381 w 728662"/>
                <a:gd name="connsiteY11-102" fmla="*/ 381 h 731425"/>
                <a:gd name="connsiteX12-103" fmla="*/ 728281 w 728662"/>
                <a:gd name="connsiteY12-104" fmla="*/ 0 h 731425"/>
                <a:gd name="connsiteX0-105" fmla="*/ 728281 w 728662"/>
                <a:gd name="connsiteY0-106" fmla="*/ 0 h 731425"/>
                <a:gd name="connsiteX1-107" fmla="*/ 728662 w 728662"/>
                <a:gd name="connsiteY1-108" fmla="*/ 176594 h 731425"/>
                <a:gd name="connsiteX2-109" fmla="*/ 175976 w 728662"/>
                <a:gd name="connsiteY2-110" fmla="*/ 175594 h 731425"/>
                <a:gd name="connsiteX3-111" fmla="*/ 176831 w 728662"/>
                <a:gd name="connsiteY3-112" fmla="*/ 557594 h 731425"/>
                <a:gd name="connsiteX4-113" fmla="*/ 548450 w 728662"/>
                <a:gd name="connsiteY4-114" fmla="*/ 556594 h 731425"/>
                <a:gd name="connsiteX5-115" fmla="*/ 550068 w 728662"/>
                <a:gd name="connsiteY5-116" fmla="*/ 452819 h 731425"/>
                <a:gd name="connsiteX6-117" fmla="*/ 305181 w 728662"/>
                <a:gd name="connsiteY6-118" fmla="*/ 452819 h 731425"/>
                <a:gd name="connsiteX7-119" fmla="*/ 304800 w 728662"/>
                <a:gd name="connsiteY7-120" fmla="*/ 276606 h 731425"/>
                <a:gd name="connsiteX8-121" fmla="*/ 728662 w 728662"/>
                <a:gd name="connsiteY8-122" fmla="*/ 276606 h 731425"/>
                <a:gd name="connsiteX9-123" fmla="*/ 726281 w 728662"/>
                <a:gd name="connsiteY9-124" fmla="*/ 731425 h 731425"/>
                <a:gd name="connsiteX10-125" fmla="*/ 0 w 728662"/>
                <a:gd name="connsiteY10-126" fmla="*/ 729044 h 731425"/>
                <a:gd name="connsiteX11-127" fmla="*/ 2381 w 728662"/>
                <a:gd name="connsiteY11-128" fmla="*/ 381 h 731425"/>
                <a:gd name="connsiteX12-129" fmla="*/ 728281 w 728662"/>
                <a:gd name="connsiteY12-130" fmla="*/ 0 h 731425"/>
                <a:gd name="connsiteX0-131" fmla="*/ 728281 w 728662"/>
                <a:gd name="connsiteY0-132" fmla="*/ 0 h 731425"/>
                <a:gd name="connsiteX1-133" fmla="*/ 728662 w 728662"/>
                <a:gd name="connsiteY1-134" fmla="*/ 176594 h 731425"/>
                <a:gd name="connsiteX2-135" fmla="*/ 175976 w 728662"/>
                <a:gd name="connsiteY2-136" fmla="*/ 175594 h 731425"/>
                <a:gd name="connsiteX3-137" fmla="*/ 176831 w 728662"/>
                <a:gd name="connsiteY3-138" fmla="*/ 557594 h 731425"/>
                <a:gd name="connsiteX4-139" fmla="*/ 549450 w 728662"/>
                <a:gd name="connsiteY4-140" fmla="*/ 558594 h 731425"/>
                <a:gd name="connsiteX5-141" fmla="*/ 550068 w 728662"/>
                <a:gd name="connsiteY5-142" fmla="*/ 452819 h 731425"/>
                <a:gd name="connsiteX6-143" fmla="*/ 305181 w 728662"/>
                <a:gd name="connsiteY6-144" fmla="*/ 452819 h 731425"/>
                <a:gd name="connsiteX7-145" fmla="*/ 304800 w 728662"/>
                <a:gd name="connsiteY7-146" fmla="*/ 276606 h 731425"/>
                <a:gd name="connsiteX8-147" fmla="*/ 728662 w 728662"/>
                <a:gd name="connsiteY8-148" fmla="*/ 276606 h 731425"/>
                <a:gd name="connsiteX9-149" fmla="*/ 726281 w 728662"/>
                <a:gd name="connsiteY9-150" fmla="*/ 731425 h 731425"/>
                <a:gd name="connsiteX10-151" fmla="*/ 0 w 728662"/>
                <a:gd name="connsiteY10-152" fmla="*/ 729044 h 731425"/>
                <a:gd name="connsiteX11-153" fmla="*/ 2381 w 728662"/>
                <a:gd name="connsiteY11-154" fmla="*/ 381 h 731425"/>
                <a:gd name="connsiteX12-155" fmla="*/ 728281 w 728662"/>
                <a:gd name="connsiteY12-156" fmla="*/ 0 h 731425"/>
                <a:gd name="connsiteX0-157" fmla="*/ 728281 w 728662"/>
                <a:gd name="connsiteY0-158" fmla="*/ 0 h 731425"/>
                <a:gd name="connsiteX1-159" fmla="*/ 728662 w 728662"/>
                <a:gd name="connsiteY1-160" fmla="*/ 176594 h 731425"/>
                <a:gd name="connsiteX2-161" fmla="*/ 175976 w 728662"/>
                <a:gd name="connsiteY2-162" fmla="*/ 175594 h 731425"/>
                <a:gd name="connsiteX3-163" fmla="*/ 176831 w 728662"/>
                <a:gd name="connsiteY3-164" fmla="*/ 557594 h 731425"/>
                <a:gd name="connsiteX4-165" fmla="*/ 549450 w 728662"/>
                <a:gd name="connsiteY4-166" fmla="*/ 558594 h 731425"/>
                <a:gd name="connsiteX5-167" fmla="*/ 550068 w 728662"/>
                <a:gd name="connsiteY5-168" fmla="*/ 452819 h 731425"/>
                <a:gd name="connsiteX6-169" fmla="*/ 305181 w 728662"/>
                <a:gd name="connsiteY6-170" fmla="*/ 452819 h 731425"/>
                <a:gd name="connsiteX7-171" fmla="*/ 304800 w 728662"/>
                <a:gd name="connsiteY7-172" fmla="*/ 276606 h 731425"/>
                <a:gd name="connsiteX8-173" fmla="*/ 728662 w 728662"/>
                <a:gd name="connsiteY8-174" fmla="*/ 278606 h 731425"/>
                <a:gd name="connsiteX9-175" fmla="*/ 726281 w 728662"/>
                <a:gd name="connsiteY9-176" fmla="*/ 731425 h 731425"/>
                <a:gd name="connsiteX10-177" fmla="*/ 0 w 728662"/>
                <a:gd name="connsiteY10-178" fmla="*/ 729044 h 731425"/>
                <a:gd name="connsiteX11-179" fmla="*/ 2381 w 728662"/>
                <a:gd name="connsiteY11-180" fmla="*/ 381 h 731425"/>
                <a:gd name="connsiteX12-181" fmla="*/ 728281 w 728662"/>
                <a:gd name="connsiteY12-182" fmla="*/ 0 h 731425"/>
                <a:gd name="connsiteX0-183" fmla="*/ 728281 w 728662"/>
                <a:gd name="connsiteY0-184" fmla="*/ 0 h 731425"/>
                <a:gd name="connsiteX1-185" fmla="*/ 728662 w 728662"/>
                <a:gd name="connsiteY1-186" fmla="*/ 176594 h 731425"/>
                <a:gd name="connsiteX2-187" fmla="*/ 175976 w 728662"/>
                <a:gd name="connsiteY2-188" fmla="*/ 175594 h 731425"/>
                <a:gd name="connsiteX3-189" fmla="*/ 176831 w 728662"/>
                <a:gd name="connsiteY3-190" fmla="*/ 557594 h 731425"/>
                <a:gd name="connsiteX4-191" fmla="*/ 549450 w 728662"/>
                <a:gd name="connsiteY4-192" fmla="*/ 558594 h 731425"/>
                <a:gd name="connsiteX5-193" fmla="*/ 550068 w 728662"/>
                <a:gd name="connsiteY5-194" fmla="*/ 452819 h 731425"/>
                <a:gd name="connsiteX6-195" fmla="*/ 305181 w 728662"/>
                <a:gd name="connsiteY6-196" fmla="*/ 452819 h 731425"/>
                <a:gd name="connsiteX7-197" fmla="*/ 304800 w 728662"/>
                <a:gd name="connsiteY7-198" fmla="*/ 276606 h 731425"/>
                <a:gd name="connsiteX8-199" fmla="*/ 725662 w 728662"/>
                <a:gd name="connsiteY8-200" fmla="*/ 278606 h 731425"/>
                <a:gd name="connsiteX9-201" fmla="*/ 726281 w 728662"/>
                <a:gd name="connsiteY9-202" fmla="*/ 731425 h 731425"/>
                <a:gd name="connsiteX10-203" fmla="*/ 0 w 728662"/>
                <a:gd name="connsiteY10-204" fmla="*/ 729044 h 731425"/>
                <a:gd name="connsiteX11-205" fmla="*/ 2381 w 728662"/>
                <a:gd name="connsiteY11-206" fmla="*/ 381 h 731425"/>
                <a:gd name="connsiteX12-207" fmla="*/ 728281 w 728662"/>
                <a:gd name="connsiteY12-208" fmla="*/ 0 h 731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728662" h="731425">
                  <a:moveTo>
                    <a:pt x="728281" y="0"/>
                  </a:moveTo>
                  <a:cubicBezTo>
                    <a:pt x="729075" y="59531"/>
                    <a:pt x="727868" y="117063"/>
                    <a:pt x="728662" y="176594"/>
                  </a:cubicBezTo>
                  <a:lnTo>
                    <a:pt x="175976" y="175594"/>
                  </a:lnTo>
                  <a:lnTo>
                    <a:pt x="176831" y="557594"/>
                  </a:lnTo>
                  <a:lnTo>
                    <a:pt x="549450" y="558594"/>
                  </a:lnTo>
                  <a:cubicBezTo>
                    <a:pt x="549989" y="524002"/>
                    <a:pt x="549529" y="487411"/>
                    <a:pt x="550068" y="452819"/>
                  </a:cubicBezTo>
                  <a:lnTo>
                    <a:pt x="305181" y="452819"/>
                  </a:lnTo>
                  <a:cubicBezTo>
                    <a:pt x="304387" y="394081"/>
                    <a:pt x="305594" y="335344"/>
                    <a:pt x="304800" y="276606"/>
                  </a:cubicBezTo>
                  <a:lnTo>
                    <a:pt x="725662" y="278606"/>
                  </a:lnTo>
                  <a:cubicBezTo>
                    <a:pt x="724868" y="430212"/>
                    <a:pt x="727075" y="579819"/>
                    <a:pt x="726281" y="731425"/>
                  </a:cubicBezTo>
                  <a:lnTo>
                    <a:pt x="0" y="729044"/>
                  </a:lnTo>
                  <a:cubicBezTo>
                    <a:pt x="794" y="486156"/>
                    <a:pt x="1587" y="243269"/>
                    <a:pt x="2381" y="381"/>
                  </a:cubicBezTo>
                  <a:lnTo>
                    <a:pt x="728281" y="0"/>
                  </a:lnTo>
                  <a:close/>
                </a:path>
              </a:pathLst>
            </a:custGeom>
            <a:grpFill/>
            <a:ln w="3175">
              <a:noFill/>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3200" b="0" i="0" u="none" strike="noStrike" cap="none" normalizeH="0" baseline="0">
                <a:ln>
                  <a:noFill/>
                </a:ln>
                <a:solidFill>
                  <a:schemeClr val="tx1"/>
                </a:solidFill>
                <a:effectLst/>
                <a:latin typeface="Arial" panose="020B0604020202020204" pitchFamily="34" charset="0"/>
                <a:ea typeface="微软雅黑" panose="020B0503020204020204" charset="-122"/>
                <a:cs typeface="MS PGothic" panose="020B0600070205080204" charset="-128"/>
                <a:sym typeface="Arial" panose="020B0604020202020204" pitchFamily="34" charset="0"/>
              </a:endParaRPr>
            </a:p>
          </p:txBody>
        </p:sp>
        <p:grpSp>
          <p:nvGrpSpPr>
            <p:cNvPr id="11" name="组合 10"/>
            <p:cNvGrpSpPr/>
            <p:nvPr/>
          </p:nvGrpSpPr>
          <p:grpSpPr>
            <a:xfrm>
              <a:off x="5026820" y="1040418"/>
              <a:ext cx="501719" cy="731425"/>
              <a:chOff x="5026820" y="1040418"/>
              <a:chExt cx="501719" cy="731425"/>
            </a:xfrm>
            <a:grpFill/>
          </p:grpSpPr>
          <p:sp>
            <p:nvSpPr>
              <p:cNvPr id="12" name="任意多边形 11"/>
              <p:cNvSpPr/>
              <p:nvPr/>
            </p:nvSpPr>
            <p:spPr>
              <a:xfrm>
                <a:off x="5026820" y="1040418"/>
                <a:ext cx="501719" cy="731425"/>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0487 w 572868"/>
                  <a:gd name="connsiteY0-128" fmla="*/ 0 h 735806"/>
                  <a:gd name="connsiteX1-129" fmla="*/ 572868 w 572868"/>
                  <a:gd name="connsiteY1-130" fmla="*/ 176212 h 735806"/>
                  <a:gd name="connsiteX2-131" fmla="*/ 239493 w 572868"/>
                  <a:gd name="connsiteY2-132" fmla="*/ 176213 h 735806"/>
                  <a:gd name="connsiteX3-133" fmla="*/ 234730 w 572868"/>
                  <a:gd name="connsiteY3-134" fmla="*/ 561975 h 735806"/>
                  <a:gd name="connsiteX4-135" fmla="*/ 570487 w 572868"/>
                  <a:gd name="connsiteY4-136" fmla="*/ 561975 h 735806"/>
                  <a:gd name="connsiteX5-137" fmla="*/ 570487 w 572868"/>
                  <a:gd name="connsiteY5-138" fmla="*/ 731043 h 735806"/>
                  <a:gd name="connsiteX6-139" fmla="*/ 68043 w 572868"/>
                  <a:gd name="connsiteY6-140" fmla="*/ 735806 h 735806"/>
                  <a:gd name="connsiteX7-141" fmla="*/ 75187 w 572868"/>
                  <a:gd name="connsiteY7-142" fmla="*/ 2381 h 735806"/>
                  <a:gd name="connsiteX8-143" fmla="*/ 570487 w 572868"/>
                  <a:gd name="connsiteY8-144" fmla="*/ 0 h 735806"/>
                  <a:gd name="connsiteX0-145" fmla="*/ 502444 w 504825"/>
                  <a:gd name="connsiteY0-146" fmla="*/ 0 h 735806"/>
                  <a:gd name="connsiteX1-147" fmla="*/ 504825 w 504825"/>
                  <a:gd name="connsiteY1-148" fmla="*/ 176212 h 735806"/>
                  <a:gd name="connsiteX2-149" fmla="*/ 171450 w 504825"/>
                  <a:gd name="connsiteY2-150" fmla="*/ 176213 h 735806"/>
                  <a:gd name="connsiteX3-151" fmla="*/ 166687 w 504825"/>
                  <a:gd name="connsiteY3-152" fmla="*/ 561975 h 735806"/>
                  <a:gd name="connsiteX4-153" fmla="*/ 502444 w 504825"/>
                  <a:gd name="connsiteY4-154" fmla="*/ 561975 h 735806"/>
                  <a:gd name="connsiteX5-155" fmla="*/ 502444 w 504825"/>
                  <a:gd name="connsiteY5-156" fmla="*/ 731043 h 735806"/>
                  <a:gd name="connsiteX6-157" fmla="*/ 0 w 504825"/>
                  <a:gd name="connsiteY6-158" fmla="*/ 735806 h 735806"/>
                  <a:gd name="connsiteX7-159" fmla="*/ 7144 w 504825"/>
                  <a:gd name="connsiteY7-160" fmla="*/ 2381 h 735806"/>
                  <a:gd name="connsiteX8-161" fmla="*/ 502444 w 504825"/>
                  <a:gd name="connsiteY8-162" fmla="*/ 0 h 735806"/>
                  <a:gd name="connsiteX0-163" fmla="*/ 540544 w 540556"/>
                  <a:gd name="connsiteY0-164" fmla="*/ 0 h 733425"/>
                  <a:gd name="connsiteX1-165" fmla="*/ 504825 w 540556"/>
                  <a:gd name="connsiteY1-166" fmla="*/ 173831 h 733425"/>
                  <a:gd name="connsiteX2-167" fmla="*/ 171450 w 540556"/>
                  <a:gd name="connsiteY2-168" fmla="*/ 173832 h 733425"/>
                  <a:gd name="connsiteX3-169" fmla="*/ 166687 w 540556"/>
                  <a:gd name="connsiteY3-170" fmla="*/ 559594 h 733425"/>
                  <a:gd name="connsiteX4-171" fmla="*/ 502444 w 540556"/>
                  <a:gd name="connsiteY4-172" fmla="*/ 559594 h 733425"/>
                  <a:gd name="connsiteX5-173" fmla="*/ 502444 w 540556"/>
                  <a:gd name="connsiteY5-174" fmla="*/ 728662 h 733425"/>
                  <a:gd name="connsiteX6-175" fmla="*/ 0 w 540556"/>
                  <a:gd name="connsiteY6-176" fmla="*/ 733425 h 733425"/>
                  <a:gd name="connsiteX7-177" fmla="*/ 7144 w 540556"/>
                  <a:gd name="connsiteY7-178" fmla="*/ 0 h 733425"/>
                  <a:gd name="connsiteX8-179" fmla="*/ 540544 w 540556"/>
                  <a:gd name="connsiteY8-180" fmla="*/ 0 h 733425"/>
                  <a:gd name="connsiteX0-181" fmla="*/ 540544 w 581025"/>
                  <a:gd name="connsiteY0-182" fmla="*/ 0 h 733425"/>
                  <a:gd name="connsiteX1-183" fmla="*/ 581025 w 581025"/>
                  <a:gd name="connsiteY1-184" fmla="*/ 173831 h 733425"/>
                  <a:gd name="connsiteX2-185" fmla="*/ 171450 w 581025"/>
                  <a:gd name="connsiteY2-186" fmla="*/ 173832 h 733425"/>
                  <a:gd name="connsiteX3-187" fmla="*/ 166687 w 581025"/>
                  <a:gd name="connsiteY3-188" fmla="*/ 559594 h 733425"/>
                  <a:gd name="connsiteX4-189" fmla="*/ 502444 w 581025"/>
                  <a:gd name="connsiteY4-190" fmla="*/ 559594 h 733425"/>
                  <a:gd name="connsiteX5-191" fmla="*/ 502444 w 581025"/>
                  <a:gd name="connsiteY5-192" fmla="*/ 728662 h 733425"/>
                  <a:gd name="connsiteX6-193" fmla="*/ 0 w 581025"/>
                  <a:gd name="connsiteY6-194" fmla="*/ 733425 h 733425"/>
                  <a:gd name="connsiteX7-195" fmla="*/ 7144 w 581025"/>
                  <a:gd name="connsiteY7-196" fmla="*/ 0 h 733425"/>
                  <a:gd name="connsiteX8-197" fmla="*/ 540544 w 581025"/>
                  <a:gd name="connsiteY8-198" fmla="*/ 0 h 733425"/>
                  <a:gd name="connsiteX0-199" fmla="*/ 540544 w 581025"/>
                  <a:gd name="connsiteY0-200" fmla="*/ 0 h 733425"/>
                  <a:gd name="connsiteX1-201" fmla="*/ 581025 w 581025"/>
                  <a:gd name="connsiteY1-202" fmla="*/ 173831 h 733425"/>
                  <a:gd name="connsiteX2-203" fmla="*/ 171450 w 581025"/>
                  <a:gd name="connsiteY2-204" fmla="*/ 173832 h 733425"/>
                  <a:gd name="connsiteX3-205" fmla="*/ 166687 w 581025"/>
                  <a:gd name="connsiteY3-206" fmla="*/ 559594 h 733425"/>
                  <a:gd name="connsiteX4-207" fmla="*/ 502444 w 581025"/>
                  <a:gd name="connsiteY4-208" fmla="*/ 559594 h 733425"/>
                  <a:gd name="connsiteX5-209" fmla="*/ 502444 w 581025"/>
                  <a:gd name="connsiteY5-210" fmla="*/ 728662 h 733425"/>
                  <a:gd name="connsiteX6-211" fmla="*/ 0 w 581025"/>
                  <a:gd name="connsiteY6-212" fmla="*/ 733425 h 733425"/>
                  <a:gd name="connsiteX7-213" fmla="*/ 7144 w 581025"/>
                  <a:gd name="connsiteY7-214" fmla="*/ 0 h 733425"/>
                  <a:gd name="connsiteX8-215" fmla="*/ 540544 w 581025"/>
                  <a:gd name="connsiteY8-216" fmla="*/ 0 h 733425"/>
                  <a:gd name="connsiteX0-217" fmla="*/ 540544 w 588169"/>
                  <a:gd name="connsiteY0-218" fmla="*/ 0 h 733425"/>
                  <a:gd name="connsiteX1-219" fmla="*/ 581025 w 588169"/>
                  <a:gd name="connsiteY1-220" fmla="*/ 173831 h 733425"/>
                  <a:gd name="connsiteX2-221" fmla="*/ 171450 w 588169"/>
                  <a:gd name="connsiteY2-222" fmla="*/ 173832 h 733425"/>
                  <a:gd name="connsiteX3-223" fmla="*/ 166687 w 588169"/>
                  <a:gd name="connsiteY3-224" fmla="*/ 559594 h 733425"/>
                  <a:gd name="connsiteX4-225" fmla="*/ 588169 w 588169"/>
                  <a:gd name="connsiteY4-226" fmla="*/ 559594 h 733425"/>
                  <a:gd name="connsiteX5-227" fmla="*/ 502444 w 588169"/>
                  <a:gd name="connsiteY5-228" fmla="*/ 728662 h 733425"/>
                  <a:gd name="connsiteX6-229" fmla="*/ 0 w 588169"/>
                  <a:gd name="connsiteY6-230" fmla="*/ 733425 h 733425"/>
                  <a:gd name="connsiteX7-231" fmla="*/ 7144 w 588169"/>
                  <a:gd name="connsiteY7-232" fmla="*/ 0 h 733425"/>
                  <a:gd name="connsiteX8-233" fmla="*/ 540544 w 588169"/>
                  <a:gd name="connsiteY8-234" fmla="*/ 0 h 733425"/>
                  <a:gd name="connsiteX0-235" fmla="*/ 540544 w 588169"/>
                  <a:gd name="connsiteY0-236" fmla="*/ 0 h 733425"/>
                  <a:gd name="connsiteX1-237" fmla="*/ 581025 w 588169"/>
                  <a:gd name="connsiteY1-238" fmla="*/ 173831 h 733425"/>
                  <a:gd name="connsiteX2-239" fmla="*/ 171450 w 588169"/>
                  <a:gd name="connsiteY2-240" fmla="*/ 173832 h 733425"/>
                  <a:gd name="connsiteX3-241" fmla="*/ 166687 w 588169"/>
                  <a:gd name="connsiteY3-242" fmla="*/ 559594 h 733425"/>
                  <a:gd name="connsiteX4-243" fmla="*/ 588169 w 588169"/>
                  <a:gd name="connsiteY4-244" fmla="*/ 559594 h 733425"/>
                  <a:gd name="connsiteX5-245" fmla="*/ 538162 w 588169"/>
                  <a:gd name="connsiteY5-246" fmla="*/ 733425 h 733425"/>
                  <a:gd name="connsiteX6-247" fmla="*/ 0 w 588169"/>
                  <a:gd name="connsiteY6-248" fmla="*/ 733425 h 733425"/>
                  <a:gd name="connsiteX7-249" fmla="*/ 7144 w 588169"/>
                  <a:gd name="connsiteY7-250" fmla="*/ 0 h 733425"/>
                  <a:gd name="connsiteX8-251" fmla="*/ 540544 w 588169"/>
                  <a:gd name="connsiteY8-252" fmla="*/ 0 h 733425"/>
                  <a:gd name="connsiteX0-253" fmla="*/ 540544 w 588169"/>
                  <a:gd name="connsiteY0-254" fmla="*/ 0 h 733425"/>
                  <a:gd name="connsiteX1-255" fmla="*/ 581025 w 588169"/>
                  <a:gd name="connsiteY1-256" fmla="*/ 173831 h 733425"/>
                  <a:gd name="connsiteX2-257" fmla="*/ 171450 w 588169"/>
                  <a:gd name="connsiteY2-258" fmla="*/ 173832 h 733425"/>
                  <a:gd name="connsiteX3-259" fmla="*/ 166687 w 588169"/>
                  <a:gd name="connsiteY3-260" fmla="*/ 559594 h 733425"/>
                  <a:gd name="connsiteX4-261" fmla="*/ 588169 w 588169"/>
                  <a:gd name="connsiteY4-262" fmla="*/ 559594 h 733425"/>
                  <a:gd name="connsiteX5-263" fmla="*/ 538162 w 588169"/>
                  <a:gd name="connsiteY5-264" fmla="*/ 733425 h 733425"/>
                  <a:gd name="connsiteX6-265" fmla="*/ 0 w 588169"/>
                  <a:gd name="connsiteY6-266" fmla="*/ 733425 h 733425"/>
                  <a:gd name="connsiteX7-267" fmla="*/ 7144 w 588169"/>
                  <a:gd name="connsiteY7-268" fmla="*/ 0 h 733425"/>
                  <a:gd name="connsiteX8-269" fmla="*/ 540544 w 588169"/>
                  <a:gd name="connsiteY8-270" fmla="*/ 0 h 733425"/>
                  <a:gd name="connsiteX0-271" fmla="*/ 540544 w 588169"/>
                  <a:gd name="connsiteY0-272" fmla="*/ 0 h 733425"/>
                  <a:gd name="connsiteX1-273" fmla="*/ 581025 w 588169"/>
                  <a:gd name="connsiteY1-274" fmla="*/ 173831 h 733425"/>
                  <a:gd name="connsiteX2-275" fmla="*/ 171450 w 588169"/>
                  <a:gd name="connsiteY2-276" fmla="*/ 173832 h 733425"/>
                  <a:gd name="connsiteX3-277" fmla="*/ 166687 w 588169"/>
                  <a:gd name="connsiteY3-278" fmla="*/ 559594 h 733425"/>
                  <a:gd name="connsiteX4-279" fmla="*/ 588169 w 588169"/>
                  <a:gd name="connsiteY4-280" fmla="*/ 559594 h 733425"/>
                  <a:gd name="connsiteX5-281" fmla="*/ 538162 w 588169"/>
                  <a:gd name="connsiteY5-282" fmla="*/ 733425 h 733425"/>
                  <a:gd name="connsiteX6-283" fmla="*/ 0 w 588169"/>
                  <a:gd name="connsiteY6-284" fmla="*/ 733425 h 733425"/>
                  <a:gd name="connsiteX7-285" fmla="*/ 7144 w 588169"/>
                  <a:gd name="connsiteY7-286" fmla="*/ 0 h 733425"/>
                  <a:gd name="connsiteX8-287" fmla="*/ 540544 w 588169"/>
                  <a:gd name="connsiteY8-288" fmla="*/ 0 h 733425"/>
                  <a:gd name="connsiteX0-289" fmla="*/ 540544 w 588169"/>
                  <a:gd name="connsiteY0-290" fmla="*/ 0 h 733425"/>
                  <a:gd name="connsiteX1-291" fmla="*/ 581025 w 588169"/>
                  <a:gd name="connsiteY1-292" fmla="*/ 173831 h 733425"/>
                  <a:gd name="connsiteX2-293" fmla="*/ 171450 w 588169"/>
                  <a:gd name="connsiteY2-294" fmla="*/ 173832 h 733425"/>
                  <a:gd name="connsiteX3-295" fmla="*/ 166687 w 588169"/>
                  <a:gd name="connsiteY3-296" fmla="*/ 559594 h 733425"/>
                  <a:gd name="connsiteX4-297" fmla="*/ 588169 w 588169"/>
                  <a:gd name="connsiteY4-298" fmla="*/ 559594 h 733425"/>
                  <a:gd name="connsiteX5-299" fmla="*/ 498509 w 588169"/>
                  <a:gd name="connsiteY5-300" fmla="*/ 733425 h 733425"/>
                  <a:gd name="connsiteX6-301" fmla="*/ 0 w 588169"/>
                  <a:gd name="connsiteY6-302" fmla="*/ 733425 h 733425"/>
                  <a:gd name="connsiteX7-303" fmla="*/ 7144 w 588169"/>
                  <a:gd name="connsiteY7-304" fmla="*/ 0 h 733425"/>
                  <a:gd name="connsiteX8-305" fmla="*/ 540544 w 588169"/>
                  <a:gd name="connsiteY8-306" fmla="*/ 0 h 733425"/>
                  <a:gd name="connsiteX0-307" fmla="*/ 540544 w 581025"/>
                  <a:gd name="connsiteY0-308" fmla="*/ 0 h 733425"/>
                  <a:gd name="connsiteX1-309" fmla="*/ 581025 w 581025"/>
                  <a:gd name="connsiteY1-310" fmla="*/ 173831 h 733425"/>
                  <a:gd name="connsiteX2-311" fmla="*/ 171450 w 581025"/>
                  <a:gd name="connsiteY2-312" fmla="*/ 173832 h 733425"/>
                  <a:gd name="connsiteX3-313" fmla="*/ 166687 w 581025"/>
                  <a:gd name="connsiteY3-314" fmla="*/ 559594 h 733425"/>
                  <a:gd name="connsiteX4-315" fmla="*/ 501428 w 581025"/>
                  <a:gd name="connsiteY4-316" fmla="*/ 559594 h 733425"/>
                  <a:gd name="connsiteX5-317" fmla="*/ 498509 w 581025"/>
                  <a:gd name="connsiteY5-318" fmla="*/ 733425 h 733425"/>
                  <a:gd name="connsiteX6-319" fmla="*/ 0 w 581025"/>
                  <a:gd name="connsiteY6-320" fmla="*/ 733425 h 733425"/>
                  <a:gd name="connsiteX7-321" fmla="*/ 7144 w 581025"/>
                  <a:gd name="connsiteY7-322" fmla="*/ 0 h 733425"/>
                  <a:gd name="connsiteX8-323" fmla="*/ 540544 w 581025"/>
                  <a:gd name="connsiteY8-324" fmla="*/ 0 h 733425"/>
                  <a:gd name="connsiteX0-325" fmla="*/ 540544 w 581025"/>
                  <a:gd name="connsiteY0-326" fmla="*/ 0 h 733425"/>
                  <a:gd name="connsiteX1-327" fmla="*/ 581025 w 581025"/>
                  <a:gd name="connsiteY1-328" fmla="*/ 173831 h 733425"/>
                  <a:gd name="connsiteX2-329" fmla="*/ 171450 w 581025"/>
                  <a:gd name="connsiteY2-330" fmla="*/ 173832 h 733425"/>
                  <a:gd name="connsiteX3-331" fmla="*/ 166687 w 581025"/>
                  <a:gd name="connsiteY3-332" fmla="*/ 559594 h 733425"/>
                  <a:gd name="connsiteX4-333" fmla="*/ 501428 w 581025"/>
                  <a:gd name="connsiteY4-334" fmla="*/ 559594 h 733425"/>
                  <a:gd name="connsiteX5-335" fmla="*/ 498509 w 581025"/>
                  <a:gd name="connsiteY5-336" fmla="*/ 733425 h 733425"/>
                  <a:gd name="connsiteX6-337" fmla="*/ 0 w 581025"/>
                  <a:gd name="connsiteY6-338" fmla="*/ 733425 h 733425"/>
                  <a:gd name="connsiteX7-339" fmla="*/ 7144 w 581025"/>
                  <a:gd name="connsiteY7-340" fmla="*/ 0 h 733425"/>
                  <a:gd name="connsiteX8-341" fmla="*/ 540544 w 581025"/>
                  <a:gd name="connsiteY8-342" fmla="*/ 0 h 733425"/>
                  <a:gd name="connsiteX0-343" fmla="*/ 540544 w 544599"/>
                  <a:gd name="connsiteY0-344" fmla="*/ 0 h 733425"/>
                  <a:gd name="connsiteX1-345" fmla="*/ 501719 w 544599"/>
                  <a:gd name="connsiteY1-346" fmla="*/ 176309 h 733425"/>
                  <a:gd name="connsiteX2-347" fmla="*/ 171450 w 544599"/>
                  <a:gd name="connsiteY2-348" fmla="*/ 173832 h 733425"/>
                  <a:gd name="connsiteX3-349" fmla="*/ 166687 w 544599"/>
                  <a:gd name="connsiteY3-350" fmla="*/ 559594 h 733425"/>
                  <a:gd name="connsiteX4-351" fmla="*/ 501428 w 544599"/>
                  <a:gd name="connsiteY4-352" fmla="*/ 559594 h 733425"/>
                  <a:gd name="connsiteX5-353" fmla="*/ 498509 w 544599"/>
                  <a:gd name="connsiteY5-354" fmla="*/ 733425 h 733425"/>
                  <a:gd name="connsiteX6-355" fmla="*/ 0 w 544599"/>
                  <a:gd name="connsiteY6-356" fmla="*/ 733425 h 733425"/>
                  <a:gd name="connsiteX7-357" fmla="*/ 7144 w 544599"/>
                  <a:gd name="connsiteY7-358" fmla="*/ 0 h 733425"/>
                  <a:gd name="connsiteX8-359" fmla="*/ 540544 w 544599"/>
                  <a:gd name="connsiteY8-360" fmla="*/ 0 h 733425"/>
                  <a:gd name="connsiteX0-361" fmla="*/ 505847 w 513568"/>
                  <a:gd name="connsiteY0-362" fmla="*/ 2479 h 733425"/>
                  <a:gd name="connsiteX1-363" fmla="*/ 501719 w 513568"/>
                  <a:gd name="connsiteY1-364" fmla="*/ 176309 h 733425"/>
                  <a:gd name="connsiteX2-365" fmla="*/ 171450 w 513568"/>
                  <a:gd name="connsiteY2-366" fmla="*/ 173832 h 733425"/>
                  <a:gd name="connsiteX3-367" fmla="*/ 166687 w 513568"/>
                  <a:gd name="connsiteY3-368" fmla="*/ 559594 h 733425"/>
                  <a:gd name="connsiteX4-369" fmla="*/ 501428 w 513568"/>
                  <a:gd name="connsiteY4-370" fmla="*/ 559594 h 733425"/>
                  <a:gd name="connsiteX5-371" fmla="*/ 498509 w 513568"/>
                  <a:gd name="connsiteY5-372" fmla="*/ 733425 h 733425"/>
                  <a:gd name="connsiteX6-373" fmla="*/ 0 w 513568"/>
                  <a:gd name="connsiteY6-374" fmla="*/ 733425 h 733425"/>
                  <a:gd name="connsiteX7-375" fmla="*/ 7144 w 513568"/>
                  <a:gd name="connsiteY7-376" fmla="*/ 0 h 733425"/>
                  <a:gd name="connsiteX8-377" fmla="*/ 505847 w 513568"/>
                  <a:gd name="connsiteY8-378" fmla="*/ 2479 h 733425"/>
                  <a:gd name="connsiteX0-379" fmla="*/ 505847 w 505847"/>
                  <a:gd name="connsiteY0-380" fmla="*/ 2479 h 733425"/>
                  <a:gd name="connsiteX1-381" fmla="*/ 501719 w 505847"/>
                  <a:gd name="connsiteY1-382" fmla="*/ 176309 h 733425"/>
                  <a:gd name="connsiteX2-383" fmla="*/ 171450 w 505847"/>
                  <a:gd name="connsiteY2-384" fmla="*/ 173832 h 733425"/>
                  <a:gd name="connsiteX3-385" fmla="*/ 166687 w 505847"/>
                  <a:gd name="connsiteY3-386" fmla="*/ 559594 h 733425"/>
                  <a:gd name="connsiteX4-387" fmla="*/ 501428 w 505847"/>
                  <a:gd name="connsiteY4-388" fmla="*/ 559594 h 733425"/>
                  <a:gd name="connsiteX5-389" fmla="*/ 498509 w 505847"/>
                  <a:gd name="connsiteY5-390" fmla="*/ 733425 h 733425"/>
                  <a:gd name="connsiteX6-391" fmla="*/ 0 w 505847"/>
                  <a:gd name="connsiteY6-392" fmla="*/ 733425 h 733425"/>
                  <a:gd name="connsiteX7-393" fmla="*/ 7144 w 505847"/>
                  <a:gd name="connsiteY7-394" fmla="*/ 0 h 733425"/>
                  <a:gd name="connsiteX8-395" fmla="*/ 505847 w 505847"/>
                  <a:gd name="connsiteY8-396" fmla="*/ 2479 h 733425"/>
                  <a:gd name="connsiteX0-397" fmla="*/ 498412 w 501719"/>
                  <a:gd name="connsiteY0-398" fmla="*/ 2479 h 733425"/>
                  <a:gd name="connsiteX1-399" fmla="*/ 501719 w 501719"/>
                  <a:gd name="connsiteY1-400" fmla="*/ 176309 h 733425"/>
                  <a:gd name="connsiteX2-401" fmla="*/ 171450 w 501719"/>
                  <a:gd name="connsiteY2-402" fmla="*/ 173832 h 733425"/>
                  <a:gd name="connsiteX3-403" fmla="*/ 166687 w 501719"/>
                  <a:gd name="connsiteY3-404" fmla="*/ 559594 h 733425"/>
                  <a:gd name="connsiteX4-405" fmla="*/ 501428 w 501719"/>
                  <a:gd name="connsiteY4-406" fmla="*/ 559594 h 733425"/>
                  <a:gd name="connsiteX5-407" fmla="*/ 498509 w 501719"/>
                  <a:gd name="connsiteY5-408" fmla="*/ 733425 h 733425"/>
                  <a:gd name="connsiteX6-409" fmla="*/ 0 w 501719"/>
                  <a:gd name="connsiteY6-410" fmla="*/ 733425 h 733425"/>
                  <a:gd name="connsiteX7-411" fmla="*/ 7144 w 501719"/>
                  <a:gd name="connsiteY7-412" fmla="*/ 0 h 733425"/>
                  <a:gd name="connsiteX8-413" fmla="*/ 498412 w 501719"/>
                  <a:gd name="connsiteY8-414" fmla="*/ 2479 h 733425"/>
                  <a:gd name="connsiteX0-415" fmla="*/ 498972 w 502279"/>
                  <a:gd name="connsiteY0-416" fmla="*/ 1479 h 732425"/>
                  <a:gd name="connsiteX1-417" fmla="*/ 502279 w 502279"/>
                  <a:gd name="connsiteY1-418" fmla="*/ 175309 h 732425"/>
                  <a:gd name="connsiteX2-419" fmla="*/ 172010 w 502279"/>
                  <a:gd name="connsiteY2-420" fmla="*/ 172832 h 732425"/>
                  <a:gd name="connsiteX3-421" fmla="*/ 167247 w 502279"/>
                  <a:gd name="connsiteY3-422" fmla="*/ 558594 h 732425"/>
                  <a:gd name="connsiteX4-423" fmla="*/ 501988 w 502279"/>
                  <a:gd name="connsiteY4-424" fmla="*/ 558594 h 732425"/>
                  <a:gd name="connsiteX5-425" fmla="*/ 499069 w 502279"/>
                  <a:gd name="connsiteY5-426" fmla="*/ 732425 h 732425"/>
                  <a:gd name="connsiteX6-427" fmla="*/ 560 w 502279"/>
                  <a:gd name="connsiteY6-428" fmla="*/ 732425 h 732425"/>
                  <a:gd name="connsiteX7-429" fmla="*/ 704 w 502279"/>
                  <a:gd name="connsiteY7-430" fmla="*/ 0 h 732425"/>
                  <a:gd name="connsiteX8-431" fmla="*/ 498972 w 502279"/>
                  <a:gd name="connsiteY8-432" fmla="*/ 1479 h 732425"/>
                  <a:gd name="connsiteX0-433" fmla="*/ 498412 w 501719"/>
                  <a:gd name="connsiteY0-434" fmla="*/ 479 h 731425"/>
                  <a:gd name="connsiteX1-435" fmla="*/ 501719 w 501719"/>
                  <a:gd name="connsiteY1-436" fmla="*/ 174309 h 731425"/>
                  <a:gd name="connsiteX2-437" fmla="*/ 171450 w 501719"/>
                  <a:gd name="connsiteY2-438" fmla="*/ 171832 h 731425"/>
                  <a:gd name="connsiteX3-439" fmla="*/ 166687 w 501719"/>
                  <a:gd name="connsiteY3-440" fmla="*/ 557594 h 731425"/>
                  <a:gd name="connsiteX4-441" fmla="*/ 501428 w 501719"/>
                  <a:gd name="connsiteY4-442" fmla="*/ 557594 h 731425"/>
                  <a:gd name="connsiteX5-443" fmla="*/ 498509 w 501719"/>
                  <a:gd name="connsiteY5-444" fmla="*/ 731425 h 731425"/>
                  <a:gd name="connsiteX6-445" fmla="*/ 0 w 501719"/>
                  <a:gd name="connsiteY6-446" fmla="*/ 731425 h 731425"/>
                  <a:gd name="connsiteX7-447" fmla="*/ 1144 w 501719"/>
                  <a:gd name="connsiteY7-448" fmla="*/ 0 h 731425"/>
                  <a:gd name="connsiteX8-449" fmla="*/ 498412 w 501719"/>
                  <a:gd name="connsiteY8-450" fmla="*/ 479 h 731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1719" h="731425">
                    <a:moveTo>
                      <a:pt x="498412" y="479"/>
                    </a:moveTo>
                    <a:cubicBezTo>
                      <a:pt x="499514" y="58422"/>
                      <a:pt x="500617" y="116366"/>
                      <a:pt x="501719" y="174309"/>
                    </a:cubicBezTo>
                    <a:lnTo>
                      <a:pt x="171450" y="171832"/>
                    </a:lnTo>
                    <a:cubicBezTo>
                      <a:pt x="169862" y="300419"/>
                      <a:pt x="168275" y="429007"/>
                      <a:pt x="166687" y="557594"/>
                    </a:cubicBezTo>
                    <a:lnTo>
                      <a:pt x="501428" y="557594"/>
                    </a:lnTo>
                    <a:lnTo>
                      <a:pt x="498509" y="731425"/>
                    </a:lnTo>
                    <a:lnTo>
                      <a:pt x="0" y="731425"/>
                    </a:lnTo>
                    <a:cubicBezTo>
                      <a:pt x="2381" y="486950"/>
                      <a:pt x="-1237" y="244475"/>
                      <a:pt x="1144" y="0"/>
                    </a:cubicBezTo>
                    <a:lnTo>
                      <a:pt x="498412" y="479"/>
                    </a:lnTo>
                    <a:close/>
                  </a:path>
                </a:pathLst>
              </a:custGeom>
              <a:grpFill/>
              <a:ln w="3175">
                <a:noFill/>
              </a:ln>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3200" b="0" i="0" u="none" strike="noStrike" cap="none" normalizeH="0" baseline="0">
                  <a:ln>
                    <a:noFill/>
                  </a:ln>
                  <a:solidFill>
                    <a:schemeClr val="tx1"/>
                  </a:solidFill>
                  <a:effectLst/>
                  <a:latin typeface="Arial" panose="020B0604020202020204" pitchFamily="34" charset="0"/>
                  <a:ea typeface="微软雅黑" panose="020B0503020204020204" charset="-122"/>
                  <a:cs typeface="MS PGothic" panose="020B0600070205080204" charset="-128"/>
                  <a:sym typeface="Arial" panose="020B0604020202020204" pitchFamily="34" charset="0"/>
                </a:endParaRPr>
              </a:p>
            </p:txBody>
          </p:sp>
          <p:sp>
            <p:nvSpPr>
              <p:cNvPr id="13" name="矩形 12"/>
              <p:cNvSpPr/>
              <p:nvPr/>
            </p:nvSpPr>
            <p:spPr bwMode="auto">
              <a:xfrm>
                <a:off x="5300663" y="1319213"/>
                <a:ext cx="224798" cy="173831"/>
              </a:xfrm>
              <a:prstGeom prst="rect">
                <a:avLst/>
              </a:prstGeom>
              <a:grpFill/>
              <a:ln w="317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3200" b="0" i="0" u="none" strike="noStrike" cap="none" normalizeH="0" baseline="0">
                  <a:ln>
                    <a:noFill/>
                  </a:ln>
                  <a:solidFill>
                    <a:schemeClr val="tx1"/>
                  </a:solidFill>
                  <a:effectLst/>
                  <a:latin typeface="Arial" panose="020B0604020202020204" pitchFamily="34" charset="0"/>
                  <a:ea typeface="微软雅黑" panose="020B0503020204020204" charset="-122"/>
                  <a:cs typeface="MS PGothic" panose="020B0600070205080204" charset="-128"/>
                  <a:sym typeface="Arial" panose="020B0604020202020204" pitchFamily="34" charset="0"/>
                </a:endParaRPr>
              </a:p>
            </p:txBody>
          </p:sp>
        </p:grpSp>
      </p:grpSp>
      <p:sp>
        <p:nvSpPr>
          <p:cNvPr id="15" name="TextBox 20"/>
          <p:cNvSpPr txBox="1"/>
          <p:nvPr/>
        </p:nvSpPr>
        <p:spPr>
          <a:xfrm>
            <a:off x="2011332" y="1688597"/>
            <a:ext cx="11321051" cy="912495"/>
          </a:xfrm>
          <a:prstGeom prst="rect">
            <a:avLst/>
          </a:prstGeom>
          <a:noFill/>
        </p:spPr>
        <p:txBody>
          <a:bodyPr wrap="square" rtlCol="0">
            <a:spAutoFit/>
          </a:bodyPr>
          <a:lstStyle/>
          <a:p>
            <a:pPr algn="ctr"/>
            <a:r>
              <a:rPr lang="zh-CN" altLang="en-US" sz="5335" b="1" dirty="0">
                <a:solidFill>
                  <a:schemeClr val="bg1"/>
                </a:solidFill>
                <a:latin typeface="Arial" panose="020B0604020202020204" pitchFamily="34" charset="0"/>
                <a:ea typeface="微软雅黑" panose="020B0503020204020204" charset="-122"/>
                <a:cs typeface="+mn-ea"/>
                <a:sym typeface="Arial" panose="020B0604020202020204" pitchFamily="34" charset="0"/>
              </a:rPr>
              <a:t>洛替拉纳滴眼液</a:t>
            </a: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49" y="178821"/>
            <a:ext cx="1771983" cy="657891"/>
          </a:xfrm>
          <a:prstGeom prst="rect">
            <a:avLst/>
          </a:prstGeom>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29701" b="-17280"/>
          <a:stretch>
            <a:fillRect/>
          </a:stretch>
        </p:blipFill>
        <p:spPr>
          <a:xfrm>
            <a:off x="2159563" y="294593"/>
            <a:ext cx="2832353" cy="554503"/>
          </a:xfrm>
          <a:prstGeom prst="rect">
            <a:avLst/>
          </a:prstGeom>
        </p:spPr>
      </p:pic>
      <p:sp>
        <p:nvSpPr>
          <p:cNvPr id="16" name="TextBox 21"/>
          <p:cNvSpPr txBox="1"/>
          <p:nvPr/>
        </p:nvSpPr>
        <p:spPr>
          <a:xfrm>
            <a:off x="2985891" y="2903536"/>
            <a:ext cx="9523056" cy="2807435"/>
          </a:xfrm>
          <a:prstGeom prst="rect">
            <a:avLst/>
          </a:prstGeom>
          <a:noFill/>
        </p:spPr>
        <p:txBody>
          <a:bodyPr wrap="none" rtlCol="0">
            <a:spAutoFit/>
          </a:bodyPr>
          <a:lstStyle/>
          <a:p>
            <a:pPr marL="285750" indent="-285750" algn="l">
              <a:lnSpc>
                <a:spcPct val="150000"/>
              </a:lnSpc>
              <a:buFont typeface="Wingdings" panose="05000000000000000000" pitchFamily="2" charset="2"/>
              <a:buChar char="ü"/>
            </a:pPr>
            <a:r>
              <a:rPr lang="zh-CN" altLang="en-US"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填补空白，</a:t>
            </a:r>
            <a:r>
              <a:rPr lang="zh-CN" altLang="en-US" sz="20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全球</a:t>
            </a:r>
            <a:r>
              <a:rPr lang="zh-CN" altLang="en-US" sz="2000" b="1" noProof="0" dirty="0">
                <a:ln>
                  <a:noFill/>
                </a:ln>
                <a:solidFill>
                  <a:srgbClr val="FFFF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sym typeface="+mn-ea"/>
              </a:rPr>
              <a:t>唯一</a:t>
            </a:r>
            <a:r>
              <a:rPr lang="zh-CN" altLang="en-US" sz="2000" b="1"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sym typeface="+mn-ea"/>
              </a:rPr>
              <a:t>获批</a:t>
            </a:r>
            <a:r>
              <a:rPr lang="zh-CN" altLang="en-US" sz="2000" b="1" noProof="0" dirty="0">
                <a:ln>
                  <a:noFill/>
                </a:ln>
                <a:solidFill>
                  <a:srgbClr val="FFFF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sym typeface="+mn-ea"/>
              </a:rPr>
              <a:t>蠕形螨睑缘炎</a:t>
            </a:r>
            <a:r>
              <a:rPr lang="zh-CN" altLang="en-US" sz="2000" b="1"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sym typeface="+mn-ea"/>
              </a:rPr>
              <a:t>适应症</a:t>
            </a:r>
            <a:r>
              <a:rPr lang="zh-CN" altLang="en-US"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的治疗</a:t>
            </a:r>
            <a:r>
              <a:rPr lang="zh-CN" altLang="en-US" sz="2000" b="1"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sym typeface="+mn-ea"/>
              </a:rPr>
              <a:t>药物</a:t>
            </a:r>
            <a:endParaRPr lang="en-US" altLang="zh-CN" sz="2000" b="1"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ü"/>
            </a:pPr>
            <a:r>
              <a:rPr lang="zh-CN" altLang="en-US" sz="20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指南推荐，</a:t>
            </a:r>
            <a:r>
              <a:rPr lang="zh-CN" altLang="en-US"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唯一获得国际权威指南认可</a:t>
            </a:r>
            <a:r>
              <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用于治疗蠕形螨睑缘炎的药物</a:t>
            </a:r>
            <a:endParaRPr lang="en-US" altLang="zh-CN" sz="2000" b="1"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ü"/>
            </a:pPr>
            <a:r>
              <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rPr>
              <a:t>治疗强效</a:t>
            </a:r>
            <a:r>
              <a:rPr lang="zh-CN" altLang="en-US" b="1" dirty="0">
                <a:solidFill>
                  <a:srgbClr val="FFFFFF"/>
                </a:solidFill>
              </a:rPr>
              <a:t>，</a:t>
            </a:r>
            <a:r>
              <a:rPr lang="zh-CN" altLang="en-US" sz="2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睑缘蠕形螨有效</a:t>
            </a:r>
            <a:r>
              <a:rPr lang="zh-CN" altLang="en-US"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清除率达</a:t>
            </a:r>
            <a:r>
              <a:rPr lang="en-US" altLang="zh-CN"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95.7%</a:t>
            </a:r>
            <a:r>
              <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、袖套状分泌物有效</a:t>
            </a:r>
            <a:r>
              <a:rPr lang="zh-CN" altLang="en-US"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治愈率达</a:t>
            </a:r>
            <a:r>
              <a:rPr lang="en-US" altLang="zh-CN"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89.1%</a:t>
            </a:r>
          </a:p>
          <a:p>
            <a:pPr marL="285750" indent="-285750">
              <a:lnSpc>
                <a:spcPct val="150000"/>
              </a:lnSpc>
              <a:buFont typeface="Wingdings" panose="05000000000000000000" pitchFamily="2" charset="2"/>
              <a:buChar char="ü"/>
            </a:pPr>
            <a:r>
              <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疗效持久，停止用药后眼部症状</a:t>
            </a:r>
            <a:r>
              <a:rPr lang="zh-CN" altLang="en-US"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持续改善</a:t>
            </a:r>
            <a:r>
              <a:rPr lang="en-US" altLang="zh-CN"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12</a:t>
            </a:r>
            <a:r>
              <a:rPr lang="zh-CN" altLang="en-US"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个月</a:t>
            </a:r>
            <a:endParaRPr lang="en-US" altLang="zh-CN"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sz="20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价格适宜，</a:t>
            </a:r>
            <a:r>
              <a:rPr lang="zh-CN" altLang="en-US"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治疗费用远低于现有治疗方案，节约医保基金</a:t>
            </a:r>
            <a:endParaRPr lang="en-US" altLang="zh-CN"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适应症明确，</a:t>
            </a:r>
            <a:r>
              <a:rPr lang="zh-CN" altLang="en-US" sz="20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支付范围清晰</a:t>
            </a:r>
            <a:r>
              <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a:t>
            </a:r>
            <a:r>
              <a:rPr lang="zh-CN" altLang="en-US"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利于基金监管</a:t>
            </a:r>
            <a:endParaRPr lang="en-US" altLang="zh-CN" sz="20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pic>
        <p:nvPicPr>
          <p:cNvPr id="4" name="图片 3">
            <a:extLst>
              <a:ext uri="{FF2B5EF4-FFF2-40B4-BE49-F238E27FC236}">
                <a16:creationId xmlns:a16="http://schemas.microsoft.com/office/drawing/2014/main" id="{7D82E14D-BF3F-5939-58C6-939685224C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956" y="1744323"/>
            <a:ext cx="3574494" cy="31989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01622-9033-26A8-C068-0DCAA9699469}"/>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4EE005E-D143-17D5-1FFE-9720426E4F36}"/>
              </a:ext>
            </a:extLst>
          </p:cNvPr>
          <p:cNvSpPr/>
          <p:nvPr/>
        </p:nvSpPr>
        <p:spPr>
          <a:xfrm>
            <a:off x="0" y="269875"/>
            <a:ext cx="560705" cy="538480"/>
          </a:xfrm>
          <a:prstGeom prst="rect">
            <a:avLst/>
          </a:prstGeom>
          <a:solidFill>
            <a:srgbClr val="008278"/>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20" name="文本框 19">
            <a:extLst>
              <a:ext uri="{FF2B5EF4-FFF2-40B4-BE49-F238E27FC236}">
                <a16:creationId xmlns:a16="http://schemas.microsoft.com/office/drawing/2014/main" id="{BAC57DEF-895C-CE7B-F5A7-78742CDFCE2D}"/>
              </a:ext>
            </a:extLst>
          </p:cNvPr>
          <p:cNvSpPr txBox="1"/>
          <p:nvPr/>
        </p:nvSpPr>
        <p:spPr>
          <a:xfrm>
            <a:off x="674370" y="274409"/>
            <a:ext cx="8959504" cy="523220"/>
          </a:xfrm>
          <a:prstGeom prst="rect">
            <a:avLst/>
          </a:prstGeom>
          <a:noFill/>
        </p:spPr>
        <p:txBody>
          <a:bodyPr wrap="none" rtlCol="0">
            <a:spAutoFit/>
          </a:bodyPr>
          <a:lstStyle/>
          <a:p>
            <a:pPr>
              <a:defRPr/>
            </a:pPr>
            <a:r>
              <a:rPr lang="zh-CN" altLang="en-US" sz="2800" b="1" dirty="0">
                <a:latin typeface="微软雅黑" panose="020B0503020204020204" charset="-122"/>
                <a:ea typeface="微软雅黑" panose="020B0503020204020204" charset="-122"/>
                <a:sym typeface="+mn-ea"/>
              </a:rPr>
              <a:t>基本信息</a:t>
            </a:r>
            <a:r>
              <a:rPr lang="en-US" altLang="zh-CN" sz="2800" b="1" dirty="0">
                <a:latin typeface="微软雅黑" panose="020B0503020204020204" charset="-122"/>
                <a:ea typeface="微软雅黑" panose="020B0503020204020204" charset="-122"/>
                <a:sym typeface="+mn-ea"/>
              </a:rPr>
              <a:t>-</a:t>
            </a:r>
            <a:r>
              <a:rPr lang="zh-CN" altLang="en-US" sz="2800" b="1" dirty="0">
                <a:solidFill>
                  <a:schemeClr val="accent5">
                    <a:lumMod val="75000"/>
                  </a:schemeClr>
                </a:solidFill>
                <a:latin typeface="微软雅黑"/>
              </a:rPr>
              <a:t>全球唯一</a:t>
            </a:r>
            <a:r>
              <a:rPr lang="zh-CN" altLang="en-US" sz="2800" b="1" dirty="0">
                <a:solidFill>
                  <a:srgbClr val="000000"/>
                </a:solidFill>
                <a:latin typeface="微软雅黑"/>
              </a:rPr>
              <a:t>获批用于治疗</a:t>
            </a:r>
            <a:r>
              <a:rPr lang="zh-CN" altLang="en-US" sz="2800" b="1" dirty="0">
                <a:solidFill>
                  <a:schemeClr val="accent5">
                    <a:lumMod val="75000"/>
                  </a:schemeClr>
                </a:solidFill>
                <a:latin typeface="微软雅黑"/>
              </a:rPr>
              <a:t>蠕形螨睑缘炎</a:t>
            </a:r>
            <a:r>
              <a:rPr lang="zh-CN" altLang="en-US" sz="2800" b="1" dirty="0">
                <a:solidFill>
                  <a:srgbClr val="000000"/>
                </a:solidFill>
                <a:latin typeface="微软雅黑"/>
              </a:rPr>
              <a:t>的创新药</a:t>
            </a:r>
          </a:p>
        </p:txBody>
      </p:sp>
      <p:sp>
        <p:nvSpPr>
          <p:cNvPr id="3" name="文本框 2">
            <a:extLst>
              <a:ext uri="{FF2B5EF4-FFF2-40B4-BE49-F238E27FC236}">
                <a16:creationId xmlns:a16="http://schemas.microsoft.com/office/drawing/2014/main" id="{65064617-1BD5-6DC4-B9C1-FF3C062F9325}"/>
              </a:ext>
            </a:extLst>
          </p:cNvPr>
          <p:cNvSpPr txBox="1"/>
          <p:nvPr/>
        </p:nvSpPr>
        <p:spPr>
          <a:xfrm>
            <a:off x="885371" y="998197"/>
            <a:ext cx="1569660" cy="369332"/>
          </a:xfrm>
          <a:prstGeom prst="rect">
            <a:avLst/>
          </a:prstGeom>
          <a:noFill/>
        </p:spPr>
        <p:txBody>
          <a:bodyPr wrap="none" rtlCol="0">
            <a:spAutoFit/>
          </a:bodyPr>
          <a:lstStyle/>
          <a:p>
            <a:r>
              <a:rPr lang="zh-CN" altLang="en-US" b="1" dirty="0">
                <a:solidFill>
                  <a:schemeClr val="accent5">
                    <a:lumMod val="50000"/>
                  </a:schemeClr>
                </a:solidFill>
              </a:rPr>
              <a:t>药品基本信息</a:t>
            </a:r>
          </a:p>
        </p:txBody>
      </p:sp>
      <p:graphicFrame>
        <p:nvGraphicFramePr>
          <p:cNvPr id="4" name="表格 3">
            <a:extLst>
              <a:ext uri="{FF2B5EF4-FFF2-40B4-BE49-F238E27FC236}">
                <a16:creationId xmlns:a16="http://schemas.microsoft.com/office/drawing/2014/main" id="{1D69B297-3557-342C-167D-E559260AE56A}"/>
              </a:ext>
            </a:extLst>
          </p:cNvPr>
          <p:cNvGraphicFramePr>
            <a:graphicFrameLocks noGrp="1"/>
          </p:cNvGraphicFramePr>
          <p:nvPr>
            <p:extLst>
              <p:ext uri="{D42A27DB-BD31-4B8C-83A1-F6EECF244321}">
                <p14:modId xmlns:p14="http://schemas.microsoft.com/office/powerpoint/2010/main" val="1745814353"/>
              </p:ext>
            </p:extLst>
          </p:nvPr>
        </p:nvGraphicFramePr>
        <p:xfrm>
          <a:off x="457198" y="1557863"/>
          <a:ext cx="5429252" cy="4703727"/>
        </p:xfrm>
        <a:graphic>
          <a:graphicData uri="http://schemas.openxmlformats.org/drawingml/2006/table">
            <a:tbl>
              <a:tblPr firstRow="1" bandRow="1">
                <a:tableStyleId>{5FD0F851-EC5A-4D38-B0AD-8093EC10F338}</a:tableStyleId>
              </a:tblPr>
              <a:tblGrid>
                <a:gridCol w="2714626">
                  <a:extLst>
                    <a:ext uri="{9D8B030D-6E8A-4147-A177-3AD203B41FA5}">
                      <a16:colId xmlns:a16="http://schemas.microsoft.com/office/drawing/2014/main" val="1109708288"/>
                    </a:ext>
                  </a:extLst>
                </a:gridCol>
                <a:gridCol w="2714626">
                  <a:extLst>
                    <a:ext uri="{9D8B030D-6E8A-4147-A177-3AD203B41FA5}">
                      <a16:colId xmlns:a16="http://schemas.microsoft.com/office/drawing/2014/main" val="2595840311"/>
                    </a:ext>
                  </a:extLst>
                </a:gridCol>
              </a:tblGrid>
              <a:tr h="441806">
                <a:tc>
                  <a:txBody>
                    <a:bodyPr/>
                    <a:lstStyle/>
                    <a:p>
                      <a:pPr algn="ctr"/>
                      <a:r>
                        <a:rPr lang="zh-CN" altLang="en-US" sz="1400" dirty="0">
                          <a:latin typeface="+mn-ea"/>
                          <a:ea typeface="+mn-ea"/>
                        </a:rPr>
                        <a:t>通用名</a:t>
                      </a:r>
                    </a:p>
                  </a:txBody>
                  <a:tcPr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kumimoji="0" lang="zh-CN" altLang="en-US" sz="1600" b="1" i="0" u="none" strike="noStrike" kern="1200" cap="none" spc="0" normalizeH="0" baseline="0" noProof="0" dirty="0">
                          <a:ln>
                            <a:noFill/>
                          </a:ln>
                          <a:solidFill>
                            <a:prstClr val="black"/>
                          </a:solidFill>
                          <a:effectLst/>
                          <a:uLnTx/>
                          <a:uFillTx/>
                          <a:latin typeface="+mn-ea"/>
                          <a:ea typeface="+mn-ea"/>
                          <a:cs typeface="微软雅黑" panose="020B0503020204020204" pitchFamily="34" charset="-122"/>
                        </a:rPr>
                        <a:t>洛替拉纳滴眼液</a:t>
                      </a:r>
                      <a:endParaRPr lang="zh-CN" altLang="en-US" sz="1600" b="1" dirty="0">
                        <a:latin typeface="+mn-ea"/>
                        <a:ea typeface="+mn-ea"/>
                      </a:endParaRPr>
                    </a:p>
                  </a:txBody>
                  <a:tcPr anchor="ctr">
                    <a:lnB w="12700" cap="flat" cmpd="sng" algn="ctr">
                      <a:solidFill>
                        <a:schemeClr val="accent5">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712541420"/>
                  </a:ext>
                </a:extLst>
              </a:tr>
              <a:tr h="441806">
                <a:tc>
                  <a:txBody>
                    <a:bodyPr/>
                    <a:lstStyle/>
                    <a:p>
                      <a:pPr algn="ctr"/>
                      <a:r>
                        <a:rPr lang="zh-CN" altLang="en-US" sz="1400" b="1" dirty="0">
                          <a:latin typeface="+mn-ea"/>
                          <a:ea typeface="+mn-ea"/>
                        </a:rPr>
                        <a:t>注册规格</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kumimoji="0" lang="en-US" altLang="zh-CN" sz="1400" b="0" i="0" u="none" strike="noStrike" kern="1200" cap="none" spc="0" normalizeH="0" baseline="0" noProof="0" dirty="0">
                          <a:ln>
                            <a:noFill/>
                          </a:ln>
                          <a:solidFill>
                            <a:prstClr val="black"/>
                          </a:solidFill>
                          <a:effectLst/>
                          <a:uLnTx/>
                          <a:uFillTx/>
                          <a:latin typeface="+mn-ea"/>
                          <a:ea typeface="+mn-ea"/>
                          <a:cs typeface="微软雅黑" panose="020B0503020204020204" pitchFamily="34" charset="-122"/>
                        </a:rPr>
                        <a:t>0.25%</a:t>
                      </a:r>
                      <a:r>
                        <a:rPr kumimoji="0" lang="zh-CN" altLang="en-US" sz="1400" b="0" i="0" u="none" strike="noStrike" kern="1200" cap="none" spc="0" normalizeH="0" baseline="0" noProof="0" dirty="0">
                          <a:ln>
                            <a:noFill/>
                          </a:ln>
                          <a:solidFill>
                            <a:prstClr val="black"/>
                          </a:solidFill>
                          <a:effectLst/>
                          <a:uLnTx/>
                          <a:uFillTx/>
                          <a:latin typeface="+mn-ea"/>
                          <a:ea typeface="+mn-ea"/>
                          <a:cs typeface="微软雅黑" panose="020B0503020204020204" pitchFamily="34" charset="-122"/>
                        </a:rPr>
                        <a:t>（</a:t>
                      </a:r>
                      <a:r>
                        <a:rPr kumimoji="0" lang="en-US" altLang="zh-CN" sz="1400" b="0" i="0" u="none" strike="noStrike" kern="1200" cap="none" spc="0" normalizeH="0" baseline="0" noProof="0" dirty="0">
                          <a:ln>
                            <a:noFill/>
                          </a:ln>
                          <a:solidFill>
                            <a:prstClr val="black"/>
                          </a:solidFill>
                          <a:effectLst/>
                          <a:uLnTx/>
                          <a:uFillTx/>
                          <a:latin typeface="+mn-ea"/>
                          <a:ea typeface="+mn-ea"/>
                          <a:cs typeface="微软雅黑" panose="020B0503020204020204" pitchFamily="34" charset="-122"/>
                        </a:rPr>
                        <a:t>10 ml : 25 mg</a:t>
                      </a:r>
                      <a:r>
                        <a:rPr kumimoji="0" lang="zh-CN" altLang="en-US" sz="1400" b="0" i="0" u="none" strike="noStrike" kern="1200" cap="none" spc="0" normalizeH="0" baseline="0" noProof="0" dirty="0">
                          <a:ln>
                            <a:noFill/>
                          </a:ln>
                          <a:solidFill>
                            <a:prstClr val="black"/>
                          </a:solidFill>
                          <a:effectLst/>
                          <a:uLnTx/>
                          <a:uFillTx/>
                          <a:latin typeface="+mn-ea"/>
                          <a:ea typeface="+mn-ea"/>
                          <a:cs typeface="微软雅黑" panose="020B0503020204020204" pitchFamily="34" charset="-122"/>
                        </a:rPr>
                        <a:t>）</a:t>
                      </a:r>
                      <a:endParaRPr lang="zh-CN" altLang="en-US" sz="1400" dirty="0">
                        <a:latin typeface="+mn-ea"/>
                        <a:ea typeface="+mn-ea"/>
                      </a:endParaRP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770106939"/>
                  </a:ext>
                </a:extLst>
              </a:tr>
              <a:tr h="441806">
                <a:tc>
                  <a:txBody>
                    <a:bodyPr/>
                    <a:lstStyle/>
                    <a:p>
                      <a:pPr algn="ctr"/>
                      <a:r>
                        <a:rPr lang="zh-CN" altLang="en-US" sz="1400" b="1" dirty="0">
                          <a:latin typeface="+mn-ea"/>
                          <a:ea typeface="+mn-ea"/>
                        </a:rPr>
                        <a:t>适应症</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zh-CN" altLang="en-US" sz="1400" dirty="0">
                          <a:latin typeface="+mn-ea"/>
                          <a:ea typeface="+mn-ea"/>
                        </a:rPr>
                        <a:t>适用于治疗</a:t>
                      </a:r>
                      <a:r>
                        <a:rPr lang="zh-CN" altLang="en-US" sz="1400" b="1" dirty="0">
                          <a:latin typeface="+mn-ea"/>
                          <a:ea typeface="+mn-ea"/>
                        </a:rPr>
                        <a:t>蠕形螨睑缘炎</a:t>
                      </a: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50980443"/>
                  </a:ext>
                </a:extLst>
              </a:tr>
              <a:tr h="1490002">
                <a:tc>
                  <a:txBody>
                    <a:bodyPr/>
                    <a:lstStyle/>
                    <a:p>
                      <a:pPr algn="ctr"/>
                      <a:r>
                        <a:rPr lang="zh-CN" altLang="en-US" sz="1400" b="1" dirty="0">
                          <a:latin typeface="+mn-ea"/>
                          <a:ea typeface="+mn-ea"/>
                        </a:rPr>
                        <a:t>用法用量</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zh-CN" altLang="en-US" sz="1400" dirty="0">
                          <a:latin typeface="+mn-ea"/>
                          <a:ea typeface="+mn-ea"/>
                        </a:rPr>
                        <a:t>每只眼睛滴入一滴，每日两次（间隔约</a:t>
                      </a:r>
                      <a:r>
                        <a:rPr lang="en-US" altLang="zh-CN" sz="1400" dirty="0">
                          <a:latin typeface="+mn-ea"/>
                          <a:ea typeface="+mn-ea"/>
                        </a:rPr>
                        <a:t>12</a:t>
                      </a:r>
                      <a:r>
                        <a:rPr lang="zh-CN" altLang="en-US" sz="1400" dirty="0">
                          <a:latin typeface="+mn-ea"/>
                          <a:ea typeface="+mn-ea"/>
                        </a:rPr>
                        <a:t>小时），持续</a:t>
                      </a:r>
                      <a:r>
                        <a:rPr lang="en-US" altLang="zh-CN" sz="1400" dirty="0">
                          <a:latin typeface="+mn-ea"/>
                          <a:ea typeface="+mn-ea"/>
                        </a:rPr>
                        <a:t>6</a:t>
                      </a:r>
                      <a:r>
                        <a:rPr lang="zh-CN" altLang="en-US" sz="1400" dirty="0">
                          <a:latin typeface="+mn-ea"/>
                          <a:ea typeface="+mn-ea"/>
                        </a:rPr>
                        <a:t>周。如果使用多种局部眼用药物，则不同药物给药应间隔至少</a:t>
                      </a:r>
                      <a:r>
                        <a:rPr lang="en-US" altLang="zh-CN" sz="1400" dirty="0">
                          <a:latin typeface="+mn-ea"/>
                          <a:ea typeface="+mn-ea"/>
                        </a:rPr>
                        <a:t>5</a:t>
                      </a:r>
                      <a:r>
                        <a:rPr lang="zh-CN" altLang="en-US" sz="1400" dirty="0">
                          <a:latin typeface="+mn-ea"/>
                          <a:ea typeface="+mn-ea"/>
                        </a:rPr>
                        <a:t>分钟。如果漏用，则应按原计划进行下一次给药</a:t>
                      </a: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189552433"/>
                  </a:ext>
                </a:extLst>
              </a:tr>
              <a:tr h="441806">
                <a:tc>
                  <a:txBody>
                    <a:bodyPr/>
                    <a:lstStyle/>
                    <a:p>
                      <a:pPr algn="ctr"/>
                      <a:r>
                        <a:rPr lang="zh-CN" altLang="en-US" sz="1400" b="1" dirty="0">
                          <a:latin typeface="+mn-ea"/>
                          <a:ea typeface="+mn-ea"/>
                        </a:rPr>
                        <a:t>中国大陆首次上市时间</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en-US" altLang="zh-CN" sz="1400" dirty="0">
                          <a:latin typeface="+mn-ea"/>
                          <a:ea typeface="+mn-ea"/>
                        </a:rPr>
                        <a:t>2026</a:t>
                      </a:r>
                      <a:r>
                        <a:rPr lang="zh-CN" altLang="en-US" sz="1400" dirty="0">
                          <a:latin typeface="+mn-ea"/>
                          <a:ea typeface="+mn-ea"/>
                        </a:rPr>
                        <a:t>年</a:t>
                      </a:r>
                      <a:r>
                        <a:rPr lang="en-US" altLang="zh-CN" sz="1400" dirty="0">
                          <a:latin typeface="+mn-ea"/>
                          <a:ea typeface="+mn-ea"/>
                        </a:rPr>
                        <a:t>3</a:t>
                      </a:r>
                      <a:r>
                        <a:rPr lang="zh-CN" altLang="en-US" sz="1400" dirty="0">
                          <a:latin typeface="+mn-ea"/>
                          <a:ea typeface="+mn-ea"/>
                        </a:rPr>
                        <a:t>月</a:t>
                      </a:r>
                      <a:r>
                        <a:rPr lang="en-US" altLang="zh-CN" sz="1400" dirty="0">
                          <a:latin typeface="+mn-ea"/>
                          <a:ea typeface="+mn-ea"/>
                        </a:rPr>
                        <a:t>17</a:t>
                      </a:r>
                      <a:r>
                        <a:rPr lang="zh-CN" altLang="en-US" sz="1400" dirty="0">
                          <a:latin typeface="+mn-ea"/>
                          <a:ea typeface="+mn-ea"/>
                        </a:rPr>
                        <a:t>日</a:t>
                      </a: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62174790"/>
                  </a:ext>
                </a:extLst>
              </a:tr>
              <a:tr h="562889">
                <a:tc>
                  <a:txBody>
                    <a:bodyPr/>
                    <a:lstStyle/>
                    <a:p>
                      <a:pPr algn="ctr"/>
                      <a:r>
                        <a:rPr lang="zh-CN" altLang="en-US" sz="1400" b="1" dirty="0">
                          <a:latin typeface="+mn-ea"/>
                          <a:ea typeface="+mn-ea"/>
                        </a:rPr>
                        <a:t>目前大陆地区同通用名药品的上市情况</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zh-CN" altLang="en-US" sz="1400" dirty="0">
                          <a:latin typeface="+mn-ea"/>
                          <a:ea typeface="+mn-ea"/>
                        </a:rPr>
                        <a:t>无（独家）</a:t>
                      </a: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90600236"/>
                  </a:ext>
                </a:extLst>
              </a:tr>
              <a:tr h="441806">
                <a:tc>
                  <a:txBody>
                    <a:bodyPr/>
                    <a:lstStyle/>
                    <a:p>
                      <a:pPr algn="ctr"/>
                      <a:r>
                        <a:rPr lang="zh-CN" altLang="en-US" sz="1400" b="1" dirty="0">
                          <a:latin typeface="+mn-ea"/>
                          <a:ea typeface="+mn-ea"/>
                        </a:rPr>
                        <a:t>全球首个上市国家（上市时间）</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zh-CN" altLang="en-US" sz="1400" dirty="0">
                          <a:latin typeface="+mn-ea"/>
                          <a:ea typeface="+mn-ea"/>
                        </a:rPr>
                        <a:t>美国（</a:t>
                      </a:r>
                      <a:r>
                        <a:rPr lang="en-US" altLang="zh-CN" sz="1400" dirty="0">
                          <a:latin typeface="+mn-ea"/>
                          <a:ea typeface="+mn-ea"/>
                        </a:rPr>
                        <a:t>2023</a:t>
                      </a:r>
                      <a:r>
                        <a:rPr lang="zh-CN" altLang="en-US" sz="1400" dirty="0">
                          <a:latin typeface="+mn-ea"/>
                          <a:ea typeface="+mn-ea"/>
                        </a:rPr>
                        <a:t>年</a:t>
                      </a:r>
                      <a:r>
                        <a:rPr lang="en-US" altLang="zh-CN" sz="1400" dirty="0">
                          <a:latin typeface="+mn-ea"/>
                          <a:ea typeface="+mn-ea"/>
                        </a:rPr>
                        <a:t>7</a:t>
                      </a:r>
                      <a:r>
                        <a:rPr lang="zh-CN" altLang="en-US" sz="1400" dirty="0">
                          <a:latin typeface="+mn-ea"/>
                          <a:ea typeface="+mn-ea"/>
                        </a:rPr>
                        <a:t>月</a:t>
                      </a:r>
                      <a:r>
                        <a:rPr lang="en-US" altLang="zh-CN" sz="1400" dirty="0">
                          <a:latin typeface="+mn-ea"/>
                          <a:ea typeface="+mn-ea"/>
                        </a:rPr>
                        <a:t>24</a:t>
                      </a:r>
                      <a:r>
                        <a:rPr lang="zh-CN" altLang="en-US" sz="1400" dirty="0">
                          <a:latin typeface="+mn-ea"/>
                          <a:ea typeface="+mn-ea"/>
                        </a:rPr>
                        <a:t>日）</a:t>
                      </a:r>
                    </a:p>
                  </a:txBody>
                  <a:tcPr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10731046"/>
                  </a:ext>
                </a:extLst>
              </a:tr>
              <a:tr h="441806">
                <a:tc>
                  <a:txBody>
                    <a:bodyPr/>
                    <a:lstStyle/>
                    <a:p>
                      <a:pPr algn="ctr"/>
                      <a:r>
                        <a:rPr lang="zh-CN" altLang="en-US" sz="1400" b="1" dirty="0">
                          <a:latin typeface="+mn-ea"/>
                          <a:ea typeface="+mn-ea"/>
                        </a:rPr>
                        <a:t>是否为</a:t>
                      </a:r>
                      <a:r>
                        <a:rPr lang="en-US" altLang="zh-CN" sz="1400" b="1" dirty="0">
                          <a:latin typeface="+mn-ea"/>
                          <a:ea typeface="+mn-ea"/>
                        </a:rPr>
                        <a:t>OTC</a:t>
                      </a:r>
                      <a:r>
                        <a:rPr lang="zh-CN" altLang="en-US" sz="1400" b="1" dirty="0">
                          <a:latin typeface="+mn-ea"/>
                          <a:ea typeface="+mn-ea"/>
                        </a:rPr>
                        <a:t>药物</a:t>
                      </a:r>
                    </a:p>
                  </a:txBody>
                  <a:tcPr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r>
                        <a:rPr lang="zh-CN" altLang="en-US" sz="1400" dirty="0">
                          <a:latin typeface="+mn-ea"/>
                          <a:ea typeface="+mn-ea"/>
                        </a:rPr>
                        <a:t>否</a:t>
                      </a:r>
                    </a:p>
                  </a:txBody>
                  <a:tcPr anchor="ctr">
                    <a:lnT w="12700" cap="flat" cmpd="sng" algn="ctr">
                      <a:solidFill>
                        <a:schemeClr val="accent5">
                          <a:lumMod val="75000"/>
                        </a:schemeClr>
                      </a:solidFill>
                      <a:prstDash val="solid"/>
                      <a:round/>
                      <a:headEnd type="none" w="med" len="med"/>
                      <a:tailEnd type="none" w="med" len="med"/>
                    </a:lnT>
                    <a:solidFill>
                      <a:srgbClr val="FFFFFF"/>
                    </a:solidFill>
                  </a:tcPr>
                </a:tc>
                <a:extLst>
                  <a:ext uri="{0D108BD9-81ED-4DB2-BD59-A6C34878D82A}">
                    <a16:rowId xmlns:a16="http://schemas.microsoft.com/office/drawing/2014/main" val="1791142567"/>
                  </a:ext>
                </a:extLst>
              </a:tr>
            </a:tbl>
          </a:graphicData>
        </a:graphic>
      </p:graphicFrame>
      <p:cxnSp>
        <p:nvCxnSpPr>
          <p:cNvPr id="6" name="直接连接符 5">
            <a:extLst>
              <a:ext uri="{FF2B5EF4-FFF2-40B4-BE49-F238E27FC236}">
                <a16:creationId xmlns:a16="http://schemas.microsoft.com/office/drawing/2014/main" id="{552BD4DC-0740-6319-357A-B222F6089C77}"/>
              </a:ext>
            </a:extLst>
          </p:cNvPr>
          <p:cNvCxnSpPr>
            <a:cxnSpLocks/>
          </p:cNvCxnSpPr>
          <p:nvPr/>
        </p:nvCxnSpPr>
        <p:spPr>
          <a:xfrm>
            <a:off x="444500" y="1426029"/>
            <a:ext cx="5441950" cy="0"/>
          </a:xfrm>
          <a:prstGeom prst="line">
            <a:avLst/>
          </a:prstGeom>
          <a:ln w="38100">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5" name="矩形 4">
            <a:extLst>
              <a:ext uri="{FF2B5EF4-FFF2-40B4-BE49-F238E27FC236}">
                <a16:creationId xmlns:a16="http://schemas.microsoft.com/office/drawing/2014/main" id="{E567C446-7BB9-F64F-200F-8DBA54106949}"/>
              </a:ext>
            </a:extLst>
          </p:cNvPr>
          <p:cNvSpPr/>
          <p:nvPr/>
        </p:nvSpPr>
        <p:spPr>
          <a:xfrm>
            <a:off x="6520453" y="1426030"/>
            <a:ext cx="5315946" cy="2073725"/>
          </a:xfrm>
          <a:prstGeom prst="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9C15B92B-98BC-3BC8-0E8C-FBFA6379211D}"/>
              </a:ext>
            </a:extLst>
          </p:cNvPr>
          <p:cNvSpPr/>
          <p:nvPr/>
        </p:nvSpPr>
        <p:spPr>
          <a:xfrm>
            <a:off x="7218996" y="1182863"/>
            <a:ext cx="3918857" cy="523219"/>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参照药品建议：</a:t>
            </a:r>
            <a:r>
              <a:rPr lang="zh-CN" altLang="en-US" sz="2000" b="1" dirty="0"/>
              <a:t>无参照药</a:t>
            </a:r>
            <a:endParaRPr lang="zh-CN" altLang="en-US" b="1" dirty="0"/>
          </a:p>
        </p:txBody>
      </p:sp>
      <p:sp>
        <p:nvSpPr>
          <p:cNvPr id="8" name="文本框 7">
            <a:extLst>
              <a:ext uri="{FF2B5EF4-FFF2-40B4-BE49-F238E27FC236}">
                <a16:creationId xmlns:a16="http://schemas.microsoft.com/office/drawing/2014/main" id="{2F500599-4842-C77D-0ED4-3A22F7248FA2}"/>
              </a:ext>
            </a:extLst>
          </p:cNvPr>
          <p:cNvSpPr txBox="1"/>
          <p:nvPr/>
        </p:nvSpPr>
        <p:spPr>
          <a:xfrm>
            <a:off x="6587838" y="1816062"/>
            <a:ext cx="5248561" cy="1445717"/>
          </a:xfrm>
          <a:prstGeom prst="rect">
            <a:avLst/>
          </a:prstGeom>
          <a:noFill/>
        </p:spPr>
        <p:txBody>
          <a:bodyPr wrap="square" rtlCol="0">
            <a:spAutoFit/>
          </a:bodyPr>
          <a:lstStyle/>
          <a:p>
            <a:pPr marL="285750" indent="-285750">
              <a:lnSpc>
                <a:spcPts val="2700"/>
              </a:lnSpc>
              <a:buFont typeface="Wingdings" panose="05000000000000000000" pitchFamily="2" charset="2"/>
              <a:buChar char="Ø"/>
            </a:pPr>
            <a:r>
              <a:rPr lang="zh-CN" altLang="en-US" dirty="0">
                <a:latin typeface="+mn-ea"/>
                <a:sym typeface="+mn-ea"/>
              </a:rPr>
              <a:t>本品为</a:t>
            </a:r>
            <a:r>
              <a:rPr lang="zh-CN" altLang="en-US" b="1" dirty="0">
                <a:solidFill>
                  <a:srgbClr val="C00000"/>
                </a:solidFill>
                <a:latin typeface="+mn-ea"/>
                <a:sym typeface="+mn-ea"/>
              </a:rPr>
              <a:t>全球唯一获得</a:t>
            </a:r>
            <a:r>
              <a:rPr lang="en-US" altLang="zh-CN" b="1" dirty="0">
                <a:solidFill>
                  <a:srgbClr val="C00000"/>
                </a:solidFill>
                <a:latin typeface="+mn-ea"/>
                <a:sym typeface="+mn-ea"/>
              </a:rPr>
              <a:t>FDA</a:t>
            </a:r>
            <a:r>
              <a:rPr lang="zh-CN" altLang="en-US" b="1" dirty="0">
                <a:solidFill>
                  <a:srgbClr val="C00000"/>
                </a:solidFill>
                <a:latin typeface="+mn-ea"/>
                <a:sym typeface="+mn-ea"/>
              </a:rPr>
              <a:t>及</a:t>
            </a:r>
            <a:r>
              <a:rPr lang="en-US" altLang="zh-CN" b="1" dirty="0">
                <a:solidFill>
                  <a:srgbClr val="C00000"/>
                </a:solidFill>
                <a:latin typeface="+mn-ea"/>
                <a:sym typeface="+mn-ea"/>
              </a:rPr>
              <a:t>NMPA</a:t>
            </a:r>
            <a:r>
              <a:rPr lang="zh-CN" altLang="en-US" b="1" dirty="0">
                <a:solidFill>
                  <a:srgbClr val="C00000"/>
                </a:solidFill>
                <a:latin typeface="+mn-ea"/>
                <a:sym typeface="+mn-ea"/>
              </a:rPr>
              <a:t>批准</a:t>
            </a:r>
            <a:r>
              <a:rPr lang="zh-CN" altLang="en-US" dirty="0">
                <a:latin typeface="+mn-ea"/>
                <a:sym typeface="+mn-ea"/>
              </a:rPr>
              <a:t>用于治疗蠕形螨睑缘炎的</a:t>
            </a:r>
            <a:r>
              <a:rPr lang="zh-CN" altLang="en-US" b="1" dirty="0">
                <a:solidFill>
                  <a:srgbClr val="C00000"/>
                </a:solidFill>
                <a:latin typeface="+mn-ea"/>
              </a:rPr>
              <a:t>创新药</a:t>
            </a:r>
            <a:r>
              <a:rPr lang="zh-CN" altLang="en-US" dirty="0">
                <a:latin typeface="+mn-ea"/>
              </a:rPr>
              <a:t> </a:t>
            </a:r>
            <a:r>
              <a:rPr lang="zh-CN" altLang="en-US" dirty="0">
                <a:latin typeface="+mn-ea"/>
                <a:sym typeface="+mn-ea"/>
              </a:rPr>
              <a:t>，填补临床空白</a:t>
            </a:r>
            <a:endParaRPr lang="en-US" altLang="zh-CN" dirty="0">
              <a:latin typeface="+mn-ea"/>
              <a:sym typeface="+mn-ea"/>
            </a:endParaRPr>
          </a:p>
          <a:p>
            <a:pPr marL="285750" indent="-285750">
              <a:lnSpc>
                <a:spcPts val="2700"/>
              </a:lnSpc>
              <a:buFont typeface="Wingdings" panose="05000000000000000000" pitchFamily="2" charset="2"/>
              <a:buChar char="Ø"/>
            </a:pPr>
            <a:r>
              <a:rPr lang="zh-CN" altLang="en-US" dirty="0">
                <a:latin typeface="+mn-ea"/>
                <a:sym typeface="+mn-ea"/>
              </a:rPr>
              <a:t>医保目录内</a:t>
            </a:r>
            <a:r>
              <a:rPr lang="zh-CN" altLang="en-US" b="1" dirty="0">
                <a:solidFill>
                  <a:srgbClr val="C00000"/>
                </a:solidFill>
                <a:latin typeface="+mn-ea"/>
                <a:sym typeface="+mn-ea"/>
              </a:rPr>
              <a:t>无同适应症、无同作用机制</a:t>
            </a:r>
            <a:r>
              <a:rPr lang="zh-CN" altLang="en-US" dirty="0">
                <a:latin typeface="+mn-ea"/>
                <a:sym typeface="+mn-ea"/>
              </a:rPr>
              <a:t>的药品作为参照药</a:t>
            </a:r>
            <a:endParaRPr lang="zh-CN" altLang="en-US" dirty="0">
              <a:latin typeface="+mn-ea"/>
            </a:endParaRPr>
          </a:p>
        </p:txBody>
      </p:sp>
      <p:sp>
        <p:nvSpPr>
          <p:cNvPr id="10" name="矩形 9">
            <a:extLst>
              <a:ext uri="{FF2B5EF4-FFF2-40B4-BE49-F238E27FC236}">
                <a16:creationId xmlns:a16="http://schemas.microsoft.com/office/drawing/2014/main" id="{B5227425-F198-0695-3FA0-AF0F8E381AB5}"/>
              </a:ext>
            </a:extLst>
          </p:cNvPr>
          <p:cNvSpPr/>
          <p:nvPr/>
        </p:nvSpPr>
        <p:spPr>
          <a:xfrm>
            <a:off x="6520448" y="4025381"/>
            <a:ext cx="5315947" cy="2236209"/>
          </a:xfrm>
          <a:prstGeom prst="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E941063-23E7-766E-81FE-A28893D3A63F}"/>
              </a:ext>
            </a:extLst>
          </p:cNvPr>
          <p:cNvSpPr/>
          <p:nvPr/>
        </p:nvSpPr>
        <p:spPr>
          <a:xfrm>
            <a:off x="7005811" y="3771199"/>
            <a:ext cx="4345219" cy="665185"/>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现院内清除睑缘蠕形螨非药物治疗方案：</a:t>
            </a:r>
            <a:endParaRPr lang="en-US" altLang="zh-CN" dirty="0"/>
          </a:p>
          <a:p>
            <a:pPr algn="ctr"/>
            <a:r>
              <a:rPr lang="zh-CN" altLang="zh-CN" dirty="0"/>
              <a:t>强脉冲光</a:t>
            </a:r>
            <a:r>
              <a:rPr lang="en-US" altLang="zh-CN" dirty="0"/>
              <a:t>(IPL)</a:t>
            </a:r>
            <a:endParaRPr lang="zh-CN" altLang="en-US" dirty="0">
              <a:solidFill>
                <a:schemeClr val="bg1"/>
              </a:solidFill>
            </a:endParaRPr>
          </a:p>
        </p:txBody>
      </p:sp>
      <p:sp>
        <p:nvSpPr>
          <p:cNvPr id="12" name="文本框 11">
            <a:extLst>
              <a:ext uri="{FF2B5EF4-FFF2-40B4-BE49-F238E27FC236}">
                <a16:creationId xmlns:a16="http://schemas.microsoft.com/office/drawing/2014/main" id="{AE0E3FA0-1C88-90B9-3754-2975145B7799}"/>
              </a:ext>
            </a:extLst>
          </p:cNvPr>
          <p:cNvSpPr txBox="1"/>
          <p:nvPr/>
        </p:nvSpPr>
        <p:spPr>
          <a:xfrm>
            <a:off x="6587838" y="4490503"/>
            <a:ext cx="5027219" cy="1990738"/>
          </a:xfrm>
          <a:prstGeom prst="rect">
            <a:avLst/>
          </a:prstGeom>
          <a:noFill/>
        </p:spPr>
        <p:txBody>
          <a:bodyPr wrap="square" rtlCol="0">
            <a:spAutoFit/>
          </a:bodyPr>
          <a:lstStyle/>
          <a:p>
            <a:pPr marL="285750" indent="-285750">
              <a:lnSpc>
                <a:spcPts val="2500"/>
              </a:lnSpc>
              <a:buFont typeface="Wingdings" panose="05000000000000000000" pitchFamily="2" charset="2"/>
              <a:buChar char="Ø"/>
            </a:pPr>
            <a:r>
              <a:rPr lang="zh-CN" altLang="en-US" dirty="0">
                <a:latin typeface="+mn-ea"/>
              </a:rPr>
              <a:t>专家共识推荐强脉冲光</a:t>
            </a:r>
            <a:r>
              <a:rPr lang="en-US" altLang="zh-CN" dirty="0">
                <a:latin typeface="+mn-ea"/>
              </a:rPr>
              <a:t>(IPL)</a:t>
            </a:r>
            <a:r>
              <a:rPr lang="zh-CN" altLang="en-US" dirty="0">
                <a:latin typeface="+mn-ea"/>
              </a:rPr>
              <a:t>作为蠕形螨睑缘炎非药物治疗方案</a:t>
            </a:r>
            <a:r>
              <a:rPr lang="en-US" altLang="zh-CN" baseline="30000" dirty="0">
                <a:latin typeface="微软雅黑" panose="020B0503020204020204" pitchFamily="34" charset="-122"/>
                <a:ea typeface="微软雅黑" panose="020B0503020204020204" pitchFamily="34" charset="-122"/>
              </a:rPr>
              <a:t>1</a:t>
            </a:r>
            <a:r>
              <a:rPr lang="zh-CN" altLang="en-US" dirty="0">
                <a:latin typeface="+mn-ea"/>
              </a:rPr>
              <a:t>，且被列入多个省级医疗服务收费项目</a:t>
            </a:r>
            <a:r>
              <a:rPr lang="zh-CN" altLang="en-US" sz="1200" i="1" dirty="0">
                <a:latin typeface="+mn-ea"/>
              </a:rPr>
              <a:t>（如北京、重庆、山东、黑龙江、海南等）</a:t>
            </a:r>
            <a:endParaRPr lang="en-US" altLang="zh-CN" sz="1600" i="1" dirty="0">
              <a:latin typeface="+mn-ea"/>
            </a:endParaRPr>
          </a:p>
          <a:p>
            <a:pPr marL="285750" indent="-285750">
              <a:lnSpc>
                <a:spcPts val="2500"/>
              </a:lnSpc>
              <a:buFont typeface="Wingdings" panose="05000000000000000000" pitchFamily="2" charset="2"/>
              <a:buChar char="Ø"/>
            </a:pPr>
            <a:r>
              <a:rPr lang="en-US" altLang="zh-CN" dirty="0">
                <a:solidFill>
                  <a:prstClr val="black">
                    <a:lumMod val="85000"/>
                    <a:lumOff val="15000"/>
                  </a:prstClr>
                </a:solidFill>
                <a:latin typeface="+mn-ea"/>
                <a:sym typeface="+mn-ea"/>
              </a:rPr>
              <a:t>IPL</a:t>
            </a:r>
            <a:r>
              <a:rPr lang="zh-CN" altLang="en-US" dirty="0">
                <a:solidFill>
                  <a:prstClr val="black">
                    <a:lumMod val="85000"/>
                    <a:lumOff val="15000"/>
                  </a:prstClr>
                </a:solidFill>
                <a:latin typeface="+mn-ea"/>
                <a:sym typeface="+mn-ea"/>
              </a:rPr>
              <a:t>不能彻底清除睑缘蠕形螨</a:t>
            </a:r>
            <a:r>
              <a:rPr lang="en-US" altLang="zh-CN" baseline="30000" dirty="0">
                <a:solidFill>
                  <a:prstClr val="black"/>
                </a:solidFill>
                <a:latin typeface="微软雅黑" panose="020B0503020204020204" pitchFamily="34" charset="-122"/>
                <a:ea typeface="微软雅黑" panose="020B0503020204020204" pitchFamily="34" charset="-122"/>
                <a:sym typeface="+mn-ea"/>
              </a:rPr>
              <a:t>2</a:t>
            </a:r>
            <a:endParaRPr lang="en-US" altLang="zh-CN" dirty="0">
              <a:latin typeface="+mn-ea"/>
            </a:endParaRPr>
          </a:p>
          <a:p>
            <a:pPr marL="285750" indent="-285750">
              <a:lnSpc>
                <a:spcPts val="2500"/>
              </a:lnSpc>
              <a:buFont typeface="Wingdings" panose="05000000000000000000" pitchFamily="2" charset="2"/>
              <a:buChar char="Ø"/>
            </a:pPr>
            <a:r>
              <a:rPr lang="en-US" altLang="zh-CN" dirty="0">
                <a:solidFill>
                  <a:prstClr val="black">
                    <a:lumMod val="85000"/>
                    <a:lumOff val="15000"/>
                  </a:prstClr>
                </a:solidFill>
                <a:latin typeface="+mn-ea"/>
              </a:rPr>
              <a:t>IPL</a:t>
            </a:r>
            <a:r>
              <a:rPr lang="zh-CN" altLang="zh-CN" dirty="0">
                <a:solidFill>
                  <a:prstClr val="black">
                    <a:lumMod val="85000"/>
                    <a:lumOff val="15000"/>
                  </a:prstClr>
                </a:solidFill>
                <a:latin typeface="+mn-ea"/>
              </a:rPr>
              <a:t>疗程漫长，需要</a:t>
            </a:r>
            <a:r>
              <a:rPr lang="zh-CN" altLang="en-US" dirty="0">
                <a:solidFill>
                  <a:prstClr val="black">
                    <a:lumMod val="85000"/>
                    <a:lumOff val="15000"/>
                  </a:prstClr>
                </a:solidFill>
                <a:latin typeface="+mn-ea"/>
              </a:rPr>
              <a:t>长</a:t>
            </a:r>
            <a:r>
              <a:rPr lang="zh-CN" altLang="zh-CN" dirty="0">
                <a:solidFill>
                  <a:prstClr val="black">
                    <a:lumMod val="85000"/>
                    <a:lumOff val="15000"/>
                  </a:prstClr>
                </a:solidFill>
                <a:latin typeface="+mn-ea"/>
              </a:rPr>
              <a:t>期定期治疗</a:t>
            </a:r>
            <a:r>
              <a:rPr lang="en-US" altLang="zh-CN" baseline="30000" dirty="0">
                <a:solidFill>
                  <a:prstClr val="black">
                    <a:lumMod val="85000"/>
                    <a:lumOff val="15000"/>
                  </a:prstClr>
                </a:solidFill>
                <a:latin typeface="微软雅黑" panose="020B0503020204020204" pitchFamily="34" charset="-122"/>
                <a:ea typeface="微软雅黑" panose="020B0503020204020204" pitchFamily="34" charset="-122"/>
              </a:rPr>
              <a:t>3</a:t>
            </a:r>
            <a:endParaRPr lang="en-US" altLang="zh-CN" baseline="30000" dirty="0">
              <a:solidFill>
                <a:prstClr val="black">
                  <a:lumMod val="85000"/>
                  <a:lumOff val="15000"/>
                </a:prstClr>
              </a:solidFill>
              <a:latin typeface="+mn-ea"/>
              <a:ea typeface="微软雅黑" panose="020B0503020204020204" pitchFamily="34" charset="-122"/>
            </a:endParaRPr>
          </a:p>
          <a:p>
            <a:pPr marL="285750" indent="-285750">
              <a:lnSpc>
                <a:spcPts val="2500"/>
              </a:lnSpc>
              <a:buFont typeface="Wingdings" panose="05000000000000000000" pitchFamily="2" charset="2"/>
              <a:buChar char="Ø"/>
            </a:pPr>
            <a:endParaRPr lang="en-US" altLang="zh-CN" dirty="0">
              <a:latin typeface="+mn-ea"/>
            </a:endParaRPr>
          </a:p>
        </p:txBody>
      </p:sp>
      <p:sp>
        <p:nvSpPr>
          <p:cNvPr id="13" name="文本框 12">
            <a:extLst>
              <a:ext uri="{FF2B5EF4-FFF2-40B4-BE49-F238E27FC236}">
                <a16:creationId xmlns:a16="http://schemas.microsoft.com/office/drawing/2014/main" id="{8A05EB54-F36C-C154-396F-8B9BEA407E2D}"/>
              </a:ext>
            </a:extLst>
          </p:cNvPr>
          <p:cNvSpPr txBox="1"/>
          <p:nvPr/>
        </p:nvSpPr>
        <p:spPr>
          <a:xfrm>
            <a:off x="251793" y="6497097"/>
            <a:ext cx="11940207" cy="361637"/>
          </a:xfrm>
          <a:prstGeom prst="rect">
            <a:avLst/>
          </a:prstGeom>
          <a:noFill/>
        </p:spPr>
        <p:txBody>
          <a:bodyPr wrap="square" rtlCol="0">
            <a:spAutoFit/>
          </a:bodyPr>
          <a:lstStyle/>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1. </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中国干眼患者睑缘管理专家共识</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(2025),</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中华实验眼科杂志</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a:t>
            </a:r>
          </a:p>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a:t>
            </a:r>
            <a:r>
              <a:rPr lang="en-US" altLang="zh-CN" sz="700" dirty="0">
                <a:solidFill>
                  <a:prstClr val="white">
                    <a:lumMod val="50000"/>
                  </a:prstClr>
                </a:solidFill>
                <a:latin typeface="微软雅黑" panose="020B0503020204020204" pitchFamily="34" charset="-122"/>
                <a:ea typeface="微软雅黑" panose="020B0503020204020204" pitchFamily="34" charset="-122"/>
              </a:rPr>
              <a:t>. </a:t>
            </a:r>
            <a:r>
              <a:rPr lang="en-US" altLang="zh-CN" sz="700" dirty="0" err="1">
                <a:solidFill>
                  <a:prstClr val="white">
                    <a:lumMod val="50000"/>
                  </a:prstClr>
                </a:solidFill>
                <a:latin typeface="微软雅黑" panose="020B0503020204020204" pitchFamily="34" charset="-122"/>
                <a:ea typeface="微软雅黑" panose="020B0503020204020204" pitchFamily="34" charset="-122"/>
              </a:rPr>
              <a:t>Donnenfeld</a:t>
            </a:r>
            <a:r>
              <a:rPr lang="en-US" altLang="zh-CN" sz="700" dirty="0">
                <a:solidFill>
                  <a:prstClr val="white">
                    <a:lumMod val="50000"/>
                  </a:prstClr>
                </a:solidFill>
                <a:latin typeface="微软雅黑" panose="020B0503020204020204" pitchFamily="34" charset="-122"/>
                <a:ea typeface="微软雅黑" panose="020B0503020204020204" pitchFamily="34" charset="-122"/>
              </a:rPr>
              <a:t> E, Nichols KK, Ayres BD, et al. The Demodex Expert Panel on Treatment and Eyelid Health (DEPTH) Consensus Regarding the Preferred Treatment for Demodex Blepharitis[J].</a:t>
            </a:r>
            <a:r>
              <a:rPr lang="en-US" altLang="zh-CN" sz="700" i="1" dirty="0">
                <a:solidFill>
                  <a:prstClr val="white">
                    <a:lumMod val="50000"/>
                  </a:prstClr>
                </a:solidFill>
                <a:latin typeface="微软雅黑" panose="020B0503020204020204" pitchFamily="34" charset="-122"/>
                <a:ea typeface="微软雅黑" panose="020B0503020204020204" pitchFamily="34" charset="-122"/>
              </a:rPr>
              <a:t> Clinical Ophthalmology</a:t>
            </a:r>
            <a:r>
              <a:rPr lang="en-US" altLang="zh-CN" sz="700" dirty="0">
                <a:solidFill>
                  <a:prstClr val="white">
                    <a:lumMod val="50000"/>
                  </a:prstClr>
                </a:solidFill>
                <a:latin typeface="微软雅黑" panose="020B0503020204020204" pitchFamily="34" charset="-122"/>
                <a:ea typeface="微软雅黑" panose="020B0503020204020204" pitchFamily="34" charset="-122"/>
              </a:rPr>
              <a:t>. 2025, 19:1893-1904. </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a:t>
            </a:r>
          </a:p>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3. </a:t>
            </a:r>
            <a:r>
              <a:rPr lang="zh-CN" altLang="en-US" sz="700" dirty="0">
                <a:solidFill>
                  <a:prstClr val="white">
                    <a:lumMod val="50000"/>
                  </a:prstClr>
                </a:solidFill>
                <a:latin typeface="微软雅黑" panose="020B0503020204020204" pitchFamily="34" charset="-122"/>
                <a:ea typeface="微软雅黑" panose="020B0503020204020204" pitchFamily="34" charset="-122"/>
              </a:rPr>
              <a:t>强脉冲光治疗睑板腺功能障碍及其相关干眼专家共识</a:t>
            </a:r>
            <a:r>
              <a:rPr lang="en-US" altLang="zh-CN" sz="700" dirty="0">
                <a:solidFill>
                  <a:prstClr val="white">
                    <a:lumMod val="50000"/>
                  </a:prstClr>
                </a:solidFill>
                <a:latin typeface="微软雅黑" panose="020B0503020204020204" pitchFamily="34" charset="-122"/>
                <a:ea typeface="微软雅黑" panose="020B0503020204020204" pitchFamily="34" charset="-122"/>
              </a:rPr>
              <a:t>(2022)[J].</a:t>
            </a:r>
            <a:r>
              <a:rPr lang="zh-CN" altLang="en-US" sz="700" dirty="0">
                <a:solidFill>
                  <a:prstClr val="white">
                    <a:lumMod val="50000"/>
                  </a:prstClr>
                </a:solidFill>
                <a:latin typeface="微软雅黑" panose="020B0503020204020204" pitchFamily="34" charset="-122"/>
                <a:ea typeface="微软雅黑" panose="020B0503020204020204" pitchFamily="34" charset="-122"/>
              </a:rPr>
              <a:t>中华实验眼科杂志</a:t>
            </a:r>
            <a:r>
              <a:rPr lang="en-US" altLang="zh-CN" sz="700" dirty="0">
                <a:solidFill>
                  <a:prstClr val="white">
                    <a:lumMod val="50000"/>
                  </a:prstClr>
                </a:solidFill>
                <a:latin typeface="微软雅黑" panose="020B0503020204020204" pitchFamily="34" charset="-122"/>
                <a:ea typeface="微软雅黑" panose="020B0503020204020204" pitchFamily="34" charset="-122"/>
              </a:rPr>
              <a:t>, 2022, 40(2):7.</a:t>
            </a:r>
          </a:p>
        </p:txBody>
      </p:sp>
      <p:sp>
        <p:nvSpPr>
          <p:cNvPr id="16" name="文本框 15">
            <a:extLst>
              <a:ext uri="{FF2B5EF4-FFF2-40B4-BE49-F238E27FC236}">
                <a16:creationId xmlns:a16="http://schemas.microsoft.com/office/drawing/2014/main" id="{BC8F383B-4AD7-20D5-B496-6A984D6507A1}"/>
              </a:ext>
            </a:extLst>
          </p:cNvPr>
          <p:cNvSpPr txBox="1"/>
          <p:nvPr/>
        </p:nvSpPr>
        <p:spPr>
          <a:xfrm>
            <a:off x="2552184" y="1006795"/>
            <a:ext cx="3467616" cy="338554"/>
          </a:xfrm>
          <a:prstGeom prst="rect">
            <a:avLst/>
          </a:prstGeom>
          <a:noFill/>
        </p:spPr>
        <p:txBody>
          <a:bodyPr wrap="none" rtlCol="0">
            <a:spAutoFit/>
          </a:bodyPr>
          <a:lstStyle/>
          <a:p>
            <a:r>
              <a:rPr lang="zh-CN" altLang="en-US" sz="1600" b="1" dirty="0">
                <a:solidFill>
                  <a:schemeClr val="accent5">
                    <a:lumMod val="50000"/>
                  </a:schemeClr>
                </a:solidFill>
              </a:rPr>
              <a:t>申报基本医保目录、商保创新药目录</a:t>
            </a:r>
          </a:p>
        </p:txBody>
      </p:sp>
    </p:spTree>
    <p:custDataLst>
      <p:tags r:id="rId1"/>
    </p:custDataLst>
    <p:extLst>
      <p:ext uri="{BB962C8B-B14F-4D97-AF65-F5344CB8AC3E}">
        <p14:creationId xmlns:p14="http://schemas.microsoft.com/office/powerpoint/2010/main" val="35834104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6C74A-1E8C-97D7-CB23-09D7B31E6C15}"/>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0F83484E-A4BE-0271-D3BF-7F6B899AA798}"/>
              </a:ext>
            </a:extLst>
          </p:cNvPr>
          <p:cNvSpPr/>
          <p:nvPr/>
        </p:nvSpPr>
        <p:spPr>
          <a:xfrm>
            <a:off x="0" y="269875"/>
            <a:ext cx="560705" cy="538480"/>
          </a:xfrm>
          <a:prstGeom prst="rect">
            <a:avLst/>
          </a:prstGeom>
          <a:solidFill>
            <a:srgbClr val="008278"/>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20" name="文本框 19">
            <a:extLst>
              <a:ext uri="{FF2B5EF4-FFF2-40B4-BE49-F238E27FC236}">
                <a16:creationId xmlns:a16="http://schemas.microsoft.com/office/drawing/2014/main" id="{463050C6-05E8-B44E-0D0E-0C566498F814}"/>
              </a:ext>
            </a:extLst>
          </p:cNvPr>
          <p:cNvSpPr txBox="1"/>
          <p:nvPr/>
        </p:nvSpPr>
        <p:spPr>
          <a:xfrm>
            <a:off x="674370" y="274409"/>
            <a:ext cx="7164141" cy="523220"/>
          </a:xfrm>
          <a:prstGeom prst="rect">
            <a:avLst/>
          </a:prstGeom>
          <a:noFill/>
        </p:spPr>
        <p:txBody>
          <a:bodyPr wrap="none" rtlCol="0">
            <a:spAutoFit/>
          </a:bodyPr>
          <a:lstStyle/>
          <a:p>
            <a:pPr>
              <a:defRPr/>
            </a:pPr>
            <a:r>
              <a:rPr lang="zh-CN" altLang="en-US" sz="2800" b="1" dirty="0">
                <a:latin typeface="微软雅黑" panose="020B0503020204020204" charset="-122"/>
                <a:ea typeface="微软雅黑" panose="020B0503020204020204" charset="-122"/>
                <a:sym typeface="+mn-ea"/>
              </a:rPr>
              <a:t>基本信息</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填补</a:t>
            </a:r>
            <a:r>
              <a:rPr lang="zh-CN" altLang="en-US" sz="2800" b="1" dirty="0">
                <a:latin typeface="微软雅黑"/>
              </a:rPr>
              <a:t>蠕形螨睑缘炎</a:t>
            </a:r>
            <a:r>
              <a:rPr lang="zh-CN" altLang="en-US" sz="2800" b="1" dirty="0">
                <a:solidFill>
                  <a:schemeClr val="accent5">
                    <a:lumMod val="75000"/>
                  </a:schemeClr>
                </a:solidFill>
                <a:latin typeface="微软雅黑"/>
              </a:rPr>
              <a:t>无药物治疗</a:t>
            </a:r>
            <a:r>
              <a:rPr lang="zh-CN" altLang="en-US" sz="2800" b="1" dirty="0">
                <a:solidFill>
                  <a:srgbClr val="000000"/>
                </a:solidFill>
                <a:latin typeface="微软雅黑"/>
              </a:rPr>
              <a:t>空白</a:t>
            </a:r>
          </a:p>
        </p:txBody>
      </p:sp>
      <p:sp>
        <p:nvSpPr>
          <p:cNvPr id="3" name="矩形 2">
            <a:extLst>
              <a:ext uri="{FF2B5EF4-FFF2-40B4-BE49-F238E27FC236}">
                <a16:creationId xmlns:a16="http://schemas.microsoft.com/office/drawing/2014/main" id="{6B615456-B61C-5896-C049-372483C31C66}"/>
              </a:ext>
            </a:extLst>
          </p:cNvPr>
          <p:cNvSpPr/>
          <p:nvPr/>
        </p:nvSpPr>
        <p:spPr>
          <a:xfrm>
            <a:off x="665297" y="1002923"/>
            <a:ext cx="10966919" cy="2006704"/>
          </a:xfrm>
          <a:prstGeom prst="rect">
            <a:avLst/>
          </a:prstGeom>
          <a:solidFill>
            <a:schemeClr val="bg1"/>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FD086A2E-CC7C-42B3-B304-095179471952}"/>
              </a:ext>
            </a:extLst>
          </p:cNvPr>
          <p:cNvSpPr txBox="1"/>
          <p:nvPr/>
        </p:nvSpPr>
        <p:spPr>
          <a:xfrm>
            <a:off x="735070" y="1259476"/>
            <a:ext cx="11009033" cy="1692258"/>
          </a:xfrm>
          <a:prstGeom prst="rect">
            <a:avLst/>
          </a:prstGeom>
          <a:noFill/>
        </p:spPr>
        <p:txBody>
          <a:bodyPr wrap="square" rtlCol="0">
            <a:spAutoFit/>
          </a:bodyPr>
          <a:lstStyle/>
          <a:p>
            <a:pPr marL="285750" indent="-285750">
              <a:lnSpc>
                <a:spcPts val="3200"/>
              </a:lnSpc>
              <a:buFont typeface="Wingdings" panose="05000000000000000000" pitchFamily="2" charset="2"/>
              <a:buChar char="Ø"/>
            </a:pPr>
            <a:r>
              <a:rPr lang="zh-CN" altLang="en-US" sz="2000" dirty="0">
                <a:solidFill>
                  <a:srgbClr val="222222"/>
                </a:solidFill>
                <a:latin typeface="+mn-ea"/>
              </a:rPr>
              <a:t>蠕形螨睑缘炎（</a:t>
            </a:r>
            <a:r>
              <a:rPr lang="zh-CN" altLang="en-US" sz="2000" b="1" dirty="0">
                <a:solidFill>
                  <a:srgbClr val="C00000"/>
                </a:solidFill>
                <a:latin typeface="+mn-ea"/>
              </a:rPr>
              <a:t>占睑缘炎患者人数</a:t>
            </a:r>
            <a:r>
              <a:rPr lang="en-US" altLang="zh-CN" sz="2000" b="1" dirty="0">
                <a:solidFill>
                  <a:srgbClr val="C00000"/>
                </a:solidFill>
                <a:latin typeface="+mn-ea"/>
              </a:rPr>
              <a:t>26.76%</a:t>
            </a:r>
            <a:r>
              <a:rPr lang="en-US" altLang="zh-CN" sz="2000" baseline="30000" dirty="0">
                <a:latin typeface="+mn-ea"/>
              </a:rPr>
              <a:t>1</a:t>
            </a:r>
            <a:r>
              <a:rPr lang="zh-CN" altLang="en-US" sz="2000" dirty="0">
                <a:solidFill>
                  <a:prstClr val="black"/>
                </a:solidFill>
                <a:latin typeface="+mn-ea"/>
              </a:rPr>
              <a:t>）</a:t>
            </a:r>
            <a:r>
              <a:rPr lang="zh-CN" altLang="en-US" sz="2000" dirty="0">
                <a:solidFill>
                  <a:srgbClr val="222222"/>
                </a:solidFill>
                <a:latin typeface="+mn-ea"/>
              </a:rPr>
              <a:t>是一种逐渐恶化的眼部疾病</a:t>
            </a:r>
            <a:r>
              <a:rPr lang="en-US" altLang="zh-CN" sz="2000" baseline="30000" dirty="0">
                <a:solidFill>
                  <a:prstClr val="black"/>
                </a:solidFill>
                <a:latin typeface="+mn-ea"/>
              </a:rPr>
              <a:t>2</a:t>
            </a:r>
            <a:endParaRPr lang="en-US" altLang="zh-CN" sz="2000" dirty="0">
              <a:solidFill>
                <a:srgbClr val="222222"/>
              </a:solidFill>
              <a:latin typeface="+mn-ea"/>
            </a:endParaRPr>
          </a:p>
          <a:p>
            <a:pPr marL="285750" indent="-285750">
              <a:lnSpc>
                <a:spcPts val="3200"/>
              </a:lnSpc>
              <a:buFont typeface="Wingdings" panose="05000000000000000000" pitchFamily="2" charset="2"/>
              <a:buChar char="Ø"/>
            </a:pPr>
            <a:r>
              <a:rPr lang="zh-CN" altLang="en-US" sz="2000" dirty="0">
                <a:solidFill>
                  <a:srgbClr val="222222"/>
                </a:solidFill>
                <a:latin typeface="+mn-ea"/>
              </a:rPr>
              <a:t>高龄与特定人群</a:t>
            </a:r>
            <a:r>
              <a:rPr lang="zh-CN" altLang="en-US" sz="2000" b="1" dirty="0">
                <a:solidFill>
                  <a:srgbClr val="C00000"/>
                </a:solidFill>
                <a:latin typeface="+mn-ea"/>
              </a:rPr>
              <a:t>感染风险高</a:t>
            </a:r>
            <a:r>
              <a:rPr lang="zh-CN" altLang="en-US" sz="2000" dirty="0">
                <a:solidFill>
                  <a:prstClr val="black"/>
                </a:solidFill>
                <a:latin typeface="+mn-ea"/>
              </a:rPr>
              <a:t>，</a:t>
            </a:r>
            <a:r>
              <a:rPr lang="zh-CN" altLang="en-US" sz="2000" dirty="0">
                <a:solidFill>
                  <a:srgbClr val="222222"/>
                </a:solidFill>
                <a:latin typeface="+mn-ea"/>
              </a:rPr>
              <a:t>家庭聚集性明显</a:t>
            </a:r>
            <a:r>
              <a:rPr lang="en-US" altLang="zh-CN" sz="2000" baseline="30000" dirty="0">
                <a:solidFill>
                  <a:srgbClr val="222222"/>
                </a:solidFill>
                <a:latin typeface="+mn-ea"/>
              </a:rPr>
              <a:t>3</a:t>
            </a:r>
          </a:p>
          <a:p>
            <a:pPr marL="285750" indent="-285750">
              <a:lnSpc>
                <a:spcPts val="3200"/>
              </a:lnSpc>
              <a:buFont typeface="Wingdings" panose="05000000000000000000" pitchFamily="2" charset="2"/>
              <a:buChar char="Ø"/>
            </a:pPr>
            <a:r>
              <a:rPr lang="zh-CN" altLang="en-US" sz="2000" dirty="0">
                <a:solidFill>
                  <a:srgbClr val="222222"/>
                </a:solidFill>
                <a:latin typeface="+mn-ea"/>
              </a:rPr>
              <a:t>如未接受有效治疗，会导致</a:t>
            </a:r>
            <a:r>
              <a:rPr lang="zh-CN" altLang="en-US" sz="2000" b="1" dirty="0">
                <a:solidFill>
                  <a:srgbClr val="C00000"/>
                </a:solidFill>
                <a:latin typeface="+mn-ea"/>
              </a:rPr>
              <a:t>睑板腺功能障碍、圆锥角膜等眼表疾病，增加医疗负担</a:t>
            </a:r>
            <a:r>
              <a:rPr lang="en-US" altLang="zh-CN" sz="2000" baseline="30000" dirty="0">
                <a:latin typeface="+mn-ea"/>
              </a:rPr>
              <a:t>4</a:t>
            </a:r>
          </a:p>
          <a:p>
            <a:pPr marL="285750" indent="-285750">
              <a:lnSpc>
                <a:spcPts val="3200"/>
              </a:lnSpc>
              <a:buFont typeface="Wingdings" panose="05000000000000000000" pitchFamily="2" charset="2"/>
              <a:buChar char="Ø"/>
            </a:pPr>
            <a:r>
              <a:rPr lang="zh-CN" altLang="en-US" sz="2000" dirty="0">
                <a:solidFill>
                  <a:srgbClr val="222222"/>
                </a:solidFill>
                <a:latin typeface="+mn-ea"/>
              </a:rPr>
              <a:t>存在</a:t>
            </a:r>
            <a:r>
              <a:rPr lang="zh-CN" altLang="en-US" sz="2000" b="1" dirty="0">
                <a:solidFill>
                  <a:srgbClr val="C00000"/>
                </a:solidFill>
                <a:latin typeface="+mn-ea"/>
              </a:rPr>
              <a:t>误诊率高</a:t>
            </a:r>
            <a:r>
              <a:rPr lang="zh-CN" altLang="en-US" sz="2000" dirty="0">
                <a:solidFill>
                  <a:srgbClr val="222222"/>
                </a:solidFill>
                <a:latin typeface="+mn-ea"/>
              </a:rPr>
              <a:t>以及</a:t>
            </a:r>
            <a:r>
              <a:rPr lang="zh-CN" altLang="en-US" sz="2000" b="1" dirty="0">
                <a:solidFill>
                  <a:srgbClr val="C00000"/>
                </a:solidFill>
                <a:latin typeface="+mn-ea"/>
              </a:rPr>
              <a:t>超说明书用药情况严重</a:t>
            </a:r>
            <a:r>
              <a:rPr lang="en-US" altLang="zh-CN" sz="2000" baseline="30000" dirty="0">
                <a:solidFill>
                  <a:prstClr val="black"/>
                </a:solidFill>
                <a:latin typeface="+mn-ea"/>
              </a:rPr>
              <a:t>5</a:t>
            </a:r>
          </a:p>
        </p:txBody>
      </p:sp>
      <p:sp>
        <p:nvSpPr>
          <p:cNvPr id="8" name="矩形 7">
            <a:extLst>
              <a:ext uri="{FF2B5EF4-FFF2-40B4-BE49-F238E27FC236}">
                <a16:creationId xmlns:a16="http://schemas.microsoft.com/office/drawing/2014/main" id="{4EC08962-C9D8-9A79-D2A5-8AC6FDAF6F86}"/>
              </a:ext>
            </a:extLst>
          </p:cNvPr>
          <p:cNvSpPr/>
          <p:nvPr/>
        </p:nvSpPr>
        <p:spPr>
          <a:xfrm>
            <a:off x="665296" y="3221087"/>
            <a:ext cx="10966920" cy="2810151"/>
          </a:xfrm>
          <a:prstGeom prst="rect">
            <a:avLst/>
          </a:prstGeom>
          <a:solidFill>
            <a:schemeClr val="bg1"/>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y</a:t>
            </a:r>
            <a:endParaRPr lang="zh-CN" altLang="en-US" dirty="0"/>
          </a:p>
        </p:txBody>
      </p:sp>
      <p:sp>
        <p:nvSpPr>
          <p:cNvPr id="9" name="文本框 8">
            <a:extLst>
              <a:ext uri="{FF2B5EF4-FFF2-40B4-BE49-F238E27FC236}">
                <a16:creationId xmlns:a16="http://schemas.microsoft.com/office/drawing/2014/main" id="{17876535-79FE-4C11-D535-2B02DB50AE0C}"/>
              </a:ext>
            </a:extLst>
          </p:cNvPr>
          <p:cNvSpPr txBox="1"/>
          <p:nvPr/>
        </p:nvSpPr>
        <p:spPr>
          <a:xfrm>
            <a:off x="3981512" y="3057786"/>
            <a:ext cx="4228974" cy="461665"/>
          </a:xfrm>
          <a:prstGeom prst="rect">
            <a:avLst/>
          </a:prstGeom>
          <a:solidFill>
            <a:schemeClr val="bg1"/>
          </a:solidFill>
        </p:spPr>
        <p:txBody>
          <a:bodyPr wrap="square" rtlCol="0">
            <a:spAutoFit/>
          </a:bodyPr>
          <a:lstStyle/>
          <a:p>
            <a:pPr algn="ctr"/>
            <a:r>
              <a:rPr lang="zh-CN" altLang="en-US" sz="2400" b="1" dirty="0"/>
              <a:t>存在巨大临床未满足需求</a:t>
            </a:r>
          </a:p>
        </p:txBody>
      </p:sp>
      <p:sp>
        <p:nvSpPr>
          <p:cNvPr id="10" name="文本框 9">
            <a:extLst>
              <a:ext uri="{FF2B5EF4-FFF2-40B4-BE49-F238E27FC236}">
                <a16:creationId xmlns:a16="http://schemas.microsoft.com/office/drawing/2014/main" id="{DE64738E-EE08-E78B-BAFC-2BB145216BD8}"/>
              </a:ext>
            </a:extLst>
          </p:cNvPr>
          <p:cNvSpPr txBox="1"/>
          <p:nvPr/>
        </p:nvSpPr>
        <p:spPr>
          <a:xfrm>
            <a:off x="141989" y="6069846"/>
            <a:ext cx="12050011" cy="810478"/>
          </a:xfrm>
          <a:prstGeom prst="rect">
            <a:avLst/>
          </a:prstGeom>
          <a:noFill/>
        </p:spPr>
        <p:txBody>
          <a:bodyPr wrap="square" rtlCol="0">
            <a:spAutoFit/>
          </a:bodyPr>
          <a:lstStyle/>
          <a:p>
            <a:pPr defTabSz="1219200" fontAlgn="base">
              <a:lnSpc>
                <a:spcPts val="700"/>
              </a:lnSpc>
              <a:spcBef>
                <a:spcPct val="0"/>
              </a:spcBef>
              <a:spcAft>
                <a:spcPct val="0"/>
              </a:spcAft>
              <a:defRPr/>
            </a:pP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朱玉霞</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淮南地区蠕形螨睑缘炎的调查</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[J].</a:t>
            </a:r>
            <a:r>
              <a:rPr lang="zh-CN" altLang="en-US"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医学动物防止</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,2002,(06):302-303. </a:t>
            </a:r>
          </a:p>
          <a:p>
            <a:pPr defTabSz="1219200" fontAlgn="base">
              <a:lnSpc>
                <a:spcPts val="700"/>
              </a:lnSpc>
              <a:spcBef>
                <a:spcPct val="0"/>
              </a:spcBef>
              <a:spcAft>
                <a:spcPct val="0"/>
              </a:spcAft>
              <a:defRPr/>
            </a:pP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2.Periman L M , Whitley W O , Maiti S ,et </a:t>
            </a:r>
            <a:r>
              <a:rPr lang="en-US" altLang="zh-CN" sz="600" dirty="0" err="1">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al.The</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patient journey and burden of disease in Demodex blepharitis in the United States[J].</a:t>
            </a:r>
            <a:r>
              <a:rPr lang="en-US" altLang="zh-CN" sz="600" i="1"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Journal of Medical Economics</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2025, 28(1). </a:t>
            </a:r>
          </a:p>
          <a:p>
            <a:pPr defTabSz="1219200" fontAlgn="base">
              <a:lnSpc>
                <a:spcPts val="700"/>
              </a:lnSpc>
              <a:spcBef>
                <a:spcPct val="0"/>
              </a:spcBef>
              <a:spcAft>
                <a:spcPct val="0"/>
              </a:spcAft>
              <a:defRPr/>
            </a:pP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厦门大学附属厦门眼科中心，</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蠕形螨睑缘炎是否具有传染性</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2019.2.16 </a:t>
            </a:r>
          </a:p>
          <a:p>
            <a:pPr defTabSz="1219200" fontAlgn="base">
              <a:lnSpc>
                <a:spcPts val="700"/>
              </a:lnSpc>
              <a:spcBef>
                <a:spcPct val="0"/>
              </a:spcBef>
              <a:spcAft>
                <a:spcPct val="0"/>
              </a:spcAft>
              <a:defRPr/>
            </a:pP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我国蠕形螨睑缘炎诊断和治疗专家共识</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(2018</a:t>
            </a:r>
            <a:r>
              <a:rPr lang="zh-CN" altLang="en-US"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年</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中华眼科杂志</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,2018,54(7):491-5.  </a:t>
            </a:r>
          </a:p>
          <a:p>
            <a:pPr defTabSz="1219200" fontAlgn="base">
              <a:lnSpc>
                <a:spcPts val="700"/>
              </a:lnSpc>
              <a:spcBef>
                <a:spcPct val="0"/>
              </a:spcBef>
              <a:spcAft>
                <a:spcPct val="0"/>
              </a:spcAft>
              <a:defRPr/>
            </a:pP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5.GUPTA P K, THOMPSON V, O'DELL L, et al. Patient-Reported Burden of Illness and Unmet </a:t>
            </a:r>
            <a:r>
              <a:rPr lang="en-US" altLang="zh-CN" sz="5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Needs</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in Demodex blepharitis[J]. </a:t>
            </a:r>
            <a:r>
              <a:rPr lang="en-US" altLang="zh-CN" sz="600" i="1"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Patient Preference and Adherence. </a:t>
            </a:r>
            <a:r>
              <a:rPr lang="en-US" altLang="zh-CN" sz="6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2025, 19:647-658. </a:t>
            </a:r>
            <a:r>
              <a:rPr lang="en-US" altLang="zh-CN" sz="600" dirty="0">
                <a:solidFill>
                  <a:prstClr val="white">
                    <a:lumMod val="50000"/>
                  </a:prstClr>
                </a:solidFill>
                <a:latin typeface="微软雅黑" panose="020B0503020204020204" pitchFamily="34" charset="-122"/>
                <a:ea typeface="微软雅黑" panose="020B0503020204020204" pitchFamily="34" charset="-122"/>
              </a:rPr>
              <a:t> </a:t>
            </a:r>
          </a:p>
          <a:p>
            <a:pPr defTabSz="1219200" fontAlgn="base">
              <a:lnSpc>
                <a:spcPts val="700"/>
              </a:lnSpc>
              <a:spcBef>
                <a:spcPct val="0"/>
              </a:spcBef>
              <a:spcAft>
                <a:spcPct val="0"/>
              </a:spcAft>
              <a:defRPr/>
            </a:pPr>
            <a:r>
              <a:rPr lang="en-US" altLang="zh-CN" sz="600" dirty="0">
                <a:solidFill>
                  <a:prstClr val="white">
                    <a:lumMod val="50000"/>
                  </a:prstClr>
                </a:solidFill>
                <a:latin typeface="微软雅黑" panose="020B0503020204020204" pitchFamily="34" charset="-122"/>
                <a:ea typeface="微软雅黑" panose="020B0503020204020204" pitchFamily="34" charset="-122"/>
              </a:rPr>
              <a:t>6. </a:t>
            </a:r>
            <a:r>
              <a:rPr lang="en-US" altLang="zh-CN" sz="600" dirty="0" err="1">
                <a:solidFill>
                  <a:prstClr val="white">
                    <a:lumMod val="50000"/>
                  </a:prstClr>
                </a:solidFill>
                <a:latin typeface="微软雅黑" panose="020B0503020204020204" pitchFamily="34" charset="-122"/>
                <a:ea typeface="微软雅黑" panose="020B0503020204020204" pitchFamily="34" charset="-122"/>
              </a:rPr>
              <a:t>Donnenfeld</a:t>
            </a:r>
            <a:r>
              <a:rPr lang="en-US" altLang="zh-CN" sz="600" dirty="0">
                <a:solidFill>
                  <a:prstClr val="white">
                    <a:lumMod val="50000"/>
                  </a:prstClr>
                </a:solidFill>
                <a:latin typeface="微软雅黑" panose="020B0503020204020204" pitchFamily="34" charset="-122"/>
                <a:ea typeface="微软雅黑" panose="020B0503020204020204" pitchFamily="34" charset="-122"/>
              </a:rPr>
              <a:t> E, Nichols KK, Ayres BD, et al. The Demodex Expert Panel on Treatment and Eyelid Health (DEPTH) Consensus Regarding the Preferred Treatment for Demodex Blepharitis[J]. </a:t>
            </a:r>
            <a:r>
              <a:rPr lang="en-US" altLang="zh-CN" sz="600" i="1" dirty="0">
                <a:solidFill>
                  <a:prstClr val="white">
                    <a:lumMod val="50000"/>
                  </a:prstClr>
                </a:solidFill>
                <a:latin typeface="微软雅黑" panose="020B0503020204020204" pitchFamily="34" charset="-122"/>
                <a:ea typeface="微软雅黑" panose="020B0503020204020204" pitchFamily="34" charset="-122"/>
              </a:rPr>
              <a:t>Clinical Ophthalmology.</a:t>
            </a:r>
            <a:r>
              <a:rPr lang="en-US" altLang="zh-CN" sz="600" dirty="0">
                <a:solidFill>
                  <a:prstClr val="white">
                    <a:lumMod val="50000"/>
                  </a:prstClr>
                </a:solidFill>
                <a:latin typeface="微软雅黑" panose="020B0503020204020204" pitchFamily="34" charset="-122"/>
                <a:ea typeface="微软雅黑" panose="020B0503020204020204" pitchFamily="34" charset="-122"/>
              </a:rPr>
              <a:t> 2025, 19:1893-1904. </a:t>
            </a:r>
          </a:p>
          <a:p>
            <a:pPr defTabSz="1219200" fontAlgn="base">
              <a:lnSpc>
                <a:spcPts val="700"/>
              </a:lnSpc>
              <a:spcBef>
                <a:spcPct val="0"/>
              </a:spcBef>
              <a:spcAft>
                <a:spcPct val="0"/>
              </a:spcAft>
              <a:defRPr/>
            </a:pPr>
            <a:r>
              <a:rPr lang="en-US" altLang="zh-CN" sz="600" dirty="0">
                <a:solidFill>
                  <a:prstClr val="white">
                    <a:lumMod val="50000"/>
                  </a:prstClr>
                </a:solidFill>
                <a:latin typeface="微软雅黑" panose="020B0503020204020204" pitchFamily="34" charset="-122"/>
                <a:ea typeface="微软雅黑" panose="020B0503020204020204" pitchFamily="34" charset="-122"/>
              </a:rPr>
              <a:t>7.</a:t>
            </a:r>
            <a:r>
              <a:rPr lang="zh-CN" altLang="en-US" sz="600" dirty="0">
                <a:solidFill>
                  <a:prstClr val="white">
                    <a:lumMod val="50000"/>
                  </a:prstClr>
                </a:solidFill>
                <a:latin typeface="微软雅黑" panose="020B0503020204020204" pitchFamily="34" charset="-122"/>
                <a:ea typeface="微软雅黑" panose="020B0503020204020204" pitchFamily="34" charset="-122"/>
              </a:rPr>
              <a:t>强脉冲光治疗睑板腺功能障碍及其相关干眼专家共识</a:t>
            </a:r>
            <a:r>
              <a:rPr lang="en-US" altLang="zh-CN" sz="600" dirty="0">
                <a:solidFill>
                  <a:prstClr val="white">
                    <a:lumMod val="50000"/>
                  </a:prstClr>
                </a:solidFill>
                <a:latin typeface="微软雅黑" panose="020B0503020204020204" pitchFamily="34" charset="-122"/>
                <a:ea typeface="微软雅黑" panose="020B0503020204020204" pitchFamily="34" charset="-122"/>
              </a:rPr>
              <a:t>(2022)[J].</a:t>
            </a:r>
            <a:r>
              <a:rPr lang="zh-CN" altLang="en-US" sz="600" dirty="0">
                <a:solidFill>
                  <a:prstClr val="white">
                    <a:lumMod val="50000"/>
                  </a:prstClr>
                </a:solidFill>
                <a:latin typeface="微软雅黑" panose="020B0503020204020204" pitchFamily="34" charset="-122"/>
                <a:ea typeface="微软雅黑" panose="020B0503020204020204" pitchFamily="34" charset="-122"/>
              </a:rPr>
              <a:t>中华实验眼科杂志</a:t>
            </a:r>
            <a:r>
              <a:rPr lang="en-US" altLang="zh-CN" sz="600" dirty="0">
                <a:solidFill>
                  <a:prstClr val="white">
                    <a:lumMod val="50000"/>
                  </a:prstClr>
                </a:solidFill>
                <a:latin typeface="微软雅黑" panose="020B0503020204020204" pitchFamily="34" charset="-122"/>
                <a:ea typeface="微软雅黑" panose="020B0503020204020204" pitchFamily="34" charset="-122"/>
              </a:rPr>
              <a:t>, 2022, 40(2):7. </a:t>
            </a:r>
          </a:p>
          <a:p>
            <a:pPr defTabSz="1219200" fontAlgn="base">
              <a:lnSpc>
                <a:spcPts val="700"/>
              </a:lnSpc>
              <a:spcBef>
                <a:spcPct val="0"/>
              </a:spcBef>
              <a:spcAft>
                <a:spcPct val="0"/>
              </a:spcAft>
              <a:defRPr/>
            </a:pPr>
            <a:r>
              <a:rPr lang="en-US" altLang="zh-CN" sz="600" dirty="0">
                <a:solidFill>
                  <a:prstClr val="white">
                    <a:lumMod val="50000"/>
                  </a:prstClr>
                </a:solidFill>
                <a:latin typeface="微软雅黑" panose="020B0503020204020204" pitchFamily="34" charset="-122"/>
                <a:ea typeface="微软雅黑" panose="020B0503020204020204" pitchFamily="34" charset="-122"/>
              </a:rPr>
              <a:t>8. Vigo L, </a:t>
            </a:r>
            <a:r>
              <a:rPr lang="en-US" altLang="zh-CN" sz="600" dirty="0" err="1">
                <a:solidFill>
                  <a:prstClr val="white">
                    <a:lumMod val="50000"/>
                  </a:prstClr>
                </a:solidFill>
                <a:latin typeface="微软雅黑" panose="020B0503020204020204" pitchFamily="34" charset="-122"/>
                <a:ea typeface="微软雅黑" panose="020B0503020204020204" pitchFamily="34" charset="-122"/>
              </a:rPr>
              <a:t>Taroni</a:t>
            </a:r>
            <a:r>
              <a:rPr lang="en-US" altLang="zh-CN" sz="600" dirty="0">
                <a:solidFill>
                  <a:prstClr val="white">
                    <a:lumMod val="50000"/>
                  </a:prstClr>
                </a:solidFill>
                <a:latin typeface="微软雅黑" panose="020B0503020204020204" pitchFamily="34" charset="-122"/>
                <a:ea typeface="微软雅黑" panose="020B0503020204020204" pitchFamily="34" charset="-122"/>
              </a:rPr>
              <a:t> L, Bernabei </a:t>
            </a:r>
            <a:r>
              <a:rPr lang="en-US" altLang="zh-CN" sz="600" dirty="0" err="1">
                <a:solidFill>
                  <a:prstClr val="white">
                    <a:lumMod val="50000"/>
                  </a:prstClr>
                </a:solidFill>
                <a:latin typeface="微软雅黑" panose="020B0503020204020204" pitchFamily="34" charset="-122"/>
                <a:ea typeface="微软雅黑" panose="020B0503020204020204" pitchFamily="34" charset="-122"/>
              </a:rPr>
              <a:t>F,et</a:t>
            </a:r>
            <a:r>
              <a:rPr lang="en-US" altLang="zh-CN" sz="600" dirty="0">
                <a:solidFill>
                  <a:prstClr val="white">
                    <a:lumMod val="50000"/>
                  </a:prstClr>
                </a:solidFill>
                <a:latin typeface="微软雅黑" panose="020B0503020204020204" pitchFamily="34" charset="-122"/>
                <a:ea typeface="微软雅黑" panose="020B0503020204020204" pitchFamily="34" charset="-122"/>
              </a:rPr>
              <a:t> al. Ocular surface workup in patients with meibomian gland dysfunction treated with intense regulated pulsed light[J/OL]. </a:t>
            </a:r>
            <a:r>
              <a:rPr lang="en-US" altLang="zh-CN" sz="600" i="1" dirty="0">
                <a:solidFill>
                  <a:prstClr val="white">
                    <a:lumMod val="50000"/>
                  </a:prstClr>
                </a:solidFill>
                <a:latin typeface="微软雅黑" panose="020B0503020204020204" pitchFamily="34" charset="-122"/>
                <a:ea typeface="微软雅黑" panose="020B0503020204020204" pitchFamily="34" charset="-122"/>
              </a:rPr>
              <a:t>Diagnostics (Basel). </a:t>
            </a:r>
            <a:r>
              <a:rPr lang="en-US" altLang="zh-CN" sz="600" dirty="0">
                <a:solidFill>
                  <a:prstClr val="white">
                    <a:lumMod val="50000"/>
                  </a:prstClr>
                </a:solidFill>
                <a:latin typeface="微软雅黑" panose="020B0503020204020204" pitchFamily="34" charset="-122"/>
                <a:ea typeface="微软雅黑" panose="020B0503020204020204" pitchFamily="34" charset="-122"/>
              </a:rPr>
              <a:t>2019,9 (4) :147</a:t>
            </a:r>
          </a:p>
        </p:txBody>
      </p:sp>
      <p:sp>
        <p:nvSpPr>
          <p:cNvPr id="4" name="文本框 3">
            <a:extLst>
              <a:ext uri="{FF2B5EF4-FFF2-40B4-BE49-F238E27FC236}">
                <a16:creationId xmlns:a16="http://schemas.microsoft.com/office/drawing/2014/main" id="{8A48A85E-10C0-088F-A8F0-554807B8A4CE}"/>
              </a:ext>
            </a:extLst>
          </p:cNvPr>
          <p:cNvSpPr txBox="1"/>
          <p:nvPr/>
        </p:nvSpPr>
        <p:spPr>
          <a:xfrm>
            <a:off x="4923182" y="813052"/>
            <a:ext cx="2345635" cy="461665"/>
          </a:xfrm>
          <a:prstGeom prst="rect">
            <a:avLst/>
          </a:prstGeom>
          <a:solidFill>
            <a:schemeClr val="bg1"/>
          </a:solidFill>
        </p:spPr>
        <p:txBody>
          <a:bodyPr wrap="square" rtlCol="0">
            <a:spAutoFit/>
          </a:bodyPr>
          <a:lstStyle/>
          <a:p>
            <a:pPr algn="ctr"/>
            <a:r>
              <a:rPr lang="zh-CN" altLang="en-US" sz="2400" b="1" dirty="0"/>
              <a:t>疾病现状</a:t>
            </a:r>
          </a:p>
        </p:txBody>
      </p:sp>
      <p:sp>
        <p:nvSpPr>
          <p:cNvPr id="11" name="文本框 10">
            <a:extLst>
              <a:ext uri="{FF2B5EF4-FFF2-40B4-BE49-F238E27FC236}">
                <a16:creationId xmlns:a16="http://schemas.microsoft.com/office/drawing/2014/main" id="{53727527-CE7A-685B-6161-E1C399620462}"/>
              </a:ext>
            </a:extLst>
          </p:cNvPr>
          <p:cNvSpPr txBox="1"/>
          <p:nvPr/>
        </p:nvSpPr>
        <p:spPr>
          <a:xfrm>
            <a:off x="735070" y="3538318"/>
            <a:ext cx="10915436" cy="2439257"/>
          </a:xfrm>
          <a:prstGeom prst="rect">
            <a:avLst/>
          </a:prstGeom>
          <a:noFill/>
        </p:spPr>
        <p:txBody>
          <a:bodyPr wrap="square" rtlCol="0">
            <a:spAutoFit/>
          </a:bodyPr>
          <a:lstStyle/>
          <a:p>
            <a:pPr marL="285750" indent="-285750">
              <a:lnSpc>
                <a:spcPts val="3100"/>
              </a:lnSpc>
              <a:buFont typeface="Wingdings" panose="05000000000000000000" pitchFamily="2" charset="2"/>
              <a:buChar char="Ø"/>
            </a:pPr>
            <a:r>
              <a:rPr lang="zh-CN" altLang="en-US" sz="2000" dirty="0">
                <a:latin typeface="+mn-ea"/>
              </a:rPr>
              <a:t>除本品外，</a:t>
            </a:r>
            <a:r>
              <a:rPr lang="zh-CN" altLang="en-US" sz="2000" b="1" dirty="0">
                <a:solidFill>
                  <a:srgbClr val="C00000"/>
                </a:solidFill>
                <a:latin typeface="+mn-ea"/>
              </a:rPr>
              <a:t>目前尚无</a:t>
            </a:r>
            <a:r>
              <a:rPr lang="zh-CN" altLang="en-US" sz="2000" dirty="0">
                <a:latin typeface="+mn-ea"/>
              </a:rPr>
              <a:t>已获批用于蠕形螨睑缘炎适应症的治疗药物</a:t>
            </a:r>
            <a:endParaRPr lang="en-US" altLang="zh-CN" sz="2400" dirty="0">
              <a:latin typeface="+mn-ea"/>
            </a:endParaRPr>
          </a:p>
          <a:p>
            <a:pPr marL="285750" indent="-285750">
              <a:lnSpc>
                <a:spcPts val="3100"/>
              </a:lnSpc>
              <a:buFont typeface="Wingdings" panose="05000000000000000000" pitchFamily="2" charset="2"/>
              <a:buChar char="Ø"/>
            </a:pPr>
            <a:r>
              <a:rPr lang="zh-CN" altLang="en-US" sz="2000" dirty="0"/>
              <a:t>蠕形螨睑缘炎现有院内非药物治疗方式为</a:t>
            </a:r>
            <a:r>
              <a:rPr lang="en-US" altLang="zh-CN" sz="2000" dirty="0"/>
              <a:t>IPL</a:t>
            </a:r>
            <a:r>
              <a:rPr lang="zh-CN" altLang="en-US" sz="2000" dirty="0"/>
              <a:t>， 但</a:t>
            </a:r>
            <a:r>
              <a:rPr lang="zh-CN" altLang="en-US" sz="2000" b="1" dirty="0">
                <a:solidFill>
                  <a:srgbClr val="C00000"/>
                </a:solidFill>
              </a:rPr>
              <a:t>无法满足临床治疗需求</a:t>
            </a:r>
            <a:r>
              <a:rPr lang="zh-CN" altLang="en-US" sz="2000" b="1" dirty="0"/>
              <a:t>：</a:t>
            </a:r>
            <a:endParaRPr lang="en-US" altLang="zh-CN" sz="2000" b="1" dirty="0">
              <a:solidFill>
                <a:schemeClr val="accent5">
                  <a:lumMod val="50000"/>
                </a:schemeClr>
              </a:solidFill>
              <a:latin typeface="+mn-ea"/>
            </a:endParaRPr>
          </a:p>
          <a:p>
            <a:pPr marL="285750" indent="-285750">
              <a:lnSpc>
                <a:spcPts val="3100"/>
              </a:lnSpc>
              <a:buFont typeface="Arial" panose="020B0604020202020204" pitchFamily="34" charset="0"/>
              <a:buChar char="•"/>
            </a:pPr>
            <a:r>
              <a:rPr lang="en-US" altLang="zh-CN" sz="2000" dirty="0">
                <a:solidFill>
                  <a:prstClr val="black">
                    <a:lumMod val="85000"/>
                    <a:lumOff val="15000"/>
                  </a:prstClr>
                </a:solidFill>
                <a:latin typeface="+mn-ea"/>
                <a:sym typeface="+mn-ea"/>
              </a:rPr>
              <a:t>IPL</a:t>
            </a:r>
            <a:r>
              <a:rPr lang="zh-CN" altLang="en-US" sz="2000" b="1" dirty="0">
                <a:solidFill>
                  <a:srgbClr val="C00000"/>
                </a:solidFill>
                <a:latin typeface="+mn-ea"/>
                <a:sym typeface="+mn-ea"/>
              </a:rPr>
              <a:t>无法高效清除</a:t>
            </a:r>
            <a:r>
              <a:rPr lang="zh-CN" altLang="en-US" sz="2000" dirty="0">
                <a:solidFill>
                  <a:prstClr val="black">
                    <a:lumMod val="85000"/>
                    <a:lumOff val="15000"/>
                  </a:prstClr>
                </a:solidFill>
                <a:latin typeface="+mn-ea"/>
                <a:sym typeface="+mn-ea"/>
              </a:rPr>
              <a:t>睑缘蠕形螨</a:t>
            </a:r>
            <a:r>
              <a:rPr lang="en-US" altLang="zh-CN" sz="2000" baseline="30000" dirty="0">
                <a:solidFill>
                  <a:prstClr val="black"/>
                </a:solidFill>
                <a:latin typeface="微软雅黑" panose="020B0503020204020204" pitchFamily="34" charset="-122"/>
                <a:ea typeface="微软雅黑" panose="020B0503020204020204" pitchFamily="34" charset="-122"/>
                <a:sym typeface="+mn-ea"/>
              </a:rPr>
              <a:t>6</a:t>
            </a:r>
            <a:r>
              <a:rPr lang="zh-CN" altLang="en-US" sz="2000" dirty="0">
                <a:solidFill>
                  <a:prstClr val="black">
                    <a:lumMod val="85000"/>
                    <a:lumOff val="15000"/>
                  </a:prstClr>
                </a:solidFill>
                <a:latin typeface="+mn-ea"/>
                <a:sym typeface="+mn-ea"/>
              </a:rPr>
              <a:t>，临床治疗效果不理想</a:t>
            </a:r>
            <a:endParaRPr lang="en-US" altLang="zh-CN" sz="2000" dirty="0">
              <a:solidFill>
                <a:prstClr val="black">
                  <a:lumMod val="85000"/>
                  <a:lumOff val="15000"/>
                </a:prstClr>
              </a:solidFill>
              <a:latin typeface="+mn-ea"/>
              <a:sym typeface="+mn-ea"/>
            </a:endParaRPr>
          </a:p>
          <a:p>
            <a:pPr marL="285750" indent="-285750">
              <a:lnSpc>
                <a:spcPts val="3100"/>
              </a:lnSpc>
              <a:buFont typeface="Arial" panose="020B0604020202020204" pitchFamily="34" charset="0"/>
              <a:buChar char="•"/>
            </a:pPr>
            <a:r>
              <a:rPr lang="en-US" altLang="zh-CN" sz="2000" dirty="0">
                <a:solidFill>
                  <a:prstClr val="black">
                    <a:lumMod val="85000"/>
                    <a:lumOff val="15000"/>
                  </a:prstClr>
                </a:solidFill>
                <a:latin typeface="+mn-ea"/>
              </a:rPr>
              <a:t>IPL</a:t>
            </a:r>
            <a:r>
              <a:rPr lang="zh-CN" altLang="en-US" sz="2000" b="1" dirty="0">
                <a:solidFill>
                  <a:srgbClr val="C00000"/>
                </a:solidFill>
                <a:latin typeface="+mn-ea"/>
              </a:rPr>
              <a:t>治疗周期</a:t>
            </a:r>
            <a:r>
              <a:rPr lang="zh-CN" altLang="zh-CN" sz="2000" b="1" dirty="0">
                <a:solidFill>
                  <a:srgbClr val="C00000"/>
                </a:solidFill>
                <a:latin typeface="+mn-ea"/>
              </a:rPr>
              <a:t>长</a:t>
            </a:r>
            <a:r>
              <a:rPr lang="zh-CN" altLang="zh-CN" sz="2000" dirty="0">
                <a:solidFill>
                  <a:prstClr val="black">
                    <a:lumMod val="85000"/>
                    <a:lumOff val="15000"/>
                  </a:prstClr>
                </a:solidFill>
                <a:latin typeface="+mn-ea"/>
              </a:rPr>
              <a:t>，需要</a:t>
            </a:r>
            <a:r>
              <a:rPr lang="zh-CN" altLang="en-US" sz="2000" dirty="0">
                <a:solidFill>
                  <a:prstClr val="black">
                    <a:lumMod val="85000"/>
                    <a:lumOff val="15000"/>
                  </a:prstClr>
                </a:solidFill>
                <a:latin typeface="+mn-ea"/>
              </a:rPr>
              <a:t>长</a:t>
            </a:r>
            <a:r>
              <a:rPr lang="zh-CN" altLang="zh-CN" sz="2000" dirty="0">
                <a:solidFill>
                  <a:prstClr val="black">
                    <a:lumMod val="85000"/>
                    <a:lumOff val="15000"/>
                  </a:prstClr>
                </a:solidFill>
                <a:latin typeface="+mn-ea"/>
              </a:rPr>
              <a:t>期定期治疗</a:t>
            </a:r>
            <a:r>
              <a:rPr lang="en-US" altLang="zh-CN" sz="2000" baseline="30000" dirty="0">
                <a:solidFill>
                  <a:prstClr val="black"/>
                </a:solidFill>
                <a:latin typeface="微软雅黑" panose="020B0503020204020204" pitchFamily="34" charset="-122"/>
                <a:ea typeface="微软雅黑" panose="020B0503020204020204" pitchFamily="34" charset="-122"/>
              </a:rPr>
              <a:t>7</a:t>
            </a:r>
            <a:r>
              <a:rPr lang="en-US" altLang="zh-CN" sz="2000" dirty="0">
                <a:solidFill>
                  <a:prstClr val="black">
                    <a:lumMod val="85000"/>
                    <a:lumOff val="15000"/>
                  </a:prstClr>
                </a:solidFill>
                <a:latin typeface="+mn-ea"/>
              </a:rPr>
              <a:t>,</a:t>
            </a:r>
            <a:r>
              <a:rPr lang="zh-CN" altLang="en-US" sz="2000" dirty="0">
                <a:solidFill>
                  <a:prstClr val="black">
                    <a:lumMod val="85000"/>
                    <a:lumOff val="15000"/>
                  </a:prstClr>
                </a:solidFill>
                <a:latin typeface="+mn-ea"/>
              </a:rPr>
              <a:t>影响依从性</a:t>
            </a:r>
            <a:endParaRPr lang="en-US" altLang="zh-CN" sz="2000" dirty="0">
              <a:solidFill>
                <a:prstClr val="black">
                  <a:lumMod val="85000"/>
                  <a:lumOff val="15000"/>
                </a:prstClr>
              </a:solidFill>
              <a:latin typeface="+mn-ea"/>
            </a:endParaRPr>
          </a:p>
          <a:p>
            <a:pPr marL="285750" indent="-285750">
              <a:lnSpc>
                <a:spcPts val="3100"/>
              </a:lnSpc>
              <a:buFont typeface="Arial" panose="020B0604020202020204" pitchFamily="34" charset="0"/>
              <a:buChar char="•"/>
            </a:pPr>
            <a:r>
              <a:rPr lang="en-US" altLang="zh-CN" sz="2000" dirty="0"/>
              <a:t>IPL</a:t>
            </a:r>
            <a:r>
              <a:rPr lang="zh-CN" altLang="en-US" sz="2000" dirty="0"/>
              <a:t>在眼科</a:t>
            </a:r>
            <a:r>
              <a:rPr lang="zh-CN" altLang="zh-CN" sz="2000" dirty="0"/>
              <a:t>治疗</a:t>
            </a:r>
            <a:r>
              <a:rPr lang="zh-CN" altLang="en-US" sz="2000" dirty="0"/>
              <a:t>中，由于眼部保护措施不到位，可</a:t>
            </a:r>
            <a:r>
              <a:rPr lang="zh-CN" altLang="en-US" sz="2000" b="1" dirty="0">
                <a:solidFill>
                  <a:srgbClr val="C00000"/>
                </a:solidFill>
              </a:rPr>
              <a:t>导致</a:t>
            </a:r>
            <a:r>
              <a:rPr lang="zh-CN" altLang="zh-CN" sz="2000" b="1" dirty="0">
                <a:solidFill>
                  <a:srgbClr val="C00000"/>
                </a:solidFill>
              </a:rPr>
              <a:t>并发症</a:t>
            </a:r>
            <a:r>
              <a:rPr lang="en-US" altLang="zh-CN" sz="2000" baseline="30000" dirty="0">
                <a:solidFill>
                  <a:prstClr val="black"/>
                </a:solidFill>
                <a:latin typeface="微软雅黑" panose="020B0503020204020204" pitchFamily="34" charset="-122"/>
                <a:ea typeface="微软雅黑" panose="020B0503020204020204" pitchFamily="34" charset="-122"/>
              </a:rPr>
              <a:t>8</a:t>
            </a:r>
            <a:endParaRPr lang="en-US" altLang="zh-CN" sz="2000" dirty="0">
              <a:solidFill>
                <a:prstClr val="black">
                  <a:lumMod val="85000"/>
                  <a:lumOff val="15000"/>
                </a:prstClr>
              </a:solidFill>
              <a:latin typeface="+mn-ea"/>
            </a:endParaRPr>
          </a:p>
          <a:p>
            <a:pPr marL="285750" indent="-285750">
              <a:lnSpc>
                <a:spcPts val="3100"/>
              </a:lnSpc>
              <a:buFont typeface="Arial" panose="020B0604020202020204" pitchFamily="34" charset="0"/>
              <a:buChar char="•"/>
            </a:pPr>
            <a:r>
              <a:rPr lang="en-US" altLang="zh-CN" sz="2000" dirty="0">
                <a:solidFill>
                  <a:prstClr val="black">
                    <a:lumMod val="85000"/>
                    <a:lumOff val="15000"/>
                  </a:prstClr>
                </a:solidFill>
                <a:latin typeface="+mn-ea"/>
              </a:rPr>
              <a:t>IPL</a:t>
            </a:r>
            <a:r>
              <a:rPr lang="zh-CN" altLang="en-US" sz="2000" dirty="0">
                <a:solidFill>
                  <a:prstClr val="black">
                    <a:lumMod val="85000"/>
                    <a:lumOff val="15000"/>
                  </a:prstClr>
                </a:solidFill>
                <a:latin typeface="+mn-ea"/>
              </a:rPr>
              <a:t>虽然已被纳入多个省级医疗服务收费项目，但</a:t>
            </a:r>
            <a:r>
              <a:rPr lang="zh-CN" altLang="en-US" sz="2000" b="1" dirty="0">
                <a:solidFill>
                  <a:srgbClr val="C00000"/>
                </a:solidFill>
                <a:latin typeface="+mn-ea"/>
              </a:rPr>
              <a:t>价格昂贵</a:t>
            </a:r>
            <a:endParaRPr lang="en-US" altLang="zh-CN" sz="2000" b="1" dirty="0">
              <a:solidFill>
                <a:srgbClr val="C00000"/>
              </a:solidFill>
              <a:latin typeface="+mn-ea"/>
            </a:endParaRPr>
          </a:p>
        </p:txBody>
      </p:sp>
    </p:spTree>
    <p:custDataLst>
      <p:tags r:id="rId1"/>
    </p:custDataLst>
    <p:extLst>
      <p:ext uri="{BB962C8B-B14F-4D97-AF65-F5344CB8AC3E}">
        <p14:creationId xmlns:p14="http://schemas.microsoft.com/office/powerpoint/2010/main" val="23704554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CBC5F-08F2-52AF-2196-64FD05514EFF}"/>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A33E7CE-0DB1-E265-ADEB-643094239567}"/>
              </a:ext>
            </a:extLst>
          </p:cNvPr>
          <p:cNvSpPr/>
          <p:nvPr/>
        </p:nvSpPr>
        <p:spPr>
          <a:xfrm>
            <a:off x="0" y="269875"/>
            <a:ext cx="560705" cy="538480"/>
          </a:xfrm>
          <a:prstGeom prst="rect">
            <a:avLst/>
          </a:prstGeom>
          <a:solidFill>
            <a:srgbClr val="008278"/>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20" name="文本框 19">
            <a:extLst>
              <a:ext uri="{FF2B5EF4-FFF2-40B4-BE49-F238E27FC236}">
                <a16:creationId xmlns:a16="http://schemas.microsoft.com/office/drawing/2014/main" id="{4153040B-FC29-3266-0CA8-52DBA9E4228E}"/>
              </a:ext>
            </a:extLst>
          </p:cNvPr>
          <p:cNvSpPr txBox="1"/>
          <p:nvPr/>
        </p:nvSpPr>
        <p:spPr>
          <a:xfrm>
            <a:off x="674370" y="274409"/>
            <a:ext cx="11077071" cy="523220"/>
          </a:xfrm>
          <a:prstGeom prst="rect">
            <a:avLst/>
          </a:prstGeom>
          <a:noFill/>
        </p:spPr>
        <p:txBody>
          <a:bodyPr wrap="none" rtlCol="0">
            <a:spAutoFit/>
          </a:bodyPr>
          <a:lstStyle/>
          <a:p>
            <a:pPr>
              <a:defRPr/>
            </a:pPr>
            <a:r>
              <a:rPr lang="zh-CN" altLang="en-US" sz="2800" b="1" dirty="0">
                <a:latin typeface="微软雅黑" panose="020B0503020204020204" charset="-122"/>
                <a:ea typeface="微软雅黑" panose="020B0503020204020204" charset="-122"/>
                <a:sym typeface="+mn-ea"/>
              </a:rPr>
              <a:t>安全性</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洛替拉纳滴眼液</a:t>
            </a:r>
            <a:r>
              <a:rPr lang="zh-CN" altLang="en-US" sz="2800" b="1" dirty="0">
                <a:solidFill>
                  <a:schemeClr val="accent5">
                    <a:lumMod val="75000"/>
                  </a:schemeClr>
                </a:solidFill>
                <a:latin typeface="微软雅黑" panose="020B0503020204020204" charset="-122"/>
                <a:ea typeface="微软雅黑" panose="020B0503020204020204" charset="-122"/>
                <a:sym typeface="+mn-ea"/>
              </a:rPr>
              <a:t>安全性高，无严重不良反应，用药舒适度高</a:t>
            </a:r>
            <a:endParaRPr lang="zh-CN" altLang="en-US" sz="2800" b="1" dirty="0">
              <a:solidFill>
                <a:schemeClr val="accent5">
                  <a:lumMod val="75000"/>
                </a:schemeClr>
              </a:solidFill>
              <a:latin typeface="微软雅黑"/>
            </a:endParaRPr>
          </a:p>
        </p:txBody>
      </p:sp>
      <p:sp>
        <p:nvSpPr>
          <p:cNvPr id="4" name="矩形 3">
            <a:extLst>
              <a:ext uri="{FF2B5EF4-FFF2-40B4-BE49-F238E27FC236}">
                <a16:creationId xmlns:a16="http://schemas.microsoft.com/office/drawing/2014/main" id="{07E2F2FB-7F4B-25C9-950C-3935A79B9D84}"/>
              </a:ext>
            </a:extLst>
          </p:cNvPr>
          <p:cNvSpPr/>
          <p:nvPr/>
        </p:nvSpPr>
        <p:spPr>
          <a:xfrm>
            <a:off x="514593" y="1658847"/>
            <a:ext cx="5070925" cy="3768958"/>
          </a:xfrm>
          <a:prstGeom prst="rect">
            <a:avLst/>
          </a:prstGeom>
          <a:noFill/>
          <a:ln w="127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sym typeface="Arial" panose="020B0604020202020204" pitchFamily="34" charset="0"/>
            </a:endParaRPr>
          </a:p>
        </p:txBody>
      </p:sp>
      <p:sp>
        <p:nvSpPr>
          <p:cNvPr id="6" name="矩形 5">
            <a:extLst>
              <a:ext uri="{FF2B5EF4-FFF2-40B4-BE49-F238E27FC236}">
                <a16:creationId xmlns:a16="http://schemas.microsoft.com/office/drawing/2014/main" id="{E590EBE1-8FA9-A62A-25E6-BFF5C430E632}"/>
              </a:ext>
            </a:extLst>
          </p:cNvPr>
          <p:cNvSpPr/>
          <p:nvPr/>
        </p:nvSpPr>
        <p:spPr>
          <a:xfrm>
            <a:off x="508511" y="1450046"/>
            <a:ext cx="5083905" cy="672675"/>
          </a:xfrm>
          <a:prstGeom prst="rect">
            <a:avLst/>
          </a:prstGeom>
          <a:solidFill>
            <a:schemeClr val="accent5">
              <a:lumMod val="75000"/>
            </a:schemeClr>
          </a:solidFill>
          <a:ln w="25400" cap="flat" cmpd="sng" algn="ctr">
            <a:noFill/>
            <a:prstDash val="solid"/>
          </a:ln>
          <a:effectLst/>
        </p:spPr>
        <p:txBody>
          <a:bodyPr rtlCol="0" anchor="ctr"/>
          <a:lstStyle/>
          <a:p>
            <a:pPr lvl="0" algn="ctr">
              <a:defRPr/>
            </a:pPr>
            <a:r>
              <a:rPr lang="zh-CN" altLang="en-US" sz="2400" b="1" kern="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中国临床数据安全性高</a:t>
            </a:r>
          </a:p>
        </p:txBody>
      </p:sp>
      <p:sp>
        <p:nvSpPr>
          <p:cNvPr id="7" name="Rectangle 26">
            <a:extLst>
              <a:ext uri="{FF2B5EF4-FFF2-40B4-BE49-F238E27FC236}">
                <a16:creationId xmlns:a16="http://schemas.microsoft.com/office/drawing/2014/main" id="{E817F3BB-9FDD-1789-681F-0BD23146383F}"/>
              </a:ext>
            </a:extLst>
          </p:cNvPr>
          <p:cNvSpPr txBox="1">
            <a:spLocks noChangeArrowheads="1"/>
          </p:cNvSpPr>
          <p:nvPr/>
        </p:nvSpPr>
        <p:spPr>
          <a:xfrm>
            <a:off x="484651" y="1245427"/>
            <a:ext cx="4413552" cy="91126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600" b="1" i="0" u="none" strike="noStrike" kern="1200" cap="none" spc="0" normalizeH="0" baseline="0" noProof="0" dirty="0">
                <a:ln>
                  <a:noFill/>
                </a:ln>
                <a:solidFill>
                  <a:srgbClr val="FFFF00"/>
                </a:solidFill>
                <a:effectLst/>
                <a:uLnTx/>
                <a:uFillTx/>
                <a:latin typeface="Calibri"/>
                <a:ea typeface="宋体" panose="02010600030101010101" pitchFamily="2" charset="-122"/>
                <a:cs typeface="+mj-cs"/>
                <a:sym typeface="Arial" panose="020B0604020202020204" pitchFamily="34" charset="0"/>
              </a:rPr>
              <a:t> </a:t>
            </a:r>
          </a:p>
        </p:txBody>
      </p:sp>
      <p:sp>
        <p:nvSpPr>
          <p:cNvPr id="9" name="文本框 8">
            <a:extLst>
              <a:ext uri="{FF2B5EF4-FFF2-40B4-BE49-F238E27FC236}">
                <a16:creationId xmlns:a16="http://schemas.microsoft.com/office/drawing/2014/main" id="{3C785935-D65C-666F-CDD1-277C6A53BCD0}"/>
              </a:ext>
            </a:extLst>
          </p:cNvPr>
          <p:cNvSpPr txBox="1"/>
          <p:nvPr/>
        </p:nvSpPr>
        <p:spPr>
          <a:xfrm>
            <a:off x="602314" y="2361311"/>
            <a:ext cx="4895482" cy="1836528"/>
          </a:xfrm>
          <a:prstGeom prst="rect">
            <a:avLst/>
          </a:prstGeom>
          <a:noFill/>
        </p:spPr>
        <p:txBody>
          <a:bodyPr wrap="square">
            <a:spAutoFit/>
          </a:bodyPr>
          <a:lstStyle/>
          <a:p>
            <a:pPr marL="342900" indent="-342900">
              <a:lnSpc>
                <a:spcPts val="3500"/>
              </a:lnSpc>
              <a:buFont typeface="Wingdings" panose="05000000000000000000" pitchFamily="2" charset="2"/>
              <a:buChar char="ü"/>
            </a:pPr>
            <a:r>
              <a:rPr lang="zh-CN" altLang="en-US" sz="2000" dirty="0">
                <a:latin typeface="+mn-ea"/>
              </a:rPr>
              <a:t>洛替拉纳滴眼液在国内外蠕形螨睑缘炎受试者中总体耐受性良好，</a:t>
            </a:r>
            <a:r>
              <a:rPr lang="zh-CN" altLang="en-US" sz="2000" b="1" dirty="0">
                <a:solidFill>
                  <a:srgbClr val="C00000"/>
                </a:solidFill>
                <a:latin typeface="+mn-ea"/>
              </a:rPr>
              <a:t>安全性高</a:t>
            </a:r>
            <a:r>
              <a:rPr lang="en-US" altLang="zh-CN" sz="2000" baseline="30000" dirty="0">
                <a:solidFill>
                  <a:prstClr val="black"/>
                </a:solidFill>
                <a:latin typeface="微软雅黑" panose="020B0503020204020204" pitchFamily="34" charset="-122"/>
                <a:ea typeface="微软雅黑" panose="020B0503020204020204" pitchFamily="34" charset="-122"/>
              </a:rPr>
              <a:t>1</a:t>
            </a:r>
            <a:endParaRPr lang="en-US" altLang="zh-CN" sz="2000" dirty="0">
              <a:latin typeface="+mn-ea"/>
            </a:endParaRPr>
          </a:p>
          <a:p>
            <a:pPr marL="285750" indent="-285750">
              <a:lnSpc>
                <a:spcPts val="3500"/>
              </a:lnSpc>
              <a:buFont typeface="Wingdings" panose="05000000000000000000" pitchFamily="2" charset="2"/>
              <a:buChar char="ü"/>
            </a:pPr>
            <a:r>
              <a:rPr lang="zh-CN" altLang="en-US" sz="2000" b="1" dirty="0">
                <a:solidFill>
                  <a:srgbClr val="C00000"/>
                </a:solidFill>
                <a:latin typeface="+mn-ea"/>
              </a:rPr>
              <a:t>无眼部治疗相关严重不良反应报告</a:t>
            </a:r>
            <a:r>
              <a:rPr lang="en-US" altLang="zh-CN" sz="2000" baseline="30000" dirty="0">
                <a:latin typeface="+mn-ea"/>
                <a:ea typeface="微软雅黑" panose="020B0503020204020204" pitchFamily="34" charset="-122"/>
              </a:rPr>
              <a:t>2</a:t>
            </a:r>
            <a:endParaRPr lang="en-US" altLang="zh-CN" sz="2000" dirty="0">
              <a:latin typeface="+mn-ea"/>
            </a:endParaRPr>
          </a:p>
          <a:p>
            <a:pPr marL="285750" indent="-285750">
              <a:lnSpc>
                <a:spcPts val="3500"/>
              </a:lnSpc>
              <a:buFont typeface="Wingdings" panose="05000000000000000000" pitchFamily="2" charset="2"/>
              <a:buChar char="ü"/>
            </a:pPr>
            <a:r>
              <a:rPr lang="zh-CN" altLang="en-US" sz="2000" b="1" dirty="0">
                <a:solidFill>
                  <a:srgbClr val="C00000"/>
                </a:solidFill>
                <a:latin typeface="+mn-ea"/>
              </a:rPr>
              <a:t>患者用药舒适度高达</a:t>
            </a:r>
            <a:r>
              <a:rPr lang="en-US" altLang="zh-CN" sz="2000" b="1" dirty="0">
                <a:solidFill>
                  <a:srgbClr val="C00000"/>
                </a:solidFill>
                <a:latin typeface="+mn-ea"/>
              </a:rPr>
              <a:t>90%</a:t>
            </a:r>
            <a:r>
              <a:rPr lang="zh-CN" altLang="en-US" sz="2000" b="1" dirty="0">
                <a:solidFill>
                  <a:srgbClr val="C00000"/>
                </a:solidFill>
                <a:latin typeface="+mn-ea"/>
              </a:rPr>
              <a:t>以上</a:t>
            </a:r>
            <a:r>
              <a:rPr lang="en-US" altLang="zh-CN" sz="2000" baseline="30000" dirty="0">
                <a:solidFill>
                  <a:prstClr val="black"/>
                </a:solidFill>
                <a:latin typeface="+mn-ea"/>
                <a:ea typeface="微软雅黑" panose="020B0503020204020204" pitchFamily="34" charset="-122"/>
              </a:rPr>
              <a:t>2</a:t>
            </a:r>
            <a:endParaRPr lang="en-US" altLang="zh-CN" sz="2000" dirty="0">
              <a:latin typeface="+mn-ea"/>
            </a:endParaRPr>
          </a:p>
        </p:txBody>
      </p:sp>
      <p:grpSp>
        <p:nvGrpSpPr>
          <p:cNvPr id="5" name="组合 4">
            <a:extLst>
              <a:ext uri="{FF2B5EF4-FFF2-40B4-BE49-F238E27FC236}">
                <a16:creationId xmlns:a16="http://schemas.microsoft.com/office/drawing/2014/main" id="{FF478B6A-9FBA-6947-996F-E37275FFCAC0}"/>
              </a:ext>
            </a:extLst>
          </p:cNvPr>
          <p:cNvGrpSpPr/>
          <p:nvPr/>
        </p:nvGrpSpPr>
        <p:grpSpPr>
          <a:xfrm>
            <a:off x="6422206" y="3702374"/>
            <a:ext cx="5087887" cy="1725431"/>
            <a:chOff x="501613" y="4506640"/>
            <a:chExt cx="5087887" cy="1725431"/>
          </a:xfrm>
        </p:grpSpPr>
        <p:sp>
          <p:nvSpPr>
            <p:cNvPr id="12" name="矩形 11">
              <a:extLst>
                <a:ext uri="{FF2B5EF4-FFF2-40B4-BE49-F238E27FC236}">
                  <a16:creationId xmlns:a16="http://schemas.microsoft.com/office/drawing/2014/main" id="{90978192-9E80-1415-8294-6A2D9DC78664}"/>
                </a:ext>
              </a:extLst>
            </p:cNvPr>
            <p:cNvSpPr/>
            <p:nvPr/>
          </p:nvSpPr>
          <p:spPr>
            <a:xfrm>
              <a:off x="518575" y="4788947"/>
              <a:ext cx="5070925" cy="1443124"/>
            </a:xfrm>
            <a:prstGeom prst="rect">
              <a:avLst/>
            </a:prstGeom>
            <a:noFill/>
            <a:ln w="127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sym typeface="Arial" panose="020B0604020202020204" pitchFamily="34" charset="0"/>
              </a:endParaRPr>
            </a:p>
          </p:txBody>
        </p:sp>
        <p:sp>
          <p:nvSpPr>
            <p:cNvPr id="13" name="矩形 12">
              <a:extLst>
                <a:ext uri="{FF2B5EF4-FFF2-40B4-BE49-F238E27FC236}">
                  <a16:creationId xmlns:a16="http://schemas.microsoft.com/office/drawing/2014/main" id="{772B0F66-467C-ECDB-854B-9A4017AA36CC}"/>
                </a:ext>
              </a:extLst>
            </p:cNvPr>
            <p:cNvSpPr/>
            <p:nvPr/>
          </p:nvSpPr>
          <p:spPr>
            <a:xfrm>
              <a:off x="505595" y="4506640"/>
              <a:ext cx="5083905" cy="532830"/>
            </a:xfrm>
            <a:prstGeom prst="rect">
              <a:avLst/>
            </a:prstGeom>
            <a:solidFill>
              <a:schemeClr val="accent5">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上市以来无黑框警告</a:t>
              </a:r>
            </a:p>
          </p:txBody>
        </p:sp>
        <p:sp>
          <p:nvSpPr>
            <p:cNvPr id="14" name="Rectangle 26">
              <a:extLst>
                <a:ext uri="{FF2B5EF4-FFF2-40B4-BE49-F238E27FC236}">
                  <a16:creationId xmlns:a16="http://schemas.microsoft.com/office/drawing/2014/main" id="{0E0A6D5E-8A73-A00E-A046-6EB632A31A5A}"/>
                </a:ext>
              </a:extLst>
            </p:cNvPr>
            <p:cNvSpPr txBox="1">
              <a:spLocks noChangeArrowheads="1"/>
            </p:cNvSpPr>
            <p:nvPr/>
          </p:nvSpPr>
          <p:spPr>
            <a:xfrm>
              <a:off x="501613" y="4538948"/>
              <a:ext cx="4413552" cy="64340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600" b="1" i="0" u="none" strike="noStrike" kern="1200" cap="none" spc="0" normalizeH="0" baseline="0" noProof="0" dirty="0">
                  <a:ln>
                    <a:noFill/>
                  </a:ln>
                  <a:solidFill>
                    <a:srgbClr val="FFFF00"/>
                  </a:solidFill>
                  <a:effectLst/>
                  <a:uLnTx/>
                  <a:uFillTx/>
                  <a:latin typeface="Calibri"/>
                  <a:ea typeface="宋体" panose="02010600030101010101" pitchFamily="2" charset="-122"/>
                  <a:cs typeface="+mj-cs"/>
                  <a:sym typeface="Arial" panose="020B0604020202020204" pitchFamily="34" charset="0"/>
                </a:rPr>
                <a:t> </a:t>
              </a:r>
            </a:p>
          </p:txBody>
        </p:sp>
        <p:sp>
          <p:nvSpPr>
            <p:cNvPr id="15" name="文本框 14">
              <a:extLst>
                <a:ext uri="{FF2B5EF4-FFF2-40B4-BE49-F238E27FC236}">
                  <a16:creationId xmlns:a16="http://schemas.microsoft.com/office/drawing/2014/main" id="{0A7A90CB-97A6-2340-E641-02FD6A1E2C3B}"/>
                </a:ext>
              </a:extLst>
            </p:cNvPr>
            <p:cNvSpPr txBox="1"/>
            <p:nvPr/>
          </p:nvSpPr>
          <p:spPr>
            <a:xfrm>
              <a:off x="681907" y="5167980"/>
              <a:ext cx="4713200" cy="657809"/>
            </a:xfrm>
            <a:prstGeom prst="rect">
              <a:avLst/>
            </a:prstGeom>
            <a:noFill/>
          </p:spPr>
          <p:txBody>
            <a:bodyPr wrap="square">
              <a:spAutoFit/>
            </a:bodyPr>
            <a:lstStyle/>
            <a:p>
              <a:pPr lvl="0" algn="just">
                <a:lnSpc>
                  <a:spcPct val="120000"/>
                </a:lnSpc>
              </a:pPr>
              <a:r>
                <a:rPr lang="zh-CN" altLang="en-US" sz="1600" dirty="0"/>
                <a:t>药品上市后，各国家或地区药监部门未发布洛替拉纳滴眼液相关安全性警告、黑框警告及撤市等消息</a:t>
              </a:r>
              <a:endParaRPr kumimoji="0" lang="zh-CN" altLang="en-US" sz="1400" b="0" i="0" u="none" strike="noStrike" kern="0" cap="none" spc="0" normalizeH="0" baseline="0" noProof="0" dirty="0">
                <a:ln>
                  <a:noFill/>
                </a:ln>
                <a:effectLst/>
                <a:highlight>
                  <a:srgbClr val="FFFF00"/>
                </a:highlight>
                <a:uLnTx/>
                <a:uFillTx/>
                <a:sym typeface="Arial" panose="020B0604020202020204" pitchFamily="34" charset="0"/>
              </a:endParaRPr>
            </a:p>
          </p:txBody>
        </p:sp>
      </p:grpSp>
      <p:sp>
        <p:nvSpPr>
          <p:cNvPr id="18" name="Rectangle 26">
            <a:extLst>
              <a:ext uri="{FF2B5EF4-FFF2-40B4-BE49-F238E27FC236}">
                <a16:creationId xmlns:a16="http://schemas.microsoft.com/office/drawing/2014/main" id="{5500C5C8-F441-2D67-1723-07F829C76FEC}"/>
              </a:ext>
            </a:extLst>
          </p:cNvPr>
          <p:cNvSpPr txBox="1">
            <a:spLocks noChangeArrowheads="1"/>
          </p:cNvSpPr>
          <p:nvPr/>
        </p:nvSpPr>
        <p:spPr>
          <a:xfrm>
            <a:off x="6602500" y="1231976"/>
            <a:ext cx="4413552" cy="64340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600" b="1" i="0" u="none" strike="noStrike" kern="1200" cap="none" spc="0" normalizeH="0" baseline="0" noProof="0" dirty="0">
                <a:ln>
                  <a:noFill/>
                </a:ln>
                <a:solidFill>
                  <a:srgbClr val="FFFF00"/>
                </a:solidFill>
                <a:effectLst/>
                <a:uLnTx/>
                <a:uFillTx/>
                <a:latin typeface="Calibri"/>
                <a:ea typeface="宋体" panose="02010600030101010101" pitchFamily="2" charset="-122"/>
                <a:cs typeface="+mj-cs"/>
                <a:sym typeface="Arial" panose="020B0604020202020204" pitchFamily="34" charset="0"/>
              </a:rPr>
              <a:t> </a:t>
            </a:r>
          </a:p>
        </p:txBody>
      </p:sp>
      <p:sp>
        <p:nvSpPr>
          <p:cNvPr id="16" name="矩形 15">
            <a:extLst>
              <a:ext uri="{FF2B5EF4-FFF2-40B4-BE49-F238E27FC236}">
                <a16:creationId xmlns:a16="http://schemas.microsoft.com/office/drawing/2014/main" id="{2C7BB649-27CF-4A6A-07A2-4B42DCA789A9}"/>
              </a:ext>
            </a:extLst>
          </p:cNvPr>
          <p:cNvSpPr/>
          <p:nvPr/>
        </p:nvSpPr>
        <p:spPr>
          <a:xfrm>
            <a:off x="6427649" y="1743631"/>
            <a:ext cx="5070925" cy="1767012"/>
          </a:xfrm>
          <a:prstGeom prst="rect">
            <a:avLst/>
          </a:prstGeom>
          <a:noFill/>
          <a:ln w="127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sym typeface="Arial" panose="020B0604020202020204" pitchFamily="34" charset="0"/>
            </a:endParaRPr>
          </a:p>
        </p:txBody>
      </p:sp>
      <p:sp>
        <p:nvSpPr>
          <p:cNvPr id="17" name="矩形 16">
            <a:extLst>
              <a:ext uri="{FF2B5EF4-FFF2-40B4-BE49-F238E27FC236}">
                <a16:creationId xmlns:a16="http://schemas.microsoft.com/office/drawing/2014/main" id="{AE24809F-E0B8-6641-8CBD-83A797C2CAA0}"/>
              </a:ext>
            </a:extLst>
          </p:cNvPr>
          <p:cNvSpPr/>
          <p:nvPr/>
        </p:nvSpPr>
        <p:spPr>
          <a:xfrm>
            <a:off x="6422206" y="1458975"/>
            <a:ext cx="5083905" cy="491045"/>
          </a:xfrm>
          <a:prstGeom prst="rect">
            <a:avLst/>
          </a:prstGeom>
          <a:solidFill>
            <a:schemeClr val="accent5">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rPr>
              <a:t>本品说明书收载的安全性信息</a:t>
            </a:r>
          </a:p>
        </p:txBody>
      </p:sp>
      <p:sp>
        <p:nvSpPr>
          <p:cNvPr id="19" name="文本框 18">
            <a:extLst>
              <a:ext uri="{FF2B5EF4-FFF2-40B4-BE49-F238E27FC236}">
                <a16:creationId xmlns:a16="http://schemas.microsoft.com/office/drawing/2014/main" id="{BC6E58A0-4A62-433F-B2A2-893A8CB7213A}"/>
              </a:ext>
            </a:extLst>
          </p:cNvPr>
          <p:cNvSpPr txBox="1"/>
          <p:nvPr/>
        </p:nvSpPr>
        <p:spPr>
          <a:xfrm>
            <a:off x="6531429" y="2059962"/>
            <a:ext cx="4914900" cy="1239132"/>
          </a:xfrm>
          <a:prstGeom prst="rect">
            <a:avLst/>
          </a:prstGeom>
          <a:noFill/>
        </p:spPr>
        <p:txBody>
          <a:bodyPr wrap="square">
            <a:spAutoFit/>
          </a:bodyPr>
          <a:lstStyle/>
          <a:p>
            <a:pPr>
              <a:lnSpc>
                <a:spcPts val="2300"/>
              </a:lnSpc>
            </a:pPr>
            <a:r>
              <a:rPr lang="zh-CN" altLang="en-US" sz="1600" dirty="0">
                <a:latin typeface="+mn-ea"/>
              </a:rPr>
              <a:t>在开展的两项随机、双盲、溶媒对照的</a:t>
            </a:r>
            <a:r>
              <a:rPr lang="en-US" altLang="zh-CN" sz="1600" dirty="0">
                <a:latin typeface="+mn-ea"/>
              </a:rPr>
              <a:t>III</a:t>
            </a:r>
            <a:r>
              <a:rPr lang="zh-CN" altLang="en-US" sz="1600" dirty="0">
                <a:latin typeface="+mn-ea"/>
              </a:rPr>
              <a:t>期临床试验中观察到的最常见眼部不良反应为滴用部位刺痛和灼热（在</a:t>
            </a:r>
            <a:r>
              <a:rPr lang="en-US" altLang="zh-CN" sz="1600" dirty="0">
                <a:latin typeface="+mn-ea"/>
              </a:rPr>
              <a:t>10%</a:t>
            </a:r>
            <a:r>
              <a:rPr lang="zh-CN" altLang="en-US" sz="1600" dirty="0">
                <a:latin typeface="+mn-ea"/>
              </a:rPr>
              <a:t>的患者中报告），＜</a:t>
            </a:r>
            <a:r>
              <a:rPr lang="en-US" altLang="zh-CN" sz="1600" dirty="0">
                <a:latin typeface="+mn-ea"/>
              </a:rPr>
              <a:t>2%</a:t>
            </a:r>
            <a:r>
              <a:rPr lang="zh-CN" altLang="en-US" sz="1600" dirty="0">
                <a:latin typeface="+mn-ea"/>
              </a:rPr>
              <a:t>的患者报告的其他眼部不良反应 为霰粒肿</a:t>
            </a:r>
            <a:r>
              <a:rPr lang="en-US" altLang="zh-CN" sz="1600" dirty="0">
                <a:latin typeface="+mn-ea"/>
              </a:rPr>
              <a:t>/</a:t>
            </a:r>
            <a:r>
              <a:rPr lang="zh-CN" altLang="en-US" sz="1600" dirty="0">
                <a:latin typeface="+mn-ea"/>
              </a:rPr>
              <a:t>麦粒肿和点状角膜炎</a:t>
            </a:r>
            <a:r>
              <a:rPr lang="en-US" altLang="zh-CN" sz="1600" baseline="30000" dirty="0">
                <a:solidFill>
                  <a:prstClr val="black"/>
                </a:solidFill>
                <a:latin typeface="微软雅黑" panose="020B0503020204020204" pitchFamily="34" charset="-122"/>
                <a:ea typeface="微软雅黑" panose="020B0503020204020204" pitchFamily="34" charset="-122"/>
              </a:rPr>
              <a:t>3</a:t>
            </a:r>
          </a:p>
        </p:txBody>
      </p:sp>
      <p:sp>
        <p:nvSpPr>
          <p:cNvPr id="8" name="文本框 7">
            <a:extLst>
              <a:ext uri="{FF2B5EF4-FFF2-40B4-BE49-F238E27FC236}">
                <a16:creationId xmlns:a16="http://schemas.microsoft.com/office/drawing/2014/main" id="{26CDA017-9CF3-72F5-2E36-5E3FB756F11B}"/>
              </a:ext>
            </a:extLst>
          </p:cNvPr>
          <p:cNvSpPr txBox="1"/>
          <p:nvPr/>
        </p:nvSpPr>
        <p:spPr>
          <a:xfrm>
            <a:off x="125896" y="6496363"/>
            <a:ext cx="11940207" cy="361637"/>
          </a:xfrm>
          <a:prstGeom prst="rect">
            <a:avLst/>
          </a:prstGeom>
          <a:noFill/>
        </p:spPr>
        <p:txBody>
          <a:bodyPr wrap="square" rtlCol="0">
            <a:spAutoFit/>
          </a:bodyPr>
          <a:lstStyle/>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1. </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中国</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Ⅲ</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期临床研究报告</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CSR</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LIBRA</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endParaRPr>
          </a:p>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Yeu, Elizabeth, et al. Safety and Efficacy of </a:t>
            </a:r>
            <a:r>
              <a:rPr lang="en-US" altLang="zh-CN" sz="700" dirty="0" err="1">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Lotilaner</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Ophthalmic Solution (0.25%) in Treating Demodex Blepharitis: Pooled Analysis of Two Pivotal Trials .</a:t>
            </a:r>
            <a:r>
              <a:rPr lang="en-US" altLang="zh-CN" sz="700" i="1"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Ophthalmology and Therapy</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vol. 14, 2025, pp. 555–571. </a:t>
            </a:r>
          </a:p>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3. </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洛替拉纳滴眼液说明书</a:t>
            </a:r>
            <a:endParaRPr lang="en-US" altLang="zh-CN" sz="700" dirty="0">
              <a:solidFill>
                <a:prstClr val="white">
                  <a:lumMod val="50000"/>
                </a:prstClr>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6790934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923ED-C568-9107-A082-A201A6B63D0E}"/>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DDBEBFE7-8245-ACC0-2FF8-A940CE38D790}"/>
              </a:ext>
            </a:extLst>
          </p:cNvPr>
          <p:cNvSpPr/>
          <p:nvPr/>
        </p:nvSpPr>
        <p:spPr>
          <a:xfrm>
            <a:off x="6433652" y="1114932"/>
            <a:ext cx="5110204" cy="660768"/>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A1011958-9426-942F-57C3-8413A1296E24}"/>
              </a:ext>
            </a:extLst>
          </p:cNvPr>
          <p:cNvSpPr/>
          <p:nvPr/>
        </p:nvSpPr>
        <p:spPr>
          <a:xfrm>
            <a:off x="648144" y="1114932"/>
            <a:ext cx="5110204" cy="660768"/>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C9FC3237-49BA-7058-C08C-8C6A9EF6EF5C}"/>
              </a:ext>
            </a:extLst>
          </p:cNvPr>
          <p:cNvSpPr/>
          <p:nvPr/>
        </p:nvSpPr>
        <p:spPr>
          <a:xfrm>
            <a:off x="0" y="269875"/>
            <a:ext cx="560705" cy="538480"/>
          </a:xfrm>
          <a:prstGeom prst="rect">
            <a:avLst/>
          </a:prstGeom>
          <a:solidFill>
            <a:srgbClr val="008278"/>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20" name="文本框 19">
            <a:extLst>
              <a:ext uri="{FF2B5EF4-FFF2-40B4-BE49-F238E27FC236}">
                <a16:creationId xmlns:a16="http://schemas.microsoft.com/office/drawing/2014/main" id="{AE7DE3AE-5343-7267-7A5A-51EC86531C74}"/>
              </a:ext>
            </a:extLst>
          </p:cNvPr>
          <p:cNvSpPr txBox="1"/>
          <p:nvPr/>
        </p:nvSpPr>
        <p:spPr>
          <a:xfrm>
            <a:off x="674370" y="274409"/>
            <a:ext cx="11497058" cy="523220"/>
          </a:xfrm>
          <a:prstGeom prst="rect">
            <a:avLst/>
          </a:prstGeom>
          <a:noFill/>
        </p:spPr>
        <p:txBody>
          <a:bodyPr wrap="none" rtlCol="0">
            <a:spAutoFit/>
          </a:bodyPr>
          <a:lstStyle/>
          <a:p>
            <a:pPr>
              <a:defRPr/>
            </a:pPr>
            <a:r>
              <a:rPr lang="zh-CN" altLang="en-US" sz="2800" b="1" dirty="0">
                <a:latin typeface="微软雅黑" panose="020B0503020204020204" charset="-122"/>
                <a:ea typeface="微软雅黑" panose="020B0503020204020204" charset="-122"/>
                <a:sym typeface="+mn-ea"/>
              </a:rPr>
              <a:t>有效性</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国内外临床试验证明可</a:t>
            </a:r>
            <a:r>
              <a:rPr lang="zh-CN" altLang="en-US" sz="2800" b="1" dirty="0">
                <a:solidFill>
                  <a:schemeClr val="accent5">
                    <a:lumMod val="75000"/>
                  </a:schemeClr>
                </a:solidFill>
                <a:latin typeface="微软雅黑" panose="020B0503020204020204" charset="-122"/>
                <a:ea typeface="微软雅黑" panose="020B0503020204020204" charset="-122"/>
                <a:sym typeface="+mn-ea"/>
              </a:rPr>
              <a:t>高效清除蠕形螨</a:t>
            </a:r>
            <a:r>
              <a:rPr lang="zh-CN" altLang="en-US" sz="2800" b="1" dirty="0">
                <a:latin typeface="微软雅黑" panose="020B0503020204020204" charset="-122"/>
                <a:ea typeface="微软雅黑" panose="020B0503020204020204" charset="-122"/>
                <a:sym typeface="+mn-ea"/>
              </a:rPr>
              <a:t>，</a:t>
            </a:r>
            <a:r>
              <a:rPr lang="zh-CN" altLang="en-US" sz="2800" b="1" dirty="0">
                <a:solidFill>
                  <a:schemeClr val="accent5">
                    <a:lumMod val="75000"/>
                  </a:schemeClr>
                </a:solidFill>
                <a:latin typeface="微软雅黑" panose="020B0503020204020204" charset="-122"/>
                <a:ea typeface="微软雅黑" panose="020B0503020204020204" charset="-122"/>
                <a:sym typeface="+mn-ea"/>
              </a:rPr>
              <a:t>有效清除率可达</a:t>
            </a:r>
            <a:r>
              <a:rPr lang="en-US" altLang="zh-CN" sz="2800" b="1" dirty="0">
                <a:solidFill>
                  <a:schemeClr val="accent5">
                    <a:lumMod val="75000"/>
                  </a:schemeClr>
                </a:solidFill>
                <a:latin typeface="微软雅黑" panose="020B0503020204020204" charset="-122"/>
                <a:ea typeface="微软雅黑" panose="020B0503020204020204" charset="-122"/>
                <a:sym typeface="+mn-ea"/>
              </a:rPr>
              <a:t>95.7%</a:t>
            </a:r>
            <a:endParaRPr lang="zh-CN" altLang="en-US" sz="2800" b="1" dirty="0">
              <a:solidFill>
                <a:schemeClr val="accent5">
                  <a:lumMod val="75000"/>
                </a:schemeClr>
              </a:solidFill>
              <a:latin typeface="微软雅黑"/>
            </a:endParaRPr>
          </a:p>
        </p:txBody>
      </p:sp>
      <p:grpSp>
        <p:nvGrpSpPr>
          <p:cNvPr id="3" name="组合 2">
            <a:extLst>
              <a:ext uri="{FF2B5EF4-FFF2-40B4-BE49-F238E27FC236}">
                <a16:creationId xmlns:a16="http://schemas.microsoft.com/office/drawing/2014/main" id="{87DD22F6-AB18-1506-FEFC-2CED35F0A60E}"/>
              </a:ext>
            </a:extLst>
          </p:cNvPr>
          <p:cNvGrpSpPr/>
          <p:nvPr/>
        </p:nvGrpSpPr>
        <p:grpSpPr>
          <a:xfrm>
            <a:off x="6433652" y="1244821"/>
            <a:ext cx="5110204" cy="5164836"/>
            <a:chOff x="783700" y="1359121"/>
            <a:chExt cx="5110204" cy="5164836"/>
          </a:xfrm>
        </p:grpSpPr>
        <p:graphicFrame>
          <p:nvGraphicFramePr>
            <p:cNvPr id="5" name="图表 4">
              <a:extLst>
                <a:ext uri="{FF2B5EF4-FFF2-40B4-BE49-F238E27FC236}">
                  <a16:creationId xmlns:a16="http://schemas.microsoft.com/office/drawing/2014/main" id="{502CCEE8-E85F-5DB2-0F2D-CE5E2B2A6B12}"/>
                </a:ext>
              </a:extLst>
            </p:cNvPr>
            <p:cNvGraphicFramePr/>
            <p:nvPr>
              <p:extLst>
                <p:ext uri="{D42A27DB-BD31-4B8C-83A1-F6EECF244321}">
                  <p14:modId xmlns:p14="http://schemas.microsoft.com/office/powerpoint/2010/main" val="4153370217"/>
                </p:ext>
              </p:extLst>
            </p:nvPr>
          </p:nvGraphicFramePr>
          <p:xfrm>
            <a:off x="783700" y="2028846"/>
            <a:ext cx="5110204" cy="4495111"/>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a:extLst>
                <a:ext uri="{FF2B5EF4-FFF2-40B4-BE49-F238E27FC236}">
                  <a16:creationId xmlns:a16="http://schemas.microsoft.com/office/drawing/2014/main" id="{DBA7872E-FC7D-F71B-C789-4B91B7C152E3}"/>
                </a:ext>
              </a:extLst>
            </p:cNvPr>
            <p:cNvSpPr txBox="1"/>
            <p:nvPr/>
          </p:nvSpPr>
          <p:spPr>
            <a:xfrm>
              <a:off x="783700" y="1359121"/>
              <a:ext cx="5110204" cy="707886"/>
            </a:xfrm>
            <a:prstGeom prst="rect">
              <a:avLst/>
            </a:prstGeom>
            <a:noFill/>
          </p:spPr>
          <p:txBody>
            <a:bodyPr wrap="square" rtlCol="0">
              <a:spAutoFit/>
            </a:bodyPr>
            <a:lstStyle/>
            <a:p>
              <a:pPr algn="ctr"/>
              <a:r>
                <a:rPr lang="zh-CN" altLang="en-US" sz="2000" b="1" dirty="0"/>
                <a:t>达到临床意义的睑缘蠕形螨清除率</a:t>
              </a:r>
              <a:r>
                <a:rPr lang="en-US" altLang="zh-CN" sz="2000" b="1" dirty="0">
                  <a:solidFill>
                    <a:srgbClr val="C00000"/>
                  </a:solidFill>
                </a:rPr>
                <a:t>94.7%</a:t>
              </a:r>
              <a:r>
                <a:rPr lang="en-US" altLang="zh-CN" sz="2000" baseline="30000" dirty="0">
                  <a:solidFill>
                    <a:prstClr val="black"/>
                  </a:solidFill>
                  <a:latin typeface="微软雅黑" panose="020B0503020204020204" pitchFamily="34" charset="-122"/>
                  <a:ea typeface="微软雅黑" panose="020B0503020204020204" pitchFamily="34" charset="-122"/>
                </a:rPr>
                <a:t>2</a:t>
              </a:r>
              <a:endParaRPr lang="en-US" altLang="zh-CN" sz="2000" dirty="0">
                <a:latin typeface="+mn-ea"/>
              </a:endParaRPr>
            </a:p>
            <a:p>
              <a:pPr algn="ctr"/>
              <a:endParaRPr lang="en-US" altLang="zh-CN" sz="2000" b="1" dirty="0">
                <a:solidFill>
                  <a:srgbClr val="C00000"/>
                </a:solidFill>
              </a:endParaRPr>
            </a:p>
          </p:txBody>
        </p:sp>
      </p:grpSp>
      <p:grpSp>
        <p:nvGrpSpPr>
          <p:cNvPr id="7" name="组合 6">
            <a:extLst>
              <a:ext uri="{FF2B5EF4-FFF2-40B4-BE49-F238E27FC236}">
                <a16:creationId xmlns:a16="http://schemas.microsoft.com/office/drawing/2014/main" id="{5CE4F29B-01C2-A02C-31C7-B9D6038B89FC}"/>
              </a:ext>
            </a:extLst>
          </p:cNvPr>
          <p:cNvGrpSpPr/>
          <p:nvPr/>
        </p:nvGrpSpPr>
        <p:grpSpPr>
          <a:xfrm>
            <a:off x="648144" y="1244958"/>
            <a:ext cx="5110204" cy="5164699"/>
            <a:chOff x="6356517" y="1359258"/>
            <a:chExt cx="5110204" cy="5164699"/>
          </a:xfrm>
        </p:grpSpPr>
        <p:graphicFrame>
          <p:nvGraphicFramePr>
            <p:cNvPr id="6" name="图表 5">
              <a:extLst>
                <a:ext uri="{FF2B5EF4-FFF2-40B4-BE49-F238E27FC236}">
                  <a16:creationId xmlns:a16="http://schemas.microsoft.com/office/drawing/2014/main" id="{E7B687C8-F5B0-5271-2B77-AF0A86BD1651}"/>
                </a:ext>
              </a:extLst>
            </p:cNvPr>
            <p:cNvGraphicFramePr/>
            <p:nvPr>
              <p:extLst>
                <p:ext uri="{D42A27DB-BD31-4B8C-83A1-F6EECF244321}">
                  <p14:modId xmlns:p14="http://schemas.microsoft.com/office/powerpoint/2010/main" val="1760008905"/>
                </p:ext>
              </p:extLst>
            </p:nvPr>
          </p:nvGraphicFramePr>
          <p:xfrm>
            <a:off x="6356517" y="2028846"/>
            <a:ext cx="5110204" cy="4495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11">
              <a:extLst>
                <a:ext uri="{FF2B5EF4-FFF2-40B4-BE49-F238E27FC236}">
                  <a16:creationId xmlns:a16="http://schemas.microsoft.com/office/drawing/2014/main" id="{CA4DC8E1-8A58-72E2-09EE-FB6C19228F73}"/>
                </a:ext>
              </a:extLst>
            </p:cNvPr>
            <p:cNvSpPr txBox="1"/>
            <p:nvPr/>
          </p:nvSpPr>
          <p:spPr>
            <a:xfrm>
              <a:off x="6356517" y="1359258"/>
              <a:ext cx="5110204" cy="707886"/>
            </a:xfrm>
            <a:prstGeom prst="rect">
              <a:avLst/>
            </a:prstGeom>
            <a:noFill/>
          </p:spPr>
          <p:txBody>
            <a:bodyPr wrap="square" rtlCol="0">
              <a:spAutoFit/>
            </a:bodyPr>
            <a:lstStyle/>
            <a:p>
              <a:pPr algn="ctr"/>
              <a:r>
                <a:rPr lang="zh-CN" altLang="en-US" sz="2000" b="1" dirty="0"/>
                <a:t>达到临床意义的睑缘蠕形螨清除率</a:t>
              </a:r>
              <a:r>
                <a:rPr lang="en-US" altLang="zh-CN" sz="2000" b="1" dirty="0">
                  <a:solidFill>
                    <a:srgbClr val="C00000"/>
                  </a:solidFill>
                </a:rPr>
                <a:t>95.7%</a:t>
              </a:r>
              <a:r>
                <a:rPr lang="en-US" altLang="zh-CN" sz="2000" baseline="30000" dirty="0">
                  <a:solidFill>
                    <a:prstClr val="black"/>
                  </a:solidFill>
                  <a:latin typeface="微软雅黑" panose="020B0503020204020204" pitchFamily="34" charset="-122"/>
                  <a:ea typeface="微软雅黑" panose="020B0503020204020204" pitchFamily="34" charset="-122"/>
                </a:rPr>
                <a:t>1</a:t>
              </a:r>
              <a:endParaRPr lang="en-US" altLang="zh-CN" sz="2000" dirty="0">
                <a:latin typeface="+mn-ea"/>
              </a:endParaRPr>
            </a:p>
            <a:p>
              <a:pPr algn="ctr"/>
              <a:endParaRPr lang="en-US" altLang="zh-CN" sz="2000" b="1" dirty="0">
                <a:solidFill>
                  <a:srgbClr val="C00000"/>
                </a:solidFill>
              </a:endParaRPr>
            </a:p>
          </p:txBody>
        </p:sp>
      </p:grpSp>
      <p:sp>
        <p:nvSpPr>
          <p:cNvPr id="11" name="文本框 10">
            <a:extLst>
              <a:ext uri="{FF2B5EF4-FFF2-40B4-BE49-F238E27FC236}">
                <a16:creationId xmlns:a16="http://schemas.microsoft.com/office/drawing/2014/main" id="{372C742E-541B-10E6-1B97-F2B152727786}"/>
              </a:ext>
            </a:extLst>
          </p:cNvPr>
          <p:cNvSpPr txBox="1"/>
          <p:nvPr/>
        </p:nvSpPr>
        <p:spPr>
          <a:xfrm>
            <a:off x="484505" y="6548503"/>
            <a:ext cx="10678884" cy="361637"/>
          </a:xfrm>
          <a:prstGeom prst="rect">
            <a:avLst/>
          </a:prstGeom>
          <a:noFill/>
        </p:spPr>
        <p:txBody>
          <a:bodyPr wrap="square" rtlCol="0">
            <a:spAutoFit/>
          </a:bodyPr>
          <a:lstStyle/>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中国</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Ⅲ</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期临床研究报告</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CSR</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LIBRA</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endParaRPr>
          </a:p>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Yeu E, Wirta DL, </a:t>
            </a:r>
            <a:r>
              <a:rPr lang="en-US" altLang="zh-CN" sz="700" dirty="0" err="1">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Karpecki</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P, et al. </a:t>
            </a:r>
            <a:r>
              <a:rPr lang="en-US" altLang="zh-CN" sz="700" dirty="0" err="1">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Lotilaner</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ophthalmic solution, 0.25%, for the treatment of Demodex blepharitis: results of a prospective, randomized, vehicle-controlled, double-masked, pivotal trial (Saturn-1). </a:t>
            </a:r>
            <a:r>
              <a:rPr lang="en-US" altLang="zh-CN" sz="700" i="1"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Cornea</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2023;42(4):435–443. </a:t>
            </a:r>
          </a:p>
          <a:p>
            <a:pPr defTabSz="1219200" fontAlgn="base">
              <a:lnSpc>
                <a:spcPts val="700"/>
              </a:lnSpc>
              <a:spcBef>
                <a:spcPct val="0"/>
              </a:spcBef>
              <a:spcAft>
                <a:spcPct val="0"/>
              </a:spcAft>
              <a:defRPr/>
            </a:pPr>
            <a:endParaRPr lang="en-US" altLang="zh-CN" sz="700" dirty="0">
              <a:solidFill>
                <a:prstClr val="white">
                  <a:lumMod val="50000"/>
                </a:prstClr>
              </a:solidFill>
              <a:highlight>
                <a:srgbClr val="FFFF00"/>
              </a:highlight>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4658993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26313-08EF-36D8-7F2E-A52B9B309E38}"/>
            </a:ext>
          </a:extLst>
        </p:cNvPr>
        <p:cNvGrpSpPr/>
        <p:nvPr/>
      </p:nvGrpSpPr>
      <p:grpSpPr>
        <a:xfrm>
          <a:off x="0" y="0"/>
          <a:ext cx="0" cy="0"/>
          <a:chOff x="0" y="0"/>
          <a:chExt cx="0" cy="0"/>
        </a:xfrm>
      </p:grpSpPr>
      <p:sp>
        <p:nvSpPr>
          <p:cNvPr id="10" name="矩形 9">
            <a:extLst>
              <a:ext uri="{FF2B5EF4-FFF2-40B4-BE49-F238E27FC236}">
                <a16:creationId xmlns:a16="http://schemas.microsoft.com/office/drawing/2014/main" id="{5F433CCA-AA68-66C2-185E-7B8B5D681982}"/>
              </a:ext>
            </a:extLst>
          </p:cNvPr>
          <p:cNvSpPr/>
          <p:nvPr/>
        </p:nvSpPr>
        <p:spPr>
          <a:xfrm>
            <a:off x="6483350" y="1084705"/>
            <a:ext cx="5110204" cy="660768"/>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6DD4A80-A6D3-8EEE-500D-7B9B9CEB92BA}"/>
              </a:ext>
            </a:extLst>
          </p:cNvPr>
          <p:cNvSpPr/>
          <p:nvPr/>
        </p:nvSpPr>
        <p:spPr>
          <a:xfrm>
            <a:off x="598447" y="1094041"/>
            <a:ext cx="5110204" cy="660768"/>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9FECBDD3-4496-DDFE-7C4D-928D12113361}"/>
              </a:ext>
            </a:extLst>
          </p:cNvPr>
          <p:cNvSpPr/>
          <p:nvPr/>
        </p:nvSpPr>
        <p:spPr>
          <a:xfrm>
            <a:off x="0" y="269875"/>
            <a:ext cx="560705" cy="538480"/>
          </a:xfrm>
          <a:prstGeom prst="rect">
            <a:avLst/>
          </a:prstGeom>
          <a:solidFill>
            <a:srgbClr val="008278"/>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20" name="文本框 19">
            <a:extLst>
              <a:ext uri="{FF2B5EF4-FFF2-40B4-BE49-F238E27FC236}">
                <a16:creationId xmlns:a16="http://schemas.microsoft.com/office/drawing/2014/main" id="{B843F461-45C7-8B98-935E-337EAC74DA99}"/>
              </a:ext>
            </a:extLst>
          </p:cNvPr>
          <p:cNvSpPr txBox="1"/>
          <p:nvPr/>
        </p:nvSpPr>
        <p:spPr>
          <a:xfrm>
            <a:off x="674370" y="274409"/>
            <a:ext cx="11555536" cy="523220"/>
          </a:xfrm>
          <a:prstGeom prst="rect">
            <a:avLst/>
          </a:prstGeom>
          <a:noFill/>
        </p:spPr>
        <p:txBody>
          <a:bodyPr wrap="none" rtlCol="0">
            <a:spAutoFit/>
          </a:bodyPr>
          <a:lstStyle/>
          <a:p>
            <a:pPr>
              <a:defRPr/>
            </a:pPr>
            <a:r>
              <a:rPr lang="zh-CN" altLang="en-US" sz="2800" b="1" dirty="0">
                <a:latin typeface="微软雅黑" panose="020B0503020204020204" charset="-122"/>
                <a:ea typeface="微软雅黑" panose="020B0503020204020204" charset="-122"/>
                <a:sym typeface="+mn-ea"/>
              </a:rPr>
              <a:t>有效性</a:t>
            </a:r>
            <a:r>
              <a:rPr lang="en-US" altLang="zh-CN" sz="2800" b="1" dirty="0">
                <a:latin typeface="微软雅黑" panose="020B0503020204020204" charset="-122"/>
                <a:ea typeface="微软雅黑" panose="020B0503020204020204" charset="-122"/>
                <a:sym typeface="+mn-ea"/>
              </a:rPr>
              <a:t>-</a:t>
            </a:r>
            <a:r>
              <a:rPr lang="zh-CN" altLang="en-US" sz="2800" b="1" dirty="0">
                <a:solidFill>
                  <a:schemeClr val="accent5">
                    <a:lumMod val="75000"/>
                  </a:schemeClr>
                </a:solidFill>
                <a:latin typeface="微软雅黑" panose="020B0503020204020204" charset="-122"/>
                <a:ea typeface="微软雅黑" panose="020B0503020204020204" charset="-122"/>
                <a:sym typeface="+mn-ea"/>
              </a:rPr>
              <a:t>显著改善</a:t>
            </a:r>
            <a:r>
              <a:rPr lang="zh-CN" altLang="en-US" sz="2800" b="1" dirty="0">
                <a:latin typeface="微软雅黑" panose="020B0503020204020204" charset="-122"/>
                <a:ea typeface="微软雅黑" panose="020B0503020204020204" charset="-122"/>
                <a:sym typeface="+mn-ea"/>
              </a:rPr>
              <a:t>蠕形螨睑缘炎的袖套样分泌物，</a:t>
            </a:r>
            <a:r>
              <a:rPr lang="zh-CN" altLang="en-US" sz="2800" b="1" dirty="0">
                <a:solidFill>
                  <a:schemeClr val="accent5">
                    <a:lumMod val="75000"/>
                  </a:schemeClr>
                </a:solidFill>
                <a:latin typeface="微软雅黑" panose="020B0503020204020204" charset="-122"/>
                <a:ea typeface="微软雅黑" panose="020B0503020204020204" charset="-122"/>
                <a:sym typeface="+mn-ea"/>
              </a:rPr>
              <a:t>有效治愈率可达</a:t>
            </a:r>
            <a:r>
              <a:rPr lang="en-US" altLang="zh-CN" sz="2800" b="1" dirty="0">
                <a:solidFill>
                  <a:schemeClr val="accent5">
                    <a:lumMod val="75000"/>
                  </a:schemeClr>
                </a:solidFill>
                <a:latin typeface="微软雅黑" panose="020B0503020204020204" charset="-122"/>
                <a:ea typeface="微软雅黑" panose="020B0503020204020204" charset="-122"/>
                <a:sym typeface="+mn-ea"/>
              </a:rPr>
              <a:t>89.1%</a:t>
            </a:r>
            <a:endParaRPr lang="zh-CN" altLang="en-US" sz="2800" b="1" dirty="0">
              <a:solidFill>
                <a:schemeClr val="accent5">
                  <a:lumMod val="75000"/>
                </a:schemeClr>
              </a:solidFill>
              <a:latin typeface="微软雅黑"/>
            </a:endParaRPr>
          </a:p>
        </p:txBody>
      </p:sp>
      <p:grpSp>
        <p:nvGrpSpPr>
          <p:cNvPr id="3" name="组合 2">
            <a:extLst>
              <a:ext uri="{FF2B5EF4-FFF2-40B4-BE49-F238E27FC236}">
                <a16:creationId xmlns:a16="http://schemas.microsoft.com/office/drawing/2014/main" id="{AB71058D-9D08-62D4-025F-1920E2F3AD40}"/>
              </a:ext>
            </a:extLst>
          </p:cNvPr>
          <p:cNvGrpSpPr/>
          <p:nvPr/>
        </p:nvGrpSpPr>
        <p:grpSpPr>
          <a:xfrm>
            <a:off x="6270804" y="1215034"/>
            <a:ext cx="5535295" cy="5150173"/>
            <a:chOff x="571154" y="1373784"/>
            <a:chExt cx="5535295" cy="5150173"/>
          </a:xfrm>
        </p:grpSpPr>
        <p:graphicFrame>
          <p:nvGraphicFramePr>
            <p:cNvPr id="5" name="图表 4">
              <a:extLst>
                <a:ext uri="{FF2B5EF4-FFF2-40B4-BE49-F238E27FC236}">
                  <a16:creationId xmlns:a16="http://schemas.microsoft.com/office/drawing/2014/main" id="{CEE96FB1-ABD3-74C0-2D4D-3297D5D0A150}"/>
                </a:ext>
              </a:extLst>
            </p:cNvPr>
            <p:cNvGraphicFramePr/>
            <p:nvPr>
              <p:extLst>
                <p:ext uri="{D42A27DB-BD31-4B8C-83A1-F6EECF244321}">
                  <p14:modId xmlns:p14="http://schemas.microsoft.com/office/powerpoint/2010/main" val="3898006439"/>
                </p:ext>
              </p:extLst>
            </p:nvPr>
          </p:nvGraphicFramePr>
          <p:xfrm>
            <a:off x="783700" y="2028846"/>
            <a:ext cx="5110204" cy="4495111"/>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a:extLst>
                <a:ext uri="{FF2B5EF4-FFF2-40B4-BE49-F238E27FC236}">
                  <a16:creationId xmlns:a16="http://schemas.microsoft.com/office/drawing/2014/main" id="{5C06B3C5-F810-35A2-E612-53CF46AFA50D}"/>
                </a:ext>
              </a:extLst>
            </p:cNvPr>
            <p:cNvSpPr txBox="1"/>
            <p:nvPr/>
          </p:nvSpPr>
          <p:spPr>
            <a:xfrm>
              <a:off x="571154" y="1373784"/>
              <a:ext cx="5535295" cy="400110"/>
            </a:xfrm>
            <a:prstGeom prst="rect">
              <a:avLst/>
            </a:prstGeom>
            <a:noFill/>
          </p:spPr>
          <p:txBody>
            <a:bodyPr wrap="square" rtlCol="0">
              <a:spAutoFit/>
            </a:bodyPr>
            <a:lstStyle/>
            <a:p>
              <a:pPr algn="ctr"/>
              <a:r>
                <a:rPr lang="zh-CN" altLang="en-US" sz="2000" b="1" dirty="0"/>
                <a:t>达到临床意义的袖套样分泌物治愈率</a:t>
              </a:r>
              <a:r>
                <a:rPr lang="en-US" altLang="zh-CN" sz="2000" b="1" dirty="0">
                  <a:solidFill>
                    <a:srgbClr val="C00000"/>
                  </a:solidFill>
                </a:rPr>
                <a:t>81.3%</a:t>
              </a:r>
              <a:r>
                <a:rPr lang="en-US" altLang="zh-CN" sz="2000" baseline="30000" dirty="0"/>
                <a:t>2</a:t>
              </a:r>
            </a:p>
          </p:txBody>
        </p:sp>
      </p:grpSp>
      <p:grpSp>
        <p:nvGrpSpPr>
          <p:cNvPr id="7" name="组合 6">
            <a:extLst>
              <a:ext uri="{FF2B5EF4-FFF2-40B4-BE49-F238E27FC236}">
                <a16:creationId xmlns:a16="http://schemas.microsoft.com/office/drawing/2014/main" id="{A3C289A5-9820-29BA-C73C-B4DC0608FD90}"/>
              </a:ext>
            </a:extLst>
          </p:cNvPr>
          <p:cNvGrpSpPr/>
          <p:nvPr/>
        </p:nvGrpSpPr>
        <p:grpSpPr>
          <a:xfrm>
            <a:off x="560705" y="1215034"/>
            <a:ext cx="5211040" cy="5150173"/>
            <a:chOff x="6345001" y="1373784"/>
            <a:chExt cx="5211040" cy="5150173"/>
          </a:xfrm>
        </p:grpSpPr>
        <p:graphicFrame>
          <p:nvGraphicFramePr>
            <p:cNvPr id="6" name="图表 5">
              <a:extLst>
                <a:ext uri="{FF2B5EF4-FFF2-40B4-BE49-F238E27FC236}">
                  <a16:creationId xmlns:a16="http://schemas.microsoft.com/office/drawing/2014/main" id="{A3FA4720-0687-C799-9690-6DA448CDB9C9}"/>
                </a:ext>
              </a:extLst>
            </p:cNvPr>
            <p:cNvGraphicFramePr/>
            <p:nvPr>
              <p:extLst>
                <p:ext uri="{D42A27DB-BD31-4B8C-83A1-F6EECF244321}">
                  <p14:modId xmlns:p14="http://schemas.microsoft.com/office/powerpoint/2010/main" val="3188641302"/>
                </p:ext>
              </p:extLst>
            </p:nvPr>
          </p:nvGraphicFramePr>
          <p:xfrm>
            <a:off x="6382743" y="2028846"/>
            <a:ext cx="5110204" cy="4495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11">
              <a:extLst>
                <a:ext uri="{FF2B5EF4-FFF2-40B4-BE49-F238E27FC236}">
                  <a16:creationId xmlns:a16="http://schemas.microsoft.com/office/drawing/2014/main" id="{790A6C43-2D09-08A9-6B6C-641F5A0FE4E4}"/>
                </a:ext>
              </a:extLst>
            </p:cNvPr>
            <p:cNvSpPr txBox="1"/>
            <p:nvPr/>
          </p:nvSpPr>
          <p:spPr>
            <a:xfrm>
              <a:off x="6345001" y="1373784"/>
              <a:ext cx="5211040" cy="400110"/>
            </a:xfrm>
            <a:prstGeom prst="rect">
              <a:avLst/>
            </a:prstGeom>
            <a:noFill/>
          </p:spPr>
          <p:txBody>
            <a:bodyPr wrap="square" rtlCol="0">
              <a:spAutoFit/>
            </a:bodyPr>
            <a:lstStyle/>
            <a:p>
              <a:pPr algn="ctr"/>
              <a:r>
                <a:rPr lang="zh-CN" altLang="en-US" sz="2000" b="1" dirty="0"/>
                <a:t>达到临床意义的袖套样分泌物治愈率</a:t>
              </a:r>
              <a:r>
                <a:rPr lang="en-US" altLang="zh-CN" sz="2000" b="1" dirty="0">
                  <a:solidFill>
                    <a:srgbClr val="C00000"/>
                  </a:solidFill>
                </a:rPr>
                <a:t>89.1%</a:t>
              </a:r>
              <a:r>
                <a:rPr lang="en-US" altLang="zh-CN" sz="2000" baseline="30000" dirty="0"/>
                <a:t>1</a:t>
              </a:r>
            </a:p>
          </p:txBody>
        </p:sp>
      </p:grpSp>
      <p:sp>
        <p:nvSpPr>
          <p:cNvPr id="11" name="文本框 10">
            <a:extLst>
              <a:ext uri="{FF2B5EF4-FFF2-40B4-BE49-F238E27FC236}">
                <a16:creationId xmlns:a16="http://schemas.microsoft.com/office/drawing/2014/main" id="{EE1C92D0-8EE0-23B2-419D-9062A580AABD}"/>
              </a:ext>
            </a:extLst>
          </p:cNvPr>
          <p:cNvSpPr txBox="1"/>
          <p:nvPr/>
        </p:nvSpPr>
        <p:spPr>
          <a:xfrm>
            <a:off x="224565" y="6583591"/>
            <a:ext cx="11094360" cy="271869"/>
          </a:xfrm>
          <a:prstGeom prst="rect">
            <a:avLst/>
          </a:prstGeom>
          <a:noFill/>
        </p:spPr>
        <p:txBody>
          <a:bodyPr wrap="square" rtlCol="0">
            <a:spAutoFit/>
          </a:bodyPr>
          <a:lstStyle/>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1. Gaddie IB, </a:t>
            </a:r>
            <a:r>
              <a:rPr lang="en-US" altLang="zh-CN" sz="700" dirty="0" err="1">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Donnenfeld</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ED, </a:t>
            </a:r>
            <a:r>
              <a:rPr lang="en-US" altLang="zh-CN" sz="700" dirty="0" err="1">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Karpecki</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P, et al. </a:t>
            </a:r>
            <a:r>
              <a:rPr lang="en-US" altLang="zh-CN" sz="700" dirty="0" err="1">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Lotilaner</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Ophthalmic Solution 0.25% for Demodex Blepharitis: Randomized, Vehicle-Controlled, Multicenter, Phase 3 Trial (Saturn-2). </a:t>
            </a:r>
            <a:r>
              <a:rPr lang="en-US" altLang="zh-CN" sz="700" i="1"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Ophthalmology.</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2023;130(10):1015-1023. </a:t>
            </a:r>
          </a:p>
          <a:p>
            <a:pPr defTabSz="1219200" fontAlgn="base">
              <a:lnSpc>
                <a:spcPts val="700"/>
              </a:lnSpc>
              <a:spcBef>
                <a:spcPct val="0"/>
              </a:spcBef>
              <a:spcAft>
                <a:spcPct val="0"/>
              </a:spcAft>
              <a:defRPr/>
            </a:pP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Yeu E, Wirta DL, </a:t>
            </a:r>
            <a:r>
              <a:rPr lang="en-US" altLang="zh-CN" sz="700" dirty="0" err="1">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Karpecki</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P, et al. </a:t>
            </a:r>
            <a:r>
              <a:rPr lang="en-US" altLang="zh-CN" sz="700" dirty="0" err="1">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Lotilaner</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ophthalmic solution, 0.25%, for the treatment of Demodex blepharitis: results of a prospective, randomized, vehicle-controlled, double-masked, pivotal trial (Saturn-1).</a:t>
            </a:r>
            <a:r>
              <a:rPr lang="en-US" altLang="zh-CN" sz="700" i="1"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Cornea</a:t>
            </a:r>
            <a:r>
              <a:rPr lang="en-US" altLang="zh-CN" sz="700" dirty="0">
                <a:solidFill>
                  <a:prstClr val="white">
                    <a:lumMod val="50000"/>
                  </a:prstClr>
                </a:solidFill>
                <a:latin typeface="微软雅黑" panose="020B0503020204020204" pitchFamily="34" charset="-122"/>
                <a:ea typeface="微软雅黑" panose="020B0503020204020204" pitchFamily="34" charset="-122"/>
                <a:sym typeface="Arial" panose="020B0604020202020204" pitchFamily="34" charset="0"/>
              </a:rPr>
              <a:t>. 2023;42(4):435–443. </a:t>
            </a:r>
          </a:p>
        </p:txBody>
      </p:sp>
    </p:spTree>
    <p:custDataLst>
      <p:tags r:id="rId1"/>
    </p:custDataLst>
    <p:extLst>
      <p:ext uri="{BB962C8B-B14F-4D97-AF65-F5344CB8AC3E}">
        <p14:creationId xmlns:p14="http://schemas.microsoft.com/office/powerpoint/2010/main" val="33547077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DA419-3C20-42F6-7717-CA296FDE041C}"/>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9A88C73-8F1B-1F30-FBA3-6699BCC364D7}"/>
              </a:ext>
            </a:extLst>
          </p:cNvPr>
          <p:cNvSpPr/>
          <p:nvPr/>
        </p:nvSpPr>
        <p:spPr>
          <a:xfrm>
            <a:off x="0" y="269875"/>
            <a:ext cx="560705" cy="538480"/>
          </a:xfrm>
          <a:prstGeom prst="rect">
            <a:avLst/>
          </a:prstGeom>
          <a:solidFill>
            <a:srgbClr val="008278"/>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20" name="文本框 19">
            <a:extLst>
              <a:ext uri="{FF2B5EF4-FFF2-40B4-BE49-F238E27FC236}">
                <a16:creationId xmlns:a16="http://schemas.microsoft.com/office/drawing/2014/main" id="{32C6DF0E-599F-CA10-BE05-C8CD9D910870}"/>
              </a:ext>
            </a:extLst>
          </p:cNvPr>
          <p:cNvSpPr txBox="1"/>
          <p:nvPr/>
        </p:nvSpPr>
        <p:spPr>
          <a:xfrm>
            <a:off x="674370" y="274409"/>
            <a:ext cx="7164141" cy="523220"/>
          </a:xfrm>
          <a:prstGeom prst="rect">
            <a:avLst/>
          </a:prstGeom>
          <a:noFill/>
        </p:spPr>
        <p:txBody>
          <a:bodyPr wrap="none" rtlCol="0">
            <a:spAutoFit/>
          </a:bodyPr>
          <a:lstStyle/>
          <a:p>
            <a:pPr>
              <a:defRPr/>
            </a:pPr>
            <a:r>
              <a:rPr lang="zh-CN" altLang="en-US" sz="2800" b="1" dirty="0">
                <a:latin typeface="微软雅黑" panose="020B0503020204020204" charset="-122"/>
                <a:ea typeface="微软雅黑" panose="020B0503020204020204" charset="-122"/>
                <a:sym typeface="+mn-ea"/>
              </a:rPr>
              <a:t>有效性</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洛替拉纳滴眼液获国际权威指南推荐</a:t>
            </a:r>
            <a:endParaRPr lang="zh-CN" altLang="en-US" sz="2800" b="1" dirty="0">
              <a:solidFill>
                <a:srgbClr val="000000"/>
              </a:solidFill>
              <a:latin typeface="微软雅黑"/>
            </a:endParaRPr>
          </a:p>
        </p:txBody>
      </p:sp>
      <p:grpSp>
        <p:nvGrpSpPr>
          <p:cNvPr id="19" name="组合 18">
            <a:extLst>
              <a:ext uri="{FF2B5EF4-FFF2-40B4-BE49-F238E27FC236}">
                <a16:creationId xmlns:a16="http://schemas.microsoft.com/office/drawing/2014/main" id="{40ED970A-B215-6552-D722-8C5EC591D995}"/>
              </a:ext>
            </a:extLst>
          </p:cNvPr>
          <p:cNvGrpSpPr/>
          <p:nvPr/>
        </p:nvGrpSpPr>
        <p:grpSpPr>
          <a:xfrm>
            <a:off x="344066" y="1007341"/>
            <a:ext cx="11503865" cy="1759546"/>
            <a:chOff x="286134" y="3818605"/>
            <a:chExt cx="11503865" cy="2128315"/>
          </a:xfrm>
        </p:grpSpPr>
        <p:sp>
          <p:nvSpPr>
            <p:cNvPr id="21" name="矩形 20">
              <a:extLst>
                <a:ext uri="{FF2B5EF4-FFF2-40B4-BE49-F238E27FC236}">
                  <a16:creationId xmlns:a16="http://schemas.microsoft.com/office/drawing/2014/main" id="{25E05C4F-505A-4244-4203-F85C0B283AD1}"/>
                </a:ext>
              </a:extLst>
            </p:cNvPr>
            <p:cNvSpPr/>
            <p:nvPr/>
          </p:nvSpPr>
          <p:spPr>
            <a:xfrm>
              <a:off x="286134" y="3818605"/>
              <a:ext cx="11503865" cy="2128315"/>
            </a:xfrm>
            <a:prstGeom prst="rect">
              <a:avLst/>
            </a:prstGeom>
            <a:solidFill>
              <a:schemeClr val="bg1"/>
            </a:solidFill>
            <a:ln w="952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400"/>
                </a:lnSpc>
              </a:pPr>
              <a:endParaRPr lang="zh-CN" altLang="en-US" sz="1600" dirty="0">
                <a:solidFill>
                  <a:schemeClr val="tx1"/>
                </a:solidFill>
                <a:latin typeface="+mn-ea"/>
              </a:endParaRPr>
            </a:p>
          </p:txBody>
        </p:sp>
        <p:sp>
          <p:nvSpPr>
            <p:cNvPr id="22" name="文本框 21">
              <a:extLst>
                <a:ext uri="{FF2B5EF4-FFF2-40B4-BE49-F238E27FC236}">
                  <a16:creationId xmlns:a16="http://schemas.microsoft.com/office/drawing/2014/main" id="{D38FAADE-A59B-19F4-7590-7A16CF673F4D}"/>
                </a:ext>
              </a:extLst>
            </p:cNvPr>
            <p:cNvSpPr txBox="1"/>
            <p:nvPr/>
          </p:nvSpPr>
          <p:spPr>
            <a:xfrm>
              <a:off x="6914765" y="4059936"/>
              <a:ext cx="4790484" cy="1600808"/>
            </a:xfrm>
            <a:prstGeom prst="rect">
              <a:avLst/>
            </a:prstGeom>
            <a:noFill/>
          </p:spPr>
          <p:txBody>
            <a:bodyPr wrap="square" rtlCol="0">
              <a:spAutoFit/>
            </a:bodyPr>
            <a:lstStyle/>
            <a:p>
              <a:pPr>
                <a:lnSpc>
                  <a:spcPts val="2400"/>
                </a:lnSpc>
              </a:pPr>
              <a:r>
                <a:rPr lang="zh-CN" altLang="en-US" sz="2000" b="1" dirty="0">
                  <a:latin typeface="+mn-ea"/>
                </a:rPr>
                <a:t>洛替拉纳滴眼液</a:t>
              </a:r>
              <a:r>
                <a:rPr lang="zh-CN" altLang="en-US" sz="2000" dirty="0">
                  <a:latin typeface="+mn-ea"/>
                </a:rPr>
                <a:t>用于治疗蠕形螨睑缘炎。研究表明，该药物</a:t>
              </a:r>
              <a:r>
                <a:rPr lang="zh-CN" altLang="en-US" sz="2000" b="1" dirty="0">
                  <a:solidFill>
                    <a:srgbClr val="C00000"/>
                  </a:solidFill>
                  <a:latin typeface="+mn-ea"/>
                </a:rPr>
                <a:t>可显著减少袖套状分泌物、显著清除睑缘蠕形螨，并显著减轻眼睑红斑</a:t>
              </a:r>
            </a:p>
          </p:txBody>
        </p:sp>
      </p:grpSp>
      <p:grpSp>
        <p:nvGrpSpPr>
          <p:cNvPr id="24" name="组合 23">
            <a:extLst>
              <a:ext uri="{FF2B5EF4-FFF2-40B4-BE49-F238E27FC236}">
                <a16:creationId xmlns:a16="http://schemas.microsoft.com/office/drawing/2014/main" id="{FFCE82F7-5A76-8315-C3D1-7F9E73E6448E}"/>
              </a:ext>
            </a:extLst>
          </p:cNvPr>
          <p:cNvGrpSpPr/>
          <p:nvPr/>
        </p:nvGrpSpPr>
        <p:grpSpPr>
          <a:xfrm>
            <a:off x="344067" y="2963003"/>
            <a:ext cx="11503865" cy="1759546"/>
            <a:chOff x="286134" y="3818605"/>
            <a:chExt cx="11503865" cy="2128315"/>
          </a:xfrm>
        </p:grpSpPr>
        <p:sp>
          <p:nvSpPr>
            <p:cNvPr id="25" name="矩形 24">
              <a:extLst>
                <a:ext uri="{FF2B5EF4-FFF2-40B4-BE49-F238E27FC236}">
                  <a16:creationId xmlns:a16="http://schemas.microsoft.com/office/drawing/2014/main" id="{F35B96E6-A921-7D94-F15A-2A814A54092E}"/>
                </a:ext>
              </a:extLst>
            </p:cNvPr>
            <p:cNvSpPr/>
            <p:nvPr/>
          </p:nvSpPr>
          <p:spPr>
            <a:xfrm>
              <a:off x="286134" y="3818605"/>
              <a:ext cx="11503865" cy="2128315"/>
            </a:xfrm>
            <a:prstGeom prst="rect">
              <a:avLst/>
            </a:prstGeom>
            <a:solidFill>
              <a:schemeClr val="bg1"/>
            </a:solidFill>
            <a:ln w="952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400"/>
                </a:lnSpc>
              </a:pPr>
              <a:endParaRPr lang="zh-CN" altLang="en-US" sz="1600" dirty="0">
                <a:solidFill>
                  <a:schemeClr val="tx1"/>
                </a:solidFill>
                <a:latin typeface="+mn-ea"/>
              </a:endParaRPr>
            </a:p>
          </p:txBody>
        </p:sp>
        <p:sp>
          <p:nvSpPr>
            <p:cNvPr id="26" name="文本框 25">
              <a:extLst>
                <a:ext uri="{FF2B5EF4-FFF2-40B4-BE49-F238E27FC236}">
                  <a16:creationId xmlns:a16="http://schemas.microsoft.com/office/drawing/2014/main" id="{E01DFE22-60A6-891A-EF66-D33709CF7B77}"/>
                </a:ext>
              </a:extLst>
            </p:cNvPr>
            <p:cNvSpPr txBox="1"/>
            <p:nvPr/>
          </p:nvSpPr>
          <p:spPr>
            <a:xfrm>
              <a:off x="6914765" y="4171784"/>
              <a:ext cx="4790484" cy="1421958"/>
            </a:xfrm>
            <a:prstGeom prst="rect">
              <a:avLst/>
            </a:prstGeom>
            <a:noFill/>
          </p:spPr>
          <p:txBody>
            <a:bodyPr wrap="square" rtlCol="0">
              <a:spAutoFit/>
            </a:bodyPr>
            <a:lstStyle/>
            <a:p>
              <a:pPr>
                <a:lnSpc>
                  <a:spcPts val="2900"/>
                </a:lnSpc>
              </a:pPr>
              <a:r>
                <a:rPr lang="zh-CN" altLang="en-US" sz="2000" b="1" dirty="0">
                  <a:latin typeface="+mn-ea"/>
                </a:rPr>
                <a:t>洛替拉纳滴眼液</a:t>
              </a:r>
              <a:r>
                <a:rPr lang="zh-CN" altLang="en-US" sz="2000" dirty="0">
                  <a:latin typeface="+mn-ea"/>
                </a:rPr>
                <a:t>是</a:t>
              </a:r>
              <a:r>
                <a:rPr lang="zh-CN" altLang="en-US" sz="2000" b="1" dirty="0">
                  <a:solidFill>
                    <a:srgbClr val="C00000"/>
                  </a:solidFill>
                  <a:latin typeface="+mn-ea"/>
                </a:rPr>
                <a:t>唯一</a:t>
              </a:r>
              <a:r>
                <a:rPr lang="zh-CN" altLang="en-US" sz="2000" dirty="0">
                  <a:latin typeface="+mn-ea"/>
                </a:rPr>
                <a:t>获美国</a:t>
              </a:r>
              <a:r>
                <a:rPr lang="en-US" altLang="zh-CN" sz="2000" dirty="0">
                  <a:latin typeface="+mn-ea"/>
                </a:rPr>
                <a:t>FDA</a:t>
              </a:r>
              <a:r>
                <a:rPr lang="zh-CN" altLang="en-US" sz="2000" dirty="0">
                  <a:latin typeface="+mn-ea"/>
                </a:rPr>
                <a:t>批准用于治疗蠕形螨睑缘炎的药物，应作为确诊蠕形螨睑缘炎患者的</a:t>
              </a:r>
              <a:r>
                <a:rPr lang="zh-CN" altLang="en-US" sz="2000" b="1" dirty="0">
                  <a:solidFill>
                    <a:srgbClr val="C00000"/>
                  </a:solidFill>
                  <a:latin typeface="+mn-ea"/>
                </a:rPr>
                <a:t>一线治疗方案</a:t>
              </a:r>
              <a:endParaRPr lang="zh-CN" altLang="en-US" sz="2000" b="1" dirty="0">
                <a:solidFill>
                  <a:srgbClr val="C00000"/>
                </a:solidFill>
                <a:highlight>
                  <a:srgbClr val="FFFF00"/>
                </a:highlight>
              </a:endParaRPr>
            </a:p>
          </p:txBody>
        </p:sp>
        <p:sp>
          <p:nvSpPr>
            <p:cNvPr id="27" name="箭头: 五边形 26">
              <a:extLst>
                <a:ext uri="{FF2B5EF4-FFF2-40B4-BE49-F238E27FC236}">
                  <a16:creationId xmlns:a16="http://schemas.microsoft.com/office/drawing/2014/main" id="{69F4FA00-6148-DBCD-D122-3F80CD6E8201}"/>
                </a:ext>
              </a:extLst>
            </p:cNvPr>
            <p:cNvSpPr/>
            <p:nvPr/>
          </p:nvSpPr>
          <p:spPr>
            <a:xfrm>
              <a:off x="452763" y="4055821"/>
              <a:ext cx="6090321" cy="1606637"/>
            </a:xfrm>
            <a:prstGeom prst="homePlate">
              <a:avLst/>
            </a:prstGeom>
            <a:solidFill>
              <a:schemeClr val="accent5">
                <a:lumMod val="75000"/>
              </a:schemeClr>
            </a:solidFill>
            <a:ln w="381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a:t>
              </a:r>
              <a:r>
                <a:rPr lang="zh-CN" altLang="en-US" sz="2000" b="1" dirty="0"/>
                <a:t>蠕形螨治疗与眼睑健康专家小组关于蠕形螨性睑缘炎首选治疗方案的共识</a:t>
              </a:r>
              <a:r>
                <a:rPr lang="en-US" altLang="zh-CN" sz="2000" b="1" dirty="0"/>
                <a:t>》 </a:t>
              </a:r>
            </a:p>
            <a:p>
              <a:pPr algn="ctr"/>
              <a:r>
                <a:rPr lang="en-US" altLang="zh-CN" sz="1600" b="1" dirty="0">
                  <a:latin typeface="Arial" panose="020B0604020202020204" pitchFamily="34" charset="0"/>
                  <a:cs typeface="Arial" panose="020B0604020202020204" pitchFamily="34" charset="0"/>
                </a:rPr>
                <a:t>(</a:t>
              </a:r>
              <a:r>
                <a:rPr lang="zh-CN" altLang="en-US" sz="1600" b="1"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DEPTH Consensus Regarding the </a:t>
              </a:r>
            </a:p>
            <a:p>
              <a:pPr algn="ctr"/>
              <a:r>
                <a:rPr lang="en-US" altLang="zh-CN" sz="1600" b="1" dirty="0">
                  <a:latin typeface="Arial" panose="020B0604020202020204" pitchFamily="34" charset="0"/>
                  <a:cs typeface="Arial" panose="020B0604020202020204" pitchFamily="34" charset="0"/>
                </a:rPr>
                <a:t>Preferred Treatment for Demodex Blepharitis )</a:t>
              </a:r>
              <a:r>
                <a:rPr lang="zh-CN" altLang="en-US" sz="1600" b="1" dirty="0"/>
                <a:t>（</a:t>
              </a:r>
              <a:r>
                <a:rPr lang="en-US" altLang="zh-CN" sz="1600" b="1" dirty="0"/>
                <a:t>2025</a:t>
              </a:r>
              <a:r>
                <a:rPr lang="zh-CN" altLang="en-US" sz="1600" b="1" dirty="0"/>
                <a:t>）</a:t>
              </a:r>
              <a:endParaRPr lang="zh-CN" altLang="en-US" b="1" dirty="0"/>
            </a:p>
          </p:txBody>
        </p:sp>
      </p:grpSp>
      <p:sp>
        <p:nvSpPr>
          <p:cNvPr id="28" name="箭头: 五边形 27">
            <a:extLst>
              <a:ext uri="{FF2B5EF4-FFF2-40B4-BE49-F238E27FC236}">
                <a16:creationId xmlns:a16="http://schemas.microsoft.com/office/drawing/2014/main" id="{33FDD746-5975-CDEE-5336-D0E9A4F94315}"/>
              </a:ext>
            </a:extLst>
          </p:cNvPr>
          <p:cNvSpPr/>
          <p:nvPr/>
        </p:nvSpPr>
        <p:spPr>
          <a:xfrm>
            <a:off x="560705" y="1206857"/>
            <a:ext cx="6090321" cy="1328258"/>
          </a:xfrm>
          <a:prstGeom prst="homePlate">
            <a:avLst/>
          </a:prstGeom>
          <a:solidFill>
            <a:schemeClr val="accent5">
              <a:lumMod val="75000"/>
            </a:schemeClr>
          </a:solidFill>
          <a:ln w="381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a:t>
            </a:r>
            <a:r>
              <a:rPr lang="zh-CN" altLang="en-US" sz="2000" b="1" dirty="0"/>
              <a:t>美国眼科学会睑缘炎临床诊疗指南</a:t>
            </a:r>
            <a:r>
              <a:rPr lang="en-US" altLang="zh-CN" sz="2000" b="1" dirty="0"/>
              <a:t>》</a:t>
            </a:r>
          </a:p>
          <a:p>
            <a:pPr algn="ctr"/>
            <a:r>
              <a:rPr lang="en-US" altLang="zh-CN" sz="1600" b="1" dirty="0"/>
              <a:t>( </a:t>
            </a:r>
            <a:r>
              <a:rPr lang="en-US" altLang="zh-CN" sz="1600" b="1" dirty="0">
                <a:latin typeface="Arial" panose="020B0604020202020204" pitchFamily="34" charset="0"/>
                <a:cs typeface="Arial" panose="020B0604020202020204" pitchFamily="34" charset="0"/>
              </a:rPr>
              <a:t>Blepharitis Preferred Practice Pattern )</a:t>
            </a:r>
            <a:r>
              <a:rPr lang="zh-CN" altLang="en-US" sz="1600" b="1" dirty="0"/>
              <a:t>（</a:t>
            </a:r>
            <a:r>
              <a:rPr lang="en-US" altLang="zh-CN" sz="1600" b="1" dirty="0"/>
              <a:t>2023</a:t>
            </a:r>
            <a:r>
              <a:rPr lang="zh-CN" altLang="en-US" sz="1600" b="1" dirty="0"/>
              <a:t>）</a:t>
            </a:r>
            <a:endParaRPr lang="zh-CN" altLang="en-US" sz="2000" b="1" dirty="0"/>
          </a:p>
        </p:txBody>
      </p:sp>
      <p:grpSp>
        <p:nvGrpSpPr>
          <p:cNvPr id="5" name="组合 4">
            <a:extLst>
              <a:ext uri="{FF2B5EF4-FFF2-40B4-BE49-F238E27FC236}">
                <a16:creationId xmlns:a16="http://schemas.microsoft.com/office/drawing/2014/main" id="{C02C1AC6-F6F4-576A-141B-87DE08D9A1F6}"/>
              </a:ext>
            </a:extLst>
          </p:cNvPr>
          <p:cNvGrpSpPr/>
          <p:nvPr/>
        </p:nvGrpSpPr>
        <p:grpSpPr>
          <a:xfrm>
            <a:off x="344066" y="4918663"/>
            <a:ext cx="11503865" cy="1759546"/>
            <a:chOff x="286134" y="3818605"/>
            <a:chExt cx="11503865" cy="2128315"/>
          </a:xfrm>
        </p:grpSpPr>
        <p:sp>
          <p:nvSpPr>
            <p:cNvPr id="6" name="矩形 5">
              <a:extLst>
                <a:ext uri="{FF2B5EF4-FFF2-40B4-BE49-F238E27FC236}">
                  <a16:creationId xmlns:a16="http://schemas.microsoft.com/office/drawing/2014/main" id="{18D7F497-A8D9-24FD-145B-944385FA27D1}"/>
                </a:ext>
              </a:extLst>
            </p:cNvPr>
            <p:cNvSpPr/>
            <p:nvPr/>
          </p:nvSpPr>
          <p:spPr>
            <a:xfrm>
              <a:off x="286134" y="3818605"/>
              <a:ext cx="11503865" cy="2128315"/>
            </a:xfrm>
            <a:prstGeom prst="rect">
              <a:avLst/>
            </a:prstGeom>
            <a:solidFill>
              <a:schemeClr val="bg1"/>
            </a:solidFill>
            <a:ln w="952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400"/>
                </a:lnSpc>
              </a:pPr>
              <a:endParaRPr lang="zh-CN" altLang="en-US" sz="1600" dirty="0">
                <a:solidFill>
                  <a:schemeClr val="tx1"/>
                </a:solidFill>
                <a:latin typeface="+mn-ea"/>
              </a:endParaRPr>
            </a:p>
          </p:txBody>
        </p:sp>
        <p:sp>
          <p:nvSpPr>
            <p:cNvPr id="7" name="文本框 6">
              <a:extLst>
                <a:ext uri="{FF2B5EF4-FFF2-40B4-BE49-F238E27FC236}">
                  <a16:creationId xmlns:a16="http://schemas.microsoft.com/office/drawing/2014/main" id="{17E7D97C-FC17-6D17-BFF1-4FAAE29D7749}"/>
                </a:ext>
              </a:extLst>
            </p:cNvPr>
            <p:cNvSpPr txBox="1"/>
            <p:nvPr/>
          </p:nvSpPr>
          <p:spPr>
            <a:xfrm>
              <a:off x="6914765" y="3944806"/>
              <a:ext cx="4840886" cy="1871797"/>
            </a:xfrm>
            <a:prstGeom prst="rect">
              <a:avLst/>
            </a:prstGeom>
            <a:noFill/>
          </p:spPr>
          <p:txBody>
            <a:bodyPr wrap="square" rtlCol="0">
              <a:spAutoFit/>
            </a:bodyPr>
            <a:lstStyle/>
            <a:p>
              <a:pPr>
                <a:lnSpc>
                  <a:spcPts val="2900"/>
                </a:lnSpc>
              </a:pPr>
              <a:r>
                <a:rPr lang="zh-CN" altLang="en-US" sz="2000" b="1" dirty="0">
                  <a:latin typeface="+mn-ea"/>
                </a:rPr>
                <a:t>洛替拉纳滴眼液</a:t>
              </a:r>
              <a:r>
                <a:rPr lang="zh-CN" altLang="en-US" sz="2000" dirty="0">
                  <a:latin typeface="+mn-ea"/>
                </a:rPr>
                <a:t>是美国</a:t>
              </a:r>
              <a:r>
                <a:rPr lang="en-US" altLang="zh-CN" sz="2000" dirty="0">
                  <a:latin typeface="+mn-ea"/>
                </a:rPr>
                <a:t>FDA</a:t>
              </a:r>
              <a:r>
                <a:rPr lang="zh-CN" altLang="en-US" sz="2000" dirty="0">
                  <a:latin typeface="+mn-ea"/>
                </a:rPr>
                <a:t>批准的</a:t>
              </a:r>
              <a:r>
                <a:rPr lang="zh-CN" altLang="en-US" sz="2000" b="1" dirty="0">
                  <a:solidFill>
                    <a:srgbClr val="C00000"/>
                  </a:solidFill>
                  <a:latin typeface="+mn-ea"/>
                </a:rPr>
                <a:t>唯一用于清除睑缘蠕形螨的治疗药物</a:t>
              </a:r>
              <a:r>
                <a:rPr lang="zh-CN" altLang="en-US" sz="2000" dirty="0">
                  <a:latin typeface="+mn-ea"/>
                </a:rPr>
                <a:t>，给药方案为每日两次，持续</a:t>
              </a:r>
              <a:r>
                <a:rPr lang="en-US" altLang="zh-CN" sz="2000" dirty="0">
                  <a:latin typeface="+mn-ea"/>
                </a:rPr>
                <a:t>6</a:t>
              </a:r>
              <a:r>
                <a:rPr lang="zh-CN" altLang="en-US" sz="2000" dirty="0">
                  <a:latin typeface="+mn-ea"/>
                </a:rPr>
                <a:t>周，以应对睑缘蠕形螨的生存周期</a:t>
              </a:r>
              <a:endParaRPr lang="zh-CN" altLang="en-US" sz="2000" dirty="0"/>
            </a:p>
          </p:txBody>
        </p:sp>
      </p:grpSp>
      <p:sp>
        <p:nvSpPr>
          <p:cNvPr id="8" name="箭头: 五边形 7">
            <a:extLst>
              <a:ext uri="{FF2B5EF4-FFF2-40B4-BE49-F238E27FC236}">
                <a16:creationId xmlns:a16="http://schemas.microsoft.com/office/drawing/2014/main" id="{711A2FE0-36D8-2A58-6E16-0BD7260261B1}"/>
              </a:ext>
            </a:extLst>
          </p:cNvPr>
          <p:cNvSpPr/>
          <p:nvPr/>
        </p:nvSpPr>
        <p:spPr>
          <a:xfrm>
            <a:off x="560704" y="5113077"/>
            <a:ext cx="6090321" cy="1328258"/>
          </a:xfrm>
          <a:prstGeom prst="homePlate">
            <a:avLst/>
          </a:prstGeom>
          <a:solidFill>
            <a:schemeClr val="accent5">
              <a:lumMod val="75000"/>
            </a:schemeClr>
          </a:solidFill>
          <a:ln w="381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a:t>
            </a:r>
            <a:r>
              <a:rPr lang="zh-CN" altLang="en-US" sz="2000" b="1" dirty="0"/>
              <a:t>国际泪膜与眼表学会干眼国际专家共识第三版</a:t>
            </a:r>
            <a:r>
              <a:rPr lang="en-US" altLang="zh-CN" sz="2000" b="1" dirty="0"/>
              <a:t>》 </a:t>
            </a:r>
          </a:p>
          <a:p>
            <a:pPr algn="ctr"/>
            <a:r>
              <a:rPr lang="zh-CN" altLang="en-US" sz="1600" b="1" dirty="0"/>
              <a:t>（</a:t>
            </a:r>
            <a:r>
              <a:rPr lang="en-US" altLang="zh-CN" sz="1600" dirty="0"/>
              <a:t> </a:t>
            </a:r>
            <a:r>
              <a:rPr lang="en-US" altLang="zh-CN" sz="1600" b="1" dirty="0">
                <a:latin typeface="Arial" panose="020B0604020202020204" pitchFamily="34" charset="0"/>
                <a:cs typeface="Arial" panose="020B0604020202020204" pitchFamily="34" charset="0"/>
              </a:rPr>
              <a:t>TFOS DEWS III </a:t>
            </a:r>
            <a:r>
              <a:rPr lang="zh-CN" altLang="en-US" sz="1600" dirty="0"/>
              <a:t>）</a:t>
            </a:r>
            <a:r>
              <a:rPr lang="en-US" altLang="zh-CN" sz="1600" b="1" dirty="0"/>
              <a:t>(2025)</a:t>
            </a:r>
            <a:endParaRPr lang="zh-CN" altLang="en-US" sz="1600" b="1" dirty="0"/>
          </a:p>
        </p:txBody>
      </p:sp>
    </p:spTree>
    <p:custDataLst>
      <p:tags r:id="rId1"/>
    </p:custDataLst>
    <p:extLst>
      <p:ext uri="{BB962C8B-B14F-4D97-AF65-F5344CB8AC3E}">
        <p14:creationId xmlns:p14="http://schemas.microsoft.com/office/powerpoint/2010/main" val="16878450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541E8-F33F-F798-0558-EC23A62F1107}"/>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D1C2A839-FCFE-7E34-F8E9-14F5083E6488}"/>
              </a:ext>
            </a:extLst>
          </p:cNvPr>
          <p:cNvSpPr/>
          <p:nvPr/>
        </p:nvSpPr>
        <p:spPr>
          <a:xfrm>
            <a:off x="0" y="269875"/>
            <a:ext cx="560705" cy="538480"/>
          </a:xfrm>
          <a:prstGeom prst="rect">
            <a:avLst/>
          </a:prstGeom>
          <a:solidFill>
            <a:srgbClr val="008278"/>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20" name="文本框 19">
            <a:extLst>
              <a:ext uri="{FF2B5EF4-FFF2-40B4-BE49-F238E27FC236}">
                <a16:creationId xmlns:a16="http://schemas.microsoft.com/office/drawing/2014/main" id="{DD73CF4F-1F0F-FA72-8652-48BEB4A2CA1C}"/>
              </a:ext>
            </a:extLst>
          </p:cNvPr>
          <p:cNvSpPr txBox="1"/>
          <p:nvPr/>
        </p:nvSpPr>
        <p:spPr>
          <a:xfrm>
            <a:off x="674370" y="274409"/>
            <a:ext cx="8241359" cy="523220"/>
          </a:xfrm>
          <a:prstGeom prst="rect">
            <a:avLst/>
          </a:prstGeom>
          <a:noFill/>
        </p:spPr>
        <p:txBody>
          <a:bodyPr wrap="none" rtlCol="0">
            <a:spAutoFit/>
          </a:bodyPr>
          <a:lstStyle/>
          <a:p>
            <a:pPr>
              <a:defRPr/>
            </a:pPr>
            <a:r>
              <a:rPr lang="zh-CN" altLang="en-US" sz="2800" b="1" dirty="0">
                <a:latin typeface="微软雅黑" panose="020B0503020204020204" charset="-122"/>
                <a:ea typeface="微软雅黑" panose="020B0503020204020204" charset="-122"/>
                <a:sym typeface="+mn-ea"/>
              </a:rPr>
              <a:t>创新性</a:t>
            </a:r>
            <a:r>
              <a:rPr lang="en-US" altLang="zh-CN" sz="2800" b="1" dirty="0">
                <a:latin typeface="微软雅黑" panose="020B0503020204020204" charset="-122"/>
                <a:ea typeface="微软雅黑" panose="020B0503020204020204" charset="-122"/>
                <a:sym typeface="+mn-ea"/>
              </a:rPr>
              <a:t>-</a:t>
            </a:r>
            <a:r>
              <a:rPr lang="zh-CN" altLang="en-US" sz="2800" b="1" dirty="0">
                <a:solidFill>
                  <a:schemeClr val="accent5">
                    <a:lumMod val="75000"/>
                  </a:schemeClr>
                </a:solidFill>
                <a:latin typeface="微软雅黑" panose="020B0503020204020204" charset="-122"/>
                <a:ea typeface="微软雅黑" panose="020B0503020204020204" charset="-122"/>
              </a:rPr>
              <a:t>双专利</a:t>
            </a:r>
            <a:r>
              <a:rPr lang="zh-CN" altLang="en-US" sz="2800" b="1" dirty="0">
                <a:latin typeface="微软雅黑" panose="020B0503020204020204" charset="-122"/>
                <a:ea typeface="微软雅黑" panose="020B0503020204020204" charset="-122"/>
              </a:rPr>
              <a:t>保护，创新机制精准清除睑缘蠕形螨</a:t>
            </a:r>
          </a:p>
        </p:txBody>
      </p:sp>
      <p:pic>
        <p:nvPicPr>
          <p:cNvPr id="16" name="图片 15">
            <a:extLst>
              <a:ext uri="{FF2B5EF4-FFF2-40B4-BE49-F238E27FC236}">
                <a16:creationId xmlns:a16="http://schemas.microsoft.com/office/drawing/2014/main" id="{6EF340E4-9507-C487-D531-C4C0CAA76A3B}"/>
              </a:ext>
            </a:extLst>
          </p:cNvPr>
          <p:cNvPicPr>
            <a:picLocks noChangeAspect="1"/>
          </p:cNvPicPr>
          <p:nvPr/>
        </p:nvPicPr>
        <p:blipFill>
          <a:blip r:embed="rId3"/>
          <a:stretch>
            <a:fillRect/>
          </a:stretch>
        </p:blipFill>
        <p:spPr>
          <a:xfrm>
            <a:off x="3183776" y="1431364"/>
            <a:ext cx="1975058" cy="2816149"/>
          </a:xfrm>
          <a:prstGeom prst="rect">
            <a:avLst/>
          </a:prstGeom>
        </p:spPr>
      </p:pic>
      <p:pic>
        <p:nvPicPr>
          <p:cNvPr id="14" name="图片 13">
            <a:extLst>
              <a:ext uri="{FF2B5EF4-FFF2-40B4-BE49-F238E27FC236}">
                <a16:creationId xmlns:a16="http://schemas.microsoft.com/office/drawing/2014/main" id="{58FE1988-F51B-925A-C926-42075BC406B2}"/>
              </a:ext>
            </a:extLst>
          </p:cNvPr>
          <p:cNvPicPr>
            <a:picLocks noChangeAspect="1"/>
          </p:cNvPicPr>
          <p:nvPr/>
        </p:nvPicPr>
        <p:blipFill>
          <a:blip r:embed="rId4"/>
          <a:stretch>
            <a:fillRect/>
          </a:stretch>
        </p:blipFill>
        <p:spPr>
          <a:xfrm>
            <a:off x="729169" y="1431364"/>
            <a:ext cx="1975057" cy="2809305"/>
          </a:xfrm>
          <a:prstGeom prst="rect">
            <a:avLst/>
          </a:prstGeom>
        </p:spPr>
      </p:pic>
      <p:grpSp>
        <p:nvGrpSpPr>
          <p:cNvPr id="18" name="组合 17">
            <a:extLst>
              <a:ext uri="{FF2B5EF4-FFF2-40B4-BE49-F238E27FC236}">
                <a16:creationId xmlns:a16="http://schemas.microsoft.com/office/drawing/2014/main" id="{3AF729BB-213E-4352-ECAD-720ABA7A2394}"/>
              </a:ext>
            </a:extLst>
          </p:cNvPr>
          <p:cNvGrpSpPr/>
          <p:nvPr/>
        </p:nvGrpSpPr>
        <p:grpSpPr>
          <a:xfrm>
            <a:off x="563440" y="978323"/>
            <a:ext cx="11065119" cy="3312323"/>
            <a:chOff x="560705" y="1517375"/>
            <a:chExt cx="4071258" cy="3722181"/>
          </a:xfrm>
        </p:grpSpPr>
        <p:sp>
          <p:nvSpPr>
            <p:cNvPr id="19" name="矩形 18">
              <a:extLst>
                <a:ext uri="{FF2B5EF4-FFF2-40B4-BE49-F238E27FC236}">
                  <a16:creationId xmlns:a16="http://schemas.microsoft.com/office/drawing/2014/main" id="{CC53975A-2192-C76B-B2BB-57E1589EEB17}"/>
                </a:ext>
              </a:extLst>
            </p:cNvPr>
            <p:cNvSpPr/>
            <p:nvPr/>
          </p:nvSpPr>
          <p:spPr>
            <a:xfrm>
              <a:off x="560705" y="1970314"/>
              <a:ext cx="4071258" cy="3269242"/>
            </a:xfrm>
            <a:prstGeom prst="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2784450C-C1CE-DA19-C0AB-4B0205C25974}"/>
                </a:ext>
              </a:extLst>
            </p:cNvPr>
            <p:cNvSpPr/>
            <p:nvPr/>
          </p:nvSpPr>
          <p:spPr>
            <a:xfrm>
              <a:off x="3029825" y="1517375"/>
              <a:ext cx="1565744" cy="756557"/>
            </a:xfrm>
            <a:prstGeom prst="roundRect">
              <a:avLst/>
            </a:prstGeom>
            <a:solidFill>
              <a:schemeClr val="accent5">
                <a:lumMod val="40000"/>
                <a:lumOff val="60000"/>
              </a:scheme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5">
                      <a:lumMod val="50000"/>
                    </a:schemeClr>
                  </a:solidFill>
                </a:rPr>
                <a:t>成分创新</a:t>
              </a:r>
            </a:p>
          </p:txBody>
        </p:sp>
        <p:sp>
          <p:nvSpPr>
            <p:cNvPr id="22" name="文本框 21">
              <a:extLst>
                <a:ext uri="{FF2B5EF4-FFF2-40B4-BE49-F238E27FC236}">
                  <a16:creationId xmlns:a16="http://schemas.microsoft.com/office/drawing/2014/main" id="{D889E88F-0227-5C29-469D-EE5F7A5D7F59}"/>
                </a:ext>
              </a:extLst>
            </p:cNvPr>
            <p:cNvSpPr txBox="1"/>
            <p:nvPr/>
          </p:nvSpPr>
          <p:spPr>
            <a:xfrm>
              <a:off x="2339998" y="2368337"/>
              <a:ext cx="2290959" cy="2657646"/>
            </a:xfrm>
            <a:prstGeom prst="rect">
              <a:avLst/>
            </a:prstGeom>
            <a:noFill/>
          </p:spPr>
          <p:txBody>
            <a:bodyPr wrap="square" rtlCol="0">
              <a:spAutoFit/>
            </a:bodyPr>
            <a:lstStyle/>
            <a:p>
              <a:pPr marL="342900" indent="-342900">
                <a:lnSpc>
                  <a:spcPts val="3000"/>
                </a:lnSpc>
                <a:buFont typeface="Arial" panose="020B0604020202020204" pitchFamily="34" charset="0"/>
                <a:buChar char="•"/>
              </a:pPr>
              <a:r>
                <a:rPr lang="zh-CN" altLang="en-US" sz="2000" b="1" dirty="0">
                  <a:latin typeface="+mn-ea"/>
                </a:rPr>
                <a:t>洛替拉纳滴眼液</a:t>
              </a:r>
              <a:r>
                <a:rPr lang="zh-CN" altLang="en-US" sz="2000" dirty="0">
                  <a:latin typeface="+mn-ea"/>
                </a:rPr>
                <a:t>是</a:t>
              </a:r>
              <a:r>
                <a:rPr lang="zh-CN" altLang="en-US" sz="2000" b="1" dirty="0">
                  <a:solidFill>
                    <a:srgbClr val="C00000"/>
                  </a:solidFill>
                  <a:latin typeface="+mn-ea"/>
                </a:rPr>
                <a:t>唯一</a:t>
              </a:r>
              <a:r>
                <a:rPr lang="zh-CN" altLang="en-US" sz="2000" dirty="0">
                  <a:latin typeface="+mn-ea"/>
                </a:rPr>
                <a:t>获美国</a:t>
              </a:r>
              <a:r>
                <a:rPr lang="en-US" altLang="zh-CN" sz="2000" dirty="0">
                  <a:latin typeface="+mn-ea"/>
                </a:rPr>
                <a:t>FDA</a:t>
              </a:r>
              <a:r>
                <a:rPr lang="zh-CN" altLang="en-US" sz="2000" dirty="0">
                  <a:latin typeface="+mn-ea"/>
                </a:rPr>
                <a:t>和中国</a:t>
              </a:r>
              <a:r>
                <a:rPr lang="en-US" altLang="zh-CN" sz="2000" dirty="0">
                  <a:latin typeface="+mn-ea"/>
                </a:rPr>
                <a:t>NMPA</a:t>
              </a:r>
              <a:r>
                <a:rPr lang="zh-CN" altLang="en-US" sz="2000" dirty="0">
                  <a:latin typeface="+mn-ea"/>
                </a:rPr>
                <a:t>批准用于治疗蠕形螨睑缘炎的</a:t>
              </a:r>
              <a:r>
                <a:rPr lang="zh-CN" altLang="en-US" sz="2000" b="1" dirty="0">
                  <a:solidFill>
                    <a:srgbClr val="C00000"/>
                  </a:solidFill>
                  <a:latin typeface="+mn-ea"/>
                </a:rPr>
                <a:t>创新药</a:t>
              </a:r>
              <a:endParaRPr lang="en-US" altLang="zh-CN" sz="2000" b="1" dirty="0">
                <a:solidFill>
                  <a:srgbClr val="C00000"/>
                </a:solidFill>
              </a:endParaRPr>
            </a:p>
            <a:p>
              <a:pPr marL="342900" indent="-342900">
                <a:lnSpc>
                  <a:spcPts val="3000"/>
                </a:lnSpc>
                <a:buFont typeface="Arial" panose="020B0604020202020204" pitchFamily="34" charset="0"/>
                <a:buChar char="•"/>
              </a:pPr>
              <a:r>
                <a:rPr lang="zh-CN" altLang="en-US" sz="2000" dirty="0"/>
                <a:t>洛替拉纳具有</a:t>
              </a:r>
              <a:r>
                <a:rPr lang="zh-CN" altLang="en-US" sz="2000" b="1" dirty="0">
                  <a:solidFill>
                    <a:srgbClr val="C00000"/>
                  </a:solidFill>
                </a:rPr>
                <a:t>高亲脂性</a:t>
              </a:r>
              <a:r>
                <a:rPr lang="zh-CN" altLang="en-US" sz="2000" dirty="0"/>
                <a:t>，能够被眼睑边缘富含脂质的组织摄取，实现</a:t>
              </a:r>
              <a:r>
                <a:rPr lang="zh-CN" altLang="en-US" sz="2000" b="1" dirty="0">
                  <a:solidFill>
                    <a:srgbClr val="C00000"/>
                  </a:solidFill>
                </a:rPr>
                <a:t>精准清除睑缘蠕形螨</a:t>
              </a:r>
              <a:endParaRPr lang="en-US" altLang="zh-CN" sz="2000" b="1" dirty="0">
                <a:solidFill>
                  <a:srgbClr val="C00000"/>
                </a:solidFill>
              </a:endParaRPr>
            </a:p>
            <a:p>
              <a:pPr marL="342900" indent="-342900">
                <a:lnSpc>
                  <a:spcPts val="3000"/>
                </a:lnSpc>
                <a:buFont typeface="Arial" panose="020B0604020202020204" pitchFamily="34" charset="0"/>
                <a:buChar char="•"/>
              </a:pPr>
              <a:r>
                <a:rPr lang="zh-CN" altLang="en-US" sz="2000" dirty="0"/>
                <a:t>洛替拉纳是无脊椎动物</a:t>
              </a:r>
              <a:r>
                <a:rPr lang="en-US" altLang="zh-CN" sz="2000" dirty="0"/>
                <a:t>GABA-Cl</a:t>
              </a:r>
              <a:r>
                <a:rPr lang="zh-CN" altLang="en-US" sz="2000" dirty="0"/>
                <a:t>受体的强效拮抗剂，</a:t>
              </a:r>
              <a:r>
                <a:rPr lang="zh-CN" altLang="en-US" sz="2000" b="1" dirty="0">
                  <a:solidFill>
                    <a:srgbClr val="C00000"/>
                  </a:solidFill>
                </a:rPr>
                <a:t>特异性高</a:t>
              </a:r>
              <a:r>
                <a:rPr lang="zh-CN" altLang="en-US" sz="2000" dirty="0"/>
                <a:t>，靶向清除睑缘蠕形螨，对人安全性高</a:t>
              </a:r>
            </a:p>
          </p:txBody>
        </p:sp>
      </p:grpSp>
      <p:sp>
        <p:nvSpPr>
          <p:cNvPr id="4" name="矩形 3">
            <a:extLst>
              <a:ext uri="{FF2B5EF4-FFF2-40B4-BE49-F238E27FC236}">
                <a16:creationId xmlns:a16="http://schemas.microsoft.com/office/drawing/2014/main" id="{28AA082F-486E-03CD-CB45-8E62F8B9571B}"/>
              </a:ext>
            </a:extLst>
          </p:cNvPr>
          <p:cNvSpPr/>
          <p:nvPr/>
        </p:nvSpPr>
        <p:spPr>
          <a:xfrm>
            <a:off x="560705" y="4618616"/>
            <a:ext cx="11065119" cy="1887692"/>
          </a:xfrm>
          <a:prstGeom prst="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1E4609D-E17A-32A4-A943-11B7291620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33" y="4781876"/>
            <a:ext cx="3847586" cy="1677503"/>
          </a:xfrm>
          <a:prstGeom prst="rect">
            <a:avLst/>
          </a:prstGeom>
        </p:spPr>
      </p:pic>
      <p:sp>
        <p:nvSpPr>
          <p:cNvPr id="10" name="文本框 9">
            <a:extLst>
              <a:ext uri="{FF2B5EF4-FFF2-40B4-BE49-F238E27FC236}">
                <a16:creationId xmlns:a16="http://schemas.microsoft.com/office/drawing/2014/main" id="{2915A438-A561-514F-28B7-83719D1E1F3B}"/>
              </a:ext>
            </a:extLst>
          </p:cNvPr>
          <p:cNvSpPr txBox="1"/>
          <p:nvPr/>
        </p:nvSpPr>
        <p:spPr>
          <a:xfrm>
            <a:off x="5399314" y="5153309"/>
            <a:ext cx="6130331" cy="1208729"/>
          </a:xfrm>
          <a:prstGeom prst="rect">
            <a:avLst/>
          </a:prstGeom>
          <a:noFill/>
        </p:spPr>
        <p:txBody>
          <a:bodyPr wrap="square" rtlCol="0">
            <a:spAutoFit/>
          </a:bodyPr>
          <a:lstStyle/>
          <a:p>
            <a:pPr marL="342900" indent="-342900">
              <a:lnSpc>
                <a:spcPts val="3000"/>
              </a:lnSpc>
              <a:buFont typeface="Arial" panose="020B0604020202020204" pitchFamily="34" charset="0"/>
              <a:buChar char="•"/>
            </a:pPr>
            <a:r>
              <a:rPr lang="zh-CN" altLang="en-US" sz="2000" dirty="0"/>
              <a:t>洛替拉纳通过与睑缘蠕形螨</a:t>
            </a:r>
            <a:r>
              <a:rPr lang="zh-CN" altLang="en-US" sz="2000" b="1" dirty="0">
                <a:solidFill>
                  <a:srgbClr val="C00000"/>
                </a:solidFill>
              </a:rPr>
              <a:t>特异性</a:t>
            </a:r>
            <a:r>
              <a:rPr lang="en-US" altLang="zh-CN" sz="2000" b="1" dirty="0">
                <a:solidFill>
                  <a:srgbClr val="C00000"/>
                </a:solidFill>
              </a:rPr>
              <a:t>GABA-Cl</a:t>
            </a:r>
            <a:r>
              <a:rPr lang="zh-CN" altLang="en-US" sz="2000" b="1" dirty="0">
                <a:solidFill>
                  <a:srgbClr val="C00000"/>
                </a:solidFill>
              </a:rPr>
              <a:t>通道</a:t>
            </a:r>
            <a:r>
              <a:rPr lang="zh-CN" altLang="en-US" sz="2000" dirty="0"/>
              <a:t>结合，</a:t>
            </a:r>
            <a:r>
              <a:rPr lang="zh-CN" altLang="en-US" sz="2000" b="1" dirty="0">
                <a:solidFill>
                  <a:srgbClr val="C00000"/>
                </a:solidFill>
              </a:rPr>
              <a:t>阻断氯离子内流</a:t>
            </a:r>
            <a:r>
              <a:rPr lang="zh-CN" altLang="en-US" sz="2000" dirty="0"/>
              <a:t>，达到</a:t>
            </a:r>
            <a:r>
              <a:rPr lang="zh-CN" altLang="en-US" sz="2000" b="1" dirty="0">
                <a:solidFill>
                  <a:srgbClr val="C00000"/>
                </a:solidFill>
              </a:rPr>
              <a:t>高效清除睑缘蠕形螨</a:t>
            </a:r>
            <a:r>
              <a:rPr lang="zh-CN" altLang="en-US" sz="2000" dirty="0"/>
              <a:t>，满足临床治疗需求</a:t>
            </a:r>
          </a:p>
        </p:txBody>
      </p:sp>
      <p:sp>
        <p:nvSpPr>
          <p:cNvPr id="11" name="矩形: 圆角 10">
            <a:extLst>
              <a:ext uri="{FF2B5EF4-FFF2-40B4-BE49-F238E27FC236}">
                <a16:creationId xmlns:a16="http://schemas.microsoft.com/office/drawing/2014/main" id="{AAE7F21A-9CA5-063D-B858-279449C6EE98}"/>
              </a:ext>
            </a:extLst>
          </p:cNvPr>
          <p:cNvSpPr/>
          <p:nvPr/>
        </p:nvSpPr>
        <p:spPr>
          <a:xfrm>
            <a:off x="7274167" y="4396048"/>
            <a:ext cx="4255477" cy="673251"/>
          </a:xfrm>
          <a:prstGeom prst="roundRect">
            <a:avLst/>
          </a:prstGeom>
          <a:solidFill>
            <a:schemeClr val="accent5">
              <a:lumMod val="40000"/>
              <a:lumOff val="60000"/>
            </a:scheme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5">
                    <a:lumMod val="50000"/>
                  </a:schemeClr>
                </a:solidFill>
              </a:rPr>
              <a:t>机制创新</a:t>
            </a:r>
          </a:p>
        </p:txBody>
      </p:sp>
    </p:spTree>
    <p:custDataLst>
      <p:tags r:id="rId1"/>
    </p:custDataLst>
    <p:extLst>
      <p:ext uri="{BB962C8B-B14F-4D97-AF65-F5344CB8AC3E}">
        <p14:creationId xmlns:p14="http://schemas.microsoft.com/office/powerpoint/2010/main" val="42090574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7F1C-33C0-A176-A8FA-18BADB7FF933}"/>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7E5E4FF7-5809-5897-C050-CD4A90919881}"/>
              </a:ext>
            </a:extLst>
          </p:cNvPr>
          <p:cNvSpPr/>
          <p:nvPr/>
        </p:nvSpPr>
        <p:spPr>
          <a:xfrm>
            <a:off x="0" y="269875"/>
            <a:ext cx="560705" cy="538480"/>
          </a:xfrm>
          <a:prstGeom prst="rect">
            <a:avLst/>
          </a:prstGeom>
          <a:solidFill>
            <a:srgbClr val="008278"/>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20" name="文本框 19">
            <a:extLst>
              <a:ext uri="{FF2B5EF4-FFF2-40B4-BE49-F238E27FC236}">
                <a16:creationId xmlns:a16="http://schemas.microsoft.com/office/drawing/2014/main" id="{A6D79DB8-65A7-163D-2532-7C22BBF32470}"/>
              </a:ext>
            </a:extLst>
          </p:cNvPr>
          <p:cNvSpPr txBox="1"/>
          <p:nvPr/>
        </p:nvSpPr>
        <p:spPr>
          <a:xfrm>
            <a:off x="674370" y="274409"/>
            <a:ext cx="9677649" cy="523220"/>
          </a:xfrm>
          <a:prstGeom prst="rect">
            <a:avLst/>
          </a:prstGeom>
          <a:noFill/>
        </p:spPr>
        <p:txBody>
          <a:bodyPr wrap="none" rtlCol="0">
            <a:spAutoFit/>
          </a:bodyPr>
          <a:lstStyle/>
          <a:p>
            <a:pPr>
              <a:defRPr/>
            </a:pPr>
            <a:r>
              <a:rPr lang="zh-CN" altLang="en-US" sz="2800" b="1" dirty="0">
                <a:latin typeface="微软雅黑" panose="020B0503020204020204" charset="-122"/>
                <a:ea typeface="微软雅黑" panose="020B0503020204020204" charset="-122"/>
                <a:sym typeface="+mn-ea"/>
              </a:rPr>
              <a:t>公平性</a:t>
            </a:r>
            <a:r>
              <a:rPr lang="en-US" altLang="zh-CN" sz="2800" b="1" dirty="0">
                <a:latin typeface="微软雅黑" panose="020B0503020204020204" charset="-122"/>
                <a:ea typeface="微软雅黑" panose="020B0503020204020204" charset="-122"/>
                <a:sym typeface="+mn-ea"/>
              </a:rPr>
              <a:t>-</a:t>
            </a:r>
            <a:r>
              <a:rPr lang="zh-CN" altLang="en-US" sz="2800" b="1" dirty="0">
                <a:latin typeface="微软雅黑" panose="020B0503020204020204" charset="-122"/>
                <a:ea typeface="微软雅黑" panose="020B0503020204020204" charset="-122"/>
                <a:sym typeface="+mn-ea"/>
              </a:rPr>
              <a:t>洛替拉纳滴眼液</a:t>
            </a:r>
            <a:r>
              <a:rPr lang="zh-CN" altLang="en-US" sz="2800" b="1" dirty="0">
                <a:solidFill>
                  <a:srgbClr val="000000"/>
                </a:solidFill>
                <a:latin typeface="微软雅黑"/>
                <a:ea typeface="微软雅黑" panose="020B0503020204020204" charset="-122"/>
                <a:sym typeface="+mn-ea"/>
              </a:rPr>
              <a:t>纳入医保目录，</a:t>
            </a:r>
            <a:r>
              <a:rPr lang="zh-CN" altLang="en-US" sz="2800" b="1" dirty="0">
                <a:solidFill>
                  <a:schemeClr val="accent5">
                    <a:lumMod val="75000"/>
                  </a:schemeClr>
                </a:solidFill>
                <a:latin typeface="微软雅黑"/>
                <a:ea typeface="微软雅黑" panose="020B0503020204020204" charset="-122"/>
                <a:sym typeface="+mn-ea"/>
              </a:rPr>
              <a:t>填补</a:t>
            </a:r>
            <a:r>
              <a:rPr lang="zh-CN" altLang="en-US" sz="2800" b="1" dirty="0">
                <a:solidFill>
                  <a:srgbClr val="000000"/>
                </a:solidFill>
                <a:latin typeface="微软雅黑"/>
                <a:ea typeface="微软雅黑" panose="020B0503020204020204" charset="-122"/>
                <a:sym typeface="+mn-ea"/>
              </a:rPr>
              <a:t>无药物治疗</a:t>
            </a:r>
            <a:r>
              <a:rPr lang="zh-CN" altLang="en-US" sz="2800" b="1" dirty="0">
                <a:solidFill>
                  <a:schemeClr val="accent5">
                    <a:lumMod val="75000"/>
                  </a:schemeClr>
                </a:solidFill>
                <a:latin typeface="微软雅黑"/>
                <a:ea typeface="微软雅黑" panose="020B0503020204020204" charset="-122"/>
                <a:sym typeface="+mn-ea"/>
              </a:rPr>
              <a:t>空白</a:t>
            </a:r>
            <a:endParaRPr lang="zh-CN" altLang="en-US" sz="2800" b="1" dirty="0">
              <a:solidFill>
                <a:schemeClr val="accent5">
                  <a:lumMod val="75000"/>
                </a:schemeClr>
              </a:solidFill>
              <a:latin typeface="微软雅黑" panose="020B0503020204020204" charset="-122"/>
              <a:ea typeface="微软雅黑" panose="020B0503020204020204" charset="-122"/>
              <a:sym typeface="+mn-ea"/>
            </a:endParaRPr>
          </a:p>
        </p:txBody>
      </p:sp>
      <p:graphicFrame>
        <p:nvGraphicFramePr>
          <p:cNvPr id="3" name="表格 2">
            <a:extLst>
              <a:ext uri="{FF2B5EF4-FFF2-40B4-BE49-F238E27FC236}">
                <a16:creationId xmlns:a16="http://schemas.microsoft.com/office/drawing/2014/main" id="{932C67B6-5978-5880-ABB9-2E7333321FB2}"/>
              </a:ext>
            </a:extLst>
          </p:cNvPr>
          <p:cNvGraphicFramePr>
            <a:graphicFrameLocks noGrp="1"/>
          </p:cNvGraphicFramePr>
          <p:nvPr>
            <p:extLst>
              <p:ext uri="{D42A27DB-BD31-4B8C-83A1-F6EECF244321}">
                <p14:modId xmlns:p14="http://schemas.microsoft.com/office/powerpoint/2010/main" val="1513950713"/>
              </p:ext>
            </p:extLst>
          </p:nvPr>
        </p:nvGraphicFramePr>
        <p:xfrm>
          <a:off x="358225" y="1129267"/>
          <a:ext cx="11475550" cy="5430941"/>
        </p:xfrm>
        <a:graphic>
          <a:graphicData uri="http://schemas.openxmlformats.org/drawingml/2006/table">
            <a:tbl>
              <a:tblPr firstRow="1" bandRow="1">
                <a:tableStyleId>{5FD0F851-EC5A-4D38-B0AD-8093EC10F338}</a:tableStyleId>
              </a:tblPr>
              <a:tblGrid>
                <a:gridCol w="3657160">
                  <a:extLst>
                    <a:ext uri="{9D8B030D-6E8A-4147-A177-3AD203B41FA5}">
                      <a16:colId xmlns:a16="http://schemas.microsoft.com/office/drawing/2014/main" val="2159766098"/>
                    </a:ext>
                  </a:extLst>
                </a:gridCol>
                <a:gridCol w="7818390">
                  <a:extLst>
                    <a:ext uri="{9D8B030D-6E8A-4147-A177-3AD203B41FA5}">
                      <a16:colId xmlns:a16="http://schemas.microsoft.com/office/drawing/2014/main" val="750180248"/>
                    </a:ext>
                  </a:extLst>
                </a:gridCol>
              </a:tblGrid>
              <a:tr h="1735783">
                <a:tc>
                  <a:txBody>
                    <a:bodyPr/>
                    <a:lstStyle/>
                    <a:p>
                      <a:pPr algn="ctr"/>
                      <a:r>
                        <a:rPr lang="zh-CN" altLang="en-US" sz="2000" dirty="0"/>
                        <a:t>所治疗疾病对公共健康的影响</a:t>
                      </a:r>
                    </a:p>
                  </a:txBody>
                  <a:tcPr anchor="ctr"/>
                </a:tc>
                <a:tc>
                  <a:txBody>
                    <a:bodyPr/>
                    <a:lstStyle/>
                    <a:p>
                      <a:pPr marL="285750" indent="-285750">
                        <a:lnSpc>
                          <a:spcPts val="2300"/>
                        </a:lnSpc>
                        <a:buFont typeface="Arial" panose="020B0604020202020204" pitchFamily="34" charset="0"/>
                        <a:buChar char="•"/>
                      </a:pPr>
                      <a:r>
                        <a:rPr lang="zh-CN" altLang="en-US" sz="1800" b="0" i="0" kern="1200" dirty="0">
                          <a:solidFill>
                            <a:schemeClr val="tx1"/>
                          </a:solidFill>
                          <a:effectLst/>
                          <a:latin typeface="+mn-lt"/>
                          <a:ea typeface="+mn-ea"/>
                          <a:cs typeface="+mn-cs"/>
                        </a:rPr>
                        <a:t>高龄与特定人群</a:t>
                      </a:r>
                      <a:r>
                        <a:rPr lang="zh-CN" altLang="en-US" sz="1800" b="1" i="0" kern="1200" dirty="0">
                          <a:solidFill>
                            <a:srgbClr val="C00000"/>
                          </a:solidFill>
                          <a:effectLst/>
                          <a:latin typeface="+mn-lt"/>
                          <a:ea typeface="+mn-ea"/>
                          <a:cs typeface="+mn-cs"/>
                        </a:rPr>
                        <a:t>感染风险高</a:t>
                      </a:r>
                      <a:r>
                        <a:rPr lang="zh-CN" altLang="en-US" sz="1800" b="0" i="0" kern="1200" dirty="0">
                          <a:solidFill>
                            <a:schemeClr val="tx1"/>
                          </a:solidFill>
                          <a:effectLst/>
                          <a:latin typeface="+mn-lt"/>
                          <a:ea typeface="+mn-ea"/>
                          <a:cs typeface="+mn-cs"/>
                        </a:rPr>
                        <a:t>，家庭聚集性明显</a:t>
                      </a:r>
                    </a:p>
                    <a:p>
                      <a:pPr marL="285750" indent="-285750">
                        <a:lnSpc>
                          <a:spcPts val="2300"/>
                        </a:lnSpc>
                        <a:buFont typeface="Arial" panose="020B0604020202020204" pitchFamily="34" charset="0"/>
                        <a:buChar char="•"/>
                      </a:pPr>
                      <a:r>
                        <a:rPr lang="zh-CN" altLang="en-US" sz="1800" b="0" i="0" kern="1200" dirty="0">
                          <a:solidFill>
                            <a:schemeClr val="tx1"/>
                          </a:solidFill>
                          <a:effectLst/>
                          <a:latin typeface="+mn-lt"/>
                          <a:ea typeface="+mn-ea"/>
                          <a:cs typeface="+mn-cs"/>
                        </a:rPr>
                        <a:t>如未接受有效治疗，会导致</a:t>
                      </a:r>
                      <a:r>
                        <a:rPr lang="zh-CN" altLang="en-US" sz="1800" b="1" i="0" kern="1200" dirty="0">
                          <a:solidFill>
                            <a:srgbClr val="C00000"/>
                          </a:solidFill>
                          <a:effectLst/>
                          <a:latin typeface="+mn-lt"/>
                          <a:ea typeface="+mn-ea"/>
                          <a:cs typeface="+mn-cs"/>
                        </a:rPr>
                        <a:t>睑板腺功能障碍、圆锥角膜等眼表疾病</a:t>
                      </a:r>
                      <a:r>
                        <a:rPr lang="zh-CN" altLang="en-US" sz="1800" b="0" i="0" kern="1200" dirty="0">
                          <a:solidFill>
                            <a:schemeClr val="tx1"/>
                          </a:solidFill>
                          <a:effectLst/>
                          <a:latin typeface="+mn-lt"/>
                          <a:ea typeface="+mn-ea"/>
                          <a:cs typeface="+mn-cs"/>
                        </a:rPr>
                        <a:t>，</a:t>
                      </a:r>
                      <a:r>
                        <a:rPr lang="zh-CN" altLang="en-US" sz="1800" b="1" i="0" kern="1200" dirty="0">
                          <a:solidFill>
                            <a:srgbClr val="C00000"/>
                          </a:solidFill>
                          <a:effectLst/>
                          <a:latin typeface="+mn-lt"/>
                          <a:ea typeface="+mn-ea"/>
                          <a:cs typeface="+mn-cs"/>
                        </a:rPr>
                        <a:t>增加医疗负担</a:t>
                      </a:r>
                      <a:endParaRPr lang="en-US" altLang="zh-CN" sz="1800" b="1" i="0" kern="1200" dirty="0">
                        <a:solidFill>
                          <a:srgbClr val="C00000"/>
                        </a:solidFill>
                        <a:effectLst/>
                        <a:latin typeface="+mn-lt"/>
                        <a:ea typeface="+mn-ea"/>
                        <a:cs typeface="+mn-cs"/>
                      </a:endParaRPr>
                    </a:p>
                    <a:p>
                      <a:pPr marL="285750" marR="0" lvl="0" indent="-285750" algn="l" defTabSz="914400" rtl="0" eaLnBrk="1" fontAlgn="auto" latinLnBrk="0" hangingPunct="1">
                        <a:lnSpc>
                          <a:spcPts val="2300"/>
                        </a:lnSpc>
                        <a:spcBef>
                          <a:spcPts val="0"/>
                        </a:spcBef>
                        <a:spcAft>
                          <a:spcPts val="0"/>
                        </a:spcAft>
                        <a:buClrTx/>
                        <a:buSzTx/>
                        <a:buFont typeface="Arial" panose="020B0604020202020204" pitchFamily="34" charset="0"/>
                        <a:buChar char="•"/>
                        <a:tabLst/>
                        <a:defRPr/>
                      </a:pPr>
                      <a:r>
                        <a:rPr lang="zh-CN" altLang="en-US" sz="1800" b="0" i="0" kern="1200" dirty="0">
                          <a:solidFill>
                            <a:schemeClr val="tx1"/>
                          </a:solidFill>
                          <a:effectLst/>
                          <a:latin typeface="+mn-lt"/>
                          <a:ea typeface="+mn-ea"/>
                          <a:cs typeface="+mn-cs"/>
                        </a:rPr>
                        <a:t>存在</a:t>
                      </a:r>
                      <a:r>
                        <a:rPr lang="zh-CN" altLang="en-US" sz="1800" b="1" i="0" kern="1200" dirty="0">
                          <a:solidFill>
                            <a:srgbClr val="C00000"/>
                          </a:solidFill>
                          <a:effectLst/>
                          <a:latin typeface="+mn-lt"/>
                          <a:ea typeface="+mn-ea"/>
                          <a:cs typeface="+mn-cs"/>
                        </a:rPr>
                        <a:t>误诊率高</a:t>
                      </a:r>
                      <a:r>
                        <a:rPr lang="zh-CN" altLang="en-US" sz="1800" b="0" i="0" kern="1200" dirty="0">
                          <a:solidFill>
                            <a:schemeClr val="tx1"/>
                          </a:solidFill>
                          <a:effectLst/>
                          <a:latin typeface="+mn-lt"/>
                          <a:ea typeface="+mn-ea"/>
                          <a:cs typeface="+mn-cs"/>
                        </a:rPr>
                        <a:t>以及</a:t>
                      </a:r>
                      <a:r>
                        <a:rPr lang="zh-CN" altLang="en-US" sz="1800" b="1" i="0" kern="1200" dirty="0">
                          <a:solidFill>
                            <a:srgbClr val="C00000"/>
                          </a:solidFill>
                          <a:effectLst/>
                          <a:latin typeface="+mn-lt"/>
                          <a:ea typeface="+mn-ea"/>
                          <a:cs typeface="+mn-cs"/>
                        </a:rPr>
                        <a:t>超说明书用药情况严重</a:t>
                      </a:r>
                      <a:endParaRPr lang="en-US" altLang="zh-CN" sz="1800" b="1" i="0" kern="1200" dirty="0">
                        <a:solidFill>
                          <a:srgbClr val="C00000"/>
                        </a:solidFill>
                        <a:effectLst/>
                        <a:latin typeface="+mn-lt"/>
                        <a:ea typeface="+mn-ea"/>
                        <a:cs typeface="+mn-cs"/>
                      </a:endParaRPr>
                    </a:p>
                    <a:p>
                      <a:pPr marL="285750" marR="0" lvl="0" indent="-285750" algn="l" defTabSz="914400" rtl="0" eaLnBrk="1" fontAlgn="auto" latinLnBrk="0" hangingPunct="1">
                        <a:lnSpc>
                          <a:spcPts val="2300"/>
                        </a:lnSpc>
                        <a:spcBef>
                          <a:spcPts val="0"/>
                        </a:spcBef>
                        <a:spcAft>
                          <a:spcPts val="0"/>
                        </a:spcAft>
                        <a:buClrTx/>
                        <a:buSzTx/>
                        <a:buFont typeface="Arial" panose="020B0604020202020204" pitchFamily="34" charset="0"/>
                        <a:buChar char="•"/>
                        <a:tabLst/>
                        <a:defRPr/>
                      </a:pPr>
                      <a:r>
                        <a:rPr lang="zh-CN" altLang="en-US" sz="1800" b="0" i="0" kern="1200" dirty="0">
                          <a:solidFill>
                            <a:schemeClr val="tx1"/>
                          </a:solidFill>
                          <a:effectLst/>
                          <a:latin typeface="+mn-lt"/>
                          <a:ea typeface="+mn-ea"/>
                          <a:cs typeface="+mn-cs"/>
                        </a:rPr>
                        <a:t>本品可高效清除睑缘蠕形螨，阻断传播，改善眼表健康与视功能，减少误诊误治，完善眼病防控体系</a:t>
                      </a:r>
                      <a:endParaRPr lang="en-US" altLang="zh-CN" sz="18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782056994"/>
                  </a:ext>
                </a:extLst>
              </a:tr>
              <a:tr h="1233893">
                <a:tc>
                  <a:txBody>
                    <a:bodyPr/>
                    <a:lstStyle/>
                    <a:p>
                      <a:pPr algn="ctr"/>
                      <a:r>
                        <a:rPr lang="zh-CN" altLang="en-US" sz="2000" b="1" kern="1200" dirty="0">
                          <a:solidFill>
                            <a:schemeClr val="tx1"/>
                          </a:solidFill>
                          <a:latin typeface="+mn-lt"/>
                          <a:ea typeface="+mn-ea"/>
                          <a:cs typeface="+mn-cs"/>
                        </a:rPr>
                        <a:t>符合“保基本”的原则</a:t>
                      </a:r>
                    </a:p>
                  </a:txBody>
                  <a:tcPr anchor="ctr"/>
                </a:tc>
                <a:tc>
                  <a:txBody>
                    <a:bodyPr/>
                    <a:lstStyle/>
                    <a:p>
                      <a:pPr marL="285750" indent="-285750">
                        <a:lnSpc>
                          <a:spcPts val="2300"/>
                        </a:lnSpc>
                        <a:buFont typeface="Arial" panose="020B0604020202020204" pitchFamily="34" charset="0"/>
                        <a:buChar char="•"/>
                      </a:pPr>
                      <a:r>
                        <a:rPr lang="zh-CN" altLang="en-US" sz="1800" b="1" kern="1200" dirty="0">
                          <a:solidFill>
                            <a:srgbClr val="C00000"/>
                          </a:solidFill>
                          <a:latin typeface="+mn-lt"/>
                          <a:ea typeface="+mn-ea"/>
                          <a:cs typeface="+mn-cs"/>
                        </a:rPr>
                        <a:t>针对蠕形螨睑缘炎</a:t>
                      </a:r>
                      <a:r>
                        <a:rPr lang="zh-CN" altLang="en-US" sz="1800" b="0" kern="1200" dirty="0">
                          <a:solidFill>
                            <a:schemeClr val="tx1"/>
                          </a:solidFill>
                          <a:latin typeface="+mn-lt"/>
                          <a:ea typeface="+mn-ea"/>
                          <a:cs typeface="+mn-cs"/>
                        </a:rPr>
                        <a:t>，门诊报销，基金可负担</a:t>
                      </a:r>
                      <a:endParaRPr lang="en-US" altLang="zh-CN" sz="1800" b="0" kern="1200" dirty="0">
                        <a:solidFill>
                          <a:schemeClr val="tx1"/>
                        </a:solidFill>
                        <a:latin typeface="+mn-lt"/>
                        <a:ea typeface="+mn-ea"/>
                        <a:cs typeface="+mn-cs"/>
                      </a:endParaRPr>
                    </a:p>
                    <a:p>
                      <a:pPr marL="285750" indent="-285750">
                        <a:lnSpc>
                          <a:spcPts val="2300"/>
                        </a:lnSpc>
                        <a:buFont typeface="Arial" panose="020B0604020202020204" pitchFamily="34" charset="0"/>
                        <a:buChar char="•"/>
                      </a:pPr>
                      <a:r>
                        <a:rPr lang="zh-CN" altLang="en-US" sz="1800" b="0" kern="1200" dirty="0">
                          <a:solidFill>
                            <a:schemeClr val="tx1"/>
                          </a:solidFill>
                          <a:latin typeface="+mn-lt"/>
                          <a:ea typeface="+mn-ea"/>
                          <a:cs typeface="+mn-cs"/>
                        </a:rPr>
                        <a:t>治疗费用远低于现有治疗方案，</a:t>
                      </a:r>
                      <a:r>
                        <a:rPr lang="zh-CN" altLang="en-US" sz="1800" b="1" kern="1200" dirty="0">
                          <a:solidFill>
                            <a:srgbClr val="C00000"/>
                          </a:solidFill>
                          <a:latin typeface="+mn-lt"/>
                          <a:ea typeface="+mn-ea"/>
                          <a:cs typeface="+mn-cs"/>
                        </a:rPr>
                        <a:t>节约医保基金</a:t>
                      </a:r>
                      <a:endParaRPr lang="en-US" altLang="zh-CN" sz="1800" b="0" kern="1200" dirty="0">
                        <a:solidFill>
                          <a:schemeClr val="tx1"/>
                        </a:solidFill>
                        <a:latin typeface="+mn-lt"/>
                        <a:ea typeface="+mn-ea"/>
                        <a:cs typeface="+mn-cs"/>
                      </a:endParaRPr>
                    </a:p>
                    <a:p>
                      <a:pPr marL="285750" indent="-285750">
                        <a:lnSpc>
                          <a:spcPts val="2300"/>
                        </a:lnSpc>
                        <a:buFont typeface="Arial" panose="020B0604020202020204" pitchFamily="34" charset="0"/>
                        <a:buChar char="•"/>
                      </a:pPr>
                      <a:r>
                        <a:rPr lang="zh-CN" altLang="en-US" sz="1800" b="0" kern="1200" dirty="0">
                          <a:solidFill>
                            <a:schemeClr val="tx1"/>
                          </a:solidFill>
                          <a:latin typeface="+mn-lt"/>
                          <a:ea typeface="+mn-ea"/>
                          <a:cs typeface="+mn-cs"/>
                        </a:rPr>
                        <a:t>门诊短期治疗，避免并发症高额费用，</a:t>
                      </a:r>
                      <a:r>
                        <a:rPr lang="zh-CN" altLang="en-US" sz="1800" b="1" kern="1200" dirty="0">
                          <a:solidFill>
                            <a:srgbClr val="C00000"/>
                          </a:solidFill>
                          <a:latin typeface="+mn-lt"/>
                          <a:ea typeface="+mn-ea"/>
                          <a:cs typeface="+mn-cs"/>
                        </a:rPr>
                        <a:t>降低个人与社会医疗负担</a:t>
                      </a:r>
                      <a:r>
                        <a:rPr lang="zh-CN" altLang="en-US" sz="1800" b="0" kern="1200" dirty="0">
                          <a:solidFill>
                            <a:schemeClr val="tx1"/>
                          </a:solidFill>
                          <a:latin typeface="+mn-lt"/>
                          <a:ea typeface="+mn-ea"/>
                          <a:cs typeface="+mn-cs"/>
                        </a:rPr>
                        <a:t>，从源头</a:t>
                      </a:r>
                      <a:r>
                        <a:rPr lang="zh-CN" altLang="en-US" sz="1800" b="1" kern="1200" dirty="0">
                          <a:solidFill>
                            <a:srgbClr val="C00000"/>
                          </a:solidFill>
                          <a:latin typeface="+mn-lt"/>
                          <a:ea typeface="+mn-ea"/>
                          <a:cs typeface="+mn-cs"/>
                        </a:rPr>
                        <a:t>进一步节约医保基金</a:t>
                      </a:r>
                      <a:endParaRPr lang="en-US" altLang="zh-CN" sz="1800" b="1" kern="1200" dirty="0">
                        <a:solidFill>
                          <a:srgbClr val="C00000"/>
                        </a:solidFill>
                        <a:latin typeface="+mn-lt"/>
                        <a:ea typeface="+mn-ea"/>
                        <a:cs typeface="+mn-cs"/>
                      </a:endParaRPr>
                    </a:p>
                  </a:txBody>
                  <a:tcPr anchor="ctr"/>
                </a:tc>
                <a:extLst>
                  <a:ext uri="{0D108BD9-81ED-4DB2-BD59-A6C34878D82A}">
                    <a16:rowId xmlns:a16="http://schemas.microsoft.com/office/drawing/2014/main" val="508312150"/>
                  </a:ext>
                </a:extLst>
              </a:tr>
              <a:tr h="1187641">
                <a:tc>
                  <a:txBody>
                    <a:bodyPr/>
                    <a:lstStyle/>
                    <a:p>
                      <a:pPr algn="ctr"/>
                      <a:r>
                        <a:rPr lang="zh-CN" altLang="en-US" sz="2000" b="1" kern="1200" dirty="0">
                          <a:solidFill>
                            <a:schemeClr val="tx1"/>
                          </a:solidFill>
                          <a:latin typeface="+mn-lt"/>
                          <a:ea typeface="+mn-ea"/>
                          <a:cs typeface="+mn-cs"/>
                        </a:rPr>
                        <a:t>弥补医保目录短板</a:t>
                      </a:r>
                    </a:p>
                  </a:txBody>
                  <a:tcPr anchor="ctr"/>
                </a:tc>
                <a:tc>
                  <a:txBody>
                    <a:bodyPr/>
                    <a:lstStyle/>
                    <a:p>
                      <a:pPr marL="285750" indent="-285750">
                        <a:lnSpc>
                          <a:spcPts val="2300"/>
                        </a:lnSpc>
                        <a:buFont typeface="Arial" panose="020B0604020202020204" pitchFamily="34" charset="0"/>
                        <a:buChar char="•"/>
                      </a:pPr>
                      <a:r>
                        <a:rPr lang="zh-CN" altLang="en-US" sz="1800" b="0" kern="1200" dirty="0">
                          <a:solidFill>
                            <a:schemeClr val="tx1"/>
                          </a:solidFill>
                          <a:latin typeface="+mn-lt"/>
                          <a:ea typeface="+mn-ea"/>
                          <a:cs typeface="+mn-cs"/>
                        </a:rPr>
                        <a:t>医保目录内无蠕形螨睑缘炎治疗药物，本品纳入后可</a:t>
                      </a:r>
                      <a:r>
                        <a:rPr lang="zh-CN" altLang="en-US" sz="1800" b="1" kern="1200" dirty="0">
                          <a:solidFill>
                            <a:srgbClr val="C00000"/>
                          </a:solidFill>
                          <a:latin typeface="+mn-lt"/>
                          <a:ea typeface="+mn-ea"/>
                          <a:cs typeface="+mn-cs"/>
                        </a:rPr>
                        <a:t>填补目录空白</a:t>
                      </a:r>
                      <a:endParaRPr lang="en-US" altLang="zh-CN" sz="1800" b="1" kern="1200" dirty="0">
                        <a:solidFill>
                          <a:srgbClr val="C00000"/>
                        </a:solidFill>
                        <a:latin typeface="+mn-lt"/>
                        <a:ea typeface="+mn-ea"/>
                        <a:cs typeface="+mn-cs"/>
                      </a:endParaRPr>
                    </a:p>
                    <a:p>
                      <a:pPr marL="285750" indent="-285750">
                        <a:lnSpc>
                          <a:spcPts val="2300"/>
                        </a:lnSpc>
                        <a:buFont typeface="Arial" panose="020B0604020202020204" pitchFamily="34" charset="0"/>
                        <a:buChar char="•"/>
                      </a:pPr>
                      <a:r>
                        <a:rPr lang="zh-CN" altLang="en-US" sz="1800" b="0" i="0" kern="1200" dirty="0">
                          <a:solidFill>
                            <a:schemeClr val="tx1"/>
                          </a:solidFill>
                          <a:effectLst/>
                          <a:latin typeface="+mn-lt"/>
                          <a:ea typeface="+mn-ea"/>
                          <a:cs typeface="+mn-cs"/>
                        </a:rPr>
                        <a:t>针对性强、疗程规范，</a:t>
                      </a:r>
                      <a:r>
                        <a:rPr lang="zh-CN" altLang="en-US" sz="1800" b="1" i="0" kern="1200" dirty="0">
                          <a:solidFill>
                            <a:srgbClr val="C00000"/>
                          </a:solidFill>
                          <a:effectLst/>
                          <a:latin typeface="+mn-lt"/>
                          <a:ea typeface="+mn-ea"/>
                          <a:cs typeface="+mn-cs"/>
                        </a:rPr>
                        <a:t>补齐眼表感染类用药缺口</a:t>
                      </a:r>
                      <a:r>
                        <a:rPr lang="zh-CN" altLang="en-US" sz="1800" b="0" i="0" kern="1200" dirty="0">
                          <a:solidFill>
                            <a:schemeClr val="tx1"/>
                          </a:solidFill>
                          <a:effectLst/>
                          <a:latin typeface="+mn-lt"/>
                          <a:ea typeface="+mn-ea"/>
                          <a:cs typeface="+mn-cs"/>
                        </a:rPr>
                        <a:t>，满足实际诊疗需求</a:t>
                      </a:r>
                      <a:endParaRPr lang="en-US" altLang="zh-CN" sz="1800" b="0" i="0" kern="1200" dirty="0">
                        <a:solidFill>
                          <a:schemeClr val="tx1"/>
                        </a:solidFill>
                        <a:effectLst/>
                        <a:latin typeface="+mn-lt"/>
                        <a:ea typeface="+mn-ea"/>
                        <a:cs typeface="+mn-cs"/>
                      </a:endParaRPr>
                    </a:p>
                    <a:p>
                      <a:pPr marL="285750" marR="0" lvl="0" indent="-285750" algn="l" defTabSz="914400" rtl="0" eaLnBrk="1" fontAlgn="auto" latinLnBrk="0" hangingPunct="1">
                        <a:lnSpc>
                          <a:spcPts val="2300"/>
                        </a:lnSpc>
                        <a:spcBef>
                          <a:spcPts val="0"/>
                        </a:spcBef>
                        <a:spcAft>
                          <a:spcPts val="0"/>
                        </a:spcAft>
                        <a:buClrTx/>
                        <a:buSzTx/>
                        <a:buFont typeface="Arial" panose="020B0604020202020204" pitchFamily="34" charset="0"/>
                        <a:buChar char="•"/>
                        <a:tabLst/>
                        <a:defRPr/>
                      </a:pPr>
                      <a:r>
                        <a:rPr lang="zh-CN" altLang="en-US" sz="1800" b="0" i="0" kern="1200" dirty="0">
                          <a:solidFill>
                            <a:schemeClr val="tx1"/>
                          </a:solidFill>
                          <a:effectLst/>
                          <a:latin typeface="+mn-lt"/>
                          <a:ea typeface="+mn-ea"/>
                          <a:cs typeface="+mn-cs"/>
                          <a:sym typeface="Arial" panose="020B0604020202020204" pitchFamily="34" charset="0"/>
                        </a:rPr>
                        <a:t>治疗时长短，患者用药满意度高</a:t>
                      </a:r>
                      <a:endParaRPr lang="en-US" altLang="zh-CN" sz="1800" b="0" kern="1200" dirty="0">
                        <a:solidFill>
                          <a:schemeClr val="tx1"/>
                        </a:solidFill>
                        <a:latin typeface="+mn-lt"/>
                        <a:ea typeface="+mn-ea"/>
                        <a:cs typeface="+mn-cs"/>
                        <a:sym typeface="Arial" panose="020B0604020202020204" pitchFamily="34" charset="0"/>
                      </a:endParaRPr>
                    </a:p>
                  </a:txBody>
                  <a:tcPr anchor="ctr"/>
                </a:tc>
                <a:extLst>
                  <a:ext uri="{0D108BD9-81ED-4DB2-BD59-A6C34878D82A}">
                    <a16:rowId xmlns:a16="http://schemas.microsoft.com/office/drawing/2014/main" val="1718430873"/>
                  </a:ext>
                </a:extLst>
              </a:tr>
              <a:tr h="1177520">
                <a:tc>
                  <a:txBody>
                    <a:bodyPr/>
                    <a:lstStyle/>
                    <a:p>
                      <a:pPr algn="ctr"/>
                      <a:r>
                        <a:rPr lang="zh-CN" altLang="en-US" sz="2000" b="1" kern="1200" dirty="0">
                          <a:solidFill>
                            <a:schemeClr val="tx1"/>
                          </a:solidFill>
                          <a:latin typeface="+mn-lt"/>
                          <a:ea typeface="+mn-ea"/>
                          <a:cs typeface="+mn-cs"/>
                        </a:rPr>
                        <a:t>临床管理难度</a:t>
                      </a:r>
                    </a:p>
                  </a:txBody>
                  <a:tcPr anchor="ctr"/>
                </a:tc>
                <a:tc>
                  <a:txBody>
                    <a:bodyPr/>
                    <a:lstStyle/>
                    <a:p>
                      <a:pPr marL="285750" indent="-285750">
                        <a:lnSpc>
                          <a:spcPts val="2300"/>
                        </a:lnSpc>
                        <a:buFont typeface="Arial" panose="020B0604020202020204" pitchFamily="34" charset="0"/>
                        <a:buChar char="•"/>
                      </a:pPr>
                      <a:r>
                        <a:rPr lang="zh-CN" altLang="en-US" sz="1800" b="1" i="0" kern="1200" dirty="0">
                          <a:solidFill>
                            <a:srgbClr val="C00000"/>
                          </a:solidFill>
                          <a:effectLst/>
                          <a:latin typeface="+mn-lt"/>
                          <a:ea typeface="+mn-ea"/>
                          <a:cs typeface="+mn-cs"/>
                        </a:rPr>
                        <a:t>适应症明确</a:t>
                      </a:r>
                      <a:r>
                        <a:rPr lang="zh-CN" altLang="en-US" sz="1800" b="0" i="0" kern="1200" dirty="0">
                          <a:solidFill>
                            <a:schemeClr val="tx1"/>
                          </a:solidFill>
                          <a:effectLst/>
                          <a:latin typeface="+mn-lt"/>
                          <a:ea typeface="+mn-ea"/>
                          <a:cs typeface="+mn-cs"/>
                        </a:rPr>
                        <a:t>，使用前需诊断确诊，无滥用及违规使用医保基金风险</a:t>
                      </a:r>
                      <a:endParaRPr lang="en-US" altLang="zh-CN" sz="1800" b="0" i="0" kern="1200" dirty="0">
                        <a:solidFill>
                          <a:schemeClr val="tx1"/>
                        </a:solidFill>
                        <a:effectLst/>
                        <a:highlight>
                          <a:srgbClr val="FFFF00"/>
                        </a:highlight>
                        <a:latin typeface="+mn-lt"/>
                        <a:ea typeface="+mn-ea"/>
                        <a:cs typeface="+mn-cs"/>
                      </a:endParaRPr>
                    </a:p>
                    <a:p>
                      <a:pPr marL="285750" indent="-285750">
                        <a:lnSpc>
                          <a:spcPts val="2300"/>
                        </a:lnSpc>
                        <a:buFont typeface="Arial" panose="020B0604020202020204" pitchFamily="34" charset="0"/>
                        <a:buChar char="•"/>
                      </a:pPr>
                      <a:r>
                        <a:rPr lang="zh-CN" altLang="en-US" sz="1800" b="1" i="0" kern="1200" dirty="0">
                          <a:solidFill>
                            <a:srgbClr val="C00000"/>
                          </a:solidFill>
                          <a:effectLst/>
                          <a:latin typeface="+mn-lt"/>
                          <a:ea typeface="+mn-ea"/>
                          <a:cs typeface="+mn-cs"/>
                        </a:rPr>
                        <a:t>疗程规范</a:t>
                      </a:r>
                      <a:r>
                        <a:rPr lang="zh-CN" altLang="en-US" sz="1800" b="0" i="0" kern="1200" dirty="0">
                          <a:solidFill>
                            <a:schemeClr val="tx1"/>
                          </a:solidFill>
                          <a:effectLst/>
                          <a:latin typeface="+mn-lt"/>
                          <a:ea typeface="+mn-ea"/>
                          <a:cs typeface="+mn-cs"/>
                        </a:rPr>
                        <a:t>，</a:t>
                      </a:r>
                      <a:r>
                        <a:rPr lang="zh-CN" altLang="en-US" sz="1800" b="1" i="0" kern="1200" dirty="0">
                          <a:solidFill>
                            <a:srgbClr val="C00000"/>
                          </a:solidFill>
                          <a:effectLst/>
                          <a:latin typeface="+mn-lt"/>
                          <a:ea typeface="+mn-ea"/>
                          <a:cs typeface="+mn-cs"/>
                        </a:rPr>
                        <a:t>医保基金支出可控，</a:t>
                      </a:r>
                      <a:r>
                        <a:rPr lang="zh-CN" altLang="en-US" sz="1800" b="0" i="0" kern="1200" dirty="0">
                          <a:solidFill>
                            <a:schemeClr val="tx1"/>
                          </a:solidFill>
                          <a:effectLst/>
                          <a:latin typeface="+mn-lt"/>
                          <a:ea typeface="+mn-ea"/>
                          <a:cs typeface="+mn-cs"/>
                        </a:rPr>
                        <a:t>大大降低基金管理风险</a:t>
                      </a:r>
                      <a:endParaRPr lang="en-US" altLang="zh-CN" sz="18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681109181"/>
                  </a:ext>
                </a:extLst>
              </a:tr>
            </a:tbl>
          </a:graphicData>
        </a:graphic>
      </p:graphicFrame>
    </p:spTree>
    <p:custDataLst>
      <p:tags r:id="rId1"/>
    </p:custDataLst>
    <p:extLst>
      <p:ext uri="{BB962C8B-B14F-4D97-AF65-F5344CB8AC3E}">
        <p14:creationId xmlns:p14="http://schemas.microsoft.com/office/powerpoint/2010/main" val="654170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3"/>
  <p:tag name="KSO_WM_SLIDE_ID" val="diagram202297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SLIDE_LAYOUT" val="a_d_f"/>
  <p:tag name="KSO_WM_SLIDE_LAYOUT_CNT" val="1_1_1"/>
  <p:tag name="KSO_WM_SLIDE_LAYOUT_INFO" val="{&quot;direction&quot;:1,&quot;id&quot;:&quot;2022-12-15T20:13:51&quot;,&quot;maxSize&quot;:{&quot;size1&quot;:41.2},&quot;minSize&quot;:{&quot;size1&quot;:33.7},&quot;normalSize&quot;:{&quot;size1&quot;:38.85625000000001},&quot;subLayout&quot;:[{&quot;backgroundInfo&quot;:[{&quot;bottom&quot;:0,&quot;bottomAbs&quot;:false,&quot;left&quot;:0,&quot;leftAbs&quot;:false,&quot;right&quot;:0,&quot;rightAbs&quot;:false,&quot;top&quot;:0,&quot;topAbs&quot;:false,&quot;type&quot;:&quot;leftRight&quot;}],&quot;id&quot;:&quot;2022-12-15T20:13:51&quot;,&quot;maxSize&quot;:{&quot;size1&quot;:70},&quot;minSize&quot;:{&quot;size1&quot;:24.4},&quot;normalSize&quot;:{&quot;size1&quot;:30.099999999999994},&quot;subLayout&quot;:[{&quot;id&quot;:&quot;2022-12-15T20:13:51&quot;,&quot;margin&quot;:{&quot;bottom&quot;:0.02600000612437725,&quot;left&quot;:1.2699999809265137,&quot;right&quot;:1.2699999809265137,&quot;top&quot;:1.6929999589920044},&quot;type&quot;:0},{&quot;id&quot;:&quot;2022-12-15T20:13:51&quot;,&quot;margin&quot;:{&quot;bottom&quot;:1.6929999589920044,&quot;left&quot;:1.2699999809265137,&quot;right&quot;:1.2699999809265137,&quot;top&quot;:0.8199999928474426},&quot;type&quot;:0}],&quot;type&quot;:0},{&quot;id&quot;:&quot;2022-12-15T20:13:51&quot;,&quot;margin&quot;:{&quot;bottom&quot;:1.6929999589920044,&quot;left&quot;:1.6929999589920044,&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b&quot;,&quot;text_direction&quot;:&quot;horizontal&quot;,&quot;support_big_font&quot;:false,&quot;picture_toward&quot;:0,&quot;picture_dockside&quot;:[],&quot;fill_id&quot;:&quot;0225a0da544a47ff86a9118303bddb87&quot;,&quot;fill_align&quot;:&quot;lb&quot;,&quot;chip_types&quot;:[&quot;text&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cm&quot;,&quot;text_direction&quot;:&quot;horizontal&quot;,&quot;support_features&quot;:[&quot;collage&quot;,&quot;carousel&quot;],&quot;support_big_font&quot;:false,&quot;picture_toward&quot;:0,&quot;picture_dockside&quot;:[],&quot;fill_id&quot;:&quot;0829cf37f72e4d7bad062c0a24a4eaae&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b0f7f0c9383becde7b21b"/>
  <p:tag name="KSO_WM_TEMPLATE_ASSEMBLE_GROUPID" val="639b0f7f0c9383becde7b21b"/>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3"/>
  <p:tag name="KSO_WM_SLIDE_ID" val="diagram202297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SLIDE_LAYOUT" val="a_d_f"/>
  <p:tag name="KSO_WM_SLIDE_LAYOUT_CNT" val="1_1_1"/>
  <p:tag name="KSO_WM_SLIDE_LAYOUT_INFO" val="{&quot;direction&quot;:1,&quot;id&quot;:&quot;2022-12-15T20:13:51&quot;,&quot;maxSize&quot;:{&quot;size1&quot;:41.2},&quot;minSize&quot;:{&quot;size1&quot;:33.7},&quot;normalSize&quot;:{&quot;size1&quot;:38.85625000000001},&quot;subLayout&quot;:[{&quot;backgroundInfo&quot;:[{&quot;bottom&quot;:0,&quot;bottomAbs&quot;:false,&quot;left&quot;:0,&quot;leftAbs&quot;:false,&quot;right&quot;:0,&quot;rightAbs&quot;:false,&quot;top&quot;:0,&quot;topAbs&quot;:false,&quot;type&quot;:&quot;leftRight&quot;}],&quot;id&quot;:&quot;2022-12-15T20:13:51&quot;,&quot;maxSize&quot;:{&quot;size1&quot;:70},&quot;minSize&quot;:{&quot;size1&quot;:24.4},&quot;normalSize&quot;:{&quot;size1&quot;:30.099999999999994},&quot;subLayout&quot;:[{&quot;id&quot;:&quot;2022-12-15T20:13:51&quot;,&quot;margin&quot;:{&quot;bottom&quot;:0.02600000612437725,&quot;left&quot;:1.2699999809265137,&quot;right&quot;:1.2699999809265137,&quot;top&quot;:1.6929999589920044},&quot;type&quot;:0},{&quot;id&quot;:&quot;2022-12-15T20:13:51&quot;,&quot;margin&quot;:{&quot;bottom&quot;:1.6929999589920044,&quot;left&quot;:1.2699999809265137,&quot;right&quot;:1.2699999809265137,&quot;top&quot;:0.8199999928474426},&quot;type&quot;:0}],&quot;type&quot;:0},{&quot;id&quot;:&quot;2022-12-15T20:13:51&quot;,&quot;margin&quot;:{&quot;bottom&quot;:1.6929999589920044,&quot;left&quot;:1.6929999589920044,&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b&quot;,&quot;text_direction&quot;:&quot;horizontal&quot;,&quot;support_big_font&quot;:false,&quot;picture_toward&quot;:0,&quot;picture_dockside&quot;:[],&quot;fill_id&quot;:&quot;0225a0da544a47ff86a9118303bddb87&quot;,&quot;fill_align&quot;:&quot;lb&quot;,&quot;chip_types&quot;:[&quot;text&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cm&quot;,&quot;text_direction&quot;:&quot;horizontal&quot;,&quot;support_features&quot;:[&quot;collage&quot;,&quot;carousel&quot;],&quot;support_big_font&quot;:false,&quot;picture_toward&quot;:0,&quot;picture_dockside&quot;:[],&quot;fill_id&quot;:&quot;0829cf37f72e4d7bad062c0a24a4eaae&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b0f7f0c9383becde7b21b"/>
  <p:tag name="KSO_WM_TEMPLATE_ASSEMBLE_GROUPID" val="639b0f7f0c9383becde7b21b"/>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3"/>
  <p:tag name="KSO_WM_SLIDE_ID" val="diagram202297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SLIDE_LAYOUT" val="a_d_f"/>
  <p:tag name="KSO_WM_SLIDE_LAYOUT_CNT" val="1_1_1"/>
  <p:tag name="KSO_WM_SLIDE_LAYOUT_INFO" val="{&quot;direction&quot;:1,&quot;id&quot;:&quot;2022-12-15T20:13:51&quot;,&quot;maxSize&quot;:{&quot;size1&quot;:41.2},&quot;minSize&quot;:{&quot;size1&quot;:33.7},&quot;normalSize&quot;:{&quot;size1&quot;:38.85625000000001},&quot;subLayout&quot;:[{&quot;backgroundInfo&quot;:[{&quot;bottom&quot;:0,&quot;bottomAbs&quot;:false,&quot;left&quot;:0,&quot;leftAbs&quot;:false,&quot;right&quot;:0,&quot;rightAbs&quot;:false,&quot;top&quot;:0,&quot;topAbs&quot;:false,&quot;type&quot;:&quot;leftRight&quot;}],&quot;id&quot;:&quot;2022-12-15T20:13:51&quot;,&quot;maxSize&quot;:{&quot;size1&quot;:70},&quot;minSize&quot;:{&quot;size1&quot;:24.4},&quot;normalSize&quot;:{&quot;size1&quot;:30.099999999999994},&quot;subLayout&quot;:[{&quot;id&quot;:&quot;2022-12-15T20:13:51&quot;,&quot;margin&quot;:{&quot;bottom&quot;:0.02600000612437725,&quot;left&quot;:1.2699999809265137,&quot;right&quot;:1.2699999809265137,&quot;top&quot;:1.6929999589920044},&quot;type&quot;:0},{&quot;id&quot;:&quot;2022-12-15T20:13:51&quot;,&quot;margin&quot;:{&quot;bottom&quot;:1.6929999589920044,&quot;left&quot;:1.2699999809265137,&quot;right&quot;:1.2699999809265137,&quot;top&quot;:0.8199999928474426},&quot;type&quot;:0}],&quot;type&quot;:0},{&quot;id&quot;:&quot;2022-12-15T20:13:51&quot;,&quot;margin&quot;:{&quot;bottom&quot;:1.6929999589920044,&quot;left&quot;:1.6929999589920044,&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b&quot;,&quot;text_direction&quot;:&quot;horizontal&quot;,&quot;support_big_font&quot;:false,&quot;picture_toward&quot;:0,&quot;picture_dockside&quot;:[],&quot;fill_id&quot;:&quot;0225a0da544a47ff86a9118303bddb87&quot;,&quot;fill_align&quot;:&quot;lb&quot;,&quot;chip_types&quot;:[&quot;text&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cm&quot;,&quot;text_direction&quot;:&quot;horizontal&quot;,&quot;support_features&quot;:[&quot;collage&quot;,&quot;carousel&quot;],&quot;support_big_font&quot;:false,&quot;picture_toward&quot;:0,&quot;picture_dockside&quot;:[],&quot;fill_id&quot;:&quot;0829cf37f72e4d7bad062c0a24a4eaae&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b0f7f0c9383becde7b21b"/>
  <p:tag name="KSO_WM_TEMPLATE_ASSEMBLE_GROUPID" val="639b0f7f0c9383becde7b21b"/>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3"/>
  <p:tag name="KSO_WM_SLIDE_ID" val="diagram202297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SLIDE_LAYOUT" val="a_d_f"/>
  <p:tag name="KSO_WM_SLIDE_LAYOUT_CNT" val="1_1_1"/>
  <p:tag name="KSO_WM_SLIDE_LAYOUT_INFO" val="{&quot;direction&quot;:1,&quot;id&quot;:&quot;2022-12-15T20:13:51&quot;,&quot;maxSize&quot;:{&quot;size1&quot;:41.2},&quot;minSize&quot;:{&quot;size1&quot;:33.7},&quot;normalSize&quot;:{&quot;size1&quot;:38.85625000000001},&quot;subLayout&quot;:[{&quot;backgroundInfo&quot;:[{&quot;bottom&quot;:0,&quot;bottomAbs&quot;:false,&quot;left&quot;:0,&quot;leftAbs&quot;:false,&quot;right&quot;:0,&quot;rightAbs&quot;:false,&quot;top&quot;:0,&quot;topAbs&quot;:false,&quot;type&quot;:&quot;leftRight&quot;}],&quot;id&quot;:&quot;2022-12-15T20:13:51&quot;,&quot;maxSize&quot;:{&quot;size1&quot;:70},&quot;minSize&quot;:{&quot;size1&quot;:24.4},&quot;normalSize&quot;:{&quot;size1&quot;:30.099999999999994},&quot;subLayout&quot;:[{&quot;id&quot;:&quot;2022-12-15T20:13:51&quot;,&quot;margin&quot;:{&quot;bottom&quot;:0.02600000612437725,&quot;left&quot;:1.2699999809265137,&quot;right&quot;:1.2699999809265137,&quot;top&quot;:1.6929999589920044},&quot;type&quot;:0},{&quot;id&quot;:&quot;2022-12-15T20:13:51&quot;,&quot;margin&quot;:{&quot;bottom&quot;:1.6929999589920044,&quot;left&quot;:1.2699999809265137,&quot;right&quot;:1.2699999809265137,&quot;top&quot;:0.8199999928474426},&quot;type&quot;:0}],&quot;type&quot;:0},{&quot;id&quot;:&quot;2022-12-15T20:13:51&quot;,&quot;margin&quot;:{&quot;bottom&quot;:1.6929999589920044,&quot;left&quot;:1.6929999589920044,&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b&quot;,&quot;text_direction&quot;:&quot;horizontal&quot;,&quot;support_big_font&quot;:false,&quot;picture_toward&quot;:0,&quot;picture_dockside&quot;:[],&quot;fill_id&quot;:&quot;0225a0da544a47ff86a9118303bddb87&quot;,&quot;fill_align&quot;:&quot;lb&quot;,&quot;chip_types&quot;:[&quot;text&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cm&quot;,&quot;text_direction&quot;:&quot;horizontal&quot;,&quot;support_features&quot;:[&quot;collage&quot;,&quot;carousel&quot;],&quot;support_big_font&quot;:false,&quot;picture_toward&quot;:0,&quot;picture_dockside&quot;:[],&quot;fill_id&quot;:&quot;0829cf37f72e4d7bad062c0a24a4eaae&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b0f7f0c9383becde7b21b"/>
  <p:tag name="KSO_WM_TEMPLATE_ASSEMBLE_GROUPID" val="639b0f7f0c9383becde7b21b"/>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3"/>
  <p:tag name="KSO_WM_SLIDE_ID" val="diagram202297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SLIDE_LAYOUT" val="a_d_f"/>
  <p:tag name="KSO_WM_SLIDE_LAYOUT_CNT" val="1_1_1"/>
  <p:tag name="KSO_WM_SLIDE_LAYOUT_INFO" val="{&quot;direction&quot;:1,&quot;id&quot;:&quot;2022-12-15T20:13:51&quot;,&quot;maxSize&quot;:{&quot;size1&quot;:41.2},&quot;minSize&quot;:{&quot;size1&quot;:33.7},&quot;normalSize&quot;:{&quot;size1&quot;:38.85625000000001},&quot;subLayout&quot;:[{&quot;backgroundInfo&quot;:[{&quot;bottom&quot;:0,&quot;bottomAbs&quot;:false,&quot;left&quot;:0,&quot;leftAbs&quot;:false,&quot;right&quot;:0,&quot;rightAbs&quot;:false,&quot;top&quot;:0,&quot;topAbs&quot;:false,&quot;type&quot;:&quot;leftRight&quot;}],&quot;id&quot;:&quot;2022-12-15T20:13:51&quot;,&quot;maxSize&quot;:{&quot;size1&quot;:70},&quot;minSize&quot;:{&quot;size1&quot;:24.4},&quot;normalSize&quot;:{&quot;size1&quot;:30.099999999999994},&quot;subLayout&quot;:[{&quot;id&quot;:&quot;2022-12-15T20:13:51&quot;,&quot;margin&quot;:{&quot;bottom&quot;:0.02600000612437725,&quot;left&quot;:1.2699999809265137,&quot;right&quot;:1.2699999809265137,&quot;top&quot;:1.6929999589920044},&quot;type&quot;:0},{&quot;id&quot;:&quot;2022-12-15T20:13:51&quot;,&quot;margin&quot;:{&quot;bottom&quot;:1.6929999589920044,&quot;left&quot;:1.2699999809265137,&quot;right&quot;:1.2699999809265137,&quot;top&quot;:0.8199999928474426},&quot;type&quot;:0}],&quot;type&quot;:0},{&quot;id&quot;:&quot;2022-12-15T20:13:51&quot;,&quot;margin&quot;:{&quot;bottom&quot;:1.6929999589920044,&quot;left&quot;:1.6929999589920044,&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b&quot;,&quot;text_direction&quot;:&quot;horizontal&quot;,&quot;support_big_font&quot;:false,&quot;picture_toward&quot;:0,&quot;picture_dockside&quot;:[],&quot;fill_id&quot;:&quot;0225a0da544a47ff86a9118303bddb87&quot;,&quot;fill_align&quot;:&quot;lb&quot;,&quot;chip_types&quot;:[&quot;text&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cm&quot;,&quot;text_direction&quot;:&quot;horizontal&quot;,&quot;support_features&quot;:[&quot;collage&quot;,&quot;carousel&quot;],&quot;support_big_font&quot;:false,&quot;picture_toward&quot;:0,&quot;picture_dockside&quot;:[],&quot;fill_id&quot;:&quot;0829cf37f72e4d7bad062c0a24a4eaae&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b0f7f0c9383becde7b21b"/>
  <p:tag name="KSO_WM_TEMPLATE_ASSEMBLE_GROUPID" val="639b0f7f0c9383becde7b21b"/>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3"/>
  <p:tag name="KSO_WM_SLIDE_ID" val="diagram202297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SLIDE_LAYOUT" val="a_d_f"/>
  <p:tag name="KSO_WM_SLIDE_LAYOUT_CNT" val="1_1_1"/>
  <p:tag name="KSO_WM_SLIDE_LAYOUT_INFO" val="{&quot;direction&quot;:1,&quot;id&quot;:&quot;2022-12-15T20:13:51&quot;,&quot;maxSize&quot;:{&quot;size1&quot;:41.2},&quot;minSize&quot;:{&quot;size1&quot;:33.7},&quot;normalSize&quot;:{&quot;size1&quot;:38.85625000000001},&quot;subLayout&quot;:[{&quot;backgroundInfo&quot;:[{&quot;bottom&quot;:0,&quot;bottomAbs&quot;:false,&quot;left&quot;:0,&quot;leftAbs&quot;:false,&quot;right&quot;:0,&quot;rightAbs&quot;:false,&quot;top&quot;:0,&quot;topAbs&quot;:false,&quot;type&quot;:&quot;leftRight&quot;}],&quot;id&quot;:&quot;2022-12-15T20:13:51&quot;,&quot;maxSize&quot;:{&quot;size1&quot;:70},&quot;minSize&quot;:{&quot;size1&quot;:24.4},&quot;normalSize&quot;:{&quot;size1&quot;:30.099999999999994},&quot;subLayout&quot;:[{&quot;id&quot;:&quot;2022-12-15T20:13:51&quot;,&quot;margin&quot;:{&quot;bottom&quot;:0.02600000612437725,&quot;left&quot;:1.2699999809265137,&quot;right&quot;:1.2699999809265137,&quot;top&quot;:1.6929999589920044},&quot;type&quot;:0},{&quot;id&quot;:&quot;2022-12-15T20:13:51&quot;,&quot;margin&quot;:{&quot;bottom&quot;:1.6929999589920044,&quot;left&quot;:1.2699999809265137,&quot;right&quot;:1.2699999809265137,&quot;top&quot;:0.8199999928474426},&quot;type&quot;:0}],&quot;type&quot;:0},{&quot;id&quot;:&quot;2022-12-15T20:13:51&quot;,&quot;margin&quot;:{&quot;bottom&quot;:1.6929999589920044,&quot;left&quot;:1.6929999589920044,&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b&quot;,&quot;text_direction&quot;:&quot;horizontal&quot;,&quot;support_big_font&quot;:false,&quot;picture_toward&quot;:0,&quot;picture_dockside&quot;:[],&quot;fill_id&quot;:&quot;0225a0da544a47ff86a9118303bddb87&quot;,&quot;fill_align&quot;:&quot;lb&quot;,&quot;chip_types&quot;:[&quot;text&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cm&quot;,&quot;text_direction&quot;:&quot;horizontal&quot;,&quot;support_features&quot;:[&quot;collage&quot;,&quot;carousel&quot;],&quot;support_big_font&quot;:false,&quot;picture_toward&quot;:0,&quot;picture_dockside&quot;:[],&quot;fill_id&quot;:&quot;0829cf37f72e4d7bad062c0a24a4eaae&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b0f7f0c9383becde7b21b"/>
  <p:tag name="KSO_WM_TEMPLATE_ASSEMBLE_GROUPID" val="639b0f7f0c9383becde7b21b"/>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3"/>
  <p:tag name="KSO_WM_SLIDE_ID" val="diagram202297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SLIDE_LAYOUT" val="a_d_f"/>
  <p:tag name="KSO_WM_SLIDE_LAYOUT_CNT" val="1_1_1"/>
  <p:tag name="KSO_WM_SLIDE_LAYOUT_INFO" val="{&quot;direction&quot;:1,&quot;id&quot;:&quot;2022-12-15T20:13:51&quot;,&quot;maxSize&quot;:{&quot;size1&quot;:41.2},&quot;minSize&quot;:{&quot;size1&quot;:33.7},&quot;normalSize&quot;:{&quot;size1&quot;:38.85625000000001},&quot;subLayout&quot;:[{&quot;backgroundInfo&quot;:[{&quot;bottom&quot;:0,&quot;bottomAbs&quot;:false,&quot;left&quot;:0,&quot;leftAbs&quot;:false,&quot;right&quot;:0,&quot;rightAbs&quot;:false,&quot;top&quot;:0,&quot;topAbs&quot;:false,&quot;type&quot;:&quot;leftRight&quot;}],&quot;id&quot;:&quot;2022-12-15T20:13:51&quot;,&quot;maxSize&quot;:{&quot;size1&quot;:70},&quot;minSize&quot;:{&quot;size1&quot;:24.4},&quot;normalSize&quot;:{&quot;size1&quot;:30.099999999999994},&quot;subLayout&quot;:[{&quot;id&quot;:&quot;2022-12-15T20:13:51&quot;,&quot;margin&quot;:{&quot;bottom&quot;:0.02600000612437725,&quot;left&quot;:1.2699999809265137,&quot;right&quot;:1.2699999809265137,&quot;top&quot;:1.6929999589920044},&quot;type&quot;:0},{&quot;id&quot;:&quot;2022-12-15T20:13:51&quot;,&quot;margin&quot;:{&quot;bottom&quot;:1.6929999589920044,&quot;left&quot;:1.2699999809265137,&quot;right&quot;:1.2699999809265137,&quot;top&quot;:0.8199999928474426},&quot;type&quot;:0}],&quot;type&quot;:0},{&quot;id&quot;:&quot;2022-12-15T20:13:51&quot;,&quot;margin&quot;:{&quot;bottom&quot;:1.6929999589920044,&quot;left&quot;:1.6929999589920044,&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b&quot;,&quot;text_direction&quot;:&quot;horizontal&quot;,&quot;support_big_font&quot;:false,&quot;picture_toward&quot;:0,&quot;picture_dockside&quot;:[],&quot;fill_id&quot;:&quot;0225a0da544a47ff86a9118303bddb87&quot;,&quot;fill_align&quot;:&quot;lb&quot;,&quot;chip_types&quot;:[&quot;text&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cm&quot;,&quot;text_direction&quot;:&quot;horizontal&quot;,&quot;support_features&quot;:[&quot;collage&quot;,&quot;carousel&quot;],&quot;support_big_font&quot;:false,&quot;picture_toward&quot;:0,&quot;picture_dockside&quot;:[],&quot;fill_id&quot;:&quot;0829cf37f72e4d7bad062c0a24a4eaae&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b0f7f0c9383becde7b21b"/>
  <p:tag name="KSO_WM_TEMPLATE_ASSEMBLE_GROUPID" val="639b0f7f0c9383becde7b21b"/>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29733"/>
  <p:tag name="KSO_WM_SLIDE_ID" val="diagram2022973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SLIDE_LAYOUT" val="a_d_f"/>
  <p:tag name="KSO_WM_SLIDE_LAYOUT_CNT" val="1_1_1"/>
  <p:tag name="KSO_WM_SLIDE_LAYOUT_INFO" val="{&quot;direction&quot;:1,&quot;id&quot;:&quot;2022-12-15T20:13:51&quot;,&quot;maxSize&quot;:{&quot;size1&quot;:41.2},&quot;minSize&quot;:{&quot;size1&quot;:33.7},&quot;normalSize&quot;:{&quot;size1&quot;:38.85625000000001},&quot;subLayout&quot;:[{&quot;backgroundInfo&quot;:[{&quot;bottom&quot;:0,&quot;bottomAbs&quot;:false,&quot;left&quot;:0,&quot;leftAbs&quot;:false,&quot;right&quot;:0,&quot;rightAbs&quot;:false,&quot;top&quot;:0,&quot;topAbs&quot;:false,&quot;type&quot;:&quot;leftRight&quot;}],&quot;id&quot;:&quot;2022-12-15T20:13:51&quot;,&quot;maxSize&quot;:{&quot;size1&quot;:70},&quot;minSize&quot;:{&quot;size1&quot;:24.4},&quot;normalSize&quot;:{&quot;size1&quot;:30.099999999999994},&quot;subLayout&quot;:[{&quot;id&quot;:&quot;2022-12-15T20:13:51&quot;,&quot;margin&quot;:{&quot;bottom&quot;:0.02600000612437725,&quot;left&quot;:1.2699999809265137,&quot;right&quot;:1.2699999809265137,&quot;top&quot;:1.6929999589920044},&quot;type&quot;:0},{&quot;id&quot;:&quot;2022-12-15T20:13:51&quot;,&quot;margin&quot;:{&quot;bottom&quot;:1.6929999589920044,&quot;left&quot;:1.2699999809265137,&quot;right&quot;:1.2699999809265137,&quot;top&quot;:0.8199999928474426},&quot;type&quot;:0}],&quot;type&quot;:0},{&quot;id&quot;:&quot;2022-12-15T20:13:51&quot;,&quot;margin&quot;:{&quot;bottom&quot;:1.6929999589920044,&quot;left&quot;:1.6929999589920044,&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b&quot;,&quot;text_direction&quot;:&quot;horizontal&quot;,&quot;support_big_font&quot;:false,&quot;picture_toward&quot;:0,&quot;picture_dockside&quot;:[],&quot;fill_id&quot;:&quot;0225a0da544a47ff86a9118303bddb87&quot;,&quot;fill_align&quot;:&quot;lb&quot;,&quot;chip_types&quot;:[&quot;text&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cm&quot;,&quot;text_direction&quot;:&quot;horizontal&quot;,&quot;support_features&quot;:[&quot;collage&quot;,&quot;carousel&quot;],&quot;support_big_font&quot;:false,&quot;picture_toward&quot;:0,&quot;picture_dockside&quot;:[],&quot;fill_id&quot;:&quot;0829cf37f72e4d7bad062c0a24a4eaae&quot;,&quot;fill_align&quot;:&quot;cm&quot;,&quot;chip_types&quot;:[&quot;diagram&quot;,&quot;pictext&quot;,&quot;text&quot;,&quot;picture&quot;,&quot;chart&quot;,&quot;table&quot;,&quot;video&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3"/>
  <p:tag name="KSO_WM_TEMPLATE_ASSEMBLE_XID" val="639b0f7f0c9383becde7b21b"/>
  <p:tag name="KSO_WM_TEMPLATE_ASSEMBLE_GROUPID" val="639b0f7f0c9383becde7b21b"/>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2109</Words>
  <Application>Microsoft Office PowerPoint</Application>
  <PresentationFormat>宽屏</PresentationFormat>
  <Paragraphs>128</Paragraphs>
  <Slides>9</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9</vt:i4>
      </vt:variant>
    </vt:vector>
  </HeadingPairs>
  <TitlesOfParts>
    <vt:vector size="14" baseType="lpstr">
      <vt:lpstr>微软雅黑</vt:lpstr>
      <vt:lpstr>Arial</vt:lpstr>
      <vt:lpstr>Calibri</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Audrey Shi</dc:creator>
  <cp:lastModifiedBy>Audrey Shi</cp:lastModifiedBy>
  <cp:revision>197</cp:revision>
  <dcterms:created xsi:type="dcterms:W3CDTF">2019-06-19T02:08:00Z</dcterms:created>
  <dcterms:modified xsi:type="dcterms:W3CDTF">2026-06-08T12:23:38Z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2052-12.1.0.26890</vt:lpwstr>
  </property>
  <property fmtid="{D5CDD505-2E9C-101B-9397-08002B2CF9AE}" pid="3" name="ICV">
    <vt:lpwstr>B796747A6D8E4E06BBB7CD97098293A9_11</vt:lpwstr>
  </property>
</Properties>
</file>