
<file path=[Content_Types].xml><?xml version="1.0" encoding="utf-8"?>
<Types xmlns="http://schemas.openxmlformats.org/package/2006/content-types">
  <Default Extension="xml" ContentType="application/xml"/>
  <Default Extension="jpeg" ContentType="image/jpeg"/>
  <Default Extension="JPG" ContentType="image/.jpg"/>
  <Default Extension="vml" ContentType="application/vnd.openxmlformats-officedocument.vmlDrawing"/>
  <Default Extension="bin" ContentType="application/vnd.openxmlformats-officedocument.oleObject"/>
  <Default Extension="emf" ContentType="image/x-emf"/>
  <Default Extension="png" ContentType="image/png"/>
  <Default Extension="rels" ContentType="application/vnd.openxmlformats-package.relationship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authors.xml" ContentType="application/vnd.ms-powerpoint.author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media/image10.svg" ContentType="image/svg+xml"/>
  <Override PartName="/ppt/media/image11.svg" ContentType="image/svg+xml"/>
  <Override PartName="/ppt/media/image16.svg" ContentType="image/svg+xml"/>
  <Override PartName="/ppt/media/image18.svg" ContentType="image/svg+xml"/>
  <Override PartName="/ppt/media/image28.svg" ContentType="image/svg+xml"/>
  <Override PartName="/ppt/media/image3.svg" ContentType="image/svg+xml"/>
  <Override PartName="/ppt/media/image30.svg" ContentType="image/svg+xml"/>
  <Override PartName="/ppt/media/image32.svg" ContentType="image/svg+xml"/>
  <Override PartName="/ppt/media/image34.svg" ContentType="image/svg+xml"/>
  <Override PartName="/ppt/media/image5.svg" ContentType="image/svg+xml"/>
  <Override PartName="/ppt/media/image8.svg" ContentType="image/svg+xml"/>
  <Override PartName="/ppt/media/image9.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autoCompressPictures="0">
  <p:sldMasterIdLst>
    <p:sldMasterId id="2147483648" r:id="rId1"/>
    <p:sldMasterId id="2147483658" r:id="rId3"/>
  </p:sldMasterIdLst>
  <p:notesMasterIdLst>
    <p:notesMasterId r:id="rId5"/>
  </p:notesMasterIdLst>
  <p:handoutMasterIdLst>
    <p:handoutMasterId r:id="rId16"/>
  </p:handoutMasterIdLst>
  <p:sldIdLst>
    <p:sldId id="256" r:id="rId4"/>
    <p:sldId id="16773300" r:id="rId6"/>
    <p:sldId id="257" r:id="rId7"/>
    <p:sldId id="7066" r:id="rId8"/>
    <p:sldId id="7051" r:id="rId9"/>
    <p:sldId id="7063" r:id="rId10"/>
    <p:sldId id="7064" r:id="rId11"/>
    <p:sldId id="16773299" r:id="rId12"/>
    <p:sldId id="16773349" r:id="rId13"/>
    <p:sldId id="16773323" r:id="rId14"/>
    <p:sldId id="16773350" r:id="rId15"/>
  </p:sldIdLst>
  <p:sldSz cx="12192000" cy="6858000"/>
  <p:notesSz cx="7023100" cy="93091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6E1BC00-AF9D-4B46-A1CB-A67AAC65065B}">
          <p14:sldIdLst>
            <p14:sldId id="256"/>
            <p14:sldId id="16773300"/>
            <p14:sldId id="257"/>
            <p14:sldId id="7066"/>
            <p14:sldId id="7051"/>
            <p14:sldId id="7063"/>
            <p14:sldId id="7064"/>
            <p14:sldId id="16773299"/>
            <p14:sldId id="16773349"/>
            <p14:sldId id="16773323"/>
            <p14:sldId id="16773350"/>
          </p14:sldIdLst>
        </p14:section>
      </p14:section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EC51C5-A661-30D1-1B80-D289E073D117}" name="Feng, Yuan" initials="FY" userId="S::yfeng2@cn.imshealth.com::eaff4564-bd42-465f-bbc1-1bb7cbd29c8e"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E5D"/>
    <a:srgbClr val="766C91"/>
    <a:srgbClr val="A6A6A6"/>
    <a:srgbClr val="FEFEFE"/>
    <a:srgbClr val="141515"/>
    <a:srgbClr val="5EB7C7"/>
    <a:srgbClr val="F7F7FB"/>
    <a:srgbClr val="FAFAFC"/>
    <a:srgbClr val="E9E8F4"/>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50" autoAdjust="0"/>
    <p:restoredTop sz="94660"/>
  </p:normalViewPr>
  <p:slideViewPr>
    <p:cSldViewPr snapToGrid="0">
      <p:cViewPr varScale="1">
        <p:scale>
          <a:sx n="80" d="100"/>
          <a:sy n="80" d="100"/>
        </p:scale>
        <p:origin x="10" y="115"/>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gs" Target="tags/tag50.xml"/><Relationship Id="rId23" Type="http://schemas.openxmlformats.org/officeDocument/2006/relationships/customXml" Target="../customXml/item3.xml"/><Relationship Id="rId22" Type="http://schemas.openxmlformats.org/officeDocument/2006/relationships/customXml" Target="../customXml/item2.xml"/><Relationship Id="rId21" Type="http://schemas.openxmlformats.org/officeDocument/2006/relationships/customXml" Target="../customXml/item1.xml"/><Relationship Id="rId20" Type="http://schemas.microsoft.com/office/2018/10/relationships/authors" Targe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4" Type="http://schemas.microsoft.com/office/2011/relationships/chartColorStyle" Target="colors1.xml"/><Relationship Id="rId3" Type="http://schemas.microsoft.com/office/2011/relationships/chartStyle" Target="style1.xml"/><Relationship Id="rId2" Type="http://schemas.openxmlformats.org/officeDocument/2006/relationships/themeOverride" Target="../theme/themeOverride1.xml"/><Relationship Id="rId1" Type="http://schemas.openxmlformats.org/officeDocument/2006/relationships/oleObject" Target="&#24037;&#20316;&#31807;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zh-CN" sz="1260" b="1" i="0" u="none" strike="noStrike" kern="1200" baseline="0">
                <a:solidFill>
                  <a:schemeClr val="tx1">
                    <a:lumMod val="75000"/>
                    <a:lumOff val="25000"/>
                  </a:schemeClr>
                </a:solidFill>
                <a:latin typeface="微软雅黑" charset="0"/>
                <a:ea typeface="微软雅黑" charset="0"/>
                <a:cs typeface="微软雅黑" charset="0"/>
                <a:sym typeface="微软雅黑" charset="0"/>
              </a:defRPr>
            </a:pPr>
            <a:r>
              <a:rPr lang="zh-CN"/>
              <a:t>术中瞳孔缩小</a:t>
            </a:r>
            <a:r>
              <a:rPr lang="en-US"/>
              <a:t>2</a:t>
            </a:r>
            <a:r>
              <a:rPr lang="zh-CN"/>
              <a:t>级以上（例）</a:t>
            </a:r>
            <a:endParaRPr lang="zh-CN"/>
          </a:p>
        </c:rich>
      </c:tx>
      <c:layout>
        <c:manualLayout>
          <c:xMode val="edge"/>
          <c:yMode val="edge"/>
          <c:x val="0.260231180779822"/>
          <c:y val="0.0341501670030507"/>
        </c:manualLayout>
      </c:layout>
      <c:overlay val="0"/>
      <c:spPr>
        <a:noFill/>
        <a:ln>
          <a:noFill/>
        </a:ln>
        <a:effectLst/>
      </c:spPr>
    </c:title>
    <c:autoTitleDeleted val="0"/>
    <c:plotArea>
      <c:layout/>
      <c:barChart>
        <c:barDir val="col"/>
        <c:grouping val="clustered"/>
        <c:varyColors val="0"/>
        <c:ser>
          <c:idx val="0"/>
          <c:order val="0"/>
          <c:spPr>
            <a:solidFill>
              <a:schemeClr val="accent1">
                <a:lumMod val="75000"/>
              </a:schemeClr>
            </a:solidFill>
            <a:ln>
              <a:noFill/>
            </a:ln>
            <a:effectLst/>
          </c:spPr>
          <c:invertIfNegative val="0"/>
          <c:dPt>
            <c:idx val="1"/>
            <c:invertIfNegative val="0"/>
            <c:bubble3D val="0"/>
            <c:spPr>
              <a:solidFill>
                <a:schemeClr val="accent1">
                  <a:lumMod val="60000"/>
                  <a:lumOff val="40000"/>
                </a:schemeClr>
              </a:solidFill>
              <a:ln>
                <a:noFill/>
              </a:ln>
              <a:effectLst/>
            </c:spPr>
          </c:dPt>
          <c:dLbls>
            <c:spPr>
              <a:noFill/>
              <a:ln>
                <a:noFill/>
              </a:ln>
              <a:effectLst/>
            </c:spPr>
            <c:txPr>
              <a:bodyPr rot="0" spcFirstLastPara="1" vertOverflow="ellipsis" vert="horz" wrap="square" lIns="38100" tIns="19050" rIns="38100" bIns="19050" anchor="ctr" anchorCtr="1"/>
              <a:lstStyle/>
              <a:p>
                <a:pPr>
                  <a:defRPr lang="zh-CN" sz="1050" b="0" i="0" u="none" strike="noStrike" kern="1200" baseline="0">
                    <a:solidFill>
                      <a:schemeClr val="tx1">
                        <a:lumMod val="75000"/>
                        <a:lumOff val="25000"/>
                      </a:schemeClr>
                    </a:solidFill>
                    <a:latin typeface="微软雅黑" charset="0"/>
                    <a:ea typeface="微软雅黑" charset="0"/>
                    <a:cs typeface="微软雅黑" charset="0"/>
                    <a:sym typeface="微软雅黑" charset="0"/>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[工作簿1]Sheet1!$B$1:$C$1</c:f>
              <c:strCache>
                <c:ptCount val="2"/>
                <c:pt idx="0">
                  <c:v>氟比洛芬钠组</c:v>
                </c:pt>
                <c:pt idx="1">
                  <c:v>复方托品酰胺组</c:v>
                </c:pt>
              </c:strCache>
            </c:strRef>
          </c:cat>
          <c:val>
            <c:numRef>
              <c:f>[工作簿1]Sheet1!$B$2:$C$2</c:f>
              <c:numCache>
                <c:formatCode>General</c:formatCode>
                <c:ptCount val="2"/>
                <c:pt idx="0">
                  <c:v>3</c:v>
                </c:pt>
                <c:pt idx="1">
                  <c:v>15</c:v>
                </c:pt>
              </c:numCache>
            </c:numRef>
          </c:val>
        </c:ser>
        <c:dLbls>
          <c:showLegendKey val="0"/>
          <c:showVal val="0"/>
          <c:showCatName val="0"/>
          <c:showSerName val="0"/>
          <c:showPercent val="0"/>
          <c:showBubbleSize val="0"/>
        </c:dLbls>
        <c:gapWidth val="246"/>
        <c:overlap val="-28"/>
        <c:axId val="426202552"/>
        <c:axId val="786880004"/>
      </c:barChart>
      <c:catAx>
        <c:axId val="426202552"/>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050" b="0" i="0" u="none" strike="noStrike" kern="1200" baseline="0">
                <a:solidFill>
                  <a:schemeClr val="tx1">
                    <a:lumMod val="65000"/>
                    <a:lumOff val="35000"/>
                  </a:schemeClr>
                </a:solidFill>
                <a:latin typeface="微软雅黑" charset="0"/>
                <a:ea typeface="微软雅黑" charset="0"/>
                <a:cs typeface="微软雅黑" charset="0"/>
                <a:sym typeface="微软雅黑" charset="0"/>
              </a:defRPr>
            </a:pPr>
          </a:p>
        </c:txPr>
        <c:crossAx val="786880004"/>
        <c:crosses val="autoZero"/>
        <c:auto val="1"/>
        <c:lblAlgn val="ctr"/>
        <c:lblOffset val="100"/>
        <c:noMultiLvlLbl val="0"/>
      </c:catAx>
      <c:valAx>
        <c:axId val="78688000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1050" b="0" i="0" u="none" strike="noStrike" kern="1200" baseline="0">
                <a:solidFill>
                  <a:schemeClr val="tx1">
                    <a:lumMod val="65000"/>
                    <a:lumOff val="35000"/>
                  </a:schemeClr>
                </a:solidFill>
                <a:latin typeface="微软雅黑" charset="0"/>
                <a:ea typeface="微软雅黑" charset="0"/>
                <a:cs typeface="微软雅黑" charset="0"/>
                <a:sym typeface="微软雅黑" charset="0"/>
              </a:defRPr>
            </a:pPr>
          </a:p>
        </c:txPr>
        <c:crossAx val="42620255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lang="zh-CN" sz="1050" b="0" i="0" u="none" strike="noStrike" kern="1200" baseline="0">
                <a:solidFill>
                  <a:schemeClr val="tx1">
                    <a:lumMod val="65000"/>
                    <a:lumOff val="35000"/>
                  </a:schemeClr>
                </a:solidFill>
                <a:latin typeface="微软雅黑" charset="0"/>
                <a:ea typeface="微软雅黑" charset="0"/>
                <a:cs typeface="微软雅黑" charset="0"/>
                <a:sym typeface="微软雅黑" charset="0"/>
              </a:defRPr>
            </a:pPr>
          </a:p>
        </c:txPr>
      </c:legendEntry>
      <c:legendEntry>
        <c:idx val="1"/>
        <c:txPr>
          <a:bodyPr rot="0" spcFirstLastPara="1" vertOverflow="ellipsis" vert="horz" wrap="square" anchor="ctr" anchorCtr="1"/>
          <a:lstStyle/>
          <a:p>
            <a:pPr>
              <a:defRPr lang="zh-CN" sz="1050" b="0" i="0" u="none" strike="noStrike" kern="1200" baseline="0">
                <a:solidFill>
                  <a:schemeClr val="tx1">
                    <a:lumMod val="65000"/>
                    <a:lumOff val="35000"/>
                  </a:schemeClr>
                </a:solidFill>
                <a:latin typeface="微软雅黑" charset="0"/>
                <a:ea typeface="微软雅黑" charset="0"/>
                <a:cs typeface="微软雅黑" charset="0"/>
                <a:sym typeface="微软雅黑" charset="0"/>
              </a:defRPr>
            </a:pPr>
          </a:p>
        </c:txPr>
      </c:legendEntry>
      <c:layout/>
      <c:overlay val="0"/>
      <c:spPr>
        <a:noFill/>
        <a:ln>
          <a:noFill/>
        </a:ln>
        <a:effectLst/>
      </c:spPr>
      <c:txPr>
        <a:bodyPr rot="0" spcFirstLastPara="1" vertOverflow="ellipsis" vert="horz" wrap="square" anchor="ctr" anchorCtr="1"/>
        <a:lstStyle/>
        <a:p>
          <a:pPr>
            <a:defRPr lang="zh-CN" sz="1050" b="0" i="0" u="none" strike="noStrike" kern="1200" baseline="0">
              <a:solidFill>
                <a:schemeClr val="tx1">
                  <a:lumMod val="65000"/>
                  <a:lumOff val="35000"/>
                </a:schemeClr>
              </a:solidFill>
              <a:latin typeface="微软雅黑" charset="0"/>
              <a:ea typeface="微软雅黑" charset="0"/>
              <a:cs typeface="微软雅黑" charset="0"/>
              <a:sym typeface="微软雅黑" charset="0"/>
            </a:defRPr>
          </a:pPr>
        </a:p>
      </c:txPr>
    </c:legend>
    <c:plotVisOnly val="1"/>
    <c:dispBlanksAs val="gap"/>
    <c:showDLblsOverMax val="0"/>
    <c:extLst>
      <c:ext uri="{0b15fc19-7d7d-44ad-8c2d-2c3a37ce22c3}">
        <chartProps xmlns="https://web.wps.cn/et/2018/main" chartId="{dc62ada5-d445-4629-9ceb-b27514d24cca}"/>
      </c:ext>
    </c:extLst>
  </c:chart>
  <c:spPr>
    <a:solidFill>
      <a:schemeClr val="bg1"/>
    </a:solidFill>
    <a:ln w="9525" cap="flat" cmpd="sng" algn="ctr">
      <a:solidFill>
        <a:schemeClr val="tx1">
          <a:lumMod val="15000"/>
          <a:lumOff val="85000"/>
        </a:schemeClr>
      </a:solidFill>
      <a:round/>
    </a:ln>
    <a:effectLst/>
  </c:spPr>
  <c:txPr>
    <a:bodyPr/>
    <a:lstStyle/>
    <a:p>
      <a:pPr>
        <a:defRPr lang="zh-CN" sz="1050">
          <a:latin typeface="微软雅黑" charset="0"/>
          <a:ea typeface="微软雅黑" charset="0"/>
          <a:cs typeface="微软雅黑" charset="0"/>
          <a:sym typeface="微软雅黑" charset="0"/>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image" Target="../media/image5.svg"/><Relationship Id="rId1" Type="http://schemas.openxmlformats.org/officeDocument/2006/relationships/image" Target="../media/image4.png"/></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94675" y="279807"/>
            <a:ext cx="4393055" cy="367959"/>
          </a:xfrm>
          <a:prstGeom prst="rect">
            <a:avLst/>
          </a:prstGeom>
        </p:spPr>
        <p:txBody>
          <a:bodyPr vert="horz" lIns="93324" tIns="46662" rIns="93324" bIns="46662" rtlCol="0"/>
          <a:lstStyle>
            <a:lvl1pPr algn="l">
              <a:defRPr sz="1200"/>
            </a:lvl1pPr>
          </a:lstStyle>
          <a:p>
            <a:endParaRPr lang="en-US" b="1"/>
          </a:p>
        </p:txBody>
      </p:sp>
      <p:sp>
        <p:nvSpPr>
          <p:cNvPr id="3" name="Date Placeholder 2"/>
          <p:cNvSpPr>
            <a:spLocks noGrp="1"/>
          </p:cNvSpPr>
          <p:nvPr>
            <p:ph type="dt" sz="quarter" idx="1"/>
          </p:nvPr>
        </p:nvSpPr>
        <p:spPr>
          <a:xfrm>
            <a:off x="494675" y="669145"/>
            <a:ext cx="4393055" cy="153245"/>
          </a:xfrm>
          <a:prstGeom prst="rect">
            <a:avLst/>
          </a:prstGeom>
        </p:spPr>
        <p:txBody>
          <a:bodyPr vert="horz" lIns="93324" tIns="0" rIns="93324" bIns="0" rtlCol="0">
            <a:noAutofit/>
          </a:bodyPr>
          <a:lstStyle>
            <a:lvl1pPr algn="r">
              <a:defRPr sz="1200"/>
            </a:lvl1pPr>
          </a:lstStyle>
          <a:p>
            <a:pPr algn="l"/>
            <a:fld id="{E7A8D578-5E90-413C-9512-130603CF2639}" type="datetimeFigureOut">
              <a:rPr lang="en-US" sz="1000" i="1"/>
            </a:fld>
            <a:endParaRPr lang="en-US" sz="1000" i="1"/>
          </a:p>
        </p:txBody>
      </p:sp>
      <p:sp>
        <p:nvSpPr>
          <p:cNvPr id="4" name="Footer Placeholder 3"/>
          <p:cNvSpPr>
            <a:spLocks noGrp="1"/>
          </p:cNvSpPr>
          <p:nvPr>
            <p:ph type="ftr" sz="quarter" idx="2"/>
          </p:nvPr>
        </p:nvSpPr>
        <p:spPr>
          <a:xfrm>
            <a:off x="494679" y="8780243"/>
            <a:ext cx="2893517" cy="251346"/>
          </a:xfrm>
          <a:prstGeom prst="rect">
            <a:avLst/>
          </a:prstGeom>
        </p:spPr>
        <p:txBody>
          <a:bodyPr vert="horz" lIns="93324" tIns="46662" rIns="93324" bIns="46662" rtlCol="0" anchor="b"/>
          <a:lstStyle>
            <a:lvl1pPr algn="l">
              <a:defRPr sz="1200"/>
            </a:lvl1pPr>
          </a:lstStyle>
          <a:p>
            <a:endParaRPr lang="en-US" sz="1000"/>
          </a:p>
        </p:txBody>
      </p:sp>
      <p:sp>
        <p:nvSpPr>
          <p:cNvPr id="5" name="Slide Number Placeholder 4"/>
          <p:cNvSpPr>
            <a:spLocks noGrp="1"/>
          </p:cNvSpPr>
          <p:nvPr>
            <p:ph type="sldNum" sz="quarter" idx="3"/>
          </p:nvPr>
        </p:nvSpPr>
        <p:spPr>
          <a:xfrm>
            <a:off x="5306470" y="8780243"/>
            <a:ext cx="1221955" cy="251346"/>
          </a:xfrm>
          <a:prstGeom prst="rect">
            <a:avLst/>
          </a:prstGeom>
        </p:spPr>
        <p:txBody>
          <a:bodyPr vert="horz" lIns="93324" tIns="46662" rIns="93324" bIns="46662" rtlCol="0" anchor="b"/>
          <a:lstStyle>
            <a:lvl1pPr algn="r">
              <a:defRPr sz="1200"/>
            </a:lvl1pPr>
          </a:lstStyle>
          <a:p>
            <a:fld id="{6D32B792-199B-4EBF-B605-6F6C876EB442}" type="slidenum">
              <a:rPr lang="en-US" sz="1000"/>
            </a:fld>
            <a:endParaRPr lang="en-US" sz="1000"/>
          </a:p>
        </p:txBody>
      </p:sp>
      <p:pic>
        <p:nvPicPr>
          <p:cNvPr id="9" name="Graphic 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5114260" y="335950"/>
            <a:ext cx="1414165" cy="255669"/>
          </a:xfrm>
          <a:prstGeom prst="rect">
            <a:avLst/>
          </a:prstGeom>
        </p:spPr>
      </p:pic>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image" Target="../media/image5.svg"/><Relationship Id="rId1" Type="http://schemas.openxmlformats.org/officeDocument/2006/relationships/image" Target="../media/image4.png"/></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9926" y="329698"/>
            <a:ext cx="4476874" cy="418910"/>
          </a:xfrm>
          <a:prstGeom prst="rect">
            <a:avLst/>
          </a:prstGeom>
        </p:spPr>
        <p:txBody>
          <a:bodyPr vert="horz" lIns="93324" tIns="46662" rIns="93324" bIns="46662" rtlCol="0"/>
          <a:lstStyle>
            <a:lvl1pPr algn="l">
              <a:defRPr sz="1200" b="1">
                <a:solidFill>
                  <a:schemeClr val="tx1"/>
                </a:solidFill>
              </a:defRPr>
            </a:lvl1pPr>
          </a:lstStyle>
          <a:p>
            <a:endParaRPr lang="en-US"/>
          </a:p>
        </p:txBody>
      </p:sp>
      <p:sp>
        <p:nvSpPr>
          <p:cNvPr id="3" name="Date Placeholder 2"/>
          <p:cNvSpPr>
            <a:spLocks noGrp="1"/>
          </p:cNvSpPr>
          <p:nvPr>
            <p:ph type="dt" idx="1"/>
          </p:nvPr>
        </p:nvSpPr>
        <p:spPr>
          <a:xfrm>
            <a:off x="399928" y="770386"/>
            <a:ext cx="4476872" cy="232010"/>
          </a:xfrm>
          <a:prstGeom prst="rect">
            <a:avLst/>
          </a:prstGeom>
        </p:spPr>
        <p:txBody>
          <a:bodyPr vert="horz" lIns="93324" tIns="46662" rIns="93324" bIns="46662" rtlCol="0"/>
          <a:lstStyle>
            <a:lvl1pPr algn="l">
              <a:defRPr sz="1000" i="1">
                <a:solidFill>
                  <a:schemeClr val="tx1"/>
                </a:solidFill>
              </a:defRPr>
            </a:lvl1pPr>
          </a:lstStyle>
          <a:p>
            <a:fld id="{29C70E8E-131E-4657-A195-2844EFBAE789}" type="datetimeFigureOut">
              <a:rPr lang="en-US" smtClean="0"/>
            </a:fld>
            <a:endParaRPr lang="en-US"/>
          </a:p>
        </p:txBody>
      </p:sp>
      <p:sp>
        <p:nvSpPr>
          <p:cNvPr id="4" name="Slide Image Placeholder 3"/>
          <p:cNvSpPr>
            <a:spLocks noGrp="1" noRot="1" noChangeAspect="1"/>
          </p:cNvSpPr>
          <p:nvPr>
            <p:ph type="sldImg" idx="2"/>
          </p:nvPr>
        </p:nvSpPr>
        <p:spPr>
          <a:xfrm>
            <a:off x="4516438" y="6921500"/>
            <a:ext cx="2687637" cy="1512888"/>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396415" y="1314911"/>
            <a:ext cx="6230270" cy="5259642"/>
          </a:xfrm>
          <a:prstGeom prst="rect">
            <a:avLst/>
          </a:prstGeom>
        </p:spPr>
        <p:txBody>
          <a:bodyPr vert="horz" lIns="93324" tIns="46662" rIns="93324" bIns="46662"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Slide Number Placeholder 6"/>
          <p:cNvSpPr>
            <a:spLocks noGrp="1"/>
          </p:cNvSpPr>
          <p:nvPr>
            <p:ph type="sldNum" sz="quarter" idx="5"/>
          </p:nvPr>
        </p:nvSpPr>
        <p:spPr>
          <a:xfrm>
            <a:off x="5699639" y="8780243"/>
            <a:ext cx="927049" cy="251346"/>
          </a:xfrm>
          <a:prstGeom prst="rect">
            <a:avLst/>
          </a:prstGeom>
        </p:spPr>
        <p:txBody>
          <a:bodyPr vert="horz" lIns="93324" tIns="46662" rIns="93324" bIns="46662" rtlCol="0" anchor="b"/>
          <a:lstStyle>
            <a:lvl1pPr algn="r">
              <a:defRPr sz="1000">
                <a:solidFill>
                  <a:schemeClr val="tx1"/>
                </a:solidFill>
              </a:defRPr>
            </a:lvl1pPr>
          </a:lstStyle>
          <a:p>
            <a:fld id="{CA61E296-9532-40C3-9174-581AD2B7748B}" type="slidenum">
              <a:rPr lang="en-US" smtClean="0"/>
            </a:fld>
            <a:endParaRPr lang="en-US"/>
          </a:p>
        </p:txBody>
      </p:sp>
      <p:pic>
        <p:nvPicPr>
          <p:cNvPr id="9" name="Graphic 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5449581" y="397611"/>
            <a:ext cx="1173592" cy="372779"/>
          </a:xfrm>
          <a:prstGeom prst="rect">
            <a:avLst/>
          </a:prstGeom>
        </p:spPr>
      </p:pic>
    </p:spTree>
  </p:cSld>
  <p:clrMap bg1="lt1" tx1="dk1" bg2="lt2" tx2="dk2" accent1="accent1" accent2="accent2" accent3="accent3" accent4="accent4" accent5="accent5" accent6="accent6" hlink="hlink" folHlink="folHlink"/>
  <p:hf dt="0"/>
  <p:notesStyle>
    <a:lvl1pPr marL="117475" indent="-117475" algn="l" defTabSz="914400" rtl="0" eaLnBrk="1" latinLnBrk="0" hangingPunct="1">
      <a:spcBef>
        <a:spcPts val="400"/>
      </a:spcBef>
      <a:buFont typeface="Arial" panose="020B0604020202090204" pitchFamily="34" charset="0"/>
      <a:buChar char="•"/>
      <a:defRPr sz="1200" kern="1200">
        <a:solidFill>
          <a:schemeClr val="tx1"/>
        </a:solidFill>
        <a:latin typeface="+mn-lt"/>
        <a:ea typeface="+mn-ea"/>
        <a:cs typeface="+mn-cs"/>
      </a:defRPr>
    </a:lvl1pPr>
    <a:lvl2pPr marL="228600" indent="-111125" algn="l" defTabSz="914400" rtl="0" eaLnBrk="1" latinLnBrk="0" hangingPunct="1">
      <a:spcBef>
        <a:spcPts val="400"/>
      </a:spcBef>
      <a:buFont typeface="Arial" panose="020B0604020202090204" pitchFamily="34" charset="0"/>
      <a:buChar char="-"/>
      <a:defRPr sz="1200" kern="1200">
        <a:solidFill>
          <a:schemeClr val="tx1"/>
        </a:solidFill>
        <a:latin typeface="+mn-lt"/>
        <a:ea typeface="+mn-ea"/>
        <a:cs typeface="+mn-cs"/>
      </a:defRPr>
    </a:lvl2pPr>
    <a:lvl3pPr marL="346075" indent="-117475" algn="l" defTabSz="914400" rtl="0" eaLnBrk="1" latinLnBrk="0" hangingPunct="1">
      <a:spcBef>
        <a:spcPts val="400"/>
      </a:spcBef>
      <a:buFont typeface="Arial" panose="020B0604020202090204" pitchFamily="34" charset="0"/>
      <a:buChar char="›"/>
      <a:defRPr sz="1200" kern="1200">
        <a:solidFill>
          <a:schemeClr val="tx1"/>
        </a:solidFill>
        <a:latin typeface="+mn-lt"/>
        <a:ea typeface="+mn-ea"/>
        <a:cs typeface="+mn-cs"/>
      </a:defRPr>
    </a:lvl3pPr>
    <a:lvl4pPr marL="513080" indent="-167005" algn="l" defTabSz="914400" rtl="0" eaLnBrk="1" latinLnBrk="0" hangingPunct="1">
      <a:spcBef>
        <a:spcPts val="400"/>
      </a:spcBef>
      <a:buFont typeface="Arial" panose="020B0604020202090204" pitchFamily="34" charset="0"/>
      <a:buChar char="»"/>
      <a:defRPr sz="1200" kern="1200">
        <a:solidFill>
          <a:schemeClr val="tx1"/>
        </a:solidFill>
        <a:latin typeface="+mn-lt"/>
        <a:ea typeface="+mn-ea"/>
        <a:cs typeface="+mn-cs"/>
      </a:defRPr>
    </a:lvl4pPr>
    <a:lvl5pPr marL="630555" indent="-117475" algn="l" defTabSz="914400" rtl="0" eaLnBrk="1" latinLnBrk="0" hangingPunct="1">
      <a:spcBef>
        <a:spcPts val="400"/>
      </a:spcBef>
      <a:buSzPct val="75000"/>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zh-CN" altLang="en-US"/>
          </a:p>
        </p:txBody>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CA61E296-9532-40C3-9174-581AD2B7748B}"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vmlDrawing" Target="../drawings/vmlDrawing1.vml"/><Relationship Id="rId7" Type="http://schemas.openxmlformats.org/officeDocument/2006/relationships/image" Target="../media/image3.svg"/><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media/image1.emf"/><Relationship Id="rId3" Type="http://schemas.openxmlformats.org/officeDocument/2006/relationships/oleObject" Target="../embeddings/oleObject1.bin"/><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vmlDrawing" Target="../drawings/vmlDrawing10.vml"/><Relationship Id="rId7" Type="http://schemas.openxmlformats.org/officeDocument/2006/relationships/image" Target="../media/image9.svg"/><Relationship Id="rId6" Type="http://schemas.openxmlformats.org/officeDocument/2006/relationships/image" Target="../media/image2.png"/><Relationship Id="rId5" Type="http://schemas.openxmlformats.org/officeDocument/2006/relationships/tags" Target="../tags/tag19.xml"/><Relationship Id="rId4" Type="http://schemas.openxmlformats.org/officeDocument/2006/relationships/image" Target="../media/image1.emf"/><Relationship Id="rId3" Type="http://schemas.openxmlformats.org/officeDocument/2006/relationships/oleObject" Target="../embeddings/oleObject10.bin"/><Relationship Id="rId2" Type="http://schemas.openxmlformats.org/officeDocument/2006/relationships/tags" Target="../tags/tag18.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8" Type="http://schemas.openxmlformats.org/officeDocument/2006/relationships/vmlDrawing" Target="../drawings/vmlDrawing11.vml"/><Relationship Id="rId7" Type="http://schemas.openxmlformats.org/officeDocument/2006/relationships/image" Target="../media/image10.svg"/><Relationship Id="rId6" Type="http://schemas.openxmlformats.org/officeDocument/2006/relationships/image" Target="../media/image4.png"/><Relationship Id="rId5" Type="http://schemas.openxmlformats.org/officeDocument/2006/relationships/tags" Target="../tags/tag21.xml"/><Relationship Id="rId4" Type="http://schemas.openxmlformats.org/officeDocument/2006/relationships/image" Target="../media/image1.emf"/><Relationship Id="rId3" Type="http://schemas.openxmlformats.org/officeDocument/2006/relationships/oleObject" Target="../embeddings/oleObject11.bin"/><Relationship Id="rId2" Type="http://schemas.openxmlformats.org/officeDocument/2006/relationships/tags" Target="../tags/tag20.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7" Type="http://schemas.openxmlformats.org/officeDocument/2006/relationships/vmlDrawing" Target="../drawings/vmlDrawing12.vml"/><Relationship Id="rId6" Type="http://schemas.openxmlformats.org/officeDocument/2006/relationships/image" Target="../media/image6.png"/><Relationship Id="rId5" Type="http://schemas.openxmlformats.org/officeDocument/2006/relationships/tags" Target="../tags/tag23.xml"/><Relationship Id="rId4" Type="http://schemas.openxmlformats.org/officeDocument/2006/relationships/image" Target="../media/image1.emf"/><Relationship Id="rId3" Type="http://schemas.openxmlformats.org/officeDocument/2006/relationships/oleObject" Target="../embeddings/oleObject12.bin"/><Relationship Id="rId2" Type="http://schemas.openxmlformats.org/officeDocument/2006/relationships/tags" Target="../tags/tag22.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vmlDrawing" Target="../drawings/vmlDrawing13.vml"/><Relationship Id="rId6" Type="http://schemas.openxmlformats.org/officeDocument/2006/relationships/image" Target="../media/image6.png"/><Relationship Id="rId5" Type="http://schemas.openxmlformats.org/officeDocument/2006/relationships/tags" Target="../tags/tag25.xml"/><Relationship Id="rId4" Type="http://schemas.openxmlformats.org/officeDocument/2006/relationships/image" Target="../media/image1.emf"/><Relationship Id="rId3" Type="http://schemas.openxmlformats.org/officeDocument/2006/relationships/oleObject" Target="../embeddings/oleObject13.bin"/><Relationship Id="rId2" Type="http://schemas.openxmlformats.org/officeDocument/2006/relationships/tags" Target="../tags/tag2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vmlDrawing" Target="../drawings/vmlDrawing14.vml"/><Relationship Id="rId7" Type="http://schemas.openxmlformats.org/officeDocument/2006/relationships/image" Target="../media/image11.svg"/><Relationship Id="rId6" Type="http://schemas.openxmlformats.org/officeDocument/2006/relationships/image" Target="../media/image7.png"/><Relationship Id="rId5" Type="http://schemas.openxmlformats.org/officeDocument/2006/relationships/tags" Target="../tags/tag27.xml"/><Relationship Id="rId4" Type="http://schemas.openxmlformats.org/officeDocument/2006/relationships/image" Target="../media/image1.emf"/><Relationship Id="rId3" Type="http://schemas.openxmlformats.org/officeDocument/2006/relationships/oleObject" Target="../embeddings/oleObject14.bin"/><Relationship Id="rId2" Type="http://schemas.openxmlformats.org/officeDocument/2006/relationships/tags" Target="../tags/tag2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vmlDrawing" Target="../drawings/vmlDrawing15.vml"/><Relationship Id="rId7" Type="http://schemas.openxmlformats.org/officeDocument/2006/relationships/image" Target="../media/image11.svg"/><Relationship Id="rId6" Type="http://schemas.openxmlformats.org/officeDocument/2006/relationships/image" Target="../media/image7.png"/><Relationship Id="rId5" Type="http://schemas.openxmlformats.org/officeDocument/2006/relationships/tags" Target="../tags/tag29.xml"/><Relationship Id="rId4" Type="http://schemas.openxmlformats.org/officeDocument/2006/relationships/image" Target="../media/image1.emf"/><Relationship Id="rId3" Type="http://schemas.openxmlformats.org/officeDocument/2006/relationships/oleObject" Target="../embeddings/oleObject15.bin"/><Relationship Id="rId2" Type="http://schemas.openxmlformats.org/officeDocument/2006/relationships/tags" Target="../tags/tag28.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8" Type="http://schemas.openxmlformats.org/officeDocument/2006/relationships/vmlDrawing" Target="../drawings/vmlDrawing16.vml"/><Relationship Id="rId7" Type="http://schemas.openxmlformats.org/officeDocument/2006/relationships/image" Target="../media/image10.svg"/><Relationship Id="rId6" Type="http://schemas.openxmlformats.org/officeDocument/2006/relationships/image" Target="../media/image4.png"/><Relationship Id="rId5" Type="http://schemas.openxmlformats.org/officeDocument/2006/relationships/tags" Target="../tags/tag31.xml"/><Relationship Id="rId4" Type="http://schemas.openxmlformats.org/officeDocument/2006/relationships/image" Target="../media/image1.emf"/><Relationship Id="rId3" Type="http://schemas.openxmlformats.org/officeDocument/2006/relationships/oleObject" Target="../embeddings/oleObject16.bin"/><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6" Type="http://schemas.openxmlformats.org/officeDocument/2006/relationships/vmlDrawing" Target="../drawings/vmlDrawing17.vml"/><Relationship Id="rId5" Type="http://schemas.openxmlformats.org/officeDocument/2006/relationships/tags" Target="../tags/tag33.xml"/><Relationship Id="rId4" Type="http://schemas.openxmlformats.org/officeDocument/2006/relationships/image" Target="../media/image1.emf"/><Relationship Id="rId3" Type="http://schemas.openxmlformats.org/officeDocument/2006/relationships/oleObject" Target="../embeddings/oleObject17.bin"/><Relationship Id="rId2" Type="http://schemas.openxmlformats.org/officeDocument/2006/relationships/tags" Target="../tags/tag32.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vmlDrawing" Target="../drawings/vmlDrawing2.vml"/><Relationship Id="rId7" Type="http://schemas.openxmlformats.org/officeDocument/2006/relationships/image" Target="../media/image5.svg"/><Relationship Id="rId6" Type="http://schemas.openxmlformats.org/officeDocument/2006/relationships/image" Target="../media/image4.png"/><Relationship Id="rId5" Type="http://schemas.openxmlformats.org/officeDocument/2006/relationships/tags" Target="../tags/tag4.xml"/><Relationship Id="rId4" Type="http://schemas.openxmlformats.org/officeDocument/2006/relationships/image" Target="../media/image1.emf"/><Relationship Id="rId3" Type="http://schemas.openxmlformats.org/officeDocument/2006/relationships/oleObject" Target="../embeddings/oleObject2.bin"/><Relationship Id="rId2" Type="http://schemas.openxmlformats.org/officeDocument/2006/relationships/tags" Target="../tags/tag3.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7"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tags" Target="../tags/tag6.xml"/><Relationship Id="rId4" Type="http://schemas.openxmlformats.org/officeDocument/2006/relationships/image" Target="../media/image1.emf"/><Relationship Id="rId3" Type="http://schemas.openxmlformats.org/officeDocument/2006/relationships/oleObject" Target="../embeddings/oleObject3.bin"/><Relationship Id="rId2" Type="http://schemas.openxmlformats.org/officeDocument/2006/relationships/tags" Target="../tags/tag5.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vmlDrawing" Target="../drawings/vmlDrawing4.vml"/><Relationship Id="rId6" Type="http://schemas.openxmlformats.org/officeDocument/2006/relationships/image" Target="../media/image6.png"/><Relationship Id="rId5" Type="http://schemas.openxmlformats.org/officeDocument/2006/relationships/tags" Target="../tags/tag8.xml"/><Relationship Id="rId4" Type="http://schemas.openxmlformats.org/officeDocument/2006/relationships/image" Target="../media/image1.emf"/><Relationship Id="rId3" Type="http://schemas.openxmlformats.org/officeDocument/2006/relationships/oleObject" Target="../embeddings/oleObject4.bin"/><Relationship Id="rId2" Type="http://schemas.openxmlformats.org/officeDocument/2006/relationships/tags" Target="../tags/tag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vmlDrawing" Target="../drawings/vmlDrawing5.vml"/><Relationship Id="rId7" Type="http://schemas.openxmlformats.org/officeDocument/2006/relationships/image" Target="../media/image8.svg"/><Relationship Id="rId6" Type="http://schemas.openxmlformats.org/officeDocument/2006/relationships/image" Target="../media/image7.png"/><Relationship Id="rId5" Type="http://schemas.openxmlformats.org/officeDocument/2006/relationships/tags" Target="../tags/tag10.xml"/><Relationship Id="rId4" Type="http://schemas.openxmlformats.org/officeDocument/2006/relationships/image" Target="../media/image1.emf"/><Relationship Id="rId3" Type="http://schemas.openxmlformats.org/officeDocument/2006/relationships/oleObject" Target="../embeddings/oleObject5.bin"/><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vmlDrawing" Target="../drawings/vmlDrawing6.vml"/><Relationship Id="rId7" Type="http://schemas.openxmlformats.org/officeDocument/2006/relationships/image" Target="../media/image8.svg"/><Relationship Id="rId6" Type="http://schemas.openxmlformats.org/officeDocument/2006/relationships/image" Target="../media/image7.png"/><Relationship Id="rId5" Type="http://schemas.openxmlformats.org/officeDocument/2006/relationships/tags" Target="../tags/tag12.xml"/><Relationship Id="rId4" Type="http://schemas.openxmlformats.org/officeDocument/2006/relationships/image" Target="../media/image1.emf"/><Relationship Id="rId3" Type="http://schemas.openxmlformats.org/officeDocument/2006/relationships/oleObject" Target="../embeddings/oleObject6.bin"/><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vmlDrawing" Target="../drawings/vmlDrawing7.vml"/><Relationship Id="rId7" Type="http://schemas.openxmlformats.org/officeDocument/2006/relationships/image" Target="../media/image5.svg"/><Relationship Id="rId6" Type="http://schemas.openxmlformats.org/officeDocument/2006/relationships/image" Target="../media/image4.png"/><Relationship Id="rId5" Type="http://schemas.openxmlformats.org/officeDocument/2006/relationships/tags" Target="../tags/tag14.xml"/><Relationship Id="rId4" Type="http://schemas.openxmlformats.org/officeDocument/2006/relationships/image" Target="../media/image1.emf"/><Relationship Id="rId3" Type="http://schemas.openxmlformats.org/officeDocument/2006/relationships/oleObject" Target="../embeddings/oleObject7.bin"/><Relationship Id="rId2" Type="http://schemas.openxmlformats.org/officeDocument/2006/relationships/tags" Target="../tags/tag13.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6" Type="http://schemas.openxmlformats.org/officeDocument/2006/relationships/vmlDrawing" Target="../drawings/vmlDrawing8.vml"/><Relationship Id="rId5" Type="http://schemas.openxmlformats.org/officeDocument/2006/relationships/tags" Target="../tags/tag16.xml"/><Relationship Id="rId4" Type="http://schemas.openxmlformats.org/officeDocument/2006/relationships/image" Target="../media/image1.emf"/><Relationship Id="rId3" Type="http://schemas.openxmlformats.org/officeDocument/2006/relationships/oleObject" Target="../embeddings/oleObject8.bin"/><Relationship Id="rId2" Type="http://schemas.openxmlformats.org/officeDocument/2006/relationships/tags" Target="../tags/tag15.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Blue - IQVIA">
    <p:bg>
      <p:bgPr>
        <a:gradFill>
          <a:gsLst>
            <a:gs pos="20000">
              <a:schemeClr val="accent2"/>
            </a:gs>
            <a:gs pos="80000">
              <a:schemeClr val="accent1"/>
            </a:gs>
          </a:gsLst>
          <a:lin ang="27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70" name="TextBox 69"/>
          <p:cNvSpPr txBox="1"/>
          <p:nvPr/>
        </p:nvSpPr>
        <p:spPr bwMode="black">
          <a:xfrm>
            <a:off x="730897" y="6519948"/>
            <a:ext cx="7722832" cy="215444"/>
          </a:xfrm>
          <a:prstGeom prst="rect">
            <a:avLst/>
          </a:prstGeom>
          <a:ln>
            <a:noFill/>
          </a:ln>
        </p:spPr>
        <p:txBody>
          <a:bodyPr vert="horz" wrap="square" lIns="91440" tIns="45720" rIns="91440" bIns="45720" numCol="1" rtlCol="0" anchor="ctr" anchorCtr="0" compatLnSpc="1">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a:solidFill>
                  <a:srgbClr val="7FD1EF"/>
                </a:solidFill>
                <a:ea typeface="Arial" panose="020B0604020202090204" pitchFamily="34" charset="0"/>
                <a:cs typeface="Arial" panose="020B0604020202090204" pitchFamily="34" charset="0"/>
              </a:rPr>
              <a:t>© 2020. All rights reserved. IQVIA</a:t>
            </a:r>
            <a:r>
              <a:rPr lang="en-US" sz="800" baseline="30000">
                <a:solidFill>
                  <a:srgbClr val="7FD1EF"/>
                </a:solidFill>
                <a:ea typeface="Arial" panose="020B0604020202090204" pitchFamily="34" charset="0"/>
                <a:cs typeface="Arial" panose="020B0604020202090204" pitchFamily="34" charset="0"/>
              </a:rPr>
              <a:t>®</a:t>
            </a:r>
            <a:r>
              <a:rPr lang="en-US" sz="800">
                <a:solidFill>
                  <a:srgbClr val="7FD1EF"/>
                </a:solidFill>
                <a:ea typeface="Arial" panose="020B0604020202090204" pitchFamily="34" charset="0"/>
                <a:cs typeface="Arial" panose="020B0604020202090204" pitchFamily="34" charset="0"/>
              </a:rPr>
              <a:t> is a registered trademark of IQVIA Inc. in the United States, the European Union, and various other countries. </a:t>
            </a:r>
            <a:endParaRPr lang="en-US" sz="800">
              <a:solidFill>
                <a:srgbClr val="7FD1EF"/>
              </a:solidFill>
              <a:ea typeface="Arial" panose="020B0604020202090204" pitchFamily="34" charset="0"/>
              <a:cs typeface="Arial" panose="020B0604020202090204" pitchFamily="34" charset="0"/>
            </a:endParaRPr>
          </a:p>
        </p:txBody>
      </p:sp>
      <p:sp>
        <p:nvSpPr>
          <p:cNvPr id="64" name="Text Placeholder 21"/>
          <p:cNvSpPr>
            <a:spLocks noGrp="1"/>
          </p:cNvSpPr>
          <p:nvPr>
            <p:ph type="body" sz="quarter" idx="10" hasCustomPrompt="1"/>
          </p:nvPr>
        </p:nvSpPr>
        <p:spPr>
          <a:xfrm>
            <a:off x="743329" y="3681765"/>
            <a:ext cx="6349838" cy="1195801"/>
          </a:xfrm>
          <a:prstGeom prst="rect">
            <a:avLst/>
          </a:prstGeom>
        </p:spPr>
        <p:txBody>
          <a:bodyPr>
            <a:noAutofit/>
          </a:bodyPr>
          <a:lstStyle>
            <a:lvl1pPr marL="0" indent="0" algn="l">
              <a:lnSpc>
                <a:spcPct val="100000"/>
              </a:lnSpc>
              <a:spcBef>
                <a:spcPts val="0"/>
              </a:spcBef>
              <a:buNone/>
              <a:defRPr sz="2400" b="0" i="1">
                <a:solidFill>
                  <a:srgbClr val="BFE8F7"/>
                </a:solidFill>
              </a:defRPr>
            </a:lvl1pPr>
          </a:lstStyle>
          <a:p>
            <a:pPr lvl="0"/>
            <a:r>
              <a:rPr lang="en-US"/>
              <a:t>Subheads are 24pt Arial Italic sentence case and can be 2 lines.</a:t>
            </a:r>
            <a:endParaRPr lang="en-US"/>
          </a:p>
        </p:txBody>
      </p:sp>
      <p:sp>
        <p:nvSpPr>
          <p:cNvPr id="71" name="Title 1"/>
          <p:cNvSpPr>
            <a:spLocks noGrp="1"/>
          </p:cNvSpPr>
          <p:nvPr>
            <p:ph type="ctrTitle" hasCustomPrompt="1"/>
          </p:nvPr>
        </p:nvSpPr>
        <p:spPr>
          <a:xfrm>
            <a:off x="743330" y="1271573"/>
            <a:ext cx="7921554" cy="2242315"/>
          </a:xfrm>
          <a:prstGeom prst="rect">
            <a:avLst/>
          </a:prstGeom>
        </p:spPr>
        <p:txBody>
          <a:bodyPr anchor="b" anchorCtr="0"/>
          <a:lstStyle>
            <a:lvl1pPr algn="l">
              <a:lnSpc>
                <a:spcPct val="100000"/>
              </a:lnSpc>
              <a:defRPr sz="3600" b="1" i="0" baseline="0">
                <a:solidFill>
                  <a:schemeClr val="bg1"/>
                </a:solidFill>
              </a:defRPr>
            </a:lvl1pPr>
          </a:lstStyle>
          <a:p>
            <a:r>
              <a:rPr lang="en-US"/>
              <a:t>Headline 36pt Arial Bold Title Case Should Be No More Than 2 Lines</a:t>
            </a:r>
            <a:endParaRPr lang="en-US"/>
          </a:p>
        </p:txBody>
      </p:sp>
      <p:sp>
        <p:nvSpPr>
          <p:cNvPr id="73" name="Subtitle 2"/>
          <p:cNvSpPr>
            <a:spLocks noGrp="1"/>
          </p:cNvSpPr>
          <p:nvPr>
            <p:ph type="subTitle" idx="1" hasCustomPrompt="1"/>
          </p:nvPr>
        </p:nvSpPr>
        <p:spPr>
          <a:xfrm>
            <a:off x="743329" y="5518464"/>
            <a:ext cx="6349838" cy="669272"/>
          </a:xfrm>
          <a:prstGeom prst="rect">
            <a:avLst/>
          </a:prstGeom>
        </p:spPr>
        <p:txBody>
          <a:bodyPr>
            <a:noAutofit/>
          </a:bodyPr>
          <a:lstStyle>
            <a:lvl1pPr marL="0" indent="0" algn="l">
              <a:lnSpc>
                <a:spcPct val="100000"/>
              </a:lnSpc>
              <a:spcBef>
                <a:spcPts val="200"/>
              </a:spcBef>
              <a:buNone/>
              <a:defRPr sz="1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Author First Last Name, Title 16pt Arial</a:t>
            </a:r>
            <a:endParaRPr lang="en-US"/>
          </a:p>
        </p:txBody>
      </p:sp>
      <p:grpSp>
        <p:nvGrpSpPr>
          <p:cNvPr id="5" name="Group 3"/>
          <p:cNvGrpSpPr/>
          <p:nvPr/>
        </p:nvGrpSpPr>
        <p:grpSpPr>
          <a:xfrm>
            <a:off x="7036244" y="2752016"/>
            <a:ext cx="5155756" cy="3703320"/>
            <a:chOff x="7036244" y="2752016"/>
            <a:chExt cx="5155756" cy="3703320"/>
          </a:xfrm>
          <a:solidFill>
            <a:schemeClr val="accent2"/>
          </a:solidFill>
        </p:grpSpPr>
        <p:sp>
          <p:nvSpPr>
            <p:cNvPr id="103" name="Freeform 102"/>
            <p:cNvSpPr/>
            <p:nvPr/>
          </p:nvSpPr>
          <p:spPr>
            <a:xfrm>
              <a:off x="9432234" y="2752016"/>
              <a:ext cx="2759766" cy="549150"/>
            </a:xfrm>
            <a:custGeom>
              <a:avLst/>
              <a:gdLst>
                <a:gd name="connsiteX0" fmla="*/ 274575 w 2759766"/>
                <a:gd name="connsiteY0" fmla="*/ 0 h 549150"/>
                <a:gd name="connsiteX1" fmla="*/ 276476 w 2759766"/>
                <a:gd name="connsiteY1" fmla="*/ 192 h 549150"/>
                <a:gd name="connsiteX2" fmla="*/ 276476 w 2759766"/>
                <a:gd name="connsiteY2" fmla="*/ 0 h 549150"/>
                <a:gd name="connsiteX3" fmla="*/ 1832666 w 2759766"/>
                <a:gd name="connsiteY3" fmla="*/ 0 h 549150"/>
                <a:gd name="connsiteX4" fmla="*/ 2706584 w 2759766"/>
                <a:gd name="connsiteY4" fmla="*/ 0 h 549150"/>
                <a:gd name="connsiteX5" fmla="*/ 2759766 w 2759766"/>
                <a:gd name="connsiteY5" fmla="*/ 0 h 549150"/>
                <a:gd name="connsiteX6" fmla="*/ 2759766 w 2759766"/>
                <a:gd name="connsiteY6" fmla="*/ 549150 h 549150"/>
                <a:gd name="connsiteX7" fmla="*/ 2706584 w 2759766"/>
                <a:gd name="connsiteY7" fmla="*/ 549150 h 549150"/>
                <a:gd name="connsiteX8" fmla="*/ 1832666 w 2759766"/>
                <a:gd name="connsiteY8" fmla="*/ 549150 h 549150"/>
                <a:gd name="connsiteX9" fmla="*/ 276476 w 2759766"/>
                <a:gd name="connsiteY9" fmla="*/ 549150 h 549150"/>
                <a:gd name="connsiteX10" fmla="*/ 276476 w 2759766"/>
                <a:gd name="connsiteY10" fmla="*/ 548958 h 549150"/>
                <a:gd name="connsiteX11" fmla="*/ 274575 w 2759766"/>
                <a:gd name="connsiteY11" fmla="*/ 549150 h 549150"/>
                <a:gd name="connsiteX12" fmla="*/ 0 w 2759766"/>
                <a:gd name="connsiteY12" fmla="*/ 274575 h 549150"/>
                <a:gd name="connsiteX13" fmla="*/ 274575 w 275976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59766" h="549150">
                  <a:moveTo>
                    <a:pt x="274575" y="0"/>
                  </a:moveTo>
                  <a:lnTo>
                    <a:pt x="276476" y="192"/>
                  </a:lnTo>
                  <a:lnTo>
                    <a:pt x="276476" y="0"/>
                  </a:lnTo>
                  <a:lnTo>
                    <a:pt x="1832666" y="0"/>
                  </a:lnTo>
                  <a:lnTo>
                    <a:pt x="2706584" y="0"/>
                  </a:lnTo>
                  <a:lnTo>
                    <a:pt x="2759766" y="0"/>
                  </a:lnTo>
                  <a:lnTo>
                    <a:pt x="2759766" y="549150"/>
                  </a:lnTo>
                  <a:lnTo>
                    <a:pt x="2706584" y="549150"/>
                  </a:lnTo>
                  <a:lnTo>
                    <a:pt x="1832666" y="549150"/>
                  </a:lnTo>
                  <a:lnTo>
                    <a:pt x="276476" y="549150"/>
                  </a:lnTo>
                  <a:lnTo>
                    <a:pt x="276476" y="548958"/>
                  </a:lnTo>
                  <a:lnTo>
                    <a:pt x="274575" y="549150"/>
                  </a:lnTo>
                  <a:cubicBezTo>
                    <a:pt x="122931" y="549150"/>
                    <a:pt x="0" y="426219"/>
                    <a:pt x="0" y="274575"/>
                  </a:cubicBezTo>
                  <a:cubicBezTo>
                    <a:pt x="0" y="122932"/>
                    <a:pt x="122931"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100" name="Freeform 99"/>
            <p:cNvSpPr/>
            <p:nvPr/>
          </p:nvSpPr>
          <p:spPr>
            <a:xfrm>
              <a:off x="7850557" y="5906186"/>
              <a:ext cx="4341443" cy="549150"/>
            </a:xfrm>
            <a:custGeom>
              <a:avLst/>
              <a:gdLst>
                <a:gd name="connsiteX0" fmla="*/ 274575 w 4341443"/>
                <a:gd name="connsiteY0" fmla="*/ 0 h 549150"/>
                <a:gd name="connsiteX1" fmla="*/ 276477 w 4341443"/>
                <a:gd name="connsiteY1" fmla="*/ 192 h 549150"/>
                <a:gd name="connsiteX2" fmla="*/ 276477 w 4341443"/>
                <a:gd name="connsiteY2" fmla="*/ 0 h 549150"/>
                <a:gd name="connsiteX3" fmla="*/ 3414343 w 4341443"/>
                <a:gd name="connsiteY3" fmla="*/ 0 h 549150"/>
                <a:gd name="connsiteX4" fmla="*/ 4288263 w 4341443"/>
                <a:gd name="connsiteY4" fmla="*/ 0 h 549150"/>
                <a:gd name="connsiteX5" fmla="*/ 4341443 w 4341443"/>
                <a:gd name="connsiteY5" fmla="*/ 0 h 549150"/>
                <a:gd name="connsiteX6" fmla="*/ 4341443 w 4341443"/>
                <a:gd name="connsiteY6" fmla="*/ 549150 h 549150"/>
                <a:gd name="connsiteX7" fmla="*/ 4288263 w 4341443"/>
                <a:gd name="connsiteY7" fmla="*/ 549150 h 549150"/>
                <a:gd name="connsiteX8" fmla="*/ 3414343 w 4341443"/>
                <a:gd name="connsiteY8" fmla="*/ 549150 h 549150"/>
                <a:gd name="connsiteX9" fmla="*/ 276477 w 4341443"/>
                <a:gd name="connsiteY9" fmla="*/ 549150 h 549150"/>
                <a:gd name="connsiteX10" fmla="*/ 276477 w 4341443"/>
                <a:gd name="connsiteY10" fmla="*/ 548959 h 549150"/>
                <a:gd name="connsiteX11" fmla="*/ 274575 w 4341443"/>
                <a:gd name="connsiteY11" fmla="*/ 549150 h 549150"/>
                <a:gd name="connsiteX12" fmla="*/ 0 w 4341443"/>
                <a:gd name="connsiteY12" fmla="*/ 274575 h 549150"/>
                <a:gd name="connsiteX13" fmla="*/ 274575 w 434144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41443" h="549150">
                  <a:moveTo>
                    <a:pt x="274575" y="0"/>
                  </a:moveTo>
                  <a:lnTo>
                    <a:pt x="276477" y="192"/>
                  </a:lnTo>
                  <a:lnTo>
                    <a:pt x="276477" y="0"/>
                  </a:lnTo>
                  <a:lnTo>
                    <a:pt x="3414343" y="0"/>
                  </a:lnTo>
                  <a:lnTo>
                    <a:pt x="4288263" y="0"/>
                  </a:lnTo>
                  <a:lnTo>
                    <a:pt x="4341443" y="0"/>
                  </a:lnTo>
                  <a:lnTo>
                    <a:pt x="4341443" y="549150"/>
                  </a:lnTo>
                  <a:lnTo>
                    <a:pt x="4288263" y="549150"/>
                  </a:lnTo>
                  <a:lnTo>
                    <a:pt x="3414343" y="549150"/>
                  </a:lnTo>
                  <a:lnTo>
                    <a:pt x="276477" y="549150"/>
                  </a:lnTo>
                  <a:lnTo>
                    <a:pt x="276477" y="548959"/>
                  </a:lnTo>
                  <a:lnTo>
                    <a:pt x="274575" y="549150"/>
                  </a:lnTo>
                  <a:cubicBezTo>
                    <a:pt x="122932" y="549150"/>
                    <a:pt x="0" y="426219"/>
                    <a:pt x="0" y="274575"/>
                  </a:cubicBezTo>
                  <a:cubicBezTo>
                    <a:pt x="0" y="122932"/>
                    <a:pt x="122932"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102" name="Freeform 101"/>
            <p:cNvSpPr/>
            <p:nvPr/>
          </p:nvSpPr>
          <p:spPr>
            <a:xfrm>
              <a:off x="7451067" y="3804028"/>
              <a:ext cx="4740933" cy="549150"/>
            </a:xfrm>
            <a:custGeom>
              <a:avLst/>
              <a:gdLst>
                <a:gd name="connsiteX0" fmla="*/ 274073 w 4740933"/>
                <a:gd name="connsiteY0" fmla="*/ 0 h 549150"/>
                <a:gd name="connsiteX1" fmla="*/ 278104 w 4740933"/>
                <a:gd name="connsiteY1" fmla="*/ 407 h 549150"/>
                <a:gd name="connsiteX2" fmla="*/ 278104 w 4740933"/>
                <a:gd name="connsiteY2" fmla="*/ 0 h 549150"/>
                <a:gd name="connsiteX3" fmla="*/ 3813833 w 4740933"/>
                <a:gd name="connsiteY3" fmla="*/ 0 h 549150"/>
                <a:gd name="connsiteX4" fmla="*/ 4687752 w 4740933"/>
                <a:gd name="connsiteY4" fmla="*/ 0 h 549150"/>
                <a:gd name="connsiteX5" fmla="*/ 4740933 w 4740933"/>
                <a:gd name="connsiteY5" fmla="*/ 0 h 549150"/>
                <a:gd name="connsiteX6" fmla="*/ 4740933 w 4740933"/>
                <a:gd name="connsiteY6" fmla="*/ 549150 h 549150"/>
                <a:gd name="connsiteX7" fmla="*/ 4687752 w 4740933"/>
                <a:gd name="connsiteY7" fmla="*/ 549150 h 549150"/>
                <a:gd name="connsiteX8" fmla="*/ 3813833 w 4740933"/>
                <a:gd name="connsiteY8" fmla="*/ 549150 h 549150"/>
                <a:gd name="connsiteX9" fmla="*/ 278104 w 4740933"/>
                <a:gd name="connsiteY9" fmla="*/ 549150 h 549150"/>
                <a:gd name="connsiteX10" fmla="*/ 278104 w 4740933"/>
                <a:gd name="connsiteY10" fmla="*/ 547742 h 549150"/>
                <a:gd name="connsiteX11" fmla="*/ 274073 w 4740933"/>
                <a:gd name="connsiteY11" fmla="*/ 548148 h 549150"/>
                <a:gd name="connsiteX12" fmla="*/ 0 w 4740933"/>
                <a:gd name="connsiteY12" fmla="*/ 274074 h 549150"/>
                <a:gd name="connsiteX13" fmla="*/ 274073 w 474093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0933" h="549150">
                  <a:moveTo>
                    <a:pt x="274073" y="0"/>
                  </a:moveTo>
                  <a:lnTo>
                    <a:pt x="278104" y="407"/>
                  </a:lnTo>
                  <a:lnTo>
                    <a:pt x="278104" y="0"/>
                  </a:lnTo>
                  <a:lnTo>
                    <a:pt x="3813833" y="0"/>
                  </a:lnTo>
                  <a:lnTo>
                    <a:pt x="4687752" y="0"/>
                  </a:lnTo>
                  <a:lnTo>
                    <a:pt x="4740933" y="0"/>
                  </a:lnTo>
                  <a:lnTo>
                    <a:pt x="4740933" y="549150"/>
                  </a:lnTo>
                  <a:lnTo>
                    <a:pt x="4687752" y="549150"/>
                  </a:lnTo>
                  <a:lnTo>
                    <a:pt x="3813833" y="549150"/>
                  </a:lnTo>
                  <a:lnTo>
                    <a:pt x="278104" y="549150"/>
                  </a:lnTo>
                  <a:lnTo>
                    <a:pt x="278104" y="547742"/>
                  </a:lnTo>
                  <a:lnTo>
                    <a:pt x="274073" y="548148"/>
                  </a:lnTo>
                  <a:cubicBezTo>
                    <a:pt x="122707" y="548148"/>
                    <a:pt x="0" y="425441"/>
                    <a:pt x="0" y="274074"/>
                  </a:cubicBezTo>
                  <a:cubicBezTo>
                    <a:pt x="0" y="122707"/>
                    <a:pt x="122707" y="0"/>
                    <a:pt x="27407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01" name="Freeform 100"/>
            <p:cNvSpPr/>
            <p:nvPr/>
          </p:nvSpPr>
          <p:spPr>
            <a:xfrm>
              <a:off x="7036244" y="4854606"/>
              <a:ext cx="5155756" cy="549150"/>
            </a:xfrm>
            <a:custGeom>
              <a:avLst/>
              <a:gdLst>
                <a:gd name="connsiteX0" fmla="*/ 299044 w 5155756"/>
                <a:gd name="connsiteY0" fmla="*/ 0 h 549150"/>
                <a:gd name="connsiteX1" fmla="*/ 300889 w 5155756"/>
                <a:gd name="connsiteY1" fmla="*/ 171 h 549150"/>
                <a:gd name="connsiteX2" fmla="*/ 300889 w 5155756"/>
                <a:gd name="connsiteY2" fmla="*/ 0 h 549150"/>
                <a:gd name="connsiteX3" fmla="*/ 4228656 w 5155756"/>
                <a:gd name="connsiteY3" fmla="*/ 0 h 549150"/>
                <a:gd name="connsiteX4" fmla="*/ 5103517 w 5155756"/>
                <a:gd name="connsiteY4" fmla="*/ 0 h 549150"/>
                <a:gd name="connsiteX5" fmla="*/ 5155756 w 5155756"/>
                <a:gd name="connsiteY5" fmla="*/ 0 h 549150"/>
                <a:gd name="connsiteX6" fmla="*/ 5155756 w 5155756"/>
                <a:gd name="connsiteY6" fmla="*/ 549150 h 549150"/>
                <a:gd name="connsiteX7" fmla="*/ 5103517 w 5155756"/>
                <a:gd name="connsiteY7" fmla="*/ 549150 h 549150"/>
                <a:gd name="connsiteX8" fmla="*/ 4228656 w 5155756"/>
                <a:gd name="connsiteY8" fmla="*/ 549150 h 549150"/>
                <a:gd name="connsiteX9" fmla="*/ 300889 w 5155756"/>
                <a:gd name="connsiteY9" fmla="*/ 549150 h 549150"/>
                <a:gd name="connsiteX10" fmla="*/ 300889 w 5155756"/>
                <a:gd name="connsiteY10" fmla="*/ 548980 h 549150"/>
                <a:gd name="connsiteX11" fmla="*/ 299044 w 5155756"/>
                <a:gd name="connsiteY11" fmla="*/ 549150 h 549150"/>
                <a:gd name="connsiteX12" fmla="*/ 0 w 5155756"/>
                <a:gd name="connsiteY12" fmla="*/ 274575 h 549150"/>
                <a:gd name="connsiteX13" fmla="*/ 299044 w 515575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155756" h="549150">
                  <a:moveTo>
                    <a:pt x="299044" y="0"/>
                  </a:moveTo>
                  <a:lnTo>
                    <a:pt x="300889" y="171"/>
                  </a:lnTo>
                  <a:lnTo>
                    <a:pt x="300889" y="0"/>
                  </a:lnTo>
                  <a:lnTo>
                    <a:pt x="4228656" y="0"/>
                  </a:lnTo>
                  <a:lnTo>
                    <a:pt x="5103517" y="0"/>
                  </a:lnTo>
                  <a:lnTo>
                    <a:pt x="5155756" y="0"/>
                  </a:lnTo>
                  <a:lnTo>
                    <a:pt x="5155756" y="549150"/>
                  </a:lnTo>
                  <a:lnTo>
                    <a:pt x="5103517" y="549150"/>
                  </a:lnTo>
                  <a:lnTo>
                    <a:pt x="4228656" y="549150"/>
                  </a:lnTo>
                  <a:lnTo>
                    <a:pt x="300889" y="549150"/>
                  </a:lnTo>
                  <a:lnTo>
                    <a:pt x="300889" y="548980"/>
                  </a:lnTo>
                  <a:lnTo>
                    <a:pt x="299044" y="549150"/>
                  </a:lnTo>
                  <a:cubicBezTo>
                    <a:pt x="133887" y="549150"/>
                    <a:pt x="0" y="426219"/>
                    <a:pt x="0" y="274575"/>
                  </a:cubicBezTo>
                  <a:cubicBezTo>
                    <a:pt x="0" y="122932"/>
                    <a:pt x="133887" y="0"/>
                    <a:pt x="2990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pic>
        <p:nvPicPr>
          <p:cNvPr id="16" name="Graphic 15"/>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pic>
        <p:nvPicPr>
          <p:cNvPr id="15" name="Graphic 14"/>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ver Blue - IQVIA">
    <p:bg>
      <p:bgPr>
        <a:gradFill>
          <a:gsLst>
            <a:gs pos="20000">
              <a:schemeClr val="accent2"/>
            </a:gs>
            <a:gs pos="80000">
              <a:schemeClr val="accent1"/>
            </a:gs>
          </a:gsLst>
          <a:lin ang="27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70" name="TextBox 69"/>
          <p:cNvSpPr txBox="1"/>
          <p:nvPr/>
        </p:nvSpPr>
        <p:spPr bwMode="black">
          <a:xfrm>
            <a:off x="730897" y="6519948"/>
            <a:ext cx="7722832" cy="215444"/>
          </a:xfrm>
          <a:prstGeom prst="rect">
            <a:avLst/>
          </a:prstGeom>
          <a:ln>
            <a:noFill/>
          </a:ln>
        </p:spPr>
        <p:txBody>
          <a:bodyPr vert="horz" wrap="square" lIns="91440" tIns="45720" rIns="91440" bIns="45720" numCol="1" rtlCol="0" anchor="ctr" anchorCtr="0" compatLnSpc="1">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a:solidFill>
                  <a:srgbClr val="7FD1EF"/>
                </a:solidFill>
                <a:ea typeface="Arial" panose="020B0604020202090204" pitchFamily="34" charset="0"/>
                <a:cs typeface="Arial" panose="020B0604020202090204" pitchFamily="34" charset="0"/>
              </a:rPr>
              <a:t>© 2020. All rights reserved. IQVIA</a:t>
            </a:r>
            <a:r>
              <a:rPr lang="en-US" sz="800" baseline="30000">
                <a:solidFill>
                  <a:srgbClr val="7FD1EF"/>
                </a:solidFill>
                <a:ea typeface="Arial" panose="020B0604020202090204" pitchFamily="34" charset="0"/>
                <a:cs typeface="Arial" panose="020B0604020202090204" pitchFamily="34" charset="0"/>
              </a:rPr>
              <a:t>®</a:t>
            </a:r>
            <a:r>
              <a:rPr lang="en-US" sz="800">
                <a:solidFill>
                  <a:srgbClr val="7FD1EF"/>
                </a:solidFill>
                <a:ea typeface="Arial" panose="020B0604020202090204" pitchFamily="34" charset="0"/>
                <a:cs typeface="Arial" panose="020B0604020202090204" pitchFamily="34" charset="0"/>
              </a:rPr>
              <a:t> is a registered trademark of IQVIA Inc. in the United States, the European Union, and various other countries. </a:t>
            </a:r>
            <a:endParaRPr lang="en-US" sz="800">
              <a:solidFill>
                <a:srgbClr val="7FD1EF"/>
              </a:solidFill>
              <a:ea typeface="Arial" panose="020B0604020202090204" pitchFamily="34" charset="0"/>
              <a:cs typeface="Arial" panose="020B0604020202090204" pitchFamily="34" charset="0"/>
            </a:endParaRPr>
          </a:p>
        </p:txBody>
      </p:sp>
      <p:sp>
        <p:nvSpPr>
          <p:cNvPr id="64" name="Text Placeholder 21"/>
          <p:cNvSpPr>
            <a:spLocks noGrp="1"/>
          </p:cNvSpPr>
          <p:nvPr>
            <p:ph type="body" sz="quarter" idx="10" hasCustomPrompt="1"/>
          </p:nvPr>
        </p:nvSpPr>
        <p:spPr>
          <a:xfrm>
            <a:off x="743329" y="3681765"/>
            <a:ext cx="6349838" cy="1195801"/>
          </a:xfrm>
          <a:prstGeom prst="rect">
            <a:avLst/>
          </a:prstGeom>
        </p:spPr>
        <p:txBody>
          <a:bodyPr>
            <a:noAutofit/>
          </a:bodyPr>
          <a:lstStyle>
            <a:lvl1pPr marL="0" indent="0" algn="l">
              <a:lnSpc>
                <a:spcPct val="100000"/>
              </a:lnSpc>
              <a:spcBef>
                <a:spcPts val="0"/>
              </a:spcBef>
              <a:buNone/>
              <a:defRPr sz="2400" b="0" i="1">
                <a:solidFill>
                  <a:srgbClr val="BFE8F7"/>
                </a:solidFill>
              </a:defRPr>
            </a:lvl1pPr>
          </a:lstStyle>
          <a:p>
            <a:pPr lvl="0"/>
            <a:r>
              <a:rPr lang="en-US"/>
              <a:t>Subheads are 24pt Arial Italic sentence case and can be 2 lines.</a:t>
            </a:r>
            <a:endParaRPr lang="en-US"/>
          </a:p>
        </p:txBody>
      </p:sp>
      <p:sp>
        <p:nvSpPr>
          <p:cNvPr id="71" name="Title 1"/>
          <p:cNvSpPr>
            <a:spLocks noGrp="1"/>
          </p:cNvSpPr>
          <p:nvPr>
            <p:ph type="ctrTitle" hasCustomPrompt="1"/>
          </p:nvPr>
        </p:nvSpPr>
        <p:spPr>
          <a:xfrm>
            <a:off x="743330" y="1271573"/>
            <a:ext cx="7921554" cy="2242315"/>
          </a:xfrm>
          <a:prstGeom prst="rect">
            <a:avLst/>
          </a:prstGeom>
        </p:spPr>
        <p:txBody>
          <a:bodyPr anchor="b" anchorCtr="0"/>
          <a:lstStyle>
            <a:lvl1pPr algn="l">
              <a:lnSpc>
                <a:spcPct val="100000"/>
              </a:lnSpc>
              <a:defRPr sz="3600" b="1" i="0" baseline="0">
                <a:solidFill>
                  <a:schemeClr val="bg1"/>
                </a:solidFill>
              </a:defRPr>
            </a:lvl1pPr>
          </a:lstStyle>
          <a:p>
            <a:r>
              <a:rPr lang="en-US"/>
              <a:t>Headline 36pt Arial Bold Title Case Should Be No More Than 2 Lines</a:t>
            </a:r>
            <a:endParaRPr lang="en-US"/>
          </a:p>
        </p:txBody>
      </p:sp>
      <p:sp>
        <p:nvSpPr>
          <p:cNvPr id="73" name="Subtitle 2"/>
          <p:cNvSpPr>
            <a:spLocks noGrp="1"/>
          </p:cNvSpPr>
          <p:nvPr>
            <p:ph type="subTitle" idx="1" hasCustomPrompt="1"/>
          </p:nvPr>
        </p:nvSpPr>
        <p:spPr>
          <a:xfrm>
            <a:off x="743329" y="5518464"/>
            <a:ext cx="6349838" cy="669272"/>
          </a:xfrm>
          <a:prstGeom prst="rect">
            <a:avLst/>
          </a:prstGeom>
        </p:spPr>
        <p:txBody>
          <a:bodyPr>
            <a:noAutofit/>
          </a:bodyPr>
          <a:lstStyle>
            <a:lvl1pPr marL="0" indent="0" algn="l">
              <a:lnSpc>
                <a:spcPct val="100000"/>
              </a:lnSpc>
              <a:spcBef>
                <a:spcPts val="200"/>
              </a:spcBef>
              <a:buNone/>
              <a:defRPr sz="1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Author First Last Name, Title 16pt Arial</a:t>
            </a:r>
            <a:endParaRPr lang="en-US"/>
          </a:p>
        </p:txBody>
      </p:sp>
      <p:grpSp>
        <p:nvGrpSpPr>
          <p:cNvPr id="5" name="Group 3"/>
          <p:cNvGrpSpPr/>
          <p:nvPr/>
        </p:nvGrpSpPr>
        <p:grpSpPr>
          <a:xfrm>
            <a:off x="7036244" y="2752016"/>
            <a:ext cx="5155756" cy="3703320"/>
            <a:chOff x="7036244" y="2752016"/>
            <a:chExt cx="5155756" cy="3703320"/>
          </a:xfrm>
          <a:solidFill>
            <a:schemeClr val="accent2"/>
          </a:solidFill>
        </p:grpSpPr>
        <p:sp>
          <p:nvSpPr>
            <p:cNvPr id="103" name="Freeform 102"/>
            <p:cNvSpPr/>
            <p:nvPr/>
          </p:nvSpPr>
          <p:spPr>
            <a:xfrm>
              <a:off x="9432234" y="2752016"/>
              <a:ext cx="2759766" cy="549150"/>
            </a:xfrm>
            <a:custGeom>
              <a:avLst/>
              <a:gdLst>
                <a:gd name="connsiteX0" fmla="*/ 274575 w 2759766"/>
                <a:gd name="connsiteY0" fmla="*/ 0 h 549150"/>
                <a:gd name="connsiteX1" fmla="*/ 276476 w 2759766"/>
                <a:gd name="connsiteY1" fmla="*/ 192 h 549150"/>
                <a:gd name="connsiteX2" fmla="*/ 276476 w 2759766"/>
                <a:gd name="connsiteY2" fmla="*/ 0 h 549150"/>
                <a:gd name="connsiteX3" fmla="*/ 1832666 w 2759766"/>
                <a:gd name="connsiteY3" fmla="*/ 0 h 549150"/>
                <a:gd name="connsiteX4" fmla="*/ 2706584 w 2759766"/>
                <a:gd name="connsiteY4" fmla="*/ 0 h 549150"/>
                <a:gd name="connsiteX5" fmla="*/ 2759766 w 2759766"/>
                <a:gd name="connsiteY5" fmla="*/ 0 h 549150"/>
                <a:gd name="connsiteX6" fmla="*/ 2759766 w 2759766"/>
                <a:gd name="connsiteY6" fmla="*/ 549150 h 549150"/>
                <a:gd name="connsiteX7" fmla="*/ 2706584 w 2759766"/>
                <a:gd name="connsiteY7" fmla="*/ 549150 h 549150"/>
                <a:gd name="connsiteX8" fmla="*/ 1832666 w 2759766"/>
                <a:gd name="connsiteY8" fmla="*/ 549150 h 549150"/>
                <a:gd name="connsiteX9" fmla="*/ 276476 w 2759766"/>
                <a:gd name="connsiteY9" fmla="*/ 549150 h 549150"/>
                <a:gd name="connsiteX10" fmla="*/ 276476 w 2759766"/>
                <a:gd name="connsiteY10" fmla="*/ 548958 h 549150"/>
                <a:gd name="connsiteX11" fmla="*/ 274575 w 2759766"/>
                <a:gd name="connsiteY11" fmla="*/ 549150 h 549150"/>
                <a:gd name="connsiteX12" fmla="*/ 0 w 2759766"/>
                <a:gd name="connsiteY12" fmla="*/ 274575 h 549150"/>
                <a:gd name="connsiteX13" fmla="*/ 274575 w 275976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59766" h="549150">
                  <a:moveTo>
                    <a:pt x="274575" y="0"/>
                  </a:moveTo>
                  <a:lnTo>
                    <a:pt x="276476" y="192"/>
                  </a:lnTo>
                  <a:lnTo>
                    <a:pt x="276476" y="0"/>
                  </a:lnTo>
                  <a:lnTo>
                    <a:pt x="1832666" y="0"/>
                  </a:lnTo>
                  <a:lnTo>
                    <a:pt x="2706584" y="0"/>
                  </a:lnTo>
                  <a:lnTo>
                    <a:pt x="2759766" y="0"/>
                  </a:lnTo>
                  <a:lnTo>
                    <a:pt x="2759766" y="549150"/>
                  </a:lnTo>
                  <a:lnTo>
                    <a:pt x="2706584" y="549150"/>
                  </a:lnTo>
                  <a:lnTo>
                    <a:pt x="1832666" y="549150"/>
                  </a:lnTo>
                  <a:lnTo>
                    <a:pt x="276476" y="549150"/>
                  </a:lnTo>
                  <a:lnTo>
                    <a:pt x="276476" y="548958"/>
                  </a:lnTo>
                  <a:lnTo>
                    <a:pt x="274575" y="549150"/>
                  </a:lnTo>
                  <a:cubicBezTo>
                    <a:pt x="122931" y="549150"/>
                    <a:pt x="0" y="426219"/>
                    <a:pt x="0" y="274575"/>
                  </a:cubicBezTo>
                  <a:cubicBezTo>
                    <a:pt x="0" y="122932"/>
                    <a:pt x="122931"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100" name="Freeform 99"/>
            <p:cNvSpPr/>
            <p:nvPr/>
          </p:nvSpPr>
          <p:spPr>
            <a:xfrm>
              <a:off x="7850557" y="5906186"/>
              <a:ext cx="4341443" cy="549150"/>
            </a:xfrm>
            <a:custGeom>
              <a:avLst/>
              <a:gdLst>
                <a:gd name="connsiteX0" fmla="*/ 274575 w 4341443"/>
                <a:gd name="connsiteY0" fmla="*/ 0 h 549150"/>
                <a:gd name="connsiteX1" fmla="*/ 276477 w 4341443"/>
                <a:gd name="connsiteY1" fmla="*/ 192 h 549150"/>
                <a:gd name="connsiteX2" fmla="*/ 276477 w 4341443"/>
                <a:gd name="connsiteY2" fmla="*/ 0 h 549150"/>
                <a:gd name="connsiteX3" fmla="*/ 3414343 w 4341443"/>
                <a:gd name="connsiteY3" fmla="*/ 0 h 549150"/>
                <a:gd name="connsiteX4" fmla="*/ 4288263 w 4341443"/>
                <a:gd name="connsiteY4" fmla="*/ 0 h 549150"/>
                <a:gd name="connsiteX5" fmla="*/ 4341443 w 4341443"/>
                <a:gd name="connsiteY5" fmla="*/ 0 h 549150"/>
                <a:gd name="connsiteX6" fmla="*/ 4341443 w 4341443"/>
                <a:gd name="connsiteY6" fmla="*/ 549150 h 549150"/>
                <a:gd name="connsiteX7" fmla="*/ 4288263 w 4341443"/>
                <a:gd name="connsiteY7" fmla="*/ 549150 h 549150"/>
                <a:gd name="connsiteX8" fmla="*/ 3414343 w 4341443"/>
                <a:gd name="connsiteY8" fmla="*/ 549150 h 549150"/>
                <a:gd name="connsiteX9" fmla="*/ 276477 w 4341443"/>
                <a:gd name="connsiteY9" fmla="*/ 549150 h 549150"/>
                <a:gd name="connsiteX10" fmla="*/ 276477 w 4341443"/>
                <a:gd name="connsiteY10" fmla="*/ 548959 h 549150"/>
                <a:gd name="connsiteX11" fmla="*/ 274575 w 4341443"/>
                <a:gd name="connsiteY11" fmla="*/ 549150 h 549150"/>
                <a:gd name="connsiteX12" fmla="*/ 0 w 4341443"/>
                <a:gd name="connsiteY12" fmla="*/ 274575 h 549150"/>
                <a:gd name="connsiteX13" fmla="*/ 274575 w 434144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41443" h="549150">
                  <a:moveTo>
                    <a:pt x="274575" y="0"/>
                  </a:moveTo>
                  <a:lnTo>
                    <a:pt x="276477" y="192"/>
                  </a:lnTo>
                  <a:lnTo>
                    <a:pt x="276477" y="0"/>
                  </a:lnTo>
                  <a:lnTo>
                    <a:pt x="3414343" y="0"/>
                  </a:lnTo>
                  <a:lnTo>
                    <a:pt x="4288263" y="0"/>
                  </a:lnTo>
                  <a:lnTo>
                    <a:pt x="4341443" y="0"/>
                  </a:lnTo>
                  <a:lnTo>
                    <a:pt x="4341443" y="549150"/>
                  </a:lnTo>
                  <a:lnTo>
                    <a:pt x="4288263" y="549150"/>
                  </a:lnTo>
                  <a:lnTo>
                    <a:pt x="3414343" y="549150"/>
                  </a:lnTo>
                  <a:lnTo>
                    <a:pt x="276477" y="549150"/>
                  </a:lnTo>
                  <a:lnTo>
                    <a:pt x="276477" y="548959"/>
                  </a:lnTo>
                  <a:lnTo>
                    <a:pt x="274575" y="549150"/>
                  </a:lnTo>
                  <a:cubicBezTo>
                    <a:pt x="122932" y="549150"/>
                    <a:pt x="0" y="426219"/>
                    <a:pt x="0" y="274575"/>
                  </a:cubicBezTo>
                  <a:cubicBezTo>
                    <a:pt x="0" y="122932"/>
                    <a:pt x="122932"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102" name="Freeform 101"/>
            <p:cNvSpPr/>
            <p:nvPr/>
          </p:nvSpPr>
          <p:spPr>
            <a:xfrm>
              <a:off x="7451067" y="3804028"/>
              <a:ext cx="4740933" cy="549150"/>
            </a:xfrm>
            <a:custGeom>
              <a:avLst/>
              <a:gdLst>
                <a:gd name="connsiteX0" fmla="*/ 274073 w 4740933"/>
                <a:gd name="connsiteY0" fmla="*/ 0 h 549150"/>
                <a:gd name="connsiteX1" fmla="*/ 278104 w 4740933"/>
                <a:gd name="connsiteY1" fmla="*/ 407 h 549150"/>
                <a:gd name="connsiteX2" fmla="*/ 278104 w 4740933"/>
                <a:gd name="connsiteY2" fmla="*/ 0 h 549150"/>
                <a:gd name="connsiteX3" fmla="*/ 3813833 w 4740933"/>
                <a:gd name="connsiteY3" fmla="*/ 0 h 549150"/>
                <a:gd name="connsiteX4" fmla="*/ 4687752 w 4740933"/>
                <a:gd name="connsiteY4" fmla="*/ 0 h 549150"/>
                <a:gd name="connsiteX5" fmla="*/ 4740933 w 4740933"/>
                <a:gd name="connsiteY5" fmla="*/ 0 h 549150"/>
                <a:gd name="connsiteX6" fmla="*/ 4740933 w 4740933"/>
                <a:gd name="connsiteY6" fmla="*/ 549150 h 549150"/>
                <a:gd name="connsiteX7" fmla="*/ 4687752 w 4740933"/>
                <a:gd name="connsiteY7" fmla="*/ 549150 h 549150"/>
                <a:gd name="connsiteX8" fmla="*/ 3813833 w 4740933"/>
                <a:gd name="connsiteY8" fmla="*/ 549150 h 549150"/>
                <a:gd name="connsiteX9" fmla="*/ 278104 w 4740933"/>
                <a:gd name="connsiteY9" fmla="*/ 549150 h 549150"/>
                <a:gd name="connsiteX10" fmla="*/ 278104 w 4740933"/>
                <a:gd name="connsiteY10" fmla="*/ 547742 h 549150"/>
                <a:gd name="connsiteX11" fmla="*/ 274073 w 4740933"/>
                <a:gd name="connsiteY11" fmla="*/ 548148 h 549150"/>
                <a:gd name="connsiteX12" fmla="*/ 0 w 4740933"/>
                <a:gd name="connsiteY12" fmla="*/ 274074 h 549150"/>
                <a:gd name="connsiteX13" fmla="*/ 274073 w 474093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0933" h="549150">
                  <a:moveTo>
                    <a:pt x="274073" y="0"/>
                  </a:moveTo>
                  <a:lnTo>
                    <a:pt x="278104" y="407"/>
                  </a:lnTo>
                  <a:lnTo>
                    <a:pt x="278104" y="0"/>
                  </a:lnTo>
                  <a:lnTo>
                    <a:pt x="3813833" y="0"/>
                  </a:lnTo>
                  <a:lnTo>
                    <a:pt x="4687752" y="0"/>
                  </a:lnTo>
                  <a:lnTo>
                    <a:pt x="4740933" y="0"/>
                  </a:lnTo>
                  <a:lnTo>
                    <a:pt x="4740933" y="549150"/>
                  </a:lnTo>
                  <a:lnTo>
                    <a:pt x="4687752" y="549150"/>
                  </a:lnTo>
                  <a:lnTo>
                    <a:pt x="3813833" y="549150"/>
                  </a:lnTo>
                  <a:lnTo>
                    <a:pt x="278104" y="549150"/>
                  </a:lnTo>
                  <a:lnTo>
                    <a:pt x="278104" y="547742"/>
                  </a:lnTo>
                  <a:lnTo>
                    <a:pt x="274073" y="548148"/>
                  </a:lnTo>
                  <a:cubicBezTo>
                    <a:pt x="122707" y="548148"/>
                    <a:pt x="0" y="425441"/>
                    <a:pt x="0" y="274074"/>
                  </a:cubicBezTo>
                  <a:cubicBezTo>
                    <a:pt x="0" y="122707"/>
                    <a:pt x="122707" y="0"/>
                    <a:pt x="27407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01" name="Freeform 100"/>
            <p:cNvSpPr/>
            <p:nvPr/>
          </p:nvSpPr>
          <p:spPr>
            <a:xfrm>
              <a:off x="7036244" y="4854606"/>
              <a:ext cx="5155756" cy="549150"/>
            </a:xfrm>
            <a:custGeom>
              <a:avLst/>
              <a:gdLst>
                <a:gd name="connsiteX0" fmla="*/ 299044 w 5155756"/>
                <a:gd name="connsiteY0" fmla="*/ 0 h 549150"/>
                <a:gd name="connsiteX1" fmla="*/ 300889 w 5155756"/>
                <a:gd name="connsiteY1" fmla="*/ 171 h 549150"/>
                <a:gd name="connsiteX2" fmla="*/ 300889 w 5155756"/>
                <a:gd name="connsiteY2" fmla="*/ 0 h 549150"/>
                <a:gd name="connsiteX3" fmla="*/ 4228656 w 5155756"/>
                <a:gd name="connsiteY3" fmla="*/ 0 h 549150"/>
                <a:gd name="connsiteX4" fmla="*/ 5103517 w 5155756"/>
                <a:gd name="connsiteY4" fmla="*/ 0 h 549150"/>
                <a:gd name="connsiteX5" fmla="*/ 5155756 w 5155756"/>
                <a:gd name="connsiteY5" fmla="*/ 0 h 549150"/>
                <a:gd name="connsiteX6" fmla="*/ 5155756 w 5155756"/>
                <a:gd name="connsiteY6" fmla="*/ 549150 h 549150"/>
                <a:gd name="connsiteX7" fmla="*/ 5103517 w 5155756"/>
                <a:gd name="connsiteY7" fmla="*/ 549150 h 549150"/>
                <a:gd name="connsiteX8" fmla="*/ 4228656 w 5155756"/>
                <a:gd name="connsiteY8" fmla="*/ 549150 h 549150"/>
                <a:gd name="connsiteX9" fmla="*/ 300889 w 5155756"/>
                <a:gd name="connsiteY9" fmla="*/ 549150 h 549150"/>
                <a:gd name="connsiteX10" fmla="*/ 300889 w 5155756"/>
                <a:gd name="connsiteY10" fmla="*/ 548980 h 549150"/>
                <a:gd name="connsiteX11" fmla="*/ 299044 w 5155756"/>
                <a:gd name="connsiteY11" fmla="*/ 549150 h 549150"/>
                <a:gd name="connsiteX12" fmla="*/ 0 w 5155756"/>
                <a:gd name="connsiteY12" fmla="*/ 274575 h 549150"/>
                <a:gd name="connsiteX13" fmla="*/ 299044 w 515575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155756" h="549150">
                  <a:moveTo>
                    <a:pt x="299044" y="0"/>
                  </a:moveTo>
                  <a:lnTo>
                    <a:pt x="300889" y="171"/>
                  </a:lnTo>
                  <a:lnTo>
                    <a:pt x="300889" y="0"/>
                  </a:lnTo>
                  <a:lnTo>
                    <a:pt x="4228656" y="0"/>
                  </a:lnTo>
                  <a:lnTo>
                    <a:pt x="5103517" y="0"/>
                  </a:lnTo>
                  <a:lnTo>
                    <a:pt x="5155756" y="0"/>
                  </a:lnTo>
                  <a:lnTo>
                    <a:pt x="5155756" y="549150"/>
                  </a:lnTo>
                  <a:lnTo>
                    <a:pt x="5103517" y="549150"/>
                  </a:lnTo>
                  <a:lnTo>
                    <a:pt x="4228656" y="549150"/>
                  </a:lnTo>
                  <a:lnTo>
                    <a:pt x="300889" y="549150"/>
                  </a:lnTo>
                  <a:lnTo>
                    <a:pt x="300889" y="548980"/>
                  </a:lnTo>
                  <a:lnTo>
                    <a:pt x="299044" y="549150"/>
                  </a:lnTo>
                  <a:cubicBezTo>
                    <a:pt x="133887" y="549150"/>
                    <a:pt x="0" y="426219"/>
                    <a:pt x="0" y="274575"/>
                  </a:cubicBezTo>
                  <a:cubicBezTo>
                    <a:pt x="0" y="122932"/>
                    <a:pt x="133887" y="0"/>
                    <a:pt x="2990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pic>
        <p:nvPicPr>
          <p:cNvPr id="16" name="Graphic 15"/>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pic>
        <p:nvPicPr>
          <p:cNvPr id="15" name="Graphic 14"/>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ver White - IQVIA">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62" name="TextBox 61"/>
          <p:cNvSpPr txBox="1"/>
          <p:nvPr/>
        </p:nvSpPr>
        <p:spPr bwMode="black">
          <a:xfrm>
            <a:off x="730897" y="6519948"/>
            <a:ext cx="7722832" cy="215444"/>
          </a:xfrm>
          <a:prstGeom prst="rect">
            <a:avLst/>
          </a:prstGeom>
          <a:ln>
            <a:noFill/>
          </a:ln>
        </p:spPr>
        <p:txBody>
          <a:bodyPr vert="horz" wrap="square" lIns="91440" tIns="45720" rIns="91440" bIns="45720" numCol="1" rtlCol="0" anchor="ctr" anchorCtr="0" compatLnSpc="1">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a:solidFill>
                  <a:schemeClr val="bg1">
                    <a:lumMod val="50000"/>
                  </a:schemeClr>
                </a:solidFill>
                <a:ea typeface="Arial" panose="020B0604020202090204" pitchFamily="34" charset="0"/>
                <a:cs typeface="Arial" panose="020B0604020202090204" pitchFamily="34" charset="0"/>
              </a:rPr>
              <a:t>© 2020. All rights reserved. IQVIA</a:t>
            </a:r>
            <a:r>
              <a:rPr lang="en-US" sz="800" baseline="30000">
                <a:solidFill>
                  <a:schemeClr val="bg1">
                    <a:lumMod val="50000"/>
                  </a:schemeClr>
                </a:solidFill>
                <a:ea typeface="Arial" panose="020B0604020202090204" pitchFamily="34" charset="0"/>
                <a:cs typeface="Arial" panose="020B0604020202090204" pitchFamily="34" charset="0"/>
              </a:rPr>
              <a:t>®</a:t>
            </a:r>
            <a:r>
              <a:rPr lang="en-US" sz="800">
                <a:solidFill>
                  <a:schemeClr val="bg1">
                    <a:lumMod val="50000"/>
                  </a:schemeClr>
                </a:solidFill>
                <a:ea typeface="Arial" panose="020B0604020202090204" pitchFamily="34" charset="0"/>
                <a:cs typeface="Arial" panose="020B0604020202090204" pitchFamily="34" charset="0"/>
              </a:rPr>
              <a:t> is a registered trademark of IQVIA Inc. in the United States, the European Union, and various other countries. </a:t>
            </a:r>
            <a:endParaRPr lang="en-US" sz="800" kern="1200">
              <a:solidFill>
                <a:schemeClr val="bg1">
                  <a:lumMod val="50000"/>
                </a:schemeClr>
              </a:solidFill>
              <a:latin typeface="+mn-lt"/>
              <a:ea typeface="Arial" panose="020B0604020202090204" pitchFamily="34" charset="0"/>
              <a:cs typeface="Arial" panose="020B0604020202090204" pitchFamily="34" charset="0"/>
            </a:endParaRPr>
          </a:p>
        </p:txBody>
      </p:sp>
      <p:sp>
        <p:nvSpPr>
          <p:cNvPr id="64" name="Text Placeholder 21"/>
          <p:cNvSpPr>
            <a:spLocks noGrp="1"/>
          </p:cNvSpPr>
          <p:nvPr>
            <p:ph type="body" sz="quarter" idx="10" hasCustomPrompt="1"/>
          </p:nvPr>
        </p:nvSpPr>
        <p:spPr>
          <a:xfrm>
            <a:off x="743329" y="3681765"/>
            <a:ext cx="6349838" cy="1195801"/>
          </a:xfrm>
          <a:prstGeom prst="rect">
            <a:avLst/>
          </a:prstGeom>
        </p:spPr>
        <p:txBody>
          <a:bodyPr>
            <a:noAutofit/>
          </a:bodyPr>
          <a:lstStyle>
            <a:lvl1pPr marL="0" indent="0" algn="l">
              <a:lnSpc>
                <a:spcPct val="100000"/>
              </a:lnSpc>
              <a:spcBef>
                <a:spcPts val="0"/>
              </a:spcBef>
              <a:buNone/>
              <a:defRPr sz="2400" b="0" i="1">
                <a:solidFill>
                  <a:schemeClr val="accent1"/>
                </a:solidFill>
              </a:defRPr>
            </a:lvl1pPr>
          </a:lstStyle>
          <a:p>
            <a:pPr lvl="0"/>
            <a:r>
              <a:rPr lang="en-US"/>
              <a:t>Subheads are 24pt Arial Italic sentence case and can be 2 lines.</a:t>
            </a:r>
            <a:endParaRPr lang="en-US"/>
          </a:p>
        </p:txBody>
      </p:sp>
      <p:sp>
        <p:nvSpPr>
          <p:cNvPr id="70" name="Title 1"/>
          <p:cNvSpPr>
            <a:spLocks noGrp="1"/>
          </p:cNvSpPr>
          <p:nvPr>
            <p:ph type="ctrTitle" hasCustomPrompt="1"/>
          </p:nvPr>
        </p:nvSpPr>
        <p:spPr>
          <a:xfrm>
            <a:off x="743330" y="1271573"/>
            <a:ext cx="7921554" cy="2242315"/>
          </a:xfrm>
          <a:prstGeom prst="rect">
            <a:avLst/>
          </a:prstGeom>
        </p:spPr>
        <p:txBody>
          <a:bodyPr anchor="b" anchorCtr="0"/>
          <a:lstStyle>
            <a:lvl1pPr algn="l">
              <a:lnSpc>
                <a:spcPct val="100000"/>
              </a:lnSpc>
              <a:defRPr sz="3600" b="1" i="0" baseline="0">
                <a:solidFill>
                  <a:schemeClr val="accent2"/>
                </a:solidFill>
              </a:defRPr>
            </a:lvl1pPr>
          </a:lstStyle>
          <a:p>
            <a:r>
              <a:rPr lang="en-US"/>
              <a:t>Headline 36pt Arial Bold Title Case Should Be No More Than 2 Lines</a:t>
            </a:r>
            <a:endParaRPr lang="en-US"/>
          </a:p>
        </p:txBody>
      </p:sp>
      <p:sp>
        <p:nvSpPr>
          <p:cNvPr id="71" name="Subtitle 2"/>
          <p:cNvSpPr>
            <a:spLocks noGrp="1"/>
          </p:cNvSpPr>
          <p:nvPr>
            <p:ph type="subTitle" idx="1" hasCustomPrompt="1"/>
          </p:nvPr>
        </p:nvSpPr>
        <p:spPr>
          <a:xfrm>
            <a:off x="743329" y="5518464"/>
            <a:ext cx="6349838" cy="669272"/>
          </a:xfrm>
          <a:prstGeom prst="rect">
            <a:avLst/>
          </a:prstGeom>
        </p:spPr>
        <p:txBody>
          <a:bodyPr>
            <a:noAutofit/>
          </a:bodyPr>
          <a:lstStyle>
            <a:lvl1pPr marL="0" indent="0" algn="l">
              <a:lnSpc>
                <a:spcPct val="100000"/>
              </a:lnSpc>
              <a:spcBef>
                <a:spcPts val="200"/>
              </a:spcBef>
              <a:buNone/>
              <a:defRPr sz="1600"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Author First Last Name, Title 16pt Arial</a:t>
            </a:r>
            <a:endParaRPr lang="en-US"/>
          </a:p>
        </p:txBody>
      </p:sp>
      <p:grpSp>
        <p:nvGrpSpPr>
          <p:cNvPr id="61" name="Group 60"/>
          <p:cNvGrpSpPr/>
          <p:nvPr/>
        </p:nvGrpSpPr>
        <p:grpSpPr>
          <a:xfrm>
            <a:off x="7036244" y="2752016"/>
            <a:ext cx="5155756" cy="3703320"/>
            <a:chOff x="7036244" y="2752016"/>
            <a:chExt cx="5155756" cy="3703320"/>
          </a:xfrm>
          <a:solidFill>
            <a:schemeClr val="accent1"/>
          </a:solidFill>
        </p:grpSpPr>
        <p:sp>
          <p:nvSpPr>
            <p:cNvPr id="63" name="Freeform 62"/>
            <p:cNvSpPr/>
            <p:nvPr/>
          </p:nvSpPr>
          <p:spPr>
            <a:xfrm>
              <a:off x="9432234" y="2752016"/>
              <a:ext cx="2759766" cy="549150"/>
            </a:xfrm>
            <a:custGeom>
              <a:avLst/>
              <a:gdLst>
                <a:gd name="connsiteX0" fmla="*/ 274575 w 2759766"/>
                <a:gd name="connsiteY0" fmla="*/ 0 h 549150"/>
                <a:gd name="connsiteX1" fmla="*/ 276476 w 2759766"/>
                <a:gd name="connsiteY1" fmla="*/ 192 h 549150"/>
                <a:gd name="connsiteX2" fmla="*/ 276476 w 2759766"/>
                <a:gd name="connsiteY2" fmla="*/ 0 h 549150"/>
                <a:gd name="connsiteX3" fmla="*/ 1832666 w 2759766"/>
                <a:gd name="connsiteY3" fmla="*/ 0 h 549150"/>
                <a:gd name="connsiteX4" fmla="*/ 2706584 w 2759766"/>
                <a:gd name="connsiteY4" fmla="*/ 0 h 549150"/>
                <a:gd name="connsiteX5" fmla="*/ 2759766 w 2759766"/>
                <a:gd name="connsiteY5" fmla="*/ 0 h 549150"/>
                <a:gd name="connsiteX6" fmla="*/ 2759766 w 2759766"/>
                <a:gd name="connsiteY6" fmla="*/ 549150 h 549150"/>
                <a:gd name="connsiteX7" fmla="*/ 2706584 w 2759766"/>
                <a:gd name="connsiteY7" fmla="*/ 549150 h 549150"/>
                <a:gd name="connsiteX8" fmla="*/ 1832666 w 2759766"/>
                <a:gd name="connsiteY8" fmla="*/ 549150 h 549150"/>
                <a:gd name="connsiteX9" fmla="*/ 276476 w 2759766"/>
                <a:gd name="connsiteY9" fmla="*/ 549150 h 549150"/>
                <a:gd name="connsiteX10" fmla="*/ 276476 w 2759766"/>
                <a:gd name="connsiteY10" fmla="*/ 548958 h 549150"/>
                <a:gd name="connsiteX11" fmla="*/ 274575 w 2759766"/>
                <a:gd name="connsiteY11" fmla="*/ 549150 h 549150"/>
                <a:gd name="connsiteX12" fmla="*/ 0 w 2759766"/>
                <a:gd name="connsiteY12" fmla="*/ 274575 h 549150"/>
                <a:gd name="connsiteX13" fmla="*/ 274575 w 275976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59766" h="549150">
                  <a:moveTo>
                    <a:pt x="274575" y="0"/>
                  </a:moveTo>
                  <a:lnTo>
                    <a:pt x="276476" y="192"/>
                  </a:lnTo>
                  <a:lnTo>
                    <a:pt x="276476" y="0"/>
                  </a:lnTo>
                  <a:lnTo>
                    <a:pt x="1832666" y="0"/>
                  </a:lnTo>
                  <a:lnTo>
                    <a:pt x="2706584" y="0"/>
                  </a:lnTo>
                  <a:lnTo>
                    <a:pt x="2759766" y="0"/>
                  </a:lnTo>
                  <a:lnTo>
                    <a:pt x="2759766" y="549150"/>
                  </a:lnTo>
                  <a:lnTo>
                    <a:pt x="2706584" y="549150"/>
                  </a:lnTo>
                  <a:lnTo>
                    <a:pt x="1832666" y="549150"/>
                  </a:lnTo>
                  <a:lnTo>
                    <a:pt x="276476" y="549150"/>
                  </a:lnTo>
                  <a:lnTo>
                    <a:pt x="276476" y="548958"/>
                  </a:lnTo>
                  <a:lnTo>
                    <a:pt x="274575" y="549150"/>
                  </a:lnTo>
                  <a:cubicBezTo>
                    <a:pt x="122931" y="549150"/>
                    <a:pt x="0" y="426219"/>
                    <a:pt x="0" y="274575"/>
                  </a:cubicBezTo>
                  <a:cubicBezTo>
                    <a:pt x="0" y="122932"/>
                    <a:pt x="122931"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65" name="Freeform 64"/>
            <p:cNvSpPr/>
            <p:nvPr/>
          </p:nvSpPr>
          <p:spPr>
            <a:xfrm>
              <a:off x="7850557" y="5906186"/>
              <a:ext cx="4341443" cy="549150"/>
            </a:xfrm>
            <a:custGeom>
              <a:avLst/>
              <a:gdLst>
                <a:gd name="connsiteX0" fmla="*/ 274575 w 4341443"/>
                <a:gd name="connsiteY0" fmla="*/ 0 h 549150"/>
                <a:gd name="connsiteX1" fmla="*/ 276477 w 4341443"/>
                <a:gd name="connsiteY1" fmla="*/ 192 h 549150"/>
                <a:gd name="connsiteX2" fmla="*/ 276477 w 4341443"/>
                <a:gd name="connsiteY2" fmla="*/ 0 h 549150"/>
                <a:gd name="connsiteX3" fmla="*/ 3414343 w 4341443"/>
                <a:gd name="connsiteY3" fmla="*/ 0 h 549150"/>
                <a:gd name="connsiteX4" fmla="*/ 4288263 w 4341443"/>
                <a:gd name="connsiteY4" fmla="*/ 0 h 549150"/>
                <a:gd name="connsiteX5" fmla="*/ 4341443 w 4341443"/>
                <a:gd name="connsiteY5" fmla="*/ 0 h 549150"/>
                <a:gd name="connsiteX6" fmla="*/ 4341443 w 4341443"/>
                <a:gd name="connsiteY6" fmla="*/ 549150 h 549150"/>
                <a:gd name="connsiteX7" fmla="*/ 4288263 w 4341443"/>
                <a:gd name="connsiteY7" fmla="*/ 549150 h 549150"/>
                <a:gd name="connsiteX8" fmla="*/ 3414343 w 4341443"/>
                <a:gd name="connsiteY8" fmla="*/ 549150 h 549150"/>
                <a:gd name="connsiteX9" fmla="*/ 276477 w 4341443"/>
                <a:gd name="connsiteY9" fmla="*/ 549150 h 549150"/>
                <a:gd name="connsiteX10" fmla="*/ 276477 w 4341443"/>
                <a:gd name="connsiteY10" fmla="*/ 548959 h 549150"/>
                <a:gd name="connsiteX11" fmla="*/ 274575 w 4341443"/>
                <a:gd name="connsiteY11" fmla="*/ 549150 h 549150"/>
                <a:gd name="connsiteX12" fmla="*/ 0 w 4341443"/>
                <a:gd name="connsiteY12" fmla="*/ 274575 h 549150"/>
                <a:gd name="connsiteX13" fmla="*/ 274575 w 434144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41443" h="549150">
                  <a:moveTo>
                    <a:pt x="274575" y="0"/>
                  </a:moveTo>
                  <a:lnTo>
                    <a:pt x="276477" y="192"/>
                  </a:lnTo>
                  <a:lnTo>
                    <a:pt x="276477" y="0"/>
                  </a:lnTo>
                  <a:lnTo>
                    <a:pt x="3414343" y="0"/>
                  </a:lnTo>
                  <a:lnTo>
                    <a:pt x="4288263" y="0"/>
                  </a:lnTo>
                  <a:lnTo>
                    <a:pt x="4341443" y="0"/>
                  </a:lnTo>
                  <a:lnTo>
                    <a:pt x="4341443" y="549150"/>
                  </a:lnTo>
                  <a:lnTo>
                    <a:pt x="4288263" y="549150"/>
                  </a:lnTo>
                  <a:lnTo>
                    <a:pt x="3414343" y="549150"/>
                  </a:lnTo>
                  <a:lnTo>
                    <a:pt x="276477" y="549150"/>
                  </a:lnTo>
                  <a:lnTo>
                    <a:pt x="276477" y="548959"/>
                  </a:lnTo>
                  <a:lnTo>
                    <a:pt x="274575" y="549150"/>
                  </a:lnTo>
                  <a:cubicBezTo>
                    <a:pt x="122932" y="549150"/>
                    <a:pt x="0" y="426219"/>
                    <a:pt x="0" y="274575"/>
                  </a:cubicBezTo>
                  <a:cubicBezTo>
                    <a:pt x="0" y="122932"/>
                    <a:pt x="122932"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66" name="Freeform 65"/>
            <p:cNvSpPr/>
            <p:nvPr/>
          </p:nvSpPr>
          <p:spPr>
            <a:xfrm>
              <a:off x="7451067" y="3804028"/>
              <a:ext cx="4740933" cy="549150"/>
            </a:xfrm>
            <a:custGeom>
              <a:avLst/>
              <a:gdLst>
                <a:gd name="connsiteX0" fmla="*/ 274073 w 4740933"/>
                <a:gd name="connsiteY0" fmla="*/ 0 h 549150"/>
                <a:gd name="connsiteX1" fmla="*/ 278104 w 4740933"/>
                <a:gd name="connsiteY1" fmla="*/ 407 h 549150"/>
                <a:gd name="connsiteX2" fmla="*/ 278104 w 4740933"/>
                <a:gd name="connsiteY2" fmla="*/ 0 h 549150"/>
                <a:gd name="connsiteX3" fmla="*/ 3813833 w 4740933"/>
                <a:gd name="connsiteY3" fmla="*/ 0 h 549150"/>
                <a:gd name="connsiteX4" fmla="*/ 4687752 w 4740933"/>
                <a:gd name="connsiteY4" fmla="*/ 0 h 549150"/>
                <a:gd name="connsiteX5" fmla="*/ 4740933 w 4740933"/>
                <a:gd name="connsiteY5" fmla="*/ 0 h 549150"/>
                <a:gd name="connsiteX6" fmla="*/ 4740933 w 4740933"/>
                <a:gd name="connsiteY6" fmla="*/ 549150 h 549150"/>
                <a:gd name="connsiteX7" fmla="*/ 4687752 w 4740933"/>
                <a:gd name="connsiteY7" fmla="*/ 549150 h 549150"/>
                <a:gd name="connsiteX8" fmla="*/ 3813833 w 4740933"/>
                <a:gd name="connsiteY8" fmla="*/ 549150 h 549150"/>
                <a:gd name="connsiteX9" fmla="*/ 278104 w 4740933"/>
                <a:gd name="connsiteY9" fmla="*/ 549150 h 549150"/>
                <a:gd name="connsiteX10" fmla="*/ 278104 w 4740933"/>
                <a:gd name="connsiteY10" fmla="*/ 547742 h 549150"/>
                <a:gd name="connsiteX11" fmla="*/ 274073 w 4740933"/>
                <a:gd name="connsiteY11" fmla="*/ 548148 h 549150"/>
                <a:gd name="connsiteX12" fmla="*/ 0 w 4740933"/>
                <a:gd name="connsiteY12" fmla="*/ 274074 h 549150"/>
                <a:gd name="connsiteX13" fmla="*/ 274073 w 474093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0933" h="549150">
                  <a:moveTo>
                    <a:pt x="274073" y="0"/>
                  </a:moveTo>
                  <a:lnTo>
                    <a:pt x="278104" y="407"/>
                  </a:lnTo>
                  <a:lnTo>
                    <a:pt x="278104" y="0"/>
                  </a:lnTo>
                  <a:lnTo>
                    <a:pt x="3813833" y="0"/>
                  </a:lnTo>
                  <a:lnTo>
                    <a:pt x="4687752" y="0"/>
                  </a:lnTo>
                  <a:lnTo>
                    <a:pt x="4740933" y="0"/>
                  </a:lnTo>
                  <a:lnTo>
                    <a:pt x="4740933" y="549150"/>
                  </a:lnTo>
                  <a:lnTo>
                    <a:pt x="4687752" y="549150"/>
                  </a:lnTo>
                  <a:lnTo>
                    <a:pt x="3813833" y="549150"/>
                  </a:lnTo>
                  <a:lnTo>
                    <a:pt x="278104" y="549150"/>
                  </a:lnTo>
                  <a:lnTo>
                    <a:pt x="278104" y="547742"/>
                  </a:lnTo>
                  <a:lnTo>
                    <a:pt x="274073" y="548148"/>
                  </a:lnTo>
                  <a:cubicBezTo>
                    <a:pt x="122707" y="548148"/>
                    <a:pt x="0" y="425441"/>
                    <a:pt x="0" y="274074"/>
                  </a:cubicBezTo>
                  <a:cubicBezTo>
                    <a:pt x="0" y="122707"/>
                    <a:pt x="122707" y="0"/>
                    <a:pt x="27407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7" name="Freeform 66"/>
            <p:cNvSpPr/>
            <p:nvPr/>
          </p:nvSpPr>
          <p:spPr>
            <a:xfrm>
              <a:off x="7036244" y="4854606"/>
              <a:ext cx="5155756" cy="549150"/>
            </a:xfrm>
            <a:custGeom>
              <a:avLst/>
              <a:gdLst>
                <a:gd name="connsiteX0" fmla="*/ 299044 w 5155756"/>
                <a:gd name="connsiteY0" fmla="*/ 0 h 549150"/>
                <a:gd name="connsiteX1" fmla="*/ 300889 w 5155756"/>
                <a:gd name="connsiteY1" fmla="*/ 171 h 549150"/>
                <a:gd name="connsiteX2" fmla="*/ 300889 w 5155756"/>
                <a:gd name="connsiteY2" fmla="*/ 0 h 549150"/>
                <a:gd name="connsiteX3" fmla="*/ 4228656 w 5155756"/>
                <a:gd name="connsiteY3" fmla="*/ 0 h 549150"/>
                <a:gd name="connsiteX4" fmla="*/ 5103517 w 5155756"/>
                <a:gd name="connsiteY4" fmla="*/ 0 h 549150"/>
                <a:gd name="connsiteX5" fmla="*/ 5155756 w 5155756"/>
                <a:gd name="connsiteY5" fmla="*/ 0 h 549150"/>
                <a:gd name="connsiteX6" fmla="*/ 5155756 w 5155756"/>
                <a:gd name="connsiteY6" fmla="*/ 549150 h 549150"/>
                <a:gd name="connsiteX7" fmla="*/ 5103517 w 5155756"/>
                <a:gd name="connsiteY7" fmla="*/ 549150 h 549150"/>
                <a:gd name="connsiteX8" fmla="*/ 4228656 w 5155756"/>
                <a:gd name="connsiteY8" fmla="*/ 549150 h 549150"/>
                <a:gd name="connsiteX9" fmla="*/ 300889 w 5155756"/>
                <a:gd name="connsiteY9" fmla="*/ 549150 h 549150"/>
                <a:gd name="connsiteX10" fmla="*/ 300889 w 5155756"/>
                <a:gd name="connsiteY10" fmla="*/ 548980 h 549150"/>
                <a:gd name="connsiteX11" fmla="*/ 299044 w 5155756"/>
                <a:gd name="connsiteY11" fmla="*/ 549150 h 549150"/>
                <a:gd name="connsiteX12" fmla="*/ 0 w 5155756"/>
                <a:gd name="connsiteY12" fmla="*/ 274575 h 549150"/>
                <a:gd name="connsiteX13" fmla="*/ 299044 w 515575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155756" h="549150">
                  <a:moveTo>
                    <a:pt x="299044" y="0"/>
                  </a:moveTo>
                  <a:lnTo>
                    <a:pt x="300889" y="171"/>
                  </a:lnTo>
                  <a:lnTo>
                    <a:pt x="300889" y="0"/>
                  </a:lnTo>
                  <a:lnTo>
                    <a:pt x="4228656" y="0"/>
                  </a:lnTo>
                  <a:lnTo>
                    <a:pt x="5103517" y="0"/>
                  </a:lnTo>
                  <a:lnTo>
                    <a:pt x="5155756" y="0"/>
                  </a:lnTo>
                  <a:lnTo>
                    <a:pt x="5155756" y="549150"/>
                  </a:lnTo>
                  <a:lnTo>
                    <a:pt x="5103517" y="549150"/>
                  </a:lnTo>
                  <a:lnTo>
                    <a:pt x="4228656" y="549150"/>
                  </a:lnTo>
                  <a:lnTo>
                    <a:pt x="300889" y="549150"/>
                  </a:lnTo>
                  <a:lnTo>
                    <a:pt x="300889" y="548980"/>
                  </a:lnTo>
                  <a:lnTo>
                    <a:pt x="299044" y="549150"/>
                  </a:lnTo>
                  <a:cubicBezTo>
                    <a:pt x="133887" y="549150"/>
                    <a:pt x="0" y="426219"/>
                    <a:pt x="0" y="274575"/>
                  </a:cubicBezTo>
                  <a:cubicBezTo>
                    <a:pt x="0" y="122932"/>
                    <a:pt x="133887" y="0"/>
                    <a:pt x="2990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pic>
        <p:nvPicPr>
          <p:cNvPr id="16" name="Graphic 15"/>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pic>
        <p:nvPicPr>
          <p:cNvPr id="17" name="Graphic 16"/>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 IQVI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28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13" name="Title 1"/>
          <p:cNvSpPr>
            <a:spLocks noGrp="1"/>
          </p:cNvSpPr>
          <p:nvPr>
            <p:ph type="title" hasCustomPrompt="1"/>
          </p:nvPr>
        </p:nvSpPr>
        <p:spPr>
          <a:xfrm>
            <a:off x="384694" y="294468"/>
            <a:ext cx="11338560" cy="768263"/>
          </a:xfrm>
          <a:prstGeom prst="rect">
            <a:avLst/>
          </a:prstGeom>
        </p:spPr>
        <p:txBody>
          <a:bodyPr vert="horz" anchor="b" anchorCtr="0"/>
          <a:lstStyle>
            <a:lvl1pPr>
              <a:defRPr sz="2800" b="1">
                <a:solidFill>
                  <a:schemeClr val="tx1"/>
                </a:solidFill>
              </a:defRPr>
            </a:lvl1pPr>
          </a:lstStyle>
          <a:p>
            <a:r>
              <a:rPr lang="en-US"/>
              <a:t>Headlines are 28pt Arial Bold sentence case</a:t>
            </a:r>
            <a:endParaRPr lang="en-US"/>
          </a:p>
        </p:txBody>
      </p:sp>
      <p:sp>
        <p:nvSpPr>
          <p:cNvPr id="54" name="Footer Placeholder 4"/>
          <p:cNvSpPr>
            <a:spLocks noGrp="1"/>
          </p:cNvSpPr>
          <p:nvPr>
            <p:ph type="ftr" sz="quarter" idx="3"/>
          </p:nvPr>
        </p:nvSpPr>
        <p:spPr bwMode="gray">
          <a:xfrm>
            <a:off x="384694" y="6387858"/>
            <a:ext cx="928548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5" name="object 2"/>
          <p:cNvSpPr/>
          <p:nvPr userDrawn="1"/>
        </p:nvSpPr>
        <p:spPr>
          <a:xfrm>
            <a:off x="0" y="0"/>
            <a:ext cx="12192000" cy="185927"/>
          </a:xfrm>
          <a:prstGeom prst="rect">
            <a:avLst/>
          </a:prstGeom>
          <a:blipFill>
            <a:blip r:embed="rId6" cstate="print"/>
            <a:stretch>
              <a:fillRect/>
            </a:stretch>
          </a:blipFill>
        </p:spPr>
        <p:txBody>
          <a:bodyPr wrap="square" lIns="0" tIns="0" rIns="0" bIns="0" rtlCol="0"/>
          <a:lstStyle/>
          <a:p/>
        </p:txBody>
      </p:sp>
      <p:sp>
        <p:nvSpPr>
          <p:cNvPr id="6" name="object 4"/>
          <p:cNvSpPr/>
          <p:nvPr userDrawn="1"/>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p:txBody>
      </p:sp>
      <p:sp>
        <p:nvSpPr>
          <p:cNvPr id="30" name="Slide Number Placeholder 5"/>
          <p:cNvSpPr txBox="1"/>
          <p:nvPr/>
        </p:nvSpPr>
        <p:spPr bwMode="white">
          <a:xfrm>
            <a:off x="11602015" y="205568"/>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1000" b="1" smtClean="0">
                <a:solidFill>
                  <a:schemeClr val="bg1"/>
                </a:solidFill>
              </a:rPr>
            </a:fld>
            <a:endParaRPr lang="en-US" sz="10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 IQVI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28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13" name="Title 1"/>
          <p:cNvSpPr>
            <a:spLocks noGrp="1"/>
          </p:cNvSpPr>
          <p:nvPr>
            <p:ph type="title" hasCustomPrompt="1"/>
          </p:nvPr>
        </p:nvSpPr>
        <p:spPr>
          <a:xfrm>
            <a:off x="384694" y="294468"/>
            <a:ext cx="11338560" cy="768263"/>
          </a:xfrm>
          <a:prstGeom prst="rect">
            <a:avLst/>
          </a:prstGeom>
        </p:spPr>
        <p:txBody>
          <a:bodyPr vert="horz" anchor="b" anchorCtr="0"/>
          <a:lstStyle>
            <a:lvl1pPr>
              <a:defRPr sz="2800" b="1">
                <a:solidFill>
                  <a:schemeClr val="tx1"/>
                </a:solidFill>
              </a:defRPr>
            </a:lvl1pPr>
          </a:lstStyle>
          <a:p>
            <a:r>
              <a:rPr lang="en-US"/>
              <a:t>Headlines are 28pt Arial Bold sentence case</a:t>
            </a:r>
            <a:endParaRPr lang="en-US"/>
          </a:p>
        </p:txBody>
      </p:sp>
      <p:sp>
        <p:nvSpPr>
          <p:cNvPr id="54" name="Footer Placeholder 4"/>
          <p:cNvSpPr>
            <a:spLocks noGrp="1"/>
          </p:cNvSpPr>
          <p:nvPr>
            <p:ph type="ftr" sz="quarter" idx="3"/>
          </p:nvPr>
        </p:nvSpPr>
        <p:spPr bwMode="gray">
          <a:xfrm>
            <a:off x="384694" y="6387858"/>
            <a:ext cx="928548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5" name="object 2"/>
          <p:cNvSpPr/>
          <p:nvPr userDrawn="1"/>
        </p:nvSpPr>
        <p:spPr>
          <a:xfrm>
            <a:off x="0" y="0"/>
            <a:ext cx="12192000" cy="185927"/>
          </a:xfrm>
          <a:prstGeom prst="rect">
            <a:avLst/>
          </a:prstGeom>
          <a:blipFill>
            <a:blip r:embed="rId6" cstate="print"/>
            <a:stretch>
              <a:fillRect/>
            </a:stretch>
          </a:blipFill>
        </p:spPr>
        <p:txBody>
          <a:bodyPr wrap="square" lIns="0" tIns="0" rIns="0" bIns="0" rtlCol="0"/>
          <a:lstStyle/>
          <a:p/>
        </p:txBody>
      </p:sp>
      <p:sp>
        <p:nvSpPr>
          <p:cNvPr id="30" name="Slide Number Placeholder 5"/>
          <p:cNvSpPr txBox="1"/>
          <p:nvPr/>
        </p:nvSpPr>
        <p:spPr bwMode="white">
          <a:xfrm>
            <a:off x="11602015" y="205568"/>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1000" b="1" smtClean="0">
                <a:solidFill>
                  <a:schemeClr val="bg1"/>
                </a:solidFill>
              </a:rPr>
            </a:fld>
            <a:endParaRPr lang="en-US" sz="10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_Subhead - IQVI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28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53" name="Content Placeholder 2"/>
          <p:cNvSpPr>
            <a:spLocks noGrp="1"/>
          </p:cNvSpPr>
          <p:nvPr>
            <p:ph idx="17" hasCustomPrompt="1"/>
          </p:nvPr>
        </p:nvSpPr>
        <p:spPr>
          <a:xfrm>
            <a:off x="384694" y="1702630"/>
            <a:ext cx="11338560" cy="4577854"/>
          </a:xfrm>
          <a:prstGeom prst="rect">
            <a:avLst/>
          </a:prstGeom>
        </p:spPr>
        <p:txBody>
          <a:bodyPr/>
          <a:lstStyle>
            <a:lvl1pPr marL="182880" indent="-182880">
              <a:lnSpc>
                <a:spcPct val="100000"/>
              </a:lnSpc>
              <a:spcBef>
                <a:spcPts val="1000"/>
              </a:spcBef>
              <a:defRPr sz="1600">
                <a:solidFill>
                  <a:schemeClr val="tx1"/>
                </a:solidFill>
              </a:defRPr>
            </a:lvl1pPr>
            <a:lvl2pPr marL="365760" indent="-182880">
              <a:lnSpc>
                <a:spcPct val="100000"/>
              </a:lnSpc>
              <a:spcBef>
                <a:spcPts val="800"/>
              </a:spcBef>
              <a:buFont typeface="Arial" panose="020B0604020202090204" pitchFamily="34" charset="0"/>
              <a:buChar char="-"/>
              <a:defRPr sz="1600">
                <a:solidFill>
                  <a:schemeClr val="tx1"/>
                </a:solidFill>
              </a:defRPr>
            </a:lvl2pPr>
            <a:lvl3pPr marL="548640" indent="-182880">
              <a:lnSpc>
                <a:spcPct val="100000"/>
              </a:lnSpc>
              <a:spcBef>
                <a:spcPts val="800"/>
              </a:spcBef>
              <a:buFont typeface="Arial" panose="020B0604020202090204" pitchFamily="34" charset="0"/>
              <a:buChar char="›"/>
              <a:defRPr sz="1600">
                <a:solidFill>
                  <a:schemeClr val="tx1"/>
                </a:solidFill>
              </a:defRPr>
            </a:lvl3pPr>
            <a:lvl4pPr marL="731520" indent="-182880">
              <a:lnSpc>
                <a:spcPct val="100000"/>
              </a:lnSpc>
              <a:spcBef>
                <a:spcPts val="800"/>
              </a:spcBef>
              <a:buFont typeface="Arial" panose="020B0604020202090204" pitchFamily="34" charset="0"/>
              <a:buChar char="»"/>
              <a:defRPr sz="1600">
                <a:solidFill>
                  <a:schemeClr val="tx1"/>
                </a:solidFill>
              </a:defRPr>
            </a:lvl4pPr>
            <a:lvl5pPr marL="914400" indent="-182880">
              <a:lnSpc>
                <a:spcPct val="100000"/>
              </a:lnSpc>
              <a:spcBef>
                <a:spcPts val="800"/>
              </a:spcBef>
              <a:buSzPct val="75000"/>
              <a:buFont typeface="Wingdings" panose="05000000000000000000" pitchFamily="2" charset="2"/>
              <a:buChar char="§"/>
              <a:defRPr sz="1600">
                <a:solidFill>
                  <a:schemeClr val="tx1"/>
                </a:solidFill>
              </a:defRPr>
            </a:lvl5pPr>
          </a:lstStyle>
          <a:p>
            <a:pPr lvl="0"/>
            <a:r>
              <a:rPr lang="en-US"/>
              <a:t>Arial 16pt bullet level 1</a:t>
            </a:r>
            <a:endParaRPr lang="en-US"/>
          </a:p>
          <a:p>
            <a:pPr lvl="1"/>
            <a:r>
              <a:rPr lang="en-US"/>
              <a:t>Arial 16pt bullet level 2</a:t>
            </a:r>
            <a:endParaRPr lang="en-US"/>
          </a:p>
          <a:p>
            <a:pPr lvl="2"/>
            <a:r>
              <a:rPr lang="en-US"/>
              <a:t>Arial 16pt bullet level 3</a:t>
            </a:r>
            <a:endParaRPr lang="en-US"/>
          </a:p>
          <a:p>
            <a:pPr lvl="3"/>
            <a:r>
              <a:rPr lang="en-US"/>
              <a:t>Arial 16pt bullet level 4</a:t>
            </a:r>
            <a:endParaRPr lang="en-US"/>
          </a:p>
          <a:p>
            <a:pPr lvl="4"/>
            <a:r>
              <a:rPr lang="en-US"/>
              <a:t>Arial 16pt bullet level 5</a:t>
            </a:r>
            <a:endParaRPr lang="en-US"/>
          </a:p>
        </p:txBody>
      </p:sp>
      <p:sp>
        <p:nvSpPr>
          <p:cNvPr id="9" name="Text Placeholder 8"/>
          <p:cNvSpPr>
            <a:spLocks noGrp="1"/>
          </p:cNvSpPr>
          <p:nvPr>
            <p:ph type="body" sz="quarter" idx="16" hasCustomPrompt="1"/>
          </p:nvPr>
        </p:nvSpPr>
        <p:spPr>
          <a:xfrm>
            <a:off x="384694" y="1081826"/>
            <a:ext cx="11338560" cy="402336"/>
          </a:xfrm>
          <a:prstGeom prst="rect">
            <a:avLst/>
          </a:prstGeom>
        </p:spPr>
        <p:txBody>
          <a:bodyPr/>
          <a:lstStyle>
            <a:lvl1pPr marL="0" indent="0">
              <a:spcBef>
                <a:spcPts val="0"/>
              </a:spcBef>
              <a:buNone/>
              <a:defRPr sz="2000" i="1" baseline="0">
                <a:solidFill>
                  <a:schemeClr val="accent1"/>
                </a:solidFill>
              </a:defRPr>
            </a:lvl1pPr>
          </a:lstStyle>
          <a:p>
            <a:pPr lvl="0"/>
            <a:r>
              <a:rPr lang="en-US"/>
              <a:t>Subheads are 20pt Arial Italic sentence case</a:t>
            </a:r>
            <a:endParaRPr lang="en-US"/>
          </a:p>
        </p:txBody>
      </p:sp>
      <p:sp>
        <p:nvSpPr>
          <p:cNvPr id="5" name="Title 1"/>
          <p:cNvSpPr>
            <a:spLocks noGrp="1"/>
          </p:cNvSpPr>
          <p:nvPr>
            <p:ph type="title" hasCustomPrompt="1"/>
          </p:nvPr>
        </p:nvSpPr>
        <p:spPr>
          <a:xfrm>
            <a:off x="384694" y="294468"/>
            <a:ext cx="11338560" cy="768263"/>
          </a:xfrm>
          <a:prstGeom prst="rect">
            <a:avLst/>
          </a:prstGeom>
        </p:spPr>
        <p:txBody>
          <a:bodyPr anchor="b" anchorCtr="0"/>
          <a:lstStyle>
            <a:lvl1pPr>
              <a:defRPr sz="2800" b="1">
                <a:solidFill>
                  <a:schemeClr val="tx1"/>
                </a:solidFill>
              </a:defRPr>
            </a:lvl1pPr>
          </a:lstStyle>
          <a:p>
            <a:r>
              <a:rPr lang="en-US"/>
              <a:t>Headlines are 28pt Arial Bold sentence case</a:t>
            </a:r>
            <a:endParaRPr lang="en-US"/>
          </a:p>
        </p:txBody>
      </p:sp>
      <p:sp>
        <p:nvSpPr>
          <p:cNvPr id="56" name="Footer Placeholder 4"/>
          <p:cNvSpPr>
            <a:spLocks noGrp="1"/>
          </p:cNvSpPr>
          <p:nvPr>
            <p:ph type="ftr" sz="quarter" idx="3"/>
          </p:nvPr>
        </p:nvSpPr>
        <p:spPr bwMode="gray">
          <a:xfrm>
            <a:off x="384694" y="6387858"/>
            <a:ext cx="928548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31" name="Slide Number Placeholder 5"/>
          <p:cNvSpPr txBox="1"/>
          <p:nvPr/>
        </p:nvSpPr>
        <p:spPr bwMode="white">
          <a:xfrm>
            <a:off x="11723254" y="6544746"/>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rgbClr val="959CA0"/>
                </a:solidFill>
              </a:rPr>
            </a:fld>
            <a:endParaRPr lang="en-US" sz="800" b="0">
              <a:solidFill>
                <a:srgbClr val="959CA0"/>
              </a:solidFill>
            </a:endParaRPr>
          </a:p>
        </p:txBody>
      </p:sp>
      <p:pic>
        <p:nvPicPr>
          <p:cNvPr id="14" name="Graphic 13"/>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pic>
        <p:nvPicPr>
          <p:cNvPr id="8" name="Graphic 7"/>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able of Contents - IQVIA">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2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51" name="Rectangle 50"/>
          <p:cNvSpPr/>
          <p:nvPr/>
        </p:nvSpPr>
        <p:spPr bwMode="gray">
          <a:xfrm>
            <a:off x="353568" y="0"/>
            <a:ext cx="11484864" cy="6858000"/>
          </a:xfrm>
          <a:prstGeom prst="rect">
            <a:avLst/>
          </a:prstGeom>
          <a:solidFill>
            <a:srgbClr val="F4F4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a:p>
        </p:txBody>
      </p:sp>
      <p:sp>
        <p:nvSpPr>
          <p:cNvPr id="54" name="Content Placeholder 2"/>
          <p:cNvSpPr>
            <a:spLocks noGrp="1"/>
          </p:cNvSpPr>
          <p:nvPr>
            <p:ph idx="1" hasCustomPrompt="1"/>
          </p:nvPr>
        </p:nvSpPr>
        <p:spPr>
          <a:xfrm>
            <a:off x="1962418" y="1561892"/>
            <a:ext cx="9163983" cy="4712626"/>
          </a:xfrm>
          <a:prstGeom prst="rect">
            <a:avLst/>
          </a:prstGeom>
        </p:spPr>
        <p:txBody>
          <a:bodyPr/>
          <a:lstStyle>
            <a:lvl1pPr marL="182880" indent="-182880">
              <a:lnSpc>
                <a:spcPct val="100000"/>
              </a:lnSpc>
              <a:spcBef>
                <a:spcPts val="2000"/>
              </a:spcBef>
              <a:buClr>
                <a:schemeClr val="accent1"/>
              </a:buClr>
              <a:buFont typeface="System Font Regular"/>
              <a:buChar char="+"/>
              <a:defRPr sz="1800">
                <a:solidFill>
                  <a:schemeClr val="tx1"/>
                </a:solidFill>
              </a:defRPr>
            </a:lvl1pPr>
            <a:lvl2pPr marL="365760" indent="-182880">
              <a:lnSpc>
                <a:spcPct val="100000"/>
              </a:lnSpc>
              <a:spcBef>
                <a:spcPts val="800"/>
              </a:spcBef>
              <a:buClr>
                <a:schemeClr val="tx1"/>
              </a:buClr>
              <a:buFont typeface="Arial" panose="020B0604020202090204" pitchFamily="34" charset="0"/>
              <a:buChar char="•"/>
              <a:defRPr sz="1600">
                <a:solidFill>
                  <a:schemeClr val="tx1"/>
                </a:solidFill>
              </a:defRPr>
            </a:lvl2pPr>
            <a:lvl3pPr marL="548640" indent="-182880">
              <a:lnSpc>
                <a:spcPct val="100000"/>
              </a:lnSpc>
              <a:spcBef>
                <a:spcPts val="800"/>
              </a:spcBef>
              <a:buClrTx/>
              <a:buFont typeface="Arial" panose="020B0604020202090204" pitchFamily="34" charset="0"/>
              <a:buChar char="›"/>
              <a:defRPr sz="1600">
                <a:solidFill>
                  <a:schemeClr val="tx1"/>
                </a:solidFill>
              </a:defRPr>
            </a:lvl3pPr>
            <a:lvl4pPr marL="731520" indent="-182880">
              <a:lnSpc>
                <a:spcPct val="100000"/>
              </a:lnSpc>
              <a:spcBef>
                <a:spcPts val="800"/>
              </a:spcBef>
              <a:buClrTx/>
              <a:buFont typeface="Arial" panose="020B0604020202090204" pitchFamily="34" charset="0"/>
              <a:buChar char="»"/>
              <a:defRPr sz="1600">
                <a:solidFill>
                  <a:schemeClr val="tx1"/>
                </a:solidFill>
              </a:defRPr>
            </a:lvl4pPr>
            <a:lvl5pPr marL="914400" indent="-182880">
              <a:lnSpc>
                <a:spcPct val="100000"/>
              </a:lnSpc>
              <a:spcBef>
                <a:spcPts val="800"/>
              </a:spcBef>
              <a:buClrTx/>
              <a:buSzPct val="75000"/>
              <a:buFont typeface="Wingdings" panose="05000000000000000000" pitchFamily="2" charset="2"/>
              <a:buChar char="§"/>
              <a:defRPr sz="1600">
                <a:solidFill>
                  <a:schemeClr val="tx1"/>
                </a:solidFill>
              </a:defRPr>
            </a:lvl5pPr>
          </a:lstStyle>
          <a:p>
            <a:pPr lvl="0"/>
            <a:r>
              <a:rPr lang="en-US"/>
              <a:t>Arial 18pt bullet level 1</a:t>
            </a:r>
            <a:endParaRPr lang="en-US"/>
          </a:p>
          <a:p>
            <a:pPr lvl="1"/>
            <a:r>
              <a:rPr lang="en-US"/>
              <a:t>Arial 16pt bullet level 2</a:t>
            </a:r>
            <a:endParaRPr lang="en-US"/>
          </a:p>
          <a:p>
            <a:pPr lvl="2"/>
            <a:r>
              <a:rPr lang="en-US"/>
              <a:t>Arial 16pt bullet level 3</a:t>
            </a:r>
            <a:endParaRPr lang="en-US"/>
          </a:p>
          <a:p>
            <a:pPr lvl="3"/>
            <a:r>
              <a:rPr lang="en-US"/>
              <a:t>Arial 16pt bullet level 4</a:t>
            </a:r>
            <a:endParaRPr lang="en-US"/>
          </a:p>
          <a:p>
            <a:pPr lvl="4"/>
            <a:r>
              <a:rPr lang="en-US"/>
              <a:t>Arial 16pt bullet level 5</a:t>
            </a:r>
            <a:endParaRPr lang="en-US"/>
          </a:p>
          <a:p>
            <a:pPr lvl="0"/>
            <a:r>
              <a:rPr lang="en-US"/>
              <a:t>Arial 18pt bullet level 1</a:t>
            </a:r>
            <a:endParaRPr lang="en-US"/>
          </a:p>
          <a:p>
            <a:pPr lvl="1"/>
            <a:r>
              <a:rPr lang="en-US"/>
              <a:t>Arial 16pt bullet level 2</a:t>
            </a:r>
            <a:endParaRPr lang="en-US"/>
          </a:p>
          <a:p>
            <a:pPr lvl="2"/>
            <a:r>
              <a:rPr lang="en-US"/>
              <a:t>Arial 16pt bullet level 3</a:t>
            </a:r>
            <a:endParaRPr lang="en-US"/>
          </a:p>
          <a:p>
            <a:pPr lvl="3"/>
            <a:r>
              <a:rPr lang="en-US"/>
              <a:t>Arial 16pt bullet level 4</a:t>
            </a:r>
            <a:endParaRPr lang="en-US"/>
          </a:p>
          <a:p>
            <a:pPr lvl="4"/>
            <a:r>
              <a:rPr lang="en-US"/>
              <a:t>Arial 16pt bullet level 5</a:t>
            </a:r>
            <a:endParaRPr lang="en-US"/>
          </a:p>
        </p:txBody>
      </p:sp>
      <p:sp>
        <p:nvSpPr>
          <p:cNvPr id="57" name="Title 3"/>
          <p:cNvSpPr>
            <a:spLocks noGrp="1"/>
          </p:cNvSpPr>
          <p:nvPr>
            <p:ph type="title" hasCustomPrompt="1"/>
          </p:nvPr>
        </p:nvSpPr>
        <p:spPr>
          <a:xfrm>
            <a:off x="1962418" y="823398"/>
            <a:ext cx="9163983" cy="594360"/>
          </a:xfrm>
          <a:prstGeom prst="rect">
            <a:avLst/>
          </a:prstGeom>
        </p:spPr>
        <p:txBody>
          <a:bodyPr anchor="ctr"/>
          <a:lstStyle>
            <a:lvl1pPr>
              <a:defRPr sz="3200" b="1">
                <a:solidFill>
                  <a:schemeClr val="accent1"/>
                </a:solidFill>
              </a:defRPr>
            </a:lvl1pPr>
          </a:lstStyle>
          <a:p>
            <a:r>
              <a:rPr lang="en-US"/>
              <a:t>Table of contents or Agenda</a:t>
            </a:r>
            <a:endParaRPr lang="en-US"/>
          </a:p>
        </p:txBody>
      </p:sp>
      <p:grpSp>
        <p:nvGrpSpPr>
          <p:cNvPr id="5" name="Group 3"/>
          <p:cNvGrpSpPr/>
          <p:nvPr/>
        </p:nvGrpSpPr>
        <p:grpSpPr>
          <a:xfrm>
            <a:off x="-1" y="260324"/>
            <a:ext cx="1250388" cy="1575820"/>
            <a:chOff x="-1" y="260324"/>
            <a:chExt cx="1250388" cy="1575820"/>
          </a:xfrm>
          <a:solidFill>
            <a:schemeClr val="accent1"/>
          </a:solidFill>
        </p:grpSpPr>
        <p:grpSp>
          <p:nvGrpSpPr>
            <p:cNvPr id="78" name="Group 77"/>
            <p:cNvGrpSpPr/>
            <p:nvPr/>
          </p:nvGrpSpPr>
          <p:grpSpPr>
            <a:xfrm>
              <a:off x="686264" y="1652391"/>
              <a:ext cx="564123" cy="183753"/>
              <a:chOff x="876236" y="5534957"/>
              <a:chExt cx="1674271" cy="545364"/>
            </a:xfrm>
            <a:grpFill/>
          </p:grpSpPr>
          <p:sp>
            <p:nvSpPr>
              <p:cNvPr id="96" name="Rectangle 95"/>
              <p:cNvSpPr/>
              <p:nvPr/>
            </p:nvSpPr>
            <p:spPr>
              <a:xfrm>
                <a:off x="1154393" y="5534957"/>
                <a:ext cx="1117582"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7" name="Oval 96"/>
              <p:cNvSpPr/>
              <p:nvPr/>
            </p:nvSpPr>
            <p:spPr>
              <a:xfrm>
                <a:off x="2005143"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8" name="Oval 97"/>
              <p:cNvSpPr/>
              <p:nvPr/>
            </p:nvSpPr>
            <p:spPr>
              <a:xfrm>
                <a:off x="876236"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79" name="Group 78"/>
            <p:cNvGrpSpPr/>
            <p:nvPr/>
          </p:nvGrpSpPr>
          <p:grpSpPr>
            <a:xfrm>
              <a:off x="864211" y="1304375"/>
              <a:ext cx="386176" cy="183753"/>
              <a:chOff x="1404367" y="4502072"/>
              <a:chExt cx="1146140" cy="545364"/>
            </a:xfrm>
            <a:grpFill/>
          </p:grpSpPr>
          <p:sp>
            <p:nvSpPr>
              <p:cNvPr id="93" name="Rectangle 92"/>
              <p:cNvSpPr/>
              <p:nvPr/>
            </p:nvSpPr>
            <p:spPr>
              <a:xfrm>
                <a:off x="1682197" y="4502072"/>
                <a:ext cx="589775"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4" name="Oval 93"/>
              <p:cNvSpPr/>
              <p:nvPr/>
            </p:nvSpPr>
            <p:spPr>
              <a:xfrm>
                <a:off x="2005143"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5" name="Oval 94"/>
              <p:cNvSpPr/>
              <p:nvPr/>
            </p:nvSpPr>
            <p:spPr>
              <a:xfrm>
                <a:off x="1404367"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0" name="Group 79"/>
            <p:cNvGrpSpPr/>
            <p:nvPr/>
          </p:nvGrpSpPr>
          <p:grpSpPr>
            <a:xfrm>
              <a:off x="917753" y="956358"/>
              <a:ext cx="332634" cy="183753"/>
              <a:chOff x="1560101" y="3469185"/>
              <a:chExt cx="987231" cy="545364"/>
            </a:xfrm>
            <a:grpFill/>
          </p:grpSpPr>
          <p:sp>
            <p:nvSpPr>
              <p:cNvPr id="90" name="Oval 89"/>
              <p:cNvSpPr/>
              <p:nvPr/>
            </p:nvSpPr>
            <p:spPr>
              <a:xfrm>
                <a:off x="1560101"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1" name="Rectangle 90"/>
              <p:cNvSpPr/>
              <p:nvPr/>
            </p:nvSpPr>
            <p:spPr>
              <a:xfrm>
                <a:off x="1825936" y="3469185"/>
                <a:ext cx="44603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2" name="Oval 91"/>
              <p:cNvSpPr/>
              <p:nvPr/>
            </p:nvSpPr>
            <p:spPr>
              <a:xfrm>
                <a:off x="2001968"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1" name="Group 80"/>
            <p:cNvGrpSpPr/>
            <p:nvPr/>
          </p:nvGrpSpPr>
          <p:grpSpPr>
            <a:xfrm>
              <a:off x="868078" y="608341"/>
              <a:ext cx="382309" cy="183753"/>
              <a:chOff x="1415887" y="2436300"/>
              <a:chExt cx="1134663" cy="545364"/>
            </a:xfrm>
            <a:grpFill/>
          </p:grpSpPr>
          <p:sp>
            <p:nvSpPr>
              <p:cNvPr id="87" name="Oval 86"/>
              <p:cNvSpPr/>
              <p:nvPr/>
            </p:nvSpPr>
            <p:spPr>
              <a:xfrm>
                <a:off x="2005186"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8" name="Oval 87"/>
              <p:cNvSpPr/>
              <p:nvPr/>
            </p:nvSpPr>
            <p:spPr>
              <a:xfrm>
                <a:off x="1415887"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9" name="Rectangle 88"/>
              <p:cNvSpPr/>
              <p:nvPr/>
            </p:nvSpPr>
            <p:spPr>
              <a:xfrm>
                <a:off x="1682240" y="2436300"/>
                <a:ext cx="58973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2" name="Group 81"/>
            <p:cNvGrpSpPr/>
            <p:nvPr/>
          </p:nvGrpSpPr>
          <p:grpSpPr>
            <a:xfrm>
              <a:off x="693506" y="260324"/>
              <a:ext cx="556881" cy="183753"/>
              <a:chOff x="898206" y="1403413"/>
              <a:chExt cx="1652778" cy="545364"/>
            </a:xfrm>
            <a:grpFill/>
          </p:grpSpPr>
          <p:sp>
            <p:nvSpPr>
              <p:cNvPr id="84" name="Oval 83"/>
              <p:cNvSpPr/>
              <p:nvPr/>
            </p:nvSpPr>
            <p:spPr>
              <a:xfrm>
                <a:off x="2005620"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5" name="Oval 84"/>
              <p:cNvSpPr/>
              <p:nvPr/>
            </p:nvSpPr>
            <p:spPr>
              <a:xfrm>
                <a:off x="898206"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6" name="Rectangle 85"/>
              <p:cNvSpPr/>
              <p:nvPr/>
            </p:nvSpPr>
            <p:spPr>
              <a:xfrm>
                <a:off x="1164538" y="1403413"/>
                <a:ext cx="111758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103" name="Freeform: Shape 102"/>
            <p:cNvSpPr/>
            <p:nvPr/>
          </p:nvSpPr>
          <p:spPr>
            <a:xfrm>
              <a:off x="0" y="260324"/>
              <a:ext cx="550424" cy="183006"/>
            </a:xfrm>
            <a:custGeom>
              <a:avLst/>
              <a:gdLst>
                <a:gd name="connsiteX0" fmla="*/ 0 w 550424"/>
                <a:gd name="connsiteY0" fmla="*/ 0 h 183006"/>
                <a:gd name="connsiteX1" fmla="*/ 456956 w 550424"/>
                <a:gd name="connsiteY1" fmla="*/ 0 h 183006"/>
                <a:gd name="connsiteX2" fmla="*/ 456956 w 550424"/>
                <a:gd name="connsiteY2" fmla="*/ 397 h 183006"/>
                <a:gd name="connsiteX3" fmla="*/ 458921 w 550424"/>
                <a:gd name="connsiteY3" fmla="*/ 0 h 183006"/>
                <a:gd name="connsiteX4" fmla="*/ 550424 w 550424"/>
                <a:gd name="connsiteY4" fmla="*/ 91503 h 183006"/>
                <a:gd name="connsiteX5" fmla="*/ 458921 w 550424"/>
                <a:gd name="connsiteY5" fmla="*/ 183006 h 183006"/>
                <a:gd name="connsiteX6" fmla="*/ 456956 w 550424"/>
                <a:gd name="connsiteY6" fmla="*/ 182609 h 183006"/>
                <a:gd name="connsiteX7" fmla="*/ 456956 w 550424"/>
                <a:gd name="connsiteY7" fmla="*/ 183006 h 183006"/>
                <a:gd name="connsiteX8" fmla="*/ 0 w 550424"/>
                <a:gd name="connsiteY8" fmla="*/ 183006 h 183006"/>
                <a:gd name="connsiteX9" fmla="*/ 0 w 550424"/>
                <a:gd name="connsiteY9" fmla="*/ 0 h 18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0424" h="183006">
                  <a:moveTo>
                    <a:pt x="0" y="0"/>
                  </a:moveTo>
                  <a:lnTo>
                    <a:pt x="456956" y="0"/>
                  </a:lnTo>
                  <a:lnTo>
                    <a:pt x="456956" y="397"/>
                  </a:lnTo>
                  <a:lnTo>
                    <a:pt x="458921" y="0"/>
                  </a:lnTo>
                  <a:cubicBezTo>
                    <a:pt x="509457" y="0"/>
                    <a:pt x="550424" y="40967"/>
                    <a:pt x="550424" y="91503"/>
                  </a:cubicBezTo>
                  <a:cubicBezTo>
                    <a:pt x="550424" y="142039"/>
                    <a:pt x="509457" y="183006"/>
                    <a:pt x="458921" y="183006"/>
                  </a:cubicBezTo>
                  <a:lnTo>
                    <a:pt x="456956" y="182609"/>
                  </a:lnTo>
                  <a:lnTo>
                    <a:pt x="456956" y="183006"/>
                  </a:lnTo>
                  <a:lnTo>
                    <a:pt x="0" y="1830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06" name="Freeform: Shape 105"/>
            <p:cNvSpPr/>
            <p:nvPr/>
          </p:nvSpPr>
          <p:spPr>
            <a:xfrm>
              <a:off x="-1" y="608341"/>
              <a:ext cx="733596" cy="182880"/>
            </a:xfrm>
            <a:custGeom>
              <a:avLst/>
              <a:gdLst>
                <a:gd name="connsiteX0" fmla="*/ 0 w 733596"/>
                <a:gd name="connsiteY0" fmla="*/ 0 h 182880"/>
                <a:gd name="connsiteX1" fmla="*/ 642156 w 733596"/>
                <a:gd name="connsiteY1" fmla="*/ 0 h 182880"/>
                <a:gd name="connsiteX2" fmla="*/ 733596 w 733596"/>
                <a:gd name="connsiteY2" fmla="*/ 91440 h 182880"/>
                <a:gd name="connsiteX3" fmla="*/ 642156 w 733596"/>
                <a:gd name="connsiteY3" fmla="*/ 182880 h 182880"/>
                <a:gd name="connsiteX4" fmla="*/ 0 w 733596"/>
                <a:gd name="connsiteY4" fmla="*/ 182880 h 182880"/>
                <a:gd name="connsiteX5" fmla="*/ 0 w 733596"/>
                <a:gd name="connsiteY5" fmla="*/ 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3596" h="182880">
                  <a:moveTo>
                    <a:pt x="0" y="0"/>
                  </a:moveTo>
                  <a:lnTo>
                    <a:pt x="642156" y="0"/>
                  </a:lnTo>
                  <a:cubicBezTo>
                    <a:pt x="692657" y="0"/>
                    <a:pt x="733596" y="40939"/>
                    <a:pt x="733596" y="91440"/>
                  </a:cubicBezTo>
                  <a:cubicBezTo>
                    <a:pt x="733596" y="141941"/>
                    <a:pt x="692657" y="182880"/>
                    <a:pt x="642156" y="182880"/>
                  </a:cubicBezTo>
                  <a:lnTo>
                    <a:pt x="0" y="18288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12" name="Freeform: Shape 111"/>
            <p:cNvSpPr/>
            <p:nvPr/>
          </p:nvSpPr>
          <p:spPr>
            <a:xfrm>
              <a:off x="0" y="952508"/>
              <a:ext cx="786403" cy="183006"/>
            </a:xfrm>
            <a:custGeom>
              <a:avLst/>
              <a:gdLst>
                <a:gd name="connsiteX0" fmla="*/ 0 w 786403"/>
                <a:gd name="connsiteY0" fmla="*/ 0 h 183006"/>
                <a:gd name="connsiteX1" fmla="*/ 692936 w 786403"/>
                <a:gd name="connsiteY1" fmla="*/ 0 h 183006"/>
                <a:gd name="connsiteX2" fmla="*/ 692936 w 786403"/>
                <a:gd name="connsiteY2" fmla="*/ 397 h 183006"/>
                <a:gd name="connsiteX3" fmla="*/ 694900 w 786403"/>
                <a:gd name="connsiteY3" fmla="*/ 0 h 183006"/>
                <a:gd name="connsiteX4" fmla="*/ 786403 w 786403"/>
                <a:gd name="connsiteY4" fmla="*/ 91503 h 183006"/>
                <a:gd name="connsiteX5" fmla="*/ 694900 w 786403"/>
                <a:gd name="connsiteY5" fmla="*/ 183006 h 183006"/>
                <a:gd name="connsiteX6" fmla="*/ 692936 w 786403"/>
                <a:gd name="connsiteY6" fmla="*/ 182610 h 183006"/>
                <a:gd name="connsiteX7" fmla="*/ 692936 w 786403"/>
                <a:gd name="connsiteY7" fmla="*/ 183006 h 183006"/>
                <a:gd name="connsiteX8" fmla="*/ 0 w 786403"/>
                <a:gd name="connsiteY8" fmla="*/ 183006 h 183006"/>
                <a:gd name="connsiteX9" fmla="*/ 0 w 786403"/>
                <a:gd name="connsiteY9" fmla="*/ 0 h 18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6403" h="183006">
                  <a:moveTo>
                    <a:pt x="0" y="0"/>
                  </a:moveTo>
                  <a:lnTo>
                    <a:pt x="692936" y="0"/>
                  </a:lnTo>
                  <a:lnTo>
                    <a:pt x="692936" y="397"/>
                  </a:lnTo>
                  <a:lnTo>
                    <a:pt x="694900" y="0"/>
                  </a:lnTo>
                  <a:cubicBezTo>
                    <a:pt x="745436" y="0"/>
                    <a:pt x="786403" y="40967"/>
                    <a:pt x="786403" y="91503"/>
                  </a:cubicBezTo>
                  <a:cubicBezTo>
                    <a:pt x="786403" y="142039"/>
                    <a:pt x="745436" y="183006"/>
                    <a:pt x="694900" y="183006"/>
                  </a:cubicBezTo>
                  <a:lnTo>
                    <a:pt x="692936" y="182610"/>
                  </a:lnTo>
                  <a:lnTo>
                    <a:pt x="692936" y="183006"/>
                  </a:lnTo>
                  <a:lnTo>
                    <a:pt x="0" y="1830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15" name="Freeform: Shape 114"/>
            <p:cNvSpPr/>
            <p:nvPr/>
          </p:nvSpPr>
          <p:spPr>
            <a:xfrm>
              <a:off x="-1" y="1304902"/>
              <a:ext cx="733596" cy="182880"/>
            </a:xfrm>
            <a:custGeom>
              <a:avLst/>
              <a:gdLst>
                <a:gd name="connsiteX0" fmla="*/ 0 w 733596"/>
                <a:gd name="connsiteY0" fmla="*/ 0 h 182880"/>
                <a:gd name="connsiteX1" fmla="*/ 642156 w 733596"/>
                <a:gd name="connsiteY1" fmla="*/ 0 h 182880"/>
                <a:gd name="connsiteX2" fmla="*/ 733596 w 733596"/>
                <a:gd name="connsiteY2" fmla="*/ 91440 h 182880"/>
                <a:gd name="connsiteX3" fmla="*/ 642156 w 733596"/>
                <a:gd name="connsiteY3" fmla="*/ 182880 h 182880"/>
                <a:gd name="connsiteX4" fmla="*/ 0 w 733596"/>
                <a:gd name="connsiteY4" fmla="*/ 182880 h 182880"/>
                <a:gd name="connsiteX5" fmla="*/ 0 w 733596"/>
                <a:gd name="connsiteY5" fmla="*/ 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3596" h="182880">
                  <a:moveTo>
                    <a:pt x="0" y="0"/>
                  </a:moveTo>
                  <a:lnTo>
                    <a:pt x="642156" y="0"/>
                  </a:lnTo>
                  <a:cubicBezTo>
                    <a:pt x="692657" y="0"/>
                    <a:pt x="733596" y="40939"/>
                    <a:pt x="733596" y="91440"/>
                  </a:cubicBezTo>
                  <a:cubicBezTo>
                    <a:pt x="733596" y="141941"/>
                    <a:pt x="692657" y="182880"/>
                    <a:pt x="642156" y="182880"/>
                  </a:cubicBezTo>
                  <a:lnTo>
                    <a:pt x="0" y="18288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18" name="Freeform: Shape 117"/>
            <p:cNvSpPr/>
            <p:nvPr/>
          </p:nvSpPr>
          <p:spPr>
            <a:xfrm>
              <a:off x="0" y="1649603"/>
              <a:ext cx="550424" cy="183006"/>
            </a:xfrm>
            <a:custGeom>
              <a:avLst/>
              <a:gdLst>
                <a:gd name="connsiteX0" fmla="*/ 0 w 550424"/>
                <a:gd name="connsiteY0" fmla="*/ 0 h 183006"/>
                <a:gd name="connsiteX1" fmla="*/ 456956 w 550424"/>
                <a:gd name="connsiteY1" fmla="*/ 0 h 183006"/>
                <a:gd name="connsiteX2" fmla="*/ 456956 w 550424"/>
                <a:gd name="connsiteY2" fmla="*/ 397 h 183006"/>
                <a:gd name="connsiteX3" fmla="*/ 458921 w 550424"/>
                <a:gd name="connsiteY3" fmla="*/ 0 h 183006"/>
                <a:gd name="connsiteX4" fmla="*/ 550424 w 550424"/>
                <a:gd name="connsiteY4" fmla="*/ 91503 h 183006"/>
                <a:gd name="connsiteX5" fmla="*/ 458921 w 550424"/>
                <a:gd name="connsiteY5" fmla="*/ 183006 h 183006"/>
                <a:gd name="connsiteX6" fmla="*/ 456956 w 550424"/>
                <a:gd name="connsiteY6" fmla="*/ 182609 h 183006"/>
                <a:gd name="connsiteX7" fmla="*/ 456956 w 550424"/>
                <a:gd name="connsiteY7" fmla="*/ 183006 h 183006"/>
                <a:gd name="connsiteX8" fmla="*/ 0 w 550424"/>
                <a:gd name="connsiteY8" fmla="*/ 183006 h 183006"/>
                <a:gd name="connsiteX9" fmla="*/ 0 w 550424"/>
                <a:gd name="connsiteY9" fmla="*/ 0 h 18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0424" h="183006">
                  <a:moveTo>
                    <a:pt x="0" y="0"/>
                  </a:moveTo>
                  <a:lnTo>
                    <a:pt x="456956" y="0"/>
                  </a:lnTo>
                  <a:lnTo>
                    <a:pt x="456956" y="397"/>
                  </a:lnTo>
                  <a:lnTo>
                    <a:pt x="458921" y="0"/>
                  </a:lnTo>
                  <a:cubicBezTo>
                    <a:pt x="509457" y="0"/>
                    <a:pt x="550424" y="40967"/>
                    <a:pt x="550424" y="91503"/>
                  </a:cubicBezTo>
                  <a:cubicBezTo>
                    <a:pt x="550424" y="142039"/>
                    <a:pt x="509457" y="183006"/>
                    <a:pt x="458921" y="183006"/>
                  </a:cubicBezTo>
                  <a:lnTo>
                    <a:pt x="456956" y="182609"/>
                  </a:lnTo>
                  <a:lnTo>
                    <a:pt x="456956" y="183006"/>
                  </a:lnTo>
                  <a:lnTo>
                    <a:pt x="0" y="1830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56" name="Slide Number Placeholder 5"/>
          <p:cNvSpPr txBox="1"/>
          <p:nvPr/>
        </p:nvSpPr>
        <p:spPr bwMode="white">
          <a:xfrm>
            <a:off x="11723254" y="6544746"/>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rgbClr val="959CA0"/>
                </a:solidFill>
              </a:rPr>
            </a:fld>
            <a:endParaRPr lang="en-US" sz="800" b="0">
              <a:solidFill>
                <a:srgbClr val="959CA0"/>
              </a:solidFill>
            </a:endParaRPr>
          </a:p>
        </p:txBody>
      </p:sp>
      <p:pic>
        <p:nvPicPr>
          <p:cNvPr id="34" name="Graphic 33"/>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pic>
        <p:nvPicPr>
          <p:cNvPr id="33" name="Graphic 32"/>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Divider Light Grey - IQVIA">
    <p:bg>
      <p:bgPr>
        <a:solidFill>
          <a:srgbClr val="F4F4F4"/>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pic>
        <p:nvPicPr>
          <p:cNvPr id="14" name="Graphic 13"/>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sp>
        <p:nvSpPr>
          <p:cNvPr id="60" name="Title 1"/>
          <p:cNvSpPr>
            <a:spLocks noGrp="1"/>
          </p:cNvSpPr>
          <p:nvPr>
            <p:ph type="title" hasCustomPrompt="1"/>
          </p:nvPr>
        </p:nvSpPr>
        <p:spPr bwMode="white">
          <a:xfrm>
            <a:off x="1036858" y="1795535"/>
            <a:ext cx="5588846" cy="4341936"/>
          </a:xfrm>
          <a:prstGeom prst="rect">
            <a:avLst/>
          </a:prstGeom>
        </p:spPr>
        <p:txBody>
          <a:bodyPr anchor="ctr" anchorCtr="0"/>
          <a:lstStyle>
            <a:lvl1pPr>
              <a:lnSpc>
                <a:spcPct val="100000"/>
              </a:lnSpc>
              <a:defRPr sz="3600" b="1">
                <a:solidFill>
                  <a:schemeClr val="accent2"/>
                </a:solidFill>
              </a:defRPr>
            </a:lvl1pPr>
          </a:lstStyle>
          <a:p>
            <a:r>
              <a:rPr lang="en-US"/>
              <a:t>Dividers are 36pt Arial Bold sentence case</a:t>
            </a:r>
            <a:endParaRPr lang="en-US"/>
          </a:p>
        </p:txBody>
      </p:sp>
      <p:sp>
        <p:nvSpPr>
          <p:cNvPr id="11" name="Slide Number Placeholder 5"/>
          <p:cNvSpPr txBox="1"/>
          <p:nvPr/>
        </p:nvSpPr>
        <p:spPr bwMode="white">
          <a:xfrm>
            <a:off x="11708455" y="6548145"/>
            <a:ext cx="3678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chemeClr val="bg1"/>
                </a:solidFill>
              </a:rPr>
            </a:fld>
            <a:endParaRPr lang="en-US" sz="800" b="0">
              <a:solidFill>
                <a:schemeClr val="bg1"/>
              </a:solidFill>
            </a:endParaRPr>
          </a:p>
        </p:txBody>
      </p:sp>
      <p:grpSp>
        <p:nvGrpSpPr>
          <p:cNvPr id="57" name="Group 56"/>
          <p:cNvGrpSpPr/>
          <p:nvPr/>
        </p:nvGrpSpPr>
        <p:grpSpPr>
          <a:xfrm>
            <a:off x="7036244" y="2752016"/>
            <a:ext cx="5155756" cy="3703320"/>
            <a:chOff x="7036244" y="2752016"/>
            <a:chExt cx="5155756" cy="3703320"/>
          </a:xfrm>
          <a:solidFill>
            <a:schemeClr val="accent1"/>
          </a:solidFill>
        </p:grpSpPr>
        <p:sp>
          <p:nvSpPr>
            <p:cNvPr id="58" name="Freeform 57"/>
            <p:cNvSpPr/>
            <p:nvPr/>
          </p:nvSpPr>
          <p:spPr>
            <a:xfrm>
              <a:off x="9432234" y="2752016"/>
              <a:ext cx="2759766" cy="549150"/>
            </a:xfrm>
            <a:custGeom>
              <a:avLst/>
              <a:gdLst>
                <a:gd name="connsiteX0" fmla="*/ 274575 w 2759766"/>
                <a:gd name="connsiteY0" fmla="*/ 0 h 549150"/>
                <a:gd name="connsiteX1" fmla="*/ 276476 w 2759766"/>
                <a:gd name="connsiteY1" fmla="*/ 192 h 549150"/>
                <a:gd name="connsiteX2" fmla="*/ 276476 w 2759766"/>
                <a:gd name="connsiteY2" fmla="*/ 0 h 549150"/>
                <a:gd name="connsiteX3" fmla="*/ 1832666 w 2759766"/>
                <a:gd name="connsiteY3" fmla="*/ 0 h 549150"/>
                <a:gd name="connsiteX4" fmla="*/ 2706584 w 2759766"/>
                <a:gd name="connsiteY4" fmla="*/ 0 h 549150"/>
                <a:gd name="connsiteX5" fmla="*/ 2759766 w 2759766"/>
                <a:gd name="connsiteY5" fmla="*/ 0 h 549150"/>
                <a:gd name="connsiteX6" fmla="*/ 2759766 w 2759766"/>
                <a:gd name="connsiteY6" fmla="*/ 549150 h 549150"/>
                <a:gd name="connsiteX7" fmla="*/ 2706584 w 2759766"/>
                <a:gd name="connsiteY7" fmla="*/ 549150 h 549150"/>
                <a:gd name="connsiteX8" fmla="*/ 1832666 w 2759766"/>
                <a:gd name="connsiteY8" fmla="*/ 549150 h 549150"/>
                <a:gd name="connsiteX9" fmla="*/ 276476 w 2759766"/>
                <a:gd name="connsiteY9" fmla="*/ 549150 h 549150"/>
                <a:gd name="connsiteX10" fmla="*/ 276476 w 2759766"/>
                <a:gd name="connsiteY10" fmla="*/ 548958 h 549150"/>
                <a:gd name="connsiteX11" fmla="*/ 274575 w 2759766"/>
                <a:gd name="connsiteY11" fmla="*/ 549150 h 549150"/>
                <a:gd name="connsiteX12" fmla="*/ 0 w 2759766"/>
                <a:gd name="connsiteY12" fmla="*/ 274575 h 549150"/>
                <a:gd name="connsiteX13" fmla="*/ 274575 w 275976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59766" h="549150">
                  <a:moveTo>
                    <a:pt x="274575" y="0"/>
                  </a:moveTo>
                  <a:lnTo>
                    <a:pt x="276476" y="192"/>
                  </a:lnTo>
                  <a:lnTo>
                    <a:pt x="276476" y="0"/>
                  </a:lnTo>
                  <a:lnTo>
                    <a:pt x="1832666" y="0"/>
                  </a:lnTo>
                  <a:lnTo>
                    <a:pt x="2706584" y="0"/>
                  </a:lnTo>
                  <a:lnTo>
                    <a:pt x="2759766" y="0"/>
                  </a:lnTo>
                  <a:lnTo>
                    <a:pt x="2759766" y="549150"/>
                  </a:lnTo>
                  <a:lnTo>
                    <a:pt x="2706584" y="549150"/>
                  </a:lnTo>
                  <a:lnTo>
                    <a:pt x="1832666" y="549150"/>
                  </a:lnTo>
                  <a:lnTo>
                    <a:pt x="276476" y="549150"/>
                  </a:lnTo>
                  <a:lnTo>
                    <a:pt x="276476" y="548958"/>
                  </a:lnTo>
                  <a:lnTo>
                    <a:pt x="274575" y="549150"/>
                  </a:lnTo>
                  <a:cubicBezTo>
                    <a:pt x="122931" y="549150"/>
                    <a:pt x="0" y="426219"/>
                    <a:pt x="0" y="274575"/>
                  </a:cubicBezTo>
                  <a:cubicBezTo>
                    <a:pt x="0" y="122932"/>
                    <a:pt x="122931"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59" name="Freeform 58"/>
            <p:cNvSpPr/>
            <p:nvPr/>
          </p:nvSpPr>
          <p:spPr>
            <a:xfrm>
              <a:off x="7850557" y="5906186"/>
              <a:ext cx="4341443" cy="549150"/>
            </a:xfrm>
            <a:custGeom>
              <a:avLst/>
              <a:gdLst>
                <a:gd name="connsiteX0" fmla="*/ 274575 w 4341443"/>
                <a:gd name="connsiteY0" fmla="*/ 0 h 549150"/>
                <a:gd name="connsiteX1" fmla="*/ 276477 w 4341443"/>
                <a:gd name="connsiteY1" fmla="*/ 192 h 549150"/>
                <a:gd name="connsiteX2" fmla="*/ 276477 w 4341443"/>
                <a:gd name="connsiteY2" fmla="*/ 0 h 549150"/>
                <a:gd name="connsiteX3" fmla="*/ 3414343 w 4341443"/>
                <a:gd name="connsiteY3" fmla="*/ 0 h 549150"/>
                <a:gd name="connsiteX4" fmla="*/ 4288263 w 4341443"/>
                <a:gd name="connsiteY4" fmla="*/ 0 h 549150"/>
                <a:gd name="connsiteX5" fmla="*/ 4341443 w 4341443"/>
                <a:gd name="connsiteY5" fmla="*/ 0 h 549150"/>
                <a:gd name="connsiteX6" fmla="*/ 4341443 w 4341443"/>
                <a:gd name="connsiteY6" fmla="*/ 549150 h 549150"/>
                <a:gd name="connsiteX7" fmla="*/ 4288263 w 4341443"/>
                <a:gd name="connsiteY7" fmla="*/ 549150 h 549150"/>
                <a:gd name="connsiteX8" fmla="*/ 3414343 w 4341443"/>
                <a:gd name="connsiteY8" fmla="*/ 549150 h 549150"/>
                <a:gd name="connsiteX9" fmla="*/ 276477 w 4341443"/>
                <a:gd name="connsiteY9" fmla="*/ 549150 h 549150"/>
                <a:gd name="connsiteX10" fmla="*/ 276477 w 4341443"/>
                <a:gd name="connsiteY10" fmla="*/ 548959 h 549150"/>
                <a:gd name="connsiteX11" fmla="*/ 274575 w 4341443"/>
                <a:gd name="connsiteY11" fmla="*/ 549150 h 549150"/>
                <a:gd name="connsiteX12" fmla="*/ 0 w 4341443"/>
                <a:gd name="connsiteY12" fmla="*/ 274575 h 549150"/>
                <a:gd name="connsiteX13" fmla="*/ 274575 w 434144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41443" h="549150">
                  <a:moveTo>
                    <a:pt x="274575" y="0"/>
                  </a:moveTo>
                  <a:lnTo>
                    <a:pt x="276477" y="192"/>
                  </a:lnTo>
                  <a:lnTo>
                    <a:pt x="276477" y="0"/>
                  </a:lnTo>
                  <a:lnTo>
                    <a:pt x="3414343" y="0"/>
                  </a:lnTo>
                  <a:lnTo>
                    <a:pt x="4288263" y="0"/>
                  </a:lnTo>
                  <a:lnTo>
                    <a:pt x="4341443" y="0"/>
                  </a:lnTo>
                  <a:lnTo>
                    <a:pt x="4341443" y="549150"/>
                  </a:lnTo>
                  <a:lnTo>
                    <a:pt x="4288263" y="549150"/>
                  </a:lnTo>
                  <a:lnTo>
                    <a:pt x="3414343" y="549150"/>
                  </a:lnTo>
                  <a:lnTo>
                    <a:pt x="276477" y="549150"/>
                  </a:lnTo>
                  <a:lnTo>
                    <a:pt x="276477" y="548959"/>
                  </a:lnTo>
                  <a:lnTo>
                    <a:pt x="274575" y="549150"/>
                  </a:lnTo>
                  <a:cubicBezTo>
                    <a:pt x="122932" y="549150"/>
                    <a:pt x="0" y="426219"/>
                    <a:pt x="0" y="274575"/>
                  </a:cubicBezTo>
                  <a:cubicBezTo>
                    <a:pt x="0" y="122932"/>
                    <a:pt x="122932"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68" name="Freeform 67"/>
            <p:cNvSpPr/>
            <p:nvPr/>
          </p:nvSpPr>
          <p:spPr>
            <a:xfrm>
              <a:off x="7451067" y="3804028"/>
              <a:ext cx="4740933" cy="549150"/>
            </a:xfrm>
            <a:custGeom>
              <a:avLst/>
              <a:gdLst>
                <a:gd name="connsiteX0" fmla="*/ 274073 w 4740933"/>
                <a:gd name="connsiteY0" fmla="*/ 0 h 549150"/>
                <a:gd name="connsiteX1" fmla="*/ 278104 w 4740933"/>
                <a:gd name="connsiteY1" fmla="*/ 407 h 549150"/>
                <a:gd name="connsiteX2" fmla="*/ 278104 w 4740933"/>
                <a:gd name="connsiteY2" fmla="*/ 0 h 549150"/>
                <a:gd name="connsiteX3" fmla="*/ 3813833 w 4740933"/>
                <a:gd name="connsiteY3" fmla="*/ 0 h 549150"/>
                <a:gd name="connsiteX4" fmla="*/ 4687752 w 4740933"/>
                <a:gd name="connsiteY4" fmla="*/ 0 h 549150"/>
                <a:gd name="connsiteX5" fmla="*/ 4740933 w 4740933"/>
                <a:gd name="connsiteY5" fmla="*/ 0 h 549150"/>
                <a:gd name="connsiteX6" fmla="*/ 4740933 w 4740933"/>
                <a:gd name="connsiteY6" fmla="*/ 549150 h 549150"/>
                <a:gd name="connsiteX7" fmla="*/ 4687752 w 4740933"/>
                <a:gd name="connsiteY7" fmla="*/ 549150 h 549150"/>
                <a:gd name="connsiteX8" fmla="*/ 3813833 w 4740933"/>
                <a:gd name="connsiteY8" fmla="*/ 549150 h 549150"/>
                <a:gd name="connsiteX9" fmla="*/ 278104 w 4740933"/>
                <a:gd name="connsiteY9" fmla="*/ 549150 h 549150"/>
                <a:gd name="connsiteX10" fmla="*/ 278104 w 4740933"/>
                <a:gd name="connsiteY10" fmla="*/ 547742 h 549150"/>
                <a:gd name="connsiteX11" fmla="*/ 274073 w 4740933"/>
                <a:gd name="connsiteY11" fmla="*/ 548148 h 549150"/>
                <a:gd name="connsiteX12" fmla="*/ 0 w 4740933"/>
                <a:gd name="connsiteY12" fmla="*/ 274074 h 549150"/>
                <a:gd name="connsiteX13" fmla="*/ 274073 w 474093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0933" h="549150">
                  <a:moveTo>
                    <a:pt x="274073" y="0"/>
                  </a:moveTo>
                  <a:lnTo>
                    <a:pt x="278104" y="407"/>
                  </a:lnTo>
                  <a:lnTo>
                    <a:pt x="278104" y="0"/>
                  </a:lnTo>
                  <a:lnTo>
                    <a:pt x="3813833" y="0"/>
                  </a:lnTo>
                  <a:lnTo>
                    <a:pt x="4687752" y="0"/>
                  </a:lnTo>
                  <a:lnTo>
                    <a:pt x="4740933" y="0"/>
                  </a:lnTo>
                  <a:lnTo>
                    <a:pt x="4740933" y="549150"/>
                  </a:lnTo>
                  <a:lnTo>
                    <a:pt x="4687752" y="549150"/>
                  </a:lnTo>
                  <a:lnTo>
                    <a:pt x="3813833" y="549150"/>
                  </a:lnTo>
                  <a:lnTo>
                    <a:pt x="278104" y="549150"/>
                  </a:lnTo>
                  <a:lnTo>
                    <a:pt x="278104" y="547742"/>
                  </a:lnTo>
                  <a:lnTo>
                    <a:pt x="274073" y="548148"/>
                  </a:lnTo>
                  <a:cubicBezTo>
                    <a:pt x="122707" y="548148"/>
                    <a:pt x="0" y="425441"/>
                    <a:pt x="0" y="274074"/>
                  </a:cubicBezTo>
                  <a:cubicBezTo>
                    <a:pt x="0" y="122707"/>
                    <a:pt x="122707" y="0"/>
                    <a:pt x="27407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9" name="Freeform 68"/>
            <p:cNvSpPr/>
            <p:nvPr/>
          </p:nvSpPr>
          <p:spPr>
            <a:xfrm>
              <a:off x="7036244" y="4854606"/>
              <a:ext cx="5155756" cy="549150"/>
            </a:xfrm>
            <a:custGeom>
              <a:avLst/>
              <a:gdLst>
                <a:gd name="connsiteX0" fmla="*/ 299044 w 5155756"/>
                <a:gd name="connsiteY0" fmla="*/ 0 h 549150"/>
                <a:gd name="connsiteX1" fmla="*/ 300889 w 5155756"/>
                <a:gd name="connsiteY1" fmla="*/ 171 h 549150"/>
                <a:gd name="connsiteX2" fmla="*/ 300889 w 5155756"/>
                <a:gd name="connsiteY2" fmla="*/ 0 h 549150"/>
                <a:gd name="connsiteX3" fmla="*/ 4228656 w 5155756"/>
                <a:gd name="connsiteY3" fmla="*/ 0 h 549150"/>
                <a:gd name="connsiteX4" fmla="*/ 5103517 w 5155756"/>
                <a:gd name="connsiteY4" fmla="*/ 0 h 549150"/>
                <a:gd name="connsiteX5" fmla="*/ 5155756 w 5155756"/>
                <a:gd name="connsiteY5" fmla="*/ 0 h 549150"/>
                <a:gd name="connsiteX6" fmla="*/ 5155756 w 5155756"/>
                <a:gd name="connsiteY6" fmla="*/ 549150 h 549150"/>
                <a:gd name="connsiteX7" fmla="*/ 5103517 w 5155756"/>
                <a:gd name="connsiteY7" fmla="*/ 549150 h 549150"/>
                <a:gd name="connsiteX8" fmla="*/ 4228656 w 5155756"/>
                <a:gd name="connsiteY8" fmla="*/ 549150 h 549150"/>
                <a:gd name="connsiteX9" fmla="*/ 300889 w 5155756"/>
                <a:gd name="connsiteY9" fmla="*/ 549150 h 549150"/>
                <a:gd name="connsiteX10" fmla="*/ 300889 w 5155756"/>
                <a:gd name="connsiteY10" fmla="*/ 548980 h 549150"/>
                <a:gd name="connsiteX11" fmla="*/ 299044 w 5155756"/>
                <a:gd name="connsiteY11" fmla="*/ 549150 h 549150"/>
                <a:gd name="connsiteX12" fmla="*/ 0 w 5155756"/>
                <a:gd name="connsiteY12" fmla="*/ 274575 h 549150"/>
                <a:gd name="connsiteX13" fmla="*/ 299044 w 515575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155756" h="549150">
                  <a:moveTo>
                    <a:pt x="299044" y="0"/>
                  </a:moveTo>
                  <a:lnTo>
                    <a:pt x="300889" y="171"/>
                  </a:lnTo>
                  <a:lnTo>
                    <a:pt x="300889" y="0"/>
                  </a:lnTo>
                  <a:lnTo>
                    <a:pt x="4228656" y="0"/>
                  </a:lnTo>
                  <a:lnTo>
                    <a:pt x="5103517" y="0"/>
                  </a:lnTo>
                  <a:lnTo>
                    <a:pt x="5155756" y="0"/>
                  </a:lnTo>
                  <a:lnTo>
                    <a:pt x="5155756" y="549150"/>
                  </a:lnTo>
                  <a:lnTo>
                    <a:pt x="5103517" y="549150"/>
                  </a:lnTo>
                  <a:lnTo>
                    <a:pt x="4228656" y="549150"/>
                  </a:lnTo>
                  <a:lnTo>
                    <a:pt x="300889" y="549150"/>
                  </a:lnTo>
                  <a:lnTo>
                    <a:pt x="300889" y="548980"/>
                  </a:lnTo>
                  <a:lnTo>
                    <a:pt x="299044" y="549150"/>
                  </a:lnTo>
                  <a:cubicBezTo>
                    <a:pt x="133887" y="549150"/>
                    <a:pt x="0" y="426219"/>
                    <a:pt x="0" y="274575"/>
                  </a:cubicBezTo>
                  <a:cubicBezTo>
                    <a:pt x="0" y="122932"/>
                    <a:pt x="133887" y="0"/>
                    <a:pt x="2990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ought Slide - IQVIA">
    <p:bg>
      <p:bgPr>
        <a:gradFill>
          <a:gsLst>
            <a:gs pos="20000">
              <a:schemeClr val="accent2"/>
            </a:gs>
            <a:gs pos="80000">
              <a:schemeClr val="accent1"/>
            </a:gs>
          </a:gsLst>
          <a:lin ang="2700000" scaled="1"/>
        </a:gradFill>
        <a:effectLst/>
      </p:bgPr>
    </p:bg>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1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 name="Rectangle 10"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grpSp>
        <p:nvGrpSpPr>
          <p:cNvPr id="10" name="Group 9"/>
          <p:cNvGrpSpPr/>
          <p:nvPr/>
        </p:nvGrpSpPr>
        <p:grpSpPr>
          <a:xfrm>
            <a:off x="0" y="1460563"/>
            <a:ext cx="2550984" cy="4676908"/>
            <a:chOff x="0" y="1403413"/>
            <a:chExt cx="2550984" cy="4676908"/>
          </a:xfrm>
          <a:solidFill>
            <a:schemeClr val="accent1"/>
          </a:solidFill>
        </p:grpSpPr>
        <p:grpSp>
          <p:nvGrpSpPr>
            <p:cNvPr id="9" name="Group 8"/>
            <p:cNvGrpSpPr/>
            <p:nvPr/>
          </p:nvGrpSpPr>
          <p:grpSpPr>
            <a:xfrm>
              <a:off x="1" y="4502072"/>
              <a:ext cx="1013573" cy="545364"/>
              <a:chOff x="1" y="4502072"/>
              <a:chExt cx="1013573" cy="545364"/>
            </a:xfrm>
            <a:grpFill/>
          </p:grpSpPr>
          <p:sp>
            <p:nvSpPr>
              <p:cNvPr id="64" name="Rectangle 63"/>
              <p:cNvSpPr/>
              <p:nvPr/>
            </p:nvSpPr>
            <p:spPr>
              <a:xfrm>
                <a:off x="1" y="4502072"/>
                <a:ext cx="735042"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5" name="Oval 64"/>
              <p:cNvSpPr/>
              <p:nvPr/>
            </p:nvSpPr>
            <p:spPr>
              <a:xfrm>
                <a:off x="468210"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 name="Group 7"/>
            <p:cNvGrpSpPr/>
            <p:nvPr/>
          </p:nvGrpSpPr>
          <p:grpSpPr>
            <a:xfrm>
              <a:off x="0" y="3469185"/>
              <a:ext cx="1162174" cy="545364"/>
              <a:chOff x="0" y="3469185"/>
              <a:chExt cx="1162174" cy="545364"/>
            </a:xfrm>
            <a:grpFill/>
          </p:grpSpPr>
          <p:sp>
            <p:nvSpPr>
              <p:cNvPr id="66" name="Rectangle 65"/>
              <p:cNvSpPr/>
              <p:nvPr/>
            </p:nvSpPr>
            <p:spPr>
              <a:xfrm>
                <a:off x="0" y="3469185"/>
                <a:ext cx="88363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7" name="Oval 66"/>
              <p:cNvSpPr/>
              <p:nvPr/>
            </p:nvSpPr>
            <p:spPr>
              <a:xfrm>
                <a:off x="616810"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7" name="Group 6"/>
            <p:cNvGrpSpPr/>
            <p:nvPr/>
          </p:nvGrpSpPr>
          <p:grpSpPr>
            <a:xfrm>
              <a:off x="0" y="2436300"/>
              <a:ext cx="1023436" cy="545364"/>
              <a:chOff x="0" y="2440184"/>
              <a:chExt cx="1023436" cy="545364"/>
            </a:xfrm>
            <a:grpFill/>
          </p:grpSpPr>
          <p:sp>
            <p:nvSpPr>
              <p:cNvPr id="68" name="Rectangle 67"/>
              <p:cNvSpPr/>
              <p:nvPr/>
            </p:nvSpPr>
            <p:spPr>
              <a:xfrm>
                <a:off x="0" y="2440184"/>
                <a:ext cx="74406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9" name="Oval 68"/>
              <p:cNvSpPr/>
              <p:nvPr/>
            </p:nvSpPr>
            <p:spPr>
              <a:xfrm>
                <a:off x="478072" y="2440184"/>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6" name="Group 5"/>
            <p:cNvGrpSpPr/>
            <p:nvPr/>
          </p:nvGrpSpPr>
          <p:grpSpPr>
            <a:xfrm>
              <a:off x="876713" y="5534957"/>
              <a:ext cx="1674271" cy="545364"/>
              <a:chOff x="876236" y="5534957"/>
              <a:chExt cx="1674271" cy="545364"/>
            </a:xfrm>
            <a:grpFill/>
          </p:grpSpPr>
          <p:sp>
            <p:nvSpPr>
              <p:cNvPr id="70" name="Rectangle 69"/>
              <p:cNvSpPr/>
              <p:nvPr/>
            </p:nvSpPr>
            <p:spPr>
              <a:xfrm>
                <a:off x="1154393" y="5534957"/>
                <a:ext cx="1117582"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1" name="Oval 70"/>
              <p:cNvSpPr/>
              <p:nvPr/>
            </p:nvSpPr>
            <p:spPr>
              <a:xfrm>
                <a:off x="2005143"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2" name="Oval 71"/>
              <p:cNvSpPr/>
              <p:nvPr/>
            </p:nvSpPr>
            <p:spPr>
              <a:xfrm>
                <a:off x="876236"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5" name="Group 4"/>
            <p:cNvGrpSpPr/>
            <p:nvPr/>
          </p:nvGrpSpPr>
          <p:grpSpPr>
            <a:xfrm>
              <a:off x="1404844" y="4502072"/>
              <a:ext cx="1146140" cy="545364"/>
              <a:chOff x="1404367" y="4502072"/>
              <a:chExt cx="1146140" cy="545364"/>
            </a:xfrm>
            <a:grpFill/>
          </p:grpSpPr>
          <p:sp>
            <p:nvSpPr>
              <p:cNvPr id="73" name="Rectangle 72"/>
              <p:cNvSpPr/>
              <p:nvPr/>
            </p:nvSpPr>
            <p:spPr>
              <a:xfrm>
                <a:off x="1682197" y="4502072"/>
                <a:ext cx="589775"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4" name="Oval 73"/>
              <p:cNvSpPr/>
              <p:nvPr/>
            </p:nvSpPr>
            <p:spPr>
              <a:xfrm>
                <a:off x="2005143"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5" name="Oval 74"/>
              <p:cNvSpPr/>
              <p:nvPr/>
            </p:nvSpPr>
            <p:spPr>
              <a:xfrm>
                <a:off x="1404367"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4" name="Group 3"/>
            <p:cNvGrpSpPr/>
            <p:nvPr/>
          </p:nvGrpSpPr>
          <p:grpSpPr>
            <a:xfrm>
              <a:off x="1563753" y="3469185"/>
              <a:ext cx="987231" cy="545364"/>
              <a:chOff x="1560101" y="3469185"/>
              <a:chExt cx="987231" cy="545364"/>
            </a:xfrm>
            <a:grpFill/>
          </p:grpSpPr>
          <p:sp>
            <p:nvSpPr>
              <p:cNvPr id="76" name="Oval 75"/>
              <p:cNvSpPr/>
              <p:nvPr/>
            </p:nvSpPr>
            <p:spPr>
              <a:xfrm>
                <a:off x="1560101"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7" name="Rectangle 76"/>
              <p:cNvSpPr/>
              <p:nvPr/>
            </p:nvSpPr>
            <p:spPr>
              <a:xfrm>
                <a:off x="1825936" y="3469185"/>
                <a:ext cx="44603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8" name="Oval 77"/>
              <p:cNvSpPr/>
              <p:nvPr/>
            </p:nvSpPr>
            <p:spPr>
              <a:xfrm>
                <a:off x="2001968"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3" name="Group 2"/>
            <p:cNvGrpSpPr/>
            <p:nvPr/>
          </p:nvGrpSpPr>
          <p:grpSpPr>
            <a:xfrm>
              <a:off x="1416321" y="2436300"/>
              <a:ext cx="1134663" cy="545364"/>
              <a:chOff x="1415887" y="2436300"/>
              <a:chExt cx="1134663" cy="545364"/>
            </a:xfrm>
            <a:grpFill/>
          </p:grpSpPr>
          <p:sp>
            <p:nvSpPr>
              <p:cNvPr id="79" name="Oval 78"/>
              <p:cNvSpPr/>
              <p:nvPr/>
            </p:nvSpPr>
            <p:spPr>
              <a:xfrm>
                <a:off x="2005186"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0" name="Oval 79"/>
              <p:cNvSpPr/>
              <p:nvPr/>
            </p:nvSpPr>
            <p:spPr>
              <a:xfrm>
                <a:off x="1415887"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1" name="Rectangle 80"/>
              <p:cNvSpPr/>
              <p:nvPr/>
            </p:nvSpPr>
            <p:spPr>
              <a:xfrm>
                <a:off x="1682240" y="2436300"/>
                <a:ext cx="58973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13" name="Group 1"/>
            <p:cNvGrpSpPr/>
            <p:nvPr/>
          </p:nvGrpSpPr>
          <p:grpSpPr>
            <a:xfrm>
              <a:off x="898206" y="1403413"/>
              <a:ext cx="1652778" cy="545364"/>
              <a:chOff x="898206" y="1403413"/>
              <a:chExt cx="1652778" cy="545364"/>
            </a:xfrm>
            <a:grpFill/>
          </p:grpSpPr>
          <p:sp>
            <p:nvSpPr>
              <p:cNvPr id="82" name="Oval 81"/>
              <p:cNvSpPr/>
              <p:nvPr/>
            </p:nvSpPr>
            <p:spPr>
              <a:xfrm>
                <a:off x="2005620"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3" name="Oval 82"/>
              <p:cNvSpPr/>
              <p:nvPr/>
            </p:nvSpPr>
            <p:spPr>
              <a:xfrm>
                <a:off x="898206"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4" name="Rectangle 83"/>
              <p:cNvSpPr/>
              <p:nvPr/>
            </p:nvSpPr>
            <p:spPr>
              <a:xfrm>
                <a:off x="1164538" y="1403413"/>
                <a:ext cx="111758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85" name="Freeform 84"/>
            <p:cNvSpPr/>
            <p:nvPr/>
          </p:nvSpPr>
          <p:spPr>
            <a:xfrm>
              <a:off x="1945" y="5534957"/>
              <a:ext cx="476127" cy="545364"/>
            </a:xfrm>
            <a:custGeom>
              <a:avLst/>
              <a:gdLst>
                <a:gd name="connsiteX0" fmla="*/ 0 w 476127"/>
                <a:gd name="connsiteY0" fmla="*/ 0 h 545364"/>
                <a:gd name="connsiteX1" fmla="*/ 197590 w 476127"/>
                <a:gd name="connsiteY1" fmla="*/ 0 h 545364"/>
                <a:gd name="connsiteX2" fmla="*/ 197590 w 476127"/>
                <a:gd name="connsiteY2" fmla="*/ 590 h 545364"/>
                <a:gd name="connsiteX3" fmla="*/ 203445 w 476127"/>
                <a:gd name="connsiteY3" fmla="*/ 0 h 545364"/>
                <a:gd name="connsiteX4" fmla="*/ 476127 w 476127"/>
                <a:gd name="connsiteY4" fmla="*/ 272682 h 545364"/>
                <a:gd name="connsiteX5" fmla="*/ 203445 w 476127"/>
                <a:gd name="connsiteY5" fmla="*/ 545364 h 545364"/>
                <a:gd name="connsiteX6" fmla="*/ 197590 w 476127"/>
                <a:gd name="connsiteY6" fmla="*/ 544774 h 545364"/>
                <a:gd name="connsiteX7" fmla="*/ 197590 w 476127"/>
                <a:gd name="connsiteY7" fmla="*/ 545364 h 545364"/>
                <a:gd name="connsiteX8" fmla="*/ 0 w 476127"/>
                <a:gd name="connsiteY8" fmla="*/ 545364 h 545364"/>
                <a:gd name="connsiteX9" fmla="*/ 0 w 476127"/>
                <a:gd name="connsiteY9" fmla="*/ 452614 h 545364"/>
                <a:gd name="connsiteX10" fmla="*/ 0 w 476127"/>
                <a:gd name="connsiteY10" fmla="*/ 92750 h 545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6127" h="545364">
                  <a:moveTo>
                    <a:pt x="0" y="0"/>
                  </a:moveTo>
                  <a:lnTo>
                    <a:pt x="197590" y="0"/>
                  </a:lnTo>
                  <a:lnTo>
                    <a:pt x="197590" y="590"/>
                  </a:lnTo>
                  <a:lnTo>
                    <a:pt x="203445" y="0"/>
                  </a:lnTo>
                  <a:cubicBezTo>
                    <a:pt x="354043" y="0"/>
                    <a:pt x="476127" y="122084"/>
                    <a:pt x="476127" y="272682"/>
                  </a:cubicBezTo>
                  <a:cubicBezTo>
                    <a:pt x="476127" y="423280"/>
                    <a:pt x="354043" y="545364"/>
                    <a:pt x="203445" y="545364"/>
                  </a:cubicBezTo>
                  <a:lnTo>
                    <a:pt x="197590" y="544774"/>
                  </a:lnTo>
                  <a:lnTo>
                    <a:pt x="197590" y="545364"/>
                  </a:lnTo>
                  <a:lnTo>
                    <a:pt x="0" y="545364"/>
                  </a:lnTo>
                  <a:lnTo>
                    <a:pt x="0" y="452614"/>
                  </a:lnTo>
                  <a:lnTo>
                    <a:pt x="0" y="927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6" name="Freeform 85"/>
            <p:cNvSpPr/>
            <p:nvPr/>
          </p:nvSpPr>
          <p:spPr>
            <a:xfrm>
              <a:off x="0" y="1403413"/>
              <a:ext cx="501699" cy="545364"/>
            </a:xfrm>
            <a:custGeom>
              <a:avLst/>
              <a:gdLst>
                <a:gd name="connsiteX0" fmla="*/ 1 w 501699"/>
                <a:gd name="connsiteY0" fmla="*/ 0 h 545364"/>
                <a:gd name="connsiteX1" fmla="*/ 223169 w 501699"/>
                <a:gd name="connsiteY1" fmla="*/ 0 h 545364"/>
                <a:gd name="connsiteX2" fmla="*/ 223169 w 501699"/>
                <a:gd name="connsiteY2" fmla="*/ 590 h 545364"/>
                <a:gd name="connsiteX3" fmla="*/ 229017 w 501699"/>
                <a:gd name="connsiteY3" fmla="*/ 0 h 545364"/>
                <a:gd name="connsiteX4" fmla="*/ 501699 w 501699"/>
                <a:gd name="connsiteY4" fmla="*/ 272682 h 545364"/>
                <a:gd name="connsiteX5" fmla="*/ 229017 w 501699"/>
                <a:gd name="connsiteY5" fmla="*/ 545364 h 545364"/>
                <a:gd name="connsiteX6" fmla="*/ 223169 w 501699"/>
                <a:gd name="connsiteY6" fmla="*/ 544775 h 545364"/>
                <a:gd name="connsiteX7" fmla="*/ 223169 w 501699"/>
                <a:gd name="connsiteY7" fmla="*/ 545364 h 545364"/>
                <a:gd name="connsiteX8" fmla="*/ 1 w 501699"/>
                <a:gd name="connsiteY8" fmla="*/ 545364 h 545364"/>
                <a:gd name="connsiteX9" fmla="*/ 1 w 501699"/>
                <a:gd name="connsiteY9" fmla="*/ 419791 h 545364"/>
                <a:gd name="connsiteX10" fmla="*/ 0 w 501699"/>
                <a:gd name="connsiteY10" fmla="*/ 419789 h 545364"/>
                <a:gd name="connsiteX11" fmla="*/ 0 w 501699"/>
                <a:gd name="connsiteY11" fmla="*/ 125575 h 545364"/>
                <a:gd name="connsiteX12" fmla="*/ 1 w 501699"/>
                <a:gd name="connsiteY12" fmla="*/ 125573 h 545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01699" h="545364">
                  <a:moveTo>
                    <a:pt x="1" y="0"/>
                  </a:moveTo>
                  <a:lnTo>
                    <a:pt x="223169" y="0"/>
                  </a:lnTo>
                  <a:lnTo>
                    <a:pt x="223169" y="590"/>
                  </a:lnTo>
                  <a:lnTo>
                    <a:pt x="229017" y="0"/>
                  </a:lnTo>
                  <a:cubicBezTo>
                    <a:pt x="379615" y="0"/>
                    <a:pt x="501699" y="122084"/>
                    <a:pt x="501699" y="272682"/>
                  </a:cubicBezTo>
                  <a:cubicBezTo>
                    <a:pt x="501699" y="423280"/>
                    <a:pt x="379615" y="545364"/>
                    <a:pt x="229017" y="545364"/>
                  </a:cubicBezTo>
                  <a:lnTo>
                    <a:pt x="223169" y="544775"/>
                  </a:lnTo>
                  <a:lnTo>
                    <a:pt x="223169" y="545364"/>
                  </a:lnTo>
                  <a:lnTo>
                    <a:pt x="1" y="545364"/>
                  </a:lnTo>
                  <a:lnTo>
                    <a:pt x="1" y="419791"/>
                  </a:lnTo>
                  <a:lnTo>
                    <a:pt x="0" y="419789"/>
                  </a:lnTo>
                  <a:lnTo>
                    <a:pt x="0" y="125575"/>
                  </a:lnTo>
                  <a:lnTo>
                    <a:pt x="1" y="12557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60" name="Title 1"/>
          <p:cNvSpPr>
            <a:spLocks noGrp="1"/>
          </p:cNvSpPr>
          <p:nvPr>
            <p:ph type="title" hasCustomPrompt="1"/>
          </p:nvPr>
        </p:nvSpPr>
        <p:spPr bwMode="white">
          <a:xfrm>
            <a:off x="3393370" y="1460563"/>
            <a:ext cx="7988504" cy="4676908"/>
          </a:xfrm>
          <a:prstGeom prst="rect">
            <a:avLst/>
          </a:prstGeom>
        </p:spPr>
        <p:txBody>
          <a:bodyPr anchor="ctr" anchorCtr="0"/>
          <a:lstStyle>
            <a:lvl1pPr marL="0" marR="0" indent="0" algn="l" defTabSz="914400" rtl="0" eaLnBrk="1" fontAlgn="auto" latinLnBrk="0" hangingPunct="1">
              <a:lnSpc>
                <a:spcPct val="100000"/>
              </a:lnSpc>
              <a:spcBef>
                <a:spcPct val="0"/>
              </a:spcBef>
              <a:spcAft>
                <a:spcPts val="0"/>
              </a:spcAft>
              <a:buClrTx/>
              <a:buSzTx/>
              <a:buFontTx/>
              <a:buNone/>
              <a:defRPr sz="3600" b="1">
                <a:solidFill>
                  <a:schemeClr val="bg1"/>
                </a:solidFill>
              </a:defRPr>
            </a:lvl1pPr>
          </a:lstStyle>
          <a:p>
            <a:r>
              <a:rPr lang="en-US"/>
              <a:t>Thought slides are 36pt </a:t>
            </a:r>
            <a:br>
              <a:rPr lang="en-US"/>
            </a:br>
            <a:r>
              <a:rPr lang="en-US"/>
              <a:t>Arial Bold sentence case</a:t>
            </a:r>
            <a:endParaRPr lang="en-US"/>
          </a:p>
        </p:txBody>
      </p:sp>
      <p:sp>
        <p:nvSpPr>
          <p:cNvPr id="30" name="Slide Number Placeholder 5"/>
          <p:cNvSpPr txBox="1"/>
          <p:nvPr/>
        </p:nvSpPr>
        <p:spPr bwMode="white">
          <a:xfrm>
            <a:off x="11708455" y="6548145"/>
            <a:ext cx="3678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chemeClr val="bg1"/>
                </a:solidFill>
              </a:rPr>
            </a:fld>
            <a:endParaRPr lang="en-US" sz="800" b="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Title and Content">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0" y="0"/>
            <a:ext cx="12192000" cy="142875"/>
          </a:xfrm>
          <a:prstGeom prst="rect">
            <a:avLst/>
          </a:prstGeom>
          <a:solidFill>
            <a:srgbClr val="DB950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White - IQVIA">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62" name="TextBox 61"/>
          <p:cNvSpPr txBox="1"/>
          <p:nvPr/>
        </p:nvSpPr>
        <p:spPr bwMode="black">
          <a:xfrm>
            <a:off x="730897" y="6519948"/>
            <a:ext cx="7722832" cy="215444"/>
          </a:xfrm>
          <a:prstGeom prst="rect">
            <a:avLst/>
          </a:prstGeom>
          <a:ln>
            <a:noFill/>
          </a:ln>
        </p:spPr>
        <p:txBody>
          <a:bodyPr vert="horz" wrap="square" lIns="91440" tIns="45720" rIns="91440" bIns="45720" numCol="1" rtlCol="0" anchor="ctr" anchorCtr="0" compatLnSpc="1">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a:solidFill>
                  <a:schemeClr val="bg1">
                    <a:lumMod val="50000"/>
                  </a:schemeClr>
                </a:solidFill>
                <a:ea typeface="Arial" panose="020B0604020202090204" pitchFamily="34" charset="0"/>
                <a:cs typeface="Arial" panose="020B0604020202090204" pitchFamily="34" charset="0"/>
              </a:rPr>
              <a:t>© 2020. All rights reserved. IQVIA</a:t>
            </a:r>
            <a:r>
              <a:rPr lang="en-US" sz="800" baseline="30000">
                <a:solidFill>
                  <a:schemeClr val="bg1">
                    <a:lumMod val="50000"/>
                  </a:schemeClr>
                </a:solidFill>
                <a:ea typeface="Arial" panose="020B0604020202090204" pitchFamily="34" charset="0"/>
                <a:cs typeface="Arial" panose="020B0604020202090204" pitchFamily="34" charset="0"/>
              </a:rPr>
              <a:t>®</a:t>
            </a:r>
            <a:r>
              <a:rPr lang="en-US" sz="800">
                <a:solidFill>
                  <a:schemeClr val="bg1">
                    <a:lumMod val="50000"/>
                  </a:schemeClr>
                </a:solidFill>
                <a:ea typeface="Arial" panose="020B0604020202090204" pitchFamily="34" charset="0"/>
                <a:cs typeface="Arial" panose="020B0604020202090204" pitchFamily="34" charset="0"/>
              </a:rPr>
              <a:t> is a registered trademark of IQVIA Inc. in the United States, the European Union, and various other countries. </a:t>
            </a:r>
            <a:endParaRPr lang="en-US" sz="800" kern="1200">
              <a:solidFill>
                <a:schemeClr val="bg1">
                  <a:lumMod val="50000"/>
                </a:schemeClr>
              </a:solidFill>
              <a:latin typeface="+mn-lt"/>
              <a:ea typeface="Arial" panose="020B0604020202090204" pitchFamily="34" charset="0"/>
              <a:cs typeface="Arial" panose="020B0604020202090204" pitchFamily="34" charset="0"/>
            </a:endParaRPr>
          </a:p>
        </p:txBody>
      </p:sp>
      <p:sp>
        <p:nvSpPr>
          <p:cNvPr id="64" name="Text Placeholder 21"/>
          <p:cNvSpPr>
            <a:spLocks noGrp="1"/>
          </p:cNvSpPr>
          <p:nvPr>
            <p:ph type="body" sz="quarter" idx="10" hasCustomPrompt="1"/>
          </p:nvPr>
        </p:nvSpPr>
        <p:spPr>
          <a:xfrm>
            <a:off x="743329" y="3681765"/>
            <a:ext cx="6349838" cy="1195801"/>
          </a:xfrm>
          <a:prstGeom prst="rect">
            <a:avLst/>
          </a:prstGeom>
        </p:spPr>
        <p:txBody>
          <a:bodyPr>
            <a:noAutofit/>
          </a:bodyPr>
          <a:lstStyle>
            <a:lvl1pPr marL="0" indent="0" algn="l">
              <a:lnSpc>
                <a:spcPct val="100000"/>
              </a:lnSpc>
              <a:spcBef>
                <a:spcPts val="0"/>
              </a:spcBef>
              <a:buNone/>
              <a:defRPr sz="2400" b="0" i="1">
                <a:solidFill>
                  <a:schemeClr val="accent1"/>
                </a:solidFill>
              </a:defRPr>
            </a:lvl1pPr>
          </a:lstStyle>
          <a:p>
            <a:pPr lvl="0"/>
            <a:r>
              <a:rPr lang="en-US"/>
              <a:t>Subheads are 24pt Arial Italic sentence case and can be 2 lines.</a:t>
            </a:r>
            <a:endParaRPr lang="en-US"/>
          </a:p>
        </p:txBody>
      </p:sp>
      <p:sp>
        <p:nvSpPr>
          <p:cNvPr id="70" name="Title 1"/>
          <p:cNvSpPr>
            <a:spLocks noGrp="1"/>
          </p:cNvSpPr>
          <p:nvPr>
            <p:ph type="ctrTitle" hasCustomPrompt="1"/>
          </p:nvPr>
        </p:nvSpPr>
        <p:spPr>
          <a:xfrm>
            <a:off x="743330" y="1271573"/>
            <a:ext cx="7921554" cy="2242315"/>
          </a:xfrm>
          <a:prstGeom prst="rect">
            <a:avLst/>
          </a:prstGeom>
        </p:spPr>
        <p:txBody>
          <a:bodyPr anchor="b" anchorCtr="0"/>
          <a:lstStyle>
            <a:lvl1pPr algn="l">
              <a:lnSpc>
                <a:spcPct val="100000"/>
              </a:lnSpc>
              <a:defRPr sz="3600" b="1" i="0" baseline="0">
                <a:solidFill>
                  <a:schemeClr val="accent2"/>
                </a:solidFill>
              </a:defRPr>
            </a:lvl1pPr>
          </a:lstStyle>
          <a:p>
            <a:r>
              <a:rPr lang="en-US"/>
              <a:t>Headline 36pt Arial Bold Title Case Should Be No More Than 2 Lines</a:t>
            </a:r>
            <a:endParaRPr lang="en-US"/>
          </a:p>
        </p:txBody>
      </p:sp>
      <p:sp>
        <p:nvSpPr>
          <p:cNvPr id="71" name="Subtitle 2"/>
          <p:cNvSpPr>
            <a:spLocks noGrp="1"/>
          </p:cNvSpPr>
          <p:nvPr>
            <p:ph type="subTitle" idx="1" hasCustomPrompt="1"/>
          </p:nvPr>
        </p:nvSpPr>
        <p:spPr>
          <a:xfrm>
            <a:off x="743329" y="5518464"/>
            <a:ext cx="6349838" cy="669272"/>
          </a:xfrm>
          <a:prstGeom prst="rect">
            <a:avLst/>
          </a:prstGeom>
        </p:spPr>
        <p:txBody>
          <a:bodyPr>
            <a:noAutofit/>
          </a:bodyPr>
          <a:lstStyle>
            <a:lvl1pPr marL="0" indent="0" algn="l">
              <a:lnSpc>
                <a:spcPct val="100000"/>
              </a:lnSpc>
              <a:spcBef>
                <a:spcPts val="200"/>
              </a:spcBef>
              <a:buNone/>
              <a:defRPr sz="1600"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Author First Last Name, Title 16pt Arial</a:t>
            </a:r>
            <a:endParaRPr lang="en-US"/>
          </a:p>
        </p:txBody>
      </p:sp>
      <p:grpSp>
        <p:nvGrpSpPr>
          <p:cNvPr id="61" name="Group 60"/>
          <p:cNvGrpSpPr/>
          <p:nvPr/>
        </p:nvGrpSpPr>
        <p:grpSpPr>
          <a:xfrm>
            <a:off x="7036244" y="2752016"/>
            <a:ext cx="5155756" cy="3703320"/>
            <a:chOff x="7036244" y="2752016"/>
            <a:chExt cx="5155756" cy="3703320"/>
          </a:xfrm>
          <a:solidFill>
            <a:schemeClr val="accent1"/>
          </a:solidFill>
        </p:grpSpPr>
        <p:sp>
          <p:nvSpPr>
            <p:cNvPr id="63" name="Freeform 62"/>
            <p:cNvSpPr/>
            <p:nvPr/>
          </p:nvSpPr>
          <p:spPr>
            <a:xfrm>
              <a:off x="9432234" y="2752016"/>
              <a:ext cx="2759766" cy="549150"/>
            </a:xfrm>
            <a:custGeom>
              <a:avLst/>
              <a:gdLst>
                <a:gd name="connsiteX0" fmla="*/ 274575 w 2759766"/>
                <a:gd name="connsiteY0" fmla="*/ 0 h 549150"/>
                <a:gd name="connsiteX1" fmla="*/ 276476 w 2759766"/>
                <a:gd name="connsiteY1" fmla="*/ 192 h 549150"/>
                <a:gd name="connsiteX2" fmla="*/ 276476 w 2759766"/>
                <a:gd name="connsiteY2" fmla="*/ 0 h 549150"/>
                <a:gd name="connsiteX3" fmla="*/ 1832666 w 2759766"/>
                <a:gd name="connsiteY3" fmla="*/ 0 h 549150"/>
                <a:gd name="connsiteX4" fmla="*/ 2706584 w 2759766"/>
                <a:gd name="connsiteY4" fmla="*/ 0 h 549150"/>
                <a:gd name="connsiteX5" fmla="*/ 2759766 w 2759766"/>
                <a:gd name="connsiteY5" fmla="*/ 0 h 549150"/>
                <a:gd name="connsiteX6" fmla="*/ 2759766 w 2759766"/>
                <a:gd name="connsiteY6" fmla="*/ 549150 h 549150"/>
                <a:gd name="connsiteX7" fmla="*/ 2706584 w 2759766"/>
                <a:gd name="connsiteY7" fmla="*/ 549150 h 549150"/>
                <a:gd name="connsiteX8" fmla="*/ 1832666 w 2759766"/>
                <a:gd name="connsiteY8" fmla="*/ 549150 h 549150"/>
                <a:gd name="connsiteX9" fmla="*/ 276476 w 2759766"/>
                <a:gd name="connsiteY9" fmla="*/ 549150 h 549150"/>
                <a:gd name="connsiteX10" fmla="*/ 276476 w 2759766"/>
                <a:gd name="connsiteY10" fmla="*/ 548958 h 549150"/>
                <a:gd name="connsiteX11" fmla="*/ 274575 w 2759766"/>
                <a:gd name="connsiteY11" fmla="*/ 549150 h 549150"/>
                <a:gd name="connsiteX12" fmla="*/ 0 w 2759766"/>
                <a:gd name="connsiteY12" fmla="*/ 274575 h 549150"/>
                <a:gd name="connsiteX13" fmla="*/ 274575 w 275976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59766" h="549150">
                  <a:moveTo>
                    <a:pt x="274575" y="0"/>
                  </a:moveTo>
                  <a:lnTo>
                    <a:pt x="276476" y="192"/>
                  </a:lnTo>
                  <a:lnTo>
                    <a:pt x="276476" y="0"/>
                  </a:lnTo>
                  <a:lnTo>
                    <a:pt x="1832666" y="0"/>
                  </a:lnTo>
                  <a:lnTo>
                    <a:pt x="2706584" y="0"/>
                  </a:lnTo>
                  <a:lnTo>
                    <a:pt x="2759766" y="0"/>
                  </a:lnTo>
                  <a:lnTo>
                    <a:pt x="2759766" y="549150"/>
                  </a:lnTo>
                  <a:lnTo>
                    <a:pt x="2706584" y="549150"/>
                  </a:lnTo>
                  <a:lnTo>
                    <a:pt x="1832666" y="549150"/>
                  </a:lnTo>
                  <a:lnTo>
                    <a:pt x="276476" y="549150"/>
                  </a:lnTo>
                  <a:lnTo>
                    <a:pt x="276476" y="548958"/>
                  </a:lnTo>
                  <a:lnTo>
                    <a:pt x="274575" y="549150"/>
                  </a:lnTo>
                  <a:cubicBezTo>
                    <a:pt x="122931" y="549150"/>
                    <a:pt x="0" y="426219"/>
                    <a:pt x="0" y="274575"/>
                  </a:cubicBezTo>
                  <a:cubicBezTo>
                    <a:pt x="0" y="122932"/>
                    <a:pt x="122931"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65" name="Freeform 64"/>
            <p:cNvSpPr/>
            <p:nvPr/>
          </p:nvSpPr>
          <p:spPr>
            <a:xfrm>
              <a:off x="7850557" y="5906186"/>
              <a:ext cx="4341443" cy="549150"/>
            </a:xfrm>
            <a:custGeom>
              <a:avLst/>
              <a:gdLst>
                <a:gd name="connsiteX0" fmla="*/ 274575 w 4341443"/>
                <a:gd name="connsiteY0" fmla="*/ 0 h 549150"/>
                <a:gd name="connsiteX1" fmla="*/ 276477 w 4341443"/>
                <a:gd name="connsiteY1" fmla="*/ 192 h 549150"/>
                <a:gd name="connsiteX2" fmla="*/ 276477 w 4341443"/>
                <a:gd name="connsiteY2" fmla="*/ 0 h 549150"/>
                <a:gd name="connsiteX3" fmla="*/ 3414343 w 4341443"/>
                <a:gd name="connsiteY3" fmla="*/ 0 h 549150"/>
                <a:gd name="connsiteX4" fmla="*/ 4288263 w 4341443"/>
                <a:gd name="connsiteY4" fmla="*/ 0 h 549150"/>
                <a:gd name="connsiteX5" fmla="*/ 4341443 w 4341443"/>
                <a:gd name="connsiteY5" fmla="*/ 0 h 549150"/>
                <a:gd name="connsiteX6" fmla="*/ 4341443 w 4341443"/>
                <a:gd name="connsiteY6" fmla="*/ 549150 h 549150"/>
                <a:gd name="connsiteX7" fmla="*/ 4288263 w 4341443"/>
                <a:gd name="connsiteY7" fmla="*/ 549150 h 549150"/>
                <a:gd name="connsiteX8" fmla="*/ 3414343 w 4341443"/>
                <a:gd name="connsiteY8" fmla="*/ 549150 h 549150"/>
                <a:gd name="connsiteX9" fmla="*/ 276477 w 4341443"/>
                <a:gd name="connsiteY9" fmla="*/ 549150 h 549150"/>
                <a:gd name="connsiteX10" fmla="*/ 276477 w 4341443"/>
                <a:gd name="connsiteY10" fmla="*/ 548959 h 549150"/>
                <a:gd name="connsiteX11" fmla="*/ 274575 w 4341443"/>
                <a:gd name="connsiteY11" fmla="*/ 549150 h 549150"/>
                <a:gd name="connsiteX12" fmla="*/ 0 w 4341443"/>
                <a:gd name="connsiteY12" fmla="*/ 274575 h 549150"/>
                <a:gd name="connsiteX13" fmla="*/ 274575 w 434144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41443" h="549150">
                  <a:moveTo>
                    <a:pt x="274575" y="0"/>
                  </a:moveTo>
                  <a:lnTo>
                    <a:pt x="276477" y="192"/>
                  </a:lnTo>
                  <a:lnTo>
                    <a:pt x="276477" y="0"/>
                  </a:lnTo>
                  <a:lnTo>
                    <a:pt x="3414343" y="0"/>
                  </a:lnTo>
                  <a:lnTo>
                    <a:pt x="4288263" y="0"/>
                  </a:lnTo>
                  <a:lnTo>
                    <a:pt x="4341443" y="0"/>
                  </a:lnTo>
                  <a:lnTo>
                    <a:pt x="4341443" y="549150"/>
                  </a:lnTo>
                  <a:lnTo>
                    <a:pt x="4288263" y="549150"/>
                  </a:lnTo>
                  <a:lnTo>
                    <a:pt x="3414343" y="549150"/>
                  </a:lnTo>
                  <a:lnTo>
                    <a:pt x="276477" y="549150"/>
                  </a:lnTo>
                  <a:lnTo>
                    <a:pt x="276477" y="548959"/>
                  </a:lnTo>
                  <a:lnTo>
                    <a:pt x="274575" y="549150"/>
                  </a:lnTo>
                  <a:cubicBezTo>
                    <a:pt x="122932" y="549150"/>
                    <a:pt x="0" y="426219"/>
                    <a:pt x="0" y="274575"/>
                  </a:cubicBezTo>
                  <a:cubicBezTo>
                    <a:pt x="0" y="122932"/>
                    <a:pt x="122932"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66" name="Freeform 65"/>
            <p:cNvSpPr/>
            <p:nvPr/>
          </p:nvSpPr>
          <p:spPr>
            <a:xfrm>
              <a:off x="7451067" y="3804028"/>
              <a:ext cx="4740933" cy="549150"/>
            </a:xfrm>
            <a:custGeom>
              <a:avLst/>
              <a:gdLst>
                <a:gd name="connsiteX0" fmla="*/ 274073 w 4740933"/>
                <a:gd name="connsiteY0" fmla="*/ 0 h 549150"/>
                <a:gd name="connsiteX1" fmla="*/ 278104 w 4740933"/>
                <a:gd name="connsiteY1" fmla="*/ 407 h 549150"/>
                <a:gd name="connsiteX2" fmla="*/ 278104 w 4740933"/>
                <a:gd name="connsiteY2" fmla="*/ 0 h 549150"/>
                <a:gd name="connsiteX3" fmla="*/ 3813833 w 4740933"/>
                <a:gd name="connsiteY3" fmla="*/ 0 h 549150"/>
                <a:gd name="connsiteX4" fmla="*/ 4687752 w 4740933"/>
                <a:gd name="connsiteY4" fmla="*/ 0 h 549150"/>
                <a:gd name="connsiteX5" fmla="*/ 4740933 w 4740933"/>
                <a:gd name="connsiteY5" fmla="*/ 0 h 549150"/>
                <a:gd name="connsiteX6" fmla="*/ 4740933 w 4740933"/>
                <a:gd name="connsiteY6" fmla="*/ 549150 h 549150"/>
                <a:gd name="connsiteX7" fmla="*/ 4687752 w 4740933"/>
                <a:gd name="connsiteY7" fmla="*/ 549150 h 549150"/>
                <a:gd name="connsiteX8" fmla="*/ 3813833 w 4740933"/>
                <a:gd name="connsiteY8" fmla="*/ 549150 h 549150"/>
                <a:gd name="connsiteX9" fmla="*/ 278104 w 4740933"/>
                <a:gd name="connsiteY9" fmla="*/ 549150 h 549150"/>
                <a:gd name="connsiteX10" fmla="*/ 278104 w 4740933"/>
                <a:gd name="connsiteY10" fmla="*/ 547742 h 549150"/>
                <a:gd name="connsiteX11" fmla="*/ 274073 w 4740933"/>
                <a:gd name="connsiteY11" fmla="*/ 548148 h 549150"/>
                <a:gd name="connsiteX12" fmla="*/ 0 w 4740933"/>
                <a:gd name="connsiteY12" fmla="*/ 274074 h 549150"/>
                <a:gd name="connsiteX13" fmla="*/ 274073 w 474093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0933" h="549150">
                  <a:moveTo>
                    <a:pt x="274073" y="0"/>
                  </a:moveTo>
                  <a:lnTo>
                    <a:pt x="278104" y="407"/>
                  </a:lnTo>
                  <a:lnTo>
                    <a:pt x="278104" y="0"/>
                  </a:lnTo>
                  <a:lnTo>
                    <a:pt x="3813833" y="0"/>
                  </a:lnTo>
                  <a:lnTo>
                    <a:pt x="4687752" y="0"/>
                  </a:lnTo>
                  <a:lnTo>
                    <a:pt x="4740933" y="0"/>
                  </a:lnTo>
                  <a:lnTo>
                    <a:pt x="4740933" y="549150"/>
                  </a:lnTo>
                  <a:lnTo>
                    <a:pt x="4687752" y="549150"/>
                  </a:lnTo>
                  <a:lnTo>
                    <a:pt x="3813833" y="549150"/>
                  </a:lnTo>
                  <a:lnTo>
                    <a:pt x="278104" y="549150"/>
                  </a:lnTo>
                  <a:lnTo>
                    <a:pt x="278104" y="547742"/>
                  </a:lnTo>
                  <a:lnTo>
                    <a:pt x="274073" y="548148"/>
                  </a:lnTo>
                  <a:cubicBezTo>
                    <a:pt x="122707" y="548148"/>
                    <a:pt x="0" y="425441"/>
                    <a:pt x="0" y="274074"/>
                  </a:cubicBezTo>
                  <a:cubicBezTo>
                    <a:pt x="0" y="122707"/>
                    <a:pt x="122707" y="0"/>
                    <a:pt x="27407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7" name="Freeform 66"/>
            <p:cNvSpPr/>
            <p:nvPr/>
          </p:nvSpPr>
          <p:spPr>
            <a:xfrm>
              <a:off x="7036244" y="4854606"/>
              <a:ext cx="5155756" cy="549150"/>
            </a:xfrm>
            <a:custGeom>
              <a:avLst/>
              <a:gdLst>
                <a:gd name="connsiteX0" fmla="*/ 299044 w 5155756"/>
                <a:gd name="connsiteY0" fmla="*/ 0 h 549150"/>
                <a:gd name="connsiteX1" fmla="*/ 300889 w 5155756"/>
                <a:gd name="connsiteY1" fmla="*/ 171 h 549150"/>
                <a:gd name="connsiteX2" fmla="*/ 300889 w 5155756"/>
                <a:gd name="connsiteY2" fmla="*/ 0 h 549150"/>
                <a:gd name="connsiteX3" fmla="*/ 4228656 w 5155756"/>
                <a:gd name="connsiteY3" fmla="*/ 0 h 549150"/>
                <a:gd name="connsiteX4" fmla="*/ 5103517 w 5155756"/>
                <a:gd name="connsiteY4" fmla="*/ 0 h 549150"/>
                <a:gd name="connsiteX5" fmla="*/ 5155756 w 5155756"/>
                <a:gd name="connsiteY5" fmla="*/ 0 h 549150"/>
                <a:gd name="connsiteX6" fmla="*/ 5155756 w 5155756"/>
                <a:gd name="connsiteY6" fmla="*/ 549150 h 549150"/>
                <a:gd name="connsiteX7" fmla="*/ 5103517 w 5155756"/>
                <a:gd name="connsiteY7" fmla="*/ 549150 h 549150"/>
                <a:gd name="connsiteX8" fmla="*/ 4228656 w 5155756"/>
                <a:gd name="connsiteY8" fmla="*/ 549150 h 549150"/>
                <a:gd name="connsiteX9" fmla="*/ 300889 w 5155756"/>
                <a:gd name="connsiteY9" fmla="*/ 549150 h 549150"/>
                <a:gd name="connsiteX10" fmla="*/ 300889 w 5155756"/>
                <a:gd name="connsiteY10" fmla="*/ 548980 h 549150"/>
                <a:gd name="connsiteX11" fmla="*/ 299044 w 5155756"/>
                <a:gd name="connsiteY11" fmla="*/ 549150 h 549150"/>
                <a:gd name="connsiteX12" fmla="*/ 0 w 5155756"/>
                <a:gd name="connsiteY12" fmla="*/ 274575 h 549150"/>
                <a:gd name="connsiteX13" fmla="*/ 299044 w 515575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155756" h="549150">
                  <a:moveTo>
                    <a:pt x="299044" y="0"/>
                  </a:moveTo>
                  <a:lnTo>
                    <a:pt x="300889" y="171"/>
                  </a:lnTo>
                  <a:lnTo>
                    <a:pt x="300889" y="0"/>
                  </a:lnTo>
                  <a:lnTo>
                    <a:pt x="4228656" y="0"/>
                  </a:lnTo>
                  <a:lnTo>
                    <a:pt x="5103517" y="0"/>
                  </a:lnTo>
                  <a:lnTo>
                    <a:pt x="5155756" y="0"/>
                  </a:lnTo>
                  <a:lnTo>
                    <a:pt x="5155756" y="549150"/>
                  </a:lnTo>
                  <a:lnTo>
                    <a:pt x="5103517" y="549150"/>
                  </a:lnTo>
                  <a:lnTo>
                    <a:pt x="4228656" y="549150"/>
                  </a:lnTo>
                  <a:lnTo>
                    <a:pt x="300889" y="549150"/>
                  </a:lnTo>
                  <a:lnTo>
                    <a:pt x="300889" y="548980"/>
                  </a:lnTo>
                  <a:lnTo>
                    <a:pt x="299044" y="549150"/>
                  </a:lnTo>
                  <a:cubicBezTo>
                    <a:pt x="133887" y="549150"/>
                    <a:pt x="0" y="426219"/>
                    <a:pt x="0" y="274575"/>
                  </a:cubicBezTo>
                  <a:cubicBezTo>
                    <a:pt x="0" y="122932"/>
                    <a:pt x="133887" y="0"/>
                    <a:pt x="2990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pic>
        <p:nvPicPr>
          <p:cNvPr id="16" name="Graphic 15"/>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pic>
        <p:nvPicPr>
          <p:cNvPr id="17" name="Graphic 16"/>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IQVI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28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13" name="Title 1"/>
          <p:cNvSpPr>
            <a:spLocks noGrp="1"/>
          </p:cNvSpPr>
          <p:nvPr>
            <p:ph type="title" hasCustomPrompt="1"/>
          </p:nvPr>
        </p:nvSpPr>
        <p:spPr>
          <a:xfrm>
            <a:off x="384694" y="294468"/>
            <a:ext cx="11338560" cy="768263"/>
          </a:xfrm>
          <a:prstGeom prst="rect">
            <a:avLst/>
          </a:prstGeom>
        </p:spPr>
        <p:txBody>
          <a:bodyPr vert="horz" anchor="b" anchorCtr="0"/>
          <a:lstStyle>
            <a:lvl1pPr>
              <a:defRPr sz="2800" b="1">
                <a:solidFill>
                  <a:schemeClr val="tx1"/>
                </a:solidFill>
              </a:defRPr>
            </a:lvl1pPr>
          </a:lstStyle>
          <a:p>
            <a:r>
              <a:rPr lang="en-US"/>
              <a:t>Headlines are 28pt Arial Bold sentence case</a:t>
            </a:r>
            <a:endParaRPr lang="en-US"/>
          </a:p>
        </p:txBody>
      </p:sp>
      <p:sp>
        <p:nvSpPr>
          <p:cNvPr id="54" name="Footer Placeholder 4"/>
          <p:cNvSpPr>
            <a:spLocks noGrp="1"/>
          </p:cNvSpPr>
          <p:nvPr>
            <p:ph type="ftr" sz="quarter" idx="3"/>
          </p:nvPr>
        </p:nvSpPr>
        <p:spPr bwMode="gray">
          <a:xfrm>
            <a:off x="384694" y="6387858"/>
            <a:ext cx="928548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5" name="object 2"/>
          <p:cNvSpPr/>
          <p:nvPr userDrawn="1"/>
        </p:nvSpPr>
        <p:spPr>
          <a:xfrm>
            <a:off x="0" y="0"/>
            <a:ext cx="12192000" cy="185927"/>
          </a:xfrm>
          <a:prstGeom prst="rect">
            <a:avLst/>
          </a:prstGeom>
          <a:blipFill>
            <a:blip r:embed="rId6" cstate="print"/>
            <a:stretch>
              <a:fillRect/>
            </a:stretch>
          </a:blipFill>
        </p:spPr>
        <p:txBody>
          <a:bodyPr wrap="square" lIns="0" tIns="0" rIns="0" bIns="0" rtlCol="0"/>
          <a:lstStyle/>
          <a:p/>
        </p:txBody>
      </p:sp>
      <p:sp>
        <p:nvSpPr>
          <p:cNvPr id="6" name="object 4"/>
          <p:cNvSpPr/>
          <p:nvPr userDrawn="1"/>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p:txBody>
      </p:sp>
      <p:sp>
        <p:nvSpPr>
          <p:cNvPr id="30" name="Slide Number Placeholder 5"/>
          <p:cNvSpPr txBox="1"/>
          <p:nvPr/>
        </p:nvSpPr>
        <p:spPr bwMode="white">
          <a:xfrm>
            <a:off x="11602015" y="205568"/>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1000" b="1" smtClean="0">
                <a:solidFill>
                  <a:schemeClr val="bg1"/>
                </a:solidFill>
              </a:rPr>
            </a:fld>
            <a:endParaRPr lang="en-US" sz="10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 IQVI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28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13" name="Title 1"/>
          <p:cNvSpPr>
            <a:spLocks noGrp="1"/>
          </p:cNvSpPr>
          <p:nvPr>
            <p:ph type="title" hasCustomPrompt="1"/>
          </p:nvPr>
        </p:nvSpPr>
        <p:spPr>
          <a:xfrm>
            <a:off x="384694" y="294468"/>
            <a:ext cx="11338560" cy="768263"/>
          </a:xfrm>
          <a:prstGeom prst="rect">
            <a:avLst/>
          </a:prstGeom>
        </p:spPr>
        <p:txBody>
          <a:bodyPr vert="horz" anchor="b" anchorCtr="0"/>
          <a:lstStyle>
            <a:lvl1pPr>
              <a:defRPr sz="2800" b="1">
                <a:solidFill>
                  <a:schemeClr val="tx1"/>
                </a:solidFill>
              </a:defRPr>
            </a:lvl1pPr>
          </a:lstStyle>
          <a:p>
            <a:r>
              <a:rPr lang="en-US"/>
              <a:t>Headlines are 28pt Arial Bold sentence case</a:t>
            </a:r>
            <a:endParaRPr lang="en-US"/>
          </a:p>
        </p:txBody>
      </p:sp>
      <p:sp>
        <p:nvSpPr>
          <p:cNvPr id="54" name="Footer Placeholder 4"/>
          <p:cNvSpPr>
            <a:spLocks noGrp="1"/>
          </p:cNvSpPr>
          <p:nvPr>
            <p:ph type="ftr" sz="quarter" idx="3"/>
          </p:nvPr>
        </p:nvSpPr>
        <p:spPr bwMode="gray">
          <a:xfrm>
            <a:off x="384694" y="6387858"/>
            <a:ext cx="928548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5" name="object 2"/>
          <p:cNvSpPr/>
          <p:nvPr userDrawn="1"/>
        </p:nvSpPr>
        <p:spPr>
          <a:xfrm>
            <a:off x="0" y="0"/>
            <a:ext cx="12192000" cy="185927"/>
          </a:xfrm>
          <a:prstGeom prst="rect">
            <a:avLst/>
          </a:prstGeom>
          <a:blipFill>
            <a:blip r:embed="rId6" cstate="print"/>
            <a:stretch>
              <a:fillRect/>
            </a:stretch>
          </a:blipFill>
        </p:spPr>
        <p:txBody>
          <a:bodyPr wrap="square" lIns="0" tIns="0" rIns="0" bIns="0" rtlCol="0"/>
          <a:lstStyle/>
          <a:p/>
        </p:txBody>
      </p:sp>
      <p:sp>
        <p:nvSpPr>
          <p:cNvPr id="30" name="Slide Number Placeholder 5"/>
          <p:cNvSpPr txBox="1"/>
          <p:nvPr/>
        </p:nvSpPr>
        <p:spPr bwMode="white">
          <a:xfrm>
            <a:off x="11602015" y="205568"/>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1000" b="1" smtClean="0">
                <a:solidFill>
                  <a:schemeClr val="bg1"/>
                </a:solidFill>
              </a:rPr>
            </a:fld>
            <a:endParaRPr lang="en-US" sz="10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_Subhead - IQVI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28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53" name="Content Placeholder 2"/>
          <p:cNvSpPr>
            <a:spLocks noGrp="1"/>
          </p:cNvSpPr>
          <p:nvPr>
            <p:ph idx="17" hasCustomPrompt="1"/>
          </p:nvPr>
        </p:nvSpPr>
        <p:spPr>
          <a:xfrm>
            <a:off x="384694" y="1702630"/>
            <a:ext cx="11338560" cy="4577854"/>
          </a:xfrm>
          <a:prstGeom prst="rect">
            <a:avLst/>
          </a:prstGeom>
        </p:spPr>
        <p:txBody>
          <a:bodyPr/>
          <a:lstStyle>
            <a:lvl1pPr marL="182880" indent="-182880">
              <a:lnSpc>
                <a:spcPct val="100000"/>
              </a:lnSpc>
              <a:spcBef>
                <a:spcPts val="1000"/>
              </a:spcBef>
              <a:defRPr sz="1600">
                <a:solidFill>
                  <a:schemeClr val="tx1"/>
                </a:solidFill>
              </a:defRPr>
            </a:lvl1pPr>
            <a:lvl2pPr marL="365760" indent="-182880">
              <a:lnSpc>
                <a:spcPct val="100000"/>
              </a:lnSpc>
              <a:spcBef>
                <a:spcPts val="800"/>
              </a:spcBef>
              <a:buFont typeface="Arial" panose="020B0604020202090204" pitchFamily="34" charset="0"/>
              <a:buChar char="-"/>
              <a:defRPr sz="1600">
                <a:solidFill>
                  <a:schemeClr val="tx1"/>
                </a:solidFill>
              </a:defRPr>
            </a:lvl2pPr>
            <a:lvl3pPr marL="548640" indent="-182880">
              <a:lnSpc>
                <a:spcPct val="100000"/>
              </a:lnSpc>
              <a:spcBef>
                <a:spcPts val="800"/>
              </a:spcBef>
              <a:buFont typeface="Arial" panose="020B0604020202090204" pitchFamily="34" charset="0"/>
              <a:buChar char="›"/>
              <a:defRPr sz="1600">
                <a:solidFill>
                  <a:schemeClr val="tx1"/>
                </a:solidFill>
              </a:defRPr>
            </a:lvl3pPr>
            <a:lvl4pPr marL="731520" indent="-182880">
              <a:lnSpc>
                <a:spcPct val="100000"/>
              </a:lnSpc>
              <a:spcBef>
                <a:spcPts val="800"/>
              </a:spcBef>
              <a:buFont typeface="Arial" panose="020B0604020202090204" pitchFamily="34" charset="0"/>
              <a:buChar char="»"/>
              <a:defRPr sz="1600">
                <a:solidFill>
                  <a:schemeClr val="tx1"/>
                </a:solidFill>
              </a:defRPr>
            </a:lvl4pPr>
            <a:lvl5pPr marL="914400" indent="-182880">
              <a:lnSpc>
                <a:spcPct val="100000"/>
              </a:lnSpc>
              <a:spcBef>
                <a:spcPts val="800"/>
              </a:spcBef>
              <a:buSzPct val="75000"/>
              <a:buFont typeface="Wingdings" panose="05000000000000000000" pitchFamily="2" charset="2"/>
              <a:buChar char="§"/>
              <a:defRPr sz="1600">
                <a:solidFill>
                  <a:schemeClr val="tx1"/>
                </a:solidFill>
              </a:defRPr>
            </a:lvl5pPr>
          </a:lstStyle>
          <a:p>
            <a:pPr lvl="0"/>
            <a:r>
              <a:rPr lang="en-US"/>
              <a:t>Arial 16pt bullet level 1</a:t>
            </a:r>
            <a:endParaRPr lang="en-US"/>
          </a:p>
          <a:p>
            <a:pPr lvl="1"/>
            <a:r>
              <a:rPr lang="en-US"/>
              <a:t>Arial 16pt bullet level 2</a:t>
            </a:r>
            <a:endParaRPr lang="en-US"/>
          </a:p>
          <a:p>
            <a:pPr lvl="2"/>
            <a:r>
              <a:rPr lang="en-US"/>
              <a:t>Arial 16pt bullet level 3</a:t>
            </a:r>
            <a:endParaRPr lang="en-US"/>
          </a:p>
          <a:p>
            <a:pPr lvl="3"/>
            <a:r>
              <a:rPr lang="en-US"/>
              <a:t>Arial 16pt bullet level 4</a:t>
            </a:r>
            <a:endParaRPr lang="en-US"/>
          </a:p>
          <a:p>
            <a:pPr lvl="4"/>
            <a:r>
              <a:rPr lang="en-US"/>
              <a:t>Arial 16pt bullet level 5</a:t>
            </a:r>
            <a:endParaRPr lang="en-US"/>
          </a:p>
        </p:txBody>
      </p:sp>
      <p:sp>
        <p:nvSpPr>
          <p:cNvPr id="9" name="Text Placeholder 8"/>
          <p:cNvSpPr>
            <a:spLocks noGrp="1"/>
          </p:cNvSpPr>
          <p:nvPr>
            <p:ph type="body" sz="quarter" idx="16" hasCustomPrompt="1"/>
          </p:nvPr>
        </p:nvSpPr>
        <p:spPr>
          <a:xfrm>
            <a:off x="384694" y="1081826"/>
            <a:ext cx="11338560" cy="402336"/>
          </a:xfrm>
          <a:prstGeom prst="rect">
            <a:avLst/>
          </a:prstGeom>
        </p:spPr>
        <p:txBody>
          <a:bodyPr/>
          <a:lstStyle>
            <a:lvl1pPr marL="0" indent="0">
              <a:spcBef>
                <a:spcPts val="0"/>
              </a:spcBef>
              <a:buNone/>
              <a:defRPr sz="2000" i="1" baseline="0">
                <a:solidFill>
                  <a:schemeClr val="accent1"/>
                </a:solidFill>
              </a:defRPr>
            </a:lvl1pPr>
          </a:lstStyle>
          <a:p>
            <a:pPr lvl="0"/>
            <a:r>
              <a:rPr lang="en-US"/>
              <a:t>Subheads are 20pt Arial Italic sentence case</a:t>
            </a:r>
            <a:endParaRPr lang="en-US"/>
          </a:p>
        </p:txBody>
      </p:sp>
      <p:sp>
        <p:nvSpPr>
          <p:cNvPr id="5" name="Title 1"/>
          <p:cNvSpPr>
            <a:spLocks noGrp="1"/>
          </p:cNvSpPr>
          <p:nvPr>
            <p:ph type="title" hasCustomPrompt="1"/>
          </p:nvPr>
        </p:nvSpPr>
        <p:spPr>
          <a:xfrm>
            <a:off x="384694" y="294468"/>
            <a:ext cx="11338560" cy="768263"/>
          </a:xfrm>
          <a:prstGeom prst="rect">
            <a:avLst/>
          </a:prstGeom>
        </p:spPr>
        <p:txBody>
          <a:bodyPr anchor="b" anchorCtr="0"/>
          <a:lstStyle>
            <a:lvl1pPr>
              <a:defRPr sz="2800" b="1">
                <a:solidFill>
                  <a:schemeClr val="tx1"/>
                </a:solidFill>
              </a:defRPr>
            </a:lvl1pPr>
          </a:lstStyle>
          <a:p>
            <a:r>
              <a:rPr lang="en-US"/>
              <a:t>Headlines are 28pt Arial Bold sentence case</a:t>
            </a:r>
            <a:endParaRPr lang="en-US"/>
          </a:p>
        </p:txBody>
      </p:sp>
      <p:sp>
        <p:nvSpPr>
          <p:cNvPr id="56" name="Footer Placeholder 4"/>
          <p:cNvSpPr>
            <a:spLocks noGrp="1"/>
          </p:cNvSpPr>
          <p:nvPr>
            <p:ph type="ftr" sz="quarter" idx="3"/>
          </p:nvPr>
        </p:nvSpPr>
        <p:spPr bwMode="gray">
          <a:xfrm>
            <a:off x="384694" y="6387858"/>
            <a:ext cx="928548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31" name="Slide Number Placeholder 5"/>
          <p:cNvSpPr txBox="1"/>
          <p:nvPr/>
        </p:nvSpPr>
        <p:spPr bwMode="white">
          <a:xfrm>
            <a:off x="11723254" y="6544746"/>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rgbClr val="959CA0"/>
                </a:solidFill>
              </a:rPr>
            </a:fld>
            <a:endParaRPr lang="en-US" sz="800" b="0">
              <a:solidFill>
                <a:srgbClr val="959CA0"/>
              </a:solidFill>
            </a:endParaRPr>
          </a:p>
        </p:txBody>
      </p:sp>
      <p:pic>
        <p:nvPicPr>
          <p:cNvPr id="14" name="Graphic 13"/>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pic>
        <p:nvPicPr>
          <p:cNvPr id="8" name="Graphic 7"/>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able of Contents - IQVIA">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2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sp>
        <p:nvSpPr>
          <p:cNvPr id="51" name="Rectangle 50"/>
          <p:cNvSpPr/>
          <p:nvPr/>
        </p:nvSpPr>
        <p:spPr bwMode="gray">
          <a:xfrm>
            <a:off x="353568" y="0"/>
            <a:ext cx="11484864" cy="6858000"/>
          </a:xfrm>
          <a:prstGeom prst="rect">
            <a:avLst/>
          </a:prstGeom>
          <a:solidFill>
            <a:srgbClr val="F4F4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a:p>
        </p:txBody>
      </p:sp>
      <p:sp>
        <p:nvSpPr>
          <p:cNvPr id="54" name="Content Placeholder 2"/>
          <p:cNvSpPr>
            <a:spLocks noGrp="1"/>
          </p:cNvSpPr>
          <p:nvPr>
            <p:ph idx="1" hasCustomPrompt="1"/>
          </p:nvPr>
        </p:nvSpPr>
        <p:spPr>
          <a:xfrm>
            <a:off x="1962418" y="1561892"/>
            <a:ext cx="9163983" cy="4712626"/>
          </a:xfrm>
          <a:prstGeom prst="rect">
            <a:avLst/>
          </a:prstGeom>
        </p:spPr>
        <p:txBody>
          <a:bodyPr/>
          <a:lstStyle>
            <a:lvl1pPr marL="182880" indent="-182880">
              <a:lnSpc>
                <a:spcPct val="100000"/>
              </a:lnSpc>
              <a:spcBef>
                <a:spcPts val="2000"/>
              </a:spcBef>
              <a:buClr>
                <a:schemeClr val="accent1"/>
              </a:buClr>
              <a:buFont typeface="System Font Regular"/>
              <a:buChar char="+"/>
              <a:defRPr sz="1800">
                <a:solidFill>
                  <a:schemeClr val="tx1"/>
                </a:solidFill>
              </a:defRPr>
            </a:lvl1pPr>
            <a:lvl2pPr marL="365760" indent="-182880">
              <a:lnSpc>
                <a:spcPct val="100000"/>
              </a:lnSpc>
              <a:spcBef>
                <a:spcPts val="800"/>
              </a:spcBef>
              <a:buClr>
                <a:schemeClr val="tx1"/>
              </a:buClr>
              <a:buFont typeface="Arial" panose="020B0604020202090204" pitchFamily="34" charset="0"/>
              <a:buChar char="•"/>
              <a:defRPr sz="1600">
                <a:solidFill>
                  <a:schemeClr val="tx1"/>
                </a:solidFill>
              </a:defRPr>
            </a:lvl2pPr>
            <a:lvl3pPr marL="548640" indent="-182880">
              <a:lnSpc>
                <a:spcPct val="100000"/>
              </a:lnSpc>
              <a:spcBef>
                <a:spcPts val="800"/>
              </a:spcBef>
              <a:buClrTx/>
              <a:buFont typeface="Arial" panose="020B0604020202090204" pitchFamily="34" charset="0"/>
              <a:buChar char="›"/>
              <a:defRPr sz="1600">
                <a:solidFill>
                  <a:schemeClr val="tx1"/>
                </a:solidFill>
              </a:defRPr>
            </a:lvl3pPr>
            <a:lvl4pPr marL="731520" indent="-182880">
              <a:lnSpc>
                <a:spcPct val="100000"/>
              </a:lnSpc>
              <a:spcBef>
                <a:spcPts val="800"/>
              </a:spcBef>
              <a:buClrTx/>
              <a:buFont typeface="Arial" panose="020B0604020202090204" pitchFamily="34" charset="0"/>
              <a:buChar char="»"/>
              <a:defRPr sz="1600">
                <a:solidFill>
                  <a:schemeClr val="tx1"/>
                </a:solidFill>
              </a:defRPr>
            </a:lvl4pPr>
            <a:lvl5pPr marL="914400" indent="-182880">
              <a:lnSpc>
                <a:spcPct val="100000"/>
              </a:lnSpc>
              <a:spcBef>
                <a:spcPts val="800"/>
              </a:spcBef>
              <a:buClrTx/>
              <a:buSzPct val="75000"/>
              <a:buFont typeface="Wingdings" panose="05000000000000000000" pitchFamily="2" charset="2"/>
              <a:buChar char="§"/>
              <a:defRPr sz="1600">
                <a:solidFill>
                  <a:schemeClr val="tx1"/>
                </a:solidFill>
              </a:defRPr>
            </a:lvl5pPr>
          </a:lstStyle>
          <a:p>
            <a:pPr lvl="0"/>
            <a:r>
              <a:rPr lang="en-US"/>
              <a:t>Arial 18pt bullet level 1</a:t>
            </a:r>
            <a:endParaRPr lang="en-US"/>
          </a:p>
          <a:p>
            <a:pPr lvl="1"/>
            <a:r>
              <a:rPr lang="en-US"/>
              <a:t>Arial 16pt bullet level 2</a:t>
            </a:r>
            <a:endParaRPr lang="en-US"/>
          </a:p>
          <a:p>
            <a:pPr lvl="2"/>
            <a:r>
              <a:rPr lang="en-US"/>
              <a:t>Arial 16pt bullet level 3</a:t>
            </a:r>
            <a:endParaRPr lang="en-US"/>
          </a:p>
          <a:p>
            <a:pPr lvl="3"/>
            <a:r>
              <a:rPr lang="en-US"/>
              <a:t>Arial 16pt bullet level 4</a:t>
            </a:r>
            <a:endParaRPr lang="en-US"/>
          </a:p>
          <a:p>
            <a:pPr lvl="4"/>
            <a:r>
              <a:rPr lang="en-US"/>
              <a:t>Arial 16pt bullet level 5</a:t>
            </a:r>
            <a:endParaRPr lang="en-US"/>
          </a:p>
          <a:p>
            <a:pPr lvl="0"/>
            <a:r>
              <a:rPr lang="en-US"/>
              <a:t>Arial 18pt bullet level 1</a:t>
            </a:r>
            <a:endParaRPr lang="en-US"/>
          </a:p>
          <a:p>
            <a:pPr lvl="1"/>
            <a:r>
              <a:rPr lang="en-US"/>
              <a:t>Arial 16pt bullet level 2</a:t>
            </a:r>
            <a:endParaRPr lang="en-US"/>
          </a:p>
          <a:p>
            <a:pPr lvl="2"/>
            <a:r>
              <a:rPr lang="en-US"/>
              <a:t>Arial 16pt bullet level 3</a:t>
            </a:r>
            <a:endParaRPr lang="en-US"/>
          </a:p>
          <a:p>
            <a:pPr lvl="3"/>
            <a:r>
              <a:rPr lang="en-US"/>
              <a:t>Arial 16pt bullet level 4</a:t>
            </a:r>
            <a:endParaRPr lang="en-US"/>
          </a:p>
          <a:p>
            <a:pPr lvl="4"/>
            <a:r>
              <a:rPr lang="en-US"/>
              <a:t>Arial 16pt bullet level 5</a:t>
            </a:r>
            <a:endParaRPr lang="en-US"/>
          </a:p>
        </p:txBody>
      </p:sp>
      <p:sp>
        <p:nvSpPr>
          <p:cNvPr id="57" name="Title 3"/>
          <p:cNvSpPr>
            <a:spLocks noGrp="1"/>
          </p:cNvSpPr>
          <p:nvPr>
            <p:ph type="title" hasCustomPrompt="1"/>
          </p:nvPr>
        </p:nvSpPr>
        <p:spPr>
          <a:xfrm>
            <a:off x="1962418" y="823398"/>
            <a:ext cx="9163983" cy="594360"/>
          </a:xfrm>
          <a:prstGeom prst="rect">
            <a:avLst/>
          </a:prstGeom>
        </p:spPr>
        <p:txBody>
          <a:bodyPr anchor="ctr"/>
          <a:lstStyle>
            <a:lvl1pPr>
              <a:defRPr sz="3200" b="1">
                <a:solidFill>
                  <a:schemeClr val="accent1"/>
                </a:solidFill>
              </a:defRPr>
            </a:lvl1pPr>
          </a:lstStyle>
          <a:p>
            <a:r>
              <a:rPr lang="en-US"/>
              <a:t>Table of contents or Agenda</a:t>
            </a:r>
            <a:endParaRPr lang="en-US"/>
          </a:p>
        </p:txBody>
      </p:sp>
      <p:grpSp>
        <p:nvGrpSpPr>
          <p:cNvPr id="5" name="Group 3"/>
          <p:cNvGrpSpPr/>
          <p:nvPr/>
        </p:nvGrpSpPr>
        <p:grpSpPr>
          <a:xfrm>
            <a:off x="-1" y="260324"/>
            <a:ext cx="1250388" cy="1575820"/>
            <a:chOff x="-1" y="260324"/>
            <a:chExt cx="1250388" cy="1575820"/>
          </a:xfrm>
          <a:solidFill>
            <a:schemeClr val="accent1"/>
          </a:solidFill>
        </p:grpSpPr>
        <p:grpSp>
          <p:nvGrpSpPr>
            <p:cNvPr id="78" name="Group 77"/>
            <p:cNvGrpSpPr/>
            <p:nvPr/>
          </p:nvGrpSpPr>
          <p:grpSpPr>
            <a:xfrm>
              <a:off x="686264" y="1652391"/>
              <a:ext cx="564123" cy="183753"/>
              <a:chOff x="876236" y="5534957"/>
              <a:chExt cx="1674271" cy="545364"/>
            </a:xfrm>
            <a:grpFill/>
          </p:grpSpPr>
          <p:sp>
            <p:nvSpPr>
              <p:cNvPr id="96" name="Rectangle 95"/>
              <p:cNvSpPr/>
              <p:nvPr/>
            </p:nvSpPr>
            <p:spPr>
              <a:xfrm>
                <a:off x="1154393" y="5534957"/>
                <a:ext cx="1117582"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7" name="Oval 96"/>
              <p:cNvSpPr/>
              <p:nvPr/>
            </p:nvSpPr>
            <p:spPr>
              <a:xfrm>
                <a:off x="2005143"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8" name="Oval 97"/>
              <p:cNvSpPr/>
              <p:nvPr/>
            </p:nvSpPr>
            <p:spPr>
              <a:xfrm>
                <a:off x="876236"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79" name="Group 78"/>
            <p:cNvGrpSpPr/>
            <p:nvPr/>
          </p:nvGrpSpPr>
          <p:grpSpPr>
            <a:xfrm>
              <a:off x="864211" y="1304375"/>
              <a:ext cx="386176" cy="183753"/>
              <a:chOff x="1404367" y="4502072"/>
              <a:chExt cx="1146140" cy="545364"/>
            </a:xfrm>
            <a:grpFill/>
          </p:grpSpPr>
          <p:sp>
            <p:nvSpPr>
              <p:cNvPr id="93" name="Rectangle 92"/>
              <p:cNvSpPr/>
              <p:nvPr/>
            </p:nvSpPr>
            <p:spPr>
              <a:xfrm>
                <a:off x="1682197" y="4502072"/>
                <a:ext cx="589775"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4" name="Oval 93"/>
              <p:cNvSpPr/>
              <p:nvPr/>
            </p:nvSpPr>
            <p:spPr>
              <a:xfrm>
                <a:off x="2005143"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5" name="Oval 94"/>
              <p:cNvSpPr/>
              <p:nvPr/>
            </p:nvSpPr>
            <p:spPr>
              <a:xfrm>
                <a:off x="1404367"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0" name="Group 79"/>
            <p:cNvGrpSpPr/>
            <p:nvPr/>
          </p:nvGrpSpPr>
          <p:grpSpPr>
            <a:xfrm>
              <a:off x="917753" y="956358"/>
              <a:ext cx="332634" cy="183753"/>
              <a:chOff x="1560101" y="3469185"/>
              <a:chExt cx="987231" cy="545364"/>
            </a:xfrm>
            <a:grpFill/>
          </p:grpSpPr>
          <p:sp>
            <p:nvSpPr>
              <p:cNvPr id="90" name="Oval 89"/>
              <p:cNvSpPr/>
              <p:nvPr/>
            </p:nvSpPr>
            <p:spPr>
              <a:xfrm>
                <a:off x="1560101"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1" name="Rectangle 90"/>
              <p:cNvSpPr/>
              <p:nvPr/>
            </p:nvSpPr>
            <p:spPr>
              <a:xfrm>
                <a:off x="1825936" y="3469185"/>
                <a:ext cx="44603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92" name="Oval 91"/>
              <p:cNvSpPr/>
              <p:nvPr/>
            </p:nvSpPr>
            <p:spPr>
              <a:xfrm>
                <a:off x="2001968"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1" name="Group 80"/>
            <p:cNvGrpSpPr/>
            <p:nvPr/>
          </p:nvGrpSpPr>
          <p:grpSpPr>
            <a:xfrm>
              <a:off x="868078" y="608341"/>
              <a:ext cx="382309" cy="183753"/>
              <a:chOff x="1415887" y="2436300"/>
              <a:chExt cx="1134663" cy="545364"/>
            </a:xfrm>
            <a:grpFill/>
          </p:grpSpPr>
          <p:sp>
            <p:nvSpPr>
              <p:cNvPr id="87" name="Oval 86"/>
              <p:cNvSpPr/>
              <p:nvPr/>
            </p:nvSpPr>
            <p:spPr>
              <a:xfrm>
                <a:off x="2005186"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8" name="Oval 87"/>
              <p:cNvSpPr/>
              <p:nvPr/>
            </p:nvSpPr>
            <p:spPr>
              <a:xfrm>
                <a:off x="1415887"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9" name="Rectangle 88"/>
              <p:cNvSpPr/>
              <p:nvPr/>
            </p:nvSpPr>
            <p:spPr>
              <a:xfrm>
                <a:off x="1682240" y="2436300"/>
                <a:ext cx="58973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2" name="Group 81"/>
            <p:cNvGrpSpPr/>
            <p:nvPr/>
          </p:nvGrpSpPr>
          <p:grpSpPr>
            <a:xfrm>
              <a:off x="693506" y="260324"/>
              <a:ext cx="556881" cy="183753"/>
              <a:chOff x="898206" y="1403413"/>
              <a:chExt cx="1652778" cy="545364"/>
            </a:xfrm>
            <a:grpFill/>
          </p:grpSpPr>
          <p:sp>
            <p:nvSpPr>
              <p:cNvPr id="84" name="Oval 83"/>
              <p:cNvSpPr/>
              <p:nvPr/>
            </p:nvSpPr>
            <p:spPr>
              <a:xfrm>
                <a:off x="2005620"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5" name="Oval 84"/>
              <p:cNvSpPr/>
              <p:nvPr/>
            </p:nvSpPr>
            <p:spPr>
              <a:xfrm>
                <a:off x="898206"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6" name="Rectangle 85"/>
              <p:cNvSpPr/>
              <p:nvPr/>
            </p:nvSpPr>
            <p:spPr>
              <a:xfrm>
                <a:off x="1164538" y="1403413"/>
                <a:ext cx="111758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103" name="Freeform: Shape 102"/>
            <p:cNvSpPr/>
            <p:nvPr/>
          </p:nvSpPr>
          <p:spPr>
            <a:xfrm>
              <a:off x="0" y="260324"/>
              <a:ext cx="550424" cy="183006"/>
            </a:xfrm>
            <a:custGeom>
              <a:avLst/>
              <a:gdLst>
                <a:gd name="connsiteX0" fmla="*/ 0 w 550424"/>
                <a:gd name="connsiteY0" fmla="*/ 0 h 183006"/>
                <a:gd name="connsiteX1" fmla="*/ 456956 w 550424"/>
                <a:gd name="connsiteY1" fmla="*/ 0 h 183006"/>
                <a:gd name="connsiteX2" fmla="*/ 456956 w 550424"/>
                <a:gd name="connsiteY2" fmla="*/ 397 h 183006"/>
                <a:gd name="connsiteX3" fmla="*/ 458921 w 550424"/>
                <a:gd name="connsiteY3" fmla="*/ 0 h 183006"/>
                <a:gd name="connsiteX4" fmla="*/ 550424 w 550424"/>
                <a:gd name="connsiteY4" fmla="*/ 91503 h 183006"/>
                <a:gd name="connsiteX5" fmla="*/ 458921 w 550424"/>
                <a:gd name="connsiteY5" fmla="*/ 183006 h 183006"/>
                <a:gd name="connsiteX6" fmla="*/ 456956 w 550424"/>
                <a:gd name="connsiteY6" fmla="*/ 182609 h 183006"/>
                <a:gd name="connsiteX7" fmla="*/ 456956 w 550424"/>
                <a:gd name="connsiteY7" fmla="*/ 183006 h 183006"/>
                <a:gd name="connsiteX8" fmla="*/ 0 w 550424"/>
                <a:gd name="connsiteY8" fmla="*/ 183006 h 183006"/>
                <a:gd name="connsiteX9" fmla="*/ 0 w 550424"/>
                <a:gd name="connsiteY9" fmla="*/ 0 h 18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0424" h="183006">
                  <a:moveTo>
                    <a:pt x="0" y="0"/>
                  </a:moveTo>
                  <a:lnTo>
                    <a:pt x="456956" y="0"/>
                  </a:lnTo>
                  <a:lnTo>
                    <a:pt x="456956" y="397"/>
                  </a:lnTo>
                  <a:lnTo>
                    <a:pt x="458921" y="0"/>
                  </a:lnTo>
                  <a:cubicBezTo>
                    <a:pt x="509457" y="0"/>
                    <a:pt x="550424" y="40967"/>
                    <a:pt x="550424" y="91503"/>
                  </a:cubicBezTo>
                  <a:cubicBezTo>
                    <a:pt x="550424" y="142039"/>
                    <a:pt x="509457" y="183006"/>
                    <a:pt x="458921" y="183006"/>
                  </a:cubicBezTo>
                  <a:lnTo>
                    <a:pt x="456956" y="182609"/>
                  </a:lnTo>
                  <a:lnTo>
                    <a:pt x="456956" y="183006"/>
                  </a:lnTo>
                  <a:lnTo>
                    <a:pt x="0" y="1830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06" name="Freeform: Shape 105"/>
            <p:cNvSpPr/>
            <p:nvPr/>
          </p:nvSpPr>
          <p:spPr>
            <a:xfrm>
              <a:off x="-1" y="608341"/>
              <a:ext cx="733596" cy="182880"/>
            </a:xfrm>
            <a:custGeom>
              <a:avLst/>
              <a:gdLst>
                <a:gd name="connsiteX0" fmla="*/ 0 w 733596"/>
                <a:gd name="connsiteY0" fmla="*/ 0 h 182880"/>
                <a:gd name="connsiteX1" fmla="*/ 642156 w 733596"/>
                <a:gd name="connsiteY1" fmla="*/ 0 h 182880"/>
                <a:gd name="connsiteX2" fmla="*/ 733596 w 733596"/>
                <a:gd name="connsiteY2" fmla="*/ 91440 h 182880"/>
                <a:gd name="connsiteX3" fmla="*/ 642156 w 733596"/>
                <a:gd name="connsiteY3" fmla="*/ 182880 h 182880"/>
                <a:gd name="connsiteX4" fmla="*/ 0 w 733596"/>
                <a:gd name="connsiteY4" fmla="*/ 182880 h 182880"/>
                <a:gd name="connsiteX5" fmla="*/ 0 w 733596"/>
                <a:gd name="connsiteY5" fmla="*/ 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3596" h="182880">
                  <a:moveTo>
                    <a:pt x="0" y="0"/>
                  </a:moveTo>
                  <a:lnTo>
                    <a:pt x="642156" y="0"/>
                  </a:lnTo>
                  <a:cubicBezTo>
                    <a:pt x="692657" y="0"/>
                    <a:pt x="733596" y="40939"/>
                    <a:pt x="733596" y="91440"/>
                  </a:cubicBezTo>
                  <a:cubicBezTo>
                    <a:pt x="733596" y="141941"/>
                    <a:pt x="692657" y="182880"/>
                    <a:pt x="642156" y="182880"/>
                  </a:cubicBezTo>
                  <a:lnTo>
                    <a:pt x="0" y="18288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12" name="Freeform: Shape 111"/>
            <p:cNvSpPr/>
            <p:nvPr/>
          </p:nvSpPr>
          <p:spPr>
            <a:xfrm>
              <a:off x="0" y="952508"/>
              <a:ext cx="786403" cy="183006"/>
            </a:xfrm>
            <a:custGeom>
              <a:avLst/>
              <a:gdLst>
                <a:gd name="connsiteX0" fmla="*/ 0 w 786403"/>
                <a:gd name="connsiteY0" fmla="*/ 0 h 183006"/>
                <a:gd name="connsiteX1" fmla="*/ 692936 w 786403"/>
                <a:gd name="connsiteY1" fmla="*/ 0 h 183006"/>
                <a:gd name="connsiteX2" fmla="*/ 692936 w 786403"/>
                <a:gd name="connsiteY2" fmla="*/ 397 h 183006"/>
                <a:gd name="connsiteX3" fmla="*/ 694900 w 786403"/>
                <a:gd name="connsiteY3" fmla="*/ 0 h 183006"/>
                <a:gd name="connsiteX4" fmla="*/ 786403 w 786403"/>
                <a:gd name="connsiteY4" fmla="*/ 91503 h 183006"/>
                <a:gd name="connsiteX5" fmla="*/ 694900 w 786403"/>
                <a:gd name="connsiteY5" fmla="*/ 183006 h 183006"/>
                <a:gd name="connsiteX6" fmla="*/ 692936 w 786403"/>
                <a:gd name="connsiteY6" fmla="*/ 182610 h 183006"/>
                <a:gd name="connsiteX7" fmla="*/ 692936 w 786403"/>
                <a:gd name="connsiteY7" fmla="*/ 183006 h 183006"/>
                <a:gd name="connsiteX8" fmla="*/ 0 w 786403"/>
                <a:gd name="connsiteY8" fmla="*/ 183006 h 183006"/>
                <a:gd name="connsiteX9" fmla="*/ 0 w 786403"/>
                <a:gd name="connsiteY9" fmla="*/ 0 h 18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6403" h="183006">
                  <a:moveTo>
                    <a:pt x="0" y="0"/>
                  </a:moveTo>
                  <a:lnTo>
                    <a:pt x="692936" y="0"/>
                  </a:lnTo>
                  <a:lnTo>
                    <a:pt x="692936" y="397"/>
                  </a:lnTo>
                  <a:lnTo>
                    <a:pt x="694900" y="0"/>
                  </a:lnTo>
                  <a:cubicBezTo>
                    <a:pt x="745436" y="0"/>
                    <a:pt x="786403" y="40967"/>
                    <a:pt x="786403" y="91503"/>
                  </a:cubicBezTo>
                  <a:cubicBezTo>
                    <a:pt x="786403" y="142039"/>
                    <a:pt x="745436" y="183006"/>
                    <a:pt x="694900" y="183006"/>
                  </a:cubicBezTo>
                  <a:lnTo>
                    <a:pt x="692936" y="182610"/>
                  </a:lnTo>
                  <a:lnTo>
                    <a:pt x="692936" y="183006"/>
                  </a:lnTo>
                  <a:lnTo>
                    <a:pt x="0" y="1830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15" name="Freeform: Shape 114"/>
            <p:cNvSpPr/>
            <p:nvPr/>
          </p:nvSpPr>
          <p:spPr>
            <a:xfrm>
              <a:off x="-1" y="1304902"/>
              <a:ext cx="733596" cy="182880"/>
            </a:xfrm>
            <a:custGeom>
              <a:avLst/>
              <a:gdLst>
                <a:gd name="connsiteX0" fmla="*/ 0 w 733596"/>
                <a:gd name="connsiteY0" fmla="*/ 0 h 182880"/>
                <a:gd name="connsiteX1" fmla="*/ 642156 w 733596"/>
                <a:gd name="connsiteY1" fmla="*/ 0 h 182880"/>
                <a:gd name="connsiteX2" fmla="*/ 733596 w 733596"/>
                <a:gd name="connsiteY2" fmla="*/ 91440 h 182880"/>
                <a:gd name="connsiteX3" fmla="*/ 642156 w 733596"/>
                <a:gd name="connsiteY3" fmla="*/ 182880 h 182880"/>
                <a:gd name="connsiteX4" fmla="*/ 0 w 733596"/>
                <a:gd name="connsiteY4" fmla="*/ 182880 h 182880"/>
                <a:gd name="connsiteX5" fmla="*/ 0 w 733596"/>
                <a:gd name="connsiteY5" fmla="*/ 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3596" h="182880">
                  <a:moveTo>
                    <a:pt x="0" y="0"/>
                  </a:moveTo>
                  <a:lnTo>
                    <a:pt x="642156" y="0"/>
                  </a:lnTo>
                  <a:cubicBezTo>
                    <a:pt x="692657" y="0"/>
                    <a:pt x="733596" y="40939"/>
                    <a:pt x="733596" y="91440"/>
                  </a:cubicBezTo>
                  <a:cubicBezTo>
                    <a:pt x="733596" y="141941"/>
                    <a:pt x="692657" y="182880"/>
                    <a:pt x="642156" y="182880"/>
                  </a:cubicBezTo>
                  <a:lnTo>
                    <a:pt x="0" y="18288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118" name="Freeform: Shape 117"/>
            <p:cNvSpPr/>
            <p:nvPr/>
          </p:nvSpPr>
          <p:spPr>
            <a:xfrm>
              <a:off x="0" y="1649603"/>
              <a:ext cx="550424" cy="183006"/>
            </a:xfrm>
            <a:custGeom>
              <a:avLst/>
              <a:gdLst>
                <a:gd name="connsiteX0" fmla="*/ 0 w 550424"/>
                <a:gd name="connsiteY0" fmla="*/ 0 h 183006"/>
                <a:gd name="connsiteX1" fmla="*/ 456956 w 550424"/>
                <a:gd name="connsiteY1" fmla="*/ 0 h 183006"/>
                <a:gd name="connsiteX2" fmla="*/ 456956 w 550424"/>
                <a:gd name="connsiteY2" fmla="*/ 397 h 183006"/>
                <a:gd name="connsiteX3" fmla="*/ 458921 w 550424"/>
                <a:gd name="connsiteY3" fmla="*/ 0 h 183006"/>
                <a:gd name="connsiteX4" fmla="*/ 550424 w 550424"/>
                <a:gd name="connsiteY4" fmla="*/ 91503 h 183006"/>
                <a:gd name="connsiteX5" fmla="*/ 458921 w 550424"/>
                <a:gd name="connsiteY5" fmla="*/ 183006 h 183006"/>
                <a:gd name="connsiteX6" fmla="*/ 456956 w 550424"/>
                <a:gd name="connsiteY6" fmla="*/ 182609 h 183006"/>
                <a:gd name="connsiteX7" fmla="*/ 456956 w 550424"/>
                <a:gd name="connsiteY7" fmla="*/ 183006 h 183006"/>
                <a:gd name="connsiteX8" fmla="*/ 0 w 550424"/>
                <a:gd name="connsiteY8" fmla="*/ 183006 h 183006"/>
                <a:gd name="connsiteX9" fmla="*/ 0 w 550424"/>
                <a:gd name="connsiteY9" fmla="*/ 0 h 18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0424" h="183006">
                  <a:moveTo>
                    <a:pt x="0" y="0"/>
                  </a:moveTo>
                  <a:lnTo>
                    <a:pt x="456956" y="0"/>
                  </a:lnTo>
                  <a:lnTo>
                    <a:pt x="456956" y="397"/>
                  </a:lnTo>
                  <a:lnTo>
                    <a:pt x="458921" y="0"/>
                  </a:lnTo>
                  <a:cubicBezTo>
                    <a:pt x="509457" y="0"/>
                    <a:pt x="550424" y="40967"/>
                    <a:pt x="550424" y="91503"/>
                  </a:cubicBezTo>
                  <a:cubicBezTo>
                    <a:pt x="550424" y="142039"/>
                    <a:pt x="509457" y="183006"/>
                    <a:pt x="458921" y="183006"/>
                  </a:cubicBezTo>
                  <a:lnTo>
                    <a:pt x="456956" y="182609"/>
                  </a:lnTo>
                  <a:lnTo>
                    <a:pt x="456956" y="183006"/>
                  </a:lnTo>
                  <a:lnTo>
                    <a:pt x="0" y="1830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56" name="Slide Number Placeholder 5"/>
          <p:cNvSpPr txBox="1"/>
          <p:nvPr/>
        </p:nvSpPr>
        <p:spPr bwMode="white">
          <a:xfrm>
            <a:off x="11723254" y="6544746"/>
            <a:ext cx="3530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rgbClr val="959CA0"/>
                </a:solidFill>
              </a:rPr>
            </a:fld>
            <a:endParaRPr lang="en-US" sz="800" b="0">
              <a:solidFill>
                <a:srgbClr val="959CA0"/>
              </a:solidFill>
            </a:endParaRPr>
          </a:p>
        </p:txBody>
      </p:sp>
      <p:pic>
        <p:nvPicPr>
          <p:cNvPr id="34" name="Graphic 33"/>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pic>
        <p:nvPicPr>
          <p:cNvPr id="33" name="Graphic 32"/>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76299" y="6535995"/>
            <a:ext cx="1143000" cy="2159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Light Grey - IQVIA">
    <p:bg>
      <p:bgPr>
        <a:solidFill>
          <a:srgbClr val="F4F4F4"/>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Rectangle 1"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pic>
        <p:nvPicPr>
          <p:cNvPr id="14" name="Graphic 13"/>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9199917" y="735457"/>
            <a:ext cx="2247900" cy="406400"/>
          </a:xfrm>
          <a:prstGeom prst="rect">
            <a:avLst/>
          </a:prstGeom>
        </p:spPr>
      </p:pic>
      <p:sp>
        <p:nvSpPr>
          <p:cNvPr id="60" name="Title 1"/>
          <p:cNvSpPr>
            <a:spLocks noGrp="1"/>
          </p:cNvSpPr>
          <p:nvPr>
            <p:ph type="title" hasCustomPrompt="1"/>
          </p:nvPr>
        </p:nvSpPr>
        <p:spPr bwMode="white">
          <a:xfrm>
            <a:off x="1036858" y="1795535"/>
            <a:ext cx="5588846" cy="4341936"/>
          </a:xfrm>
          <a:prstGeom prst="rect">
            <a:avLst/>
          </a:prstGeom>
        </p:spPr>
        <p:txBody>
          <a:bodyPr anchor="ctr" anchorCtr="0"/>
          <a:lstStyle>
            <a:lvl1pPr>
              <a:lnSpc>
                <a:spcPct val="100000"/>
              </a:lnSpc>
              <a:defRPr sz="3600" b="1">
                <a:solidFill>
                  <a:schemeClr val="accent2"/>
                </a:solidFill>
              </a:defRPr>
            </a:lvl1pPr>
          </a:lstStyle>
          <a:p>
            <a:r>
              <a:rPr lang="en-US"/>
              <a:t>Dividers are 36pt Arial Bold sentence case</a:t>
            </a:r>
            <a:endParaRPr lang="en-US"/>
          </a:p>
        </p:txBody>
      </p:sp>
      <p:sp>
        <p:nvSpPr>
          <p:cNvPr id="11" name="Slide Number Placeholder 5"/>
          <p:cNvSpPr txBox="1"/>
          <p:nvPr/>
        </p:nvSpPr>
        <p:spPr bwMode="white">
          <a:xfrm>
            <a:off x="11708455" y="6548145"/>
            <a:ext cx="3678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chemeClr val="bg1"/>
                </a:solidFill>
              </a:rPr>
            </a:fld>
            <a:endParaRPr lang="en-US" sz="800" b="0">
              <a:solidFill>
                <a:schemeClr val="bg1"/>
              </a:solidFill>
            </a:endParaRPr>
          </a:p>
        </p:txBody>
      </p:sp>
      <p:grpSp>
        <p:nvGrpSpPr>
          <p:cNvPr id="57" name="Group 56"/>
          <p:cNvGrpSpPr/>
          <p:nvPr/>
        </p:nvGrpSpPr>
        <p:grpSpPr>
          <a:xfrm>
            <a:off x="7036244" y="2752016"/>
            <a:ext cx="5155756" cy="3703320"/>
            <a:chOff x="7036244" y="2752016"/>
            <a:chExt cx="5155756" cy="3703320"/>
          </a:xfrm>
          <a:solidFill>
            <a:schemeClr val="accent1"/>
          </a:solidFill>
        </p:grpSpPr>
        <p:sp>
          <p:nvSpPr>
            <p:cNvPr id="58" name="Freeform 57"/>
            <p:cNvSpPr/>
            <p:nvPr/>
          </p:nvSpPr>
          <p:spPr>
            <a:xfrm>
              <a:off x="9432234" y="2752016"/>
              <a:ext cx="2759766" cy="549150"/>
            </a:xfrm>
            <a:custGeom>
              <a:avLst/>
              <a:gdLst>
                <a:gd name="connsiteX0" fmla="*/ 274575 w 2759766"/>
                <a:gd name="connsiteY0" fmla="*/ 0 h 549150"/>
                <a:gd name="connsiteX1" fmla="*/ 276476 w 2759766"/>
                <a:gd name="connsiteY1" fmla="*/ 192 h 549150"/>
                <a:gd name="connsiteX2" fmla="*/ 276476 w 2759766"/>
                <a:gd name="connsiteY2" fmla="*/ 0 h 549150"/>
                <a:gd name="connsiteX3" fmla="*/ 1832666 w 2759766"/>
                <a:gd name="connsiteY3" fmla="*/ 0 h 549150"/>
                <a:gd name="connsiteX4" fmla="*/ 2706584 w 2759766"/>
                <a:gd name="connsiteY4" fmla="*/ 0 h 549150"/>
                <a:gd name="connsiteX5" fmla="*/ 2759766 w 2759766"/>
                <a:gd name="connsiteY5" fmla="*/ 0 h 549150"/>
                <a:gd name="connsiteX6" fmla="*/ 2759766 w 2759766"/>
                <a:gd name="connsiteY6" fmla="*/ 549150 h 549150"/>
                <a:gd name="connsiteX7" fmla="*/ 2706584 w 2759766"/>
                <a:gd name="connsiteY7" fmla="*/ 549150 h 549150"/>
                <a:gd name="connsiteX8" fmla="*/ 1832666 w 2759766"/>
                <a:gd name="connsiteY8" fmla="*/ 549150 h 549150"/>
                <a:gd name="connsiteX9" fmla="*/ 276476 w 2759766"/>
                <a:gd name="connsiteY9" fmla="*/ 549150 h 549150"/>
                <a:gd name="connsiteX10" fmla="*/ 276476 w 2759766"/>
                <a:gd name="connsiteY10" fmla="*/ 548958 h 549150"/>
                <a:gd name="connsiteX11" fmla="*/ 274575 w 2759766"/>
                <a:gd name="connsiteY11" fmla="*/ 549150 h 549150"/>
                <a:gd name="connsiteX12" fmla="*/ 0 w 2759766"/>
                <a:gd name="connsiteY12" fmla="*/ 274575 h 549150"/>
                <a:gd name="connsiteX13" fmla="*/ 274575 w 275976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59766" h="549150">
                  <a:moveTo>
                    <a:pt x="274575" y="0"/>
                  </a:moveTo>
                  <a:lnTo>
                    <a:pt x="276476" y="192"/>
                  </a:lnTo>
                  <a:lnTo>
                    <a:pt x="276476" y="0"/>
                  </a:lnTo>
                  <a:lnTo>
                    <a:pt x="1832666" y="0"/>
                  </a:lnTo>
                  <a:lnTo>
                    <a:pt x="2706584" y="0"/>
                  </a:lnTo>
                  <a:lnTo>
                    <a:pt x="2759766" y="0"/>
                  </a:lnTo>
                  <a:lnTo>
                    <a:pt x="2759766" y="549150"/>
                  </a:lnTo>
                  <a:lnTo>
                    <a:pt x="2706584" y="549150"/>
                  </a:lnTo>
                  <a:lnTo>
                    <a:pt x="1832666" y="549150"/>
                  </a:lnTo>
                  <a:lnTo>
                    <a:pt x="276476" y="549150"/>
                  </a:lnTo>
                  <a:lnTo>
                    <a:pt x="276476" y="548958"/>
                  </a:lnTo>
                  <a:lnTo>
                    <a:pt x="274575" y="549150"/>
                  </a:lnTo>
                  <a:cubicBezTo>
                    <a:pt x="122931" y="549150"/>
                    <a:pt x="0" y="426219"/>
                    <a:pt x="0" y="274575"/>
                  </a:cubicBezTo>
                  <a:cubicBezTo>
                    <a:pt x="0" y="122932"/>
                    <a:pt x="122931"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59" name="Freeform 58"/>
            <p:cNvSpPr/>
            <p:nvPr/>
          </p:nvSpPr>
          <p:spPr>
            <a:xfrm>
              <a:off x="7850557" y="5906186"/>
              <a:ext cx="4341443" cy="549150"/>
            </a:xfrm>
            <a:custGeom>
              <a:avLst/>
              <a:gdLst>
                <a:gd name="connsiteX0" fmla="*/ 274575 w 4341443"/>
                <a:gd name="connsiteY0" fmla="*/ 0 h 549150"/>
                <a:gd name="connsiteX1" fmla="*/ 276477 w 4341443"/>
                <a:gd name="connsiteY1" fmla="*/ 192 h 549150"/>
                <a:gd name="connsiteX2" fmla="*/ 276477 w 4341443"/>
                <a:gd name="connsiteY2" fmla="*/ 0 h 549150"/>
                <a:gd name="connsiteX3" fmla="*/ 3414343 w 4341443"/>
                <a:gd name="connsiteY3" fmla="*/ 0 h 549150"/>
                <a:gd name="connsiteX4" fmla="*/ 4288263 w 4341443"/>
                <a:gd name="connsiteY4" fmla="*/ 0 h 549150"/>
                <a:gd name="connsiteX5" fmla="*/ 4341443 w 4341443"/>
                <a:gd name="connsiteY5" fmla="*/ 0 h 549150"/>
                <a:gd name="connsiteX6" fmla="*/ 4341443 w 4341443"/>
                <a:gd name="connsiteY6" fmla="*/ 549150 h 549150"/>
                <a:gd name="connsiteX7" fmla="*/ 4288263 w 4341443"/>
                <a:gd name="connsiteY7" fmla="*/ 549150 h 549150"/>
                <a:gd name="connsiteX8" fmla="*/ 3414343 w 4341443"/>
                <a:gd name="connsiteY8" fmla="*/ 549150 h 549150"/>
                <a:gd name="connsiteX9" fmla="*/ 276477 w 4341443"/>
                <a:gd name="connsiteY9" fmla="*/ 549150 h 549150"/>
                <a:gd name="connsiteX10" fmla="*/ 276477 w 4341443"/>
                <a:gd name="connsiteY10" fmla="*/ 548959 h 549150"/>
                <a:gd name="connsiteX11" fmla="*/ 274575 w 4341443"/>
                <a:gd name="connsiteY11" fmla="*/ 549150 h 549150"/>
                <a:gd name="connsiteX12" fmla="*/ 0 w 4341443"/>
                <a:gd name="connsiteY12" fmla="*/ 274575 h 549150"/>
                <a:gd name="connsiteX13" fmla="*/ 274575 w 434144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41443" h="549150">
                  <a:moveTo>
                    <a:pt x="274575" y="0"/>
                  </a:moveTo>
                  <a:lnTo>
                    <a:pt x="276477" y="192"/>
                  </a:lnTo>
                  <a:lnTo>
                    <a:pt x="276477" y="0"/>
                  </a:lnTo>
                  <a:lnTo>
                    <a:pt x="3414343" y="0"/>
                  </a:lnTo>
                  <a:lnTo>
                    <a:pt x="4288263" y="0"/>
                  </a:lnTo>
                  <a:lnTo>
                    <a:pt x="4341443" y="0"/>
                  </a:lnTo>
                  <a:lnTo>
                    <a:pt x="4341443" y="549150"/>
                  </a:lnTo>
                  <a:lnTo>
                    <a:pt x="4288263" y="549150"/>
                  </a:lnTo>
                  <a:lnTo>
                    <a:pt x="3414343" y="549150"/>
                  </a:lnTo>
                  <a:lnTo>
                    <a:pt x="276477" y="549150"/>
                  </a:lnTo>
                  <a:lnTo>
                    <a:pt x="276477" y="548959"/>
                  </a:lnTo>
                  <a:lnTo>
                    <a:pt x="274575" y="549150"/>
                  </a:lnTo>
                  <a:cubicBezTo>
                    <a:pt x="122932" y="549150"/>
                    <a:pt x="0" y="426219"/>
                    <a:pt x="0" y="274575"/>
                  </a:cubicBezTo>
                  <a:cubicBezTo>
                    <a:pt x="0" y="122932"/>
                    <a:pt x="122932" y="0"/>
                    <a:pt x="274575"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p>
              <a:pPr algn="l"/>
              <a:endParaRPr lang="en-US" sz="1600"/>
            </a:p>
          </p:txBody>
        </p:sp>
        <p:sp>
          <p:nvSpPr>
            <p:cNvPr id="68" name="Freeform 67"/>
            <p:cNvSpPr/>
            <p:nvPr/>
          </p:nvSpPr>
          <p:spPr>
            <a:xfrm>
              <a:off x="7451067" y="3804028"/>
              <a:ext cx="4740933" cy="549150"/>
            </a:xfrm>
            <a:custGeom>
              <a:avLst/>
              <a:gdLst>
                <a:gd name="connsiteX0" fmla="*/ 274073 w 4740933"/>
                <a:gd name="connsiteY0" fmla="*/ 0 h 549150"/>
                <a:gd name="connsiteX1" fmla="*/ 278104 w 4740933"/>
                <a:gd name="connsiteY1" fmla="*/ 407 h 549150"/>
                <a:gd name="connsiteX2" fmla="*/ 278104 w 4740933"/>
                <a:gd name="connsiteY2" fmla="*/ 0 h 549150"/>
                <a:gd name="connsiteX3" fmla="*/ 3813833 w 4740933"/>
                <a:gd name="connsiteY3" fmla="*/ 0 h 549150"/>
                <a:gd name="connsiteX4" fmla="*/ 4687752 w 4740933"/>
                <a:gd name="connsiteY4" fmla="*/ 0 h 549150"/>
                <a:gd name="connsiteX5" fmla="*/ 4740933 w 4740933"/>
                <a:gd name="connsiteY5" fmla="*/ 0 h 549150"/>
                <a:gd name="connsiteX6" fmla="*/ 4740933 w 4740933"/>
                <a:gd name="connsiteY6" fmla="*/ 549150 h 549150"/>
                <a:gd name="connsiteX7" fmla="*/ 4687752 w 4740933"/>
                <a:gd name="connsiteY7" fmla="*/ 549150 h 549150"/>
                <a:gd name="connsiteX8" fmla="*/ 3813833 w 4740933"/>
                <a:gd name="connsiteY8" fmla="*/ 549150 h 549150"/>
                <a:gd name="connsiteX9" fmla="*/ 278104 w 4740933"/>
                <a:gd name="connsiteY9" fmla="*/ 549150 h 549150"/>
                <a:gd name="connsiteX10" fmla="*/ 278104 w 4740933"/>
                <a:gd name="connsiteY10" fmla="*/ 547742 h 549150"/>
                <a:gd name="connsiteX11" fmla="*/ 274073 w 4740933"/>
                <a:gd name="connsiteY11" fmla="*/ 548148 h 549150"/>
                <a:gd name="connsiteX12" fmla="*/ 0 w 4740933"/>
                <a:gd name="connsiteY12" fmla="*/ 274074 h 549150"/>
                <a:gd name="connsiteX13" fmla="*/ 274073 w 4740933"/>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0933" h="549150">
                  <a:moveTo>
                    <a:pt x="274073" y="0"/>
                  </a:moveTo>
                  <a:lnTo>
                    <a:pt x="278104" y="407"/>
                  </a:lnTo>
                  <a:lnTo>
                    <a:pt x="278104" y="0"/>
                  </a:lnTo>
                  <a:lnTo>
                    <a:pt x="3813833" y="0"/>
                  </a:lnTo>
                  <a:lnTo>
                    <a:pt x="4687752" y="0"/>
                  </a:lnTo>
                  <a:lnTo>
                    <a:pt x="4740933" y="0"/>
                  </a:lnTo>
                  <a:lnTo>
                    <a:pt x="4740933" y="549150"/>
                  </a:lnTo>
                  <a:lnTo>
                    <a:pt x="4687752" y="549150"/>
                  </a:lnTo>
                  <a:lnTo>
                    <a:pt x="3813833" y="549150"/>
                  </a:lnTo>
                  <a:lnTo>
                    <a:pt x="278104" y="549150"/>
                  </a:lnTo>
                  <a:lnTo>
                    <a:pt x="278104" y="547742"/>
                  </a:lnTo>
                  <a:lnTo>
                    <a:pt x="274073" y="548148"/>
                  </a:lnTo>
                  <a:cubicBezTo>
                    <a:pt x="122707" y="548148"/>
                    <a:pt x="0" y="425441"/>
                    <a:pt x="0" y="274074"/>
                  </a:cubicBezTo>
                  <a:cubicBezTo>
                    <a:pt x="0" y="122707"/>
                    <a:pt x="122707" y="0"/>
                    <a:pt x="27407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9" name="Freeform 68"/>
            <p:cNvSpPr/>
            <p:nvPr/>
          </p:nvSpPr>
          <p:spPr>
            <a:xfrm>
              <a:off x="7036244" y="4854606"/>
              <a:ext cx="5155756" cy="549150"/>
            </a:xfrm>
            <a:custGeom>
              <a:avLst/>
              <a:gdLst>
                <a:gd name="connsiteX0" fmla="*/ 299044 w 5155756"/>
                <a:gd name="connsiteY0" fmla="*/ 0 h 549150"/>
                <a:gd name="connsiteX1" fmla="*/ 300889 w 5155756"/>
                <a:gd name="connsiteY1" fmla="*/ 171 h 549150"/>
                <a:gd name="connsiteX2" fmla="*/ 300889 w 5155756"/>
                <a:gd name="connsiteY2" fmla="*/ 0 h 549150"/>
                <a:gd name="connsiteX3" fmla="*/ 4228656 w 5155756"/>
                <a:gd name="connsiteY3" fmla="*/ 0 h 549150"/>
                <a:gd name="connsiteX4" fmla="*/ 5103517 w 5155756"/>
                <a:gd name="connsiteY4" fmla="*/ 0 h 549150"/>
                <a:gd name="connsiteX5" fmla="*/ 5155756 w 5155756"/>
                <a:gd name="connsiteY5" fmla="*/ 0 h 549150"/>
                <a:gd name="connsiteX6" fmla="*/ 5155756 w 5155756"/>
                <a:gd name="connsiteY6" fmla="*/ 549150 h 549150"/>
                <a:gd name="connsiteX7" fmla="*/ 5103517 w 5155756"/>
                <a:gd name="connsiteY7" fmla="*/ 549150 h 549150"/>
                <a:gd name="connsiteX8" fmla="*/ 4228656 w 5155756"/>
                <a:gd name="connsiteY8" fmla="*/ 549150 h 549150"/>
                <a:gd name="connsiteX9" fmla="*/ 300889 w 5155756"/>
                <a:gd name="connsiteY9" fmla="*/ 549150 h 549150"/>
                <a:gd name="connsiteX10" fmla="*/ 300889 w 5155756"/>
                <a:gd name="connsiteY10" fmla="*/ 548980 h 549150"/>
                <a:gd name="connsiteX11" fmla="*/ 299044 w 5155756"/>
                <a:gd name="connsiteY11" fmla="*/ 549150 h 549150"/>
                <a:gd name="connsiteX12" fmla="*/ 0 w 5155756"/>
                <a:gd name="connsiteY12" fmla="*/ 274575 h 549150"/>
                <a:gd name="connsiteX13" fmla="*/ 299044 w 5155756"/>
                <a:gd name="connsiteY13" fmla="*/ 0 h 54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155756" h="549150">
                  <a:moveTo>
                    <a:pt x="299044" y="0"/>
                  </a:moveTo>
                  <a:lnTo>
                    <a:pt x="300889" y="171"/>
                  </a:lnTo>
                  <a:lnTo>
                    <a:pt x="300889" y="0"/>
                  </a:lnTo>
                  <a:lnTo>
                    <a:pt x="4228656" y="0"/>
                  </a:lnTo>
                  <a:lnTo>
                    <a:pt x="5103517" y="0"/>
                  </a:lnTo>
                  <a:lnTo>
                    <a:pt x="5155756" y="0"/>
                  </a:lnTo>
                  <a:lnTo>
                    <a:pt x="5155756" y="549150"/>
                  </a:lnTo>
                  <a:lnTo>
                    <a:pt x="5103517" y="549150"/>
                  </a:lnTo>
                  <a:lnTo>
                    <a:pt x="4228656" y="549150"/>
                  </a:lnTo>
                  <a:lnTo>
                    <a:pt x="300889" y="549150"/>
                  </a:lnTo>
                  <a:lnTo>
                    <a:pt x="300889" y="548980"/>
                  </a:lnTo>
                  <a:lnTo>
                    <a:pt x="299044" y="549150"/>
                  </a:lnTo>
                  <a:cubicBezTo>
                    <a:pt x="133887" y="549150"/>
                    <a:pt x="0" y="426219"/>
                    <a:pt x="0" y="274575"/>
                  </a:cubicBezTo>
                  <a:cubicBezTo>
                    <a:pt x="0" y="122932"/>
                    <a:pt x="133887" y="0"/>
                    <a:pt x="2990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ought Slide - IQVIA">
    <p:bg>
      <p:bgPr>
        <a:gradFill>
          <a:gsLst>
            <a:gs pos="20000">
              <a:schemeClr val="accent2"/>
            </a:gs>
            <a:gs pos="80000">
              <a:schemeClr val="accent1"/>
            </a:gs>
          </a:gsLst>
          <a:lin ang="2700000" scaled="1"/>
        </a:gradFill>
        <a:effectLst/>
      </p:bgPr>
    </p:bg>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Object 1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 name="Rectangle 10" hidden="1"/>
          <p:cNvSpPr/>
          <p:nvPr userDrawn="1">
            <p:custDataLst>
              <p:tags r:id="rId5"/>
            </p:custDataLst>
          </p:nvPr>
        </p:nvSpPr>
        <p:spPr>
          <a:xfrm>
            <a:off x="0" y="0"/>
            <a:ext cx="158750" cy="15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marL="0" lvl="0" indent="0" algn="l"/>
            <a:endParaRPr lang="en-US" sz="3600" b="1" i="0" baseline="0" err="1">
              <a:latin typeface="Arial" panose="020B0604020202090204" pitchFamily="34" charset="0"/>
              <a:ea typeface="STZhongsong" panose="02010600040101010101" pitchFamily="2" charset="-122"/>
              <a:cs typeface="+mj-cs"/>
              <a:sym typeface="Arial" panose="020B0604020202090204" pitchFamily="34" charset="0"/>
            </a:endParaRPr>
          </a:p>
        </p:txBody>
      </p:sp>
      <p:grpSp>
        <p:nvGrpSpPr>
          <p:cNvPr id="10" name="Group 9"/>
          <p:cNvGrpSpPr/>
          <p:nvPr/>
        </p:nvGrpSpPr>
        <p:grpSpPr>
          <a:xfrm>
            <a:off x="0" y="1460563"/>
            <a:ext cx="2550984" cy="4676908"/>
            <a:chOff x="0" y="1403413"/>
            <a:chExt cx="2550984" cy="4676908"/>
          </a:xfrm>
          <a:solidFill>
            <a:schemeClr val="accent1"/>
          </a:solidFill>
        </p:grpSpPr>
        <p:grpSp>
          <p:nvGrpSpPr>
            <p:cNvPr id="9" name="Group 8"/>
            <p:cNvGrpSpPr/>
            <p:nvPr/>
          </p:nvGrpSpPr>
          <p:grpSpPr>
            <a:xfrm>
              <a:off x="1" y="4502072"/>
              <a:ext cx="1013573" cy="545364"/>
              <a:chOff x="1" y="4502072"/>
              <a:chExt cx="1013573" cy="545364"/>
            </a:xfrm>
            <a:grpFill/>
          </p:grpSpPr>
          <p:sp>
            <p:nvSpPr>
              <p:cNvPr id="64" name="Rectangle 63"/>
              <p:cNvSpPr/>
              <p:nvPr/>
            </p:nvSpPr>
            <p:spPr>
              <a:xfrm>
                <a:off x="1" y="4502072"/>
                <a:ext cx="735042"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5" name="Oval 64"/>
              <p:cNvSpPr/>
              <p:nvPr/>
            </p:nvSpPr>
            <p:spPr>
              <a:xfrm>
                <a:off x="468210"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8" name="Group 7"/>
            <p:cNvGrpSpPr/>
            <p:nvPr/>
          </p:nvGrpSpPr>
          <p:grpSpPr>
            <a:xfrm>
              <a:off x="0" y="3469185"/>
              <a:ext cx="1162174" cy="545364"/>
              <a:chOff x="0" y="3469185"/>
              <a:chExt cx="1162174" cy="545364"/>
            </a:xfrm>
            <a:grpFill/>
          </p:grpSpPr>
          <p:sp>
            <p:nvSpPr>
              <p:cNvPr id="66" name="Rectangle 65"/>
              <p:cNvSpPr/>
              <p:nvPr/>
            </p:nvSpPr>
            <p:spPr>
              <a:xfrm>
                <a:off x="0" y="3469185"/>
                <a:ext cx="88363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7" name="Oval 66"/>
              <p:cNvSpPr/>
              <p:nvPr/>
            </p:nvSpPr>
            <p:spPr>
              <a:xfrm>
                <a:off x="616810"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7" name="Group 6"/>
            <p:cNvGrpSpPr/>
            <p:nvPr/>
          </p:nvGrpSpPr>
          <p:grpSpPr>
            <a:xfrm>
              <a:off x="0" y="2436300"/>
              <a:ext cx="1023436" cy="545364"/>
              <a:chOff x="0" y="2440184"/>
              <a:chExt cx="1023436" cy="545364"/>
            </a:xfrm>
            <a:grpFill/>
          </p:grpSpPr>
          <p:sp>
            <p:nvSpPr>
              <p:cNvPr id="68" name="Rectangle 67"/>
              <p:cNvSpPr/>
              <p:nvPr/>
            </p:nvSpPr>
            <p:spPr>
              <a:xfrm>
                <a:off x="0" y="2440184"/>
                <a:ext cx="74406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69" name="Oval 68"/>
              <p:cNvSpPr/>
              <p:nvPr/>
            </p:nvSpPr>
            <p:spPr>
              <a:xfrm>
                <a:off x="478072" y="2440184"/>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6" name="Group 5"/>
            <p:cNvGrpSpPr/>
            <p:nvPr/>
          </p:nvGrpSpPr>
          <p:grpSpPr>
            <a:xfrm>
              <a:off x="876713" y="5534957"/>
              <a:ext cx="1674271" cy="545364"/>
              <a:chOff x="876236" y="5534957"/>
              <a:chExt cx="1674271" cy="545364"/>
            </a:xfrm>
            <a:grpFill/>
          </p:grpSpPr>
          <p:sp>
            <p:nvSpPr>
              <p:cNvPr id="70" name="Rectangle 69"/>
              <p:cNvSpPr/>
              <p:nvPr/>
            </p:nvSpPr>
            <p:spPr>
              <a:xfrm>
                <a:off x="1154393" y="5534957"/>
                <a:ext cx="1117582"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1" name="Oval 70"/>
              <p:cNvSpPr/>
              <p:nvPr/>
            </p:nvSpPr>
            <p:spPr>
              <a:xfrm>
                <a:off x="2005143"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2" name="Oval 71"/>
              <p:cNvSpPr/>
              <p:nvPr/>
            </p:nvSpPr>
            <p:spPr>
              <a:xfrm>
                <a:off x="876236" y="5534957"/>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5" name="Group 4"/>
            <p:cNvGrpSpPr/>
            <p:nvPr/>
          </p:nvGrpSpPr>
          <p:grpSpPr>
            <a:xfrm>
              <a:off x="1404844" y="4502072"/>
              <a:ext cx="1146140" cy="545364"/>
              <a:chOff x="1404367" y="4502072"/>
              <a:chExt cx="1146140" cy="545364"/>
            </a:xfrm>
            <a:grpFill/>
          </p:grpSpPr>
          <p:sp>
            <p:nvSpPr>
              <p:cNvPr id="73" name="Rectangle 72"/>
              <p:cNvSpPr/>
              <p:nvPr/>
            </p:nvSpPr>
            <p:spPr>
              <a:xfrm>
                <a:off x="1682197" y="4502072"/>
                <a:ext cx="589775"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4" name="Oval 73"/>
              <p:cNvSpPr/>
              <p:nvPr/>
            </p:nvSpPr>
            <p:spPr>
              <a:xfrm>
                <a:off x="2005143"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5" name="Oval 74"/>
              <p:cNvSpPr/>
              <p:nvPr/>
            </p:nvSpPr>
            <p:spPr>
              <a:xfrm>
                <a:off x="1404367" y="4502072"/>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4" name="Group 3"/>
            <p:cNvGrpSpPr/>
            <p:nvPr/>
          </p:nvGrpSpPr>
          <p:grpSpPr>
            <a:xfrm>
              <a:off x="1563753" y="3469185"/>
              <a:ext cx="987231" cy="545364"/>
              <a:chOff x="1560101" y="3469185"/>
              <a:chExt cx="987231" cy="545364"/>
            </a:xfrm>
            <a:grpFill/>
          </p:grpSpPr>
          <p:sp>
            <p:nvSpPr>
              <p:cNvPr id="76" name="Oval 75"/>
              <p:cNvSpPr/>
              <p:nvPr/>
            </p:nvSpPr>
            <p:spPr>
              <a:xfrm>
                <a:off x="1560101"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7" name="Rectangle 76"/>
              <p:cNvSpPr/>
              <p:nvPr/>
            </p:nvSpPr>
            <p:spPr>
              <a:xfrm>
                <a:off x="1825936" y="3469185"/>
                <a:ext cx="446037"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78" name="Oval 77"/>
              <p:cNvSpPr/>
              <p:nvPr/>
            </p:nvSpPr>
            <p:spPr>
              <a:xfrm>
                <a:off x="2001968" y="3469185"/>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3" name="Group 2"/>
            <p:cNvGrpSpPr/>
            <p:nvPr/>
          </p:nvGrpSpPr>
          <p:grpSpPr>
            <a:xfrm>
              <a:off x="1416321" y="2436300"/>
              <a:ext cx="1134663" cy="545364"/>
              <a:chOff x="1415887" y="2436300"/>
              <a:chExt cx="1134663" cy="545364"/>
            </a:xfrm>
            <a:grpFill/>
          </p:grpSpPr>
          <p:sp>
            <p:nvSpPr>
              <p:cNvPr id="79" name="Oval 78"/>
              <p:cNvSpPr/>
              <p:nvPr/>
            </p:nvSpPr>
            <p:spPr>
              <a:xfrm>
                <a:off x="2005186"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0" name="Oval 79"/>
              <p:cNvSpPr/>
              <p:nvPr/>
            </p:nvSpPr>
            <p:spPr>
              <a:xfrm>
                <a:off x="1415887" y="2436300"/>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1" name="Rectangle 80"/>
              <p:cNvSpPr/>
              <p:nvPr/>
            </p:nvSpPr>
            <p:spPr>
              <a:xfrm>
                <a:off x="1682240" y="2436300"/>
                <a:ext cx="58973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grpSp>
          <p:nvGrpSpPr>
            <p:cNvPr id="13" name="Group 1"/>
            <p:cNvGrpSpPr/>
            <p:nvPr/>
          </p:nvGrpSpPr>
          <p:grpSpPr>
            <a:xfrm>
              <a:off x="898206" y="1403413"/>
              <a:ext cx="1652778" cy="545364"/>
              <a:chOff x="898206" y="1403413"/>
              <a:chExt cx="1652778" cy="545364"/>
            </a:xfrm>
            <a:grpFill/>
          </p:grpSpPr>
          <p:sp>
            <p:nvSpPr>
              <p:cNvPr id="82" name="Oval 81"/>
              <p:cNvSpPr/>
              <p:nvPr/>
            </p:nvSpPr>
            <p:spPr>
              <a:xfrm>
                <a:off x="2005620"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3" name="Oval 82"/>
              <p:cNvSpPr/>
              <p:nvPr/>
            </p:nvSpPr>
            <p:spPr>
              <a:xfrm>
                <a:off x="898206" y="1403413"/>
                <a:ext cx="545364" cy="545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4" name="Rectangle 83"/>
              <p:cNvSpPr/>
              <p:nvPr/>
            </p:nvSpPr>
            <p:spPr>
              <a:xfrm>
                <a:off x="1164538" y="1403413"/>
                <a:ext cx="1117581" cy="545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85" name="Freeform 84"/>
            <p:cNvSpPr/>
            <p:nvPr/>
          </p:nvSpPr>
          <p:spPr>
            <a:xfrm>
              <a:off x="1945" y="5534957"/>
              <a:ext cx="476127" cy="545364"/>
            </a:xfrm>
            <a:custGeom>
              <a:avLst/>
              <a:gdLst>
                <a:gd name="connsiteX0" fmla="*/ 0 w 476127"/>
                <a:gd name="connsiteY0" fmla="*/ 0 h 545364"/>
                <a:gd name="connsiteX1" fmla="*/ 197590 w 476127"/>
                <a:gd name="connsiteY1" fmla="*/ 0 h 545364"/>
                <a:gd name="connsiteX2" fmla="*/ 197590 w 476127"/>
                <a:gd name="connsiteY2" fmla="*/ 590 h 545364"/>
                <a:gd name="connsiteX3" fmla="*/ 203445 w 476127"/>
                <a:gd name="connsiteY3" fmla="*/ 0 h 545364"/>
                <a:gd name="connsiteX4" fmla="*/ 476127 w 476127"/>
                <a:gd name="connsiteY4" fmla="*/ 272682 h 545364"/>
                <a:gd name="connsiteX5" fmla="*/ 203445 w 476127"/>
                <a:gd name="connsiteY5" fmla="*/ 545364 h 545364"/>
                <a:gd name="connsiteX6" fmla="*/ 197590 w 476127"/>
                <a:gd name="connsiteY6" fmla="*/ 544774 h 545364"/>
                <a:gd name="connsiteX7" fmla="*/ 197590 w 476127"/>
                <a:gd name="connsiteY7" fmla="*/ 545364 h 545364"/>
                <a:gd name="connsiteX8" fmla="*/ 0 w 476127"/>
                <a:gd name="connsiteY8" fmla="*/ 545364 h 545364"/>
                <a:gd name="connsiteX9" fmla="*/ 0 w 476127"/>
                <a:gd name="connsiteY9" fmla="*/ 452614 h 545364"/>
                <a:gd name="connsiteX10" fmla="*/ 0 w 476127"/>
                <a:gd name="connsiteY10" fmla="*/ 92750 h 545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6127" h="545364">
                  <a:moveTo>
                    <a:pt x="0" y="0"/>
                  </a:moveTo>
                  <a:lnTo>
                    <a:pt x="197590" y="0"/>
                  </a:lnTo>
                  <a:lnTo>
                    <a:pt x="197590" y="590"/>
                  </a:lnTo>
                  <a:lnTo>
                    <a:pt x="203445" y="0"/>
                  </a:lnTo>
                  <a:cubicBezTo>
                    <a:pt x="354043" y="0"/>
                    <a:pt x="476127" y="122084"/>
                    <a:pt x="476127" y="272682"/>
                  </a:cubicBezTo>
                  <a:cubicBezTo>
                    <a:pt x="476127" y="423280"/>
                    <a:pt x="354043" y="545364"/>
                    <a:pt x="203445" y="545364"/>
                  </a:cubicBezTo>
                  <a:lnTo>
                    <a:pt x="197590" y="544774"/>
                  </a:lnTo>
                  <a:lnTo>
                    <a:pt x="197590" y="545364"/>
                  </a:lnTo>
                  <a:lnTo>
                    <a:pt x="0" y="545364"/>
                  </a:lnTo>
                  <a:lnTo>
                    <a:pt x="0" y="452614"/>
                  </a:lnTo>
                  <a:lnTo>
                    <a:pt x="0" y="927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sp>
          <p:nvSpPr>
            <p:cNvPr id="86" name="Freeform 85"/>
            <p:cNvSpPr/>
            <p:nvPr/>
          </p:nvSpPr>
          <p:spPr>
            <a:xfrm>
              <a:off x="0" y="1403413"/>
              <a:ext cx="501699" cy="545364"/>
            </a:xfrm>
            <a:custGeom>
              <a:avLst/>
              <a:gdLst>
                <a:gd name="connsiteX0" fmla="*/ 1 w 501699"/>
                <a:gd name="connsiteY0" fmla="*/ 0 h 545364"/>
                <a:gd name="connsiteX1" fmla="*/ 223169 w 501699"/>
                <a:gd name="connsiteY1" fmla="*/ 0 h 545364"/>
                <a:gd name="connsiteX2" fmla="*/ 223169 w 501699"/>
                <a:gd name="connsiteY2" fmla="*/ 590 h 545364"/>
                <a:gd name="connsiteX3" fmla="*/ 229017 w 501699"/>
                <a:gd name="connsiteY3" fmla="*/ 0 h 545364"/>
                <a:gd name="connsiteX4" fmla="*/ 501699 w 501699"/>
                <a:gd name="connsiteY4" fmla="*/ 272682 h 545364"/>
                <a:gd name="connsiteX5" fmla="*/ 229017 w 501699"/>
                <a:gd name="connsiteY5" fmla="*/ 545364 h 545364"/>
                <a:gd name="connsiteX6" fmla="*/ 223169 w 501699"/>
                <a:gd name="connsiteY6" fmla="*/ 544775 h 545364"/>
                <a:gd name="connsiteX7" fmla="*/ 223169 w 501699"/>
                <a:gd name="connsiteY7" fmla="*/ 545364 h 545364"/>
                <a:gd name="connsiteX8" fmla="*/ 1 w 501699"/>
                <a:gd name="connsiteY8" fmla="*/ 545364 h 545364"/>
                <a:gd name="connsiteX9" fmla="*/ 1 w 501699"/>
                <a:gd name="connsiteY9" fmla="*/ 419791 h 545364"/>
                <a:gd name="connsiteX10" fmla="*/ 0 w 501699"/>
                <a:gd name="connsiteY10" fmla="*/ 419789 h 545364"/>
                <a:gd name="connsiteX11" fmla="*/ 0 w 501699"/>
                <a:gd name="connsiteY11" fmla="*/ 125575 h 545364"/>
                <a:gd name="connsiteX12" fmla="*/ 1 w 501699"/>
                <a:gd name="connsiteY12" fmla="*/ 125573 h 545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01699" h="545364">
                  <a:moveTo>
                    <a:pt x="1" y="0"/>
                  </a:moveTo>
                  <a:lnTo>
                    <a:pt x="223169" y="0"/>
                  </a:lnTo>
                  <a:lnTo>
                    <a:pt x="223169" y="590"/>
                  </a:lnTo>
                  <a:lnTo>
                    <a:pt x="229017" y="0"/>
                  </a:lnTo>
                  <a:cubicBezTo>
                    <a:pt x="379615" y="0"/>
                    <a:pt x="501699" y="122084"/>
                    <a:pt x="501699" y="272682"/>
                  </a:cubicBezTo>
                  <a:cubicBezTo>
                    <a:pt x="501699" y="423280"/>
                    <a:pt x="379615" y="545364"/>
                    <a:pt x="229017" y="545364"/>
                  </a:cubicBezTo>
                  <a:lnTo>
                    <a:pt x="223169" y="544775"/>
                  </a:lnTo>
                  <a:lnTo>
                    <a:pt x="223169" y="545364"/>
                  </a:lnTo>
                  <a:lnTo>
                    <a:pt x="1" y="545364"/>
                  </a:lnTo>
                  <a:lnTo>
                    <a:pt x="1" y="419791"/>
                  </a:lnTo>
                  <a:lnTo>
                    <a:pt x="0" y="419789"/>
                  </a:lnTo>
                  <a:lnTo>
                    <a:pt x="0" y="125575"/>
                  </a:lnTo>
                  <a:lnTo>
                    <a:pt x="1" y="12557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a:p>
          </p:txBody>
        </p:sp>
      </p:grpSp>
      <p:sp>
        <p:nvSpPr>
          <p:cNvPr id="60" name="Title 1"/>
          <p:cNvSpPr>
            <a:spLocks noGrp="1"/>
          </p:cNvSpPr>
          <p:nvPr>
            <p:ph type="title" hasCustomPrompt="1"/>
          </p:nvPr>
        </p:nvSpPr>
        <p:spPr bwMode="white">
          <a:xfrm>
            <a:off x="3393370" y="1460563"/>
            <a:ext cx="7988504" cy="4676908"/>
          </a:xfrm>
          <a:prstGeom prst="rect">
            <a:avLst/>
          </a:prstGeom>
        </p:spPr>
        <p:txBody>
          <a:bodyPr anchor="ctr" anchorCtr="0"/>
          <a:lstStyle>
            <a:lvl1pPr marL="0" marR="0" indent="0" algn="l" defTabSz="914400" rtl="0" eaLnBrk="1" fontAlgn="auto" latinLnBrk="0" hangingPunct="1">
              <a:lnSpc>
                <a:spcPct val="100000"/>
              </a:lnSpc>
              <a:spcBef>
                <a:spcPct val="0"/>
              </a:spcBef>
              <a:spcAft>
                <a:spcPts val="0"/>
              </a:spcAft>
              <a:buClrTx/>
              <a:buSzTx/>
              <a:buFontTx/>
              <a:buNone/>
              <a:defRPr sz="3600" b="1">
                <a:solidFill>
                  <a:schemeClr val="bg1"/>
                </a:solidFill>
              </a:defRPr>
            </a:lvl1pPr>
          </a:lstStyle>
          <a:p>
            <a:r>
              <a:rPr lang="en-US"/>
              <a:t>Thought slides are 36pt </a:t>
            </a:r>
            <a:br>
              <a:rPr lang="en-US"/>
            </a:br>
            <a:r>
              <a:rPr lang="en-US"/>
              <a:t>Arial Bold sentence case</a:t>
            </a:r>
            <a:endParaRPr lang="en-US"/>
          </a:p>
        </p:txBody>
      </p:sp>
      <p:sp>
        <p:nvSpPr>
          <p:cNvPr id="30" name="Slide Number Placeholder 5"/>
          <p:cNvSpPr txBox="1"/>
          <p:nvPr/>
        </p:nvSpPr>
        <p:spPr bwMode="white">
          <a:xfrm>
            <a:off x="11708455" y="6548145"/>
            <a:ext cx="367888" cy="177800"/>
          </a:xfrm>
          <a:prstGeom prst="rect">
            <a:avLst/>
          </a:prstGeom>
        </p:spPr>
        <p:txBody>
          <a:bodyPr vert="horz" lIns="0" tIns="0" rIns="0" bIns="0" rtlCol="0" anchor="ctr"/>
          <a:lstStyle>
            <a:defPPr>
              <a:defRPr lang="en-US"/>
            </a:defPPr>
            <a:lvl1pPr marL="0" algn="r" defTabSz="914400" rtl="0" eaLnBrk="1" latinLnBrk="0" hangingPunct="1">
              <a:defRPr sz="1100" b="1"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5C7A9E-C6A9-4A9D-A8BC-E29E91AD59EE}" type="slidenum">
              <a:rPr lang="en-US" sz="800" b="0" smtClean="0">
                <a:solidFill>
                  <a:schemeClr val="bg1"/>
                </a:solidFill>
              </a:rPr>
            </a:fld>
            <a:endParaRPr lang="en-US" sz="800" b="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vmlDrawing" Target="../drawings/vmlDrawing9.vml"/><Relationship Id="rId12" Type="http://schemas.openxmlformats.org/officeDocument/2006/relationships/image" Target="../media/image1.emf"/><Relationship Id="rId11" Type="http://schemas.openxmlformats.org/officeDocument/2006/relationships/oleObject" Target="../embeddings/oleObject9.bin"/><Relationship Id="rId10" Type="http://schemas.openxmlformats.org/officeDocument/2006/relationships/tags" Target="../tags/tag17.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slideLayout" Target="../slideLayouts/slideLayout17.xml"/><Relationship Id="rId7" Type="http://schemas.openxmlformats.org/officeDocument/2006/relationships/slideLayout" Target="../slideLayouts/slideLayout16.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3" Type="http://schemas.openxmlformats.org/officeDocument/2006/relationships/slideLayout" Target="../slideLayouts/slideLayout12.xml"/><Relationship Id="rId2" Type="http://schemas.openxmlformats.org/officeDocument/2006/relationships/slideLayout" Target="../slideLayouts/slideLayout11.xml"/><Relationship Id="rId14" Type="http://schemas.openxmlformats.org/officeDocument/2006/relationships/theme" Target="../theme/theme2.xml"/><Relationship Id="rId13" Type="http://schemas.openxmlformats.org/officeDocument/2006/relationships/vmlDrawing" Target="../drawings/vmlDrawing18.vml"/><Relationship Id="rId12" Type="http://schemas.openxmlformats.org/officeDocument/2006/relationships/image" Target="../media/image1.emf"/><Relationship Id="rId11" Type="http://schemas.openxmlformats.org/officeDocument/2006/relationships/oleObject" Target="../embeddings/oleObject18.bin"/><Relationship Id="rId10" Type="http://schemas.openxmlformats.org/officeDocument/2006/relationships/tags" Target="../tags/tag34.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0"/>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11" imgW="0" imgH="0" progId="TCLayout.ActiveDocument.1">
                  <p:embed/>
                </p:oleObj>
              </mc:Choice>
              <mc:Fallback>
                <p:oleObj name="think-cell Slide" r:id="rId11" imgW="0" imgH="0" progId="TCLayout.ActiveDocument.1">
                  <p:embed/>
                  <p:pic>
                    <p:nvPicPr>
                      <p:cNvPr id="0" name="Object 2" hidden="1"/>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5" name="Footer Placeholder 4"/>
          <p:cNvSpPr>
            <a:spLocks noGrp="1"/>
          </p:cNvSpPr>
          <p:nvPr>
            <p:ph type="ftr" sz="quarter" idx="3"/>
          </p:nvPr>
        </p:nvSpPr>
        <p:spPr bwMode="gray">
          <a:xfrm>
            <a:off x="384694" y="6387858"/>
            <a:ext cx="929030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4" name="矩形 3"/>
          <p:cNvSpPr/>
          <p:nvPr userDrawn="1"/>
        </p:nvSpPr>
        <p:spPr>
          <a:xfrm>
            <a:off x="12496800" y="184150"/>
            <a:ext cx="520700" cy="368300"/>
          </a:xfrm>
          <a:prstGeom prst="rect">
            <a:avLst/>
          </a:prstGeom>
          <a:solidFill>
            <a:srgbClr val="302E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p>
        </p:txBody>
      </p:sp>
      <p:sp>
        <p:nvSpPr>
          <p:cNvPr id="6" name="矩形 5"/>
          <p:cNvSpPr/>
          <p:nvPr userDrawn="1"/>
        </p:nvSpPr>
        <p:spPr>
          <a:xfrm>
            <a:off x="12496800" y="717550"/>
            <a:ext cx="520700" cy="368300"/>
          </a:xfrm>
          <a:prstGeom prst="rect">
            <a:avLst/>
          </a:prstGeom>
          <a:solidFill>
            <a:srgbClr val="766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p>
        </p:txBody>
      </p:sp>
      <p:sp>
        <p:nvSpPr>
          <p:cNvPr id="7" name="矩形 6"/>
          <p:cNvSpPr/>
          <p:nvPr userDrawn="1"/>
        </p:nvSpPr>
        <p:spPr>
          <a:xfrm>
            <a:off x="12496800" y="1250950"/>
            <a:ext cx="520700" cy="368300"/>
          </a:xfrm>
          <a:prstGeom prst="rect">
            <a:avLst/>
          </a:prstGeom>
          <a:solidFill>
            <a:srgbClr val="5EB7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0"/>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11" imgW="0" imgH="0" progId="TCLayout.ActiveDocument.1">
                  <p:embed/>
                </p:oleObj>
              </mc:Choice>
              <mc:Fallback>
                <p:oleObj name="think-cell Slide" r:id="rId11" imgW="0" imgH="0" progId="TCLayout.ActiveDocument.1">
                  <p:embed/>
                  <p:pic>
                    <p:nvPicPr>
                      <p:cNvPr id="0" name="Object 2" hidden="1"/>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5" name="Footer Placeholder 4"/>
          <p:cNvSpPr>
            <a:spLocks noGrp="1"/>
          </p:cNvSpPr>
          <p:nvPr>
            <p:ph type="ftr" sz="quarter" idx="3"/>
          </p:nvPr>
        </p:nvSpPr>
        <p:spPr bwMode="gray">
          <a:xfrm>
            <a:off x="384694" y="6387858"/>
            <a:ext cx="9290304" cy="338087"/>
          </a:xfrm>
          <a:prstGeom prst="rect">
            <a:avLst/>
          </a:prstGeom>
          <a:noFill/>
        </p:spPr>
        <p:txBody>
          <a:bodyPr vert="horz" lIns="91440" tIns="45720" rIns="91440" bIns="45720" rtlCol="0" anchor="b" anchorCtr="0"/>
          <a:lstStyle>
            <a:lvl1pPr algn="l">
              <a:defRPr sz="800">
                <a:solidFill>
                  <a:schemeClr val="tx1"/>
                </a:solidFill>
                <a:latin typeface="Arial Narrow" panose="020B0606020202030204" pitchFamily="34" charset="0"/>
              </a:defRPr>
            </a:lvl1pPr>
          </a:lstStyle>
          <a:p>
            <a:endParaRPr lang="en-US"/>
          </a:p>
        </p:txBody>
      </p:sp>
      <p:sp>
        <p:nvSpPr>
          <p:cNvPr id="4" name="矩形 3"/>
          <p:cNvSpPr/>
          <p:nvPr userDrawn="1"/>
        </p:nvSpPr>
        <p:spPr>
          <a:xfrm>
            <a:off x="12496800" y="184150"/>
            <a:ext cx="520700" cy="368300"/>
          </a:xfrm>
          <a:prstGeom prst="rect">
            <a:avLst/>
          </a:prstGeom>
          <a:solidFill>
            <a:srgbClr val="302E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p>
        </p:txBody>
      </p:sp>
      <p:sp>
        <p:nvSpPr>
          <p:cNvPr id="6" name="矩形 5"/>
          <p:cNvSpPr/>
          <p:nvPr userDrawn="1"/>
        </p:nvSpPr>
        <p:spPr>
          <a:xfrm>
            <a:off x="12496800" y="717550"/>
            <a:ext cx="520700" cy="368300"/>
          </a:xfrm>
          <a:prstGeom prst="rect">
            <a:avLst/>
          </a:prstGeom>
          <a:solidFill>
            <a:srgbClr val="766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p>
        </p:txBody>
      </p:sp>
      <p:sp>
        <p:nvSpPr>
          <p:cNvPr id="7" name="矩形 6"/>
          <p:cNvSpPr/>
          <p:nvPr userDrawn="1"/>
        </p:nvSpPr>
        <p:spPr>
          <a:xfrm>
            <a:off x="12496800" y="1250950"/>
            <a:ext cx="520700" cy="368300"/>
          </a:xfrm>
          <a:prstGeom prst="rect">
            <a:avLst/>
          </a:prstGeom>
          <a:solidFill>
            <a:srgbClr val="5EB7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vmlDrawing" Target="../drawings/vmlDrawing19.vml"/><Relationship Id="rId5" Type="http://schemas.openxmlformats.org/officeDocument/2006/relationships/slideLayout" Target="../slideLayouts/slideLayout9.xml"/><Relationship Id="rId4" Type="http://schemas.openxmlformats.org/officeDocument/2006/relationships/image" Target="../media/image13.png"/><Relationship Id="rId3" Type="http://schemas.openxmlformats.org/officeDocument/2006/relationships/image" Target="../media/image12.emf"/><Relationship Id="rId2" Type="http://schemas.openxmlformats.org/officeDocument/2006/relationships/oleObject" Target="../embeddings/oleObject19.bin"/><Relationship Id="rId1" Type="http://schemas.openxmlformats.org/officeDocument/2006/relationships/tags" Target="../tags/tag35.xml"/></Relationships>
</file>

<file path=ppt/slides/_rels/slide10.xml.rels><?xml version="1.0" encoding="UTF-8" standalone="yes"?>
<Relationships xmlns="http://schemas.openxmlformats.org/package/2006/relationships"><Relationship Id="rId9" Type="http://schemas.openxmlformats.org/officeDocument/2006/relationships/vmlDrawing" Target="../drawings/vmlDrawing27.vml"/><Relationship Id="rId8" Type="http://schemas.openxmlformats.org/officeDocument/2006/relationships/slideLayout" Target="../slideLayouts/slideLayout12.xml"/><Relationship Id="rId7" Type="http://schemas.openxmlformats.org/officeDocument/2006/relationships/image" Target="../media/image34.svg"/><Relationship Id="rId6" Type="http://schemas.openxmlformats.org/officeDocument/2006/relationships/image" Target="../media/image33.png"/><Relationship Id="rId5" Type="http://schemas.openxmlformats.org/officeDocument/2006/relationships/image" Target="../media/image32.svg"/><Relationship Id="rId4" Type="http://schemas.openxmlformats.org/officeDocument/2006/relationships/image" Target="../media/image31.png"/><Relationship Id="rId3" Type="http://schemas.openxmlformats.org/officeDocument/2006/relationships/image" Target="../media/image14.emf"/><Relationship Id="rId2" Type="http://schemas.openxmlformats.org/officeDocument/2006/relationships/oleObject" Target="../embeddings/oleObject27.bin"/><Relationship Id="rId1" Type="http://schemas.openxmlformats.org/officeDocument/2006/relationships/tags" Target="../tags/tag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5" Type="http://schemas.openxmlformats.org/officeDocument/2006/relationships/vmlDrawing" Target="../drawings/vmlDrawing20.vml"/><Relationship Id="rId4" Type="http://schemas.openxmlformats.org/officeDocument/2006/relationships/slideLayout" Target="../slideLayouts/slideLayout3.xml"/><Relationship Id="rId3" Type="http://schemas.openxmlformats.org/officeDocument/2006/relationships/image" Target="../media/image14.emf"/><Relationship Id="rId2" Type="http://schemas.openxmlformats.org/officeDocument/2006/relationships/oleObject" Target="../embeddings/oleObject20.bin"/><Relationship Id="rId1" Type="http://schemas.openxmlformats.org/officeDocument/2006/relationships/tags" Target="../tags/tag36.xml"/></Relationships>
</file>

<file path=ppt/slides/_rels/slide4.xml.rels><?xml version="1.0" encoding="UTF-8" standalone="yes"?>
<Relationships xmlns="http://schemas.openxmlformats.org/package/2006/relationships"><Relationship Id="rId9" Type="http://schemas.openxmlformats.org/officeDocument/2006/relationships/image" Target="../media/image20.png"/><Relationship Id="rId8" Type="http://schemas.openxmlformats.org/officeDocument/2006/relationships/image" Target="../media/image19.png"/><Relationship Id="rId7" Type="http://schemas.openxmlformats.org/officeDocument/2006/relationships/image" Target="../media/image18.svg"/><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 Id="rId3" Type="http://schemas.openxmlformats.org/officeDocument/2006/relationships/image" Target="../media/image14.emf"/><Relationship Id="rId2" Type="http://schemas.openxmlformats.org/officeDocument/2006/relationships/oleObject" Target="../embeddings/oleObject21.bin"/><Relationship Id="rId11" Type="http://schemas.openxmlformats.org/officeDocument/2006/relationships/vmlDrawing" Target="../drawings/vmlDrawing21.vml"/><Relationship Id="rId10" Type="http://schemas.openxmlformats.org/officeDocument/2006/relationships/slideLayout" Target="../slideLayouts/slideLayout3.xml"/><Relationship Id="rId1" Type="http://schemas.openxmlformats.org/officeDocument/2006/relationships/tags" Target="../tags/tag37.xml"/></Relationships>
</file>

<file path=ppt/slides/_rels/slide5.xml.rels><?xml version="1.0" encoding="UTF-8" standalone="yes"?>
<Relationships xmlns="http://schemas.openxmlformats.org/package/2006/relationships"><Relationship Id="rId5" Type="http://schemas.openxmlformats.org/officeDocument/2006/relationships/vmlDrawing" Target="../drawings/vmlDrawing22.vml"/><Relationship Id="rId4" Type="http://schemas.openxmlformats.org/officeDocument/2006/relationships/slideLayout" Target="../slideLayouts/slideLayout3.xml"/><Relationship Id="rId3" Type="http://schemas.openxmlformats.org/officeDocument/2006/relationships/image" Target="../media/image14.emf"/><Relationship Id="rId2" Type="http://schemas.openxmlformats.org/officeDocument/2006/relationships/oleObject" Target="../embeddings/oleObject22.bin"/><Relationship Id="rId1" Type="http://schemas.openxmlformats.org/officeDocument/2006/relationships/tags" Target="../tags/tag38.xml"/></Relationships>
</file>

<file path=ppt/slides/_rels/slide6.xml.rels><?xml version="1.0" encoding="UTF-8" standalone="yes"?>
<Relationships xmlns="http://schemas.openxmlformats.org/package/2006/relationships"><Relationship Id="rId9" Type="http://schemas.openxmlformats.org/officeDocument/2006/relationships/vmlDrawing" Target="../drawings/vmlDrawing23.vml"/><Relationship Id="rId8" Type="http://schemas.openxmlformats.org/officeDocument/2006/relationships/slideLayout" Target="../slideLayouts/slideLayout3.xml"/><Relationship Id="rId7" Type="http://schemas.openxmlformats.org/officeDocument/2006/relationships/tags" Target="../tags/tag40.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3" Type="http://schemas.openxmlformats.org/officeDocument/2006/relationships/image" Target="../media/image14.emf"/><Relationship Id="rId2" Type="http://schemas.openxmlformats.org/officeDocument/2006/relationships/oleObject" Target="../embeddings/oleObject23.bin"/><Relationship Id="rId1" Type="http://schemas.openxmlformats.org/officeDocument/2006/relationships/tags" Target="../tags/tag39.xml"/></Relationships>
</file>

<file path=ppt/slides/_rels/slide7.xml.rels><?xml version="1.0" encoding="UTF-8" standalone="yes"?>
<Relationships xmlns="http://schemas.openxmlformats.org/package/2006/relationships"><Relationship Id="rId7" Type="http://schemas.openxmlformats.org/officeDocument/2006/relationships/vmlDrawing" Target="../drawings/vmlDrawing24.vml"/><Relationship Id="rId6" Type="http://schemas.openxmlformats.org/officeDocument/2006/relationships/slideLayout" Target="../slideLayouts/slideLayout3.xml"/><Relationship Id="rId5" Type="http://schemas.openxmlformats.org/officeDocument/2006/relationships/tags" Target="../tags/tag42.xml"/><Relationship Id="rId4" Type="http://schemas.openxmlformats.org/officeDocument/2006/relationships/image" Target="../media/image14.emf"/><Relationship Id="rId3" Type="http://schemas.openxmlformats.org/officeDocument/2006/relationships/oleObject" Target="../embeddings/oleObject24.bin"/><Relationship Id="rId2" Type="http://schemas.openxmlformats.org/officeDocument/2006/relationships/tags" Target="../tags/tag41.xml"/><Relationship Id="rId1" Type="http://schemas.openxmlformats.org/officeDocument/2006/relationships/chart" Target="../charts/chart1.xml"/></Relationships>
</file>

<file path=ppt/slides/_rels/slide8.xml.rels><?xml version="1.0" encoding="UTF-8" standalone="yes"?>
<Relationships xmlns="http://schemas.openxmlformats.org/package/2006/relationships"><Relationship Id="rId8" Type="http://schemas.openxmlformats.org/officeDocument/2006/relationships/vmlDrawing" Target="../drawings/vmlDrawing25.vml"/><Relationship Id="rId7" Type="http://schemas.openxmlformats.org/officeDocument/2006/relationships/slideLayout" Target="../slideLayouts/slideLayout3.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3" Type="http://schemas.openxmlformats.org/officeDocument/2006/relationships/image" Target="../media/image14.emf"/><Relationship Id="rId2" Type="http://schemas.openxmlformats.org/officeDocument/2006/relationships/oleObject" Target="../embeddings/oleObject25.bin"/><Relationship Id="rId1" Type="http://schemas.openxmlformats.org/officeDocument/2006/relationships/tags" Target="../tags/tag43.xml"/></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12.xml"/><Relationship Id="rId8" Type="http://schemas.openxmlformats.org/officeDocument/2006/relationships/tags" Target="../tags/tag45.xml"/><Relationship Id="rId7" Type="http://schemas.openxmlformats.org/officeDocument/2006/relationships/image" Target="../media/image30.svg"/><Relationship Id="rId6" Type="http://schemas.openxmlformats.org/officeDocument/2006/relationships/image" Target="../media/image29.png"/><Relationship Id="rId5" Type="http://schemas.openxmlformats.org/officeDocument/2006/relationships/image" Target="../media/image28.svg"/><Relationship Id="rId4" Type="http://schemas.openxmlformats.org/officeDocument/2006/relationships/image" Target="../media/image27.png"/><Relationship Id="rId3" Type="http://schemas.openxmlformats.org/officeDocument/2006/relationships/image" Target="../media/image14.emf"/><Relationship Id="rId2" Type="http://schemas.openxmlformats.org/officeDocument/2006/relationships/oleObject" Target="../embeddings/oleObject26.bin"/><Relationship Id="rId10" Type="http://schemas.openxmlformats.org/officeDocument/2006/relationships/vmlDrawing" Target="../drawings/vmlDrawing26.vml"/><Relationship Id="rId1" Type="http://schemas.openxmlformats.org/officeDocument/2006/relationships/tags" Target="../tags/tag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5" name="object 5"/>
          <p:cNvSpPr txBox="1"/>
          <p:nvPr/>
        </p:nvSpPr>
        <p:spPr>
          <a:xfrm>
            <a:off x="2011681" y="1553803"/>
            <a:ext cx="8409488" cy="2943225"/>
          </a:xfrm>
          <a:prstGeom prst="rect">
            <a:avLst/>
          </a:prstGeom>
          <a:solidFill>
            <a:schemeClr val="accent1"/>
          </a:solidFill>
        </p:spPr>
        <p:txBody>
          <a:bodyPr vert="horz" wrap="square" lIns="182880" tIns="91440" rIns="182880" bIns="91440" rtlCol="0" anchor="ctr">
            <a:noAutofit/>
          </a:bodyPr>
          <a:lstStyle/>
          <a:p>
            <a:pPr marR="5080" algn="ctr">
              <a:lnSpc>
                <a:spcPts val="5015"/>
              </a:lnSpc>
              <a:spcBef>
                <a:spcPts val="105"/>
              </a:spcBef>
            </a:pPr>
            <a:r>
              <a:rPr lang="zh-CN" altLang="en-US" sz="4000" b="1" spc="-30" dirty="0">
                <a:solidFill>
                  <a:srgbClr val="FFFFFF"/>
                </a:solidFill>
                <a:latin typeface="微软雅黑" charset="0"/>
                <a:ea typeface="微软雅黑" charset="0"/>
                <a:cs typeface="微软雅黑" charset="0"/>
              </a:rPr>
              <a:t>氟比洛芬钠滴眼液 </a:t>
            </a:r>
            <a:endParaRPr lang="zh-CN" altLang="en-US" sz="4000" b="1" spc="-30" dirty="0">
              <a:solidFill>
                <a:srgbClr val="FFFFFF"/>
              </a:solidFill>
              <a:latin typeface="微软雅黑" charset="0"/>
              <a:ea typeface="微软雅黑" charset="0"/>
              <a:cs typeface="微软雅黑" charset="0"/>
            </a:endParaRPr>
          </a:p>
          <a:p>
            <a:pPr marR="5080" algn="ctr">
              <a:lnSpc>
                <a:spcPts val="5015"/>
              </a:lnSpc>
              <a:spcBef>
                <a:spcPts val="105"/>
              </a:spcBef>
            </a:pPr>
            <a:r>
              <a:rPr lang="en-US" altLang="zh-CN" sz="4000" b="1" spc="-30" dirty="0">
                <a:solidFill>
                  <a:srgbClr val="FFFFFF"/>
                </a:solidFill>
                <a:latin typeface="微软雅黑" charset="0"/>
                <a:ea typeface="微软雅黑" charset="0"/>
                <a:cs typeface="微软雅黑" charset="0"/>
              </a:rPr>
              <a:t>(</a:t>
            </a:r>
            <a:r>
              <a:rPr lang="zh-CN" altLang="en-US" sz="4000" b="1" spc="-30" dirty="0" err="1">
                <a:solidFill>
                  <a:srgbClr val="FFFFFF"/>
                </a:solidFill>
                <a:latin typeface="微软雅黑" charset="0"/>
                <a:ea typeface="微软雅黑" charset="0"/>
                <a:cs typeface="微软雅黑" charset="0"/>
              </a:rPr>
              <a:t>先洛比</a:t>
            </a:r>
            <a:r>
              <a:rPr lang="en-US" altLang="zh-CN" sz="4000" b="1" spc="-30" baseline="30000" dirty="0">
                <a:solidFill>
                  <a:srgbClr val="FFFFFF"/>
                </a:solidFill>
                <a:latin typeface="微软雅黑" charset="0"/>
                <a:ea typeface="微软雅黑" charset="0"/>
                <a:cs typeface="微软雅黑" charset="0"/>
              </a:rPr>
              <a:t>®</a:t>
            </a:r>
            <a:r>
              <a:rPr lang="en-US" altLang="zh-CN" sz="4000" b="1" spc="-30" dirty="0">
                <a:solidFill>
                  <a:srgbClr val="FFFFFF"/>
                </a:solidFill>
                <a:latin typeface="微软雅黑" charset="0"/>
                <a:ea typeface="微软雅黑" charset="0"/>
                <a:cs typeface="微软雅黑" charset="0"/>
              </a:rPr>
              <a:t>)</a:t>
            </a:r>
            <a:endParaRPr lang="zh-CN" altLang="en-US" sz="4000" dirty="0">
              <a:latin typeface="微软雅黑" charset="0"/>
              <a:ea typeface="微软雅黑" charset="0"/>
              <a:cs typeface="微软雅黑" charset="0"/>
            </a:endParaRPr>
          </a:p>
          <a:p>
            <a:pPr marR="5080" algn="ctr">
              <a:lnSpc>
                <a:spcPts val="5015"/>
              </a:lnSpc>
              <a:spcBef>
                <a:spcPts val="105"/>
              </a:spcBef>
            </a:pPr>
            <a:endParaRPr sz="4000" dirty="0">
              <a:latin typeface="微软雅黑" charset="0"/>
              <a:ea typeface="微软雅黑" charset="0"/>
              <a:cs typeface="微软雅黑" charset="0"/>
            </a:endParaRPr>
          </a:p>
        </p:txBody>
      </p:sp>
      <p:sp>
        <p:nvSpPr>
          <p:cNvPr id="6" name="object 6"/>
          <p:cNvSpPr txBox="1"/>
          <p:nvPr/>
        </p:nvSpPr>
        <p:spPr>
          <a:xfrm>
            <a:off x="2635794" y="3732705"/>
            <a:ext cx="10731784" cy="1282065"/>
          </a:xfrm>
          <a:prstGeom prst="rect">
            <a:avLst/>
          </a:prstGeom>
        </p:spPr>
        <p:txBody>
          <a:bodyPr vert="horz" wrap="square" lIns="0" tIns="12700" rIns="0" bIns="0" rtlCol="0">
            <a:spAutoFit/>
          </a:bodyPr>
          <a:lstStyle/>
          <a:p>
            <a:pPr marL="12700" marR="5080" indent="-12700">
              <a:lnSpc>
                <a:spcPct val="125000"/>
              </a:lnSpc>
              <a:spcBef>
                <a:spcPts val="100"/>
              </a:spcBef>
            </a:pPr>
            <a:r>
              <a:rPr lang="zh-CN" altLang="en-US" sz="1600" b="1" spc="-10" dirty="0">
                <a:solidFill>
                  <a:schemeClr val="bg1"/>
                </a:solidFill>
                <a:latin typeface="微软雅黑" charset="0"/>
                <a:ea typeface="微软雅黑" charset="0"/>
                <a:cs typeface="微软雅黑" charset="0"/>
              </a:rPr>
              <a:t>1、用于控制不建议使用类固醇患者的激光小梁成形术和其他术后的眼前段炎症。 </a:t>
            </a:r>
            <a:endParaRPr lang="zh-CN" altLang="en-US" sz="1600" b="1" spc="-10" dirty="0">
              <a:solidFill>
                <a:schemeClr val="bg1"/>
              </a:solidFill>
              <a:latin typeface="微软雅黑" charset="0"/>
              <a:ea typeface="微软雅黑" charset="0"/>
              <a:cs typeface="微软雅黑" charset="0"/>
            </a:endParaRPr>
          </a:p>
          <a:p>
            <a:pPr marL="12700" marR="5080" indent="-12700">
              <a:lnSpc>
                <a:spcPct val="125000"/>
              </a:lnSpc>
              <a:spcBef>
                <a:spcPts val="100"/>
              </a:spcBef>
            </a:pPr>
            <a:r>
              <a:rPr lang="zh-CN" altLang="en-US" sz="1600" b="1" spc="-10" dirty="0">
                <a:solidFill>
                  <a:schemeClr val="bg1"/>
                </a:solidFill>
                <a:latin typeface="微软雅黑" charset="0"/>
                <a:ea typeface="微软雅黑" charset="0"/>
                <a:cs typeface="微软雅黑" charset="0"/>
              </a:rPr>
              <a:t>2、用于抑制术中瞳孔缩小。本品不能替代散瞳药物。</a:t>
            </a:r>
            <a:endParaRPr lang="zh-CN" altLang="en-US" sz="1600" b="1" spc="-10" dirty="0">
              <a:solidFill>
                <a:schemeClr val="bg1"/>
              </a:solidFill>
              <a:latin typeface="微软雅黑" charset="0"/>
              <a:ea typeface="微软雅黑" charset="0"/>
              <a:cs typeface="微软雅黑" charset="0"/>
            </a:endParaRPr>
          </a:p>
          <a:p>
            <a:pPr marL="12700" marR="5080" indent="-12700">
              <a:lnSpc>
                <a:spcPct val="125000"/>
              </a:lnSpc>
              <a:spcBef>
                <a:spcPts val="100"/>
              </a:spcBef>
            </a:pPr>
            <a:endParaRPr lang="zh-CN" altLang="en-US" sz="1600" b="1" spc="-10" dirty="0">
              <a:solidFill>
                <a:schemeClr val="bg1"/>
              </a:solidFill>
              <a:latin typeface="微软雅黑" charset="0"/>
              <a:ea typeface="微软雅黑" charset="0"/>
              <a:cs typeface="微软雅黑" charset="0"/>
            </a:endParaRPr>
          </a:p>
          <a:p>
            <a:pPr marL="12700" marR="5080" indent="-12700">
              <a:lnSpc>
                <a:spcPct val="125000"/>
              </a:lnSpc>
              <a:spcBef>
                <a:spcPts val="100"/>
              </a:spcBef>
            </a:pPr>
            <a:endParaRPr lang="zh-CN" altLang="en-US" sz="1600" b="1" spc="-10" dirty="0">
              <a:solidFill>
                <a:schemeClr val="bg1"/>
              </a:solidFill>
              <a:latin typeface="微软雅黑" charset="0"/>
              <a:ea typeface="微软雅黑" charset="0"/>
              <a:cs typeface="微软雅黑" charset="0"/>
            </a:endParaRPr>
          </a:p>
        </p:txBody>
      </p:sp>
      <p:sp>
        <p:nvSpPr>
          <p:cNvPr id="3" name="TextBox 2"/>
          <p:cNvSpPr txBox="1"/>
          <p:nvPr/>
        </p:nvSpPr>
        <p:spPr>
          <a:xfrm>
            <a:off x="2846119" y="4864312"/>
            <a:ext cx="6836411" cy="499624"/>
          </a:xfrm>
          <a:prstGeom prst="rect">
            <a:avLst/>
          </a:prstGeom>
          <a:noFill/>
        </p:spPr>
        <p:txBody>
          <a:bodyPr wrap="square" rtlCol="0">
            <a:spAutoFit/>
          </a:bodyPr>
          <a:lstStyle/>
          <a:p>
            <a:pPr algn="ctr">
              <a:lnSpc>
                <a:spcPct val="150000"/>
              </a:lnSpc>
              <a:buClrTx/>
              <a:buSzTx/>
              <a:buFontTx/>
            </a:pPr>
            <a:r>
              <a:rPr lang="zh-CN" altLang="en-US" sz="2000" dirty="0">
                <a:solidFill>
                  <a:srgbClr val="302E5D"/>
                </a:solidFill>
                <a:latin typeface="微软雅黑" charset="0"/>
                <a:ea typeface="微软雅黑" charset="0"/>
                <a:cs typeface="微软雅黑" charset="0"/>
              </a:rPr>
              <a:t>上市许可持有人：扬州中宝药业股份有限公司</a:t>
            </a:r>
            <a:endParaRPr lang="zh-CN" altLang="en-US" sz="2000" dirty="0">
              <a:solidFill>
                <a:srgbClr val="302E5D"/>
              </a:solidFill>
              <a:latin typeface="微软雅黑" charset="0"/>
              <a:ea typeface="微软雅黑" charset="0"/>
              <a:cs typeface="微软雅黑" charset="0"/>
            </a:endParaRPr>
          </a:p>
        </p:txBody>
      </p:sp>
      <p:pic>
        <p:nvPicPr>
          <p:cNvPr id="4" name="图片 3" descr="微信图片_2026-03-10_123716_585"/>
          <p:cNvPicPr>
            <a:picLocks noChangeAspect="1"/>
          </p:cNvPicPr>
          <p:nvPr/>
        </p:nvPicPr>
        <p:blipFill>
          <a:blip r:embed="rId4"/>
          <a:stretch>
            <a:fillRect/>
          </a:stretch>
        </p:blipFill>
        <p:spPr>
          <a:xfrm>
            <a:off x="445135" y="304165"/>
            <a:ext cx="1980565" cy="408940"/>
          </a:xfrm>
          <a:prstGeom prst="rect">
            <a:avLst/>
          </a:prstGeom>
        </p:spPr>
      </p:pic>
      <p:sp>
        <p:nvSpPr>
          <p:cNvPr id="7" name="文本框 6"/>
          <p:cNvSpPr txBox="1"/>
          <p:nvPr/>
        </p:nvSpPr>
        <p:spPr>
          <a:xfrm>
            <a:off x="2281605" y="5891651"/>
            <a:ext cx="7965440" cy="499624"/>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302E5D"/>
                </a:solidFill>
                <a:effectLst/>
                <a:uLnTx/>
                <a:uFillTx/>
                <a:latin typeface="微软雅黑" charset="0"/>
                <a:ea typeface="微软雅黑" charset="0"/>
                <a:cs typeface="微软雅黑" charset="0"/>
                <a:sym typeface="+mn-ea"/>
              </a:rPr>
              <a:t>国内</a:t>
            </a:r>
            <a:r>
              <a:rPr kumimoji="0" lang="zh-CN" altLang="en-US" sz="2000" b="1" i="0" u="none" strike="noStrike" kern="1200" cap="none" spc="0" normalizeH="0" baseline="0" noProof="0" dirty="0">
                <a:ln>
                  <a:noFill/>
                </a:ln>
                <a:solidFill>
                  <a:srgbClr val="C00000"/>
                </a:solidFill>
                <a:effectLst/>
                <a:uLnTx/>
                <a:uFillTx/>
                <a:latin typeface="微软雅黑" charset="0"/>
                <a:ea typeface="微软雅黑" charset="0"/>
                <a:cs typeface="微软雅黑" charset="0"/>
                <a:sym typeface="+mn-ea"/>
              </a:rPr>
              <a:t>首个获批“抑制术中缩瞳+术后抗炎”</a:t>
            </a:r>
            <a:r>
              <a:rPr kumimoji="0" lang="zh-CN" altLang="en-US" sz="2000" b="0" i="0" u="none" strike="noStrike" kern="1200" cap="none" spc="0" normalizeH="0" baseline="0" noProof="0" dirty="0">
                <a:ln>
                  <a:noFill/>
                </a:ln>
                <a:solidFill>
                  <a:srgbClr val="302E5D"/>
                </a:solidFill>
                <a:effectLst/>
                <a:uLnTx/>
                <a:uFillTx/>
                <a:latin typeface="微软雅黑" charset="0"/>
                <a:ea typeface="微软雅黑" charset="0"/>
                <a:cs typeface="微软雅黑" charset="0"/>
                <a:sym typeface="+mn-ea"/>
              </a:rPr>
              <a:t>双适应症滴眼液</a:t>
            </a:r>
            <a:endParaRPr kumimoji="0" lang="zh-CN" altLang="en-US" sz="2000" b="0" i="0" u="none" strike="noStrike" kern="1200" cap="none" spc="0" normalizeH="0" baseline="0" noProof="0" dirty="0">
              <a:ln>
                <a:noFill/>
              </a:ln>
              <a:solidFill>
                <a:srgbClr val="302E5D"/>
              </a:solidFill>
              <a:effectLst/>
              <a:uLnTx/>
              <a:uFillTx/>
              <a:latin typeface="微软雅黑" charset="0"/>
              <a:ea typeface="微软雅黑" charset="0"/>
              <a:cs typeface="微软雅黑" charset="0"/>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194310" y="516056"/>
            <a:ext cx="11045306" cy="502437"/>
          </a:xfrm>
        </p:spPr>
        <p:txBody>
          <a:bodyPr vert="horz"/>
          <a:lstStyle/>
          <a:p>
            <a:r>
              <a:rPr kumimoji="1" lang="en-US" altLang="zh-CN" sz="2400" dirty="0" err="1">
                <a:latin typeface="微软雅黑" charset="0"/>
                <a:ea typeface="微软雅黑" charset="0"/>
                <a:cs typeface="思源黑体 CN Bold" panose="020B0800000000000000" pitchFamily="34" charset="-122"/>
                <a:sym typeface="+mn-ea"/>
              </a:rPr>
              <a:t>氟比洛芬钠滴眼液</a:t>
            </a:r>
            <a:r>
              <a:rPr kumimoji="1" lang="zh-CN" altLang="en-US" sz="2400" dirty="0">
                <a:solidFill>
                  <a:srgbClr val="C00000"/>
                </a:solidFill>
                <a:latin typeface="微软雅黑" charset="0"/>
                <a:ea typeface="微软雅黑" charset="0"/>
                <a:sym typeface="+mn-ea"/>
              </a:rPr>
              <a:t>填补围术期用药空白</a:t>
            </a:r>
            <a:r>
              <a:rPr kumimoji="1" lang="zh-CN" altLang="en-US" sz="2400" dirty="0">
                <a:latin typeface="微软雅黑" charset="0"/>
                <a:ea typeface="微软雅黑" charset="0"/>
                <a:sym typeface="+mn-ea"/>
              </a:rPr>
              <a:t>，一药兼顾术中稳瞳与术后抗炎，临床用药便捷，依从性更高</a:t>
            </a:r>
            <a:endParaRPr kumimoji="1" lang="zh-CN" altLang="en-US" sz="2400" dirty="0">
              <a:latin typeface="微软雅黑" charset="0"/>
              <a:ea typeface="微软雅黑" charset="0"/>
            </a:endParaRPr>
          </a:p>
        </p:txBody>
      </p:sp>
      <p:sp>
        <p:nvSpPr>
          <p:cNvPr id="13" name="Rectangle: Rounded Corners 10"/>
          <p:cNvSpPr/>
          <p:nvPr/>
        </p:nvSpPr>
        <p:spPr>
          <a:xfrm>
            <a:off x="589178" y="4052327"/>
            <a:ext cx="5421086" cy="2183793"/>
          </a:xfrm>
          <a:prstGeom prst="roundRect">
            <a:avLst>
              <a:gd name="adj" fmla="val 3836"/>
            </a:avLst>
          </a:prstGeom>
          <a:solidFill>
            <a:schemeClr val="bg1"/>
          </a:solidFill>
          <a:ln w="19050">
            <a:solidFill>
              <a:srgbClr val="302D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grpSp>
        <p:nvGrpSpPr>
          <p:cNvPr id="14" name="Group 16"/>
          <p:cNvGrpSpPr/>
          <p:nvPr/>
        </p:nvGrpSpPr>
        <p:grpSpPr>
          <a:xfrm>
            <a:off x="837015" y="3801110"/>
            <a:ext cx="2560320" cy="502436"/>
            <a:chOff x="705037" y="4039970"/>
            <a:chExt cx="2560320" cy="502436"/>
          </a:xfrm>
        </p:grpSpPr>
        <p:sp>
          <p:nvSpPr>
            <p:cNvPr id="15" name="Arrow: Pentagon 11"/>
            <p:cNvSpPr/>
            <p:nvPr/>
          </p:nvSpPr>
          <p:spPr>
            <a:xfrm>
              <a:off x="705037" y="4039970"/>
              <a:ext cx="2560320" cy="502436"/>
            </a:xfrm>
            <a:prstGeom prst="homePlate">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符合“保基本”原则</a:t>
              </a:r>
              <a:endPar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grpSp>
          <p:nvGrpSpPr>
            <p:cNvPr id="16" name="Group 654"/>
            <p:cNvGrpSpPr/>
            <p:nvPr/>
          </p:nvGrpSpPr>
          <p:grpSpPr>
            <a:xfrm>
              <a:off x="775755" y="4113869"/>
              <a:ext cx="361486" cy="354638"/>
              <a:chOff x="5083176" y="1931988"/>
              <a:chExt cx="382588" cy="304801"/>
            </a:xfrm>
            <a:solidFill>
              <a:schemeClr val="bg1"/>
            </a:solidFill>
          </p:grpSpPr>
          <p:sp>
            <p:nvSpPr>
              <p:cNvPr id="17" name="Freeform 478"/>
              <p:cNvSpPr/>
              <p:nvPr/>
            </p:nvSpPr>
            <p:spPr bwMode="auto">
              <a:xfrm>
                <a:off x="5083176" y="2082801"/>
                <a:ext cx="382588" cy="153988"/>
              </a:xfrm>
              <a:custGeom>
                <a:avLst/>
                <a:gdLst>
                  <a:gd name="T0" fmla="*/ 0 w 246"/>
                  <a:gd name="T1" fmla="*/ 69 h 99"/>
                  <a:gd name="T2" fmla="*/ 21 w 246"/>
                  <a:gd name="T3" fmla="*/ 63 h 99"/>
                  <a:gd name="T4" fmla="*/ 122 w 246"/>
                  <a:gd name="T5" fmla="*/ 99 h 99"/>
                  <a:gd name="T6" fmla="*/ 230 w 246"/>
                  <a:gd name="T7" fmla="*/ 57 h 99"/>
                  <a:gd name="T8" fmla="*/ 219 w 246"/>
                  <a:gd name="T9" fmla="*/ 31 h 99"/>
                  <a:gd name="T10" fmla="*/ 148 w 246"/>
                  <a:gd name="T11" fmla="*/ 54 h 99"/>
                  <a:gd name="T12" fmla="*/ 123 w 246"/>
                  <a:gd name="T13" fmla="*/ 75 h 99"/>
                  <a:gd name="T14" fmla="*/ 67 w 246"/>
                  <a:gd name="T15" fmla="*/ 54 h 99"/>
                  <a:gd name="T16" fmla="*/ 70 w 246"/>
                  <a:gd name="T17" fmla="*/ 47 h 99"/>
                  <a:gd name="T18" fmla="*/ 123 w 246"/>
                  <a:gd name="T19" fmla="*/ 68 h 99"/>
                  <a:gd name="T20" fmla="*/ 133 w 246"/>
                  <a:gd name="T21" fmla="*/ 42 h 99"/>
                  <a:gd name="T22" fmla="*/ 0 w 246"/>
                  <a:gd name="T23" fmla="*/ 9 h 99"/>
                  <a:gd name="T24" fmla="*/ 0 w 246"/>
                  <a:gd name="T25" fmla="*/ 6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6" h="99">
                    <a:moveTo>
                      <a:pt x="0" y="69"/>
                    </a:moveTo>
                    <a:cubicBezTo>
                      <a:pt x="10" y="65"/>
                      <a:pt x="18" y="63"/>
                      <a:pt x="21" y="63"/>
                    </a:cubicBezTo>
                    <a:cubicBezTo>
                      <a:pt x="31" y="63"/>
                      <a:pt x="100" y="99"/>
                      <a:pt x="122" y="99"/>
                    </a:cubicBezTo>
                    <a:cubicBezTo>
                      <a:pt x="141" y="99"/>
                      <a:pt x="230" y="57"/>
                      <a:pt x="230" y="57"/>
                    </a:cubicBezTo>
                    <a:cubicBezTo>
                      <a:pt x="246" y="51"/>
                      <a:pt x="235" y="25"/>
                      <a:pt x="219" y="31"/>
                    </a:cubicBezTo>
                    <a:cubicBezTo>
                      <a:pt x="148" y="54"/>
                      <a:pt x="148" y="54"/>
                      <a:pt x="148" y="54"/>
                    </a:cubicBezTo>
                    <a:cubicBezTo>
                      <a:pt x="146" y="70"/>
                      <a:pt x="133" y="77"/>
                      <a:pt x="123" y="75"/>
                    </a:cubicBezTo>
                    <a:cubicBezTo>
                      <a:pt x="115" y="73"/>
                      <a:pt x="67" y="54"/>
                      <a:pt x="67" y="54"/>
                    </a:cubicBezTo>
                    <a:cubicBezTo>
                      <a:pt x="70" y="47"/>
                      <a:pt x="70" y="47"/>
                      <a:pt x="70" y="47"/>
                    </a:cubicBezTo>
                    <a:cubicBezTo>
                      <a:pt x="123" y="68"/>
                      <a:pt x="123" y="68"/>
                      <a:pt x="123" y="68"/>
                    </a:cubicBezTo>
                    <a:cubicBezTo>
                      <a:pt x="137" y="71"/>
                      <a:pt x="149" y="50"/>
                      <a:pt x="133" y="42"/>
                    </a:cubicBezTo>
                    <a:cubicBezTo>
                      <a:pt x="67" y="11"/>
                      <a:pt x="43" y="0"/>
                      <a:pt x="0" y="9"/>
                    </a:cubicBezTo>
                    <a:cubicBezTo>
                      <a:pt x="0" y="21"/>
                      <a:pt x="0" y="64"/>
                      <a:pt x="0" y="6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18" name="Freeform 479"/>
              <p:cNvSpPr/>
              <p:nvPr/>
            </p:nvSpPr>
            <p:spPr bwMode="auto">
              <a:xfrm>
                <a:off x="5256213" y="2106614"/>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1"/>
                      <a:pt x="47" y="0"/>
                      <a:pt x="45" y="0"/>
                    </a:cubicBezTo>
                    <a:cubicBezTo>
                      <a:pt x="4" y="0"/>
                      <a:pt x="4" y="0"/>
                      <a:pt x="4" y="0"/>
                    </a:cubicBezTo>
                    <a:cubicBezTo>
                      <a:pt x="2" y="0"/>
                      <a:pt x="0" y="1"/>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19" name="Freeform 480"/>
              <p:cNvSpPr/>
              <p:nvPr/>
            </p:nvSpPr>
            <p:spPr bwMode="auto">
              <a:xfrm>
                <a:off x="5256213" y="2063751"/>
                <a:ext cx="76200" cy="11113"/>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0" name="Freeform 481"/>
              <p:cNvSpPr/>
              <p:nvPr/>
            </p:nvSpPr>
            <p:spPr bwMode="auto">
              <a:xfrm>
                <a:off x="5256213" y="2041526"/>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1" name="Freeform 482"/>
              <p:cNvSpPr/>
              <p:nvPr/>
            </p:nvSpPr>
            <p:spPr bwMode="auto">
              <a:xfrm>
                <a:off x="5256213" y="2084389"/>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2" name="Freeform 483"/>
              <p:cNvSpPr/>
              <p:nvPr/>
            </p:nvSpPr>
            <p:spPr bwMode="auto">
              <a:xfrm>
                <a:off x="5343526" y="2063751"/>
                <a:ext cx="76200" cy="11113"/>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3" name="Freeform 484"/>
              <p:cNvSpPr/>
              <p:nvPr/>
            </p:nvSpPr>
            <p:spPr bwMode="auto">
              <a:xfrm>
                <a:off x="5343526" y="2084389"/>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4" name="Freeform 485"/>
              <p:cNvSpPr/>
              <p:nvPr/>
            </p:nvSpPr>
            <p:spPr bwMode="auto">
              <a:xfrm>
                <a:off x="5343526" y="2106614"/>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1"/>
                      <a:pt x="47" y="0"/>
                      <a:pt x="45" y="0"/>
                    </a:cubicBezTo>
                    <a:cubicBezTo>
                      <a:pt x="4" y="0"/>
                      <a:pt x="4" y="0"/>
                      <a:pt x="4" y="0"/>
                    </a:cubicBezTo>
                    <a:cubicBezTo>
                      <a:pt x="2" y="0"/>
                      <a:pt x="0" y="1"/>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5" name="Freeform 487"/>
              <p:cNvSpPr/>
              <p:nvPr/>
            </p:nvSpPr>
            <p:spPr bwMode="auto">
              <a:xfrm>
                <a:off x="5343525" y="2019301"/>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6" name="Freeform 488"/>
              <p:cNvSpPr/>
              <p:nvPr/>
            </p:nvSpPr>
            <p:spPr bwMode="auto">
              <a:xfrm>
                <a:off x="5343525" y="2041526"/>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27" name="Oval 489"/>
              <p:cNvSpPr>
                <a:spLocks noChangeArrowheads="1"/>
              </p:cNvSpPr>
              <p:nvPr/>
            </p:nvSpPr>
            <p:spPr bwMode="auto">
              <a:xfrm>
                <a:off x="5345113" y="1931988"/>
                <a:ext cx="74613" cy="74613"/>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grpSp>
      </p:grpSp>
      <p:sp>
        <p:nvSpPr>
          <p:cNvPr id="28" name="TextBox 48"/>
          <p:cNvSpPr txBox="1"/>
          <p:nvPr/>
        </p:nvSpPr>
        <p:spPr>
          <a:xfrm>
            <a:off x="687879" y="4493896"/>
            <a:ext cx="5277876" cy="1615827"/>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本品兼具</a:t>
            </a:r>
            <a:r>
              <a:rPr kumimoji="1"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术中稳瞳与术后抗炎</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双适应症，</a:t>
            </a:r>
            <a:r>
              <a:rPr kumimoji="0" lang="zh-CN" altLang="en-US"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sym typeface="+mn-ea"/>
              </a:rPr>
              <a:t>一药两用</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，避免联合用药的额外开销与潜在相互作用风险。</a:t>
            </a:r>
            <a:endParaRPr kumimoji="0" lang="en-US" altLang="zh-CN"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本品简化用药流程，同步达成手术安全和术后恢复两大目标</a:t>
            </a:r>
            <a:endParaRPr lang="en-US" altLang="zh-CN" sz="1400" dirty="0">
              <a:solidFill>
                <a:srgbClr val="2B3A42"/>
              </a:solidFill>
              <a:latin typeface="微软雅黑" panose="020B0503020204020204" pitchFamily="34" charset="-122"/>
              <a:ea typeface="微软雅黑" panose="020B0503020204020204" pitchFamily="34" charset="-122"/>
              <a:sym typeface="+mn-ea"/>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双重覆盖缩短了整体治疗路径</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，降低了重复给药带来的医保累积支出，</a:t>
            </a: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显著提升药物经济性</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，更精准地贯彻了“保基本”原则。</a:t>
            </a:r>
            <a:endParaRPr kumimoji="0" lang="en-US" altLang="zh-CN" sz="1400" b="1" i="0" u="none" strike="noStrike" kern="1200" cap="none" spc="0" normalizeH="0" baseline="0" noProof="0" dirty="0">
              <a:ln>
                <a:noFill/>
              </a:ln>
              <a:solidFill>
                <a:srgbClr val="F0B323">
                  <a:lumMod val="75000"/>
                </a:srgbClr>
              </a:solidFill>
              <a:effectLst/>
              <a:uLnTx/>
              <a:uFillTx/>
              <a:latin typeface="微软雅黑" panose="020B0503020204020204" pitchFamily="34" charset="-122"/>
              <a:ea typeface="微软雅黑" panose="020B0503020204020204" pitchFamily="34" charset="-122"/>
              <a:cs typeface="+mn-cs"/>
              <a:sym typeface="+mn-ea"/>
            </a:endParaRPr>
          </a:p>
        </p:txBody>
      </p:sp>
      <p:grpSp>
        <p:nvGrpSpPr>
          <p:cNvPr id="59" name="组合 58"/>
          <p:cNvGrpSpPr/>
          <p:nvPr/>
        </p:nvGrpSpPr>
        <p:grpSpPr>
          <a:xfrm>
            <a:off x="6333571" y="3797117"/>
            <a:ext cx="5421086" cy="2437456"/>
            <a:chOff x="6313716" y="1282087"/>
            <a:chExt cx="5421086" cy="2437456"/>
          </a:xfrm>
        </p:grpSpPr>
        <p:sp>
          <p:nvSpPr>
            <p:cNvPr id="29" name="Rectangle: Rounded Corners 49"/>
            <p:cNvSpPr/>
            <p:nvPr/>
          </p:nvSpPr>
          <p:spPr>
            <a:xfrm>
              <a:off x="6313716" y="1535750"/>
              <a:ext cx="5421086" cy="2183793"/>
            </a:xfrm>
            <a:prstGeom prst="roundRect">
              <a:avLst>
                <a:gd name="adj" fmla="val 3836"/>
              </a:avLst>
            </a:prstGeom>
            <a:solidFill>
              <a:schemeClr val="bg1"/>
            </a:solidFill>
            <a:ln w="19050">
              <a:solidFill>
                <a:srgbClr val="302D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grpSp>
          <p:nvGrpSpPr>
            <p:cNvPr id="32" name="Group 9"/>
            <p:cNvGrpSpPr/>
            <p:nvPr/>
          </p:nvGrpSpPr>
          <p:grpSpPr>
            <a:xfrm>
              <a:off x="6534683" y="1282087"/>
              <a:ext cx="2560732" cy="548640"/>
              <a:chOff x="6561141" y="4005786"/>
              <a:chExt cx="2560732" cy="548640"/>
            </a:xfrm>
          </p:grpSpPr>
          <p:sp>
            <p:nvSpPr>
              <p:cNvPr id="33" name="Arrow: Pentagon 53"/>
              <p:cNvSpPr/>
              <p:nvPr/>
            </p:nvSpPr>
            <p:spPr>
              <a:xfrm>
                <a:off x="6561553" y="4028888"/>
                <a:ext cx="2560320" cy="502436"/>
              </a:xfrm>
              <a:prstGeom prst="homePlate">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临床管理难度低</a:t>
                </a:r>
                <a:endPar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pic>
            <p:nvPicPr>
              <p:cNvPr id="34" name="Graphic 54"/>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61141" y="4005786"/>
                <a:ext cx="548640" cy="548640"/>
              </a:xfrm>
              <a:prstGeom prst="rect">
                <a:avLst/>
              </a:prstGeom>
            </p:spPr>
          </p:pic>
        </p:grpSp>
      </p:grpSp>
      <p:grpSp>
        <p:nvGrpSpPr>
          <p:cNvPr id="43" name="组合 42"/>
          <p:cNvGrpSpPr/>
          <p:nvPr/>
        </p:nvGrpSpPr>
        <p:grpSpPr>
          <a:xfrm>
            <a:off x="589177" y="1292484"/>
            <a:ext cx="5421086" cy="2343256"/>
            <a:chOff x="6313716" y="3835782"/>
            <a:chExt cx="5421086" cy="2343256"/>
          </a:xfrm>
        </p:grpSpPr>
        <p:sp>
          <p:nvSpPr>
            <p:cNvPr id="31" name="Rectangle: Rounded Corners 52"/>
            <p:cNvSpPr/>
            <p:nvPr/>
          </p:nvSpPr>
          <p:spPr>
            <a:xfrm>
              <a:off x="6313716" y="4075918"/>
              <a:ext cx="5421086" cy="2103120"/>
            </a:xfrm>
            <a:prstGeom prst="roundRect">
              <a:avLst>
                <a:gd name="adj" fmla="val 3836"/>
              </a:avLst>
            </a:prstGeom>
            <a:solidFill>
              <a:schemeClr val="bg1"/>
            </a:solidFill>
            <a:ln w="19050">
              <a:solidFill>
                <a:srgbClr val="302D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grpSp>
          <p:nvGrpSpPr>
            <p:cNvPr id="35" name="Group 17"/>
            <p:cNvGrpSpPr/>
            <p:nvPr/>
          </p:nvGrpSpPr>
          <p:grpSpPr>
            <a:xfrm>
              <a:off x="6534683" y="3835782"/>
              <a:ext cx="2560320" cy="502436"/>
              <a:chOff x="705037" y="1284461"/>
              <a:chExt cx="2560320" cy="502436"/>
            </a:xfrm>
          </p:grpSpPr>
          <p:sp>
            <p:nvSpPr>
              <p:cNvPr id="36" name="Arrow: Pentagon 18"/>
              <p:cNvSpPr/>
              <p:nvPr/>
            </p:nvSpPr>
            <p:spPr>
              <a:xfrm>
                <a:off x="705037" y="1284461"/>
                <a:ext cx="2560320" cy="502436"/>
              </a:xfrm>
              <a:prstGeom prst="homePlate">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提升公共健康水平</a:t>
                </a:r>
                <a:endPar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pic>
            <p:nvPicPr>
              <p:cNvPr id="37" name="Graphic 20"/>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05037" y="1337260"/>
                <a:ext cx="437422" cy="437422"/>
              </a:xfrm>
              <a:prstGeom prst="rect">
                <a:avLst/>
              </a:prstGeom>
            </p:spPr>
          </p:pic>
        </p:grpSp>
      </p:grpSp>
      <p:grpSp>
        <p:nvGrpSpPr>
          <p:cNvPr id="42" name="组合 41"/>
          <p:cNvGrpSpPr/>
          <p:nvPr/>
        </p:nvGrpSpPr>
        <p:grpSpPr>
          <a:xfrm>
            <a:off x="6333571" y="1286335"/>
            <a:ext cx="5477429" cy="2354825"/>
            <a:chOff x="402227" y="1282087"/>
            <a:chExt cx="5477429" cy="2354825"/>
          </a:xfrm>
        </p:grpSpPr>
        <p:sp>
          <p:nvSpPr>
            <p:cNvPr id="4" name="Rectangle: Rounded Corners 8"/>
            <p:cNvSpPr/>
            <p:nvPr/>
          </p:nvSpPr>
          <p:spPr>
            <a:xfrm>
              <a:off x="402227" y="1533792"/>
              <a:ext cx="5477429" cy="2103120"/>
            </a:xfrm>
            <a:prstGeom prst="roundRect">
              <a:avLst>
                <a:gd name="adj" fmla="val 3836"/>
              </a:avLst>
            </a:prstGeom>
            <a:solidFill>
              <a:schemeClr val="bg1"/>
            </a:solidFill>
            <a:ln w="19050">
              <a:solidFill>
                <a:srgbClr val="302D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grpSp>
          <p:nvGrpSpPr>
            <p:cNvPr id="38" name="Group 21"/>
            <p:cNvGrpSpPr/>
            <p:nvPr/>
          </p:nvGrpSpPr>
          <p:grpSpPr>
            <a:xfrm>
              <a:off x="705037" y="1282087"/>
              <a:ext cx="2560320" cy="502436"/>
              <a:chOff x="6561553" y="1282087"/>
              <a:chExt cx="2560320" cy="502436"/>
            </a:xfrm>
          </p:grpSpPr>
          <p:sp>
            <p:nvSpPr>
              <p:cNvPr id="39" name="Arrow: Pentagon 23"/>
              <p:cNvSpPr/>
              <p:nvPr/>
            </p:nvSpPr>
            <p:spPr>
              <a:xfrm>
                <a:off x="6561553" y="1282087"/>
                <a:ext cx="2560320" cy="502436"/>
              </a:xfrm>
              <a:prstGeom prst="homePlate">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弥补目录短板</a:t>
                </a:r>
                <a:endParaRPr kumimoji="0"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40" name="Freeform 1174"/>
              <p:cNvSpPr>
                <a:spLocks noEditPoints="1"/>
              </p:cNvSpPr>
              <p:nvPr/>
            </p:nvSpPr>
            <p:spPr bwMode="auto">
              <a:xfrm>
                <a:off x="6746494" y="1350593"/>
                <a:ext cx="363287" cy="375064"/>
              </a:xfrm>
              <a:custGeom>
                <a:avLst/>
                <a:gdLst>
                  <a:gd name="T0" fmla="*/ 19 w 203"/>
                  <a:gd name="T1" fmla="*/ 19 h 203"/>
                  <a:gd name="T2" fmla="*/ 18 w 203"/>
                  <a:gd name="T3" fmla="*/ 85 h 203"/>
                  <a:gd name="T4" fmla="*/ 114 w 203"/>
                  <a:gd name="T5" fmla="*/ 181 h 203"/>
                  <a:gd name="T6" fmla="*/ 184 w 203"/>
                  <a:gd name="T7" fmla="*/ 184 h 203"/>
                  <a:gd name="T8" fmla="*/ 181 w 203"/>
                  <a:gd name="T9" fmla="*/ 113 h 203"/>
                  <a:gd name="T10" fmla="*/ 85 w 203"/>
                  <a:gd name="T11" fmla="*/ 17 h 203"/>
                  <a:gd name="T12" fmla="*/ 19 w 203"/>
                  <a:gd name="T13" fmla="*/ 19 h 203"/>
                  <a:gd name="T14" fmla="*/ 169 w 203"/>
                  <a:gd name="T15" fmla="*/ 119 h 203"/>
                  <a:gd name="T16" fmla="*/ 184 w 203"/>
                  <a:gd name="T17" fmla="*/ 149 h 203"/>
                  <a:gd name="T18" fmla="*/ 175 w 203"/>
                  <a:gd name="T19" fmla="*/ 174 h 203"/>
                  <a:gd name="T20" fmla="*/ 150 w 203"/>
                  <a:gd name="T21" fmla="*/ 184 h 203"/>
                  <a:gd name="T22" fmla="*/ 119 w 203"/>
                  <a:gd name="T23" fmla="*/ 169 h 203"/>
                  <a:gd name="T24" fmla="*/ 76 w 203"/>
                  <a:gd name="T25" fmla="*/ 125 h 203"/>
                  <a:gd name="T26" fmla="*/ 126 w 203"/>
                  <a:gd name="T27" fmla="*/ 76 h 203"/>
                  <a:gd name="T28" fmla="*/ 169 w 203"/>
                  <a:gd name="T29" fmla="*/ 119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3" h="203">
                    <a:moveTo>
                      <a:pt x="19" y="19"/>
                    </a:moveTo>
                    <a:cubicBezTo>
                      <a:pt x="0" y="38"/>
                      <a:pt x="1" y="68"/>
                      <a:pt x="18" y="85"/>
                    </a:cubicBezTo>
                    <a:cubicBezTo>
                      <a:pt x="114" y="181"/>
                      <a:pt x="114" y="181"/>
                      <a:pt x="114" y="181"/>
                    </a:cubicBezTo>
                    <a:cubicBezTo>
                      <a:pt x="135" y="202"/>
                      <a:pt x="165" y="203"/>
                      <a:pt x="184" y="184"/>
                    </a:cubicBezTo>
                    <a:cubicBezTo>
                      <a:pt x="203" y="165"/>
                      <a:pt x="203" y="135"/>
                      <a:pt x="181" y="113"/>
                    </a:cubicBezTo>
                    <a:cubicBezTo>
                      <a:pt x="85" y="17"/>
                      <a:pt x="85" y="17"/>
                      <a:pt x="85" y="17"/>
                    </a:cubicBezTo>
                    <a:cubicBezTo>
                      <a:pt x="69" y="1"/>
                      <a:pt x="38" y="0"/>
                      <a:pt x="19" y="19"/>
                    </a:cubicBezTo>
                    <a:moveTo>
                      <a:pt x="169" y="119"/>
                    </a:moveTo>
                    <a:cubicBezTo>
                      <a:pt x="181" y="131"/>
                      <a:pt x="184" y="140"/>
                      <a:pt x="184" y="149"/>
                    </a:cubicBezTo>
                    <a:cubicBezTo>
                      <a:pt x="184" y="159"/>
                      <a:pt x="181" y="167"/>
                      <a:pt x="175" y="174"/>
                    </a:cubicBezTo>
                    <a:cubicBezTo>
                      <a:pt x="168" y="181"/>
                      <a:pt x="159" y="184"/>
                      <a:pt x="150" y="184"/>
                    </a:cubicBezTo>
                    <a:cubicBezTo>
                      <a:pt x="140" y="184"/>
                      <a:pt x="131" y="180"/>
                      <a:pt x="119" y="169"/>
                    </a:cubicBezTo>
                    <a:cubicBezTo>
                      <a:pt x="76" y="125"/>
                      <a:pt x="76" y="125"/>
                      <a:pt x="76" y="125"/>
                    </a:cubicBezTo>
                    <a:cubicBezTo>
                      <a:pt x="126" y="76"/>
                      <a:pt x="126" y="76"/>
                      <a:pt x="126" y="76"/>
                    </a:cubicBezTo>
                    <a:lnTo>
                      <a:pt x="169" y="119"/>
                    </a:lnTo>
                    <a:close/>
                  </a:path>
                </a:pathLst>
              </a:custGeom>
              <a:solidFill>
                <a:schemeClr val="bg1"/>
              </a:solidFill>
              <a:ln w="9525">
                <a:noFill/>
                <a:round/>
              </a:ln>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GB" sz="2000" b="0" i="0" u="none" strike="noStrike" kern="1200" cap="none" spc="0" normalizeH="0" baseline="0" noProof="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grpSp>
      </p:grpSp>
      <p:sp>
        <p:nvSpPr>
          <p:cNvPr id="11" name="Rectangle: Top Corners Rounded 10"/>
          <p:cNvSpPr/>
          <p:nvPr/>
        </p:nvSpPr>
        <p:spPr>
          <a:xfrm rot="5400000">
            <a:off x="-365632" y="1580599"/>
            <a:ext cx="1103563" cy="380765"/>
          </a:xfrm>
          <a:prstGeom prst="round2SameRect">
            <a:avLst>
              <a:gd name="adj1" fmla="val 44429"/>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rPr>
              <a:t>基本信息</a:t>
            </a:r>
            <a:endParaRPr kumimoji="0" lang="en-US" sz="1400" b="1" i="0" u="none" strike="noStrike" kern="1200" cap="none" spc="0" normalizeH="0" baseline="0" noProof="0" err="1">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44" name="Rectangle: Top Corners Rounded 43"/>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rPr>
              <a:t>创新性</a:t>
            </a:r>
            <a:endParaRPr kumimoji="0" lang="en-US" sz="1400" b="1" i="0" u="none" strike="noStrike" kern="1200" cap="none" spc="0" normalizeH="0" baseline="0" noProof="0" err="1">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45" name="Rectangle: Top Corners Rounded 44"/>
          <p:cNvSpPr/>
          <p:nvPr/>
        </p:nvSpPr>
        <p:spPr>
          <a:xfrm rot="5400000">
            <a:off x="-227354" y="5506020"/>
            <a:ext cx="843329" cy="380765"/>
          </a:xfrm>
          <a:prstGeom prst="round2SameRect">
            <a:avLst>
              <a:gd name="adj1" fmla="val 39092"/>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rPr>
              <a:t>公平性</a:t>
            </a:r>
            <a:endParaRPr kumimoji="0" lang="en-US" sz="1400" b="1" i="0" u="none" strike="noStrike" kern="1200" cap="none" spc="0" normalizeH="0" baseline="0" noProof="0" err="1">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 name="TextBox 13"/>
          <p:cNvSpPr txBox="1"/>
          <p:nvPr/>
        </p:nvSpPr>
        <p:spPr>
          <a:xfrm>
            <a:off x="6390137" y="1908964"/>
            <a:ext cx="5380742" cy="1284967"/>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当前医保目录中</a:t>
            </a: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尚缺少</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通过一致性评价、且明确用于抑制白内障术中缩瞳的局部眼用 </a:t>
            </a:r>
            <a:r>
              <a:rPr kumimoji="0" lang="en-US" altLang="zh-CN"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NSAID </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药物。</a:t>
            </a:r>
            <a:endParaRPr kumimoji="0" lang="en-US" altLang="zh-CN"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微软雅黑" charset="0"/>
                <a:sym typeface="+mn-ea"/>
              </a:rPr>
              <a:t>本品纳入医保后，可</a:t>
            </a:r>
            <a:r>
              <a:rPr kumimoji="0" lang="zh-CN" altLang="en-US"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sym typeface="+mn-ea"/>
              </a:rPr>
              <a:t>补齐眼科围术期“术中缩瞳抑制”这一细分场景的目录短板</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微软雅黑" charset="0"/>
                <a:sym typeface="+mn-ea"/>
              </a:rPr>
              <a:t>，为白内障等眼科手术患者提供质量一致性明确、适应症清晰、支付可及的治疗选择。</a:t>
            </a:r>
            <a:endParaRPr kumimoji="0" lang="en-GB" altLang="zh-CN" sz="12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7" name="TextBox 48"/>
          <p:cNvSpPr txBox="1"/>
          <p:nvPr/>
        </p:nvSpPr>
        <p:spPr>
          <a:xfrm>
            <a:off x="6428888" y="4370104"/>
            <a:ext cx="5212079" cy="2223686"/>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无临床滥用或超说明书用药的风险</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本品说明书</a:t>
            </a:r>
            <a:r>
              <a:rPr kumimoji="0" lang="zh-CN" altLang="en-US" sz="1400" b="1" i="0" u="none" strike="noStrike" kern="1200" cap="none" spc="0" normalizeH="0" baseline="0" noProof="0" dirty="0">
                <a:ln>
                  <a:noFill/>
                </a:ln>
                <a:solidFill>
                  <a:srgbClr val="302E5D">
                    <a:lumMod val="75000"/>
                  </a:srgbClr>
                </a:solidFill>
                <a:effectLst/>
                <a:uLnTx/>
                <a:uFillTx/>
                <a:latin typeface="微软雅黑" charset="0"/>
                <a:ea typeface="微软雅黑" charset="0"/>
                <a:cs typeface="+mn-cs"/>
                <a:sym typeface="+mn-ea"/>
              </a:rPr>
              <a:t>用法用量明确</a:t>
            </a:r>
            <a:r>
              <a:rPr kumimoji="0" lang="zh-CN" altLang="en-US" sz="1400" b="0" i="0" u="none" strike="noStrike" kern="1200" cap="none" spc="0" normalizeH="0" baseline="0" noProof="0" dirty="0">
                <a:ln>
                  <a:noFill/>
                </a:ln>
                <a:solidFill>
                  <a:srgbClr val="302E5D">
                    <a:lumMod val="75000"/>
                  </a:srgbClr>
                </a:solidFill>
                <a:effectLst/>
                <a:uLnTx/>
                <a:uFillTx/>
                <a:latin typeface="微软雅黑" charset="0"/>
                <a:ea typeface="微软雅黑" charset="0"/>
                <a:cs typeface="+mn-cs"/>
                <a:sym typeface="+mn-ea"/>
              </a:rPr>
              <a:t>，</a:t>
            </a:r>
            <a:r>
              <a:rPr kumimoji="0" lang="zh-CN" altLang="en-US" sz="1400" b="1" i="0" u="none" strike="noStrike" kern="1200" cap="none" spc="0" normalizeH="0" baseline="0" noProof="0" dirty="0">
                <a:ln>
                  <a:noFill/>
                </a:ln>
                <a:solidFill>
                  <a:srgbClr val="302E5D">
                    <a:lumMod val="75000"/>
                  </a:srgbClr>
                </a:solidFill>
                <a:effectLst/>
                <a:uLnTx/>
                <a:uFillTx/>
                <a:latin typeface="微软雅黑" charset="0"/>
                <a:ea typeface="微软雅黑" charset="0"/>
                <a:cs typeface="+mn-cs"/>
                <a:sym typeface="+mn-ea"/>
              </a:rPr>
              <a:t>术前、术后使用阶段清楚</a:t>
            </a:r>
            <a:r>
              <a:rPr kumimoji="0" lang="zh-CN" altLang="en-US"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a:t>
            </a:r>
            <a:endParaRPr kumimoji="0" lang="en-US" altLang="zh-CN"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便于医疗机构管理</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：本品</a:t>
            </a:r>
            <a:r>
              <a:rPr kumimoji="0" lang="zh-CN" altLang="en-US"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无需冷藏储存，常温下性质稳定，</a:t>
            </a:r>
            <a:r>
              <a:rPr kumimoji="0" lang="zh-CN" altLang="en-US" sz="1400" b="1" i="0" u="none" strike="noStrike" kern="1200" cap="none" spc="0" normalizeH="0" baseline="0" noProof="0" dirty="0">
                <a:ln>
                  <a:noFill/>
                </a:ln>
                <a:solidFill>
                  <a:srgbClr val="302E5D">
                    <a:lumMod val="75000"/>
                  </a:srgbClr>
                </a:solidFill>
                <a:effectLst/>
                <a:uLnTx/>
                <a:uFillTx/>
                <a:latin typeface="微软雅黑" charset="0"/>
                <a:ea typeface="微软雅黑" charset="0"/>
                <a:cs typeface="+mn-cs"/>
                <a:sym typeface="+mn-ea"/>
              </a:rPr>
              <a:t>单剂量包装便于按疗程核算用量</a:t>
            </a:r>
            <a:r>
              <a:rPr kumimoji="0" lang="zh-CN" altLang="en-US" sz="1400" b="0" i="0" u="none" strike="noStrike" kern="1200" cap="none" spc="0" normalizeH="0" baseline="0" noProof="0" dirty="0">
                <a:ln>
                  <a:noFill/>
                </a:ln>
                <a:solidFill>
                  <a:srgbClr val="302E5D">
                    <a:lumMod val="75000"/>
                  </a:srgbClr>
                </a:solidFill>
                <a:effectLst/>
                <a:uLnTx/>
                <a:uFillTx/>
                <a:latin typeface="微软雅黑" charset="0"/>
                <a:ea typeface="微软雅黑" charset="0"/>
                <a:cs typeface="+mn-cs"/>
                <a:sym typeface="+mn-ea"/>
              </a:rPr>
              <a:t>，</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有利于医疗机构开展规范处方和医保审核管理，临床管理方便。</a:t>
            </a:r>
            <a:endParaRPr kumimoji="0" lang="en-GB" altLang="zh-CN"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患者用药依从性提升</a:t>
            </a:r>
            <a:r>
              <a:rPr kumimoji="0" lang="zh-CN" altLang="en-US"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a:t>
            </a:r>
            <a:r>
              <a:rPr kumimoji="1"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一药兼顾术中稳瞳与术后抗炎，临床用药便捷，依从性更高</a:t>
            </a:r>
            <a:r>
              <a:rPr kumimoji="0" lang="zh-CN" altLang="en-US"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a:t>
            </a:r>
            <a:endParaRPr kumimoji="0" lang="en-US" altLang="zh-CN" sz="1400" b="0"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endParaRPr kumimoji="0" lang="zh-CN" altLang="en-US" sz="1400" b="0" i="0" u="none" strike="noStrike" kern="1200" cap="none" spc="0" normalizeH="0" baseline="0" noProof="0" dirty="0">
              <a:ln>
                <a:noFill/>
              </a:ln>
              <a:solidFill>
                <a:srgbClr val="302E5D"/>
              </a:solidFill>
              <a:effectLst/>
              <a:highlight>
                <a:srgbClr val="FFFF00"/>
              </a:highlight>
              <a:uLnTx/>
              <a:uFillTx/>
              <a:latin typeface="微软雅黑" panose="020B0503020204020204" pitchFamily="34" charset="-122"/>
              <a:ea typeface="微软雅黑" panose="020B0503020204020204" pitchFamily="34" charset="-122"/>
              <a:cs typeface="+mn-cs"/>
            </a:endParaRPr>
          </a:p>
        </p:txBody>
      </p:sp>
      <p:sp>
        <p:nvSpPr>
          <p:cNvPr id="5" name="TextBox 48"/>
          <p:cNvSpPr txBox="1"/>
          <p:nvPr/>
        </p:nvSpPr>
        <p:spPr>
          <a:xfrm>
            <a:off x="687879" y="1946636"/>
            <a:ext cx="5212080" cy="1284967"/>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本品通过术中稳定瞳孔维持手术安全，术后快速抗炎促进恢复，双效协同可</a:t>
            </a:r>
            <a:r>
              <a:rPr kumimoji="0" lang="zh-CN" altLang="en-US"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降低手术并发症风险、缩短患者康复周期</a:t>
            </a: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a:t>
            </a:r>
            <a:endParaRPr kumimoji="0" lang="en-US" altLang="zh-CN"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endParaRPr>
          </a:p>
          <a:p>
            <a:pPr marL="171450" marR="0" lvl="0" indent="-171450" algn="l" defTabSz="914400" rtl="0" eaLnBrk="1" fontAlgn="auto" latinLnBrk="0" hangingPunct="1">
              <a:lnSpc>
                <a:spcPct val="100000"/>
              </a:lnSpc>
              <a:spcBef>
                <a:spcPts val="300"/>
              </a:spcBef>
              <a:spcAft>
                <a:spcPts val="600"/>
              </a:spcAft>
              <a:buClr>
                <a:srgbClr val="2B3A42"/>
              </a:buClr>
              <a:buSzTx/>
              <a:buFont typeface="Arial" panose="020B0604020202090204" pitchFamily="34" charset="0"/>
              <a:buChar char="•"/>
              <a:defRPr/>
            </a:pPr>
            <a:r>
              <a:rPr kumimoji="0" lang="zh-CN" altLang="en-US" sz="1400" b="0"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减少术后视力损伤等严重事件，提升眼科手术整体质量与患者生存获益，</a:t>
            </a:r>
            <a:r>
              <a:rPr kumimoji="0" lang="zh-CN" altLang="en-US"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从个体康复到群体防盲治盲层面，切实提升公共健康水平。</a:t>
            </a:r>
            <a:endParaRPr kumimoji="0" lang="en-US" altLang="zh-CN"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endParaRPr>
          </a:p>
        </p:txBody>
      </p:sp>
      <p:sp>
        <p:nvSpPr>
          <p:cNvPr id="9"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rPr>
              <a:t>安全性</a:t>
            </a:r>
            <a:endParaRPr kumimoji="0" 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10" name="Rectangle: Top Corners Rounded 40"/>
          <p:cNvSpPr/>
          <p:nvPr/>
        </p:nvSpPr>
        <p:spPr>
          <a:xfrm rot="5400000">
            <a:off x="-235516" y="3608368"/>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rPr>
              <a:t>有效性</a:t>
            </a:r>
            <a:endParaRPr kumimoji="0" 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8"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rPr>
              <a:t>9</a:t>
            </a:r>
            <a:endParaRPr kumimoji="0" sz="10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charset="0"/>
                <a:ea typeface="微软雅黑" charset="0"/>
              </a:rPr>
              <a:t>总结</a:t>
            </a:r>
            <a:endParaRPr lang="zh-CN" altLang="en-US" dirty="0">
              <a:latin typeface="微软雅黑" charset="0"/>
              <a:ea typeface="微软雅黑" charset="0"/>
            </a:endParaRPr>
          </a:p>
        </p:txBody>
      </p:sp>
      <p:sp>
        <p:nvSpPr>
          <p:cNvPr id="4" name="Rectangle 8"/>
          <p:cNvSpPr/>
          <p:nvPr/>
        </p:nvSpPr>
        <p:spPr>
          <a:xfrm>
            <a:off x="773326" y="1437527"/>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a:ln>
                  <a:noFill/>
                </a:ln>
                <a:solidFill>
                  <a:srgbClr val="FFFFFF"/>
                </a:solidFill>
                <a:effectLst/>
                <a:uLnTx/>
                <a:uFillTx/>
                <a:latin typeface="微软雅黑" charset="0"/>
                <a:ea typeface="微软雅黑" charset="0"/>
                <a:cs typeface="+mn-cs"/>
              </a:rPr>
              <a:t>1</a:t>
            </a:r>
            <a:endParaRPr kumimoji="0" lang="en-US" altLang="zh-CN" sz="1800" b="1" i="0" u="none" strike="noStrike" kern="0" cap="none" spc="0" normalizeH="0" baseline="0" noProof="0">
              <a:ln>
                <a:noFill/>
              </a:ln>
              <a:solidFill>
                <a:srgbClr val="FFFFFF"/>
              </a:solidFill>
              <a:effectLst/>
              <a:uLnTx/>
              <a:uFillTx/>
              <a:latin typeface="微软雅黑" charset="0"/>
              <a:ea typeface="微软雅黑" charset="0"/>
              <a:cs typeface="+mn-cs"/>
            </a:endParaRPr>
          </a:p>
        </p:txBody>
      </p:sp>
      <p:sp>
        <p:nvSpPr>
          <p:cNvPr id="5" name="Rectangle 8"/>
          <p:cNvSpPr/>
          <p:nvPr/>
        </p:nvSpPr>
        <p:spPr>
          <a:xfrm>
            <a:off x="1668135" y="1317819"/>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药品基本信息</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6" name="Rectangle 8"/>
          <p:cNvSpPr/>
          <p:nvPr/>
        </p:nvSpPr>
        <p:spPr>
          <a:xfrm>
            <a:off x="773326" y="2498995"/>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800" b="1" i="0" u="none" strike="noStrike" kern="0" cap="none" spc="0" normalizeH="0" baseline="0" noProof="0" dirty="0">
                <a:ln>
                  <a:noFill/>
                </a:ln>
                <a:solidFill>
                  <a:srgbClr val="FFFFFF"/>
                </a:solidFill>
                <a:effectLst/>
                <a:uLnTx/>
                <a:uFillTx/>
                <a:latin typeface="微软雅黑" charset="0"/>
                <a:ea typeface="微软雅黑" charset="0"/>
                <a:cs typeface="+mn-cs"/>
              </a:rPr>
              <a:t>2</a:t>
            </a:r>
            <a:endParaRPr kumimoji="0" lang="en-US"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7" name="Rectangle 8"/>
          <p:cNvSpPr/>
          <p:nvPr/>
        </p:nvSpPr>
        <p:spPr>
          <a:xfrm>
            <a:off x="1668135" y="2379287"/>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安全性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8" name="Rectangle 8"/>
          <p:cNvSpPr/>
          <p:nvPr/>
        </p:nvSpPr>
        <p:spPr>
          <a:xfrm>
            <a:off x="773326" y="3560464"/>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rPr>
              <a:t>3</a:t>
            </a:r>
            <a:endPar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9" name="Rectangle 8"/>
          <p:cNvSpPr/>
          <p:nvPr/>
        </p:nvSpPr>
        <p:spPr>
          <a:xfrm>
            <a:off x="1668135" y="3440756"/>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有效性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10" name="Rectangle 8"/>
          <p:cNvSpPr/>
          <p:nvPr/>
        </p:nvSpPr>
        <p:spPr>
          <a:xfrm>
            <a:off x="773326" y="4597009"/>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rPr>
              <a:t>4</a:t>
            </a:r>
            <a:endPar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11" name="Rectangle 8"/>
          <p:cNvSpPr/>
          <p:nvPr/>
        </p:nvSpPr>
        <p:spPr>
          <a:xfrm>
            <a:off x="1668135" y="4477301"/>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创新性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12" name="Rectangle 8"/>
          <p:cNvSpPr/>
          <p:nvPr/>
        </p:nvSpPr>
        <p:spPr>
          <a:xfrm>
            <a:off x="773326" y="5652604"/>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rPr>
              <a:t>5</a:t>
            </a:r>
            <a:endPar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13" name="Rectangle 8"/>
          <p:cNvSpPr/>
          <p:nvPr/>
        </p:nvSpPr>
        <p:spPr>
          <a:xfrm>
            <a:off x="1668135" y="5532896"/>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公平性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17" name="矩形 16"/>
          <p:cNvSpPr/>
          <p:nvPr/>
        </p:nvSpPr>
        <p:spPr>
          <a:xfrm>
            <a:off x="3653910" y="2311307"/>
            <a:ext cx="7183173" cy="1009239"/>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临床</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安全性良好</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，不良反应多为一过性、轻中度，不影响持续用药。</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单剂量</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包装、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无防腐剂</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，长期使用更安全。</a:t>
            </a:r>
            <a:endPar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18" name="矩形 17"/>
          <p:cNvSpPr/>
          <p:nvPr/>
        </p:nvSpPr>
        <p:spPr>
          <a:xfrm>
            <a:off x="3653911" y="3388175"/>
            <a:ext cx="7183171" cy="978440"/>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术中</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稳瞳</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，维持术野清晰，</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保障手术顺利</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术后抗炎，</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总有效率达80%</a:t>
            </a:r>
            <a:r>
              <a:rPr kumimoji="0" lang="zh-CN" altLang="en-US" sz="1600" i="0" u="none" strike="noStrike" kern="1200" cap="none" spc="0" normalizeH="0" baseline="0" noProof="0" dirty="0">
                <a:ln>
                  <a:noFill/>
                </a:ln>
                <a:solidFill>
                  <a:srgbClr val="302E5D"/>
                </a:solidFill>
                <a:effectLst/>
                <a:uLnTx/>
                <a:uFillTx/>
                <a:latin typeface="微软雅黑" charset="0"/>
                <a:ea typeface="微软雅黑" charset="0"/>
                <a:cs typeface="+mn-cs"/>
              </a:rPr>
              <a:t>，</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显著降低</a:t>
            </a:r>
            <a:r>
              <a:rPr kumimoji="0" lang="zh-CN" altLang="en-US" sz="1600" i="0" u="none" strike="noStrike" kern="1200" cap="none" spc="0" normalizeH="0" baseline="0" noProof="0" dirty="0">
                <a:ln>
                  <a:noFill/>
                </a:ln>
                <a:solidFill>
                  <a:srgbClr val="302E5D"/>
                </a:solidFill>
                <a:effectLst/>
                <a:uLnTx/>
                <a:uFillTx/>
                <a:latin typeface="微软雅黑" charset="0"/>
                <a:ea typeface="微软雅黑" charset="0"/>
                <a:cs typeface="+mn-cs"/>
              </a:rPr>
              <a:t>炎症并发症风险</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19" name="矩形 18"/>
          <p:cNvSpPr/>
          <p:nvPr/>
        </p:nvSpPr>
        <p:spPr>
          <a:xfrm>
            <a:off x="3653910" y="4424719"/>
            <a:ext cx="7183172" cy="978443"/>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双适应症创新，</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覆盖</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术中与术后</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全周期需求</a:t>
            </a:r>
            <a:r>
              <a:rPr lang="zh-CN" altLang="en-US" b="1" dirty="0">
                <a:solidFill>
                  <a:srgbClr val="302E5D"/>
                </a:solidFill>
                <a:latin typeface="微软雅黑" charset="0"/>
                <a:ea typeface="微软雅黑" charset="0"/>
              </a:rPr>
              <a:t>。</a:t>
            </a:r>
            <a:endParaRPr kumimoji="0" lang="en-US" altLang="zh-CN" sz="1600" b="1"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剂型创新，单剂量无防腐剂包装，提升安全性。</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路径创新，国内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唯一实现围术期一站式稳瞳抗炎</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的滴眼液。</a:t>
            </a:r>
            <a:endPar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20" name="矩形 19"/>
          <p:cNvSpPr/>
          <p:nvPr/>
        </p:nvSpPr>
        <p:spPr>
          <a:xfrm>
            <a:off x="3653911" y="5480314"/>
            <a:ext cx="7183171" cy="978443"/>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i="0" u="none" strike="noStrike" kern="1200" cap="none" spc="0" normalizeH="0" baseline="0" noProof="0" dirty="0">
                <a:ln>
                  <a:noFill/>
                </a:ln>
                <a:solidFill>
                  <a:srgbClr val="302E5D"/>
                </a:solidFill>
                <a:effectLst/>
                <a:uLnTx/>
                <a:uFillTx/>
                <a:latin typeface="微软雅黑" charset="0"/>
                <a:ea typeface="微软雅黑" charset="0"/>
                <a:cs typeface="+mn-cs"/>
              </a:rPr>
              <a:t>为不建议使用类固醇的患者提供有效选择，</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填补</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围术期</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用药空白</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围术期全程双重获益，术中降本、术后控费，</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减少</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患者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额外治疗负担。</a:t>
            </a:r>
            <a:endParaRPr kumimoji="0" lang="en-US" altLang="zh-CN" b="1"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lang="zh-CN" altLang="en-US" sz="1600" dirty="0">
                <a:solidFill>
                  <a:srgbClr val="302E5D"/>
                </a:solidFill>
                <a:latin typeface="微软雅黑" charset="0"/>
                <a:ea typeface="微软雅黑" charset="0"/>
              </a:rPr>
              <a:t>实现</a:t>
            </a:r>
            <a:r>
              <a:rPr lang="zh-CN" altLang="en-US" b="1" dirty="0">
                <a:solidFill>
                  <a:srgbClr val="302E5D"/>
                </a:solidFill>
                <a:latin typeface="微软雅黑" charset="0"/>
                <a:ea typeface="微软雅黑" charset="0"/>
              </a:rPr>
              <a:t>患者获益</a:t>
            </a:r>
            <a:r>
              <a:rPr lang="zh-CN" altLang="en-US" sz="1600" dirty="0">
                <a:solidFill>
                  <a:srgbClr val="302E5D"/>
                </a:solidFill>
                <a:latin typeface="微软雅黑" charset="0"/>
                <a:ea typeface="微软雅黑" charset="0"/>
              </a:rPr>
              <a:t>与</a:t>
            </a:r>
            <a:r>
              <a:rPr lang="zh-CN" altLang="en-US" b="1" dirty="0">
                <a:solidFill>
                  <a:srgbClr val="302E5D"/>
                </a:solidFill>
                <a:latin typeface="微软雅黑" charset="0"/>
                <a:ea typeface="微软雅黑" charset="0"/>
              </a:rPr>
              <a:t>医保基金使用效率</a:t>
            </a:r>
            <a:r>
              <a:rPr lang="zh-CN" altLang="en-US" sz="1600" dirty="0">
                <a:solidFill>
                  <a:srgbClr val="302E5D"/>
                </a:solidFill>
                <a:latin typeface="微软雅黑" charset="0"/>
                <a:ea typeface="微软雅黑" charset="0"/>
              </a:rPr>
              <a:t>的</a:t>
            </a:r>
            <a:r>
              <a:rPr lang="zh-CN" altLang="en-US" b="1" dirty="0">
                <a:solidFill>
                  <a:srgbClr val="302E5D"/>
                </a:solidFill>
                <a:latin typeface="微软雅黑" charset="0"/>
                <a:ea typeface="微软雅黑" charset="0"/>
              </a:rPr>
              <a:t>双重优化。</a:t>
            </a:r>
            <a:endPar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22" name="矩形 21"/>
          <p:cNvSpPr/>
          <p:nvPr/>
        </p:nvSpPr>
        <p:spPr>
          <a:xfrm>
            <a:off x="3653909" y="1265238"/>
            <a:ext cx="7183174" cy="978440"/>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国内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首个获批</a:t>
            </a: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“抑制术中缩瞳+术后抗炎”双适应症滴眼液。</a:t>
            </a:r>
            <a:endParaRPr kumimoji="0" lang="en-US" altLang="zh-CN" sz="1600" b="0" i="0" u="none" strike="noStrike" kern="1200" cap="none" spc="0" normalizeH="0" baseline="0" noProof="0" dirty="0">
              <a:ln>
                <a:noFill/>
              </a:ln>
              <a:solidFill>
                <a:srgbClr val="2B3A42"/>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用于控制术后炎症，及抑制术中瞳孔缩小，</a:t>
            </a:r>
            <a:r>
              <a:rPr kumimoji="0" lang="zh-CN" altLang="en-US" b="1" i="0" u="none" strike="noStrike" kern="1200" cap="none" spc="0" normalizeH="0" baseline="0" noProof="0" dirty="0">
                <a:ln>
                  <a:noFill/>
                </a:ln>
                <a:solidFill>
                  <a:srgbClr val="2B3A42"/>
                </a:solidFill>
                <a:effectLst/>
                <a:uLnTx/>
                <a:uFillTx/>
                <a:latin typeface="微软雅黑" charset="0"/>
                <a:ea typeface="微软雅黑" charset="0"/>
                <a:cs typeface="+mn-cs"/>
              </a:rPr>
              <a:t>实现围手术期一站式管理</a:t>
            </a: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，填补临床空白。</a:t>
            </a:r>
            <a:endPar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charset="0"/>
                <a:ea typeface="微软雅黑" charset="0"/>
              </a:rPr>
              <a:t>目录</a:t>
            </a:r>
            <a:endParaRPr lang="zh-CN" altLang="en-US" dirty="0">
              <a:latin typeface="微软雅黑" charset="0"/>
              <a:ea typeface="微软雅黑" charset="0"/>
            </a:endParaRPr>
          </a:p>
        </p:txBody>
      </p:sp>
      <p:sp>
        <p:nvSpPr>
          <p:cNvPr id="4" name="Rectangle 8"/>
          <p:cNvSpPr/>
          <p:nvPr/>
        </p:nvSpPr>
        <p:spPr>
          <a:xfrm>
            <a:off x="773326" y="1437527"/>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a:ln>
                  <a:noFill/>
                </a:ln>
                <a:solidFill>
                  <a:srgbClr val="FFFFFF"/>
                </a:solidFill>
                <a:effectLst/>
                <a:uLnTx/>
                <a:uFillTx/>
                <a:latin typeface="微软雅黑" charset="0"/>
                <a:ea typeface="微软雅黑" charset="0"/>
                <a:cs typeface="+mn-cs"/>
              </a:rPr>
              <a:t>1</a:t>
            </a:r>
            <a:endParaRPr kumimoji="0" lang="en-US" altLang="zh-CN" sz="1800" b="1" i="0" u="none" strike="noStrike" kern="0" cap="none" spc="0" normalizeH="0" baseline="0" noProof="0">
              <a:ln>
                <a:noFill/>
              </a:ln>
              <a:solidFill>
                <a:srgbClr val="FFFFFF"/>
              </a:solidFill>
              <a:effectLst/>
              <a:uLnTx/>
              <a:uFillTx/>
              <a:latin typeface="微软雅黑" charset="0"/>
              <a:ea typeface="微软雅黑" charset="0"/>
              <a:cs typeface="+mn-cs"/>
            </a:endParaRPr>
          </a:p>
        </p:txBody>
      </p:sp>
      <p:sp>
        <p:nvSpPr>
          <p:cNvPr id="5" name="Rectangle 8"/>
          <p:cNvSpPr/>
          <p:nvPr/>
        </p:nvSpPr>
        <p:spPr>
          <a:xfrm>
            <a:off x="1668135" y="1317819"/>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药品基本信息</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6" name="Rectangle 8"/>
          <p:cNvSpPr/>
          <p:nvPr/>
        </p:nvSpPr>
        <p:spPr>
          <a:xfrm>
            <a:off x="773326" y="2498995"/>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800" b="1" i="0" u="none" strike="noStrike" kern="0" cap="none" spc="0" normalizeH="0" baseline="0" noProof="0" dirty="0">
                <a:ln>
                  <a:noFill/>
                </a:ln>
                <a:solidFill>
                  <a:srgbClr val="FFFFFF"/>
                </a:solidFill>
                <a:effectLst/>
                <a:uLnTx/>
                <a:uFillTx/>
                <a:latin typeface="微软雅黑" charset="0"/>
                <a:ea typeface="微软雅黑" charset="0"/>
                <a:cs typeface="+mn-cs"/>
              </a:rPr>
              <a:t>2</a:t>
            </a:r>
            <a:endParaRPr kumimoji="0" lang="en-US"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7" name="Rectangle 8"/>
          <p:cNvSpPr/>
          <p:nvPr/>
        </p:nvSpPr>
        <p:spPr>
          <a:xfrm>
            <a:off x="1668135" y="2379287"/>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安全性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8" name="Rectangle 8"/>
          <p:cNvSpPr/>
          <p:nvPr/>
        </p:nvSpPr>
        <p:spPr>
          <a:xfrm>
            <a:off x="773326" y="3560464"/>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rPr>
              <a:t>3</a:t>
            </a:r>
            <a:endPar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9" name="Rectangle 8"/>
          <p:cNvSpPr/>
          <p:nvPr/>
        </p:nvSpPr>
        <p:spPr>
          <a:xfrm>
            <a:off x="1668135" y="3440756"/>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有效性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10" name="Rectangle 8"/>
          <p:cNvSpPr/>
          <p:nvPr/>
        </p:nvSpPr>
        <p:spPr>
          <a:xfrm>
            <a:off x="773326" y="4597009"/>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rPr>
              <a:t>4</a:t>
            </a:r>
            <a:endPar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11" name="Rectangle 8"/>
          <p:cNvSpPr/>
          <p:nvPr/>
        </p:nvSpPr>
        <p:spPr>
          <a:xfrm>
            <a:off x="1668135" y="4477301"/>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创新性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12" name="Rectangle 8"/>
          <p:cNvSpPr/>
          <p:nvPr/>
        </p:nvSpPr>
        <p:spPr>
          <a:xfrm>
            <a:off x="773326" y="5652604"/>
            <a:ext cx="680983" cy="633862"/>
          </a:xfrm>
          <a:prstGeom prst="rect">
            <a:avLst/>
          </a:prstGeom>
          <a:solidFill>
            <a:srgbClr val="302E5D"/>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rPr>
              <a:t>5</a:t>
            </a:r>
            <a:endParaRPr kumimoji="0" lang="en-US" altLang="zh-CN" sz="18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13" name="Rectangle 8"/>
          <p:cNvSpPr/>
          <p:nvPr/>
        </p:nvSpPr>
        <p:spPr>
          <a:xfrm>
            <a:off x="1668135" y="5532896"/>
            <a:ext cx="1773195" cy="873278"/>
          </a:xfrm>
          <a:prstGeom prst="rect">
            <a:avLst/>
          </a:prstGeom>
          <a:solidFill>
            <a:srgbClr val="766C91"/>
          </a:solidFill>
          <a:ln w="25400" cap="flat" cmpd="sng" algn="ctr">
            <a:noFill/>
            <a:prstDash val="solid"/>
          </a:ln>
          <a:effectLst>
            <a:outerShdw blurRad="50800" dist="38100" dir="2700000" algn="tl" rotWithShape="0">
              <a:prstClr val="black">
                <a:alpha val="40000"/>
              </a:prstClr>
            </a:outerShdw>
          </a:effectLst>
        </p:spPr>
        <p:txBody>
          <a:bodyPr tIns="90000" bIns="90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rPr>
              <a:t>公平性</a:t>
            </a:r>
            <a:endParaRPr kumimoji="1" lang="zh-CN" altLang="en-US" sz="1800" b="1" i="0" u="none" strike="noStrike" kern="1200" cap="none" spc="0" normalizeH="0" baseline="0" noProof="0" dirty="0">
              <a:ln>
                <a:noFill/>
              </a:ln>
              <a:solidFill>
                <a:srgbClr val="FFFFFF"/>
              </a:solidFill>
              <a:effectLst/>
              <a:uLnTx/>
              <a:uFillTx/>
              <a:latin typeface="微软雅黑" charset="0"/>
              <a:ea typeface="微软雅黑" charset="0"/>
              <a:cs typeface="+mn-cs"/>
            </a:endParaRPr>
          </a:p>
        </p:txBody>
      </p:sp>
      <p:sp>
        <p:nvSpPr>
          <p:cNvPr id="17" name="矩形 16"/>
          <p:cNvSpPr/>
          <p:nvPr/>
        </p:nvSpPr>
        <p:spPr>
          <a:xfrm>
            <a:off x="3653910" y="2311307"/>
            <a:ext cx="7183173" cy="1009239"/>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临床</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安全性良好</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，不良反应多为一过性、轻中度，不影响持续用药。</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单剂量</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包装、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无防腐剂</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，长期使用更安全。</a:t>
            </a:r>
            <a:endPar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18" name="矩形 17"/>
          <p:cNvSpPr/>
          <p:nvPr/>
        </p:nvSpPr>
        <p:spPr>
          <a:xfrm>
            <a:off x="3653911" y="3388175"/>
            <a:ext cx="7183171" cy="978440"/>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术中</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稳瞳</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，维持术野清晰，</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保障手术顺利</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术后抗炎，</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总有效率达80%</a:t>
            </a:r>
            <a:r>
              <a:rPr kumimoji="0" lang="zh-CN" altLang="en-US" sz="1600" i="0" u="none" strike="noStrike" kern="1200" cap="none" spc="0" normalizeH="0" baseline="0" noProof="0" dirty="0">
                <a:ln>
                  <a:noFill/>
                </a:ln>
                <a:solidFill>
                  <a:srgbClr val="302E5D"/>
                </a:solidFill>
                <a:effectLst/>
                <a:uLnTx/>
                <a:uFillTx/>
                <a:latin typeface="微软雅黑" charset="0"/>
                <a:ea typeface="微软雅黑" charset="0"/>
                <a:cs typeface="+mn-cs"/>
              </a:rPr>
              <a:t>，</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显著降低</a:t>
            </a:r>
            <a:r>
              <a:rPr kumimoji="0" lang="zh-CN" altLang="en-US" sz="1600" i="0" u="none" strike="noStrike" kern="1200" cap="none" spc="0" normalizeH="0" baseline="0" noProof="0" dirty="0">
                <a:ln>
                  <a:noFill/>
                </a:ln>
                <a:solidFill>
                  <a:srgbClr val="302E5D"/>
                </a:solidFill>
                <a:effectLst/>
                <a:uLnTx/>
                <a:uFillTx/>
                <a:latin typeface="微软雅黑" charset="0"/>
                <a:ea typeface="微软雅黑" charset="0"/>
                <a:cs typeface="+mn-cs"/>
              </a:rPr>
              <a:t>炎症并发症风险</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19" name="矩形 18"/>
          <p:cNvSpPr/>
          <p:nvPr/>
        </p:nvSpPr>
        <p:spPr>
          <a:xfrm>
            <a:off x="3653910" y="4424719"/>
            <a:ext cx="7183172" cy="978443"/>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双适应症创新，</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覆盖</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术中与术后</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全周期需求</a:t>
            </a:r>
            <a:r>
              <a:rPr lang="zh-CN" altLang="en-US" b="1" dirty="0">
                <a:solidFill>
                  <a:srgbClr val="302E5D"/>
                </a:solidFill>
                <a:latin typeface="微软雅黑" charset="0"/>
                <a:ea typeface="微软雅黑" charset="0"/>
              </a:rPr>
              <a:t>。</a:t>
            </a:r>
            <a:endParaRPr kumimoji="0" lang="en-US" altLang="zh-CN" sz="1600" b="1"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剂型创新，单剂量无防腐剂包装，提升安全性。</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路径创新，国内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唯一实现围术期一站式稳瞳抗炎</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的滴眼液。</a:t>
            </a:r>
            <a:endPar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20" name="矩形 19"/>
          <p:cNvSpPr/>
          <p:nvPr/>
        </p:nvSpPr>
        <p:spPr>
          <a:xfrm>
            <a:off x="3653911" y="5480314"/>
            <a:ext cx="7183171" cy="978443"/>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i="0" u="none" strike="noStrike" kern="1200" cap="none" spc="0" normalizeH="0" baseline="0" noProof="0" dirty="0">
                <a:ln>
                  <a:noFill/>
                </a:ln>
                <a:solidFill>
                  <a:srgbClr val="302E5D"/>
                </a:solidFill>
                <a:effectLst/>
                <a:uLnTx/>
                <a:uFillTx/>
                <a:latin typeface="微软雅黑" charset="0"/>
                <a:ea typeface="微软雅黑" charset="0"/>
                <a:cs typeface="+mn-cs"/>
              </a:rPr>
              <a:t>为不建议使用类固醇的患者提供有效选择，</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填补</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围术期</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用药空白</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a:t>
            </a:r>
            <a:endParaRPr kumimoji="0" lang="en-US" altLang="zh-CN" sz="1600" b="0"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围术期全程双重获益，术中降本、术后控费，</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减少</a:t>
            </a:r>
            <a:r>
              <a:rPr kumimoji="0" lang="zh-CN" altLang="en-US" sz="1600" b="0" i="0" u="none" strike="noStrike" kern="1200" cap="none" spc="0" normalizeH="0" baseline="0" noProof="0" dirty="0">
                <a:ln>
                  <a:noFill/>
                </a:ln>
                <a:solidFill>
                  <a:srgbClr val="302E5D"/>
                </a:solidFill>
                <a:effectLst/>
                <a:uLnTx/>
                <a:uFillTx/>
                <a:latin typeface="微软雅黑" charset="0"/>
                <a:ea typeface="微软雅黑" charset="0"/>
                <a:cs typeface="+mn-cs"/>
              </a:rPr>
              <a:t>患者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额外治疗负担。</a:t>
            </a:r>
            <a:endParaRPr kumimoji="0" lang="en-US" altLang="zh-CN" b="1" i="0" u="none" strike="noStrike" kern="1200" cap="none" spc="0" normalizeH="0" baseline="0" noProof="0" dirty="0">
              <a:ln>
                <a:noFill/>
              </a:ln>
              <a:solidFill>
                <a:srgbClr val="302E5D"/>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lang="zh-CN" altLang="en-US" sz="1600" dirty="0">
                <a:solidFill>
                  <a:srgbClr val="302E5D"/>
                </a:solidFill>
                <a:latin typeface="微软雅黑" charset="0"/>
                <a:ea typeface="微软雅黑" charset="0"/>
              </a:rPr>
              <a:t>实现</a:t>
            </a:r>
            <a:r>
              <a:rPr lang="zh-CN" altLang="en-US" b="1" dirty="0">
                <a:solidFill>
                  <a:srgbClr val="302E5D"/>
                </a:solidFill>
                <a:latin typeface="微软雅黑" charset="0"/>
                <a:ea typeface="微软雅黑" charset="0"/>
              </a:rPr>
              <a:t>患者获益</a:t>
            </a:r>
            <a:r>
              <a:rPr lang="zh-CN" altLang="en-US" sz="1600" dirty="0">
                <a:solidFill>
                  <a:srgbClr val="302E5D"/>
                </a:solidFill>
                <a:latin typeface="微软雅黑" charset="0"/>
                <a:ea typeface="微软雅黑" charset="0"/>
              </a:rPr>
              <a:t>与</a:t>
            </a:r>
            <a:r>
              <a:rPr lang="zh-CN" altLang="en-US" b="1" dirty="0">
                <a:solidFill>
                  <a:srgbClr val="302E5D"/>
                </a:solidFill>
                <a:latin typeface="微软雅黑" charset="0"/>
                <a:ea typeface="微软雅黑" charset="0"/>
              </a:rPr>
              <a:t>医保基金使用效率</a:t>
            </a:r>
            <a:r>
              <a:rPr lang="zh-CN" altLang="en-US" sz="1600" dirty="0">
                <a:solidFill>
                  <a:srgbClr val="302E5D"/>
                </a:solidFill>
                <a:latin typeface="微软雅黑" charset="0"/>
                <a:ea typeface="微软雅黑" charset="0"/>
              </a:rPr>
              <a:t>的</a:t>
            </a:r>
            <a:r>
              <a:rPr lang="zh-CN" altLang="en-US" b="1" dirty="0">
                <a:solidFill>
                  <a:srgbClr val="302E5D"/>
                </a:solidFill>
                <a:latin typeface="微软雅黑" charset="0"/>
                <a:ea typeface="微软雅黑" charset="0"/>
              </a:rPr>
              <a:t>双重优化。</a:t>
            </a:r>
            <a:endPar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mn-cs"/>
            </a:endParaRPr>
          </a:p>
        </p:txBody>
      </p:sp>
      <p:sp>
        <p:nvSpPr>
          <p:cNvPr id="22" name="矩形 21"/>
          <p:cNvSpPr/>
          <p:nvPr/>
        </p:nvSpPr>
        <p:spPr>
          <a:xfrm>
            <a:off x="3653909" y="1265238"/>
            <a:ext cx="7183174" cy="978440"/>
          </a:xfrm>
          <a:prstGeom prst="rect">
            <a:avLst/>
          </a:prstGeom>
          <a:solidFill>
            <a:schemeClr val="bg1"/>
          </a:solidFill>
          <a:ln>
            <a:solidFill>
              <a:srgbClr val="302E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国内</a:t>
            </a:r>
            <a:r>
              <a:rPr kumimoji="0" lang="zh-CN" altLang="en-US" b="1" i="0" u="none" strike="noStrike" kern="1200" cap="none" spc="0" normalizeH="0" baseline="0" noProof="0" dirty="0">
                <a:ln>
                  <a:noFill/>
                </a:ln>
                <a:solidFill>
                  <a:srgbClr val="302E5D"/>
                </a:solidFill>
                <a:effectLst/>
                <a:uLnTx/>
                <a:uFillTx/>
                <a:latin typeface="微软雅黑" charset="0"/>
                <a:ea typeface="微软雅黑" charset="0"/>
                <a:cs typeface="+mn-cs"/>
              </a:rPr>
              <a:t>首个获批</a:t>
            </a: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“抑制术中缩瞳+术后抗炎”双适应症滴眼液。</a:t>
            </a:r>
            <a:endParaRPr kumimoji="0" lang="en-US" altLang="zh-CN" sz="1600" b="0" i="0" u="none" strike="noStrike" kern="1200" cap="none" spc="0" normalizeH="0" baseline="0" noProof="0" dirty="0">
              <a:ln>
                <a:noFill/>
              </a:ln>
              <a:solidFill>
                <a:srgbClr val="2B3A42"/>
              </a:solidFill>
              <a:effectLst/>
              <a:uLnTx/>
              <a:uFillTx/>
              <a:latin typeface="微软雅黑" charset="0"/>
              <a:ea typeface="微软雅黑" charset="0"/>
              <a:cs typeface="+mn-cs"/>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90204" pitchFamily="34" charset="0"/>
              <a:buChar char="•"/>
              <a:defRPr/>
            </a:pP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用于控制术后炎症，及抑制术中瞳孔缩小，</a:t>
            </a:r>
            <a:r>
              <a:rPr kumimoji="0" lang="zh-CN" altLang="en-US" b="1" i="0" u="none" strike="noStrike" kern="1200" cap="none" spc="0" normalizeH="0" baseline="0" noProof="0" dirty="0">
                <a:ln>
                  <a:noFill/>
                </a:ln>
                <a:solidFill>
                  <a:srgbClr val="2B3A42"/>
                </a:solidFill>
                <a:effectLst/>
                <a:uLnTx/>
                <a:uFillTx/>
                <a:latin typeface="微软雅黑" charset="0"/>
                <a:ea typeface="微软雅黑" charset="0"/>
                <a:cs typeface="+mn-cs"/>
              </a:rPr>
              <a:t>实现围手术期一站式管理</a:t>
            </a:r>
            <a:r>
              <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rPr>
              <a:t>，填补临床空白。</a:t>
            </a:r>
            <a:endParaRPr kumimoji="0" lang="zh-CN" altLang="en-US" sz="1600" b="0" i="0" u="none" strike="noStrike" kern="1200" cap="none" spc="0" normalizeH="0" baseline="0" noProof="0" dirty="0">
              <a:ln>
                <a:noFill/>
              </a:ln>
              <a:solidFill>
                <a:srgbClr val="2B3A42"/>
              </a:solidFill>
              <a:effectLst/>
              <a:uLnTx/>
              <a:uFillTx/>
              <a:latin typeface="微软雅黑" charset="0"/>
              <a:ea typeface="微软雅黑" charset="0"/>
              <a:cs typeface="+mn-cs"/>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376555" y="259715"/>
            <a:ext cx="11338560" cy="556260"/>
          </a:xfrm>
        </p:spPr>
        <p:txBody>
          <a:bodyPr vert="horz"/>
          <a:lstStyle/>
          <a:p>
            <a:pPr marL="0" indent="0" fontAlgn="auto">
              <a:lnSpc>
                <a:spcPct val="100000"/>
              </a:lnSpc>
            </a:pPr>
            <a:r>
              <a:rPr lang="zh-CN" altLang="en-US" sz="2200" dirty="0">
                <a:latin typeface="微软雅黑" charset="0"/>
                <a:ea typeface="微软雅黑" charset="0"/>
                <a:cs typeface="微软雅黑" charset="0"/>
              </a:rPr>
              <a:t>氟比洛芬钠滴眼液是我国首个“抑制术中缩瞳+术后抗炎”双适应症滴眼液</a:t>
            </a:r>
            <a:endParaRPr lang="zh-CN" altLang="en-US" sz="2200" dirty="0">
              <a:latin typeface="微软雅黑" charset="0"/>
              <a:ea typeface="微软雅黑" charset="0"/>
              <a:cs typeface="微软雅黑" charset="0"/>
            </a:endParaRPr>
          </a:p>
        </p:txBody>
      </p:sp>
      <p:graphicFrame>
        <p:nvGraphicFramePr>
          <p:cNvPr id="30" name="Table 18"/>
          <p:cNvGraphicFramePr>
            <a:graphicFrameLocks noGrp="1"/>
          </p:cNvGraphicFramePr>
          <p:nvPr/>
        </p:nvGraphicFramePr>
        <p:xfrm>
          <a:off x="680084" y="1540510"/>
          <a:ext cx="5016255" cy="4846320"/>
        </p:xfrm>
        <a:graphic>
          <a:graphicData uri="http://schemas.openxmlformats.org/drawingml/2006/table">
            <a:tbl>
              <a:tblPr firstRow="1" bandRow="1">
                <a:tableStyleId>{5C22544A-7EE6-4342-B048-85BDC9FD1C3A}</a:tableStyleId>
              </a:tblPr>
              <a:tblGrid>
                <a:gridCol w="1859336"/>
                <a:gridCol w="3156919"/>
              </a:tblGrid>
              <a:tr h="457200">
                <a:tc>
                  <a:txBody>
                    <a:bodyPr/>
                    <a:lstStyle/>
                    <a:p>
                      <a:r>
                        <a:rPr lang="zh-CN" altLang="en-US" sz="1200" b="1" kern="1200" dirty="0">
                          <a:solidFill>
                            <a:schemeClr val="tx1"/>
                          </a:solidFill>
                          <a:latin typeface="微软雅黑" charset="0"/>
                          <a:ea typeface="微软雅黑" charset="0"/>
                          <a:cs typeface="微软雅黑" panose="020B0503020204020204" pitchFamily="34" charset="-122"/>
                        </a:rPr>
                        <a:t>药品通用名称</a:t>
                      </a:r>
                      <a:endParaRPr lang="zh-CN" altLang="en-US" sz="1200" b="1" kern="1200" dirty="0">
                        <a:solidFill>
                          <a:schemeClr val="tx1"/>
                        </a:solidFill>
                        <a:latin typeface="微软雅黑" charset="0"/>
                        <a:ea typeface="微软雅黑" charset="0"/>
                        <a:cs typeface="微软雅黑" panose="020B0503020204020204" pitchFamily="34" charset="-122"/>
                      </a:endParaRPr>
                    </a:p>
                  </a:txBody>
                  <a:tcPr anchor="ctr">
                    <a:lnB w="12700" cap="flat" cmpd="sng" algn="ctr">
                      <a:solidFill>
                        <a:schemeClr val="bg2">
                          <a:lumMod val="90000"/>
                        </a:schemeClr>
                      </a:solidFill>
                      <a:prstDash val="solid"/>
                      <a:round/>
                      <a:headEnd type="none" w="med" len="med"/>
                      <a:tailEnd type="none" w="med" len="med"/>
                    </a:lnB>
                    <a:noFill/>
                  </a:tcPr>
                </a:tc>
                <a:tc>
                  <a:txBody>
                    <a:bodyPr/>
                    <a:lstStyle/>
                    <a:p>
                      <a:r>
                        <a:rPr lang="zh-CN" altLang="en-US" sz="1200" b="0" dirty="0">
                          <a:solidFill>
                            <a:schemeClr val="tx1"/>
                          </a:solidFill>
                          <a:latin typeface="微软雅黑" charset="0"/>
                          <a:ea typeface="微软雅黑" charset="0"/>
                          <a:cs typeface="微软雅黑" charset="0"/>
                        </a:rPr>
                        <a:t>通用名：氟比洛芬钠滴眼液</a:t>
                      </a:r>
                      <a:endParaRPr lang="zh-CN" altLang="en-US" sz="1200" b="0" dirty="0">
                        <a:solidFill>
                          <a:schemeClr val="tx1"/>
                        </a:solidFill>
                        <a:latin typeface="微软雅黑" charset="0"/>
                        <a:ea typeface="微软雅黑" charset="0"/>
                        <a:cs typeface="微软雅黑" charset="0"/>
                      </a:endParaRPr>
                    </a:p>
                    <a:p>
                      <a:r>
                        <a:rPr lang="zh-CN" altLang="en-US" sz="1200" b="0" dirty="0">
                          <a:solidFill>
                            <a:schemeClr val="tx1"/>
                          </a:solidFill>
                          <a:latin typeface="微软雅黑" charset="0"/>
                          <a:ea typeface="微软雅黑" charset="0"/>
                          <a:cs typeface="微软雅黑" charset="0"/>
                        </a:rPr>
                        <a:t>商品名：先洛比</a:t>
                      </a:r>
                      <a:r>
                        <a:rPr lang="zh-CN" altLang="en-US" sz="1200" b="0" baseline="30000" dirty="0">
                          <a:solidFill>
                            <a:schemeClr val="tx1"/>
                          </a:solidFill>
                          <a:latin typeface="微软雅黑" charset="0"/>
                          <a:ea typeface="微软雅黑" charset="0"/>
                          <a:cs typeface="微软雅黑" charset="0"/>
                        </a:rPr>
                        <a:t>®</a:t>
                      </a:r>
                      <a:endParaRPr lang="zh-CN" altLang="en-US" sz="1200" b="0" baseline="30000" dirty="0">
                        <a:solidFill>
                          <a:schemeClr val="tx1"/>
                        </a:solidFill>
                        <a:latin typeface="微软雅黑" charset="0"/>
                        <a:ea typeface="微软雅黑" charset="0"/>
                        <a:cs typeface="微软雅黑" charset="0"/>
                      </a:endParaRPr>
                    </a:p>
                  </a:txBody>
                  <a:tcPr anchor="ctr">
                    <a:lnB w="12700" cap="flat" cmpd="sng" algn="ctr">
                      <a:solidFill>
                        <a:schemeClr val="bg2">
                          <a:lumMod val="90000"/>
                        </a:schemeClr>
                      </a:solidFill>
                      <a:prstDash val="solid"/>
                      <a:round/>
                      <a:headEnd type="none" w="med" len="med"/>
                      <a:tailEnd type="none" w="med" len="med"/>
                    </a:lnB>
                    <a:solidFill>
                      <a:srgbClr val="E9E8F4"/>
                    </a:solidFill>
                  </a:tcPr>
                </a:tc>
              </a:tr>
              <a:tr h="274320">
                <a:tc>
                  <a:txBody>
                    <a:bodyPr/>
                    <a:lstStyle/>
                    <a:p>
                      <a:pPr marL="0" algn="l" defTabSz="914400" rtl="0" eaLnBrk="1" latinLnBrk="0" hangingPunct="1"/>
                      <a:r>
                        <a:rPr lang="zh-CN" altLang="en-US" sz="1200" b="1" kern="1200">
                          <a:solidFill>
                            <a:schemeClr val="tx1"/>
                          </a:solidFill>
                          <a:latin typeface="微软雅黑" charset="0"/>
                          <a:ea typeface="微软雅黑" charset="0"/>
                        </a:rPr>
                        <a:t>注册分类</a:t>
                      </a:r>
                      <a:endParaRPr lang="zh-CN" altLang="en-US" sz="1200" b="1" kern="1200">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0" dirty="0">
                          <a:solidFill>
                            <a:schemeClr val="tx1"/>
                          </a:solidFill>
                          <a:latin typeface="微软雅黑" charset="0"/>
                          <a:ea typeface="微软雅黑" charset="0"/>
                          <a:cs typeface="微软雅黑" charset="0"/>
                          <a:sym typeface="+mn-ea"/>
                        </a:rPr>
                        <a:t>化学药品 4类</a:t>
                      </a:r>
                      <a:endParaRPr lang="zh-CN" altLang="en-US" sz="1200" b="0" dirty="0">
                        <a:solidFill>
                          <a:schemeClr val="tx1"/>
                        </a:solidFill>
                        <a:latin typeface="微软雅黑" charset="0"/>
                        <a:ea typeface="微软雅黑" charset="0"/>
                        <a:cs typeface="微软雅黑" charset="0"/>
                        <a:sym typeface="+mn-ea"/>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274320">
                <a:tc>
                  <a:txBody>
                    <a:bodyPr/>
                    <a:lstStyle/>
                    <a:p>
                      <a:r>
                        <a:rPr lang="zh-CN" altLang="en-US" sz="1200" b="1" kern="1200" dirty="0">
                          <a:solidFill>
                            <a:schemeClr val="tx1"/>
                          </a:solidFill>
                          <a:latin typeface="微软雅黑" charset="0"/>
                          <a:ea typeface="微软雅黑" charset="0"/>
                          <a:cs typeface="微软雅黑" panose="020B0503020204020204" pitchFamily="34" charset="-122"/>
                          <a:sym typeface="+mn-ea"/>
                        </a:rPr>
                        <a:t>注册规格</a:t>
                      </a:r>
                      <a:endParaRPr lang="zh-CN" altLang="en-US" sz="1200" b="1" kern="1200" dirty="0">
                        <a:solidFill>
                          <a:schemeClr val="tx1"/>
                        </a:solidFill>
                        <a:latin typeface="微软雅黑" charset="0"/>
                        <a:ea typeface="微软雅黑" charset="0"/>
                        <a:cs typeface="微软雅黑" panose="020B0503020204020204" pitchFamily="34" charset="-122"/>
                        <a:sym typeface="+mn-ea"/>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b="0" dirty="0">
                          <a:solidFill>
                            <a:schemeClr val="tx1"/>
                          </a:solidFill>
                          <a:latin typeface="微软雅黑" charset="0"/>
                          <a:ea typeface="微软雅黑" charset="0"/>
                          <a:cs typeface="微软雅黑" panose="020B0503020204020204" pitchFamily="34" charset="-122"/>
                          <a:sym typeface="+mn-ea"/>
                        </a:rPr>
                        <a:t>0.03%（0.4ml：0.12mg）</a:t>
                      </a:r>
                      <a:endParaRPr lang="en-US" altLang="zh-CN" sz="1200" b="0" dirty="0">
                        <a:solidFill>
                          <a:schemeClr val="tx1"/>
                        </a:solidFill>
                        <a:latin typeface="微软雅黑" charset="0"/>
                        <a:ea typeface="微软雅黑" charset="0"/>
                        <a:cs typeface="微软雅黑" panose="020B0503020204020204" pitchFamily="34" charset="-122"/>
                        <a:sym typeface="+mn-ea"/>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822960">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b="1">
                          <a:solidFill>
                            <a:schemeClr val="tx1"/>
                          </a:solidFill>
                          <a:latin typeface="微软雅黑" charset="0"/>
                          <a:ea typeface="微软雅黑" charset="0"/>
                        </a:rPr>
                        <a:t>说明书适应症</a:t>
                      </a:r>
                      <a:endParaRPr lang="zh-CN" altLang="en-US" sz="1200" b="1">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r>
                        <a:rPr lang="zh-CN" altLang="en-US" sz="1200" b="0" dirty="0">
                          <a:solidFill>
                            <a:schemeClr val="tx1"/>
                          </a:solidFill>
                          <a:latin typeface="微软雅黑" charset="0"/>
                          <a:ea typeface="微软雅黑" charset="0"/>
                        </a:rPr>
                        <a:t>1、用于控制不建议使用类固醇患者的激光小梁成形术和其他术后的眼前段炎症。 </a:t>
                      </a:r>
                      <a:endParaRPr lang="zh-CN" altLang="en-US" sz="1200" b="0" dirty="0">
                        <a:solidFill>
                          <a:schemeClr val="tx1"/>
                        </a:solidFill>
                        <a:latin typeface="微软雅黑" charset="0"/>
                        <a:ea typeface="微软雅黑" charset="0"/>
                      </a:endParaRPr>
                    </a:p>
                    <a:p>
                      <a:r>
                        <a:rPr lang="zh-CN" altLang="en-US" sz="1200" b="0" dirty="0">
                          <a:solidFill>
                            <a:schemeClr val="tx1"/>
                          </a:solidFill>
                          <a:latin typeface="微软雅黑" charset="0"/>
                          <a:ea typeface="微软雅黑" charset="0"/>
                        </a:rPr>
                        <a:t>2、用于抑制术中瞳孔缩小。本品不能替代散瞳药物。</a:t>
                      </a:r>
                      <a:endParaRPr lang="zh-CN" altLang="en-US" sz="1200" b="0" dirty="0">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1554480">
                <a:tc>
                  <a:txBody>
                    <a:bodyPr/>
                    <a:lstStyle/>
                    <a:p>
                      <a:r>
                        <a:rPr lang="zh-CN" altLang="en-US" sz="1200" b="1" dirty="0">
                          <a:solidFill>
                            <a:schemeClr val="tx1"/>
                          </a:solidFill>
                          <a:latin typeface="微软雅黑" charset="0"/>
                          <a:ea typeface="微软雅黑" charset="0"/>
                        </a:rPr>
                        <a:t>用法用量</a:t>
                      </a:r>
                      <a:endParaRPr lang="zh-CN" altLang="en-US" sz="1200" b="1" dirty="0">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nSpc>
                          <a:spcPct val="100000"/>
                        </a:lnSpc>
                      </a:pPr>
                      <a:r>
                        <a:rPr lang="zh-CN" altLang="en-US" sz="1200" dirty="0">
                          <a:latin typeface="微软雅黑" charset="0"/>
                          <a:ea typeface="微软雅黑" charset="0"/>
                          <a:cs typeface="微软雅黑" panose="020B0503020204020204" pitchFamily="34" charset="-122"/>
                          <a:sym typeface="+mn-ea"/>
                        </a:rPr>
                        <a:t>1、用于抑制术中瞳孔缩小时，术前 2 小时开始每半小时滴 1 滴，最后 1 滴在手术前至少30分钟给药。 </a:t>
                      </a:r>
                      <a:endParaRPr lang="zh-CN" altLang="en-US" sz="1200" dirty="0">
                        <a:latin typeface="微软雅黑" charset="0"/>
                        <a:ea typeface="微软雅黑" charset="0"/>
                        <a:cs typeface="微软雅黑" panose="020B0503020204020204" pitchFamily="34" charset="-122"/>
                        <a:sym typeface="+mn-ea"/>
                      </a:endParaRPr>
                    </a:p>
                    <a:p>
                      <a:pPr>
                        <a:lnSpc>
                          <a:spcPct val="100000"/>
                        </a:lnSpc>
                      </a:pPr>
                      <a:r>
                        <a:rPr lang="zh-CN" altLang="en-US" sz="1200" dirty="0">
                          <a:latin typeface="微软雅黑" charset="0"/>
                          <a:ea typeface="微软雅黑" charset="0"/>
                          <a:cs typeface="微软雅黑" panose="020B0503020204020204" pitchFamily="34" charset="-122"/>
                          <a:sym typeface="+mn-ea"/>
                        </a:rPr>
                        <a:t>2、用于控制术后和激光小梁成形术后的炎症时应遵循上述给药方案。术后24小时开始，每天4次，每次滴1滴，在激光小梁成形术后持续1周，在其他手术后持续2-3周。</a:t>
                      </a:r>
                      <a:endParaRPr lang="zh-CN" altLang="en-US" sz="1200" dirty="0">
                        <a:latin typeface="微软雅黑" charset="0"/>
                        <a:ea typeface="微软雅黑" charset="0"/>
                        <a:cs typeface="微软雅黑" panose="020B0503020204020204" pitchFamily="34" charset="-122"/>
                        <a:sym typeface="+mn-ea"/>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262890">
                <a:tc>
                  <a:txBody>
                    <a:bodyPr/>
                    <a:lstStyle/>
                    <a:p>
                      <a:r>
                        <a:rPr lang="zh-CN" altLang="en-US" sz="1200" b="1" dirty="0">
                          <a:solidFill>
                            <a:schemeClr val="tx1"/>
                          </a:solidFill>
                          <a:latin typeface="微软雅黑" charset="0"/>
                          <a:ea typeface="微软雅黑" charset="0"/>
                          <a:cs typeface="微软雅黑" panose="020B0503020204020204" pitchFamily="34" charset="-122"/>
                        </a:rPr>
                        <a:t>中国大陆首次上市时间</a:t>
                      </a:r>
                      <a:endParaRPr lang="zh-CN" altLang="en-US" sz="1200" b="1" dirty="0">
                        <a:solidFill>
                          <a:schemeClr val="tx1"/>
                        </a:solidFill>
                        <a:latin typeface="微软雅黑" charset="0"/>
                        <a:ea typeface="微软雅黑" charset="0"/>
                        <a:cs typeface="微软雅黑" panose="020B0503020204020204" pitchFamily="34" charset="-122"/>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b="0" dirty="0">
                          <a:solidFill>
                            <a:schemeClr val="tx1"/>
                          </a:solidFill>
                          <a:latin typeface="微软雅黑" charset="0"/>
                          <a:ea typeface="微软雅黑" charset="0"/>
                          <a:cs typeface="微软雅黑" panose="020B0503020204020204" pitchFamily="34" charset="-122"/>
                        </a:rPr>
                        <a:t>2025.12.30</a:t>
                      </a:r>
                      <a:endParaRPr lang="en-US" altLang="zh-CN" sz="1200" b="0" dirty="0">
                        <a:solidFill>
                          <a:schemeClr val="tx1"/>
                        </a:solidFill>
                        <a:latin typeface="微软雅黑" charset="0"/>
                        <a:ea typeface="微软雅黑" charset="0"/>
                        <a:cs typeface="微软雅黑" panose="020B0503020204020204" pitchFamily="34" charset="-122"/>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457200">
                <a:tc>
                  <a:txBody>
                    <a:bodyPr/>
                    <a:lstStyle/>
                    <a:p>
                      <a:r>
                        <a:rPr lang="zh-CN" altLang="en-US" sz="1200" b="1" dirty="0">
                          <a:solidFill>
                            <a:schemeClr val="tx1"/>
                          </a:solidFill>
                          <a:latin typeface="微软雅黑" charset="0"/>
                          <a:ea typeface="微软雅黑" charset="0"/>
                          <a:cs typeface="微软雅黑" panose="020B0503020204020204" pitchFamily="34" charset="-122"/>
                        </a:rPr>
                        <a:t>目前大陆地区同通用名药品的上市情况</a:t>
                      </a:r>
                      <a:endParaRPr lang="zh-CN" altLang="en-US" sz="1200" b="1" dirty="0">
                        <a:solidFill>
                          <a:schemeClr val="tx1"/>
                        </a:solidFill>
                        <a:latin typeface="微软雅黑" charset="0"/>
                        <a:ea typeface="微软雅黑" charset="0"/>
                        <a:cs typeface="微软雅黑" panose="020B0503020204020204" pitchFamily="34" charset="-122"/>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r>
                        <a:rPr lang="zh-CN" altLang="en-US" sz="1200" b="0" dirty="0">
                          <a:solidFill>
                            <a:schemeClr val="tx1"/>
                          </a:solidFill>
                          <a:latin typeface="微软雅黑" charset="0"/>
                          <a:ea typeface="微软雅黑" charset="0"/>
                        </a:rPr>
                        <a:t>已上市2家</a:t>
                      </a:r>
                      <a:endParaRPr lang="zh-CN" altLang="en-US" sz="1200" b="0" dirty="0">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457200">
                <a:tc>
                  <a:txBody>
                    <a:bodyPr/>
                    <a:lstStyle/>
                    <a:p>
                      <a:r>
                        <a:rPr lang="zh-CN" altLang="en-US" sz="1200" b="1" dirty="0">
                          <a:solidFill>
                            <a:schemeClr val="tx1"/>
                          </a:solidFill>
                          <a:latin typeface="微软雅黑" charset="0"/>
                          <a:ea typeface="微软雅黑" charset="0"/>
                          <a:cs typeface="微软雅黑" panose="020B0503020204020204" pitchFamily="34" charset="-122"/>
                        </a:rPr>
                        <a:t>全球首个上市国家及上市时间</a:t>
                      </a:r>
                      <a:endParaRPr lang="zh-CN" altLang="en-US" sz="1200" b="1" dirty="0">
                        <a:solidFill>
                          <a:schemeClr val="tx1"/>
                        </a:solidFill>
                        <a:latin typeface="微软雅黑" charset="0"/>
                        <a:ea typeface="微软雅黑" charset="0"/>
                        <a:cs typeface="微软雅黑" panose="020B0503020204020204" pitchFamily="34" charset="-122"/>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r>
                        <a:rPr lang="en-US" sz="1200" b="0" dirty="0">
                          <a:solidFill>
                            <a:schemeClr val="tx1"/>
                          </a:solidFill>
                          <a:latin typeface="微软雅黑" charset="0"/>
                          <a:ea typeface="微软雅黑" charset="0"/>
                        </a:rPr>
                        <a:t>1986</a:t>
                      </a:r>
                      <a:r>
                        <a:rPr lang="zh-CN" altLang="en-US" sz="1200" b="0" dirty="0">
                          <a:solidFill>
                            <a:schemeClr val="tx1"/>
                          </a:solidFill>
                          <a:latin typeface="微软雅黑" charset="0"/>
                          <a:ea typeface="微软雅黑" charset="0"/>
                        </a:rPr>
                        <a:t>年</a:t>
                      </a:r>
                      <a:r>
                        <a:rPr lang="en-US" altLang="zh-CN" sz="1200" b="0" dirty="0">
                          <a:solidFill>
                            <a:schemeClr val="tx1"/>
                          </a:solidFill>
                          <a:latin typeface="微软雅黑" charset="0"/>
                          <a:ea typeface="微软雅黑" charset="0"/>
                        </a:rPr>
                        <a:t> </a:t>
                      </a:r>
                      <a:r>
                        <a:rPr lang="zh-CN" altLang="en-US" sz="1200" b="0" dirty="0">
                          <a:solidFill>
                            <a:schemeClr val="tx1"/>
                          </a:solidFill>
                          <a:latin typeface="微软雅黑" charset="0"/>
                          <a:ea typeface="微软雅黑" charset="0"/>
                        </a:rPr>
                        <a:t>美国</a:t>
                      </a:r>
                      <a:endParaRPr lang="zh-CN" altLang="en-US" sz="1200" b="0" dirty="0">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E9E8F4"/>
                    </a:solidFill>
                  </a:tcPr>
                </a:tc>
              </a:tr>
              <a:tr h="274320">
                <a:tc>
                  <a:txBody>
                    <a:bodyPr/>
                    <a:lstStyle/>
                    <a:p>
                      <a:r>
                        <a:rPr lang="zh-CN" altLang="en-US" sz="1200" b="1" dirty="0">
                          <a:solidFill>
                            <a:schemeClr val="tx1"/>
                          </a:solidFill>
                          <a:latin typeface="微软雅黑" charset="0"/>
                          <a:ea typeface="微软雅黑" charset="0"/>
                          <a:cs typeface="微软雅黑" charset="0"/>
                        </a:rPr>
                        <a:t>是否为 OTC 药品</a:t>
                      </a:r>
                      <a:endParaRPr lang="zh-CN" altLang="en-US" sz="1200" b="1" dirty="0">
                        <a:solidFill>
                          <a:schemeClr val="tx1"/>
                        </a:solidFill>
                        <a:latin typeface="微软雅黑" charset="0"/>
                        <a:ea typeface="微软雅黑" charset="0"/>
                        <a:cs typeface="微软雅黑" charset="0"/>
                      </a:endParaRPr>
                    </a:p>
                  </a:txBody>
                  <a:tcPr anchor="ctr">
                    <a:lnT w="12700" cap="flat" cmpd="sng" algn="ctr">
                      <a:solidFill>
                        <a:schemeClr val="bg2">
                          <a:lumMod val="90000"/>
                        </a:schemeClr>
                      </a:solidFill>
                      <a:prstDash val="solid"/>
                      <a:round/>
                      <a:headEnd type="none" w="med" len="med"/>
                      <a:tailEnd type="none" w="med" len="med"/>
                    </a:lnT>
                    <a:noFill/>
                  </a:tcPr>
                </a:tc>
                <a:tc>
                  <a:txBody>
                    <a:bodyPr/>
                    <a:lstStyle/>
                    <a:p>
                      <a:r>
                        <a:rPr lang="zh-CN" altLang="en-US" sz="1200" b="0" dirty="0">
                          <a:solidFill>
                            <a:schemeClr val="tx1"/>
                          </a:solidFill>
                          <a:latin typeface="微软雅黑" charset="0"/>
                          <a:ea typeface="微软雅黑" charset="0"/>
                        </a:rPr>
                        <a:t>否</a:t>
                      </a:r>
                      <a:endParaRPr lang="zh-CN" altLang="en-US" sz="1200" b="0" dirty="0">
                        <a:solidFill>
                          <a:schemeClr val="tx1"/>
                        </a:solidFill>
                        <a:latin typeface="微软雅黑" charset="0"/>
                        <a:ea typeface="微软雅黑" charset="0"/>
                      </a:endParaRPr>
                    </a:p>
                  </a:txBody>
                  <a:tcPr anchor="ctr">
                    <a:lnT w="12700" cap="flat" cmpd="sng" algn="ctr">
                      <a:solidFill>
                        <a:schemeClr val="bg2">
                          <a:lumMod val="90000"/>
                        </a:schemeClr>
                      </a:solidFill>
                      <a:prstDash val="solid"/>
                      <a:round/>
                      <a:headEnd type="none" w="med" len="med"/>
                      <a:tailEnd type="none" w="med" len="med"/>
                    </a:lnT>
                    <a:solidFill>
                      <a:srgbClr val="E9E8F4"/>
                    </a:solidFill>
                  </a:tcPr>
                </a:tc>
              </a:tr>
            </a:tbl>
          </a:graphicData>
        </a:graphic>
      </p:graphicFrame>
      <p:sp>
        <p:nvSpPr>
          <p:cNvPr id="31" name="Rectangle: Rounded Corners 2"/>
          <p:cNvSpPr/>
          <p:nvPr/>
        </p:nvSpPr>
        <p:spPr>
          <a:xfrm>
            <a:off x="680225" y="1102256"/>
            <a:ext cx="5016114" cy="366741"/>
          </a:xfrm>
          <a:prstGeom prst="roundRect">
            <a:avLst/>
          </a:prstGeom>
          <a:solidFill>
            <a:schemeClr val="accent1"/>
          </a:solidFill>
          <a:ln w="12700" cap="flat" cmpd="sng" algn="ctr">
            <a:noFill/>
            <a:prstDash val="solid"/>
            <a:miter lim="800000"/>
          </a:ln>
          <a:effectLst>
            <a:outerShdw blurRad="50800" dist="38100" dir="2700000" algn="tl" rotWithShape="0">
              <a:prstClr val="black">
                <a:alpha val="40000"/>
              </a:prstClr>
            </a:outerShdw>
          </a:effectLst>
        </p:spPr>
        <p:txBody>
          <a:bodyPr rtlCol="0" anchor="ctr" anchorCtr="1"/>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srgbClr val="FFFFFF"/>
                </a:solidFill>
                <a:effectLst/>
                <a:uLnTx/>
                <a:uFillTx/>
                <a:latin typeface="微软雅黑" charset="0"/>
                <a:ea typeface="微软雅黑" charset="0"/>
                <a:cs typeface="+mn-cs"/>
              </a:rPr>
              <a:t>药品基本信息</a:t>
            </a:r>
            <a:endParaRPr kumimoji="0" lang="zh-CN" altLang="en-US" sz="16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grpSp>
        <p:nvGrpSpPr>
          <p:cNvPr id="33" name="Group 106"/>
          <p:cNvGrpSpPr/>
          <p:nvPr/>
        </p:nvGrpSpPr>
        <p:grpSpPr>
          <a:xfrm rot="16200000">
            <a:off x="5676756" y="3432891"/>
            <a:ext cx="442402" cy="266174"/>
            <a:chOff x="5846287" y="2473088"/>
            <a:chExt cx="356353" cy="217391"/>
          </a:xfrm>
          <a:effectLst>
            <a:outerShdw blurRad="50800" dist="38100" dir="2700000" algn="tl" rotWithShape="0">
              <a:prstClr val="black">
                <a:alpha val="40000"/>
              </a:prstClr>
            </a:outerShdw>
          </a:effectLst>
        </p:grpSpPr>
        <p:sp>
          <p:nvSpPr>
            <p:cNvPr id="34" name="Arrow: Chevron 107"/>
            <p:cNvSpPr/>
            <p:nvPr/>
          </p:nvSpPr>
          <p:spPr>
            <a:xfrm rot="5400000">
              <a:off x="5951857" y="2439695"/>
              <a:ext cx="145214" cy="356353"/>
            </a:xfrm>
            <a:prstGeom prst="chevron">
              <a:avLst/>
            </a:prstGeom>
            <a:solidFill>
              <a:schemeClr val="accent1">
                <a:lumMod val="75000"/>
              </a:schemeClr>
            </a:solidFill>
          </p:spPr>
          <p:txBody>
            <a:bodyPr wrap="square" lIns="0" tIns="0" rIns="0" bIns="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420" b="0" i="0" u="none" strike="noStrike" kern="1200" cap="none" spc="0" normalizeH="0" baseline="0" noProof="0">
                <a:ln>
                  <a:noFill/>
                </a:ln>
                <a:solidFill>
                  <a:srgbClr val="000000"/>
                </a:solidFill>
                <a:effectLst/>
                <a:uLnTx/>
                <a:uFillTx/>
                <a:latin typeface="微软雅黑" charset="0"/>
                <a:ea typeface="微软雅黑" charset="0"/>
                <a:cs typeface="+mn-cs"/>
              </a:endParaRPr>
            </a:p>
          </p:txBody>
        </p:sp>
        <p:sp>
          <p:nvSpPr>
            <p:cNvPr id="35" name="Arrow: Chevron 108"/>
            <p:cNvSpPr/>
            <p:nvPr/>
          </p:nvSpPr>
          <p:spPr>
            <a:xfrm rot="5400000">
              <a:off x="5958339" y="2400965"/>
              <a:ext cx="132250" cy="276496"/>
            </a:xfrm>
            <a:prstGeom prst="chevron">
              <a:avLst/>
            </a:prstGeom>
            <a:solidFill>
              <a:srgbClr val="EAEFF7"/>
            </a:solidFill>
          </p:spPr>
          <p:txBody>
            <a:bodyPr wrap="square" lIns="0" tIns="0" rIns="0" bIns="0"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420" b="0" i="0" u="none" strike="noStrike" kern="1200" cap="none" spc="0" normalizeH="0" baseline="0" noProof="0">
                <a:ln>
                  <a:noFill/>
                </a:ln>
                <a:solidFill>
                  <a:srgbClr val="000000"/>
                </a:solidFill>
                <a:effectLst/>
                <a:uLnTx/>
                <a:uFillTx/>
                <a:latin typeface="微软雅黑" charset="0"/>
                <a:ea typeface="微软雅黑" charset="0"/>
                <a:cs typeface="+mn-cs"/>
              </a:endParaRPr>
            </a:p>
          </p:txBody>
        </p:sp>
      </p:grpSp>
      <p:sp>
        <p:nvSpPr>
          <p:cNvPr id="36" name="Rectangle: Rounded Corners 156"/>
          <p:cNvSpPr/>
          <p:nvPr/>
        </p:nvSpPr>
        <p:spPr>
          <a:xfrm>
            <a:off x="6125372" y="1007836"/>
            <a:ext cx="5733181" cy="555789"/>
          </a:xfrm>
          <a:prstGeom prst="roundRect">
            <a:avLst>
              <a:gd name="adj" fmla="val 39828"/>
            </a:avLst>
          </a:prstGeom>
          <a:solidFill>
            <a:srgbClr val="E9E8F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5760" rtlCol="0" anchor="ctr"/>
          <a:lstStyle/>
          <a:p>
            <a:pPr algn="ctr"/>
            <a:r>
              <a:rPr kumimoji="1" lang="zh-CN" altLang="en-US" sz="1600" b="1" dirty="0">
                <a:solidFill>
                  <a:schemeClr val="tx1"/>
                </a:solidFill>
                <a:latin typeface="微软雅黑" charset="0"/>
                <a:ea typeface="微软雅黑" charset="0"/>
              </a:rPr>
              <a:t>唯一缩瞳抗炎双重功效滴眼液，获国内外指南一致推荐</a:t>
            </a:r>
            <a:endParaRPr kumimoji="1" lang="en-US" altLang="zh-CN" sz="1600" b="1" dirty="0">
              <a:solidFill>
                <a:schemeClr val="tx1"/>
              </a:solidFill>
              <a:latin typeface="微软雅黑" charset="0"/>
              <a:ea typeface="微软雅黑" charset="0"/>
            </a:endParaRPr>
          </a:p>
          <a:p>
            <a:pPr algn="ctr"/>
            <a:r>
              <a:rPr kumimoji="1" lang="zh-CN" altLang="en-US" b="1" dirty="0">
                <a:solidFill>
                  <a:srgbClr val="C00000"/>
                </a:solidFill>
                <a:latin typeface="微软雅黑" charset="0"/>
                <a:ea typeface="微软雅黑" charset="0"/>
              </a:rPr>
              <a:t>围术期一站式稳瞳抗炎</a:t>
            </a:r>
            <a:endParaRPr kumimoji="1" lang="zh-CN" altLang="en-US" b="1" dirty="0">
              <a:solidFill>
                <a:srgbClr val="C00000"/>
              </a:solidFill>
              <a:latin typeface="微软雅黑" charset="0"/>
              <a:ea typeface="微软雅黑" charset="0"/>
            </a:endParaRPr>
          </a:p>
        </p:txBody>
      </p:sp>
      <p:grpSp>
        <p:nvGrpSpPr>
          <p:cNvPr id="4" name="Group 21"/>
          <p:cNvGrpSpPr/>
          <p:nvPr/>
        </p:nvGrpSpPr>
        <p:grpSpPr>
          <a:xfrm>
            <a:off x="6134897" y="1649639"/>
            <a:ext cx="5729036" cy="2651820"/>
            <a:chOff x="803576" y="1926084"/>
            <a:chExt cx="5729036" cy="2447132"/>
          </a:xfrm>
        </p:grpSpPr>
        <p:sp>
          <p:nvSpPr>
            <p:cNvPr id="10" name="object 25"/>
            <p:cNvSpPr txBox="1"/>
            <p:nvPr/>
          </p:nvSpPr>
          <p:spPr>
            <a:xfrm>
              <a:off x="803576" y="1946708"/>
              <a:ext cx="5729036" cy="2424274"/>
            </a:xfrm>
            <a:prstGeom prst="rect">
              <a:avLst/>
            </a:prstGeom>
            <a:solidFill>
              <a:schemeClr val="bg1">
                <a:lumMod val="95000"/>
              </a:schemeClr>
            </a:solidFill>
          </p:spPr>
          <p:txBody>
            <a:bodyPr vert="horz" wrap="square" lIns="182880" tIns="0" rIns="182880" bIns="0" rtlCol="0" anchor="ctr">
              <a:noAutofit/>
            </a:bodyPr>
            <a:lstStyle/>
            <a:p>
              <a:pPr marL="285750" marR="0" lvl="0" indent="-285750" algn="l" defTabSz="914400" rtl="0" eaLnBrk="1" fontAlgn="auto" latinLnBrk="0" hangingPunct="1">
                <a:lnSpc>
                  <a:spcPct val="100000"/>
                </a:lnSpc>
                <a:spcBef>
                  <a:spcPts val="300"/>
                </a:spcBef>
                <a:buClrTx/>
                <a:buSzTx/>
                <a:buFont typeface="Wingdings" panose="05000000000000000000" pitchFamily="2" charset="2"/>
                <a:buChar char="q"/>
                <a:defRPr/>
              </a:pPr>
              <a:r>
                <a:rPr kumimoji="0" lang="zh-CN" altLang="en-US" sz="1600" b="1" i="0" strike="noStrike" kern="1200" cap="none" spc="0" normalizeH="0" baseline="0" noProof="0" dirty="0">
                  <a:ln>
                    <a:noFill/>
                  </a:ln>
                  <a:solidFill>
                    <a:srgbClr val="302E5D"/>
                  </a:solidFill>
                  <a:effectLst/>
                  <a:uLnTx/>
                  <a:uFillTx/>
                  <a:latin typeface="微软雅黑" charset="0"/>
                  <a:ea typeface="微软雅黑" charset="0"/>
                  <a:cs typeface="微软雅黑" charset="0"/>
                </a:rPr>
                <a:t>围术期一站式护航</a:t>
              </a:r>
              <a:r>
                <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rPr>
                <a:t>：获批“抑制术中缩瞳</a:t>
              </a:r>
              <a:r>
                <a:rPr kumimoji="0" lang="en-US" altLang="zh-CN" sz="1400" i="0" strike="noStrike" kern="1200" cap="none" spc="0" normalizeH="0" baseline="0" noProof="0" dirty="0">
                  <a:ln>
                    <a:noFill/>
                  </a:ln>
                  <a:solidFill>
                    <a:srgbClr val="302E5D"/>
                  </a:solidFill>
                  <a:effectLst/>
                  <a:uLnTx/>
                  <a:uFillTx/>
                  <a:latin typeface="微软雅黑" charset="0"/>
                  <a:ea typeface="微软雅黑" charset="0"/>
                  <a:cs typeface="微软雅黑" charset="0"/>
                </a:rPr>
                <a:t>+</a:t>
              </a:r>
              <a:r>
                <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rPr>
                <a:t>术后抗炎”双适应症，实现围术期全程用药管理</a:t>
              </a:r>
              <a:endPar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endParaRPr>
            </a:p>
            <a:p>
              <a:pPr marL="285750" marR="0" lvl="0" indent="-285750" algn="l" defTabSz="914400" rtl="0" eaLnBrk="1" fontAlgn="auto" latinLnBrk="0" hangingPunct="1">
                <a:lnSpc>
                  <a:spcPct val="100000"/>
                </a:lnSpc>
                <a:spcBef>
                  <a:spcPts val="300"/>
                </a:spcBef>
                <a:buClrTx/>
                <a:buSzTx/>
                <a:buFont typeface="Wingdings" panose="05000000000000000000" pitchFamily="2" charset="2"/>
                <a:buChar char="q"/>
                <a:defRPr/>
              </a:pPr>
              <a:r>
                <a:rPr kumimoji="0" lang="zh-CN" altLang="en-US" sz="1600" b="1" i="0" strike="noStrike" kern="1200" cap="none" spc="0" normalizeH="0" baseline="0" noProof="0" dirty="0">
                  <a:ln>
                    <a:noFill/>
                  </a:ln>
                  <a:solidFill>
                    <a:srgbClr val="302E5D"/>
                  </a:solidFill>
                  <a:effectLst/>
                  <a:uLnTx/>
                  <a:uFillTx/>
                  <a:latin typeface="微软雅黑" charset="0"/>
                  <a:ea typeface="微软雅黑" charset="0"/>
                  <a:cs typeface="微软雅黑" charset="0"/>
                </a:rPr>
                <a:t>单剂量</a:t>
              </a:r>
              <a:r>
                <a:rPr lang="zh-CN" altLang="en-US" sz="1600" b="1" dirty="0">
                  <a:solidFill>
                    <a:srgbClr val="302E5D"/>
                  </a:solidFill>
                  <a:latin typeface="微软雅黑" charset="0"/>
                  <a:ea typeface="微软雅黑" charset="0"/>
                  <a:cs typeface="微软雅黑" charset="0"/>
                </a:rPr>
                <a:t>包装</a:t>
              </a:r>
              <a:r>
                <a:rPr kumimoji="0" lang="zh-CN" altLang="en-US" sz="1600" b="1" i="0" strike="noStrike" kern="1200" cap="none" spc="0" normalizeH="0" baseline="0" noProof="0" dirty="0">
                  <a:ln>
                    <a:noFill/>
                  </a:ln>
                  <a:solidFill>
                    <a:srgbClr val="302E5D"/>
                  </a:solidFill>
                  <a:effectLst/>
                  <a:uLnTx/>
                  <a:uFillTx/>
                  <a:latin typeface="微软雅黑" charset="0"/>
                  <a:ea typeface="微软雅黑" charset="0"/>
                  <a:cs typeface="微软雅黑" charset="0"/>
                </a:rPr>
                <a:t>更易管理</a:t>
              </a:r>
              <a:r>
                <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rPr>
                <a:t>：单剂量包装可实现精准给药，相较多剂量包装参比制剂可减少反复开启带来的污染风险，便于临床管理</a:t>
              </a:r>
              <a:endPar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endParaRPr>
            </a:p>
            <a:p>
              <a:pPr marL="285750" marR="0" lvl="0" indent="-285750" algn="l" defTabSz="914400" rtl="0" eaLnBrk="1" fontAlgn="auto" latinLnBrk="0" hangingPunct="1">
                <a:lnSpc>
                  <a:spcPct val="100000"/>
                </a:lnSpc>
                <a:spcBef>
                  <a:spcPts val="300"/>
                </a:spcBef>
                <a:buClrTx/>
                <a:buSzTx/>
                <a:buFont typeface="Wingdings" panose="05000000000000000000" pitchFamily="2" charset="2"/>
                <a:buChar char="q"/>
                <a:defRPr/>
              </a:pPr>
              <a:r>
                <a:rPr kumimoji="0" lang="zh-CN" altLang="en-US" sz="1600" b="1" i="0" strike="noStrike" kern="1200" cap="none" spc="0" normalizeH="0" baseline="0" noProof="0" dirty="0">
                  <a:ln>
                    <a:noFill/>
                  </a:ln>
                  <a:solidFill>
                    <a:srgbClr val="302E5D"/>
                  </a:solidFill>
                  <a:effectLst/>
                  <a:uLnTx/>
                  <a:uFillTx/>
                  <a:latin typeface="微软雅黑" charset="0"/>
                  <a:ea typeface="微软雅黑" charset="0"/>
                  <a:cs typeface="微软雅黑" charset="0"/>
                </a:rPr>
                <a:t>临床证据充分</a:t>
              </a:r>
              <a:r>
                <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rPr>
                <a:t>：国内外大量临床证据证明本品可显著减少术中缩瞳，抗炎效果与激素相当且无升高眼压风险；同领域药物如溴芬酸钠滴眼液中国质量一致性证据相对缺乏</a:t>
              </a:r>
              <a:endPar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endParaRPr>
            </a:p>
            <a:p>
              <a:pPr marL="285750" lvl="0" indent="-285750">
                <a:spcBef>
                  <a:spcPts val="300"/>
                </a:spcBef>
                <a:buFont typeface="Wingdings" panose="05000000000000000000" pitchFamily="2" charset="2"/>
                <a:buChar char="q"/>
                <a:defRPr/>
              </a:pPr>
              <a:r>
                <a:rPr kumimoji="0" lang="zh-CN" altLang="en-US" sz="1600" b="1" i="0" strike="noStrike" kern="1200" cap="none" spc="0" normalizeH="0" baseline="0" noProof="0" dirty="0">
                  <a:ln>
                    <a:noFill/>
                  </a:ln>
                  <a:solidFill>
                    <a:srgbClr val="302E5D"/>
                  </a:solidFill>
                  <a:effectLst/>
                  <a:uLnTx/>
                  <a:uFillTx/>
                  <a:latin typeface="微软雅黑" charset="0"/>
                  <a:ea typeface="微软雅黑" charset="0"/>
                  <a:cs typeface="微软雅黑" charset="0"/>
                </a:rPr>
                <a:t>无防腐剂更温和</a:t>
              </a:r>
              <a:r>
                <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rPr>
                <a:t>：本品无防腐剂添加，减轻角膜上皮负担，短程、高频、敏感眼表状态亦适用；同领域药物大多含防腐剂，易引起角膜上皮损伤，刺激性相对较大</a:t>
              </a:r>
              <a:endParaRPr kumimoji="0" lang="zh-CN" altLang="en-US" sz="1400" i="0" strike="noStrike" kern="1200" cap="none" spc="0" normalizeH="0" baseline="0" noProof="0" dirty="0">
                <a:ln>
                  <a:noFill/>
                </a:ln>
                <a:solidFill>
                  <a:srgbClr val="302E5D"/>
                </a:solidFill>
                <a:effectLst/>
                <a:uLnTx/>
                <a:uFillTx/>
                <a:latin typeface="微软雅黑" charset="0"/>
                <a:ea typeface="微软雅黑" charset="0"/>
                <a:cs typeface="微软雅黑" charset="0"/>
              </a:endParaRPr>
            </a:p>
          </p:txBody>
        </p:sp>
        <p:sp>
          <p:nvSpPr>
            <p:cNvPr id="11" name="Half Frame 19"/>
            <p:cNvSpPr/>
            <p:nvPr/>
          </p:nvSpPr>
          <p:spPr>
            <a:xfrm>
              <a:off x="803576" y="1926084"/>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dirty="0">
                <a:solidFill>
                  <a:schemeClr val="tx1"/>
                </a:solidFill>
                <a:latin typeface="微软雅黑" charset="0"/>
                <a:ea typeface="微软雅黑" charset="0"/>
              </a:endParaRPr>
            </a:p>
          </p:txBody>
        </p:sp>
        <p:sp>
          <p:nvSpPr>
            <p:cNvPr id="13" name="Half Frame 20"/>
            <p:cNvSpPr/>
            <p:nvPr/>
          </p:nvSpPr>
          <p:spPr>
            <a:xfrm rot="10800000">
              <a:off x="6294376" y="4139743"/>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grpSp>
      <p:cxnSp>
        <p:nvCxnSpPr>
          <p:cNvPr id="14" name="Straight Connector 33"/>
          <p:cNvCxnSpPr/>
          <p:nvPr/>
        </p:nvCxnSpPr>
        <p:spPr>
          <a:xfrm>
            <a:off x="6209150" y="4532978"/>
            <a:ext cx="5649403" cy="0"/>
          </a:xfrm>
          <a:prstGeom prst="line">
            <a:avLst/>
          </a:prstGeom>
          <a:ln w="76200" cap="rnd">
            <a:solidFill>
              <a:schemeClr val="accent2"/>
            </a:solidFill>
            <a:round/>
          </a:ln>
        </p:spPr>
        <p:style>
          <a:lnRef idx="1">
            <a:schemeClr val="accent1"/>
          </a:lnRef>
          <a:fillRef idx="0">
            <a:schemeClr val="accent1"/>
          </a:fillRef>
          <a:effectRef idx="0">
            <a:schemeClr val="accent1"/>
          </a:effectRef>
          <a:fontRef idx="minor">
            <a:schemeClr val="tx1"/>
          </a:fontRef>
        </p:style>
      </p:cxnSp>
      <p:sp>
        <p:nvSpPr>
          <p:cNvPr id="15" name="Text Placeholder 7"/>
          <p:cNvSpPr txBox="1"/>
          <p:nvPr/>
        </p:nvSpPr>
        <p:spPr>
          <a:xfrm>
            <a:off x="7663125" y="4424616"/>
            <a:ext cx="2887980" cy="325755"/>
          </a:xfrm>
          <a:prstGeom prst="rect">
            <a:avLst/>
          </a:prstGeom>
          <a:solidFill>
            <a:schemeClr val="bg1"/>
          </a:solidFill>
          <a:ln>
            <a:solidFill>
              <a:schemeClr val="bg1"/>
            </a:solidFill>
          </a:ln>
        </p:spPr>
        <p:txBody>
          <a:bodyPr anchor="b"/>
          <a:lst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60000"/>
              </a:lnSpc>
              <a:spcBef>
                <a:spcPts val="1000"/>
              </a:spcBef>
              <a:spcAft>
                <a:spcPts val="0"/>
              </a:spcAft>
              <a:buClrTx/>
              <a:buSzTx/>
              <a:buFont typeface="Arial" panose="020B0604020202090204" pitchFamily="34" charset="0"/>
              <a:buNone/>
              <a:defRPr/>
            </a:pPr>
            <a:r>
              <a:rPr kumimoji="0" lang="zh-CN" altLang="en-US" sz="1600" b="1" u="none" strike="noStrike" kern="1200" cap="none" spc="0" normalizeH="0" baseline="0" noProof="0" dirty="0">
                <a:ln>
                  <a:noFill/>
                </a:ln>
                <a:solidFill>
                  <a:schemeClr val="accent1"/>
                </a:solidFill>
                <a:effectLst/>
                <a:uLnTx/>
                <a:uFillTx/>
                <a:latin typeface="微软雅黑" charset="0"/>
                <a:ea typeface="微软雅黑" charset="0"/>
                <a:cs typeface="+mn-cs"/>
              </a:rPr>
              <a:t>参照品建议：溴芬酸钠滴眼液</a:t>
            </a:r>
            <a:endParaRPr kumimoji="0" lang="zh-CN" altLang="en-US" sz="1600" b="1" u="none" strike="noStrike" kern="1200" cap="none" spc="0" normalizeH="0" baseline="0" noProof="0" dirty="0">
              <a:ln>
                <a:noFill/>
              </a:ln>
              <a:solidFill>
                <a:schemeClr val="accent1"/>
              </a:solidFill>
              <a:effectLst/>
              <a:uLnTx/>
              <a:uFillTx/>
              <a:latin typeface="微软雅黑" charset="0"/>
              <a:ea typeface="微软雅黑" charset="0"/>
              <a:cs typeface="+mn-cs"/>
            </a:endParaRPr>
          </a:p>
        </p:txBody>
      </p:sp>
      <p:sp>
        <p:nvSpPr>
          <p:cNvPr id="26" name="TextBox 10"/>
          <p:cNvSpPr txBox="1"/>
          <p:nvPr/>
        </p:nvSpPr>
        <p:spPr>
          <a:xfrm>
            <a:off x="6565680" y="5711128"/>
            <a:ext cx="5292872" cy="700576"/>
          </a:xfrm>
          <a:prstGeom prst="rect">
            <a:avLst/>
          </a:prstGeom>
          <a:ln w="12700">
            <a:miter lim="400000"/>
          </a:ln>
        </p:spPr>
        <p:txBody>
          <a:bodyPr wrap="square" lIns="45719" rIns="45719">
            <a:spAutoFit/>
          </a:bodyPr>
          <a:lstStyle/>
          <a:p>
            <a:pPr marL="70485" lvl="1" algn="just" fontAlgn="auto">
              <a:lnSpc>
                <a:spcPct val="150000"/>
              </a:lnSpc>
              <a:spcBef>
                <a:spcPts val="300"/>
              </a:spcBef>
              <a:spcAft>
                <a:spcPts val="300"/>
              </a:spcAft>
              <a:buSzPct val="100000"/>
              <a:defRPr sz="1400"/>
            </a:pPr>
            <a:r>
              <a:rPr lang="zh-CN" altLang="en-US" sz="1400" dirty="0">
                <a:latin typeface="微软雅黑" charset="0"/>
                <a:ea typeface="微软雅黑" charset="0"/>
                <a:cs typeface="微软雅黑" charset="0"/>
              </a:rPr>
              <a:t>溴芬酸钠滴眼液为⾮甾体抗炎药类滴眼液中在术后抗炎领域应⽤最⼴泛的⽬录内药品，符合医保谈判的对照品选择原则</a:t>
            </a:r>
            <a:r>
              <a:rPr lang="en-US" altLang="zh-CN" sz="1400" dirty="0">
                <a:latin typeface="微软雅黑" charset="0"/>
                <a:ea typeface="微软雅黑" charset="0"/>
                <a:cs typeface="微软雅黑" charset="0"/>
              </a:rPr>
              <a:t>；</a:t>
            </a:r>
            <a:endParaRPr lang="en-US" altLang="zh-CN" sz="1400" dirty="0">
              <a:latin typeface="微软雅黑" charset="0"/>
              <a:ea typeface="微软雅黑" charset="0"/>
              <a:cs typeface="微软雅黑" charset="0"/>
            </a:endParaRPr>
          </a:p>
        </p:txBody>
      </p:sp>
      <p:sp>
        <p:nvSpPr>
          <p:cNvPr id="5" name="Rectangle: Top Corners Rounded 3"/>
          <p:cNvSpPr/>
          <p:nvPr/>
        </p:nvSpPr>
        <p:spPr>
          <a:xfrm rot="5400000">
            <a:off x="-365632" y="1580599"/>
            <a:ext cx="1103563" cy="380765"/>
          </a:xfrm>
          <a:prstGeom prst="round2SameRect">
            <a:avLst>
              <a:gd name="adj1" fmla="val 44429"/>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dirty="0">
                <a:latin typeface="微软雅黑" charset="0"/>
                <a:ea typeface="微软雅黑" charset="0"/>
              </a:rPr>
              <a:t>基本信息</a:t>
            </a:r>
            <a:endParaRPr lang="zh-CN" altLang="en-US" sz="1400" b="1" dirty="0">
              <a:latin typeface="微软雅黑" charset="0"/>
              <a:ea typeface="微软雅黑" charset="0"/>
            </a:endParaRPr>
          </a:p>
        </p:txBody>
      </p:sp>
      <p:sp>
        <p:nvSpPr>
          <p:cNvPr id="8" name="Rectangle: Top Corners Rounded 13"/>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创新性</a:t>
            </a:r>
            <a:endParaRPr lang="zh-CN" altLang="en-US" sz="1400" b="1" err="1">
              <a:latin typeface="微软雅黑" charset="0"/>
              <a:ea typeface="微软雅黑" charset="0"/>
            </a:endParaRPr>
          </a:p>
        </p:txBody>
      </p:sp>
      <p:sp>
        <p:nvSpPr>
          <p:cNvPr id="9" name="Rectangle: Top Corners Rounded 14"/>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公平性</a:t>
            </a:r>
            <a:endParaRPr lang="zh-CN" altLang="en-US" sz="1400" b="1">
              <a:latin typeface="微软雅黑" charset="0"/>
              <a:ea typeface="微软雅黑" charset="0"/>
            </a:endParaRPr>
          </a:p>
        </p:txBody>
      </p:sp>
      <p:sp>
        <p:nvSpPr>
          <p:cNvPr id="16"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安全性</a:t>
            </a:r>
            <a:endParaRPr lang="zh-CN" altLang="en-US" sz="1400" b="1">
              <a:latin typeface="微软雅黑" charset="0"/>
              <a:ea typeface="微软雅黑" charset="0"/>
            </a:endParaRPr>
          </a:p>
        </p:txBody>
      </p:sp>
      <p:sp>
        <p:nvSpPr>
          <p:cNvPr id="17" name="Rectangle: Top Corners Rounded 40"/>
          <p:cNvSpPr/>
          <p:nvPr/>
        </p:nvSpPr>
        <p:spPr>
          <a:xfrm rot="5400000">
            <a:off x="-235516" y="3608368"/>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有效性</a:t>
            </a:r>
            <a:endParaRPr lang="zh-CN" altLang="en-US" sz="1400" b="1">
              <a:latin typeface="微软雅黑" charset="0"/>
              <a:ea typeface="微软雅黑" charset="0"/>
            </a:endParaRPr>
          </a:p>
        </p:txBody>
      </p:sp>
      <p:sp>
        <p:nvSpPr>
          <p:cNvPr id="6"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b="1">
                <a:solidFill>
                  <a:schemeClr val="bg1"/>
                </a:solidFill>
                <a:latin typeface="微软雅黑" charset="0"/>
                <a:ea typeface="微软雅黑" charset="0"/>
              </a:rPr>
              <a:t>1</a:t>
            </a:r>
            <a:endParaRPr lang="en-US" sz="1000" b="1">
              <a:solidFill>
                <a:schemeClr val="bg1"/>
              </a:solidFill>
              <a:latin typeface="微软雅黑" charset="0"/>
              <a:ea typeface="微软雅黑" charset="0"/>
            </a:endParaRPr>
          </a:p>
        </p:txBody>
      </p:sp>
      <p:sp>
        <p:nvSpPr>
          <p:cNvPr id="7" name="文本框 6"/>
          <p:cNvSpPr txBox="1"/>
          <p:nvPr/>
        </p:nvSpPr>
        <p:spPr>
          <a:xfrm>
            <a:off x="640932" y="6593672"/>
            <a:ext cx="10591800" cy="245110"/>
          </a:xfrm>
          <a:prstGeom prst="rect">
            <a:avLst/>
          </a:prstGeom>
          <a:noFill/>
        </p:spPr>
        <p:txBody>
          <a:bodyPr wrap="square" rtlCol="0" anchor="t">
            <a:spAutoFit/>
          </a:bodyPr>
          <a:lstStyle/>
          <a:p>
            <a:pPr marL="0" marR="0" lvl="0" indent="0" algn="l" defTabSz="914400" rtl="0" eaLnBrk="0" fontAlgn="base" latinLnBrk="0" hangingPunct="0">
              <a:lnSpc>
                <a:spcPct val="100000"/>
              </a:lnSpc>
              <a:spcBef>
                <a:spcPct val="0"/>
              </a:spcBef>
              <a:spcAft>
                <a:spcPct val="0"/>
              </a:spcAft>
              <a:buClrTx/>
              <a:buSzTx/>
            </a:pPr>
            <a:r>
              <a:rPr lang="zh-CN" altLang="en-US" sz="1000" dirty="0">
                <a:ln>
                  <a:noFill/>
                </a:ln>
                <a:solidFill>
                  <a:schemeClr val="tx1">
                    <a:lumMod val="50000"/>
                    <a:lumOff val="50000"/>
                  </a:schemeClr>
                </a:solidFill>
                <a:effectLst/>
                <a:latin typeface="微软雅黑" charset="0"/>
                <a:ea typeface="微软雅黑" charset="0"/>
                <a:cs typeface="微软雅黑" charset="0"/>
                <a:sym typeface="+mn-ea"/>
              </a:rPr>
              <a:t>数据来源：</a:t>
            </a:r>
            <a:r>
              <a:rPr lang="zh-CN" altLang="zh-CN" sz="1000" dirty="0">
                <a:ln>
                  <a:noFill/>
                </a:ln>
                <a:solidFill>
                  <a:schemeClr val="tx1">
                    <a:lumMod val="50000"/>
                    <a:lumOff val="50000"/>
                  </a:schemeClr>
                </a:solidFill>
                <a:effectLst/>
                <a:latin typeface="微软雅黑" charset="0"/>
                <a:ea typeface="微软雅黑" charset="0"/>
                <a:cs typeface="微软雅黑" charset="0"/>
                <a:sym typeface="+mn-ea"/>
              </a:rPr>
              <a:t>国家卫生健康委：《“十四五”全国眼健康规划（2021–2025年）》及解读</a:t>
            </a:r>
            <a:r>
              <a:rPr lang="zh-CN" altLang="en-US" sz="1000" dirty="0">
                <a:ln>
                  <a:noFill/>
                </a:ln>
                <a:solidFill>
                  <a:schemeClr val="tx1">
                    <a:lumMod val="50000"/>
                    <a:lumOff val="50000"/>
                  </a:schemeClr>
                </a:solidFill>
                <a:effectLst/>
                <a:latin typeface="微软雅黑" charset="0"/>
                <a:ea typeface="微软雅黑" charset="0"/>
                <a:cs typeface="微软雅黑" charset="0"/>
                <a:sym typeface="+mn-ea"/>
              </a:rPr>
              <a:t>；</a:t>
            </a:r>
            <a:r>
              <a:rPr lang="zh-CN" altLang="zh-CN" sz="1000" dirty="0">
                <a:ln>
                  <a:noFill/>
                </a:ln>
                <a:solidFill>
                  <a:schemeClr val="tx1">
                    <a:lumMod val="50000"/>
                    <a:lumOff val="50000"/>
                  </a:schemeClr>
                </a:solidFill>
                <a:effectLst/>
                <a:latin typeface="微软雅黑" charset="0"/>
                <a:ea typeface="微软雅黑" charset="0"/>
                <a:cs typeface="微软雅黑" charset="0"/>
                <a:sym typeface="+mn-ea"/>
              </a:rPr>
              <a:t>《中国青光眼指南（2020年）》</a:t>
            </a:r>
            <a:r>
              <a:rPr lang="zh-CN" altLang="en-US" sz="1000" dirty="0">
                <a:ln>
                  <a:noFill/>
                </a:ln>
                <a:solidFill>
                  <a:schemeClr val="tx1">
                    <a:lumMod val="50000"/>
                    <a:lumOff val="50000"/>
                  </a:schemeClr>
                </a:solidFill>
                <a:effectLst/>
                <a:latin typeface="微软雅黑" charset="0"/>
                <a:ea typeface="微软雅黑" charset="0"/>
                <a:cs typeface="微软雅黑" charset="0"/>
                <a:sym typeface="+mn-ea"/>
              </a:rPr>
              <a:t>；</a:t>
            </a:r>
            <a:r>
              <a:rPr lang="zh-CN" altLang="zh-CN" sz="1000" dirty="0">
                <a:ln>
                  <a:noFill/>
                </a:ln>
                <a:solidFill>
                  <a:schemeClr val="tx1">
                    <a:lumMod val="50000"/>
                    <a:lumOff val="50000"/>
                  </a:schemeClr>
                </a:solidFill>
                <a:effectLst/>
                <a:latin typeface="微软雅黑" charset="0"/>
                <a:ea typeface="微软雅黑" charset="0"/>
                <a:cs typeface="微软雅黑" charset="0"/>
                <a:sym typeface="+mn-ea"/>
              </a:rPr>
              <a:t>《中、欧国际近视手术大数据白皮书2.0》</a:t>
            </a:r>
            <a:endParaRPr lang="zh-CN" altLang="zh-CN" sz="1000" dirty="0">
              <a:ln>
                <a:noFill/>
              </a:ln>
              <a:solidFill>
                <a:schemeClr val="tx1">
                  <a:lumMod val="50000"/>
                  <a:lumOff val="50000"/>
                </a:schemeClr>
              </a:solidFill>
              <a:effectLst/>
              <a:latin typeface="微软雅黑" charset="0"/>
              <a:ea typeface="微软雅黑" charset="0"/>
              <a:cs typeface="微软雅黑" charset="0"/>
              <a:sym typeface="+mn-ea"/>
            </a:endParaRPr>
          </a:p>
        </p:txBody>
      </p:sp>
      <p:sp>
        <p:nvSpPr>
          <p:cNvPr id="18" name="Flowchart: Connector 40"/>
          <p:cNvSpPr/>
          <p:nvPr/>
        </p:nvSpPr>
        <p:spPr>
          <a:xfrm>
            <a:off x="6209150" y="4749194"/>
            <a:ext cx="288000" cy="288000"/>
          </a:xfrm>
          <a:prstGeom prst="flowChartConnector">
            <a:avLst/>
          </a:prstGeom>
          <a:solidFill>
            <a:schemeClr val="accent1">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latin typeface="微软雅黑" panose="020B0503020204020204" pitchFamily="34" charset="-122"/>
                <a:ea typeface="微软雅黑" panose="020B0503020204020204" pitchFamily="34" charset="-122"/>
              </a:rPr>
              <a:t>1</a:t>
            </a:r>
            <a:endParaRPr lang="en-GB" sz="1400" b="1" dirty="0">
              <a:latin typeface="微软雅黑" panose="020B0503020204020204" pitchFamily="34" charset="-122"/>
              <a:ea typeface="微软雅黑" panose="020B0503020204020204" pitchFamily="34" charset="-122"/>
            </a:endParaRPr>
          </a:p>
        </p:txBody>
      </p:sp>
      <p:sp>
        <p:nvSpPr>
          <p:cNvPr id="19" name="文本框 18"/>
          <p:cNvSpPr txBox="1"/>
          <p:nvPr/>
        </p:nvSpPr>
        <p:spPr>
          <a:xfrm>
            <a:off x="6565681" y="4677778"/>
            <a:ext cx="5337974" cy="418191"/>
          </a:xfrm>
          <a:prstGeom prst="rect">
            <a:avLst/>
          </a:prstGeom>
          <a:noFill/>
        </p:spPr>
        <p:txBody>
          <a:bodyPr wrap="square" rtlCol="0">
            <a:spAutoFit/>
          </a:bodyPr>
          <a:lstStyle/>
          <a:p>
            <a:pPr>
              <a:lnSpc>
                <a:spcPct val="150000"/>
              </a:lnSpc>
            </a:pPr>
            <a:r>
              <a:rPr lang="zh-CN" altLang="en-US" sz="1600" b="1" dirty="0">
                <a:solidFill>
                  <a:schemeClr val="accent1">
                    <a:lumMod val="60000"/>
                    <a:lumOff val="40000"/>
                  </a:schemeClr>
                </a:solidFill>
                <a:latin typeface="微软雅黑" panose="020B0503020204020204" pitchFamily="34" charset="-122"/>
                <a:ea typeface="微软雅黑" panose="020B0503020204020204" pitchFamily="34" charset="-122"/>
              </a:rPr>
              <a:t>作用机制相同</a:t>
            </a:r>
            <a:endParaRPr lang="zh-CN" altLang="en-US" sz="1600" b="1" dirty="0">
              <a:solidFill>
                <a:schemeClr val="accent1">
                  <a:lumMod val="60000"/>
                  <a:lumOff val="40000"/>
                </a:schemeClr>
              </a:solidFill>
              <a:latin typeface="微软雅黑" panose="020B0503020204020204" pitchFamily="34" charset="-122"/>
              <a:ea typeface="微软雅黑" panose="020B0503020204020204" pitchFamily="34" charset="-122"/>
            </a:endParaRPr>
          </a:p>
        </p:txBody>
      </p:sp>
      <p:sp>
        <p:nvSpPr>
          <p:cNvPr id="20" name="Flowchart: Connector 40"/>
          <p:cNvSpPr/>
          <p:nvPr/>
        </p:nvSpPr>
        <p:spPr>
          <a:xfrm>
            <a:off x="6192374" y="5423128"/>
            <a:ext cx="288000" cy="288000"/>
          </a:xfrm>
          <a:prstGeom prst="flowChartConnector">
            <a:avLst/>
          </a:prstGeom>
          <a:solidFill>
            <a:schemeClr val="accent1">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微软雅黑" panose="020B0503020204020204" pitchFamily="34" charset="-122"/>
                <a:ea typeface="微软雅黑" panose="020B0503020204020204" pitchFamily="34" charset="-122"/>
              </a:rPr>
              <a:t>2</a:t>
            </a:r>
            <a:endParaRPr lang="en-GB" sz="1400" b="1" dirty="0">
              <a:latin typeface="微软雅黑" panose="020B0503020204020204" pitchFamily="34" charset="-122"/>
              <a:ea typeface="微软雅黑" panose="020B0503020204020204" pitchFamily="34" charset="-122"/>
            </a:endParaRPr>
          </a:p>
        </p:txBody>
      </p:sp>
      <p:sp>
        <p:nvSpPr>
          <p:cNvPr id="21" name="文本框 20"/>
          <p:cNvSpPr txBox="1"/>
          <p:nvPr/>
        </p:nvSpPr>
        <p:spPr>
          <a:xfrm>
            <a:off x="6565680" y="5062084"/>
            <a:ext cx="5292872" cy="307777"/>
          </a:xfrm>
          <a:prstGeom prst="rect">
            <a:avLst/>
          </a:prstGeom>
          <a:noFill/>
        </p:spPr>
        <p:txBody>
          <a:bodyPr wrap="square">
            <a:spAutoFit/>
          </a:bodyPr>
          <a:lstStyle/>
          <a:p>
            <a:r>
              <a:rPr lang="zh-CN" altLang="en-US" sz="1400" dirty="0">
                <a:latin typeface="微软雅黑" panose="020B0503020204020204" pitchFamily="34" charset="-122"/>
                <a:ea typeface="微软雅黑" panose="020B0503020204020204" pitchFamily="34" charset="-122"/>
              </a:rPr>
              <a:t>溴芬酸钠滴眼液和氟比洛芬钠滴眼液同为⾮甾体抗炎药类滴眼液</a:t>
            </a:r>
            <a:endParaRPr lang="zh-CN" altLang="en-US" sz="1400" dirty="0">
              <a:latin typeface="微软雅黑" panose="020B0503020204020204" pitchFamily="34" charset="-122"/>
              <a:ea typeface="微软雅黑" panose="020B0503020204020204" pitchFamily="34" charset="-122"/>
            </a:endParaRPr>
          </a:p>
        </p:txBody>
      </p:sp>
      <p:sp>
        <p:nvSpPr>
          <p:cNvPr id="22" name="文本框 21"/>
          <p:cNvSpPr txBox="1"/>
          <p:nvPr/>
        </p:nvSpPr>
        <p:spPr>
          <a:xfrm>
            <a:off x="6565681" y="5337673"/>
            <a:ext cx="5337974" cy="418191"/>
          </a:xfrm>
          <a:prstGeom prst="rect">
            <a:avLst/>
          </a:prstGeom>
          <a:noFill/>
        </p:spPr>
        <p:txBody>
          <a:bodyPr wrap="square" rtlCol="0">
            <a:spAutoFit/>
          </a:bodyPr>
          <a:lstStyle/>
          <a:p>
            <a:pPr>
              <a:lnSpc>
                <a:spcPct val="150000"/>
              </a:lnSpc>
            </a:pPr>
            <a:r>
              <a:rPr lang="zh-CN" altLang="en-US" sz="1600" b="1" dirty="0">
                <a:solidFill>
                  <a:schemeClr val="accent1">
                    <a:lumMod val="60000"/>
                    <a:lumOff val="40000"/>
                  </a:schemeClr>
                </a:solidFill>
                <a:latin typeface="微软雅黑" panose="020B0503020204020204" pitchFamily="34" charset="-122"/>
                <a:ea typeface="微软雅黑" panose="020B0503020204020204" pitchFamily="34" charset="-122"/>
              </a:rPr>
              <a:t>医保目录同领域内临床应用内最广泛</a:t>
            </a:r>
            <a:endParaRPr lang="zh-CN" altLang="en-US" sz="1600" b="1" dirty="0">
              <a:solidFill>
                <a:schemeClr val="accent1">
                  <a:lumMod val="60000"/>
                  <a:lumOff val="40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48" name="Rectangle: Rounded Corners 2"/>
          <p:cNvSpPr/>
          <p:nvPr/>
        </p:nvSpPr>
        <p:spPr>
          <a:xfrm>
            <a:off x="5990159" y="1218925"/>
            <a:ext cx="5737127" cy="909176"/>
          </a:xfrm>
          <a:prstGeom prst="roundRect">
            <a:avLst/>
          </a:prstGeom>
          <a:solidFill>
            <a:schemeClr val="accent1"/>
          </a:solidFill>
          <a:ln w="12700" cap="flat" cmpd="sng" algn="ctr">
            <a:noFill/>
            <a:prstDash val="solid"/>
            <a:miter lim="800000"/>
          </a:ln>
          <a:effectLst>
            <a:outerShdw blurRad="50800" dist="38100" dir="2700000" algn="tl" rotWithShape="0">
              <a:prstClr val="black">
                <a:alpha val="40000"/>
              </a:prstClr>
            </a:outerShdw>
          </a:effectLst>
        </p:spPr>
        <p:txBody>
          <a:bodyPr tIns="108000" rtlCol="0" anchor="t" anchorCtr="0"/>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术中缩瞳抑制和术后抗炎是手术预后的关键保障因素</a:t>
            </a:r>
            <a:endPar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Content Placeholder 3"/>
          <p:cNvSpPr txBox="1"/>
          <p:nvPr/>
        </p:nvSpPr>
        <p:spPr>
          <a:xfrm>
            <a:off x="5971651" y="1727262"/>
            <a:ext cx="5737127" cy="4670364"/>
          </a:xfrm>
          <a:prstGeom prst="roundRect">
            <a:avLst>
              <a:gd name="adj" fmla="val 5554"/>
            </a:avLst>
          </a:prstGeom>
          <a:solidFill>
            <a:schemeClr val="bg1"/>
          </a:solidFill>
          <a:ln w="12700">
            <a:solidFill>
              <a:schemeClr val="accent2"/>
            </a:solidFill>
          </a:ln>
          <a:effectLst>
            <a:outerShdw blurRad="50800" dist="38100" dir="2700000" algn="tl" rotWithShape="0">
              <a:prstClr val="black">
                <a:alpha val="40000"/>
              </a:prstClr>
            </a:outerShdw>
          </a:effectLst>
        </p:spPr>
        <p:txBody>
          <a:bodyPr anchor="t"/>
          <a:lst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lnSpc>
                <a:spcPct val="125000"/>
              </a:lnSpc>
              <a:buNone/>
            </a:pPr>
            <a:endParaRPr lang="en-US" sz="1300" b="1" dirty="0">
              <a:latin typeface="微软雅黑" panose="020B0503020204020204" pitchFamily="34" charset="-122"/>
              <a:ea typeface="微软雅黑" panose="020B0503020204020204" pitchFamily="34" charset="-122"/>
            </a:endParaRPr>
          </a:p>
        </p:txBody>
      </p:sp>
      <p:sp>
        <p:nvSpPr>
          <p:cNvPr id="27" name="Rectangle: Rounded Corners 2"/>
          <p:cNvSpPr/>
          <p:nvPr/>
        </p:nvSpPr>
        <p:spPr>
          <a:xfrm>
            <a:off x="691029" y="1218925"/>
            <a:ext cx="5127693" cy="909176"/>
          </a:xfrm>
          <a:prstGeom prst="roundRect">
            <a:avLst/>
          </a:prstGeom>
          <a:solidFill>
            <a:schemeClr val="accent1"/>
          </a:solidFill>
          <a:ln w="12700" cap="flat" cmpd="sng" algn="ctr">
            <a:noFill/>
            <a:prstDash val="solid"/>
            <a:miter lim="800000"/>
          </a:ln>
          <a:effectLst>
            <a:outerShdw blurRad="50800" dist="38100" dir="2700000" algn="tl" rotWithShape="0">
              <a:prstClr val="black">
                <a:alpha val="40000"/>
              </a:prstClr>
            </a:outerShdw>
          </a:effectLst>
        </p:spPr>
        <p:txBody>
          <a:bodyPr lIns="0" tIns="108000" rIns="0" rtlCol="0" anchor="t" anchorCtr="0"/>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中国内眼手术量庞大，围术期管理负担日益凸显</a:t>
            </a:r>
            <a:endPar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39" name="Content Placeholder 3"/>
          <p:cNvSpPr txBox="1"/>
          <p:nvPr/>
        </p:nvSpPr>
        <p:spPr>
          <a:xfrm>
            <a:off x="681603" y="1727261"/>
            <a:ext cx="5137119" cy="4670364"/>
          </a:xfrm>
          <a:prstGeom prst="roundRect">
            <a:avLst>
              <a:gd name="adj" fmla="val 5554"/>
            </a:avLst>
          </a:prstGeom>
          <a:solidFill>
            <a:schemeClr val="bg1"/>
          </a:solidFill>
          <a:ln w="12700">
            <a:solidFill>
              <a:schemeClr val="accent2"/>
            </a:solidFill>
          </a:ln>
          <a:effectLst>
            <a:outerShdw blurRad="50800" dist="38100" dir="2700000" algn="tl" rotWithShape="0">
              <a:prstClr val="black">
                <a:alpha val="40000"/>
              </a:prstClr>
            </a:outerShdw>
          </a:effectLst>
        </p:spPr>
        <p:txBody>
          <a:bodyPr anchor="t"/>
          <a:lst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lgn="ctr">
              <a:lnSpc>
                <a:spcPct val="100000"/>
              </a:lnSpc>
              <a:spcBef>
                <a:spcPts val="600"/>
              </a:spcBef>
              <a:buClr>
                <a:schemeClr val="tx1"/>
              </a:buClr>
              <a:buNone/>
            </a:pPr>
            <a:endParaRPr lang="en-US" sz="1300" dirty="0">
              <a:latin typeface="微软雅黑" panose="020B0503020204020204" pitchFamily="34" charset="-122"/>
              <a:ea typeface="微软雅黑" panose="020B0503020204020204" pitchFamily="34" charset="-122"/>
            </a:endParaRPr>
          </a:p>
        </p:txBody>
      </p:sp>
      <p:pic>
        <p:nvPicPr>
          <p:cNvPr id="7" name="Graphic 51"/>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27391" y="4511662"/>
            <a:ext cx="479449" cy="479449"/>
          </a:xfrm>
          <a:prstGeom prst="rect">
            <a:avLst/>
          </a:prstGeom>
        </p:spPr>
      </p:pic>
      <p:pic>
        <p:nvPicPr>
          <p:cNvPr id="5" name="图形 4" descr="细菌 轮廓"/>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07533" y="1772397"/>
            <a:ext cx="480300" cy="480300"/>
          </a:xfrm>
          <a:prstGeom prst="rect">
            <a:avLst/>
          </a:prstGeom>
        </p:spPr>
      </p:pic>
      <p:sp>
        <p:nvSpPr>
          <p:cNvPr id="21" name="文本框 20"/>
          <p:cNvSpPr txBox="1"/>
          <p:nvPr/>
        </p:nvSpPr>
        <p:spPr>
          <a:xfrm>
            <a:off x="1243187" y="1838416"/>
            <a:ext cx="4290456" cy="345094"/>
          </a:xfrm>
          <a:prstGeom prst="rect">
            <a:avLst/>
          </a:prstGeom>
          <a:noFill/>
        </p:spPr>
        <p:txBody>
          <a:bodyPr wrap="square" rtlCol="0">
            <a:spAutoFit/>
          </a:bodyPr>
          <a:lstStyle/>
          <a:p>
            <a:pPr algn="ctr">
              <a:lnSpc>
                <a:spcPct val="130000"/>
              </a:lnSpc>
            </a:pPr>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cs typeface="微软雅黑" charset="0"/>
              </a:rPr>
              <a:t>中国作为全球眼病患者最多的国家，眼病患者基数大</a:t>
            </a:r>
            <a:endPar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cs typeface="微软雅黑" charset="0"/>
            </a:endParaRPr>
          </a:p>
        </p:txBody>
      </p:sp>
      <p:sp>
        <p:nvSpPr>
          <p:cNvPr id="35" name="文本框 34"/>
          <p:cNvSpPr txBox="1"/>
          <p:nvPr/>
        </p:nvSpPr>
        <p:spPr>
          <a:xfrm>
            <a:off x="6136638" y="2238657"/>
            <a:ext cx="5222257" cy="999889"/>
          </a:xfrm>
          <a:prstGeom prst="rect">
            <a:avLst/>
          </a:prstGeom>
          <a:noFill/>
        </p:spPr>
        <p:txBody>
          <a:bodyPr wrap="square" rtlCol="0">
            <a:spAutoFit/>
          </a:bodyPr>
          <a:lstStyle/>
          <a:p>
            <a:pPr marL="285750" indent="-285750" algn="just">
              <a:lnSpc>
                <a:spcPct val="120000"/>
              </a:lnSpc>
              <a:spcBef>
                <a:spcPts val="600"/>
              </a:spcBef>
              <a:buSzPct val="100000"/>
              <a:buFont typeface="Wingdings" panose="05000000000000000000" charset="0"/>
              <a:buChar char=""/>
              <a:defRPr sz="1300"/>
            </a:pPr>
            <a:r>
              <a:rPr lang="zh-CN" altLang="en-US" sz="1400" dirty="0" err="1">
                <a:solidFill>
                  <a:srgbClr val="141515"/>
                </a:solidFill>
                <a:latin typeface="微软雅黑" panose="020B0503020204020204" pitchFamily="34" charset="-122"/>
                <a:ea typeface="微软雅黑" panose="020B0503020204020204" pitchFamily="34" charset="-122"/>
              </a:rPr>
              <a:t>白内障等内眼手术，需维持术中瞳孔直径和手术视野</a:t>
            </a:r>
            <a:r>
              <a:rPr lang="en-US" altLang="zh-CN" sz="1400" dirty="0" err="1">
                <a:solidFill>
                  <a:srgbClr val="141515"/>
                </a:solidFill>
                <a:latin typeface="微软雅黑" panose="020B0503020204020204" pitchFamily="34" charset="-122"/>
                <a:ea typeface="微软雅黑" panose="020B0503020204020204" pitchFamily="34" charset="-122"/>
              </a:rPr>
              <a:t>；</a:t>
            </a:r>
            <a:endParaRPr lang="zh-CN" altLang="en-US" sz="1400" dirty="0" err="1">
              <a:solidFill>
                <a:srgbClr val="141515"/>
              </a:solidFill>
              <a:latin typeface="微软雅黑" panose="020B0503020204020204" pitchFamily="34" charset="-122"/>
              <a:ea typeface="微软雅黑" panose="020B0503020204020204" pitchFamily="34" charset="-122"/>
            </a:endParaRPr>
          </a:p>
          <a:p>
            <a:pPr marL="285750" indent="-285750" algn="just">
              <a:lnSpc>
                <a:spcPct val="120000"/>
              </a:lnSpc>
              <a:spcBef>
                <a:spcPts val="600"/>
              </a:spcBef>
              <a:buSzPct val="100000"/>
              <a:buFont typeface="Wingdings" panose="05000000000000000000" charset="0"/>
              <a:buChar char=""/>
              <a:defRPr sz="1300"/>
            </a:pPr>
            <a:r>
              <a:rPr lang="zh-CN" altLang="en-US" sz="1400" dirty="0" err="1">
                <a:solidFill>
                  <a:srgbClr val="141515"/>
                </a:solidFill>
                <a:latin typeface="微软雅黑" panose="020B0503020204020204" pitchFamily="34" charset="-122"/>
                <a:ea typeface="微软雅黑" panose="020B0503020204020204" pitchFamily="34" charset="-122"/>
              </a:rPr>
              <a:t>开角型青光眼/高眼压症，降眼压激光治疗后眼前段炎症</a:t>
            </a:r>
            <a:r>
              <a:rPr lang="en-US" altLang="zh-CN" sz="1400" dirty="0" err="1">
                <a:solidFill>
                  <a:srgbClr val="141515"/>
                </a:solidFill>
                <a:latin typeface="微软雅黑" panose="020B0503020204020204" pitchFamily="34" charset="-122"/>
                <a:ea typeface="微软雅黑" panose="020B0503020204020204" pitchFamily="34" charset="-122"/>
              </a:rPr>
              <a:t>；</a:t>
            </a:r>
            <a:endParaRPr lang="zh-CN" altLang="en-US" sz="1400" dirty="0" err="1">
              <a:solidFill>
                <a:srgbClr val="141515"/>
              </a:solidFill>
              <a:latin typeface="微软雅黑" panose="020B0503020204020204" pitchFamily="34" charset="-122"/>
              <a:ea typeface="微软雅黑" panose="020B0503020204020204" pitchFamily="34" charset="-122"/>
            </a:endParaRPr>
          </a:p>
          <a:p>
            <a:pPr marL="285750" indent="-285750" algn="just">
              <a:lnSpc>
                <a:spcPct val="120000"/>
              </a:lnSpc>
              <a:spcBef>
                <a:spcPts val="600"/>
              </a:spcBef>
              <a:buSzPct val="100000"/>
              <a:buFont typeface="Wingdings" panose="05000000000000000000" charset="0"/>
              <a:buChar char=""/>
              <a:defRPr sz="1300"/>
            </a:pPr>
            <a:r>
              <a:rPr lang="zh-CN" altLang="en-US" sz="1400" dirty="0" err="1">
                <a:solidFill>
                  <a:srgbClr val="141515"/>
                </a:solidFill>
                <a:latin typeface="微软雅黑" panose="020B0503020204020204" pitchFamily="34" charset="-122"/>
                <a:ea typeface="微软雅黑" panose="020B0503020204020204" pitchFamily="34" charset="-122"/>
              </a:rPr>
              <a:t>不建议使用或需减少使用类固醇的术后炎症控制</a:t>
            </a:r>
            <a:endParaRPr lang="zh-CN" altLang="en-US" sz="1400" dirty="0" err="1">
              <a:solidFill>
                <a:srgbClr val="141515"/>
              </a:solidFill>
              <a:latin typeface="微软雅黑" panose="020B0503020204020204" pitchFamily="34" charset="-122"/>
              <a:ea typeface="微软雅黑" panose="020B0503020204020204" pitchFamily="34" charset="-122"/>
            </a:endParaRPr>
          </a:p>
        </p:txBody>
      </p:sp>
      <p:sp>
        <p:nvSpPr>
          <p:cNvPr id="58" name="文本框 57"/>
          <p:cNvSpPr txBox="1"/>
          <p:nvPr/>
        </p:nvSpPr>
        <p:spPr>
          <a:xfrm>
            <a:off x="6123794" y="4497573"/>
            <a:ext cx="5348550" cy="1692323"/>
          </a:xfrm>
          <a:prstGeom prst="rect">
            <a:avLst/>
          </a:prstGeom>
          <a:noFill/>
        </p:spPr>
        <p:txBody>
          <a:bodyPr wrap="square" rtlCol="0">
            <a:spAutoFit/>
          </a:bodyPr>
          <a:lstStyle/>
          <a:p>
            <a:pPr marL="285750" indent="-285750" algn="just">
              <a:lnSpc>
                <a:spcPct val="125000"/>
              </a:lnSpc>
              <a:spcBef>
                <a:spcPts val="600"/>
              </a:spcBef>
              <a:buClrTx/>
              <a:buSzTx/>
              <a:buFont typeface="Wingdings" panose="05000000000000000000" charset="0"/>
              <a:buChar char=""/>
              <a:defRPr sz="1300"/>
            </a:pPr>
            <a:r>
              <a:rPr lang="zh-CN" altLang="en-US" sz="1400" dirty="0" err="1">
                <a:solidFill>
                  <a:srgbClr val="141515"/>
                </a:solidFill>
                <a:latin typeface="微软雅黑" panose="020B0503020204020204" pitchFamily="34" charset="-122"/>
                <a:ea typeface="微软雅黑" panose="020B0503020204020204" pitchFamily="34" charset="-122"/>
              </a:rPr>
              <a:t>在散瞳药基础上抑制前列腺素介导的术中缩瞳，维持术中瞳孔直径和手术视野；</a:t>
            </a:r>
            <a:endParaRPr lang="zh-CN" altLang="en-US" sz="1400" dirty="0" err="1">
              <a:solidFill>
                <a:srgbClr val="141515"/>
              </a:solidFill>
              <a:latin typeface="微软雅黑" panose="020B0503020204020204" pitchFamily="34" charset="-122"/>
              <a:ea typeface="微软雅黑" panose="020B0503020204020204" pitchFamily="34" charset="-122"/>
            </a:endParaRPr>
          </a:p>
          <a:p>
            <a:pPr marL="285750" indent="-285750" algn="just">
              <a:lnSpc>
                <a:spcPct val="125000"/>
              </a:lnSpc>
              <a:spcBef>
                <a:spcPts val="600"/>
              </a:spcBef>
              <a:buClrTx/>
              <a:buSzTx/>
              <a:buFont typeface="Wingdings" panose="05000000000000000000" charset="0"/>
              <a:buChar char=""/>
              <a:defRPr sz="1300"/>
            </a:pPr>
            <a:r>
              <a:rPr lang="zh-CN" altLang="en-US" sz="1400" dirty="0" err="1">
                <a:solidFill>
                  <a:srgbClr val="141515"/>
                </a:solidFill>
                <a:latin typeface="微软雅黑" panose="020B0503020204020204" pitchFamily="34" charset="-122"/>
                <a:ea typeface="微软雅黑" panose="020B0503020204020204" pitchFamily="34" charset="-122"/>
              </a:rPr>
              <a:t>为不建议使用类固醇患者提供眼前段术后局部抗炎选择。</a:t>
            </a:r>
            <a:endParaRPr lang="zh-CN" altLang="en-US" sz="1400" dirty="0" err="1">
              <a:solidFill>
                <a:srgbClr val="141515"/>
              </a:solidFill>
              <a:latin typeface="微软雅黑" panose="020B0503020204020204" pitchFamily="34" charset="-122"/>
              <a:ea typeface="微软雅黑" panose="020B0503020204020204" pitchFamily="34" charset="-122"/>
            </a:endParaRPr>
          </a:p>
          <a:p>
            <a:pPr marL="248285" indent="-248285" algn="just">
              <a:lnSpc>
                <a:spcPct val="125000"/>
              </a:lnSpc>
              <a:spcBef>
                <a:spcPts val="600"/>
              </a:spcBef>
              <a:buSzPct val="100000"/>
              <a:buFont typeface="Wingdings" panose="05000000000000000000" pitchFamily="2" charset="2"/>
              <a:buChar char="q"/>
              <a:defRPr sz="1300"/>
            </a:pPr>
            <a:endParaRPr lang="zh-CN" altLang="en-US" sz="1200" baseline="30000" dirty="0">
              <a:latin typeface="微软雅黑" panose="020B0503020204020204" pitchFamily="34" charset="-122"/>
              <a:ea typeface="微软雅黑" panose="020B0503020204020204" pitchFamily="34" charset="-122"/>
              <a:cs typeface="微软雅黑" charset="0"/>
            </a:endParaRPr>
          </a:p>
          <a:p>
            <a:pPr marL="248285" indent="-248285" algn="just">
              <a:lnSpc>
                <a:spcPct val="125000"/>
              </a:lnSpc>
              <a:spcBef>
                <a:spcPts val="600"/>
              </a:spcBef>
              <a:buSzPct val="100000"/>
              <a:buFont typeface="Wingdings" panose="05000000000000000000" pitchFamily="2" charset="2"/>
              <a:buChar char="q"/>
              <a:defRPr sz="1300"/>
            </a:pPr>
            <a:r>
              <a:rPr lang="en-US" sz="900" dirty="0" err="1">
                <a:solidFill>
                  <a:srgbClr val="5D6874"/>
                </a:solidFill>
                <a:latin typeface="微软雅黑" panose="020B0503020204020204" pitchFamily="34" charset="-122"/>
                <a:ea typeface="微软雅黑" panose="020B0503020204020204" pitchFamily="34" charset="-122"/>
                <a:cs typeface="微软雅黑" charset="0"/>
                <a:sym typeface="+mn-ea"/>
              </a:rPr>
              <a:t>产品边界</a:t>
            </a:r>
            <a:r>
              <a:rPr lang="en-US" sz="900" dirty="0">
                <a:solidFill>
                  <a:srgbClr val="5D6874"/>
                </a:solidFill>
                <a:latin typeface="微软雅黑" panose="020B0503020204020204" pitchFamily="34" charset="-122"/>
                <a:ea typeface="微软雅黑" panose="020B0503020204020204" pitchFamily="34" charset="-122"/>
                <a:cs typeface="微软雅黑" charset="0"/>
                <a:sym typeface="+mn-ea"/>
              </a:rPr>
              <a:t>：</a:t>
            </a:r>
            <a:r>
              <a:rPr lang="zh-CN" altLang="en-US" sz="900" dirty="0">
                <a:solidFill>
                  <a:srgbClr val="5D6874"/>
                </a:solidFill>
                <a:latin typeface="微软雅黑" panose="020B0503020204020204" pitchFamily="34" charset="-122"/>
                <a:ea typeface="微软雅黑" panose="020B0503020204020204" pitchFamily="34" charset="-122"/>
                <a:cs typeface="微软雅黑" charset="0"/>
                <a:sym typeface="+mn-ea"/>
              </a:rPr>
              <a:t>不能替代散瞳药物；</a:t>
            </a:r>
            <a:endParaRPr lang="zh-CN" altLang="en-US" sz="900" dirty="0">
              <a:solidFill>
                <a:srgbClr val="5D6874"/>
              </a:solidFill>
              <a:latin typeface="微软雅黑" panose="020B0503020204020204" pitchFamily="34" charset="-122"/>
              <a:ea typeface="微软雅黑" panose="020B0503020204020204" pitchFamily="34" charset="-122"/>
              <a:cs typeface="微软雅黑" charset="0"/>
              <a:sym typeface="+mn-ea"/>
            </a:endParaRPr>
          </a:p>
          <a:p>
            <a:pPr marL="248285" indent="-248285" algn="just">
              <a:lnSpc>
                <a:spcPct val="125000"/>
              </a:lnSpc>
              <a:spcBef>
                <a:spcPts val="600"/>
              </a:spcBef>
              <a:buSzPct val="100000"/>
              <a:buFont typeface="Wingdings" panose="05000000000000000000" pitchFamily="2" charset="2"/>
              <a:buChar char="q"/>
              <a:defRPr sz="1300"/>
            </a:pPr>
            <a:r>
              <a:rPr lang="zh-CN" altLang="en-US" sz="900" dirty="0">
                <a:solidFill>
                  <a:srgbClr val="5D6874"/>
                </a:solidFill>
                <a:latin typeface="微软雅黑" panose="020B0503020204020204" pitchFamily="34" charset="-122"/>
                <a:ea typeface="微软雅黑" panose="020B0503020204020204" pitchFamily="34" charset="-122"/>
                <a:cs typeface="微软雅黑" charset="0"/>
                <a:sym typeface="+mn-ea"/>
              </a:rPr>
              <a:t>应用场景应聚焦“内眼手术术中瞳孔稳定”与“眼前段术后炎症控制”。</a:t>
            </a:r>
            <a:endParaRPr lang="zh-CN" altLang="en-US" sz="900" baseline="30000" dirty="0">
              <a:solidFill>
                <a:srgbClr val="5D6874"/>
              </a:solidFill>
              <a:latin typeface="微软雅黑" panose="020B0503020204020204" pitchFamily="34" charset="-122"/>
              <a:ea typeface="微软雅黑" panose="020B0503020204020204" pitchFamily="34" charset="-122"/>
              <a:cs typeface="微软雅黑" charset="0"/>
              <a:sym typeface="+mn-ea"/>
            </a:endParaRPr>
          </a:p>
        </p:txBody>
      </p:sp>
      <p:sp>
        <p:nvSpPr>
          <p:cNvPr id="4" name="Rectangle: Top Corners Rounded 3"/>
          <p:cNvSpPr/>
          <p:nvPr/>
        </p:nvSpPr>
        <p:spPr>
          <a:xfrm rot="5400000">
            <a:off x="-365632" y="1580599"/>
            <a:ext cx="1103563" cy="380765"/>
          </a:xfrm>
          <a:prstGeom prst="round2SameRect">
            <a:avLst>
              <a:gd name="adj1" fmla="val 44429"/>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panose="020B0503020204020204" pitchFamily="34" charset="-122"/>
                <a:ea typeface="微软雅黑" panose="020B0503020204020204" pitchFamily="34" charset="-122"/>
              </a:rPr>
              <a:t>基本信息</a:t>
            </a:r>
            <a:endParaRPr lang="zh-CN" altLang="en-US" sz="1400" b="1">
              <a:latin typeface="微软雅黑" panose="020B0503020204020204" pitchFamily="34" charset="-122"/>
              <a:ea typeface="微软雅黑" panose="020B0503020204020204" pitchFamily="34" charset="-122"/>
            </a:endParaRPr>
          </a:p>
        </p:txBody>
      </p:sp>
      <p:sp>
        <p:nvSpPr>
          <p:cNvPr id="11" name="Rectangle: Top Corners Rounded 13"/>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panose="020B0503020204020204" pitchFamily="34" charset="-122"/>
                <a:ea typeface="微软雅黑" panose="020B0503020204020204" pitchFamily="34" charset="-122"/>
              </a:rPr>
              <a:t>创新性</a:t>
            </a:r>
            <a:endParaRPr lang="zh-CN" altLang="en-US" sz="1400" b="1">
              <a:latin typeface="微软雅黑" panose="020B0503020204020204" pitchFamily="34" charset="-122"/>
              <a:ea typeface="微软雅黑" panose="020B0503020204020204" pitchFamily="34" charset="-122"/>
            </a:endParaRPr>
          </a:p>
        </p:txBody>
      </p:sp>
      <p:sp>
        <p:nvSpPr>
          <p:cNvPr id="14" name="Rectangle: Top Corners Rounded 14"/>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panose="020B0503020204020204" pitchFamily="34" charset="-122"/>
                <a:ea typeface="微软雅黑" panose="020B0503020204020204" pitchFamily="34" charset="-122"/>
              </a:rPr>
              <a:t>公平性</a:t>
            </a:r>
            <a:endParaRPr lang="zh-CN" altLang="en-US" sz="1400" b="1">
              <a:latin typeface="微软雅黑" panose="020B0503020204020204" pitchFamily="34" charset="-122"/>
              <a:ea typeface="微软雅黑" panose="020B0503020204020204" pitchFamily="34" charset="-122"/>
            </a:endParaRPr>
          </a:p>
        </p:txBody>
      </p:sp>
      <p:sp>
        <p:nvSpPr>
          <p:cNvPr id="19"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panose="020B0503020204020204" pitchFamily="34" charset="-122"/>
                <a:ea typeface="微软雅黑" panose="020B0503020204020204" pitchFamily="34" charset="-122"/>
              </a:rPr>
              <a:t>安全性</a:t>
            </a:r>
            <a:endParaRPr lang="zh-CN" altLang="en-US" sz="1400" b="1">
              <a:latin typeface="微软雅黑" panose="020B0503020204020204" pitchFamily="34" charset="-122"/>
              <a:ea typeface="微软雅黑" panose="020B0503020204020204" pitchFamily="34" charset="-122"/>
            </a:endParaRPr>
          </a:p>
        </p:txBody>
      </p:sp>
      <p:sp>
        <p:nvSpPr>
          <p:cNvPr id="20" name="Rectangle: Top Corners Rounded 40"/>
          <p:cNvSpPr/>
          <p:nvPr/>
        </p:nvSpPr>
        <p:spPr>
          <a:xfrm rot="5400000">
            <a:off x="-235516" y="3608368"/>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panose="020B0503020204020204" pitchFamily="34" charset="-122"/>
                <a:ea typeface="微软雅黑" panose="020B0503020204020204" pitchFamily="34" charset="-122"/>
              </a:rPr>
              <a:t>有效性</a:t>
            </a:r>
            <a:endParaRPr lang="zh-CN" altLang="en-US" sz="1400" b="1">
              <a:latin typeface="微软雅黑" panose="020B0503020204020204" pitchFamily="34" charset="-122"/>
              <a:ea typeface="微软雅黑" panose="020B0503020204020204" pitchFamily="34" charset="-122"/>
            </a:endParaRPr>
          </a:p>
        </p:txBody>
      </p:sp>
      <p:sp>
        <p:nvSpPr>
          <p:cNvPr id="18" name="Freeform: Shape 97"/>
          <p:cNvSpPr/>
          <p:nvPr/>
        </p:nvSpPr>
        <p:spPr>
          <a:xfrm>
            <a:off x="1382542" y="2173054"/>
            <a:ext cx="4183102" cy="111528"/>
          </a:xfrm>
          <a:custGeom>
            <a:avLst/>
            <a:gdLst>
              <a:gd name="connsiteX0" fmla="*/ 0 w 10313581"/>
              <a:gd name="connsiteY0" fmla="*/ 10633 h 786809"/>
              <a:gd name="connsiteX1" fmla="*/ 1552353 w 10313581"/>
              <a:gd name="connsiteY1" fmla="*/ 786809 h 786809"/>
              <a:gd name="connsiteX2" fmla="*/ 8410353 w 10313581"/>
              <a:gd name="connsiteY2" fmla="*/ 786809 h 786809"/>
              <a:gd name="connsiteX3" fmla="*/ 10313581 w 10313581"/>
              <a:gd name="connsiteY3" fmla="*/ 0 h 786809"/>
              <a:gd name="connsiteX4" fmla="*/ 0 w 10313581"/>
              <a:gd name="connsiteY4" fmla="*/ 10633 h 786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3581" h="786809">
                <a:moveTo>
                  <a:pt x="0" y="10633"/>
                </a:moveTo>
                <a:lnTo>
                  <a:pt x="1552353" y="786809"/>
                </a:lnTo>
                <a:lnTo>
                  <a:pt x="8410353" y="786809"/>
                </a:lnTo>
                <a:lnTo>
                  <a:pt x="10313581" y="0"/>
                </a:lnTo>
                <a:lnTo>
                  <a:pt x="0" y="10633"/>
                </a:lnTo>
                <a:close/>
              </a:path>
            </a:pathLst>
          </a:custGeom>
          <a:gradFill>
            <a:gsLst>
              <a:gs pos="0">
                <a:sysClr val="window" lastClr="FFFFFF">
                  <a:lumMod val="85000"/>
                </a:sysClr>
              </a:gs>
              <a:gs pos="100000">
                <a:sysClr val="window" lastClr="FFFFFF"/>
              </a:gs>
            </a:gsLst>
            <a:lin ang="5400000" scaled="1"/>
          </a:gradFill>
          <a:ln w="25400" cap="flat" cmpd="sng" algn="ctr">
            <a:noFill/>
            <a:prstDash val="solid"/>
          </a:ln>
          <a:effectLst/>
        </p:spPr>
        <p:txBody>
          <a:bodyPr rtlCol="0" anchor="t" anchorCtr="0"/>
          <a:lstStyle/>
          <a:p>
            <a:pPr marL="0" marR="0" lvl="0" indent="0" defTabSz="914400" eaLnBrk="1" fontAlgn="auto" latinLnBrk="0" hangingPunct="1">
              <a:lnSpc>
                <a:spcPct val="100000"/>
              </a:lnSpc>
              <a:spcBef>
                <a:spcPts val="0"/>
              </a:spcBef>
              <a:spcAft>
                <a:spcPts val="0"/>
              </a:spcAft>
              <a:buClrTx/>
              <a:buSzTx/>
              <a:buFontTx/>
              <a:buNone/>
              <a:defRPr/>
            </a:pPr>
            <a:endParaRPr kumimoji="0" lang="en-US" sz="1600" b="0" i="0" u="none" strike="noStrike" kern="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25" name="Freeform: Shape 97"/>
          <p:cNvSpPr/>
          <p:nvPr/>
        </p:nvSpPr>
        <p:spPr>
          <a:xfrm>
            <a:off x="948347" y="4935836"/>
            <a:ext cx="3979044" cy="61497"/>
          </a:xfrm>
          <a:custGeom>
            <a:avLst/>
            <a:gdLst>
              <a:gd name="connsiteX0" fmla="*/ 0 w 10313581"/>
              <a:gd name="connsiteY0" fmla="*/ 10633 h 786809"/>
              <a:gd name="connsiteX1" fmla="*/ 1552353 w 10313581"/>
              <a:gd name="connsiteY1" fmla="*/ 786809 h 786809"/>
              <a:gd name="connsiteX2" fmla="*/ 8410353 w 10313581"/>
              <a:gd name="connsiteY2" fmla="*/ 786809 h 786809"/>
              <a:gd name="connsiteX3" fmla="*/ 10313581 w 10313581"/>
              <a:gd name="connsiteY3" fmla="*/ 0 h 786809"/>
              <a:gd name="connsiteX4" fmla="*/ 0 w 10313581"/>
              <a:gd name="connsiteY4" fmla="*/ 10633 h 786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3581" h="786809">
                <a:moveTo>
                  <a:pt x="0" y="10633"/>
                </a:moveTo>
                <a:lnTo>
                  <a:pt x="1552353" y="786809"/>
                </a:lnTo>
                <a:lnTo>
                  <a:pt x="8410353" y="786809"/>
                </a:lnTo>
                <a:lnTo>
                  <a:pt x="10313581" y="0"/>
                </a:lnTo>
                <a:lnTo>
                  <a:pt x="0" y="10633"/>
                </a:lnTo>
                <a:close/>
              </a:path>
            </a:pathLst>
          </a:custGeom>
          <a:gradFill>
            <a:gsLst>
              <a:gs pos="0">
                <a:sysClr val="window" lastClr="FFFFFF">
                  <a:lumMod val="85000"/>
                </a:sysClr>
              </a:gs>
              <a:gs pos="100000">
                <a:sysClr val="window" lastClr="FFFFFF"/>
              </a:gs>
            </a:gsLst>
            <a:lin ang="5400000" scaled="1"/>
          </a:gradFill>
          <a:ln w="25400" cap="flat" cmpd="sng" algn="ctr">
            <a:noFill/>
            <a:prstDash val="solid"/>
          </a:ln>
          <a:effectLst/>
        </p:spPr>
        <p:txBody>
          <a:bodyPr rtlCol="0" anchor="t" anchorCtr="0"/>
          <a:lstStyle/>
          <a:p>
            <a:pPr marL="0" marR="0" lvl="0" indent="0" defTabSz="914400" eaLnBrk="1" fontAlgn="auto" latinLnBrk="0" hangingPunct="1">
              <a:lnSpc>
                <a:spcPct val="100000"/>
              </a:lnSpc>
              <a:spcBef>
                <a:spcPts val="0"/>
              </a:spcBef>
              <a:spcAft>
                <a:spcPts val="0"/>
              </a:spcAft>
              <a:buClrTx/>
              <a:buSzTx/>
              <a:buFontTx/>
              <a:buNone/>
              <a:defRPr/>
            </a:pPr>
            <a:endParaRPr kumimoji="0" lang="en-US" sz="1600" b="0" i="0" u="none" strike="noStrike" kern="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6"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b="1">
                <a:solidFill>
                  <a:schemeClr val="bg1"/>
                </a:solidFill>
              </a:rPr>
              <a:t>2</a:t>
            </a:r>
            <a:endParaRPr sz="1000" b="1">
              <a:solidFill>
                <a:schemeClr val="bg1"/>
              </a:solidFill>
            </a:endParaRPr>
          </a:p>
        </p:txBody>
      </p:sp>
      <p:sp>
        <p:nvSpPr>
          <p:cNvPr id="10" name="标题 1"/>
          <p:cNvSpPr>
            <a:spLocks noGrp="1"/>
          </p:cNvSpPr>
          <p:nvPr/>
        </p:nvSpPr>
        <p:spPr>
          <a:xfrm>
            <a:off x="370217" y="479023"/>
            <a:ext cx="11400661" cy="556260"/>
          </a:xfrm>
          <a:prstGeom prst="rect">
            <a:avLst/>
          </a:prstGeom>
        </p:spPr>
        <p:txBody>
          <a:bodyPr vert="horz" anchor="b" anchorCtr="0"/>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pPr marL="0" indent="0" fontAlgn="auto">
              <a:lnSpc>
                <a:spcPct val="100000"/>
              </a:lnSpc>
            </a:pPr>
            <a:r>
              <a:rPr lang="zh-CN" altLang="en-US" sz="2200" dirty="0">
                <a:latin typeface="微软雅黑" panose="020B0503020204020204" pitchFamily="34" charset="-122"/>
                <a:ea typeface="微软雅黑" panose="020B0503020204020204" pitchFamily="34" charset="-122"/>
                <a:cs typeface="微软雅黑" charset="0"/>
              </a:rPr>
              <a:t>我国相关眼病患者多，内眼围术期管理需求持续增加，其中术中缩瞳抑制和术后抗炎是影响手术安全与视觉恢复的两大核心环节</a:t>
            </a:r>
            <a:endParaRPr lang="zh-CN" altLang="en-US" sz="2200" dirty="0">
              <a:latin typeface="微软雅黑" panose="020B0503020204020204" pitchFamily="34" charset="-122"/>
              <a:ea typeface="微软雅黑" panose="020B0503020204020204" pitchFamily="34" charset="-122"/>
              <a:cs typeface="微软雅黑" charset="0"/>
            </a:endParaRPr>
          </a:p>
        </p:txBody>
      </p:sp>
      <p:sp>
        <p:nvSpPr>
          <p:cNvPr id="15" name="文本框 14"/>
          <p:cNvSpPr txBox="1"/>
          <p:nvPr/>
        </p:nvSpPr>
        <p:spPr>
          <a:xfrm>
            <a:off x="767095" y="6553411"/>
            <a:ext cx="10591800" cy="245110"/>
          </a:xfrm>
          <a:prstGeom prst="rect">
            <a:avLst/>
          </a:prstGeom>
          <a:noFill/>
        </p:spPr>
        <p:txBody>
          <a:bodyPr wrap="square" rtlCol="0" anchor="t">
            <a:spAutoFit/>
          </a:bodyPr>
          <a:lstStyle/>
          <a:p>
            <a:pPr marL="0" marR="0" lvl="0" indent="0" algn="l" defTabSz="914400" rtl="0" eaLnBrk="0" fontAlgn="base" latinLnBrk="0" hangingPunct="0">
              <a:lnSpc>
                <a:spcPct val="100000"/>
              </a:lnSpc>
              <a:spcBef>
                <a:spcPct val="0"/>
              </a:spcBef>
              <a:spcAft>
                <a:spcPct val="0"/>
              </a:spcAft>
              <a:buClrTx/>
              <a:buSzTx/>
            </a:pPr>
            <a:r>
              <a:rPr lang="zh-CN" altLang="en-US"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rPr>
              <a:t>数据来源：</a:t>
            </a:r>
            <a:r>
              <a:rPr lang="zh-CN" altLang="zh-CN"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rPr>
              <a:t>国家卫生健康委：《“十四五”全国眼健康规划（2021–2025年）》及解读</a:t>
            </a:r>
            <a:r>
              <a:rPr lang="zh-CN" altLang="en-US"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rPr>
              <a:t>；</a:t>
            </a:r>
            <a:r>
              <a:rPr lang="zh-CN" altLang="zh-CN"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rPr>
              <a:t>《中国青光眼指南（2020年）》</a:t>
            </a:r>
            <a:r>
              <a:rPr lang="zh-CN" altLang="en-US"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rPr>
              <a:t>；</a:t>
            </a:r>
            <a:r>
              <a:rPr lang="zh-CN" altLang="zh-CN"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rPr>
              <a:t>《中、欧国际近视手术大数据白皮书2.0》</a:t>
            </a:r>
            <a:endParaRPr lang="zh-CN" altLang="zh-CN" sz="1000" dirty="0">
              <a:ln>
                <a:noFill/>
              </a:ln>
              <a:solidFill>
                <a:schemeClr val="bg2">
                  <a:lumMod val="50000"/>
                </a:schemeClr>
              </a:solidFill>
              <a:effectLst/>
              <a:latin typeface="微软雅黑" panose="020B0503020204020204" pitchFamily="34" charset="-122"/>
              <a:ea typeface="微软雅黑" panose="020B0503020204020204" pitchFamily="34" charset="-122"/>
              <a:cs typeface="微软雅黑" charset="0"/>
              <a:sym typeface="+mn-ea"/>
            </a:endParaRPr>
          </a:p>
        </p:txBody>
      </p:sp>
      <p:grpSp>
        <p:nvGrpSpPr>
          <p:cNvPr id="63" name="组合 62"/>
          <p:cNvGrpSpPr/>
          <p:nvPr/>
        </p:nvGrpSpPr>
        <p:grpSpPr>
          <a:xfrm>
            <a:off x="6201843" y="3385239"/>
            <a:ext cx="5270500" cy="578485"/>
            <a:chOff x="6723" y="2610"/>
            <a:chExt cx="11909" cy="1215"/>
          </a:xfrm>
        </p:grpSpPr>
        <p:sp>
          <p:nvSpPr>
            <p:cNvPr id="43" name="Shape 7"/>
            <p:cNvSpPr/>
            <p:nvPr/>
          </p:nvSpPr>
          <p:spPr>
            <a:xfrm>
              <a:off x="6723" y="2610"/>
              <a:ext cx="11909" cy="1101"/>
            </a:xfrm>
            <a:prstGeom prst="roundRect">
              <a:avLst>
                <a:gd name="adj" fmla="val 9600"/>
              </a:avLst>
            </a:prstGeom>
            <a:solidFill>
              <a:srgbClr val="FFFFFF"/>
            </a:solidFill>
            <a:ln w="6350">
              <a:solidFill>
                <a:schemeClr val="accent1">
                  <a:lumMod val="75000"/>
                </a:schemeClr>
              </a:solidFill>
              <a:prstDash val="solid"/>
            </a:ln>
          </p:spPr>
          <p:txBody>
            <a:bodyPr/>
            <a:lstStyle/>
            <a:p>
              <a:endParaRPr lang="zh-CN" altLang="en-US">
                <a:latin typeface="微软雅黑" panose="020B0503020204020204" pitchFamily="34" charset="-122"/>
                <a:ea typeface="微软雅黑" panose="020B0503020204020204" pitchFamily="34" charset="-122"/>
              </a:endParaRPr>
            </a:p>
          </p:txBody>
        </p:sp>
        <p:pic>
          <p:nvPicPr>
            <p:cNvPr id="44" name="image 706"/>
            <p:cNvPicPr>
              <a:picLocks noChangeAspect="1"/>
            </p:cNvPicPr>
            <p:nvPr/>
          </p:nvPicPr>
          <p:blipFill>
            <a:blip r:embed="rId8"/>
            <a:srcRect/>
            <a:stretch>
              <a:fillRect/>
            </a:stretch>
          </p:blipFill>
          <p:spPr>
            <a:xfrm>
              <a:off x="9214" y="3224"/>
              <a:ext cx="2897" cy="601"/>
            </a:xfrm>
            <a:prstGeom prst="rect">
              <a:avLst/>
            </a:prstGeom>
          </p:spPr>
        </p:pic>
        <p:pic>
          <p:nvPicPr>
            <p:cNvPr id="45" name="image 7010"/>
            <p:cNvPicPr>
              <a:picLocks noChangeAspect="1"/>
            </p:cNvPicPr>
            <p:nvPr/>
          </p:nvPicPr>
          <p:blipFill>
            <a:blip r:embed="rId9"/>
            <a:srcRect/>
            <a:stretch>
              <a:fillRect/>
            </a:stretch>
          </p:blipFill>
          <p:spPr>
            <a:xfrm>
              <a:off x="10931" y="2961"/>
              <a:ext cx="1365" cy="418"/>
            </a:xfrm>
            <a:prstGeom prst="rect">
              <a:avLst/>
            </a:prstGeom>
          </p:spPr>
        </p:pic>
        <p:sp>
          <p:nvSpPr>
            <p:cNvPr id="46" name="Object 7011"/>
            <p:cNvSpPr txBox="1"/>
            <p:nvPr/>
          </p:nvSpPr>
          <p:spPr>
            <a:xfrm>
              <a:off x="6937" y="3056"/>
              <a:ext cx="2323" cy="399"/>
            </a:xfrm>
            <a:prstGeom prst="rect">
              <a:avLst/>
            </a:prstGeom>
          </p:spPr>
          <p:txBody>
            <a:bodyPr vert="horz" wrap="square" lIns="0" tIns="0" rIns="0" bIns="0" rtlCol="0" anchor="t" anchorCtr="0">
              <a:noAutofit/>
            </a:bodyPr>
            <a:lstStyle/>
            <a:p>
              <a:pPr algn="ctr">
                <a:lnSpc>
                  <a:spcPct val="100000"/>
                </a:lnSpc>
              </a:pPr>
              <a:r>
                <a:rPr lang="zh-CN" sz="1200" b="0" i="0" dirty="0">
                  <a:solidFill>
                    <a:schemeClr val="tx1"/>
                  </a:solidFill>
                  <a:latin typeface="微软雅黑" panose="020B0503020204020204" pitchFamily="34" charset="-122"/>
                  <a:ea typeface="微软雅黑" panose="020B0503020204020204" pitchFamily="34" charset="-122"/>
                </a:rPr>
                <a:t>术野变窄</a:t>
              </a:r>
              <a:endParaRPr lang="zh-CN" sz="1200" b="0" i="0" dirty="0">
                <a:solidFill>
                  <a:schemeClr val="tx1"/>
                </a:solidFill>
                <a:latin typeface="微软雅黑" panose="020B0503020204020204" pitchFamily="34" charset="-122"/>
                <a:ea typeface="微软雅黑" panose="020B0503020204020204" pitchFamily="34" charset="-122"/>
              </a:endParaRPr>
            </a:p>
          </p:txBody>
        </p:sp>
        <p:pic>
          <p:nvPicPr>
            <p:cNvPr id="47" name="image 7013"/>
            <p:cNvPicPr>
              <a:picLocks noChangeAspect="1"/>
            </p:cNvPicPr>
            <p:nvPr/>
          </p:nvPicPr>
          <p:blipFill>
            <a:blip r:embed="rId9"/>
            <a:srcRect/>
            <a:stretch>
              <a:fillRect/>
            </a:stretch>
          </p:blipFill>
          <p:spPr>
            <a:xfrm>
              <a:off x="13023" y="2961"/>
              <a:ext cx="1365" cy="418"/>
            </a:xfrm>
            <a:prstGeom prst="rect">
              <a:avLst/>
            </a:prstGeom>
          </p:spPr>
        </p:pic>
        <p:sp>
          <p:nvSpPr>
            <p:cNvPr id="50" name="Object 7014"/>
            <p:cNvSpPr txBox="1"/>
            <p:nvPr/>
          </p:nvSpPr>
          <p:spPr>
            <a:xfrm>
              <a:off x="9666" y="3052"/>
              <a:ext cx="2282" cy="437"/>
            </a:xfrm>
            <a:prstGeom prst="rect">
              <a:avLst/>
            </a:prstGeom>
          </p:spPr>
          <p:txBody>
            <a:bodyPr vert="horz" wrap="square" lIns="0" tIns="0" rIns="0" bIns="0" rtlCol="0" anchor="t" anchorCtr="0">
              <a:noAutofit/>
            </a:bodyPr>
            <a:lstStyle/>
            <a:p>
              <a:pPr algn="ctr">
                <a:lnSpc>
                  <a:spcPct val="100000"/>
                </a:lnSpc>
              </a:pPr>
              <a:r>
                <a:rPr lang="zh-CN" sz="1200" b="0" i="0" dirty="0">
                  <a:solidFill>
                    <a:schemeClr val="tx1"/>
                  </a:solidFill>
                  <a:latin typeface="微软雅黑" panose="020B0503020204020204" pitchFamily="34" charset="-122"/>
                  <a:ea typeface="微软雅黑" panose="020B0503020204020204" pitchFamily="34" charset="-122"/>
                </a:rPr>
                <a:t>手术难度增加</a:t>
              </a:r>
              <a:endParaRPr lang="zh-CN" sz="1200" b="0" i="0" dirty="0">
                <a:solidFill>
                  <a:schemeClr val="tx1"/>
                </a:solidFill>
                <a:latin typeface="微软雅黑" panose="020B0503020204020204" pitchFamily="34" charset="-122"/>
                <a:ea typeface="微软雅黑" panose="020B0503020204020204" pitchFamily="34" charset="-122"/>
              </a:endParaRPr>
            </a:p>
          </p:txBody>
        </p:sp>
        <p:pic>
          <p:nvPicPr>
            <p:cNvPr id="51" name="image 7017"/>
            <p:cNvPicPr>
              <a:picLocks noChangeAspect="1"/>
            </p:cNvPicPr>
            <p:nvPr/>
          </p:nvPicPr>
          <p:blipFill>
            <a:blip r:embed="rId9"/>
            <a:srcRect/>
            <a:stretch>
              <a:fillRect/>
            </a:stretch>
          </p:blipFill>
          <p:spPr>
            <a:xfrm>
              <a:off x="15115" y="2961"/>
              <a:ext cx="1365" cy="418"/>
            </a:xfrm>
            <a:prstGeom prst="rect">
              <a:avLst/>
            </a:prstGeom>
          </p:spPr>
        </p:pic>
        <p:sp>
          <p:nvSpPr>
            <p:cNvPr id="52" name="Object 7018"/>
            <p:cNvSpPr txBox="1"/>
            <p:nvPr/>
          </p:nvSpPr>
          <p:spPr>
            <a:xfrm>
              <a:off x="12541" y="3035"/>
              <a:ext cx="2283" cy="475"/>
            </a:xfrm>
            <a:prstGeom prst="rect">
              <a:avLst/>
            </a:prstGeom>
          </p:spPr>
          <p:txBody>
            <a:bodyPr vert="horz" wrap="square" lIns="0" tIns="0" rIns="0" bIns="0" rtlCol="0" anchor="t" anchorCtr="0">
              <a:noAutofit/>
            </a:bodyPr>
            <a:lstStyle/>
            <a:p>
              <a:pPr algn="ctr">
                <a:lnSpc>
                  <a:spcPct val="100000"/>
                </a:lnSpc>
              </a:pPr>
              <a:r>
                <a:rPr lang="zh-CN" sz="1200" b="0" i="0" dirty="0">
                  <a:solidFill>
                    <a:schemeClr val="tx1"/>
                  </a:solidFill>
                  <a:latin typeface="微软雅黑" panose="020B0503020204020204" pitchFamily="34" charset="-122"/>
                  <a:ea typeface="微软雅黑" panose="020B0503020204020204" pitchFamily="34" charset="-122"/>
                </a:rPr>
                <a:t>并发症增加</a:t>
              </a:r>
              <a:endParaRPr lang="zh-CN" sz="1200" b="0" i="0" dirty="0">
                <a:solidFill>
                  <a:schemeClr val="tx1"/>
                </a:solidFill>
                <a:latin typeface="微软雅黑" panose="020B0503020204020204" pitchFamily="34" charset="-122"/>
                <a:ea typeface="微软雅黑" panose="020B0503020204020204" pitchFamily="34" charset="-122"/>
              </a:endParaRPr>
            </a:p>
          </p:txBody>
        </p:sp>
        <p:pic>
          <p:nvPicPr>
            <p:cNvPr id="53" name="image 7021"/>
            <p:cNvPicPr>
              <a:picLocks noChangeAspect="1"/>
            </p:cNvPicPr>
            <p:nvPr/>
          </p:nvPicPr>
          <p:blipFill>
            <a:blip r:embed="rId9"/>
            <a:srcRect/>
            <a:stretch>
              <a:fillRect/>
            </a:stretch>
          </p:blipFill>
          <p:spPr>
            <a:xfrm>
              <a:off x="16922" y="2961"/>
              <a:ext cx="1365" cy="418"/>
            </a:xfrm>
            <a:prstGeom prst="rect">
              <a:avLst/>
            </a:prstGeom>
          </p:spPr>
        </p:pic>
        <p:sp>
          <p:nvSpPr>
            <p:cNvPr id="59" name="Object 7022"/>
            <p:cNvSpPr txBox="1"/>
            <p:nvPr/>
          </p:nvSpPr>
          <p:spPr>
            <a:xfrm>
              <a:off x="15580" y="3033"/>
              <a:ext cx="2630" cy="479"/>
            </a:xfrm>
            <a:prstGeom prst="rect">
              <a:avLst/>
            </a:prstGeom>
          </p:spPr>
          <p:txBody>
            <a:bodyPr vert="horz" wrap="square" lIns="0" tIns="0" rIns="0" bIns="0" rtlCol="0" anchor="t" anchorCtr="0">
              <a:noAutofit/>
            </a:bodyPr>
            <a:lstStyle/>
            <a:p>
              <a:pPr algn="ctr">
                <a:lnSpc>
                  <a:spcPct val="100000"/>
                </a:lnSpc>
              </a:pPr>
              <a:r>
                <a:rPr lang="zh-CN" sz="1200" b="0" i="0" dirty="0">
                  <a:solidFill>
                    <a:schemeClr val="tx1"/>
                  </a:solidFill>
                  <a:latin typeface="微软雅黑" panose="020B0503020204020204" pitchFamily="34" charset="-122"/>
                  <a:ea typeface="微软雅黑" panose="020B0503020204020204" pitchFamily="34" charset="-122"/>
                </a:rPr>
                <a:t>视觉恢复受影响</a:t>
              </a:r>
              <a:endParaRPr lang="zh-CN" sz="1200" b="0" i="0" dirty="0">
                <a:solidFill>
                  <a:schemeClr val="tx1"/>
                </a:solidFill>
                <a:latin typeface="微软雅黑" panose="020B0503020204020204" pitchFamily="34" charset="-122"/>
                <a:ea typeface="微软雅黑" panose="020B0503020204020204" pitchFamily="34" charset="-122"/>
              </a:endParaRPr>
            </a:p>
          </p:txBody>
        </p:sp>
        <p:cxnSp>
          <p:nvCxnSpPr>
            <p:cNvPr id="60" name="直接箭头连接符 59"/>
            <p:cNvCxnSpPr/>
            <p:nvPr/>
          </p:nvCxnSpPr>
          <p:spPr>
            <a:xfrm>
              <a:off x="8973" y="3224"/>
              <a:ext cx="702" cy="0"/>
            </a:xfrm>
            <a:prstGeom prst="straightConnector1">
              <a:avLst/>
            </a:prstGeom>
            <a:ln w="31750" cap="rnd">
              <a:solidFill>
                <a:schemeClr val="accent1"/>
              </a:solidFill>
              <a:round/>
              <a:tailEnd type="arrow" w="med" len="med"/>
            </a:ln>
          </p:spPr>
          <p:style>
            <a:lnRef idx="0">
              <a:srgbClr val="FFFFFF"/>
            </a:lnRef>
            <a:fillRef idx="0">
              <a:srgbClr val="FFFFFF"/>
            </a:fillRef>
            <a:effectRef idx="0">
              <a:srgbClr val="FFFFFF"/>
            </a:effectRef>
            <a:fontRef idx="minor">
              <a:schemeClr val="tx1"/>
            </a:fontRef>
          </p:style>
        </p:cxnSp>
        <p:cxnSp>
          <p:nvCxnSpPr>
            <p:cNvPr id="61" name="直接箭头连接符 60"/>
            <p:cNvCxnSpPr/>
            <p:nvPr/>
          </p:nvCxnSpPr>
          <p:spPr>
            <a:xfrm>
              <a:off x="11937" y="3210"/>
              <a:ext cx="634" cy="0"/>
            </a:xfrm>
            <a:prstGeom prst="straightConnector1">
              <a:avLst/>
            </a:prstGeom>
            <a:ln w="31750" cap="rnd">
              <a:solidFill>
                <a:schemeClr val="accent1"/>
              </a:solidFill>
              <a:round/>
              <a:tailEnd type="arrow" w="med" len="med"/>
            </a:ln>
          </p:spPr>
          <p:style>
            <a:lnRef idx="0">
              <a:srgbClr val="FFFFFF"/>
            </a:lnRef>
            <a:fillRef idx="0">
              <a:srgbClr val="FFFFFF"/>
            </a:fillRef>
            <a:effectRef idx="0">
              <a:srgbClr val="FFFFFF"/>
            </a:effectRef>
            <a:fontRef idx="minor">
              <a:schemeClr val="tx1"/>
            </a:fontRef>
          </p:style>
        </p:cxnSp>
        <p:cxnSp>
          <p:nvCxnSpPr>
            <p:cNvPr id="62" name="直接箭头连接符 61"/>
            <p:cNvCxnSpPr/>
            <p:nvPr/>
          </p:nvCxnSpPr>
          <p:spPr>
            <a:xfrm>
              <a:off x="14786" y="3227"/>
              <a:ext cx="717" cy="0"/>
            </a:xfrm>
            <a:prstGeom prst="straightConnector1">
              <a:avLst/>
            </a:prstGeom>
            <a:ln w="31750" cap="rnd">
              <a:solidFill>
                <a:schemeClr val="accent1"/>
              </a:solidFill>
              <a:round/>
              <a:tailEnd type="arrow" w="med" len="med"/>
            </a:ln>
          </p:spPr>
          <p:style>
            <a:lnRef idx="0">
              <a:srgbClr val="FFFFFF"/>
            </a:lnRef>
            <a:fillRef idx="0">
              <a:srgbClr val="FFFFFF"/>
            </a:fillRef>
            <a:effectRef idx="0">
              <a:srgbClr val="FFFFFF"/>
            </a:effectRef>
            <a:fontRef idx="minor">
              <a:schemeClr val="tx1"/>
            </a:fontRef>
          </p:style>
        </p:cxnSp>
      </p:grpSp>
      <p:sp>
        <p:nvSpPr>
          <p:cNvPr id="3" name="文本框 2"/>
          <p:cNvSpPr txBox="1"/>
          <p:nvPr/>
        </p:nvSpPr>
        <p:spPr>
          <a:xfrm>
            <a:off x="783533" y="2385852"/>
            <a:ext cx="4752000" cy="2138662"/>
          </a:xfrm>
          <a:prstGeom prst="rect">
            <a:avLst/>
          </a:prstGeom>
          <a:noFill/>
        </p:spPr>
        <p:txBody>
          <a:bodyPr wrap="square">
            <a:spAutoFit/>
          </a:bodyPr>
          <a:lstStyle/>
          <a:p>
            <a:pPr marL="285750" indent="-285750">
              <a:lnSpc>
                <a:spcPct val="120000"/>
              </a:lnSpc>
              <a:buFont typeface="Wingdings" panose="05000000000000000000" charset="0"/>
              <a:buChar char=""/>
            </a:pPr>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rPr>
              <a:t>白内障</a:t>
            </a:r>
            <a:endParaRPr lang="en-US" altLang="zh-CN" sz="1400" b="1" dirty="0">
              <a:solidFill>
                <a:schemeClr val="accent1">
                  <a:lumMod val="60000"/>
                  <a:lumOff val="40000"/>
                </a:schemeClr>
              </a:solidFill>
              <a:latin typeface="微软雅黑" panose="020B0503020204020204" pitchFamily="34" charset="-122"/>
              <a:ea typeface="微软雅黑" panose="020B0503020204020204" pitchFamily="34" charset="-122"/>
            </a:endParaRPr>
          </a:p>
          <a:p>
            <a:pPr marL="285750" indent="-285750" algn="just">
              <a:lnSpc>
                <a:spcPct val="120000"/>
              </a:lnSpc>
              <a:buFont typeface="Arial" panose="020B0604020202090204" pitchFamily="34" charset="0"/>
              <a:buChar char="•"/>
            </a:pPr>
            <a:r>
              <a:rPr lang="zh-CN" altLang="en-US" sz="1400" dirty="0">
                <a:latin typeface="微软雅黑" panose="020B0503020204020204" pitchFamily="34" charset="-122"/>
                <a:ea typeface="微软雅黑" panose="020B0503020204020204" pitchFamily="34" charset="-122"/>
              </a:rPr>
              <a:t>随着人口老龄化加速，我国白内障发病人数在逐渐增加。</a:t>
            </a:r>
            <a:endParaRPr lang="en-US" altLang="zh-CN" sz="1400" dirty="0">
              <a:latin typeface="微软雅黑" panose="020B0503020204020204" pitchFamily="34" charset="-122"/>
              <a:ea typeface="微软雅黑" panose="020B0503020204020204" pitchFamily="34" charset="-122"/>
            </a:endParaRPr>
          </a:p>
          <a:p>
            <a:pPr marL="285750" indent="-285750" algn="just">
              <a:lnSpc>
                <a:spcPct val="120000"/>
              </a:lnSpc>
              <a:buFont typeface="Arial" panose="020B0604020202090204" pitchFamily="34" charset="0"/>
              <a:buChar char="•"/>
            </a:pPr>
            <a:r>
              <a:rPr lang="zh-CN" altLang="en-US" sz="1400" dirty="0">
                <a:latin typeface="微软雅黑" panose="020B0503020204020204" pitchFamily="34" charset="-122"/>
                <a:ea typeface="微软雅黑" panose="020B0503020204020204" pitchFamily="34" charset="-122"/>
              </a:rPr>
              <a:t>据统计，我国</a:t>
            </a:r>
            <a:r>
              <a:rPr lang="en-US" altLang="zh-CN" sz="1400" dirty="0">
                <a:latin typeface="微软雅黑" panose="020B0503020204020204" pitchFamily="34" charset="-122"/>
                <a:ea typeface="微软雅黑" panose="020B0503020204020204" pitchFamily="34" charset="-122"/>
              </a:rPr>
              <a:t>60</a:t>
            </a:r>
            <a:r>
              <a:rPr lang="zh-CN" altLang="en-US" sz="1400" dirty="0">
                <a:latin typeface="微软雅黑" panose="020B0503020204020204" pitchFamily="34" charset="-122"/>
                <a:ea typeface="微软雅黑" panose="020B0503020204020204" pitchFamily="34" charset="-122"/>
              </a:rPr>
              <a:t>岁至</a:t>
            </a:r>
            <a:r>
              <a:rPr lang="en-US" altLang="zh-CN" sz="1400" dirty="0">
                <a:latin typeface="微软雅黑" panose="020B0503020204020204" pitchFamily="34" charset="-122"/>
                <a:ea typeface="微软雅黑" panose="020B0503020204020204" pitchFamily="34" charset="-122"/>
              </a:rPr>
              <a:t>89</a:t>
            </a:r>
            <a:r>
              <a:rPr lang="zh-CN" altLang="en-US" sz="1400" dirty="0">
                <a:latin typeface="微软雅黑" panose="020B0503020204020204" pitchFamily="34" charset="-122"/>
                <a:ea typeface="微软雅黑" panose="020B0503020204020204" pitchFamily="34" charset="-122"/>
              </a:rPr>
              <a:t>岁人群白内障发病率高达</a:t>
            </a:r>
            <a:r>
              <a:rPr lang="en-US" altLang="zh-CN" sz="1400" dirty="0">
                <a:latin typeface="微软雅黑" panose="020B0503020204020204" pitchFamily="34" charset="-122"/>
                <a:ea typeface="微软雅黑" panose="020B0503020204020204" pitchFamily="34" charset="-122"/>
              </a:rPr>
              <a:t>80%</a:t>
            </a:r>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90</a:t>
            </a:r>
            <a:r>
              <a:rPr lang="zh-CN" altLang="en-US" sz="1400" dirty="0">
                <a:latin typeface="微软雅黑" panose="020B0503020204020204" pitchFamily="34" charset="-122"/>
                <a:ea typeface="微软雅黑" panose="020B0503020204020204" pitchFamily="34" charset="-122"/>
              </a:rPr>
              <a:t>岁以上人群白内障发病率达到</a:t>
            </a:r>
            <a:r>
              <a:rPr lang="en-US" altLang="zh-CN" sz="1400" dirty="0">
                <a:latin typeface="微软雅黑" panose="020B0503020204020204" pitchFamily="34" charset="-122"/>
                <a:ea typeface="微软雅黑" panose="020B0503020204020204" pitchFamily="34" charset="-122"/>
              </a:rPr>
              <a:t>90%</a:t>
            </a:r>
            <a:r>
              <a:rPr lang="zh-CN" altLang="en-US" sz="1400" dirty="0">
                <a:latin typeface="微软雅黑" panose="020B0503020204020204" pitchFamily="34" charset="-122"/>
                <a:ea typeface="微软雅黑" panose="020B0503020204020204" pitchFamily="34" charset="-122"/>
              </a:rPr>
              <a:t>以上。</a:t>
            </a:r>
            <a:endParaRPr lang="en-US" altLang="zh-CN" sz="1400" dirty="0">
              <a:latin typeface="微软雅黑" panose="020B0503020204020204" pitchFamily="34" charset="-122"/>
              <a:ea typeface="微软雅黑" panose="020B0503020204020204" pitchFamily="34" charset="-122"/>
            </a:endParaRPr>
          </a:p>
          <a:p>
            <a:pPr marL="285750" indent="-285750">
              <a:lnSpc>
                <a:spcPct val="120000"/>
              </a:lnSpc>
              <a:buFont typeface="Wingdings" panose="05000000000000000000" charset="0"/>
              <a:buChar char=""/>
            </a:pPr>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rPr>
              <a:t>青光眼</a:t>
            </a:r>
            <a:endParaRPr lang="en-US" altLang="zh-CN" sz="1400" b="1" dirty="0">
              <a:solidFill>
                <a:schemeClr val="accent1">
                  <a:lumMod val="60000"/>
                  <a:lumOff val="40000"/>
                </a:schemeClr>
              </a:solidFill>
              <a:latin typeface="微软雅黑" panose="020B0503020204020204" pitchFamily="34" charset="-122"/>
              <a:ea typeface="微软雅黑" panose="020B0503020204020204" pitchFamily="34" charset="-122"/>
            </a:endParaRPr>
          </a:p>
          <a:p>
            <a:pPr marL="285750" indent="-285750" algn="just">
              <a:lnSpc>
                <a:spcPct val="120000"/>
              </a:lnSpc>
              <a:buFont typeface="Arial" panose="020B0604020202090204" pitchFamily="34" charset="0"/>
              <a:buChar char="•"/>
            </a:pPr>
            <a:r>
              <a:rPr lang="zh-CN" altLang="en-US" sz="1400" dirty="0">
                <a:latin typeface="微软雅黑" panose="020B0503020204020204" pitchFamily="34" charset="-122"/>
                <a:ea typeface="微软雅黑" panose="020B0503020204020204" pitchFamily="34" charset="-122"/>
              </a:rPr>
              <a:t>我国人群青光眼患病率达</a:t>
            </a:r>
            <a:r>
              <a:rPr lang="en-US" altLang="zh-CN" sz="1400" dirty="0">
                <a:latin typeface="微软雅黑" panose="020B0503020204020204" pitchFamily="34" charset="-122"/>
                <a:ea typeface="微软雅黑" panose="020B0503020204020204" pitchFamily="34" charset="-122"/>
              </a:rPr>
              <a:t>2.58%</a:t>
            </a:r>
            <a:r>
              <a:rPr lang="zh-CN" altLang="en-US" sz="1400" dirty="0">
                <a:latin typeface="微软雅黑" panose="020B0503020204020204" pitchFamily="34" charset="-122"/>
                <a:ea typeface="微软雅黑" panose="020B0503020204020204" pitchFamily="34" charset="-122"/>
              </a:rPr>
              <a:t>，约占世界青光眼患者的四分之一，</a:t>
            </a:r>
            <a:r>
              <a:rPr lang="en-US" altLang="zh-CN" sz="1400" dirty="0">
                <a:latin typeface="微软雅黑" panose="020B0503020204020204" pitchFamily="34" charset="-122"/>
                <a:ea typeface="微软雅黑" panose="020B0503020204020204" pitchFamily="34" charset="-122"/>
              </a:rPr>
              <a:t>2020</a:t>
            </a:r>
            <a:r>
              <a:rPr lang="zh-CN" altLang="en-US" sz="1400" dirty="0">
                <a:latin typeface="微软雅黑" panose="020B0503020204020204" pitchFamily="34" charset="-122"/>
                <a:ea typeface="微软雅黑" panose="020B0503020204020204" pitchFamily="34" charset="-122"/>
              </a:rPr>
              <a:t>年我国青光眼患者估算约</a:t>
            </a:r>
            <a:r>
              <a:rPr lang="en-US" altLang="zh-CN" sz="1400" dirty="0">
                <a:latin typeface="微软雅黑" panose="020B0503020204020204" pitchFamily="34" charset="-122"/>
                <a:ea typeface="微软雅黑" panose="020B0503020204020204" pitchFamily="34" charset="-122"/>
              </a:rPr>
              <a:t>2100</a:t>
            </a:r>
            <a:r>
              <a:rPr lang="zh-CN" altLang="en-US" sz="1400" dirty="0">
                <a:latin typeface="微软雅黑" panose="020B0503020204020204" pitchFamily="34" charset="-122"/>
                <a:ea typeface="微软雅黑" panose="020B0503020204020204" pitchFamily="34" charset="-122"/>
              </a:rPr>
              <a:t>万。</a:t>
            </a:r>
            <a:endParaRPr lang="en-US" altLang="zh-CN" sz="1400" dirty="0">
              <a:latin typeface="微软雅黑" panose="020B0503020204020204" pitchFamily="34" charset="-122"/>
              <a:ea typeface="微软雅黑" panose="020B0503020204020204" pitchFamily="34" charset="-122"/>
            </a:endParaRPr>
          </a:p>
          <a:p>
            <a:pPr marL="285750" indent="-285750" algn="just">
              <a:lnSpc>
                <a:spcPct val="120000"/>
              </a:lnSpc>
              <a:buFont typeface="Arial" panose="020B0604020202090204" pitchFamily="34" charset="0"/>
              <a:buChar char="•"/>
            </a:pPr>
            <a:r>
              <a:rPr lang="zh-CN" altLang="en-US" sz="1400" dirty="0">
                <a:latin typeface="微软雅黑" panose="020B0503020204020204" pitchFamily="34" charset="-122"/>
                <a:ea typeface="微软雅黑" panose="020B0503020204020204" pitchFamily="34" charset="-122"/>
              </a:rPr>
              <a:t>约</a:t>
            </a:r>
            <a:r>
              <a:rPr lang="en-US" altLang="zh-CN" sz="1400" dirty="0">
                <a:latin typeface="微软雅黑" panose="020B0503020204020204" pitchFamily="34" charset="-122"/>
                <a:ea typeface="微软雅黑" panose="020B0503020204020204" pitchFamily="34" charset="-122"/>
              </a:rPr>
              <a:t>90% </a:t>
            </a:r>
            <a:r>
              <a:rPr lang="zh-CN" altLang="en-US" sz="1400" dirty="0">
                <a:latin typeface="微软雅黑" panose="020B0503020204020204" pitchFamily="34" charset="-122"/>
                <a:ea typeface="微软雅黑" panose="020B0503020204020204" pitchFamily="34" charset="-122"/>
              </a:rPr>
              <a:t>的青光眼患者未能得到及时诊断</a:t>
            </a:r>
            <a:endParaRPr lang="zh-CN" altLang="en-US" sz="1400" dirty="0">
              <a:latin typeface="微软雅黑" panose="020B0503020204020204" pitchFamily="34" charset="-122"/>
              <a:ea typeface="微软雅黑" panose="020B0503020204020204" pitchFamily="34" charset="-122"/>
            </a:endParaRPr>
          </a:p>
        </p:txBody>
      </p:sp>
      <p:sp>
        <p:nvSpPr>
          <p:cNvPr id="13" name="文本框 12"/>
          <p:cNvSpPr txBox="1"/>
          <p:nvPr/>
        </p:nvSpPr>
        <p:spPr>
          <a:xfrm>
            <a:off x="936781" y="4585064"/>
            <a:ext cx="4164989" cy="344710"/>
          </a:xfrm>
          <a:prstGeom prst="rect">
            <a:avLst/>
          </a:prstGeom>
          <a:noFill/>
        </p:spPr>
        <p:txBody>
          <a:bodyPr wrap="square" rtlCol="0">
            <a:spAutoFit/>
          </a:bodyPr>
          <a:lstStyle/>
          <a:p>
            <a:pPr>
              <a:lnSpc>
                <a:spcPct val="130000"/>
              </a:lnSpc>
            </a:pPr>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rPr>
              <a:t>内眼手术需求量持续增长，手术管理负担沉重</a:t>
            </a:r>
            <a:endParaRPr lang="en-US" sz="1400" b="1" dirty="0">
              <a:solidFill>
                <a:schemeClr val="accent1">
                  <a:lumMod val="60000"/>
                  <a:lumOff val="40000"/>
                </a:schemeClr>
              </a:solidFill>
              <a:latin typeface="微软雅黑" panose="020B0503020204020204" pitchFamily="34" charset="-122"/>
              <a:ea typeface="微软雅黑" panose="020B0503020204020204" pitchFamily="34" charset="-122"/>
            </a:endParaRPr>
          </a:p>
        </p:txBody>
      </p:sp>
      <p:sp>
        <p:nvSpPr>
          <p:cNvPr id="16" name="文本框 15"/>
          <p:cNvSpPr txBox="1"/>
          <p:nvPr/>
        </p:nvSpPr>
        <p:spPr>
          <a:xfrm>
            <a:off x="767095" y="4974010"/>
            <a:ext cx="4825820" cy="1363065"/>
          </a:xfrm>
          <a:prstGeom prst="rect">
            <a:avLst/>
          </a:prstGeom>
          <a:noFill/>
        </p:spPr>
        <p:txBody>
          <a:bodyPr wrap="square">
            <a:spAutoFit/>
          </a:bodyPr>
          <a:lstStyle/>
          <a:p>
            <a:pPr marL="285750" indent="-285750">
              <a:lnSpc>
                <a:spcPct val="120000"/>
              </a:lnSpc>
              <a:buFont typeface="Arial" panose="020B0604020202090204" pitchFamily="34" charset="0"/>
              <a:buChar char="•"/>
            </a:pPr>
            <a:r>
              <a:rPr lang="en-US" altLang="zh-CN" sz="1400" dirty="0">
                <a:latin typeface="微软雅黑" panose="020B0503020204020204" pitchFamily="34" charset="-122"/>
                <a:ea typeface="微软雅黑" panose="020B0503020204020204" pitchFamily="34" charset="-122"/>
              </a:rPr>
              <a:t>2020</a:t>
            </a:r>
            <a:r>
              <a:rPr lang="zh-CN" altLang="en-US" sz="1400" dirty="0">
                <a:latin typeface="微软雅黑" panose="020B0503020204020204" pitchFamily="34" charset="-122"/>
                <a:ea typeface="微软雅黑" panose="020B0503020204020204" pitchFamily="34" charset="-122"/>
              </a:rPr>
              <a:t>年我国白内障手术率已超过</a:t>
            </a:r>
            <a:r>
              <a:rPr lang="en-US" altLang="zh-CN" sz="1400" dirty="0">
                <a:latin typeface="微软雅黑" panose="020B0503020204020204" pitchFamily="34" charset="-122"/>
                <a:ea typeface="微软雅黑" panose="020B0503020204020204" pitchFamily="34" charset="-122"/>
              </a:rPr>
              <a:t>3000</a:t>
            </a:r>
            <a:r>
              <a:rPr lang="zh-CN" altLang="en-US" sz="1400" dirty="0">
                <a:latin typeface="微软雅黑" panose="020B0503020204020204" pitchFamily="34" charset="-122"/>
                <a:ea typeface="微软雅黑" panose="020B0503020204020204" pitchFamily="34" charset="-122"/>
              </a:rPr>
              <a:t>例</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百万人口，年手术需求约</a:t>
            </a:r>
            <a:r>
              <a:rPr lang="en-US" altLang="zh-CN" sz="1400" dirty="0">
                <a:latin typeface="微软雅黑" panose="020B0503020204020204" pitchFamily="34" charset="-122"/>
                <a:ea typeface="微软雅黑" panose="020B0503020204020204" pitchFamily="34" charset="-122"/>
              </a:rPr>
              <a:t>500</a:t>
            </a:r>
            <a:r>
              <a:rPr lang="zh-CN" altLang="en-US" sz="1400" dirty="0">
                <a:latin typeface="微软雅黑" panose="020B0503020204020204" pitchFamily="34" charset="-122"/>
                <a:ea typeface="微软雅黑" panose="020B0503020204020204" pitchFamily="34" charset="-122"/>
              </a:rPr>
              <a:t>万例；约</a:t>
            </a:r>
            <a:r>
              <a:rPr lang="en-US" altLang="zh-CN" sz="1400" dirty="0">
                <a:latin typeface="微软雅黑" panose="020B0503020204020204" pitchFamily="34" charset="-122"/>
                <a:ea typeface="微软雅黑" panose="020B0503020204020204" pitchFamily="34" charset="-122"/>
              </a:rPr>
              <a:t>65%-70%</a:t>
            </a:r>
            <a:r>
              <a:rPr lang="zh-CN" altLang="en-US" sz="1400" dirty="0">
                <a:latin typeface="微软雅黑" panose="020B0503020204020204" pitchFamily="34" charset="-122"/>
                <a:ea typeface="微软雅黑" panose="020B0503020204020204" pitchFamily="34" charset="-122"/>
              </a:rPr>
              <a:t>青光眼患者最终会接受手术治疗。</a:t>
            </a:r>
            <a:endParaRPr lang="en-US" altLang="zh-CN" sz="1400" dirty="0">
              <a:latin typeface="微软雅黑" panose="020B0503020204020204" pitchFamily="34" charset="-122"/>
              <a:ea typeface="微软雅黑" panose="020B0503020204020204" pitchFamily="34" charset="-122"/>
            </a:endParaRPr>
          </a:p>
          <a:p>
            <a:pPr marL="285750" indent="-285750">
              <a:lnSpc>
                <a:spcPct val="120000"/>
              </a:lnSpc>
              <a:buFont typeface="Arial" panose="020B0604020202090204" pitchFamily="34" charset="0"/>
              <a:buChar char="•"/>
            </a:pPr>
            <a:r>
              <a:rPr lang="zh-CN" altLang="en-US" sz="1400" dirty="0">
                <a:latin typeface="微软雅黑" panose="020B0503020204020204" pitchFamily="34" charset="-122"/>
                <a:ea typeface="微软雅黑" panose="020B0503020204020204" pitchFamily="34" charset="-122"/>
              </a:rPr>
              <a:t>屈光、角膜、眼表等手术量持续增长，术后均存在不同程度</a:t>
            </a:r>
            <a:r>
              <a:rPr lang="zh-CN" altLang="en-US" sz="1400" b="1" dirty="0">
                <a:solidFill>
                  <a:srgbClr val="C00000"/>
                </a:solidFill>
                <a:latin typeface="微软雅黑" panose="020B0503020204020204" pitchFamily="34" charset="-122"/>
                <a:ea typeface="微软雅黑" panose="020B0503020204020204" pitchFamily="34" charset="-122"/>
              </a:rPr>
              <a:t>眼前段炎症管理需求</a:t>
            </a:r>
            <a:r>
              <a:rPr lang="zh-CN" altLang="en-US" sz="1200" b="1" dirty="0">
                <a:solidFill>
                  <a:srgbClr val="141515"/>
                </a:solidFill>
                <a:latin typeface="微软雅黑" panose="020B0503020204020204" pitchFamily="34" charset="-122"/>
                <a:ea typeface="微软雅黑" panose="020B0503020204020204" pitchFamily="34" charset="-122"/>
              </a:rPr>
              <a:t>。</a:t>
            </a:r>
            <a:endParaRPr lang="zh-CN" altLang="en-US" sz="1200" b="1" dirty="0">
              <a:solidFill>
                <a:srgbClr val="141515"/>
              </a:solidFill>
              <a:latin typeface="微软雅黑" panose="020B0503020204020204" pitchFamily="34" charset="-122"/>
              <a:ea typeface="微软雅黑" panose="020B0503020204020204" pitchFamily="34" charset="-122"/>
            </a:endParaRPr>
          </a:p>
        </p:txBody>
      </p:sp>
      <p:sp>
        <p:nvSpPr>
          <p:cNvPr id="17" name="Flowchart: Connector 40"/>
          <p:cNvSpPr/>
          <p:nvPr/>
        </p:nvSpPr>
        <p:spPr>
          <a:xfrm>
            <a:off x="6201843" y="1902130"/>
            <a:ext cx="288000" cy="288000"/>
          </a:xfrm>
          <a:prstGeom prst="flowChartConnector">
            <a:avLst/>
          </a:prstGeom>
          <a:solidFill>
            <a:schemeClr val="accent1">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latin typeface="微软雅黑" panose="020B0503020204020204" pitchFamily="34" charset="-122"/>
                <a:ea typeface="微软雅黑" panose="020B0503020204020204" pitchFamily="34" charset="-122"/>
              </a:rPr>
              <a:t>1</a:t>
            </a:r>
            <a:endParaRPr lang="en-GB" sz="1400" b="1" dirty="0">
              <a:latin typeface="微软雅黑" panose="020B0503020204020204" pitchFamily="34" charset="-122"/>
              <a:ea typeface="微软雅黑" panose="020B0503020204020204" pitchFamily="34" charset="-122"/>
            </a:endParaRPr>
          </a:p>
        </p:txBody>
      </p:sp>
      <p:sp>
        <p:nvSpPr>
          <p:cNvPr id="22" name="文本框 21"/>
          <p:cNvSpPr txBox="1"/>
          <p:nvPr/>
        </p:nvSpPr>
        <p:spPr>
          <a:xfrm>
            <a:off x="6478631" y="1879644"/>
            <a:ext cx="4970309" cy="307777"/>
          </a:xfrm>
          <a:prstGeom prst="rect">
            <a:avLst/>
          </a:prstGeom>
          <a:noFill/>
        </p:spPr>
        <p:txBody>
          <a:bodyPr wrap="square" rtlCol="0">
            <a:spAutoFit/>
          </a:bodyPr>
          <a:lstStyle/>
          <a:p>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rPr>
              <a:t>手术应用场景</a:t>
            </a:r>
            <a:endPar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endParaRPr>
          </a:p>
        </p:txBody>
      </p:sp>
      <p:sp>
        <p:nvSpPr>
          <p:cNvPr id="23" name="Flowchart: Connector 40"/>
          <p:cNvSpPr/>
          <p:nvPr/>
        </p:nvSpPr>
        <p:spPr>
          <a:xfrm>
            <a:off x="6141438" y="4110418"/>
            <a:ext cx="288000" cy="288000"/>
          </a:xfrm>
          <a:prstGeom prst="flowChartConnector">
            <a:avLst/>
          </a:prstGeom>
          <a:solidFill>
            <a:schemeClr val="accent1">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微软雅黑" panose="020B0503020204020204" pitchFamily="34" charset="-122"/>
                <a:ea typeface="微软雅黑" panose="020B0503020204020204" pitchFamily="34" charset="-122"/>
              </a:rPr>
              <a:t>2</a:t>
            </a:r>
            <a:endParaRPr lang="en-GB" sz="1400" b="1" dirty="0">
              <a:latin typeface="微软雅黑" panose="020B0503020204020204" pitchFamily="34" charset="-122"/>
              <a:ea typeface="微软雅黑" panose="020B0503020204020204" pitchFamily="34" charset="-122"/>
            </a:endParaRPr>
          </a:p>
        </p:txBody>
      </p:sp>
      <p:sp>
        <p:nvSpPr>
          <p:cNvPr id="24" name="文本框 23"/>
          <p:cNvSpPr txBox="1"/>
          <p:nvPr/>
        </p:nvSpPr>
        <p:spPr>
          <a:xfrm>
            <a:off x="6456786" y="4110418"/>
            <a:ext cx="5297848" cy="307777"/>
          </a:xfrm>
          <a:prstGeom prst="rect">
            <a:avLst/>
          </a:prstGeom>
          <a:noFill/>
        </p:spPr>
        <p:txBody>
          <a:bodyPr wrap="square" rtlCol="0">
            <a:spAutoFit/>
          </a:bodyPr>
          <a:lstStyle/>
          <a:p>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rPr>
              <a:t>氟比洛芬钠滴眼液可实现“抑制术中缩瞳</a:t>
            </a:r>
            <a:r>
              <a:rPr lang="en-US" altLang="zh-CN" sz="1400" b="1" dirty="0">
                <a:solidFill>
                  <a:schemeClr val="accent1">
                    <a:lumMod val="60000"/>
                    <a:lumOff val="40000"/>
                  </a:schemeClr>
                </a:solidFill>
                <a:latin typeface="微软雅黑" panose="020B0503020204020204" pitchFamily="34" charset="-122"/>
                <a:ea typeface="微软雅黑" panose="020B0503020204020204" pitchFamily="34" charset="-122"/>
              </a:rPr>
              <a:t>+</a:t>
            </a:r>
            <a:r>
              <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rPr>
              <a:t>术后抗炎”全程护航</a:t>
            </a:r>
            <a:endParaRPr lang="zh-CN" altLang="en-US" sz="1400" b="1" dirty="0">
              <a:solidFill>
                <a:schemeClr val="accent1">
                  <a:lumMod val="60000"/>
                  <a:lumOff val="40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4" name="Rectangle: Top Corners Rounded 3"/>
          <p:cNvSpPr/>
          <p:nvPr/>
        </p:nvSpPr>
        <p:spPr>
          <a:xfrm rot="5400000">
            <a:off x="-365632" y="1580599"/>
            <a:ext cx="1103563" cy="380765"/>
          </a:xfrm>
          <a:prstGeom prst="round2SameRect">
            <a:avLst>
              <a:gd name="adj1" fmla="val 44429"/>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基本信息</a:t>
            </a:r>
            <a:endParaRPr lang="zh-CN" altLang="en-US" sz="1400" b="1">
              <a:latin typeface="微软雅黑" charset="0"/>
              <a:ea typeface="微软雅黑" charset="0"/>
            </a:endParaRPr>
          </a:p>
        </p:txBody>
      </p:sp>
      <p:sp>
        <p:nvSpPr>
          <p:cNvPr id="14" name="Rectangle: Top Corners Rounded 13"/>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创新性</a:t>
            </a:r>
            <a:endParaRPr lang="zh-CN" altLang="en-US" sz="1400" b="1" err="1">
              <a:latin typeface="微软雅黑" charset="0"/>
              <a:ea typeface="微软雅黑" charset="0"/>
            </a:endParaRPr>
          </a:p>
        </p:txBody>
      </p:sp>
      <p:sp>
        <p:nvSpPr>
          <p:cNvPr id="15" name="Rectangle: Top Corners Rounded 14"/>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公平性</a:t>
            </a:r>
            <a:endParaRPr lang="zh-CN" altLang="en-US" sz="1400" b="1">
              <a:latin typeface="微软雅黑" charset="0"/>
              <a:ea typeface="微软雅黑" charset="0"/>
            </a:endParaRPr>
          </a:p>
        </p:txBody>
      </p:sp>
      <p:sp>
        <p:nvSpPr>
          <p:cNvPr id="6" name="Rectangle: Top Corners Rounded 29"/>
          <p:cNvSpPr/>
          <p:nvPr/>
        </p:nvSpPr>
        <p:spPr>
          <a:xfrm rot="5400000">
            <a:off x="-235515" y="2659542"/>
            <a:ext cx="843329" cy="380765"/>
          </a:xfrm>
          <a:prstGeom prst="round2SameRect">
            <a:avLst>
              <a:gd name="adj1" fmla="val 39092"/>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安全性</a:t>
            </a:r>
            <a:endParaRPr lang="zh-CN" altLang="en-US" sz="1400" b="1">
              <a:latin typeface="微软雅黑" charset="0"/>
              <a:ea typeface="微软雅黑" charset="0"/>
            </a:endParaRPr>
          </a:p>
        </p:txBody>
      </p:sp>
      <p:sp>
        <p:nvSpPr>
          <p:cNvPr id="11" name="Rectangle: Top Corners Rounded 40"/>
          <p:cNvSpPr/>
          <p:nvPr/>
        </p:nvSpPr>
        <p:spPr>
          <a:xfrm rot="5400000">
            <a:off x="-235516" y="3608368"/>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有效性</a:t>
            </a:r>
            <a:endParaRPr lang="zh-CN" altLang="en-US" sz="1400" b="1">
              <a:latin typeface="微软雅黑" charset="0"/>
              <a:ea typeface="微软雅黑" charset="0"/>
            </a:endParaRPr>
          </a:p>
        </p:txBody>
      </p:sp>
      <p:sp>
        <p:nvSpPr>
          <p:cNvPr id="5"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b="1">
                <a:solidFill>
                  <a:schemeClr val="bg1"/>
                </a:solidFill>
              </a:rPr>
              <a:t>4</a:t>
            </a:r>
            <a:endParaRPr sz="1000" b="1">
              <a:solidFill>
                <a:schemeClr val="bg1"/>
              </a:solidFill>
            </a:endParaRPr>
          </a:p>
        </p:txBody>
      </p:sp>
      <p:sp>
        <p:nvSpPr>
          <p:cNvPr id="7" name="标题 1"/>
          <p:cNvSpPr>
            <a:spLocks noGrp="1"/>
          </p:cNvSpPr>
          <p:nvPr/>
        </p:nvSpPr>
        <p:spPr>
          <a:xfrm>
            <a:off x="384693" y="437899"/>
            <a:ext cx="10748363" cy="556260"/>
          </a:xfrm>
          <a:prstGeom prst="rect">
            <a:avLst/>
          </a:prstGeom>
        </p:spPr>
        <p:txBody>
          <a:bodyPr vert="horz" anchor="b" anchorCtr="0"/>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pPr marL="0" indent="0" fontAlgn="auto">
              <a:lnSpc>
                <a:spcPct val="100000"/>
              </a:lnSpc>
            </a:pPr>
            <a:r>
              <a:rPr lang="zh-CN" altLang="en-US" sz="2200" dirty="0">
                <a:latin typeface="微软雅黑" charset="0"/>
                <a:ea typeface="微软雅黑" charset="0"/>
                <a:cs typeface="微软雅黑" charset="0"/>
              </a:rPr>
              <a:t>氟比洛芬钠滴眼液无激素副作用，常见不良反应均为一过性，整体安全可控；单剂量包装设计、无防腐剂添加，有效保障用药安全性</a:t>
            </a:r>
            <a:endParaRPr lang="zh-CN" altLang="en-US" sz="2200" dirty="0">
              <a:latin typeface="微软雅黑" charset="0"/>
              <a:ea typeface="微软雅黑" charset="0"/>
              <a:cs typeface="微软雅黑" charset="0"/>
            </a:endParaRPr>
          </a:p>
        </p:txBody>
      </p:sp>
      <p:grpSp>
        <p:nvGrpSpPr>
          <p:cNvPr id="21" name="组合 20"/>
          <p:cNvGrpSpPr/>
          <p:nvPr/>
        </p:nvGrpSpPr>
        <p:grpSpPr>
          <a:xfrm>
            <a:off x="782426" y="1023575"/>
            <a:ext cx="5505492" cy="3538998"/>
            <a:chOff x="782426" y="1268676"/>
            <a:chExt cx="5505492" cy="3538998"/>
          </a:xfrm>
        </p:grpSpPr>
        <p:sp>
          <p:nvSpPr>
            <p:cNvPr id="42" name="Rectangle: Rounded Corners 41"/>
            <p:cNvSpPr/>
            <p:nvPr/>
          </p:nvSpPr>
          <p:spPr>
            <a:xfrm>
              <a:off x="782426" y="1478916"/>
              <a:ext cx="5505492" cy="3328758"/>
            </a:xfrm>
            <a:prstGeom prst="roundRect">
              <a:avLst>
                <a:gd name="adj" fmla="val 5278"/>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latin typeface="微软雅黑" charset="0"/>
                <a:ea typeface="微软雅黑" charset="0"/>
              </a:endParaRPr>
            </a:p>
          </p:txBody>
        </p:sp>
        <p:sp>
          <p:nvSpPr>
            <p:cNvPr id="40" name="Rectangle: Rounded Corners 2"/>
            <p:cNvSpPr/>
            <p:nvPr/>
          </p:nvSpPr>
          <p:spPr>
            <a:xfrm>
              <a:off x="1384482" y="1268676"/>
              <a:ext cx="4010861" cy="407310"/>
            </a:xfrm>
            <a:prstGeom prst="roundRect">
              <a:avLst/>
            </a:prstGeom>
            <a:solidFill>
              <a:schemeClr val="accent1"/>
            </a:solidFill>
            <a:ln w="12700" cap="flat" cmpd="sng" algn="ctr">
              <a:noFill/>
              <a:prstDash val="solid"/>
              <a:miter lim="800000"/>
            </a:ln>
            <a:effectLst>
              <a:outerShdw blurRad="50800" dist="38100" dir="2700000" algn="tl" rotWithShape="0">
                <a:prstClr val="black">
                  <a:alpha val="40000"/>
                </a:prstClr>
              </a:outerShdw>
            </a:effectLst>
          </p:spPr>
          <p:txBody>
            <a:bodyPr rtlCol="0" anchor="ctr" anchorCtr="1"/>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b="1" kern="0" dirty="0">
                  <a:solidFill>
                    <a:srgbClr val="FFFFFF"/>
                  </a:solidFill>
                  <a:latin typeface="微软雅黑" charset="0"/>
                  <a:ea typeface="微软雅黑" charset="0"/>
                </a:rPr>
                <a:t>说明书收载的安全性信息</a:t>
              </a:r>
              <a:endParaRPr kumimoji="0" lang="zh-CN" altLang="en-US" sz="1600" b="1" i="0" u="none" strike="noStrike" kern="0" cap="none" spc="0" normalizeH="0" baseline="0" noProof="0" dirty="0">
                <a:ln>
                  <a:noFill/>
                </a:ln>
                <a:solidFill>
                  <a:srgbClr val="FFFFFF"/>
                </a:solidFill>
                <a:effectLst/>
                <a:uLnTx/>
                <a:uFillTx/>
                <a:latin typeface="微软雅黑" charset="0"/>
                <a:ea typeface="微软雅黑" charset="0"/>
                <a:cs typeface="+mn-cs"/>
              </a:endParaRPr>
            </a:p>
          </p:txBody>
        </p:sp>
        <p:sp>
          <p:nvSpPr>
            <p:cNvPr id="48" name="TextBox 47"/>
            <p:cNvSpPr txBox="1"/>
            <p:nvPr/>
          </p:nvSpPr>
          <p:spPr>
            <a:xfrm>
              <a:off x="931322" y="1750822"/>
              <a:ext cx="5164678" cy="1403076"/>
            </a:xfrm>
            <a:prstGeom prst="rect">
              <a:avLst/>
            </a:prstGeom>
            <a:noFill/>
          </p:spPr>
          <p:txBody>
            <a:bodyPr wrap="square">
              <a:spAutoFit/>
            </a:bodyPr>
            <a:lstStyle/>
            <a:p>
              <a:pPr marL="0" lvl="1" algn="just">
                <a:lnSpc>
                  <a:spcPct val="120000"/>
                </a:lnSpc>
                <a:buSzPct val="100000"/>
                <a:defRPr/>
              </a:pPr>
              <a:r>
                <a:rPr lang="zh-CN" altLang="en-US" sz="1600" b="1" kern="0" dirty="0">
                  <a:solidFill>
                    <a:schemeClr val="accent1">
                      <a:lumMod val="60000"/>
                      <a:lumOff val="40000"/>
                    </a:schemeClr>
                  </a:solidFill>
                  <a:latin typeface="微软雅黑" charset="0"/>
                  <a:ea typeface="微软雅黑" charset="0"/>
                  <a:cs typeface="微软雅黑" charset="0"/>
                </a:rPr>
                <a:t>常见不良反应均为一过性，安全可控</a:t>
              </a:r>
              <a:endParaRPr lang="en-US" altLang="zh-CN" sz="1600" b="1" kern="0" dirty="0">
                <a:solidFill>
                  <a:schemeClr val="accent1">
                    <a:lumMod val="60000"/>
                    <a:lumOff val="40000"/>
                  </a:schemeClr>
                </a:solidFill>
                <a:latin typeface="微软雅黑" charset="0"/>
                <a:ea typeface="微软雅黑" charset="0"/>
                <a:cs typeface="微软雅黑" charset="0"/>
              </a:endParaRPr>
            </a:p>
            <a:p>
              <a:pPr marL="285750" lvl="2" indent="-285750" algn="just">
                <a:lnSpc>
                  <a:spcPct val="120000"/>
                </a:lnSpc>
                <a:spcBef>
                  <a:spcPts val="600"/>
                </a:spcBef>
                <a:buFont typeface="Arial" panose="020B0604020202090204" pitchFamily="34" charset="0"/>
                <a:buChar char="•"/>
                <a:defRPr/>
              </a:pPr>
              <a:r>
                <a:rPr lang="zh-CN" altLang="en-US" sz="1600" kern="0" dirty="0">
                  <a:latin typeface="微软雅黑" charset="0"/>
                  <a:ea typeface="微软雅黑" charset="0"/>
                </a:rPr>
                <a:t>常见不良反应主要表现为短暂的局部刺激症状，如轻度烧灼感、刺痛感或异物感。</a:t>
              </a:r>
              <a:endParaRPr lang="en-US" altLang="zh-CN" sz="1600" kern="0" dirty="0">
                <a:latin typeface="微软雅黑" charset="0"/>
                <a:ea typeface="微软雅黑" charset="0"/>
              </a:endParaRPr>
            </a:p>
            <a:p>
              <a:pPr marL="285750" lvl="2" indent="-285750" algn="just">
                <a:lnSpc>
                  <a:spcPct val="120000"/>
                </a:lnSpc>
                <a:spcBef>
                  <a:spcPts val="600"/>
                </a:spcBef>
                <a:buFont typeface="Arial" panose="020B0604020202090204" pitchFamily="34" charset="0"/>
                <a:buChar char="•"/>
                <a:defRPr/>
              </a:pPr>
              <a:r>
                <a:rPr lang="zh-CN" altLang="en-US" sz="1600" kern="0" dirty="0">
                  <a:latin typeface="微软雅黑" charset="0"/>
                  <a:ea typeface="微软雅黑" charset="0"/>
                </a:rPr>
                <a:t>通常症状轻微且为一过性，不影响持续用药。</a:t>
              </a:r>
              <a:endParaRPr lang="zh-CN" altLang="en-US" sz="1600" kern="0" dirty="0">
                <a:latin typeface="微软雅黑" charset="0"/>
                <a:ea typeface="微软雅黑" charset="0"/>
              </a:endParaRPr>
            </a:p>
          </p:txBody>
        </p:sp>
        <p:sp>
          <p:nvSpPr>
            <p:cNvPr id="9" name="TextBox 47"/>
            <p:cNvSpPr txBox="1"/>
            <p:nvPr/>
          </p:nvSpPr>
          <p:spPr>
            <a:xfrm>
              <a:off x="981687" y="3147704"/>
              <a:ext cx="5114313" cy="1544654"/>
            </a:xfrm>
            <a:prstGeom prst="rect">
              <a:avLst/>
            </a:prstGeom>
            <a:noFill/>
          </p:spPr>
          <p:txBody>
            <a:bodyPr wrap="square">
              <a:spAutoFit/>
            </a:bodyPr>
            <a:lstStyle/>
            <a:p>
              <a:pPr marL="0" lvl="1" algn="just">
                <a:lnSpc>
                  <a:spcPct val="120000"/>
                </a:lnSpc>
                <a:buSzPct val="100000"/>
                <a:defRPr/>
              </a:pPr>
              <a:r>
                <a:rPr lang="zh-CN" altLang="en-US" sz="1600" b="1" kern="0" dirty="0">
                  <a:solidFill>
                    <a:schemeClr val="accent1">
                      <a:lumMod val="60000"/>
                      <a:lumOff val="40000"/>
                    </a:schemeClr>
                  </a:solidFill>
                  <a:latin typeface="微软雅黑" charset="0"/>
                  <a:ea typeface="微软雅黑" charset="0"/>
                  <a:cs typeface="微软雅黑" charset="0"/>
                </a:rPr>
                <a:t>严重不良反应发生情况：</a:t>
              </a:r>
              <a:endParaRPr lang="en-US" altLang="zh-CN" sz="1600" b="1" kern="0" dirty="0">
                <a:solidFill>
                  <a:schemeClr val="accent1">
                    <a:lumMod val="60000"/>
                    <a:lumOff val="40000"/>
                  </a:schemeClr>
                </a:solidFill>
                <a:latin typeface="微软雅黑" charset="0"/>
                <a:ea typeface="微软雅黑" charset="0"/>
                <a:cs typeface="微软雅黑" charset="0"/>
              </a:endParaRPr>
            </a:p>
            <a:p>
              <a:pPr marL="285750" lvl="2" indent="-285750" algn="just">
                <a:lnSpc>
                  <a:spcPct val="120000"/>
                </a:lnSpc>
                <a:buClrTx/>
                <a:buSzTx/>
                <a:buFont typeface="Arial" panose="020B0604020202090204" pitchFamily="34" charset="0"/>
                <a:buChar char="•"/>
                <a:defRPr/>
              </a:pPr>
              <a:r>
                <a:rPr lang="zh-CN" altLang="en-US" sz="1600" kern="0" dirty="0">
                  <a:latin typeface="微软雅黑" charset="0"/>
                  <a:ea typeface="微软雅黑" charset="0"/>
                </a:rPr>
                <a:t>角膜并发症：长期使用可能延缓角膜愈合，增加感染风险。</a:t>
              </a:r>
              <a:endParaRPr lang="zh-CN" altLang="en-US" sz="1600" kern="0" dirty="0">
                <a:latin typeface="微软雅黑" charset="0"/>
                <a:ea typeface="微软雅黑" charset="0"/>
              </a:endParaRPr>
            </a:p>
            <a:p>
              <a:pPr marL="285750" lvl="2" indent="-285750" algn="just">
                <a:lnSpc>
                  <a:spcPct val="120000"/>
                </a:lnSpc>
                <a:buClrTx/>
                <a:buSzTx/>
                <a:buFont typeface="Arial" panose="020B0604020202090204" pitchFamily="34" charset="0"/>
                <a:buChar char="•"/>
                <a:defRPr/>
              </a:pPr>
              <a:r>
                <a:rPr lang="zh-CN" altLang="en-US" sz="1600" kern="0" dirty="0">
                  <a:latin typeface="微软雅黑" charset="0"/>
                  <a:ea typeface="微软雅黑" charset="0"/>
                </a:rPr>
                <a:t>过敏反应：禁用于对氟比洛芬、阿司匹林或NSAIDs过敏者。</a:t>
              </a:r>
              <a:endParaRPr lang="zh-CN" altLang="en-US" sz="1600" kern="0" dirty="0">
                <a:latin typeface="微软雅黑" charset="0"/>
                <a:ea typeface="微软雅黑" charset="0"/>
              </a:endParaRPr>
            </a:p>
          </p:txBody>
        </p:sp>
      </p:grpSp>
      <p:grpSp>
        <p:nvGrpSpPr>
          <p:cNvPr id="3" name="组合 2"/>
          <p:cNvGrpSpPr/>
          <p:nvPr/>
        </p:nvGrpSpPr>
        <p:grpSpPr>
          <a:xfrm>
            <a:off x="782426" y="4637409"/>
            <a:ext cx="10988453" cy="1958971"/>
            <a:chOff x="992505" y="3629361"/>
            <a:chExt cx="4892675" cy="1958971"/>
          </a:xfrm>
        </p:grpSpPr>
        <p:sp>
          <p:nvSpPr>
            <p:cNvPr id="13" name="Rectangle: Rounded Corners 41"/>
            <p:cNvSpPr/>
            <p:nvPr/>
          </p:nvSpPr>
          <p:spPr>
            <a:xfrm>
              <a:off x="992505" y="3832860"/>
              <a:ext cx="4892675" cy="1755472"/>
            </a:xfrm>
            <a:prstGeom prst="roundRect">
              <a:avLst>
                <a:gd name="adj" fmla="val 5278"/>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latin typeface="微软雅黑" charset="0"/>
                <a:ea typeface="微软雅黑" charset="0"/>
              </a:endParaRPr>
            </a:p>
          </p:txBody>
        </p:sp>
        <p:sp>
          <p:nvSpPr>
            <p:cNvPr id="16" name="Rectangle: Rounded Corners 2"/>
            <p:cNvSpPr/>
            <p:nvPr/>
          </p:nvSpPr>
          <p:spPr>
            <a:xfrm>
              <a:off x="1547295" y="3629361"/>
              <a:ext cx="3782806" cy="407310"/>
            </a:xfrm>
            <a:prstGeom prst="roundRect">
              <a:avLst/>
            </a:prstGeom>
            <a:solidFill>
              <a:schemeClr val="accent1"/>
            </a:solidFill>
            <a:ln w="12700" cap="flat" cmpd="sng" algn="ctr">
              <a:noFill/>
              <a:prstDash val="solid"/>
              <a:miter lim="800000"/>
            </a:ln>
            <a:effectLst>
              <a:outerShdw blurRad="50800" dist="38100" dir="2700000" algn="tl" rotWithShape="0">
                <a:prstClr val="black">
                  <a:alpha val="40000"/>
                </a:prstClr>
              </a:outerShdw>
            </a:effectLst>
          </p:spPr>
          <p:txBody>
            <a:bodyPr rtlCol="0" anchor="ctr" anchorCtr="1"/>
            <a:lstStyle/>
            <a:p>
              <a:pPr marL="0" marR="0" lvl="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noProof="0" dirty="0">
                  <a:ln>
                    <a:noFill/>
                  </a:ln>
                  <a:solidFill>
                    <a:srgbClr val="FFFFFF"/>
                  </a:solidFill>
                  <a:effectLst/>
                  <a:uLnTx/>
                  <a:uFillTx/>
                  <a:latin typeface="微软雅黑" charset="0"/>
                  <a:ea typeface="微软雅黑" charset="0"/>
                </a:rPr>
                <a:t>氟比洛芬钠滴眼液</a:t>
              </a:r>
              <a:r>
                <a:rPr lang="zh-CN" altLang="en-US" sz="1600" b="1" kern="0" dirty="0">
                  <a:solidFill>
                    <a:srgbClr val="FFFFFF"/>
                  </a:solidFill>
                  <a:latin typeface="微软雅黑" charset="0"/>
                  <a:ea typeface="微软雅黑" charset="0"/>
                </a:rPr>
                <a:t>采用</a:t>
              </a:r>
              <a:r>
                <a:rPr kumimoji="0" lang="zh-CN" altLang="en-US" sz="1600" b="1" i="0" u="none" strike="noStrike" kern="0" cap="none" spc="0" normalizeH="0" noProof="0" dirty="0">
                  <a:ln>
                    <a:noFill/>
                  </a:ln>
                  <a:solidFill>
                    <a:srgbClr val="FFFFFF"/>
                  </a:solidFill>
                  <a:effectLst/>
                  <a:uLnTx/>
                  <a:uFillTx/>
                  <a:latin typeface="微软雅黑" charset="0"/>
                  <a:ea typeface="微软雅黑" charset="0"/>
                </a:rPr>
                <a:t>单剂量包装，不含防腐剂，有效提升用药安全性</a:t>
              </a:r>
              <a:endParaRPr kumimoji="0" lang="zh-CN" altLang="en-US" sz="1600" b="1" i="0" u="none" strike="noStrike" kern="0" cap="none" spc="0" normalizeH="0" noProof="0" dirty="0">
                <a:ln>
                  <a:noFill/>
                </a:ln>
                <a:solidFill>
                  <a:srgbClr val="FFFFFF"/>
                </a:solidFill>
                <a:effectLst/>
                <a:uLnTx/>
                <a:uFillTx/>
                <a:latin typeface="微软雅黑" charset="0"/>
                <a:ea typeface="微软雅黑" charset="0"/>
              </a:endParaRPr>
            </a:p>
          </p:txBody>
        </p:sp>
        <p:sp>
          <p:nvSpPr>
            <p:cNvPr id="17" name="TextBox 47"/>
            <p:cNvSpPr txBox="1"/>
            <p:nvPr/>
          </p:nvSpPr>
          <p:spPr>
            <a:xfrm>
              <a:off x="1039517" y="4086635"/>
              <a:ext cx="4706832" cy="1308050"/>
            </a:xfrm>
            <a:prstGeom prst="rect">
              <a:avLst/>
            </a:prstGeom>
            <a:noFill/>
          </p:spPr>
          <p:txBody>
            <a:bodyPr wrap="square">
              <a:spAutoFit/>
            </a:bodyPr>
            <a:lstStyle/>
            <a:p>
              <a:pPr marL="285750" lvl="1" indent="-285750">
                <a:spcBef>
                  <a:spcPts val="600"/>
                </a:spcBef>
                <a:buSzPct val="100000"/>
                <a:buFont typeface="Arial" panose="020B0604020202090204" pitchFamily="34" charset="0"/>
                <a:buChar char="•"/>
                <a:defRPr/>
              </a:pPr>
              <a:r>
                <a:rPr lang="zh-CN" altLang="en-US" sz="1600" b="1" kern="0" dirty="0">
                  <a:solidFill>
                    <a:schemeClr val="accent1">
                      <a:lumMod val="60000"/>
                      <a:lumOff val="40000"/>
                    </a:schemeClr>
                  </a:solidFill>
                  <a:latin typeface="微软雅黑" charset="0"/>
                  <a:ea typeface="微软雅黑" charset="0"/>
                  <a:cs typeface="微软雅黑" charset="0"/>
                </a:rPr>
                <a:t>大幅降低用药感染风险：</a:t>
              </a:r>
              <a:endParaRPr lang="en-US" altLang="zh-CN" sz="1600" b="1" kern="0" dirty="0">
                <a:solidFill>
                  <a:schemeClr val="accent1">
                    <a:lumMod val="60000"/>
                    <a:lumOff val="40000"/>
                  </a:schemeClr>
                </a:solidFill>
                <a:latin typeface="微软雅黑" charset="0"/>
                <a:ea typeface="微软雅黑" charset="0"/>
                <a:cs typeface="微软雅黑" charset="0"/>
              </a:endParaRPr>
            </a:p>
            <a:p>
              <a:pPr marL="0" lvl="1">
                <a:spcBef>
                  <a:spcPts val="600"/>
                </a:spcBef>
                <a:buSzPct val="100000"/>
                <a:defRPr/>
              </a:pPr>
              <a:r>
                <a:rPr lang="zh-CN" altLang="en-US" sz="1600" kern="0" dirty="0">
                  <a:latin typeface="微软雅黑" charset="0"/>
                  <a:ea typeface="微软雅黑" charset="0"/>
                  <a:cs typeface="微软雅黑" charset="0"/>
                </a:rPr>
                <a:t>独立单剂量包装设计，一次一支，即用即弃，从物理层面彻底杜绝了药液在开启后被微生物污染的可能性。</a:t>
              </a:r>
              <a:endParaRPr lang="zh-CN" altLang="en-US" sz="1600" kern="0" dirty="0">
                <a:latin typeface="微软雅黑" charset="0"/>
                <a:ea typeface="微软雅黑" charset="0"/>
                <a:cs typeface="微软雅黑" charset="0"/>
              </a:endParaRPr>
            </a:p>
            <a:p>
              <a:pPr marL="0" lvl="1" indent="-231775">
                <a:spcBef>
                  <a:spcPts val="600"/>
                </a:spcBef>
                <a:buSzPct val="100000"/>
                <a:buFont typeface="Arial" panose="020B0604020202090204" pitchFamily="34" charset="0"/>
                <a:buChar char="•"/>
                <a:defRPr/>
              </a:pPr>
              <a:r>
                <a:rPr lang="zh-CN" altLang="en-US" sz="1600" b="1" kern="0" dirty="0">
                  <a:solidFill>
                    <a:schemeClr val="accent1">
                      <a:lumMod val="60000"/>
                      <a:lumOff val="40000"/>
                    </a:schemeClr>
                  </a:solidFill>
                  <a:latin typeface="微软雅黑" charset="0"/>
                  <a:ea typeface="微软雅黑" charset="0"/>
                  <a:cs typeface="微软雅黑" charset="0"/>
                  <a:sym typeface="+mn-ea"/>
                </a:rPr>
                <a:t>减少眼表毒性损伤：</a:t>
              </a:r>
              <a:endParaRPr lang="en-US" altLang="zh-CN" sz="1600" b="1" kern="0" dirty="0">
                <a:solidFill>
                  <a:schemeClr val="accent1">
                    <a:lumMod val="60000"/>
                    <a:lumOff val="40000"/>
                  </a:schemeClr>
                </a:solidFill>
                <a:latin typeface="微软雅黑" charset="0"/>
                <a:ea typeface="微软雅黑" charset="0"/>
                <a:cs typeface="微软雅黑" charset="0"/>
                <a:sym typeface="+mn-ea"/>
              </a:endParaRPr>
            </a:p>
            <a:p>
              <a:pPr marL="0" lvl="1">
                <a:spcBef>
                  <a:spcPts val="600"/>
                </a:spcBef>
                <a:buSzPct val="100000"/>
                <a:defRPr/>
              </a:pPr>
              <a:r>
                <a:rPr lang="zh-CN" altLang="en-US" sz="1600" kern="0" dirty="0">
                  <a:latin typeface="微软雅黑" charset="0"/>
                  <a:ea typeface="微软雅黑" charset="0"/>
                  <a:cs typeface="微软雅黑" charset="0"/>
                </a:rPr>
                <a:t>有效避免防腐剂对角膜上皮细胞和泪膜的长期化学性损害，尤其适合眼表功能不佳或需要长期使用滴眼液的患者。</a:t>
              </a:r>
              <a:endParaRPr lang="zh-CN" altLang="en-US" sz="1600" kern="0" dirty="0">
                <a:latin typeface="微软雅黑" charset="0"/>
                <a:ea typeface="微软雅黑" charset="0"/>
                <a:cs typeface="微软雅黑" charset="0"/>
              </a:endParaRPr>
            </a:p>
          </p:txBody>
        </p:sp>
      </p:grpSp>
      <p:sp>
        <p:nvSpPr>
          <p:cNvPr id="18" name="Rectangle: Rounded Corners 41"/>
          <p:cNvSpPr/>
          <p:nvPr/>
        </p:nvSpPr>
        <p:spPr>
          <a:xfrm>
            <a:off x="6420233" y="1233815"/>
            <a:ext cx="5350646" cy="3328758"/>
          </a:xfrm>
          <a:prstGeom prst="roundRect">
            <a:avLst>
              <a:gd name="adj" fmla="val 5278"/>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latin typeface="微软雅黑" charset="0"/>
              <a:ea typeface="微软雅黑" charset="0"/>
            </a:endParaRPr>
          </a:p>
        </p:txBody>
      </p:sp>
      <p:sp>
        <p:nvSpPr>
          <p:cNvPr id="19" name="Rectangle: Rounded Corners 2"/>
          <p:cNvSpPr/>
          <p:nvPr/>
        </p:nvSpPr>
        <p:spPr>
          <a:xfrm>
            <a:off x="7153693" y="1021379"/>
            <a:ext cx="3782806" cy="407310"/>
          </a:xfrm>
          <a:prstGeom prst="roundRect">
            <a:avLst/>
          </a:prstGeom>
          <a:solidFill>
            <a:schemeClr val="accent1"/>
          </a:solidFill>
          <a:ln w="12700" cap="flat" cmpd="sng" algn="ctr">
            <a:noFill/>
            <a:prstDash val="solid"/>
            <a:miter lim="800000"/>
          </a:ln>
          <a:effectLst>
            <a:outerShdw blurRad="50800" dist="38100" dir="2700000" algn="tl" rotWithShape="0">
              <a:prstClr val="black">
                <a:alpha val="40000"/>
              </a:prstClr>
            </a:outerShdw>
          </a:effectLst>
        </p:spPr>
        <p:txBody>
          <a:bodyPr rtlCol="0" anchor="ctr" anchorCtr="1"/>
          <a:lstStyle/>
          <a:p>
            <a:pPr marL="0" marR="0" lvl="0" algn="l" defTabSz="914400" rtl="0" eaLnBrk="1" fontAlgn="auto" latinLnBrk="0" hangingPunct="1">
              <a:lnSpc>
                <a:spcPct val="100000"/>
              </a:lnSpc>
              <a:spcBef>
                <a:spcPts val="0"/>
              </a:spcBef>
              <a:spcAft>
                <a:spcPts val="0"/>
              </a:spcAft>
              <a:buClrTx/>
              <a:buSzTx/>
              <a:buFontTx/>
              <a:buNone/>
              <a:defRPr/>
            </a:pPr>
            <a:r>
              <a:rPr lang="zh-CN" altLang="en-US" sz="1600" b="1" kern="0" dirty="0">
                <a:solidFill>
                  <a:srgbClr val="FFFFFF"/>
                </a:solidFill>
                <a:latin typeface="微软雅黑" charset="0"/>
                <a:ea typeface="微软雅黑" charset="0"/>
              </a:rPr>
              <a:t>上市后</a:t>
            </a:r>
            <a:r>
              <a:rPr kumimoji="0" lang="zh-CN" altLang="en-US" sz="1600" b="1" i="0" u="none" strike="noStrike" kern="0" cap="none" spc="0" normalizeH="0" noProof="0" dirty="0">
                <a:ln>
                  <a:noFill/>
                </a:ln>
                <a:solidFill>
                  <a:srgbClr val="FFFFFF"/>
                </a:solidFill>
                <a:effectLst/>
                <a:uLnTx/>
                <a:uFillTx/>
                <a:latin typeface="微软雅黑" charset="0"/>
                <a:ea typeface="微软雅黑" charset="0"/>
              </a:rPr>
              <a:t>安全性评价和信息</a:t>
            </a:r>
            <a:endParaRPr kumimoji="0" lang="zh-CN" altLang="en-US" sz="1600" b="1" i="0" u="none" strike="noStrike" kern="0" cap="none" spc="0" normalizeH="0" noProof="0" dirty="0">
              <a:ln>
                <a:noFill/>
              </a:ln>
              <a:solidFill>
                <a:srgbClr val="FFFFFF"/>
              </a:solidFill>
              <a:effectLst/>
              <a:uLnTx/>
              <a:uFillTx/>
              <a:latin typeface="微软雅黑" charset="0"/>
              <a:ea typeface="微软雅黑" charset="0"/>
            </a:endParaRPr>
          </a:p>
        </p:txBody>
      </p:sp>
      <p:sp>
        <p:nvSpPr>
          <p:cNvPr id="20" name="TextBox 47"/>
          <p:cNvSpPr txBox="1"/>
          <p:nvPr/>
        </p:nvSpPr>
        <p:spPr>
          <a:xfrm>
            <a:off x="6420232" y="1487521"/>
            <a:ext cx="5240725" cy="2738827"/>
          </a:xfrm>
          <a:prstGeom prst="rect">
            <a:avLst/>
          </a:prstGeom>
          <a:noFill/>
        </p:spPr>
        <p:txBody>
          <a:bodyPr wrap="square">
            <a:spAutoFit/>
          </a:bodyPr>
          <a:lstStyle/>
          <a:p>
            <a:pPr marL="0" lvl="1" algn="just">
              <a:lnSpc>
                <a:spcPct val="120000"/>
              </a:lnSpc>
              <a:spcBef>
                <a:spcPts val="600"/>
              </a:spcBef>
              <a:buSzPct val="100000"/>
              <a:defRPr/>
            </a:pPr>
            <a:r>
              <a:rPr lang="zh-CN" altLang="en-US" sz="1600" b="1" kern="0" dirty="0">
                <a:solidFill>
                  <a:schemeClr val="accent1">
                    <a:lumMod val="60000"/>
                    <a:lumOff val="40000"/>
                  </a:schemeClr>
                </a:solidFill>
                <a:latin typeface="微软雅黑" charset="0"/>
                <a:ea typeface="微软雅黑" charset="0"/>
                <a:cs typeface="微软雅黑" charset="0"/>
              </a:rPr>
              <a:t>国内外均无严重安全事件报道：</a:t>
            </a:r>
            <a:endParaRPr lang="en-US" altLang="zh-CN" sz="1600" b="1" kern="0" dirty="0">
              <a:solidFill>
                <a:schemeClr val="accent1">
                  <a:lumMod val="60000"/>
                  <a:lumOff val="40000"/>
                </a:schemeClr>
              </a:solidFill>
              <a:latin typeface="微软雅黑" charset="0"/>
              <a:ea typeface="微软雅黑" charset="0"/>
              <a:cs typeface="微软雅黑" charset="0"/>
            </a:endParaRPr>
          </a:p>
          <a:p>
            <a:pPr marL="285750" lvl="2" indent="-285750" algn="just">
              <a:lnSpc>
                <a:spcPct val="120000"/>
              </a:lnSpc>
              <a:spcBef>
                <a:spcPts val="600"/>
              </a:spcBef>
              <a:buClrTx/>
              <a:buSzTx/>
              <a:buFont typeface="Arial" panose="020B0604020202090204" pitchFamily="34" charset="0"/>
              <a:buChar char="•"/>
              <a:defRPr/>
            </a:pPr>
            <a:r>
              <a:rPr lang="zh-CN" altLang="en-US" sz="1600" kern="0" dirty="0">
                <a:latin typeface="微软雅黑" charset="0"/>
                <a:ea typeface="微软雅黑" charset="0"/>
                <a:cs typeface="微软雅黑" charset="0"/>
              </a:rPr>
              <a:t>氟比洛芬钠滴眼液在全球范围内在多个国家上市，有广泛的用药群体使用经验和数据</a:t>
            </a:r>
            <a:r>
              <a:rPr lang="en-US" altLang="zh-CN" sz="1600" kern="0" dirty="0">
                <a:latin typeface="微软雅黑" charset="0"/>
                <a:ea typeface="微软雅黑" charset="0"/>
                <a:cs typeface="微软雅黑" charset="0"/>
              </a:rPr>
              <a:t>。</a:t>
            </a:r>
            <a:endParaRPr lang="zh-CN" altLang="en-US" sz="1600" kern="0" dirty="0">
              <a:latin typeface="微软雅黑" charset="0"/>
              <a:ea typeface="微软雅黑" charset="0"/>
              <a:cs typeface="微软雅黑" charset="0"/>
            </a:endParaRPr>
          </a:p>
          <a:p>
            <a:pPr marL="285750" lvl="2" indent="-285750" algn="just">
              <a:lnSpc>
                <a:spcPct val="120000"/>
              </a:lnSpc>
              <a:spcBef>
                <a:spcPts val="600"/>
              </a:spcBef>
              <a:buClrTx/>
              <a:buSzTx/>
              <a:buFont typeface="Arial" panose="020B0604020202090204" pitchFamily="34" charset="0"/>
              <a:buChar char="•"/>
              <a:defRPr/>
            </a:pPr>
            <a:r>
              <a:rPr lang="zh-CN" altLang="en-US" sz="1600" kern="0" dirty="0">
                <a:latin typeface="微软雅黑" charset="0"/>
                <a:ea typeface="微软雅黑" charset="0"/>
                <a:cs typeface="微软雅黑" charset="0"/>
              </a:rPr>
              <a:t>国际上无特殊毒性或可致眼残疾的病例报告</a:t>
            </a:r>
            <a:r>
              <a:rPr lang="en-US" altLang="zh-CN" sz="1600" kern="0" dirty="0">
                <a:latin typeface="微软雅黑" charset="0"/>
                <a:ea typeface="微软雅黑" charset="0"/>
                <a:cs typeface="微软雅黑" charset="0"/>
              </a:rPr>
              <a:t>。</a:t>
            </a:r>
            <a:endParaRPr lang="en-US" altLang="zh-CN" sz="1600" kern="0" dirty="0">
              <a:latin typeface="微软雅黑" charset="0"/>
              <a:ea typeface="微软雅黑" charset="0"/>
              <a:cs typeface="微软雅黑" charset="0"/>
            </a:endParaRPr>
          </a:p>
          <a:p>
            <a:pPr marL="285750" lvl="2" indent="-285750" algn="just">
              <a:lnSpc>
                <a:spcPct val="120000"/>
              </a:lnSpc>
              <a:spcBef>
                <a:spcPts val="600"/>
              </a:spcBef>
              <a:buClrTx/>
              <a:buSzTx/>
              <a:buFont typeface="Arial" panose="020B0604020202090204" pitchFamily="34" charset="0"/>
              <a:buChar char="•"/>
              <a:defRPr/>
            </a:pPr>
            <a:endParaRPr lang="en-US" altLang="zh-CN" sz="1600" kern="0" dirty="0">
              <a:latin typeface="微软雅黑" charset="0"/>
              <a:ea typeface="微软雅黑" charset="0"/>
              <a:cs typeface="微软雅黑" charset="0"/>
            </a:endParaRPr>
          </a:p>
          <a:p>
            <a:pPr marL="285750" lvl="2" indent="-285750" algn="just">
              <a:lnSpc>
                <a:spcPct val="120000"/>
              </a:lnSpc>
              <a:spcBef>
                <a:spcPts val="600"/>
              </a:spcBef>
              <a:buClrTx/>
              <a:buSzTx/>
              <a:buFont typeface="Arial" panose="020B0604020202090204" pitchFamily="34" charset="0"/>
              <a:buChar char="•"/>
              <a:defRPr/>
            </a:pPr>
            <a:r>
              <a:rPr lang="zh-CN" altLang="en-US" sz="1600" kern="0" dirty="0">
                <a:latin typeface="微软雅黑" charset="0"/>
                <a:ea typeface="微软雅黑" charset="0"/>
                <a:cs typeface="微软雅黑" charset="0"/>
              </a:rPr>
              <a:t>国内也未见各相关国家药监管理部门的严重不良反应报告、安全性警告、黑框警告以及相关安全性引起的撤市信息</a:t>
            </a:r>
            <a:r>
              <a:rPr lang="en-US" altLang="zh-CN" sz="1600" kern="0" dirty="0">
                <a:latin typeface="微软雅黑" charset="0"/>
                <a:ea typeface="微软雅黑" charset="0"/>
                <a:cs typeface="微软雅黑" charset="0"/>
              </a:rPr>
              <a:t>。</a:t>
            </a:r>
            <a:endParaRPr lang="zh-CN" altLang="en-US" sz="1600" kern="0" dirty="0">
              <a:latin typeface="微软雅黑" charset="0"/>
              <a:ea typeface="微软雅黑" charset="0"/>
              <a:cs typeface="微软雅黑"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504396" y="274354"/>
            <a:ext cx="11218857" cy="768263"/>
          </a:xfrm>
        </p:spPr>
        <p:txBody>
          <a:bodyPr vert="horz"/>
          <a:lstStyle/>
          <a:p>
            <a:r>
              <a:rPr lang="zh-CN" altLang="en-US" sz="2400" b="1" dirty="0">
                <a:latin typeface="微软雅黑" charset="0"/>
                <a:ea typeface="微软雅黑" charset="0"/>
                <a:cs typeface="微软雅黑" charset="0"/>
              </a:rPr>
              <a:t>氟比洛芬钠滴眼液作为全新</a:t>
            </a:r>
            <a:r>
              <a:rPr lang="en-US" altLang="zh-CN" sz="2400" b="1" dirty="0">
                <a:latin typeface="微软雅黑" charset="0"/>
                <a:ea typeface="微软雅黑" charset="0"/>
                <a:cs typeface="微软雅黑" charset="0"/>
              </a:rPr>
              <a:t>NSAIDs</a:t>
            </a:r>
            <a:r>
              <a:rPr lang="zh-CN" altLang="en-US" sz="2400" b="1" dirty="0">
                <a:latin typeface="微软雅黑" charset="0"/>
                <a:ea typeface="微软雅黑" charset="0"/>
                <a:cs typeface="微软雅黑" charset="0"/>
              </a:rPr>
              <a:t>眼科用药，其抗炎疗效于激素相当且无升高眼压风险，在临床实践中得到广泛认可</a:t>
            </a:r>
            <a:endParaRPr lang="en-US" sz="2400" dirty="0">
              <a:solidFill>
                <a:srgbClr val="C00000"/>
              </a:solidFill>
              <a:latin typeface="微软雅黑" charset="0"/>
              <a:ea typeface="微软雅黑" charset="0"/>
              <a:cs typeface="微软雅黑" charset="0"/>
            </a:endParaRPr>
          </a:p>
        </p:txBody>
      </p:sp>
      <p:sp>
        <p:nvSpPr>
          <p:cNvPr id="13" name="Rectangle: Top Corners Rounded 12"/>
          <p:cNvSpPr/>
          <p:nvPr/>
        </p:nvSpPr>
        <p:spPr>
          <a:xfrm rot="5400000">
            <a:off x="-365632" y="1580599"/>
            <a:ext cx="1103563" cy="380765"/>
          </a:xfrm>
          <a:prstGeom prst="round2SameRect">
            <a:avLst>
              <a:gd name="adj1" fmla="val 44429"/>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基本信息</a:t>
            </a:r>
            <a:endParaRPr lang="zh-CN" altLang="en-US" sz="1400" b="1" err="1">
              <a:latin typeface="微软雅黑" charset="0"/>
              <a:ea typeface="微软雅黑" charset="0"/>
            </a:endParaRPr>
          </a:p>
        </p:txBody>
      </p:sp>
      <p:sp>
        <p:nvSpPr>
          <p:cNvPr id="17" name="Rectangle: Top Corners Rounded 16"/>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创新性</a:t>
            </a:r>
            <a:endParaRPr lang="zh-CN" altLang="en-US" sz="1400" b="1" err="1">
              <a:latin typeface="微软雅黑" charset="0"/>
              <a:ea typeface="微软雅黑" charset="0"/>
            </a:endParaRPr>
          </a:p>
        </p:txBody>
      </p:sp>
      <p:sp>
        <p:nvSpPr>
          <p:cNvPr id="18" name="Rectangle: Top Corners Rounded 17"/>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公平性</a:t>
            </a:r>
            <a:endParaRPr lang="zh-CN" altLang="en-US" sz="1400" b="1" err="1">
              <a:latin typeface="微软雅黑" charset="0"/>
              <a:ea typeface="微软雅黑" charset="0"/>
            </a:endParaRPr>
          </a:p>
        </p:txBody>
      </p:sp>
      <p:sp>
        <p:nvSpPr>
          <p:cNvPr id="4" name="Rectangle: Rounded Corners 3"/>
          <p:cNvSpPr/>
          <p:nvPr/>
        </p:nvSpPr>
        <p:spPr>
          <a:xfrm>
            <a:off x="648224" y="1173328"/>
            <a:ext cx="11075029" cy="4601069"/>
          </a:xfrm>
          <a:prstGeom prst="roundRect">
            <a:avLst>
              <a:gd name="adj" fmla="val 5164"/>
            </a:avLst>
          </a:prstGeom>
          <a:noFill/>
          <a:ln w="28575"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lIns="182880" tIns="45720" rIns="91440" bIns="0" rtlCol="0" anchor="t"/>
          <a:lstStyle/>
          <a:p>
            <a:endParaRPr lang="en-US" sz="1600">
              <a:solidFill>
                <a:srgbClr val="169AB4"/>
              </a:solidFill>
              <a:latin typeface="微软雅黑" charset="0"/>
              <a:ea typeface="微软雅黑" charset="0"/>
            </a:endParaRPr>
          </a:p>
        </p:txBody>
      </p:sp>
      <p:sp>
        <p:nvSpPr>
          <p:cNvPr id="5" name="Rectangle: Top Corners Rounded 4"/>
          <p:cNvSpPr/>
          <p:nvPr/>
        </p:nvSpPr>
        <p:spPr>
          <a:xfrm>
            <a:off x="648225" y="1100184"/>
            <a:ext cx="11075028" cy="459396"/>
          </a:xfrm>
          <a:prstGeom prst="round2SameRect">
            <a:avLst>
              <a:gd name="adj1" fmla="val 42442"/>
              <a:gd name="adj2" fmla="val 0"/>
            </a:avLst>
          </a:prstGeom>
          <a:solidFill>
            <a:schemeClr val="accent1"/>
          </a:solidFill>
          <a:ln w="28575">
            <a:solidFill>
              <a:schemeClr val="accent1"/>
            </a:solidFill>
          </a:ln>
        </p:spPr>
        <p:style>
          <a:lnRef idx="0">
            <a:schemeClr val="accent1"/>
          </a:lnRef>
          <a:fillRef idx="1">
            <a:schemeClr val="accent1"/>
          </a:fillRef>
          <a:effectRef idx="0">
            <a:srgbClr val="000000"/>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noAutofit/>
          </a:bodyPr>
          <a:lstStyle/>
          <a:p>
            <a:pPr algn="ctr">
              <a:spcAft>
                <a:spcPts val="300"/>
              </a:spcAft>
              <a:tabLst>
                <a:tab pos="690245" algn="l"/>
              </a:tabLst>
            </a:pPr>
            <a:r>
              <a:rPr lang="zh-CN" altLang="en-US" sz="1600" b="1" dirty="0">
                <a:solidFill>
                  <a:schemeClr val="bg1"/>
                </a:solidFill>
                <a:latin typeface="微软雅黑" charset="0"/>
                <a:ea typeface="微软雅黑" charset="0"/>
                <a:cs typeface="Noto Sans" panose="020B0502040504020204" pitchFamily="34"/>
              </a:rPr>
              <a:t>应用于眼部手术和激光手术前后，可有效控制不推荐使用类固醇的患者的眼部炎症</a:t>
            </a:r>
            <a:endParaRPr lang="zh-CN" altLang="en-US" sz="1600" b="1" dirty="0">
              <a:solidFill>
                <a:schemeClr val="bg1"/>
              </a:solidFill>
              <a:latin typeface="微软雅黑" charset="0"/>
              <a:ea typeface="微软雅黑" charset="0"/>
              <a:cs typeface="Noto Sans" panose="020B0502040504020204" pitchFamily="34"/>
            </a:endParaRPr>
          </a:p>
        </p:txBody>
      </p:sp>
      <p:sp>
        <p:nvSpPr>
          <p:cNvPr id="14" name="object 10"/>
          <p:cNvSpPr/>
          <p:nvPr/>
        </p:nvSpPr>
        <p:spPr>
          <a:xfrm>
            <a:off x="803275" y="5866602"/>
            <a:ext cx="10889311" cy="605318"/>
          </a:xfrm>
          <a:custGeom>
            <a:avLst/>
            <a:gdLst/>
            <a:ahLst/>
            <a:cxnLst/>
            <a:rect l="l" t="t" r="r" b="b"/>
            <a:pathLst>
              <a:path w="10384790" h="719454">
                <a:moveTo>
                  <a:pt x="10333240" y="0"/>
                </a:moveTo>
                <a:lnTo>
                  <a:pt x="0" y="0"/>
                </a:lnTo>
                <a:lnTo>
                  <a:pt x="0" y="668032"/>
                </a:lnTo>
                <a:lnTo>
                  <a:pt x="4030" y="688000"/>
                </a:lnTo>
                <a:lnTo>
                  <a:pt x="15022" y="704305"/>
                </a:lnTo>
                <a:lnTo>
                  <a:pt x="31327" y="715297"/>
                </a:lnTo>
                <a:lnTo>
                  <a:pt x="51295" y="719328"/>
                </a:lnTo>
                <a:lnTo>
                  <a:pt x="10384536" y="719328"/>
                </a:lnTo>
                <a:lnTo>
                  <a:pt x="10384536" y="51295"/>
                </a:lnTo>
                <a:lnTo>
                  <a:pt x="10380505" y="31327"/>
                </a:lnTo>
                <a:lnTo>
                  <a:pt x="10369513" y="15022"/>
                </a:lnTo>
                <a:lnTo>
                  <a:pt x="10353208" y="4030"/>
                </a:lnTo>
                <a:lnTo>
                  <a:pt x="10333240" y="0"/>
                </a:lnTo>
                <a:close/>
              </a:path>
            </a:pathLst>
          </a:custGeom>
          <a:solidFill>
            <a:schemeClr val="accent3">
              <a:lumMod val="40000"/>
              <a:lumOff val="60000"/>
            </a:schemeClr>
          </a:solidFill>
        </p:spPr>
        <p:txBody>
          <a:bodyPr wrap="square" lIns="457200" tIns="0" rIns="91440" bIns="0" rtlCol="0" anchor="ctr"/>
          <a:lstStyle/>
          <a:p>
            <a:pPr algn="ctr"/>
            <a:r>
              <a:rPr lang="zh-CN" altLang="en-US" sz="1600" b="1" dirty="0">
                <a:latin typeface="微软雅黑" charset="0"/>
                <a:ea typeface="微软雅黑" charset="0"/>
              </a:rPr>
              <a:t>应用于眼部手术和激光手术前后时，氟比洛芬钠抗炎效果与糖皮质激素相当，且无升高眼压风险，可作为单纯白内障手术后常规术后治疗的替代药物</a:t>
            </a:r>
            <a:endParaRPr sz="1600" b="1" dirty="0">
              <a:latin typeface="微软雅黑" charset="0"/>
              <a:ea typeface="微软雅黑" charset="0"/>
            </a:endParaRPr>
          </a:p>
        </p:txBody>
      </p:sp>
      <p:grpSp>
        <p:nvGrpSpPr>
          <p:cNvPr id="22" name="Group 21"/>
          <p:cNvGrpSpPr/>
          <p:nvPr/>
        </p:nvGrpSpPr>
        <p:grpSpPr>
          <a:xfrm>
            <a:off x="803576" y="1628531"/>
            <a:ext cx="5287485" cy="424236"/>
            <a:chOff x="803576" y="2047875"/>
            <a:chExt cx="5287485" cy="473744"/>
          </a:xfrm>
        </p:grpSpPr>
        <p:sp>
          <p:nvSpPr>
            <p:cNvPr id="10" name="object 25"/>
            <p:cNvSpPr txBox="1"/>
            <p:nvPr/>
          </p:nvSpPr>
          <p:spPr>
            <a:xfrm>
              <a:off x="803576" y="2060016"/>
              <a:ext cx="5287485" cy="419246"/>
            </a:xfrm>
            <a:prstGeom prst="rect">
              <a:avLst/>
            </a:prstGeom>
            <a:solidFill>
              <a:schemeClr val="bg1">
                <a:lumMod val="95000"/>
              </a:schemeClr>
            </a:solidFill>
          </p:spPr>
          <p:txBody>
            <a:bodyPr vert="horz" wrap="square" lIns="182880" tIns="0" rIns="18288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rPr>
                <a:t>氟比洛芬钠</a:t>
              </a:r>
              <a:r>
                <a:rPr kumimoji="0" lang="en-US" altLang="zh-CN"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rPr>
                <a:t>vs.</a:t>
              </a:r>
              <a:r>
                <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rPr>
                <a:t>皮质类固醇氯替泼诺</a:t>
              </a:r>
              <a:endPar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endParaRPr>
            </a:p>
          </p:txBody>
        </p:sp>
        <p:sp>
          <p:nvSpPr>
            <p:cNvPr id="20" name="Half Frame 19"/>
            <p:cNvSpPr/>
            <p:nvPr/>
          </p:nvSpPr>
          <p:spPr>
            <a:xfrm>
              <a:off x="803576" y="2047875"/>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sp>
          <p:nvSpPr>
            <p:cNvPr id="21" name="Half Frame 20"/>
            <p:cNvSpPr/>
            <p:nvPr/>
          </p:nvSpPr>
          <p:spPr>
            <a:xfrm rot="10800000">
              <a:off x="5857588" y="2288146"/>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grpSp>
      <p:sp>
        <p:nvSpPr>
          <p:cNvPr id="19" name="object 10"/>
          <p:cNvSpPr/>
          <p:nvPr/>
        </p:nvSpPr>
        <p:spPr>
          <a:xfrm>
            <a:off x="721570" y="5821309"/>
            <a:ext cx="380765" cy="479422"/>
          </a:xfrm>
          <a:prstGeom prst="rect">
            <a:avLst/>
          </a:prstGeom>
          <a:blipFill>
            <a:blip r:embed="rId4" cstate="print"/>
            <a:stretch>
              <a:fillRect/>
            </a:stretch>
          </a:blipFill>
        </p:spPr>
        <p:txBody>
          <a:bodyPr wrap="square" lIns="0" tIns="0" rIns="0" bIns="0" rtlCol="0"/>
          <a:lstStyle/>
          <a:p>
            <a:endParaRPr>
              <a:latin typeface="微软雅黑" charset="0"/>
              <a:ea typeface="微软雅黑" charset="0"/>
            </a:endParaRPr>
          </a:p>
        </p:txBody>
      </p:sp>
      <p:sp>
        <p:nvSpPr>
          <p:cNvPr id="23" name="Speech Bubble: Rectangle 22"/>
          <p:cNvSpPr/>
          <p:nvPr/>
        </p:nvSpPr>
        <p:spPr>
          <a:xfrm>
            <a:off x="3833605" y="3947154"/>
            <a:ext cx="2266023" cy="1636753"/>
          </a:xfrm>
          <a:prstGeom prst="wedgeRectCallout">
            <a:avLst>
              <a:gd name="adj1" fmla="val -64442"/>
              <a:gd name="adj2" fmla="val -21461"/>
            </a:avLst>
          </a:prstGeom>
          <a:solidFill>
            <a:schemeClr val="accent1">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rtlCol="0" anchor="ctr" anchorCtr="0"/>
          <a:lstStyle/>
          <a:p>
            <a:r>
              <a:rPr lang="zh-CN" altLang="en-US" sz="1400" b="1" dirty="0">
                <a:solidFill>
                  <a:schemeClr val="tx1"/>
                </a:solidFill>
                <a:latin typeface="微软雅黑" charset="0"/>
                <a:ea typeface="微软雅黑" charset="0"/>
                <a:cs typeface="Arial" panose="020B0604020202090204" pitchFamily="34" charset="0"/>
              </a:rPr>
              <a:t>不良反应对比：</a:t>
            </a:r>
            <a:endParaRPr lang="en-US" altLang="zh-CN" sz="1400" b="1" dirty="0">
              <a:solidFill>
                <a:schemeClr val="tx1"/>
              </a:solidFill>
              <a:latin typeface="微软雅黑" charset="0"/>
              <a:ea typeface="微软雅黑" charset="0"/>
              <a:cs typeface="Arial" panose="020B0604020202090204" pitchFamily="34" charset="0"/>
            </a:endParaRPr>
          </a:p>
          <a:p>
            <a:r>
              <a:rPr lang="zh-CN" altLang="en-US" sz="1400" dirty="0">
                <a:solidFill>
                  <a:schemeClr val="tx1"/>
                </a:solidFill>
                <a:latin typeface="微软雅黑" charset="0"/>
                <a:ea typeface="微软雅黑" charset="0"/>
                <a:cs typeface="Arial" panose="020B0604020202090204" pitchFamily="34" charset="0"/>
              </a:rPr>
              <a:t>氟比洛芬钠组不良反应发生率与氯替泼诺组相当，且</a:t>
            </a:r>
            <a:r>
              <a:rPr lang="zh-CN" altLang="en-US" sz="1400" dirty="0">
                <a:solidFill>
                  <a:srgbClr val="302E5D"/>
                </a:solidFill>
                <a:latin typeface="微软雅黑" charset="0"/>
                <a:ea typeface="微软雅黑" charset="0"/>
                <a:cs typeface="Arial" panose="020B0604020202090204" pitchFamily="34" charset="0"/>
              </a:rPr>
              <a:t>均为短暂、自限性的轻微症状，耐受性良好。</a:t>
            </a:r>
            <a:endParaRPr lang="zh-CN" altLang="en-US" sz="1400" dirty="0">
              <a:solidFill>
                <a:srgbClr val="302E5D"/>
              </a:solidFill>
              <a:latin typeface="微软雅黑" charset="0"/>
              <a:ea typeface="微软雅黑" charset="0"/>
              <a:cs typeface="Arial" panose="020B0604020202090204" pitchFamily="34" charset="0"/>
            </a:endParaRPr>
          </a:p>
        </p:txBody>
      </p:sp>
      <p:sp>
        <p:nvSpPr>
          <p:cNvPr id="7"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安全性</a:t>
            </a:r>
            <a:endParaRPr lang="zh-CN" altLang="en-US" sz="1400" b="1">
              <a:latin typeface="微软雅黑" charset="0"/>
              <a:ea typeface="微软雅黑" charset="0"/>
            </a:endParaRPr>
          </a:p>
        </p:txBody>
      </p:sp>
      <p:sp>
        <p:nvSpPr>
          <p:cNvPr id="8" name="Rectangle: Top Corners Rounded 40"/>
          <p:cNvSpPr/>
          <p:nvPr/>
        </p:nvSpPr>
        <p:spPr>
          <a:xfrm rot="5400000">
            <a:off x="-235516" y="3608368"/>
            <a:ext cx="843329" cy="380765"/>
          </a:xfrm>
          <a:prstGeom prst="round2SameRect">
            <a:avLst>
              <a:gd name="adj1" fmla="val 39092"/>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有效性</a:t>
            </a:r>
            <a:endParaRPr lang="zh-CN" altLang="en-US" sz="1400" b="1">
              <a:latin typeface="微软雅黑" charset="0"/>
              <a:ea typeface="微软雅黑" charset="0"/>
            </a:endParaRPr>
          </a:p>
        </p:txBody>
      </p:sp>
      <p:sp>
        <p:nvSpPr>
          <p:cNvPr id="6"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b="1">
                <a:solidFill>
                  <a:schemeClr val="bg1"/>
                </a:solidFill>
                <a:latin typeface="微软雅黑" charset="0"/>
                <a:ea typeface="微软雅黑" charset="0"/>
              </a:rPr>
              <a:t>5</a:t>
            </a:r>
            <a:endParaRPr lang="en-US" sz="1000" b="1">
              <a:solidFill>
                <a:schemeClr val="bg1"/>
              </a:solidFill>
              <a:latin typeface="微软雅黑" charset="0"/>
              <a:ea typeface="微软雅黑" charset="0"/>
            </a:endParaRPr>
          </a:p>
        </p:txBody>
      </p:sp>
      <p:pic>
        <p:nvPicPr>
          <p:cNvPr id="11" name="图片 10"/>
          <p:cNvPicPr>
            <a:picLocks noChangeAspect="1"/>
          </p:cNvPicPr>
          <p:nvPr/>
        </p:nvPicPr>
        <p:blipFill>
          <a:blip r:embed="rId5"/>
          <a:stretch>
            <a:fillRect/>
          </a:stretch>
        </p:blipFill>
        <p:spPr>
          <a:xfrm>
            <a:off x="803275" y="2070171"/>
            <a:ext cx="2723929" cy="1578413"/>
          </a:xfrm>
          <a:prstGeom prst="rect">
            <a:avLst/>
          </a:prstGeom>
        </p:spPr>
      </p:pic>
      <p:sp>
        <p:nvSpPr>
          <p:cNvPr id="9" name="Speech Bubble: Rectangle 8"/>
          <p:cNvSpPr/>
          <p:nvPr/>
        </p:nvSpPr>
        <p:spPr>
          <a:xfrm>
            <a:off x="3833605" y="2099679"/>
            <a:ext cx="2266023" cy="1501360"/>
          </a:xfrm>
          <a:prstGeom prst="wedgeRectCallout">
            <a:avLst>
              <a:gd name="adj1" fmla="val -64442"/>
              <a:gd name="adj2" fmla="val -21461"/>
            </a:avLst>
          </a:prstGeom>
          <a:solidFill>
            <a:schemeClr val="accent1">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rtlCol="0" anchor="ctr" anchorCtr="0"/>
          <a:lstStyle/>
          <a:p>
            <a:r>
              <a:rPr lang="zh-CN" altLang="en-US" sz="1400" b="1" dirty="0">
                <a:solidFill>
                  <a:schemeClr val="tx1"/>
                </a:solidFill>
                <a:latin typeface="微软雅黑" charset="0"/>
                <a:ea typeface="微软雅黑" charset="0"/>
                <a:cs typeface="Arial" panose="020B0604020202090204" pitchFamily="34" charset="0"/>
              </a:rPr>
              <a:t>整体趋势对比：</a:t>
            </a:r>
            <a:endParaRPr lang="en-US" altLang="zh-CN" sz="1400" b="1" dirty="0">
              <a:solidFill>
                <a:schemeClr val="tx1"/>
              </a:solidFill>
              <a:latin typeface="微软雅黑" charset="0"/>
              <a:ea typeface="微软雅黑" charset="0"/>
              <a:cs typeface="Arial" panose="020B0604020202090204" pitchFamily="34" charset="0"/>
            </a:endParaRPr>
          </a:p>
          <a:p>
            <a:r>
              <a:rPr lang="zh-CN" altLang="en-US" sz="1400" dirty="0">
                <a:solidFill>
                  <a:schemeClr val="tx1"/>
                </a:solidFill>
                <a:latin typeface="微软雅黑" charset="0"/>
                <a:ea typeface="微软雅黑" charset="0"/>
                <a:cs typeface="Arial" panose="020B0604020202090204" pitchFamily="34" charset="0"/>
              </a:rPr>
              <a:t>氟比洛芬钠组与氯替泼诺组的充血恢复曲线高度重合，全程无明显差异，</a:t>
            </a:r>
            <a:r>
              <a:rPr lang="zh-CN" altLang="en-US" sz="1400" dirty="0">
                <a:solidFill>
                  <a:srgbClr val="302E5D"/>
                </a:solidFill>
                <a:latin typeface="微软雅黑" charset="0"/>
                <a:ea typeface="微软雅黑" charset="0"/>
                <a:cs typeface="Arial" panose="020B0604020202090204" pitchFamily="34" charset="0"/>
              </a:rPr>
              <a:t>说明两者在控制术后结膜充血方面效果相当。</a:t>
            </a:r>
            <a:endParaRPr lang="zh-CN" altLang="en-US" sz="1400" dirty="0">
              <a:solidFill>
                <a:srgbClr val="302E5D"/>
              </a:solidFill>
              <a:latin typeface="微软雅黑" charset="0"/>
              <a:ea typeface="微软雅黑" charset="0"/>
              <a:cs typeface="Arial" panose="020B0604020202090204" pitchFamily="34" charset="0"/>
            </a:endParaRPr>
          </a:p>
        </p:txBody>
      </p:sp>
      <p:pic>
        <p:nvPicPr>
          <p:cNvPr id="15" name="图片 14"/>
          <p:cNvPicPr>
            <a:picLocks noChangeAspect="1"/>
          </p:cNvPicPr>
          <p:nvPr/>
        </p:nvPicPr>
        <p:blipFill>
          <a:blip r:embed="rId6"/>
          <a:stretch>
            <a:fillRect/>
          </a:stretch>
        </p:blipFill>
        <p:spPr>
          <a:xfrm>
            <a:off x="983052" y="3959078"/>
            <a:ext cx="2436565" cy="1624829"/>
          </a:xfrm>
          <a:prstGeom prst="rect">
            <a:avLst/>
          </a:prstGeom>
        </p:spPr>
      </p:pic>
      <p:sp>
        <p:nvSpPr>
          <p:cNvPr id="16" name="文本框 15"/>
          <p:cNvSpPr txBox="1"/>
          <p:nvPr/>
        </p:nvSpPr>
        <p:spPr>
          <a:xfrm>
            <a:off x="892029" y="3591746"/>
            <a:ext cx="2555289" cy="261610"/>
          </a:xfrm>
          <a:prstGeom prst="rect">
            <a:avLst/>
          </a:prstGeom>
          <a:noFill/>
        </p:spPr>
        <p:txBody>
          <a:bodyPr wrap="square">
            <a:spAutoFit/>
          </a:bodyPr>
          <a:lstStyle/>
          <a:p>
            <a:pPr algn="ctr"/>
            <a:r>
              <a:rPr lang="zh-CN" altLang="zh-CN" sz="1100" b="1" dirty="0">
                <a:solidFill>
                  <a:srgbClr val="302E5D"/>
                </a:solidFill>
                <a:latin typeface="微软雅黑" charset="0"/>
                <a:ea typeface="微软雅黑" charset="0"/>
                <a:cs typeface="Times New Roman" panose="02020503050405090304" charset="0"/>
              </a:rPr>
              <a:t>结膜充血平均评分比较</a:t>
            </a:r>
            <a:endParaRPr lang="zh-CN" altLang="zh-CN" sz="1100" b="1" dirty="0">
              <a:solidFill>
                <a:srgbClr val="302E5D"/>
              </a:solidFill>
              <a:latin typeface="微软雅黑" charset="0"/>
              <a:ea typeface="微软雅黑" charset="0"/>
              <a:cs typeface="Times New Roman" panose="02020503050405090304" charset="0"/>
            </a:endParaRPr>
          </a:p>
        </p:txBody>
      </p:sp>
      <p:sp>
        <p:nvSpPr>
          <p:cNvPr id="24" name="文本框 23"/>
          <p:cNvSpPr txBox="1"/>
          <p:nvPr/>
        </p:nvSpPr>
        <p:spPr>
          <a:xfrm>
            <a:off x="1437394" y="5512787"/>
            <a:ext cx="1468712" cy="261610"/>
          </a:xfrm>
          <a:prstGeom prst="rect">
            <a:avLst/>
          </a:prstGeom>
          <a:noFill/>
        </p:spPr>
        <p:txBody>
          <a:bodyPr wrap="square">
            <a:spAutoFit/>
          </a:bodyPr>
          <a:lstStyle/>
          <a:p>
            <a:pPr algn="ctr"/>
            <a:r>
              <a:rPr lang="zh-CN" altLang="en-US" sz="1100" b="1" dirty="0">
                <a:solidFill>
                  <a:srgbClr val="302E5D"/>
                </a:solidFill>
                <a:latin typeface="微软雅黑" charset="0"/>
                <a:ea typeface="微软雅黑" charset="0"/>
                <a:cs typeface="Times New Roman" panose="02020503050405090304" charset="0"/>
              </a:rPr>
              <a:t>不良反应</a:t>
            </a:r>
            <a:r>
              <a:rPr lang="zh-CN" altLang="zh-CN" sz="1100" b="1" dirty="0">
                <a:solidFill>
                  <a:srgbClr val="302E5D"/>
                </a:solidFill>
                <a:effectLst/>
                <a:latin typeface="微软雅黑" charset="0"/>
                <a:ea typeface="微软雅黑" charset="0"/>
                <a:cs typeface="Times New Roman" panose="02020503050405090304" charset="0"/>
              </a:rPr>
              <a:t>比较</a:t>
            </a:r>
            <a:endParaRPr lang="zh-CN" altLang="zh-CN" sz="1100" b="1" dirty="0">
              <a:solidFill>
                <a:srgbClr val="302E5D"/>
              </a:solidFill>
              <a:effectLst/>
              <a:latin typeface="微软雅黑" charset="0"/>
              <a:ea typeface="微软雅黑" charset="0"/>
              <a:cs typeface="Times New Roman" panose="02020503050405090304" charset="0"/>
            </a:endParaRPr>
          </a:p>
        </p:txBody>
      </p:sp>
      <p:grpSp>
        <p:nvGrpSpPr>
          <p:cNvPr id="25" name="Group 21"/>
          <p:cNvGrpSpPr/>
          <p:nvPr/>
        </p:nvGrpSpPr>
        <p:grpSpPr>
          <a:xfrm>
            <a:off x="6246413" y="1634034"/>
            <a:ext cx="5297363" cy="446970"/>
            <a:chOff x="803576" y="2047875"/>
            <a:chExt cx="3839411" cy="446970"/>
          </a:xfrm>
        </p:grpSpPr>
        <p:sp>
          <p:nvSpPr>
            <p:cNvPr id="26" name="object 25"/>
            <p:cNvSpPr txBox="1"/>
            <p:nvPr/>
          </p:nvSpPr>
          <p:spPr>
            <a:xfrm>
              <a:off x="803576" y="2060016"/>
              <a:ext cx="3815190" cy="368661"/>
            </a:xfrm>
            <a:prstGeom prst="rect">
              <a:avLst/>
            </a:prstGeom>
            <a:solidFill>
              <a:schemeClr val="bg1">
                <a:lumMod val="95000"/>
              </a:schemeClr>
            </a:solidFill>
          </p:spPr>
          <p:txBody>
            <a:bodyPr vert="horz" wrap="square" lIns="182880" tIns="0" rIns="18288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rPr>
                <a:t>氟比洛芬钠</a:t>
              </a:r>
              <a:r>
                <a:rPr kumimoji="0" lang="en-US" altLang="zh-CN"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rPr>
                <a:t>vs.</a:t>
              </a:r>
              <a:r>
                <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rPr>
                <a:t>糖皮质激素</a:t>
              </a:r>
              <a:endParaRPr kumimoji="0" lang="zh-CN" altLang="en-US" sz="1600" b="1" i="0" u="none" strike="noStrike" kern="1200" cap="none" spc="0" normalizeH="0" baseline="0" noProof="0" dirty="0">
                <a:ln>
                  <a:noFill/>
                </a:ln>
                <a:solidFill>
                  <a:srgbClr val="302E5D"/>
                </a:solidFill>
                <a:effectLst/>
                <a:uLnTx/>
                <a:uFillTx/>
                <a:latin typeface="微软雅黑" charset="0"/>
                <a:ea typeface="微软雅黑" charset="0"/>
                <a:cs typeface="Arial" panose="020B0604020202090204" pitchFamily="34" charset="0"/>
              </a:endParaRPr>
            </a:p>
          </p:txBody>
        </p:sp>
        <p:sp>
          <p:nvSpPr>
            <p:cNvPr id="27" name="Half Frame 19"/>
            <p:cNvSpPr/>
            <p:nvPr/>
          </p:nvSpPr>
          <p:spPr>
            <a:xfrm>
              <a:off x="803576" y="2047875"/>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rgbClr val="302E5D"/>
                </a:solidFill>
                <a:latin typeface="微软雅黑" charset="0"/>
                <a:ea typeface="微软雅黑" charset="0"/>
              </a:endParaRPr>
            </a:p>
          </p:txBody>
        </p:sp>
        <p:sp>
          <p:nvSpPr>
            <p:cNvPr id="28" name="Half Frame 20"/>
            <p:cNvSpPr/>
            <p:nvPr/>
          </p:nvSpPr>
          <p:spPr>
            <a:xfrm rot="10800000">
              <a:off x="4409514" y="2261372"/>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rgbClr val="302E5D"/>
                </a:solidFill>
                <a:latin typeface="微软雅黑" charset="0"/>
                <a:ea typeface="微软雅黑" charset="0"/>
              </a:endParaRPr>
            </a:p>
          </p:txBody>
        </p:sp>
      </p:grpSp>
      <p:graphicFrame>
        <p:nvGraphicFramePr>
          <p:cNvPr id="29" name="表格 28"/>
          <p:cNvGraphicFramePr/>
          <p:nvPr>
            <p:custDataLst>
              <p:tags r:id="rId7"/>
            </p:custDataLst>
          </p:nvPr>
        </p:nvGraphicFramePr>
        <p:xfrm>
          <a:off x="6420092" y="3576259"/>
          <a:ext cx="4982696" cy="2007649"/>
        </p:xfrm>
        <a:graphic>
          <a:graphicData uri="http://schemas.openxmlformats.org/drawingml/2006/table">
            <a:tbl>
              <a:tblPr>
                <a:tableStyleId>{5C22544A-7EE6-4342-B048-85BDC9FD1C3A}</a:tableStyleId>
              </a:tblPr>
              <a:tblGrid>
                <a:gridCol w="755727"/>
                <a:gridCol w="1035551"/>
                <a:gridCol w="1603368"/>
                <a:gridCol w="1588050"/>
              </a:tblGrid>
              <a:tr h="286807">
                <a:tc>
                  <a:txBody>
                    <a:bodyPr/>
                    <a:lstStyle/>
                    <a:p>
                      <a:pPr algn="ctr" fontAlgn="ctr"/>
                      <a:endParaRPr sz="1400">
                        <a:solidFill>
                          <a:schemeClr val="bg1"/>
                        </a:solidFill>
                        <a:latin typeface="微软雅黑" charset="0"/>
                        <a:ea typeface="微软雅黑" charset="0"/>
                      </a:endParaRPr>
                    </a:p>
                  </a:txBody>
                  <a:tcPr marL="13017" marR="13017" marT="13017" marB="0" anchor="ctr">
                    <a:solidFill>
                      <a:schemeClr val="accent1">
                        <a:lumMod val="75000"/>
                      </a:schemeClr>
                    </a:solidFill>
                  </a:tcPr>
                </a:tc>
                <a:tc>
                  <a:txBody>
                    <a:bodyPr/>
                    <a:lstStyle/>
                    <a:p>
                      <a:pPr algn="ctr" fontAlgn="ctr"/>
                      <a:endParaRPr sz="1400">
                        <a:solidFill>
                          <a:schemeClr val="bg1"/>
                        </a:solidFill>
                        <a:latin typeface="微软雅黑" charset="0"/>
                        <a:ea typeface="微软雅黑" charset="0"/>
                      </a:endParaRPr>
                    </a:p>
                  </a:txBody>
                  <a:tcPr marL="13017" marR="13017" marT="13017" marB="0" anchor="ctr">
                    <a:solidFill>
                      <a:schemeClr val="accent1">
                        <a:lumMod val="75000"/>
                      </a:schemeClr>
                    </a:solidFill>
                  </a:tcPr>
                </a:tc>
                <a:tc>
                  <a:txBody>
                    <a:bodyPr/>
                    <a:lstStyle/>
                    <a:p>
                      <a:pPr algn="ctr" fontAlgn="ctr"/>
                      <a:r>
                        <a:rPr lang="zh-CN" altLang="en-US" sz="1400" b="1" dirty="0">
                          <a:solidFill>
                            <a:schemeClr val="bg1"/>
                          </a:solidFill>
                          <a:latin typeface="微软雅黑" charset="0"/>
                          <a:ea typeface="微软雅黑" charset="0"/>
                          <a:cs typeface="微软雅黑" charset="0"/>
                        </a:rPr>
                        <a:t>术后</a:t>
                      </a:r>
                      <a:r>
                        <a:rPr lang="en-US" altLang="zh-CN" sz="1400" b="1" dirty="0">
                          <a:solidFill>
                            <a:schemeClr val="bg1"/>
                          </a:solidFill>
                          <a:latin typeface="微软雅黑" charset="0"/>
                          <a:ea typeface="微软雅黑" charset="0"/>
                          <a:cs typeface="微软雅黑" charset="0"/>
                        </a:rPr>
                        <a:t>14</a:t>
                      </a:r>
                      <a:r>
                        <a:rPr lang="zh-CN" altLang="en-US" sz="1400" b="1" dirty="0">
                          <a:solidFill>
                            <a:schemeClr val="bg1"/>
                          </a:solidFill>
                          <a:latin typeface="微软雅黑" charset="0"/>
                          <a:ea typeface="微软雅黑" charset="0"/>
                          <a:cs typeface="微软雅黑" charset="0"/>
                        </a:rPr>
                        <a:t>天</a:t>
                      </a:r>
                      <a:endParaRPr lang="zh-CN" altLang="en-US" sz="1400" b="1" dirty="0">
                        <a:solidFill>
                          <a:schemeClr val="bg1"/>
                        </a:solidFill>
                        <a:latin typeface="微软雅黑" charset="0"/>
                        <a:ea typeface="微软雅黑" charset="0"/>
                        <a:cs typeface="微软雅黑" charset="0"/>
                      </a:endParaRPr>
                    </a:p>
                  </a:txBody>
                  <a:tcPr marL="13017" marR="13017" marT="13017" marB="0" anchor="ctr">
                    <a:solidFill>
                      <a:schemeClr val="accent1">
                        <a:lumMod val="75000"/>
                      </a:schemeClr>
                    </a:solidFill>
                  </a:tcPr>
                </a:tc>
                <a:tc>
                  <a:txBody>
                    <a:bodyPr/>
                    <a:lstStyle/>
                    <a:p>
                      <a:pPr algn="ctr" fontAlgn="ctr"/>
                      <a:r>
                        <a:rPr lang="zh-CN" altLang="en-US" sz="1400" b="1" dirty="0">
                          <a:solidFill>
                            <a:schemeClr val="bg1"/>
                          </a:solidFill>
                          <a:latin typeface="微软雅黑" charset="0"/>
                          <a:ea typeface="微软雅黑" charset="0"/>
                          <a:cs typeface="微软雅黑" charset="0"/>
                        </a:rPr>
                        <a:t>术后</a:t>
                      </a:r>
                      <a:r>
                        <a:rPr lang="en-US" altLang="zh-CN" sz="1400" b="1" dirty="0">
                          <a:solidFill>
                            <a:schemeClr val="bg1"/>
                          </a:solidFill>
                          <a:latin typeface="微软雅黑" charset="0"/>
                          <a:ea typeface="微软雅黑" charset="0"/>
                          <a:cs typeface="微软雅黑" charset="0"/>
                        </a:rPr>
                        <a:t>30</a:t>
                      </a:r>
                      <a:r>
                        <a:rPr lang="zh-CN" altLang="en-US" sz="1400" b="1" dirty="0">
                          <a:solidFill>
                            <a:schemeClr val="bg1"/>
                          </a:solidFill>
                          <a:latin typeface="微软雅黑" charset="0"/>
                          <a:ea typeface="微软雅黑" charset="0"/>
                          <a:cs typeface="微软雅黑" charset="0"/>
                        </a:rPr>
                        <a:t>天</a:t>
                      </a:r>
                      <a:endParaRPr lang="zh-CN" altLang="en-US" sz="1400" b="1" dirty="0">
                        <a:solidFill>
                          <a:schemeClr val="bg1"/>
                        </a:solidFill>
                        <a:latin typeface="微软雅黑" charset="0"/>
                        <a:ea typeface="微软雅黑" charset="0"/>
                        <a:cs typeface="微软雅黑" charset="0"/>
                      </a:endParaRPr>
                    </a:p>
                  </a:txBody>
                  <a:tcPr marL="13017" marR="13017" marT="13017" marB="0" anchor="ctr">
                    <a:solidFill>
                      <a:schemeClr val="accent1">
                        <a:lumMod val="75000"/>
                      </a:schemeClr>
                    </a:solidFill>
                  </a:tcPr>
                </a:tc>
              </a:tr>
              <a:tr h="286807">
                <a:tc rowSpan="3">
                  <a:txBody>
                    <a:bodyPr/>
                    <a:lstStyle/>
                    <a:p>
                      <a:pPr algn="ctr" fontAlgn="ctr"/>
                      <a:r>
                        <a:rPr lang="zh-CN" altLang="en-US" sz="1400">
                          <a:latin typeface="微软雅黑" charset="0"/>
                          <a:ea typeface="微软雅黑" charset="0"/>
                        </a:rPr>
                        <a:t>对照组</a:t>
                      </a:r>
                      <a:endParaRPr lang="zh-CN" altLang="en-US" sz="1400">
                        <a:latin typeface="微软雅黑" charset="0"/>
                        <a:ea typeface="微软雅黑" charset="0"/>
                      </a:endParaRPr>
                    </a:p>
                  </a:txBody>
                  <a:tcPr marL="13017" marR="13017" marT="13017" marB="0" anchor="ctr">
                    <a:solidFill>
                      <a:schemeClr val="accent1">
                        <a:lumMod val="40000"/>
                        <a:lumOff val="60000"/>
                      </a:schemeClr>
                    </a:solidFill>
                  </a:tcPr>
                </a:tc>
                <a:tc>
                  <a:txBody>
                    <a:bodyPr/>
                    <a:lstStyle/>
                    <a:p>
                      <a:pPr algn="ctr" fontAlgn="ctr"/>
                      <a:r>
                        <a:rPr lang="zh-CN" altLang="en-US" sz="1400">
                          <a:latin typeface="微软雅黑" charset="0"/>
                          <a:ea typeface="微软雅黑" charset="0"/>
                        </a:rPr>
                        <a:t>房水闪辉</a:t>
                      </a:r>
                      <a:endParaRPr lang="zh-CN" altLang="en-US" sz="1400">
                        <a:latin typeface="微软雅黑" charset="0"/>
                        <a:ea typeface="微软雅黑" charset="0"/>
                      </a:endParaRPr>
                    </a:p>
                  </a:txBody>
                  <a:tcPr marL="13017" marR="13017" marT="13017" marB="0" anchor="ctr">
                    <a:solidFill>
                      <a:schemeClr val="accent1">
                        <a:lumMod val="40000"/>
                        <a:lumOff val="60000"/>
                      </a:schemeClr>
                    </a:solidFill>
                  </a:tcPr>
                </a:tc>
                <a:tc>
                  <a:txBody>
                    <a:bodyPr/>
                    <a:lstStyle/>
                    <a:p>
                      <a:pPr algn="ctr" fontAlgn="ctr"/>
                      <a:r>
                        <a:rPr lang="en-US" altLang="zh-CN" sz="1400" dirty="0">
                          <a:latin typeface="微软雅黑" charset="0"/>
                          <a:ea typeface="微软雅黑" charset="0"/>
                          <a:cs typeface="微软雅黑" charset="0"/>
                        </a:rPr>
                        <a:t>7.6±4.6</a:t>
                      </a:r>
                      <a:endParaRPr lang="en-US" altLang="zh-CN" sz="1400" dirty="0">
                        <a:latin typeface="微软雅黑" charset="0"/>
                        <a:ea typeface="微软雅黑" charset="0"/>
                        <a:cs typeface="微软雅黑" charset="0"/>
                      </a:endParaRPr>
                    </a:p>
                  </a:txBody>
                  <a:tcPr marL="13017" marR="13017" marT="13017" marB="0" anchor="ctr">
                    <a:solidFill>
                      <a:schemeClr val="accent1">
                        <a:lumMod val="40000"/>
                        <a:lumOff val="60000"/>
                      </a:schemeClr>
                    </a:solidFill>
                  </a:tcPr>
                </a:tc>
                <a:tc>
                  <a:txBody>
                    <a:bodyPr/>
                    <a:lstStyle/>
                    <a:p>
                      <a:pPr algn="ctr" fontAlgn="ctr"/>
                      <a:r>
                        <a:rPr lang="en-US" altLang="zh-CN" sz="1400">
                          <a:latin typeface="微软雅黑" charset="0"/>
                          <a:ea typeface="微软雅黑" charset="0"/>
                          <a:cs typeface="微软雅黑" charset="0"/>
                        </a:rPr>
                        <a:t>6.6±4.2</a:t>
                      </a:r>
                      <a:endParaRPr lang="en-US" altLang="zh-CN" sz="1400">
                        <a:latin typeface="微软雅黑" charset="0"/>
                        <a:ea typeface="微软雅黑" charset="0"/>
                        <a:cs typeface="微软雅黑" charset="0"/>
                      </a:endParaRPr>
                    </a:p>
                  </a:txBody>
                  <a:tcPr marL="13017" marR="13017" marT="13017" marB="0" anchor="ctr">
                    <a:solidFill>
                      <a:schemeClr val="accent1">
                        <a:lumMod val="40000"/>
                        <a:lumOff val="60000"/>
                      </a:schemeClr>
                    </a:solidFill>
                  </a:tcPr>
                </a:tc>
              </a:tr>
              <a:tr h="286807">
                <a:tc vMerge="1">
                  <a:tcPr marL="13017" marR="13017" marT="13017" marB="0" anchor="ctr"/>
                </a:tc>
                <a:tc>
                  <a:txBody>
                    <a:bodyPr/>
                    <a:lstStyle/>
                    <a:p>
                      <a:pPr algn="ctr" fontAlgn="ctr"/>
                      <a:r>
                        <a:rPr lang="zh-CN" altLang="en-US" sz="1400">
                          <a:latin typeface="微软雅黑" charset="0"/>
                          <a:ea typeface="微软雅黑" charset="0"/>
                        </a:rPr>
                        <a:t>房水细胞</a:t>
                      </a:r>
                      <a:endParaRPr lang="zh-CN" altLang="en-US" sz="1400">
                        <a:latin typeface="微软雅黑" charset="0"/>
                        <a:ea typeface="微软雅黑" charset="0"/>
                      </a:endParaRPr>
                    </a:p>
                  </a:txBody>
                  <a:tcPr marL="13017" marR="13017" marT="13017" marB="0" anchor="ctr">
                    <a:solidFill>
                      <a:schemeClr val="accent1">
                        <a:lumMod val="40000"/>
                        <a:lumOff val="60000"/>
                      </a:schemeClr>
                    </a:solidFill>
                  </a:tcPr>
                </a:tc>
                <a:tc>
                  <a:txBody>
                    <a:bodyPr/>
                    <a:lstStyle/>
                    <a:p>
                      <a:pPr algn="ctr" fontAlgn="ctr"/>
                      <a:r>
                        <a:rPr lang="en-US" altLang="zh-CN" sz="1400">
                          <a:latin typeface="微软雅黑" charset="0"/>
                          <a:ea typeface="微软雅黑" charset="0"/>
                          <a:cs typeface="微软雅黑" charset="0"/>
                        </a:rPr>
                        <a:t>9.8±19.6</a:t>
                      </a:r>
                      <a:endParaRPr lang="en-US" altLang="zh-CN" sz="1400">
                        <a:latin typeface="微软雅黑" charset="0"/>
                        <a:ea typeface="微软雅黑" charset="0"/>
                        <a:cs typeface="微软雅黑" charset="0"/>
                      </a:endParaRPr>
                    </a:p>
                  </a:txBody>
                  <a:tcPr marL="13017" marR="13017" marT="13017" marB="0" anchor="ctr">
                    <a:solidFill>
                      <a:schemeClr val="accent1">
                        <a:lumMod val="40000"/>
                        <a:lumOff val="60000"/>
                      </a:schemeClr>
                    </a:solidFill>
                  </a:tcPr>
                </a:tc>
                <a:tc>
                  <a:txBody>
                    <a:bodyPr/>
                    <a:lstStyle/>
                    <a:p>
                      <a:pPr algn="ctr" fontAlgn="ctr"/>
                      <a:r>
                        <a:rPr lang="en-US" altLang="zh-CN" sz="1400">
                          <a:latin typeface="微软雅黑" charset="0"/>
                          <a:ea typeface="微软雅黑" charset="0"/>
                          <a:cs typeface="微软雅黑" charset="0"/>
                        </a:rPr>
                        <a:t>8.3±3.6</a:t>
                      </a:r>
                      <a:endParaRPr lang="en-US" altLang="zh-CN" sz="1400">
                        <a:latin typeface="微软雅黑" charset="0"/>
                        <a:ea typeface="微软雅黑" charset="0"/>
                        <a:cs typeface="微软雅黑" charset="0"/>
                      </a:endParaRPr>
                    </a:p>
                  </a:txBody>
                  <a:tcPr marL="13017" marR="13017" marT="13017" marB="0" anchor="ctr">
                    <a:solidFill>
                      <a:schemeClr val="accent1">
                        <a:lumMod val="40000"/>
                        <a:lumOff val="60000"/>
                      </a:schemeClr>
                    </a:solidFill>
                  </a:tcPr>
                </a:tc>
              </a:tr>
              <a:tr h="286807">
                <a:tc vMerge="1">
                  <a:tcPr marL="13017" marR="13017" marT="13017" marB="0" anchor="ctr"/>
                </a:tc>
                <a:tc>
                  <a:txBody>
                    <a:bodyPr/>
                    <a:lstStyle/>
                    <a:p>
                      <a:pPr algn="ctr" fontAlgn="ctr"/>
                      <a:r>
                        <a:rPr lang="zh-CN" altLang="en-US" sz="1400">
                          <a:latin typeface="微软雅黑" charset="0"/>
                          <a:ea typeface="微软雅黑" charset="0"/>
                        </a:rPr>
                        <a:t>眼压</a:t>
                      </a:r>
                      <a:endParaRPr lang="zh-CN" altLang="en-US" sz="1400">
                        <a:latin typeface="微软雅黑" charset="0"/>
                        <a:ea typeface="微软雅黑" charset="0"/>
                      </a:endParaRPr>
                    </a:p>
                  </a:txBody>
                  <a:tcPr marL="13017" marR="13017" marT="13017" marB="0" anchor="ctr">
                    <a:solidFill>
                      <a:schemeClr val="accent1">
                        <a:lumMod val="40000"/>
                        <a:lumOff val="60000"/>
                      </a:schemeClr>
                    </a:solidFill>
                  </a:tcPr>
                </a:tc>
                <a:tc>
                  <a:txBody>
                    <a:bodyPr/>
                    <a:lstStyle/>
                    <a:p>
                      <a:pPr algn="ctr" fontAlgn="ctr"/>
                      <a:r>
                        <a:rPr lang="en-US" altLang="zh-CN" sz="1400" dirty="0">
                          <a:latin typeface="微软雅黑" charset="0"/>
                          <a:ea typeface="微软雅黑" charset="0"/>
                          <a:cs typeface="微软雅黑" charset="0"/>
                        </a:rPr>
                        <a:t>15.7±2.6mmHg</a:t>
                      </a:r>
                      <a:endParaRPr lang="en-US" altLang="zh-CN" sz="1400" dirty="0">
                        <a:latin typeface="微软雅黑" charset="0"/>
                        <a:ea typeface="微软雅黑" charset="0"/>
                        <a:cs typeface="微软雅黑" charset="0"/>
                      </a:endParaRPr>
                    </a:p>
                  </a:txBody>
                  <a:tcPr marL="13017" marR="13017" marT="13017" marB="0" anchor="ctr">
                    <a:solidFill>
                      <a:schemeClr val="accent1">
                        <a:lumMod val="40000"/>
                        <a:lumOff val="60000"/>
                      </a:schemeClr>
                    </a:solidFill>
                  </a:tcPr>
                </a:tc>
                <a:tc>
                  <a:txBody>
                    <a:bodyPr/>
                    <a:lstStyle/>
                    <a:p>
                      <a:pPr algn="ctr" fontAlgn="ctr"/>
                      <a:r>
                        <a:rPr lang="en-US" altLang="zh-CN" sz="1400">
                          <a:latin typeface="微软雅黑" charset="0"/>
                          <a:ea typeface="微软雅黑" charset="0"/>
                          <a:cs typeface="微软雅黑" charset="0"/>
                        </a:rPr>
                        <a:t>15.7±2.6mmHg</a:t>
                      </a:r>
                      <a:endParaRPr lang="en-US" altLang="zh-CN" sz="1400">
                        <a:latin typeface="微软雅黑" charset="0"/>
                        <a:ea typeface="微软雅黑" charset="0"/>
                        <a:cs typeface="微软雅黑" charset="0"/>
                      </a:endParaRPr>
                    </a:p>
                  </a:txBody>
                  <a:tcPr marL="13017" marR="13017" marT="13017" marB="0" anchor="ctr">
                    <a:solidFill>
                      <a:schemeClr val="accent1">
                        <a:lumMod val="40000"/>
                        <a:lumOff val="60000"/>
                      </a:schemeClr>
                    </a:solidFill>
                  </a:tcPr>
                </a:tc>
              </a:tr>
              <a:tr h="286807">
                <a:tc rowSpan="3">
                  <a:txBody>
                    <a:bodyPr/>
                    <a:lstStyle/>
                    <a:p>
                      <a:pPr algn="ctr" fontAlgn="ctr"/>
                      <a:r>
                        <a:rPr lang="zh-CN" altLang="en-US" sz="1400">
                          <a:latin typeface="微软雅黑" charset="0"/>
                          <a:ea typeface="微软雅黑" charset="0"/>
                        </a:rPr>
                        <a:t>实验组</a:t>
                      </a:r>
                      <a:endParaRPr lang="zh-CN" altLang="en-US" sz="1400">
                        <a:latin typeface="微软雅黑" charset="0"/>
                        <a:ea typeface="微软雅黑" charset="0"/>
                      </a:endParaRPr>
                    </a:p>
                  </a:txBody>
                  <a:tcPr marL="13017" marR="13017" marT="13017" marB="0" anchor="ctr"/>
                </a:tc>
                <a:tc>
                  <a:txBody>
                    <a:bodyPr/>
                    <a:lstStyle/>
                    <a:p>
                      <a:pPr algn="ctr" fontAlgn="ctr"/>
                      <a:r>
                        <a:rPr lang="zh-CN" altLang="en-US" sz="1400">
                          <a:latin typeface="微软雅黑" charset="0"/>
                          <a:ea typeface="微软雅黑" charset="0"/>
                        </a:rPr>
                        <a:t>房水闪辉</a:t>
                      </a:r>
                      <a:endParaRPr lang="zh-CN" altLang="en-US" sz="1400">
                        <a:latin typeface="微软雅黑" charset="0"/>
                        <a:ea typeface="微软雅黑" charset="0"/>
                      </a:endParaRPr>
                    </a:p>
                  </a:txBody>
                  <a:tcPr marL="13017" marR="13017" marT="13017" marB="0" anchor="ctr"/>
                </a:tc>
                <a:tc>
                  <a:txBody>
                    <a:bodyPr/>
                    <a:lstStyle/>
                    <a:p>
                      <a:pPr algn="ctr" fontAlgn="ctr"/>
                      <a:r>
                        <a:rPr lang="en-US" altLang="zh-CN" sz="1400" dirty="0">
                          <a:latin typeface="微软雅黑" charset="0"/>
                          <a:ea typeface="微软雅黑" charset="0"/>
                          <a:cs typeface="微软雅黑" charset="0"/>
                        </a:rPr>
                        <a:t>3.8±2.4</a:t>
                      </a:r>
                      <a:endParaRPr lang="en-US" altLang="zh-CN" sz="1400" dirty="0">
                        <a:latin typeface="微软雅黑" charset="0"/>
                        <a:ea typeface="微软雅黑" charset="0"/>
                        <a:cs typeface="微软雅黑" charset="0"/>
                      </a:endParaRPr>
                    </a:p>
                  </a:txBody>
                  <a:tcPr marL="13017" marR="13017" marT="13017" marB="0" anchor="ctr"/>
                </a:tc>
                <a:tc>
                  <a:txBody>
                    <a:bodyPr/>
                    <a:lstStyle/>
                    <a:p>
                      <a:pPr algn="ctr" fontAlgn="ctr"/>
                      <a:r>
                        <a:rPr lang="en-US" altLang="zh-CN" sz="1400">
                          <a:latin typeface="微软雅黑" charset="0"/>
                          <a:ea typeface="微软雅黑" charset="0"/>
                          <a:cs typeface="微软雅黑" charset="0"/>
                        </a:rPr>
                        <a:t>4.1±4.3</a:t>
                      </a:r>
                      <a:endParaRPr lang="en-US" altLang="zh-CN" sz="1400">
                        <a:latin typeface="微软雅黑" charset="0"/>
                        <a:ea typeface="微软雅黑" charset="0"/>
                        <a:cs typeface="微软雅黑" charset="0"/>
                      </a:endParaRPr>
                    </a:p>
                  </a:txBody>
                  <a:tcPr marL="13017" marR="13017" marT="13017" marB="0" anchor="ctr"/>
                </a:tc>
              </a:tr>
              <a:tr h="286807">
                <a:tc vMerge="1">
                  <a:tcPr marL="13017" marR="13017" marT="13017" marB="0" anchor="ctr"/>
                </a:tc>
                <a:tc>
                  <a:txBody>
                    <a:bodyPr/>
                    <a:lstStyle/>
                    <a:p>
                      <a:pPr algn="ctr" fontAlgn="ctr"/>
                      <a:r>
                        <a:rPr lang="zh-CN" altLang="en-US" sz="1400">
                          <a:latin typeface="微软雅黑" charset="0"/>
                          <a:ea typeface="微软雅黑" charset="0"/>
                        </a:rPr>
                        <a:t>房水细胞</a:t>
                      </a:r>
                      <a:endParaRPr lang="zh-CN" altLang="en-US" sz="1400">
                        <a:latin typeface="微软雅黑" charset="0"/>
                        <a:ea typeface="微软雅黑" charset="0"/>
                      </a:endParaRPr>
                    </a:p>
                  </a:txBody>
                  <a:tcPr marL="13017" marR="13017" marT="13017" marB="0" anchor="ctr"/>
                </a:tc>
                <a:tc>
                  <a:txBody>
                    <a:bodyPr/>
                    <a:lstStyle/>
                    <a:p>
                      <a:pPr algn="ctr" fontAlgn="ctr"/>
                      <a:r>
                        <a:rPr lang="en-US" altLang="zh-CN" sz="1400">
                          <a:latin typeface="微软雅黑" charset="0"/>
                          <a:ea typeface="微软雅黑" charset="0"/>
                          <a:cs typeface="微软雅黑" charset="0"/>
                        </a:rPr>
                        <a:t>6.72±1.4</a:t>
                      </a:r>
                      <a:endParaRPr lang="en-US" altLang="zh-CN" sz="1400">
                        <a:latin typeface="微软雅黑" charset="0"/>
                        <a:ea typeface="微软雅黑" charset="0"/>
                        <a:cs typeface="微软雅黑" charset="0"/>
                      </a:endParaRPr>
                    </a:p>
                  </a:txBody>
                  <a:tcPr marL="13017" marR="13017" marT="13017" marB="0" anchor="ctr"/>
                </a:tc>
                <a:tc>
                  <a:txBody>
                    <a:bodyPr/>
                    <a:lstStyle/>
                    <a:p>
                      <a:pPr algn="ctr" fontAlgn="ctr"/>
                      <a:r>
                        <a:rPr lang="en-US" altLang="zh-CN" sz="1400">
                          <a:latin typeface="微软雅黑" charset="0"/>
                          <a:ea typeface="微软雅黑" charset="0"/>
                          <a:cs typeface="微软雅黑" charset="0"/>
                        </a:rPr>
                        <a:t>3.2±3.7</a:t>
                      </a:r>
                      <a:endParaRPr lang="en-US" altLang="zh-CN" sz="1400">
                        <a:latin typeface="微软雅黑" charset="0"/>
                        <a:ea typeface="微软雅黑" charset="0"/>
                        <a:cs typeface="微软雅黑" charset="0"/>
                      </a:endParaRPr>
                    </a:p>
                  </a:txBody>
                  <a:tcPr marL="13017" marR="13017" marT="13017" marB="0" anchor="ctr"/>
                </a:tc>
              </a:tr>
              <a:tr h="286807">
                <a:tc vMerge="1">
                  <a:tcPr marL="13017" marR="13017" marT="13017" marB="0" anchor="ctr"/>
                </a:tc>
                <a:tc>
                  <a:txBody>
                    <a:bodyPr/>
                    <a:lstStyle/>
                    <a:p>
                      <a:pPr algn="ctr" fontAlgn="ctr"/>
                      <a:r>
                        <a:rPr lang="zh-CN" altLang="en-US" sz="1400">
                          <a:latin typeface="微软雅黑" charset="0"/>
                          <a:ea typeface="微软雅黑" charset="0"/>
                        </a:rPr>
                        <a:t>眼压</a:t>
                      </a:r>
                      <a:endParaRPr lang="zh-CN" altLang="en-US" sz="1400">
                        <a:latin typeface="微软雅黑" charset="0"/>
                        <a:ea typeface="微软雅黑" charset="0"/>
                      </a:endParaRPr>
                    </a:p>
                  </a:txBody>
                  <a:tcPr marL="13017" marR="13017" marT="13017" marB="0" anchor="ctr"/>
                </a:tc>
                <a:tc>
                  <a:txBody>
                    <a:bodyPr/>
                    <a:lstStyle/>
                    <a:p>
                      <a:pPr algn="ctr" fontAlgn="ctr"/>
                      <a:r>
                        <a:rPr lang="en-US" altLang="zh-CN" sz="1400">
                          <a:latin typeface="微软雅黑" charset="0"/>
                          <a:ea typeface="微软雅黑" charset="0"/>
                          <a:cs typeface="微软雅黑" charset="0"/>
                        </a:rPr>
                        <a:t>15.7±2.5mmHg</a:t>
                      </a:r>
                      <a:endParaRPr lang="en-US" altLang="zh-CN" sz="1400">
                        <a:latin typeface="微软雅黑" charset="0"/>
                        <a:ea typeface="微软雅黑" charset="0"/>
                        <a:cs typeface="微软雅黑" charset="0"/>
                      </a:endParaRPr>
                    </a:p>
                  </a:txBody>
                  <a:tcPr marL="13017" marR="13017" marT="13017" marB="0" anchor="ctr"/>
                </a:tc>
                <a:tc>
                  <a:txBody>
                    <a:bodyPr/>
                    <a:lstStyle/>
                    <a:p>
                      <a:pPr algn="ctr" fontAlgn="ctr"/>
                      <a:r>
                        <a:rPr lang="en-US" altLang="zh-CN" sz="1400" dirty="0">
                          <a:latin typeface="微软雅黑" charset="0"/>
                          <a:ea typeface="微软雅黑" charset="0"/>
                          <a:cs typeface="微软雅黑" charset="0"/>
                        </a:rPr>
                        <a:t>15.6±2.2mmHg</a:t>
                      </a:r>
                      <a:endParaRPr lang="en-US" altLang="zh-CN" sz="1400" dirty="0">
                        <a:latin typeface="微软雅黑" charset="0"/>
                        <a:ea typeface="微软雅黑" charset="0"/>
                        <a:cs typeface="微软雅黑" charset="0"/>
                      </a:endParaRPr>
                    </a:p>
                  </a:txBody>
                  <a:tcPr marL="13017" marR="13017" marT="13017" marB="0" anchor="ctr"/>
                </a:tc>
              </a:tr>
            </a:tbl>
          </a:graphicData>
        </a:graphic>
      </p:graphicFrame>
      <p:sp>
        <p:nvSpPr>
          <p:cNvPr id="30" name="文本框 29"/>
          <p:cNvSpPr txBox="1"/>
          <p:nvPr/>
        </p:nvSpPr>
        <p:spPr>
          <a:xfrm>
            <a:off x="6246413" y="2114044"/>
            <a:ext cx="5263944" cy="1429174"/>
          </a:xfrm>
          <a:prstGeom prst="rect">
            <a:avLst/>
          </a:prstGeom>
          <a:noFill/>
        </p:spPr>
        <p:txBody>
          <a:bodyPr wrap="square" rtlCol="0">
            <a:spAutoFit/>
          </a:bodyPr>
          <a:lstStyle/>
          <a:p>
            <a:pPr marL="285750" indent="-285750" algn="just" fontAlgn="auto">
              <a:lnSpc>
                <a:spcPct val="140000"/>
              </a:lnSpc>
              <a:buFont typeface="Arial" panose="020B0604020202090204" pitchFamily="34" charset="0"/>
              <a:buChar char="•"/>
            </a:pPr>
            <a:r>
              <a:rPr lang="zh-CN" altLang="en-US" sz="1500" dirty="0">
                <a:latin typeface="微软雅黑" charset="0"/>
                <a:ea typeface="微软雅黑" charset="0"/>
                <a:cs typeface="微软雅黑" charset="0"/>
                <a:sym typeface="+mn-ea"/>
              </a:rPr>
              <a:t>白内障超声乳化术后联合使用糖皮质激素（典必殊滴眼液）和非甾体类抗炎药，比单独使用糖皮质激素的</a:t>
            </a:r>
            <a:r>
              <a:rPr lang="zh-CN" altLang="en-US" sz="1600" b="1" dirty="0">
                <a:solidFill>
                  <a:schemeClr val="accent1">
                    <a:lumMod val="75000"/>
                  </a:schemeClr>
                </a:solidFill>
                <a:latin typeface="微软雅黑" charset="0"/>
                <a:ea typeface="微软雅黑" charset="0"/>
                <a:cs typeface="微软雅黑" charset="0"/>
                <a:sym typeface="+mn-ea"/>
              </a:rPr>
              <a:t>房水闪辉值更低</a:t>
            </a:r>
            <a:r>
              <a:rPr lang="zh-CN" altLang="en-US" sz="1400" dirty="0">
                <a:latin typeface="微软雅黑" charset="0"/>
                <a:ea typeface="微软雅黑" charset="0"/>
                <a:cs typeface="微软雅黑" charset="0"/>
                <a:sym typeface="+mn-ea"/>
              </a:rPr>
              <a:t>；</a:t>
            </a:r>
            <a:endParaRPr lang="zh-CN" altLang="en-US" sz="1400" dirty="0">
              <a:latin typeface="微软雅黑" charset="0"/>
              <a:ea typeface="微软雅黑" charset="0"/>
              <a:cs typeface="微软雅黑" charset="0"/>
              <a:sym typeface="+mn-ea"/>
            </a:endParaRPr>
          </a:p>
          <a:p>
            <a:pPr marL="285750" indent="-285750" algn="just" fontAlgn="auto">
              <a:lnSpc>
                <a:spcPct val="140000"/>
              </a:lnSpc>
              <a:buFont typeface="Arial" panose="020B0604020202090204" pitchFamily="34" charset="0"/>
              <a:buChar char="•"/>
            </a:pPr>
            <a:r>
              <a:rPr lang="zh-CN" altLang="en-US" sz="1500" dirty="0">
                <a:latin typeface="微软雅黑" charset="0"/>
                <a:ea typeface="微软雅黑" charset="0"/>
                <a:cs typeface="微软雅黑" charset="0"/>
                <a:sym typeface="+mn-ea"/>
              </a:rPr>
              <a:t>在术后</a:t>
            </a:r>
            <a:r>
              <a:rPr lang="en-US" altLang="zh-CN" sz="1500" dirty="0">
                <a:latin typeface="微软雅黑" charset="0"/>
                <a:ea typeface="微软雅黑" charset="0"/>
                <a:cs typeface="微软雅黑" charset="0"/>
                <a:sym typeface="+mn-ea"/>
              </a:rPr>
              <a:t>2</a:t>
            </a:r>
            <a:r>
              <a:rPr lang="zh-CN" altLang="en-US" sz="1500" dirty="0">
                <a:latin typeface="微软雅黑" charset="0"/>
                <a:ea typeface="微软雅黑" charset="0"/>
                <a:cs typeface="微软雅黑" charset="0"/>
                <a:sym typeface="+mn-ea"/>
              </a:rPr>
              <a:t>周和</a:t>
            </a:r>
            <a:r>
              <a:rPr lang="en-US" altLang="zh-CN" sz="1500" dirty="0">
                <a:latin typeface="微软雅黑" charset="0"/>
                <a:ea typeface="微软雅黑" charset="0"/>
                <a:cs typeface="微软雅黑" charset="0"/>
                <a:sym typeface="+mn-ea"/>
              </a:rPr>
              <a:t>1</a:t>
            </a:r>
            <a:r>
              <a:rPr lang="zh-CN" altLang="en-US" sz="1500" dirty="0">
                <a:latin typeface="微软雅黑" charset="0"/>
                <a:ea typeface="微软雅黑" charset="0"/>
                <a:cs typeface="微软雅黑" charset="0"/>
                <a:sym typeface="+mn-ea"/>
              </a:rPr>
              <a:t>个月时，</a:t>
            </a:r>
            <a:r>
              <a:rPr lang="zh-CN" altLang="en-US" sz="1600" b="1" dirty="0">
                <a:solidFill>
                  <a:schemeClr val="accent1">
                    <a:lumMod val="75000"/>
                  </a:schemeClr>
                </a:solidFill>
                <a:latin typeface="微软雅黑" charset="0"/>
                <a:ea typeface="微软雅黑" charset="0"/>
                <a:cs typeface="微软雅黑" charset="0"/>
                <a:sym typeface="+mn-ea"/>
              </a:rPr>
              <a:t>单用糖皮质激素组的眼压更高</a:t>
            </a:r>
            <a:r>
              <a:rPr lang="zh-CN" altLang="en-US" sz="1400" dirty="0">
                <a:latin typeface="微软雅黑" charset="0"/>
                <a:ea typeface="微软雅黑" charset="0"/>
                <a:cs typeface="微软雅黑" charset="0"/>
                <a:sym typeface="+mn-ea"/>
              </a:rPr>
              <a:t>。</a:t>
            </a:r>
            <a:endParaRPr lang="zh-CN" altLang="en-US" sz="1400" dirty="0"/>
          </a:p>
        </p:txBody>
      </p:sp>
      <p:sp>
        <p:nvSpPr>
          <p:cNvPr id="31" name="文本框 30"/>
          <p:cNvSpPr txBox="1"/>
          <p:nvPr/>
        </p:nvSpPr>
        <p:spPr>
          <a:xfrm>
            <a:off x="724286" y="6517213"/>
            <a:ext cx="10500076" cy="171955"/>
          </a:xfrm>
          <a:prstGeom prst="rect">
            <a:avLst/>
          </a:prstGeom>
        </p:spPr>
        <p:txBody>
          <a:bodyPr>
            <a:noAutofit/>
          </a:bodyPr>
          <a:lstStyle/>
          <a:p>
            <a:r>
              <a:rPr lang="en-US" altLang="pt-BR" sz="800" i="1" dirty="0">
                <a:solidFill>
                  <a:sysClr val="windowText" lastClr="000000">
                    <a:lumMod val="50000"/>
                    <a:lumOff val="50000"/>
                  </a:sysClr>
                </a:solidFill>
                <a:latin typeface="微软雅黑" charset="0"/>
                <a:ea typeface="微软雅黑" charset="0"/>
              </a:rPr>
              <a:t>J</a:t>
            </a:r>
            <a:r>
              <a:rPr lang="pt-BR" altLang="zh-CN" sz="800" i="1" dirty="0">
                <a:solidFill>
                  <a:sysClr val="windowText" lastClr="000000">
                    <a:lumMod val="50000"/>
                    <a:lumOff val="50000"/>
                  </a:sysClr>
                </a:solidFill>
                <a:latin typeface="微软雅黑" charset="0"/>
                <a:ea typeface="微软雅黑" charset="0"/>
              </a:rPr>
              <a:t>ournal of Clinical and Diagnostic Research. 2012 November, Vol-6(9): 1499-1503</a:t>
            </a:r>
            <a:endParaRPr lang="pt-BR" altLang="zh-CN" sz="800" i="1" dirty="0">
              <a:solidFill>
                <a:sysClr val="windowText" lastClr="000000">
                  <a:lumMod val="50000"/>
                  <a:lumOff val="50000"/>
                </a:sysClr>
              </a:solidFill>
              <a:latin typeface="微软雅黑" charset="0"/>
              <a:ea typeface="微软雅黑" charset="0"/>
            </a:endParaRPr>
          </a:p>
          <a:p>
            <a:r>
              <a:rPr lang="zh-CN" altLang="en-US" sz="800" i="1" dirty="0">
                <a:solidFill>
                  <a:sysClr val="windowText" lastClr="000000">
                    <a:lumMod val="50000"/>
                    <a:lumOff val="50000"/>
                  </a:sysClr>
                </a:solidFill>
                <a:latin typeface="微软雅黑" charset="0"/>
                <a:ea typeface="微软雅黑" charset="0"/>
              </a:rPr>
              <a:t>何夏怡等</a:t>
            </a:r>
            <a:r>
              <a:rPr lang="en-US" altLang="zh-CN" sz="800" i="1" dirty="0">
                <a:solidFill>
                  <a:sysClr val="windowText" lastClr="000000">
                    <a:lumMod val="50000"/>
                    <a:lumOff val="50000"/>
                  </a:sysClr>
                </a:solidFill>
                <a:latin typeface="微软雅黑" charset="0"/>
                <a:ea typeface="微软雅黑" charset="0"/>
              </a:rPr>
              <a:t>.</a:t>
            </a:r>
            <a:r>
              <a:rPr lang="zh-CN" altLang="en-US" sz="800" i="1" dirty="0">
                <a:solidFill>
                  <a:sysClr val="windowText" lastClr="000000">
                    <a:lumMod val="50000"/>
                    <a:lumOff val="50000"/>
                  </a:sysClr>
                </a:solidFill>
                <a:latin typeface="微软雅黑" charset="0"/>
                <a:ea typeface="微软雅黑" charset="0"/>
              </a:rPr>
              <a:t>白内障超声乳化术后联合应用糖皮质激素和非甾体类抗炎药的临床研究</a:t>
            </a:r>
            <a:r>
              <a:rPr lang="en-US" altLang="zh-CN" sz="800" i="1" dirty="0">
                <a:solidFill>
                  <a:sysClr val="windowText" lastClr="000000">
                    <a:lumMod val="50000"/>
                    <a:lumOff val="50000"/>
                  </a:sysClr>
                </a:solidFill>
                <a:latin typeface="微软雅黑" charset="0"/>
                <a:ea typeface="微软雅黑" charset="0"/>
              </a:rPr>
              <a:t>[J].</a:t>
            </a:r>
            <a:r>
              <a:rPr lang="zh-CN" altLang="en-US" sz="800" i="1" dirty="0">
                <a:solidFill>
                  <a:sysClr val="windowText" lastClr="000000">
                    <a:lumMod val="50000"/>
                    <a:lumOff val="50000"/>
                  </a:sysClr>
                </a:solidFill>
                <a:latin typeface="微软雅黑" charset="0"/>
                <a:ea typeface="微软雅黑" charset="0"/>
              </a:rPr>
              <a:t>中国医师杂志</a:t>
            </a:r>
            <a:r>
              <a:rPr lang="en-US" altLang="zh-CN" sz="800" i="1" dirty="0">
                <a:solidFill>
                  <a:sysClr val="windowText" lastClr="000000">
                    <a:lumMod val="50000"/>
                    <a:lumOff val="50000"/>
                  </a:sysClr>
                </a:solidFill>
                <a:latin typeface="微软雅黑" charset="0"/>
                <a:ea typeface="微软雅黑" charset="0"/>
              </a:rPr>
              <a:t>, 2006, 8(007):954-955.</a:t>
            </a:r>
            <a:endParaRPr lang="en-US" altLang="zh-CN" sz="800" i="1" dirty="0">
              <a:solidFill>
                <a:sysClr val="windowText" lastClr="000000">
                  <a:lumMod val="50000"/>
                  <a:lumOff val="50000"/>
                </a:sysClr>
              </a:solidFill>
              <a:latin typeface="微软雅黑" charset="0"/>
              <a:ea typeface="微软雅黑" charset="0"/>
            </a:endParaRPr>
          </a:p>
          <a:p>
            <a:endParaRPr lang="pt-BR" altLang="zh-CN" sz="800" i="1" dirty="0">
              <a:solidFill>
                <a:sysClr val="windowText" lastClr="000000">
                  <a:lumMod val="50000"/>
                  <a:lumOff val="50000"/>
                </a:sysClr>
              </a:solidFill>
              <a:latin typeface="微软雅黑" charset="0"/>
              <a:ea typeface="微软雅黑"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0" imgH="0" progId="TCLayout.ActiveDocument.1">
                  <p:embed/>
                </p:oleObj>
              </mc:Choice>
              <mc:Fallback>
                <p:oleObj name="think-cell Slide" r:id="rId3" imgW="0" imgH="0" progId="TCLayout.ActiveDocument.1">
                  <p:embed/>
                  <p:pic>
                    <p:nvPicPr>
                      <p:cNvPr id="0" name="think-cell data - do not delete"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p:txBody>
          <a:bodyPr vert="horz"/>
          <a:lstStyle/>
          <a:p>
            <a:r>
              <a:rPr lang="zh-CN" altLang="en-US" sz="2400" b="1" dirty="0">
                <a:latin typeface="微软雅黑" charset="0"/>
                <a:ea typeface="微软雅黑" charset="0"/>
                <a:cs typeface="微软雅黑" charset="0"/>
              </a:rPr>
              <a:t>氟比洛芬钠滴眼液作为全新</a:t>
            </a:r>
            <a:r>
              <a:rPr lang="en-US" altLang="zh-CN" sz="2400" b="1" dirty="0">
                <a:latin typeface="微软雅黑" charset="0"/>
                <a:ea typeface="微软雅黑" charset="0"/>
                <a:cs typeface="微软雅黑" charset="0"/>
              </a:rPr>
              <a:t>NSAIDs</a:t>
            </a:r>
            <a:r>
              <a:rPr lang="zh-CN" altLang="en-US" sz="2400" b="1" dirty="0">
                <a:latin typeface="微软雅黑" charset="0"/>
                <a:ea typeface="微软雅黑" charset="0"/>
                <a:cs typeface="微软雅黑" charset="0"/>
              </a:rPr>
              <a:t>眼科用药，多项临床证据均证明其可</a:t>
            </a:r>
            <a:r>
              <a:rPr lang="zh-CN" altLang="en-US" sz="2400" dirty="0">
                <a:solidFill>
                  <a:srgbClr val="C00000"/>
                </a:solidFill>
                <a:latin typeface="微软雅黑" charset="0"/>
                <a:ea typeface="微软雅黑" charset="0"/>
                <a:cs typeface="微软雅黑" charset="0"/>
              </a:rPr>
              <a:t>显著抑制内眼手术中的瞳孔缩小</a:t>
            </a:r>
            <a:endParaRPr lang="zh-CN" altLang="en-US" sz="2400" dirty="0">
              <a:solidFill>
                <a:srgbClr val="C00000"/>
              </a:solidFill>
              <a:latin typeface="微软雅黑" charset="0"/>
              <a:ea typeface="微软雅黑" charset="0"/>
              <a:cs typeface="微软雅黑" charset="0"/>
            </a:endParaRPr>
          </a:p>
        </p:txBody>
      </p:sp>
      <p:sp>
        <p:nvSpPr>
          <p:cNvPr id="13" name="Rectangle: Top Corners Rounded 12"/>
          <p:cNvSpPr/>
          <p:nvPr/>
        </p:nvSpPr>
        <p:spPr>
          <a:xfrm rot="5400000">
            <a:off x="-365632" y="1580599"/>
            <a:ext cx="1103563" cy="380765"/>
          </a:xfrm>
          <a:prstGeom prst="round2SameRect">
            <a:avLst>
              <a:gd name="adj1" fmla="val 44429"/>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基本信息</a:t>
            </a:r>
            <a:endParaRPr lang="zh-CN" altLang="en-US" sz="1400" b="1" err="1">
              <a:latin typeface="微软雅黑" charset="0"/>
              <a:ea typeface="微软雅黑" charset="0"/>
            </a:endParaRPr>
          </a:p>
        </p:txBody>
      </p:sp>
      <p:sp>
        <p:nvSpPr>
          <p:cNvPr id="17" name="Rectangle: Top Corners Rounded 16"/>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创新性</a:t>
            </a:r>
            <a:endParaRPr lang="zh-CN" altLang="en-US" sz="1400" b="1" err="1">
              <a:latin typeface="微软雅黑" charset="0"/>
              <a:ea typeface="微软雅黑" charset="0"/>
            </a:endParaRPr>
          </a:p>
        </p:txBody>
      </p:sp>
      <p:sp>
        <p:nvSpPr>
          <p:cNvPr id="18" name="Rectangle: Top Corners Rounded 17"/>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公平性</a:t>
            </a:r>
            <a:endParaRPr lang="zh-CN" altLang="en-US" sz="1400" b="1" err="1">
              <a:latin typeface="微软雅黑" charset="0"/>
              <a:ea typeface="微软雅黑" charset="0"/>
            </a:endParaRPr>
          </a:p>
        </p:txBody>
      </p:sp>
      <p:sp>
        <p:nvSpPr>
          <p:cNvPr id="4" name="Rectangle: Rounded Corners 3"/>
          <p:cNvSpPr/>
          <p:nvPr/>
        </p:nvSpPr>
        <p:spPr>
          <a:xfrm>
            <a:off x="648224" y="1276687"/>
            <a:ext cx="11075029" cy="5063153"/>
          </a:xfrm>
          <a:prstGeom prst="roundRect">
            <a:avLst>
              <a:gd name="adj" fmla="val 5164"/>
            </a:avLst>
          </a:prstGeom>
          <a:noFill/>
          <a:ln w="28575"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lIns="182880" tIns="45720" rIns="91440" bIns="0" rtlCol="0" anchor="t"/>
          <a:lstStyle/>
          <a:p>
            <a:endParaRPr lang="en-US" sz="1600">
              <a:solidFill>
                <a:srgbClr val="169AB4"/>
              </a:solidFill>
              <a:latin typeface="微软雅黑" charset="0"/>
              <a:ea typeface="微软雅黑" charset="0"/>
            </a:endParaRPr>
          </a:p>
        </p:txBody>
      </p:sp>
      <p:sp>
        <p:nvSpPr>
          <p:cNvPr id="5" name="Rectangle: Top Corners Rounded 4"/>
          <p:cNvSpPr/>
          <p:nvPr/>
        </p:nvSpPr>
        <p:spPr>
          <a:xfrm>
            <a:off x="648225" y="1203541"/>
            <a:ext cx="11075028" cy="444865"/>
          </a:xfrm>
          <a:prstGeom prst="round2SameRect">
            <a:avLst>
              <a:gd name="adj1" fmla="val 42442"/>
              <a:gd name="adj2" fmla="val 0"/>
            </a:avLst>
          </a:prstGeom>
          <a:solidFill>
            <a:schemeClr val="accent1"/>
          </a:solidFill>
          <a:ln w="28575">
            <a:solidFill>
              <a:schemeClr val="accent1"/>
            </a:solidFill>
          </a:ln>
        </p:spPr>
        <p:style>
          <a:lnRef idx="0">
            <a:schemeClr val="accent1"/>
          </a:lnRef>
          <a:fillRef idx="1">
            <a:schemeClr val="accent1"/>
          </a:fillRef>
          <a:effectRef idx="0">
            <a:srgbClr val="000000"/>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noAutofit/>
          </a:bodyPr>
          <a:lstStyle/>
          <a:p>
            <a:pPr algn="ctr">
              <a:spcAft>
                <a:spcPts val="300"/>
              </a:spcAft>
              <a:tabLst>
                <a:tab pos="690245" algn="l"/>
              </a:tabLst>
            </a:pPr>
            <a:r>
              <a:rPr lang="zh-CN" altLang="en-US" sz="1600" b="1" dirty="0">
                <a:solidFill>
                  <a:schemeClr val="bg1"/>
                </a:solidFill>
                <a:latin typeface="微软雅黑" charset="0"/>
                <a:ea typeface="微软雅黑" charset="0"/>
                <a:cs typeface="Noto Sans" panose="020B0502040504020204" pitchFamily="34"/>
              </a:rPr>
              <a:t>显著抑制内眼手术中的瞳孔缩小</a:t>
            </a:r>
            <a:endParaRPr lang="zh-CN" altLang="en-US" sz="1600" b="1" dirty="0">
              <a:solidFill>
                <a:schemeClr val="bg1"/>
              </a:solidFill>
              <a:latin typeface="微软雅黑" charset="0"/>
              <a:ea typeface="微软雅黑" charset="0"/>
              <a:cs typeface="Noto Sans" panose="020B0502040504020204" pitchFamily="34"/>
            </a:endParaRPr>
          </a:p>
        </p:txBody>
      </p:sp>
      <p:grpSp>
        <p:nvGrpSpPr>
          <p:cNvPr id="22" name="Group 21"/>
          <p:cNvGrpSpPr/>
          <p:nvPr/>
        </p:nvGrpSpPr>
        <p:grpSpPr>
          <a:xfrm>
            <a:off x="802108" y="1745285"/>
            <a:ext cx="5293892" cy="430724"/>
            <a:chOff x="803576" y="2047875"/>
            <a:chExt cx="5202452" cy="430724"/>
          </a:xfrm>
        </p:grpSpPr>
        <p:sp>
          <p:nvSpPr>
            <p:cNvPr id="10" name="object 25"/>
            <p:cNvSpPr txBox="1"/>
            <p:nvPr/>
          </p:nvSpPr>
          <p:spPr>
            <a:xfrm>
              <a:off x="803576" y="2060017"/>
              <a:ext cx="5202452" cy="388076"/>
            </a:xfrm>
            <a:prstGeom prst="rect">
              <a:avLst/>
            </a:prstGeom>
            <a:solidFill>
              <a:schemeClr val="bg1">
                <a:lumMod val="95000"/>
              </a:schemeClr>
            </a:solidFill>
          </p:spPr>
          <p:txBody>
            <a:bodyPr vert="horz" wrap="square" lIns="182880" tIns="0" rIns="182880" bIns="0" rtlCol="0" anchor="ctr">
              <a:noAutofit/>
            </a:bodyPr>
            <a:lstStyle/>
            <a:p>
              <a:r>
                <a:rPr lang="zh-CN" altLang="en-US" sz="1600" b="1" dirty="0">
                  <a:solidFill>
                    <a:srgbClr val="302E5D"/>
                  </a:solidFill>
                  <a:latin typeface="微软雅黑" charset="0"/>
                  <a:ea typeface="微软雅黑" charset="0"/>
                  <a:cs typeface="微软雅黑"/>
                </a:rPr>
                <a:t>氟比洛芬钠</a:t>
              </a:r>
              <a:r>
                <a:rPr lang="en-US" altLang="zh-CN" sz="1600" b="1" dirty="0">
                  <a:solidFill>
                    <a:srgbClr val="302E5D"/>
                  </a:solidFill>
                  <a:latin typeface="微软雅黑" charset="0"/>
                  <a:ea typeface="微软雅黑" charset="0"/>
                  <a:cs typeface="微软雅黑"/>
                </a:rPr>
                <a:t>vs.</a:t>
              </a:r>
              <a:r>
                <a:rPr lang="zh-CN" altLang="en-US" sz="1600" b="1" dirty="0">
                  <a:solidFill>
                    <a:srgbClr val="302E5D"/>
                  </a:solidFill>
                  <a:latin typeface="微软雅黑" charset="0"/>
                  <a:ea typeface="微软雅黑" charset="0"/>
                  <a:cs typeface="微软雅黑"/>
                </a:rPr>
                <a:t>安慰剂</a:t>
              </a:r>
              <a:endParaRPr lang="en-US" altLang="zh-CN" sz="1600" b="1" dirty="0">
                <a:solidFill>
                  <a:srgbClr val="302E5D"/>
                </a:solidFill>
                <a:latin typeface="微软雅黑" charset="0"/>
                <a:ea typeface="微软雅黑" charset="0"/>
                <a:cs typeface="微软雅黑"/>
              </a:endParaRPr>
            </a:p>
          </p:txBody>
        </p:sp>
        <p:sp>
          <p:nvSpPr>
            <p:cNvPr id="20" name="Half Frame 19"/>
            <p:cNvSpPr/>
            <p:nvPr/>
          </p:nvSpPr>
          <p:spPr>
            <a:xfrm>
              <a:off x="803576" y="2047875"/>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sp>
          <p:nvSpPr>
            <p:cNvPr id="21" name="Half Frame 20"/>
            <p:cNvSpPr/>
            <p:nvPr/>
          </p:nvSpPr>
          <p:spPr>
            <a:xfrm rot="10800000">
              <a:off x="5772555" y="2245126"/>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grpSp>
      <p:sp>
        <p:nvSpPr>
          <p:cNvPr id="8"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安全性</a:t>
            </a:r>
            <a:endParaRPr lang="zh-CN" altLang="en-US" sz="1400" b="1">
              <a:latin typeface="微软雅黑" charset="0"/>
              <a:ea typeface="微软雅黑" charset="0"/>
            </a:endParaRPr>
          </a:p>
        </p:txBody>
      </p:sp>
      <p:sp>
        <p:nvSpPr>
          <p:cNvPr id="9" name="Rectangle: Top Corners Rounded 40"/>
          <p:cNvSpPr/>
          <p:nvPr/>
        </p:nvSpPr>
        <p:spPr>
          <a:xfrm rot="5400000">
            <a:off x="-235516" y="3608368"/>
            <a:ext cx="843329" cy="380765"/>
          </a:xfrm>
          <a:prstGeom prst="round2SameRect">
            <a:avLst>
              <a:gd name="adj1" fmla="val 39092"/>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有效性</a:t>
            </a:r>
            <a:endParaRPr lang="zh-CN" altLang="en-US" sz="1400" b="1">
              <a:latin typeface="微软雅黑" charset="0"/>
              <a:ea typeface="微软雅黑" charset="0"/>
            </a:endParaRPr>
          </a:p>
        </p:txBody>
      </p:sp>
      <p:sp>
        <p:nvSpPr>
          <p:cNvPr id="6"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b="1">
                <a:solidFill>
                  <a:schemeClr val="bg1"/>
                </a:solidFill>
                <a:latin typeface="微软雅黑" charset="0"/>
                <a:ea typeface="微软雅黑" charset="0"/>
              </a:rPr>
              <a:t>6</a:t>
            </a:r>
            <a:endParaRPr lang="en-US" sz="1000" b="1">
              <a:solidFill>
                <a:schemeClr val="bg1"/>
              </a:solidFill>
              <a:latin typeface="微软雅黑" charset="0"/>
              <a:ea typeface="微软雅黑" charset="0"/>
            </a:endParaRPr>
          </a:p>
        </p:txBody>
      </p:sp>
      <p:sp>
        <p:nvSpPr>
          <p:cNvPr id="7" name="矩形 6"/>
          <p:cNvSpPr/>
          <p:nvPr/>
        </p:nvSpPr>
        <p:spPr>
          <a:xfrm>
            <a:off x="802108" y="2104560"/>
            <a:ext cx="5293892" cy="1574532"/>
          </a:xfrm>
          <a:prstGeom prst="rect">
            <a:avLst/>
          </a:prstGeom>
          <a:noFill/>
        </p:spPr>
        <p:txBody>
          <a:bodyPr wrap="square">
            <a:noAutofit/>
          </a:bodyPr>
          <a:lstStyle/>
          <a:p>
            <a:pPr marL="285750" indent="-285750" algn="just">
              <a:lnSpc>
                <a:spcPct val="120000"/>
              </a:lnSpc>
              <a:spcAft>
                <a:spcPts val="600"/>
              </a:spcAft>
              <a:buFont typeface="Arial" panose="020B0604020202090204" pitchFamily="34" charset="0"/>
              <a:buChar char="•"/>
            </a:pPr>
            <a:r>
              <a:rPr lang="zh-CN" altLang="en-US" sz="1600" b="1" dirty="0">
                <a:solidFill>
                  <a:prstClr val="black"/>
                </a:solidFill>
                <a:latin typeface="微软雅黑" panose="020B0503020204020204" pitchFamily="34" charset="-122"/>
                <a:ea typeface="微软雅黑" panose="020B0503020204020204" pitchFamily="34" charset="-122"/>
                <a:cs typeface="微软雅黑" charset="0"/>
              </a:rPr>
              <a:t>双盲研究，评价氟比洛芬钠在囊外晶状体摘除中维持术中瞳孔扩张作用</a:t>
            </a:r>
            <a:endParaRPr lang="zh-CN" altLang="en-US" sz="1600" b="1" dirty="0">
              <a:solidFill>
                <a:prstClr val="black"/>
              </a:solidFill>
              <a:latin typeface="微软雅黑" panose="020B0503020204020204" pitchFamily="34" charset="-122"/>
              <a:ea typeface="微软雅黑" panose="020B0503020204020204" pitchFamily="34" charset="-122"/>
              <a:cs typeface="微软雅黑" charset="0"/>
            </a:endParaRPr>
          </a:p>
          <a:p>
            <a:pPr marL="285750" indent="-285750" algn="just">
              <a:lnSpc>
                <a:spcPct val="120000"/>
              </a:lnSpc>
              <a:buFont typeface="Arial" panose="020B0604020202090204" pitchFamily="34" charset="0"/>
              <a:buChar char="•"/>
            </a:pPr>
            <a:r>
              <a:rPr lang="zh-CN" altLang="en-US" sz="1600" dirty="0">
                <a:solidFill>
                  <a:prstClr val="black"/>
                </a:solidFill>
                <a:latin typeface="微软雅黑" panose="020B0503020204020204" pitchFamily="34" charset="-122"/>
                <a:ea typeface="微软雅黑" panose="020B0503020204020204" pitchFamily="34" charset="-122"/>
                <a:sym typeface="DengXian" charset="0"/>
              </a:rPr>
              <a:t>安慰剂组可手术操作的瞳孔面积从I期56.18 mm</a:t>
            </a:r>
            <a:r>
              <a:rPr lang="zh-CN" altLang="en-US" sz="1600" baseline="30000" dirty="0">
                <a:solidFill>
                  <a:prstClr val="black"/>
                </a:solidFill>
                <a:latin typeface="微软雅黑" panose="020B0503020204020204" pitchFamily="34" charset="-122"/>
                <a:ea typeface="微软雅黑" panose="020B0503020204020204" pitchFamily="34" charset="-122"/>
                <a:sym typeface="DengXian" charset="0"/>
              </a:rPr>
              <a:t>2</a:t>
            </a:r>
            <a:r>
              <a:rPr lang="zh-CN" altLang="en-US" sz="1600" dirty="0">
                <a:solidFill>
                  <a:prstClr val="black"/>
                </a:solidFill>
                <a:latin typeface="微软雅黑" panose="020B0503020204020204" pitchFamily="34" charset="-122"/>
                <a:ea typeface="微软雅黑" panose="020B0503020204020204" pitchFamily="34" charset="-122"/>
                <a:sym typeface="DengXian" charset="0"/>
              </a:rPr>
              <a:t>显著减少到阶段III9.94 mm</a:t>
            </a:r>
            <a:r>
              <a:rPr lang="zh-CN" altLang="en-US" sz="1600" baseline="30000" dirty="0">
                <a:solidFill>
                  <a:prstClr val="black"/>
                </a:solidFill>
                <a:latin typeface="微软雅黑" panose="020B0503020204020204" pitchFamily="34" charset="-122"/>
                <a:ea typeface="微软雅黑" panose="020B0503020204020204" pitchFamily="34" charset="-122"/>
                <a:sym typeface="DengXian" charset="0"/>
              </a:rPr>
              <a:t>2</a:t>
            </a:r>
            <a:r>
              <a:rPr lang="zh-CN" altLang="en-US" sz="1600" dirty="0">
                <a:solidFill>
                  <a:prstClr val="black"/>
                </a:solidFill>
                <a:latin typeface="微软雅黑" panose="020B0503020204020204" pitchFamily="34" charset="-122"/>
                <a:ea typeface="微软雅黑" panose="020B0503020204020204" pitchFamily="34" charset="-122"/>
                <a:sym typeface="DengXian" charset="0"/>
              </a:rPr>
              <a:t>，而氟比洛芬组从阶段I58.05 mm</a:t>
            </a:r>
            <a:r>
              <a:rPr lang="zh-CN" altLang="en-US" sz="1600" baseline="30000" dirty="0">
                <a:solidFill>
                  <a:prstClr val="black"/>
                </a:solidFill>
                <a:latin typeface="微软雅黑" panose="020B0503020204020204" pitchFamily="34" charset="-122"/>
                <a:ea typeface="微软雅黑" panose="020B0503020204020204" pitchFamily="34" charset="-122"/>
                <a:sym typeface="DengXian" charset="0"/>
              </a:rPr>
              <a:t>2</a:t>
            </a:r>
            <a:r>
              <a:rPr lang="zh-CN" altLang="en-US" sz="1600" dirty="0">
                <a:solidFill>
                  <a:prstClr val="black"/>
                </a:solidFill>
                <a:latin typeface="微软雅黑" panose="020B0503020204020204" pitchFamily="34" charset="-122"/>
                <a:ea typeface="微软雅黑" panose="020B0503020204020204" pitchFamily="34" charset="-122"/>
                <a:sym typeface="DengXian" charset="0"/>
              </a:rPr>
              <a:t>到阶段III50.24 mm</a:t>
            </a:r>
            <a:r>
              <a:rPr lang="zh-CN" altLang="en-US" sz="1600" baseline="30000" dirty="0">
                <a:solidFill>
                  <a:prstClr val="black"/>
                </a:solidFill>
                <a:latin typeface="微软雅黑" panose="020B0503020204020204" pitchFamily="34" charset="-122"/>
                <a:ea typeface="微软雅黑" panose="020B0503020204020204" pitchFamily="34" charset="-122"/>
                <a:sym typeface="DengXian" charset="0"/>
              </a:rPr>
              <a:t>2</a:t>
            </a:r>
            <a:r>
              <a:rPr lang="zh-CN" altLang="en-US" sz="1600" dirty="0">
                <a:solidFill>
                  <a:prstClr val="black"/>
                </a:solidFill>
                <a:latin typeface="微软雅黑" panose="020B0503020204020204" pitchFamily="34" charset="-122"/>
                <a:ea typeface="微软雅黑" panose="020B0503020204020204" pitchFamily="34" charset="-122"/>
                <a:sym typeface="DengXian" charset="0"/>
              </a:rPr>
              <a:t>变化不大。</a:t>
            </a:r>
            <a:endParaRPr lang="en-US" altLang="zh-CN" sz="1600" dirty="0">
              <a:solidFill>
                <a:prstClr val="black"/>
              </a:solidFill>
              <a:latin typeface="微软雅黑" panose="020B0503020204020204" pitchFamily="34" charset="-122"/>
              <a:ea typeface="微软雅黑" panose="020B0503020204020204" pitchFamily="34" charset="-122"/>
              <a:sym typeface="DengXian" charset="0"/>
            </a:endParaRPr>
          </a:p>
          <a:p>
            <a:pPr marL="285750" indent="-285750" algn="just">
              <a:lnSpc>
                <a:spcPct val="120000"/>
              </a:lnSpc>
              <a:buFont typeface="Arial" panose="020B0604020202090204" pitchFamily="34" charset="0"/>
              <a:buChar char="•"/>
            </a:pPr>
            <a:r>
              <a:rPr lang="zh-CN" altLang="en-US" sz="1600" dirty="0">
                <a:solidFill>
                  <a:prstClr val="black"/>
                </a:solidFill>
                <a:latin typeface="微软雅黑" panose="020B0503020204020204" pitchFamily="34" charset="-122"/>
                <a:ea typeface="微软雅黑" panose="020B0503020204020204" pitchFamily="34" charset="-122"/>
                <a:cs typeface="微软雅黑" charset="0"/>
              </a:rPr>
              <a:t>氟比洛芬术中持续散瞳效果显著，在维持术中散瞳可更好地冲洗晶状体物质，从而能更好地进行</a:t>
            </a:r>
            <a:r>
              <a:rPr lang="en-US" altLang="zh-CN" sz="1600" dirty="0">
                <a:solidFill>
                  <a:prstClr val="black"/>
                </a:solidFill>
                <a:latin typeface="微软雅黑" panose="020B0503020204020204" pitchFamily="34" charset="-122"/>
                <a:ea typeface="微软雅黑" panose="020B0503020204020204" pitchFamily="34" charset="-122"/>
                <a:cs typeface="微软雅黑" charset="0"/>
              </a:rPr>
              <a:t>ECLE</a:t>
            </a:r>
            <a:r>
              <a:rPr lang="zh-CN" altLang="en-US" sz="1600" dirty="0">
                <a:solidFill>
                  <a:prstClr val="black"/>
                </a:solidFill>
                <a:latin typeface="微软雅黑" panose="020B0503020204020204" pitchFamily="34" charset="-122"/>
                <a:ea typeface="微软雅黑" panose="020B0503020204020204" pitchFamily="34" charset="-122"/>
                <a:cs typeface="微软雅黑" charset="0"/>
              </a:rPr>
              <a:t>术，且显著减少后发性白内障。在维持术中散瞳方面具有显著的优势。</a:t>
            </a:r>
            <a:endParaRPr lang="zh-CN" altLang="en-US" sz="1600" dirty="0">
              <a:solidFill>
                <a:prstClr val="black"/>
              </a:solidFill>
              <a:latin typeface="微软雅黑" panose="020B0503020204020204" pitchFamily="34" charset="-122"/>
              <a:ea typeface="微软雅黑" panose="020B0503020204020204" pitchFamily="34" charset="-122"/>
              <a:cs typeface="微软雅黑" charset="0"/>
            </a:endParaRPr>
          </a:p>
          <a:p>
            <a:pPr marL="285750" indent="-285750" algn="just">
              <a:lnSpc>
                <a:spcPct val="120000"/>
              </a:lnSpc>
              <a:buFont typeface="Arial" panose="020B0604020202090204" pitchFamily="34" charset="0"/>
              <a:buChar char="•"/>
            </a:pPr>
            <a:endParaRPr lang="zh-CN" altLang="en-US" sz="1600" dirty="0">
              <a:solidFill>
                <a:prstClr val="black"/>
              </a:solidFill>
              <a:latin typeface="微软雅黑" panose="020B0503020204020204" pitchFamily="34" charset="-122"/>
              <a:ea typeface="微软雅黑" panose="020B0503020204020204" pitchFamily="34" charset="-122"/>
              <a:cs typeface="微软雅黑" charset="0"/>
            </a:endParaRPr>
          </a:p>
          <a:p>
            <a:pPr marL="285750" indent="-285750" algn="just">
              <a:lnSpc>
                <a:spcPct val="120000"/>
              </a:lnSpc>
              <a:buFont typeface="Arial" panose="020B0604020202090204" pitchFamily="34" charset="0"/>
              <a:buChar char="•"/>
            </a:pPr>
            <a:endParaRPr lang="zh-CN" altLang="en-US" sz="1600" dirty="0">
              <a:solidFill>
                <a:prstClr val="black"/>
              </a:solidFill>
              <a:latin typeface="微软雅黑" panose="020B0503020204020204" pitchFamily="34" charset="-122"/>
              <a:ea typeface="微软雅黑" panose="020B0503020204020204" pitchFamily="34" charset="-122"/>
              <a:cs typeface="微软雅黑" charset="0"/>
            </a:endParaRPr>
          </a:p>
        </p:txBody>
      </p:sp>
      <p:graphicFrame>
        <p:nvGraphicFramePr>
          <p:cNvPr id="15" name="表格 14"/>
          <p:cNvGraphicFramePr/>
          <p:nvPr>
            <p:custDataLst>
              <p:tags r:id="rId5"/>
            </p:custDataLst>
          </p:nvPr>
        </p:nvGraphicFramePr>
        <p:xfrm>
          <a:off x="957991" y="4894105"/>
          <a:ext cx="5227747" cy="1374416"/>
        </p:xfrm>
        <a:graphic>
          <a:graphicData uri="http://schemas.openxmlformats.org/drawingml/2006/table">
            <a:tbl>
              <a:tblPr firstRow="1" bandRow="1">
                <a:tableStyleId>{5C22544A-7EE6-4342-B048-85BDC9FD1C3A}</a:tableStyleId>
              </a:tblPr>
              <a:tblGrid>
                <a:gridCol w="585673"/>
                <a:gridCol w="449016"/>
                <a:gridCol w="449016"/>
                <a:gridCol w="722331"/>
                <a:gridCol w="497822"/>
                <a:gridCol w="634480"/>
                <a:gridCol w="985884"/>
                <a:gridCol w="903525"/>
              </a:tblGrid>
              <a:tr h="315840">
                <a:tc>
                  <a:txBody>
                    <a:bodyPr/>
                    <a:lstStyle/>
                    <a:p>
                      <a:pPr algn="ctr">
                        <a:lnSpc>
                          <a:spcPct val="120000"/>
                        </a:lnSpc>
                        <a:spcBef>
                          <a:spcPts val="0"/>
                        </a:spcBef>
                        <a:spcAft>
                          <a:spcPts val="0"/>
                        </a:spcAft>
                        <a:buNone/>
                      </a:pPr>
                      <a:endParaRPr lang="zh-CN" altLang="en-US" sz="1000" spc="120">
                        <a:latin typeface="微软雅黑" charset="0"/>
                        <a:ea typeface="微软雅黑" charset="0"/>
                      </a:endParaRPr>
                    </a:p>
                  </a:txBody>
                  <a:tcPr marL="25400" marR="25400" marT="6350" marB="6350" anchor="ctr"/>
                </a:tc>
                <a:tc gridSpan="3">
                  <a:txBody>
                    <a:bodyPr/>
                    <a:lstStyle/>
                    <a:p>
                      <a:pPr algn="ctr">
                        <a:lnSpc>
                          <a:spcPct val="120000"/>
                        </a:lnSpc>
                        <a:spcBef>
                          <a:spcPts val="0"/>
                        </a:spcBef>
                        <a:spcAft>
                          <a:spcPts val="0"/>
                        </a:spcAft>
                        <a:buNone/>
                      </a:pPr>
                      <a:r>
                        <a:rPr lang="zh-CN" altLang="en-US" sz="1000" spc="120">
                          <a:latin typeface="微软雅黑" charset="0"/>
                          <a:ea typeface="微软雅黑" charset="0"/>
                          <a:cs typeface="微软雅黑" charset="0"/>
                        </a:rPr>
                        <a:t>瞳孔直径</a:t>
                      </a:r>
                      <a:r>
                        <a:rPr lang="en-US" altLang="zh-CN" sz="1000" spc="120">
                          <a:latin typeface="微软雅黑" charset="0"/>
                          <a:ea typeface="微软雅黑" charset="0"/>
                          <a:cs typeface="微软雅黑" charset="0"/>
                        </a:rPr>
                        <a:t>(mm)</a:t>
                      </a:r>
                      <a:endParaRPr lang="en-US" altLang="zh-CN" sz="1000" spc="120">
                        <a:latin typeface="微软雅黑" charset="0"/>
                        <a:ea typeface="微软雅黑" charset="0"/>
                        <a:cs typeface="微软雅黑" charset="0"/>
                      </a:endParaRPr>
                    </a:p>
                  </a:txBody>
                  <a:tcPr marL="25400" marR="25400" marT="6350" marB="6350" anchor="ctr"/>
                </a:tc>
                <a:tc hMerge="1">
                  <a:tcPr marL="25400" marR="25400" marT="6350" marB="6350" anchor="ctr"/>
                </a:tc>
                <a:tc hMerge="1">
                  <a:tcPr marL="25400" marR="25400" marT="6350" marB="6350" anchor="ctr"/>
                </a:tc>
                <a:tc gridSpan="3">
                  <a:txBody>
                    <a:bodyPr/>
                    <a:lstStyle/>
                    <a:p>
                      <a:pPr algn="ctr">
                        <a:lnSpc>
                          <a:spcPct val="120000"/>
                        </a:lnSpc>
                        <a:spcBef>
                          <a:spcPts val="0"/>
                        </a:spcBef>
                        <a:spcAft>
                          <a:spcPts val="0"/>
                        </a:spcAft>
                        <a:buNone/>
                      </a:pPr>
                      <a:r>
                        <a:rPr lang="zh-CN" altLang="en-US" sz="1000" spc="120" dirty="0">
                          <a:latin typeface="微软雅黑" charset="0"/>
                          <a:ea typeface="微软雅黑" charset="0"/>
                          <a:cs typeface="微软雅黑" charset="0"/>
                        </a:rPr>
                        <a:t>瞳孔面积</a:t>
                      </a:r>
                      <a:r>
                        <a:rPr lang="en-US" altLang="zh-CN" sz="1000" spc="120" dirty="0">
                          <a:latin typeface="微软雅黑" charset="0"/>
                          <a:ea typeface="微软雅黑" charset="0"/>
                          <a:cs typeface="微软雅黑" charset="0"/>
                        </a:rPr>
                        <a:t>(mm</a:t>
                      </a:r>
                      <a:r>
                        <a:rPr lang="en-US" altLang="en-US" sz="1000" spc="120" dirty="0">
                          <a:latin typeface="微软雅黑" charset="0"/>
                          <a:ea typeface="微软雅黑" charset="0"/>
                          <a:cs typeface="微软雅黑" charset="0"/>
                        </a:rPr>
                        <a:t>²</a:t>
                      </a:r>
                      <a:r>
                        <a:rPr lang="zh-CN" altLang="en-US" sz="1000" spc="120" dirty="0">
                          <a:latin typeface="微软雅黑" charset="0"/>
                          <a:ea typeface="微软雅黑" charset="0"/>
                          <a:cs typeface="微软雅黑" charset="0"/>
                        </a:rPr>
                        <a:t>）</a:t>
                      </a:r>
                      <a:endParaRPr lang="zh-CN" altLang="en-US" sz="1000" spc="120" dirty="0">
                        <a:latin typeface="微软雅黑" charset="0"/>
                        <a:ea typeface="微软雅黑" charset="0"/>
                        <a:cs typeface="微软雅黑" charset="0"/>
                      </a:endParaRPr>
                    </a:p>
                  </a:txBody>
                  <a:tcPr marL="25400" marR="25400" marT="6350" marB="6350" anchor="ctr"/>
                </a:tc>
                <a:tc hMerge="1">
                  <a:tcPr marL="25400" marR="25400" marT="6350" marB="6350" anchor="ctr"/>
                </a:tc>
                <a:tc hMerge="1">
                  <a:tcPr marL="25400" marR="25400" marT="6350" marB="6350" anchor="ctr"/>
                </a:tc>
                <a:tc>
                  <a:txBody>
                    <a:bodyPr/>
                    <a:lstStyle/>
                    <a:p>
                      <a:pPr algn="ctr">
                        <a:lnSpc>
                          <a:spcPct val="120000"/>
                        </a:lnSpc>
                        <a:spcBef>
                          <a:spcPts val="0"/>
                        </a:spcBef>
                        <a:spcAft>
                          <a:spcPts val="0"/>
                        </a:spcAft>
                        <a:buNone/>
                      </a:pPr>
                      <a:r>
                        <a:rPr lang="zh-CN" altLang="en-US" sz="1000" spc="120" dirty="0">
                          <a:latin typeface="微软雅黑" charset="0"/>
                          <a:ea typeface="微软雅黑" charset="0"/>
                        </a:rPr>
                        <a:t>后发性</a:t>
                      </a:r>
                      <a:endParaRPr lang="en-US" altLang="zh-CN" sz="1000" spc="120" dirty="0">
                        <a:latin typeface="微软雅黑" charset="0"/>
                        <a:ea typeface="微软雅黑" charset="0"/>
                      </a:endParaRPr>
                    </a:p>
                    <a:p>
                      <a:pPr algn="ctr">
                        <a:lnSpc>
                          <a:spcPct val="120000"/>
                        </a:lnSpc>
                        <a:spcBef>
                          <a:spcPts val="0"/>
                        </a:spcBef>
                        <a:spcAft>
                          <a:spcPts val="0"/>
                        </a:spcAft>
                        <a:buNone/>
                      </a:pPr>
                      <a:r>
                        <a:rPr lang="zh-CN" altLang="en-US" sz="1000" spc="120" dirty="0">
                          <a:latin typeface="微软雅黑" charset="0"/>
                          <a:ea typeface="微软雅黑" charset="0"/>
                        </a:rPr>
                        <a:t>白内障</a:t>
                      </a:r>
                      <a:endParaRPr lang="zh-CN" altLang="en-US" sz="1000" spc="120" dirty="0">
                        <a:latin typeface="微软雅黑" charset="0"/>
                        <a:ea typeface="微软雅黑" charset="0"/>
                      </a:endParaRPr>
                    </a:p>
                  </a:txBody>
                  <a:tcPr marL="25400" marR="25400" marT="6350" marB="6350" anchor="ctr"/>
                </a:tc>
              </a:tr>
              <a:tr h="315840">
                <a:tc>
                  <a:txBody>
                    <a:bodyPr/>
                    <a:lstStyle/>
                    <a:p>
                      <a:pPr algn="ctr">
                        <a:lnSpc>
                          <a:spcPct val="120000"/>
                        </a:lnSpc>
                        <a:spcBef>
                          <a:spcPts val="0"/>
                        </a:spcBef>
                        <a:spcAft>
                          <a:spcPts val="0"/>
                        </a:spcAft>
                        <a:buNone/>
                      </a:pPr>
                      <a:endParaRPr lang="zh-CN" altLang="en-US"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zh-CN" altLang="en-US" sz="1000" spc="60">
                          <a:latin typeface="微软雅黑" charset="0"/>
                          <a:ea typeface="微软雅黑" charset="0"/>
                          <a:cs typeface="微软雅黑" charset="0"/>
                        </a:rPr>
                        <a:t>阶段</a:t>
                      </a:r>
                      <a:r>
                        <a:rPr lang="en-US" altLang="zh-CN" sz="1000" spc="60">
                          <a:latin typeface="微软雅黑" charset="0"/>
                          <a:ea typeface="微软雅黑" charset="0"/>
                          <a:cs typeface="微软雅黑" charset="0"/>
                        </a:rPr>
                        <a:t>I</a:t>
                      </a:r>
                      <a:endParaRPr lang="en-US" altLang="zh-CN" sz="1000" spc="60">
                        <a:latin typeface="微软雅黑" charset="0"/>
                        <a:ea typeface="微软雅黑" charset="0"/>
                        <a:cs typeface="微软雅黑" charset="0"/>
                      </a:endParaRPr>
                    </a:p>
                  </a:txBody>
                  <a:tcPr marL="25400" marR="25400" marT="6350" marB="6350" anchor="ctr"/>
                </a:tc>
                <a:tc>
                  <a:txBody>
                    <a:bodyPr/>
                    <a:lstStyle/>
                    <a:p>
                      <a:pPr algn="ctr">
                        <a:lnSpc>
                          <a:spcPct val="120000"/>
                        </a:lnSpc>
                        <a:spcBef>
                          <a:spcPts val="0"/>
                        </a:spcBef>
                        <a:spcAft>
                          <a:spcPts val="0"/>
                        </a:spcAft>
                        <a:buNone/>
                      </a:pPr>
                      <a:r>
                        <a:rPr lang="zh-CN" altLang="en-US" sz="1000" spc="60">
                          <a:latin typeface="微软雅黑" charset="0"/>
                          <a:ea typeface="微软雅黑" charset="0"/>
                          <a:cs typeface="微软雅黑" charset="0"/>
                        </a:rPr>
                        <a:t>阶段</a:t>
                      </a:r>
                      <a:r>
                        <a:rPr lang="en-US" altLang="zh-CN" sz="1000" spc="60">
                          <a:latin typeface="微软雅黑" charset="0"/>
                          <a:ea typeface="微软雅黑" charset="0"/>
                          <a:cs typeface="微软雅黑" charset="0"/>
                        </a:rPr>
                        <a:t>III</a:t>
                      </a:r>
                      <a:endParaRPr lang="en-US" altLang="zh-CN" sz="1000" spc="60">
                        <a:latin typeface="微软雅黑" charset="0"/>
                        <a:ea typeface="微软雅黑" charset="0"/>
                        <a:cs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cs typeface="微软雅黑" charset="0"/>
                        </a:rPr>
                        <a:t>%</a:t>
                      </a:r>
                      <a:r>
                        <a:rPr lang="zh-CN" altLang="en-US" sz="1000" spc="60">
                          <a:latin typeface="微软雅黑" charset="0"/>
                          <a:ea typeface="微软雅黑" charset="0"/>
                          <a:cs typeface="微软雅黑" charset="0"/>
                        </a:rPr>
                        <a:t>变化</a:t>
                      </a:r>
                      <a:endParaRPr lang="zh-CN" altLang="en-US" sz="1000" spc="60">
                        <a:latin typeface="微软雅黑" charset="0"/>
                        <a:ea typeface="微软雅黑" charset="0"/>
                        <a:cs typeface="微软雅黑" charset="0"/>
                      </a:endParaRPr>
                    </a:p>
                  </a:txBody>
                  <a:tcPr marL="25400" marR="25400" marT="6350" marB="6350" anchor="ctr"/>
                </a:tc>
                <a:tc>
                  <a:txBody>
                    <a:bodyPr/>
                    <a:lstStyle/>
                    <a:p>
                      <a:pPr algn="ctr">
                        <a:lnSpc>
                          <a:spcPct val="120000"/>
                        </a:lnSpc>
                        <a:spcBef>
                          <a:spcPts val="0"/>
                        </a:spcBef>
                        <a:spcAft>
                          <a:spcPts val="0"/>
                        </a:spcAft>
                        <a:buNone/>
                      </a:pPr>
                      <a:r>
                        <a:rPr lang="zh-CN" altLang="en-US" sz="1000" spc="60">
                          <a:latin typeface="微软雅黑" charset="0"/>
                          <a:ea typeface="微软雅黑" charset="0"/>
                          <a:cs typeface="微软雅黑" charset="0"/>
                        </a:rPr>
                        <a:t>阶段</a:t>
                      </a:r>
                      <a:r>
                        <a:rPr lang="en-US" altLang="zh-CN" sz="1000" spc="60">
                          <a:latin typeface="微软雅黑" charset="0"/>
                          <a:ea typeface="微软雅黑" charset="0"/>
                          <a:cs typeface="微软雅黑" charset="0"/>
                        </a:rPr>
                        <a:t>I</a:t>
                      </a:r>
                      <a:endParaRPr lang="en-US" altLang="zh-CN" sz="1000" spc="60">
                        <a:latin typeface="微软雅黑" charset="0"/>
                        <a:ea typeface="微软雅黑" charset="0"/>
                        <a:cs typeface="微软雅黑" charset="0"/>
                      </a:endParaRPr>
                    </a:p>
                  </a:txBody>
                  <a:tcPr marL="25400" marR="25400" marT="6350" marB="6350" anchor="ctr"/>
                </a:tc>
                <a:tc>
                  <a:txBody>
                    <a:bodyPr/>
                    <a:lstStyle/>
                    <a:p>
                      <a:pPr algn="ctr">
                        <a:lnSpc>
                          <a:spcPct val="120000"/>
                        </a:lnSpc>
                        <a:spcBef>
                          <a:spcPts val="0"/>
                        </a:spcBef>
                        <a:spcAft>
                          <a:spcPts val="0"/>
                        </a:spcAft>
                        <a:buNone/>
                      </a:pPr>
                      <a:r>
                        <a:rPr lang="zh-CN" altLang="en-US" sz="1000" spc="60">
                          <a:latin typeface="微软雅黑" charset="0"/>
                          <a:ea typeface="微软雅黑" charset="0"/>
                          <a:cs typeface="微软雅黑" charset="0"/>
                        </a:rPr>
                        <a:t>阶段</a:t>
                      </a:r>
                      <a:r>
                        <a:rPr lang="en-US" altLang="zh-CN" sz="1000" spc="60">
                          <a:latin typeface="微软雅黑" charset="0"/>
                          <a:ea typeface="微软雅黑" charset="0"/>
                          <a:cs typeface="微软雅黑" charset="0"/>
                        </a:rPr>
                        <a:t>III</a:t>
                      </a:r>
                      <a:endParaRPr lang="en-US" altLang="zh-CN" sz="1000" spc="60">
                        <a:latin typeface="微软雅黑" charset="0"/>
                        <a:ea typeface="微软雅黑" charset="0"/>
                        <a:cs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dirty="0">
                          <a:latin typeface="微软雅黑" charset="0"/>
                          <a:ea typeface="微软雅黑" charset="0"/>
                          <a:cs typeface="微软雅黑" charset="0"/>
                        </a:rPr>
                        <a:t>%</a:t>
                      </a:r>
                      <a:r>
                        <a:rPr lang="zh-CN" altLang="en-US" sz="1000" spc="60" dirty="0">
                          <a:latin typeface="微软雅黑" charset="0"/>
                          <a:ea typeface="微软雅黑" charset="0"/>
                          <a:cs typeface="微软雅黑" charset="0"/>
                        </a:rPr>
                        <a:t>变化</a:t>
                      </a:r>
                      <a:endParaRPr lang="zh-CN" altLang="en-US" sz="1000" spc="60" dirty="0">
                        <a:latin typeface="微软雅黑" charset="0"/>
                        <a:ea typeface="微软雅黑" charset="0"/>
                        <a:cs typeface="微软雅黑" charset="0"/>
                      </a:endParaRPr>
                    </a:p>
                  </a:txBody>
                  <a:tcPr marL="25400" marR="25400" marT="6350" marB="6350" anchor="ctr"/>
                </a:tc>
                <a:tc>
                  <a:txBody>
                    <a:bodyPr/>
                    <a:lstStyle/>
                    <a:p>
                      <a:pPr algn="ctr">
                        <a:lnSpc>
                          <a:spcPct val="120000"/>
                        </a:lnSpc>
                        <a:spcBef>
                          <a:spcPts val="0"/>
                        </a:spcBef>
                        <a:spcAft>
                          <a:spcPts val="0"/>
                        </a:spcAft>
                        <a:buNone/>
                      </a:pPr>
                      <a:endParaRPr lang="en-US" altLang="zh-CN" sz="1000" spc="60" dirty="0">
                        <a:latin typeface="微软雅黑" charset="0"/>
                        <a:ea typeface="微软雅黑" charset="0"/>
                      </a:endParaRPr>
                    </a:p>
                  </a:txBody>
                  <a:tcPr marL="25400" marR="25400" marT="6350" marB="6350" anchor="ctr"/>
                </a:tc>
              </a:tr>
              <a:tr h="285518">
                <a:tc>
                  <a:txBody>
                    <a:bodyPr/>
                    <a:lstStyle/>
                    <a:p>
                      <a:pPr algn="ctr">
                        <a:lnSpc>
                          <a:spcPct val="120000"/>
                        </a:lnSpc>
                        <a:spcBef>
                          <a:spcPts val="0"/>
                        </a:spcBef>
                        <a:spcAft>
                          <a:spcPts val="0"/>
                        </a:spcAft>
                        <a:buNone/>
                      </a:pPr>
                      <a:r>
                        <a:rPr lang="zh-CN" altLang="en-US" sz="1000" spc="60">
                          <a:latin typeface="微软雅黑" charset="0"/>
                          <a:ea typeface="微软雅黑" charset="0"/>
                        </a:rPr>
                        <a:t>对照</a:t>
                      </a:r>
                      <a:endParaRPr lang="zh-CN" altLang="en-US"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8.46</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dirty="0">
                          <a:latin typeface="微软雅黑" charset="0"/>
                          <a:ea typeface="微软雅黑" charset="0"/>
                        </a:rPr>
                        <a:t>3.56</a:t>
                      </a:r>
                      <a:endParaRPr lang="en-US" altLang="zh-CN" sz="1000" spc="60" dirty="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dirty="0">
                          <a:latin typeface="微软雅黑" charset="0"/>
                          <a:ea typeface="微软雅黑" charset="0"/>
                        </a:rPr>
                        <a:t>4.9(57.9%)</a:t>
                      </a:r>
                      <a:endParaRPr lang="en-US" altLang="zh-CN" sz="1000" spc="60" dirty="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dirty="0">
                          <a:latin typeface="微软雅黑" charset="0"/>
                          <a:ea typeface="微软雅黑" charset="0"/>
                        </a:rPr>
                        <a:t>56.18</a:t>
                      </a:r>
                      <a:endParaRPr lang="en-US" altLang="zh-CN" sz="1000" spc="60" dirty="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9.94</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-46.24(82.3%)</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44%</a:t>
                      </a:r>
                      <a:endParaRPr lang="en-US" altLang="zh-CN" sz="1000" spc="60">
                        <a:latin typeface="微软雅黑" charset="0"/>
                        <a:ea typeface="微软雅黑" charset="0"/>
                      </a:endParaRPr>
                    </a:p>
                  </a:txBody>
                  <a:tcPr marL="25400" marR="25400" marT="6350" marB="6350" anchor="ctr"/>
                </a:tc>
              </a:tr>
              <a:tr h="315840">
                <a:tc>
                  <a:txBody>
                    <a:bodyPr/>
                    <a:lstStyle/>
                    <a:p>
                      <a:pPr algn="ctr">
                        <a:lnSpc>
                          <a:spcPct val="120000"/>
                        </a:lnSpc>
                        <a:spcBef>
                          <a:spcPts val="0"/>
                        </a:spcBef>
                        <a:spcAft>
                          <a:spcPts val="0"/>
                        </a:spcAft>
                        <a:buNone/>
                      </a:pPr>
                      <a:r>
                        <a:rPr lang="zh-CN" altLang="en-US" sz="1000" spc="60">
                          <a:latin typeface="微软雅黑" charset="0"/>
                          <a:ea typeface="微软雅黑" charset="0"/>
                        </a:rPr>
                        <a:t>氟比洛芬</a:t>
                      </a:r>
                      <a:endParaRPr lang="zh-CN" altLang="en-US"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8.60</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dirty="0">
                          <a:latin typeface="微软雅黑" charset="0"/>
                          <a:ea typeface="微软雅黑" charset="0"/>
                        </a:rPr>
                        <a:t>8.01</a:t>
                      </a:r>
                      <a:endParaRPr lang="en-US" altLang="zh-CN" sz="1000" spc="60" dirty="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-0.59(6%)</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58.05</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50.24</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a:latin typeface="微软雅黑" charset="0"/>
                          <a:ea typeface="微软雅黑" charset="0"/>
                        </a:rPr>
                        <a:t>-7.81(13.45%)</a:t>
                      </a:r>
                      <a:endParaRPr lang="en-US" altLang="zh-CN" sz="1000" spc="60">
                        <a:latin typeface="微软雅黑" charset="0"/>
                        <a:ea typeface="微软雅黑" charset="0"/>
                      </a:endParaRPr>
                    </a:p>
                  </a:txBody>
                  <a:tcPr marL="25400" marR="25400" marT="6350" marB="6350" anchor="ctr"/>
                </a:tc>
                <a:tc>
                  <a:txBody>
                    <a:bodyPr/>
                    <a:lstStyle/>
                    <a:p>
                      <a:pPr algn="ctr">
                        <a:lnSpc>
                          <a:spcPct val="120000"/>
                        </a:lnSpc>
                        <a:spcBef>
                          <a:spcPts val="0"/>
                        </a:spcBef>
                        <a:spcAft>
                          <a:spcPts val="0"/>
                        </a:spcAft>
                        <a:buNone/>
                      </a:pPr>
                      <a:r>
                        <a:rPr lang="en-US" altLang="zh-CN" sz="1000" spc="60" dirty="0">
                          <a:latin typeface="微软雅黑" charset="0"/>
                          <a:ea typeface="微软雅黑" charset="0"/>
                        </a:rPr>
                        <a:t>8%</a:t>
                      </a:r>
                      <a:endParaRPr lang="en-US" altLang="zh-CN" sz="1000" spc="60" dirty="0">
                        <a:latin typeface="微软雅黑" charset="0"/>
                        <a:ea typeface="微软雅黑" charset="0"/>
                      </a:endParaRPr>
                    </a:p>
                  </a:txBody>
                  <a:tcPr marL="25400" marR="25400" marT="6350" marB="6350" anchor="ctr"/>
                </a:tc>
              </a:tr>
            </a:tbl>
          </a:graphicData>
        </a:graphic>
      </p:graphicFrame>
      <p:grpSp>
        <p:nvGrpSpPr>
          <p:cNvPr id="34" name="组合 33"/>
          <p:cNvGrpSpPr/>
          <p:nvPr/>
        </p:nvGrpSpPr>
        <p:grpSpPr>
          <a:xfrm>
            <a:off x="6319085" y="1764329"/>
            <a:ext cx="5224691" cy="4435112"/>
            <a:chOff x="6319085" y="1764329"/>
            <a:chExt cx="5224691" cy="4435112"/>
          </a:xfrm>
        </p:grpSpPr>
        <p:grpSp>
          <p:nvGrpSpPr>
            <p:cNvPr id="23" name="Group 21"/>
            <p:cNvGrpSpPr/>
            <p:nvPr/>
          </p:nvGrpSpPr>
          <p:grpSpPr>
            <a:xfrm>
              <a:off x="6319085" y="1764329"/>
              <a:ext cx="5224691" cy="430724"/>
              <a:chOff x="803576" y="2047875"/>
              <a:chExt cx="5202452" cy="430724"/>
            </a:xfrm>
          </p:grpSpPr>
          <p:sp>
            <p:nvSpPr>
              <p:cNvPr id="24" name="object 25"/>
              <p:cNvSpPr txBox="1"/>
              <p:nvPr/>
            </p:nvSpPr>
            <p:spPr>
              <a:xfrm>
                <a:off x="803576" y="2060017"/>
                <a:ext cx="5202452" cy="388076"/>
              </a:xfrm>
              <a:prstGeom prst="rect">
                <a:avLst/>
              </a:prstGeom>
              <a:solidFill>
                <a:schemeClr val="bg1">
                  <a:lumMod val="95000"/>
                </a:schemeClr>
              </a:solidFill>
            </p:spPr>
            <p:txBody>
              <a:bodyPr vert="horz" wrap="square" lIns="182880" tIns="0" rIns="182880" bIns="0" rtlCol="0" anchor="ctr">
                <a:noAutofit/>
              </a:bodyPr>
              <a:lstStyle/>
              <a:p>
                <a:r>
                  <a:rPr lang="zh-CN" altLang="en-US" sz="1600" b="1" dirty="0">
                    <a:solidFill>
                      <a:srgbClr val="302E5D"/>
                    </a:solidFill>
                    <a:latin typeface="微软雅黑" charset="0"/>
                    <a:ea typeface="微软雅黑" charset="0"/>
                    <a:cs typeface="微软雅黑"/>
                  </a:rPr>
                  <a:t>氟比洛芬钠</a:t>
                </a:r>
                <a:r>
                  <a:rPr lang="en-US" altLang="zh-CN" sz="1600" b="1" dirty="0">
                    <a:solidFill>
                      <a:srgbClr val="302E5D"/>
                    </a:solidFill>
                    <a:latin typeface="微软雅黑" charset="0"/>
                    <a:ea typeface="微软雅黑" charset="0"/>
                    <a:cs typeface="微软雅黑"/>
                  </a:rPr>
                  <a:t>vs.</a:t>
                </a:r>
                <a:r>
                  <a:rPr lang="zh-CN" altLang="en-US" sz="1600" b="1" dirty="0">
                    <a:solidFill>
                      <a:srgbClr val="302E5D"/>
                    </a:solidFill>
                    <a:latin typeface="微软雅黑" charset="0"/>
                    <a:ea typeface="微软雅黑" charset="0"/>
                    <a:cs typeface="微软雅黑"/>
                  </a:rPr>
                  <a:t>复方托品酰胺</a:t>
                </a:r>
                <a:endParaRPr lang="en-US" altLang="zh-CN" sz="1600" b="1" dirty="0">
                  <a:solidFill>
                    <a:srgbClr val="302E5D"/>
                  </a:solidFill>
                  <a:latin typeface="微软雅黑" charset="0"/>
                  <a:ea typeface="微软雅黑" charset="0"/>
                  <a:cs typeface="微软雅黑"/>
                </a:endParaRPr>
              </a:p>
            </p:txBody>
          </p:sp>
          <p:sp>
            <p:nvSpPr>
              <p:cNvPr id="25" name="Half Frame 19"/>
              <p:cNvSpPr/>
              <p:nvPr/>
            </p:nvSpPr>
            <p:spPr>
              <a:xfrm>
                <a:off x="803576" y="2047875"/>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sp>
            <p:nvSpPr>
              <p:cNvPr id="26" name="Half Frame 20"/>
              <p:cNvSpPr/>
              <p:nvPr/>
            </p:nvSpPr>
            <p:spPr>
              <a:xfrm rot="10800000">
                <a:off x="5772555" y="2245126"/>
                <a:ext cx="233473" cy="233473"/>
              </a:xfrm>
              <a:prstGeom prst="halfFrame">
                <a:avLst>
                  <a:gd name="adj1" fmla="val 23134"/>
                  <a:gd name="adj2" fmla="val 251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lang="en-US" sz="1600" err="1">
                  <a:solidFill>
                    <a:schemeClr val="tx1"/>
                  </a:solidFill>
                  <a:latin typeface="微软雅黑" charset="0"/>
                  <a:ea typeface="微软雅黑" charset="0"/>
                </a:endParaRPr>
              </a:p>
            </p:txBody>
          </p:sp>
        </p:grpSp>
        <p:graphicFrame>
          <p:nvGraphicFramePr>
            <p:cNvPr id="27" name="图表 26"/>
            <p:cNvGraphicFramePr/>
            <p:nvPr/>
          </p:nvGraphicFramePr>
          <p:xfrm>
            <a:off x="6776720" y="3843219"/>
            <a:ext cx="4297680" cy="2356222"/>
          </p:xfrm>
          <a:graphic>
            <a:graphicData uri="http://schemas.openxmlformats.org/drawingml/2006/chart">
              <c:chart xmlns:c="http://schemas.openxmlformats.org/drawingml/2006/chart" xmlns:r="http://schemas.openxmlformats.org/officeDocument/2006/relationships" r:id="rId1"/>
            </a:graphicData>
          </a:graphic>
        </p:graphicFrame>
        <p:sp>
          <p:nvSpPr>
            <p:cNvPr id="29" name="文本框 28"/>
            <p:cNvSpPr txBox="1"/>
            <p:nvPr/>
          </p:nvSpPr>
          <p:spPr>
            <a:xfrm>
              <a:off x="6319085" y="2359179"/>
              <a:ext cx="5224691" cy="1319913"/>
            </a:xfrm>
            <a:prstGeom prst="rect">
              <a:avLst/>
            </a:prstGeom>
            <a:noFill/>
          </p:spPr>
          <p:txBody>
            <a:bodyPr wrap="square" rtlCol="0">
              <a:spAutoFit/>
            </a:bodyPr>
            <a:lstStyle/>
            <a:p>
              <a:pPr algn="just">
                <a:lnSpc>
                  <a:spcPct val="120000"/>
                </a:lnSpc>
              </a:pPr>
              <a:r>
                <a:rPr lang="zh-CN" altLang="en-US" sz="1600" dirty="0">
                  <a:latin typeface="微软雅黑" charset="0"/>
                  <a:ea typeface="微软雅黑" charset="0"/>
                  <a:cs typeface="微软雅黑" charset="0"/>
                  <a:sym typeface="+mn-ea"/>
                </a:rPr>
                <a:t>人工晶体植入术术前使用氟比洛芬钠滴眼液的患者中术中瞳孔缩小</a:t>
              </a:r>
              <a:r>
                <a:rPr lang="en-US" altLang="zh-CN" sz="1600" dirty="0">
                  <a:latin typeface="微软雅黑" charset="0"/>
                  <a:ea typeface="微软雅黑" charset="0"/>
                  <a:cs typeface="微软雅黑" charset="0"/>
                  <a:sym typeface="+mn-ea"/>
                </a:rPr>
                <a:t>2</a:t>
              </a:r>
              <a:r>
                <a:rPr lang="zh-CN" altLang="en-US" sz="1600" dirty="0">
                  <a:latin typeface="微软雅黑" charset="0"/>
                  <a:ea typeface="微软雅黑" charset="0"/>
                  <a:cs typeface="微软雅黑" charset="0"/>
                  <a:sym typeface="+mn-ea"/>
                </a:rPr>
                <a:t>级以上的只有</a:t>
              </a:r>
              <a:r>
                <a:rPr lang="en-US" altLang="zh-CN" sz="1600" dirty="0">
                  <a:latin typeface="微软雅黑" charset="0"/>
                  <a:ea typeface="微软雅黑" charset="0"/>
                  <a:cs typeface="微软雅黑" charset="0"/>
                  <a:sym typeface="+mn-ea"/>
                </a:rPr>
                <a:t>3</a:t>
              </a:r>
              <a:r>
                <a:rPr lang="zh-CN" altLang="en-US" sz="1600" dirty="0">
                  <a:latin typeface="微软雅黑" charset="0"/>
                  <a:ea typeface="微软雅黑" charset="0"/>
                  <a:cs typeface="微软雅黑" charset="0"/>
                  <a:sym typeface="+mn-ea"/>
                </a:rPr>
                <a:t>例（</a:t>
              </a:r>
              <a:r>
                <a:rPr lang="en-US" altLang="zh-CN" sz="1600" dirty="0">
                  <a:latin typeface="微软雅黑" charset="0"/>
                  <a:ea typeface="微软雅黑" charset="0"/>
                  <a:cs typeface="微软雅黑" charset="0"/>
                  <a:sym typeface="+mn-ea"/>
                </a:rPr>
                <a:t>10.7%</a:t>
              </a:r>
              <a:r>
                <a:rPr lang="zh-CN" altLang="en-US" sz="1600" dirty="0">
                  <a:latin typeface="微软雅黑" charset="0"/>
                  <a:ea typeface="微软雅黑" charset="0"/>
                  <a:cs typeface="微软雅黑" charset="0"/>
                  <a:sym typeface="+mn-ea"/>
                </a:rPr>
                <a:t>），而在对照组中瞳孔缩小</a:t>
              </a:r>
              <a:r>
                <a:rPr lang="en-US" altLang="zh-CN" sz="1600" dirty="0">
                  <a:latin typeface="微软雅黑" charset="0"/>
                  <a:ea typeface="微软雅黑" charset="0"/>
                  <a:cs typeface="微软雅黑" charset="0"/>
                  <a:sym typeface="+mn-ea"/>
                </a:rPr>
                <a:t>2</a:t>
              </a:r>
              <a:r>
                <a:rPr lang="zh-CN" altLang="en-US" sz="1600" dirty="0">
                  <a:latin typeface="微软雅黑" charset="0"/>
                  <a:ea typeface="微软雅黑" charset="0"/>
                  <a:cs typeface="微软雅黑" charset="0"/>
                  <a:sym typeface="+mn-ea"/>
                </a:rPr>
                <a:t>级以上者有</a:t>
              </a:r>
              <a:r>
                <a:rPr lang="en-US" altLang="zh-CN" sz="1600" dirty="0">
                  <a:latin typeface="微软雅黑" charset="0"/>
                  <a:ea typeface="微软雅黑" charset="0"/>
                  <a:cs typeface="微软雅黑" charset="0"/>
                  <a:sym typeface="+mn-ea"/>
                </a:rPr>
                <a:t>15</a:t>
              </a:r>
              <a:r>
                <a:rPr lang="zh-CN" altLang="en-US" sz="1600" dirty="0">
                  <a:latin typeface="微软雅黑" charset="0"/>
                  <a:ea typeface="微软雅黑" charset="0"/>
                  <a:cs typeface="微软雅黑" charset="0"/>
                  <a:sym typeface="+mn-ea"/>
                </a:rPr>
                <a:t>例（</a:t>
              </a:r>
              <a:r>
                <a:rPr lang="en-US" altLang="zh-CN" sz="1600" dirty="0">
                  <a:latin typeface="微软雅黑" charset="0"/>
                  <a:ea typeface="微软雅黑" charset="0"/>
                  <a:cs typeface="微软雅黑" charset="0"/>
                  <a:sym typeface="+mn-ea"/>
                </a:rPr>
                <a:t>62.5%</a:t>
              </a:r>
              <a:r>
                <a:rPr lang="zh-CN" altLang="en-US" sz="1600" dirty="0">
                  <a:latin typeface="微软雅黑" charset="0"/>
                  <a:ea typeface="微软雅黑" charset="0"/>
                  <a:cs typeface="微软雅黑" charset="0"/>
                  <a:sym typeface="+mn-ea"/>
                </a:rPr>
                <a:t>），</a:t>
              </a:r>
              <a:r>
                <a:rPr lang="zh-CN" altLang="en-US" b="1" dirty="0">
                  <a:solidFill>
                    <a:schemeClr val="accent1">
                      <a:lumMod val="75000"/>
                    </a:schemeClr>
                  </a:solidFill>
                  <a:latin typeface="微软雅黑" charset="0"/>
                  <a:ea typeface="微软雅黑" charset="0"/>
                  <a:cs typeface="微软雅黑" charset="0"/>
                  <a:sym typeface="+mn-ea"/>
                </a:rPr>
                <a:t>两组间差异有非常显著性意义</a:t>
              </a:r>
              <a:r>
                <a:rPr lang="zh-CN" altLang="en-US" sz="1600" dirty="0">
                  <a:latin typeface="微软雅黑" charset="0"/>
                  <a:ea typeface="微软雅黑" charset="0"/>
                  <a:cs typeface="微软雅黑" charset="0"/>
                  <a:sym typeface="+mn-ea"/>
                </a:rPr>
                <a:t>（</a:t>
              </a:r>
              <a:r>
                <a:rPr lang="en-US" altLang="zh-CN" sz="1600" dirty="0">
                  <a:latin typeface="微软雅黑" charset="0"/>
                  <a:ea typeface="微软雅黑" charset="0"/>
                  <a:cs typeface="微软雅黑" charset="0"/>
                  <a:sym typeface="+mn-ea"/>
                </a:rPr>
                <a:t>P&lt;0.01</a:t>
              </a:r>
              <a:r>
                <a:rPr lang="zh-CN" altLang="en-US" sz="1600" dirty="0">
                  <a:latin typeface="微软雅黑" charset="0"/>
                  <a:ea typeface="微软雅黑" charset="0"/>
                  <a:cs typeface="微软雅黑" charset="0"/>
                  <a:sym typeface="+mn-ea"/>
                </a:rPr>
                <a:t>）。</a:t>
              </a:r>
              <a:endParaRPr lang="zh-CN" altLang="en-US" sz="1600" dirty="0"/>
            </a:p>
          </p:txBody>
        </p:sp>
      </p:grpSp>
      <p:sp>
        <p:nvSpPr>
          <p:cNvPr id="30" name="文本框 29"/>
          <p:cNvSpPr txBox="1"/>
          <p:nvPr/>
        </p:nvSpPr>
        <p:spPr>
          <a:xfrm>
            <a:off x="838606" y="6450213"/>
            <a:ext cx="5668645" cy="338554"/>
          </a:xfrm>
          <a:prstGeom prst="rect">
            <a:avLst/>
          </a:prstGeom>
          <a:noFill/>
        </p:spPr>
        <p:txBody>
          <a:bodyPr wrap="square" rtlCol="0">
            <a:spAutoFit/>
          </a:bodyPr>
          <a:lstStyle/>
          <a:p>
            <a:r>
              <a:rPr lang="en-US" altLang="zh-CN" sz="800" i="1" dirty="0">
                <a:solidFill>
                  <a:schemeClr val="bg2">
                    <a:lumMod val="50000"/>
                  </a:schemeClr>
                </a:solidFill>
                <a:latin typeface="微软雅黑" charset="0"/>
                <a:ea typeface="微软雅黑" charset="0"/>
                <a:cs typeface="微软雅黑" charset="0"/>
                <a:sym typeface="+mn-ea"/>
              </a:rPr>
              <a:t>Indian journal of ophthalmology, 1992, 40(4):109-114.</a:t>
            </a:r>
            <a:endParaRPr lang="en-US" altLang="zh-CN" sz="800" i="1" dirty="0">
              <a:solidFill>
                <a:schemeClr val="bg2">
                  <a:lumMod val="50000"/>
                </a:schemeClr>
              </a:solidFill>
              <a:latin typeface="微软雅黑" charset="0"/>
              <a:ea typeface="微软雅黑" charset="0"/>
              <a:cs typeface="微软雅黑" charset="0"/>
              <a:sym typeface="+mn-ea"/>
            </a:endParaRPr>
          </a:p>
          <a:p>
            <a:r>
              <a:rPr lang="zh-CN" altLang="en-US" sz="800" i="1" dirty="0">
                <a:solidFill>
                  <a:schemeClr val="bg2">
                    <a:lumMod val="50000"/>
                  </a:schemeClr>
                </a:solidFill>
                <a:latin typeface="微软雅黑" charset="0"/>
                <a:ea typeface="微软雅黑" charset="0"/>
                <a:cs typeface="微软雅黑" charset="0"/>
                <a:sym typeface="+mn-ea"/>
              </a:rPr>
              <a:t>许时</a:t>
            </a:r>
            <a:r>
              <a:rPr lang="en-US" altLang="zh-CN" sz="800" i="1" dirty="0">
                <a:solidFill>
                  <a:schemeClr val="bg2">
                    <a:lumMod val="50000"/>
                  </a:schemeClr>
                </a:solidFill>
                <a:latin typeface="微软雅黑" charset="0"/>
                <a:ea typeface="微软雅黑" charset="0"/>
                <a:cs typeface="微软雅黑" charset="0"/>
                <a:sym typeface="+mn-ea"/>
              </a:rPr>
              <a:t>.</a:t>
            </a:r>
            <a:r>
              <a:rPr lang="zh-CN" altLang="en-US" sz="800" i="1" dirty="0">
                <a:solidFill>
                  <a:schemeClr val="bg2">
                    <a:lumMod val="50000"/>
                  </a:schemeClr>
                </a:solidFill>
                <a:latin typeface="微软雅黑" charset="0"/>
                <a:ea typeface="微软雅黑" charset="0"/>
                <a:cs typeface="微软雅黑" charset="0"/>
                <a:sym typeface="+mn-ea"/>
              </a:rPr>
              <a:t>欧可芬滴眼液在人工晶体植入术中的应用观察</a:t>
            </a:r>
            <a:r>
              <a:rPr lang="en-US" altLang="zh-CN" sz="800" i="1" dirty="0">
                <a:solidFill>
                  <a:schemeClr val="bg2">
                    <a:lumMod val="50000"/>
                  </a:schemeClr>
                </a:solidFill>
                <a:latin typeface="微软雅黑" charset="0"/>
                <a:ea typeface="微软雅黑" charset="0"/>
                <a:cs typeface="微软雅黑" charset="0"/>
                <a:sym typeface="+mn-ea"/>
              </a:rPr>
              <a:t>[J].</a:t>
            </a:r>
            <a:r>
              <a:rPr lang="zh-CN" altLang="en-US" sz="800" i="1" dirty="0">
                <a:solidFill>
                  <a:schemeClr val="bg2">
                    <a:lumMod val="50000"/>
                  </a:schemeClr>
                </a:solidFill>
                <a:latin typeface="微软雅黑" charset="0"/>
                <a:ea typeface="微软雅黑" charset="0"/>
                <a:cs typeface="微软雅黑" charset="0"/>
                <a:sym typeface="+mn-ea"/>
              </a:rPr>
              <a:t>江苏临床医学杂志</a:t>
            </a:r>
            <a:r>
              <a:rPr lang="en-US" altLang="zh-CN" sz="800" i="1" dirty="0">
                <a:solidFill>
                  <a:schemeClr val="bg2">
                    <a:lumMod val="50000"/>
                  </a:schemeClr>
                </a:solidFill>
                <a:latin typeface="微软雅黑" charset="0"/>
                <a:ea typeface="微软雅黑" charset="0"/>
                <a:cs typeface="微软雅黑" charset="0"/>
                <a:sym typeface="+mn-ea"/>
              </a:rPr>
              <a:t>, 2001, 5(5):429-430.</a:t>
            </a:r>
            <a:endParaRPr lang="zh-CN" altLang="en-US" sz="800" dirty="0">
              <a:solidFill>
                <a:schemeClr val="bg2">
                  <a:lumMod val="50000"/>
                </a:schemeClr>
              </a:solidFill>
              <a:latin typeface="微软雅黑" charset="0"/>
              <a:ea typeface="微软雅黑" charset="0"/>
              <a:cs typeface="微软雅黑"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447040" y="234639"/>
            <a:ext cx="11338560" cy="493943"/>
          </a:xfrm>
        </p:spPr>
        <p:txBody>
          <a:bodyPr vert="horz"/>
          <a:lstStyle/>
          <a:p>
            <a:r>
              <a:rPr lang="zh-CN" altLang="en-US" sz="2400" dirty="0">
                <a:latin typeface="微软雅黑" charset="0"/>
                <a:ea typeface="微软雅黑" charset="0"/>
                <a:cs typeface="微软雅黑" charset="0"/>
              </a:rPr>
              <a:t>氟比洛芬钠的缩瞳抗炎双重临床用药场景</a:t>
            </a:r>
            <a:r>
              <a:rPr lang="zh-CN" altLang="en-US" sz="2400" dirty="0">
                <a:solidFill>
                  <a:srgbClr val="C00000"/>
                </a:solidFill>
                <a:latin typeface="微软雅黑" charset="0"/>
                <a:ea typeface="微软雅黑" charset="0"/>
                <a:cs typeface="微软雅黑" charset="0"/>
              </a:rPr>
              <a:t>已被多项国内外权威指南推荐</a:t>
            </a:r>
            <a:endParaRPr lang="en-US" sz="2400" dirty="0">
              <a:solidFill>
                <a:srgbClr val="C00000"/>
              </a:solidFill>
              <a:latin typeface="微软雅黑" charset="0"/>
              <a:ea typeface="微软雅黑" charset="0"/>
              <a:cs typeface="微软雅黑" charset="0"/>
            </a:endParaRPr>
          </a:p>
        </p:txBody>
      </p:sp>
      <p:graphicFrame>
        <p:nvGraphicFramePr>
          <p:cNvPr id="61" name="object 11"/>
          <p:cNvGraphicFramePr>
            <a:graphicFrameLocks noGrp="1"/>
          </p:cNvGraphicFramePr>
          <p:nvPr/>
        </p:nvGraphicFramePr>
        <p:xfrm>
          <a:off x="712311" y="1616578"/>
          <a:ext cx="10829449" cy="4364016"/>
        </p:xfrm>
        <a:graphic>
          <a:graphicData uri="http://schemas.openxmlformats.org/drawingml/2006/table">
            <a:tbl>
              <a:tblPr firstRow="1" bandRow="1">
                <a:tableStyleId>{2D5ABB26-0587-4C30-8999-92F81FD0307C}</a:tableStyleId>
              </a:tblPr>
              <a:tblGrid>
                <a:gridCol w="5790089"/>
                <a:gridCol w="5039360"/>
              </a:tblGrid>
              <a:tr h="409575">
                <a:tc>
                  <a:txBody>
                    <a:bodyPr/>
                    <a:lstStyle/>
                    <a:p>
                      <a:pPr algn="ctr">
                        <a:lnSpc>
                          <a:spcPct val="100000"/>
                        </a:lnSpc>
                        <a:spcBef>
                          <a:spcPts val="210"/>
                        </a:spcBef>
                      </a:pPr>
                      <a:r>
                        <a:rPr sz="1500" b="1" spc="-15" dirty="0" err="1">
                          <a:solidFill>
                            <a:srgbClr val="FFFFFF"/>
                          </a:solidFill>
                          <a:latin typeface="微软雅黑" charset="0"/>
                          <a:ea typeface="微软雅黑" charset="0"/>
                          <a:cs typeface="微软雅黑"/>
                        </a:rPr>
                        <a:t>临床指南</a:t>
                      </a:r>
                      <a:r>
                        <a:rPr lang="en-US" sz="1500" b="1" spc="-15" dirty="0">
                          <a:solidFill>
                            <a:srgbClr val="FFFFFF"/>
                          </a:solidFill>
                          <a:latin typeface="微软雅黑" charset="0"/>
                          <a:ea typeface="微软雅黑" charset="0"/>
                          <a:cs typeface="微软雅黑"/>
                        </a:rPr>
                        <a:t>/</a:t>
                      </a:r>
                      <a:r>
                        <a:rPr lang="zh-CN" altLang="en-US" sz="1500" b="1" spc="-15" dirty="0">
                          <a:solidFill>
                            <a:srgbClr val="FFFFFF"/>
                          </a:solidFill>
                          <a:latin typeface="微软雅黑" charset="0"/>
                          <a:ea typeface="微软雅黑" charset="0"/>
                          <a:cs typeface="微软雅黑"/>
                        </a:rPr>
                        <a:t>共识</a:t>
                      </a:r>
                      <a:endParaRPr sz="1500" b="1" spc="-15" dirty="0" err="1">
                        <a:solidFill>
                          <a:srgbClr val="FFFFFF"/>
                        </a:solidFill>
                        <a:latin typeface="微软雅黑" charset="0"/>
                        <a:ea typeface="微软雅黑" charset="0"/>
                        <a:cs typeface="微软雅黑"/>
                      </a:endParaRPr>
                    </a:p>
                  </a:txBody>
                  <a:tcPr marL="0" marR="0" marT="0" marB="0" anchor="ctr">
                    <a:lnL w="12700" cap="flat" cmpd="sng" algn="ctr">
                      <a:solidFill>
                        <a:schemeClr val="accent1"/>
                      </a:solidFill>
                      <a:prstDash val="solid"/>
                      <a:round/>
                      <a:headEnd type="none" w="med" len="med"/>
                      <a:tailEnd type="none" w="med" len="med"/>
                    </a:lnL>
                    <a:lnR w="12700">
                      <a:solidFill>
                        <a:srgbClr val="FFFFFF"/>
                      </a:solidFill>
                      <a:prstDash val="soli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lnSpc>
                          <a:spcPct val="100000"/>
                        </a:lnSpc>
                        <a:spcBef>
                          <a:spcPts val="210"/>
                        </a:spcBef>
                      </a:pPr>
                      <a:r>
                        <a:rPr lang="zh-CN" altLang="en-US" sz="1500" b="1" spc="-20" dirty="0">
                          <a:solidFill>
                            <a:srgbClr val="FFFFFF"/>
                          </a:solidFill>
                          <a:latin typeface="微软雅黑" charset="0"/>
                          <a:ea typeface="微软雅黑" charset="0"/>
                          <a:cs typeface="微软雅黑"/>
                        </a:rPr>
                        <a:t>推荐描述</a:t>
                      </a:r>
                      <a:endParaRPr lang="zh-CN" altLang="en-US" sz="1500" b="1" spc="-20" dirty="0">
                        <a:solidFill>
                          <a:srgbClr val="FFFFFF"/>
                        </a:solidFill>
                        <a:latin typeface="微软雅黑" charset="0"/>
                        <a:ea typeface="微软雅黑" charset="0"/>
                        <a:cs typeface="微软雅黑"/>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r>
              <a:tr h="579098">
                <a:tc>
                  <a:txBody>
                    <a:bodyPr/>
                    <a:lstStyle/>
                    <a:p>
                      <a:pPr marL="574675" marR="0" lvl="0" indent="0" algn="l" defTabSz="914400" rtl="0" eaLnBrk="1" fontAlgn="auto" latinLnBrk="0" hangingPunct="1">
                        <a:lnSpc>
                          <a:spcPct val="100000"/>
                        </a:lnSpc>
                        <a:spcBef>
                          <a:spcPts val="0"/>
                        </a:spcBef>
                        <a:spcAft>
                          <a:spcPts val="0"/>
                        </a:spcAft>
                        <a:buClrTx/>
                        <a:buSzTx/>
                        <a:buFontTx/>
                        <a:buNone/>
                        <a:defRPr/>
                      </a:pPr>
                      <a:r>
                        <a:rPr lang="zh-CN" altLang="en-US" sz="1300" b="1" kern="1200" spc="-10" dirty="0">
                          <a:solidFill>
                            <a:schemeClr val="tx1"/>
                          </a:solidFill>
                          <a:latin typeface="微软雅黑" charset="0"/>
                          <a:ea typeface="微软雅黑" charset="0"/>
                          <a:cs typeface="Arial" panose="020B0604020202090204" pitchFamily="34" charset="0"/>
                        </a:rPr>
                        <a:t>白内障围手术期非感染性炎症防治专家共识（2015年）</a:t>
                      </a:r>
                      <a:endParaRPr lang="zh-CN" altLang="en-US" sz="1300" b="1" kern="1200" spc="-10" dirty="0">
                        <a:solidFill>
                          <a:schemeClr val="tx1"/>
                        </a:solidFill>
                        <a:latin typeface="微软雅黑" charset="0"/>
                        <a:ea typeface="微软雅黑" charset="0"/>
                        <a:cs typeface="Arial" panose="020B0604020202090204" pitchFamily="34" charset="0"/>
                      </a:endParaRPr>
                    </a:p>
                  </a:txBody>
                  <a:tcPr marR="45720" marT="0" marB="0" anchor="ctr">
                    <a:lnL w="12700">
                      <a:solidFill>
                        <a:srgbClr val="FFFFFF"/>
                      </a:solidFill>
                      <a:prstDash val="solid"/>
                    </a:lnL>
                    <a:lnR w="12700">
                      <a:solidFill>
                        <a:srgbClr val="FFFFFF"/>
                      </a:solidFill>
                      <a:prstDash val="solid"/>
                    </a:lnR>
                    <a:lnT w="12700" cap="flat" cmpd="sng" algn="ctr">
                      <a:solidFill>
                        <a:schemeClr val="accent1"/>
                      </a:solidFill>
                      <a:prstDash val="solid"/>
                      <a:round/>
                      <a:headEnd type="none" w="med" len="med"/>
                      <a:tailEnd type="none" w="med" len="med"/>
                    </a:lnT>
                    <a:lnB w="12700">
                      <a:solidFill>
                        <a:srgbClr val="E6B8B8"/>
                      </a:solidFill>
                      <a:prstDash val="solid"/>
                    </a:lnB>
                    <a:solidFill>
                      <a:srgbClr val="F3F3F7"/>
                    </a:solidFill>
                  </a:tcPr>
                </a:tc>
                <a:tc>
                  <a:txBody>
                    <a:bodyPr/>
                    <a:lstStyle/>
                    <a:p>
                      <a:pPr algn="just">
                        <a:lnSpc>
                          <a:spcPct val="150000"/>
                        </a:lnSpc>
                        <a:buNone/>
                      </a:pPr>
                      <a:r>
                        <a:rPr sz="1400" b="1" dirty="0" err="1">
                          <a:solidFill>
                            <a:srgbClr val="302E5D"/>
                          </a:solidFill>
                          <a:latin typeface="微软雅黑" charset="0"/>
                          <a:ea typeface="微软雅黑" charset="0"/>
                          <a:cs typeface="微软雅黑" charset="0"/>
                          <a:sym typeface="+mn-ea"/>
                        </a:rPr>
                        <a:t>推荐NSAIDs用于抑制手术诱发的瞳孔缩小和炎症反应</a:t>
                      </a:r>
                      <a:endParaRPr lang="zh-CN" altLang="en-US" sz="1400" b="1" dirty="0">
                        <a:solidFill>
                          <a:srgbClr val="302E5D"/>
                        </a:solidFill>
                        <a:latin typeface="微软雅黑" charset="0"/>
                        <a:ea typeface="微软雅黑" charset="0"/>
                        <a:cs typeface="微软雅黑" charset="0"/>
                        <a:sym typeface="+mn-ea"/>
                      </a:endParaRP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accent1"/>
                      </a:solidFill>
                      <a:prstDash val="solid"/>
                      <a:round/>
                      <a:headEnd type="none" w="med" len="med"/>
                      <a:tailEnd type="none" w="med" len="med"/>
                    </a:lnT>
                    <a:lnB w="12700" cap="flat" cmpd="sng" algn="ctr">
                      <a:solidFill>
                        <a:srgbClr val="E6B8B8"/>
                      </a:solidFill>
                      <a:prstDash val="solid"/>
                      <a:round/>
                      <a:headEnd type="none" w="med" len="med"/>
                      <a:tailEnd type="none" w="med" len="med"/>
                    </a:lnB>
                  </a:tcPr>
                </a:tc>
              </a:tr>
              <a:tr h="579098">
                <a:tc>
                  <a:txBody>
                    <a:bodyPr/>
                    <a:lstStyle/>
                    <a:p>
                      <a:pPr marL="574675" algn="l" defTabSz="914400" rtl="0" eaLnBrk="1" fontAlgn="auto" latinLnBrk="0" hangingPunct="1">
                        <a:lnSpc>
                          <a:spcPct val="100000"/>
                        </a:lnSpc>
                        <a:spcBef>
                          <a:spcPts val="0"/>
                        </a:spcBef>
                        <a:spcAft>
                          <a:spcPts val="0"/>
                        </a:spcAft>
                        <a:buClrTx/>
                        <a:buSzTx/>
                        <a:buFontTx/>
                        <a:buNone/>
                        <a:defRPr/>
                      </a:pPr>
                      <a:r>
                        <a:rPr lang="zh-CN" altLang="en-US" sz="1300" b="1" kern="1200" spc="-10" dirty="0">
                          <a:solidFill>
                            <a:schemeClr val="tx1"/>
                          </a:solidFill>
                          <a:latin typeface="微软雅黑" charset="0"/>
                          <a:ea typeface="微软雅黑" charset="0"/>
                          <a:cs typeface="Arial" panose="020B0604020202090204" pitchFamily="34" charset="0"/>
                        </a:rPr>
                        <a:t>成人白内障手术操作规范（2026年版）</a:t>
                      </a:r>
                      <a:endParaRPr lang="zh-CN" altLang="en-US" sz="1300" b="1" kern="1200" spc="-10" dirty="0">
                        <a:solidFill>
                          <a:schemeClr val="tx1"/>
                        </a:solidFill>
                        <a:latin typeface="微软雅黑" charset="0"/>
                        <a:ea typeface="微软雅黑" charset="0"/>
                        <a:cs typeface="Arial" panose="020B0604020202090204" pitchFamily="34" charset="0"/>
                      </a:endParaRPr>
                    </a:p>
                  </a:txBody>
                  <a:tcPr marR="45720" marT="0" marB="0" anchor="ctr">
                    <a:lnL w="12700">
                      <a:solidFill>
                        <a:srgbClr val="FFFFFF"/>
                      </a:solidFill>
                      <a:prstDash val="solid"/>
                    </a:lnL>
                    <a:lnR w="12700">
                      <a:solidFill>
                        <a:srgbClr val="FFFFFF"/>
                      </a:solidFill>
                      <a:prstDash val="solid"/>
                    </a:lnR>
                    <a:lnT w="12700">
                      <a:solidFill>
                        <a:srgbClr val="E6B8B8"/>
                      </a:solidFill>
                      <a:prstDash val="solid"/>
                    </a:lnT>
                    <a:lnB w="12700">
                      <a:solidFill>
                        <a:srgbClr val="E6B8B8"/>
                      </a:solidFill>
                      <a:prstDash val="solid"/>
                    </a:lnB>
                    <a:solidFill>
                      <a:srgbClr val="F3F3F7"/>
                    </a:solidFill>
                  </a:tcPr>
                </a:tc>
                <a:tc>
                  <a:txBody>
                    <a:bodyPr/>
                    <a:lstStyle/>
                    <a:p>
                      <a:pPr algn="just">
                        <a:lnSpc>
                          <a:spcPct val="150000"/>
                        </a:lnSpc>
                      </a:pPr>
                      <a:r>
                        <a:rPr sz="1400" b="1" dirty="0" err="1">
                          <a:solidFill>
                            <a:srgbClr val="302E5D"/>
                          </a:solidFill>
                          <a:latin typeface="微软雅黑" charset="0"/>
                          <a:ea typeface="微软雅黑" charset="0"/>
                          <a:cs typeface="微软雅黑" charset="0"/>
                          <a:sym typeface="+mn-ea"/>
                        </a:rPr>
                        <a:t>推荐术前应用散瞳剂联合非甾体类抗炎药</a:t>
                      </a:r>
                      <a:r>
                        <a:rPr sz="1400" b="0" dirty="0" err="1">
                          <a:solidFill>
                            <a:srgbClr val="2D343E"/>
                          </a:solidFill>
                          <a:latin typeface="微软雅黑" charset="0"/>
                          <a:ea typeface="微软雅黑" charset="0"/>
                          <a:cs typeface="微软雅黑" charset="0"/>
                          <a:sym typeface="+mn-ea"/>
                        </a:rPr>
                        <a:t>，并尽量缩短飞秒激光操作与白内障超声乳化操作之间的时间间隔</a:t>
                      </a:r>
                      <a:r>
                        <a:rPr lang="zh-CN" altLang="en-US" sz="1400" b="0" dirty="0">
                          <a:solidFill>
                            <a:srgbClr val="2D343E"/>
                          </a:solidFill>
                          <a:latin typeface="微软雅黑" charset="0"/>
                          <a:ea typeface="微软雅黑" charset="0"/>
                          <a:cs typeface="微软雅黑" charset="0"/>
                          <a:sym typeface="+mn-ea"/>
                        </a:rPr>
                        <a:t>。</a:t>
                      </a:r>
                      <a:endParaRPr lang="en-US" sz="1400" b="0" dirty="0">
                        <a:solidFill>
                          <a:srgbClr val="2D343E"/>
                        </a:solidFill>
                        <a:latin typeface="微软雅黑" charset="0"/>
                        <a:ea typeface="微软雅黑" charset="0"/>
                        <a:cs typeface="微软雅黑" charset="0"/>
                      </a:endParaRPr>
                    </a:p>
                    <a:p>
                      <a:pPr algn="just">
                        <a:lnSpc>
                          <a:spcPct val="150000"/>
                        </a:lnSpc>
                      </a:pPr>
                      <a:r>
                        <a:rPr sz="1400" b="0" dirty="0" err="1">
                          <a:solidFill>
                            <a:srgbClr val="302E5D"/>
                          </a:solidFill>
                          <a:latin typeface="微软雅黑" charset="0"/>
                          <a:ea typeface="微软雅黑" charset="0"/>
                          <a:cs typeface="微软雅黑" charset="0"/>
                          <a:sym typeface="+mn-ea"/>
                        </a:rPr>
                        <a:t>建议在围手术期使用非甾体类抗炎药物</a:t>
                      </a:r>
                      <a:r>
                        <a:rPr lang="zh-CN" altLang="en-US" sz="1400" b="0" dirty="0">
                          <a:latin typeface="微软雅黑" charset="0"/>
                          <a:ea typeface="微软雅黑" charset="0"/>
                          <a:cs typeface="微软雅黑" charset="0"/>
                          <a:sym typeface="+mn-ea"/>
                        </a:rPr>
                        <a:t>，以预防术中瞳孔缩小、黄斑囊样水肿，减轻炎症反应。</a:t>
                      </a:r>
                      <a:endParaRPr lang="zh-CN" altLang="en-US" sz="1400" b="0" dirty="0">
                        <a:latin typeface="微软雅黑" charset="0"/>
                        <a:ea typeface="微软雅黑" charset="0"/>
                        <a:cs typeface="微软雅黑" charset="0"/>
                        <a:sym typeface="+mn-ea"/>
                      </a:endParaRP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E6B8B8"/>
                      </a:solidFill>
                      <a:prstDash val="solid"/>
                      <a:round/>
                      <a:headEnd type="none" w="med" len="med"/>
                      <a:tailEnd type="none" w="med" len="med"/>
                    </a:lnT>
                    <a:lnB w="12700" cap="flat" cmpd="sng" algn="ctr">
                      <a:solidFill>
                        <a:srgbClr val="E6B8B8"/>
                      </a:solidFill>
                      <a:prstDash val="solid"/>
                      <a:round/>
                      <a:headEnd type="none" w="med" len="med"/>
                      <a:tailEnd type="none" w="med" len="med"/>
                    </a:lnB>
                  </a:tcPr>
                </a:tc>
              </a:tr>
              <a:tr h="579098">
                <a:tc>
                  <a:txBody>
                    <a:bodyPr/>
                    <a:lstStyle/>
                    <a:p>
                      <a:pPr marL="574675" algn="l" defTabSz="914400" rtl="0" eaLnBrk="1" latinLnBrk="0" hangingPunct="1">
                        <a:lnSpc>
                          <a:spcPct val="100000"/>
                        </a:lnSpc>
                        <a:spcBef>
                          <a:spcPts val="0"/>
                        </a:spcBef>
                        <a:spcAft>
                          <a:spcPts val="0"/>
                        </a:spcAft>
                        <a:buClrTx/>
                        <a:buSzTx/>
                        <a:buFontTx/>
                        <a:defRPr/>
                      </a:pPr>
                      <a:r>
                        <a:rPr lang="zh-CN" altLang="en-US" sz="1300" b="1" kern="1200" spc="-10" dirty="0">
                          <a:solidFill>
                            <a:schemeClr val="tx1"/>
                          </a:solidFill>
                          <a:latin typeface="微软雅黑" charset="0"/>
                          <a:ea typeface="微软雅黑" charset="0"/>
                          <a:cs typeface="Arial" panose="020B0604020202090204" pitchFamily="34" charset="0"/>
                        </a:rPr>
                        <a:t>选择性激光小梁成形术治疗青光眼专家共识（2016年）</a:t>
                      </a:r>
                      <a:endParaRPr lang="zh-CN" altLang="en-US" sz="1300" b="1" kern="1200" spc="-10" dirty="0">
                        <a:solidFill>
                          <a:schemeClr val="tx1"/>
                        </a:solidFill>
                        <a:latin typeface="微软雅黑" charset="0"/>
                        <a:ea typeface="微软雅黑" charset="0"/>
                        <a:cs typeface="Arial" panose="020B0604020202090204" pitchFamily="34" charset="0"/>
                      </a:endParaRPr>
                    </a:p>
                  </a:txBody>
                  <a:tcPr marR="45720" marT="0" marB="0" anchor="ctr">
                    <a:lnL w="12700">
                      <a:solidFill>
                        <a:srgbClr val="FFFFFF"/>
                      </a:solidFill>
                      <a:prstDash val="solid"/>
                    </a:lnL>
                    <a:lnR w="12700">
                      <a:solidFill>
                        <a:srgbClr val="FFFFFF"/>
                      </a:solidFill>
                      <a:prstDash val="solid"/>
                    </a:lnR>
                    <a:lnT w="12700">
                      <a:solidFill>
                        <a:srgbClr val="E6B8B8"/>
                      </a:solidFill>
                      <a:prstDash val="solid"/>
                    </a:lnT>
                    <a:lnB w="12700" cap="flat" cmpd="sng" algn="ctr">
                      <a:solidFill>
                        <a:srgbClr val="E6B8B8"/>
                      </a:solidFill>
                      <a:prstDash val="solid"/>
                      <a:round/>
                      <a:headEnd type="none" w="med" len="med"/>
                      <a:tailEnd type="none" w="med" len="med"/>
                    </a:lnB>
                    <a:solidFill>
                      <a:srgbClr val="F3F3F7"/>
                    </a:solidFill>
                  </a:tcPr>
                </a:tc>
                <a:tc>
                  <a:txBody>
                    <a:bodyPr/>
                    <a:lstStyle/>
                    <a:p>
                      <a:pPr algn="just">
                        <a:lnSpc>
                          <a:spcPct val="150000"/>
                        </a:lnSpc>
                        <a:buNone/>
                      </a:pPr>
                      <a:r>
                        <a:rPr sz="1400" b="0" dirty="0" err="1">
                          <a:solidFill>
                            <a:schemeClr val="accent1">
                              <a:lumMod val="75000"/>
                            </a:schemeClr>
                          </a:solidFill>
                          <a:latin typeface="微软雅黑" charset="0"/>
                          <a:ea typeface="微软雅黑" charset="0"/>
                          <a:cs typeface="微软雅黑" charset="0"/>
                          <a:sym typeface="+mn-ea"/>
                        </a:rPr>
                        <a:t>推荐治疗后</a:t>
                      </a:r>
                      <a:r>
                        <a:rPr sz="1400" b="1" dirty="0" err="1">
                          <a:solidFill>
                            <a:srgbClr val="302E5D"/>
                          </a:solidFill>
                          <a:latin typeface="微软雅黑" charset="0"/>
                          <a:ea typeface="微软雅黑" charset="0"/>
                          <a:cs typeface="微软雅黑" charset="0"/>
                          <a:sym typeface="+mn-ea"/>
                        </a:rPr>
                        <a:t>短期使用非甾体类抗炎药物</a:t>
                      </a:r>
                      <a:r>
                        <a:rPr sz="1400" b="0" dirty="0" err="1">
                          <a:solidFill>
                            <a:schemeClr val="accent1">
                              <a:lumMod val="75000"/>
                            </a:schemeClr>
                          </a:solidFill>
                          <a:latin typeface="微软雅黑" charset="0"/>
                          <a:ea typeface="微软雅黑" charset="0"/>
                          <a:cs typeface="微软雅黑" charset="0"/>
                          <a:sym typeface="+mn-ea"/>
                        </a:rPr>
                        <a:t>点眼</a:t>
                      </a:r>
                      <a:endParaRPr lang="zh-CN" altLang="en-US" sz="1400" b="0" dirty="0">
                        <a:solidFill>
                          <a:srgbClr val="2D343E"/>
                        </a:solidFill>
                        <a:latin typeface="微软雅黑" charset="0"/>
                        <a:ea typeface="微软雅黑" charset="0"/>
                        <a:cs typeface="微软雅黑" charset="0"/>
                        <a:sym typeface="+mn-ea"/>
                      </a:endParaRP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E6B8B8"/>
                      </a:solidFill>
                      <a:prstDash val="solid"/>
                      <a:round/>
                      <a:headEnd type="none" w="med" len="med"/>
                      <a:tailEnd type="none" w="med" len="med"/>
                    </a:lnT>
                    <a:lnB w="12700" cap="flat" cmpd="sng" algn="ctr">
                      <a:solidFill>
                        <a:srgbClr val="E6B8B8"/>
                      </a:solidFill>
                      <a:prstDash val="solid"/>
                      <a:round/>
                      <a:headEnd type="none" w="med" len="med"/>
                      <a:tailEnd type="none" w="med" len="med"/>
                    </a:lnB>
                  </a:tcPr>
                </a:tc>
              </a:tr>
              <a:tr h="579098">
                <a:tc>
                  <a:txBody>
                    <a:bodyPr/>
                    <a:lstStyle/>
                    <a:p>
                      <a:pPr marL="574675" algn="l" defTabSz="914400" rtl="0" eaLnBrk="1" latinLnBrk="0" hangingPunct="1">
                        <a:lnSpc>
                          <a:spcPct val="100000"/>
                        </a:lnSpc>
                        <a:spcBef>
                          <a:spcPts val="0"/>
                        </a:spcBef>
                        <a:spcAft>
                          <a:spcPts val="0"/>
                        </a:spcAft>
                        <a:buClrTx/>
                        <a:buSzTx/>
                        <a:buFontTx/>
                        <a:defRPr/>
                      </a:pPr>
                      <a:r>
                        <a:rPr lang="en-US" altLang="zh-CN" sz="1300" b="1" kern="1200" spc="-10" dirty="0">
                          <a:solidFill>
                            <a:schemeClr val="tx1"/>
                          </a:solidFill>
                          <a:latin typeface="微软雅黑" charset="0"/>
                          <a:ea typeface="微软雅黑" charset="0"/>
                          <a:cs typeface="Arial" panose="020B0604020202090204" pitchFamily="34" charset="0"/>
                        </a:rPr>
                        <a:t>ESCRS Cataract Surgery Recommendations</a:t>
                      </a:r>
                      <a:endParaRPr lang="zh-CN" altLang="en-US" sz="1300" b="1" kern="1200" spc="-10" dirty="0">
                        <a:solidFill>
                          <a:schemeClr val="tx1"/>
                        </a:solidFill>
                        <a:latin typeface="微软雅黑" charset="0"/>
                        <a:ea typeface="微软雅黑" charset="0"/>
                        <a:cs typeface="Arial" panose="020B0604020202090204" pitchFamily="34" charset="0"/>
                      </a:endParaRPr>
                    </a:p>
                  </a:txBody>
                  <a:tcPr marR="45720" marT="0" marB="0" anchor="ctr">
                    <a:lnL w="12700">
                      <a:solidFill>
                        <a:srgbClr val="FFFFFF"/>
                      </a:solidFill>
                      <a:prstDash val="solid"/>
                    </a:lnL>
                    <a:lnR w="12700">
                      <a:solidFill>
                        <a:srgbClr val="FFFFFF"/>
                      </a:solidFill>
                      <a:prstDash val="solid"/>
                    </a:lnR>
                    <a:lnT w="12700">
                      <a:solidFill>
                        <a:srgbClr val="E6B8B8"/>
                      </a:solidFill>
                      <a:prstDash val="solid"/>
                    </a:lnT>
                    <a:lnB w="12700">
                      <a:solidFill>
                        <a:srgbClr val="E6B8B8"/>
                      </a:solidFill>
                      <a:prstDash val="solid"/>
                    </a:lnB>
                    <a:solidFill>
                      <a:srgbClr val="F3F3F7"/>
                    </a:solidFill>
                  </a:tcPr>
                </a:tc>
                <a:tc>
                  <a:txBody>
                    <a:bodyPr/>
                    <a:lstStyle/>
                    <a:p>
                      <a:pPr>
                        <a:lnSpc>
                          <a:spcPct val="150000"/>
                        </a:lnSpc>
                        <a:buNone/>
                      </a:pPr>
                      <a:r>
                        <a:rPr sz="1400" b="0" dirty="0" err="1">
                          <a:solidFill>
                            <a:schemeClr val="accent1">
                              <a:lumMod val="75000"/>
                            </a:schemeClr>
                          </a:solidFill>
                          <a:latin typeface="微软雅黑" charset="0"/>
                          <a:ea typeface="微软雅黑" charset="0"/>
                          <a:cs typeface="微软雅黑" charset="0"/>
                          <a:sym typeface="+mn-ea"/>
                        </a:rPr>
                        <a:t>推荐白内障术后</a:t>
                      </a:r>
                      <a:r>
                        <a:rPr sz="1400" b="1" dirty="0" err="1">
                          <a:solidFill>
                            <a:srgbClr val="302E5D"/>
                          </a:solidFill>
                          <a:latin typeface="微软雅黑" charset="0"/>
                          <a:ea typeface="微软雅黑" charset="0"/>
                          <a:cs typeface="微软雅黑" charset="0"/>
                          <a:sym typeface="+mn-ea"/>
                        </a:rPr>
                        <a:t>NSAIDs滴眼液与糖皮质激素滴眼液</a:t>
                      </a:r>
                      <a:r>
                        <a:rPr sz="1400" b="0" dirty="0" err="1">
                          <a:solidFill>
                            <a:schemeClr val="accent1">
                              <a:lumMod val="75000"/>
                            </a:schemeClr>
                          </a:solidFill>
                          <a:latin typeface="微软雅黑" charset="0"/>
                          <a:ea typeface="微软雅黑" charset="0"/>
                          <a:cs typeface="微软雅黑" charset="0"/>
                          <a:sym typeface="+mn-ea"/>
                        </a:rPr>
                        <a:t>联合使用</a:t>
                      </a:r>
                      <a:r>
                        <a:rPr sz="1400" b="0" dirty="0" err="1">
                          <a:solidFill>
                            <a:srgbClr val="2D343E"/>
                          </a:solidFill>
                          <a:latin typeface="微软雅黑" charset="0"/>
                          <a:ea typeface="微软雅黑" charset="0"/>
                          <a:cs typeface="微软雅黑" charset="0"/>
                          <a:sym typeface="+mn-ea"/>
                        </a:rPr>
                        <a:t>，较单药更有效预防炎症和CME</a:t>
                      </a:r>
                      <a:r>
                        <a:rPr sz="1400" b="0" dirty="0">
                          <a:solidFill>
                            <a:srgbClr val="2D343E"/>
                          </a:solidFill>
                          <a:latin typeface="微软雅黑" charset="0"/>
                          <a:ea typeface="微软雅黑" charset="0"/>
                          <a:cs typeface="微软雅黑" charset="0"/>
                          <a:sym typeface="+mn-ea"/>
                        </a:rPr>
                        <a:t>。</a:t>
                      </a:r>
                      <a:endParaRPr lang="zh-CN" altLang="en-US" sz="1400" b="0" dirty="0">
                        <a:solidFill>
                          <a:srgbClr val="2D343E"/>
                        </a:solidFill>
                        <a:latin typeface="微软雅黑" charset="0"/>
                        <a:ea typeface="微软雅黑" charset="0"/>
                        <a:cs typeface="微软雅黑" charset="0"/>
                        <a:sym typeface="+mn-ea"/>
                      </a:endParaRP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E6B8B8"/>
                      </a:solidFill>
                      <a:prstDash val="solid"/>
                      <a:round/>
                      <a:headEnd type="none" w="med" len="med"/>
                      <a:tailEnd type="none" w="med" len="med"/>
                    </a:lnT>
                    <a:lnB w="12700" cap="flat" cmpd="sng" algn="ctr">
                      <a:solidFill>
                        <a:srgbClr val="E6B8B8"/>
                      </a:solidFill>
                      <a:prstDash val="solid"/>
                      <a:round/>
                      <a:headEnd type="none" w="med" len="med"/>
                      <a:tailEnd type="none" w="med" len="med"/>
                    </a:lnB>
                  </a:tcPr>
                </a:tc>
              </a:tr>
              <a:tr h="768563">
                <a:tc>
                  <a:txBody>
                    <a:bodyPr/>
                    <a:lstStyle/>
                    <a:p>
                      <a:pPr marL="574675" algn="l" defTabSz="914400" rtl="0" eaLnBrk="1" fontAlgn="auto" latinLnBrk="0" hangingPunct="1">
                        <a:lnSpc>
                          <a:spcPct val="100000"/>
                        </a:lnSpc>
                        <a:spcBef>
                          <a:spcPts val="0"/>
                        </a:spcBef>
                        <a:spcAft>
                          <a:spcPts val="0"/>
                        </a:spcAft>
                        <a:buClrTx/>
                        <a:buSzTx/>
                        <a:buFontTx/>
                        <a:buNone/>
                        <a:defRPr/>
                      </a:pPr>
                      <a:r>
                        <a:rPr lang="zh-CN" altLang="en-US" sz="1300" b="1" kern="1200" spc="-10" dirty="0">
                          <a:solidFill>
                            <a:schemeClr val="tx1"/>
                          </a:solidFill>
                          <a:latin typeface="微软雅黑" charset="0"/>
                          <a:ea typeface="微软雅黑" charset="0"/>
                          <a:cs typeface="Arial" panose="020B0604020202090204" pitchFamily="34" charset="0"/>
                        </a:rPr>
                        <a:t>ASCRS Cataract Clinical Committee / AGS报告（JCRS, 2016）</a:t>
                      </a:r>
                      <a:endParaRPr lang="zh-CN" altLang="en-US" sz="1300" b="1" kern="1200" spc="-10" dirty="0">
                        <a:solidFill>
                          <a:schemeClr val="tx1"/>
                        </a:solidFill>
                        <a:latin typeface="微软雅黑" charset="0"/>
                        <a:ea typeface="微软雅黑" charset="0"/>
                        <a:cs typeface="Arial" panose="020B0604020202090204" pitchFamily="34" charset="0"/>
                      </a:endParaRPr>
                    </a:p>
                  </a:txBody>
                  <a:tcPr marR="45720" marT="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E6B8B8"/>
                      </a:solidFill>
                      <a:prstDash val="solid"/>
                      <a:round/>
                      <a:headEnd type="none" w="med" len="med"/>
                      <a:tailEnd type="none" w="med" len="med"/>
                    </a:lnT>
                    <a:lnB w="12700" cap="flat" cmpd="sng" algn="ctr">
                      <a:solidFill>
                        <a:srgbClr val="E6B8B8"/>
                      </a:solidFill>
                      <a:prstDash val="solid"/>
                      <a:round/>
                      <a:headEnd type="none" w="med" len="med"/>
                      <a:tailEnd type="none" w="med" len="med"/>
                    </a:lnB>
                    <a:solidFill>
                      <a:srgbClr val="F3F3F7"/>
                    </a:solidFill>
                  </a:tcPr>
                </a:tc>
                <a:tc>
                  <a:txBody>
                    <a:bodyPr/>
                    <a:lstStyle/>
                    <a:p>
                      <a:pPr>
                        <a:lnSpc>
                          <a:spcPct val="150000"/>
                        </a:lnSpc>
                        <a:buNone/>
                      </a:pPr>
                      <a:r>
                        <a:rPr sz="1400" b="0" dirty="0" err="1">
                          <a:solidFill>
                            <a:schemeClr val="accent1">
                              <a:lumMod val="75000"/>
                            </a:schemeClr>
                          </a:solidFill>
                          <a:latin typeface="微软雅黑" charset="0"/>
                          <a:ea typeface="微软雅黑" charset="0"/>
                          <a:cs typeface="微软雅黑" charset="0"/>
                          <a:sym typeface="+mn-ea"/>
                        </a:rPr>
                        <a:t>指出NSAIDs可减轻疼痛、</a:t>
                      </a:r>
                      <a:r>
                        <a:rPr sz="1400" b="1" dirty="0" err="1">
                          <a:solidFill>
                            <a:srgbClr val="302E5D"/>
                          </a:solidFill>
                          <a:latin typeface="微软雅黑" charset="0"/>
                          <a:ea typeface="微软雅黑" charset="0"/>
                          <a:cs typeface="微软雅黑" charset="0"/>
                          <a:sym typeface="+mn-ea"/>
                        </a:rPr>
                        <a:t>预防术中缩瞳、调节术后炎症并降低CME风险</a:t>
                      </a:r>
                      <a:endParaRPr lang="zh-CN" altLang="en-US" sz="1400" b="1" dirty="0">
                        <a:solidFill>
                          <a:srgbClr val="302E5D"/>
                        </a:solidFill>
                        <a:latin typeface="微软雅黑" charset="0"/>
                        <a:ea typeface="微软雅黑" charset="0"/>
                        <a:cs typeface="微软雅黑" charset="0"/>
                        <a:sym typeface="+mn-ea"/>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E6B8B8"/>
                      </a:solidFill>
                      <a:prstDash val="solid"/>
                      <a:round/>
                      <a:headEnd type="none" w="med" len="med"/>
                      <a:tailEnd type="none" w="med" len="med"/>
                    </a:lnT>
                    <a:lnB w="12700" cap="flat" cmpd="sng" algn="ctr">
                      <a:solidFill>
                        <a:srgbClr val="E6B8B8"/>
                      </a:solidFill>
                      <a:prstDash val="solid"/>
                      <a:round/>
                      <a:headEnd type="none" w="med" len="med"/>
                      <a:tailEnd type="none" w="med" len="med"/>
                    </a:lnB>
                  </a:tcPr>
                </a:tc>
              </a:tr>
            </a:tbl>
          </a:graphicData>
        </a:graphic>
      </p:graphicFrame>
      <p:grpSp>
        <p:nvGrpSpPr>
          <p:cNvPr id="4" name="组合 3"/>
          <p:cNvGrpSpPr/>
          <p:nvPr/>
        </p:nvGrpSpPr>
        <p:grpSpPr>
          <a:xfrm>
            <a:off x="712153" y="957234"/>
            <a:ext cx="7863840" cy="532292"/>
            <a:chOff x="712470" y="1332230"/>
            <a:chExt cx="7863840" cy="433705"/>
          </a:xfrm>
        </p:grpSpPr>
        <p:sp>
          <p:nvSpPr>
            <p:cNvPr id="75" name="object 5"/>
            <p:cNvSpPr/>
            <p:nvPr/>
          </p:nvSpPr>
          <p:spPr>
            <a:xfrm>
              <a:off x="712470" y="1332230"/>
              <a:ext cx="7769860" cy="433705"/>
            </a:xfrm>
            <a:custGeom>
              <a:avLst/>
              <a:gdLst/>
              <a:ahLst/>
              <a:cxnLst/>
              <a:rect l="l" t="t" r="r" b="b"/>
              <a:pathLst>
                <a:path w="7322820" h="530860">
                  <a:moveTo>
                    <a:pt x="7059167" y="530352"/>
                  </a:moveTo>
                  <a:lnTo>
                    <a:pt x="0" y="530352"/>
                  </a:lnTo>
                  <a:lnTo>
                    <a:pt x="0" y="0"/>
                  </a:lnTo>
                  <a:lnTo>
                    <a:pt x="7059167" y="0"/>
                  </a:lnTo>
                  <a:lnTo>
                    <a:pt x="7322820" y="265176"/>
                  </a:lnTo>
                  <a:lnTo>
                    <a:pt x="7059167" y="530352"/>
                  </a:lnTo>
                  <a:close/>
                </a:path>
              </a:pathLst>
            </a:custGeom>
            <a:gradFill flip="none" rotWithShape="1">
              <a:gsLst>
                <a:gs pos="0">
                  <a:schemeClr val="accent1"/>
                </a:gs>
                <a:gs pos="54000">
                  <a:srgbClr val="456D8D"/>
                </a:gs>
                <a:gs pos="100000">
                  <a:schemeClr val="accent3"/>
                </a:gs>
              </a:gsLst>
              <a:lin ang="0" scaled="1"/>
              <a:tileRect/>
            </a:gradFill>
            <a:effectLst>
              <a:outerShdw blurRad="50800" dist="38100" dir="2700000" algn="tl" rotWithShape="0">
                <a:prstClr val="black">
                  <a:alpha val="40000"/>
                </a:prstClr>
              </a:outerShdw>
            </a:effectLst>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defRPr/>
              </a:pPr>
              <a:endParaRPr kumimoji="0" sz="1400" b="0" i="0" u="none" strike="noStrike" kern="1200" cap="none" spc="0" normalizeH="0" baseline="0" noProof="0">
                <a:ln>
                  <a:noFill/>
                </a:ln>
                <a:solidFill>
                  <a:srgbClr val="2B3A42"/>
                </a:solidFill>
                <a:effectLst/>
                <a:uLnTx/>
                <a:uFillTx/>
                <a:latin typeface="微软雅黑" charset="0"/>
                <a:ea typeface="微软雅黑" charset="0"/>
                <a:cs typeface="+mn-cs"/>
              </a:endParaRPr>
            </a:p>
          </p:txBody>
        </p:sp>
        <p:sp>
          <p:nvSpPr>
            <p:cNvPr id="76" name="object 6"/>
            <p:cNvSpPr txBox="1"/>
            <p:nvPr/>
          </p:nvSpPr>
          <p:spPr>
            <a:xfrm>
              <a:off x="805815" y="1428821"/>
              <a:ext cx="7770495" cy="290195"/>
            </a:xfrm>
            <a:prstGeom prst="rect">
              <a:avLst/>
            </a:prstGeom>
          </p:spPr>
          <p:txBody>
            <a:bodyPr vert="horz" wrap="square" lIns="0" tIns="13335" rIns="0" bIns="0" rtlCol="0">
              <a:spAutoFit/>
            </a:bodyPr>
            <a:lstStyle/>
            <a:p>
              <a:pPr marL="38100" marR="0" lvl="0" indent="0" algn="l" defTabSz="914400" rtl="0" eaLnBrk="1" fontAlgn="auto" latinLnBrk="0" hangingPunct="1">
                <a:lnSpc>
                  <a:spcPct val="100000"/>
                </a:lnSpc>
                <a:spcBef>
                  <a:spcPts val="105"/>
                </a:spcBef>
                <a:spcAft>
                  <a:spcPts val="0"/>
                </a:spcAft>
                <a:buClrTx/>
                <a:buSzTx/>
                <a:buFontTx/>
                <a:buNone/>
                <a:defRPr/>
              </a:pPr>
              <a:r>
                <a:rPr kumimoji="0" lang="zh-CN" altLang="en-US" b="1" i="0" u="none" strike="noStrike" kern="1200" cap="none" spc="-10" normalizeH="0" baseline="0" noProof="0" dirty="0">
                  <a:ln>
                    <a:noFill/>
                  </a:ln>
                  <a:solidFill>
                    <a:srgbClr val="FFFFFF"/>
                  </a:solidFill>
                  <a:effectLst/>
                  <a:uLnTx/>
                  <a:uFillTx/>
                  <a:latin typeface="微软雅黑" charset="0"/>
                  <a:ea typeface="微软雅黑" charset="0"/>
                  <a:cs typeface="微软雅黑" charset="0"/>
                </a:rPr>
                <a:t>全球多个权威临床诊疗指南推荐</a:t>
              </a:r>
              <a:r>
                <a:rPr kumimoji="0" lang="en-US" altLang="zh-CN" b="1" i="0" u="none" strike="noStrike" kern="1200" cap="none" spc="-10" normalizeH="0" baseline="0" noProof="0" dirty="0">
                  <a:ln>
                    <a:noFill/>
                  </a:ln>
                  <a:solidFill>
                    <a:srgbClr val="FFFFFF"/>
                  </a:solidFill>
                  <a:effectLst/>
                  <a:uLnTx/>
                  <a:uFillTx/>
                  <a:latin typeface="微软雅黑" charset="0"/>
                  <a:ea typeface="微软雅黑" charset="0"/>
                  <a:cs typeface="微软雅黑" charset="0"/>
                </a:rPr>
                <a:t>NSAIDs</a:t>
              </a:r>
              <a:r>
                <a:rPr kumimoji="0" lang="zh-CN" altLang="en-US" b="1" i="0" u="none" strike="noStrike" kern="1200" cap="none" spc="-10" normalizeH="0" baseline="0" noProof="0" dirty="0">
                  <a:ln>
                    <a:noFill/>
                  </a:ln>
                  <a:solidFill>
                    <a:srgbClr val="FFFFFF"/>
                  </a:solidFill>
                  <a:effectLst/>
                  <a:uLnTx/>
                  <a:uFillTx/>
                  <a:latin typeface="微软雅黑" charset="0"/>
                  <a:ea typeface="微软雅黑" charset="0"/>
                  <a:cs typeface="微软雅黑" charset="0"/>
                </a:rPr>
                <a:t>药物用于手术期患者的缩瞳抗炎</a:t>
              </a:r>
              <a:endParaRPr kumimoji="0" lang="zh-CN" altLang="en-US" b="1" i="0" u="none" strike="noStrike" kern="1200" cap="none" spc="-10" normalizeH="0" baseline="0" noProof="0" dirty="0">
                <a:ln>
                  <a:noFill/>
                </a:ln>
                <a:solidFill>
                  <a:srgbClr val="FFFFFF"/>
                </a:solidFill>
                <a:effectLst/>
                <a:uLnTx/>
                <a:uFillTx/>
                <a:latin typeface="微软雅黑" charset="0"/>
                <a:ea typeface="微软雅黑" charset="0"/>
                <a:cs typeface="微软雅黑" charset="0"/>
              </a:endParaRPr>
            </a:p>
          </p:txBody>
        </p:sp>
      </p:grpSp>
      <p:pic>
        <p:nvPicPr>
          <p:cNvPr id="62" name="object 23"/>
          <p:cNvPicPr/>
          <p:nvPr/>
        </p:nvPicPr>
        <p:blipFill>
          <a:blip r:embed="rId4" cstate="print"/>
          <a:stretch>
            <a:fillRect/>
          </a:stretch>
        </p:blipFill>
        <p:spPr>
          <a:xfrm>
            <a:off x="786437" y="2190196"/>
            <a:ext cx="461313" cy="454802"/>
          </a:xfrm>
          <a:prstGeom prst="rect">
            <a:avLst/>
          </a:prstGeom>
        </p:spPr>
      </p:pic>
      <p:pic>
        <p:nvPicPr>
          <p:cNvPr id="63" name="object 23"/>
          <p:cNvPicPr/>
          <p:nvPr/>
        </p:nvPicPr>
        <p:blipFill>
          <a:blip r:embed="rId4" cstate="print"/>
          <a:stretch>
            <a:fillRect/>
          </a:stretch>
        </p:blipFill>
        <p:spPr>
          <a:xfrm>
            <a:off x="786437" y="3228711"/>
            <a:ext cx="461313" cy="454802"/>
          </a:xfrm>
          <a:prstGeom prst="rect">
            <a:avLst/>
          </a:prstGeom>
        </p:spPr>
      </p:pic>
      <p:pic>
        <p:nvPicPr>
          <p:cNvPr id="64" name="object 12"/>
          <p:cNvPicPr/>
          <p:nvPr/>
        </p:nvPicPr>
        <p:blipFill>
          <a:blip r:embed="rId5" cstate="print"/>
          <a:stretch>
            <a:fillRect/>
          </a:stretch>
        </p:blipFill>
        <p:spPr>
          <a:xfrm>
            <a:off x="835951" y="5619490"/>
            <a:ext cx="362285" cy="340451"/>
          </a:xfrm>
          <a:prstGeom prst="rect">
            <a:avLst/>
          </a:prstGeom>
          <a:effectLst>
            <a:outerShdw blurRad="50800" dist="38100" dir="2700000" algn="tl" rotWithShape="0">
              <a:prstClr val="black">
                <a:alpha val="40000"/>
              </a:prstClr>
            </a:outerShdw>
          </a:effectLst>
        </p:spPr>
      </p:pic>
      <p:sp>
        <p:nvSpPr>
          <p:cNvPr id="5"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00" b="1" i="0" u="none" strike="noStrike" kern="1200" cap="none" spc="0" normalizeH="0" baseline="0" noProof="0">
                <a:ln>
                  <a:noFill/>
                </a:ln>
                <a:solidFill>
                  <a:srgbClr val="FFFFFF"/>
                </a:solidFill>
                <a:effectLst/>
                <a:uLnTx/>
                <a:uFillTx/>
                <a:latin typeface="微软雅黑" charset="0"/>
                <a:ea typeface="微软雅黑" charset="0"/>
                <a:cs typeface="+mn-cs"/>
              </a:rPr>
              <a:t>7</a:t>
            </a:r>
            <a:endParaRPr kumimoji="0" lang="en-US" sz="1000" b="1" i="0" u="none" strike="noStrike" kern="1200" cap="none" spc="0" normalizeH="0" baseline="0" noProof="0">
              <a:ln>
                <a:noFill/>
              </a:ln>
              <a:solidFill>
                <a:srgbClr val="FFFFFF"/>
              </a:solidFill>
              <a:effectLst/>
              <a:uLnTx/>
              <a:uFillTx/>
              <a:latin typeface="微软雅黑" charset="0"/>
              <a:ea typeface="微软雅黑" charset="0"/>
              <a:cs typeface="+mn-cs"/>
            </a:endParaRPr>
          </a:p>
        </p:txBody>
      </p:sp>
      <p:sp>
        <p:nvSpPr>
          <p:cNvPr id="6" name="Rectangle: Top Corners Rounded 4"/>
          <p:cNvSpPr/>
          <p:nvPr/>
        </p:nvSpPr>
        <p:spPr>
          <a:xfrm rot="5400000">
            <a:off x="-365632" y="1580599"/>
            <a:ext cx="1103563" cy="380765"/>
          </a:xfrm>
          <a:prstGeom prst="round2SameRect">
            <a:avLst>
              <a:gd name="adj1" fmla="val 44429"/>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基本信息</a:t>
            </a:r>
            <a:endParaRPr lang="zh-CN" altLang="en-US" sz="1400" b="1" err="1">
              <a:latin typeface="微软雅黑" charset="0"/>
              <a:ea typeface="微软雅黑" charset="0"/>
            </a:endParaRPr>
          </a:p>
        </p:txBody>
      </p:sp>
      <p:sp>
        <p:nvSpPr>
          <p:cNvPr id="8" name="Rectangle: Top Corners Rounded 7"/>
          <p:cNvSpPr/>
          <p:nvPr/>
        </p:nvSpPr>
        <p:spPr>
          <a:xfrm rot="5400000">
            <a:off x="-227353" y="4557194"/>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创新性</a:t>
            </a:r>
            <a:endParaRPr lang="zh-CN" altLang="en-US" sz="1400" b="1" err="1">
              <a:latin typeface="微软雅黑" charset="0"/>
              <a:ea typeface="微软雅黑" charset="0"/>
            </a:endParaRPr>
          </a:p>
        </p:txBody>
      </p:sp>
      <p:sp>
        <p:nvSpPr>
          <p:cNvPr id="9" name="Rectangle: Top Corners Rounded 8"/>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公平性</a:t>
            </a:r>
            <a:endParaRPr lang="zh-CN" altLang="en-US" sz="1400" b="1" err="1">
              <a:latin typeface="微软雅黑" charset="0"/>
              <a:ea typeface="微软雅黑" charset="0"/>
            </a:endParaRPr>
          </a:p>
        </p:txBody>
      </p:sp>
      <p:sp>
        <p:nvSpPr>
          <p:cNvPr id="14"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安全性</a:t>
            </a:r>
            <a:endParaRPr lang="zh-CN" altLang="en-US" sz="1400" b="1">
              <a:latin typeface="微软雅黑" charset="0"/>
              <a:ea typeface="微软雅黑" charset="0"/>
            </a:endParaRPr>
          </a:p>
        </p:txBody>
      </p:sp>
      <p:sp>
        <p:nvSpPr>
          <p:cNvPr id="15" name="Rectangle: Top Corners Rounded 40"/>
          <p:cNvSpPr/>
          <p:nvPr/>
        </p:nvSpPr>
        <p:spPr>
          <a:xfrm rot="5400000">
            <a:off x="-235516" y="3608368"/>
            <a:ext cx="843329" cy="380765"/>
          </a:xfrm>
          <a:prstGeom prst="round2SameRect">
            <a:avLst>
              <a:gd name="adj1" fmla="val 39092"/>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algn="l"/>
            <a:r>
              <a:rPr lang="zh-CN" altLang="en-US" sz="1400" b="1">
                <a:latin typeface="微软雅黑" charset="0"/>
                <a:ea typeface="微软雅黑" charset="0"/>
              </a:rPr>
              <a:t>有效性</a:t>
            </a:r>
            <a:endParaRPr lang="zh-CN" altLang="en-US" sz="1400" b="1">
              <a:latin typeface="微软雅黑" charset="0"/>
              <a:ea typeface="微软雅黑" charset="0"/>
            </a:endParaRPr>
          </a:p>
        </p:txBody>
      </p:sp>
      <p:pic>
        <p:nvPicPr>
          <p:cNvPr id="7" name="object 23"/>
          <p:cNvPicPr/>
          <p:nvPr/>
        </p:nvPicPr>
        <p:blipFill>
          <a:blip r:embed="rId4" cstate="print"/>
          <a:stretch>
            <a:fillRect/>
          </a:stretch>
        </p:blipFill>
        <p:spPr>
          <a:xfrm>
            <a:off x="786437" y="4096173"/>
            <a:ext cx="461313" cy="454802"/>
          </a:xfrm>
          <a:prstGeom prst="rect">
            <a:avLst/>
          </a:prstGeom>
        </p:spPr>
      </p:pic>
      <p:sp>
        <p:nvSpPr>
          <p:cNvPr id="11" name="文本框 10"/>
          <p:cNvSpPr txBox="1"/>
          <p:nvPr/>
        </p:nvSpPr>
        <p:spPr>
          <a:xfrm>
            <a:off x="554990" y="6113780"/>
            <a:ext cx="11388090" cy="506730"/>
          </a:xfrm>
          <a:prstGeom prst="rect">
            <a:avLst/>
          </a:prstGeom>
          <a:noFill/>
        </p:spPr>
        <p:txBody>
          <a:bodyPr wrap="square" rtlCol="0">
            <a:spAutoFit/>
          </a:bodyPr>
          <a:lstStyle/>
          <a:p>
            <a:r>
              <a:rPr lang="zh-CN" altLang="en-US" sz="900" dirty="0">
                <a:latin typeface="微软雅黑" charset="0"/>
                <a:ea typeface="微软雅黑" charset="0"/>
                <a:cs typeface="微软雅黑" charset="0"/>
              </a:rPr>
              <a:t>【</a:t>
            </a:r>
            <a:r>
              <a:rPr lang="en-US" altLang="zh-CN" sz="900" dirty="0">
                <a:latin typeface="微软雅黑" charset="0"/>
                <a:ea typeface="微软雅黑" charset="0"/>
                <a:cs typeface="微软雅黑" charset="0"/>
              </a:rPr>
              <a:t>1</a:t>
            </a:r>
            <a:r>
              <a:rPr lang="zh-CN" altLang="en-US" sz="900" dirty="0">
                <a:latin typeface="微软雅黑" charset="0"/>
                <a:ea typeface="微软雅黑" charset="0"/>
                <a:cs typeface="微软雅黑" charset="0"/>
              </a:rPr>
              <a:t>】</a:t>
            </a:r>
            <a:r>
              <a:rPr sz="900" dirty="0">
                <a:latin typeface="微软雅黑" charset="0"/>
                <a:ea typeface="微软雅黑" charset="0"/>
                <a:cs typeface="微软雅黑" charset="0"/>
                <a:sym typeface="苹方-简" panose="020B0400000000000000" charset="-122"/>
              </a:rPr>
              <a:t>白内障围手术期非感染性炎症防治专家共识（2015年）</a:t>
            </a:r>
            <a:r>
              <a:rPr lang="en-US" sz="900" dirty="0">
                <a:latin typeface="微软雅黑" charset="0"/>
                <a:ea typeface="微软雅黑" charset="0"/>
                <a:cs typeface="微软雅黑" charset="0"/>
                <a:sym typeface="苹方-简" panose="020B0400000000000000" charset="-122"/>
              </a:rPr>
              <a:t>          </a:t>
            </a:r>
            <a:r>
              <a:rPr lang="zh-CN" altLang="en-US" sz="900" dirty="0">
                <a:latin typeface="微软雅黑" charset="0"/>
                <a:ea typeface="微软雅黑" charset="0"/>
                <a:cs typeface="微软雅黑" charset="0"/>
                <a:sym typeface="苹方-简" panose="020B0400000000000000" charset="-122"/>
              </a:rPr>
              <a:t>【</a:t>
            </a:r>
            <a:r>
              <a:rPr lang="en-US" altLang="zh-CN" sz="900" dirty="0">
                <a:latin typeface="微软雅黑" charset="0"/>
                <a:ea typeface="微软雅黑" charset="0"/>
                <a:cs typeface="微软雅黑" charset="0"/>
                <a:sym typeface="苹方-简" panose="020B0400000000000000" charset="-122"/>
              </a:rPr>
              <a:t>4</a:t>
            </a:r>
            <a:r>
              <a:rPr lang="zh-CN" altLang="en-US" sz="900" dirty="0">
                <a:latin typeface="微软雅黑" charset="0"/>
                <a:ea typeface="微软雅黑" charset="0"/>
                <a:cs typeface="微软雅黑" charset="0"/>
                <a:sym typeface="苹方-简" panose="020B0400000000000000" charset="-122"/>
              </a:rPr>
              <a:t>】</a:t>
            </a:r>
            <a:r>
              <a:rPr sz="900" dirty="0">
                <a:latin typeface="微软雅黑" charset="0"/>
                <a:ea typeface="微软雅黑" charset="0"/>
                <a:cs typeface="微软雅黑" charset="0"/>
                <a:sym typeface="苹方-简" panose="020B0400000000000000" charset="-122"/>
              </a:rPr>
              <a:t>ESCRS Cataract Surgery Recommendations</a:t>
            </a:r>
            <a:endParaRPr sz="900" dirty="0">
              <a:latin typeface="微软雅黑" charset="0"/>
              <a:ea typeface="微软雅黑" charset="0"/>
              <a:cs typeface="微软雅黑" charset="0"/>
              <a:sym typeface="苹方-简" panose="020B0400000000000000" charset="-122"/>
            </a:endParaRPr>
          </a:p>
          <a:p>
            <a:r>
              <a:rPr lang="zh-CN" altLang="en-US" sz="900" dirty="0">
                <a:latin typeface="微软雅黑" charset="0"/>
                <a:ea typeface="微软雅黑" charset="0"/>
                <a:cs typeface="微软雅黑" charset="0"/>
              </a:rPr>
              <a:t>【</a:t>
            </a:r>
            <a:r>
              <a:rPr lang="en-US" altLang="zh-CN" sz="900" dirty="0">
                <a:latin typeface="微软雅黑" charset="0"/>
                <a:ea typeface="微软雅黑" charset="0"/>
                <a:cs typeface="微软雅黑" charset="0"/>
              </a:rPr>
              <a:t>2</a:t>
            </a:r>
            <a:r>
              <a:rPr lang="zh-CN" altLang="en-US" sz="900" dirty="0">
                <a:latin typeface="微软雅黑" charset="0"/>
                <a:ea typeface="微软雅黑" charset="0"/>
                <a:cs typeface="微软雅黑" charset="0"/>
              </a:rPr>
              <a:t>】</a:t>
            </a:r>
            <a:r>
              <a:rPr sz="900" dirty="0">
                <a:latin typeface="微软雅黑" charset="0"/>
                <a:ea typeface="微软雅黑" charset="0"/>
                <a:cs typeface="微软雅黑" charset="0"/>
                <a:sym typeface="苹方-简" panose="020B0400000000000000" charset="-122"/>
              </a:rPr>
              <a:t>成人白内障手术操作规范（2026年版）</a:t>
            </a:r>
            <a:endParaRPr sz="900" dirty="0">
              <a:latin typeface="微软雅黑" charset="0"/>
              <a:ea typeface="微软雅黑" charset="0"/>
              <a:cs typeface="微软雅黑" charset="0"/>
              <a:sym typeface="苹方-简" panose="020B0400000000000000" charset="-122"/>
            </a:endParaRPr>
          </a:p>
          <a:p>
            <a:r>
              <a:rPr lang="zh-CN" altLang="en-US" sz="900" dirty="0">
                <a:latin typeface="微软雅黑" charset="0"/>
                <a:ea typeface="微软雅黑" charset="0"/>
                <a:cs typeface="微软雅黑" charset="0"/>
              </a:rPr>
              <a:t>【</a:t>
            </a:r>
            <a:r>
              <a:rPr lang="en-US" altLang="zh-CN" sz="900" dirty="0">
                <a:latin typeface="微软雅黑" charset="0"/>
                <a:ea typeface="微软雅黑" charset="0"/>
                <a:cs typeface="微软雅黑" charset="0"/>
              </a:rPr>
              <a:t>3</a:t>
            </a:r>
            <a:r>
              <a:rPr lang="zh-CN" altLang="en-US" sz="900" dirty="0">
                <a:latin typeface="微软雅黑" charset="0"/>
                <a:ea typeface="微软雅黑" charset="0"/>
                <a:cs typeface="微软雅黑" charset="0"/>
              </a:rPr>
              <a:t>】</a:t>
            </a:r>
            <a:r>
              <a:rPr sz="900" dirty="0">
                <a:latin typeface="微软雅黑" charset="0"/>
                <a:ea typeface="微软雅黑" charset="0"/>
                <a:cs typeface="微软雅黑" charset="0"/>
                <a:sym typeface="苹方-简" panose="020B0400000000000000" charset="-122"/>
              </a:rPr>
              <a:t>选择性激光小梁成形术治疗青光眼专家共识（2016年）</a:t>
            </a:r>
            <a:r>
              <a:rPr lang="en-US" sz="900" dirty="0">
                <a:latin typeface="微软雅黑" charset="0"/>
                <a:ea typeface="微软雅黑" charset="0"/>
                <a:cs typeface="微软雅黑" charset="0"/>
                <a:sym typeface="苹方-简" panose="020B0400000000000000" charset="-122"/>
              </a:rPr>
              <a:t>          </a:t>
            </a:r>
            <a:r>
              <a:rPr lang="zh-CN" altLang="en-US" sz="900" dirty="0">
                <a:latin typeface="微软雅黑" charset="0"/>
                <a:ea typeface="微软雅黑" charset="0"/>
                <a:cs typeface="微软雅黑" charset="0"/>
                <a:sym typeface="苹方-简" panose="020B0400000000000000" charset="-122"/>
              </a:rPr>
              <a:t>【</a:t>
            </a:r>
            <a:r>
              <a:rPr lang="en-US" altLang="zh-CN" sz="900" dirty="0">
                <a:latin typeface="微软雅黑" charset="0"/>
                <a:ea typeface="微软雅黑" charset="0"/>
                <a:cs typeface="微软雅黑" charset="0"/>
                <a:sym typeface="苹方-简" panose="020B0400000000000000" charset="-122"/>
              </a:rPr>
              <a:t>5</a:t>
            </a:r>
            <a:r>
              <a:rPr lang="zh-CN" altLang="en-US" sz="900" dirty="0">
                <a:latin typeface="微软雅黑" charset="0"/>
                <a:ea typeface="微软雅黑" charset="0"/>
                <a:cs typeface="微软雅黑" charset="0"/>
                <a:sym typeface="苹方-简" panose="020B0400000000000000" charset="-122"/>
              </a:rPr>
              <a:t>】</a:t>
            </a:r>
            <a:r>
              <a:rPr sz="900" dirty="0">
                <a:latin typeface="微软雅黑" charset="0"/>
                <a:ea typeface="微软雅黑" charset="0"/>
                <a:cs typeface="微软雅黑" charset="0"/>
                <a:sym typeface="苹方-简" panose="020B0400000000000000" charset="-122"/>
              </a:rPr>
              <a:t>ASCRS Cataract Clinical Committee / </a:t>
            </a:r>
            <a:r>
              <a:rPr sz="900" dirty="0" err="1">
                <a:latin typeface="微软雅黑" charset="0"/>
                <a:ea typeface="微软雅黑" charset="0"/>
                <a:cs typeface="微软雅黑" charset="0"/>
                <a:sym typeface="苹方-简" panose="020B0400000000000000" charset="-122"/>
              </a:rPr>
              <a:t>AGS报告（JCRS</a:t>
            </a:r>
            <a:r>
              <a:rPr sz="900" dirty="0">
                <a:latin typeface="微软雅黑" charset="0"/>
                <a:ea typeface="微软雅黑" charset="0"/>
                <a:cs typeface="微软雅黑" charset="0"/>
                <a:sym typeface="苹方-简" panose="020B0400000000000000" charset="-122"/>
              </a:rPr>
              <a:t>, 2016）</a:t>
            </a:r>
            <a:endParaRPr lang="zh-CN" altLang="en-US" sz="900" dirty="0">
              <a:latin typeface="微软雅黑" charset="0"/>
              <a:ea typeface="微软雅黑" charset="0"/>
              <a:cs typeface="微软雅黑" charset="0"/>
              <a:sym typeface="苹方-简" panose="020B0400000000000000" charset="-122"/>
            </a:endParaRPr>
          </a:p>
        </p:txBody>
      </p:sp>
      <p:pic>
        <p:nvPicPr>
          <p:cNvPr id="10" name="图片 9"/>
          <p:cNvPicPr>
            <a:picLocks noChangeAspect="1"/>
          </p:cNvPicPr>
          <p:nvPr/>
        </p:nvPicPr>
        <p:blipFill>
          <a:blip r:embed="rId6"/>
          <a:stretch>
            <a:fillRect/>
          </a:stretch>
        </p:blipFill>
        <p:spPr>
          <a:xfrm>
            <a:off x="786298" y="4794169"/>
            <a:ext cx="461590" cy="45480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hink-cell data - do not delete"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0" imgH="0" progId="TCLayout.ActiveDocument.1">
                  <p:embed/>
                </p:oleObj>
              </mc:Choice>
              <mc:Fallback>
                <p:oleObj name="think-cell Slide" r:id="rId2" imgW="0" imgH="0" progId="TCLayout.ActiveDocument.1">
                  <p:embed/>
                  <p:pic>
                    <p:nvPicPr>
                      <p:cNvPr id="0" name="think-cell data - do not delete"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3" name="标题 2"/>
          <p:cNvSpPr>
            <a:spLocks noGrp="1"/>
          </p:cNvSpPr>
          <p:nvPr>
            <p:ph type="title"/>
          </p:nvPr>
        </p:nvSpPr>
        <p:spPr>
          <a:xfrm>
            <a:off x="722999" y="545706"/>
            <a:ext cx="10797657" cy="494203"/>
          </a:xfrm>
        </p:spPr>
        <p:txBody>
          <a:bodyPr vert="horz"/>
          <a:lstStyle/>
          <a:p>
            <a:r>
              <a:rPr kumimoji="1" lang="en-US" altLang="zh-CN" sz="2400" dirty="0" err="1">
                <a:latin typeface="微软雅黑" charset="0"/>
                <a:ea typeface="微软雅黑" charset="0"/>
                <a:cs typeface="思源黑体 CN Bold" panose="020B0800000000000000" pitchFamily="34" charset="-122"/>
                <a:sym typeface="+mn-ea"/>
              </a:rPr>
              <a:t>氟比洛芬钠滴眼液</a:t>
            </a:r>
            <a:r>
              <a:rPr kumimoji="1" lang="zh-CN" altLang="en-US" sz="2400" dirty="0">
                <a:latin typeface="微软雅黑" charset="0"/>
                <a:ea typeface="微软雅黑" charset="0"/>
              </a:rPr>
              <a:t>是</a:t>
            </a:r>
            <a:r>
              <a:rPr kumimoji="1" lang="zh-CN" altLang="en-US" sz="2400" dirty="0">
                <a:latin typeface="微软雅黑" charset="0"/>
                <a:ea typeface="微软雅黑" charset="0"/>
                <a:sym typeface="+mn-ea"/>
              </a:rPr>
              <a:t>国内</a:t>
            </a:r>
            <a:r>
              <a:rPr kumimoji="1" lang="zh-CN" altLang="en-US" sz="2400" dirty="0">
                <a:solidFill>
                  <a:srgbClr val="C00000"/>
                </a:solidFill>
                <a:latin typeface="微软雅黑" charset="0"/>
                <a:ea typeface="微软雅黑" charset="0"/>
                <a:sym typeface="+mn-ea"/>
              </a:rPr>
              <a:t>唯一获批</a:t>
            </a:r>
            <a:r>
              <a:rPr kumimoji="1" lang="zh-CN" altLang="en-US" sz="2400" dirty="0">
                <a:latin typeface="微软雅黑" charset="0"/>
                <a:ea typeface="微软雅黑" charset="0"/>
                <a:sym typeface="+mn-ea"/>
              </a:rPr>
              <a:t>围术期一站式稳瞳抗炎</a:t>
            </a:r>
            <a:r>
              <a:rPr kumimoji="1" lang="zh-CN" altLang="en-US" sz="2400" dirty="0">
                <a:solidFill>
                  <a:srgbClr val="C00000"/>
                </a:solidFill>
                <a:latin typeface="微软雅黑" charset="0"/>
                <a:ea typeface="微软雅黑" charset="0"/>
                <a:sym typeface="+mn-ea"/>
              </a:rPr>
              <a:t>双适应症</a:t>
            </a:r>
            <a:r>
              <a:rPr kumimoji="1" lang="zh-CN" altLang="en-US" sz="2400" dirty="0">
                <a:latin typeface="微软雅黑" charset="0"/>
                <a:ea typeface="微软雅黑" charset="0"/>
                <a:sym typeface="+mn-ea"/>
              </a:rPr>
              <a:t>的非甾体滴眼液；单剂量包装实现短程精准用药；不含防腐剂减少眼表刺激</a:t>
            </a:r>
            <a:endParaRPr lang="en-US" sz="2400" dirty="0">
              <a:latin typeface="+mn-lt"/>
              <a:ea typeface="+mn-ea"/>
            </a:endParaRPr>
          </a:p>
        </p:txBody>
      </p:sp>
      <p:sp>
        <p:nvSpPr>
          <p:cNvPr id="4" name="Rectangle 25"/>
          <p:cNvSpPr/>
          <p:nvPr/>
        </p:nvSpPr>
        <p:spPr>
          <a:xfrm>
            <a:off x="719353" y="1470212"/>
            <a:ext cx="5537587" cy="4761912"/>
          </a:xfrm>
          <a:prstGeom prst="homePlate">
            <a:avLst>
              <a:gd name="adj" fmla="val 7359"/>
            </a:avLst>
          </a:prstGeom>
          <a:noFill/>
          <a:ln>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200" rtl="0" eaLnBrk="1" fontAlgn="auto" latinLnBrk="0" hangingPunct="1">
              <a:lnSpc>
                <a:spcPct val="100000"/>
              </a:lnSpc>
              <a:spcBef>
                <a:spcPts val="0"/>
              </a:spcBef>
              <a:spcAft>
                <a:spcPts val="0"/>
              </a:spcAft>
              <a:buClrTx/>
              <a:buSzTx/>
              <a:buFontTx/>
              <a:buNone/>
              <a:defRPr/>
            </a:pPr>
            <a:endParaRPr kumimoji="0" lang="en-US" sz="2400" b="0" i="0" u="none" strike="noStrike" kern="1200" cap="none" spc="0" normalizeH="0" baseline="0" noProof="0">
              <a:ln>
                <a:noFill/>
              </a:ln>
              <a:solidFill>
                <a:prstClr val="white"/>
              </a:solidFill>
              <a:effectLst/>
              <a:uLnTx/>
              <a:uFillTx/>
              <a:latin typeface="Arial" panose="020B0604020202090204"/>
              <a:ea typeface="STZhongsong"/>
              <a:cs typeface="+mn-cs"/>
            </a:endParaRPr>
          </a:p>
        </p:txBody>
      </p:sp>
      <p:sp>
        <p:nvSpPr>
          <p:cNvPr id="5" name="Rectangle 25"/>
          <p:cNvSpPr/>
          <p:nvPr/>
        </p:nvSpPr>
        <p:spPr>
          <a:xfrm flipH="1">
            <a:off x="6264195" y="1470211"/>
            <a:ext cx="5327939" cy="4761913"/>
          </a:xfrm>
          <a:prstGeom prst="homePlate">
            <a:avLst>
              <a:gd name="adj" fmla="val 7359"/>
            </a:avLst>
          </a:prstGeom>
          <a:noFill/>
          <a:ln>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200" rtl="0" eaLnBrk="1" fontAlgn="auto" latinLnBrk="0" hangingPunct="1">
              <a:lnSpc>
                <a:spcPct val="100000"/>
              </a:lnSpc>
              <a:spcBef>
                <a:spcPts val="0"/>
              </a:spcBef>
              <a:spcAft>
                <a:spcPts val="0"/>
              </a:spcAft>
              <a:buClrTx/>
              <a:buSzTx/>
              <a:buFontTx/>
              <a:buNone/>
              <a:defRPr/>
            </a:pPr>
            <a:endParaRPr kumimoji="0" lang="en-US" sz="2400" b="0" i="0" u="none" strike="noStrike" kern="1200" cap="none" spc="0" normalizeH="0" baseline="0" noProof="0">
              <a:ln>
                <a:noFill/>
              </a:ln>
              <a:solidFill>
                <a:prstClr val="white"/>
              </a:solidFill>
              <a:effectLst/>
              <a:uLnTx/>
              <a:uFillTx/>
              <a:latin typeface="Arial" panose="020B0604020202090204"/>
              <a:ea typeface="STZhongsong"/>
              <a:cs typeface="+mn-cs"/>
            </a:endParaRPr>
          </a:p>
        </p:txBody>
      </p:sp>
      <p:sp>
        <p:nvSpPr>
          <p:cNvPr id="14" name="Oval 12"/>
          <p:cNvSpPr/>
          <p:nvPr/>
        </p:nvSpPr>
        <p:spPr>
          <a:xfrm rot="5400000">
            <a:off x="5683920" y="3225864"/>
            <a:ext cx="1037987" cy="1037987"/>
          </a:xfrm>
          <a:prstGeom prst="ellipse">
            <a:avLst/>
          </a:prstGeom>
          <a:solidFill>
            <a:schemeClr val="bg1"/>
          </a:solidFill>
          <a:ln w="38100">
            <a:solidFill>
              <a:srgbClr val="4A45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300"/>
              </a:spcAft>
              <a:buClrTx/>
              <a:buSzTx/>
              <a:buFontTx/>
              <a:buNone/>
              <a:defRPr/>
            </a:pPr>
            <a:endParaRPr kumimoji="0" lang="en-US" sz="1200" b="0" i="0" u="none" strike="noStrike" kern="1200" cap="none" spc="0" normalizeH="0" baseline="0" noProof="0">
              <a:ln>
                <a:noFill/>
              </a:ln>
              <a:solidFill>
                <a:srgbClr val="2B3A42"/>
              </a:solidFill>
              <a:effectLst/>
              <a:uLnTx/>
              <a:uFillTx/>
              <a:latin typeface="Arial" panose="020B0604020202090204"/>
              <a:ea typeface="STZhongsong"/>
              <a:cs typeface="+mn-cs"/>
            </a:endParaRPr>
          </a:p>
        </p:txBody>
      </p:sp>
      <p:grpSp>
        <p:nvGrpSpPr>
          <p:cNvPr id="83" name="Group 24"/>
          <p:cNvGrpSpPr/>
          <p:nvPr/>
        </p:nvGrpSpPr>
        <p:grpSpPr>
          <a:xfrm>
            <a:off x="2110038" y="1188792"/>
            <a:ext cx="2756216" cy="508470"/>
            <a:chOff x="1978060" y="1233617"/>
            <a:chExt cx="2756216" cy="508470"/>
          </a:xfrm>
        </p:grpSpPr>
        <p:sp>
          <p:nvSpPr>
            <p:cNvPr id="84" name="Rectangle: Top Corners Rounded 7"/>
            <p:cNvSpPr/>
            <p:nvPr/>
          </p:nvSpPr>
          <p:spPr>
            <a:xfrm>
              <a:off x="1978060" y="1247884"/>
              <a:ext cx="2756216" cy="494203"/>
            </a:xfrm>
            <a:prstGeom prst="round2SameRect">
              <a:avLst/>
            </a:prstGeom>
            <a:solidFill>
              <a:schemeClr val="accent1"/>
            </a:solidFill>
            <a:ln w="12700" cap="flat" cmpd="sng" algn="ctr">
              <a:solidFill>
                <a:schemeClr val="bg1"/>
              </a:solidFill>
              <a:prstDash val="solid"/>
              <a:miter lim="800000"/>
            </a:ln>
            <a:effectLst>
              <a:outerShdw blurRad="50800" dist="38100" dir="2700000" algn="tl" rotWithShape="0">
                <a:prstClr val="black">
                  <a:alpha val="40000"/>
                </a:prstClr>
              </a:outerShdw>
            </a:effectLst>
          </p:spPr>
          <p:txBody>
            <a:bodyPr rtlCol="0" anchor="ctr" anchorCtr="1"/>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16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药品机制创新</a:t>
              </a:r>
              <a:endPar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pic>
          <p:nvPicPr>
            <p:cNvPr id="85" name="Graphic 20" descr="Puzzle pieces with solid fill"/>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14416" y="1233617"/>
              <a:ext cx="508469" cy="508469"/>
            </a:xfrm>
            <a:prstGeom prst="rect">
              <a:avLst/>
            </a:prstGeom>
          </p:spPr>
        </p:pic>
      </p:grpSp>
      <p:grpSp>
        <p:nvGrpSpPr>
          <p:cNvPr id="86" name="Group 38"/>
          <p:cNvGrpSpPr/>
          <p:nvPr/>
        </p:nvGrpSpPr>
        <p:grpSpPr>
          <a:xfrm>
            <a:off x="7550058" y="1203058"/>
            <a:ext cx="2756216" cy="507562"/>
            <a:chOff x="7418080" y="1247883"/>
            <a:chExt cx="2756216" cy="507562"/>
          </a:xfrm>
        </p:grpSpPr>
        <p:sp>
          <p:nvSpPr>
            <p:cNvPr id="87" name="Rectangle: Top Corners Rounded 12"/>
            <p:cNvSpPr/>
            <p:nvPr/>
          </p:nvSpPr>
          <p:spPr>
            <a:xfrm>
              <a:off x="7418080" y="1247883"/>
              <a:ext cx="2756216" cy="494203"/>
            </a:xfrm>
            <a:prstGeom prst="round2SameRect">
              <a:avLst/>
            </a:prstGeom>
            <a:solidFill>
              <a:schemeClr val="accent1"/>
            </a:solidFill>
            <a:ln w="12700" cap="flat" cmpd="sng" algn="ctr">
              <a:solidFill>
                <a:schemeClr val="bg1"/>
              </a:solidFill>
              <a:prstDash val="solid"/>
              <a:miter lim="800000"/>
            </a:ln>
            <a:effectLst>
              <a:outerShdw blurRad="50800" dist="38100" dir="2700000" algn="tl" rotWithShape="0">
                <a:prstClr val="black">
                  <a:alpha val="40000"/>
                </a:prstClr>
              </a:outerShdw>
            </a:effectLst>
          </p:spPr>
          <p:txBody>
            <a:bodyPr rtlCol="0" anchor="ctr" anchorCtr="1"/>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应用创新</a:t>
              </a:r>
              <a:endParaRPr kumimoji="0" lang="zh-CN" altLang="en-US" sz="1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pic>
          <p:nvPicPr>
            <p:cNvPr id="88" name="Graphic 33"/>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721110" y="1273504"/>
              <a:ext cx="481941" cy="481941"/>
            </a:xfrm>
            <a:prstGeom prst="rect">
              <a:avLst/>
            </a:prstGeom>
          </p:spPr>
        </p:pic>
      </p:grpSp>
      <p:cxnSp>
        <p:nvCxnSpPr>
          <p:cNvPr id="89" name="Straight Connector 17"/>
          <p:cNvCxnSpPr/>
          <p:nvPr/>
        </p:nvCxnSpPr>
        <p:spPr>
          <a:xfrm>
            <a:off x="978732" y="2683873"/>
            <a:ext cx="4628914" cy="0"/>
          </a:xfrm>
          <a:prstGeom prst="line">
            <a:avLst/>
          </a:prstGeom>
          <a:ln w="15875">
            <a:solidFill>
              <a:srgbClr val="4A458D"/>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3" name="Oval 27"/>
          <p:cNvSpPr/>
          <p:nvPr/>
        </p:nvSpPr>
        <p:spPr>
          <a:xfrm>
            <a:off x="6815700" y="1934001"/>
            <a:ext cx="300485" cy="300485"/>
          </a:xfrm>
          <a:prstGeom prst="ellipse">
            <a:avLst/>
          </a:prstGeom>
          <a:solidFill>
            <a:srgbClr val="E9E8F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dirty="0">
                <a:ln>
                  <a:noFill/>
                </a:ln>
                <a:solidFill>
                  <a:srgbClr val="302D5C"/>
                </a:solidFill>
                <a:effectLst/>
                <a:uLnTx/>
                <a:uFillTx/>
                <a:latin typeface="Arial" panose="020B0604020202090204"/>
                <a:ea typeface="STZhongsong"/>
                <a:cs typeface="+mn-cs"/>
              </a:rPr>
              <a:t>1</a:t>
            </a:r>
            <a:endParaRPr kumimoji="0" lang="zh-CN" altLang="en-US" sz="1800" b="1" i="0" u="none" strike="noStrike" kern="1200" cap="none" spc="0" normalizeH="0" baseline="0" noProof="0" dirty="0">
              <a:ln>
                <a:noFill/>
              </a:ln>
              <a:solidFill>
                <a:srgbClr val="302D5C"/>
              </a:solidFill>
              <a:effectLst/>
              <a:uLnTx/>
              <a:uFillTx/>
              <a:latin typeface="Arial" panose="020B0604020202090204"/>
              <a:ea typeface="STZhongsong"/>
              <a:cs typeface="+mn-cs"/>
            </a:endParaRPr>
          </a:p>
        </p:txBody>
      </p:sp>
      <p:sp>
        <p:nvSpPr>
          <p:cNvPr id="94" name="文本框 1"/>
          <p:cNvSpPr txBox="1"/>
          <p:nvPr>
            <p:custDataLst>
              <p:tags r:id="rId8"/>
            </p:custDataLst>
          </p:nvPr>
        </p:nvSpPr>
        <p:spPr>
          <a:xfrm>
            <a:off x="7204784" y="1844711"/>
            <a:ext cx="4315871" cy="377411"/>
          </a:xfrm>
          <a:prstGeom prst="rect">
            <a:avLst/>
          </a:prstGeom>
          <a:noFill/>
        </p:spPr>
        <p:txBody>
          <a:bodyPr wrap="square" rtlCol="0" anchor="t">
            <a:spAutoFit/>
          </a:bodyPr>
          <a:lstStyle/>
          <a:p>
            <a:pPr marL="0" marR="0" lvl="0" indent="0" algn="l" defTabSz="914400" rtl="0" eaLnBrk="1" fontAlgn="auto" latinLnBrk="0" hangingPunct="1">
              <a:lnSpc>
                <a:spcPct val="150000"/>
              </a:lnSpc>
              <a:spcBef>
                <a:spcPts val="0"/>
              </a:spcBef>
              <a:spcAft>
                <a:spcPts val="600"/>
              </a:spcAft>
              <a:buClrTx/>
              <a:buSzTx/>
              <a:buFontTx/>
              <a:buNone/>
              <a:defRPr/>
            </a:pP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单剂量包装</a:t>
            </a:r>
            <a:r>
              <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更契合围术期短程、精准、卫生用药</a:t>
            </a:r>
            <a:endPar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endParaRPr>
          </a:p>
        </p:txBody>
      </p:sp>
      <p:sp>
        <p:nvSpPr>
          <p:cNvPr id="96" name="Oval 27"/>
          <p:cNvSpPr/>
          <p:nvPr/>
        </p:nvSpPr>
        <p:spPr>
          <a:xfrm>
            <a:off x="6816529" y="4251618"/>
            <a:ext cx="300485" cy="300485"/>
          </a:xfrm>
          <a:prstGeom prst="ellipse">
            <a:avLst/>
          </a:prstGeom>
          <a:solidFill>
            <a:srgbClr val="E9E8F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dirty="0">
                <a:ln>
                  <a:noFill/>
                </a:ln>
                <a:solidFill>
                  <a:srgbClr val="302D5C"/>
                </a:solidFill>
                <a:effectLst/>
                <a:uLnTx/>
                <a:uFillTx/>
                <a:latin typeface="Arial" panose="020B0604020202090204"/>
                <a:ea typeface="STZhongsong"/>
                <a:cs typeface="+mn-cs"/>
              </a:rPr>
              <a:t>2</a:t>
            </a:r>
            <a:endParaRPr kumimoji="0" lang="zh-CN" altLang="en-US" sz="1800" b="1" i="0" u="none" strike="noStrike" kern="1200" cap="none" spc="0" normalizeH="0" baseline="0" noProof="0" dirty="0">
              <a:ln>
                <a:noFill/>
              </a:ln>
              <a:solidFill>
                <a:srgbClr val="302D5C"/>
              </a:solidFill>
              <a:effectLst/>
              <a:uLnTx/>
              <a:uFillTx/>
              <a:latin typeface="Arial" panose="020B0604020202090204"/>
              <a:ea typeface="STZhongsong"/>
              <a:cs typeface="+mn-cs"/>
            </a:endParaRPr>
          </a:p>
        </p:txBody>
      </p:sp>
      <p:sp>
        <p:nvSpPr>
          <p:cNvPr id="13" name="Rectangle: Top Corners Rounded 12"/>
          <p:cNvSpPr/>
          <p:nvPr/>
        </p:nvSpPr>
        <p:spPr>
          <a:xfrm rot="5400000">
            <a:off x="-365632" y="1580599"/>
            <a:ext cx="1103563" cy="380765"/>
          </a:xfrm>
          <a:prstGeom prst="round2SameRect">
            <a:avLst>
              <a:gd name="adj1" fmla="val 44429"/>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rPr>
              <a:t>基本信息</a:t>
            </a:r>
            <a:endParaRPr kumimoji="0" lang="en-US" sz="1400" b="1" i="0" u="none" strike="noStrike" kern="1200" cap="none" spc="0" normalizeH="0" baseline="0" noProof="0" err="1">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Top Corners Rounded 16"/>
          <p:cNvSpPr/>
          <p:nvPr/>
        </p:nvSpPr>
        <p:spPr>
          <a:xfrm rot="5400000">
            <a:off x="-227353" y="4557194"/>
            <a:ext cx="843329" cy="380765"/>
          </a:xfrm>
          <a:prstGeom prst="round2SameRect">
            <a:avLst>
              <a:gd name="adj1" fmla="val 39092"/>
              <a:gd name="adj2" fmla="val 0"/>
            </a:avLst>
          </a:prstGeom>
          <a:solidFill>
            <a:srgbClr val="766C9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rPr>
              <a:t>创新性</a:t>
            </a:r>
            <a:endParaRPr kumimoji="0" lang="en-US" sz="1400" b="1" i="0" u="none" strike="noStrike" kern="1200" cap="none" spc="0" normalizeH="0" baseline="0" noProof="0" err="1">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8" name="Rectangle: Top Corners Rounded 17"/>
          <p:cNvSpPr/>
          <p:nvPr/>
        </p:nvSpPr>
        <p:spPr>
          <a:xfrm rot="5400000">
            <a:off x="-227354" y="5506020"/>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rPr>
              <a:t>公平性</a:t>
            </a:r>
            <a:endParaRPr kumimoji="0" lang="en-US" sz="1400" b="1" i="0" u="none" strike="noStrike" kern="1200" cap="none" spc="0" normalizeH="0" baseline="0" noProof="0" err="1">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Oval 27"/>
          <p:cNvSpPr/>
          <p:nvPr/>
        </p:nvSpPr>
        <p:spPr>
          <a:xfrm>
            <a:off x="978732" y="1884400"/>
            <a:ext cx="300485" cy="300485"/>
          </a:xfrm>
          <a:prstGeom prst="ellipse">
            <a:avLst/>
          </a:prstGeom>
          <a:solidFill>
            <a:srgbClr val="E9E8F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a:ln>
                  <a:noFill/>
                </a:ln>
                <a:solidFill>
                  <a:srgbClr val="302D5C"/>
                </a:solidFill>
                <a:effectLst/>
                <a:uLnTx/>
                <a:uFillTx/>
                <a:latin typeface="Arial" panose="020B0604020202090204"/>
                <a:ea typeface="STZhongsong"/>
                <a:cs typeface="+mn-cs"/>
              </a:rPr>
              <a:t>1</a:t>
            </a:r>
            <a:endParaRPr kumimoji="0" lang="zh-CN" altLang="en-US" sz="1800" b="1" i="0" u="none" strike="noStrike" kern="1200" cap="none" spc="0" normalizeH="0" baseline="0" noProof="0">
              <a:ln>
                <a:noFill/>
              </a:ln>
              <a:solidFill>
                <a:srgbClr val="302D5C"/>
              </a:solidFill>
              <a:effectLst/>
              <a:uLnTx/>
              <a:uFillTx/>
              <a:latin typeface="Arial" panose="020B0604020202090204"/>
              <a:ea typeface="STZhongsong"/>
              <a:cs typeface="+mn-cs"/>
            </a:endParaRPr>
          </a:p>
        </p:txBody>
      </p:sp>
      <p:sp>
        <p:nvSpPr>
          <p:cNvPr id="19" name="文本框 18"/>
          <p:cNvSpPr txBox="1"/>
          <p:nvPr/>
        </p:nvSpPr>
        <p:spPr>
          <a:xfrm>
            <a:off x="1375702" y="1805072"/>
            <a:ext cx="4348784" cy="700192"/>
          </a:xfrm>
          <a:prstGeom prst="rect">
            <a:avLst/>
          </a:prstGeom>
          <a:noFill/>
        </p:spPr>
        <p:txBody>
          <a:bodyPr wrap="square">
            <a:spAutoFit/>
          </a:bodyPr>
          <a:lstStyle/>
          <a:p>
            <a:pPr marL="0" marR="0" lvl="0" indent="0" algn="l" defTabSz="914400" rtl="0" eaLnBrk="1" fontAlgn="auto" latinLnBrk="0" hangingPunct="1">
              <a:lnSpc>
                <a:spcPct val="150000"/>
              </a:lnSpc>
              <a:spcBef>
                <a:spcPts val="600"/>
              </a:spcBef>
              <a:spcAft>
                <a:spcPts val="0"/>
              </a:spcAft>
              <a:buClrTx/>
              <a:buSzPct val="100000"/>
              <a:buFontTx/>
              <a:buNone/>
              <a:defRPr sz="1600"/>
            </a:pPr>
            <a:r>
              <a:rPr kumimoji="1" lang="zh-CN" altLang="en-US" sz="1400" b="1"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国内</a:t>
            </a:r>
            <a:r>
              <a:rPr kumimoji="1" lang="zh-CN" altLang="en-US" sz="1400" b="1" i="0" u="none" strike="noStrike" kern="1200" cap="none" spc="0" normalizeH="0" baseline="0" noProof="0" dirty="0">
                <a:ln>
                  <a:noFill/>
                </a:ln>
                <a:solidFill>
                  <a:srgbClr val="C00000"/>
                </a:solidFill>
                <a:effectLst/>
                <a:uLnTx/>
                <a:uFillTx/>
                <a:latin typeface="微软雅黑" charset="0"/>
                <a:ea typeface="微软雅黑" charset="0"/>
                <a:cs typeface="+mn-cs"/>
                <a:sym typeface="+mn-ea"/>
              </a:rPr>
              <a:t>唯一获批</a:t>
            </a:r>
            <a:r>
              <a:rPr kumimoji="1" lang="zh-CN" altLang="en-US" sz="1400" b="1"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围术期一站式稳瞳抗炎的双适应症非甾体滴眼液</a:t>
            </a:r>
            <a:endParaRPr kumimoji="0" lang="zh-CN" altLang="en-US" sz="1400" b="1" i="0" u="none" strike="noStrike" kern="1200" cap="none" spc="0" normalizeH="0" baseline="0" noProof="0" dirty="0">
              <a:ln>
                <a:noFill/>
              </a:ln>
              <a:solidFill>
                <a:srgbClr val="302E5D"/>
              </a:solidFill>
              <a:effectLst/>
              <a:uLnTx/>
              <a:uFillTx/>
              <a:latin typeface="Arial" panose="020B0604020202090204"/>
              <a:ea typeface="STZhongsong"/>
              <a:cs typeface="+mn-cs"/>
            </a:endParaRPr>
          </a:p>
        </p:txBody>
      </p:sp>
      <p:sp>
        <p:nvSpPr>
          <p:cNvPr id="7" name="Rectangle: Top Corners Rounded 29"/>
          <p:cNvSpPr/>
          <p:nvPr/>
        </p:nvSpPr>
        <p:spPr>
          <a:xfrm rot="5400000">
            <a:off x="-235515" y="2659542"/>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rPr>
              <a:t>安全性</a:t>
            </a:r>
            <a:endParaRPr kumimoji="0" 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Top Corners Rounded 40"/>
          <p:cNvSpPr/>
          <p:nvPr/>
        </p:nvSpPr>
        <p:spPr>
          <a:xfrm rot="5400000">
            <a:off x="-235516" y="3608368"/>
            <a:ext cx="843329" cy="380765"/>
          </a:xfrm>
          <a:prstGeom prst="round2SameRect">
            <a:avLst>
              <a:gd name="adj1" fmla="val 39092"/>
              <a:gd name="adj2" fmla="val 0"/>
            </a:avLst>
          </a:prstGeom>
          <a:solidFill>
            <a:srgbClr val="A6A6A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bIns="91440" rtlCol="0" anchor="ctr" anchorCtr="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rPr>
              <a:t>有效性</a:t>
            </a:r>
            <a:endParaRPr kumimoji="0" lang="en-US" sz="1400" b="1"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矩形 14"/>
          <p:cNvSpPr/>
          <p:nvPr/>
        </p:nvSpPr>
        <p:spPr>
          <a:xfrm>
            <a:off x="3974000" y="6002080"/>
            <a:ext cx="258106" cy="896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600" b="0" i="0" u="none" strike="noStrike" kern="1200" cap="none" spc="0" normalizeH="0" baseline="0" noProof="0" err="1">
              <a:ln>
                <a:noFill/>
              </a:ln>
              <a:solidFill>
                <a:srgbClr val="FFFFFF"/>
              </a:solidFill>
              <a:effectLst/>
              <a:uLnTx/>
              <a:uFillTx/>
              <a:latin typeface="Arial" panose="020B0604020202090204"/>
              <a:ea typeface="STZhongsong"/>
              <a:cs typeface="+mn-cs"/>
            </a:endParaRPr>
          </a:p>
        </p:txBody>
      </p:sp>
      <p:sp>
        <p:nvSpPr>
          <p:cNvPr id="6" name="object 4"/>
          <p:cNvSpPr/>
          <p:nvPr/>
        </p:nvSpPr>
        <p:spPr>
          <a:xfrm>
            <a:off x="11770879" y="139234"/>
            <a:ext cx="306821" cy="310467"/>
          </a:xfrm>
          <a:custGeom>
            <a:avLst/>
            <a:gdLst/>
            <a:ahLst/>
            <a:cxnLst/>
            <a:rect l="l" t="t" r="r" b="b"/>
            <a:pathLst>
              <a:path w="374015" h="378459">
                <a:moveTo>
                  <a:pt x="0" y="378374"/>
                </a:moveTo>
                <a:lnTo>
                  <a:pt x="0" y="189187"/>
                </a:lnTo>
                <a:lnTo>
                  <a:pt x="6703" y="138834"/>
                </a:lnTo>
                <a:lnTo>
                  <a:pt x="25613" y="93624"/>
                </a:lnTo>
                <a:lnTo>
                  <a:pt x="54929" y="55347"/>
                </a:lnTo>
                <a:lnTo>
                  <a:pt x="92849" y="25791"/>
                </a:lnTo>
                <a:lnTo>
                  <a:pt x="137572" y="6746"/>
                </a:lnTo>
                <a:lnTo>
                  <a:pt x="187299" y="0"/>
                </a:lnTo>
                <a:lnTo>
                  <a:pt x="236966" y="6801"/>
                </a:lnTo>
                <a:lnTo>
                  <a:pt x="281541" y="25970"/>
                </a:lnTo>
                <a:lnTo>
                  <a:pt x="319269" y="55649"/>
                </a:lnTo>
                <a:lnTo>
                  <a:pt x="348392" y="93982"/>
                </a:lnTo>
                <a:lnTo>
                  <a:pt x="367154" y="139113"/>
                </a:lnTo>
                <a:lnTo>
                  <a:pt x="373798" y="189187"/>
                </a:lnTo>
                <a:lnTo>
                  <a:pt x="367154" y="239204"/>
                </a:lnTo>
                <a:lnTo>
                  <a:pt x="348392" y="284213"/>
                </a:lnTo>
                <a:lnTo>
                  <a:pt x="319269" y="322423"/>
                </a:lnTo>
                <a:lnTo>
                  <a:pt x="281541" y="352046"/>
                </a:lnTo>
                <a:lnTo>
                  <a:pt x="236966" y="371292"/>
                </a:lnTo>
                <a:lnTo>
                  <a:pt x="187299" y="378374"/>
                </a:lnTo>
                <a:lnTo>
                  <a:pt x="0" y="378374"/>
                </a:lnTo>
                <a:close/>
              </a:path>
            </a:pathLst>
          </a:custGeom>
          <a:solidFill>
            <a:srgbClr val="2E2C5D"/>
          </a:solidFill>
        </p:spPr>
        <p:txBody>
          <a:bodyPr wrap="square" lIns="0" tIns="0" rIns="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00" b="1" i="0" u="none" strike="noStrike" kern="1200" cap="none" spc="0" normalizeH="0" baseline="0" noProof="0">
                <a:ln>
                  <a:noFill/>
                </a:ln>
                <a:solidFill>
                  <a:srgbClr val="FFFFFF"/>
                </a:solidFill>
                <a:effectLst/>
                <a:uLnTx/>
                <a:uFillTx/>
                <a:latin typeface="Arial" panose="020B0604020202090204"/>
                <a:ea typeface="STZhongsong"/>
                <a:cs typeface="+mn-cs"/>
              </a:rPr>
              <a:t>8</a:t>
            </a:r>
            <a:endParaRPr kumimoji="0" sz="1000" b="1" i="0" u="none" strike="noStrike" kern="1200" cap="none" spc="0" normalizeH="0" baseline="0" noProof="0">
              <a:ln>
                <a:noFill/>
              </a:ln>
              <a:solidFill>
                <a:srgbClr val="FFFFFF"/>
              </a:solidFill>
              <a:effectLst/>
              <a:uLnTx/>
              <a:uFillTx/>
              <a:latin typeface="Arial" panose="020B0604020202090204"/>
              <a:ea typeface="STZhongsong"/>
              <a:cs typeface="+mn-cs"/>
            </a:endParaRPr>
          </a:p>
        </p:txBody>
      </p:sp>
      <p:cxnSp>
        <p:nvCxnSpPr>
          <p:cNvPr id="8" name="Straight Connector 17"/>
          <p:cNvCxnSpPr/>
          <p:nvPr/>
        </p:nvCxnSpPr>
        <p:spPr>
          <a:xfrm>
            <a:off x="6907971" y="4025343"/>
            <a:ext cx="4420429" cy="0"/>
          </a:xfrm>
          <a:prstGeom prst="line">
            <a:avLst/>
          </a:prstGeom>
          <a:ln w="15875">
            <a:solidFill>
              <a:srgbClr val="4A458D"/>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6760212" y="2267484"/>
            <a:ext cx="4568189" cy="1363140"/>
          </a:xfrm>
          <a:prstGeom prst="rect">
            <a:avLst/>
          </a:prstGeom>
          <a:noFill/>
        </p:spPr>
        <p:txBody>
          <a:bodyPr wrap="square" rtlCol="0">
            <a:noAutofit/>
          </a:bodyPr>
          <a:lstStyle/>
          <a:p>
            <a:pPr marL="285750" marR="0" lvl="0" indent="-285750" algn="just" defTabSz="914400" rtl="0" eaLnBrk="1" fontAlgn="auto" latinLnBrk="0" hangingPunct="1">
              <a:lnSpc>
                <a:spcPct val="150000"/>
              </a:lnSpc>
              <a:spcBef>
                <a:spcPct val="0"/>
              </a:spcBef>
              <a:spcAft>
                <a:spcPct val="0"/>
              </a:spcAft>
              <a:buClrTx/>
              <a:buSzTx/>
              <a:buFont typeface="Wingdings" panose="05000000000000000000" pitchFamily="2" charset="2"/>
              <a:buChar char="u"/>
              <a:defRPr/>
            </a:pP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本品采用单剂量包装，符合眼科围术期短疗程、阶段性、精准用药特点，有助于减少多剂量包装反复开启带来的污染风险，</a:t>
            </a:r>
            <a:endParaRPr kumimoji="0" lang="en-US" altLang="zh-CN"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endParaRPr>
          </a:p>
          <a:p>
            <a:pPr marL="285750" marR="0" lvl="0" indent="-285750" algn="just" defTabSz="914400" rtl="0" eaLnBrk="1" fontAlgn="auto" latinLnBrk="0" hangingPunct="1">
              <a:lnSpc>
                <a:spcPct val="150000"/>
              </a:lnSpc>
              <a:spcBef>
                <a:spcPct val="0"/>
              </a:spcBef>
              <a:spcAft>
                <a:spcPct val="0"/>
              </a:spcAft>
              <a:buClrTx/>
              <a:buSzTx/>
              <a:buFont typeface="Wingdings" panose="05000000000000000000" pitchFamily="2" charset="2"/>
              <a:buChar char="u"/>
              <a:defRPr/>
            </a:pP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便于按术前、术后不同用药阶段进行剂量核算和医保支付管理。</a:t>
            </a:r>
            <a:endParaRPr kumimoji="0" lang="en-US" altLang="en-US" sz="1400" b="0" i="0" u="none" strike="noStrike" kern="1200" cap="none" spc="0" normalizeH="0" baseline="0" noProof="0" dirty="0">
              <a:ln>
                <a:noFill/>
              </a:ln>
              <a:solidFill>
                <a:srgbClr val="2B3A42">
                  <a:lumMod val="75000"/>
                  <a:lumOff val="25000"/>
                </a:srgbClr>
              </a:solidFill>
              <a:effectLst/>
              <a:uLnTx/>
              <a:uFillTx/>
              <a:latin typeface="微软雅黑" charset="0"/>
              <a:ea typeface="微软雅黑" charset="0"/>
              <a:cs typeface="Noto Sans SC"/>
              <a:sym typeface="Noto Sans SC"/>
            </a:endParaRPr>
          </a:p>
        </p:txBody>
      </p:sp>
      <p:sp>
        <p:nvSpPr>
          <p:cNvPr id="24" name="文本框 23"/>
          <p:cNvSpPr txBox="1"/>
          <p:nvPr/>
        </p:nvSpPr>
        <p:spPr>
          <a:xfrm>
            <a:off x="7204784" y="4180498"/>
            <a:ext cx="2974536" cy="377411"/>
          </a:xfrm>
          <a:prstGeom prst="rect">
            <a:avLst/>
          </a:prstGeom>
          <a:noFill/>
        </p:spPr>
        <p:txBody>
          <a:bodyPr wrap="square" rtlCol="0" anchor="t">
            <a:spAutoFit/>
          </a:bodyPr>
          <a:lstStyle>
            <a:defPPr>
              <a:defRPr lang="en-US"/>
            </a:defPPr>
            <a:lvl1pPr>
              <a:lnSpc>
                <a:spcPct val="110000"/>
              </a:lnSpc>
              <a:spcAft>
                <a:spcPts val="600"/>
              </a:spcAft>
              <a:defRPr sz="1400" b="1">
                <a:latin typeface="微软雅黑" panose="020B0503020204020204" pitchFamily="34" charset="-122"/>
                <a:ea typeface="微软雅黑" panose="020B0503020204020204" pitchFamily="34" charset="-122"/>
              </a:defRPr>
            </a:lvl1pPr>
          </a:lstStyle>
          <a:p>
            <a:pPr marL="0" marR="0" lvl="0" indent="0" algn="l" defTabSz="914400" rtl="0" eaLnBrk="1" fontAlgn="auto" latinLnBrk="0" hangingPunct="1">
              <a:lnSpc>
                <a:spcPct val="150000"/>
              </a:lnSpc>
              <a:spcBef>
                <a:spcPts val="0"/>
              </a:spcBef>
              <a:spcAft>
                <a:spcPts val="600"/>
              </a:spcAft>
              <a:buClrTx/>
              <a:buSzTx/>
              <a:buFontTx/>
              <a:buNone/>
              <a:defRPr/>
            </a:pP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不含防腐剂</a:t>
            </a:r>
            <a:r>
              <a:rPr kumimoji="0" lang="zh-CN" altLang="en-US" sz="1400" b="1" i="0" u="none" strike="noStrike" kern="1200" cap="none" spc="0" normalizeH="0" baseline="0" noProof="0" dirty="0">
                <a:ln>
                  <a:noFill/>
                </a:ln>
                <a:solidFill>
                  <a:srgbClr val="F0B323">
                    <a:lumMod val="75000"/>
                  </a:srgbClr>
                </a:solidFill>
                <a:effectLst/>
                <a:uLnTx/>
                <a:uFillTx/>
                <a:latin typeface="微软雅黑" panose="020B0503020204020204" pitchFamily="34" charset="-122"/>
                <a:ea typeface="微软雅黑" panose="020B0503020204020204" pitchFamily="34" charset="-122"/>
                <a:cs typeface="+mn-cs"/>
                <a:sym typeface="+mn-ea"/>
              </a:rPr>
              <a:t>，</a:t>
            </a:r>
            <a:r>
              <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rPr>
              <a:t>减少眼表额外刺激</a:t>
            </a:r>
            <a:endPar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sym typeface="+mn-ea"/>
            </a:endParaRPr>
          </a:p>
        </p:txBody>
      </p:sp>
      <p:sp>
        <p:nvSpPr>
          <p:cNvPr id="25" name="文本框 24"/>
          <p:cNvSpPr txBox="1"/>
          <p:nvPr/>
        </p:nvSpPr>
        <p:spPr>
          <a:xfrm>
            <a:off x="6721907" y="4565574"/>
            <a:ext cx="4512700" cy="1622890"/>
          </a:xfrm>
          <a:prstGeom prst="rect">
            <a:avLst/>
          </a:prstGeom>
          <a:noFill/>
        </p:spPr>
        <p:txBody>
          <a:bodyPr wrap="square" rtlCol="0">
            <a:noAutofit/>
          </a:bodyPr>
          <a:lstStyle/>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u"/>
              <a:defRPr/>
            </a:pP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sym typeface="+mn-ea"/>
              </a:rPr>
              <a:t>本品采用不含防腐剂的单剂量包装，避免苯扎氯铵等常见眼用防腐剂可能带来的眼表刺激、泪膜稳定性影响及角膜上皮负担，更适合眼科围术期患者短程、高频、敏感眼表状态下使用。</a:t>
            </a:r>
            <a:endParaRPr kumimoji="0" lang="en-US" altLang="en-US" sz="1400" b="0" i="0" u="none" strike="noStrike" kern="1200" cap="none" spc="0" normalizeH="0" baseline="0" noProof="0" dirty="0">
              <a:ln>
                <a:noFill/>
              </a:ln>
              <a:solidFill>
                <a:srgbClr val="2B3A42">
                  <a:lumMod val="75000"/>
                  <a:lumOff val="25000"/>
                </a:srgbClr>
              </a:solidFill>
              <a:effectLst/>
              <a:uLnTx/>
              <a:uFillTx/>
              <a:latin typeface="微软雅黑" charset="0"/>
              <a:ea typeface="微软雅黑" charset="0"/>
              <a:cs typeface="Noto Sans SC"/>
              <a:sym typeface="Noto Sans SC"/>
            </a:endParaRPr>
          </a:p>
        </p:txBody>
      </p:sp>
      <p:sp>
        <p:nvSpPr>
          <p:cNvPr id="65" name="文本框 64"/>
          <p:cNvSpPr txBox="1"/>
          <p:nvPr/>
        </p:nvSpPr>
        <p:spPr>
          <a:xfrm>
            <a:off x="1393782" y="2813628"/>
            <a:ext cx="4348784" cy="700576"/>
          </a:xfrm>
          <a:prstGeom prst="rect">
            <a:avLst/>
          </a:prstGeom>
          <a:noFill/>
        </p:spPr>
        <p:txBody>
          <a:bodyPr wrap="square" rtlCol="0" anchor="t">
            <a:spAutoFit/>
          </a:bodyPr>
          <a:lstStyle>
            <a:defPPr>
              <a:defRPr lang="en-US"/>
            </a:defPPr>
            <a:lvl1pPr>
              <a:lnSpc>
                <a:spcPct val="110000"/>
              </a:lnSpc>
              <a:spcAft>
                <a:spcPts val="600"/>
              </a:spcAft>
              <a:defRPr sz="1400" b="1">
                <a:latin typeface="微软雅黑" panose="020B0503020204020204" pitchFamily="34" charset="-122"/>
                <a:ea typeface="微软雅黑" panose="020B0503020204020204" pitchFamily="34" charset="-122"/>
              </a:defRPr>
            </a:lvl1pPr>
          </a:lstStyle>
          <a:p>
            <a:pPr marL="0" marR="0" lvl="0" indent="0" algn="l" defTabSz="914400" rtl="0" eaLnBrk="1" fontAlgn="auto" latinLnBrk="0" hangingPunct="1">
              <a:lnSpc>
                <a:spcPct val="150000"/>
              </a:lnSpc>
              <a:spcBef>
                <a:spcPts val="0"/>
              </a:spcBef>
              <a:spcAft>
                <a:spcPts val="600"/>
              </a:spcAft>
              <a:buClrTx/>
              <a:buSzTx/>
              <a:buFontTx/>
              <a:buNone/>
              <a:defRPr/>
            </a:pPr>
            <a:r>
              <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实现</a:t>
            </a: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质量一致性与供应链自主</a:t>
            </a:r>
            <a:r>
              <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rPr>
              <a:t>，实现了从技术引进到普惠可及的机制跃升</a:t>
            </a:r>
            <a:endParaRPr kumimoji="0" lang="zh-CN" altLang="en-US" sz="1400" b="1" i="0" u="none" strike="noStrike" kern="1200" cap="none" spc="0" normalizeH="0" baseline="0" noProof="0" dirty="0">
              <a:ln>
                <a:noFill/>
              </a:ln>
              <a:solidFill>
                <a:srgbClr val="2B3A42"/>
              </a:solidFill>
              <a:effectLst/>
              <a:uLnTx/>
              <a:uFillTx/>
              <a:latin typeface="微软雅黑" panose="020B0503020204020204" pitchFamily="34" charset="-122"/>
              <a:ea typeface="微软雅黑" panose="020B0503020204020204" pitchFamily="34" charset="-122"/>
              <a:cs typeface="+mn-cs"/>
            </a:endParaRPr>
          </a:p>
        </p:txBody>
      </p:sp>
      <p:sp>
        <p:nvSpPr>
          <p:cNvPr id="67" name="Oval 27"/>
          <p:cNvSpPr/>
          <p:nvPr/>
        </p:nvSpPr>
        <p:spPr>
          <a:xfrm>
            <a:off x="978732" y="2907261"/>
            <a:ext cx="300485" cy="300485"/>
          </a:xfrm>
          <a:prstGeom prst="ellipse">
            <a:avLst/>
          </a:prstGeom>
          <a:solidFill>
            <a:srgbClr val="E9E8F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dirty="0">
                <a:ln>
                  <a:noFill/>
                </a:ln>
                <a:solidFill>
                  <a:srgbClr val="302D5C"/>
                </a:solidFill>
                <a:effectLst/>
                <a:uLnTx/>
                <a:uFillTx/>
                <a:latin typeface="Arial" panose="020B0604020202090204"/>
                <a:ea typeface="STZhongsong"/>
                <a:cs typeface="+mn-cs"/>
              </a:rPr>
              <a:t>2</a:t>
            </a:r>
            <a:endParaRPr kumimoji="0" lang="zh-CN" altLang="en-US" sz="1800" b="1" i="0" u="none" strike="noStrike" kern="1200" cap="none" spc="0" normalizeH="0" baseline="0" noProof="0" dirty="0">
              <a:ln>
                <a:noFill/>
              </a:ln>
              <a:solidFill>
                <a:srgbClr val="302D5C"/>
              </a:solidFill>
              <a:effectLst/>
              <a:uLnTx/>
              <a:uFillTx/>
              <a:latin typeface="Arial" panose="020B0604020202090204"/>
              <a:ea typeface="STZhongsong"/>
              <a:cs typeface="+mn-cs"/>
            </a:endParaRPr>
          </a:p>
        </p:txBody>
      </p:sp>
      <p:sp>
        <p:nvSpPr>
          <p:cNvPr id="71" name="文本框 70"/>
          <p:cNvSpPr txBox="1"/>
          <p:nvPr/>
        </p:nvSpPr>
        <p:spPr>
          <a:xfrm>
            <a:off x="940763" y="3589984"/>
            <a:ext cx="4704852" cy="2336315"/>
          </a:xfrm>
          <a:prstGeom prst="rect">
            <a:avLst/>
          </a:prstGeom>
          <a:noFill/>
        </p:spPr>
        <p:txBody>
          <a:bodyPr wrap="square" rtlCol="0">
            <a:noAutofit/>
          </a:bodyPr>
          <a:lstStyle>
            <a:defPPr>
              <a:defRPr lang="en-US"/>
            </a:defPPr>
            <a:lvl1pPr marL="171450" indent="-171450" algn="just">
              <a:lnSpc>
                <a:spcPct val="130000"/>
              </a:lnSpc>
              <a:spcBef>
                <a:spcPct val="0"/>
              </a:spcBef>
              <a:spcAft>
                <a:spcPct val="0"/>
              </a:spcAft>
              <a:buFont typeface="Wingdings" panose="05000000000000000000" pitchFamily="2" charset="2"/>
              <a:buChar char="u"/>
              <a:defRPr sz="1200">
                <a:latin typeface="微软雅黑" charset="0"/>
                <a:ea typeface="微软雅黑" charset="0"/>
              </a:defRPr>
            </a:lvl1pPr>
          </a:lstStyle>
          <a:p>
            <a:pPr marL="284480" marR="0" lvl="0" indent="-284480" algn="just" defTabSz="914400" rtl="0" eaLnBrk="1" fontAlgn="auto" latinLnBrk="0" hangingPunct="1">
              <a:lnSpc>
                <a:spcPct val="150000"/>
              </a:lnSpc>
              <a:spcBef>
                <a:spcPct val="0"/>
              </a:spcBef>
              <a:spcAft>
                <a:spcPct val="0"/>
              </a:spcAft>
              <a:buClrTx/>
              <a:buSzTx/>
              <a:defRPr/>
            </a:pP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rPr>
              <a:t>本</a:t>
            </a:r>
            <a:r>
              <a:rPr lang="zh-CN" altLang="en-US" sz="1400" dirty="0">
                <a:solidFill>
                  <a:srgbClr val="2B3A42"/>
                </a:solidFill>
              </a:rPr>
              <a:t>品</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rPr>
              <a:t>通过制剂工艺创新，实现与原研</a:t>
            </a:r>
            <a:r>
              <a:rPr kumimoji="0" lang="en-US" altLang="zh-CN" sz="1400" b="0" i="0" u="none" strike="noStrike" kern="1200" cap="none" spc="0" normalizeH="0" baseline="0" noProof="0" dirty="0">
                <a:ln>
                  <a:noFill/>
                </a:ln>
                <a:solidFill>
                  <a:srgbClr val="2B3A42"/>
                </a:solidFill>
                <a:effectLst/>
                <a:uLnTx/>
                <a:uFillTx/>
                <a:latin typeface="微软雅黑" charset="0"/>
                <a:ea typeface="微软雅黑" charset="0"/>
                <a:cs typeface="+mn-cs"/>
              </a:rPr>
              <a:t>OCUFEN®</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rPr>
              <a:t>的质量一致性与供应链自主。</a:t>
            </a:r>
            <a:endParaRPr kumimoji="0" lang="en-US" altLang="zh-CN" sz="1400" b="0" i="0" u="none" strike="noStrike" kern="1200" cap="none" spc="0" normalizeH="0" baseline="0" noProof="0" dirty="0">
              <a:ln>
                <a:noFill/>
              </a:ln>
              <a:solidFill>
                <a:srgbClr val="2B3A42"/>
              </a:solidFill>
              <a:effectLst/>
              <a:uLnTx/>
              <a:uFillTx/>
              <a:latin typeface="微软雅黑" charset="0"/>
              <a:ea typeface="微软雅黑" charset="0"/>
              <a:cs typeface="+mn-cs"/>
            </a:endParaRPr>
          </a:p>
          <a:p>
            <a:pPr marL="284480" marR="0" lvl="0" indent="-284480" algn="just" defTabSz="914400" rtl="0" eaLnBrk="1" fontAlgn="auto" latinLnBrk="0" hangingPunct="1">
              <a:lnSpc>
                <a:spcPct val="150000"/>
              </a:lnSpc>
              <a:spcBef>
                <a:spcPct val="0"/>
              </a:spcBef>
              <a:spcAft>
                <a:spcPct val="0"/>
              </a:spcAft>
              <a:buClrTx/>
              <a:buSzTx/>
              <a:defRPr/>
            </a:pP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rPr>
              <a:t>将国际验证的“术中缩瞳+术后抗炎”双机制临床价值，以国产化路径转化为稳定、可及的公共健康产品。</a:t>
            </a:r>
            <a:endParaRPr kumimoji="0" lang="en-US" altLang="zh-CN" sz="1400" b="0" i="0" u="none" strike="noStrike" kern="1200" cap="none" spc="0" normalizeH="0" baseline="0" noProof="0" dirty="0">
              <a:ln>
                <a:noFill/>
              </a:ln>
              <a:solidFill>
                <a:srgbClr val="2B3A42"/>
              </a:solidFill>
              <a:effectLst/>
              <a:uLnTx/>
              <a:uFillTx/>
              <a:latin typeface="微软雅黑" charset="0"/>
              <a:ea typeface="微软雅黑" charset="0"/>
              <a:cs typeface="+mn-cs"/>
            </a:endParaRPr>
          </a:p>
          <a:p>
            <a:pPr marL="284480" marR="0" lvl="0" indent="-284480" algn="just" defTabSz="914400" rtl="0" eaLnBrk="1" fontAlgn="auto" latinLnBrk="0" hangingPunct="1">
              <a:lnSpc>
                <a:spcPct val="150000"/>
              </a:lnSpc>
              <a:spcBef>
                <a:spcPct val="0"/>
              </a:spcBef>
              <a:spcAft>
                <a:spcPct val="0"/>
              </a:spcAft>
              <a:buClrTx/>
              <a:buSzTx/>
              <a:defRPr/>
            </a:pPr>
            <a:r>
              <a:rPr kumimoji="0" lang="zh-CN" altLang="en-US"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“对标+自主”的转化机制</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rPr>
              <a:t>打破了进口依赖与非规范用药的路径锁定，以体系化能力保障眼科围术期用药的规范供应，</a:t>
            </a:r>
            <a:r>
              <a:rPr kumimoji="0" lang="zh-CN" altLang="en-US" sz="1400" b="1" i="0" u="none" strike="noStrike" kern="1200" cap="none" spc="0" normalizeH="0" baseline="0" noProof="0" dirty="0">
                <a:ln>
                  <a:noFill/>
                </a:ln>
                <a:solidFill>
                  <a:srgbClr val="302E5D"/>
                </a:solidFill>
                <a:effectLst/>
                <a:uLnTx/>
                <a:uFillTx/>
                <a:latin typeface="微软雅黑" panose="020B0503020204020204" pitchFamily="34" charset="-122"/>
                <a:ea typeface="微软雅黑" panose="020B0503020204020204" pitchFamily="34" charset="-122"/>
                <a:cs typeface="+mn-cs"/>
              </a:rPr>
              <a:t>实现了从技术引进到普惠可及的机制跃升</a:t>
            </a:r>
            <a:r>
              <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rPr>
              <a:t>。</a:t>
            </a:r>
            <a:endParaRPr kumimoji="0" lang="zh-CN" altLang="en-US" sz="1400" b="0" i="0" u="none" strike="noStrike" kern="1200" cap="none" spc="0" normalizeH="0" baseline="0" noProof="0" dirty="0">
              <a:ln>
                <a:noFill/>
              </a:ln>
              <a:solidFill>
                <a:srgbClr val="2B3A42"/>
              </a:solidFill>
              <a:effectLst/>
              <a:uLnTx/>
              <a:uFillTx/>
              <a:latin typeface="微软雅黑" charset="0"/>
              <a:ea typeface="微软雅黑" charset="0"/>
              <a:cs typeface="+mn-cs"/>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ags/tag1.xml><?xml version="1.0" encoding="utf-8"?>
<p:tagLst xmlns:p="http://schemas.openxmlformats.org/presentationml/2006/main">
  <p:tag name="THINKCELLSHAPEDONOTDELETE" val="thinkcellActiveDocDoNotDelete"/>
</p:tagLst>
</file>

<file path=ppt/tags/tag10.xml><?xml version="1.0" encoding="utf-8"?>
<p:tagLst xmlns:p="http://schemas.openxmlformats.org/presentationml/2006/main">
  <p:tag name="THINKCELLSHAPEDONOTDELETE" val="tIcPpYTQLtyf7QK5ZJJNSig"/>
</p:tagLst>
</file>

<file path=ppt/tags/tag11.xml><?xml version="1.0" encoding="utf-8"?>
<p:tagLst xmlns:p="http://schemas.openxmlformats.org/presentationml/2006/main">
  <p:tag name="THINKCELLSHAPEDONOTDELETE" val="thinkcellActiveDocDoNotDelete"/>
</p:tagLst>
</file>

<file path=ppt/tags/tag12.xml><?xml version="1.0" encoding="utf-8"?>
<p:tagLst xmlns:p="http://schemas.openxmlformats.org/presentationml/2006/main">
  <p:tag name="THINKCELLSHAPEDONOTDELETE" val="tOjEi2SEjC7_.cv0WGRKAYA"/>
</p:tagLst>
</file>

<file path=ppt/tags/tag13.xml><?xml version="1.0" encoding="utf-8"?>
<p:tagLst xmlns:p="http://schemas.openxmlformats.org/presentationml/2006/main">
  <p:tag name="THINKCELLSHAPEDONOTDELETE" val="thinkcellActiveDocDoNotDelete"/>
</p:tagLst>
</file>

<file path=ppt/tags/tag14.xml><?xml version="1.0" encoding="utf-8"?>
<p:tagLst xmlns:p="http://schemas.openxmlformats.org/presentationml/2006/main">
  <p:tag name="THINKCELLSHAPEDONOTDELETE" val="tT3EJbFULnppd_fLTZTnR6Q"/>
</p:tagLst>
</file>

<file path=ppt/tags/tag15.xml><?xml version="1.0" encoding="utf-8"?>
<p:tagLst xmlns:p="http://schemas.openxmlformats.org/presentationml/2006/main">
  <p:tag name="THINKCELLSHAPEDONOTDELETE" val="thinkcellActiveDocDoNotDelete"/>
</p:tagLst>
</file>

<file path=ppt/tags/tag16.xml><?xml version="1.0" encoding="utf-8"?>
<p:tagLst xmlns:p="http://schemas.openxmlformats.org/presentationml/2006/main">
  <p:tag name="THINKCELLSHAPEDONOTDELETE" val="tbC4MvoijkMTcQyzcz_FWeQ"/>
</p:tagLst>
</file>

<file path=ppt/tags/tag17.xml><?xml version="1.0" encoding="utf-8"?>
<p:tagLst xmlns:p="http://schemas.openxmlformats.org/presentationml/2006/main">
  <p:tag name="THINKCELLSHAPEDONOTDELETE" val="thinkcellActiveDocDoNotDelete"/>
</p:tagLst>
</file>

<file path=ppt/tags/tag18.xml><?xml version="1.0" encoding="utf-8"?>
<p:tagLst xmlns:p="http://schemas.openxmlformats.org/presentationml/2006/main">
  <p:tag name="THINKCELLSHAPEDONOTDELETE" val="thinkcellActiveDocDoNotDelete"/>
</p:tagLst>
</file>

<file path=ppt/tags/tag19.xml><?xml version="1.0" encoding="utf-8"?>
<p:tagLst xmlns:p="http://schemas.openxmlformats.org/presentationml/2006/main">
  <p:tag name="THINKCELLSHAPEDONOTDELETE" val="tJfNJsDlltttHWA6LU3h.Pg"/>
</p:tagLst>
</file>

<file path=ppt/tags/tag2.xml><?xml version="1.0" encoding="utf-8"?>
<p:tagLst xmlns:p="http://schemas.openxmlformats.org/presentationml/2006/main">
  <p:tag name="THINKCELLSHAPEDONOTDELETE" val="tJfNJsDlltttHWA6LU3h.Pg"/>
</p:tagLst>
</file>

<file path=ppt/tags/tag20.xml><?xml version="1.0" encoding="utf-8"?>
<p:tagLst xmlns:p="http://schemas.openxmlformats.org/presentationml/2006/main">
  <p:tag name="THINKCELLSHAPEDONOTDELETE" val="thinkcellActiveDocDoNotDelete"/>
</p:tagLst>
</file>

<file path=ppt/tags/tag21.xml><?xml version="1.0" encoding="utf-8"?>
<p:tagLst xmlns:p="http://schemas.openxmlformats.org/presentationml/2006/main">
  <p:tag name="THINKCELLSHAPEDONOTDELETE" val="tLfDRXOyONSw5PDe4U67oLA"/>
</p:tagLst>
</file>

<file path=ppt/tags/tag22.xml><?xml version="1.0" encoding="utf-8"?>
<p:tagLst xmlns:p="http://schemas.openxmlformats.org/presentationml/2006/main">
  <p:tag name="THINKCELLSHAPEDONOTDELETE" val="thinkcellActiveDocDoNotDelete"/>
</p:tagLst>
</file>

<file path=ppt/tags/tag23.xml><?xml version="1.0" encoding="utf-8"?>
<p:tagLst xmlns:p="http://schemas.openxmlformats.org/presentationml/2006/main">
  <p:tag name="THINKCELLSHAPEDONOTDELETE" val="tZobnggrodrD37s_7mfh4eQ"/>
</p:tagLst>
</file>

<file path=ppt/tags/tag24.xml><?xml version="1.0" encoding="utf-8"?>
<p:tagLst xmlns:p="http://schemas.openxmlformats.org/presentationml/2006/main">
  <p:tag name="THINKCELLSHAPEDONOTDELETE" val="thinkcellActiveDocDoNotDelete"/>
</p:tagLst>
</file>

<file path=ppt/tags/tag25.xml><?xml version="1.0" encoding="utf-8"?>
<p:tagLst xmlns:p="http://schemas.openxmlformats.org/presentationml/2006/main">
  <p:tag name="THINKCELLSHAPEDONOTDELETE" val="tZobnggrodrD37s_7mfh4eQ"/>
</p:tagLst>
</file>

<file path=ppt/tags/tag26.xml><?xml version="1.0" encoding="utf-8"?>
<p:tagLst xmlns:p="http://schemas.openxmlformats.org/presentationml/2006/main">
  <p:tag name="THINKCELLSHAPEDONOTDELETE" val="thinkcellActiveDocDoNotDelete"/>
</p:tagLst>
</file>

<file path=ppt/tags/tag27.xml><?xml version="1.0" encoding="utf-8"?>
<p:tagLst xmlns:p="http://schemas.openxmlformats.org/presentationml/2006/main">
  <p:tag name="THINKCELLSHAPEDONOTDELETE" val="tIcPpYTQLtyf7QK5ZJJNSig"/>
</p:tagLst>
</file>

<file path=ppt/tags/tag28.xml><?xml version="1.0" encoding="utf-8"?>
<p:tagLst xmlns:p="http://schemas.openxmlformats.org/presentationml/2006/main">
  <p:tag name="THINKCELLSHAPEDONOTDELETE" val="thinkcellActiveDocDoNotDelete"/>
</p:tagLst>
</file>

<file path=ppt/tags/tag29.xml><?xml version="1.0" encoding="utf-8"?>
<p:tagLst xmlns:p="http://schemas.openxmlformats.org/presentationml/2006/main">
  <p:tag name="THINKCELLSHAPEDONOTDELETE" val="tOjEi2SEjC7_.cv0WGRKAYA"/>
</p:tagLst>
</file>

<file path=ppt/tags/tag3.xml><?xml version="1.0" encoding="utf-8"?>
<p:tagLst xmlns:p="http://schemas.openxmlformats.org/presentationml/2006/main">
  <p:tag name="THINKCELLSHAPEDONOTDELETE" val="thinkcellActiveDocDoNotDelete"/>
</p:tagLst>
</file>

<file path=ppt/tags/tag30.xml><?xml version="1.0" encoding="utf-8"?>
<p:tagLst xmlns:p="http://schemas.openxmlformats.org/presentationml/2006/main">
  <p:tag name="THINKCELLSHAPEDONOTDELETE" val="thinkcellActiveDocDoNotDelete"/>
</p:tagLst>
</file>

<file path=ppt/tags/tag31.xml><?xml version="1.0" encoding="utf-8"?>
<p:tagLst xmlns:p="http://schemas.openxmlformats.org/presentationml/2006/main">
  <p:tag name="THINKCELLSHAPEDONOTDELETE" val="tT3EJbFULnppd_fLTZTnR6Q"/>
</p:tagLst>
</file>

<file path=ppt/tags/tag32.xml><?xml version="1.0" encoding="utf-8"?>
<p:tagLst xmlns:p="http://schemas.openxmlformats.org/presentationml/2006/main">
  <p:tag name="THINKCELLSHAPEDONOTDELETE" val="thinkcellActiveDocDoNotDelete"/>
</p:tagLst>
</file>

<file path=ppt/tags/tag33.xml><?xml version="1.0" encoding="utf-8"?>
<p:tagLst xmlns:p="http://schemas.openxmlformats.org/presentationml/2006/main">
  <p:tag name="THINKCELLSHAPEDONOTDELETE" val="tbC4MvoijkMTcQyzcz_FWeQ"/>
</p:tagLst>
</file>

<file path=ppt/tags/tag34.xml><?xml version="1.0" encoding="utf-8"?>
<p:tagLst xmlns:p="http://schemas.openxmlformats.org/presentationml/2006/main">
  <p:tag name="THINKCELLSHAPEDONOTDELETE" val="thinkcellActiveDocDoNotDelete"/>
</p:tagLst>
</file>

<file path=ppt/tags/tag35.xml><?xml version="1.0" encoding="utf-8"?>
<p:tagLst xmlns:p="http://schemas.openxmlformats.org/presentationml/2006/main">
  <p:tag name="THINKCELLSHAPEDONOTDELETE" val="thinkcellActiveDocDoNotDelete"/>
</p:tagLst>
</file>

<file path=ppt/tags/tag36.xml><?xml version="1.0" encoding="utf-8"?>
<p:tagLst xmlns:p="http://schemas.openxmlformats.org/presentationml/2006/main">
  <p:tag name="THINKCELLSHAPEDONOTDELETE" val="thinkcellActiveDocDoNotDelete"/>
</p:tagLst>
</file>

<file path=ppt/tags/tag37.xml><?xml version="1.0" encoding="utf-8"?>
<p:tagLst xmlns:p="http://schemas.openxmlformats.org/presentationml/2006/main">
  <p:tag name="THINKCELLSHAPEDONOTDELETE" val="thinkcellActiveDocDoNotDelete"/>
</p:tagLst>
</file>

<file path=ppt/tags/tag38.xml><?xml version="1.0" encoding="utf-8"?>
<p:tagLst xmlns:p="http://schemas.openxmlformats.org/presentationml/2006/main">
  <p:tag name="THINKCELLSHAPEDONOTDELETE" val="thinkcellActiveDocDoNotDelete"/>
</p:tagLst>
</file>

<file path=ppt/tags/tag39.xml><?xml version="1.0" encoding="utf-8"?>
<p:tagLst xmlns:p="http://schemas.openxmlformats.org/presentationml/2006/main">
  <p:tag name="THINKCELLSHAPEDONOTDELETE" val="thinkcellActiveDocDoNotDelete"/>
</p:tagLst>
</file>

<file path=ppt/tags/tag4.xml><?xml version="1.0" encoding="utf-8"?>
<p:tagLst xmlns:p="http://schemas.openxmlformats.org/presentationml/2006/main">
  <p:tag name="THINKCELLSHAPEDONOTDELETE" val="tLfDRXOyONSw5PDe4U67oLA"/>
</p:tagLst>
</file>

<file path=ppt/tags/tag40.xml><?xml version="1.0" encoding="utf-8"?>
<p:tagLst xmlns:p="http://schemas.openxmlformats.org/presentationml/2006/main">
  <p:tag name="TABLE_ENDDRAG_ORIGIN_RECT" val="243*117"/>
  <p:tag name="TABLE_ENDDRAG_RECT" val="217*357*243*117"/>
</p:tagLst>
</file>

<file path=ppt/tags/tag41.xml><?xml version="1.0" encoding="utf-8"?>
<p:tagLst xmlns:p="http://schemas.openxmlformats.org/presentationml/2006/main">
  <p:tag name="THINKCELLSHAPEDONOTDELETE" val="thinkcellActiveDocDoNotDelete"/>
</p:tagLst>
</file>

<file path=ppt/tags/tag42.xml><?xml version="1.0" encoding="utf-8"?>
<p:tagLst xmlns:p="http://schemas.openxmlformats.org/presentationml/2006/main">
  <p:tag name="TABLE_ENDDRAG_ORIGIN_RECT" val="412*86"/>
  <p:tag name="TABLE_ENDDRAG_RECT" val="494*286*412*86"/>
  <p:tag name="TABLE_AUTOADJUST_FLAG" val="1"/>
</p:tagLst>
</file>

<file path=ppt/tags/tag43.xml><?xml version="1.0" encoding="utf-8"?>
<p:tagLst xmlns:p="http://schemas.openxmlformats.org/presentationml/2006/main">
  <p:tag name="THINKCELLSHAPEDONOTDELETE" val="thinkcellActiveDocDoNotDelete"/>
</p:tagLst>
</file>

<file path=ppt/tags/tag44.xml><?xml version="1.0" encoding="utf-8"?>
<p:tagLst xmlns:p="http://schemas.openxmlformats.org/presentationml/2006/main">
  <p:tag name="THINKCELLSHAPEDONOTDELETE" val="thinkcellActiveDocDoNotDelete"/>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THINKCELLSHAPEDONOTDELETE" val="thinkcellActiveDocDoNotDelete"/>
</p:tagLst>
</file>

<file path=ppt/tags/tag5.xml><?xml version="1.0" encoding="utf-8"?>
<p:tagLst xmlns:p="http://schemas.openxmlformats.org/presentationml/2006/main">
  <p:tag name="THINKCELLSHAPEDONOTDELETE" val="thinkcellActiveDocDoNotDelete"/>
</p:tagLst>
</file>

<file path=ppt/tags/tag50.xml><?xml version="1.0" encoding="utf-8"?>
<p:tagLst xmlns:p="http://schemas.openxmlformats.org/presentationml/2006/main">
  <p:tag name="THINKCELLPRESENTATIONDONOTDELETE" val="&lt;?xml version=&quot;1.0&quot; encoding=&quot;UTF-16&quot; standalone=&quot;yes&quot;?&gt;&lt;root reqver=&quot;28224&quot;&gt;&lt;version val=&quot;3530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 name="THINKCELLUNDODONOTDELETE" val="0"/>
</p:tagLst>
</file>

<file path=ppt/tags/tag6.xml><?xml version="1.0" encoding="utf-8"?>
<p:tagLst xmlns:p="http://schemas.openxmlformats.org/presentationml/2006/main">
  <p:tag name="THINKCELLSHAPEDONOTDELETE" val="tZobnggrodrD37s_7mfh4eQ"/>
</p:tagLst>
</file>

<file path=ppt/tags/tag7.xml><?xml version="1.0" encoding="utf-8"?>
<p:tagLst xmlns:p="http://schemas.openxmlformats.org/presentationml/2006/main">
  <p:tag name="THINKCELLSHAPEDONOTDELETE" val="thinkcellActiveDocDoNotDelete"/>
</p:tagLst>
</file>

<file path=ppt/tags/tag8.xml><?xml version="1.0" encoding="utf-8"?>
<p:tagLst xmlns:p="http://schemas.openxmlformats.org/presentationml/2006/main">
  <p:tag name="THINKCELLSHAPEDONOTDELETE" val="tZobnggrodrD37s_7mfh4eQ"/>
</p:tagLst>
</file>

<file path=ppt/tags/tag9.xml><?xml version="1.0" encoding="utf-8"?>
<p:tagLst xmlns:p="http://schemas.openxmlformats.org/presentationml/2006/main">
  <p:tag name="THINKCELLSHAPEDONOTDELETE" val="thinkcellActiveDocDoNotDelete"/>
</p:tagLst>
</file>

<file path=ppt/theme/theme1.xml><?xml version="1.0" encoding="utf-8"?>
<a:theme xmlns:a="http://schemas.openxmlformats.org/drawingml/2006/main" name="IQVIA_V2.0.0">
  <a:themeElements>
    <a:clrScheme name="自定义 19">
      <a:dk1>
        <a:srgbClr val="2B3A42"/>
      </a:dk1>
      <a:lt1>
        <a:srgbClr val="FFFFFF"/>
      </a:lt1>
      <a:dk2>
        <a:srgbClr val="606B71"/>
      </a:dk2>
      <a:lt2>
        <a:srgbClr val="F3F3F3"/>
      </a:lt2>
      <a:accent1>
        <a:srgbClr val="302E5D"/>
      </a:accent1>
      <a:accent2>
        <a:srgbClr val="766C91"/>
      </a:accent2>
      <a:accent3>
        <a:srgbClr val="5EB7C7"/>
      </a:accent3>
      <a:accent4>
        <a:srgbClr val="027123"/>
      </a:accent4>
      <a:accent5>
        <a:srgbClr val="00BFB3"/>
      </a:accent5>
      <a:accent6>
        <a:srgbClr val="F0B323"/>
      </a:accent6>
      <a:hlink>
        <a:srgbClr val="00A3E0"/>
      </a:hlink>
      <a:folHlink>
        <a:srgbClr val="005587"/>
      </a:folHlink>
    </a:clrScheme>
    <a:fontScheme name="Custom 3">
      <a:majorFont>
        <a:latin typeface="Arial"/>
        <a:ea typeface="STZhongsong"/>
        <a:cs typeface=""/>
      </a:majorFont>
      <a:minorFont>
        <a:latin typeface="Arial"/>
        <a:ea typeface="STZhongsong"/>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t" anchorCtr="0"/>
      <a:lstStyle>
        <a:defPPr algn="l">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600" dirty="0" err="1" smtClean="0">
            <a:solidFill>
              <a:schemeClr val="tx2"/>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IQVIA_V2.0.0">
  <a:themeElements>
    <a:clrScheme name="自定义 19">
      <a:dk1>
        <a:srgbClr val="2B3A42"/>
      </a:dk1>
      <a:lt1>
        <a:srgbClr val="FFFFFF"/>
      </a:lt1>
      <a:dk2>
        <a:srgbClr val="606B71"/>
      </a:dk2>
      <a:lt2>
        <a:srgbClr val="F3F3F3"/>
      </a:lt2>
      <a:accent1>
        <a:srgbClr val="302E5D"/>
      </a:accent1>
      <a:accent2>
        <a:srgbClr val="766C91"/>
      </a:accent2>
      <a:accent3>
        <a:srgbClr val="5EB7C7"/>
      </a:accent3>
      <a:accent4>
        <a:srgbClr val="027123"/>
      </a:accent4>
      <a:accent5>
        <a:srgbClr val="00BFB3"/>
      </a:accent5>
      <a:accent6>
        <a:srgbClr val="F0B323"/>
      </a:accent6>
      <a:hlink>
        <a:srgbClr val="00A3E0"/>
      </a:hlink>
      <a:folHlink>
        <a:srgbClr val="005587"/>
      </a:folHlink>
    </a:clrScheme>
    <a:fontScheme name="Custom 3">
      <a:majorFont>
        <a:latin typeface="Arial"/>
        <a:ea typeface="STZhongsong"/>
        <a:cs typeface=""/>
      </a:majorFont>
      <a:minorFont>
        <a:latin typeface="Arial"/>
        <a:ea typeface="STZhongsong"/>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t" anchorCtr="0"/>
      <a:lstStyle>
        <a:defPPr algn="l">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600" dirty="0" err="1" smtClean="0">
            <a:solidFill>
              <a:schemeClr val="tx2"/>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IQVIA">
      <a:dk1>
        <a:srgbClr val="2B3A42"/>
      </a:dk1>
      <a:lt1>
        <a:sysClr val="window" lastClr="FFFFFF"/>
      </a:lt1>
      <a:dk2>
        <a:srgbClr val="005587"/>
      </a:dk2>
      <a:lt2>
        <a:srgbClr val="00A3E0"/>
      </a:lt2>
      <a:accent1>
        <a:srgbClr val="FE8A12"/>
      </a:accent1>
      <a:accent2>
        <a:srgbClr val="43B02A"/>
      </a:accent2>
      <a:accent3>
        <a:srgbClr val="027223"/>
      </a:accent3>
      <a:accent4>
        <a:srgbClr val="00C7B1"/>
      </a:accent4>
      <a:accent5>
        <a:srgbClr val="FFD100"/>
      </a:accent5>
      <a:accent6>
        <a:srgbClr val="3F5765"/>
      </a:accent6>
      <a:hlink>
        <a:srgbClr val="2B3A42"/>
      </a:hlink>
      <a:folHlink>
        <a:srgbClr val="00558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IQVIA">
      <a:dk1>
        <a:srgbClr val="2B3A42"/>
      </a:dk1>
      <a:lt1>
        <a:sysClr val="window" lastClr="FFFFFF"/>
      </a:lt1>
      <a:dk2>
        <a:srgbClr val="005587"/>
      </a:dk2>
      <a:lt2>
        <a:srgbClr val="00A3E0"/>
      </a:lt2>
      <a:accent1>
        <a:srgbClr val="FE8A12"/>
      </a:accent1>
      <a:accent2>
        <a:srgbClr val="43B02A"/>
      </a:accent2>
      <a:accent3>
        <a:srgbClr val="027223"/>
      </a:accent3>
      <a:accent4>
        <a:srgbClr val="00C7B1"/>
      </a:accent4>
      <a:accent5>
        <a:srgbClr val="FFD100"/>
      </a:accent5>
      <a:accent6>
        <a:srgbClr val="3F5765"/>
      </a:accent6>
      <a:hlink>
        <a:srgbClr val="2B3A42"/>
      </a:hlink>
      <a:folHlink>
        <a:srgbClr val="00558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Light"/>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49.xml"/></Relationships>
</file>

<file path=customXml/item1.xml><?xml version="1.0" encoding="utf-8"?>
<p:properties xmlns:p="http://schemas.microsoft.com/office/2006/metadata/properties" xmlns:pc="http://schemas.microsoft.com/office/infopath/2007/PartnerControl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ma:contentTypeID="0x01010019F2F3A0F661AE4BB990859873F8E9D0" ma:contentTypeName="Document" ct:_="" ma:contentTypeVersion="4" ma:_="" ma:contentTypeScope="" ma:versionID="c88b9ad718c7c8186c9b4d7c6484eedc" ma:contentTypeDescription="Create a new document.">
  <xsd:schema xmlns:p="http://schemas.microsoft.com/office/2006/metadata/properties" xmlns:ns2="58639c43-84b2-4cd8-bfa4-38cf35135de0" xmlns:xsd="http://www.w3.org/2001/XMLSchema" xmlns:xs="http://www.w3.org/2001/XMLSchema" ma:root="true" ma:fieldsID="96a0af3b263b9695563043d869b9117d" targetNamespace="http://schemas.microsoft.com/office/2006/metadata/properties" ns2:_="">
    <xsd:import namespace="58639c43-84b2-4cd8-bfa4-38cf35135de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pc="http://schemas.microsoft.com/office/infopath/2007/PartnerControls" xmlns:xsd="http://www.w3.org/2001/XMLSchema" xmlns:xs="http://www.w3.org/2001/XMLSchema" xmlns:dms="http://schemas.microsoft.com/office/2006/documentManagement/types" elementFormDefault="qualified" targetNamespace="58639c43-84b2-4cd8-bfa4-38cf35135de0">
    <xsd:import namespace="http://schemas.microsoft.com/office/2006/documentManagement/types"/>
    <xsd:import namespace="http://schemas.microsoft.com/office/infopath/2007/PartnerControls"/>
    <xsd:element nillable="true" name="MediaServiceMetadata" ma:readOnly="true" ma:index="8" ma:hidden="true" ma:internalName="MediaServiceMetadata" ma:displayName="MediaServiceMetadata">
      <xsd:simpleType>
        <xsd:restriction base="dms:Note"/>
      </xsd:simpleType>
    </xsd:element>
    <xsd:element nillable="true" name="MediaServiceFastMetadata" ma:readOnly="true" ma:index="9" ma:hidden="true" ma:internalName="MediaServiceFastMetadata" ma:displayName="MediaServiceFastMetadata">
      <xsd:simpleType>
        <xsd:restriction base="dms:Note"/>
      </xsd:simpleType>
    </xsd:element>
    <xsd:element ma:indexed="true" nillable="true" name="MediaServiceObjectDetectorVersions" ma:readOnly="true" ma:index="10" ma:hidden="true" ma:internalName="MediaServiceObjectDetectorVersions" ma:displayName="MediaServiceObjectDetectorVersions">
      <xsd:simpleType>
        <xsd:restriction base="dms:Text"/>
      </xsd:simpleType>
    </xsd:element>
    <xsd:element nillable="true" name="MediaServiceSearchProperties" ma:readOnly="true" ma:index="11" ma:hidden="true" ma:internalName="MediaServiceSearchProperties" ma:displayName="MediaServiceSearchProperties">
      <xsd:simpleType>
        <xsd:restriction base="dms:Note"/>
      </xsd:simpleType>
    </xsd:element>
  </xsd:schema>
  <xsd:schema xmlns:odoc="http://schemas.microsoft.com/internal/obd" xmlns:dc="http://purl.org/dc/elements/1.1/" xmlns:xsd="http://www.w3.org/2001/XMLSchema" xmlns="http://schemas.openxmlformats.org/package/2006/metadata/core-properties" xmlns:dcterms="http://purl.org/dc/terms/" xmlns:xsi="http://www.w3.org/2001/XMLSchema-instance" elementFormDefault="qualified" targetNamespace="http://schemas.openxmlformats.org/package/2006/metadata/core-properties" attributeFormDefault="unqualified" blockDefault="#all">
    <xsd:import schemaLocation="http://dublincore.org/schemas/xmls/qdc/2003/04/02/dc.xsd" namespace="http://purl.org/dc/elements/1.1/"/>
    <xsd:import schemaLocation="http://dublincore.org/schemas/xmls/qdc/2003/04/02/dcterms.xsd" namespace="http://purl.org/dc/terms/"/>
    <xsd:element name="coreProperties" type="CT_coreProperties"/>
    <xsd:complexType name="CT_coreProperties">
      <xsd:all>
        <xsd:element ref="dc:creator" maxOccurs="1" minOccurs="0"/>
        <xsd:element ref="dcterms:created" maxOccurs="1" minOccurs="0"/>
        <xsd:element ref="dc:identifier" maxOccurs="1" minOccurs="0"/>
        <xsd:element name="contentType" ma:index="0" ma:displayName="Content Type" maxOccurs="1" minOccurs="0" type="xsd:string"/>
        <xsd:element ma:index="4" ma:displayName="Title" ref="dc:title" maxOccurs="1" minOccurs="0"/>
        <xsd:element ref="dc:subject" maxOccurs="1" minOccurs="0"/>
        <xsd:element ref="dc:description" maxOccurs="1" minOccurs="0"/>
        <xsd:element name="keywords" maxOccurs="1" minOccurs="0" type="xsd:string"/>
        <xsd:element ref="dc:language" maxOccurs="1" minOccurs="0"/>
        <xsd:element name="category" maxOccurs="1" minOccurs="0" type="xsd:string"/>
        <xsd:element name="version" maxOccurs="1" minOccurs="0" type="xsd:string"/>
        <xsd:element name="revision" maxOccurs="1" minOccurs="0" type="xsd:string">
          <xsd:annotation>
            <xsd:documentation>
                        This value indicates the number of saves or revisions. The application is responsible for updating this value after each revision.
                    </xsd:documentation>
          </xsd:annotation>
        </xsd:element>
        <xsd:element name="lastModifiedBy" maxOccurs="1" minOccurs="0" type="xsd:string"/>
        <xsd:element ref="dcterms:modified" maxOccurs="1" minOccurs="0"/>
        <xsd:element name="contentStatus" maxOccurs="1" minOccurs="0" type="xsd:string"/>
      </xsd:all>
    </xsd:complexType>
  </xsd:schema>
  <xs:schema xmlns:pc="http://schemas.microsoft.com/office/infopath/2007/PartnerControls" xmlns:xs="http://www.w3.org/2001/XMLSchema" elementFormDefault="qualified" targetNamespace="http://schemas.microsoft.com/office/infopath/2007/PartnerControls"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axOccurs="unbounded" minOccurs="0"/>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axOccurs="unbounded" minOccurs="0"/>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47.xml><?xml version="1.0" encoding="utf-8"?>
<ds:datastoreItem xmlns:ds="http://schemas.openxmlformats.org/officeDocument/2006/customXml" ds:itemID="{E14441BC-B7F8-4986-ADD2-5303ECEB8364}">
  <ds:schemaRefs/>
</ds:datastoreItem>
</file>

<file path=customXml/itemProps48.xml><?xml version="1.0" encoding="utf-8"?>
<ds:datastoreItem xmlns:ds="http://schemas.openxmlformats.org/officeDocument/2006/customXml" ds:itemID="{B7851A04-0515-4EE3-93EE-6E364921B6F2}">
  <ds:schemaRefs/>
</ds:datastoreItem>
</file>

<file path=customXml/itemProps49.xml><?xml version="1.0" encoding="utf-8"?>
<ds:datastoreItem xmlns:ds="http://schemas.openxmlformats.org/officeDocument/2006/customXml" ds:itemID="{D32AA206-13C4-4A94-93DA-43507AC70771}">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6046</Words>
  <Application>WPS 演示</Application>
  <PresentationFormat>宽屏</PresentationFormat>
  <Paragraphs>575</Paragraphs>
  <Slides>11</Slides>
  <Notes>1</Notes>
  <HiddenSlides>0</HiddenSlides>
  <MMClips>0</MMClips>
  <ScaleCrop>false</ScaleCrop>
  <HeadingPairs>
    <vt:vector size="8" baseType="variant">
      <vt:variant>
        <vt:lpstr>已用的字体</vt:lpstr>
      </vt:variant>
      <vt:variant>
        <vt:i4>32</vt:i4>
      </vt:variant>
      <vt:variant>
        <vt:lpstr>主题</vt:lpstr>
      </vt:variant>
      <vt:variant>
        <vt:i4>2</vt:i4>
      </vt:variant>
      <vt:variant>
        <vt:lpstr>嵌入 OLE 服务器</vt:lpstr>
      </vt:variant>
      <vt:variant>
        <vt:i4>27</vt:i4>
      </vt:variant>
      <vt:variant>
        <vt:lpstr>幻灯片标题</vt:lpstr>
      </vt:variant>
      <vt:variant>
        <vt:i4>11</vt:i4>
      </vt:variant>
    </vt:vector>
  </HeadingPairs>
  <TitlesOfParts>
    <vt:vector size="72" baseType="lpstr">
      <vt:lpstr>Arial</vt:lpstr>
      <vt:lpstr>宋体</vt:lpstr>
      <vt:lpstr>Wingdings</vt:lpstr>
      <vt:lpstr>Arial Narrow</vt:lpstr>
      <vt:lpstr>STZhongsong</vt:lpstr>
      <vt:lpstr>System Font Regular</vt:lpstr>
      <vt:lpstr>Thonburi</vt:lpstr>
      <vt:lpstr>微软雅黑</vt:lpstr>
      <vt:lpstr>汉仪旗黑</vt:lpstr>
      <vt:lpstr>微软雅黑</vt:lpstr>
      <vt:lpstr>Wingdings</vt:lpstr>
      <vt:lpstr>Noto Sans</vt:lpstr>
      <vt:lpstr>Times New Roman</vt:lpstr>
      <vt:lpstr>微软雅黑</vt:lpstr>
      <vt:lpstr>DengXian</vt:lpstr>
      <vt:lpstr>苹方-简</vt:lpstr>
      <vt:lpstr>思源黑体 CN Bold</vt:lpstr>
      <vt:lpstr>Arial</vt:lpstr>
      <vt:lpstr>STZhongsong</vt:lpstr>
      <vt:lpstr>Noto Sans SC</vt:lpstr>
      <vt:lpstr>华文宋体</vt:lpstr>
      <vt:lpstr>黑体</vt:lpstr>
      <vt:lpstr>汉仪中黑KW</vt:lpstr>
      <vt:lpstr>汉仪中等线KW</vt:lpstr>
      <vt:lpstr>汉仪书宋二KW</vt:lpstr>
      <vt:lpstr>宋体</vt:lpstr>
      <vt:lpstr>Arial Unicode MS</vt:lpstr>
      <vt:lpstr>Noto Sans</vt:lpstr>
      <vt:lpstr>Noto Sans SC</vt:lpstr>
      <vt:lpstr>STZhongsong</vt:lpstr>
      <vt:lpstr>思源黑体 CN Bold</vt:lpstr>
      <vt:lpstr>宋体-简</vt:lpstr>
      <vt:lpstr>IQVIA_V2.0.0</vt:lpstr>
      <vt:lpstr>1_IQVIA_V2.0.0</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TCLayout.ActiveDocument.1</vt:lpstr>
      <vt:lpstr>PowerPoint 演示文稿</vt:lpstr>
      <vt:lpstr>目录</vt:lpstr>
      <vt:lpstr>氟比洛芬钠滴眼液是我国首个“抑制术中缩瞳+术后抗炎”双适应症滴眼液</vt:lpstr>
      <vt:lpstr>PowerPoint 演示文稿</vt:lpstr>
      <vt:lpstr>PowerPoint 演示文稿</vt:lpstr>
      <vt:lpstr>氟比洛芬钠滴眼液作为全新NSAIDs眼科用药，其抗炎疗效于激素相当且无升高眼压风险，在临床实践中得到广泛认可</vt:lpstr>
      <vt:lpstr>氟比洛芬钠滴眼液作为全新NSAIDs眼科用药，多项临床证据均证明其可显著抑制内眼手术中的瞳孔缩小</vt:lpstr>
      <vt:lpstr>氟比洛芬钠的缩瞳抗炎双重临床用药场景已被多项国内外权威指南推荐</vt:lpstr>
      <vt:lpstr>氟比洛芬钠滴眼液是国内唯一获批围术期一站式稳瞳抗炎双适应症的非甾体滴眼液；单剂量包装实现短程精准用药；不含防腐剂减少眼表刺激</vt:lpstr>
      <vt:lpstr>氟比洛芬钠滴眼液填补围术期用药空白，一药兼顾术中稳瞳与术后抗炎，临床用药便捷，依从性更高</vt:lpstr>
      <vt:lpstr>目录</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jun.liu@iqvia.com</dc:creator>
  <cp:lastModifiedBy>maintenant</cp:lastModifiedBy>
  <cp:revision>12</cp:revision>
  <cp:lastPrinted>2026-06-08T15:28:07Z</cp:lastPrinted>
  <dcterms:created xsi:type="dcterms:W3CDTF">2026-06-08T15:28:07Z</dcterms:created>
  <dcterms:modified xsi:type="dcterms:W3CDTF">2026-06-08T15:28:07Z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0x01010019F2F3A0F661AE4BB990859873F8E9D0</vt:lpwstr>
  </property>
  <property fmtid="{D5CDD505-2E9C-101B-9397-08002B2CF9AE}" pid="3" name="KSOProductBuildVer">
    <vt:lpwstr>2052-12.1.25895.25895</vt:lpwstr>
  </property>
  <property fmtid="{D5CDD505-2E9C-101B-9397-08002B2CF9AE}" pid="4" name="ICV">
    <vt:lpwstr>9EC03E95CE11437CB095266A52D9E240_43</vt:lpwstr>
  </property>
</Properties>
</file>