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329" r:id="rId6"/>
    <p:sldId id="5726" r:id="rId7"/>
    <p:sldId id="5727" r:id="rId8"/>
    <p:sldId id="5722" r:id="rId9"/>
    <p:sldId id="5729" r:id="rId10"/>
    <p:sldId id="5724" r:id="rId11"/>
    <p:sldId id="5730" r:id="rId12"/>
    <p:sldId id="573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78415" autoAdjust="0"/>
  </p:normalViewPr>
  <p:slideViewPr>
    <p:cSldViewPr snapToGrid="0" snapToObjects="1" showGuides="1">
      <p:cViewPr varScale="1">
        <p:scale>
          <a:sx n="74" d="100"/>
          <a:sy n="74" d="100"/>
        </p:scale>
        <p:origin x="760" y="52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CA07B-DBD8-984C-92E5-0E382743906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632BD-5FFB-2B42-8750-B462A0AC8D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632BD-5FFB-2B42-8750-B462A0AC8D9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FBF7-7D8F-624D-9DEC-039BCCF987C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DE7F-FBBA-3A44-A7A0-99533B1CFDC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FBF7-7D8F-624D-9DEC-039BCCF987C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DE7F-FBBA-3A44-A7A0-99533B1CFDC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FBF7-7D8F-624D-9DEC-039BCCF987C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DE7F-FBBA-3A44-A7A0-99533B1CFDC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5AC7355-2025-43D6-AC1E-7E04D3E3BC46}" type="datetimeFigureOut">
              <a:rPr lang="zh-CN" altLang="en-US" sz="1265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3BB764AD-4F87-4F65-B17E-B347C398F5A6}" type="slidenum">
              <a:rPr lang="zh-CN" altLang="en-US" sz="1265" strike="noStrike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FBF7-7D8F-624D-9DEC-039BCCF987C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DE7F-FBBA-3A44-A7A0-99533B1CFDC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FBF7-7D8F-624D-9DEC-039BCCF987C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DE7F-FBBA-3A44-A7A0-99533B1CFDC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FBF7-7D8F-624D-9DEC-039BCCF987C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DE7F-FBBA-3A44-A7A0-99533B1CFDC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FBF7-7D8F-624D-9DEC-039BCCF987C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DE7F-FBBA-3A44-A7A0-99533B1CFDC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FBF7-7D8F-624D-9DEC-039BCCF987C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DE7F-FBBA-3A44-A7A0-99533B1CFDC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FBF7-7D8F-624D-9DEC-039BCCF987C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DE7F-FBBA-3A44-A7A0-99533B1CFDC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FBF7-7D8F-624D-9DEC-039BCCF987C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DE7F-FBBA-3A44-A7A0-99533B1CFDC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FBF7-7D8F-624D-9DEC-039BCCF987C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DE7F-FBBA-3A44-A7A0-99533B1CFDC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FBF7-7D8F-624D-9DEC-039BCCF987C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2DE7F-FBBA-3A44-A7A0-99533B1CFDC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4.jpe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32.xml"/><Relationship Id="rId16" Type="http://schemas.openxmlformats.org/officeDocument/2006/relationships/image" Target="../media/image10.svg"/><Relationship Id="rId15" Type="http://schemas.openxmlformats.org/officeDocument/2006/relationships/image" Target="../media/image9.png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image" Target="../media/image8.svg"/><Relationship Id="rId10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85" y="3086735"/>
            <a:ext cx="12185015" cy="37706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0648" y="3220283"/>
            <a:ext cx="556487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1"/>
                </a:solidFill>
                <a:latin typeface="Times New Roman" panose="02020603050405020304" charset="0"/>
                <a:ea typeface="方正粗黑宋简体" panose="02000000000000000000" charset="-122"/>
              </a:rPr>
              <a:t>二冬汤颗粒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charset="0"/>
              <a:ea typeface="方正粗黑宋简体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1405" y="4263886"/>
            <a:ext cx="4582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kern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浙江维康药业股份有限公司</a:t>
            </a:r>
            <a:endParaRPr lang="zh-CN" altLang="en-US" sz="2400" b="1" kern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华文宋体" panose="02010600040101010101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89040" y="276225"/>
            <a:ext cx="5420360" cy="5219700"/>
            <a:chOff x="6096000" y="783338"/>
            <a:chExt cx="5820052" cy="5820052"/>
          </a:xfrm>
        </p:grpSpPr>
        <p:sp>
          <p:nvSpPr>
            <p:cNvPr id="9" name="椭圆 8"/>
            <p:cNvSpPr/>
            <p:nvPr/>
          </p:nvSpPr>
          <p:spPr>
            <a:xfrm>
              <a:off x="6096000" y="783338"/>
              <a:ext cx="5820052" cy="58200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634628" y="1321966"/>
              <a:ext cx="4742796" cy="47427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852999" y="1540337"/>
              <a:ext cx="4306054" cy="43060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cxnSp>
        <p:nvCxnSpPr>
          <p:cNvPr id="13" name="直接连接符 3"/>
          <p:cNvCxnSpPr/>
          <p:nvPr/>
        </p:nvCxnSpPr>
        <p:spPr>
          <a:xfrm>
            <a:off x="1604010" y="3030855"/>
            <a:ext cx="4356735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760" y="2114550"/>
            <a:ext cx="1184275" cy="720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微信图片_20260604161946_3397_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075" y="-212725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9800" y="101600"/>
            <a:ext cx="23114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88900" tIns="50800" rIns="88900" bIns="50800" rtlCol="0" anchor="t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32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05、公平性</a:t>
            </a:r>
            <a:endParaRPr lang="en-US" sz="3200" b="1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36830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01600" tIns="50800" rIns="101600" bIns="5080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📊 4、临床管理难度低，推广可行性高</a:t>
            </a:r>
            <a:endParaRPr lang="en-US" sz="1800" b="1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62000" y="4254500"/>
            <a:ext cx="3302000" cy="2286000"/>
          </a:xfrm>
          <a:prstGeom prst="roundRect">
            <a:avLst>
              <a:gd name="adj" fmla="val 0"/>
            </a:avLst>
          </a:prstGeom>
          <a:solidFill>
            <a:srgbClr val="EDF4E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190500" tIns="190500" rIns="190500" bIns="190500" rtlCol="0" anchor="t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Noto Sans SC" panose="020B0500000000000000" charset="-122"/>
              </a:rPr>
              <a:t>源头规范，规避风险</a:t>
            </a:r>
            <a:endParaRPr lang="en-US" sz="1100"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marL="0"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Noto Sans SC" panose="020B0500000000000000" charset="-122"/>
              </a:rPr>
              <a:t>本品为处方药，源自《古代经典名方目录》，配伍固定、功能主治界定清晰，且有临床指南与专家共识规范适应症范围，可从源头规避滥用或超说明书用药风险。</a:t>
            </a:r>
            <a:endParaRPr lang="en-US" sz="13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445000" y="4254500"/>
            <a:ext cx="3302000" cy="2286000"/>
          </a:xfrm>
          <a:prstGeom prst="roundRect">
            <a:avLst>
              <a:gd name="adj" fmla="val 0"/>
            </a:avLst>
          </a:prstGeom>
          <a:solidFill>
            <a:srgbClr val="EDF4E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190500" tIns="190500" rIns="190500" bIns="190500" rtlCol="0" anchor="t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Noto Sans SC" panose="020B0500000000000000" charset="-122"/>
              </a:rPr>
              <a:t>服用便捷，易贮藏</a:t>
            </a:r>
            <a:endParaRPr lang="en-US" sz="1100"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marL="0"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Noto Sans SC" panose="020B0500000000000000" charset="-122"/>
              </a:rPr>
              <a:t>作为口服颗粒剂，服用便捷、口感适宜，患者治疗依从性更高；药品稳定性优异，仅需常温密封贮藏即可，不增加贮存管理成本。</a:t>
            </a:r>
            <a:endParaRPr lang="en-US" sz="13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128000" y="4254500"/>
            <a:ext cx="3302000" cy="2286000"/>
          </a:xfrm>
          <a:prstGeom prst="roundRect">
            <a:avLst>
              <a:gd name="adj" fmla="val 0"/>
            </a:avLst>
          </a:prstGeom>
          <a:solidFill>
            <a:srgbClr val="EDF4E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190500" tIns="190500" rIns="190500" bIns="190500" rtlCol="0" anchor="t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Noto Sans SC" panose="020B0500000000000000" charset="-122"/>
              </a:rPr>
              <a:t>路径清晰，易推广</a:t>
            </a:r>
            <a:endParaRPr lang="en-US" sz="1100">
              <a:latin typeface="Times New Roman" panose="02020603050405020304" charset="0"/>
              <a:ea typeface="微软雅黑" panose="020B0503020204020204" pitchFamily="34" charset="-122"/>
            </a:endParaRPr>
          </a:p>
          <a:p>
            <a:pPr marL="0"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Noto Sans SC" panose="020B0500000000000000" charset="-122"/>
              </a:rPr>
              <a:t>用药定位明确、临床路径清晰，医保经办机构无需增设特殊审核流程，临床管理与费用管控风险极低，便于在各级医疗机构快速落地推广。</a:t>
            </a:r>
            <a:endParaRPr lang="en-US" sz="13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0" y="6921500"/>
            <a:ext cx="12192000" cy="50800"/>
          </a:xfrm>
          <a:prstGeom prst="roundRect">
            <a:avLst>
              <a:gd name="adj" fmla="val 0"/>
            </a:avLst>
          </a:prstGeom>
          <a:solidFill>
            <a:srgbClr val="77933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00" y="1143000"/>
            <a:ext cx="10668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52400" tIns="101600" rIns="152400" bIns="101600" rtlCol="0" anchor="t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8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🧩 3、弥补目录短板</a:t>
            </a:r>
            <a:endParaRPr lang="en-US" sz="1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ct val="117000"/>
              </a:lnSpc>
            </a:pP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二冬汤颗粒功能主治为“润肺清胃。用于上消”，而《国家基本医疗保险、工伤保险和生育保险药品目录（2025年）》中成药的益气养阴剂（</a:t>
            </a:r>
            <a:r>
              <a:rPr lang="en-US" altLang="zh-CN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ZA09G）</a:t>
            </a: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虽有消渴丸、参芪消渴颗粒等治疗糖尿病品种，但均以滋肾养阴、益气生津为主，无明确“用于上消（肺胃燥热）”者。二冬汤颗粒的纳入将有效填补该目录空白，完善糖尿病中医证型用药体系，满足上消证型患者的临床实际需求。</a:t>
            </a: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004211" y="970482"/>
            <a:ext cx="7498080" cy="4240682"/>
            <a:chOff x="829035" y="1699417"/>
            <a:chExt cx="6585754" cy="3973405"/>
          </a:xfrm>
        </p:grpSpPr>
        <p:grpSp>
          <p:nvGrpSpPr>
            <p:cNvPr id="3" name="成组"/>
            <p:cNvGrpSpPr/>
            <p:nvPr/>
          </p:nvGrpSpPr>
          <p:grpSpPr>
            <a:xfrm>
              <a:off x="851778" y="1699417"/>
              <a:ext cx="6472476" cy="717901"/>
              <a:chOff x="0" y="0"/>
              <a:chExt cx="7238803" cy="717899"/>
            </a:xfrm>
          </p:grpSpPr>
          <p:sp>
            <p:nvSpPr>
              <p:cNvPr id="21" name="圆角矩形"/>
              <p:cNvSpPr/>
              <p:nvPr>
                <p:custDataLst>
                  <p:tags r:id="rId2"/>
                </p:custDataLst>
              </p:nvPr>
            </p:nvSpPr>
            <p:spPr>
              <a:xfrm>
                <a:off x="1040755" y="0"/>
                <a:ext cx="6198049" cy="717900"/>
              </a:xfrm>
              <a:prstGeom prst="roundRect">
                <a:avLst>
                  <a:gd name="adj" fmla="val 18679"/>
                </a:avLst>
              </a:prstGeom>
              <a:solidFill>
                <a:srgbClr val="FFFFFF"/>
              </a:solidFill>
              <a:ln w="63500" cap="flat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2" name="圆角矩形"/>
              <p:cNvSpPr/>
              <p:nvPr>
                <p:custDataLst>
                  <p:tags r:id="rId3"/>
                </p:custDataLst>
              </p:nvPr>
            </p:nvSpPr>
            <p:spPr>
              <a:xfrm>
                <a:off x="-1" y="0"/>
                <a:ext cx="1404642" cy="717900"/>
              </a:xfrm>
              <a:prstGeom prst="roundRect">
                <a:avLst>
                  <a:gd name="adj" fmla="val 18679"/>
                </a:avLst>
              </a:prstGeom>
              <a:solidFill>
                <a:schemeClr val="accent6">
                  <a:lumMod val="75000"/>
                </a:schemeClr>
              </a:solidFill>
              <a:ln w="63500" cap="flat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4" name="1"/>
            <p:cNvSpPr txBox="1"/>
            <p:nvPr>
              <p:custDataLst>
                <p:tags r:id="rId4"/>
              </p:custDataLst>
            </p:nvPr>
          </p:nvSpPr>
          <p:spPr>
            <a:xfrm>
              <a:off x="1360764" y="1735206"/>
              <a:ext cx="377663" cy="6610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8" tIns="45718" rIns="45718" bIns="45718">
              <a:spAutoFit/>
            </a:bodyPr>
            <a:lstStyle>
              <a:lvl1pPr>
                <a:defRPr sz="4000" b="1">
                  <a:solidFill>
                    <a:srgbClr val="481B1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endParaRPr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5" name="成组"/>
            <p:cNvGrpSpPr/>
            <p:nvPr/>
          </p:nvGrpSpPr>
          <p:grpSpPr>
            <a:xfrm>
              <a:off x="851778" y="2791617"/>
              <a:ext cx="6472477" cy="717901"/>
              <a:chOff x="0" y="0"/>
              <a:chExt cx="7207647" cy="717899"/>
            </a:xfrm>
          </p:grpSpPr>
          <p:sp>
            <p:nvSpPr>
              <p:cNvPr id="19" name="圆角矩形"/>
              <p:cNvSpPr/>
              <p:nvPr>
                <p:custDataLst>
                  <p:tags r:id="rId5"/>
                </p:custDataLst>
              </p:nvPr>
            </p:nvSpPr>
            <p:spPr>
              <a:xfrm>
                <a:off x="1040755" y="0"/>
                <a:ext cx="6166893" cy="717900"/>
              </a:xfrm>
              <a:prstGeom prst="roundRect">
                <a:avLst>
                  <a:gd name="adj" fmla="val 18679"/>
                </a:avLst>
              </a:prstGeom>
              <a:solidFill>
                <a:srgbClr val="FFFFFF"/>
              </a:solidFill>
              <a:ln w="63500" cap="flat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0" name="圆角矩形"/>
              <p:cNvSpPr/>
              <p:nvPr>
                <p:custDataLst>
                  <p:tags r:id="rId6"/>
                </p:custDataLst>
              </p:nvPr>
            </p:nvSpPr>
            <p:spPr>
              <a:xfrm>
                <a:off x="0" y="0"/>
                <a:ext cx="1404641" cy="717900"/>
              </a:xfrm>
              <a:prstGeom prst="roundRect">
                <a:avLst>
                  <a:gd name="adj" fmla="val 18679"/>
                </a:avLst>
              </a:prstGeom>
              <a:solidFill>
                <a:schemeClr val="accent6">
                  <a:lumMod val="75000"/>
                </a:schemeClr>
              </a:solidFill>
              <a:ln w="63500" cap="flat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6" name="2"/>
            <p:cNvSpPr txBox="1"/>
            <p:nvPr>
              <p:custDataLst>
                <p:tags r:id="rId7"/>
              </p:custDataLst>
            </p:nvPr>
          </p:nvSpPr>
          <p:spPr>
            <a:xfrm>
              <a:off x="1360764" y="2827405"/>
              <a:ext cx="377663" cy="6610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8" tIns="45718" rIns="45718" bIns="45718">
              <a:spAutoFit/>
            </a:bodyPr>
            <a:lstStyle>
              <a:lvl1pPr>
                <a:defRPr sz="4000" b="1">
                  <a:solidFill>
                    <a:srgbClr val="481B1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endParaRPr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7" name="成组"/>
            <p:cNvGrpSpPr/>
            <p:nvPr/>
          </p:nvGrpSpPr>
          <p:grpSpPr>
            <a:xfrm>
              <a:off x="851778" y="3883815"/>
              <a:ext cx="6563010" cy="717901"/>
              <a:chOff x="0" y="0"/>
              <a:chExt cx="7185671" cy="717899"/>
            </a:xfrm>
          </p:grpSpPr>
          <p:sp>
            <p:nvSpPr>
              <p:cNvPr id="17" name="圆角矩形"/>
              <p:cNvSpPr/>
              <p:nvPr>
                <p:custDataLst>
                  <p:tags r:id="rId8"/>
                </p:custDataLst>
              </p:nvPr>
            </p:nvSpPr>
            <p:spPr>
              <a:xfrm>
                <a:off x="1040755" y="0"/>
                <a:ext cx="6144917" cy="717900"/>
              </a:xfrm>
              <a:prstGeom prst="roundRect">
                <a:avLst>
                  <a:gd name="adj" fmla="val 18679"/>
                </a:avLst>
              </a:prstGeom>
              <a:solidFill>
                <a:srgbClr val="FFFFFF"/>
              </a:solidFill>
              <a:ln w="63500" cap="flat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8" name="圆角矩形"/>
              <p:cNvSpPr/>
              <p:nvPr>
                <p:custDataLst>
                  <p:tags r:id="rId9"/>
                </p:custDataLst>
              </p:nvPr>
            </p:nvSpPr>
            <p:spPr>
              <a:xfrm>
                <a:off x="0" y="0"/>
                <a:ext cx="1404641" cy="717900"/>
              </a:xfrm>
              <a:prstGeom prst="roundRect">
                <a:avLst>
                  <a:gd name="adj" fmla="val 18679"/>
                </a:avLst>
              </a:prstGeom>
              <a:solidFill>
                <a:schemeClr val="accent6">
                  <a:lumMod val="75000"/>
                </a:schemeClr>
              </a:solidFill>
              <a:ln w="63500" cap="flat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8" name="3"/>
            <p:cNvSpPr txBox="1"/>
            <p:nvPr>
              <p:custDataLst>
                <p:tags r:id="rId10"/>
              </p:custDataLst>
            </p:nvPr>
          </p:nvSpPr>
          <p:spPr>
            <a:xfrm>
              <a:off x="1360764" y="3919604"/>
              <a:ext cx="377663" cy="6610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8" tIns="45718" rIns="45718" bIns="45718">
              <a:spAutoFit/>
            </a:bodyPr>
            <a:lstStyle>
              <a:lvl1pPr>
                <a:defRPr sz="4000" b="1">
                  <a:solidFill>
                    <a:srgbClr val="481B1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  <a:endParaRPr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9" name="成组"/>
            <p:cNvGrpSpPr/>
            <p:nvPr/>
          </p:nvGrpSpPr>
          <p:grpSpPr>
            <a:xfrm>
              <a:off x="829035" y="4940220"/>
              <a:ext cx="6585754" cy="717901"/>
              <a:chOff x="0" y="0"/>
              <a:chExt cx="7168655" cy="717899"/>
            </a:xfrm>
          </p:grpSpPr>
          <p:sp>
            <p:nvSpPr>
              <p:cNvPr id="15" name="圆角矩形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40755" y="0"/>
                <a:ext cx="6127901" cy="717900"/>
              </a:xfrm>
              <a:prstGeom prst="roundRect">
                <a:avLst>
                  <a:gd name="adj" fmla="val 18679"/>
                </a:avLst>
              </a:prstGeom>
              <a:solidFill>
                <a:srgbClr val="FFFFFF"/>
              </a:solidFill>
              <a:ln w="63500" cap="flat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" name="圆角矩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0" y="0"/>
                <a:ext cx="1404641" cy="717900"/>
              </a:xfrm>
              <a:prstGeom prst="roundRect">
                <a:avLst>
                  <a:gd name="adj" fmla="val 18679"/>
                </a:avLst>
              </a:prstGeom>
              <a:solidFill>
                <a:schemeClr val="accent6">
                  <a:lumMod val="75000"/>
                </a:schemeClr>
              </a:solidFill>
              <a:ln w="63500" cap="flat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pPr>
                <a:endParaRPr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0" name="4"/>
            <p:cNvSpPr txBox="1"/>
            <p:nvPr>
              <p:custDataLst>
                <p:tags r:id="rId13"/>
              </p:custDataLst>
            </p:nvPr>
          </p:nvSpPr>
          <p:spPr>
            <a:xfrm>
              <a:off x="1360764" y="5011801"/>
              <a:ext cx="377663" cy="6610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8" tIns="45718" rIns="45718" bIns="45718">
              <a:spAutoFit/>
            </a:bodyPr>
            <a:lstStyle>
              <a:lvl1pPr>
                <a:defRPr sz="4000" b="1">
                  <a:solidFill>
                    <a:srgbClr val="481B1D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</a:lstStyle>
            <a:p>
              <a:r>
                <a:rPr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  <a:endParaRPr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" name="“香丹清”的含义…"/>
            <p:cNvSpPr txBox="1"/>
            <p:nvPr>
              <p:custDataLst>
                <p:tags r:id="rId14"/>
              </p:custDataLst>
            </p:nvPr>
          </p:nvSpPr>
          <p:spPr>
            <a:xfrm>
              <a:off x="2827492" y="5001770"/>
              <a:ext cx="2977734" cy="6491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8" tIns="45718" rIns="45718" bIns="45718">
              <a:spAutoFit/>
            </a:bodyPr>
            <a:lstStyle>
              <a:lvl1pPr>
                <a:lnSpc>
                  <a:spcPct val="140000"/>
                </a:lnSpc>
                <a:spcBef>
                  <a:spcPts val="300"/>
                </a:spcBef>
                <a:defRPr sz="25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lvl="0" algn="l">
                <a:buClrTx/>
                <a:buSzTx/>
                <a:buFontTx/>
              </a:pPr>
              <a:r>
                <a:rPr lang="zh-CN" alt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charset="0"/>
                  <a:sym typeface="+mn-ea"/>
                </a:rPr>
                <a:t>创新性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sym typeface="+mn-ea"/>
              </a:endParaRPr>
            </a:p>
          </p:txBody>
        </p:sp>
        <p:sp>
          <p:nvSpPr>
            <p:cNvPr id="12" name="“香丹清”的含义…"/>
            <p:cNvSpPr txBox="1"/>
            <p:nvPr>
              <p:custDataLst>
                <p:tags r:id="rId15"/>
              </p:custDataLst>
            </p:nvPr>
          </p:nvSpPr>
          <p:spPr>
            <a:xfrm>
              <a:off x="2714932" y="1744802"/>
              <a:ext cx="4699857" cy="6491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8" tIns="45718" rIns="45718" bIns="45718">
              <a:spAutoFit/>
            </a:bodyPr>
            <a:lstStyle>
              <a:lvl1pPr>
                <a:lnSpc>
                  <a:spcPct val="140000"/>
                </a:lnSpc>
                <a:spcBef>
                  <a:spcPts val="300"/>
                </a:spcBef>
                <a:defRPr sz="25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r>
                <a:rPr lang="zh-CN" alt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 基本信息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" name="“香丹清”的含义…"/>
            <p:cNvSpPr txBox="1"/>
            <p:nvPr>
              <p:custDataLst>
                <p:tags r:id="rId16"/>
              </p:custDataLst>
            </p:nvPr>
          </p:nvSpPr>
          <p:spPr>
            <a:xfrm>
              <a:off x="2798018" y="2862757"/>
              <a:ext cx="3939536" cy="6491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8" tIns="45718" rIns="45718" bIns="45718">
              <a:spAutoFit/>
            </a:bodyPr>
            <a:lstStyle>
              <a:lvl1pPr>
                <a:lnSpc>
                  <a:spcPct val="140000"/>
                </a:lnSpc>
                <a:spcBef>
                  <a:spcPts val="300"/>
                </a:spcBef>
                <a:defRPr sz="25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lvl="0" algn="l">
                <a:buClrTx/>
                <a:buSzTx/>
                <a:buFontTx/>
              </a:pPr>
              <a:r>
                <a:rPr lang="zh-CN" alt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charset="0"/>
                  <a:sym typeface="+mn-ea"/>
                </a:rPr>
                <a:t>安全性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sym typeface="+mn-ea"/>
              </a:endParaRPr>
            </a:p>
          </p:txBody>
        </p:sp>
        <p:sp>
          <p:nvSpPr>
            <p:cNvPr id="14" name="“香丹清”的含义…"/>
            <p:cNvSpPr txBox="1"/>
            <p:nvPr>
              <p:custDataLst>
                <p:tags r:id="rId17"/>
              </p:custDataLst>
            </p:nvPr>
          </p:nvSpPr>
          <p:spPr>
            <a:xfrm>
              <a:off x="2827492" y="3964192"/>
              <a:ext cx="3596286" cy="64912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8" tIns="45718" rIns="45718" bIns="45718">
              <a:spAutoFit/>
            </a:bodyPr>
            <a:lstStyle>
              <a:lvl1pPr>
                <a:lnSpc>
                  <a:spcPct val="140000"/>
                </a:lnSpc>
                <a:spcBef>
                  <a:spcPts val="300"/>
                </a:spcBef>
                <a:defRPr sz="25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lvl="0" algn="l">
                <a:buClrTx/>
                <a:buSzTx/>
                <a:buFontTx/>
              </a:pPr>
              <a:r>
                <a:rPr lang="zh-CN" alt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charset="0"/>
                  <a:sym typeface="+mn-ea"/>
                </a:rPr>
                <a:t>有效性</a:t>
              </a:r>
              <a:endPara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sym typeface="+mn-ea"/>
              </a:endParaRPr>
            </a:p>
          </p:txBody>
        </p:sp>
      </p:grpSp>
      <p:sp>
        <p:nvSpPr>
          <p:cNvPr id="25" name="Freeform 10"/>
          <p:cNvSpPr/>
          <p:nvPr/>
        </p:nvSpPr>
        <p:spPr bwMode="auto">
          <a:xfrm>
            <a:off x="465019" y="2394284"/>
            <a:ext cx="2601127" cy="2816880"/>
          </a:xfrm>
          <a:custGeom>
            <a:avLst/>
            <a:gdLst>
              <a:gd name="T0" fmla="*/ 266 w 470"/>
              <a:gd name="T1" fmla="*/ 516 h 526"/>
              <a:gd name="T2" fmla="*/ 204 w 470"/>
              <a:gd name="T3" fmla="*/ 516 h 526"/>
              <a:gd name="T4" fmla="*/ 31 w 470"/>
              <a:gd name="T5" fmla="*/ 416 h 526"/>
              <a:gd name="T6" fmla="*/ 0 w 470"/>
              <a:gd name="T7" fmla="*/ 362 h 526"/>
              <a:gd name="T8" fmla="*/ 0 w 470"/>
              <a:gd name="T9" fmla="*/ 163 h 526"/>
              <a:gd name="T10" fmla="*/ 31 w 470"/>
              <a:gd name="T11" fmla="*/ 109 h 526"/>
              <a:gd name="T12" fmla="*/ 204 w 470"/>
              <a:gd name="T13" fmla="*/ 10 h 526"/>
              <a:gd name="T14" fmla="*/ 266 w 470"/>
              <a:gd name="T15" fmla="*/ 10 h 526"/>
              <a:gd name="T16" fmla="*/ 439 w 470"/>
              <a:gd name="T17" fmla="*/ 109 h 526"/>
              <a:gd name="T18" fmla="*/ 470 w 470"/>
              <a:gd name="T19" fmla="*/ 163 h 526"/>
              <a:gd name="T20" fmla="*/ 470 w 470"/>
              <a:gd name="T21" fmla="*/ 362 h 526"/>
              <a:gd name="T22" fmla="*/ 439 w 470"/>
              <a:gd name="T23" fmla="*/ 416 h 526"/>
              <a:gd name="T24" fmla="*/ 266 w 470"/>
              <a:gd name="T25" fmla="*/ 51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526">
                <a:moveTo>
                  <a:pt x="266" y="516"/>
                </a:moveTo>
                <a:cubicBezTo>
                  <a:pt x="249" y="526"/>
                  <a:pt x="221" y="526"/>
                  <a:pt x="204" y="516"/>
                </a:cubicBezTo>
                <a:cubicBezTo>
                  <a:pt x="31" y="416"/>
                  <a:pt x="31" y="416"/>
                  <a:pt x="31" y="416"/>
                </a:cubicBezTo>
                <a:cubicBezTo>
                  <a:pt x="14" y="406"/>
                  <a:pt x="0" y="382"/>
                  <a:pt x="0" y="362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43"/>
                  <a:pt x="14" y="119"/>
                  <a:pt x="31" y="109"/>
                </a:cubicBezTo>
                <a:cubicBezTo>
                  <a:pt x="204" y="10"/>
                  <a:pt x="204" y="10"/>
                  <a:pt x="204" y="10"/>
                </a:cubicBezTo>
                <a:cubicBezTo>
                  <a:pt x="221" y="0"/>
                  <a:pt x="249" y="0"/>
                  <a:pt x="266" y="10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56" y="119"/>
                  <a:pt x="470" y="143"/>
                  <a:pt x="470" y="163"/>
                </a:cubicBezTo>
                <a:cubicBezTo>
                  <a:pt x="470" y="362"/>
                  <a:pt x="470" y="362"/>
                  <a:pt x="470" y="362"/>
                </a:cubicBezTo>
                <a:cubicBezTo>
                  <a:pt x="470" y="382"/>
                  <a:pt x="456" y="406"/>
                  <a:pt x="439" y="416"/>
                </a:cubicBezTo>
                <a:lnTo>
                  <a:pt x="266" y="516"/>
                </a:lnTo>
                <a:close/>
              </a:path>
            </a:pathLst>
          </a:custGeom>
          <a:solidFill>
            <a:srgbClr val="70AD47">
              <a:lumMod val="75000"/>
              <a:alpha val="80000"/>
            </a:srgbClr>
          </a:solidFill>
          <a:ln w="57150" cap="flat">
            <a:solidFill>
              <a:sysClr val="window" lastClr="FFFFFF"/>
            </a:solidFill>
            <a:prstDash val="solid"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6" name="MH_Others_2"/>
          <p:cNvSpPr txBox="1"/>
          <p:nvPr>
            <p:custDataLst>
              <p:tags r:id="rId18"/>
            </p:custDataLst>
          </p:nvPr>
        </p:nvSpPr>
        <p:spPr>
          <a:xfrm>
            <a:off x="599871" y="4139609"/>
            <a:ext cx="2311778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prstClr val="white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CONTENTS</a:t>
            </a:r>
            <a:endParaRPr lang="en-US" altLang="zh-CN" sz="2400" b="1" dirty="0">
              <a:solidFill>
                <a:prstClr val="white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7" name="MH_Others_1"/>
          <p:cNvSpPr txBox="1"/>
          <p:nvPr>
            <p:custDataLst>
              <p:tags r:id="rId19"/>
            </p:custDataLst>
          </p:nvPr>
        </p:nvSpPr>
        <p:spPr>
          <a:xfrm>
            <a:off x="708094" y="3055783"/>
            <a:ext cx="2059166" cy="83099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54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圆角矩形"/>
          <p:cNvSpPr/>
          <p:nvPr>
            <p:custDataLst>
              <p:tags r:id="rId20"/>
            </p:custDataLst>
          </p:nvPr>
        </p:nvSpPr>
        <p:spPr>
          <a:xfrm>
            <a:off x="5245192" y="5590679"/>
            <a:ext cx="6409500" cy="766193"/>
          </a:xfrm>
          <a:prstGeom prst="roundRect">
            <a:avLst>
              <a:gd name="adj" fmla="val 18679"/>
            </a:avLst>
          </a:prstGeom>
          <a:solidFill>
            <a:srgbClr val="FFFFFF"/>
          </a:solidFill>
          <a:ln w="635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圆角矩形"/>
          <p:cNvSpPr/>
          <p:nvPr>
            <p:custDataLst>
              <p:tags r:id="rId21"/>
            </p:custDataLst>
          </p:nvPr>
        </p:nvSpPr>
        <p:spPr>
          <a:xfrm>
            <a:off x="4014719" y="5590682"/>
            <a:ext cx="1469189" cy="766193"/>
          </a:xfrm>
          <a:prstGeom prst="roundRect">
            <a:avLst>
              <a:gd name="adj" fmla="val 18679"/>
            </a:avLst>
          </a:prstGeom>
          <a:solidFill>
            <a:schemeClr val="accent6">
              <a:lumMod val="75000"/>
            </a:schemeClr>
          </a:solidFill>
          <a:ln w="635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4"/>
          <p:cNvSpPr txBox="1"/>
          <p:nvPr>
            <p:custDataLst>
              <p:tags r:id="rId22"/>
            </p:custDataLst>
          </p:nvPr>
        </p:nvSpPr>
        <p:spPr>
          <a:xfrm>
            <a:off x="4572813" y="5604014"/>
            <a:ext cx="429981" cy="70548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4000" b="1">
                <a:solidFill>
                  <a:srgbClr val="481B1D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altLang="zh-CN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“香丹清”的含义…"/>
          <p:cNvSpPr txBox="1"/>
          <p:nvPr>
            <p:custDataLst>
              <p:tags r:id="rId23"/>
            </p:custDataLst>
          </p:nvPr>
        </p:nvSpPr>
        <p:spPr>
          <a:xfrm>
            <a:off x="6274258" y="5624843"/>
            <a:ext cx="3390240" cy="69278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lnSpc>
                <a:spcPct val="140000"/>
              </a:lnSpc>
              <a:spcBef>
                <a:spcPts val="300"/>
              </a:spcBef>
              <a:defRPr sz="25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sym typeface="+mn-ea"/>
              </a:rPr>
              <a:t>公平性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3"/>
          <p:cNvCxnSpPr/>
          <p:nvPr/>
        </p:nvCxnSpPr>
        <p:spPr>
          <a:xfrm>
            <a:off x="0" y="706429"/>
            <a:ext cx="8785146" cy="0"/>
          </a:xfrm>
          <a:prstGeom prst="line">
            <a:avLst/>
          </a:prstGeom>
          <a:ln w="12700">
            <a:solidFill>
              <a:srgbClr val="9CCC52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0"/>
          <p:cNvCxnSpPr/>
          <p:nvPr/>
        </p:nvCxnSpPr>
        <p:spPr>
          <a:xfrm>
            <a:off x="749664" y="-1"/>
            <a:ext cx="0" cy="3429000"/>
          </a:xfrm>
          <a:prstGeom prst="line">
            <a:avLst/>
          </a:prstGeom>
          <a:ln w="12700">
            <a:solidFill>
              <a:srgbClr val="9CCC52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41753" y="97590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印品黑体" panose="00000500000000000000" pitchFamily="2" charset="-122"/>
              </a:rPr>
              <a:t>01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印品黑体" panose="00000500000000000000" pitchFamily="2" charset="-122"/>
              </a:rPr>
              <a:t>、基本信息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印品黑体" panose="000005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0982" y="286226"/>
            <a:ext cx="199030" cy="141594"/>
            <a:chOff x="4848225" y="762000"/>
            <a:chExt cx="266700" cy="159314"/>
          </a:xfrm>
        </p:grpSpPr>
        <p:cxnSp>
          <p:nvCxnSpPr>
            <p:cNvPr id="9" name="直接连接符 21"/>
            <p:cNvCxnSpPr/>
            <p:nvPr/>
          </p:nvCxnSpPr>
          <p:spPr>
            <a:xfrm>
              <a:off x="4848225" y="762000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2"/>
            <p:cNvCxnSpPr/>
            <p:nvPr/>
          </p:nvCxnSpPr>
          <p:spPr>
            <a:xfrm>
              <a:off x="4848225" y="835589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23"/>
            <p:cNvCxnSpPr/>
            <p:nvPr/>
          </p:nvCxnSpPr>
          <p:spPr>
            <a:xfrm>
              <a:off x="4848225" y="921314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矩形 179"/>
          <p:cNvSpPr/>
          <p:nvPr/>
        </p:nvSpPr>
        <p:spPr>
          <a:xfrm flipV="1">
            <a:off x="0" y="6825458"/>
            <a:ext cx="12192000" cy="45719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ea typeface="印品黑体" panose="00000500000000000000" pitchFamily="2" charset="-122"/>
              <a:cs typeface="Times New Roman" panose="02020603050405020304" charset="0"/>
              <a:sym typeface="印品黑体" panose="00000500000000000000" pitchFamily="2" charset="-122"/>
            </a:endParaRPr>
          </a:p>
        </p:txBody>
      </p:sp>
      <p:pic>
        <p:nvPicPr>
          <p:cNvPr id="76" name="图片 6" descr="维康股份制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2400" y="38100"/>
            <a:ext cx="558800" cy="541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49935" y="800735"/>
            <a:ext cx="8800465" cy="288671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申报目录</a:t>
            </a: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类别：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基本医保目录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药品通用</a:t>
            </a: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名称：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二冬汤颗粒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注册规</a:t>
            </a: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格：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每袋相当于饮片</a:t>
            </a:r>
            <a:r>
              <a:rPr lang="en-US" altLang="zh-CN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12.44g</a:t>
            </a:r>
            <a:endParaRPr lang="en-US" altLang="zh-CN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说明书适应症/功能主</a:t>
            </a: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治：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润肺清胃。用于上消。症见烦渴不止，小便频数，脉数无力等。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用法</a:t>
            </a: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用量：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开水冲服。一次</a:t>
            </a:r>
            <a:r>
              <a:rPr lang="en-US" altLang="zh-CN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袋，一日</a:t>
            </a:r>
            <a:r>
              <a:rPr lang="en-US" altLang="zh-CN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次。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中国大陆首次上市时</a:t>
            </a: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间：</a:t>
            </a:r>
            <a:r>
              <a:rPr lang="en-US" altLang="zh-CN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2024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年</a:t>
            </a:r>
            <a:r>
              <a:rPr lang="en-US" altLang="zh-CN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11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月</a:t>
            </a:r>
            <a:r>
              <a:rPr lang="en-US" altLang="zh-CN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日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目前大陆地区同通用名药品的上市情况：</a:t>
            </a:r>
            <a:r>
              <a:rPr lang="zh-CN" altLang="en-US" sz="140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共</a:t>
            </a:r>
            <a:r>
              <a:rPr lang="en-US" altLang="zh-CN" sz="140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140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家上市（江西药都樟树、贵州威门、浙江维康、神威药业）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全球首次上市国家/地区及时间</a:t>
            </a: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：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中国，</a:t>
            </a:r>
            <a:r>
              <a:rPr lang="en-US" altLang="zh-CN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2024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年</a:t>
            </a:r>
            <a:r>
              <a:rPr lang="en-US" altLang="zh-CN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11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月</a:t>
            </a:r>
            <a:r>
              <a:rPr lang="en-US" altLang="zh-CN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日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是否为OTC药</a:t>
            </a: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品：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否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92450" y="3540125"/>
            <a:ext cx="2541270" cy="2551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所治疗疾病基本情况</a:t>
            </a:r>
            <a:endParaRPr lang="en-US" b="1" u="sng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/>
          <a:srcRect l="6666" r="6666"/>
          <a:stretch>
            <a:fillRect/>
          </a:stretch>
        </p:blipFill>
        <p:spPr>
          <a:xfrm>
            <a:off x="1273810" y="4095750"/>
            <a:ext cx="1544955" cy="1905000"/>
          </a:xfrm>
          <a:prstGeom prst="rect">
            <a:avLst/>
          </a:prstGeom>
          <a:noFill/>
          <a:ln w="12700" cap="flat" cmpd="sng">
            <a:solidFill>
              <a:srgbClr val="8B4513">
                <a:alpha val="50000"/>
              </a:srgbClr>
            </a:solidFill>
            <a:prstDash val="solid"/>
            <a:round/>
          </a:ln>
        </p:spPr>
      </p:pic>
      <p:sp>
        <p:nvSpPr>
          <p:cNvPr id="13" name="AutoShape 8"/>
          <p:cNvSpPr/>
          <p:nvPr/>
        </p:nvSpPr>
        <p:spPr>
          <a:xfrm>
            <a:off x="2853690" y="4031615"/>
            <a:ext cx="3154045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erif SC"/>
              </a:rPr>
              <a:t>经典溯源：《医学心悟》</a:t>
            </a:r>
            <a:endParaRPr lang="en-US" sz="1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ct val="117000"/>
              </a:lnSpc>
            </a:pPr>
            <a:r>
              <a:rPr lang="en-US" sz="13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erif SC"/>
              </a:rPr>
              <a:t>清代程国彭所著，明确记载“治上消者，宜润其肺，兼清其胃，二冬汤主之”。此方为中医临床治疗肺热津伤型消渴的经典代表方剂，历久弥新。</a:t>
            </a:r>
            <a:endParaRPr lang="en-US" sz="13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erif SC"/>
            </a:endParaRPr>
          </a:p>
        </p:txBody>
      </p:sp>
      <p:sp>
        <p:nvSpPr>
          <p:cNvPr id="14" name="AutoShape 9"/>
          <p:cNvSpPr/>
          <p:nvPr>
            <p:custDataLst>
              <p:tags r:id="rId3"/>
            </p:custDataLst>
          </p:nvPr>
        </p:nvSpPr>
        <p:spPr>
          <a:xfrm>
            <a:off x="6764655" y="3192145"/>
            <a:ext cx="4655820" cy="1172210"/>
          </a:xfrm>
          <a:prstGeom prst="roundRect">
            <a:avLst>
              <a:gd name="adj" fmla="val 0"/>
            </a:avLst>
          </a:prstGeom>
          <a:solidFill>
            <a:srgbClr val="8B4513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4820" y="3575050"/>
            <a:ext cx="400050" cy="400050"/>
          </a:xfrm>
          <a:prstGeom prst="rect">
            <a:avLst/>
          </a:prstGeom>
        </p:spPr>
      </p:pic>
      <p:sp>
        <p:nvSpPr>
          <p:cNvPr id="16" name="AutoShape 11"/>
          <p:cNvSpPr/>
          <p:nvPr>
            <p:custDataLst>
              <p:tags r:id="rId7"/>
            </p:custDataLst>
          </p:nvPr>
        </p:nvSpPr>
        <p:spPr>
          <a:xfrm>
            <a:off x="7341870" y="3300730"/>
            <a:ext cx="3900805" cy="89598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8B451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erif SC"/>
              </a:rPr>
              <a:t>患者基数庞大，形势严峻</a:t>
            </a:r>
            <a:endParaRPr lang="en-US" sz="1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erif SC"/>
              </a:rPr>
              <a:t>中国成人糖尿病患者约</a:t>
            </a:r>
            <a:r>
              <a:rPr lang="en-US" sz="1300" b="1" i="0" u="none" strike="noStrike">
                <a:solidFill>
                  <a:srgbClr val="8B451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erif SC"/>
              </a:rPr>
              <a:t>1.48亿</a:t>
            </a:r>
            <a:r>
              <a:rPr lang="en-US" sz="13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erif SC"/>
              </a:rPr>
              <a:t>，全人群患者高达2.33亿，是全球糖尿病患病人数最多的国家，公共卫生负担沉重。</a:t>
            </a:r>
            <a:endParaRPr lang="en-US" sz="13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erif SC"/>
            </a:endParaRPr>
          </a:p>
        </p:txBody>
      </p:sp>
      <p:sp>
        <p:nvSpPr>
          <p:cNvPr id="17" name="AutoShape 12"/>
          <p:cNvSpPr/>
          <p:nvPr>
            <p:custDataLst>
              <p:tags r:id="rId8"/>
            </p:custDataLst>
          </p:nvPr>
        </p:nvSpPr>
        <p:spPr>
          <a:xfrm>
            <a:off x="6764655" y="4484370"/>
            <a:ext cx="4667250" cy="915035"/>
          </a:xfrm>
          <a:prstGeom prst="roundRect">
            <a:avLst>
              <a:gd name="adj" fmla="val 0"/>
            </a:avLst>
          </a:prstGeom>
          <a:solidFill>
            <a:srgbClr val="8B4513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4185" y="4724400"/>
            <a:ext cx="400050" cy="400050"/>
          </a:xfrm>
          <a:prstGeom prst="rect">
            <a:avLst/>
          </a:prstGeom>
        </p:spPr>
      </p:pic>
      <p:sp>
        <p:nvSpPr>
          <p:cNvPr id="19" name="AutoShape 14"/>
          <p:cNvSpPr/>
          <p:nvPr>
            <p:custDataLst>
              <p:tags r:id="rId12"/>
            </p:custDataLst>
          </p:nvPr>
        </p:nvSpPr>
        <p:spPr>
          <a:xfrm>
            <a:off x="7322185" y="4573905"/>
            <a:ext cx="3927475" cy="64516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8B451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erif SC"/>
              </a:rPr>
              <a:t>“三率”水平低，管理缺口大</a:t>
            </a:r>
            <a:endParaRPr lang="en-US" sz="14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erif SC"/>
              </a:rPr>
              <a:t>疾病知晓率36.7%、治疗率32.9%、控制率仅16.5%。大量患者未被及时发现或未得到规范治疗，疾病进展风险高。</a:t>
            </a:r>
            <a:endParaRPr lang="en-US" sz="13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erif SC"/>
            </a:endParaRPr>
          </a:p>
        </p:txBody>
      </p:sp>
      <p:sp>
        <p:nvSpPr>
          <p:cNvPr id="20" name="AutoShape 15"/>
          <p:cNvSpPr/>
          <p:nvPr>
            <p:custDataLst>
              <p:tags r:id="rId13"/>
            </p:custDataLst>
          </p:nvPr>
        </p:nvSpPr>
        <p:spPr>
          <a:xfrm>
            <a:off x="6798945" y="5596255"/>
            <a:ext cx="4632960" cy="1115695"/>
          </a:xfrm>
          <a:prstGeom prst="roundRect">
            <a:avLst>
              <a:gd name="adj" fmla="val 0"/>
            </a:avLst>
          </a:prstGeom>
          <a:solidFill>
            <a:srgbClr val="8B4513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14185" y="6148070"/>
            <a:ext cx="400050" cy="400050"/>
          </a:xfrm>
          <a:prstGeom prst="rect">
            <a:avLst/>
          </a:prstGeom>
        </p:spPr>
      </p:pic>
      <p:sp>
        <p:nvSpPr>
          <p:cNvPr id="22" name="AutoShape 17"/>
          <p:cNvSpPr/>
          <p:nvPr>
            <p:custDataLst>
              <p:tags r:id="rId17"/>
            </p:custDataLst>
          </p:nvPr>
        </p:nvSpPr>
        <p:spPr>
          <a:xfrm>
            <a:off x="7358380" y="5697220"/>
            <a:ext cx="3862705" cy="91884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8B451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erif SC"/>
              </a:rPr>
              <a:t>“上消”证型，千万级临床刚需</a:t>
            </a:r>
            <a:endParaRPr lang="en-US" sz="14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erif SC"/>
              </a:rPr>
              <a:t>肺热津伤型约占2型糖尿病患者的9%，对应目标人群约</a:t>
            </a:r>
            <a:r>
              <a:rPr lang="en-US" sz="1300" b="1" i="0" u="none" strike="noStrike">
                <a:solidFill>
                  <a:srgbClr val="8B451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erif SC"/>
              </a:rPr>
              <a:t>1200余万</a:t>
            </a:r>
            <a:r>
              <a:rPr lang="en-US" sz="13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erif SC"/>
              </a:rPr>
              <a:t>，存在巨大的、未被充分满足的临床用药需求。</a:t>
            </a:r>
            <a:endParaRPr lang="en-US" sz="13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erif S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3"/>
          <p:cNvCxnSpPr/>
          <p:nvPr/>
        </p:nvCxnSpPr>
        <p:spPr>
          <a:xfrm>
            <a:off x="0" y="706429"/>
            <a:ext cx="8785146" cy="0"/>
          </a:xfrm>
          <a:prstGeom prst="line">
            <a:avLst/>
          </a:prstGeom>
          <a:ln w="12700">
            <a:solidFill>
              <a:srgbClr val="9CCC52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0"/>
          <p:cNvCxnSpPr/>
          <p:nvPr/>
        </p:nvCxnSpPr>
        <p:spPr>
          <a:xfrm>
            <a:off x="749664" y="-1"/>
            <a:ext cx="0" cy="3429000"/>
          </a:xfrm>
          <a:prstGeom prst="line">
            <a:avLst/>
          </a:prstGeom>
          <a:ln w="12700">
            <a:solidFill>
              <a:srgbClr val="9CCC52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41753" y="97590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印品黑体" panose="00000500000000000000" pitchFamily="2" charset="-122"/>
              </a:rPr>
              <a:t>01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印品黑体" panose="00000500000000000000" pitchFamily="2" charset="-122"/>
              </a:rPr>
              <a:t>、基本信息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印品黑体" panose="000005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0982" y="286226"/>
            <a:ext cx="199030" cy="141594"/>
            <a:chOff x="4848225" y="762000"/>
            <a:chExt cx="266700" cy="159314"/>
          </a:xfrm>
        </p:grpSpPr>
        <p:cxnSp>
          <p:nvCxnSpPr>
            <p:cNvPr id="9" name="直接连接符 21"/>
            <p:cNvCxnSpPr/>
            <p:nvPr/>
          </p:nvCxnSpPr>
          <p:spPr>
            <a:xfrm>
              <a:off x="4848225" y="762000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2"/>
            <p:cNvCxnSpPr/>
            <p:nvPr/>
          </p:nvCxnSpPr>
          <p:spPr>
            <a:xfrm>
              <a:off x="4848225" y="835589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23"/>
            <p:cNvCxnSpPr/>
            <p:nvPr/>
          </p:nvCxnSpPr>
          <p:spPr>
            <a:xfrm>
              <a:off x="4848225" y="921314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矩形 179"/>
          <p:cNvSpPr/>
          <p:nvPr/>
        </p:nvSpPr>
        <p:spPr>
          <a:xfrm flipV="1">
            <a:off x="0" y="6873083"/>
            <a:ext cx="12192000" cy="45719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ea typeface="印品黑体" panose="00000500000000000000" pitchFamily="2" charset="-122"/>
              <a:cs typeface="Times New Roman" panose="02020603050405020304" charset="0"/>
              <a:sym typeface="印品黑体" panose="00000500000000000000" pitchFamily="2" charset="-122"/>
            </a:endParaRPr>
          </a:p>
        </p:txBody>
      </p:sp>
      <p:pic>
        <p:nvPicPr>
          <p:cNvPr id="76" name="图片 6" descr="维康股份制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2400" y="38100"/>
            <a:ext cx="558800" cy="541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555740" y="984250"/>
            <a:ext cx="5462905" cy="1835150"/>
          </a:xfrm>
          <a:prstGeom prst="rect">
            <a:avLst/>
          </a:prstGeom>
        </p:spPr>
        <p:txBody>
          <a:bodyPr wrap="square">
            <a:noAutofit/>
          </a:bodyPr>
          <a:p>
            <a:pPr algn="ct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b="1" i="0" u="sng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</a:rPr>
              <a:t>参照药品建议：</a:t>
            </a:r>
            <a:r>
              <a:rPr lang="zh-CN" altLang="en-US" b="1" i="0" u="sng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</a:rPr>
              <a:t>参芪消渴颗粒</a:t>
            </a:r>
            <a:r>
              <a:rPr lang="en-US" b="1" i="0" u="sng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</a:rPr>
              <a:t>（医保目录内）</a:t>
            </a:r>
            <a:endParaRPr lang="en-US" sz="1600" b="1" i="0" u="sng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Noto Sans SC" panose="020B0500000000000000" charset="-122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</a:rPr>
              <a:t>功能主治：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益气养阴。用于消渴症的口渴、多饮、多尿，精神不振，头昏(</a:t>
            </a:r>
            <a:r>
              <a:rPr lang="en-US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Ⅱ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型糖尿病)。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</a:rPr>
              <a:t>处方组成：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人参、黄芪、</a:t>
            </a:r>
            <a:r>
              <a:rPr lang="zh-CN" altLang="en-US" sz="140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山药、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白术、</a:t>
            </a:r>
            <a:r>
              <a:rPr lang="zh-CN" altLang="en-US" sz="140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五味子、麦冬、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玉竹、熟地黄、牛膝、茯苓、泽泻、牛蒡子、僵蚕。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5660" y="685165"/>
            <a:ext cx="5450205" cy="3368040"/>
          </a:xfrm>
          <a:prstGeom prst="rect">
            <a:avLst/>
          </a:prstGeom>
        </p:spPr>
        <p:txBody>
          <a:bodyPr wrap="square">
            <a:noAutofit/>
          </a:bodyPr>
          <a:p>
            <a:pPr algn="ct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b="1" i="0" u="sng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弥补未满足的治疗需求情况</a:t>
            </a:r>
            <a:endParaRPr lang="zh-CN" altLang="en-US" sz="1600" b="1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</a:t>
            </a:r>
            <a:r>
              <a:rPr lang="en-US" sz="1600" b="1" i="0" u="sng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弥补“用于上消”临床用药空白</a:t>
            </a:r>
            <a:endParaRPr lang="zh-CN" altLang="en-US" sz="1600" b="1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《国家基本医疗保险、工伤保险和生育保险药品目录（2025年）》中成药的益气养阴剂（ZA09G）虽有消渴丸、参芪消渴颗粒等治疗糖尿病品种，但均以滋肾养阴、益气生津为主，</a:t>
            </a:r>
            <a:r>
              <a:rPr lang="zh-CN" altLang="en-US" sz="140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核心针对“下消”或气阴两虚证型。</a:t>
            </a: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无明确“用于上消（肺胃燥热）”者。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中医消渴分为：上中下三消。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•	上消：以肺热津伤为主，渴而多饮症状较突出；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•	中消：以胃火炽盛为主，多食消瘦症状较突出；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400" i="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•	下消：以肾阴亏虚为主，多尿且浊症状较突出。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06845" y="2990850"/>
            <a:ext cx="5367020" cy="3431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b="1" u="sng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二冬汤颗粒参照</a:t>
            </a:r>
            <a:r>
              <a:rPr lang="zh-CN" altLang="en-US" b="1" u="sng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+mn-ea"/>
              </a:rPr>
              <a:t>参芪消渴颗粒</a:t>
            </a:r>
            <a:r>
              <a:rPr lang="en-US" b="1" u="sng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优势和不足</a:t>
            </a:r>
            <a:endParaRPr lang="en-US" b="1" i="0" u="sng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优势：</a:t>
            </a:r>
            <a:endParaRPr lang="zh-CN" altLang="en-US" sz="1400" b="1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</a:t>
            </a:r>
            <a:r>
              <a:rPr lang="zh-CN" altLang="en-US" sz="140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传承优势：处方来源于：清·程国彭《医学心悟》，是《古代经典名方目录（第一批）》、《古代经典名方关键信息表（7首方剂）》唯一治疗“上消”的方剂。已有数百年临床使用经验，至今仍广泛应用、疗效确切。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</a:t>
            </a:r>
            <a:r>
              <a:rPr lang="zh-CN" altLang="en-US" sz="140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组方优势：组方中天冬、麦冬保肺生津，益气除烦，黄芩、知母既润肺燥，又泄胃热，天花粉、荷叶苦泄于清养之中，人参、甘草益气养阴，清热生津，无苦燥耗阴劫液之虑，待肺胃阴复，燥热内清，则上消自愈。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不足：</a:t>
            </a:r>
            <a:endParaRPr lang="zh-CN" altLang="en-US" sz="1400" b="1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defTabSz="2667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rgbClr val="0F1115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上市时间短，临床数据积累较少。</a:t>
            </a:r>
            <a:endParaRPr lang="zh-CN" altLang="en-US" sz="1400" i="0">
              <a:solidFill>
                <a:srgbClr val="0F1115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endParaRPr lang="zh-CN" altLang="en-US" sz="14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aphicFrame>
        <p:nvGraphicFramePr>
          <p:cNvPr id="15" name="Table 1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9900" y="4090670"/>
          <a:ext cx="5626100" cy="258127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406525"/>
                <a:gridCol w="1406525"/>
                <a:gridCol w="1406525"/>
                <a:gridCol w="1406525"/>
              </a:tblGrid>
              <a:tr h="41656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8B451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erif SC"/>
                          <a:sym typeface="Noto Serif SC"/>
                        </a:rPr>
                        <a:t>药品名称</a:t>
                      </a:r>
                      <a:endParaRPr lang="en-US" sz="1400" b="1" i="0" u="none" strike="noStrike">
                        <a:solidFill>
                          <a:srgbClr val="8B451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erif SC"/>
                        <a:sym typeface="Noto Serif SC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8B451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erif SC"/>
                          <a:sym typeface="Noto Serif SC"/>
                        </a:rPr>
                        <a:t>功能主治</a:t>
                      </a:r>
                      <a:endParaRPr lang="en-US" sz="1400" b="1" i="0" u="none" strike="noStrike">
                        <a:solidFill>
                          <a:srgbClr val="8B451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erif SC"/>
                        <a:sym typeface="Noto Serif SC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8B451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erif SC"/>
                          <a:sym typeface="Noto Serif SC"/>
                        </a:rPr>
                        <a:t>核心病机</a:t>
                      </a:r>
                      <a:endParaRPr lang="en-US" sz="1400" b="1" i="0" u="none" strike="noStrike">
                        <a:solidFill>
                          <a:srgbClr val="8B451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erif SC"/>
                        <a:sym typeface="Noto Serif SC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8B451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erif SC"/>
                          <a:sym typeface="Noto Serif SC"/>
                        </a:rPr>
                        <a:t>证型针对性</a:t>
                      </a:r>
                      <a:endParaRPr lang="en-US" sz="1400" b="1" i="0" u="none" strike="noStrike">
                        <a:solidFill>
                          <a:srgbClr val="8B451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erif SC"/>
                        <a:sym typeface="Noto Serif SC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4515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8B451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SC" panose="020B0500000000000000" charset="-122"/>
                          <a:sym typeface="Noto Sans SC" panose="020B0500000000000000" charset="-122"/>
                        </a:rPr>
                        <a:t>二冬汤颗粒</a:t>
                      </a:r>
                      <a:endParaRPr lang="en-US" sz="1300" b="1" i="0" u="none" strike="noStrike">
                        <a:solidFill>
                          <a:srgbClr val="8B451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SC" panose="020B0500000000000000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8B451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SC" panose="020B0500000000000000" charset="-122"/>
                          <a:sym typeface="Noto Sans SC" panose="020B0500000000000000" charset="-122"/>
                        </a:rPr>
                        <a:t>润肺清胃</a:t>
                      </a:r>
                      <a:endParaRPr lang="en-US" sz="1300" b="1" i="0" u="none" strike="noStrike">
                        <a:solidFill>
                          <a:srgbClr val="8B451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SC" panose="020B0500000000000000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8B451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SC" panose="020B0500000000000000" charset="-122"/>
                          <a:sym typeface="Noto Sans SC" panose="020B0500000000000000" charset="-122"/>
                        </a:rPr>
                        <a:t>肺热津伤</a:t>
                      </a:r>
                      <a:endParaRPr lang="en-US" sz="1300" b="1" i="0" u="none" strike="noStrike">
                        <a:solidFill>
                          <a:srgbClr val="8B451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SC" panose="020B0500000000000000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1" i="0" u="none" strike="noStrike">
                          <a:solidFill>
                            <a:srgbClr val="8B451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Noto Sans SC" panose="020B0500000000000000" charset="-122"/>
                        </a:rPr>
                        <a:t>上消 (肺胃燥热)</a:t>
                      </a:r>
                      <a:endParaRPr lang="en-US" sz="1300" b="1" i="0" u="none" strike="noStrike">
                        <a:solidFill>
                          <a:srgbClr val="8B451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944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SC" panose="020B0500000000000000" charset="-122"/>
                          <a:sym typeface="Noto Sans SC" panose="020B0500000000000000" charset="-122"/>
                        </a:rPr>
                        <a:t>消渴丸</a:t>
                      </a:r>
                      <a:endParaRPr lang="en-US" sz="1300" b="0" i="0" u="none" strike="noStrike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SC" panose="020B0500000000000000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Noto Sans SC" panose="020B0500000000000000" charset="-122"/>
                        </a:rPr>
                        <a:t>滋肾养阴</a:t>
                      </a:r>
                      <a:b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Noto Sans SC" panose="020B0500000000000000" charset="-122"/>
                        </a:rPr>
                      </a:b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Noto Sans SC" panose="020B0500000000000000" charset="-122"/>
                        </a:rPr>
                        <a:t>益气生津</a:t>
                      </a:r>
                      <a:endParaRPr 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SC" panose="020B0500000000000000" charset="-122"/>
                          <a:sym typeface="Noto Sans SC" panose="020B0500000000000000" charset="-122"/>
                        </a:rPr>
                        <a:t>气阴两虚</a:t>
                      </a:r>
                      <a:endParaRPr lang="en-US" sz="1300" b="0" i="0" u="none" strike="noStrike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SC" panose="020B0500000000000000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Noto Sans SC" panose="020B0500000000000000" charset="-122"/>
                        </a:rPr>
                        <a:t>下消/气阴两虚</a:t>
                      </a:r>
                      <a:endParaRPr lang="en-US" sz="1300" b="0" i="0" u="none" strike="noStrike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</a:tr>
              <a:tr h="59944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SC" panose="020B0500000000000000" charset="-122"/>
                          <a:sym typeface="Noto Sans SC" panose="020B0500000000000000" charset="-122"/>
                        </a:rPr>
                        <a:t>参芪消渴颗粒</a:t>
                      </a:r>
                      <a:endParaRPr lang="en-US" sz="1300" b="0" i="0" u="none" strike="noStrike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SC" panose="020B0500000000000000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Noto Sans SC" panose="020B0500000000000000" charset="-122"/>
                        </a:rPr>
                        <a:t>益气养阴</a:t>
                      </a:r>
                      <a:b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Noto Sans SC" panose="020B0500000000000000" charset="-122"/>
                        </a:rPr>
                      </a:b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Noto Sans SC" panose="020B0500000000000000" charset="-122"/>
                        </a:rPr>
                        <a:t>生津止渴</a:t>
                      </a:r>
                      <a:endParaRPr lang="en-US" sz="1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SC" panose="020B0500000000000000" charset="-122"/>
                          <a:sym typeface="Noto Sans SC" panose="020B0500000000000000" charset="-122"/>
                        </a:rPr>
                        <a:t>气阴两虚</a:t>
                      </a:r>
                      <a:endParaRPr lang="en-US" sz="1300" b="0" i="0" u="none" strike="noStrike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SC" panose="020B0500000000000000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SC" panose="020B0500000000000000" charset="-122"/>
                          <a:sym typeface="Noto Sans SC" panose="020B0500000000000000" charset="-122"/>
                        </a:rPr>
                        <a:t>气阴两虚</a:t>
                      </a:r>
                      <a:endParaRPr lang="en-US" sz="1300" b="0" i="0" u="none" strike="noStrike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SC" panose="020B0500000000000000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</a:tr>
              <a:tr h="401320"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SC" panose="020B0500000000000000" charset="-122"/>
                          <a:sym typeface="Noto Sans SC" panose="020B0500000000000000" charset="-122"/>
                        </a:rPr>
                        <a:t>金芪降糖颗粒</a:t>
                      </a:r>
                      <a:endParaRPr lang="en-US" sz="1300" b="0" i="0" u="none" strike="noStrike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SC" panose="020B0500000000000000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SC" panose="020B0500000000000000" charset="-122"/>
                          <a:sym typeface="Noto Sans SC" panose="020B0500000000000000" charset="-122"/>
                        </a:rPr>
                        <a:t>清热益气</a:t>
                      </a:r>
                      <a:endParaRPr lang="en-US" sz="1300" b="0" i="0" u="none" strike="noStrike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SC" panose="020B0500000000000000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SC" panose="020B0500000000000000" charset="-122"/>
                          <a:sym typeface="Noto Sans SC" panose="020B0500000000000000" charset="-122"/>
                        </a:rPr>
                        <a:t>气虚兼内热</a:t>
                      </a:r>
                      <a:endParaRPr lang="en-US" sz="1300" b="0" i="0" u="none" strike="noStrike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SC" panose="020B0500000000000000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0"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300" b="0" i="0" u="none" strike="noStrike">
                          <a:solidFill>
                            <a:srgbClr val="333333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Noto Sans SC" panose="020B0500000000000000" charset="-122"/>
                          <a:sym typeface="Noto Sans SC" panose="020B0500000000000000" charset="-122"/>
                        </a:rPr>
                        <a:t>气虚内热</a:t>
                      </a:r>
                      <a:endParaRPr lang="en-US" sz="1300" b="0" i="0" u="none" strike="noStrike">
                        <a:solidFill>
                          <a:srgbClr val="33333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Noto Sans SC" panose="020B0500000000000000" charset="-122"/>
                        <a:sym typeface="Noto Sans SC" panose="020B0500000000000000" charset="-122"/>
                      </a:endParaRPr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B45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3"/>
          <p:cNvCxnSpPr/>
          <p:nvPr/>
        </p:nvCxnSpPr>
        <p:spPr>
          <a:xfrm>
            <a:off x="0" y="706429"/>
            <a:ext cx="8785146" cy="0"/>
          </a:xfrm>
          <a:prstGeom prst="line">
            <a:avLst/>
          </a:prstGeom>
          <a:ln w="12700">
            <a:solidFill>
              <a:srgbClr val="9CCC52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0"/>
          <p:cNvCxnSpPr/>
          <p:nvPr/>
        </p:nvCxnSpPr>
        <p:spPr>
          <a:xfrm>
            <a:off x="749664" y="-1"/>
            <a:ext cx="0" cy="3429000"/>
          </a:xfrm>
          <a:prstGeom prst="line">
            <a:avLst/>
          </a:prstGeom>
          <a:ln w="12700">
            <a:solidFill>
              <a:srgbClr val="9CCC52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41753" y="9759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印品黑体" panose="00000500000000000000" pitchFamily="2" charset="-122"/>
              </a:rPr>
              <a:t>02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印品黑体" panose="00000500000000000000" pitchFamily="2" charset="-122"/>
              </a:rPr>
              <a:t>、安全性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印品黑体" panose="000005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0982" y="286226"/>
            <a:ext cx="199030" cy="141594"/>
            <a:chOff x="4848225" y="762000"/>
            <a:chExt cx="266700" cy="159314"/>
          </a:xfrm>
        </p:grpSpPr>
        <p:cxnSp>
          <p:nvCxnSpPr>
            <p:cNvPr id="9" name="直接连接符 21"/>
            <p:cNvCxnSpPr/>
            <p:nvPr/>
          </p:nvCxnSpPr>
          <p:spPr>
            <a:xfrm>
              <a:off x="4848225" y="762000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2"/>
            <p:cNvCxnSpPr/>
            <p:nvPr/>
          </p:nvCxnSpPr>
          <p:spPr>
            <a:xfrm>
              <a:off x="4848225" y="835589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23"/>
            <p:cNvCxnSpPr/>
            <p:nvPr/>
          </p:nvCxnSpPr>
          <p:spPr>
            <a:xfrm>
              <a:off x="4848225" y="921314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矩形 179"/>
          <p:cNvSpPr/>
          <p:nvPr/>
        </p:nvSpPr>
        <p:spPr>
          <a:xfrm flipV="1">
            <a:off x="0" y="6825458"/>
            <a:ext cx="12192000" cy="45719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ea typeface="印品黑体" panose="00000500000000000000" pitchFamily="2" charset="-122"/>
              <a:cs typeface="Times New Roman" panose="02020603050405020304" charset="0"/>
              <a:sym typeface="印品黑体" panose="00000500000000000000" pitchFamily="2" charset="-122"/>
            </a:endParaRPr>
          </a:p>
        </p:txBody>
      </p:sp>
      <p:pic>
        <p:nvPicPr>
          <p:cNvPr id="76" name="图片 6" descr="维康股份制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2400" y="38100"/>
            <a:ext cx="558800" cy="541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AutoShape 7"/>
          <p:cNvSpPr/>
          <p:nvPr/>
        </p:nvSpPr>
        <p:spPr>
          <a:xfrm>
            <a:off x="1029970" y="977900"/>
            <a:ext cx="4681855" cy="279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27000" tIns="101600" rIns="127000" bIns="101600" rtlCol="0" anchor="t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b="1" i="0" u="sng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01 药品说明书收载的安全性信息</a:t>
            </a:r>
            <a:endParaRPr lang="en-US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254000" algn="l" fontAlgn="auto">
              <a:lnSpc>
                <a:spcPct val="150000"/>
              </a:lnSpc>
            </a:pPr>
            <a:r>
              <a:rPr lang="en-US" sz="1400" b="1" i="0" u="none" strike="noStrike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【不良反应】</a:t>
            </a:r>
            <a:r>
              <a:rPr 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尚不明确。</a:t>
            </a:r>
            <a:endParaRPr 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indent="254000" algn="l" fontAlgn="auto">
              <a:lnSpc>
                <a:spcPct val="150000"/>
              </a:lnSpc>
            </a:pPr>
            <a:r>
              <a:rPr lang="en-US" sz="1400" b="1" i="0" u="none" strike="noStrike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【禁忌】</a:t>
            </a:r>
            <a:r>
              <a:rPr 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1.孕妇禁用</a:t>
            </a: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。</a:t>
            </a:r>
            <a:r>
              <a:rPr 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2.过敏体质者禁用</a:t>
            </a: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。</a:t>
            </a:r>
            <a:r>
              <a:rPr 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3.曾经对本品所含药物过敏者禁用</a:t>
            </a: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。</a:t>
            </a:r>
            <a:endParaRPr 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indent="254000" algn="l" fontAlgn="auto">
              <a:lnSpc>
                <a:spcPct val="150000"/>
              </a:lnSpc>
            </a:pPr>
            <a:r>
              <a:rPr lang="en-US" sz="1400" b="1" i="0" u="none" strike="noStrike">
                <a:solidFill>
                  <a:srgbClr val="7793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【注意事项】</a:t>
            </a: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1.严格按照功能主治使用本品。2.服用本品期间，忌服生冷、辛辣、油腻、鱼腥食物。3.脾胃虚寒、便溏、食少者或实热导致的上消者不宜使用。4.有肝病史或肝生化指标异常者慎用。5.本品含天花粉、人参、甘草，不宜与含川乌、制川乌、草乌、制草乌、附子、藜芦、五灵脂、海藻、京大戟、红大戟、甘遂、荒花的中药方剂或成药同时服用。</a:t>
            </a: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</p:txBody>
      </p:sp>
      <p:sp>
        <p:nvSpPr>
          <p:cNvPr id="6" name="AutoShape 4"/>
          <p:cNvSpPr/>
          <p:nvPr/>
        </p:nvSpPr>
        <p:spPr>
          <a:xfrm>
            <a:off x="1123315" y="4770120"/>
            <a:ext cx="4340225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27000" tIns="101600" rIns="127000" bIns="101600" rtlCol="0" anchor="t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b="1" i="0" u="sng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02 国内外不良反应监测情况</a:t>
            </a:r>
            <a:endParaRPr lang="en-US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254000" algn="l" fontAlgn="auto">
              <a:lnSpc>
                <a:spcPct val="150000"/>
              </a:lnSpc>
            </a:pP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截至目前，尚未检索到各国家或地区药监部门5年内针对二冬汤颗粒发布的安全性警告、黑框警告以及撤市信息。在临床应用中，因二冬汤颗粒刚刚获批上市，暂未收集到关于二冬汤颗粒药品不良反应系统数据。</a:t>
            </a: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</p:txBody>
      </p:sp>
      <p:sp>
        <p:nvSpPr>
          <p:cNvPr id="4" name="AutoShape 8"/>
          <p:cNvSpPr/>
          <p:nvPr/>
        </p:nvSpPr>
        <p:spPr>
          <a:xfrm>
            <a:off x="6374130" y="1022350"/>
            <a:ext cx="4897755" cy="2413000"/>
          </a:xfrm>
          <a:prstGeom prst="roundRect">
            <a:avLst>
              <a:gd name="adj" fmla="val 8421"/>
            </a:avLst>
          </a:prstGeom>
          <a:solidFill>
            <a:srgbClr val="ECF5E5">
              <a:alpha val="100000"/>
            </a:srgbClr>
          </a:solidFill>
          <a:ln w="12700" cap="flat" cmpd="sng">
            <a:solidFill>
              <a:srgbClr val="9CCC52">
                <a:alpha val="50000"/>
              </a:srgbClr>
            </a:solidFill>
            <a:prstDash val="solid"/>
            <a:round/>
          </a:ln>
        </p:spPr>
        <p:txBody>
          <a:bodyPr vert="horz" wrap="square" lIns="190500" tIns="152400" rIns="190500" bIns="152400" rtlCol="0" anchor="t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单次给药毒性试验</a:t>
            </a:r>
            <a:endParaRPr lang="en-US" sz="1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ICR小鼠经口灌胃给予二冬汤颗粒干膏粉药液，最大耐受量（MTD）</a:t>
            </a:r>
            <a:r>
              <a:rPr lang="en-US" sz="1400" b="1" i="0" u="none" strike="noStrike">
                <a:solidFill>
                  <a:srgbClr val="D4AF3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&gt;89.2g饮片/kg</a:t>
            </a:r>
            <a:r>
              <a:rPr 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，分别约为临床拟用剂量的</a:t>
            </a:r>
            <a:r>
              <a:rPr lang="en-US" sz="1400" b="1" i="0" u="none" strike="noStrike">
                <a:solidFill>
                  <a:srgbClr val="D4AF3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168.3倍</a:t>
            </a:r>
            <a:r>
              <a:rPr 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（按公斤体重计）和</a:t>
            </a:r>
            <a:r>
              <a:rPr lang="en-US" sz="1400" b="1" i="0" u="none" strike="noStrike">
                <a:solidFill>
                  <a:srgbClr val="D4AF3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18.48倍</a:t>
            </a:r>
            <a:r>
              <a:rPr 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（按体表面积计），试验周期内未见小鼠出现相关急性毒性反应及死亡情况，提示本品急性毒性极低。</a:t>
            </a:r>
            <a:endParaRPr 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</p:txBody>
      </p:sp>
      <p:sp>
        <p:nvSpPr>
          <p:cNvPr id="12" name="AutoShape 9"/>
          <p:cNvSpPr/>
          <p:nvPr/>
        </p:nvSpPr>
        <p:spPr>
          <a:xfrm>
            <a:off x="6512560" y="3924300"/>
            <a:ext cx="4897755" cy="2413000"/>
          </a:xfrm>
          <a:prstGeom prst="roundRect">
            <a:avLst>
              <a:gd name="adj" fmla="val 8000"/>
            </a:avLst>
          </a:prstGeom>
          <a:solidFill>
            <a:srgbClr val="ECF5E5">
              <a:alpha val="100000"/>
            </a:srgbClr>
          </a:solidFill>
          <a:ln w="12700" cap="flat" cmpd="sng">
            <a:solidFill>
              <a:srgbClr val="9CCC52">
                <a:alpha val="50000"/>
              </a:srgbClr>
            </a:solidFill>
            <a:prstDash val="solid"/>
            <a:round/>
          </a:ln>
        </p:spPr>
        <p:txBody>
          <a:bodyPr vert="horz" wrap="square" lIns="190500" tIns="152400" rIns="190500" bIns="152400" rtlCol="0" anchor="t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重复给药毒性试验</a:t>
            </a:r>
            <a:endParaRPr lang="en-US" sz="1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sz="13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SD大鼠每天2次连续6个月经口灌胃给予本品，观察到的异常变化在停药30天后均可恢复正常。本品对SD大鼠的无毒反应剂量（NOAEL）确定为</a:t>
            </a:r>
            <a:r>
              <a:rPr lang="en-US" sz="1300" b="1" i="0" u="none" strike="noStrike">
                <a:solidFill>
                  <a:srgbClr val="D4AF3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15.00g/kg</a:t>
            </a:r>
            <a:r>
              <a:rPr lang="en-US" sz="13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，按公斤体重计算该剂量相当于人临床用量的</a:t>
            </a:r>
            <a:r>
              <a:rPr lang="en-US" sz="1300" b="1" i="0" u="none" strike="noStrike">
                <a:solidFill>
                  <a:srgbClr val="D4AF37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63.1倍</a:t>
            </a:r>
            <a:r>
              <a:rPr lang="en-US" sz="13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，充分证实本品在长期用药过程中具有良好的安全性。</a:t>
            </a:r>
            <a:endParaRPr lang="en-US" sz="13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3"/>
          <p:cNvCxnSpPr/>
          <p:nvPr/>
        </p:nvCxnSpPr>
        <p:spPr>
          <a:xfrm>
            <a:off x="0" y="706429"/>
            <a:ext cx="8785146" cy="0"/>
          </a:xfrm>
          <a:prstGeom prst="line">
            <a:avLst/>
          </a:prstGeom>
          <a:ln w="12700">
            <a:solidFill>
              <a:srgbClr val="9CCC52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0"/>
          <p:cNvCxnSpPr/>
          <p:nvPr/>
        </p:nvCxnSpPr>
        <p:spPr>
          <a:xfrm>
            <a:off x="749664" y="-1"/>
            <a:ext cx="0" cy="3429000"/>
          </a:xfrm>
          <a:prstGeom prst="line">
            <a:avLst/>
          </a:prstGeom>
          <a:ln w="12700">
            <a:solidFill>
              <a:srgbClr val="9CCC52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41753" y="9759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印品黑体" panose="00000500000000000000" pitchFamily="2" charset="-122"/>
              </a:rPr>
              <a:t>03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印品黑体" panose="00000500000000000000" pitchFamily="2" charset="-122"/>
              </a:rPr>
              <a:t>、有效性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印品黑体" panose="000005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0982" y="286226"/>
            <a:ext cx="199030" cy="141594"/>
            <a:chOff x="4848225" y="762000"/>
            <a:chExt cx="266700" cy="159314"/>
          </a:xfrm>
        </p:grpSpPr>
        <p:cxnSp>
          <p:nvCxnSpPr>
            <p:cNvPr id="9" name="直接连接符 21"/>
            <p:cNvCxnSpPr/>
            <p:nvPr/>
          </p:nvCxnSpPr>
          <p:spPr>
            <a:xfrm>
              <a:off x="4848225" y="762000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2"/>
            <p:cNvCxnSpPr/>
            <p:nvPr/>
          </p:nvCxnSpPr>
          <p:spPr>
            <a:xfrm>
              <a:off x="4848225" y="835589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23"/>
            <p:cNvCxnSpPr/>
            <p:nvPr/>
          </p:nvCxnSpPr>
          <p:spPr>
            <a:xfrm>
              <a:off x="4848225" y="921314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矩形 179"/>
          <p:cNvSpPr/>
          <p:nvPr/>
        </p:nvSpPr>
        <p:spPr>
          <a:xfrm flipV="1">
            <a:off x="0" y="6825458"/>
            <a:ext cx="12192000" cy="45719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ea typeface="印品黑体" panose="00000500000000000000" pitchFamily="2" charset="-122"/>
              <a:cs typeface="Times New Roman" panose="02020603050405020304" charset="0"/>
              <a:sym typeface="印品黑体" panose="00000500000000000000" pitchFamily="2" charset="-122"/>
            </a:endParaRPr>
          </a:p>
        </p:txBody>
      </p:sp>
      <p:pic>
        <p:nvPicPr>
          <p:cNvPr id="76" name="图片 6" descr="维康股份制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2400" y="38100"/>
            <a:ext cx="558800" cy="541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AutoShape 3"/>
          <p:cNvSpPr/>
          <p:nvPr/>
        </p:nvSpPr>
        <p:spPr>
          <a:xfrm>
            <a:off x="941070" y="1007745"/>
            <a:ext cx="2844800" cy="508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01600" tIns="101600" rIns="101600" bIns="101600" rtlCol="0" anchor="t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20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📑</a:t>
            </a: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临床试验与真实世界证据</a:t>
            </a:r>
            <a:endParaRPr lang="en-US" sz="1600" b="1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0" indent="0" algn="l">
              <a:lnSpc>
                <a:spcPct val="108000"/>
              </a:lnSpc>
              <a:defRPr/>
            </a:pPr>
            <a:endParaRPr lang="en-US" sz="1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ct val="117000"/>
              </a:lnSpc>
            </a:pPr>
            <a:r>
              <a:rPr 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二冬汤颗粒为按古代经典名方目录管理的中药复方制剂（注册分类3.1类）。依据《中药注册管理专门规定》第四十八条，该类制剂不需开展非临床有效性研究和临床试验，故上市前未进行相关试验。</a:t>
            </a: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marL="0" indent="0" algn="l">
              <a:lnSpc>
                <a:spcPct val="117000"/>
              </a:lnSpc>
            </a:pP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marL="0" indent="0" algn="l">
              <a:lnSpc>
                <a:spcPct val="117000"/>
              </a:lnSpc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其组方源自清代程国彭《医学心悟》二冬汤，文献报道二冬汤及加减方在治疗糖尿病、糖尿病合并甲亢等方面具有降低血糖、改善临床症状的较好效果。</a:t>
            </a: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marL="0" indent="0" algn="l">
              <a:lnSpc>
                <a:spcPct val="117000"/>
              </a:lnSpc>
            </a:pP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marL="0" indent="0" algn="l">
              <a:lnSpc>
                <a:spcPct val="117000"/>
              </a:lnSpc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本品上市后，持有人将继续开展上市后临床研究，以不断完善临床有效性及安全性证据。</a:t>
            </a: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</p:txBody>
      </p:sp>
      <p:cxnSp>
        <p:nvCxnSpPr>
          <p:cNvPr id="6" name="Connector 4"/>
          <p:cNvCxnSpPr/>
          <p:nvPr/>
        </p:nvCxnSpPr>
        <p:spPr>
          <a:xfrm rot="5390708">
            <a:off x="1830705" y="3477904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DDDDD">
                <a:alpha val="100000"/>
              </a:srgbClr>
            </a:solidFill>
            <a:prstDash val="solid"/>
            <a:miter lim="10000000"/>
            <a:headEnd type="none" w="med" len="med"/>
            <a:tailEnd type="none" w="med" len="med"/>
          </a:ln>
        </p:spPr>
      </p:cxnSp>
      <p:sp>
        <p:nvSpPr>
          <p:cNvPr id="12" name="AutoShape 5"/>
          <p:cNvSpPr/>
          <p:nvPr/>
        </p:nvSpPr>
        <p:spPr>
          <a:xfrm>
            <a:off x="4241165" y="1007745"/>
            <a:ext cx="3074035" cy="508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01600" tIns="101600" rIns="101600" bIns="101600" rtlCol="0" anchor="t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📖</a:t>
            </a: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临床指南与诊疗规范权威推荐</a:t>
            </a:r>
            <a:endParaRPr lang="en-US" sz="1600" b="1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0" indent="0" algn="l">
              <a:lnSpc>
                <a:spcPct val="108000"/>
              </a:lnSpc>
              <a:defRPr/>
            </a:pPr>
            <a:endParaRPr lang="en-US" sz="1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ct val="117000"/>
              </a:lnSpc>
            </a:pPr>
            <a:r>
              <a:rPr 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本品核心组方获多部国家级、省级临床指南及专家共识推荐，包括</a:t>
            </a: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：</a:t>
            </a: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marL="0" indent="0" algn="l">
              <a:lnSpc>
                <a:spcPct val="133000"/>
              </a:lnSpc>
              <a:defRPr/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en-US" sz="1400">
                <a:solidFill>
                  <a:srgbClr val="37415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《中医糖尿病临床诊疗指南》（中华中医药学会, 2020）</a:t>
            </a:r>
            <a:endParaRPr lang="en-US" sz="14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ct val="133000"/>
              </a:lnSpc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en-US" sz="1400">
                <a:solidFill>
                  <a:srgbClr val="37415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《糖尿病前期病证结合诊疗指南》（世界中医药, 2021）</a:t>
            </a:r>
            <a:endParaRPr lang="en-US" sz="1400" b="0" i="0" u="none" strike="noStrike">
              <a:solidFill>
                <a:srgbClr val="37415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marL="0" indent="0" algn="l">
              <a:lnSpc>
                <a:spcPct val="133000"/>
              </a:lnSpc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en-US" sz="1400">
                <a:solidFill>
                  <a:srgbClr val="37415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《肺系病常用经典名方的专家共识》（中医杂志, 2017）</a:t>
            </a:r>
            <a:endParaRPr lang="en-US" sz="1400" b="0" i="0" u="none" strike="noStrike">
              <a:solidFill>
                <a:srgbClr val="37415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marL="0" indent="0" algn="l">
              <a:lnSpc>
                <a:spcPct val="133000"/>
              </a:lnSpc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en-US" sz="1400">
                <a:solidFill>
                  <a:srgbClr val="37415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《中医优势病种广东共识——消渴病(2型糖尿病)》（2018）</a:t>
            </a:r>
            <a:endParaRPr lang="en-US" sz="1400">
              <a:solidFill>
                <a:srgbClr val="37415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marL="0" indent="0" algn="l">
              <a:lnSpc>
                <a:spcPct val="133000"/>
              </a:lnSpc>
            </a:pPr>
            <a:endParaRPr lang="en-US" sz="1400" b="0" i="0" u="none" strike="noStrike">
              <a:solidFill>
                <a:srgbClr val="37415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marL="0" indent="0" algn="l">
              <a:lnSpc>
                <a:spcPct val="117000"/>
              </a:lnSpc>
            </a:pPr>
            <a:r>
              <a:rPr 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充分印证了其临床应用的学术认可度与实践价值。</a:t>
            </a:r>
            <a:endParaRPr 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</p:txBody>
      </p:sp>
      <p:cxnSp>
        <p:nvCxnSpPr>
          <p:cNvPr id="13" name="Connector 6"/>
          <p:cNvCxnSpPr/>
          <p:nvPr/>
        </p:nvCxnSpPr>
        <p:spPr>
          <a:xfrm rot="5390708">
            <a:off x="5005705" y="3477904"/>
            <a:ext cx="4699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DDDDD">
                <a:alpha val="100000"/>
              </a:srgbClr>
            </a:solidFill>
            <a:prstDash val="solid"/>
            <a:miter lim="10000000"/>
            <a:headEnd type="none" w="med" len="med"/>
            <a:tailEnd type="none" w="med" len="med"/>
          </a:ln>
        </p:spPr>
      </p:cxnSp>
      <p:sp>
        <p:nvSpPr>
          <p:cNvPr id="14" name="AutoShape 7"/>
          <p:cNvSpPr/>
          <p:nvPr/>
        </p:nvSpPr>
        <p:spPr>
          <a:xfrm>
            <a:off x="7609205" y="1007745"/>
            <a:ext cx="2941955" cy="508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101600" tIns="101600" rIns="101600" bIns="101600" rtlCol="0" anchor="t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📑</a:t>
            </a: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CDE技术审评报告核心背书</a:t>
            </a:r>
            <a:endParaRPr lang="en-US" sz="1600" b="1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0" indent="0" algn="l">
              <a:lnSpc>
                <a:spcPct val="108000"/>
              </a:lnSpc>
              <a:defRPr/>
            </a:pPr>
            <a:endParaRPr lang="en-US" sz="1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l">
              <a:lnSpc>
                <a:spcPct val="117000"/>
              </a:lnSpc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处方来源于清·程国彭《医学心悟》，已列入《古代经典名方目录（第一批）》。清·程国彭《医学心悟》原文：“治上消者，宜润其肺，兼清其胃，二冬汤主之。”已发布本方关键信息表中所载的功能主治：【功效】润肺清胃。【主治】上消。症见烦渴不止，小便频数，脉数无力等。 </a:t>
            </a: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marL="0" indent="0" algn="l">
              <a:lnSpc>
                <a:spcPct val="117000"/>
              </a:lnSpc>
            </a:pP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marL="0" indent="0" algn="l">
              <a:lnSpc>
                <a:spcPct val="117000"/>
              </a:lnSpc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全方补正与祛邪并用，共奏润肺清胃之功效。本方配伍特点，苦泄于清养之中，有益气养阴，清热生津之功，而无苦燥耗阴劫液之虑，待肺胃阴复，燥热内清，则上消自愈。</a:t>
            </a: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0" y="711200"/>
            <a:ext cx="8788409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9CCC52">
                <a:alpha val="52000"/>
              </a:srgbClr>
            </a:solidFill>
            <a:prstDash val="solid"/>
            <a:miter lim="10000000"/>
            <a:headEnd type="none" w="med" len="med"/>
            <a:tailEnd type="none" w="med" len="med"/>
          </a:ln>
        </p:spPr>
      </p:cxnSp>
      <p:cxnSp>
        <p:nvCxnSpPr>
          <p:cNvPr id="3" name="Connector 3"/>
          <p:cNvCxnSpPr/>
          <p:nvPr/>
        </p:nvCxnSpPr>
        <p:spPr>
          <a:xfrm rot="5374535">
            <a:off x="-958862" y="1695462"/>
            <a:ext cx="3429024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9CCC52">
                <a:alpha val="52000"/>
              </a:srgbClr>
            </a:solidFill>
            <a:prstDash val="solid"/>
            <a:miter lim="10000000"/>
            <a:headEnd type="none" w="med" len="med"/>
            <a:tailEnd type="none" w="med" len="med"/>
          </a:ln>
        </p:spPr>
      </p:cxnSp>
      <p:sp>
        <p:nvSpPr>
          <p:cNvPr id="4" name="AutoShape 4"/>
          <p:cNvSpPr/>
          <p:nvPr/>
        </p:nvSpPr>
        <p:spPr>
          <a:xfrm>
            <a:off x="939800" y="101600"/>
            <a:ext cx="23114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88900" tIns="50800" rIns="88900" bIns="50800" rtlCol="0" anchor="t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32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03、有效性</a:t>
            </a:r>
            <a:endParaRPr lang="en-US" sz="3200" b="1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</p:txBody>
      </p:sp>
      <p:cxnSp>
        <p:nvCxnSpPr>
          <p:cNvPr id="5" name="Connector 5"/>
          <p:cNvCxnSpPr/>
          <p:nvPr/>
        </p:nvCxnSpPr>
        <p:spPr>
          <a:xfrm rot="416">
            <a:off x="266699" y="292112"/>
            <a:ext cx="203596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385724">
                <a:alpha val="100000"/>
              </a:srgbClr>
            </a:solidFill>
            <a:prstDash val="solid"/>
            <a:miter lim="10000000"/>
            <a:headEnd type="none" w="med" len="med"/>
            <a:tailEnd type="none" w="med" len="med"/>
          </a:ln>
        </p:spPr>
      </p:cxnSp>
      <p:cxnSp>
        <p:nvCxnSpPr>
          <p:cNvPr id="6" name="Connector 6"/>
          <p:cNvCxnSpPr/>
          <p:nvPr/>
        </p:nvCxnSpPr>
        <p:spPr>
          <a:xfrm rot="416">
            <a:off x="266699" y="355612"/>
            <a:ext cx="203596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385724">
                <a:alpha val="100000"/>
              </a:srgbClr>
            </a:solidFill>
            <a:prstDash val="solid"/>
            <a:miter lim="10000000"/>
            <a:headEnd type="none" w="med" len="med"/>
            <a:tailEnd type="none" w="med" len="med"/>
          </a:ln>
        </p:spPr>
      </p:cxnSp>
      <p:cxnSp>
        <p:nvCxnSpPr>
          <p:cNvPr id="7" name="Connector 7"/>
          <p:cNvCxnSpPr/>
          <p:nvPr/>
        </p:nvCxnSpPr>
        <p:spPr>
          <a:xfrm rot="416">
            <a:off x="266699" y="431812"/>
            <a:ext cx="203596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385724">
                <a:alpha val="100000"/>
              </a:srgbClr>
            </a:solidFill>
            <a:prstDash val="solid"/>
            <a:miter lim="10000000"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 flipV="1">
            <a:off x="0" y="6819900"/>
            <a:ext cx="12192000" cy="50800"/>
          </a:xfrm>
          <a:prstGeom prst="roundRect">
            <a:avLst>
              <a:gd name="adj" fmla="val 0"/>
            </a:avLst>
          </a:prstGeom>
          <a:solidFill>
            <a:srgbClr val="77933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582400" y="38100"/>
            <a:ext cx="558800" cy="5461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1125855" y="932815"/>
            <a:ext cx="8813800" cy="3429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88900" tIns="50800" rIns="88900" bIns="50800" rtlCol="0" anchor="t" anchorCtr="0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just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b="1" i="1" u="none" strike="noStrike">
                <a:solidFill>
                  <a:schemeClr val="accent4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Noto Sans SC" panose="020B0500000000000000" charset="-122"/>
              </a:rPr>
              <a:t>深度解析二冬汤颗粒在同类药品中的疗效优势、组方科学逻辑与中成药核心价值体现</a:t>
            </a:r>
            <a:endParaRPr lang="en-US" b="1" i="1" u="none" strike="noStrike">
              <a:solidFill>
                <a:schemeClr val="accent4"/>
              </a:solidFill>
              <a:effectLst/>
              <a:latin typeface="Times New Roman" panose="02020603050405020304" charset="0"/>
              <a:ea typeface="微软雅黑" panose="020B0503020204020204" pitchFamily="34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939800" y="1522730"/>
            <a:ext cx="6096000" cy="482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88900" tIns="50800" rIns="88900" bIns="50800" rtlCol="0" anchor="t" anchorCtr="0"/>
          <a:lstStyle/>
          <a:p>
            <a:pPr marL="0" indent="0" algn="l">
              <a:lnSpc>
                <a:spcPct val="100000"/>
              </a:lnSpc>
              <a:spcAft>
                <a:spcPts val="800"/>
              </a:spcAft>
              <a:defRPr/>
            </a:pPr>
            <a:r>
              <a:rPr lang="en-US" sz="16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📑</a:t>
            </a: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与目录内同类药品比较</a:t>
            </a:r>
            <a:endParaRPr lang="en-US" sz="16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 algn="just">
              <a:lnSpc>
                <a:spcPct val="108000"/>
              </a:lnSpc>
            </a:pPr>
            <a:r>
              <a:rPr lang="en-US" sz="14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优势：</a:t>
            </a:r>
            <a:r>
              <a:rPr 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精准对应中医“上消”证型，针对烦渴多饮、口干舌燥、尿频量多等核心症状靶向性更强，改善效果直观明确，契合肺燥为主的病机特点。</a:t>
            </a:r>
            <a:endParaRPr 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endParaRPr lang="en-US" sz="1600" b="1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16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📑</a:t>
            </a: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组方合理性：经典溯源，配伍严谨</a:t>
            </a:r>
            <a:endParaRPr lang="en-US" sz="1600" b="1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marL="0" indent="0" algn="just">
              <a:lnSpc>
                <a:spcPct val="108000"/>
              </a:lnSpc>
            </a:pPr>
            <a:r>
              <a:rPr 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源自清代《医学心悟》经典理论，寒温攻补相宜，无珍稀濒危药材，兼顾疗效与资源可持续性。</a:t>
            </a:r>
            <a:endParaRPr 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endParaRPr lang="en-US" sz="1600" b="1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16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📑</a:t>
            </a: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中成药治疗优势</a:t>
            </a:r>
            <a:endParaRPr lang="en-US" sz="1600" b="1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marL="0" indent="0" algn="just">
              <a:lnSpc>
                <a:spcPct val="108000"/>
              </a:lnSpc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组方严谨，清肺润燥、泄胃火、益气养阴，标本兼治。</a:t>
            </a:r>
            <a:endParaRPr lang="zh-CN" alt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marL="0" indent="0" algn="just">
              <a:lnSpc>
                <a:spcPct val="108000"/>
              </a:lnSpc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符合糖尿病“多靶点”药理，改善胰岛素抵抗及敏感性。</a:t>
            </a:r>
            <a:endParaRPr lang="zh-CN" alt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marL="0" indent="0" algn="just">
              <a:lnSpc>
                <a:spcPct val="108000"/>
              </a:lnSpc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整体调节机体功能，防治并发症。</a:t>
            </a:r>
            <a:endParaRPr lang="zh-CN" alt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marL="0" indent="0" algn="just">
              <a:lnSpc>
                <a:spcPct val="108000"/>
              </a:lnSpc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改善烦渴等症状，颗粒剂质量稳定、便携安全，经济负担低。综上，二冬汤颗粒兼具经典传承与现代中成药的综合治疗优势。</a:t>
            </a:r>
            <a:endParaRPr lang="zh-CN" alt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8379460" y="1217930"/>
            <a:ext cx="266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Noto Sans SC" panose="020B0500000000000000" charset="-122"/>
              </a:rPr>
              <a:t>组方：君臣佐使配伍</a:t>
            </a:r>
            <a:endParaRPr lang="en-US" sz="1400" b="1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201535" y="1522730"/>
            <a:ext cx="4939665" cy="1061085"/>
          </a:xfrm>
          <a:prstGeom prst="roundRect">
            <a:avLst>
              <a:gd name="adj" fmla="val 40000"/>
            </a:avLst>
          </a:prstGeom>
          <a:solidFill>
            <a:srgbClr val="ECF5E5">
              <a:alpha val="100000"/>
            </a:srgbClr>
          </a:solidFill>
          <a:ln w="12700" cap="flat" cmpd="sng">
            <a:solidFill>
              <a:srgbClr val="9CCC52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Noto Sans SC" panose="020B0500000000000000" charset="-122"/>
              </a:rPr>
              <a:t>君：天冬、麦冬</a:t>
            </a:r>
            <a:endParaRPr lang="en-US" sz="1400" b="1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25000"/>
              </a:lnSpc>
              <a:defRPr/>
            </a:pPr>
            <a:r>
              <a:rPr lang="zh-CN" altLang="en-US" sz="1200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Noto Sans SC" panose="020B0500000000000000" charset="-122"/>
              </a:rPr>
              <a:t>方中天冬甘苦寒，归肺、肾经，润燥滋阴、清肺降火；麦冬甘微苦微寒，入心、肺、胃经，清养肺胃、生津除烦。二者合用，甘润苦寒，养阴润肺、清热生津之力较强，共为君药。</a:t>
            </a:r>
            <a:endParaRPr lang="zh-CN" altLang="en-US" sz="1200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7200900" y="2748280"/>
            <a:ext cx="4932045" cy="1047750"/>
          </a:xfrm>
          <a:prstGeom prst="roundRect">
            <a:avLst>
              <a:gd name="adj" fmla="val 26666"/>
            </a:avLst>
          </a:prstGeom>
          <a:solidFill>
            <a:srgbClr val="F5F5F5">
              <a:alpha val="100000"/>
            </a:srgbClr>
          </a:solidFill>
          <a:ln w="12700" cap="flat" cmpd="sng">
            <a:solidFill>
              <a:srgbClr val="B4B4B4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sz="1400" b="1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臣：</a:t>
            </a:r>
            <a:r>
              <a:rPr lang="zh-CN" altLang="en-US" sz="1400" b="1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天花粉、</a:t>
            </a:r>
            <a:r>
              <a:rPr lang="en-US" sz="1400" b="1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黄芩、知母</a:t>
            </a:r>
            <a:endParaRPr 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marL="0" indent="0" algn="ctr">
              <a:lnSpc>
                <a:spcPct val="100000"/>
              </a:lnSpc>
              <a:defRPr/>
            </a:pPr>
            <a:r>
              <a:rPr lang="zh-CN" altLang="en-US" sz="12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天花粉甘微寒，生津止烦渴；黄芩苦寒，泄肺热而清伏热；知母苦甘寒，清胃而滋燥。天花粉、知母滋肺阴、润肺燥、生津止渴，对抗内热伤津之消渴以扶正；配以黄芩清泻肺胃之火以祛邪。三药共为臣药，助二冬养阴生津。</a:t>
            </a:r>
            <a:endParaRPr lang="zh-CN" altLang="en-US" sz="12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</p:txBody>
      </p:sp>
      <p:sp>
        <p:nvSpPr>
          <p:cNvPr id="15" name="AutoShape 13"/>
          <p:cNvSpPr/>
          <p:nvPr/>
        </p:nvSpPr>
        <p:spPr>
          <a:xfrm>
            <a:off x="7200900" y="3915410"/>
            <a:ext cx="4942205" cy="1268730"/>
          </a:xfrm>
          <a:prstGeom prst="roundRect">
            <a:avLst>
              <a:gd name="adj" fmla="val 40000"/>
            </a:avLst>
          </a:prstGeom>
          <a:solidFill>
            <a:srgbClr val="ECF5E5">
              <a:alpha val="100000"/>
            </a:srgbClr>
          </a:solidFill>
          <a:ln w="12700" cap="flat" cmpd="sng">
            <a:solidFill>
              <a:srgbClr val="9CCC52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zh-CN" altLang="en-US" sz="14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Noto Sans SC" panose="020B0500000000000000" charset="-122"/>
              </a:rPr>
              <a:t>佐</a:t>
            </a:r>
            <a:r>
              <a:rPr lang="en-US" sz="14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Noto Sans SC" panose="020B0500000000000000" charset="-122"/>
              </a:rPr>
              <a:t>：</a:t>
            </a:r>
            <a:r>
              <a:rPr lang="en-US" sz="1400" b="1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人参、荷叶</a:t>
            </a:r>
            <a:endParaRPr lang="en-US" sz="1400" b="1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marL="0" indent="0" algn="l">
              <a:lnSpc>
                <a:spcPct val="125000"/>
              </a:lnSpc>
              <a:defRPr/>
            </a:pPr>
            <a:r>
              <a:rPr lang="zh-CN" altLang="en-US" sz="1200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Noto Sans SC" panose="020B0500000000000000" charset="-122"/>
                <a:sym typeface="Noto Sans SC" panose="020B0500000000000000" charset="-122"/>
              </a:rPr>
              <a:t>荷叶苦平，清热止渴、健脾升清；人参大补元气、健脾气、补肺气，气旺则津生，益气生津，对内热气津两伤大有裨益。喻昌谓人参“生胃之津，养肺之气”。二者合用，佐助君药增强益气生津、清热止渴之效，共为佐药。</a:t>
            </a:r>
            <a:endParaRPr lang="zh-CN" altLang="en-US" sz="1200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7" name="AutoShape 14"/>
          <p:cNvSpPr/>
          <p:nvPr/>
        </p:nvSpPr>
        <p:spPr>
          <a:xfrm>
            <a:off x="7248525" y="5393690"/>
            <a:ext cx="4943475" cy="762000"/>
          </a:xfrm>
          <a:prstGeom prst="roundRect">
            <a:avLst>
              <a:gd name="adj" fmla="val 26666"/>
            </a:avLst>
          </a:prstGeom>
          <a:solidFill>
            <a:srgbClr val="F5F5F5">
              <a:alpha val="100000"/>
            </a:srgbClr>
          </a:solidFill>
          <a:ln w="12700" cap="flat" cmpd="sng">
            <a:solidFill>
              <a:srgbClr val="B4B4B4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zh-CN" altLang="en-US" sz="1400" b="1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Noto Sans SC" panose="020B0500000000000000" charset="-122"/>
              </a:rPr>
              <a:t>使：甘草</a:t>
            </a:r>
            <a:endParaRPr lang="zh-CN" altLang="en-US" sz="1400" b="1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Noto Sans SC" panose="020B0500000000000000" charset="-122"/>
            </a:endParaRPr>
          </a:p>
          <a:p>
            <a:pPr marL="0" indent="0" algn="ctr">
              <a:lnSpc>
                <a:spcPct val="100000"/>
              </a:lnSpc>
              <a:defRPr/>
            </a:pPr>
            <a:r>
              <a:rPr lang="zh-CN" altLang="en-US" sz="14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甘草甘平，调和诸药，为使药。</a:t>
            </a:r>
            <a:endParaRPr lang="zh-CN" altLang="en-US" sz="14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78125" y="6257290"/>
            <a:ext cx="6466840" cy="46037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2400" b="1" i="0">
                <a:ln w="15875">
                  <a:solidFill>
                    <a:srgbClr val="92D050"/>
                  </a:solidFill>
                </a:ln>
                <a:gradFill>
                  <a:gsLst>
                    <a:gs pos="0">
                      <a:schemeClr val="accent1">
                        <a:hueMod val="8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ea typeface="楷体" panose="02010609060101010101" charset="-122"/>
              </a:rPr>
              <a:t>全方补正与祛邪并用，共奏润肺清胃之功效。</a:t>
            </a:r>
            <a:endParaRPr lang="zh-CN" altLang="en-US" sz="2400" b="1" i="0">
              <a:ln w="15875">
                <a:solidFill>
                  <a:srgbClr val="92D050"/>
                </a:solidFill>
              </a:ln>
              <a:gradFill>
                <a:gsLst>
                  <a:gs pos="0">
                    <a:schemeClr val="accent1">
                      <a:hueMod val="8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t="15148" b="15148"/>
          <a:stretch>
            <a:fillRect/>
          </a:stretch>
        </p:blipFill>
        <p:spPr>
          <a:xfrm>
            <a:off x="7369810" y="1755775"/>
            <a:ext cx="3108960" cy="2887345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cxnSp>
        <p:nvCxnSpPr>
          <p:cNvPr id="2" name="直接连接符 53"/>
          <p:cNvCxnSpPr/>
          <p:nvPr/>
        </p:nvCxnSpPr>
        <p:spPr>
          <a:xfrm>
            <a:off x="0" y="706429"/>
            <a:ext cx="8785146" cy="0"/>
          </a:xfrm>
          <a:prstGeom prst="line">
            <a:avLst/>
          </a:prstGeom>
          <a:ln w="12700">
            <a:solidFill>
              <a:srgbClr val="9CCC52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0"/>
          <p:cNvCxnSpPr/>
          <p:nvPr/>
        </p:nvCxnSpPr>
        <p:spPr>
          <a:xfrm>
            <a:off x="749664" y="-1"/>
            <a:ext cx="0" cy="3429000"/>
          </a:xfrm>
          <a:prstGeom prst="line">
            <a:avLst/>
          </a:prstGeom>
          <a:ln w="12700">
            <a:solidFill>
              <a:srgbClr val="9CCC52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41753" y="9759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印品黑体" panose="00000500000000000000" pitchFamily="2" charset="-122"/>
              </a:rPr>
              <a:t>04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印品黑体" panose="00000500000000000000" pitchFamily="2" charset="-122"/>
              </a:rPr>
              <a:t>、创新性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印品黑体" panose="000005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0982" y="286226"/>
            <a:ext cx="199030" cy="141594"/>
            <a:chOff x="4848225" y="762000"/>
            <a:chExt cx="266700" cy="159314"/>
          </a:xfrm>
        </p:grpSpPr>
        <p:cxnSp>
          <p:nvCxnSpPr>
            <p:cNvPr id="9" name="直接连接符 21"/>
            <p:cNvCxnSpPr/>
            <p:nvPr/>
          </p:nvCxnSpPr>
          <p:spPr>
            <a:xfrm>
              <a:off x="4848225" y="762000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2"/>
            <p:cNvCxnSpPr/>
            <p:nvPr/>
          </p:nvCxnSpPr>
          <p:spPr>
            <a:xfrm>
              <a:off x="4848225" y="835589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23"/>
            <p:cNvCxnSpPr/>
            <p:nvPr/>
          </p:nvCxnSpPr>
          <p:spPr>
            <a:xfrm>
              <a:off x="4848225" y="921314"/>
              <a:ext cx="2667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矩形 179"/>
          <p:cNvSpPr/>
          <p:nvPr/>
        </p:nvSpPr>
        <p:spPr>
          <a:xfrm flipV="1">
            <a:off x="0" y="6825458"/>
            <a:ext cx="12192000" cy="45719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印品黑体" panose="00000500000000000000" pitchFamily="2" charset="-122"/>
            </a:endParaRPr>
          </a:p>
        </p:txBody>
      </p:sp>
      <p:pic>
        <p:nvPicPr>
          <p:cNvPr id="76" name="图片 6" descr="维康股份制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38100"/>
            <a:ext cx="558800" cy="541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AutoShape 11"/>
          <p:cNvSpPr/>
          <p:nvPr/>
        </p:nvSpPr>
        <p:spPr>
          <a:xfrm>
            <a:off x="1949450" y="800100"/>
            <a:ext cx="8813800" cy="3429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88900" tIns="50800" rIns="88900" bIns="50800" rtlCol="0" anchor="t" anchorCtr="0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just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b="1" i="1" u="none" strike="noStrike">
                <a:solidFill>
                  <a:schemeClr val="accent4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等线" panose="02010600030101010101" charset="-122"/>
                <a:sym typeface="等线" panose="02010600030101010101" charset="-122"/>
              </a:rPr>
              <a:t>聚焦经典名方的现代转化，以工艺创新提升临床价值，恪守古法传承学术精髓</a:t>
            </a:r>
            <a:endParaRPr lang="en-US" b="1" i="1" u="none" strike="noStrike">
              <a:solidFill>
                <a:schemeClr val="accent4"/>
              </a:solidFill>
              <a:effectLst/>
              <a:latin typeface="Times New Roman" panose="02020603050405020304" charset="0"/>
              <a:ea typeface="微软雅黑" panose="020B0503020204020204" pitchFamily="34" charset="-122"/>
              <a:cs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6" name="AutoShape 8"/>
          <p:cNvSpPr/>
          <p:nvPr/>
        </p:nvSpPr>
        <p:spPr>
          <a:xfrm>
            <a:off x="1029970" y="1476375"/>
            <a:ext cx="5080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88900" tIns="50800" rIns="88900" bIns="50800" rtlCol="0" anchor="t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01 </a:t>
            </a:r>
            <a:r>
              <a:rPr lang="en-US" sz="1600" b="1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创新点</a:t>
            </a:r>
            <a:endParaRPr lang="zh-CN" altLang="en-US" sz="1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l">
              <a:lnSpc>
                <a:spcPct val="100000"/>
              </a:lnSpc>
              <a:buClr>
                <a:srgbClr val="3C3C3C"/>
              </a:buClr>
              <a:buNone/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处方来源于：清·程国彭《医学心悟》，已列入《古代经典名方目录（第一批）》《古代经典名方关键信息表（7首方剂）》。</a:t>
            </a:r>
            <a:endParaRPr lang="zh-CN" alt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indent="0" algn="l">
              <a:lnSpc>
                <a:spcPct val="100000"/>
              </a:lnSpc>
              <a:buClr>
                <a:srgbClr val="3C3C3C"/>
              </a:buClr>
              <a:buNone/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注册分类为中药3.1类新药</a:t>
            </a:r>
            <a:endParaRPr lang="zh-CN" alt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indent="0" algn="l">
              <a:lnSpc>
                <a:spcPct val="100000"/>
              </a:lnSpc>
              <a:buClr>
                <a:srgbClr val="3C3C3C"/>
              </a:buClr>
              <a:buNone/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2021年获批浙江省丽水开发区重点研发计划项目—“中药经典名方复方制剂‘温经汤’和‘二冬汤’的物质基准研究和复方制剂研究”，2025年该项目顺利完成验收。</a:t>
            </a:r>
            <a:endParaRPr lang="zh-CN" alt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</p:txBody>
      </p:sp>
      <p:sp>
        <p:nvSpPr>
          <p:cNvPr id="12" name="AutoShape 8"/>
          <p:cNvSpPr/>
          <p:nvPr/>
        </p:nvSpPr>
        <p:spPr>
          <a:xfrm>
            <a:off x="1029970" y="3898265"/>
            <a:ext cx="5080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88900" tIns="50800" rIns="88900" bIns="50800" rtlCol="0" anchor="t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02 </a:t>
            </a:r>
            <a:r>
              <a:rPr lang="en-US" sz="1600" b="1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创新点带来的疗效或安全性方面的优势</a:t>
            </a:r>
            <a:endParaRPr lang="zh-CN" altLang="en-US" sz="1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l">
              <a:lnSpc>
                <a:spcPct val="100000"/>
              </a:lnSpc>
              <a:buClr>
                <a:srgbClr val="3C3C3C"/>
              </a:buClr>
              <a:buNone/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剂型创新：采用“水煎浓缩-喷雾干燥-制粒”工艺，将传统汤剂转化为颗粒剂，保留“一碗汤”效果的同时，实现独立包装，便携易服，吞咽简单，显著提升患者依从性。</a:t>
            </a:r>
            <a:endParaRPr lang="zh-CN" alt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indent="0" algn="l">
              <a:lnSpc>
                <a:spcPct val="100000"/>
              </a:lnSpc>
              <a:buClr>
                <a:srgbClr val="3C3C3C"/>
              </a:buClr>
              <a:buNone/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质量可控：明确提取工艺参数（加水量、煎煮次数、时间等），建立从“药材—中间体—成品”全链条质量控制体系，确保批间稳定性。</a:t>
            </a:r>
            <a:endParaRPr lang="zh-CN" alt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  <a:p>
            <a:pPr indent="0" algn="l">
              <a:lnSpc>
                <a:spcPct val="100000"/>
              </a:lnSpc>
              <a:buClr>
                <a:srgbClr val="3C3C3C"/>
              </a:buClr>
              <a:buNone/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成本优化：有效期长达24个月，降低贮存与运输管理成本；用法为“一次1袋，一日3次”，剂量准确，便于老年等特殊人群规范用药。</a:t>
            </a:r>
            <a:endParaRPr lang="zh-CN" alt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</p:txBody>
      </p:sp>
      <p:sp>
        <p:nvSpPr>
          <p:cNvPr id="13" name="AutoShape 8"/>
          <p:cNvSpPr/>
          <p:nvPr/>
        </p:nvSpPr>
        <p:spPr>
          <a:xfrm>
            <a:off x="6604635" y="1261745"/>
            <a:ext cx="5080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88900" tIns="50800" rIns="88900" bIns="50800" rtlCol="0" anchor="t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03 </a:t>
            </a:r>
            <a:r>
              <a:rPr lang="en-US" sz="1600" b="1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是否为自主知识产权的创新药</a:t>
            </a:r>
            <a:endParaRPr lang="zh-CN" altLang="en-US" sz="1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l">
              <a:lnSpc>
                <a:spcPct val="100000"/>
              </a:lnSpc>
              <a:buClr>
                <a:srgbClr val="3C3C3C"/>
              </a:buClr>
              <a:buNone/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否</a:t>
            </a:r>
            <a:endParaRPr lang="zh-CN" alt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</p:txBody>
      </p:sp>
      <p:sp>
        <p:nvSpPr>
          <p:cNvPr id="14" name="AutoShape 8"/>
          <p:cNvSpPr/>
          <p:nvPr/>
        </p:nvSpPr>
        <p:spPr>
          <a:xfrm>
            <a:off x="6604635" y="4874260"/>
            <a:ext cx="5080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88900" tIns="50800" rIns="88900" bIns="50800" rtlCol="0" anchor="t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04 </a:t>
            </a:r>
            <a:r>
              <a:rPr lang="zh-CN" alt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传承性</a:t>
            </a:r>
            <a:endParaRPr lang="en-US" sz="1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algn="l">
              <a:lnSpc>
                <a:spcPct val="100000"/>
              </a:lnSpc>
              <a:buClr>
                <a:srgbClr val="3C3C3C"/>
              </a:buClr>
              <a:buNone/>
            </a:pPr>
            <a:r>
              <a:rPr lang="en-US" sz="1400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Wingdings" panose="05000000000000000000" charset="0"/>
              </a:rPr>
              <a:t></a:t>
            </a:r>
            <a:r>
              <a:rPr lang="zh-CN" altLang="en-US" sz="1400" b="0" i="0" u="none" strike="noStrike">
                <a:solidFill>
                  <a:srgbClr val="3C3C3C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本方源自清代程国彭《医学心悟》，已列入《古代经典名方目录（第一批）》。“治上消者，宜润其肺，兼清其胃，二冬汤主之。”清代陈念祖《医医偶录》亦载：“口渴消水为上消，二冬汤主之。”研发严格遵循《古代经典名方关键信息表》，确保药材基原、处方组成、功能主治与古籍一致，完整传承了益气养阴、清热生津的学术思想和名医临床经验。</a:t>
            </a:r>
            <a:endParaRPr lang="zh-CN" altLang="en-US" sz="1400" b="0" i="0" u="none" strike="noStrike">
              <a:solidFill>
                <a:srgbClr val="3C3C3C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0" y="711200"/>
            <a:ext cx="8788409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9CCC52">
                <a:alpha val="52000"/>
              </a:srgbClr>
            </a:solidFill>
            <a:prstDash val="solid"/>
            <a:miter lim="10000000"/>
            <a:headEnd type="none" w="med" len="med"/>
            <a:tailEnd type="none" w="med" len="med"/>
          </a:ln>
        </p:spPr>
      </p:cxnSp>
      <p:cxnSp>
        <p:nvCxnSpPr>
          <p:cNvPr id="3" name="Connector 3"/>
          <p:cNvCxnSpPr/>
          <p:nvPr/>
        </p:nvCxnSpPr>
        <p:spPr>
          <a:xfrm rot="5374535">
            <a:off x="-958862" y="1695462"/>
            <a:ext cx="3429024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9CCC52">
                <a:alpha val="52000"/>
              </a:srgbClr>
            </a:solidFill>
            <a:prstDash val="solid"/>
            <a:miter lim="10000000"/>
            <a:headEnd type="none" w="med" len="med"/>
            <a:tailEnd type="none" w="med" len="med"/>
          </a:ln>
        </p:spPr>
      </p:cxnSp>
      <p:sp>
        <p:nvSpPr>
          <p:cNvPr id="4" name="AutoShape 4"/>
          <p:cNvSpPr/>
          <p:nvPr/>
        </p:nvSpPr>
        <p:spPr>
          <a:xfrm>
            <a:off x="939800" y="101600"/>
            <a:ext cx="2311400" cy="584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none" lIns="88900" tIns="50800" rIns="88900" bIns="50800" rtlCol="0" anchor="t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32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微软雅黑" panose="020B0503020204020204" pitchFamily="34" charset="-122"/>
              </a:rPr>
              <a:t>05、公平性</a:t>
            </a:r>
            <a:endParaRPr lang="en-US" sz="3200" b="1" i="0" u="none" strike="noStrike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微软雅黑" panose="020B0503020204020204" pitchFamily="34" charset="-122"/>
            </a:endParaRPr>
          </a:p>
        </p:txBody>
      </p:sp>
      <p:cxnSp>
        <p:nvCxnSpPr>
          <p:cNvPr id="5" name="Connector 5"/>
          <p:cNvCxnSpPr/>
          <p:nvPr/>
        </p:nvCxnSpPr>
        <p:spPr>
          <a:xfrm rot="416">
            <a:off x="266699" y="292112"/>
            <a:ext cx="203596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385724">
                <a:alpha val="100000"/>
              </a:srgbClr>
            </a:solidFill>
            <a:prstDash val="solid"/>
            <a:miter lim="10000000"/>
            <a:headEnd type="none" w="med" len="med"/>
            <a:tailEnd type="none" w="med" len="med"/>
          </a:ln>
        </p:spPr>
      </p:cxnSp>
      <p:cxnSp>
        <p:nvCxnSpPr>
          <p:cNvPr id="6" name="Connector 6"/>
          <p:cNvCxnSpPr/>
          <p:nvPr/>
        </p:nvCxnSpPr>
        <p:spPr>
          <a:xfrm rot="416">
            <a:off x="266699" y="355612"/>
            <a:ext cx="203596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385724">
                <a:alpha val="100000"/>
              </a:srgbClr>
            </a:solidFill>
            <a:prstDash val="solid"/>
            <a:miter lim="10000000"/>
            <a:headEnd type="none" w="med" len="med"/>
            <a:tailEnd type="none" w="med" len="med"/>
          </a:ln>
        </p:spPr>
      </p:cxnSp>
      <p:cxnSp>
        <p:nvCxnSpPr>
          <p:cNvPr id="7" name="Connector 7"/>
          <p:cNvCxnSpPr/>
          <p:nvPr/>
        </p:nvCxnSpPr>
        <p:spPr>
          <a:xfrm rot="416">
            <a:off x="266699" y="431812"/>
            <a:ext cx="203596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385724">
                <a:alpha val="100000"/>
              </a:srgbClr>
            </a:solidFill>
            <a:prstDash val="solid"/>
            <a:miter lim="10000000"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40765" y="927100"/>
            <a:ext cx="7465695" cy="241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88900" tIns="101600" rIns="88900" bIns="101600" rtlCol="0" anchor="t" anchorCtr="0"/>
          <a:lstStyle/>
          <a:p>
            <a:pPr marL="0" algn="l">
              <a:lnSpc>
                <a:spcPct val="108000"/>
              </a:lnSpc>
              <a:buClrTx/>
              <a:buSzTx/>
              <a:buFontTx/>
              <a:defRPr/>
            </a:pP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🏥1</a:t>
            </a:r>
            <a:r>
              <a:rPr lang="zh-CN" alt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、</a:t>
            </a: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所治疗疾病对公共健康的影响</a:t>
            </a:r>
            <a:endParaRPr lang="en-US" sz="1600" b="1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406400" algn="just">
              <a:lnSpc>
                <a:spcPct val="108000"/>
              </a:lnSpc>
            </a:pP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二冬汤颗粒所治疗的“上消”对公共健康具有积极影响。根据《健康中国行动——糖尿病防治行动实施方案（2024—2030年）》，加强中医药早期干预、提升防治能力是重要国策。二冬汤颗粒作为《古代经典名方目录》唯一主治“上消”的方剂，可有效改善烦渴多尿等症状，延缓糖尿病肾病等严重并发症发生，降低致残率和长期医疗支出，减轻慢性病管理负担，契合“中西医并重”战略，对提升全民健康水平具有现实意义。</a:t>
            </a: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040765" y="3037840"/>
            <a:ext cx="747522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88900" tIns="101600" rIns="88900" bIns="101600" rtlCol="0" anchor="t" anchorCtr="0"/>
          <a:lstStyle/>
          <a:p>
            <a:pPr marL="0" algn="l">
              <a:lnSpc>
                <a:spcPct val="108000"/>
              </a:lnSpc>
              <a:buClrTx/>
              <a:buSzTx/>
              <a:buFontTx/>
              <a:defRPr/>
            </a:pP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🛡2</a:t>
            </a:r>
            <a:r>
              <a:rPr lang="zh-CN" alt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、</a:t>
            </a:r>
            <a:r>
              <a:rPr lang="en-US" sz="1600" b="1" i="0" u="none" strike="noStrike">
                <a:solidFill>
                  <a:srgbClr val="385724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符合“保基本”医保核心原则</a:t>
            </a:r>
            <a:endParaRPr lang="en-US" sz="1600" b="1">
              <a:solidFill>
                <a:srgbClr val="385724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406400" algn="just">
              <a:lnSpc>
                <a:spcPct val="108000"/>
              </a:lnSpc>
            </a:pPr>
            <a:r>
              <a:rPr lang="zh-CN" altLang="en-US" sz="1400" b="0" i="0" u="none" strike="noStrike">
                <a:solidFill>
                  <a:srgbClr val="333333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Kaiti SC"/>
              </a:rPr>
              <a:t>二冬汤颗粒用于糖尿病前期及轻型2型糖尿病（“上消”），疗效确切，标本兼治。其改善胰岛素抵抗、控制血糖的作用符合“早诊断、早治疗”政策，可降低患者长期用药负担及对高价药物的依赖。药品费用水平与医保基金及参保人承受能力相适应，在各级医疗机构推广使用，有助于避免过度医疗支出，体现中医药“简、便、验、廉”优势，保障参保人员基本用药需求，符合“保基本”原则。</a:t>
            </a:r>
            <a:endParaRPr lang="zh-CN" altLang="en-US" sz="1400" b="0" i="0" u="none" strike="noStrike">
              <a:solidFill>
                <a:srgbClr val="333333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Kaiti SC"/>
            </a:endParaRPr>
          </a:p>
        </p:txBody>
      </p:sp>
      <p:sp>
        <p:nvSpPr>
          <p:cNvPr id="10" name="AutoShape 10"/>
          <p:cNvSpPr/>
          <p:nvPr/>
        </p:nvSpPr>
        <p:spPr>
          <a:xfrm flipV="1">
            <a:off x="0" y="6819900"/>
            <a:ext cx="12192000" cy="50800"/>
          </a:xfrm>
          <a:prstGeom prst="roundRect">
            <a:avLst>
              <a:gd name="adj" fmla="val 0"/>
            </a:avLst>
          </a:prstGeom>
          <a:solidFill>
            <a:srgbClr val="77933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582400" y="38100"/>
            <a:ext cx="558800" cy="5461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10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11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12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13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14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15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16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17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1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20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21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22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23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24.xml><?xml version="1.0" encoding="utf-8"?>
<p:tagLst xmlns:p="http://schemas.openxmlformats.org/presentationml/2006/main">
  <p:tag name="KSO_WM_DIAGRAM_VIRTUALLY_FRAME" val="{&quot;height&quot;:315,&quot;left&quot;:510,&quot;top&quot;:160,&quot;width&quot;:380}"/>
</p:tagLst>
</file>

<file path=ppt/tags/tag25.xml><?xml version="1.0" encoding="utf-8"?>
<p:tagLst xmlns:p="http://schemas.openxmlformats.org/presentationml/2006/main">
  <p:tag name="KSO_WM_DIAGRAM_VIRTUALLY_FRAME" val="{&quot;height&quot;:315,&quot;left&quot;:510,&quot;top&quot;:160,&quot;width&quot;:380}"/>
</p:tagLst>
</file>

<file path=ppt/tags/tag26.xml><?xml version="1.0" encoding="utf-8"?>
<p:tagLst xmlns:p="http://schemas.openxmlformats.org/presentationml/2006/main">
  <p:tag name="KSO_WM_DIAGRAM_VIRTUALLY_FRAME" val="{&quot;height&quot;:315,&quot;left&quot;:510,&quot;top&quot;:160,&quot;width&quot;:380}"/>
</p:tagLst>
</file>

<file path=ppt/tags/tag27.xml><?xml version="1.0" encoding="utf-8"?>
<p:tagLst xmlns:p="http://schemas.openxmlformats.org/presentationml/2006/main">
  <p:tag name="KSO_WM_DIAGRAM_VIRTUALLY_FRAME" val="{&quot;height&quot;:315,&quot;left&quot;:510,&quot;top&quot;:160,&quot;width&quot;:380}"/>
</p:tagLst>
</file>

<file path=ppt/tags/tag28.xml><?xml version="1.0" encoding="utf-8"?>
<p:tagLst xmlns:p="http://schemas.openxmlformats.org/presentationml/2006/main">
  <p:tag name="KSO_WM_DIAGRAM_VIRTUALLY_FRAME" val="{&quot;height&quot;:315,&quot;left&quot;:510,&quot;top&quot;:160,&quot;width&quot;:380}"/>
</p:tagLst>
</file>

<file path=ppt/tags/tag29.xml><?xml version="1.0" encoding="utf-8"?>
<p:tagLst xmlns:p="http://schemas.openxmlformats.org/presentationml/2006/main">
  <p:tag name="KSO_WM_DIAGRAM_VIRTUALLY_FRAME" val="{&quot;height&quot;:315,&quot;left&quot;:510,&quot;top&quot;:160,&quot;width&quot;:380}"/>
</p:tagLst>
</file>

<file path=ppt/tags/tag3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30.xml><?xml version="1.0" encoding="utf-8"?>
<p:tagLst xmlns:p="http://schemas.openxmlformats.org/presentationml/2006/main">
  <p:tag name="KSO_WM_DIAGRAM_VIRTUALLY_FRAME" val="{&quot;height&quot;:315,&quot;left&quot;:510,&quot;top&quot;:160,&quot;width&quot;:380}"/>
</p:tagLst>
</file>

<file path=ppt/tags/tag31.xml><?xml version="1.0" encoding="utf-8"?>
<p:tagLst xmlns:p="http://schemas.openxmlformats.org/presentationml/2006/main">
  <p:tag name="KSO_WM_DIAGRAM_VIRTUALLY_FRAME" val="{&quot;height&quot;:315,&quot;left&quot;:510,&quot;top&quot;:160,&quot;width&quot;:380}"/>
</p:tagLst>
</file>

<file path=ppt/tags/tag32.xml><?xml version="1.0" encoding="utf-8"?>
<p:tagLst xmlns:p="http://schemas.openxmlformats.org/presentationml/2006/main">
  <p:tag name="KSO_WM_DIAGRAM_VIRTUALLY_FRAME" val="{&quot;height&quot;:315,&quot;left&quot;:510,&quot;top&quot;:160,&quot;width&quot;:380}"/>
</p:tagLst>
</file>

<file path=ppt/tags/tag33.xml><?xml version="1.0" encoding="utf-8"?>
<p:tagLst xmlns:p="http://schemas.openxmlformats.org/presentationml/2006/main">
  <p:tag name="TABLE_ENDDRAG_ORIGIN_RECT" val="408*206"/>
  <p:tag name="TABLE_ENDDRAG_RECT" val="37*322*408*206"/>
</p:tagLst>
</file>

<file path=ppt/tags/tag4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5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6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7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8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ags/tag9.xml><?xml version="1.0" encoding="utf-8"?>
<p:tagLst xmlns:p="http://schemas.openxmlformats.org/presentationml/2006/main">
  <p:tag name="KSO_WM_DIAGRAM_VIRTUALLY_FRAME" val="{&quot;height&quot;:424.12543307086617,&quot;left&quot;:315.29220472440943,&quot;top&quot;:76.41590551181102,&quot;width&quot;:602.400078740157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4533</Words>
  <Application>WPS 演示</Application>
  <PresentationFormat>宽屏</PresentationFormat>
  <Paragraphs>239</Paragraphs>
  <Slides>10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Times New Roman</vt:lpstr>
      <vt:lpstr>方正粗黑宋简体</vt:lpstr>
      <vt:lpstr>华文宋体</vt:lpstr>
      <vt:lpstr>Arial</vt:lpstr>
      <vt:lpstr>印品黑体</vt:lpstr>
      <vt:lpstr>黑体</vt:lpstr>
      <vt:lpstr>Noto Serif SC</vt:lpstr>
      <vt:lpstr>Noto Sans SC</vt:lpstr>
      <vt:lpstr>Wingdings</vt:lpstr>
      <vt:lpstr>Kaiti SC</vt:lpstr>
      <vt:lpstr>Times New Roman</vt:lpstr>
      <vt:lpstr>楷体</vt:lpstr>
      <vt:lpstr>等线</vt:lpstr>
      <vt:lpstr>Arial Unicode MS</vt:lpstr>
      <vt:lpstr>等线 Light</vt:lpstr>
      <vt:lpstr>Calibri</vt:lpstr>
      <vt:lpstr>Kaiti SC</vt:lpstr>
      <vt:lpstr>Noto Serif SC</vt:lpstr>
      <vt:lpstr>印品黑体</vt:lpstr>
      <vt:lpstr>印品酷黑体</vt:lpstr>
      <vt:lpstr>Prima Serif Std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钟林华—维康市场部</cp:lastModifiedBy>
  <cp:revision>85</cp:revision>
  <dcterms:created xsi:type="dcterms:W3CDTF">2023-09-09T01:44:00Z</dcterms:created>
  <dcterms:modified xsi:type="dcterms:W3CDTF">2026-06-05T12:20:01Z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194F340C8D19428887EABA33302F3D44_13</vt:lpwstr>
  </property>
  <property fmtid="{D5CDD505-2E9C-101B-9397-08002B2CF9AE}" pid="3" name="KSOProductBuildVer">
    <vt:lpwstr>2052-12.1.0.26375</vt:lpwstr>
  </property>
</Properties>
</file>